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7"/>
  </p:notesMasterIdLst>
  <p:sldIdLst>
    <p:sldId id="271" r:id="rId2"/>
    <p:sldId id="257" r:id="rId3"/>
    <p:sldId id="258" r:id="rId4"/>
    <p:sldId id="272" r:id="rId5"/>
    <p:sldId id="259" r:id="rId6"/>
    <p:sldId id="260" r:id="rId7"/>
    <p:sldId id="261" r:id="rId8"/>
    <p:sldId id="262" r:id="rId9"/>
    <p:sldId id="263" r:id="rId10"/>
    <p:sldId id="264" r:id="rId11"/>
    <p:sldId id="265" r:id="rId12"/>
    <p:sldId id="379" r:id="rId13"/>
    <p:sldId id="380" r:id="rId14"/>
    <p:sldId id="266" r:id="rId15"/>
    <p:sldId id="267" r:id="rId16"/>
    <p:sldId id="268" r:id="rId17"/>
    <p:sldId id="269" r:id="rId18"/>
    <p:sldId id="273" r:id="rId19"/>
    <p:sldId id="274" r:id="rId20"/>
    <p:sldId id="275" r:id="rId21"/>
    <p:sldId id="328" r:id="rId22"/>
    <p:sldId id="276" r:id="rId23"/>
    <p:sldId id="277" r:id="rId24"/>
    <p:sldId id="278" r:id="rId25"/>
    <p:sldId id="329" r:id="rId26"/>
    <p:sldId id="270" r:id="rId27"/>
    <p:sldId id="371" r:id="rId28"/>
    <p:sldId id="331" r:id="rId29"/>
    <p:sldId id="332" r:id="rId30"/>
    <p:sldId id="377" r:id="rId31"/>
    <p:sldId id="333" r:id="rId32"/>
    <p:sldId id="334" r:id="rId33"/>
    <p:sldId id="335" r:id="rId34"/>
    <p:sldId id="336" r:id="rId35"/>
    <p:sldId id="372" r:id="rId36"/>
    <p:sldId id="337" r:id="rId37"/>
    <p:sldId id="374" r:id="rId38"/>
    <p:sldId id="375" r:id="rId39"/>
    <p:sldId id="338" r:id="rId40"/>
    <p:sldId id="376" r:id="rId41"/>
    <p:sldId id="373" r:id="rId42"/>
    <p:sldId id="339" r:id="rId43"/>
    <p:sldId id="378" r:id="rId44"/>
    <p:sldId id="340" r:id="rId45"/>
    <p:sldId id="341" r:id="rId46"/>
    <p:sldId id="342" r:id="rId47"/>
    <p:sldId id="343" r:id="rId48"/>
    <p:sldId id="344" r:id="rId49"/>
    <p:sldId id="345" r:id="rId50"/>
    <p:sldId id="346" r:id="rId51"/>
    <p:sldId id="347" r:id="rId52"/>
    <p:sldId id="349" r:id="rId53"/>
    <p:sldId id="350" r:id="rId54"/>
    <p:sldId id="351" r:id="rId55"/>
    <p:sldId id="35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ếu Nguyễn Hữu" initials="HNH" lastIdx="2" clrIdx="0">
    <p:extLst>
      <p:ext uri="{19B8F6BF-5375-455C-9EA6-DF929625EA0E}">
        <p15:presenceInfo xmlns:p15="http://schemas.microsoft.com/office/powerpoint/2012/main" userId="8f2f05d97226ff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E417A"/>
    <a:srgbClr val="1E4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7" autoAdjust="0"/>
    <p:restoredTop sz="81572" autoAdjust="0"/>
  </p:normalViewPr>
  <p:slideViewPr>
    <p:cSldViewPr snapToGrid="0">
      <p:cViewPr>
        <p:scale>
          <a:sx n="75" d="100"/>
          <a:sy n="75" d="100"/>
        </p:scale>
        <p:origin x="64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9T14:08:31.259" idx="1">
    <p:pos x="10" y="10"/>
    <p:text/>
    <p:extLst>
      <p:ext uri="{C676402C-5697-4E1C-873F-D02D1690AC5C}">
        <p15:threadingInfo xmlns:p15="http://schemas.microsoft.com/office/powerpoint/2012/main" timeZoneBias="-420"/>
      </p:ext>
    </p:extLst>
  </p:cm>
  <p:cm authorId="1" dt="2019-11-09T14:08:32.951" idx="2">
    <p:pos x="106" y="106"/>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t>09/11/2019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t>‹#›</a:t>
            </a:fld>
            <a:endParaRPr lang="en-US"/>
          </a:p>
        </p:txBody>
      </p:sp>
    </p:spTree>
    <p:extLst>
      <p:ext uri="{BB962C8B-B14F-4D97-AF65-F5344CB8AC3E}">
        <p14:creationId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Mã</a:t>
            </a:r>
            <a:r>
              <a:rPr lang="en-US" baseline="0" dirty="0" smtClean="0"/>
              <a:t> </a:t>
            </a:r>
            <a:r>
              <a:rPr lang="en-US" baseline="0" dirty="0" err="1" smtClean="0"/>
              <a:t>hóa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và </a:t>
            </a:r>
            <a:r>
              <a:rPr lang="en-US" baseline="0" dirty="0" err="1" smtClean="0"/>
              <a:t>thuộc</a:t>
            </a:r>
            <a:r>
              <a:rPr lang="en-US" baseline="0" dirty="0" smtClean="0"/>
              <a:t> tính -&gt;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trực</a:t>
            </a:r>
            <a:r>
              <a:rPr lang="en-US" baseline="0" dirty="0" smtClean="0"/>
              <a:t> </a:t>
            </a:r>
            <a:r>
              <a:rPr lang="en-US" baseline="0" dirty="0" err="1" smtClean="0"/>
              <a:t>quan</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2</a:t>
            </a:fld>
            <a:endParaRPr lang="en-US"/>
          </a:p>
        </p:txBody>
      </p:sp>
    </p:spTree>
    <p:extLst>
      <p:ext uri="{BB962C8B-B14F-4D97-AF65-F5344CB8AC3E}">
        <p14:creationId xmlns:p14="http://schemas.microsoft.com/office/powerpoint/2010/main" val="3332821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Thông</a:t>
            </a:r>
            <a:r>
              <a:rPr lang="en-US" baseline="0" dirty="0" smtClean="0"/>
              <a:t> tin </a:t>
            </a:r>
            <a:r>
              <a:rPr lang="en-US" baseline="0" dirty="0" err="1" smtClean="0"/>
              <a:t>bật</a:t>
            </a:r>
            <a:r>
              <a:rPr lang="en-US" baseline="0" dirty="0" smtClean="0"/>
              <a:t> </a:t>
            </a:r>
            <a:r>
              <a:rPr lang="en-US" baseline="0" dirty="0" err="1" smtClean="0"/>
              <a:t>ra</a:t>
            </a:r>
            <a:r>
              <a:rPr lang="en-US" baseline="0" dirty="0" smtClean="0"/>
              <a:t> </a:t>
            </a:r>
          </a:p>
          <a:p>
            <a:pPr marL="628650" lvl="1" indent="-171450">
              <a:buFontTx/>
              <a:buChar char="-"/>
            </a:pPr>
            <a:r>
              <a:rPr lang="en-US" baseline="0" dirty="0" err="1" smtClean="0"/>
              <a:t>Khi</a:t>
            </a:r>
            <a:r>
              <a:rPr lang="en-US" baseline="0" dirty="0" smtClean="0"/>
              <a:t> ta </a:t>
            </a:r>
            <a:r>
              <a:rPr lang="en-US" baseline="0" dirty="0" err="1" smtClean="0"/>
              <a:t>muốn</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thông</a:t>
            </a:r>
            <a:r>
              <a:rPr lang="en-US" baseline="0" dirty="0" smtClean="0"/>
              <a:t> tin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nhất</a:t>
            </a:r>
            <a:endParaRPr lang="en-US" baseline="0" dirty="0" smtClean="0"/>
          </a:p>
          <a:p>
            <a:pPr marL="628650" lvl="1" indent="-171450">
              <a:buFontTx/>
              <a:buChar char="-"/>
            </a:pPr>
            <a:r>
              <a:rPr lang="en-US" baseline="0" dirty="0" err="1" smtClean="0"/>
              <a:t>Màu</a:t>
            </a:r>
            <a:r>
              <a:rPr lang="en-US" baseline="0" dirty="0" smtClean="0"/>
              <a:t> </a:t>
            </a:r>
            <a:r>
              <a:rPr lang="en-US" baseline="0" dirty="0" err="1" smtClean="0"/>
              <a:t>sắc</a:t>
            </a:r>
            <a:r>
              <a:rPr lang="en-US" baseline="0" dirty="0" smtClean="0"/>
              <a:t>, </a:t>
            </a:r>
            <a:r>
              <a:rPr lang="en-US" baseline="0" dirty="0" err="1" smtClean="0"/>
              <a:t>hình</a:t>
            </a:r>
            <a:r>
              <a:rPr lang="en-US" baseline="0" dirty="0" smtClean="0"/>
              <a:t> </a:t>
            </a:r>
            <a:r>
              <a:rPr lang="en-US" baseline="0" dirty="0" err="1" smtClean="0"/>
              <a:t>dàng</a:t>
            </a:r>
            <a:endParaRPr lang="en-US" baseline="0" dirty="0" smtClean="0"/>
          </a:p>
        </p:txBody>
      </p:sp>
      <p:sp>
        <p:nvSpPr>
          <p:cNvPr id="4" name="Slide Number Placeholder 3"/>
          <p:cNvSpPr>
            <a:spLocks noGrp="1"/>
          </p:cNvSpPr>
          <p:nvPr>
            <p:ph type="sldNum" sz="quarter" idx="10"/>
          </p:nvPr>
        </p:nvSpPr>
        <p:spPr/>
        <p:txBody>
          <a:bodyPr/>
          <a:lstStyle/>
          <a:p>
            <a:fld id="{B373466B-7CE8-46C2-9E58-3BC08954854B}" type="slidenum">
              <a:rPr lang="en-US" smtClean="0"/>
              <a:t>39</a:t>
            </a:fld>
            <a:endParaRPr lang="en-US"/>
          </a:p>
        </p:txBody>
      </p:sp>
    </p:spTree>
    <p:extLst>
      <p:ext uri="{BB962C8B-B14F-4D97-AF65-F5344CB8AC3E}">
        <p14:creationId xmlns:p14="http://schemas.microsoft.com/office/powerpoint/2010/main" val="2997120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Nhóm</a:t>
            </a:r>
            <a:r>
              <a:rPr lang="en-US" baseline="0" dirty="0" smtClean="0"/>
              <a:t> các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cùng</a:t>
            </a:r>
            <a:r>
              <a:rPr lang="en-US" baseline="0" dirty="0" smtClean="0"/>
              <a:t> tính </a:t>
            </a:r>
            <a:r>
              <a:rPr lang="en-US" baseline="0" dirty="0" err="1" smtClean="0"/>
              <a:t>chất</a:t>
            </a:r>
            <a:endParaRPr lang="en-US" dirty="0" smtClean="0"/>
          </a:p>
        </p:txBody>
      </p:sp>
      <p:sp>
        <p:nvSpPr>
          <p:cNvPr id="4" name="Slide Number Placeholder 3"/>
          <p:cNvSpPr>
            <a:spLocks noGrp="1"/>
          </p:cNvSpPr>
          <p:nvPr>
            <p:ph type="sldNum" sz="quarter" idx="10"/>
          </p:nvPr>
        </p:nvSpPr>
        <p:spPr/>
        <p:txBody>
          <a:bodyPr/>
          <a:lstStyle/>
          <a:p>
            <a:fld id="{B373466B-7CE8-46C2-9E58-3BC08954854B}" type="slidenum">
              <a:rPr lang="en-US" smtClean="0"/>
              <a:t>42</a:t>
            </a:fld>
            <a:endParaRPr lang="en-US"/>
          </a:p>
        </p:txBody>
      </p:sp>
    </p:spTree>
    <p:extLst>
      <p:ext uri="{BB962C8B-B14F-4D97-AF65-F5344CB8AC3E}">
        <p14:creationId xmlns:p14="http://schemas.microsoft.com/office/powerpoint/2010/main" val="272386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Luật</a:t>
            </a:r>
            <a:r>
              <a:rPr lang="en-US" dirty="0" smtClean="0"/>
              <a:t>:</a:t>
            </a:r>
            <a:r>
              <a:rPr lang="en-US" baseline="0" dirty="0" smtClean="0"/>
              <a:t> con </a:t>
            </a:r>
            <a:r>
              <a:rPr lang="en-US" baseline="0" dirty="0" err="1" smtClean="0"/>
              <a:t>người</a:t>
            </a:r>
            <a:r>
              <a:rPr lang="en-US" baseline="0" dirty="0" smtClean="0"/>
              <a:t> </a:t>
            </a:r>
            <a:r>
              <a:rPr lang="en-US" baseline="0" dirty="0" err="1" smtClean="0"/>
              <a:t>thường</a:t>
            </a:r>
            <a:r>
              <a:rPr lang="en-US" baseline="0" dirty="0" smtClean="0"/>
              <a:t> so </a:t>
            </a:r>
            <a:r>
              <a:rPr lang="en-US" baseline="0" dirty="0" err="1" smtClean="0"/>
              <a:t>sánh</a:t>
            </a:r>
            <a:r>
              <a:rPr lang="en-US" baseline="0" dirty="0" smtClean="0"/>
              <a:t> </a:t>
            </a:r>
            <a:r>
              <a:rPr lang="en-US" baseline="0" dirty="0" err="1" smtClean="0"/>
              <a:t>giữa</a:t>
            </a:r>
            <a:r>
              <a:rPr lang="en-US" baseline="0" dirty="0" smtClean="0"/>
              <a:t> 2 </a:t>
            </a:r>
            <a:r>
              <a:rPr lang="en-US" baseline="0" dirty="0" err="1" smtClean="0"/>
              <a:t>vật</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43</a:t>
            </a:fld>
            <a:endParaRPr lang="en-US"/>
          </a:p>
        </p:txBody>
      </p:sp>
    </p:spTree>
    <p:extLst>
      <p:ext uri="{BB962C8B-B14F-4D97-AF65-F5344CB8AC3E}">
        <p14:creationId xmlns:p14="http://schemas.microsoft.com/office/powerpoint/2010/main" val="267357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a:t>
            </a:r>
            <a:r>
              <a:rPr lang="en-US" baseline="0" dirty="0" smtClean="0"/>
              <a:t> Coordinates</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47</a:t>
            </a:fld>
            <a:endParaRPr lang="en-US"/>
          </a:p>
        </p:txBody>
      </p:sp>
    </p:spTree>
    <p:extLst>
      <p:ext uri="{BB962C8B-B14F-4D97-AF65-F5344CB8AC3E}">
        <p14:creationId xmlns:p14="http://schemas.microsoft.com/office/powerpoint/2010/main" val="2003657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48</a:t>
            </a:fld>
            <a:endParaRPr lang="en-US"/>
          </a:p>
        </p:txBody>
      </p:sp>
    </p:spTree>
    <p:extLst>
      <p:ext uri="{BB962C8B-B14F-4D97-AF65-F5344CB8AC3E}">
        <p14:creationId xmlns:p14="http://schemas.microsoft.com/office/powerpoint/2010/main" val="23146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Marks:</a:t>
            </a:r>
            <a:r>
              <a:rPr lang="en-US" baseline="0" dirty="0" smtClean="0"/>
              <a:t> </a:t>
            </a:r>
            <a:r>
              <a:rPr lang="en-US" baseline="0" dirty="0" err="1" smtClean="0"/>
              <a:t>là</a:t>
            </a:r>
            <a:r>
              <a:rPr lang="en-US" baseline="0" dirty="0" smtClean="0"/>
              <a:t> </a:t>
            </a:r>
            <a:r>
              <a:rPr lang="en-US" baseline="0" dirty="0" err="1" smtClean="0"/>
              <a:t>biểu</a:t>
            </a:r>
            <a:r>
              <a:rPr lang="en-US" baseline="0" dirty="0" smtClean="0"/>
              <a:t> </a:t>
            </a:r>
            <a:r>
              <a:rPr lang="en-US" baseline="0" dirty="0" err="1" smtClean="0"/>
              <a:t>tượng</a:t>
            </a:r>
            <a:r>
              <a:rPr lang="en-US" baseline="0" dirty="0" smtClean="0"/>
              <a:t> hay </a:t>
            </a:r>
            <a:r>
              <a:rPr lang="en-US" baseline="0" dirty="0" err="1" smtClean="0"/>
              <a:t>kí</a:t>
            </a:r>
            <a:r>
              <a:rPr lang="en-US" baseline="0" dirty="0" smtClean="0"/>
              <a:t> </a:t>
            </a:r>
            <a:r>
              <a:rPr lang="en-US" baseline="0" dirty="0" err="1" smtClean="0"/>
              <a:t>hiệu</a:t>
            </a:r>
            <a:r>
              <a:rPr lang="en-US" baseline="0" dirty="0" smtClean="0"/>
              <a:t> +, -, </a:t>
            </a:r>
            <a:r>
              <a:rPr lang="en-US" baseline="0" dirty="0" err="1" smtClean="0"/>
              <a:t>nhân</a:t>
            </a:r>
            <a:r>
              <a:rPr lang="en-US" baseline="0" dirty="0" smtClean="0"/>
              <a:t>, chia, </a:t>
            </a:r>
            <a:r>
              <a:rPr lang="en-US" baseline="0" dirty="0" err="1" smtClean="0"/>
              <a:t>hình</a:t>
            </a:r>
            <a:r>
              <a:rPr lang="en-US" baseline="0" dirty="0" smtClean="0"/>
              <a:t> </a:t>
            </a:r>
            <a:r>
              <a:rPr lang="en-US" baseline="0" dirty="0" err="1" smtClean="0"/>
              <a:t>tròn</a:t>
            </a:r>
            <a:r>
              <a:rPr lang="en-US" baseline="0" dirty="0" smtClean="0"/>
              <a:t>, </a:t>
            </a:r>
            <a:r>
              <a:rPr lang="en-US" baseline="0" dirty="0" err="1" smtClean="0"/>
              <a:t>vuông</a:t>
            </a:r>
            <a:endParaRPr lang="en-US" baseline="0" dirty="0" smtClean="0"/>
          </a:p>
          <a:p>
            <a:pPr marL="171450" indent="-171450">
              <a:buFontTx/>
              <a:buChar char="-"/>
            </a:pPr>
            <a:r>
              <a:rPr lang="en-US" dirty="0" smtClean="0"/>
              <a:t>Channels:</a:t>
            </a:r>
            <a:r>
              <a:rPr lang="en-US" baseline="0" dirty="0" smtClean="0"/>
              <a:t> </a:t>
            </a:r>
            <a:r>
              <a:rPr lang="en-US" baseline="0" dirty="0" err="1" smtClean="0"/>
              <a:t>dấu</a:t>
            </a:r>
            <a:r>
              <a:rPr lang="en-US" baseline="0" dirty="0" smtClean="0"/>
              <a:t> </a:t>
            </a:r>
            <a:r>
              <a:rPr lang="en-US" baseline="0" dirty="0" err="1" smtClean="0"/>
              <a:t>hiệu</a:t>
            </a:r>
            <a:r>
              <a:rPr lang="en-US" baseline="0" dirty="0" smtClean="0"/>
              <a:t> – </a:t>
            </a:r>
            <a:r>
              <a:rPr lang="en-US" baseline="0" dirty="0" err="1" smtClean="0"/>
              <a:t>lớn</a:t>
            </a:r>
            <a:r>
              <a:rPr lang="en-US" baseline="0" dirty="0" smtClean="0"/>
              <a:t>, </a:t>
            </a:r>
            <a:r>
              <a:rPr lang="en-US" baseline="0" dirty="0" err="1" smtClean="0"/>
              <a:t>bé</a:t>
            </a:r>
            <a:r>
              <a:rPr lang="en-US" baseline="0" dirty="0" smtClean="0"/>
              <a:t>; </a:t>
            </a:r>
            <a:r>
              <a:rPr lang="en-US" baseline="0" dirty="0" err="1" smtClean="0"/>
              <a:t>màu</a:t>
            </a:r>
            <a:r>
              <a:rPr lang="en-US" baseline="0" dirty="0" smtClean="0"/>
              <a:t> </a:t>
            </a:r>
            <a:r>
              <a:rPr lang="en-US" baseline="0" dirty="0" err="1" smtClean="0"/>
              <a:t>sắc</a:t>
            </a:r>
            <a:endParaRPr lang="en-US" baseline="0" dirty="0" smtClean="0"/>
          </a:p>
          <a:p>
            <a:pPr marL="171450" indent="-171450">
              <a:buFontTx/>
              <a:buChar char="-"/>
            </a:pPr>
            <a:r>
              <a:rPr lang="en-US" baseline="0" dirty="0" smtClean="0"/>
              <a:t>Các item ta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là</a:t>
            </a:r>
            <a:r>
              <a:rPr lang="en-US" baseline="0" dirty="0" smtClean="0"/>
              <a:t> marks –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(channels)</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3</a:t>
            </a:fld>
            <a:endParaRPr lang="en-US"/>
          </a:p>
        </p:txBody>
      </p:sp>
    </p:spTree>
    <p:extLst>
      <p:ext uri="{BB962C8B-B14F-4D97-AF65-F5344CB8AC3E}">
        <p14:creationId xmlns:p14="http://schemas.microsoft.com/office/powerpoint/2010/main" val="128169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hình</a:t>
            </a:r>
            <a:r>
              <a:rPr lang="en-US" baseline="0" dirty="0" smtClean="0"/>
              <a:t> học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điểm</a:t>
            </a:r>
            <a:r>
              <a:rPr lang="en-US" baseline="0" dirty="0" smtClean="0"/>
              <a:t>, đường (MARK)</a:t>
            </a:r>
          </a:p>
          <a:p>
            <a:pPr marL="628650" lvl="1" indent="-171450">
              <a:buFontTx/>
              <a:buChar char="-"/>
            </a:pPr>
            <a:r>
              <a:rPr lang="en-US" baseline="0" dirty="0" smtClean="0"/>
              <a:t>0 </a:t>
            </a:r>
            <a:r>
              <a:rPr lang="en-US" baseline="0" dirty="0" err="1" smtClean="0"/>
              <a:t>dimention</a:t>
            </a:r>
            <a:r>
              <a:rPr lang="en-US" baseline="0" dirty="0" smtClean="0"/>
              <a:t>: </a:t>
            </a:r>
            <a:r>
              <a:rPr lang="en-US" baseline="0" dirty="0" err="1" smtClean="0"/>
              <a:t>điểm</a:t>
            </a:r>
            <a:endParaRPr lang="en-US" baseline="0" dirty="0" smtClean="0"/>
          </a:p>
          <a:p>
            <a:pPr marL="628650" lvl="1" indent="-171450">
              <a:buFontTx/>
              <a:buChar char="-"/>
            </a:pPr>
            <a:r>
              <a:rPr lang="en-US" baseline="0" dirty="0" smtClean="0"/>
              <a:t>1 D: đường </a:t>
            </a:r>
          </a:p>
          <a:p>
            <a:pPr marL="628650" lvl="1" indent="-171450">
              <a:buFontTx/>
              <a:buChar char="-"/>
            </a:pPr>
            <a:r>
              <a:rPr lang="en-US" baseline="0" dirty="0" smtClean="0"/>
              <a:t>2 D: </a:t>
            </a:r>
            <a:r>
              <a:rPr lang="en-US" baseline="0" dirty="0" err="1" smtClean="0"/>
              <a:t>hình</a:t>
            </a:r>
            <a:r>
              <a:rPr lang="en-US" baseline="0" dirty="0" smtClean="0"/>
              <a:t> </a:t>
            </a:r>
          </a:p>
          <a:p>
            <a:pPr marL="171450" indent="-171450">
              <a:buFontTx/>
              <a:buChar char="-"/>
            </a:pPr>
            <a:r>
              <a:rPr lang="en-US" baseline="0" dirty="0" err="1" smtClean="0"/>
              <a:t>Hình</a:t>
            </a:r>
            <a:r>
              <a:rPr lang="en-US" baseline="0" dirty="0" smtClean="0"/>
              <a:t> </a:t>
            </a:r>
            <a:r>
              <a:rPr lang="en-US" baseline="0" dirty="0" err="1" smtClean="0"/>
              <a:t>phẳng</a:t>
            </a:r>
            <a:r>
              <a:rPr lang="en-US" baseline="0" dirty="0" smtClean="0"/>
              <a:t> – </a:t>
            </a:r>
            <a:r>
              <a:rPr lang="en-US" baseline="0" dirty="0" err="1" smtClean="0"/>
              <a:t>cầu</a:t>
            </a:r>
            <a:r>
              <a:rPr lang="en-US" baseline="0" dirty="0" smtClean="0"/>
              <a:t> … </a:t>
            </a:r>
            <a:r>
              <a:rPr lang="en-US" baseline="0" dirty="0" err="1" smtClean="0"/>
              <a:t>ít</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các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5</a:t>
            </a:fld>
            <a:endParaRPr lang="en-US"/>
          </a:p>
        </p:txBody>
      </p:sp>
    </p:spTree>
    <p:extLst>
      <p:ext uri="{BB962C8B-B14F-4D97-AF65-F5344CB8AC3E}">
        <p14:creationId xmlns:p14="http://schemas.microsoft.com/office/powerpoint/2010/main" val="227706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Chanel</a:t>
            </a:r>
          </a:p>
          <a:p>
            <a:pPr marL="628650" lvl="1" indent="-171450">
              <a:buFontTx/>
              <a:buChar char="-"/>
            </a:pPr>
            <a:r>
              <a:rPr lang="en-US" baseline="0" dirty="0" err="1" smtClean="0"/>
              <a:t>Màu</a:t>
            </a:r>
            <a:r>
              <a:rPr lang="en-US" baseline="0" dirty="0" smtClean="0"/>
              <a:t> </a:t>
            </a:r>
            <a:r>
              <a:rPr lang="en-US" baseline="0" dirty="0" err="1" smtClean="0"/>
              <a:t>sắc</a:t>
            </a:r>
            <a:r>
              <a:rPr lang="en-US" baseline="0" dirty="0" smtClean="0"/>
              <a:t>, </a:t>
            </a:r>
            <a:r>
              <a:rPr lang="en-US" baseline="0" dirty="0" err="1" smtClean="0"/>
              <a:t>vị</a:t>
            </a:r>
            <a:r>
              <a:rPr lang="en-US" baseline="0" dirty="0" smtClean="0"/>
              <a:t> </a:t>
            </a:r>
            <a:r>
              <a:rPr lang="en-US" baseline="0" dirty="0" err="1" smtClean="0"/>
              <a:t>trí</a:t>
            </a:r>
            <a:endParaRPr lang="en-US" baseline="0" dirty="0" smtClean="0"/>
          </a:p>
          <a:p>
            <a:pPr marL="628650" lvl="1" indent="-171450">
              <a:buFontTx/>
              <a:buChar char="-"/>
            </a:pPr>
            <a:r>
              <a:rPr lang="en-US" baseline="0" dirty="0" err="1" smtClean="0"/>
              <a:t>Hình</a:t>
            </a:r>
            <a:r>
              <a:rPr lang="en-US" baseline="0" dirty="0" smtClean="0"/>
              <a:t> học</a:t>
            </a:r>
          </a:p>
          <a:p>
            <a:pPr marL="628650" lvl="1" indent="-171450">
              <a:buFontTx/>
              <a:buChar char="-"/>
            </a:pPr>
            <a:r>
              <a:rPr lang="en-US" baseline="0" dirty="0" err="1" smtClean="0"/>
              <a:t>Titlt</a:t>
            </a:r>
            <a:r>
              <a:rPr lang="en-US" baseline="0" dirty="0" smtClean="0"/>
              <a:t> </a:t>
            </a:r>
            <a:r>
              <a:rPr lang="en-US" baseline="0" dirty="0" err="1" smtClean="0"/>
              <a:t>độ</a:t>
            </a:r>
            <a:r>
              <a:rPr lang="en-US" baseline="0" dirty="0" smtClean="0"/>
              <a:t> </a:t>
            </a:r>
            <a:r>
              <a:rPr lang="en-US" baseline="0" dirty="0" err="1" smtClean="0"/>
              <a:t>nghiêng</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diện</a:t>
            </a:r>
            <a:r>
              <a:rPr lang="en-US" baseline="0" dirty="0" smtClean="0"/>
              <a:t> </a:t>
            </a:r>
            <a:r>
              <a:rPr lang="en-US" baseline="0" dirty="0" err="1" smtClean="0"/>
              <a:t>tích</a:t>
            </a:r>
            <a:r>
              <a:rPr lang="en-US" baseline="0" dirty="0" smtClean="0"/>
              <a:t>, </a:t>
            </a:r>
            <a:r>
              <a:rPr lang="en-US" baseline="0" dirty="0" err="1" smtClean="0"/>
              <a:t>thể</a:t>
            </a:r>
            <a:r>
              <a:rPr lang="en-US" baseline="0" dirty="0" smtClean="0"/>
              <a:t> </a:t>
            </a:r>
            <a:r>
              <a:rPr lang="en-US" baseline="0" dirty="0" err="1" smtClean="0"/>
              <a:t>tích</a:t>
            </a:r>
            <a:endParaRPr lang="en-US" baseline="0" dirty="0" smtClean="0"/>
          </a:p>
        </p:txBody>
      </p:sp>
      <p:sp>
        <p:nvSpPr>
          <p:cNvPr id="4" name="Slide Number Placeholder 3"/>
          <p:cNvSpPr>
            <a:spLocks noGrp="1"/>
          </p:cNvSpPr>
          <p:nvPr>
            <p:ph type="sldNum" sz="quarter" idx="10"/>
          </p:nvPr>
        </p:nvSpPr>
        <p:spPr/>
        <p:txBody>
          <a:bodyPr/>
          <a:lstStyle/>
          <a:p>
            <a:fld id="{B373466B-7CE8-46C2-9E58-3BC08954854B}" type="slidenum">
              <a:rPr lang="en-US" smtClean="0"/>
              <a:t>6</a:t>
            </a:fld>
            <a:endParaRPr lang="en-US"/>
          </a:p>
        </p:txBody>
      </p:sp>
    </p:spTree>
    <p:extLst>
      <p:ext uri="{BB962C8B-B14F-4D97-AF65-F5344CB8AC3E}">
        <p14:creationId xmlns:p14="http://schemas.microsoft.com/office/powerpoint/2010/main" val="45140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VD 1: </a:t>
            </a:r>
            <a:r>
              <a:rPr lang="en-US" dirty="0" err="1" smtClean="0"/>
              <a:t>biểu</a:t>
            </a:r>
            <a:r>
              <a:rPr lang="en-US" baseline="0" dirty="0" smtClean="0"/>
              <a:t> </a:t>
            </a:r>
            <a:r>
              <a:rPr lang="en-US" baseline="0" dirty="0" err="1" smtClean="0"/>
              <a:t>đồ</a:t>
            </a:r>
            <a:r>
              <a:rPr lang="en-US" baseline="0" dirty="0" smtClean="0"/>
              <a:t> </a:t>
            </a:r>
            <a:r>
              <a:rPr lang="en-US" baseline="0" dirty="0" err="1" smtClean="0"/>
              <a:t>hình</a:t>
            </a:r>
            <a:r>
              <a:rPr lang="en-US" baseline="0" dirty="0" smtClean="0"/>
              <a:t> </a:t>
            </a:r>
            <a:r>
              <a:rPr lang="en-US" baseline="0" dirty="0" err="1" smtClean="0"/>
              <a:t>cột</a:t>
            </a:r>
            <a:endParaRPr lang="en-US" baseline="0" dirty="0" smtClean="0"/>
          </a:p>
          <a:p>
            <a:pPr marL="628650" lvl="1" indent="-171450">
              <a:buFontTx/>
              <a:buChar char="-"/>
            </a:pPr>
            <a:r>
              <a:rPr lang="en-US" baseline="0" dirty="0" smtClean="0"/>
              <a:t>Mark: đường</a:t>
            </a:r>
          </a:p>
          <a:p>
            <a:pPr marL="628650" lvl="1" indent="-171450">
              <a:buFontTx/>
              <a:buChar char="-"/>
            </a:pPr>
            <a:r>
              <a:rPr lang="en-US" baseline="0" dirty="0" smtClean="0"/>
              <a:t>Channel: </a:t>
            </a:r>
            <a:r>
              <a:rPr lang="en-US" baseline="0" dirty="0" err="1" smtClean="0"/>
              <a:t>chiều</a:t>
            </a:r>
            <a:r>
              <a:rPr lang="en-US" baseline="0" dirty="0" smtClean="0"/>
              <a:t> </a:t>
            </a:r>
            <a:r>
              <a:rPr lang="en-US" baseline="0" dirty="0" err="1" smtClean="0"/>
              <a:t>dài</a:t>
            </a:r>
            <a:r>
              <a:rPr lang="en-US" baseline="0" dirty="0" smtClean="0"/>
              <a:t>, </a:t>
            </a:r>
            <a:r>
              <a:rPr lang="en-US" baseline="0" dirty="0" err="1" smtClean="0"/>
              <a:t>chiều</a:t>
            </a:r>
            <a:r>
              <a:rPr lang="en-US" baseline="0" dirty="0" smtClean="0"/>
              <a:t> </a:t>
            </a:r>
            <a:r>
              <a:rPr lang="en-US" baseline="0" dirty="0" err="1" smtClean="0"/>
              <a:t>rộng</a:t>
            </a:r>
            <a:r>
              <a:rPr lang="en-US" baseline="0" dirty="0" smtClean="0"/>
              <a:t>, </a:t>
            </a:r>
          </a:p>
          <a:p>
            <a:pPr marL="171450" lvl="0" indent="-171450">
              <a:buFontTx/>
              <a:buChar char="-"/>
            </a:pPr>
            <a:r>
              <a:rPr lang="en-US" baseline="0" dirty="0" smtClean="0"/>
              <a:t>VD 2: Scatter</a:t>
            </a:r>
          </a:p>
          <a:p>
            <a:pPr marL="628650" lvl="1" indent="-171450">
              <a:buFontTx/>
              <a:buChar char="-"/>
            </a:pPr>
            <a:r>
              <a:rPr lang="en-US" baseline="0" dirty="0" smtClean="0"/>
              <a:t>Mark: các </a:t>
            </a:r>
            <a:r>
              <a:rPr lang="en-US" baseline="0" dirty="0" err="1" smtClean="0"/>
              <a:t>điểm</a:t>
            </a:r>
            <a:endParaRPr lang="en-US" baseline="0" dirty="0" smtClean="0"/>
          </a:p>
          <a:p>
            <a:pPr marL="628650" lvl="1" indent="-171450">
              <a:buFontTx/>
              <a:buChar char="-"/>
            </a:pPr>
            <a:r>
              <a:rPr lang="en-US" baseline="0" dirty="0" smtClean="0"/>
              <a:t>Channel:</a:t>
            </a:r>
          </a:p>
          <a:p>
            <a:pPr marL="1085850" lvl="2" indent="-171450">
              <a:buFontTx/>
              <a:buChar char="-"/>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diện</a:t>
            </a:r>
            <a:r>
              <a:rPr lang="en-US" baseline="0" dirty="0" smtClean="0"/>
              <a:t> </a:t>
            </a:r>
            <a:r>
              <a:rPr lang="en-US" baseline="0" dirty="0" err="1" smtClean="0"/>
              <a:t>tích</a:t>
            </a:r>
            <a:r>
              <a:rPr lang="en-US" baseline="0" dirty="0" smtClean="0"/>
              <a:t>)</a:t>
            </a:r>
          </a:p>
          <a:p>
            <a:pPr marL="1085850" lvl="2" indent="-171450">
              <a:buFontTx/>
              <a:buChar char="-"/>
            </a:pPr>
            <a:r>
              <a:rPr lang="en-US" baseline="0" dirty="0" err="1" smtClean="0"/>
              <a:t>Màu</a:t>
            </a:r>
            <a:r>
              <a:rPr lang="en-US" baseline="0" dirty="0" smtClean="0"/>
              <a:t> </a:t>
            </a:r>
            <a:r>
              <a:rPr lang="en-US" baseline="0" dirty="0" err="1" smtClean="0"/>
              <a:t>sắc</a:t>
            </a:r>
            <a:endParaRPr lang="en-US" baseline="0" dirty="0" smtClean="0"/>
          </a:p>
        </p:txBody>
      </p:sp>
      <p:sp>
        <p:nvSpPr>
          <p:cNvPr id="4" name="Slide Number Placeholder 3"/>
          <p:cNvSpPr>
            <a:spLocks noGrp="1"/>
          </p:cNvSpPr>
          <p:nvPr>
            <p:ph type="sldNum" sz="quarter" idx="10"/>
          </p:nvPr>
        </p:nvSpPr>
        <p:spPr/>
        <p:txBody>
          <a:bodyPr/>
          <a:lstStyle/>
          <a:p>
            <a:fld id="{B373466B-7CE8-46C2-9E58-3BC08954854B}" type="slidenum">
              <a:rPr lang="en-US" smtClean="0"/>
              <a:t>7</a:t>
            </a:fld>
            <a:endParaRPr lang="en-US"/>
          </a:p>
        </p:txBody>
      </p:sp>
    </p:spTree>
    <p:extLst>
      <p:ext uri="{BB962C8B-B14F-4D97-AF65-F5344CB8AC3E}">
        <p14:creationId xmlns:p14="http://schemas.microsoft.com/office/powerpoint/2010/main" val="169137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Để</a:t>
            </a:r>
            <a:r>
              <a:rPr lang="en-US" baseline="0" dirty="0" smtClean="0"/>
              <a:t> </a:t>
            </a:r>
            <a:r>
              <a:rPr lang="en-US" baseline="0" dirty="0" err="1" smtClean="0"/>
              <a:t>đo</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các </a:t>
            </a:r>
            <a:r>
              <a:rPr lang="en-US" baseline="0" dirty="0" err="1" smtClean="0"/>
              <a:t>đối</a:t>
            </a:r>
            <a:r>
              <a:rPr lang="en-US" baseline="0" dirty="0" smtClean="0"/>
              <a:t> </a:t>
            </a:r>
            <a:r>
              <a:rPr lang="en-US" baseline="0" dirty="0" err="1" smtClean="0"/>
              <a:t>tượng</a:t>
            </a:r>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10</a:t>
            </a:fld>
            <a:endParaRPr lang="en-US"/>
          </a:p>
        </p:txBody>
      </p:sp>
    </p:spTree>
    <p:extLst>
      <p:ext uri="{BB962C8B-B14F-4D97-AF65-F5344CB8AC3E}">
        <p14:creationId xmlns:p14="http://schemas.microsoft.com/office/powerpoint/2010/main" val="3453041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Kết</a:t>
            </a:r>
            <a:r>
              <a:rPr lang="en-US" baseline="0" dirty="0" smtClean="0"/>
              <a:t> </a:t>
            </a:r>
            <a:r>
              <a:rPr lang="en-US" baseline="0" dirty="0" err="1" smtClean="0"/>
              <a:t>hợp</a:t>
            </a:r>
            <a:r>
              <a:rPr lang="en-US" baseline="0" dirty="0" smtClean="0"/>
              <a:t> </a:t>
            </a:r>
            <a:r>
              <a:rPr lang="en-US" baseline="0" dirty="0" err="1" smtClean="0"/>
              <a:t>giữa</a:t>
            </a:r>
            <a:r>
              <a:rPr lang="en-US" baseline="0" dirty="0" smtClean="0"/>
              <a:t> </a:t>
            </a:r>
            <a:r>
              <a:rPr lang="en-US" baseline="0" dirty="0" err="1" smtClean="0"/>
              <a:t>dấu</a:t>
            </a:r>
            <a:r>
              <a:rPr lang="en-US" baseline="0" dirty="0" smtClean="0"/>
              <a:t> </a:t>
            </a:r>
            <a:r>
              <a:rPr lang="en-US" baseline="0" dirty="0" err="1" smtClean="0"/>
              <a:t>hiệu</a:t>
            </a:r>
            <a:r>
              <a:rPr lang="en-US" baseline="0" dirty="0" smtClean="0"/>
              <a:t> và </a:t>
            </a:r>
            <a:r>
              <a:rPr lang="en-US" baseline="0" dirty="0" err="1" smtClean="0"/>
              <a:t>kênh</a:t>
            </a:r>
            <a:r>
              <a:rPr lang="en-US" baseline="0" dirty="0" smtClean="0"/>
              <a:t> =&gt;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về </a:t>
            </a:r>
            <a:r>
              <a:rPr lang="en-US" baseline="0" dirty="0" err="1" smtClean="0"/>
              <a:t>dữ</a:t>
            </a:r>
            <a:r>
              <a:rPr lang="en-US" baseline="0" dirty="0" smtClean="0"/>
              <a:t> </a:t>
            </a:r>
            <a:r>
              <a:rPr lang="en-US" baseline="0" dirty="0" err="1" smtClean="0"/>
              <a:t>liệu</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16</a:t>
            </a:fld>
            <a:endParaRPr lang="en-US"/>
          </a:p>
        </p:txBody>
      </p:sp>
    </p:spTree>
    <p:extLst>
      <p:ext uri="{BB962C8B-B14F-4D97-AF65-F5344CB8AC3E}">
        <p14:creationId xmlns:p14="http://schemas.microsoft.com/office/powerpoint/2010/main" val="86375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17</a:t>
            </a:fld>
            <a:endParaRPr lang="en-US"/>
          </a:p>
        </p:txBody>
      </p:sp>
    </p:spTree>
    <p:extLst>
      <p:ext uri="{BB962C8B-B14F-4D97-AF65-F5344CB8AC3E}">
        <p14:creationId xmlns:p14="http://schemas.microsoft.com/office/powerpoint/2010/main" val="340265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t>36</a:t>
            </a:fld>
            <a:endParaRPr lang="en-US"/>
          </a:p>
        </p:txBody>
      </p:sp>
    </p:spTree>
    <p:extLst>
      <p:ext uri="{BB962C8B-B14F-4D97-AF65-F5344CB8AC3E}">
        <p14:creationId xmlns:p14="http://schemas.microsoft.com/office/powerpoint/2010/main" val="1769846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F0F3CEA-ADAF-4D56-8354-4B4C31C96811}" type="datetime1">
              <a:rPr lang="en-US" smtClean="0"/>
              <a:t>09/11/2019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0ACC793-D879-4A72-AB4C-25BC676A92D0}" type="slidenum">
              <a:rPr lang="en-US" smtClean="0"/>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 name="Group 8">
            <a:extLst>
              <a:ext uri="{FF2B5EF4-FFF2-40B4-BE49-F238E27FC236}">
                <a16:creationId xmlns:a16="http://schemas.microsoft.com/office/drawing/2014/main" id="{D8A7956A-737B-48E4-B22E-522C2AE6D057}"/>
              </a:ext>
            </a:extLst>
          </p:cNvPr>
          <p:cNvGrpSpPr/>
          <p:nvPr userDrawn="1"/>
        </p:nvGrpSpPr>
        <p:grpSpPr>
          <a:xfrm>
            <a:off x="-27216" y="857250"/>
            <a:ext cx="12219216" cy="6534150"/>
            <a:chOff x="0" y="15240"/>
            <a:chExt cx="12219216" cy="6842760"/>
          </a:xfrm>
        </p:grpSpPr>
        <p:pic>
          <p:nvPicPr>
            <p:cNvPr id="10" name="Picture 9">
              <a:extLst>
                <a:ext uri="{FF2B5EF4-FFF2-40B4-BE49-F238E27FC236}">
                  <a16:creationId xmlns:a16="http://schemas.microsoft.com/office/drawing/2014/main" id="{EA02EBBA-0615-45DC-BCA3-37BF697E737C}"/>
                </a:ext>
              </a:extLst>
            </p:cNvPr>
            <p:cNvPicPr>
              <a:picLocks noChangeAspect="1"/>
            </p:cNvPicPr>
            <p:nvPr userDrawn="1"/>
          </p:nvPicPr>
          <p:blipFill>
            <a:blip r:embed="rId2"/>
            <a:stretch>
              <a:fillRect/>
            </a:stretch>
          </p:blipFill>
          <p:spPr>
            <a:xfrm>
              <a:off x="0" y="15240"/>
              <a:ext cx="12219216" cy="6842760"/>
            </a:xfrm>
            <a:prstGeom prst="rect">
              <a:avLst/>
            </a:prstGeom>
          </p:spPr>
        </p:pic>
        <p:sp>
          <p:nvSpPr>
            <p:cNvPr id="12" name="Rectangle 11">
              <a:extLst>
                <a:ext uri="{FF2B5EF4-FFF2-40B4-BE49-F238E27FC236}">
                  <a16:creationId xmlns:a16="http://schemas.microsoft.com/office/drawing/2014/main" id="{1FC1EB87-8D19-4ECD-A009-C90361330B03}"/>
                </a:ext>
              </a:extLst>
            </p:cNvPr>
            <p:cNvSpPr/>
            <p:nvPr userDrawn="1"/>
          </p:nvSpPr>
          <p:spPr>
            <a:xfrm>
              <a:off x="4626591" y="2756848"/>
              <a:ext cx="3984009" cy="672152"/>
            </a:xfrm>
            <a:prstGeom prst="rect">
              <a:avLst/>
            </a:prstGeom>
            <a:solidFill>
              <a:srgbClr val="1E417A"/>
            </a:solidFill>
            <a:ln>
              <a:solidFill>
                <a:srgbClr val="1E4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74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27F300-93FF-492F-8BB6-167194EDEF24}" type="datetime1">
              <a:rPr lang="en-US" smtClean="0"/>
              <a:t>09/11/2019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01294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EFE75-383F-4995-B74C-7708D963E4C7}" type="datetime1">
              <a:rPr lang="en-US" smtClean="0"/>
              <a:t>09/11/2019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32206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0B05C6-1B51-4E0D-A6C8-9D997DC4ED24}" type="datetime1">
              <a:rPr lang="en-US" smtClean="0"/>
              <a:t>09/11/2019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a:p>
        </p:txBody>
      </p:sp>
      <p:cxnSp>
        <p:nvCxnSpPr>
          <p:cNvPr id="7" name="Straight Connector 6">
            <a:extLst>
              <a:ext uri="{FF2B5EF4-FFF2-40B4-BE49-F238E27FC236}">
                <a16:creationId xmlns:a16="http://schemas.microsoft.com/office/drawing/2014/main" id="{BECC7FE6-4FCF-42F0-A1DB-065779BAC05D}"/>
              </a:ext>
            </a:extLst>
          </p:cNvPr>
          <p:cNvCxnSpPr>
            <a:cxnSpLocks/>
          </p:cNvCxnSpPr>
          <p:nvPr userDrawn="1"/>
        </p:nvCxnSpPr>
        <p:spPr>
          <a:xfrm>
            <a:off x="838200" y="1246317"/>
            <a:ext cx="10515600" cy="0"/>
          </a:xfrm>
          <a:prstGeom prst="line">
            <a:avLst/>
          </a:prstGeom>
          <a:ln w="635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614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FC5C49A-C690-41F9-BCF4-4AF4B2DA54B4}" type="datetime1">
              <a:rPr lang="en-US" smtClean="0"/>
              <a:t>09/11/2019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0ACC793-D879-4A72-AB4C-25BC676A92D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pic>
        <p:nvPicPr>
          <p:cNvPr id="10" name="Picture 9">
            <a:extLst>
              <a:ext uri="{FF2B5EF4-FFF2-40B4-BE49-F238E27FC236}">
                <a16:creationId xmlns:a16="http://schemas.microsoft.com/office/drawing/2014/main" id="{926F1000-6203-411C-9028-8865CCD61686}"/>
              </a:ext>
            </a:extLst>
          </p:cNvPr>
          <p:cNvPicPr>
            <a:picLocks noChangeAspect="1"/>
          </p:cNvPicPr>
          <p:nvPr userDrawn="1"/>
        </p:nvPicPr>
        <p:blipFill>
          <a:blip r:embed="rId2"/>
          <a:stretch>
            <a:fillRect/>
          </a:stretch>
        </p:blipFill>
        <p:spPr>
          <a:xfrm>
            <a:off x="-30697" y="0"/>
            <a:ext cx="12253393" cy="6858000"/>
          </a:xfrm>
          <a:prstGeom prst="rect">
            <a:avLst/>
          </a:prstGeom>
        </p:spPr>
      </p:pic>
      <p:pic>
        <p:nvPicPr>
          <p:cNvPr id="12" name="Picture 11">
            <a:extLst>
              <a:ext uri="{FF2B5EF4-FFF2-40B4-BE49-F238E27FC236}">
                <a16:creationId xmlns:a16="http://schemas.microsoft.com/office/drawing/2014/main" id="{67EDC16D-9121-4FF0-9D22-B0BF83CE5E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1750" y="195391"/>
            <a:ext cx="1847850" cy="574332"/>
          </a:xfrm>
          <a:prstGeom prst="rect">
            <a:avLst/>
          </a:prstGeom>
        </p:spPr>
      </p:pic>
    </p:spTree>
    <p:extLst>
      <p:ext uri="{BB962C8B-B14F-4D97-AF65-F5344CB8AC3E}">
        <p14:creationId xmlns:p14="http://schemas.microsoft.com/office/powerpoint/2010/main" val="24473460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B80ABF-342E-4D9A-8698-78CCA2037F6B}" type="datetime1">
              <a:rPr lang="en-US" smtClean="0"/>
              <a:t>09/11/2019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91956390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A637FC-F1C3-434E-8068-DA2C56C04382}" type="datetime1">
              <a:rPr lang="en-US" smtClean="0"/>
              <a:t>09/11/2019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87418763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97C90B-B7C8-4B33-B5E4-E0E0BE24E083}" type="datetime1">
              <a:rPr lang="en-US" smtClean="0"/>
              <a:t>09/11/2019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26534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F57F7-0E17-4650-8E00-A8BEE6D33429}" type="datetime1">
              <a:rPr lang="en-US" smtClean="0"/>
              <a:t>09/11/2019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7632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3C17E57E-7478-4C94-AA90-D579E24ED401}" type="datetime1">
              <a:rPr lang="en-US" smtClean="0"/>
              <a:t>09/11/2019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0ACC793-D879-4A72-AB4C-25BC676A92D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506251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572D1476-41CE-472F-9645-C04AA163B6D1}" type="datetime1">
              <a:rPr lang="en-US" smtClean="0"/>
              <a:t>09/11/2019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30806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C7EE315-E22C-4A85-AAD6-77B354753C89}" type="datetime1">
              <a:rPr lang="en-US" smtClean="0"/>
              <a:t>09/11/2019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0ACC793-D879-4A72-AB4C-25BC676A92D0}" type="slidenum">
              <a:rPr lang="en-US" smtClean="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A95FEB49-65A5-47AA-AB61-1FACC1CC72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1750" y="195391"/>
            <a:ext cx="1847850" cy="574332"/>
          </a:xfrm>
          <a:prstGeom prst="rect">
            <a:avLst/>
          </a:prstGeom>
        </p:spPr>
      </p:pic>
    </p:spTree>
    <p:extLst>
      <p:ext uri="{BB962C8B-B14F-4D97-AF65-F5344CB8AC3E}">
        <p14:creationId xmlns:p14="http://schemas.microsoft.com/office/powerpoint/2010/main" val="9081148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high-d.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8857ED-4521-4FE3-959E-034C382BE8AA}"/>
              </a:ext>
            </a:extLst>
          </p:cNvPr>
          <p:cNvSpPr>
            <a:spLocks noGrp="1"/>
          </p:cNvSpPr>
          <p:nvPr>
            <p:ph type="subTitle" idx="1"/>
          </p:nvPr>
        </p:nvSpPr>
        <p:spPr>
          <a:xfrm>
            <a:off x="1414818" y="5711031"/>
            <a:ext cx="9144000" cy="1655762"/>
          </a:xfrm>
        </p:spPr>
        <p:txBody>
          <a:bodyPr/>
          <a:lstStyle/>
          <a:p>
            <a:r>
              <a:rPr lang="en-US" dirty="0"/>
              <a:t>AI Academy Vietnam</a:t>
            </a:r>
          </a:p>
        </p:txBody>
      </p:sp>
      <p:sp>
        <p:nvSpPr>
          <p:cNvPr id="4" name="Slide Number Placeholder 3">
            <a:extLst>
              <a:ext uri="{FF2B5EF4-FFF2-40B4-BE49-F238E27FC236}">
                <a16:creationId xmlns:a16="http://schemas.microsoft.com/office/drawing/2014/main" id="{26A9D9FA-D3EC-486D-A2FA-BA6C5D6DEB65}"/>
              </a:ext>
            </a:extLst>
          </p:cNvPr>
          <p:cNvSpPr>
            <a:spLocks noGrp="1"/>
          </p:cNvSpPr>
          <p:nvPr>
            <p:ph type="sldNum" sz="quarter" idx="12"/>
          </p:nvPr>
        </p:nvSpPr>
        <p:spPr/>
        <p:txBody>
          <a:bodyPr/>
          <a:lstStyle/>
          <a:p>
            <a:fld id="{00ACC793-D879-4A72-AB4C-25BC676A92D0}" type="slidenum">
              <a:rPr lang="en-US" smtClean="0"/>
              <a:pPr/>
              <a:t>1</a:t>
            </a:fld>
            <a:endParaRPr lang="en-US"/>
          </a:p>
        </p:txBody>
      </p:sp>
      <p:sp>
        <p:nvSpPr>
          <p:cNvPr id="7" name="Title 1">
            <a:extLst>
              <a:ext uri="{FF2B5EF4-FFF2-40B4-BE49-F238E27FC236}">
                <a16:creationId xmlns:a16="http://schemas.microsoft.com/office/drawing/2014/main" id="{B820AEC0-4960-4BF3-9A72-1C30D7848550}"/>
              </a:ext>
            </a:extLst>
          </p:cNvPr>
          <p:cNvSpPr txBox="1">
            <a:spLocks/>
          </p:cNvSpPr>
          <p:nvPr/>
        </p:nvSpPr>
        <p:spPr>
          <a:xfrm>
            <a:off x="1524000" y="1122363"/>
            <a:ext cx="9144000" cy="4309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mj-ea"/>
                <a:cs typeface="Arial" panose="020B0604020202020204" pitchFamily="34" charset="0"/>
              </a:defRPr>
            </a:lvl1pPr>
          </a:lstStyle>
          <a:p>
            <a:r>
              <a:rPr lang="en-US" sz="4400" dirty="0" smtClean="0">
                <a:latin typeface="Times New Roman" panose="02020603050405020304" pitchFamily="18" charset="0"/>
                <a:cs typeface="Times New Roman" panose="02020603050405020304" pitchFamily="18" charset="0"/>
              </a:rPr>
              <a:t>DATA VISUALIZATION</a:t>
            </a:r>
            <a:br>
              <a:rPr lang="en-US" sz="44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TRỰC QUAN HÓA DỮ LIỆU</a:t>
            </a:r>
            <a:br>
              <a:rPr lang="en-US" sz="48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BÀI 6: MÃ HÓA HÌNH ẢNH</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446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kênh</a:t>
            </a:r>
            <a:r>
              <a:rPr lang="en-US" dirty="0"/>
              <a:t> </a:t>
            </a:r>
            <a:r>
              <a:rPr lang="en-US" dirty="0" err="1"/>
              <a:t>trực</a:t>
            </a:r>
            <a:r>
              <a:rPr lang="en-US" dirty="0"/>
              <a:t> </a:t>
            </a:r>
            <a:r>
              <a:rPr lang="en-US" dirty="0" err="1"/>
              <a:t>quan</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10</a:t>
            </a:fld>
            <a:endParaRPr lang="en-US"/>
          </a:p>
        </p:txBody>
      </p:sp>
      <p:pic>
        <p:nvPicPr>
          <p:cNvPr id="5" name="Picture 4"/>
          <p:cNvPicPr>
            <a:picLocks noChangeAspect="1"/>
          </p:cNvPicPr>
          <p:nvPr/>
        </p:nvPicPr>
        <p:blipFill>
          <a:blip r:embed="rId3"/>
          <a:stretch>
            <a:fillRect/>
          </a:stretch>
        </p:blipFill>
        <p:spPr>
          <a:xfrm>
            <a:off x="838200" y="1620980"/>
            <a:ext cx="3973286" cy="5028487"/>
          </a:xfrm>
          <a:prstGeom prst="rect">
            <a:avLst/>
          </a:prstGeom>
        </p:spPr>
      </p:pic>
      <p:pic>
        <p:nvPicPr>
          <p:cNvPr id="6" name="Picture 5"/>
          <p:cNvPicPr>
            <a:picLocks noChangeAspect="1"/>
          </p:cNvPicPr>
          <p:nvPr/>
        </p:nvPicPr>
        <p:blipFill>
          <a:blip r:embed="rId4"/>
          <a:stretch>
            <a:fillRect/>
          </a:stretch>
        </p:blipFill>
        <p:spPr>
          <a:xfrm>
            <a:off x="5996879" y="1555464"/>
            <a:ext cx="4023421" cy="4621497"/>
          </a:xfrm>
          <a:prstGeom prst="rect">
            <a:avLst/>
          </a:prstGeom>
        </p:spPr>
      </p:pic>
    </p:spTree>
    <p:extLst>
      <p:ext uri="{BB962C8B-B14F-4D97-AF65-F5344CB8AC3E}">
        <p14:creationId xmlns:p14="http://schemas.microsoft.com/office/powerpoint/2010/main" val="265150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284513" y="0"/>
            <a:ext cx="8425543" cy="6723583"/>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11</a:t>
            </a:fld>
            <a:endParaRPr lang="en-US"/>
          </a:p>
        </p:txBody>
      </p:sp>
    </p:spTree>
    <p:extLst>
      <p:ext uri="{BB962C8B-B14F-4D97-AF65-F5344CB8AC3E}">
        <p14:creationId xmlns:p14="http://schemas.microsoft.com/office/powerpoint/2010/main" val="3938045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458686" y="162781"/>
            <a:ext cx="8534400" cy="6558694"/>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12</a:t>
            </a:fld>
            <a:endParaRPr lang="en-US"/>
          </a:p>
        </p:txBody>
      </p:sp>
    </p:spTree>
    <p:extLst>
      <p:ext uri="{BB962C8B-B14F-4D97-AF65-F5344CB8AC3E}">
        <p14:creationId xmlns:p14="http://schemas.microsoft.com/office/powerpoint/2010/main" val="522142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tắc</a:t>
            </a:r>
            <a:r>
              <a:rPr lang="en-US" dirty="0" smtClean="0"/>
              <a:t> 45</a:t>
            </a:r>
            <a:r>
              <a:rPr lang="en-US" baseline="30000" dirty="0" smtClean="0"/>
              <a:t>o</a:t>
            </a:r>
            <a:endParaRPr lang="en-US" baseline="30000" dirty="0"/>
          </a:p>
        </p:txBody>
      </p:sp>
      <p:sp>
        <p:nvSpPr>
          <p:cNvPr id="3" name="Content Placeholder 2"/>
          <p:cNvSpPr>
            <a:spLocks noGrp="1"/>
          </p:cNvSpPr>
          <p:nvPr>
            <p:ph idx="1"/>
          </p:nvPr>
        </p:nvSpPr>
        <p:spPr/>
        <p:txBody>
          <a:bodyPr/>
          <a:lstStyle/>
          <a:p>
            <a:r>
              <a:rPr lang="en-US" dirty="0" err="1" smtClean="0"/>
              <a:t>Nguyên</a:t>
            </a:r>
            <a:r>
              <a:rPr lang="en-US" dirty="0" smtClean="0"/>
              <a:t> </a:t>
            </a:r>
            <a:r>
              <a:rPr lang="en-US" dirty="0" err="1" smtClean="0"/>
              <a:t>lý</a:t>
            </a:r>
            <a:r>
              <a:rPr lang="en-US" dirty="0" smtClean="0"/>
              <a:t> nhận </a:t>
            </a:r>
            <a:r>
              <a:rPr lang="en-US" dirty="0" err="1" smtClean="0"/>
              <a:t>thức</a:t>
            </a:r>
            <a:r>
              <a:rPr lang="en-US" dirty="0" smtClean="0"/>
              <a:t>: </a:t>
            </a:r>
            <a:r>
              <a:rPr lang="en-US" dirty="0" err="1" smtClean="0"/>
              <a:t>Phán</a:t>
            </a:r>
            <a:r>
              <a:rPr lang="en-US" dirty="0" smtClean="0"/>
              <a:t> </a:t>
            </a:r>
            <a:r>
              <a:rPr lang="en-US" dirty="0" err="1" smtClean="0"/>
              <a:t>xét</a:t>
            </a:r>
            <a:r>
              <a:rPr lang="en-US" dirty="0" smtClean="0"/>
              <a:t> </a:t>
            </a:r>
            <a:r>
              <a:rPr lang="en-US" dirty="0" err="1" smtClean="0"/>
              <a:t>về</a:t>
            </a:r>
            <a:r>
              <a:rPr lang="en-US" dirty="0" smtClean="0"/>
              <a:t> </a:t>
            </a:r>
            <a:r>
              <a:rPr lang="en-US" dirty="0" err="1" smtClean="0"/>
              <a:t>góc</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tại</a:t>
            </a:r>
            <a:r>
              <a:rPr lang="en-US" dirty="0" smtClean="0"/>
              <a:t> 45 </a:t>
            </a:r>
            <a:r>
              <a:rPr lang="en-US" dirty="0" err="1" smtClean="0"/>
              <a:t>độ</a:t>
            </a: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13</a:t>
            </a:fld>
            <a:endParaRPr lang="en-US"/>
          </a:p>
        </p:txBody>
      </p:sp>
      <p:pic>
        <p:nvPicPr>
          <p:cNvPr id="5" name="Picture 4"/>
          <p:cNvPicPr>
            <a:picLocks noChangeAspect="1"/>
          </p:cNvPicPr>
          <p:nvPr/>
        </p:nvPicPr>
        <p:blipFill>
          <a:blip r:embed="rId2"/>
          <a:stretch>
            <a:fillRect/>
          </a:stretch>
        </p:blipFill>
        <p:spPr>
          <a:xfrm>
            <a:off x="3635829" y="2645229"/>
            <a:ext cx="3570514" cy="3352800"/>
          </a:xfrm>
          <a:prstGeom prst="rect">
            <a:avLst/>
          </a:prstGeom>
        </p:spPr>
      </p:pic>
    </p:spTree>
    <p:extLst>
      <p:ext uri="{BB962C8B-B14F-4D97-AF65-F5344CB8AC3E}">
        <p14:creationId xmlns:p14="http://schemas.microsoft.com/office/powerpoint/2010/main" val="3666255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337457" y="365126"/>
            <a:ext cx="10341685" cy="5741704"/>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14</a:t>
            </a:fld>
            <a:endParaRPr lang="en-US"/>
          </a:p>
        </p:txBody>
      </p:sp>
    </p:spTree>
    <p:extLst>
      <p:ext uri="{BB962C8B-B14F-4D97-AF65-F5344CB8AC3E}">
        <p14:creationId xmlns:p14="http://schemas.microsoft.com/office/powerpoint/2010/main" val="2283640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và</a:t>
            </a:r>
            <a:r>
              <a:rPr lang="en-US" dirty="0" smtClean="0"/>
              <a:t> </a:t>
            </a:r>
            <a:r>
              <a:rPr lang="en-US" dirty="0" err="1" smtClean="0"/>
              <a:t>kênh</a:t>
            </a:r>
            <a:r>
              <a:rPr lang="en-US" dirty="0" smtClean="0"/>
              <a:t> </a:t>
            </a:r>
            <a:r>
              <a:rPr lang="en-US" dirty="0" err="1" smtClean="0"/>
              <a:t>trực</a:t>
            </a:r>
            <a:r>
              <a:rPr lang="en-US" dirty="0" smtClean="0"/>
              <a:t> </a:t>
            </a:r>
            <a:r>
              <a:rPr lang="en-US" dirty="0" err="1" smtClean="0"/>
              <a:t>quan</a:t>
            </a:r>
            <a:endParaRPr lang="en-US" dirty="0"/>
          </a:p>
        </p:txBody>
      </p:sp>
      <p:pic>
        <p:nvPicPr>
          <p:cNvPr id="5" name="Google Shape;72;p16"/>
          <p:cNvPicPr preferRelativeResize="0">
            <a:picLocks noGrp="1"/>
          </p:cNvPicPr>
          <p:nvPr>
            <p:ph idx="1"/>
          </p:nvPr>
        </p:nvPicPr>
        <p:blipFill>
          <a:blip r:embed="rId2">
            <a:alphaModFix/>
          </a:blip>
          <a:stretch>
            <a:fillRect/>
          </a:stretch>
        </p:blipFill>
        <p:spPr>
          <a:xfrm>
            <a:off x="838200" y="1982787"/>
            <a:ext cx="5507108" cy="4556125"/>
          </a:xfrm>
          <a:prstGeom prst="rect">
            <a:avLst/>
          </a:prstGeom>
          <a:noFill/>
          <a:ln>
            <a:noFill/>
          </a:ln>
        </p:spPr>
      </p:pic>
      <p:sp>
        <p:nvSpPr>
          <p:cNvPr id="4" name="Slide Number Placeholder 3"/>
          <p:cNvSpPr>
            <a:spLocks noGrp="1"/>
          </p:cNvSpPr>
          <p:nvPr>
            <p:ph type="sldNum" sz="quarter" idx="12"/>
          </p:nvPr>
        </p:nvSpPr>
        <p:spPr/>
        <p:txBody>
          <a:bodyPr/>
          <a:lstStyle/>
          <a:p>
            <a:fld id="{00ACC793-D879-4A72-AB4C-25BC676A92D0}" type="slidenum">
              <a:rPr lang="en-US" smtClean="0"/>
              <a:t>15</a:t>
            </a:fld>
            <a:endParaRPr lang="en-US"/>
          </a:p>
        </p:txBody>
      </p:sp>
      <p:sp>
        <p:nvSpPr>
          <p:cNvPr id="6" name="Google Shape;75;p16"/>
          <p:cNvSpPr txBox="1"/>
          <p:nvPr/>
        </p:nvSpPr>
        <p:spPr>
          <a:xfrm>
            <a:off x="838200" y="1399287"/>
            <a:ext cx="3953400" cy="5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solidFill>
                  <a:srgbClr val="666666"/>
                </a:solidFill>
              </a:rPr>
              <a:t>Cột </a:t>
            </a:r>
            <a:r>
              <a:rPr lang="en" sz="3000" dirty="0">
                <a:solidFill>
                  <a:srgbClr val="666666"/>
                </a:solidFill>
              </a:rPr>
              <a:t>→ </a:t>
            </a:r>
            <a:r>
              <a:rPr lang="en" sz="3000" dirty="0" smtClean="0">
                <a:solidFill>
                  <a:srgbClr val="666666"/>
                </a:solidFill>
              </a:rPr>
              <a:t>Kênh</a:t>
            </a:r>
            <a:endParaRPr sz="3000" dirty="0">
              <a:solidFill>
                <a:srgbClr val="666666"/>
              </a:solidFill>
            </a:endParaRPr>
          </a:p>
        </p:txBody>
      </p:sp>
      <p:sp>
        <p:nvSpPr>
          <p:cNvPr id="7" name="Google Shape;73;p16"/>
          <p:cNvSpPr txBox="1"/>
          <p:nvPr/>
        </p:nvSpPr>
        <p:spPr>
          <a:xfrm>
            <a:off x="6345308" y="3969099"/>
            <a:ext cx="3168806" cy="5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solidFill>
                  <a:srgbClr val="666666"/>
                </a:solidFill>
              </a:rPr>
              <a:t>Hàng </a:t>
            </a:r>
            <a:r>
              <a:rPr lang="en" sz="3000" dirty="0">
                <a:solidFill>
                  <a:srgbClr val="666666"/>
                </a:solidFill>
              </a:rPr>
              <a:t>→ </a:t>
            </a:r>
            <a:r>
              <a:rPr lang="en" sz="3000" dirty="0" smtClean="0">
                <a:solidFill>
                  <a:srgbClr val="666666"/>
                </a:solidFill>
              </a:rPr>
              <a:t>Dấu hiệu</a:t>
            </a:r>
            <a:endParaRPr sz="3000" dirty="0">
              <a:solidFill>
                <a:srgbClr val="666666"/>
              </a:solidFill>
            </a:endParaRPr>
          </a:p>
        </p:txBody>
      </p:sp>
    </p:spTree>
    <p:extLst>
      <p:ext uri="{BB962C8B-B14F-4D97-AF65-F5344CB8AC3E}">
        <p14:creationId xmlns:p14="http://schemas.microsoft.com/office/powerpoint/2010/main" val="238359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Tạo </a:t>
            </a:r>
            <a:r>
              <a:rPr lang="en-US" dirty="0" err="1" smtClean="0"/>
              <a:t>trực</a:t>
            </a:r>
            <a:r>
              <a:rPr lang="en-US" dirty="0" smtClean="0"/>
              <a:t> </a:t>
            </a:r>
            <a:r>
              <a:rPr lang="en-US" dirty="0" err="1" smtClean="0"/>
              <a:t>quan</a:t>
            </a:r>
            <a:r>
              <a:rPr lang="en-US" dirty="0" smtClean="0"/>
              <a:t> </a:t>
            </a:r>
            <a:r>
              <a:rPr lang="en-US" dirty="0" err="1" smtClean="0"/>
              <a:t>hóa</a:t>
            </a:r>
            <a:endParaRPr lang="en-US" dirty="0"/>
          </a:p>
        </p:txBody>
      </p:sp>
      <p:sp>
        <p:nvSpPr>
          <p:cNvPr id="3" name="Content Placeholder 2"/>
          <p:cNvSpPr>
            <a:spLocks noGrp="1"/>
          </p:cNvSpPr>
          <p:nvPr>
            <p:ph idx="1"/>
          </p:nvPr>
        </p:nvSpPr>
        <p:spPr>
          <a:xfrm>
            <a:off x="686104" y="1620981"/>
            <a:ext cx="10515600" cy="4555981"/>
          </a:xfrm>
        </p:spPr>
        <p:txBody>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16</a:t>
            </a:fld>
            <a:endParaRPr lang="en-US"/>
          </a:p>
        </p:txBody>
      </p:sp>
      <p:sp>
        <p:nvSpPr>
          <p:cNvPr id="5" name="Google Shape;83;p17"/>
          <p:cNvSpPr txBox="1"/>
          <p:nvPr/>
        </p:nvSpPr>
        <p:spPr>
          <a:xfrm>
            <a:off x="2089572" y="1286122"/>
            <a:ext cx="1981686" cy="9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solidFill>
                  <a:srgbClr val="434343"/>
                </a:solidFill>
              </a:rPr>
              <a:t>Dấu hiệu</a:t>
            </a:r>
            <a:endParaRPr sz="3600" dirty="0">
              <a:solidFill>
                <a:srgbClr val="434343"/>
              </a:solidFill>
            </a:endParaRPr>
          </a:p>
        </p:txBody>
      </p:sp>
      <p:sp>
        <p:nvSpPr>
          <p:cNvPr id="6" name="Google Shape;93;p17"/>
          <p:cNvSpPr txBox="1"/>
          <p:nvPr/>
        </p:nvSpPr>
        <p:spPr>
          <a:xfrm>
            <a:off x="8254570" y="1233262"/>
            <a:ext cx="1548166" cy="9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solidFill>
                  <a:srgbClr val="434343"/>
                </a:solidFill>
              </a:rPr>
              <a:t>Kênh</a:t>
            </a:r>
            <a:endParaRPr sz="3600" dirty="0">
              <a:solidFill>
                <a:srgbClr val="434343"/>
              </a:solidFill>
            </a:endParaRPr>
          </a:p>
        </p:txBody>
      </p:sp>
      <p:cxnSp>
        <p:nvCxnSpPr>
          <p:cNvPr id="7" name="Google Shape;87;p17"/>
          <p:cNvCxnSpPr/>
          <p:nvPr/>
        </p:nvCxnSpPr>
        <p:spPr>
          <a:xfrm flipH="1">
            <a:off x="4876800" y="4755524"/>
            <a:ext cx="1978805" cy="41257"/>
          </a:xfrm>
          <a:prstGeom prst="straightConnector1">
            <a:avLst/>
          </a:prstGeom>
          <a:noFill/>
          <a:ln w="38100" cap="flat" cmpd="sng">
            <a:solidFill>
              <a:schemeClr val="dk2"/>
            </a:solidFill>
            <a:prstDash val="solid"/>
            <a:round/>
            <a:headEnd type="none" w="med" len="med"/>
            <a:tailEnd type="triangle" w="med" len="med"/>
          </a:ln>
        </p:spPr>
      </p:cxnSp>
      <p:cxnSp>
        <p:nvCxnSpPr>
          <p:cNvPr id="9" name="Google Shape;85;p17"/>
          <p:cNvCxnSpPr/>
          <p:nvPr/>
        </p:nvCxnSpPr>
        <p:spPr>
          <a:xfrm>
            <a:off x="2917370" y="3007350"/>
            <a:ext cx="1" cy="1063907"/>
          </a:xfrm>
          <a:prstGeom prst="straightConnector1">
            <a:avLst/>
          </a:prstGeom>
          <a:noFill/>
          <a:ln w="38100" cap="flat" cmpd="sng">
            <a:solidFill>
              <a:schemeClr val="dk2"/>
            </a:solidFill>
            <a:prstDash val="solid"/>
            <a:round/>
            <a:headEnd type="none" w="med" len="med"/>
            <a:tailEnd type="triangle" w="med" len="med"/>
          </a:ln>
        </p:spPr>
      </p:cxnSp>
      <p:sp>
        <p:nvSpPr>
          <p:cNvPr id="11" name="Google Shape;86;p17"/>
          <p:cNvSpPr txBox="1"/>
          <p:nvPr/>
        </p:nvSpPr>
        <p:spPr>
          <a:xfrm>
            <a:off x="953485" y="4138238"/>
            <a:ext cx="3927771" cy="1047900"/>
          </a:xfrm>
          <a:prstGeom prst="rect">
            <a:avLst/>
          </a:prstGeom>
          <a:noFill/>
          <a:ln>
            <a:solidFill>
              <a:schemeClr val="accent1"/>
            </a:solidFill>
          </a:ln>
        </p:spPr>
        <p:txBody>
          <a:bodyPr spcFirstLastPara="1" wrap="square" lIns="91425" tIns="91425" rIns="91425" bIns="91425" anchor="t" anchorCtr="0">
            <a:noAutofit/>
          </a:bodyPr>
          <a:lstStyle/>
          <a:p>
            <a:pPr marL="0" lvl="0" indent="0" algn="l" rtl="0">
              <a:spcBef>
                <a:spcPts val="0"/>
              </a:spcBef>
              <a:spcAft>
                <a:spcPts val="0"/>
              </a:spcAft>
              <a:buNone/>
            </a:pPr>
            <a:r>
              <a:rPr lang="en" sz="4800" dirty="0" smtClean="0">
                <a:solidFill>
                  <a:srgbClr val="666666"/>
                </a:solidFill>
              </a:rPr>
              <a:t>Trực quan hóa</a:t>
            </a:r>
            <a:endParaRPr sz="4800" dirty="0">
              <a:solidFill>
                <a:srgbClr val="666666"/>
              </a:solidFill>
            </a:endParaRPr>
          </a:p>
        </p:txBody>
      </p:sp>
      <p:pic>
        <p:nvPicPr>
          <p:cNvPr id="12" name="Picture 11"/>
          <p:cNvPicPr>
            <a:picLocks noChangeAspect="1"/>
          </p:cNvPicPr>
          <p:nvPr/>
        </p:nvPicPr>
        <p:blipFill>
          <a:blip r:embed="rId3"/>
          <a:stretch>
            <a:fillRect/>
          </a:stretch>
        </p:blipFill>
        <p:spPr>
          <a:xfrm>
            <a:off x="1314450" y="2158462"/>
            <a:ext cx="3562350" cy="742950"/>
          </a:xfrm>
          <a:prstGeom prst="rect">
            <a:avLst/>
          </a:prstGeom>
        </p:spPr>
      </p:pic>
      <p:pic>
        <p:nvPicPr>
          <p:cNvPr id="14" name="Picture 13"/>
          <p:cNvPicPr>
            <a:picLocks noChangeAspect="1"/>
          </p:cNvPicPr>
          <p:nvPr/>
        </p:nvPicPr>
        <p:blipFill>
          <a:blip r:embed="rId4"/>
          <a:stretch>
            <a:fillRect/>
          </a:stretch>
        </p:blipFill>
        <p:spPr>
          <a:xfrm>
            <a:off x="6855604" y="2008481"/>
            <a:ext cx="4346099" cy="4712994"/>
          </a:xfrm>
          <a:prstGeom prst="rect">
            <a:avLst/>
          </a:prstGeom>
        </p:spPr>
      </p:pic>
    </p:spTree>
    <p:extLst>
      <p:ext uri="{BB962C8B-B14F-4D97-AF65-F5344CB8AC3E}">
        <p14:creationId xmlns:p14="http://schemas.microsoft.com/office/powerpoint/2010/main" val="6964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par>
                                <p:cTn id="36" presetID="1"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14214877"/>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sz="4000" dirty="0" smtClean="0">
                          <a:solidFill>
                            <a:srgbClr val="FF0000"/>
                          </a:solidFill>
                        </a:rPr>
                        <a:t>0-D</a:t>
                      </a:r>
                      <a:endParaRPr lang="en-US" sz="4000" dirty="0">
                        <a:solidFill>
                          <a:srgbClr val="FF0000"/>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dirty="0" smtClean="0">
                          <a:solidFill>
                            <a:srgbClr val="0000CC"/>
                          </a:solidFill>
                        </a:rPr>
                        <a:t>2-D</a:t>
                      </a:r>
                      <a:endParaRPr lang="en-US" dirty="0">
                        <a:solidFill>
                          <a:srgbClr val="0000CC"/>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17</a:t>
            </a:fld>
            <a:endParaRPr lang="en-US"/>
          </a:p>
        </p:txBody>
      </p:sp>
      <p:graphicFrame>
        <p:nvGraphicFramePr>
          <p:cNvPr id="7" name="Google Shape;104;p18"/>
          <p:cNvGraphicFramePr/>
          <p:nvPr>
            <p:extLst>
              <p:ext uri="{D42A27DB-BD31-4B8C-83A1-F6EECF244321}">
                <p14:modId xmlns:p14="http://schemas.microsoft.com/office/powerpoint/2010/main" val="1530005436"/>
              </p:ext>
            </p:extLst>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9" name="Google Shape;127;p20"/>
          <p:cNvPicPr preferRelativeResize="0"/>
          <p:nvPr/>
        </p:nvPicPr>
        <p:blipFill rotWithShape="1">
          <a:blip r:embed="rId3">
            <a:alphaModFix/>
          </a:blip>
          <a:srcRect t="1205"/>
          <a:stretch/>
        </p:blipFill>
        <p:spPr>
          <a:xfrm>
            <a:off x="838200" y="2438400"/>
            <a:ext cx="6903627" cy="3917950"/>
          </a:xfrm>
          <a:prstGeom prst="rect">
            <a:avLst/>
          </a:prstGeom>
          <a:noFill/>
          <a:ln>
            <a:noFill/>
          </a:ln>
        </p:spPr>
      </p:pic>
    </p:spTree>
    <p:extLst>
      <p:ext uri="{BB962C8B-B14F-4D97-AF65-F5344CB8AC3E}">
        <p14:creationId xmlns:p14="http://schemas.microsoft.com/office/powerpoint/2010/main" val="3184104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24166518"/>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sz="4000" dirty="0" smtClean="0">
                          <a:solidFill>
                            <a:srgbClr val="FF0000"/>
                          </a:solidFill>
                        </a:rPr>
                        <a:t>0-D</a:t>
                      </a:r>
                      <a:endParaRPr lang="en-US" sz="4000" dirty="0">
                        <a:solidFill>
                          <a:srgbClr val="FF0000"/>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dirty="0" smtClean="0">
                          <a:solidFill>
                            <a:srgbClr val="0000CC"/>
                          </a:solidFill>
                        </a:rPr>
                        <a:t>2-D</a:t>
                      </a:r>
                      <a:endParaRPr lang="en-US" dirty="0">
                        <a:solidFill>
                          <a:srgbClr val="0000CC"/>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18</a:t>
            </a:fld>
            <a:endParaRPr lang="en-US"/>
          </a:p>
        </p:txBody>
      </p:sp>
      <p:graphicFrame>
        <p:nvGraphicFramePr>
          <p:cNvPr id="7" name="Google Shape;104;p18"/>
          <p:cNvGraphicFramePr/>
          <p:nvPr>
            <p:extLst>
              <p:ext uri="{D42A27DB-BD31-4B8C-83A1-F6EECF244321}">
                <p14:modId xmlns:p14="http://schemas.microsoft.com/office/powerpoint/2010/main" val="402521206"/>
              </p:ext>
            </p:extLst>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6" name="Google Shape;138;p21"/>
          <p:cNvPicPr preferRelativeResize="0"/>
          <p:nvPr/>
        </p:nvPicPr>
        <p:blipFill>
          <a:blip r:embed="rId2">
            <a:alphaModFix/>
          </a:blip>
          <a:stretch>
            <a:fillRect/>
          </a:stretch>
        </p:blipFill>
        <p:spPr>
          <a:xfrm>
            <a:off x="838200" y="2438401"/>
            <a:ext cx="6886099" cy="3917950"/>
          </a:xfrm>
          <a:prstGeom prst="rect">
            <a:avLst/>
          </a:prstGeom>
          <a:noFill/>
          <a:ln>
            <a:noFill/>
          </a:ln>
        </p:spPr>
      </p:pic>
    </p:spTree>
    <p:extLst>
      <p:ext uri="{BB962C8B-B14F-4D97-AF65-F5344CB8AC3E}">
        <p14:creationId xmlns:p14="http://schemas.microsoft.com/office/powerpoint/2010/main" val="1796871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6851251"/>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sz="4000" dirty="0" smtClean="0">
                          <a:solidFill>
                            <a:srgbClr val="FF0000"/>
                          </a:solidFill>
                        </a:rPr>
                        <a:t>0-D</a:t>
                      </a:r>
                      <a:endParaRPr lang="en-US" sz="4000" dirty="0">
                        <a:solidFill>
                          <a:srgbClr val="FF0000"/>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dirty="0" smtClean="0">
                          <a:solidFill>
                            <a:srgbClr val="0000CC"/>
                          </a:solidFill>
                        </a:rPr>
                        <a:t>2-D</a:t>
                      </a:r>
                      <a:endParaRPr lang="en-US" dirty="0">
                        <a:solidFill>
                          <a:srgbClr val="0000CC"/>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19</a:t>
            </a:fld>
            <a:endParaRPr lang="en-US"/>
          </a:p>
        </p:txBody>
      </p:sp>
      <p:graphicFrame>
        <p:nvGraphicFramePr>
          <p:cNvPr id="7" name="Google Shape;104;p18"/>
          <p:cNvGraphicFramePr/>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6" name="Google Shape;163;p23"/>
          <p:cNvPicPr preferRelativeResize="0"/>
          <p:nvPr/>
        </p:nvPicPr>
        <p:blipFill>
          <a:blip r:embed="rId2">
            <a:alphaModFix/>
          </a:blip>
          <a:stretch>
            <a:fillRect/>
          </a:stretch>
        </p:blipFill>
        <p:spPr>
          <a:xfrm>
            <a:off x="838200" y="3169648"/>
            <a:ext cx="6628878" cy="3186702"/>
          </a:xfrm>
          <a:prstGeom prst="rect">
            <a:avLst/>
          </a:prstGeom>
          <a:noFill/>
          <a:ln>
            <a:noFill/>
          </a:ln>
        </p:spPr>
      </p:pic>
    </p:spTree>
    <p:extLst>
      <p:ext uri="{BB962C8B-B14F-4D97-AF65-F5344CB8AC3E}">
        <p14:creationId xmlns:p14="http://schemas.microsoft.com/office/powerpoint/2010/main" val="4012961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err="1" smtClean="0"/>
              <a:t>Mã</a:t>
            </a:r>
            <a:r>
              <a:rPr lang="en-US" dirty="0" smtClean="0"/>
              <a:t> </a:t>
            </a:r>
            <a:r>
              <a:rPr lang="en-US" dirty="0" err="1" smtClean="0"/>
              <a:t>hóa</a:t>
            </a:r>
            <a:r>
              <a:rPr lang="en-US" dirty="0" smtClean="0"/>
              <a:t> </a:t>
            </a:r>
            <a:r>
              <a:rPr lang="en-US" dirty="0" err="1" smtClean="0"/>
              <a:t>hình</a:t>
            </a:r>
            <a:r>
              <a:rPr lang="en-US" dirty="0" smtClean="0"/>
              <a:t> </a:t>
            </a:r>
            <a:r>
              <a:rPr lang="en-US" dirty="0" err="1" smtClean="0"/>
              <a:t>ảnh</a:t>
            </a:r>
            <a:endParaRPr lang="en-US" dirty="0" smtClean="0"/>
          </a:p>
          <a:p>
            <a:r>
              <a:rPr lang="en-US" dirty="0" err="1" smtClean="0"/>
              <a:t>Mã</a:t>
            </a:r>
            <a:r>
              <a:rPr lang="en-US" dirty="0" smtClean="0"/>
              <a:t> </a:t>
            </a:r>
            <a:r>
              <a:rPr lang="en-US" dirty="0" err="1" smtClean="0"/>
              <a:t>hóa</a:t>
            </a:r>
            <a:r>
              <a:rPr lang="en-US" dirty="0" smtClean="0"/>
              <a:t> </a:t>
            </a:r>
            <a:r>
              <a:rPr lang="en-US" dirty="0" err="1" smtClean="0"/>
              <a:t>đối</a:t>
            </a:r>
            <a:r>
              <a:rPr lang="en-US" dirty="0" smtClean="0"/>
              <a:t> </a:t>
            </a:r>
            <a:r>
              <a:rPr lang="en-US" dirty="0" err="1" smtClean="0"/>
              <a:t>tượng</a:t>
            </a:r>
            <a:endParaRPr lang="en-US" dirty="0" smtClean="0"/>
          </a:p>
          <a:p>
            <a:r>
              <a:rPr lang="en-US" dirty="0" err="1" smtClean="0"/>
              <a:t>Mã</a:t>
            </a:r>
            <a:r>
              <a:rPr lang="en-US" dirty="0" smtClean="0"/>
              <a:t> </a:t>
            </a:r>
            <a:r>
              <a:rPr lang="en-US" dirty="0" err="1" smtClean="0"/>
              <a:t>hóa</a:t>
            </a:r>
            <a:r>
              <a:rPr lang="en-US" dirty="0" smtClean="0"/>
              <a:t> </a:t>
            </a:r>
            <a:r>
              <a:rPr lang="en-US" dirty="0" err="1" smtClean="0"/>
              <a:t>thuộc</a:t>
            </a:r>
            <a:r>
              <a:rPr lang="en-US" dirty="0" smtClean="0"/>
              <a:t> </a:t>
            </a:r>
            <a:r>
              <a:rPr lang="en-US" dirty="0" err="1" smtClean="0"/>
              <a:t>tính</a:t>
            </a:r>
            <a:endParaRPr lang="en-US" dirty="0" smtClean="0"/>
          </a:p>
          <a:p>
            <a:r>
              <a:rPr lang="en-US" dirty="0" err="1" smtClean="0"/>
              <a:t>Sử</a:t>
            </a:r>
            <a:r>
              <a:rPr lang="en-US" dirty="0" smtClean="0"/>
              <a:t> </a:t>
            </a:r>
            <a:r>
              <a:rPr lang="en-US" dirty="0" err="1" smtClean="0"/>
              <a:t>dụng</a:t>
            </a:r>
            <a:r>
              <a:rPr lang="en-US" dirty="0" smtClean="0"/>
              <a:t> </a:t>
            </a:r>
            <a:r>
              <a:rPr lang="en-US" dirty="0" err="1" smtClean="0"/>
              <a:t>mã</a:t>
            </a:r>
            <a:r>
              <a:rPr lang="en-US" dirty="0" smtClean="0"/>
              <a:t> </a:t>
            </a:r>
            <a:r>
              <a:rPr lang="en-US" dirty="0" err="1" smtClean="0"/>
              <a:t>hóa</a:t>
            </a: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a:t>
            </a:fld>
            <a:endParaRPr lang="en-US"/>
          </a:p>
        </p:txBody>
      </p:sp>
    </p:spTree>
    <p:extLst>
      <p:ext uri="{BB962C8B-B14F-4D97-AF65-F5344CB8AC3E}">
        <p14:creationId xmlns:p14="http://schemas.microsoft.com/office/powerpoint/2010/main" val="1593914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7283290"/>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dirty="0" smtClean="0">
                          <a:solidFill>
                            <a:srgbClr val="0000CC"/>
                          </a:solidFill>
                        </a:rPr>
                        <a:t>0-D</a:t>
                      </a:r>
                      <a:endParaRPr lang="en-US" dirty="0">
                        <a:solidFill>
                          <a:srgbClr val="0000CC"/>
                        </a:solidFill>
                      </a:endParaRPr>
                    </a:p>
                  </a:txBody>
                  <a:tcPr>
                    <a:solidFill>
                      <a:schemeClr val="bg1">
                        <a:lumMod val="75000"/>
                      </a:schemeClr>
                    </a:solidFill>
                  </a:tcPr>
                </a:tc>
                <a:tc>
                  <a:txBody>
                    <a:bodyPr/>
                    <a:lstStyle/>
                    <a:p>
                      <a:pPr algn="ctr"/>
                      <a:r>
                        <a:rPr lang="en-US" sz="4000" b="1" dirty="0" smtClean="0">
                          <a:solidFill>
                            <a:srgbClr val="FF0000"/>
                          </a:solidFill>
                        </a:rPr>
                        <a:t>1-D</a:t>
                      </a:r>
                      <a:endParaRPr lang="en-US" sz="4000" b="1" dirty="0">
                        <a:solidFill>
                          <a:srgbClr val="FF0000"/>
                        </a:solidFill>
                      </a:endParaRPr>
                    </a:p>
                  </a:txBody>
                  <a:tcPr>
                    <a:solidFill>
                      <a:schemeClr val="bg1">
                        <a:lumMod val="75000"/>
                      </a:schemeClr>
                    </a:solidFill>
                  </a:tcPr>
                </a:tc>
                <a:tc>
                  <a:txBody>
                    <a:bodyPr/>
                    <a:lstStyle/>
                    <a:p>
                      <a:pPr algn="ctr"/>
                      <a:r>
                        <a:rPr lang="en-US" dirty="0" smtClean="0">
                          <a:solidFill>
                            <a:srgbClr val="0000CC"/>
                          </a:solidFill>
                        </a:rPr>
                        <a:t>2-D</a:t>
                      </a:r>
                      <a:endParaRPr lang="en-US" dirty="0">
                        <a:solidFill>
                          <a:srgbClr val="0000CC"/>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20</a:t>
            </a:fld>
            <a:endParaRPr lang="en-US"/>
          </a:p>
        </p:txBody>
      </p:sp>
      <p:graphicFrame>
        <p:nvGraphicFramePr>
          <p:cNvPr id="7" name="Google Shape;104;p18"/>
          <p:cNvGraphicFramePr/>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6" name="Google Shape;188;p25"/>
          <p:cNvPicPr preferRelativeResize="0"/>
          <p:nvPr/>
        </p:nvPicPr>
        <p:blipFill>
          <a:blip r:embed="rId2">
            <a:alphaModFix/>
          </a:blip>
          <a:stretch>
            <a:fillRect/>
          </a:stretch>
        </p:blipFill>
        <p:spPr>
          <a:xfrm>
            <a:off x="838200" y="3011165"/>
            <a:ext cx="6628876" cy="3111164"/>
          </a:xfrm>
          <a:prstGeom prst="rect">
            <a:avLst/>
          </a:prstGeom>
          <a:noFill/>
          <a:ln>
            <a:noFill/>
          </a:ln>
        </p:spPr>
      </p:pic>
    </p:spTree>
    <p:extLst>
      <p:ext uri="{BB962C8B-B14F-4D97-AF65-F5344CB8AC3E}">
        <p14:creationId xmlns:p14="http://schemas.microsoft.com/office/powerpoint/2010/main" val="794104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20995"/>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sz="4000" dirty="0" smtClean="0">
                          <a:solidFill>
                            <a:srgbClr val="FF0000"/>
                          </a:solidFill>
                        </a:rPr>
                        <a:t>0-D</a:t>
                      </a:r>
                      <a:endParaRPr lang="en-US" sz="4000" dirty="0">
                        <a:solidFill>
                          <a:srgbClr val="FF0000"/>
                        </a:solidFill>
                      </a:endParaRPr>
                    </a:p>
                  </a:txBody>
                  <a:tcPr>
                    <a:solidFill>
                      <a:schemeClr val="bg1">
                        <a:lumMod val="75000"/>
                      </a:schemeClr>
                    </a:solidFill>
                  </a:tcPr>
                </a:tc>
                <a:tc>
                  <a:txBody>
                    <a:bodyPr/>
                    <a:lstStyle/>
                    <a:p>
                      <a:pPr algn="ctr"/>
                      <a:r>
                        <a:rPr lang="en-US" sz="4000" b="1" dirty="0" smtClean="0">
                          <a:solidFill>
                            <a:srgbClr val="FF0000"/>
                          </a:solidFill>
                        </a:rPr>
                        <a:t>1-D</a:t>
                      </a:r>
                      <a:endParaRPr lang="en-US" sz="4000" b="1" dirty="0">
                        <a:solidFill>
                          <a:srgbClr val="FF0000"/>
                        </a:solidFill>
                      </a:endParaRPr>
                    </a:p>
                  </a:txBody>
                  <a:tcPr>
                    <a:solidFill>
                      <a:schemeClr val="bg1">
                        <a:lumMod val="75000"/>
                      </a:schemeClr>
                    </a:solidFill>
                  </a:tcPr>
                </a:tc>
                <a:tc>
                  <a:txBody>
                    <a:bodyPr/>
                    <a:lstStyle/>
                    <a:p>
                      <a:pPr algn="ctr"/>
                      <a:r>
                        <a:rPr lang="en-US" dirty="0" smtClean="0">
                          <a:solidFill>
                            <a:srgbClr val="0000CC"/>
                          </a:solidFill>
                        </a:rPr>
                        <a:t>2-D</a:t>
                      </a:r>
                      <a:endParaRPr lang="en-US" dirty="0">
                        <a:solidFill>
                          <a:srgbClr val="0000CC"/>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21</a:t>
            </a:fld>
            <a:endParaRPr lang="en-US"/>
          </a:p>
        </p:txBody>
      </p:sp>
      <p:graphicFrame>
        <p:nvGraphicFramePr>
          <p:cNvPr id="7" name="Google Shape;104;p18"/>
          <p:cNvGraphicFramePr/>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8" name="Google Shape;175;p24"/>
          <p:cNvPicPr preferRelativeResize="0"/>
          <p:nvPr/>
        </p:nvPicPr>
        <p:blipFill>
          <a:blip r:embed="rId2">
            <a:alphaModFix/>
          </a:blip>
          <a:stretch>
            <a:fillRect/>
          </a:stretch>
        </p:blipFill>
        <p:spPr>
          <a:xfrm>
            <a:off x="838200" y="3209759"/>
            <a:ext cx="6628878" cy="3146591"/>
          </a:xfrm>
          <a:prstGeom prst="rect">
            <a:avLst/>
          </a:prstGeom>
          <a:noFill/>
          <a:ln>
            <a:noFill/>
          </a:ln>
        </p:spPr>
      </p:pic>
    </p:spTree>
    <p:extLst>
      <p:ext uri="{BB962C8B-B14F-4D97-AF65-F5344CB8AC3E}">
        <p14:creationId xmlns:p14="http://schemas.microsoft.com/office/powerpoint/2010/main" val="180375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1065862"/>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dirty="0" smtClean="0">
                          <a:solidFill>
                            <a:srgbClr val="0000CC"/>
                          </a:solidFill>
                        </a:rPr>
                        <a:t>0-D</a:t>
                      </a:r>
                      <a:endParaRPr lang="en-US" dirty="0">
                        <a:solidFill>
                          <a:srgbClr val="0000CC"/>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sz="4000" dirty="0" smtClean="0">
                          <a:solidFill>
                            <a:srgbClr val="FF0000"/>
                          </a:solidFill>
                        </a:rPr>
                        <a:t>2-D</a:t>
                      </a:r>
                      <a:endParaRPr lang="en-US" sz="4000" dirty="0">
                        <a:solidFill>
                          <a:srgbClr val="FF0000"/>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22</a:t>
            </a:fld>
            <a:endParaRPr lang="en-US"/>
          </a:p>
        </p:txBody>
      </p:sp>
      <p:graphicFrame>
        <p:nvGraphicFramePr>
          <p:cNvPr id="7" name="Google Shape;104;p18"/>
          <p:cNvGraphicFramePr/>
          <p:nvPr>
            <p:extLst>
              <p:ext uri="{D42A27DB-BD31-4B8C-83A1-F6EECF244321}">
                <p14:modId xmlns:p14="http://schemas.microsoft.com/office/powerpoint/2010/main" val="2102066976"/>
              </p:ext>
            </p:extLst>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6" name="Google Shape;200;p26"/>
          <p:cNvPicPr preferRelativeResize="0"/>
          <p:nvPr/>
        </p:nvPicPr>
        <p:blipFill>
          <a:blip r:embed="rId2">
            <a:alphaModFix/>
          </a:blip>
          <a:stretch>
            <a:fillRect/>
          </a:stretch>
        </p:blipFill>
        <p:spPr>
          <a:xfrm>
            <a:off x="1197429" y="2569029"/>
            <a:ext cx="7010400" cy="3787321"/>
          </a:xfrm>
          <a:prstGeom prst="rect">
            <a:avLst/>
          </a:prstGeom>
          <a:noFill/>
          <a:ln>
            <a:noFill/>
          </a:ln>
        </p:spPr>
      </p:pic>
      <p:sp>
        <p:nvSpPr>
          <p:cNvPr id="8" name="Google Shape;213;p27"/>
          <p:cNvSpPr/>
          <p:nvPr/>
        </p:nvSpPr>
        <p:spPr>
          <a:xfrm>
            <a:off x="3284229" y="2721429"/>
            <a:ext cx="2836800" cy="28368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0;p27"/>
          <p:cNvSpPr txBox="1"/>
          <p:nvPr/>
        </p:nvSpPr>
        <p:spPr>
          <a:xfrm>
            <a:off x="493372" y="5666889"/>
            <a:ext cx="3011828" cy="6894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Not a zero baseline!</a:t>
            </a:r>
            <a:br>
              <a:rPr lang="en" dirty="0">
                <a:solidFill>
                  <a:srgbClr val="FF0000"/>
                </a:solidFill>
              </a:rPr>
            </a:br>
            <a:r>
              <a:rPr lang="en" dirty="0">
                <a:solidFill>
                  <a:srgbClr val="FF0000"/>
                </a:solidFill>
              </a:rPr>
              <a:t>Domain should start at zero.</a:t>
            </a:r>
            <a:endParaRPr dirty="0">
              <a:solidFill>
                <a:srgbClr val="FF0000"/>
              </a:solidFill>
            </a:endParaRPr>
          </a:p>
        </p:txBody>
      </p:sp>
    </p:spTree>
    <p:extLst>
      <p:ext uri="{BB962C8B-B14F-4D97-AF65-F5344CB8AC3E}">
        <p14:creationId xmlns:p14="http://schemas.microsoft.com/office/powerpoint/2010/main" val="23581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2093551"/>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dirty="0" smtClean="0">
                          <a:solidFill>
                            <a:srgbClr val="0000CC"/>
                          </a:solidFill>
                        </a:rPr>
                        <a:t>0-D</a:t>
                      </a:r>
                      <a:endParaRPr lang="en-US" dirty="0">
                        <a:solidFill>
                          <a:srgbClr val="0000CC"/>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sz="4000" dirty="0" smtClean="0">
                          <a:solidFill>
                            <a:srgbClr val="FF0000"/>
                          </a:solidFill>
                        </a:rPr>
                        <a:t>2-D</a:t>
                      </a:r>
                      <a:endParaRPr lang="en-US" sz="4000" dirty="0">
                        <a:solidFill>
                          <a:srgbClr val="FF0000"/>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23</a:t>
            </a:fld>
            <a:endParaRPr lang="en-US"/>
          </a:p>
        </p:txBody>
      </p:sp>
      <p:graphicFrame>
        <p:nvGraphicFramePr>
          <p:cNvPr id="7" name="Google Shape;104;p18"/>
          <p:cNvGraphicFramePr/>
          <p:nvPr>
            <p:extLst>
              <p:ext uri="{D42A27DB-BD31-4B8C-83A1-F6EECF244321}">
                <p14:modId xmlns:p14="http://schemas.microsoft.com/office/powerpoint/2010/main" val="2369946030"/>
              </p:ext>
            </p:extLst>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r>
                        <a:rPr lang="en" sz="2400" dirty="0">
                          <a:solidFill>
                            <a:srgbClr val="FF0000"/>
                          </a:solidFill>
                        </a:rPr>
                        <a:t>⚫</a:t>
                      </a: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6" name="Google Shape;244;p29"/>
          <p:cNvPicPr preferRelativeResize="0"/>
          <p:nvPr/>
        </p:nvPicPr>
        <p:blipFill>
          <a:blip r:embed="rId2">
            <a:alphaModFix/>
          </a:blip>
          <a:stretch>
            <a:fillRect/>
          </a:stretch>
        </p:blipFill>
        <p:spPr>
          <a:xfrm>
            <a:off x="838200" y="2841863"/>
            <a:ext cx="6635314" cy="3514487"/>
          </a:xfrm>
          <a:prstGeom prst="rect">
            <a:avLst/>
          </a:prstGeom>
          <a:noFill/>
          <a:ln>
            <a:noFill/>
          </a:ln>
        </p:spPr>
      </p:pic>
    </p:spTree>
    <p:extLst>
      <p:ext uri="{BB962C8B-B14F-4D97-AF65-F5344CB8AC3E}">
        <p14:creationId xmlns:p14="http://schemas.microsoft.com/office/powerpoint/2010/main" val="1117055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9828442"/>
              </p:ext>
            </p:extLst>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dirty="0" smtClean="0">
                          <a:solidFill>
                            <a:srgbClr val="0000CC"/>
                          </a:solidFill>
                        </a:rPr>
                        <a:t>0-D</a:t>
                      </a:r>
                      <a:endParaRPr lang="en-US" dirty="0">
                        <a:solidFill>
                          <a:srgbClr val="0000CC"/>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sz="4000" dirty="0" smtClean="0">
                          <a:solidFill>
                            <a:srgbClr val="FF0000"/>
                          </a:solidFill>
                        </a:rPr>
                        <a:t>2-D</a:t>
                      </a:r>
                      <a:endParaRPr lang="en-US" sz="4000" dirty="0">
                        <a:solidFill>
                          <a:srgbClr val="FF0000"/>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24</a:t>
            </a:fld>
            <a:endParaRPr lang="en-US"/>
          </a:p>
        </p:txBody>
      </p:sp>
      <p:graphicFrame>
        <p:nvGraphicFramePr>
          <p:cNvPr id="7" name="Google Shape;104;p18"/>
          <p:cNvGraphicFramePr/>
          <p:nvPr>
            <p:extLst>
              <p:ext uri="{D42A27DB-BD31-4B8C-83A1-F6EECF244321}">
                <p14:modId xmlns:p14="http://schemas.microsoft.com/office/powerpoint/2010/main" val="3726707165"/>
              </p:ext>
            </p:extLst>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6" name="Google Shape;268;p31"/>
          <p:cNvPicPr preferRelativeResize="0"/>
          <p:nvPr/>
        </p:nvPicPr>
        <p:blipFill>
          <a:blip r:embed="rId2">
            <a:alphaModFix/>
          </a:blip>
          <a:stretch>
            <a:fillRect/>
          </a:stretch>
        </p:blipFill>
        <p:spPr>
          <a:xfrm>
            <a:off x="1110342" y="2770070"/>
            <a:ext cx="6214582" cy="3586280"/>
          </a:xfrm>
          <a:prstGeom prst="rect">
            <a:avLst/>
          </a:prstGeom>
          <a:noFill/>
          <a:ln>
            <a:noFill/>
          </a:ln>
        </p:spPr>
      </p:pic>
    </p:spTree>
    <p:extLst>
      <p:ext uri="{BB962C8B-B14F-4D97-AF65-F5344CB8AC3E}">
        <p14:creationId xmlns:p14="http://schemas.microsoft.com/office/powerpoint/2010/main" val="4171452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a:t>
            </a:r>
            <a:r>
              <a:rPr lang="en-US" dirty="0" err="1"/>
              <a:t>trực</a:t>
            </a:r>
            <a:r>
              <a:rPr lang="en-US" dirty="0"/>
              <a:t> </a:t>
            </a:r>
            <a:r>
              <a:rPr lang="en-US" dirty="0" err="1"/>
              <a:t>quan</a:t>
            </a:r>
            <a:r>
              <a:rPr lang="en-US" dirty="0"/>
              <a:t> </a:t>
            </a:r>
            <a:r>
              <a:rPr lang="en-US" dirty="0" err="1"/>
              <a:t>hóa</a:t>
            </a:r>
            <a:endParaRPr lang="en-US" dirty="0"/>
          </a:p>
        </p:txBody>
      </p:sp>
      <p:graphicFrame>
        <p:nvGraphicFramePr>
          <p:cNvPr id="5" name="Content Placeholder 4"/>
          <p:cNvGraphicFramePr>
            <a:graphicFrameLocks noGrp="1"/>
          </p:cNvGraphicFramePr>
          <p:nvPr>
            <p:ph idx="1"/>
          </p:nvPr>
        </p:nvGraphicFramePr>
        <p:xfrm>
          <a:off x="838200" y="1620838"/>
          <a:ext cx="4539342" cy="70104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0000"/>
                    </a:ext>
                  </a:extLst>
                </a:gridCol>
                <a:gridCol w="1513114">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tblGrid>
              <a:tr h="370840">
                <a:tc>
                  <a:txBody>
                    <a:bodyPr/>
                    <a:lstStyle/>
                    <a:p>
                      <a:pPr algn="ctr"/>
                      <a:r>
                        <a:rPr lang="en-US" dirty="0" smtClean="0">
                          <a:solidFill>
                            <a:srgbClr val="0000CC"/>
                          </a:solidFill>
                        </a:rPr>
                        <a:t>0-D</a:t>
                      </a:r>
                      <a:endParaRPr lang="en-US" dirty="0">
                        <a:solidFill>
                          <a:srgbClr val="0000CC"/>
                        </a:solidFill>
                      </a:endParaRPr>
                    </a:p>
                  </a:txBody>
                  <a:tcPr>
                    <a:solidFill>
                      <a:schemeClr val="bg1">
                        <a:lumMod val="75000"/>
                      </a:schemeClr>
                    </a:solidFill>
                  </a:tcPr>
                </a:tc>
                <a:tc>
                  <a:txBody>
                    <a:bodyPr/>
                    <a:lstStyle/>
                    <a:p>
                      <a:pPr algn="ctr"/>
                      <a:r>
                        <a:rPr lang="en-US" b="1" dirty="0" smtClean="0">
                          <a:solidFill>
                            <a:srgbClr val="0000CC"/>
                          </a:solidFill>
                        </a:rPr>
                        <a:t>1-D</a:t>
                      </a:r>
                      <a:endParaRPr lang="en-US" b="1" dirty="0">
                        <a:solidFill>
                          <a:srgbClr val="0000CC"/>
                        </a:solidFill>
                      </a:endParaRPr>
                    </a:p>
                  </a:txBody>
                  <a:tcPr>
                    <a:solidFill>
                      <a:schemeClr val="bg1">
                        <a:lumMod val="75000"/>
                      </a:schemeClr>
                    </a:solidFill>
                  </a:tcPr>
                </a:tc>
                <a:tc>
                  <a:txBody>
                    <a:bodyPr/>
                    <a:lstStyle/>
                    <a:p>
                      <a:pPr algn="ctr"/>
                      <a:r>
                        <a:rPr lang="en-US" sz="4000" dirty="0" smtClean="0">
                          <a:solidFill>
                            <a:srgbClr val="FF0000"/>
                          </a:solidFill>
                        </a:rPr>
                        <a:t>2-D</a:t>
                      </a:r>
                      <a:endParaRPr lang="en-US" sz="4000" dirty="0">
                        <a:solidFill>
                          <a:srgbClr val="FF0000"/>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0ACC793-D879-4A72-AB4C-25BC676A92D0}" type="slidenum">
              <a:rPr lang="en-US" smtClean="0"/>
              <a:t>25</a:t>
            </a:fld>
            <a:endParaRPr lang="en-US"/>
          </a:p>
        </p:txBody>
      </p:sp>
      <p:graphicFrame>
        <p:nvGraphicFramePr>
          <p:cNvPr id="7" name="Google Shape;104;p18"/>
          <p:cNvGraphicFramePr/>
          <p:nvPr/>
        </p:nvGraphicFramePr>
        <p:xfrm>
          <a:off x="9073715" y="1785256"/>
          <a:ext cx="2098675" cy="4295056"/>
        </p:xfrm>
        <a:graphic>
          <a:graphicData uri="http://schemas.openxmlformats.org/drawingml/2006/table">
            <a:tbl>
              <a:tblPr>
                <a:noFill/>
              </a:tblPr>
              <a:tblGrid>
                <a:gridCol w="950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303316">
                <a:tc>
                  <a:txBody>
                    <a:bodyPr/>
                    <a:lstStyle/>
                    <a:p>
                      <a:pPr marL="0" lvl="0" indent="0" algn="r" rtl="0">
                        <a:spcBef>
                          <a:spcPts val="0"/>
                        </a:spcBef>
                        <a:spcAft>
                          <a:spcPts val="0"/>
                        </a:spcAft>
                        <a:buNone/>
                      </a:pPr>
                      <a:endParaRPr sz="1200" dirty="0"/>
                    </a:p>
                  </a:txBody>
                  <a:tcPr marL="91425" marR="91425" marT="137150" marB="0">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danh</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THứ</a:t>
                      </a:r>
                      <a:r>
                        <a:rPr lang="en-US" sz="1200" baseline="0" dirty="0" smtClean="0"/>
                        <a:t> </a:t>
                      </a:r>
                      <a:r>
                        <a:rPr lang="en-US" sz="1200" baseline="0" dirty="0" err="1" smtClean="0"/>
                        <a:t>tự</a:t>
                      </a:r>
                      <a:endParaRPr sz="1200" dirty="0"/>
                    </a:p>
                  </a:txBody>
                  <a:tcPr marL="91425" marR="91425" marT="0" marB="0" vert="vert">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US" sz="1200" dirty="0" err="1" smtClean="0"/>
                        <a:t>ĐỊnh</a:t>
                      </a:r>
                      <a:r>
                        <a:rPr lang="en-US" sz="1200" baseline="0" dirty="0" smtClean="0"/>
                        <a:t> </a:t>
                      </a:r>
                      <a:r>
                        <a:rPr lang="en-US" sz="1200" baseline="0" dirty="0" err="1" smtClean="0"/>
                        <a:t>lượng</a:t>
                      </a:r>
                      <a:endParaRPr sz="1200" dirty="0"/>
                    </a:p>
                  </a:txBody>
                  <a:tcPr marL="91425" marR="91425" marT="0" marB="0" vert="vert">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98348">
                <a:tc>
                  <a:txBody>
                    <a:bodyPr/>
                    <a:lstStyle/>
                    <a:p>
                      <a:pPr marL="0" lvl="0" indent="0" algn="r" rtl="0">
                        <a:spcBef>
                          <a:spcPts val="0"/>
                        </a:spcBef>
                        <a:spcAft>
                          <a:spcPts val="0"/>
                        </a:spcAft>
                        <a:buNone/>
                      </a:pPr>
                      <a:r>
                        <a:rPr lang="en" sz="1200" dirty="0"/>
                        <a:t>X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598348">
                <a:tc>
                  <a:txBody>
                    <a:bodyPr/>
                    <a:lstStyle/>
                    <a:p>
                      <a:pPr marL="0" lvl="0" indent="0" algn="r" rtl="0">
                        <a:spcBef>
                          <a:spcPts val="0"/>
                        </a:spcBef>
                        <a:spcAft>
                          <a:spcPts val="0"/>
                        </a:spcAft>
                        <a:buNone/>
                      </a:pPr>
                      <a:r>
                        <a:rPr lang="en" sz="1200" dirty="0"/>
                        <a:t>Y Position</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tc>
                <a:tc>
                  <a:txBody>
                    <a:bodyPr/>
                    <a:lstStyle/>
                    <a:p>
                      <a:pPr marL="0" lvl="0" indent="0" algn="ctr" rtl="0">
                        <a:lnSpc>
                          <a:spcPct val="115000"/>
                        </a:lnSpc>
                        <a:spcBef>
                          <a:spcPts val="0"/>
                        </a:spcBef>
                        <a:spcAft>
                          <a:spcPts val="0"/>
                        </a:spcAft>
                        <a:buNone/>
                      </a:pPr>
                      <a:endParaRPr sz="2400" dirty="0">
                        <a:solidFill>
                          <a:srgbClr val="FF0000"/>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98348">
                <a:tc>
                  <a:txBody>
                    <a:bodyPr/>
                    <a:lstStyle/>
                    <a:p>
                      <a:pPr marL="0" lvl="0" indent="0" algn="r" rtl="0">
                        <a:spcBef>
                          <a:spcPts val="0"/>
                        </a:spcBef>
                        <a:spcAft>
                          <a:spcPts val="0"/>
                        </a:spcAft>
                        <a:buNone/>
                      </a:pPr>
                      <a:r>
                        <a:rPr lang="en" sz="1200" dirty="0">
                          <a:solidFill>
                            <a:schemeClr val="dk1"/>
                          </a:solidFill>
                        </a:rPr>
                        <a:t>Area</a:t>
                      </a:r>
                      <a:endParaRPr sz="1200" dirty="0"/>
                    </a:p>
                  </a:txBody>
                  <a:tcPr marL="91425" marR="91425" marT="91425" marB="0">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endParaRPr sz="2400">
                        <a:solidFill>
                          <a:srgbClr val="434343"/>
                        </a:solidFill>
                      </a:endParaRPr>
                    </a:p>
                  </a:txBody>
                  <a:tcPr marL="91425" marR="91425" marT="0" marB="0"/>
                </a:tc>
                <a:tc>
                  <a:txBody>
                    <a:bodyPr/>
                    <a:lstStyle/>
                    <a:p>
                      <a:pPr marL="0" lvl="0" indent="0" algn="l" rtl="0">
                        <a:lnSpc>
                          <a:spcPct val="115000"/>
                        </a:lnSpc>
                        <a:spcBef>
                          <a:spcPts val="0"/>
                        </a:spcBef>
                        <a:spcAft>
                          <a:spcPts val="0"/>
                        </a:spcAft>
                        <a:buNone/>
                      </a:pPr>
                      <a:endParaRPr sz="2400">
                        <a:solidFill>
                          <a:srgbClr val="434343"/>
                        </a:solidFill>
                      </a:endParaRPr>
                    </a:p>
                  </a:txBody>
                  <a:tcPr marL="91425" marR="9142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598348">
                <a:tc>
                  <a:txBody>
                    <a:bodyPr/>
                    <a:lstStyle/>
                    <a:p>
                      <a:pPr marL="0" lvl="0" indent="0" algn="r" rtl="0">
                        <a:spcBef>
                          <a:spcPts val="0"/>
                        </a:spcBef>
                        <a:spcAft>
                          <a:spcPts val="0"/>
                        </a:spcAft>
                        <a:buNone/>
                      </a:pPr>
                      <a:r>
                        <a:rPr lang="en" sz="1200">
                          <a:solidFill>
                            <a:schemeClr val="dk1"/>
                          </a:solidFill>
                        </a:rPr>
                        <a:t>Luminance</a:t>
                      </a:r>
                      <a:endParaRPr sz="1200"/>
                    </a:p>
                  </a:txBody>
                  <a:tcPr marL="91425" marR="91425" marT="91425" marB="0">
                    <a:lnL w="9525" cap="flat" cmpd="sng">
                      <a:solidFill>
                        <a:srgbClr val="9E9E9E">
                          <a:alpha val="0"/>
                        </a:srgbClr>
                      </a:solidFill>
                      <a:prstDash val="solid"/>
                      <a:round/>
                      <a:headEnd type="none" w="sm" len="sm"/>
                      <a:tailEnd type="none" w="sm" len="sm"/>
                    </a:lnL>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solidFill>
                            <a:srgbClr val="434343"/>
                          </a:solidFill>
                        </a:rPr>
                        <a:t> </a:t>
                      </a:r>
                      <a:endParaRPr sz="2400">
                        <a:solidFill>
                          <a:srgbClr val="434343"/>
                        </a:solidFill>
                      </a:endParaRPr>
                    </a:p>
                  </a:txBody>
                  <a:tcPr marL="91425" marR="91425" marT="0" marB="0">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98348">
                <a:tc>
                  <a:txBody>
                    <a:bodyPr/>
                    <a:lstStyle/>
                    <a:p>
                      <a:pPr marL="0" lvl="0" indent="0" algn="r" rtl="0">
                        <a:spcBef>
                          <a:spcPts val="0"/>
                        </a:spcBef>
                        <a:spcAft>
                          <a:spcPts val="0"/>
                        </a:spcAft>
                        <a:buNone/>
                      </a:pPr>
                      <a:r>
                        <a:rPr lang="en" sz="1200">
                          <a:solidFill>
                            <a:schemeClr val="dk1"/>
                          </a:solidFill>
                        </a:rPr>
                        <a:t>Hue</a:t>
                      </a:r>
                      <a:endParaRPr sz="1200"/>
                    </a:p>
                  </a:txBody>
                  <a:tcPr marL="91425" marR="91425" marT="91425" marB="0">
                    <a:lnL w="9525" cap="flat" cmpd="sng">
                      <a:solidFill>
                        <a:srgbClr val="9E9E9E">
                          <a:alpha val="0"/>
                        </a:srgbClr>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 sz="2400" dirty="0" smtClean="0">
                          <a:solidFill>
                            <a:srgbClr val="FF0000"/>
                          </a:solidFill>
                        </a:rPr>
                        <a:t>⚫</a:t>
                      </a:r>
                      <a:r>
                        <a:rPr lang="en" sz="2400" dirty="0" smtClean="0">
                          <a:solidFill>
                            <a:srgbClr val="434343"/>
                          </a:solidFill>
                        </a:rPr>
                        <a:t> </a:t>
                      </a:r>
                      <a:endParaRPr sz="2400" dirty="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a:solidFill>
                          <a:srgbClr val="434343"/>
                        </a:solidFill>
                      </a:endParaRPr>
                    </a:p>
                  </a:txBody>
                  <a:tcPr marL="91425" marR="91425" marT="0" marB="0">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endParaRPr sz="2400" dirty="0">
                        <a:solidFill>
                          <a:srgbClr val="434343"/>
                        </a:solidFill>
                      </a:endParaRPr>
                    </a:p>
                  </a:txBody>
                  <a:tcPr marL="91425" marR="91425" marT="0" marB="0">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8" name="Google Shape;280;p32"/>
          <p:cNvPicPr preferRelativeResize="0"/>
          <p:nvPr/>
        </p:nvPicPr>
        <p:blipFill>
          <a:blip r:embed="rId2">
            <a:alphaModFix/>
          </a:blip>
          <a:stretch>
            <a:fillRect/>
          </a:stretch>
        </p:blipFill>
        <p:spPr>
          <a:xfrm>
            <a:off x="838200" y="2770068"/>
            <a:ext cx="6245219" cy="3586282"/>
          </a:xfrm>
          <a:prstGeom prst="rect">
            <a:avLst/>
          </a:prstGeom>
          <a:noFill/>
          <a:ln>
            <a:noFill/>
          </a:ln>
        </p:spPr>
      </p:pic>
    </p:spTree>
    <p:extLst>
      <p:ext uri="{BB962C8B-B14F-4D97-AF65-F5344CB8AC3E}">
        <p14:creationId xmlns:p14="http://schemas.microsoft.com/office/powerpoint/2010/main" val="2193071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Lựa</a:t>
            </a:r>
            <a:r>
              <a:rPr lang="en-US" dirty="0" smtClean="0"/>
              <a:t> </a:t>
            </a:r>
            <a:r>
              <a:rPr lang="en-US" dirty="0" err="1" smtClean="0"/>
              <a:t>chọn</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và</a:t>
            </a:r>
            <a:r>
              <a:rPr lang="en-US" dirty="0" smtClean="0"/>
              <a:t> </a:t>
            </a:r>
            <a:r>
              <a:rPr lang="en-US" dirty="0" err="1" smtClean="0"/>
              <a:t>kênh</a:t>
            </a:r>
            <a:endParaRPr lang="en-US" dirty="0"/>
          </a:p>
        </p:txBody>
      </p:sp>
      <p:sp>
        <p:nvSpPr>
          <p:cNvPr id="6" name="Content Placeholder 5"/>
          <p:cNvSpPr>
            <a:spLocks noGrp="1"/>
          </p:cNvSpPr>
          <p:nvPr>
            <p:ph idx="1"/>
          </p:nvPr>
        </p:nvSpPr>
        <p:spPr>
          <a:xfrm>
            <a:off x="6901542" y="1584152"/>
            <a:ext cx="4931229" cy="4772198"/>
          </a:xfrm>
        </p:spPr>
        <p:txBody>
          <a:bodyPr>
            <a:normAutofit/>
          </a:bodyPr>
          <a:lstStyle/>
          <a:p>
            <a:r>
              <a:rPr lang="en-US" b="1" dirty="0" err="1" smtClean="0">
                <a:solidFill>
                  <a:srgbClr val="0000CC"/>
                </a:solidFill>
              </a:rPr>
              <a:t>Nguyên</a:t>
            </a:r>
            <a:r>
              <a:rPr lang="en-US" b="1" dirty="0" smtClean="0">
                <a:solidFill>
                  <a:srgbClr val="0000CC"/>
                </a:solidFill>
              </a:rPr>
              <a:t> </a:t>
            </a:r>
            <a:r>
              <a:rPr lang="en-US" b="1" dirty="0" err="1" smtClean="0">
                <a:solidFill>
                  <a:srgbClr val="0000CC"/>
                </a:solidFill>
              </a:rPr>
              <a:t>lý</a:t>
            </a:r>
            <a:r>
              <a:rPr lang="en-US" b="1" dirty="0" smtClean="0">
                <a:solidFill>
                  <a:srgbClr val="0000CC"/>
                </a:solidFill>
              </a:rPr>
              <a:t> </a:t>
            </a:r>
            <a:r>
              <a:rPr lang="en-US" b="1" dirty="0" err="1" smtClean="0">
                <a:solidFill>
                  <a:srgbClr val="0000CC"/>
                </a:solidFill>
              </a:rPr>
              <a:t>biểu</a:t>
            </a:r>
            <a:r>
              <a:rPr lang="en-US" b="1" dirty="0" smtClean="0">
                <a:solidFill>
                  <a:srgbClr val="0000CC"/>
                </a:solidFill>
              </a:rPr>
              <a:t> </a:t>
            </a:r>
            <a:r>
              <a:rPr lang="en-US" b="1" dirty="0" err="1" smtClean="0">
                <a:solidFill>
                  <a:srgbClr val="0000CC"/>
                </a:solidFill>
              </a:rPr>
              <a:t>cảm</a:t>
            </a:r>
            <a:r>
              <a:rPr lang="en-US" b="1" dirty="0" smtClean="0">
                <a:solidFill>
                  <a:srgbClr val="0000CC"/>
                </a:solidFill>
              </a:rPr>
              <a:t>:</a:t>
            </a:r>
          </a:p>
          <a:p>
            <a:pPr lvl="1"/>
            <a:r>
              <a:rPr lang="en-US" b="1" dirty="0" err="1" smtClean="0">
                <a:solidFill>
                  <a:schemeClr val="tx1">
                    <a:lumMod val="50000"/>
                    <a:lumOff val="50000"/>
                  </a:schemeClr>
                </a:solidFill>
              </a:rPr>
              <a:t>Mã</a:t>
            </a:r>
            <a:r>
              <a:rPr lang="en-US" b="1" dirty="0" smtClean="0">
                <a:solidFill>
                  <a:schemeClr val="tx1">
                    <a:lumMod val="50000"/>
                    <a:lumOff val="50000"/>
                  </a:schemeClr>
                </a:solidFill>
              </a:rPr>
              <a:t> </a:t>
            </a:r>
            <a:r>
              <a:rPr lang="en-US" b="1" dirty="0" err="1" smtClean="0">
                <a:solidFill>
                  <a:schemeClr val="tx1">
                    <a:lumMod val="50000"/>
                    <a:lumOff val="50000"/>
                  </a:schemeClr>
                </a:solidFill>
              </a:rPr>
              <a:t>hóa</a:t>
            </a:r>
            <a:r>
              <a:rPr lang="en-US" b="1" dirty="0" smtClean="0">
                <a:solidFill>
                  <a:schemeClr val="tx1">
                    <a:lumMod val="50000"/>
                    <a:lumOff val="50000"/>
                  </a:schemeClr>
                </a:solidFill>
              </a:rPr>
              <a:t> </a:t>
            </a:r>
            <a:r>
              <a:rPr lang="en-US" b="1" dirty="0" err="1" smtClean="0">
                <a:solidFill>
                  <a:schemeClr val="tx1">
                    <a:lumMod val="50000"/>
                    <a:lumOff val="50000"/>
                  </a:schemeClr>
                </a:solidFill>
              </a:rPr>
              <a:t>trực</a:t>
            </a:r>
            <a:r>
              <a:rPr lang="en-US" b="1" dirty="0" smtClean="0">
                <a:solidFill>
                  <a:schemeClr val="tx1">
                    <a:lumMod val="50000"/>
                    <a:lumOff val="50000"/>
                  </a:schemeClr>
                </a:solidFill>
              </a:rPr>
              <a:t> </a:t>
            </a:r>
            <a:r>
              <a:rPr lang="en-US" b="1" dirty="0" err="1" smtClean="0">
                <a:solidFill>
                  <a:schemeClr val="tx1">
                    <a:lumMod val="50000"/>
                    <a:lumOff val="50000"/>
                  </a:schemeClr>
                </a:solidFill>
              </a:rPr>
              <a:t>quan</a:t>
            </a:r>
            <a:r>
              <a:rPr lang="en-US" b="1" dirty="0" smtClean="0">
                <a:solidFill>
                  <a:schemeClr val="tx1">
                    <a:lumMod val="50000"/>
                    <a:lumOff val="50000"/>
                  </a:schemeClr>
                </a:solidFill>
              </a:rPr>
              <a:t> </a:t>
            </a:r>
            <a:r>
              <a:rPr lang="en-US" b="1" dirty="0" err="1" smtClean="0">
                <a:solidFill>
                  <a:schemeClr val="tx1">
                    <a:lumMod val="50000"/>
                    <a:lumOff val="50000"/>
                  </a:schemeClr>
                </a:solidFill>
              </a:rPr>
              <a:t>hiển</a:t>
            </a:r>
            <a:r>
              <a:rPr lang="en-US" b="1" dirty="0" smtClean="0">
                <a:solidFill>
                  <a:schemeClr val="tx1">
                    <a:lumMod val="50000"/>
                    <a:lumOff val="50000"/>
                  </a:schemeClr>
                </a:solidFill>
              </a:rPr>
              <a:t> </a:t>
            </a:r>
            <a:r>
              <a:rPr lang="en-US" b="1" dirty="0" err="1" smtClean="0">
                <a:solidFill>
                  <a:schemeClr val="tx1">
                    <a:lumMod val="50000"/>
                    <a:lumOff val="50000"/>
                  </a:schemeClr>
                </a:solidFill>
              </a:rPr>
              <a:t>thị</a:t>
            </a:r>
            <a:r>
              <a:rPr lang="en-US" b="1" dirty="0" smtClean="0">
                <a:solidFill>
                  <a:schemeClr val="tx1">
                    <a:lumMod val="50000"/>
                    <a:lumOff val="50000"/>
                  </a:schemeClr>
                </a:solidFill>
              </a:rPr>
              <a:t> </a:t>
            </a:r>
            <a:r>
              <a:rPr lang="en-US" b="1" dirty="0" err="1" smtClean="0">
                <a:solidFill>
                  <a:schemeClr val="tx1">
                    <a:lumMod val="50000"/>
                    <a:lumOff val="50000"/>
                  </a:schemeClr>
                </a:solidFill>
              </a:rPr>
              <a:t>tất</a:t>
            </a:r>
            <a:r>
              <a:rPr lang="en-US" b="1" dirty="0" smtClean="0">
                <a:solidFill>
                  <a:schemeClr val="tx1">
                    <a:lumMod val="50000"/>
                    <a:lumOff val="50000"/>
                  </a:schemeClr>
                </a:solidFill>
              </a:rPr>
              <a:t> </a:t>
            </a:r>
            <a:r>
              <a:rPr lang="en-US" b="1" dirty="0" err="1" smtClean="0">
                <a:solidFill>
                  <a:schemeClr val="tx1">
                    <a:lumMod val="50000"/>
                    <a:lumOff val="50000"/>
                  </a:schemeClr>
                </a:solidFill>
              </a:rPr>
              <a:t>cả</a:t>
            </a:r>
            <a:r>
              <a:rPr lang="en-US" b="1" dirty="0" smtClean="0">
                <a:solidFill>
                  <a:schemeClr val="tx1">
                    <a:lumMod val="50000"/>
                    <a:lumOff val="50000"/>
                  </a:schemeClr>
                </a:solidFill>
              </a:rPr>
              <a:t> </a:t>
            </a:r>
            <a:r>
              <a:rPr lang="en-US" b="1" dirty="0" err="1" smtClean="0">
                <a:solidFill>
                  <a:schemeClr val="tx1">
                    <a:lumMod val="50000"/>
                    <a:lumOff val="50000"/>
                  </a:schemeClr>
                </a:solidFill>
              </a:rPr>
              <a:t>các</a:t>
            </a:r>
            <a:r>
              <a:rPr lang="en-US" b="1" dirty="0" smtClean="0">
                <a:solidFill>
                  <a:schemeClr val="tx1">
                    <a:lumMod val="50000"/>
                    <a:lumOff val="50000"/>
                  </a:schemeClr>
                </a:solidFill>
              </a:rPr>
              <a:t> </a:t>
            </a:r>
            <a:r>
              <a:rPr lang="en-US" b="1" dirty="0" err="1" smtClean="0">
                <a:solidFill>
                  <a:schemeClr val="tx1">
                    <a:lumMod val="50000"/>
                    <a:lumOff val="50000"/>
                  </a:schemeClr>
                </a:solidFill>
              </a:rPr>
              <a:t>thông</a:t>
            </a:r>
            <a:r>
              <a:rPr lang="en-US" b="1" dirty="0" smtClean="0">
                <a:solidFill>
                  <a:schemeClr val="tx1">
                    <a:lumMod val="50000"/>
                    <a:lumOff val="50000"/>
                  </a:schemeClr>
                </a:solidFill>
              </a:rPr>
              <a:t> tin </a:t>
            </a:r>
            <a:r>
              <a:rPr lang="en-US" b="1" dirty="0" err="1" smtClean="0">
                <a:solidFill>
                  <a:schemeClr val="tx1">
                    <a:lumMod val="50000"/>
                    <a:lumOff val="50000"/>
                  </a:schemeClr>
                </a:solidFill>
              </a:rPr>
              <a:t>trong</a:t>
            </a:r>
            <a:r>
              <a:rPr lang="en-US" b="1" dirty="0" smtClean="0">
                <a:solidFill>
                  <a:schemeClr val="tx1">
                    <a:lumMod val="50000"/>
                    <a:lumOff val="50000"/>
                  </a:schemeClr>
                </a:solidFill>
              </a:rPr>
              <a:t> </a:t>
            </a:r>
            <a:r>
              <a:rPr lang="en-US" b="1" dirty="0" err="1" smtClean="0">
                <a:solidFill>
                  <a:schemeClr val="tx1">
                    <a:lumMod val="50000"/>
                    <a:lumOff val="50000"/>
                  </a:schemeClr>
                </a:solidFill>
              </a:rPr>
              <a:t>dữ</a:t>
            </a:r>
            <a:r>
              <a:rPr lang="en-US" b="1" dirty="0" smtClean="0">
                <a:solidFill>
                  <a:schemeClr val="tx1">
                    <a:lumMod val="50000"/>
                    <a:lumOff val="50000"/>
                  </a:schemeClr>
                </a:solidFill>
              </a:rPr>
              <a:t> </a:t>
            </a:r>
            <a:r>
              <a:rPr lang="en-US" b="1" dirty="0" err="1" smtClean="0">
                <a:solidFill>
                  <a:schemeClr val="tx1">
                    <a:lumMod val="50000"/>
                    <a:lumOff val="50000"/>
                  </a:schemeClr>
                </a:solidFill>
              </a:rPr>
              <a:t>liệu</a:t>
            </a:r>
            <a:endParaRPr lang="en-US" b="1" dirty="0">
              <a:solidFill>
                <a:schemeClr val="tx1">
                  <a:lumMod val="50000"/>
                  <a:lumOff val="50000"/>
                </a:schemeClr>
              </a:solidFill>
            </a:endParaRPr>
          </a:p>
          <a:p>
            <a:pPr lvl="1"/>
            <a:r>
              <a:rPr lang="en-US" dirty="0" err="1" smtClean="0"/>
              <a:t>Dữ</a:t>
            </a:r>
            <a:r>
              <a:rPr lang="en-US" dirty="0" smtClean="0"/>
              <a:t> </a:t>
            </a:r>
            <a:r>
              <a:rPr lang="en-US" dirty="0" err="1" smtClean="0"/>
              <a:t>liệu</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thì</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như</a:t>
            </a:r>
            <a:r>
              <a:rPr lang="en-US" dirty="0" smtClean="0"/>
              <a:t> </a:t>
            </a:r>
            <a:r>
              <a:rPr lang="en-US" dirty="0" err="1" smtClean="0"/>
              <a:t>đúng</a:t>
            </a:r>
            <a:r>
              <a:rPr lang="en-US" dirty="0" smtClean="0"/>
              <a:t> </a:t>
            </a:r>
            <a:r>
              <a:rPr lang="en-US" dirty="0" err="1" smtClean="0"/>
              <a:t>thứ</a:t>
            </a:r>
            <a:r>
              <a:rPr lang="en-US" dirty="0" smtClean="0"/>
              <a:t> </a:t>
            </a:r>
            <a:r>
              <a:rPr lang="en-US" dirty="0" err="1" smtClean="0"/>
              <a:t>tự</a:t>
            </a:r>
            <a:endParaRPr lang="en-US" dirty="0" smtClean="0"/>
          </a:p>
          <a:p>
            <a:endParaRPr lang="en-US" dirty="0" smtClean="0"/>
          </a:p>
          <a:p>
            <a:r>
              <a:rPr lang="en-US" b="1" dirty="0" err="1" smtClean="0">
                <a:solidFill>
                  <a:srgbClr val="0000CC"/>
                </a:solidFill>
              </a:rPr>
              <a:t>Nguyên</a:t>
            </a:r>
            <a:r>
              <a:rPr lang="en-US" b="1" dirty="0" smtClean="0">
                <a:solidFill>
                  <a:srgbClr val="0000CC"/>
                </a:solidFill>
              </a:rPr>
              <a:t> </a:t>
            </a:r>
            <a:r>
              <a:rPr lang="en-US" b="1" dirty="0" err="1" smtClean="0">
                <a:solidFill>
                  <a:srgbClr val="0000CC"/>
                </a:solidFill>
              </a:rPr>
              <a:t>lý</a:t>
            </a:r>
            <a:r>
              <a:rPr lang="en-US" b="1" dirty="0" smtClean="0">
                <a:solidFill>
                  <a:srgbClr val="0000CC"/>
                </a:solidFill>
              </a:rPr>
              <a:t> </a:t>
            </a:r>
            <a:r>
              <a:rPr lang="en-US" b="1" dirty="0" err="1" smtClean="0">
                <a:solidFill>
                  <a:srgbClr val="0000CC"/>
                </a:solidFill>
              </a:rPr>
              <a:t>hiệu</a:t>
            </a:r>
            <a:r>
              <a:rPr lang="en-US" b="1" dirty="0" smtClean="0">
                <a:solidFill>
                  <a:srgbClr val="0000CC"/>
                </a:solidFill>
              </a:rPr>
              <a:t> </a:t>
            </a:r>
            <a:r>
              <a:rPr lang="en-US" b="1" dirty="0" err="1" smtClean="0">
                <a:solidFill>
                  <a:srgbClr val="0000CC"/>
                </a:solidFill>
              </a:rPr>
              <a:t>quả</a:t>
            </a:r>
            <a:r>
              <a:rPr lang="en-US" b="1" dirty="0" smtClean="0">
                <a:solidFill>
                  <a:srgbClr val="0000CC"/>
                </a:solidFill>
              </a:rPr>
              <a:t>:</a:t>
            </a:r>
          </a:p>
          <a:p>
            <a:pPr lvl="1"/>
            <a:r>
              <a:rPr lang="en-US" b="1" dirty="0" err="1" smtClean="0">
                <a:solidFill>
                  <a:schemeClr val="tx1">
                    <a:lumMod val="50000"/>
                    <a:lumOff val="50000"/>
                  </a:schemeClr>
                </a:solidFill>
              </a:rPr>
              <a:t>Thuộc</a:t>
            </a:r>
            <a:r>
              <a:rPr lang="en-US" b="1" dirty="0" smtClean="0">
                <a:solidFill>
                  <a:schemeClr val="tx1">
                    <a:lumMod val="50000"/>
                    <a:lumOff val="50000"/>
                  </a:schemeClr>
                </a:solidFill>
              </a:rPr>
              <a:t> </a:t>
            </a:r>
            <a:r>
              <a:rPr lang="en-US" b="1" dirty="0" err="1" smtClean="0">
                <a:solidFill>
                  <a:schemeClr val="tx1">
                    <a:lumMod val="50000"/>
                    <a:lumOff val="50000"/>
                  </a:schemeClr>
                </a:solidFill>
              </a:rPr>
              <a:t>tính</a:t>
            </a:r>
            <a:r>
              <a:rPr lang="en-US" b="1" dirty="0" smtClean="0">
                <a:solidFill>
                  <a:schemeClr val="tx1">
                    <a:lumMod val="50000"/>
                    <a:lumOff val="50000"/>
                  </a:schemeClr>
                </a:solidFill>
              </a:rPr>
              <a:t> </a:t>
            </a:r>
            <a:r>
              <a:rPr lang="en-US" b="1" dirty="0" err="1" smtClean="0">
                <a:solidFill>
                  <a:schemeClr val="tx1">
                    <a:lumMod val="50000"/>
                    <a:lumOff val="50000"/>
                  </a:schemeClr>
                </a:solidFill>
              </a:rPr>
              <a:t>quan</a:t>
            </a:r>
            <a:r>
              <a:rPr lang="en-US" b="1" dirty="0" smtClean="0">
                <a:solidFill>
                  <a:schemeClr val="tx1">
                    <a:lumMod val="50000"/>
                    <a:lumOff val="50000"/>
                  </a:schemeClr>
                </a:solidFill>
              </a:rPr>
              <a:t> </a:t>
            </a:r>
            <a:r>
              <a:rPr lang="en-US" b="1" dirty="0" err="1" smtClean="0">
                <a:solidFill>
                  <a:schemeClr val="tx1">
                    <a:lumMod val="50000"/>
                    <a:lumOff val="50000"/>
                  </a:schemeClr>
                </a:solidFill>
              </a:rPr>
              <a:t>trọng</a:t>
            </a:r>
            <a:r>
              <a:rPr lang="en-US" b="1" dirty="0" smtClean="0">
                <a:solidFill>
                  <a:schemeClr val="tx1">
                    <a:lumMod val="50000"/>
                    <a:lumOff val="50000"/>
                  </a:schemeClr>
                </a:solidFill>
              </a:rPr>
              <a:t> </a:t>
            </a:r>
            <a:r>
              <a:rPr lang="en-US" b="1" dirty="0" err="1" smtClean="0">
                <a:solidFill>
                  <a:schemeClr val="tx1">
                    <a:lumMod val="50000"/>
                    <a:lumOff val="50000"/>
                  </a:schemeClr>
                </a:solidFill>
              </a:rPr>
              <a:t>nên</a:t>
            </a:r>
            <a:r>
              <a:rPr lang="en-US" b="1" dirty="0" smtClean="0">
                <a:solidFill>
                  <a:schemeClr val="tx1">
                    <a:lumMod val="50000"/>
                    <a:lumOff val="50000"/>
                  </a:schemeClr>
                </a:solidFill>
              </a:rPr>
              <a:t> được </a:t>
            </a:r>
            <a:r>
              <a:rPr lang="en-US" b="1" dirty="0" err="1" smtClean="0">
                <a:solidFill>
                  <a:schemeClr val="tx1">
                    <a:lumMod val="50000"/>
                    <a:lumOff val="50000"/>
                  </a:schemeClr>
                </a:solidFill>
              </a:rPr>
              <a:t>mã</a:t>
            </a:r>
            <a:r>
              <a:rPr lang="en-US" b="1" dirty="0" smtClean="0">
                <a:solidFill>
                  <a:schemeClr val="tx1">
                    <a:lumMod val="50000"/>
                    <a:lumOff val="50000"/>
                  </a:schemeClr>
                </a:solidFill>
              </a:rPr>
              <a:t> </a:t>
            </a:r>
            <a:r>
              <a:rPr lang="en-US" b="1" dirty="0" err="1" smtClean="0">
                <a:solidFill>
                  <a:schemeClr val="tx1">
                    <a:lumMod val="50000"/>
                    <a:lumOff val="50000"/>
                  </a:schemeClr>
                </a:solidFill>
              </a:rPr>
              <a:t>hóa</a:t>
            </a:r>
            <a:r>
              <a:rPr lang="en-US" b="1" dirty="0" smtClean="0">
                <a:solidFill>
                  <a:schemeClr val="tx1">
                    <a:lumMod val="50000"/>
                    <a:lumOff val="50000"/>
                  </a:schemeClr>
                </a:solidFill>
              </a:rPr>
              <a:t> </a:t>
            </a:r>
            <a:r>
              <a:rPr lang="en-US" b="1" dirty="0" err="1" smtClean="0">
                <a:solidFill>
                  <a:schemeClr val="tx1">
                    <a:lumMod val="50000"/>
                    <a:lumOff val="50000"/>
                  </a:schemeClr>
                </a:solidFill>
              </a:rPr>
              <a:t>với</a:t>
            </a:r>
            <a:r>
              <a:rPr lang="en-US" b="1" dirty="0" smtClean="0">
                <a:solidFill>
                  <a:schemeClr val="tx1">
                    <a:lumMod val="50000"/>
                    <a:lumOff val="50000"/>
                  </a:schemeClr>
                </a:solidFill>
              </a:rPr>
              <a:t> </a:t>
            </a:r>
            <a:r>
              <a:rPr lang="en-US" b="1" dirty="0" err="1" smtClean="0">
                <a:solidFill>
                  <a:schemeClr val="tx1">
                    <a:lumMod val="50000"/>
                    <a:lumOff val="50000"/>
                  </a:schemeClr>
                </a:solidFill>
              </a:rPr>
              <a:t>độ</a:t>
            </a:r>
            <a:r>
              <a:rPr lang="en-US" b="1" dirty="0">
                <a:solidFill>
                  <a:schemeClr val="tx1">
                    <a:lumMod val="50000"/>
                    <a:lumOff val="50000"/>
                  </a:schemeClr>
                </a:solidFill>
              </a:rPr>
              <a:t> </a:t>
            </a:r>
            <a:r>
              <a:rPr lang="en-US" b="1" dirty="0" err="1" smtClean="0">
                <a:solidFill>
                  <a:schemeClr val="tx1">
                    <a:lumMod val="50000"/>
                    <a:lumOff val="50000"/>
                  </a:schemeClr>
                </a:solidFill>
              </a:rPr>
              <a:t>nổi</a:t>
            </a:r>
            <a:r>
              <a:rPr lang="en-US" b="1" dirty="0" smtClean="0">
                <a:solidFill>
                  <a:schemeClr val="tx1">
                    <a:lumMod val="50000"/>
                    <a:lumOff val="50000"/>
                  </a:schemeClr>
                </a:solidFill>
              </a:rPr>
              <a:t> </a:t>
            </a:r>
            <a:r>
              <a:rPr lang="en-US" b="1" dirty="0" err="1" smtClean="0">
                <a:solidFill>
                  <a:schemeClr val="tx1">
                    <a:lumMod val="50000"/>
                    <a:lumOff val="50000"/>
                  </a:schemeClr>
                </a:solidFill>
              </a:rPr>
              <a:t>bật</a:t>
            </a:r>
            <a:r>
              <a:rPr lang="en-US" b="1" dirty="0" smtClean="0">
                <a:solidFill>
                  <a:schemeClr val="tx1">
                    <a:lumMod val="50000"/>
                    <a:lumOff val="50000"/>
                  </a:schemeClr>
                </a:solidFill>
              </a:rPr>
              <a:t> của </a:t>
            </a:r>
            <a:r>
              <a:rPr lang="en-US" b="1" dirty="0" err="1" smtClean="0">
                <a:solidFill>
                  <a:schemeClr val="tx1">
                    <a:lumMod val="50000"/>
                    <a:lumOff val="50000"/>
                  </a:schemeClr>
                </a:solidFill>
              </a:rPr>
              <a:t>kênh</a:t>
            </a:r>
            <a:r>
              <a:rPr lang="en-US" b="1" dirty="0">
                <a:solidFill>
                  <a:schemeClr val="tx1">
                    <a:lumMod val="50000"/>
                    <a:lumOff val="50000"/>
                  </a:schemeClr>
                </a:solidFill>
              </a:rPr>
              <a:t>.</a:t>
            </a:r>
            <a:endParaRPr lang="en-US" b="1" dirty="0" smtClean="0">
              <a:solidFill>
                <a:schemeClr val="tx1">
                  <a:lumMod val="50000"/>
                  <a:lumOff val="50000"/>
                </a:schemeClr>
              </a:solidFill>
            </a:endParaRPr>
          </a:p>
          <a:p>
            <a:pPr lvl="1"/>
            <a:r>
              <a:rPr lang="en-US" dirty="0" err="1" smtClean="0">
                <a:solidFill>
                  <a:schemeClr val="tx1">
                    <a:lumMod val="50000"/>
                    <a:lumOff val="50000"/>
                  </a:schemeClr>
                </a:solidFill>
              </a:rPr>
              <a:t>Các</a:t>
            </a:r>
            <a:r>
              <a:rPr lang="en-US" dirty="0" smtClean="0">
                <a:solidFill>
                  <a:schemeClr val="tx1">
                    <a:lumMod val="50000"/>
                    <a:lumOff val="50000"/>
                  </a:schemeClr>
                </a:solidFill>
              </a:rPr>
              <a:t> </a:t>
            </a:r>
            <a:r>
              <a:rPr lang="en-US" dirty="0" err="1" smtClean="0">
                <a:solidFill>
                  <a:schemeClr val="tx1">
                    <a:lumMod val="50000"/>
                    <a:lumOff val="50000"/>
                  </a:schemeClr>
                </a:solidFill>
              </a:rPr>
              <a:t>đối</a:t>
            </a:r>
            <a:r>
              <a:rPr lang="en-US" dirty="0" smtClean="0">
                <a:solidFill>
                  <a:schemeClr val="tx1">
                    <a:lumMod val="50000"/>
                    <a:lumOff val="50000"/>
                  </a:schemeClr>
                </a:solidFill>
              </a:rPr>
              <a:t> </a:t>
            </a:r>
            <a:r>
              <a:rPr lang="en-US" dirty="0" err="1" smtClean="0">
                <a:solidFill>
                  <a:schemeClr val="tx1">
                    <a:lumMod val="50000"/>
                    <a:lumOff val="50000"/>
                  </a:schemeClr>
                </a:solidFill>
              </a:rPr>
              <a:t>tượng</a:t>
            </a:r>
            <a:r>
              <a:rPr lang="en-US" dirty="0" smtClean="0">
                <a:solidFill>
                  <a:schemeClr val="tx1">
                    <a:lumMod val="50000"/>
                    <a:lumOff val="50000"/>
                  </a:schemeClr>
                </a:solidFill>
              </a:rPr>
              <a:t> </a:t>
            </a:r>
            <a:r>
              <a:rPr lang="en-US" dirty="0" err="1" smtClean="0">
                <a:solidFill>
                  <a:schemeClr val="tx1">
                    <a:lumMod val="50000"/>
                    <a:lumOff val="50000"/>
                  </a:schemeClr>
                </a:solidFill>
              </a:rPr>
              <a:t>quan</a:t>
            </a:r>
            <a:r>
              <a:rPr lang="en-US" dirty="0" smtClean="0">
                <a:solidFill>
                  <a:schemeClr val="tx1">
                    <a:lumMod val="50000"/>
                    <a:lumOff val="50000"/>
                  </a:schemeClr>
                </a:solidFill>
              </a:rPr>
              <a:t> </a:t>
            </a:r>
            <a:r>
              <a:rPr lang="en-US" dirty="0" err="1" smtClean="0">
                <a:solidFill>
                  <a:schemeClr val="tx1">
                    <a:lumMod val="50000"/>
                    <a:lumOff val="50000"/>
                  </a:schemeClr>
                </a:solidFill>
              </a:rPr>
              <a:t>trọng</a:t>
            </a:r>
            <a:r>
              <a:rPr lang="en-US" dirty="0" smtClean="0">
                <a:solidFill>
                  <a:schemeClr val="tx1">
                    <a:lumMod val="50000"/>
                    <a:lumOff val="50000"/>
                  </a:schemeClr>
                </a:solidFill>
              </a:rPr>
              <a:t> được </a:t>
            </a:r>
            <a:r>
              <a:rPr lang="en-US" dirty="0" err="1" smtClean="0">
                <a:solidFill>
                  <a:schemeClr val="tx1">
                    <a:lumMod val="50000"/>
                    <a:lumOff val="50000"/>
                  </a:schemeClr>
                </a:solidFill>
              </a:rPr>
              <a:t>chú</a:t>
            </a:r>
            <a:r>
              <a:rPr lang="en-US" dirty="0" smtClean="0">
                <a:solidFill>
                  <a:schemeClr val="tx1">
                    <a:lumMod val="50000"/>
                    <a:lumOff val="50000"/>
                  </a:schemeClr>
                </a:solidFill>
              </a:rPr>
              <a:t> ý </a:t>
            </a:r>
            <a:r>
              <a:rPr lang="en-US" dirty="0" err="1" smtClean="0">
                <a:solidFill>
                  <a:schemeClr val="tx1">
                    <a:lumMod val="50000"/>
                    <a:lumOff val="50000"/>
                  </a:schemeClr>
                </a:solidFill>
              </a:rPr>
              <a:t>trước</a:t>
            </a:r>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00ACC793-D879-4A72-AB4C-25BC676A92D0}" type="slidenum">
              <a:rPr lang="en-US" smtClean="0"/>
              <a:t>26</a:t>
            </a:fld>
            <a:endParaRPr lang="en-US"/>
          </a:p>
        </p:txBody>
      </p:sp>
      <p:pic>
        <p:nvPicPr>
          <p:cNvPr id="8" name="Picture 7"/>
          <p:cNvPicPr>
            <a:picLocks noChangeAspect="1"/>
          </p:cNvPicPr>
          <p:nvPr/>
        </p:nvPicPr>
        <p:blipFill>
          <a:blip r:embed="rId2"/>
          <a:stretch>
            <a:fillRect/>
          </a:stretch>
        </p:blipFill>
        <p:spPr>
          <a:xfrm>
            <a:off x="624567" y="1584152"/>
            <a:ext cx="6276975" cy="4410474"/>
          </a:xfrm>
          <a:prstGeom prst="rect">
            <a:avLst/>
          </a:prstGeom>
        </p:spPr>
      </p:pic>
    </p:spTree>
    <p:extLst>
      <p:ext uri="{BB962C8B-B14F-4D97-AF65-F5344CB8AC3E}">
        <p14:creationId xmlns:p14="http://schemas.microsoft.com/office/powerpoint/2010/main" val="3576652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Xếp</a:t>
            </a:r>
            <a:r>
              <a:rPr lang="en-US" dirty="0"/>
              <a:t> </a:t>
            </a:r>
            <a:r>
              <a:rPr lang="en-US" dirty="0" err="1"/>
              <a:t>hạng</a:t>
            </a:r>
            <a:r>
              <a:rPr lang="en-US" dirty="0"/>
              <a:t> </a:t>
            </a:r>
            <a:r>
              <a:rPr lang="en-US" dirty="0" err="1"/>
              <a:t>kênh</a:t>
            </a:r>
            <a:r>
              <a:rPr lang="en-US" dirty="0"/>
              <a:t> </a:t>
            </a:r>
            <a:r>
              <a:rPr lang="en-US" dirty="0" err="1"/>
              <a:t>trực</a:t>
            </a:r>
            <a:r>
              <a:rPr lang="en-US" dirty="0"/>
              <a:t> </a:t>
            </a:r>
            <a:r>
              <a:rPr lang="en-US" dirty="0" err="1"/>
              <a:t>quan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27</a:t>
            </a:fld>
            <a:endParaRPr lang="en-US"/>
          </a:p>
        </p:txBody>
      </p:sp>
      <p:pic>
        <p:nvPicPr>
          <p:cNvPr id="8" name="Picture 7"/>
          <p:cNvPicPr>
            <a:picLocks noChangeAspect="1"/>
          </p:cNvPicPr>
          <p:nvPr/>
        </p:nvPicPr>
        <p:blipFill>
          <a:blip r:embed="rId2"/>
          <a:stretch>
            <a:fillRect/>
          </a:stretch>
        </p:blipFill>
        <p:spPr>
          <a:xfrm>
            <a:off x="2279196" y="1290172"/>
            <a:ext cx="7490328" cy="5263028"/>
          </a:xfrm>
          <a:prstGeom prst="rect">
            <a:avLst/>
          </a:prstGeom>
        </p:spPr>
      </p:pic>
    </p:spTree>
    <p:extLst>
      <p:ext uri="{BB962C8B-B14F-4D97-AF65-F5344CB8AC3E}">
        <p14:creationId xmlns:p14="http://schemas.microsoft.com/office/powerpoint/2010/main" val="3760702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hiệu</a:t>
            </a:r>
            <a:r>
              <a:rPr lang="en-US" dirty="0" smtClean="0"/>
              <a:t> </a:t>
            </a:r>
            <a:r>
              <a:rPr lang="en-US" dirty="0" err="1" smtClean="0"/>
              <a:t>quả</a:t>
            </a:r>
            <a:r>
              <a:rPr lang="en-US" dirty="0" smtClean="0"/>
              <a:t> của </a:t>
            </a:r>
            <a:r>
              <a:rPr lang="en-US" dirty="0" err="1" smtClean="0"/>
              <a:t>kênh</a:t>
            </a:r>
            <a:endParaRPr lang="en-US" dirty="0"/>
          </a:p>
        </p:txBody>
      </p:sp>
      <p:sp>
        <p:nvSpPr>
          <p:cNvPr id="3" name="Content Placeholder 2"/>
          <p:cNvSpPr>
            <a:spLocks noGrp="1"/>
          </p:cNvSpPr>
          <p:nvPr>
            <p:ph idx="1"/>
          </p:nvPr>
        </p:nvSpPr>
        <p:spPr/>
        <p:txBody>
          <a:bodyPr>
            <a:normAutofit fontScale="92500" lnSpcReduction="10000"/>
          </a:bodyPr>
          <a:lstStyle/>
          <a:p>
            <a:r>
              <a:rPr lang="en-US" sz="4400" dirty="0" err="1" smtClean="0"/>
              <a:t>Độ</a:t>
            </a:r>
            <a:r>
              <a:rPr lang="en-US" sz="4400" dirty="0" smtClean="0"/>
              <a:t> </a:t>
            </a:r>
            <a:r>
              <a:rPr lang="en-US" sz="4400" dirty="0" err="1" smtClean="0"/>
              <a:t>chính</a:t>
            </a:r>
            <a:r>
              <a:rPr lang="en-US" sz="4400" dirty="0" smtClean="0"/>
              <a:t> </a:t>
            </a:r>
            <a:r>
              <a:rPr lang="en-US" sz="4400" dirty="0" err="1" smtClean="0"/>
              <a:t>xác</a:t>
            </a:r>
            <a:endParaRPr lang="en-US" sz="4400" dirty="0" smtClean="0"/>
          </a:p>
          <a:p>
            <a:r>
              <a:rPr lang="en-US" sz="4400" dirty="0" err="1" smtClean="0"/>
              <a:t>Phân</a:t>
            </a:r>
            <a:r>
              <a:rPr lang="en-US" sz="4400" dirty="0" smtClean="0"/>
              <a:t> </a:t>
            </a:r>
            <a:r>
              <a:rPr lang="en-US" sz="4400" dirty="0" err="1" smtClean="0"/>
              <a:t>biệt</a:t>
            </a:r>
            <a:endParaRPr lang="en-US" sz="4400" dirty="0" smtClean="0"/>
          </a:p>
          <a:p>
            <a:r>
              <a:rPr lang="en-US" sz="4400" dirty="0" err="1" smtClean="0"/>
              <a:t>Tách</a:t>
            </a:r>
            <a:r>
              <a:rPr lang="en-US" sz="4400" dirty="0" smtClean="0"/>
              <a:t> </a:t>
            </a:r>
            <a:r>
              <a:rPr lang="en-US" sz="4400" dirty="0" err="1" smtClean="0"/>
              <a:t>biệt</a:t>
            </a:r>
            <a:endParaRPr lang="en-US" sz="4400" dirty="0" smtClean="0"/>
          </a:p>
          <a:p>
            <a:r>
              <a:rPr lang="en-US" sz="4400" dirty="0" err="1" smtClean="0"/>
              <a:t>Popout</a:t>
            </a:r>
            <a:endParaRPr lang="en-US" sz="4400" dirty="0" smtClean="0"/>
          </a:p>
          <a:p>
            <a:r>
              <a:rPr lang="en-US" sz="4400" dirty="0" err="1" smtClean="0"/>
              <a:t>Nhóm</a:t>
            </a:r>
            <a:endParaRPr lang="en-US" sz="4400" dirty="0"/>
          </a:p>
        </p:txBody>
      </p:sp>
      <p:sp>
        <p:nvSpPr>
          <p:cNvPr id="4" name="Slide Number Placeholder 3"/>
          <p:cNvSpPr>
            <a:spLocks noGrp="1"/>
          </p:cNvSpPr>
          <p:nvPr>
            <p:ph type="sldNum" sz="quarter" idx="12"/>
          </p:nvPr>
        </p:nvSpPr>
        <p:spPr/>
        <p:txBody>
          <a:bodyPr/>
          <a:lstStyle/>
          <a:p>
            <a:fld id="{00ACC793-D879-4A72-AB4C-25BC676A92D0}" type="slidenum">
              <a:rPr lang="en-US" smtClean="0"/>
              <a:t>28</a:t>
            </a:fld>
            <a:endParaRPr lang="en-US"/>
          </a:p>
        </p:txBody>
      </p:sp>
    </p:spTree>
    <p:extLst>
      <p:ext uri="{BB962C8B-B14F-4D97-AF65-F5344CB8AC3E}">
        <p14:creationId xmlns:p14="http://schemas.microsoft.com/office/powerpoint/2010/main" val="3961666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kênh</a:t>
            </a:r>
            <a:endParaRPr lang="en-US" dirty="0"/>
          </a:p>
        </p:txBody>
      </p:sp>
      <p:pic>
        <p:nvPicPr>
          <p:cNvPr id="5" name="Content Placeholder 4"/>
          <p:cNvPicPr>
            <a:picLocks noGrp="1" noChangeAspect="1"/>
          </p:cNvPicPr>
          <p:nvPr>
            <p:ph idx="1"/>
          </p:nvPr>
        </p:nvPicPr>
        <p:blipFill>
          <a:blip r:embed="rId2"/>
          <a:stretch>
            <a:fillRect/>
          </a:stretch>
        </p:blipFill>
        <p:spPr>
          <a:xfrm>
            <a:off x="3399743" y="1399373"/>
            <a:ext cx="4764542" cy="479620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29</a:t>
            </a:fld>
            <a:endParaRPr lang="en-US"/>
          </a:p>
        </p:txBody>
      </p:sp>
    </p:spTree>
    <p:extLst>
      <p:ext uri="{BB962C8B-B14F-4D97-AF65-F5344CB8AC3E}">
        <p14:creationId xmlns:p14="http://schemas.microsoft.com/office/powerpoint/2010/main" val="166397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Mã</a:t>
            </a:r>
            <a:r>
              <a:rPr lang="en-US" dirty="0" smtClean="0"/>
              <a:t> </a:t>
            </a:r>
            <a:r>
              <a:rPr lang="en-US" dirty="0" err="1" smtClean="0"/>
              <a:t>hóa</a:t>
            </a:r>
            <a:r>
              <a:rPr lang="en-US" dirty="0" smtClean="0"/>
              <a:t> </a:t>
            </a:r>
            <a:r>
              <a:rPr lang="en-US" dirty="0" err="1" smtClean="0"/>
              <a:t>hình</a:t>
            </a:r>
            <a:r>
              <a:rPr lang="en-US" dirty="0" smtClean="0"/>
              <a:t> </a:t>
            </a:r>
            <a:r>
              <a:rPr lang="en-US" dirty="0" err="1" smtClean="0"/>
              <a:t>ảnh</a:t>
            </a:r>
            <a:r>
              <a:rPr lang="en-US" dirty="0" smtClean="0"/>
              <a:t> (visual encoding)</a:t>
            </a:r>
            <a:endParaRPr lang="en-US" dirty="0"/>
          </a:p>
        </p:txBody>
      </p:sp>
      <p:sp>
        <p:nvSpPr>
          <p:cNvPr id="3" name="Content Placeholder 2"/>
          <p:cNvSpPr>
            <a:spLocks noGrp="1"/>
          </p:cNvSpPr>
          <p:nvPr>
            <p:ph idx="1"/>
          </p:nvPr>
        </p:nvSpPr>
        <p:spPr/>
        <p:txBody>
          <a:bodyPr>
            <a:normAutofit/>
          </a:bodyPr>
          <a:lstStyle/>
          <a:p>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r>
              <a:rPr lang="en-US" dirty="0" smtClean="0"/>
              <a:t> (Marks):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hình</a:t>
            </a:r>
            <a:r>
              <a:rPr lang="en-US" dirty="0" smtClean="0"/>
              <a:t> học </a:t>
            </a:r>
            <a:r>
              <a:rPr lang="en-US" dirty="0" err="1" smtClean="0"/>
              <a:t>coe</a:t>
            </a:r>
            <a:r>
              <a:rPr lang="en-US" dirty="0" smtClean="0"/>
              <a:t> </a:t>
            </a:r>
            <a:r>
              <a:rPr lang="en-US" dirty="0" err="1" smtClean="0"/>
              <a:t>bản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thay</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t>Kênh</a:t>
            </a:r>
            <a:r>
              <a:rPr lang="en-US" dirty="0" smtClean="0"/>
              <a:t> </a:t>
            </a:r>
            <a:r>
              <a:rPr lang="en-US" dirty="0" err="1" smtClean="0"/>
              <a:t>trực</a:t>
            </a:r>
            <a:r>
              <a:rPr lang="en-US" dirty="0" smtClean="0"/>
              <a:t> </a:t>
            </a:r>
            <a:r>
              <a:rPr lang="en-US" dirty="0" err="1" smtClean="0"/>
              <a:t>quan</a:t>
            </a:r>
            <a:r>
              <a:rPr lang="en-US" dirty="0" smtClean="0"/>
              <a:t> (Channels): </a:t>
            </a:r>
            <a:r>
              <a:rPr lang="en-US" dirty="0" err="1" smtClean="0"/>
              <a:t>kiểm</a:t>
            </a:r>
            <a:r>
              <a:rPr lang="en-US" dirty="0" smtClean="0"/>
              <a:t> </a:t>
            </a:r>
            <a:r>
              <a:rPr lang="en-US" dirty="0" err="1" smtClean="0"/>
              <a:t>soát</a:t>
            </a:r>
            <a:r>
              <a:rPr lang="en-US" dirty="0" smtClean="0"/>
              <a:t> </a:t>
            </a:r>
            <a:r>
              <a:rPr lang="en-US" dirty="0" err="1" smtClean="0"/>
              <a:t>sự</a:t>
            </a:r>
            <a:r>
              <a:rPr lang="en-US" dirty="0" smtClean="0"/>
              <a:t> </a:t>
            </a:r>
            <a:r>
              <a:rPr lang="en-US" dirty="0" err="1" smtClean="0"/>
              <a:t>xuất</a:t>
            </a:r>
            <a:r>
              <a:rPr lang="en-US" dirty="0" smtClean="0"/>
              <a:t> </a:t>
            </a:r>
            <a:r>
              <a:rPr lang="en-US" dirty="0" err="1" smtClean="0"/>
              <a:t>hiện</a:t>
            </a:r>
            <a:r>
              <a:rPr lang="en-US" dirty="0" smtClean="0"/>
              <a:t> của </a:t>
            </a:r>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r>
              <a:rPr lang="en-US" dirty="0" smtClean="0"/>
              <a:t> </a:t>
            </a:r>
          </a:p>
          <a:p>
            <a:pPr lvl="1"/>
            <a:r>
              <a:rPr lang="en-US" dirty="0" err="1" smtClean="0"/>
              <a:t>Độ</a:t>
            </a:r>
            <a:r>
              <a:rPr lang="en-US" dirty="0" smtClean="0"/>
              <a:t> </a:t>
            </a:r>
            <a:r>
              <a:rPr lang="en-US" dirty="0" err="1" smtClean="0"/>
              <a:t>lớn</a:t>
            </a:r>
            <a:r>
              <a:rPr lang="en-US" dirty="0" smtClean="0"/>
              <a:t> của </a:t>
            </a:r>
            <a:r>
              <a:rPr lang="en-US" dirty="0" err="1" smtClean="0"/>
              <a:t>dữ</a:t>
            </a:r>
            <a:r>
              <a:rPr lang="en-US" dirty="0" smtClean="0"/>
              <a:t> </a:t>
            </a:r>
            <a:r>
              <a:rPr lang="en-US" dirty="0" err="1" smtClean="0"/>
              <a:t>liệu</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endParaRPr lang="en-US" dirty="0" smtClean="0"/>
          </a:p>
          <a:p>
            <a:pPr lvl="1"/>
            <a:r>
              <a:rPr lang="en-US" dirty="0" smtClean="0"/>
              <a:t>Nhận </a:t>
            </a:r>
            <a:r>
              <a:rPr lang="en-US" dirty="0" err="1" smtClean="0"/>
              <a:t>diện</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định</a:t>
            </a:r>
            <a:r>
              <a:rPr lang="en-US" dirty="0" smtClean="0"/>
              <a:t> </a:t>
            </a:r>
            <a:r>
              <a:rPr lang="en-US" dirty="0" err="1" smtClean="0"/>
              <a:t>danh</a:t>
            </a:r>
            <a:endParaRPr lang="en-US" dirty="0"/>
          </a:p>
          <a:p>
            <a:r>
              <a:rPr lang="vi-VN" dirty="0" smtClean="0"/>
              <a:t>Mã </a:t>
            </a:r>
            <a:r>
              <a:rPr lang="vi-VN" dirty="0"/>
              <a:t>hóa hình </a:t>
            </a:r>
            <a:r>
              <a:rPr lang="vi-VN" dirty="0" smtClean="0"/>
              <a:t>ảnh</a:t>
            </a:r>
            <a:r>
              <a:rPr lang="en-US" dirty="0" smtClean="0"/>
              <a:t> (visual encoding)</a:t>
            </a:r>
            <a:r>
              <a:rPr lang="vi-VN" dirty="0" smtClean="0"/>
              <a:t> </a:t>
            </a:r>
            <a:r>
              <a:rPr lang="vi-VN" dirty="0"/>
              <a:t>là cách mà dữ liệu được ánh xạ tới các cấu trúc trực quan. Thông thường, bằng cách ánh xạ các mục dữ liệu thành các dấu hiệu trực quan và các thuộc tính dữ liệu cho các kênh trực quan theo cách nguyên tắc.</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a:t>
            </a:fld>
            <a:endParaRPr lang="en-US"/>
          </a:p>
        </p:txBody>
      </p:sp>
    </p:spTree>
    <p:extLst>
      <p:ext uri="{BB962C8B-B14F-4D97-AF65-F5344CB8AC3E}">
        <p14:creationId xmlns:p14="http://schemas.microsoft.com/office/powerpoint/2010/main" val="74496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Cleveland and McGill</a:t>
            </a:r>
            <a:endParaRPr lang="en-US" dirty="0"/>
          </a:p>
        </p:txBody>
      </p:sp>
      <p:sp>
        <p:nvSpPr>
          <p:cNvPr id="3" name="Content Placeholder 2"/>
          <p:cNvSpPr>
            <a:spLocks noGrp="1"/>
          </p:cNvSpPr>
          <p:nvPr>
            <p:ph idx="1"/>
          </p:nvPr>
        </p:nvSpPr>
        <p:spPr/>
        <p:txBody>
          <a:bodyPr>
            <a:normAutofit fontScale="77500" lnSpcReduction="20000"/>
          </a:bodyPr>
          <a:lstStyle/>
          <a:p>
            <a:r>
              <a:rPr lang="en-US" sz="3500" dirty="0"/>
              <a:t>Aligned </a:t>
            </a:r>
            <a:r>
              <a:rPr lang="en-US" sz="3500" dirty="0" smtClean="0"/>
              <a:t>position</a:t>
            </a:r>
          </a:p>
          <a:p>
            <a:r>
              <a:rPr lang="en-US" sz="3200" dirty="0" smtClean="0"/>
              <a:t>Unaligned position</a:t>
            </a:r>
          </a:p>
          <a:p>
            <a:r>
              <a:rPr lang="en-US" sz="3000" dirty="0"/>
              <a:t>L</a:t>
            </a:r>
            <a:r>
              <a:rPr lang="en-US" sz="3000" dirty="0" smtClean="0"/>
              <a:t>ength </a:t>
            </a:r>
            <a:endParaRPr lang="en-US" sz="3000" dirty="0"/>
          </a:p>
          <a:p>
            <a:r>
              <a:rPr lang="en-US" dirty="0" smtClean="0"/>
              <a:t>Angle</a:t>
            </a:r>
          </a:p>
          <a:p>
            <a:r>
              <a:rPr lang="en-US" sz="2600" dirty="0" smtClean="0"/>
              <a:t>Area</a:t>
            </a:r>
          </a:p>
          <a:p>
            <a:r>
              <a:rPr lang="en-US" sz="2400" dirty="0" smtClean="0"/>
              <a:t>Volume</a:t>
            </a:r>
          </a:p>
          <a:p>
            <a:r>
              <a:rPr lang="en-US" sz="2200" dirty="0" smtClean="0"/>
              <a:t>Curvature</a:t>
            </a:r>
          </a:p>
          <a:p>
            <a:r>
              <a:rPr lang="en-US" sz="1900" dirty="0" smtClean="0"/>
              <a:t>Luminance</a:t>
            </a:r>
          </a:p>
          <a:p>
            <a:r>
              <a:rPr lang="en-US" sz="1700" dirty="0"/>
              <a:t>H</a:t>
            </a:r>
            <a:r>
              <a:rPr lang="en-US" sz="1700" dirty="0" smtClean="0"/>
              <a:t>ue</a:t>
            </a:r>
            <a:r>
              <a:rPr lang="en-US" dirty="0" smtClean="0"/>
              <a:t>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30</a:t>
            </a:fld>
            <a:endParaRPr lang="en-US"/>
          </a:p>
        </p:txBody>
      </p:sp>
    </p:spTree>
    <p:extLst>
      <p:ext uri="{BB962C8B-B14F-4D97-AF65-F5344CB8AC3E}">
        <p14:creationId xmlns:p14="http://schemas.microsoft.com/office/powerpoint/2010/main" val="2368341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chính</a:t>
            </a:r>
            <a:r>
              <a:rPr lang="en-US" dirty="0" smtClean="0"/>
              <a:t> </a:t>
            </a:r>
            <a:r>
              <a:rPr lang="en-US" dirty="0" err="1" smtClean="0"/>
              <a:t>xác</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31</a:t>
            </a:fld>
            <a:endParaRPr lang="en-US"/>
          </a:p>
        </p:txBody>
      </p:sp>
      <p:pic>
        <p:nvPicPr>
          <p:cNvPr id="5" name="Google Shape;325;p52"/>
          <p:cNvPicPr preferRelativeResize="0"/>
          <p:nvPr/>
        </p:nvPicPr>
        <p:blipFill>
          <a:blip r:embed="rId2">
            <a:alphaModFix/>
          </a:blip>
          <a:stretch>
            <a:fillRect/>
          </a:stretch>
        </p:blipFill>
        <p:spPr>
          <a:xfrm>
            <a:off x="2547257" y="1441593"/>
            <a:ext cx="7097485" cy="2216007"/>
          </a:xfrm>
          <a:prstGeom prst="rect">
            <a:avLst/>
          </a:prstGeom>
          <a:noFill/>
          <a:ln>
            <a:noFill/>
          </a:ln>
        </p:spPr>
      </p:pic>
      <p:pic>
        <p:nvPicPr>
          <p:cNvPr id="6" name="Google Shape;326;p52"/>
          <p:cNvPicPr preferRelativeResize="0"/>
          <p:nvPr/>
        </p:nvPicPr>
        <p:blipFill>
          <a:blip r:embed="rId3">
            <a:alphaModFix/>
          </a:blip>
          <a:stretch>
            <a:fillRect/>
          </a:stretch>
        </p:blipFill>
        <p:spPr>
          <a:xfrm>
            <a:off x="1902094" y="3701142"/>
            <a:ext cx="4433392" cy="2655207"/>
          </a:xfrm>
          <a:prstGeom prst="rect">
            <a:avLst/>
          </a:prstGeom>
          <a:noFill/>
          <a:ln>
            <a:noFill/>
          </a:ln>
        </p:spPr>
      </p:pic>
      <p:pic>
        <p:nvPicPr>
          <p:cNvPr id="7" name="Google Shape;327;p52"/>
          <p:cNvPicPr preferRelativeResize="0"/>
          <p:nvPr/>
        </p:nvPicPr>
        <p:blipFill>
          <a:blip r:embed="rId4">
            <a:alphaModFix/>
          </a:blip>
          <a:stretch>
            <a:fillRect/>
          </a:stretch>
        </p:blipFill>
        <p:spPr>
          <a:xfrm>
            <a:off x="7399380" y="3714274"/>
            <a:ext cx="3694877" cy="2462688"/>
          </a:xfrm>
          <a:prstGeom prst="rect">
            <a:avLst/>
          </a:prstGeom>
          <a:noFill/>
          <a:ln>
            <a:noFill/>
          </a:ln>
        </p:spPr>
      </p:pic>
    </p:spTree>
    <p:extLst>
      <p:ext uri="{BB962C8B-B14F-4D97-AF65-F5344CB8AC3E}">
        <p14:creationId xmlns:p14="http://schemas.microsoft.com/office/powerpoint/2010/main" val="3540857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chính</a:t>
            </a:r>
            <a:r>
              <a:rPr lang="en-US" dirty="0"/>
              <a:t> </a:t>
            </a:r>
            <a:r>
              <a:rPr lang="en-US" dirty="0" err="1"/>
              <a:t>xác</a:t>
            </a:r>
            <a:endParaRPr lang="en-US" dirty="0"/>
          </a:p>
        </p:txBody>
      </p:sp>
      <p:pic>
        <p:nvPicPr>
          <p:cNvPr id="5" name="Content Placeholder 4"/>
          <p:cNvPicPr>
            <a:picLocks noGrp="1" noChangeAspect="1"/>
          </p:cNvPicPr>
          <p:nvPr>
            <p:ph idx="1"/>
          </p:nvPr>
        </p:nvPicPr>
        <p:blipFill>
          <a:blip r:embed="rId2"/>
          <a:stretch>
            <a:fillRect/>
          </a:stretch>
        </p:blipFill>
        <p:spPr>
          <a:xfrm>
            <a:off x="2807070" y="1238596"/>
            <a:ext cx="6424016" cy="5202448"/>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32</a:t>
            </a:fld>
            <a:endParaRPr lang="en-US"/>
          </a:p>
        </p:txBody>
      </p:sp>
    </p:spTree>
    <p:extLst>
      <p:ext uri="{BB962C8B-B14F-4D97-AF65-F5344CB8AC3E}">
        <p14:creationId xmlns:p14="http://schemas.microsoft.com/office/powerpoint/2010/main" val="4151009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Hình</a:t>
            </a:r>
            <a:r>
              <a:rPr lang="en-US" dirty="0" smtClean="0"/>
              <a:t> </a:t>
            </a:r>
            <a:r>
              <a:rPr lang="en-US" dirty="0" err="1" smtClean="0"/>
              <a:t>nào</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nhất</a:t>
            </a:r>
            <a:r>
              <a:rPr lang="en-US" dirty="0" smtClean="0"/>
              <a:t> </a:t>
            </a:r>
            <a:r>
              <a:rPr lang="en-US" dirty="0" err="1" smtClean="0"/>
              <a:t>về</a:t>
            </a:r>
            <a:r>
              <a:rPr lang="en-US" dirty="0" smtClean="0"/>
              <a:t> </a:t>
            </a:r>
            <a:r>
              <a:rPr lang="en-US" dirty="0" err="1" smtClean="0"/>
              <a:t>xu</a:t>
            </a:r>
            <a:r>
              <a:rPr lang="en-US" dirty="0" smtClean="0"/>
              <a:t> </a:t>
            </a:r>
            <a:r>
              <a:rPr lang="en-US" dirty="0" err="1" smtClean="0"/>
              <a:t>hướng</a:t>
            </a:r>
            <a:endParaRPr lang="en-US" dirty="0"/>
          </a:p>
        </p:txBody>
      </p:sp>
      <p:pic>
        <p:nvPicPr>
          <p:cNvPr id="7" name="Google Shape;344;p55"/>
          <p:cNvPicPr preferRelativeResize="0">
            <a:picLocks noGrp="1"/>
          </p:cNvPicPr>
          <p:nvPr>
            <p:ph idx="1"/>
          </p:nvPr>
        </p:nvPicPr>
        <p:blipFill>
          <a:blip r:embed="rId2">
            <a:alphaModFix/>
          </a:blip>
          <a:stretch>
            <a:fillRect/>
          </a:stretch>
        </p:blipFill>
        <p:spPr>
          <a:xfrm>
            <a:off x="2961594" y="1539215"/>
            <a:ext cx="6305550" cy="733425"/>
          </a:xfrm>
          <a:prstGeom prst="rect">
            <a:avLst/>
          </a:prstGeom>
          <a:noFill/>
          <a:ln>
            <a:noFill/>
          </a:ln>
        </p:spPr>
      </p:pic>
      <p:sp>
        <p:nvSpPr>
          <p:cNvPr id="4" name="Slide Number Placeholder 3"/>
          <p:cNvSpPr>
            <a:spLocks noGrp="1"/>
          </p:cNvSpPr>
          <p:nvPr>
            <p:ph type="sldNum" sz="quarter" idx="12"/>
          </p:nvPr>
        </p:nvSpPr>
        <p:spPr/>
        <p:txBody>
          <a:bodyPr/>
          <a:lstStyle/>
          <a:p>
            <a:fld id="{00ACC793-D879-4A72-AB4C-25BC676A92D0}" type="slidenum">
              <a:rPr lang="en-US" smtClean="0"/>
              <a:t>33</a:t>
            </a:fld>
            <a:endParaRPr lang="en-US"/>
          </a:p>
        </p:txBody>
      </p:sp>
      <p:pic>
        <p:nvPicPr>
          <p:cNvPr id="8" name="Google Shape;347;p55"/>
          <p:cNvPicPr preferRelativeResize="0"/>
          <p:nvPr/>
        </p:nvPicPr>
        <p:blipFill>
          <a:blip r:embed="rId3">
            <a:alphaModFix/>
          </a:blip>
          <a:stretch>
            <a:fillRect/>
          </a:stretch>
        </p:blipFill>
        <p:spPr>
          <a:xfrm>
            <a:off x="2924855" y="2444122"/>
            <a:ext cx="6342289" cy="1126109"/>
          </a:xfrm>
          <a:prstGeom prst="rect">
            <a:avLst/>
          </a:prstGeom>
          <a:noFill/>
          <a:ln>
            <a:noFill/>
          </a:ln>
        </p:spPr>
      </p:pic>
      <p:pic>
        <p:nvPicPr>
          <p:cNvPr id="9" name="Google Shape;346;p55"/>
          <p:cNvPicPr preferRelativeResize="0"/>
          <p:nvPr/>
        </p:nvPicPr>
        <p:blipFill>
          <a:blip r:embed="rId4">
            <a:alphaModFix/>
          </a:blip>
          <a:stretch>
            <a:fillRect/>
          </a:stretch>
        </p:blipFill>
        <p:spPr>
          <a:xfrm>
            <a:off x="870176" y="3708735"/>
            <a:ext cx="2793866" cy="1703276"/>
          </a:xfrm>
          <a:prstGeom prst="rect">
            <a:avLst/>
          </a:prstGeom>
          <a:noFill/>
          <a:ln>
            <a:noFill/>
          </a:ln>
        </p:spPr>
      </p:pic>
      <p:pic>
        <p:nvPicPr>
          <p:cNvPr id="10" name="Google Shape;345;p55"/>
          <p:cNvPicPr preferRelativeResize="0"/>
          <p:nvPr/>
        </p:nvPicPr>
        <p:blipFill>
          <a:blip r:embed="rId5">
            <a:alphaModFix/>
          </a:blip>
          <a:stretch>
            <a:fillRect/>
          </a:stretch>
        </p:blipFill>
        <p:spPr>
          <a:xfrm>
            <a:off x="4361560" y="3741714"/>
            <a:ext cx="3106575" cy="1670297"/>
          </a:xfrm>
          <a:prstGeom prst="rect">
            <a:avLst/>
          </a:prstGeom>
          <a:noFill/>
          <a:ln>
            <a:noFill/>
          </a:ln>
        </p:spPr>
      </p:pic>
      <p:pic>
        <p:nvPicPr>
          <p:cNvPr id="11" name="Google Shape;343;p55"/>
          <p:cNvPicPr preferRelativeResize="0"/>
          <p:nvPr/>
        </p:nvPicPr>
        <p:blipFill>
          <a:blip r:embed="rId6">
            <a:alphaModFix/>
          </a:blip>
          <a:stretch>
            <a:fillRect/>
          </a:stretch>
        </p:blipFill>
        <p:spPr>
          <a:xfrm>
            <a:off x="8165653" y="3831417"/>
            <a:ext cx="2752116" cy="1490889"/>
          </a:xfrm>
          <a:prstGeom prst="rect">
            <a:avLst/>
          </a:prstGeom>
          <a:noFill/>
          <a:ln>
            <a:noFill/>
          </a:ln>
        </p:spPr>
      </p:pic>
    </p:spTree>
    <p:extLst>
      <p:ext uri="{BB962C8B-B14F-4D97-AF65-F5344CB8AC3E}">
        <p14:creationId xmlns:p14="http://schemas.microsoft.com/office/powerpoint/2010/main" val="3751159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biệt</a:t>
            </a:r>
            <a:endParaRPr lang="en-US" dirty="0"/>
          </a:p>
        </p:txBody>
      </p:sp>
      <p:sp>
        <p:nvSpPr>
          <p:cNvPr id="3" name="Content Placeholder 2"/>
          <p:cNvSpPr>
            <a:spLocks noGrp="1"/>
          </p:cNvSpPr>
          <p:nvPr>
            <p:ph idx="1"/>
          </p:nvPr>
        </p:nvSpPr>
        <p:spPr>
          <a:xfrm>
            <a:off x="1012371" y="1800369"/>
            <a:ext cx="10515600" cy="4555981"/>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err="1" smtClean="0"/>
              <a:t>Có</a:t>
            </a:r>
            <a:r>
              <a:rPr lang="en-US" dirty="0" smtClean="0"/>
              <a:t> </a:t>
            </a:r>
            <a:r>
              <a:rPr lang="en-US" dirty="0" err="1" smtClean="0"/>
              <a:t>bao</a:t>
            </a:r>
            <a:r>
              <a:rPr lang="en-US" dirty="0" smtClean="0"/>
              <a:t> nhiều </a:t>
            </a:r>
            <a:r>
              <a:rPr lang="en-US" dirty="0" err="1" smtClean="0"/>
              <a:t>mức</a:t>
            </a:r>
            <a:r>
              <a:rPr lang="en-US" dirty="0" smtClean="0"/>
              <a:t> </a:t>
            </a:r>
            <a:r>
              <a:rPr lang="en-US" dirty="0" err="1" smtClean="0"/>
              <a:t>độ</a:t>
            </a:r>
            <a:r>
              <a:rPr lang="en-US" dirty="0" smtClean="0"/>
              <a:t> </a:t>
            </a:r>
            <a:r>
              <a:rPr lang="en-US" dirty="0" err="1" smtClean="0"/>
              <a:t>trong</a:t>
            </a:r>
            <a:r>
              <a:rPr lang="en-US" dirty="0" smtClean="0"/>
              <a:t> </a:t>
            </a:r>
            <a:r>
              <a:rPr lang="en-US" dirty="0" err="1" smtClean="0"/>
              <a:t>kênh</a:t>
            </a:r>
            <a:r>
              <a:rPr lang="en-US" dirty="0" smtClean="0"/>
              <a:t> </a:t>
            </a:r>
            <a:r>
              <a:rPr lang="en-US" dirty="0" err="1" smtClean="0"/>
              <a:t>trực</a:t>
            </a:r>
            <a:r>
              <a:rPr lang="en-US" dirty="0" smtClean="0"/>
              <a:t> </a:t>
            </a:r>
            <a:r>
              <a:rPr lang="en-US" dirty="0" err="1" smtClean="0"/>
              <a:t>quan</a:t>
            </a:r>
            <a:r>
              <a:rPr lang="en-US" dirty="0" smtClean="0"/>
              <a:t>?</a:t>
            </a:r>
          </a:p>
          <a:p>
            <a:pPr lvl="1"/>
            <a:r>
              <a:rPr lang="en-US" dirty="0" err="1" smtClean="0"/>
              <a:t>Độ</a:t>
            </a:r>
            <a:r>
              <a:rPr lang="en-US" dirty="0" smtClean="0"/>
              <a:t> </a:t>
            </a:r>
            <a:r>
              <a:rPr lang="en-US" dirty="0" err="1" smtClean="0"/>
              <a:t>rộng</a:t>
            </a:r>
            <a:r>
              <a:rPr lang="en-US" dirty="0" smtClean="0"/>
              <a:t> của </a:t>
            </a:r>
            <a:r>
              <a:rPr lang="en-US" dirty="0" err="1" smtClean="0"/>
              <a:t>đường</a:t>
            </a:r>
            <a:r>
              <a:rPr lang="en-US" dirty="0" smtClean="0"/>
              <a:t> </a:t>
            </a:r>
            <a:r>
              <a:rPr lang="en-US" dirty="0" err="1" smtClean="0"/>
              <a:t>tốt</a:t>
            </a:r>
            <a:r>
              <a:rPr lang="en-US" dirty="0" smtClean="0"/>
              <a:t> </a:t>
            </a:r>
            <a:r>
              <a:rPr lang="en-US" dirty="0" err="1" smtClean="0"/>
              <a:t>với</a:t>
            </a:r>
            <a:r>
              <a:rPr lang="en-US" dirty="0" smtClean="0"/>
              <a:t> </a:t>
            </a:r>
            <a:r>
              <a:rPr lang="en-US" dirty="0" err="1" smtClean="0"/>
              <a:t>từ</a:t>
            </a:r>
            <a:r>
              <a:rPr lang="en-US" dirty="0" smtClean="0"/>
              <a:t> 3 </a:t>
            </a:r>
            <a:r>
              <a:rPr lang="en-US" dirty="0" err="1" smtClean="0"/>
              <a:t>đến</a:t>
            </a:r>
            <a:r>
              <a:rPr lang="en-US" dirty="0" smtClean="0"/>
              <a:t> 4 </a:t>
            </a:r>
            <a:r>
              <a:rPr lang="en-US" dirty="0" err="1" smtClean="0"/>
              <a:t>mức</a:t>
            </a:r>
            <a:r>
              <a:rPr lang="en-US" dirty="0" smtClean="0"/>
              <a:t>.</a:t>
            </a:r>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34</a:t>
            </a:fld>
            <a:endParaRPr lang="en-US"/>
          </a:p>
        </p:txBody>
      </p:sp>
      <p:pic>
        <p:nvPicPr>
          <p:cNvPr id="5" name="Picture 4"/>
          <p:cNvPicPr>
            <a:picLocks noChangeAspect="1"/>
          </p:cNvPicPr>
          <p:nvPr/>
        </p:nvPicPr>
        <p:blipFill>
          <a:blip r:embed="rId2"/>
          <a:stretch>
            <a:fillRect/>
          </a:stretch>
        </p:blipFill>
        <p:spPr>
          <a:xfrm>
            <a:off x="4109073" y="1376326"/>
            <a:ext cx="3902813" cy="3809611"/>
          </a:xfrm>
          <a:prstGeom prst="rect">
            <a:avLst/>
          </a:prstGeom>
        </p:spPr>
      </p:pic>
    </p:spTree>
    <p:extLst>
      <p:ext uri="{BB962C8B-B14F-4D97-AF65-F5344CB8AC3E}">
        <p14:creationId xmlns:p14="http://schemas.microsoft.com/office/powerpoint/2010/main" val="39953660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biệt</a:t>
            </a:r>
            <a:endParaRPr lang="en-US" dirty="0"/>
          </a:p>
        </p:txBody>
      </p:sp>
      <p:pic>
        <p:nvPicPr>
          <p:cNvPr id="5" name="Google Shape;383;p61" descr="mds-facet-color.png"/>
          <p:cNvPicPr preferRelativeResize="0">
            <a:picLocks noGrp="1"/>
          </p:cNvPicPr>
          <p:nvPr>
            <p:ph idx="1"/>
          </p:nvPr>
        </p:nvPicPr>
        <p:blipFill>
          <a:blip r:embed="rId2">
            <a:alphaModFix/>
          </a:blip>
          <a:stretch>
            <a:fillRect/>
          </a:stretch>
        </p:blipFill>
        <p:spPr>
          <a:xfrm>
            <a:off x="4274112" y="2286000"/>
            <a:ext cx="4132725" cy="3594100"/>
          </a:xfrm>
          <a:prstGeom prst="rect">
            <a:avLst/>
          </a:prstGeom>
          <a:noFill/>
          <a:ln>
            <a:noFill/>
          </a:ln>
        </p:spPr>
      </p:pic>
      <p:sp>
        <p:nvSpPr>
          <p:cNvPr id="4" name="Slide Number Placeholder 3"/>
          <p:cNvSpPr>
            <a:spLocks noGrp="1"/>
          </p:cNvSpPr>
          <p:nvPr>
            <p:ph type="sldNum" sz="quarter" idx="12"/>
          </p:nvPr>
        </p:nvSpPr>
        <p:spPr/>
        <p:txBody>
          <a:bodyPr/>
          <a:lstStyle/>
          <a:p>
            <a:fld id="{00ACC793-D879-4A72-AB4C-25BC676A92D0}" type="slidenum">
              <a:rPr lang="en-US" smtClean="0"/>
              <a:t>35</a:t>
            </a:fld>
            <a:endParaRPr lang="en-US"/>
          </a:p>
        </p:txBody>
      </p:sp>
    </p:spTree>
    <p:extLst>
      <p:ext uri="{BB962C8B-B14F-4D97-AF65-F5344CB8AC3E}">
        <p14:creationId xmlns:p14="http://schemas.microsoft.com/office/powerpoint/2010/main" val="1016255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Tách</a:t>
            </a:r>
            <a:r>
              <a:rPr lang="en-US" dirty="0" smtClean="0"/>
              <a:t> </a:t>
            </a:r>
            <a:r>
              <a:rPr lang="en-US" dirty="0" err="1" smtClean="0"/>
              <a:t>biệt</a:t>
            </a:r>
            <a:endParaRPr lang="en-US" dirty="0"/>
          </a:p>
        </p:txBody>
      </p:sp>
      <p:sp>
        <p:nvSpPr>
          <p:cNvPr id="3" name="Content Placeholder 2"/>
          <p:cNvSpPr>
            <a:spLocks noGrp="1"/>
          </p:cNvSpPr>
          <p:nvPr>
            <p:ph idx="1"/>
          </p:nvPr>
        </p:nvSpPr>
        <p:spPr>
          <a:xfrm>
            <a:off x="838199" y="1519482"/>
            <a:ext cx="10515600" cy="4555981"/>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 </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36</a:t>
            </a:fld>
            <a:endParaRPr lang="en-US"/>
          </a:p>
        </p:txBody>
      </p:sp>
      <p:pic>
        <p:nvPicPr>
          <p:cNvPr id="5" name="Picture 4"/>
          <p:cNvPicPr>
            <a:picLocks noChangeAspect="1"/>
          </p:cNvPicPr>
          <p:nvPr/>
        </p:nvPicPr>
        <p:blipFill>
          <a:blip r:embed="rId3"/>
          <a:stretch>
            <a:fillRect/>
          </a:stretch>
        </p:blipFill>
        <p:spPr>
          <a:xfrm>
            <a:off x="1357011" y="1238596"/>
            <a:ext cx="9477977" cy="3086864"/>
          </a:xfrm>
          <a:prstGeom prst="rect">
            <a:avLst/>
          </a:prstGeom>
        </p:spPr>
      </p:pic>
    </p:spTree>
    <p:extLst>
      <p:ext uri="{BB962C8B-B14F-4D97-AF65-F5344CB8AC3E}">
        <p14:creationId xmlns:p14="http://schemas.microsoft.com/office/powerpoint/2010/main" val="3090393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Tách</a:t>
            </a:r>
            <a:r>
              <a:rPr lang="en-US" dirty="0"/>
              <a:t> </a:t>
            </a:r>
            <a:r>
              <a:rPr lang="en-US" dirty="0" err="1"/>
              <a:t>biệt</a:t>
            </a:r>
            <a:endParaRPr lang="en-US" dirty="0"/>
          </a:p>
        </p:txBody>
      </p:sp>
      <p:sp>
        <p:nvSpPr>
          <p:cNvPr id="3" name="Content Placeholder 2"/>
          <p:cNvSpPr>
            <a:spLocks noGrp="1"/>
          </p:cNvSpPr>
          <p:nvPr>
            <p:ph idx="1"/>
          </p:nvPr>
        </p:nvSpPr>
        <p:spPr/>
        <p:txBody>
          <a:bodyPr/>
          <a:lstStyle/>
          <a:p>
            <a:r>
              <a:rPr lang="en-US" dirty="0" err="1" smtClean="0"/>
              <a:t>Tách</a:t>
            </a:r>
            <a:r>
              <a:rPr lang="en-US" dirty="0" smtClean="0"/>
              <a:t> </a:t>
            </a:r>
            <a:r>
              <a:rPr lang="en-US" dirty="0" err="1" smtClean="0"/>
              <a:t>biệt</a:t>
            </a:r>
            <a:r>
              <a:rPr lang="en-US" dirty="0" smtClean="0"/>
              <a:t> </a:t>
            </a:r>
            <a:r>
              <a:rPr lang="en-US" dirty="0" err="1" smtClean="0"/>
              <a:t>các</a:t>
            </a:r>
            <a:r>
              <a:rPr lang="en-US" dirty="0" smtClean="0"/>
              <a:t> </a:t>
            </a:r>
            <a:r>
              <a:rPr lang="en-US" dirty="0" err="1" smtClean="0"/>
              <a:t>hình</a:t>
            </a:r>
            <a:r>
              <a:rPr lang="en-US" dirty="0" smtClean="0"/>
              <a:t> </a:t>
            </a:r>
            <a:r>
              <a:rPr lang="en-US" dirty="0" err="1" smtClean="0"/>
              <a:t>thành</a:t>
            </a:r>
            <a:r>
              <a:rPr lang="en-US" dirty="0" smtClean="0"/>
              <a:t> 2 </a:t>
            </a:r>
            <a:r>
              <a:rPr lang="en-US" dirty="0" err="1" smtClean="0"/>
              <a:t>nhóm</a:t>
            </a:r>
            <a:r>
              <a:rPr lang="en-US" dirty="0" smtClean="0"/>
              <a:t>: </a:t>
            </a:r>
            <a:r>
              <a:rPr lang="en-US" dirty="0" err="1" smtClean="0"/>
              <a:t>cùng</a:t>
            </a:r>
            <a:r>
              <a:rPr lang="en-US" dirty="0" smtClean="0"/>
              <a:t> </a:t>
            </a:r>
            <a:r>
              <a:rPr lang="en-US" dirty="0" err="1" smtClean="0"/>
              <a:t>chiều</a:t>
            </a:r>
            <a:r>
              <a:rPr lang="en-US" dirty="0" smtClean="0"/>
              <a:t> </a:t>
            </a:r>
            <a:r>
              <a:rPr lang="en-US" dirty="0" err="1" smtClean="0"/>
              <a:t>rộng</a:t>
            </a:r>
            <a:r>
              <a:rPr lang="en-US" dirty="0" smtClean="0"/>
              <a:t>, </a:t>
            </a:r>
            <a:r>
              <a:rPr lang="en-US" dirty="0" err="1" smtClean="0"/>
              <a:t>cùng</a:t>
            </a:r>
            <a:r>
              <a:rPr lang="en-US" dirty="0" smtClean="0"/>
              <a:t> </a:t>
            </a:r>
            <a:r>
              <a:rPr lang="en-US" dirty="0" err="1" smtClean="0"/>
              <a:t>chiều</a:t>
            </a:r>
            <a:r>
              <a:rPr lang="en-US" dirty="0" smtClean="0"/>
              <a:t> </a:t>
            </a:r>
            <a:r>
              <a:rPr lang="en-US" dirty="0" err="1" smtClean="0"/>
              <a:t>cao</a:t>
            </a: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37</a:t>
            </a:fld>
            <a:endParaRPr lang="en-US"/>
          </a:p>
        </p:txBody>
      </p:sp>
      <p:pic>
        <p:nvPicPr>
          <p:cNvPr id="5" name="Google Shape;405;p65"/>
          <p:cNvPicPr preferRelativeResize="0"/>
          <p:nvPr/>
        </p:nvPicPr>
        <p:blipFill>
          <a:blip r:embed="rId2">
            <a:alphaModFix/>
          </a:blip>
          <a:stretch>
            <a:fillRect/>
          </a:stretch>
        </p:blipFill>
        <p:spPr>
          <a:xfrm>
            <a:off x="4520803" y="2564094"/>
            <a:ext cx="3643483" cy="3357736"/>
          </a:xfrm>
          <a:prstGeom prst="rect">
            <a:avLst/>
          </a:prstGeom>
          <a:noFill/>
          <a:ln>
            <a:noFill/>
          </a:ln>
        </p:spPr>
      </p:pic>
      <p:pic>
        <p:nvPicPr>
          <p:cNvPr id="6" name="Google Shape;411;p66"/>
          <p:cNvPicPr preferRelativeResize="0"/>
          <p:nvPr/>
        </p:nvPicPr>
        <p:blipFill rotWithShape="1">
          <a:blip r:embed="rId3">
            <a:alphaModFix/>
          </a:blip>
          <a:srcRect l="1376" t="2550" r="1686" b="-2550"/>
          <a:stretch/>
        </p:blipFill>
        <p:spPr>
          <a:xfrm>
            <a:off x="838200" y="2564094"/>
            <a:ext cx="3060850" cy="3157550"/>
          </a:xfrm>
          <a:prstGeom prst="rect">
            <a:avLst/>
          </a:prstGeom>
          <a:noFill/>
          <a:ln>
            <a:noFill/>
          </a:ln>
        </p:spPr>
      </p:pic>
      <p:pic>
        <p:nvPicPr>
          <p:cNvPr id="7" name="Google Shape;412;p66"/>
          <p:cNvPicPr preferRelativeResize="0"/>
          <p:nvPr/>
        </p:nvPicPr>
        <p:blipFill rotWithShape="1">
          <a:blip r:embed="rId4">
            <a:alphaModFix/>
          </a:blip>
          <a:srcRect l="1088" t="2543" r="1758" b="1845"/>
          <a:stretch/>
        </p:blipFill>
        <p:spPr>
          <a:xfrm>
            <a:off x="8603827" y="2564094"/>
            <a:ext cx="3060850" cy="3018775"/>
          </a:xfrm>
          <a:prstGeom prst="rect">
            <a:avLst/>
          </a:prstGeom>
          <a:noFill/>
          <a:ln>
            <a:noFill/>
          </a:ln>
        </p:spPr>
      </p:pic>
    </p:spTree>
    <p:extLst>
      <p:ext uri="{BB962C8B-B14F-4D97-AF65-F5344CB8AC3E}">
        <p14:creationId xmlns:p14="http://schemas.microsoft.com/office/powerpoint/2010/main" val="30974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Tách</a:t>
            </a:r>
            <a:r>
              <a:rPr lang="en-US" dirty="0"/>
              <a:t> </a:t>
            </a:r>
            <a:r>
              <a:rPr lang="en-US" dirty="0" err="1"/>
              <a:t>biệt</a:t>
            </a:r>
            <a:endParaRPr lang="en-US" dirty="0"/>
          </a:p>
        </p:txBody>
      </p:sp>
      <p:pic>
        <p:nvPicPr>
          <p:cNvPr id="5" name="Google Shape;420;p67" descr="Screen Shot 2014-04-24 at 3.35.33 PM.png"/>
          <p:cNvPicPr preferRelativeResize="0">
            <a:picLocks noGrp="1"/>
          </p:cNvPicPr>
          <p:nvPr>
            <p:ph idx="1"/>
          </p:nvPr>
        </p:nvPicPr>
        <p:blipFill>
          <a:blip r:embed="rId2">
            <a:alphaModFix/>
          </a:blip>
          <a:stretch>
            <a:fillRect/>
          </a:stretch>
        </p:blipFill>
        <p:spPr>
          <a:xfrm>
            <a:off x="3287486" y="1611085"/>
            <a:ext cx="4659085" cy="4071257"/>
          </a:xfrm>
          <a:prstGeom prst="rect">
            <a:avLst/>
          </a:prstGeom>
          <a:noFill/>
          <a:ln>
            <a:noFill/>
          </a:ln>
        </p:spPr>
      </p:pic>
      <p:sp>
        <p:nvSpPr>
          <p:cNvPr id="4" name="Slide Number Placeholder 3"/>
          <p:cNvSpPr>
            <a:spLocks noGrp="1"/>
          </p:cNvSpPr>
          <p:nvPr>
            <p:ph type="sldNum" sz="quarter" idx="12"/>
          </p:nvPr>
        </p:nvSpPr>
        <p:spPr/>
        <p:txBody>
          <a:bodyPr/>
          <a:lstStyle/>
          <a:p>
            <a:fld id="{00ACC793-D879-4A72-AB4C-25BC676A92D0}" type="slidenum">
              <a:rPr lang="en-US" smtClean="0"/>
              <a:t>38</a:t>
            </a:fld>
            <a:endParaRPr lang="en-US"/>
          </a:p>
        </p:txBody>
      </p:sp>
    </p:spTree>
    <p:extLst>
      <p:ext uri="{BB962C8B-B14F-4D97-AF65-F5344CB8AC3E}">
        <p14:creationId xmlns:p14="http://schemas.microsoft.com/office/powerpoint/2010/main" val="1677375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Popout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39</a:t>
            </a:fld>
            <a:endParaRPr lang="en-US"/>
          </a:p>
        </p:txBody>
      </p:sp>
      <p:pic>
        <p:nvPicPr>
          <p:cNvPr id="5" name="Picture 4"/>
          <p:cNvPicPr>
            <a:picLocks noChangeAspect="1"/>
          </p:cNvPicPr>
          <p:nvPr/>
        </p:nvPicPr>
        <p:blipFill>
          <a:blip r:embed="rId3"/>
          <a:stretch>
            <a:fillRect/>
          </a:stretch>
        </p:blipFill>
        <p:spPr>
          <a:xfrm>
            <a:off x="621725" y="1441593"/>
            <a:ext cx="10948550" cy="2303093"/>
          </a:xfrm>
          <a:prstGeom prst="rect">
            <a:avLst/>
          </a:prstGeom>
        </p:spPr>
      </p:pic>
    </p:spTree>
    <p:extLst>
      <p:ext uri="{BB962C8B-B14F-4D97-AF65-F5344CB8AC3E}">
        <p14:creationId xmlns:p14="http://schemas.microsoft.com/office/powerpoint/2010/main" val="386988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Mã</a:t>
            </a:r>
            <a:r>
              <a:rPr lang="en-US" dirty="0"/>
              <a:t> </a:t>
            </a:r>
            <a:r>
              <a:rPr lang="en-US" dirty="0" err="1"/>
              <a:t>hóa</a:t>
            </a:r>
            <a:r>
              <a:rPr lang="en-US" dirty="0"/>
              <a:t> </a:t>
            </a:r>
            <a:r>
              <a:rPr lang="en-US" dirty="0" err="1"/>
              <a:t>hình</a:t>
            </a:r>
            <a:r>
              <a:rPr lang="en-US" dirty="0"/>
              <a:t> </a:t>
            </a:r>
            <a:r>
              <a:rPr lang="en-US" dirty="0" err="1"/>
              <a:t>ảnh</a:t>
            </a:r>
            <a:r>
              <a:rPr lang="en-US" dirty="0"/>
              <a:t> (visual encoding)</a:t>
            </a:r>
          </a:p>
        </p:txBody>
      </p:sp>
      <p:sp>
        <p:nvSpPr>
          <p:cNvPr id="3" name="Content Placeholder 2"/>
          <p:cNvSpPr>
            <a:spLocks noGrp="1"/>
          </p:cNvSpPr>
          <p:nvPr>
            <p:ph idx="1"/>
          </p:nvPr>
        </p:nvSpPr>
        <p:spPr/>
        <p:txBody>
          <a:bodyPr/>
          <a:lstStyle/>
          <a:p>
            <a:r>
              <a:rPr lang="vi-VN" dirty="0"/>
              <a:t>Mọi hình ảnh có thể được mô tả như </a:t>
            </a:r>
            <a:r>
              <a:rPr lang="vi-VN" dirty="0" smtClean="0"/>
              <a:t>một </a:t>
            </a:r>
            <a:r>
              <a:rPr lang="vi-VN" dirty="0"/>
              <a:t>ánh xạ:</a:t>
            </a:r>
          </a:p>
          <a:p>
            <a:endParaRPr lang="vi-VN" dirty="0"/>
          </a:p>
          <a:p>
            <a:pPr lvl="1"/>
            <a:r>
              <a:rPr lang="vi-VN" dirty="0"/>
              <a:t>Từ các </a:t>
            </a:r>
            <a:r>
              <a:rPr lang="en-US" dirty="0" err="1" smtClean="0"/>
              <a:t>đối</a:t>
            </a:r>
            <a:r>
              <a:rPr lang="en-US" dirty="0" smtClean="0"/>
              <a:t> </a:t>
            </a:r>
            <a:r>
              <a:rPr lang="en-US" dirty="0" err="1" smtClean="0"/>
              <a:t>tượng</a:t>
            </a:r>
            <a:r>
              <a:rPr lang="vi-VN" dirty="0" smtClean="0"/>
              <a:t> </a:t>
            </a:r>
            <a:r>
              <a:rPr lang="en-US" dirty="0" err="1" smtClean="0"/>
              <a:t>đến</a:t>
            </a:r>
            <a:r>
              <a:rPr lang="en-US" dirty="0" smtClean="0"/>
              <a:t> </a:t>
            </a:r>
            <a:r>
              <a:rPr lang="vi-VN" dirty="0" smtClean="0"/>
              <a:t>dấu </a:t>
            </a:r>
            <a:r>
              <a:rPr lang="en-US" dirty="0" err="1" smtClean="0"/>
              <a:t>hiệu</a:t>
            </a:r>
            <a:r>
              <a:rPr lang="en-US" dirty="0" smtClean="0"/>
              <a:t> </a:t>
            </a:r>
            <a:r>
              <a:rPr lang="vi-VN" dirty="0" smtClean="0"/>
              <a:t>trực </a:t>
            </a:r>
            <a:r>
              <a:rPr lang="vi-VN" dirty="0"/>
              <a:t>quan.</a:t>
            </a:r>
          </a:p>
          <a:p>
            <a:endParaRPr lang="vi-VN" dirty="0"/>
          </a:p>
          <a:p>
            <a:pPr lvl="1"/>
            <a:r>
              <a:rPr lang="vi-VN" dirty="0"/>
              <a:t>Từ các thuộc tính dữ liệu đến các kênh trực quan.</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a:t>
            </a:fld>
            <a:endParaRPr lang="en-US"/>
          </a:p>
        </p:txBody>
      </p:sp>
    </p:spTree>
    <p:extLst>
      <p:ext uri="{BB962C8B-B14F-4D97-AF65-F5344CB8AC3E}">
        <p14:creationId xmlns:p14="http://schemas.microsoft.com/office/powerpoint/2010/main" val="2171966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Popout</a:t>
            </a:r>
            <a:endParaRPr lang="en-US" dirty="0"/>
          </a:p>
        </p:txBody>
      </p:sp>
      <p:pic>
        <p:nvPicPr>
          <p:cNvPr id="5" name="Google Shape;441;p70"/>
          <p:cNvPicPr preferRelativeResize="0">
            <a:picLocks noGrp="1"/>
          </p:cNvPicPr>
          <p:nvPr>
            <p:ph idx="1"/>
          </p:nvPr>
        </p:nvPicPr>
        <p:blipFill>
          <a:blip r:embed="rId2">
            <a:alphaModFix/>
          </a:blip>
          <a:stretch>
            <a:fillRect/>
          </a:stretch>
        </p:blipFill>
        <p:spPr>
          <a:xfrm>
            <a:off x="3987800" y="2949575"/>
            <a:ext cx="4705350" cy="2266950"/>
          </a:xfrm>
          <a:prstGeom prst="rect">
            <a:avLst/>
          </a:prstGeom>
          <a:noFill/>
          <a:ln>
            <a:noFill/>
          </a:ln>
        </p:spPr>
      </p:pic>
      <p:sp>
        <p:nvSpPr>
          <p:cNvPr id="4" name="Slide Number Placeholder 3"/>
          <p:cNvSpPr>
            <a:spLocks noGrp="1"/>
          </p:cNvSpPr>
          <p:nvPr>
            <p:ph type="sldNum" sz="quarter" idx="12"/>
          </p:nvPr>
        </p:nvSpPr>
        <p:spPr/>
        <p:txBody>
          <a:bodyPr/>
          <a:lstStyle/>
          <a:p>
            <a:fld id="{00ACC793-D879-4A72-AB4C-25BC676A92D0}" type="slidenum">
              <a:rPr lang="en-US" smtClean="0"/>
              <a:t>40</a:t>
            </a:fld>
            <a:endParaRPr lang="en-US"/>
          </a:p>
        </p:txBody>
      </p:sp>
    </p:spTree>
    <p:extLst>
      <p:ext uri="{BB962C8B-B14F-4D97-AF65-F5344CB8AC3E}">
        <p14:creationId xmlns:p14="http://schemas.microsoft.com/office/powerpoint/2010/main" val="3299319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Popout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41</a:t>
            </a:fld>
            <a:endParaRPr lang="en-US"/>
          </a:p>
        </p:txBody>
      </p:sp>
      <p:pic>
        <p:nvPicPr>
          <p:cNvPr id="6" name="Picture 5"/>
          <p:cNvPicPr>
            <a:picLocks noChangeAspect="1"/>
          </p:cNvPicPr>
          <p:nvPr/>
        </p:nvPicPr>
        <p:blipFill>
          <a:blip r:embed="rId2"/>
          <a:stretch>
            <a:fillRect/>
          </a:stretch>
        </p:blipFill>
        <p:spPr>
          <a:xfrm>
            <a:off x="3964441" y="1417984"/>
            <a:ext cx="4881303" cy="3551118"/>
          </a:xfrm>
          <a:prstGeom prst="rect">
            <a:avLst/>
          </a:prstGeom>
        </p:spPr>
      </p:pic>
    </p:spTree>
    <p:extLst>
      <p:ext uri="{BB962C8B-B14F-4D97-AF65-F5344CB8AC3E}">
        <p14:creationId xmlns:p14="http://schemas.microsoft.com/office/powerpoint/2010/main" val="1598793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Nhóm</a:t>
            </a:r>
            <a:endParaRPr lang="en-US" dirty="0"/>
          </a:p>
        </p:txBody>
      </p:sp>
      <p:sp>
        <p:nvSpPr>
          <p:cNvPr id="3" name="Content Placeholder 2"/>
          <p:cNvSpPr>
            <a:spLocks noGrp="1"/>
          </p:cNvSpPr>
          <p:nvPr>
            <p:ph idx="1"/>
          </p:nvPr>
        </p:nvSpPr>
        <p:spPr/>
        <p:txBody>
          <a:bodyPr/>
          <a:lstStyle/>
          <a:p>
            <a:r>
              <a:rPr lang="en-US" dirty="0" smtClean="0"/>
              <a:t>Visual clustering</a:t>
            </a:r>
          </a:p>
          <a:p>
            <a:pPr lvl="1"/>
            <a:r>
              <a:rPr lang="en-US" dirty="0" err="1" smtClean="0"/>
              <a:t>Sử</a:t>
            </a:r>
            <a:r>
              <a:rPr lang="en-US" dirty="0" smtClean="0"/>
              <a:t> </a:t>
            </a:r>
            <a:r>
              <a:rPr lang="en-US" dirty="0" err="1" smtClean="0"/>
              <a:t>dụng</a:t>
            </a:r>
            <a:r>
              <a:rPr lang="en-US" dirty="0" smtClean="0"/>
              <a:t> </a:t>
            </a:r>
            <a:r>
              <a:rPr lang="en-US" dirty="0" err="1" smtClean="0"/>
              <a:t>đường</a:t>
            </a:r>
            <a:r>
              <a:rPr lang="en-US" dirty="0" smtClean="0"/>
              <a:t> </a:t>
            </a:r>
            <a:r>
              <a:rPr lang="en-US" dirty="0" err="1" smtClean="0"/>
              <a:t>liên</a:t>
            </a:r>
            <a:r>
              <a:rPr lang="en-US" dirty="0" smtClean="0"/>
              <a:t> </a:t>
            </a:r>
            <a:r>
              <a:rPr lang="en-US" dirty="0" err="1" smtClean="0"/>
              <a:t>kết</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hình</a:t>
            </a:r>
            <a:r>
              <a:rPr lang="en-US" dirty="0" smtClean="0"/>
              <a:t> </a:t>
            </a:r>
            <a:r>
              <a:rPr lang="en-US" dirty="0" err="1" smtClean="0"/>
              <a:t>bao</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tính</a:t>
            </a:r>
            <a:r>
              <a:rPr lang="en-US" dirty="0" smtClean="0"/>
              <a:t> </a:t>
            </a:r>
            <a:r>
              <a:rPr lang="en-US" dirty="0" err="1" smtClean="0"/>
              <a:t>gần</a:t>
            </a:r>
            <a:r>
              <a:rPr lang="en-US" dirty="0" smtClean="0"/>
              <a:t> </a:t>
            </a:r>
            <a:r>
              <a:rPr lang="en-US" dirty="0" err="1" smtClean="0"/>
              <a:t>nhau</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tự</a:t>
            </a:r>
            <a:r>
              <a:rPr lang="en-US" dirty="0" smtClean="0"/>
              <a:t> (nhận </a:t>
            </a:r>
            <a:r>
              <a:rPr lang="en-US" dirty="0" err="1" smtClean="0"/>
              <a:t>dạng</a:t>
            </a:r>
            <a:r>
              <a:rPr lang="en-US" dirty="0" smtClean="0"/>
              <a:t>)</a:t>
            </a:r>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42</a:t>
            </a:fld>
            <a:endParaRPr lang="en-US"/>
          </a:p>
        </p:txBody>
      </p:sp>
      <p:pic>
        <p:nvPicPr>
          <p:cNvPr id="5" name="Picture 4"/>
          <p:cNvPicPr>
            <a:picLocks noChangeAspect="1"/>
          </p:cNvPicPr>
          <p:nvPr/>
        </p:nvPicPr>
        <p:blipFill>
          <a:blip r:embed="rId3"/>
          <a:stretch>
            <a:fillRect/>
          </a:stretch>
        </p:blipFill>
        <p:spPr>
          <a:xfrm>
            <a:off x="3084738" y="4176575"/>
            <a:ext cx="6334885" cy="2090081"/>
          </a:xfrm>
          <a:prstGeom prst="rect">
            <a:avLst/>
          </a:prstGeom>
        </p:spPr>
      </p:pic>
    </p:spTree>
    <p:extLst>
      <p:ext uri="{BB962C8B-B14F-4D97-AF65-F5344CB8AC3E}">
        <p14:creationId xmlns:p14="http://schemas.microsoft.com/office/powerpoint/2010/main" val="24143044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Luật</a:t>
            </a:r>
            <a:r>
              <a:rPr lang="en-US" dirty="0" smtClean="0"/>
              <a:t> Weber</a:t>
            </a:r>
            <a:endParaRPr lang="en-US" dirty="0"/>
          </a:p>
        </p:txBody>
      </p:sp>
      <p:sp>
        <p:nvSpPr>
          <p:cNvPr id="3" name="Content Placeholder 2"/>
          <p:cNvSpPr>
            <a:spLocks noGrp="1"/>
          </p:cNvSpPr>
          <p:nvPr>
            <p:ph idx="1"/>
          </p:nvPr>
        </p:nvSpPr>
        <p:spPr/>
        <p:txBody>
          <a:bodyPr/>
          <a:lstStyle/>
          <a:p>
            <a:r>
              <a:rPr lang="en-US" dirty="0" smtClean="0"/>
              <a:t>Nhận </a:t>
            </a:r>
            <a:r>
              <a:rPr lang="en-US" dirty="0" err="1" smtClean="0"/>
              <a:t>thức</a:t>
            </a:r>
            <a:r>
              <a:rPr lang="en-US" dirty="0" smtClean="0"/>
              <a:t> của con </a:t>
            </a:r>
            <a:r>
              <a:rPr lang="en-US" dirty="0" err="1" smtClean="0"/>
              <a:t>người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phán</a:t>
            </a:r>
            <a:r>
              <a:rPr lang="en-US" dirty="0" smtClean="0"/>
              <a:t> </a:t>
            </a:r>
            <a:r>
              <a:rPr lang="en-US" dirty="0" err="1" smtClean="0"/>
              <a:t>xét</a:t>
            </a:r>
            <a:r>
              <a:rPr lang="en-US" dirty="0" smtClean="0"/>
              <a:t> </a:t>
            </a:r>
            <a:r>
              <a:rPr lang="en-US" dirty="0" err="1" smtClean="0"/>
              <a:t>tương</a:t>
            </a:r>
            <a:r>
              <a:rPr lang="en-US" dirty="0" smtClean="0"/>
              <a:t> </a:t>
            </a:r>
            <a:r>
              <a:rPr lang="en-US" dirty="0" err="1" smtClean="0"/>
              <a:t>đối</a:t>
            </a:r>
            <a:r>
              <a:rPr lang="en-US" dirty="0" smtClean="0"/>
              <a:t>, không </a:t>
            </a:r>
            <a:r>
              <a:rPr lang="en-US" dirty="0" err="1" smtClean="0"/>
              <a:t>phải</a:t>
            </a:r>
            <a:r>
              <a:rPr lang="en-US" dirty="0" smtClean="0"/>
              <a:t> </a:t>
            </a:r>
            <a:r>
              <a:rPr lang="en-US" dirty="0" err="1" smtClean="0"/>
              <a:t>tuyệt</a:t>
            </a:r>
            <a:r>
              <a:rPr lang="en-US" dirty="0" smtClean="0"/>
              <a:t> </a:t>
            </a:r>
            <a:r>
              <a:rPr lang="en-US" dirty="0" err="1" smtClean="0"/>
              <a:t>đối</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43</a:t>
            </a:fld>
            <a:endParaRPr lang="en-US"/>
          </a:p>
        </p:txBody>
      </p:sp>
      <p:pic>
        <p:nvPicPr>
          <p:cNvPr id="5" name="Content Placeholder 4"/>
          <p:cNvPicPr>
            <a:picLocks noChangeAspect="1"/>
          </p:cNvPicPr>
          <p:nvPr/>
        </p:nvPicPr>
        <p:blipFill>
          <a:blip r:embed="rId3"/>
          <a:stretch>
            <a:fillRect/>
          </a:stretch>
        </p:blipFill>
        <p:spPr>
          <a:xfrm>
            <a:off x="2732315" y="2700913"/>
            <a:ext cx="5878285" cy="3858434"/>
          </a:xfrm>
          <a:prstGeom prst="rect">
            <a:avLst/>
          </a:prstGeom>
        </p:spPr>
      </p:pic>
      <p:pic>
        <p:nvPicPr>
          <p:cNvPr id="6" name="Picture 5"/>
          <p:cNvPicPr>
            <a:picLocks noChangeAspect="1"/>
          </p:cNvPicPr>
          <p:nvPr/>
        </p:nvPicPr>
        <p:blipFill>
          <a:blip r:embed="rId4"/>
          <a:stretch>
            <a:fillRect/>
          </a:stretch>
        </p:blipFill>
        <p:spPr>
          <a:xfrm>
            <a:off x="3790269" y="2500888"/>
            <a:ext cx="3762375" cy="400050"/>
          </a:xfrm>
          <a:prstGeom prst="rect">
            <a:avLst/>
          </a:prstGeom>
        </p:spPr>
      </p:pic>
    </p:spTree>
    <p:extLst>
      <p:ext uri="{BB962C8B-B14F-4D97-AF65-F5344CB8AC3E}">
        <p14:creationId xmlns:p14="http://schemas.microsoft.com/office/powerpoint/2010/main" val="2318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Tương</a:t>
            </a:r>
            <a:r>
              <a:rPr lang="en-US" dirty="0" smtClean="0"/>
              <a:t> </a:t>
            </a:r>
            <a:r>
              <a:rPr lang="en-US" dirty="0" err="1" smtClean="0"/>
              <a:t>đối</a:t>
            </a:r>
            <a:r>
              <a:rPr lang="en-US" dirty="0" smtClean="0"/>
              <a:t> </a:t>
            </a:r>
            <a:r>
              <a:rPr lang="en-US" dirty="0" err="1" smtClean="0"/>
              <a:t>và</a:t>
            </a:r>
            <a:r>
              <a:rPr lang="en-US" dirty="0" smtClean="0"/>
              <a:t> </a:t>
            </a:r>
            <a:r>
              <a:rPr lang="en-US" dirty="0" err="1" smtClean="0"/>
              <a:t>tuyệt</a:t>
            </a:r>
            <a:r>
              <a:rPr lang="en-US" dirty="0" smtClean="0"/>
              <a:t> </a:t>
            </a:r>
            <a:r>
              <a:rPr lang="en-US" dirty="0" err="1" smtClean="0"/>
              <a:t>đối</a:t>
            </a:r>
            <a:endParaRPr lang="en-US" dirty="0"/>
          </a:p>
        </p:txBody>
      </p:sp>
      <p:pic>
        <p:nvPicPr>
          <p:cNvPr id="5" name="Content Placeholder 4"/>
          <p:cNvPicPr>
            <a:picLocks noGrp="1" noChangeAspect="1"/>
          </p:cNvPicPr>
          <p:nvPr>
            <p:ph idx="1"/>
          </p:nvPr>
        </p:nvPicPr>
        <p:blipFill>
          <a:blip r:embed="rId2"/>
          <a:stretch>
            <a:fillRect/>
          </a:stretch>
        </p:blipFill>
        <p:spPr>
          <a:xfrm>
            <a:off x="4178300" y="2663825"/>
            <a:ext cx="4324350" cy="283845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44</a:t>
            </a:fld>
            <a:endParaRPr lang="en-US"/>
          </a:p>
        </p:txBody>
      </p:sp>
    </p:spTree>
    <p:extLst>
      <p:ext uri="{BB962C8B-B14F-4D97-AF65-F5344CB8AC3E}">
        <p14:creationId xmlns:p14="http://schemas.microsoft.com/office/powerpoint/2010/main" val="8966911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Tương</a:t>
            </a:r>
            <a:r>
              <a:rPr lang="en-US" dirty="0"/>
              <a:t> </a:t>
            </a:r>
            <a:r>
              <a:rPr lang="en-US" dirty="0" err="1"/>
              <a:t>đối</a:t>
            </a:r>
            <a:r>
              <a:rPr lang="en-US" dirty="0"/>
              <a:t> </a:t>
            </a:r>
            <a:r>
              <a:rPr lang="en-US" dirty="0" err="1"/>
              <a:t>và</a:t>
            </a:r>
            <a:r>
              <a:rPr lang="en-US" dirty="0"/>
              <a:t> </a:t>
            </a:r>
            <a:r>
              <a:rPr lang="en-US" dirty="0" err="1"/>
              <a:t>tuyệt</a:t>
            </a:r>
            <a:r>
              <a:rPr lang="en-US" dirty="0"/>
              <a:t> </a:t>
            </a:r>
            <a:r>
              <a:rPr lang="en-US" dirty="0" err="1"/>
              <a:t>đối</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err="1" smtClean="0"/>
              <a:t>Độ</a:t>
            </a:r>
            <a:r>
              <a:rPr lang="en-US" dirty="0" smtClean="0"/>
              <a:t> sang của </a:t>
            </a:r>
            <a:r>
              <a:rPr lang="en-US" dirty="0" err="1" smtClean="0"/>
              <a:t>hai</a:t>
            </a:r>
            <a:r>
              <a:rPr lang="en-US" dirty="0" smtClean="0"/>
              <a:t> </a:t>
            </a:r>
            <a:r>
              <a:rPr lang="en-US" dirty="0" err="1" smtClean="0"/>
              <a:t>hình</a:t>
            </a:r>
            <a:r>
              <a:rPr lang="en-US" dirty="0" smtClean="0"/>
              <a:t> A </a:t>
            </a:r>
            <a:r>
              <a:rPr lang="en-US" dirty="0" err="1" smtClean="0"/>
              <a:t>và</a:t>
            </a:r>
            <a:r>
              <a:rPr lang="en-US" dirty="0" smtClean="0"/>
              <a:t> B </a:t>
            </a:r>
            <a:r>
              <a:rPr lang="en-US" dirty="0" err="1" smtClean="0"/>
              <a:t>có</a:t>
            </a:r>
            <a:r>
              <a:rPr lang="en-US" dirty="0" smtClean="0"/>
              <a:t> </a:t>
            </a:r>
            <a:r>
              <a:rPr lang="en-US" dirty="0" err="1" smtClean="0"/>
              <a:t>giống</a:t>
            </a:r>
            <a:r>
              <a:rPr lang="en-US" dirty="0" smtClean="0"/>
              <a:t> </a:t>
            </a:r>
            <a:r>
              <a:rPr lang="en-US" dirty="0" err="1" smtClean="0"/>
              <a:t>nhau</a:t>
            </a:r>
            <a:r>
              <a:rPr lang="en-US" dirty="0" smtClean="0"/>
              <a:t> không?</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45</a:t>
            </a:fld>
            <a:endParaRPr lang="en-US"/>
          </a:p>
        </p:txBody>
      </p:sp>
      <p:pic>
        <p:nvPicPr>
          <p:cNvPr id="5" name="Picture 4"/>
          <p:cNvPicPr>
            <a:picLocks noChangeAspect="1"/>
          </p:cNvPicPr>
          <p:nvPr/>
        </p:nvPicPr>
        <p:blipFill>
          <a:blip r:embed="rId2"/>
          <a:stretch>
            <a:fillRect/>
          </a:stretch>
        </p:blipFill>
        <p:spPr>
          <a:xfrm>
            <a:off x="2917371" y="1441593"/>
            <a:ext cx="6047014" cy="3246553"/>
          </a:xfrm>
          <a:prstGeom prst="rect">
            <a:avLst/>
          </a:prstGeom>
        </p:spPr>
      </p:pic>
    </p:spTree>
    <p:extLst>
      <p:ext uri="{BB962C8B-B14F-4D97-AF65-F5344CB8AC3E}">
        <p14:creationId xmlns:p14="http://schemas.microsoft.com/office/powerpoint/2010/main" val="37629511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Tương</a:t>
            </a:r>
            <a:r>
              <a:rPr lang="en-US" dirty="0"/>
              <a:t> </a:t>
            </a:r>
            <a:r>
              <a:rPr lang="en-US" dirty="0" err="1"/>
              <a:t>đối</a:t>
            </a:r>
            <a:r>
              <a:rPr lang="en-US" dirty="0"/>
              <a:t> </a:t>
            </a:r>
            <a:r>
              <a:rPr lang="en-US" dirty="0" err="1"/>
              <a:t>và</a:t>
            </a:r>
            <a:r>
              <a:rPr lang="en-US" dirty="0"/>
              <a:t> </a:t>
            </a:r>
            <a:r>
              <a:rPr lang="en-US" dirty="0" err="1"/>
              <a:t>tuyệt</a:t>
            </a:r>
            <a:r>
              <a:rPr lang="en-US" dirty="0"/>
              <a:t> </a:t>
            </a:r>
            <a:r>
              <a:rPr lang="en-US" dirty="0" err="1"/>
              <a:t>đối</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46</a:t>
            </a:fld>
            <a:endParaRPr lang="en-US"/>
          </a:p>
        </p:txBody>
      </p:sp>
      <p:pic>
        <p:nvPicPr>
          <p:cNvPr id="5" name="Picture 4"/>
          <p:cNvPicPr>
            <a:picLocks noChangeAspect="1"/>
          </p:cNvPicPr>
          <p:nvPr/>
        </p:nvPicPr>
        <p:blipFill>
          <a:blip r:embed="rId2"/>
          <a:stretch>
            <a:fillRect/>
          </a:stretch>
        </p:blipFill>
        <p:spPr>
          <a:xfrm>
            <a:off x="2180143" y="1417984"/>
            <a:ext cx="7355061" cy="3647729"/>
          </a:xfrm>
          <a:prstGeom prst="rect">
            <a:avLst/>
          </a:prstGeom>
        </p:spPr>
      </p:pic>
    </p:spTree>
    <p:extLst>
      <p:ext uri="{BB962C8B-B14F-4D97-AF65-F5344CB8AC3E}">
        <p14:creationId xmlns:p14="http://schemas.microsoft.com/office/powerpoint/2010/main" val="1705323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tọa</a:t>
            </a:r>
            <a:r>
              <a:rPr lang="en-US" dirty="0" smtClean="0"/>
              <a:t> </a:t>
            </a:r>
            <a:r>
              <a:rPr lang="en-US" dirty="0" err="1" smtClean="0"/>
              <a:t>độ</a:t>
            </a:r>
            <a:r>
              <a:rPr lang="en-US" dirty="0" smtClean="0"/>
              <a:t> song </a:t>
            </a:r>
            <a:r>
              <a:rPr lang="en-US" dirty="0" err="1" smtClean="0"/>
              <a:t>song</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a:p>
          <a:p>
            <a:endParaRPr lang="en-US" dirty="0" smtClean="0"/>
          </a:p>
          <a:p>
            <a:endParaRPr lang="en-US" dirty="0"/>
          </a:p>
          <a:p>
            <a:r>
              <a:rPr lang="en-US" dirty="0"/>
              <a:t> </a:t>
            </a:r>
            <a:r>
              <a:rPr lang="en-US" i="1" dirty="0" err="1"/>
              <a:t>Inselberg</a:t>
            </a:r>
            <a:r>
              <a:rPr lang="en-US" i="1" dirty="0"/>
              <a:t>, Alfred (2009). Parallel Coordinates: VISUAL Multidimensional Geometry and its Applications. Springer. </a:t>
            </a:r>
            <a:endParaRPr lang="en-US" dirty="0" smtClean="0"/>
          </a:p>
          <a:p>
            <a:r>
              <a:rPr lang="en-US" dirty="0">
                <a:hlinkClick r:id="rId3"/>
              </a:rPr>
              <a:t>https://www.high-d.com/</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0ACC793-D879-4A72-AB4C-25BC676A92D0}" type="slidenum">
              <a:rPr lang="en-US" smtClean="0"/>
              <a:t>47</a:t>
            </a:fld>
            <a:endParaRPr lang="en-US"/>
          </a:p>
        </p:txBody>
      </p:sp>
      <p:pic>
        <p:nvPicPr>
          <p:cNvPr id="5" name="Picture 4"/>
          <p:cNvPicPr>
            <a:picLocks noChangeAspect="1"/>
          </p:cNvPicPr>
          <p:nvPr/>
        </p:nvPicPr>
        <p:blipFill>
          <a:blip r:embed="rId4"/>
          <a:stretch>
            <a:fillRect/>
          </a:stretch>
        </p:blipFill>
        <p:spPr>
          <a:xfrm>
            <a:off x="1404936" y="1620981"/>
            <a:ext cx="8982075" cy="2524125"/>
          </a:xfrm>
          <a:prstGeom prst="rect">
            <a:avLst/>
          </a:prstGeom>
        </p:spPr>
      </p:pic>
    </p:spTree>
    <p:extLst>
      <p:ext uri="{BB962C8B-B14F-4D97-AF65-F5344CB8AC3E}">
        <p14:creationId xmlns:p14="http://schemas.microsoft.com/office/powerpoint/2010/main" val="34930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Coordinates</a:t>
            </a:r>
            <a:endParaRPr lang="en-US" dirty="0"/>
          </a:p>
        </p:txBody>
      </p:sp>
      <p:pic>
        <p:nvPicPr>
          <p:cNvPr id="5" name="Content Placeholder 4"/>
          <p:cNvPicPr>
            <a:picLocks noGrp="1" noChangeAspect="1"/>
          </p:cNvPicPr>
          <p:nvPr>
            <p:ph idx="1"/>
          </p:nvPr>
        </p:nvPicPr>
        <p:blipFill>
          <a:blip r:embed="rId3"/>
          <a:stretch>
            <a:fillRect/>
          </a:stretch>
        </p:blipFill>
        <p:spPr>
          <a:xfrm>
            <a:off x="5087937" y="2925762"/>
            <a:ext cx="2505075" cy="231457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48</a:t>
            </a:fld>
            <a:endParaRPr lang="en-US"/>
          </a:p>
        </p:txBody>
      </p:sp>
    </p:spTree>
    <p:extLst>
      <p:ext uri="{BB962C8B-B14F-4D97-AF65-F5344CB8AC3E}">
        <p14:creationId xmlns:p14="http://schemas.microsoft.com/office/powerpoint/2010/main" val="32167029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a:t>
            </a:r>
            <a:endParaRPr lang="en-US" dirty="0"/>
          </a:p>
        </p:txBody>
      </p:sp>
      <p:pic>
        <p:nvPicPr>
          <p:cNvPr id="5" name="Content Placeholder 4"/>
          <p:cNvPicPr>
            <a:picLocks noGrp="1" noChangeAspect="1"/>
          </p:cNvPicPr>
          <p:nvPr>
            <p:ph idx="1"/>
          </p:nvPr>
        </p:nvPicPr>
        <p:blipFill>
          <a:blip r:embed="rId2"/>
          <a:stretch>
            <a:fillRect/>
          </a:stretch>
        </p:blipFill>
        <p:spPr>
          <a:xfrm>
            <a:off x="3069770" y="1372995"/>
            <a:ext cx="5987143" cy="501739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49</a:t>
            </a:fld>
            <a:endParaRPr lang="en-US"/>
          </a:p>
        </p:txBody>
      </p:sp>
    </p:spTree>
    <p:extLst>
      <p:ext uri="{BB962C8B-B14F-4D97-AF65-F5344CB8AC3E}">
        <p14:creationId xmlns:p14="http://schemas.microsoft.com/office/powerpoint/2010/main" val="3985917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theo</a:t>
            </a:r>
            <a:r>
              <a:rPr lang="en-US" dirty="0" smtClean="0"/>
              <a:t> </a:t>
            </a:r>
            <a:r>
              <a:rPr lang="en-US" dirty="0" err="1" smtClean="0"/>
              <a:t>số</a:t>
            </a:r>
            <a:r>
              <a:rPr lang="en-US" dirty="0" smtClean="0"/>
              <a:t> </a:t>
            </a:r>
            <a:r>
              <a:rPr lang="en-US" dirty="0" err="1" smtClean="0"/>
              <a:t>chiều</a:t>
            </a:r>
            <a:r>
              <a:rPr lang="en-US" dirty="0" smtClean="0"/>
              <a:t> </a:t>
            </a:r>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5</a:t>
            </a:fld>
            <a:endParaRPr lang="en-US"/>
          </a:p>
        </p:txBody>
      </p:sp>
      <p:pic>
        <p:nvPicPr>
          <p:cNvPr id="5" name="Picture 4"/>
          <p:cNvPicPr>
            <a:picLocks noChangeAspect="1"/>
          </p:cNvPicPr>
          <p:nvPr/>
        </p:nvPicPr>
        <p:blipFill>
          <a:blip r:embed="rId3"/>
          <a:stretch>
            <a:fillRect/>
          </a:stretch>
        </p:blipFill>
        <p:spPr>
          <a:xfrm>
            <a:off x="1766207" y="2383291"/>
            <a:ext cx="8357508" cy="2244146"/>
          </a:xfrm>
          <a:prstGeom prst="rect">
            <a:avLst/>
          </a:prstGeom>
        </p:spPr>
      </p:pic>
      <p:pic>
        <p:nvPicPr>
          <p:cNvPr id="6" name="Picture 5"/>
          <p:cNvPicPr>
            <a:picLocks noChangeAspect="1"/>
          </p:cNvPicPr>
          <p:nvPr/>
        </p:nvPicPr>
        <p:blipFill>
          <a:blip r:embed="rId4"/>
          <a:stretch>
            <a:fillRect/>
          </a:stretch>
        </p:blipFill>
        <p:spPr>
          <a:xfrm>
            <a:off x="2378529" y="3845378"/>
            <a:ext cx="1600200" cy="342900"/>
          </a:xfrm>
          <a:prstGeom prst="rect">
            <a:avLst/>
          </a:prstGeom>
        </p:spPr>
      </p:pic>
      <p:pic>
        <p:nvPicPr>
          <p:cNvPr id="7" name="Picture 6"/>
          <p:cNvPicPr>
            <a:picLocks noChangeAspect="1"/>
          </p:cNvPicPr>
          <p:nvPr/>
        </p:nvPicPr>
        <p:blipFill>
          <a:blip r:embed="rId5"/>
          <a:stretch>
            <a:fillRect/>
          </a:stretch>
        </p:blipFill>
        <p:spPr>
          <a:xfrm>
            <a:off x="5165272" y="3837213"/>
            <a:ext cx="1257300" cy="333375"/>
          </a:xfrm>
          <a:prstGeom prst="rect">
            <a:avLst/>
          </a:prstGeom>
        </p:spPr>
      </p:pic>
      <p:pic>
        <p:nvPicPr>
          <p:cNvPr id="8" name="Picture 7"/>
          <p:cNvPicPr>
            <a:picLocks noChangeAspect="1"/>
          </p:cNvPicPr>
          <p:nvPr/>
        </p:nvPicPr>
        <p:blipFill>
          <a:blip r:embed="rId6"/>
          <a:stretch>
            <a:fillRect/>
          </a:stretch>
        </p:blipFill>
        <p:spPr>
          <a:xfrm>
            <a:off x="8450037" y="3883476"/>
            <a:ext cx="1371600" cy="342900"/>
          </a:xfrm>
          <a:prstGeom prst="rect">
            <a:avLst/>
          </a:prstGeom>
        </p:spPr>
      </p:pic>
    </p:spTree>
    <p:extLst>
      <p:ext uri="{BB962C8B-B14F-4D97-AF65-F5344CB8AC3E}">
        <p14:creationId xmlns:p14="http://schemas.microsoft.com/office/powerpoint/2010/main" val="1133720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Lines</a:t>
            </a:r>
            <a:endParaRPr lang="en-US" dirty="0"/>
          </a:p>
        </p:txBody>
      </p:sp>
      <p:pic>
        <p:nvPicPr>
          <p:cNvPr id="5" name="Content Placeholder 4"/>
          <p:cNvPicPr>
            <a:picLocks noGrp="1" noChangeAspect="1"/>
          </p:cNvPicPr>
          <p:nvPr>
            <p:ph idx="1"/>
          </p:nvPr>
        </p:nvPicPr>
        <p:blipFill>
          <a:blip r:embed="rId2"/>
          <a:stretch>
            <a:fillRect/>
          </a:stretch>
        </p:blipFill>
        <p:spPr>
          <a:xfrm>
            <a:off x="3935412" y="2644775"/>
            <a:ext cx="4810125" cy="287655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50</a:t>
            </a:fld>
            <a:endParaRPr lang="en-US"/>
          </a:p>
        </p:txBody>
      </p:sp>
    </p:spTree>
    <p:extLst>
      <p:ext uri="{BB962C8B-B14F-4D97-AF65-F5344CB8AC3E}">
        <p14:creationId xmlns:p14="http://schemas.microsoft.com/office/powerpoint/2010/main" val="1316033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a:t>
            </a:r>
            <a:endParaRPr lang="en-US" dirty="0"/>
          </a:p>
        </p:txBody>
      </p:sp>
      <p:pic>
        <p:nvPicPr>
          <p:cNvPr id="5" name="Content Placeholder 4"/>
          <p:cNvPicPr>
            <a:picLocks noGrp="1" noChangeAspect="1"/>
          </p:cNvPicPr>
          <p:nvPr>
            <p:ph idx="1"/>
          </p:nvPr>
        </p:nvPicPr>
        <p:blipFill>
          <a:blip r:embed="rId2"/>
          <a:stretch>
            <a:fillRect/>
          </a:stretch>
        </p:blipFill>
        <p:spPr>
          <a:xfrm>
            <a:off x="4592637" y="3021012"/>
            <a:ext cx="3495675" cy="212407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51</a:t>
            </a:fld>
            <a:endParaRPr lang="en-US"/>
          </a:p>
        </p:txBody>
      </p:sp>
    </p:spTree>
    <p:extLst>
      <p:ext uri="{BB962C8B-B14F-4D97-AF65-F5344CB8AC3E}">
        <p14:creationId xmlns:p14="http://schemas.microsoft.com/office/powerpoint/2010/main" val="38327077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a:t>
            </a:r>
            <a:endParaRPr lang="en-US" dirty="0"/>
          </a:p>
        </p:txBody>
      </p:sp>
      <p:pic>
        <p:nvPicPr>
          <p:cNvPr id="5" name="Content Placeholder 4"/>
          <p:cNvPicPr>
            <a:picLocks noGrp="1" noChangeAspect="1"/>
          </p:cNvPicPr>
          <p:nvPr>
            <p:ph idx="1"/>
          </p:nvPr>
        </p:nvPicPr>
        <p:blipFill>
          <a:blip r:embed="rId2"/>
          <a:stretch>
            <a:fillRect/>
          </a:stretch>
        </p:blipFill>
        <p:spPr>
          <a:xfrm>
            <a:off x="1490663" y="1822450"/>
            <a:ext cx="8953500" cy="363855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52</a:t>
            </a:fld>
            <a:endParaRPr lang="en-US"/>
          </a:p>
        </p:txBody>
      </p:sp>
    </p:spTree>
    <p:extLst>
      <p:ext uri="{BB962C8B-B14F-4D97-AF65-F5344CB8AC3E}">
        <p14:creationId xmlns:p14="http://schemas.microsoft.com/office/powerpoint/2010/main" val="71672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PCS</a:t>
            </a:r>
            <a:endParaRPr lang="en-US" dirty="0"/>
          </a:p>
        </p:txBody>
      </p:sp>
      <p:pic>
        <p:nvPicPr>
          <p:cNvPr id="5" name="Content Placeholder 4"/>
          <p:cNvPicPr>
            <a:picLocks noGrp="1" noChangeAspect="1"/>
          </p:cNvPicPr>
          <p:nvPr>
            <p:ph idx="1"/>
          </p:nvPr>
        </p:nvPicPr>
        <p:blipFill>
          <a:blip r:embed="rId2"/>
          <a:stretch>
            <a:fillRect/>
          </a:stretch>
        </p:blipFill>
        <p:spPr>
          <a:xfrm>
            <a:off x="1839912" y="2325687"/>
            <a:ext cx="9001125" cy="351472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53</a:t>
            </a:fld>
            <a:endParaRPr lang="en-US"/>
          </a:p>
        </p:txBody>
      </p:sp>
    </p:spTree>
    <p:extLst>
      <p:ext uri="{BB962C8B-B14F-4D97-AF65-F5344CB8AC3E}">
        <p14:creationId xmlns:p14="http://schemas.microsoft.com/office/powerpoint/2010/main" val="42511446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Plotly_express</a:t>
            </a:r>
            <a:endParaRPr lang="en-US" dirty="0"/>
          </a:p>
        </p:txBody>
      </p:sp>
      <p:sp>
        <p:nvSpPr>
          <p:cNvPr id="3" name="Content Placeholder 2"/>
          <p:cNvSpPr>
            <a:spLocks noGrp="1"/>
          </p:cNvSpPr>
          <p:nvPr>
            <p:ph idx="1"/>
          </p:nvPr>
        </p:nvSpPr>
        <p:spPr/>
        <p:txBody>
          <a:bodyPr/>
          <a:lstStyle/>
          <a:p>
            <a:r>
              <a:rPr lang="en-US" dirty="0"/>
              <a:t>pip install </a:t>
            </a:r>
            <a:r>
              <a:rPr lang="en-US" dirty="0" err="1" smtClean="0"/>
              <a:t>plotly</a:t>
            </a:r>
            <a:r>
              <a:rPr lang="en-US" dirty="0" smtClean="0"/>
              <a:t>-express</a:t>
            </a:r>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54</a:t>
            </a:fld>
            <a:endParaRPr lang="en-US"/>
          </a:p>
        </p:txBody>
      </p:sp>
    </p:spTree>
    <p:extLst>
      <p:ext uri="{BB962C8B-B14F-4D97-AF65-F5344CB8AC3E}">
        <p14:creationId xmlns:p14="http://schemas.microsoft.com/office/powerpoint/2010/main" val="30789312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parallel_coordinates</a:t>
            </a:r>
            <a:endParaRPr lang="en-US" dirty="0"/>
          </a:p>
        </p:txBody>
      </p:sp>
      <p:pic>
        <p:nvPicPr>
          <p:cNvPr id="5" name="Content Placeholder 4"/>
          <p:cNvPicPr>
            <a:picLocks noGrp="1" noChangeAspect="1"/>
          </p:cNvPicPr>
          <p:nvPr>
            <p:ph idx="1"/>
          </p:nvPr>
        </p:nvPicPr>
        <p:blipFill>
          <a:blip r:embed="rId2"/>
          <a:stretch>
            <a:fillRect/>
          </a:stretch>
        </p:blipFill>
        <p:spPr>
          <a:xfrm>
            <a:off x="1300163" y="1370070"/>
            <a:ext cx="9215437" cy="4859273"/>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55</a:t>
            </a:fld>
            <a:endParaRPr lang="en-US"/>
          </a:p>
        </p:txBody>
      </p:sp>
    </p:spTree>
    <p:extLst>
      <p:ext uri="{BB962C8B-B14F-4D97-AF65-F5344CB8AC3E}">
        <p14:creationId xmlns:p14="http://schemas.microsoft.com/office/powerpoint/2010/main" val="3849291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Kênh</a:t>
            </a:r>
            <a:r>
              <a:rPr lang="en-US" dirty="0" smtClean="0"/>
              <a:t> </a:t>
            </a:r>
            <a:r>
              <a:rPr lang="en-US" dirty="0" err="1" smtClean="0"/>
              <a:t>trực</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sự</a:t>
            </a:r>
            <a:r>
              <a:rPr lang="en-US" dirty="0" smtClean="0"/>
              <a:t> </a:t>
            </a:r>
            <a:r>
              <a:rPr lang="en-US" dirty="0" err="1" smtClean="0"/>
              <a:t>xuất</a:t>
            </a:r>
            <a:r>
              <a:rPr lang="en-US" dirty="0" smtClean="0"/>
              <a:t> </a:t>
            </a:r>
            <a:r>
              <a:rPr lang="en-US" dirty="0" err="1" smtClean="0"/>
              <a:t>hiện</a:t>
            </a:r>
            <a:r>
              <a:rPr lang="en-US" dirty="0" smtClean="0"/>
              <a:t> của </a:t>
            </a:r>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6</a:t>
            </a:fld>
            <a:endParaRPr lang="en-US"/>
          </a:p>
        </p:txBody>
      </p:sp>
      <p:pic>
        <p:nvPicPr>
          <p:cNvPr id="6" name="Picture 5"/>
          <p:cNvPicPr>
            <a:picLocks noChangeAspect="1"/>
          </p:cNvPicPr>
          <p:nvPr/>
        </p:nvPicPr>
        <p:blipFill>
          <a:blip r:embed="rId3"/>
          <a:stretch>
            <a:fillRect/>
          </a:stretch>
        </p:blipFill>
        <p:spPr>
          <a:xfrm>
            <a:off x="3051529" y="2358231"/>
            <a:ext cx="5559071" cy="3908425"/>
          </a:xfrm>
          <a:prstGeom prst="rect">
            <a:avLst/>
          </a:prstGeom>
        </p:spPr>
      </p:pic>
    </p:spTree>
    <p:extLst>
      <p:ext uri="{BB962C8B-B14F-4D97-AF65-F5344CB8AC3E}">
        <p14:creationId xmlns:p14="http://schemas.microsoft.com/office/powerpoint/2010/main" val="3026674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Biểu</a:t>
            </a:r>
            <a:r>
              <a:rPr lang="en-US" dirty="0" smtClean="0"/>
              <a:t> </a:t>
            </a:r>
            <a:r>
              <a:rPr lang="en-US" dirty="0" err="1" smtClean="0"/>
              <a:t>đồ</a:t>
            </a:r>
            <a:r>
              <a:rPr lang="en-US" dirty="0" smtClean="0"/>
              <a:t> </a:t>
            </a:r>
            <a:r>
              <a:rPr lang="en-US" dirty="0" err="1" smtClean="0"/>
              <a:t>hình</a:t>
            </a:r>
            <a:r>
              <a:rPr lang="en-US" dirty="0" smtClean="0"/>
              <a:t> </a:t>
            </a:r>
            <a:r>
              <a:rPr lang="en-US" dirty="0" err="1" smtClean="0"/>
              <a:t>cột</a:t>
            </a:r>
            <a:r>
              <a:rPr lang="en-US" dirty="0" smtClean="0"/>
              <a:t>:</a:t>
            </a:r>
          </a:p>
          <a:p>
            <a:pPr lvl="1"/>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r>
              <a:rPr lang="en-US" dirty="0" smtClean="0"/>
              <a:t>: Lines</a:t>
            </a:r>
          </a:p>
          <a:p>
            <a:pPr lvl="1"/>
            <a:r>
              <a:rPr lang="en-US" dirty="0" err="1" smtClean="0"/>
              <a:t>Kênh</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độ</a:t>
            </a:r>
            <a:r>
              <a:rPr lang="en-US" dirty="0" smtClean="0"/>
              <a:t> </a:t>
            </a:r>
            <a:r>
              <a:rPr lang="en-US" dirty="0" err="1" smtClean="0"/>
              <a:t>dài</a:t>
            </a:r>
            <a:r>
              <a:rPr lang="en-US" dirty="0" smtClean="0"/>
              <a:t> của </a:t>
            </a:r>
            <a:r>
              <a:rPr lang="en-US" dirty="0" err="1" smtClean="0"/>
              <a:t>đường</a:t>
            </a:r>
            <a:r>
              <a:rPr lang="en-US" dirty="0" smtClean="0"/>
              <a:t> </a:t>
            </a:r>
            <a:endParaRPr lang="en-US" dirty="0"/>
          </a:p>
          <a:p>
            <a:endParaRPr lang="en-US" dirty="0" smtClean="0"/>
          </a:p>
          <a:p>
            <a:r>
              <a:rPr lang="en-US" dirty="0" smtClean="0"/>
              <a:t>Scatter: </a:t>
            </a:r>
          </a:p>
          <a:p>
            <a:pPr lvl="1"/>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Các</a:t>
            </a:r>
            <a:r>
              <a:rPr lang="en-US" dirty="0" smtClean="0"/>
              <a:t> </a:t>
            </a:r>
            <a:r>
              <a:rPr lang="en-US" dirty="0" err="1" smtClean="0"/>
              <a:t>điểm</a:t>
            </a:r>
            <a:endParaRPr lang="en-US" dirty="0" smtClean="0"/>
          </a:p>
          <a:p>
            <a:pPr lvl="1"/>
            <a:r>
              <a:rPr lang="en-US" dirty="0" err="1" smtClean="0"/>
              <a:t>Kênh</a:t>
            </a:r>
            <a:r>
              <a:rPr lang="en-US" dirty="0" smtClean="0"/>
              <a:t> </a:t>
            </a:r>
            <a:r>
              <a:rPr lang="en-US" dirty="0" err="1" smtClean="0"/>
              <a:t>trực</a:t>
            </a:r>
            <a:r>
              <a:rPr lang="en-US" dirty="0" smtClean="0"/>
              <a:t> </a:t>
            </a:r>
            <a:r>
              <a:rPr lang="en-US" dirty="0" err="1" smtClean="0"/>
              <a:t>quan</a:t>
            </a:r>
            <a:r>
              <a:rPr lang="en-US" dirty="0" smtClean="0"/>
              <a:t>: </a:t>
            </a:r>
          </a:p>
          <a:p>
            <a:pPr lvl="2"/>
            <a:r>
              <a:rPr lang="en-US" dirty="0" err="1" smtClean="0"/>
              <a:t>mã</a:t>
            </a:r>
            <a:r>
              <a:rPr lang="en-US" dirty="0" smtClean="0"/>
              <a:t> </a:t>
            </a:r>
            <a:r>
              <a:rPr lang="en-US" dirty="0" err="1" smtClean="0"/>
              <a:t>hóa</a:t>
            </a:r>
            <a:r>
              <a:rPr lang="en-US" dirty="0" smtClean="0"/>
              <a:t> 2 </a:t>
            </a:r>
            <a:r>
              <a:rPr lang="en-US" dirty="0" err="1" smtClean="0"/>
              <a:t>thộc</a:t>
            </a:r>
            <a:r>
              <a:rPr lang="en-US" dirty="0" smtClean="0"/>
              <a:t> </a:t>
            </a:r>
            <a:r>
              <a:rPr lang="en-US" dirty="0" err="1" smtClean="0"/>
              <a:t>tính</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x,y</a:t>
            </a:r>
            <a:r>
              <a:rPr lang="en-US" dirty="0" smtClean="0"/>
              <a:t>)</a:t>
            </a:r>
          </a:p>
          <a:p>
            <a:pPr lvl="2"/>
            <a:r>
              <a:rPr lang="en-US" dirty="0" err="1" smtClean="0"/>
              <a:t>Màu</a:t>
            </a:r>
            <a:r>
              <a:rPr lang="en-US" dirty="0" smtClean="0"/>
              <a:t> </a:t>
            </a:r>
            <a:r>
              <a:rPr lang="en-US" dirty="0" err="1" smtClean="0"/>
              <a:t>sắc</a:t>
            </a:r>
            <a:r>
              <a:rPr lang="en-US" dirty="0" smtClean="0"/>
              <a:t> </a:t>
            </a:r>
            <a:r>
              <a:rPr lang="en-US" dirty="0" err="1" smtClean="0"/>
              <a:t>mã</a:t>
            </a:r>
            <a:r>
              <a:rPr lang="en-US" dirty="0" smtClean="0"/>
              <a:t> </a:t>
            </a:r>
            <a:r>
              <a:rPr lang="en-US" dirty="0" err="1" smtClean="0"/>
              <a:t>hóa</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định</a:t>
            </a:r>
            <a:r>
              <a:rPr lang="en-US" dirty="0" smtClean="0"/>
              <a:t> </a:t>
            </a:r>
            <a:r>
              <a:rPr lang="en-US" dirty="0" err="1" smtClean="0"/>
              <a:t>danh</a:t>
            </a:r>
            <a:endParaRPr lang="en-US" dirty="0" smtClean="0"/>
          </a:p>
          <a:p>
            <a:pPr lvl="2"/>
            <a:r>
              <a:rPr lang="en-US" dirty="0" err="1" smtClean="0"/>
              <a:t>Kích</a:t>
            </a:r>
            <a:r>
              <a:rPr lang="en-US" dirty="0" smtClean="0"/>
              <a:t> </a:t>
            </a:r>
            <a:r>
              <a:rPr lang="en-US" dirty="0" err="1" smtClean="0"/>
              <a:t>thước</a:t>
            </a:r>
            <a:r>
              <a:rPr lang="en-US" dirty="0" smtClean="0"/>
              <a:t> </a:t>
            </a:r>
            <a:r>
              <a:rPr lang="en-US" dirty="0" err="1" smtClean="0"/>
              <a:t>mã</a:t>
            </a:r>
            <a:r>
              <a:rPr lang="en-US" dirty="0" smtClean="0"/>
              <a:t> </a:t>
            </a:r>
            <a:r>
              <a:rPr lang="en-US" dirty="0" err="1" smtClean="0"/>
              <a:t>hóa</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định</a:t>
            </a:r>
            <a:r>
              <a:rPr lang="en-US" dirty="0" smtClean="0"/>
              <a:t> </a:t>
            </a:r>
            <a:r>
              <a:rPr lang="en-US" dirty="0" err="1" smtClean="0"/>
              <a:t>lượng</a:t>
            </a:r>
            <a:endParaRPr lang="en-US" dirty="0"/>
          </a:p>
          <a:p>
            <a:endParaRPr lang="en-US" dirty="0" smtClean="0"/>
          </a:p>
          <a:p>
            <a:endParaRPr lang="en-US" dirty="0"/>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7</a:t>
            </a:fld>
            <a:endParaRPr lang="en-US"/>
          </a:p>
        </p:txBody>
      </p:sp>
      <p:pic>
        <p:nvPicPr>
          <p:cNvPr id="5" name="Picture 4"/>
          <p:cNvPicPr>
            <a:picLocks noChangeAspect="1"/>
          </p:cNvPicPr>
          <p:nvPr/>
        </p:nvPicPr>
        <p:blipFill>
          <a:blip r:embed="rId3"/>
          <a:stretch>
            <a:fillRect/>
          </a:stretch>
        </p:blipFill>
        <p:spPr>
          <a:xfrm>
            <a:off x="7724094" y="1441593"/>
            <a:ext cx="3057525" cy="2381250"/>
          </a:xfrm>
          <a:prstGeom prst="rect">
            <a:avLst/>
          </a:prstGeom>
        </p:spPr>
      </p:pic>
      <p:pic>
        <p:nvPicPr>
          <p:cNvPr id="6" name="Picture 5"/>
          <p:cNvPicPr>
            <a:picLocks noChangeAspect="1"/>
          </p:cNvPicPr>
          <p:nvPr/>
        </p:nvPicPr>
        <p:blipFill>
          <a:blip r:embed="rId4"/>
          <a:stretch>
            <a:fillRect/>
          </a:stretch>
        </p:blipFill>
        <p:spPr>
          <a:xfrm>
            <a:off x="7933644" y="4108450"/>
            <a:ext cx="2847975" cy="2247900"/>
          </a:xfrm>
          <a:prstGeom prst="rect">
            <a:avLst/>
          </a:prstGeom>
        </p:spPr>
      </p:pic>
    </p:spTree>
    <p:extLst>
      <p:ext uri="{BB962C8B-B14F-4D97-AF65-F5344CB8AC3E}">
        <p14:creationId xmlns:p14="http://schemas.microsoft.com/office/powerpoint/2010/main" val="342107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trực</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8</a:t>
            </a:fld>
            <a:endParaRPr lang="en-US"/>
          </a:p>
        </p:txBody>
      </p:sp>
      <p:pic>
        <p:nvPicPr>
          <p:cNvPr id="5" name="Picture 4"/>
          <p:cNvPicPr>
            <a:picLocks noChangeAspect="1"/>
          </p:cNvPicPr>
          <p:nvPr/>
        </p:nvPicPr>
        <p:blipFill>
          <a:blip r:embed="rId2"/>
          <a:stretch>
            <a:fillRect/>
          </a:stretch>
        </p:blipFill>
        <p:spPr>
          <a:xfrm>
            <a:off x="1741714" y="1311432"/>
            <a:ext cx="9271785" cy="5227480"/>
          </a:xfrm>
          <a:prstGeom prst="rect">
            <a:avLst/>
          </a:prstGeom>
        </p:spPr>
      </p:pic>
      <p:pic>
        <p:nvPicPr>
          <p:cNvPr id="6" name="Picture 5"/>
          <p:cNvPicPr>
            <a:picLocks noChangeAspect="1"/>
          </p:cNvPicPr>
          <p:nvPr/>
        </p:nvPicPr>
        <p:blipFill>
          <a:blip r:embed="rId3"/>
          <a:stretch>
            <a:fillRect/>
          </a:stretch>
        </p:blipFill>
        <p:spPr>
          <a:xfrm>
            <a:off x="838200" y="2529568"/>
            <a:ext cx="1419225" cy="361950"/>
          </a:xfrm>
          <a:prstGeom prst="rect">
            <a:avLst/>
          </a:prstGeom>
        </p:spPr>
      </p:pic>
      <p:pic>
        <p:nvPicPr>
          <p:cNvPr id="7" name="Picture 6"/>
          <p:cNvPicPr>
            <a:picLocks noChangeAspect="1"/>
          </p:cNvPicPr>
          <p:nvPr/>
        </p:nvPicPr>
        <p:blipFill>
          <a:blip r:embed="rId4"/>
          <a:stretch>
            <a:fillRect/>
          </a:stretch>
        </p:blipFill>
        <p:spPr>
          <a:xfrm>
            <a:off x="7192613" y="4393747"/>
            <a:ext cx="4724400" cy="857250"/>
          </a:xfrm>
          <a:prstGeom prst="rect">
            <a:avLst/>
          </a:prstGeom>
        </p:spPr>
      </p:pic>
    </p:spTree>
    <p:extLst>
      <p:ext uri="{BB962C8B-B14F-4D97-AF65-F5344CB8AC3E}">
        <p14:creationId xmlns:p14="http://schemas.microsoft.com/office/powerpoint/2010/main" val="284130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kênh</a:t>
            </a:r>
            <a:r>
              <a:rPr lang="en-US" dirty="0" smtClean="0"/>
              <a:t> </a:t>
            </a:r>
            <a:r>
              <a:rPr lang="en-US" dirty="0" err="1" smtClean="0"/>
              <a:t>trực</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dirty="0" smtClean="0"/>
              <a:t>Nhận </a:t>
            </a:r>
            <a:r>
              <a:rPr lang="en-US" dirty="0" err="1" smtClean="0"/>
              <a:t>dạng</a:t>
            </a:r>
            <a:endParaRPr lang="en-US" dirty="0"/>
          </a:p>
          <a:p>
            <a:endParaRPr lang="en-US" dirty="0" smtClean="0"/>
          </a:p>
          <a:p>
            <a:endParaRPr lang="en-US" dirty="0"/>
          </a:p>
          <a:p>
            <a:endParaRPr lang="en-US" dirty="0" smtClean="0"/>
          </a:p>
          <a:p>
            <a:r>
              <a:rPr lang="en-US" dirty="0" err="1" smtClean="0"/>
              <a:t>Độ</a:t>
            </a:r>
            <a:r>
              <a:rPr lang="en-US" dirty="0" smtClean="0"/>
              <a:t> </a:t>
            </a:r>
            <a:r>
              <a:rPr lang="en-US" dirty="0" err="1" smtClean="0"/>
              <a:t>lớn</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9</a:t>
            </a:fld>
            <a:endParaRPr lang="en-US"/>
          </a:p>
        </p:txBody>
      </p:sp>
      <p:pic>
        <p:nvPicPr>
          <p:cNvPr id="5" name="Picture 4"/>
          <p:cNvPicPr>
            <a:picLocks noChangeAspect="1"/>
          </p:cNvPicPr>
          <p:nvPr/>
        </p:nvPicPr>
        <p:blipFill>
          <a:blip r:embed="rId2"/>
          <a:stretch>
            <a:fillRect/>
          </a:stretch>
        </p:blipFill>
        <p:spPr>
          <a:xfrm>
            <a:off x="1111703" y="2290081"/>
            <a:ext cx="3967659" cy="1672319"/>
          </a:xfrm>
          <a:prstGeom prst="rect">
            <a:avLst/>
          </a:prstGeom>
        </p:spPr>
      </p:pic>
      <p:pic>
        <p:nvPicPr>
          <p:cNvPr id="6" name="Picture 5"/>
          <p:cNvPicPr>
            <a:picLocks noChangeAspect="1"/>
          </p:cNvPicPr>
          <p:nvPr/>
        </p:nvPicPr>
        <p:blipFill>
          <a:blip r:embed="rId3"/>
          <a:stretch>
            <a:fillRect/>
          </a:stretch>
        </p:blipFill>
        <p:spPr>
          <a:xfrm>
            <a:off x="5156426" y="2290082"/>
            <a:ext cx="2717517" cy="1672318"/>
          </a:xfrm>
          <a:prstGeom prst="rect">
            <a:avLst/>
          </a:prstGeom>
        </p:spPr>
      </p:pic>
      <p:pic>
        <p:nvPicPr>
          <p:cNvPr id="7" name="Picture 6"/>
          <p:cNvPicPr>
            <a:picLocks noChangeAspect="1"/>
          </p:cNvPicPr>
          <p:nvPr/>
        </p:nvPicPr>
        <p:blipFill>
          <a:blip r:embed="rId4"/>
          <a:stretch>
            <a:fillRect/>
          </a:stretch>
        </p:blipFill>
        <p:spPr>
          <a:xfrm>
            <a:off x="8229600" y="2290081"/>
            <a:ext cx="3756721" cy="1411061"/>
          </a:xfrm>
          <a:prstGeom prst="rect">
            <a:avLst/>
          </a:prstGeom>
        </p:spPr>
      </p:pic>
      <p:pic>
        <p:nvPicPr>
          <p:cNvPr id="8" name="Picture 7"/>
          <p:cNvPicPr>
            <a:picLocks noChangeAspect="1"/>
          </p:cNvPicPr>
          <p:nvPr/>
        </p:nvPicPr>
        <p:blipFill>
          <a:blip r:embed="rId5"/>
          <a:stretch>
            <a:fillRect/>
          </a:stretch>
        </p:blipFill>
        <p:spPr>
          <a:xfrm>
            <a:off x="1555203" y="4612480"/>
            <a:ext cx="2428967" cy="1766521"/>
          </a:xfrm>
          <a:prstGeom prst="rect">
            <a:avLst/>
          </a:prstGeom>
        </p:spPr>
      </p:pic>
      <p:pic>
        <p:nvPicPr>
          <p:cNvPr id="9" name="Picture 8"/>
          <p:cNvPicPr>
            <a:picLocks noChangeAspect="1"/>
          </p:cNvPicPr>
          <p:nvPr/>
        </p:nvPicPr>
        <p:blipFill>
          <a:blip r:embed="rId6"/>
          <a:stretch>
            <a:fillRect/>
          </a:stretch>
        </p:blipFill>
        <p:spPr>
          <a:xfrm>
            <a:off x="4420960" y="4344785"/>
            <a:ext cx="6875026" cy="1832177"/>
          </a:xfrm>
          <a:prstGeom prst="rect">
            <a:avLst/>
          </a:prstGeom>
        </p:spPr>
      </p:pic>
    </p:spTree>
    <p:extLst>
      <p:ext uri="{BB962C8B-B14F-4D97-AF65-F5344CB8AC3E}">
        <p14:creationId xmlns:p14="http://schemas.microsoft.com/office/powerpoint/2010/main" val="34490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8241</TotalTime>
  <Words>1106</Words>
  <Application>Microsoft Office PowerPoint</Application>
  <PresentationFormat>Widescreen</PresentationFormat>
  <Paragraphs>421</Paragraphs>
  <Slides>55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Gill Sans MT</vt:lpstr>
      <vt:lpstr>Impact</vt:lpstr>
      <vt:lpstr>Tahoma</vt:lpstr>
      <vt:lpstr>Times New Roman</vt:lpstr>
      <vt:lpstr>Badge</vt:lpstr>
      <vt:lpstr>PowerPoint Presentation</vt:lpstr>
      <vt:lpstr>Nội dung</vt:lpstr>
      <vt:lpstr>Mã hóa hình ảnh (visual encoding)</vt:lpstr>
      <vt:lpstr>Mã hóa hình ảnh (visual encoding)</vt:lpstr>
      <vt:lpstr>Dấu hiệu trực quan</vt:lpstr>
      <vt:lpstr>Kênh trực quan</vt:lpstr>
      <vt:lpstr>Ví dụ</vt:lpstr>
      <vt:lpstr>Các loại dấu hiệu trực quan</vt:lpstr>
      <vt:lpstr>Các loại kênh trực quan</vt:lpstr>
      <vt:lpstr>Các loại kênh trực quan</vt:lpstr>
      <vt:lpstr>PowerPoint Presentation</vt:lpstr>
      <vt:lpstr>PowerPoint Presentation</vt:lpstr>
      <vt:lpstr>Quy tắc 45o</vt:lpstr>
      <vt:lpstr>PowerPoint Presentation</vt:lpstr>
      <vt:lpstr>Sử dụng dấu hiệu và kênh trực quan</vt:lpstr>
      <vt:lpstr>Tạo trực quan hóa</vt:lpstr>
      <vt:lpstr>Tạo trực quan hóa</vt:lpstr>
      <vt:lpstr>Tạo trực quan hóa</vt:lpstr>
      <vt:lpstr>Tạo trực quan hóa</vt:lpstr>
      <vt:lpstr>Tạo trực quan hóa</vt:lpstr>
      <vt:lpstr>Tạo trực quan hóa</vt:lpstr>
      <vt:lpstr>Tạo trực quan hóa</vt:lpstr>
      <vt:lpstr>Tạo trực quan hóa</vt:lpstr>
      <vt:lpstr>Tạo trực quan hóa</vt:lpstr>
      <vt:lpstr>Tạo trực quan hóa</vt:lpstr>
      <vt:lpstr>Lựa chọn dấu hiệu và kênh</vt:lpstr>
      <vt:lpstr>Xếp hạng kênh trực quan</vt:lpstr>
      <vt:lpstr>Tính hiệu quả của kênh</vt:lpstr>
      <vt:lpstr>Độ chính xác kênh</vt:lpstr>
      <vt:lpstr>Mức độ chính xác Cleveland and McGill</vt:lpstr>
      <vt:lpstr>Độ chính xác</vt:lpstr>
      <vt:lpstr>Độ chính xác</vt:lpstr>
      <vt:lpstr>Hình nào hiệu quả nhất về xu hướng</vt:lpstr>
      <vt:lpstr>Phân biệt</vt:lpstr>
      <vt:lpstr>Phân biệt</vt:lpstr>
      <vt:lpstr>Tách biệt</vt:lpstr>
      <vt:lpstr>Tách biệt</vt:lpstr>
      <vt:lpstr>Tách biệt</vt:lpstr>
      <vt:lpstr>Popout</vt:lpstr>
      <vt:lpstr>Popout</vt:lpstr>
      <vt:lpstr>Popout</vt:lpstr>
      <vt:lpstr>Nhóm</vt:lpstr>
      <vt:lpstr>Luật Weber</vt:lpstr>
      <vt:lpstr>Tương đối và tuyệt đối</vt:lpstr>
      <vt:lpstr>Tương đối và tuyệt đối</vt:lpstr>
      <vt:lpstr>Tương đối và tuyệt đối</vt:lpstr>
      <vt:lpstr>Hệ tọa độ song song</vt:lpstr>
      <vt:lpstr>Parallel Coordinates</vt:lpstr>
      <vt:lpstr>Points</vt:lpstr>
      <vt:lpstr>Lines</vt:lpstr>
      <vt:lpstr>Plane</vt:lpstr>
      <vt:lpstr>Density</vt:lpstr>
      <vt:lpstr>Frequency PCS</vt:lpstr>
      <vt:lpstr>Plotly_express</vt:lpstr>
      <vt:lpstr>parallel_coordinates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Do Van</dc:creator>
  <cp:lastModifiedBy>Hiếu Nguyễn Hữu</cp:lastModifiedBy>
  <cp:revision>147</cp:revision>
  <dcterms:created xsi:type="dcterms:W3CDTF">2018-08-08T14:52:13Z</dcterms:created>
  <dcterms:modified xsi:type="dcterms:W3CDTF">2019-11-09T09:54:11Z</dcterms:modified>
</cp:coreProperties>
</file>