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 bookmarkIdSeed="4">
  <p:sldMasterIdLst>
    <p:sldMasterId id="2147483659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309" r:id="rId3"/>
    <p:sldId id="311" r:id="rId4"/>
    <p:sldId id="327" r:id="rId5"/>
    <p:sldId id="321" r:id="rId6"/>
    <p:sldId id="323" r:id="rId7"/>
    <p:sldId id="329" r:id="rId8"/>
    <p:sldId id="326" r:id="rId9"/>
    <p:sldId id="330" r:id="rId10"/>
    <p:sldId id="315" r:id="rId11"/>
    <p:sldId id="312" r:id="rId12"/>
    <p:sldId id="318" r:id="rId13"/>
    <p:sldId id="328" r:id="rId14"/>
    <p:sldId id="320" r:id="rId15"/>
  </p:sldIdLst>
  <p:sldSz cx="9144000" cy="6858000" type="screen4x3"/>
  <p:notesSz cx="9928225" cy="6797675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A8A45D0-CD6A-41B5-A2F2-8970E7D2E51B}">
          <p14:sldIdLst>
            <p14:sldId id="309"/>
            <p14:sldId id="311"/>
            <p14:sldId id="327"/>
            <p14:sldId id="321"/>
            <p14:sldId id="323"/>
            <p14:sldId id="329"/>
            <p14:sldId id="326"/>
            <p14:sldId id="330"/>
            <p14:sldId id="315"/>
            <p14:sldId id="312"/>
            <p14:sldId id="318"/>
            <p14:sldId id="328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Özgün Kemal Günyeli" initials="ÖKG" lastIdx="3" clrIdx="0">
    <p:extLst>
      <p:ext uri="{19B8F6BF-5375-455C-9EA6-DF929625EA0E}">
        <p15:presenceInfo xmlns:p15="http://schemas.microsoft.com/office/powerpoint/2012/main" userId="062bb5fa315d0624" providerId="Windows Live"/>
      </p:ext>
    </p:extLst>
  </p:cmAuthor>
  <p:cmAuthor id="2" name="Sonia Bradai" initials="SB" lastIdx="2" clrIdx="1">
    <p:extLst>
      <p:ext uri="{19B8F6BF-5375-455C-9EA6-DF929625EA0E}">
        <p15:presenceInfo xmlns:p15="http://schemas.microsoft.com/office/powerpoint/2012/main" userId="Sonia Brad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E3"/>
    <a:srgbClr val="5E2902"/>
    <a:srgbClr val="F84A14"/>
    <a:srgbClr val="E27318"/>
    <a:srgbClr val="005F50"/>
    <a:srgbClr val="707070"/>
    <a:srgbClr val="006F5F"/>
    <a:srgbClr val="003E2F"/>
    <a:srgbClr val="E4B402"/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6093" autoAdjust="0"/>
  </p:normalViewPr>
  <p:slideViewPr>
    <p:cSldViewPr snapToGrid="0">
      <p:cViewPr varScale="1">
        <p:scale>
          <a:sx n="70" d="100"/>
          <a:sy n="70" d="100"/>
        </p:scale>
        <p:origin x="1124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44"/>
    </p:cViewPr>
  </p:sorterViewPr>
  <p:notesViewPr>
    <p:cSldViewPr snapToGrid="0">
      <p:cViewPr varScale="1">
        <p:scale>
          <a:sx n="128" d="100"/>
          <a:sy n="128" d="100"/>
        </p:scale>
        <p:origin x="1656" y="126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A9E21-4981-413F-9BAB-A1BE42E0A624}" type="datetimeFigureOut">
              <a:rPr lang="de-DE" smtClean="0"/>
              <a:t>12.07.2021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72BD-D2C1-4FAA-A740-000198079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6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8190"/>
            <a:ext cx="7943508" cy="305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B2B633-7BEC-49A7-B3BF-92E0C7E450E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696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2294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/>
              <a:t>Oversteering and understeering</a:t>
            </a:r>
          </a:p>
          <a:p>
            <a:r>
              <a:rPr lang="en-US" sz="1000" dirty="0" smtClean="0"/>
              <a:t>The angle of the steering on its own can be used to determine where the front wheels are pointed.</a:t>
            </a:r>
          </a:p>
          <a:p>
            <a:r>
              <a:rPr lang="en-US" sz="1000" dirty="0" smtClean="0"/>
              <a:t>When combined with other pieces of information from the yaw, accelerometer and wheel speed sensors, it is possible to measure the dynamics of the vehicle.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5271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Steering angle sensor system is mounted on steering column of the steering wheel</a:t>
            </a:r>
          </a:p>
          <a:p>
            <a:r>
              <a:rPr lang="en-US" dirty="0" smtClean="0"/>
              <a:t>The system consists of two parts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Mechanical structure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Signal processing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3689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Steering angle sensor system is mounted on steering column of the steering wheel</a:t>
            </a:r>
          </a:p>
          <a:p>
            <a:r>
              <a:rPr lang="en-US" dirty="0" smtClean="0"/>
              <a:t>The system consists of two parts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Mechanical structure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Signal processing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67054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981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748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g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35263" y="290502"/>
            <a:ext cx="6049962" cy="86996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1828796"/>
            <a:ext cx="866775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9144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26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 userDrawn="1">
          <p15:clr>
            <a:srgbClr val="9FCC3B"/>
          </p15:clr>
        </p15:guide>
        <p15:guide id="2" orient="horz" pos="210" userDrawn="1">
          <p15:clr>
            <a:srgbClr val="9FCC3B"/>
          </p15:clr>
        </p15:guide>
        <p15:guide id="3" orient="horz" pos="1525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bl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5" y="152400"/>
            <a:ext cx="7092949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5"/>
            <a:ext cx="8426450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358774" y="3497580"/>
            <a:ext cx="2772136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58774" y="1376368"/>
            <a:ext cx="2772136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3235164" y="3497580"/>
            <a:ext cx="2673671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3235164" y="1376368"/>
            <a:ext cx="267367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6007299" y="3497580"/>
            <a:ext cx="2777925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/>
          </p:nvPr>
        </p:nvSpPr>
        <p:spPr>
          <a:xfrm>
            <a:off x="6007299" y="1376368"/>
            <a:ext cx="2777926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266122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867" userDrawn="1">
          <p15:clr>
            <a:srgbClr val="5ACBF0"/>
          </p15:clr>
        </p15:guide>
        <p15:guide id="4" orient="horz" pos="754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ls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35263" y="290502"/>
            <a:ext cx="6049962" cy="86996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2420938"/>
            <a:ext cx="237648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2376489" y="2420938"/>
            <a:ext cx="3719511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096000" y="2420938"/>
            <a:ext cx="304800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2743200" y="5163821"/>
            <a:ext cx="6042026" cy="10020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58775" y="5229225"/>
            <a:ext cx="1657350" cy="9366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17353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orient="horz" pos="1525">
          <p15:clr>
            <a:srgbClr val="5ACBF0"/>
          </p15:clr>
        </p15:guide>
        <p15:guide id="0" orient="horz" pos="3067" userDrawn="1">
          <p15:clr>
            <a:srgbClr val="5ACBF0"/>
          </p15:clr>
        </p15:guide>
        <p15:guide id="4" orient="horz" pos="329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ö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35263" y="290502"/>
            <a:ext cx="6049962" cy="86996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735263" y="2420938"/>
            <a:ext cx="6049962" cy="374491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4598" y="1798609"/>
            <a:ext cx="6050628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358775" y="2421240"/>
            <a:ext cx="1657350" cy="15860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02371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orient="horz" pos="152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ß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35263" y="290502"/>
            <a:ext cx="6049962" cy="86996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1520824"/>
            <a:ext cx="2376488" cy="334073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2376489" y="1520825"/>
            <a:ext cx="3719511" cy="334073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096000" y="1520824"/>
            <a:ext cx="3048000" cy="3340736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5229225"/>
            <a:ext cx="8426450" cy="9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1836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orient="horz" pos="1525">
          <p15:clr>
            <a:srgbClr val="5ACBF0"/>
          </p15:clr>
        </p15:guide>
        <p15:guide id="4" orient="horz" pos="3067">
          <p15:clr>
            <a:srgbClr val="5ACBF0"/>
          </p15:clr>
        </p15:guide>
        <p15:guide id="5" orient="horz" pos="329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ichen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358775" y="1996440"/>
            <a:ext cx="8426450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6" y="152400"/>
            <a:ext cx="7092950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0"/>
            <a:ext cx="8426450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339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u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52965" y="2060579"/>
            <a:ext cx="4132260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6" y="152400"/>
            <a:ext cx="7092950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0"/>
            <a:ext cx="8426450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58775" y="2060580"/>
            <a:ext cx="4132264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94367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29" userDrawn="1">
          <p15:clr>
            <a:srgbClr val="5ACBF0"/>
          </p15:clr>
        </p15:guide>
        <p15:guide id="2" pos="2931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i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358775" y="4618672"/>
            <a:ext cx="4132264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6" y="152400"/>
            <a:ext cx="7092950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0"/>
            <a:ext cx="8426450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58775" y="2060580"/>
            <a:ext cx="4132264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652962" y="4618672"/>
            <a:ext cx="4132263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>
          <a:xfrm>
            <a:off x="4652965" y="2060580"/>
            <a:ext cx="4132260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582432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29" userDrawn="1">
          <p15:clr>
            <a:srgbClr val="5ACBF0"/>
          </p15:clr>
        </p15:guide>
        <p15:guide id="2" pos="2931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benst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5" y="152400"/>
            <a:ext cx="7307661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0"/>
            <a:ext cx="8426450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58775" y="2060580"/>
            <a:ext cx="2566593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3087291" y="2060579"/>
            <a:ext cx="5697934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3849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3" userDrawn="1">
          <p15:clr>
            <a:srgbClr val="5ACBF0"/>
          </p15:clr>
        </p15:guide>
        <p15:guide id="2" pos="1945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fensch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692275" y="1996440"/>
            <a:ext cx="7092951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58775" y="907487"/>
            <a:ext cx="973138" cy="92893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692276" y="152400"/>
            <a:ext cx="7092950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692275" y="908050"/>
            <a:ext cx="7092951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7298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/>
          <p:cNvCxnSpPr/>
          <p:nvPr userDrawn="1"/>
        </p:nvCxnSpPr>
        <p:spPr>
          <a:xfrm>
            <a:off x="0" y="6525349"/>
            <a:ext cx="9144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189345" y="6525345"/>
            <a:ext cx="2810590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05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216524" y="6525345"/>
            <a:ext cx="4319922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050" dirty="0">
                <a:latin typeface="Roboto" panose="02000000000000000000" pitchFamily="2" charset="0"/>
                <a:ea typeface="Roboto" panose="02000000000000000000" pitchFamily="2" charset="0"/>
              </a:rPr>
              <a:t>Chemnitz</a:t>
            </a:r>
            <a:r>
              <a:rPr lang="de-DE" sz="105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</a:t>
            </a:r>
            <a:r>
              <a:rPr lang="de-DE" sz="105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12.07.2021</a:t>
            </a:r>
            <a:r>
              <a:rPr lang="de-DE" sz="1050" kern="1200" baseline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</a:t>
            </a:r>
            <a:r>
              <a:rPr lang="de-DE" sz="105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∙ Khac</a:t>
            </a:r>
            <a:r>
              <a:rPr lang="de-DE" sz="1050" kern="1200" baseline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Hieu Nguyen</a:t>
            </a:r>
            <a:endParaRPr lang="de-DE" sz="1050" kern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0" y="2381"/>
            <a:ext cx="9144000" cy="1518444"/>
          </a:xfrm>
          <a:prstGeom prst="rect">
            <a:avLst/>
          </a:prstGeom>
          <a:solidFill>
            <a:srgbClr val="F84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2376485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8" t="787" r="642" b="-525"/>
          <a:stretch/>
        </p:blipFill>
        <p:spPr>
          <a:xfrm>
            <a:off x="2382" y="2381"/>
            <a:ext cx="2350294" cy="15073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58" r:id="rId2"/>
    <p:sldLayoutId id="2147483759" r:id="rId3"/>
    <p:sldLayoutId id="2147483760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892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78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675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566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68" indent="-25716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cs typeface="+mn-cs"/>
        </a:defRPr>
      </a:lvl2pPr>
      <a:lvl3pPr marL="857228" indent="-171446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200120" indent="-171446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03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577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26" userDrawn="1">
          <p15:clr>
            <a:srgbClr val="000000"/>
          </p15:clr>
        </p15:guide>
        <p15:guide id="2" orient="horz" pos="210" userDrawn="1">
          <p15:clr>
            <a:srgbClr val="9FCC3B"/>
          </p15:clr>
        </p15:guide>
        <p15:guide id="3" orient="horz" pos="731" userDrawn="1">
          <p15:clr>
            <a:srgbClr val="9FCC3B"/>
          </p15:clr>
        </p15:guide>
        <p15:guide id="4" pos="1270" userDrawn="1">
          <p15:clr>
            <a:srgbClr val="9FCC3B"/>
          </p15:clr>
        </p15:guide>
        <p15:guide id="5" pos="1497" userDrawn="1">
          <p15:clr>
            <a:srgbClr val="9FCC3B"/>
          </p15:clr>
        </p15:guide>
        <p15:guide id="6" pos="1723" userDrawn="1">
          <p15:clr>
            <a:srgbClr val="9FCC3B"/>
          </p15:clr>
        </p15:guide>
        <p15:guide id="7" pos="5534" userDrawn="1">
          <p15:clr>
            <a:srgbClr val="000000"/>
          </p15:clr>
        </p15:guide>
        <p15:guide id="8" orient="horz" pos="3884" userDrawn="1">
          <p15:clr>
            <a:srgbClr val="000000"/>
          </p15:clr>
        </p15:guide>
        <p15:guide id="9" orient="horz" pos="1185" userDrawn="1">
          <p15:clr>
            <a:srgbClr val="000000"/>
          </p15:clr>
        </p15:guide>
        <p15:guide id="10" orient="horz" pos="958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74"/>
            <a:ext cx="9144000" cy="764704"/>
          </a:xfrm>
          <a:prstGeom prst="rect">
            <a:avLst/>
          </a:prstGeom>
          <a:solidFill>
            <a:srgbClr val="F84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6189345" y="6525345"/>
            <a:ext cx="2810590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05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cxnSp>
        <p:nvCxnSpPr>
          <p:cNvPr id="33" name="Gerader Verbinder 32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ußzeilenplatzhalter 4"/>
          <p:cNvSpPr txBox="1">
            <a:spLocks/>
          </p:cNvSpPr>
          <p:nvPr userDrawn="1"/>
        </p:nvSpPr>
        <p:spPr>
          <a:xfrm>
            <a:off x="3491882" y="6526933"/>
            <a:ext cx="4194795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050" smtClean="0">
                <a:latin typeface="Roboto" panose="02000000000000000000" pitchFamily="2" charset="0"/>
                <a:ea typeface="Roboto" panose="02000000000000000000" pitchFamily="2" charset="0"/>
              </a:rPr>
              <a:pPr algn="ctr">
                <a:defRPr/>
              </a:pPr>
              <a:t>‹#›</a:t>
            </a:fld>
            <a:endParaRPr lang="de-DE" sz="10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Gerader Verbinder 13"/>
          <p:cNvCxnSpPr/>
          <p:nvPr userDrawn="1"/>
        </p:nvCxnSpPr>
        <p:spPr>
          <a:xfrm>
            <a:off x="1511300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35" t="5839" r="641" b="7571"/>
          <a:stretch/>
        </p:blipFill>
        <p:spPr>
          <a:xfrm>
            <a:off x="0" y="3175"/>
            <a:ext cx="1516771" cy="762000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73837776-10D2-4765-9B2B-7038A685E1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067" y="6551722"/>
            <a:ext cx="4319922" cy="3078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050" dirty="0" smtClean="0">
                <a:latin typeface="Roboto" panose="02000000000000000000" pitchFamily="2" charset="0"/>
                <a:ea typeface="Roboto" panose="02000000000000000000" pitchFamily="2" charset="0"/>
              </a:rPr>
              <a:t>Chemnitz</a:t>
            </a:r>
            <a:r>
              <a:rPr lang="de-DE" sz="105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12.07.</a:t>
            </a:r>
            <a:r>
              <a:rPr lang="de-DE" sz="105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2021</a:t>
            </a:r>
            <a:r>
              <a:rPr lang="de-DE" sz="105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Khac</a:t>
            </a:r>
            <a:r>
              <a:rPr lang="de-DE" sz="1050" kern="1200" baseline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Hieu Nguyen</a:t>
            </a:r>
            <a:endParaRPr lang="de-DE" sz="1050" kern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3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4" r:id="rId2"/>
    <p:sldLayoutId id="2147483755" r:id="rId3"/>
    <p:sldLayoutId id="2147483756" r:id="rId4"/>
    <p:sldLayoutId id="2147483719" r:id="rId5"/>
    <p:sldLayoutId id="2147483757" r:id="rId6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2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6" userDrawn="1">
          <p15:clr>
            <a:srgbClr val="9FCC3B"/>
          </p15:clr>
        </p15:guide>
        <p15:guide id="2" orient="horz" pos="391" userDrawn="1">
          <p15:clr>
            <a:srgbClr val="9FCC3B"/>
          </p15:clr>
        </p15:guide>
        <p15:guide id="3" pos="1066" userDrawn="1">
          <p15:clr>
            <a:srgbClr val="9FCC3B"/>
          </p15:clr>
        </p15:guide>
        <p15:guide id="5" pos="839" userDrawn="1">
          <p15:clr>
            <a:srgbClr val="9FCC3B"/>
          </p15:clr>
        </p15:guide>
        <p15:guide id="6" pos="952" userDrawn="1">
          <p15:clr>
            <a:srgbClr val="9FCC3B"/>
          </p15:clr>
        </p15:guide>
        <p15:guide id="7" pos="5534" userDrawn="1">
          <p15:clr>
            <a:srgbClr val="000000"/>
          </p15:clr>
        </p15:guide>
        <p15:guide id="8" orient="horz" pos="572" userDrawn="1">
          <p15:clr>
            <a:srgbClr val="000000"/>
          </p15:clr>
        </p15:guide>
        <p15:guide id="9" orient="horz" pos="3997" userDrawn="1">
          <p15:clr>
            <a:srgbClr val="000000"/>
          </p15:clr>
        </p15:guide>
        <p15:guide id="10" pos="226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aterial-ui.com/" TargetMode="External"/><Relationship Id="rId3" Type="http://schemas.openxmlformats.org/officeDocument/2006/relationships/hyperlink" Target="https://www.npmjs.com/package/react" TargetMode="External"/><Relationship Id="rId7" Type="http://schemas.openxmlformats.org/officeDocument/2006/relationships/hyperlink" Target="https://dev.to/cesareferrari/working-with-axios-in-react-540c" TargetMode="External"/><Relationship Id="rId2" Type="http://schemas.openxmlformats.org/officeDocument/2006/relationships/hyperlink" Target="https://www.classicinformatics.com/blog/why-is-mern-stack-our-preferred-platform-for-startups-app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npmjs.com/package/axios" TargetMode="External"/><Relationship Id="rId11" Type="http://schemas.openxmlformats.org/officeDocument/2006/relationships/hyperlink" Target="https://www.npmjs.com/package/jspdf-autotable" TargetMode="External"/><Relationship Id="rId5" Type="http://schemas.openxmlformats.org/officeDocument/2006/relationships/hyperlink" Target="https://reactjs.org/docs/hooks-intro.html" TargetMode="External"/><Relationship Id="rId10" Type="http://schemas.openxmlformats.org/officeDocument/2006/relationships/hyperlink" Target="https://date-fns.org/" TargetMode="External"/><Relationship Id="rId4" Type="http://schemas.openxmlformats.org/officeDocument/2006/relationships/hyperlink" Target="https://reactrouter.com/web/guides/philosophy" TargetMode="External"/><Relationship Id="rId9" Type="http://schemas.openxmlformats.org/officeDocument/2006/relationships/hyperlink" Target="https://material-ui.com/getting-started/usage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mongoose" TargetMode="External"/><Relationship Id="rId13" Type="http://schemas.openxmlformats.org/officeDocument/2006/relationships/hyperlink" Target="https://developer.mozilla.org/en-US/docs/Learn/Server-side/Express_Nodejs/routes" TargetMode="External"/><Relationship Id="rId3" Type="http://schemas.openxmlformats.org/officeDocument/2006/relationships/hyperlink" Target="https://www.npmjs.com/package/bcryptjs" TargetMode="External"/><Relationship Id="rId7" Type="http://schemas.openxmlformats.org/officeDocument/2006/relationships/hyperlink" Target="https://mongoosejs.com/" TargetMode="External"/><Relationship Id="rId12" Type="http://schemas.openxmlformats.org/officeDocument/2006/relationships/hyperlink" Target="https://github.com/dunky11/react-saas-template" TargetMode="External"/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ezkoder.com/jwt-json-web-token/" TargetMode="External"/><Relationship Id="rId11" Type="http://schemas.openxmlformats.org/officeDocument/2006/relationships/hyperlink" Target="https://github.com/mdn/express-locallibrary-tutorial" TargetMode="External"/><Relationship Id="rId5" Type="http://schemas.openxmlformats.org/officeDocument/2006/relationships/hyperlink" Target="https://jwt.io/introduction" TargetMode="External"/><Relationship Id="rId10" Type="http://schemas.openxmlformats.org/officeDocument/2006/relationships/hyperlink" Target="https://bezkoder.com/react-crud-web-api/" TargetMode="External"/><Relationship Id="rId4" Type="http://schemas.openxmlformats.org/officeDocument/2006/relationships/hyperlink" Target="https://javascript.plainenglish.io/how-bcryptjs-works-90ef4cb85bf4" TargetMode="External"/><Relationship Id="rId9" Type="http://schemas.openxmlformats.org/officeDocument/2006/relationships/hyperlink" Target="https://bezkoder.com/react-node-express-mongodb-mern-stac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681E51-986A-486A-AC19-274758C3B029}"/>
              </a:ext>
            </a:extLst>
          </p:cNvPr>
          <p:cNvSpPr/>
          <p:nvPr/>
        </p:nvSpPr>
        <p:spPr>
          <a:xfrm>
            <a:off x="0" y="2189827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b="1" dirty="0" smtClean="0">
                <a:latin typeface="+mj-lt"/>
                <a:cs typeface="Calibri" panose="020F0502020204030204" pitchFamily="34" charset="0"/>
              </a:rPr>
              <a:t>Database and Web Technique Project</a:t>
            </a:r>
            <a:endParaRPr lang="en-GB" sz="4000" b="1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0A544-116D-41E0-AC19-E189388E5DAD}"/>
              </a:ext>
            </a:extLst>
          </p:cNvPr>
          <p:cNvSpPr/>
          <p:nvPr/>
        </p:nvSpPr>
        <p:spPr>
          <a:xfrm>
            <a:off x="2193785" y="4440496"/>
            <a:ext cx="47564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</a:rPr>
              <a:t>Khac Hieu Nguyen</a:t>
            </a:r>
            <a:endParaRPr lang="en-US" sz="2400" b="0" cap="none" spc="0" dirty="0" smtClean="0">
              <a:ln w="0"/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ln w="0"/>
              </a:rPr>
              <a:t>Automotive </a:t>
            </a:r>
            <a:r>
              <a:rPr lang="en-US" sz="2400" smtClean="0">
                <a:ln w="0"/>
              </a:rPr>
              <a:t>Software Engineering</a:t>
            </a:r>
            <a:endParaRPr lang="en-US" sz="2400" dirty="0" smtClean="0">
              <a:ln w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6652" y="66548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2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2"/>
    </mc:Choice>
    <mc:Fallback xmlns="">
      <p:transition spd="slow" advTm="6112"/>
    </mc:Fallback>
  </mc:AlternateContent>
  <p:timing>
    <p:tnLst>
      <p:par>
        <p:cTn id="1" dur="indefinite" restart="never" nodeType="tmRoot">
          <p:childTnLst>
            <p:audio isNarration="1">
              <p:cMediaNode vol="80000" mute="1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3625" y="164592"/>
            <a:ext cx="7580375" cy="475488"/>
          </a:xfrm>
        </p:spPr>
        <p:txBody>
          <a:bodyPr>
            <a:noAutofit/>
          </a:bodyPr>
          <a:lstStyle/>
          <a:p>
            <a:r>
              <a:rPr lang="en-US" sz="28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28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309" y="1181891"/>
            <a:ext cx="846734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Demo scenarios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1 admin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2 classes: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each class has 3 subjects and 4 students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1 subject has no test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1 subject has 3 tests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1 student is not assigned to any class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3 teacher: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1 teacher is not assigned any subject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1 teacher </a:t>
            </a:r>
            <a:r>
              <a:rPr lang="en-US" smtClean="0"/>
              <a:t>is assigned 2 subjects </a:t>
            </a:r>
            <a:r>
              <a:rPr lang="en-US" dirty="0" smtClean="0"/>
              <a:t>belongs to 2 different classes and 2 different subjects of the same class</a:t>
            </a:r>
          </a:p>
        </p:txBody>
      </p:sp>
    </p:spTree>
    <p:extLst>
      <p:ext uri="{BB962C8B-B14F-4D97-AF65-F5344CB8AC3E}">
        <p14:creationId xmlns:p14="http://schemas.microsoft.com/office/powerpoint/2010/main" val="414448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1"/>
    </mc:Choice>
    <mc:Fallback xmlns="">
      <p:transition spd="slow" advTm="197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3625" y="164592"/>
            <a:ext cx="7580375" cy="475488"/>
          </a:xfrm>
        </p:spPr>
        <p:txBody>
          <a:bodyPr>
            <a:noAutofit/>
          </a:bodyPr>
          <a:lstStyle/>
          <a:p>
            <a:r>
              <a:rPr lang="en-US" sz="28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8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309" y="1120041"/>
            <a:ext cx="8467344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Why using MERN stack</a:t>
            </a:r>
            <a:endParaRPr lang="en-US" sz="1600" dirty="0"/>
          </a:p>
          <a:p>
            <a:pPr lvl="2"/>
            <a:r>
              <a:rPr lang="en-US" u="sng" dirty="0">
                <a:hlinkClick r:id="rId2"/>
              </a:rPr>
              <a:t>https://www.classicinformatics.com/blog/why-is-mern-stack-our-preferred-platform-for-startups-apps</a:t>
            </a:r>
            <a:endParaRPr lang="en-US" sz="1600" dirty="0"/>
          </a:p>
          <a:p>
            <a:pPr lvl="1"/>
            <a:r>
              <a:rPr lang="en-US" dirty="0"/>
              <a:t>React</a:t>
            </a:r>
            <a:endParaRPr lang="en-US" sz="1600" dirty="0"/>
          </a:p>
          <a:p>
            <a:pPr lvl="2"/>
            <a:r>
              <a:rPr lang="en-US" u="sng" dirty="0">
                <a:hlinkClick r:id="rId3"/>
              </a:rPr>
              <a:t>https://www.npmjs.com/package/react</a:t>
            </a:r>
            <a:endParaRPr lang="en-US" sz="1600" dirty="0"/>
          </a:p>
          <a:p>
            <a:pPr lvl="1"/>
            <a:r>
              <a:rPr lang="en-US" dirty="0"/>
              <a:t>React Router</a:t>
            </a:r>
            <a:endParaRPr lang="en-US" sz="1600" dirty="0"/>
          </a:p>
          <a:p>
            <a:pPr lvl="2"/>
            <a:r>
              <a:rPr lang="en-US" u="sng" dirty="0">
                <a:hlinkClick r:id="rId4"/>
              </a:rPr>
              <a:t>https://reactrouter.com/web/guides/philosophy</a:t>
            </a:r>
            <a:endParaRPr lang="en-US" sz="1600" dirty="0"/>
          </a:p>
          <a:p>
            <a:pPr lvl="1"/>
            <a:r>
              <a:rPr lang="en-US" dirty="0"/>
              <a:t>React Hooks</a:t>
            </a:r>
            <a:endParaRPr lang="en-US" sz="1600" dirty="0"/>
          </a:p>
          <a:p>
            <a:pPr lvl="2"/>
            <a:r>
              <a:rPr lang="en-US" u="sng" dirty="0">
                <a:hlinkClick r:id="rId5"/>
              </a:rPr>
              <a:t>https://reactjs.org/docs/hooks-intro.html</a:t>
            </a:r>
            <a:endParaRPr lang="en-US" sz="1600" dirty="0"/>
          </a:p>
          <a:p>
            <a:pPr lvl="1"/>
            <a:r>
              <a:rPr lang="en-US" dirty="0" err="1"/>
              <a:t>Axios</a:t>
            </a:r>
            <a:endParaRPr lang="en-US" sz="1600" dirty="0"/>
          </a:p>
          <a:p>
            <a:pPr lvl="2"/>
            <a:r>
              <a:rPr lang="en-US" u="sng" dirty="0">
                <a:hlinkClick r:id="rId6"/>
              </a:rPr>
              <a:t>https://www.npmjs.com/package/axios</a:t>
            </a:r>
            <a:endParaRPr lang="en-US" sz="1600" dirty="0"/>
          </a:p>
          <a:p>
            <a:pPr lvl="2"/>
            <a:r>
              <a:rPr lang="en-US" u="sng" dirty="0">
                <a:hlinkClick r:id="rId7"/>
              </a:rPr>
              <a:t>https://dev.to/cesareferrari/working-with-axios-in-react-540c</a:t>
            </a:r>
            <a:endParaRPr lang="en-US" sz="1600" dirty="0"/>
          </a:p>
          <a:p>
            <a:pPr lvl="1"/>
            <a:r>
              <a:rPr lang="en-US" dirty="0"/>
              <a:t>Material-UI</a:t>
            </a:r>
            <a:endParaRPr lang="en-US" sz="1600" dirty="0"/>
          </a:p>
          <a:p>
            <a:pPr lvl="2"/>
            <a:r>
              <a:rPr lang="en-US" u="sng" dirty="0">
                <a:hlinkClick r:id="rId8"/>
              </a:rPr>
              <a:t>https://material-ui.com/</a:t>
            </a:r>
            <a:endParaRPr lang="en-US" sz="1600" dirty="0"/>
          </a:p>
          <a:p>
            <a:pPr lvl="2"/>
            <a:r>
              <a:rPr lang="en-US" u="sng" dirty="0">
                <a:hlinkClick r:id="rId9"/>
              </a:rPr>
              <a:t>https://material-ui.com/getting-started/usage/</a:t>
            </a:r>
            <a:endParaRPr lang="en-US" sz="1600" dirty="0"/>
          </a:p>
          <a:p>
            <a:pPr lvl="1"/>
            <a:r>
              <a:rPr lang="en-US" dirty="0"/>
              <a:t>Date-</a:t>
            </a:r>
            <a:r>
              <a:rPr lang="en-US" dirty="0" err="1"/>
              <a:t>fns</a:t>
            </a:r>
            <a:endParaRPr lang="en-US" sz="1600" dirty="0"/>
          </a:p>
          <a:p>
            <a:pPr lvl="2"/>
            <a:r>
              <a:rPr lang="en-US" u="sng" dirty="0">
                <a:hlinkClick r:id="rId10"/>
              </a:rPr>
              <a:t>https://date-fns.org/</a:t>
            </a:r>
            <a:endParaRPr lang="en-US" sz="1600" dirty="0"/>
          </a:p>
          <a:p>
            <a:pPr lvl="1"/>
            <a:r>
              <a:rPr lang="en-US" dirty="0" err="1" smtClean="0"/>
              <a:t>Jspdf-autotable</a:t>
            </a:r>
            <a:endParaRPr lang="en-US" sz="1600" dirty="0" smtClean="0"/>
          </a:p>
          <a:p>
            <a:pPr lvl="2"/>
            <a:r>
              <a:rPr lang="en-US" u="sng" dirty="0" smtClean="0">
                <a:hlinkClick r:id="rId11"/>
              </a:rPr>
              <a:t>https://www.npmjs.com/package/jspdf-autotable</a:t>
            </a:r>
            <a:endParaRPr lang="en-US" sz="1600" dirty="0" smtClean="0"/>
          </a:p>
          <a:p>
            <a:pPr marL="457200" indent="-342900">
              <a:spcBef>
                <a:spcPts val="60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3625" y="164592"/>
            <a:ext cx="7580375" cy="475488"/>
          </a:xfrm>
        </p:spPr>
        <p:txBody>
          <a:bodyPr>
            <a:noAutofit/>
          </a:bodyPr>
          <a:lstStyle/>
          <a:p>
            <a:r>
              <a:rPr lang="en-US" sz="28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8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309" y="1120041"/>
            <a:ext cx="8467344" cy="5873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Express</a:t>
            </a:r>
            <a:endParaRPr lang="en-US" sz="1600" dirty="0"/>
          </a:p>
          <a:p>
            <a:pPr lvl="2"/>
            <a:r>
              <a:rPr lang="en-US" u="sng" dirty="0">
                <a:hlinkClick r:id="rId2"/>
              </a:rPr>
              <a:t>http://expressjs.com/</a:t>
            </a:r>
            <a:endParaRPr lang="en-US" sz="1600" dirty="0"/>
          </a:p>
          <a:p>
            <a:pPr lvl="1"/>
            <a:r>
              <a:rPr lang="en-US" dirty="0" err="1"/>
              <a:t>Bcryptjs</a:t>
            </a:r>
            <a:endParaRPr lang="en-US" sz="1600" dirty="0"/>
          </a:p>
          <a:p>
            <a:pPr lvl="2"/>
            <a:r>
              <a:rPr lang="en-US" u="sng" dirty="0">
                <a:hlinkClick r:id="rId3"/>
              </a:rPr>
              <a:t>https://www.npmjs.com/package/bcryptjs</a:t>
            </a:r>
            <a:endParaRPr lang="en-US" sz="1600" dirty="0"/>
          </a:p>
          <a:p>
            <a:pPr lvl="2"/>
            <a:r>
              <a:rPr lang="en-US" u="sng" dirty="0">
                <a:hlinkClick r:id="rId4"/>
              </a:rPr>
              <a:t>https://javascript.plainenglish.io/how-bcryptjs-works-90ef4cb85bf4</a:t>
            </a:r>
            <a:endParaRPr lang="en-US" sz="1600" dirty="0"/>
          </a:p>
          <a:p>
            <a:pPr lvl="1"/>
            <a:r>
              <a:rPr lang="en-US" dirty="0" err="1"/>
              <a:t>Jsonwebtoken</a:t>
            </a:r>
            <a:endParaRPr lang="en-US" sz="1600" dirty="0"/>
          </a:p>
          <a:p>
            <a:pPr lvl="2"/>
            <a:r>
              <a:rPr lang="en-US" u="sng" dirty="0">
                <a:hlinkClick r:id="rId5"/>
              </a:rPr>
              <a:t>https://jwt.io/introduction</a:t>
            </a:r>
            <a:endParaRPr lang="en-US" sz="1600" dirty="0"/>
          </a:p>
          <a:p>
            <a:pPr lvl="2"/>
            <a:r>
              <a:rPr lang="en-US" u="sng" dirty="0">
                <a:hlinkClick r:id="rId6"/>
              </a:rPr>
              <a:t>https://bezkoder.com/jwt-json-web-token/</a:t>
            </a:r>
            <a:endParaRPr lang="en-US" sz="1600" dirty="0"/>
          </a:p>
          <a:p>
            <a:pPr lvl="1"/>
            <a:r>
              <a:rPr lang="en-US" dirty="0"/>
              <a:t>Mongoose</a:t>
            </a:r>
            <a:endParaRPr lang="en-US" sz="1600" dirty="0"/>
          </a:p>
          <a:p>
            <a:pPr lvl="2"/>
            <a:r>
              <a:rPr lang="en-US" u="sng" dirty="0">
                <a:hlinkClick r:id="rId7"/>
              </a:rPr>
              <a:t>https://mongoosejs.com/</a:t>
            </a:r>
            <a:endParaRPr lang="en-US" sz="1600" dirty="0"/>
          </a:p>
          <a:p>
            <a:pPr lvl="2"/>
            <a:r>
              <a:rPr lang="en-US" u="sng" dirty="0">
                <a:hlinkClick r:id="rId8"/>
              </a:rPr>
              <a:t>https://www.npmjs.com/package/mongoose</a:t>
            </a:r>
            <a:endParaRPr lang="en-US" sz="1600" dirty="0"/>
          </a:p>
          <a:p>
            <a:pPr lvl="1"/>
            <a:r>
              <a:rPr lang="en-US" dirty="0"/>
              <a:t>MERN stack example application</a:t>
            </a:r>
            <a:endParaRPr lang="en-US" sz="1600" dirty="0"/>
          </a:p>
          <a:p>
            <a:pPr lvl="2"/>
            <a:r>
              <a:rPr lang="en-US" u="sng" dirty="0">
                <a:hlinkClick r:id="rId9"/>
              </a:rPr>
              <a:t>https://bezkoder.com/react-node-express-mongodb-mern-stack/</a:t>
            </a:r>
            <a:endParaRPr lang="en-US" sz="1600" dirty="0"/>
          </a:p>
          <a:p>
            <a:pPr lvl="2"/>
            <a:r>
              <a:rPr lang="en-US" u="sng" dirty="0">
                <a:hlinkClick r:id="rId10"/>
              </a:rPr>
              <a:t>https://bezkoder.com/react-crud-web-api/</a:t>
            </a:r>
            <a:endParaRPr lang="en-US" sz="1600" dirty="0"/>
          </a:p>
          <a:p>
            <a:pPr lvl="2"/>
            <a:r>
              <a:rPr lang="en-US" u="sng" dirty="0">
                <a:hlinkClick r:id="rId11"/>
              </a:rPr>
              <a:t>https://github.com/mdn/express-locallibrary-tutorial</a:t>
            </a:r>
            <a:endParaRPr lang="en-US" sz="1600" dirty="0"/>
          </a:p>
          <a:p>
            <a:pPr lvl="2"/>
            <a:r>
              <a:rPr lang="en-US" u="sng" dirty="0">
                <a:hlinkClick r:id="rId12"/>
              </a:rPr>
              <a:t>https://github.com/dunky11/react-saas-template</a:t>
            </a:r>
            <a:endParaRPr lang="en-US" sz="1600" dirty="0"/>
          </a:p>
          <a:p>
            <a:pPr lvl="2"/>
            <a:r>
              <a:rPr lang="en-US" u="sng" dirty="0">
                <a:hlinkClick r:id="rId13"/>
              </a:rPr>
              <a:t>https://developer.mozilla.org/en-US/docs/Learn/Server-side/Express_Nodejs/routes</a:t>
            </a:r>
            <a:endParaRPr lang="en-US" sz="1600" dirty="0"/>
          </a:p>
          <a:p>
            <a:pPr marL="457200" indent="-342900">
              <a:spcBef>
                <a:spcPts val="60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3463" y="3143880"/>
            <a:ext cx="846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Thank you for listening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315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3625" y="164592"/>
            <a:ext cx="7580375" cy="475488"/>
          </a:xfrm>
        </p:spPr>
        <p:txBody>
          <a:bodyPr>
            <a:noAutofit/>
          </a:bodyPr>
          <a:lstStyle/>
          <a:p>
            <a:r>
              <a:rPr lang="en-US" sz="28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28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596" y="1274727"/>
            <a:ext cx="8467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MERN Stack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Project Architecture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Frontend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Backend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Database Diagram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201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2"/>
    </mc:Choice>
    <mc:Fallback xmlns="">
      <p:transition spd="slow" advTm="86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3625" y="164592"/>
            <a:ext cx="7580375" cy="475488"/>
          </a:xfrm>
        </p:spPr>
        <p:txBody>
          <a:bodyPr>
            <a:noAutofit/>
          </a:bodyPr>
          <a:lstStyle/>
          <a:p>
            <a:r>
              <a:rPr lang="en-US" sz="28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MERN Stack Overview</a:t>
            </a:r>
            <a:endParaRPr lang="en-US" sz="28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447" y="1314900"/>
            <a:ext cx="44245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MongoDB: </a:t>
            </a:r>
            <a:r>
              <a:rPr lang="en-US" dirty="0" err="1" smtClean="0"/>
              <a:t>NoSql</a:t>
            </a:r>
            <a:r>
              <a:rPr lang="en-US" dirty="0" smtClean="0"/>
              <a:t> DBMS, document-oriented database, stores data in JSON format allows fast exchange of data between client and server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Express: a lightweight framework of Node JS helps building simplified, fast and secure web application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React: open source JS library used to build user interfaces, fast and scalable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Node JS: open source, cross-platform JS runtime environment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94" y="2052094"/>
            <a:ext cx="3964506" cy="2437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572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6"/>
    </mc:Choice>
    <mc:Fallback xmlns="">
      <p:transition spd="slow" advTm="642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3625" y="164592"/>
            <a:ext cx="7853507" cy="475488"/>
          </a:xfrm>
        </p:spPr>
        <p:txBody>
          <a:bodyPr>
            <a:noAutofit/>
          </a:bodyPr>
          <a:lstStyle/>
          <a:p>
            <a:r>
              <a:rPr lang="en-US" sz="28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Project Architecture</a:t>
            </a:r>
            <a:endParaRPr lang="en-US" sz="28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860" y="948161"/>
            <a:ext cx="8898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client app sends HTTP requests and receives responses using </a:t>
            </a:r>
            <a:r>
              <a:rPr lang="en-US" dirty="0" err="1"/>
              <a:t>axios</a:t>
            </a:r>
            <a:r>
              <a:rPr lang="en-US" dirty="0"/>
              <a:t>, data then will be forward to each components. React Router is used for navigating between different pages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Express app defines all routes that matching API calls and corresponding controller. Controllers interact with MongoDB database using Mongoose ODM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716" y="3057022"/>
            <a:ext cx="5185610" cy="2633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3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1"/>
    </mc:Choice>
    <mc:Fallback xmlns="">
      <p:transition spd="slow" advTm="388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3625" y="164592"/>
            <a:ext cx="7580375" cy="475488"/>
          </a:xfrm>
        </p:spPr>
        <p:txBody>
          <a:bodyPr>
            <a:noAutofit/>
          </a:bodyPr>
          <a:lstStyle/>
          <a:p>
            <a:r>
              <a:rPr lang="en-US" sz="28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en-US" sz="28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752" y="1028700"/>
            <a:ext cx="8579237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App component is a container with React Router. It has a Navigation bar that links to routes </a:t>
            </a:r>
            <a:r>
              <a:rPr lang="en-US" dirty="0" smtClean="0"/>
              <a:t>path.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Classes, </a:t>
            </a:r>
            <a:r>
              <a:rPr lang="en-US" dirty="0" err="1"/>
              <a:t>UserData</a:t>
            </a:r>
            <a:r>
              <a:rPr lang="en-US" dirty="0"/>
              <a:t>, </a:t>
            </a:r>
            <a:r>
              <a:rPr lang="en-US" dirty="0" err="1"/>
              <a:t>StudentPage</a:t>
            </a:r>
            <a:r>
              <a:rPr lang="en-US" dirty="0"/>
              <a:t> are components that manage information of class, user, studying subjects of </a:t>
            </a:r>
            <a:r>
              <a:rPr lang="en-US" dirty="0" smtClean="0"/>
              <a:t>student.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DataService</a:t>
            </a:r>
            <a:r>
              <a:rPr lang="en-US" dirty="0" smtClean="0"/>
              <a:t> which use </a:t>
            </a:r>
            <a:r>
              <a:rPr lang="en-US" dirty="0" err="1" smtClean="0"/>
              <a:t>axios</a:t>
            </a:r>
            <a:r>
              <a:rPr lang="en-US" dirty="0" smtClean="0"/>
              <a:t> to make HTTP requests and receive responses then return data to the corresponding components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40" y="3676554"/>
            <a:ext cx="5539305" cy="2602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210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"/>
    </mc:Choice>
    <mc:Fallback xmlns="">
      <p:transition spd="slow" advTm="73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3783" y="164592"/>
            <a:ext cx="7580375" cy="475488"/>
          </a:xfrm>
        </p:spPr>
        <p:txBody>
          <a:bodyPr>
            <a:noAutofit/>
          </a:bodyPr>
          <a:lstStyle/>
          <a:p>
            <a:r>
              <a:rPr lang="en-US" sz="28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en-US" sz="28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752" y="1028700"/>
            <a:ext cx="8579237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 smtClean="0"/>
              <a:t>React</a:t>
            </a:r>
            <a:r>
              <a:rPr lang="en-US" dirty="0" smtClean="0"/>
              <a:t>: JS library for creating user interfaces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 smtClean="0"/>
              <a:t>React Router</a:t>
            </a:r>
            <a:r>
              <a:rPr lang="en-US" dirty="0" smtClean="0"/>
              <a:t>: supports navigating between different views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 smtClean="0"/>
              <a:t>React Hooks</a:t>
            </a:r>
            <a:r>
              <a:rPr lang="en-US" dirty="0" smtClean="0"/>
              <a:t>: functions </a:t>
            </a:r>
            <a:r>
              <a:rPr lang="en-US" dirty="0"/>
              <a:t>that let us </a:t>
            </a:r>
            <a:r>
              <a:rPr lang="en-US" b="1" dirty="0"/>
              <a:t>hook</a:t>
            </a:r>
            <a:r>
              <a:rPr lang="en-US" dirty="0"/>
              <a:t> into the </a:t>
            </a:r>
            <a:r>
              <a:rPr lang="en-US" b="1" dirty="0"/>
              <a:t>React</a:t>
            </a:r>
            <a:r>
              <a:rPr lang="en-US" dirty="0"/>
              <a:t> state and lifecycle features from function components. </a:t>
            </a:r>
            <a:r>
              <a:rPr lang="en-US" b="1" dirty="0"/>
              <a:t>H</a:t>
            </a:r>
            <a:r>
              <a:rPr lang="en-US" b="1" dirty="0" smtClean="0"/>
              <a:t>ooks</a:t>
            </a:r>
            <a:r>
              <a:rPr lang="en-US" dirty="0"/>
              <a:t> allow us to easily manipulate the state of our functional component without needing to convert them into class components.</a:t>
            </a:r>
            <a:endParaRPr lang="en-US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 err="1" smtClean="0"/>
              <a:t>Proptypes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A runtime type checking for React props and similar objects. Using prop-types to document the intended types of properties passed</a:t>
            </a:r>
            <a:r>
              <a:rPr lang="en-US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 smtClean="0"/>
              <a:t>Material UI</a:t>
            </a:r>
            <a:r>
              <a:rPr lang="en-US" dirty="0" smtClean="0"/>
              <a:t>: front-end library, provides </a:t>
            </a:r>
            <a:r>
              <a:rPr lang="en-US" dirty="0"/>
              <a:t>a large library of components, fully customizable theme, regularly updated and extensive support for issues and bugs</a:t>
            </a:r>
            <a:r>
              <a:rPr lang="en-US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 smtClean="0"/>
              <a:t>Date-</a:t>
            </a:r>
            <a:r>
              <a:rPr lang="en-US" b="1" dirty="0" err="1" smtClean="0"/>
              <a:t>fns</a:t>
            </a:r>
            <a:r>
              <a:rPr lang="en-US" dirty="0" smtClean="0"/>
              <a:t>: manipulate JS dates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 err="1" smtClean="0"/>
              <a:t>Jspdf-autotable</a:t>
            </a:r>
            <a:r>
              <a:rPr lang="en-US" dirty="0" smtClean="0"/>
              <a:t>: supports </a:t>
            </a:r>
            <a:r>
              <a:rPr lang="en-US" dirty="0"/>
              <a:t>generate PDF tables either by parsing HTML tables or by using </a:t>
            </a:r>
            <a:r>
              <a:rPr lang="en-US" dirty="0" err="1"/>
              <a:t>Javascript</a:t>
            </a:r>
            <a:r>
              <a:rPr lang="en-US" dirty="0"/>
              <a:t> data directly.</a:t>
            </a:r>
            <a:endParaRPr lang="en-US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 err="1" smtClean="0"/>
              <a:t>Axios</a:t>
            </a:r>
            <a:r>
              <a:rPr lang="en-US" dirty="0" smtClean="0"/>
              <a:t>: a promised </a:t>
            </a:r>
            <a:r>
              <a:rPr lang="en-US" dirty="0"/>
              <a:t>based HTTP client for the browser and </a:t>
            </a:r>
            <a:r>
              <a:rPr lang="en-US" dirty="0" smtClean="0"/>
              <a:t>node.js, supports send requests from client and receive responses from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"/>
    </mc:Choice>
    <mc:Fallback xmlns="">
      <p:transition spd="slow" advTm="73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3625" y="164592"/>
            <a:ext cx="7580375" cy="475488"/>
          </a:xfrm>
        </p:spPr>
        <p:txBody>
          <a:bodyPr>
            <a:noAutofit/>
          </a:bodyPr>
          <a:lstStyle/>
          <a:p>
            <a:r>
              <a:rPr lang="en-US" sz="28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sz="28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753" y="1028700"/>
            <a:ext cx="8206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Routes</a:t>
            </a:r>
            <a:r>
              <a:rPr lang="en-US" b="1" dirty="0"/>
              <a:t>: </a:t>
            </a:r>
            <a:r>
              <a:rPr lang="en-US" dirty="0"/>
              <a:t>forward the supported requests to the appropriate controller functions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Controller functions </a:t>
            </a:r>
            <a:r>
              <a:rPr lang="en-US" dirty="0"/>
              <a:t>will get the requested data from the models and return it to the user view in the browser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Models: </a:t>
            </a:r>
            <a:r>
              <a:rPr lang="en-US" dirty="0"/>
              <a:t>define all models using in the project, handle read/write data request from </a:t>
            </a:r>
            <a:r>
              <a:rPr lang="en-US" dirty="0" smtClean="0"/>
              <a:t>controllers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90" y="3658957"/>
            <a:ext cx="5535126" cy="2392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248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"/>
    </mc:Choice>
    <mc:Fallback xmlns="">
      <p:transition spd="slow" advTm="73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3625" y="164592"/>
            <a:ext cx="7580375" cy="475488"/>
          </a:xfrm>
        </p:spPr>
        <p:txBody>
          <a:bodyPr>
            <a:noAutofit/>
          </a:bodyPr>
          <a:lstStyle/>
          <a:p>
            <a:r>
              <a:rPr lang="en-US" sz="28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sz="28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753" y="1028700"/>
            <a:ext cx="82062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 smtClean="0"/>
              <a:t>Express</a:t>
            </a:r>
            <a:r>
              <a:rPr lang="en-US" dirty="0" smtClean="0"/>
              <a:t>: </a:t>
            </a:r>
            <a:r>
              <a:rPr lang="en-US" dirty="0"/>
              <a:t>is a minimal and flexible Node.js web application </a:t>
            </a:r>
            <a:r>
              <a:rPr lang="en-US" dirty="0" smtClean="0"/>
              <a:t>framework, </a:t>
            </a:r>
            <a:r>
              <a:rPr lang="en-US" dirty="0"/>
              <a:t>provides us a lot of features that help create a robust API is quick and </a:t>
            </a:r>
            <a:r>
              <a:rPr lang="en-US" dirty="0" smtClean="0"/>
              <a:t>easy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 err="1" smtClean="0"/>
              <a:t>Async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is a utility module which provides straight-forward, powerful functions for working with asynchronous </a:t>
            </a:r>
            <a:r>
              <a:rPr lang="en-US" dirty="0" smtClean="0"/>
              <a:t>JavaScript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 err="1" smtClean="0"/>
              <a:t>Bcryptjs</a:t>
            </a:r>
            <a:r>
              <a:rPr lang="en-US" dirty="0" smtClean="0"/>
              <a:t>: </a:t>
            </a:r>
            <a:r>
              <a:rPr lang="en-US" dirty="0" err="1" smtClean="0"/>
              <a:t>Bcrypt</a:t>
            </a:r>
            <a:r>
              <a:rPr lang="en-US" dirty="0" smtClean="0"/>
              <a:t> </a:t>
            </a:r>
            <a:r>
              <a:rPr lang="en-US" dirty="0"/>
              <a:t>is a secured way to store password in database regardless of whatever language app’s backend is built in. By using hash algorithms (one-way function), the resulting hash cannot be </a:t>
            </a:r>
            <a:r>
              <a:rPr lang="en-US" dirty="0" smtClean="0"/>
              <a:t>reversed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 err="1"/>
              <a:t>Jsonwebtoken</a:t>
            </a:r>
            <a:r>
              <a:rPr lang="en-US" dirty="0"/>
              <a:t> is used to authorize a user when login to our system for accessing features of the app</a:t>
            </a:r>
            <a:r>
              <a:rPr lang="en-US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 smtClean="0"/>
              <a:t>Mongoose</a:t>
            </a:r>
            <a:r>
              <a:rPr lang="en-US" dirty="0" smtClean="0"/>
              <a:t>: </a:t>
            </a:r>
            <a:r>
              <a:rPr lang="en-US" dirty="0"/>
              <a:t>is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MongoDB object </a:t>
            </a:r>
            <a:r>
              <a:rPr lang="en-US" dirty="0"/>
              <a:t>modeling tool designed to work in an asynchronous </a:t>
            </a:r>
            <a:r>
              <a:rPr lang="en-US" dirty="0" smtClean="0"/>
              <a:t>environment, </a:t>
            </a:r>
            <a:r>
              <a:rPr lang="en-US" dirty="0"/>
              <a:t>provides a straight-forward, schema-based solution to model application data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 err="1" smtClean="0"/>
              <a:t>Nodemon</a:t>
            </a:r>
            <a:r>
              <a:rPr lang="en-US" dirty="0" smtClean="0"/>
              <a:t>: </a:t>
            </a:r>
            <a:r>
              <a:rPr lang="en-US" dirty="0"/>
              <a:t>is a tool that helps develop node.js based applications by automatically restarting the node application when file changes in the directory are detected</a:t>
            </a:r>
          </a:p>
        </p:txBody>
      </p:sp>
    </p:spTree>
    <p:extLst>
      <p:ext uri="{BB962C8B-B14F-4D97-AF65-F5344CB8AC3E}">
        <p14:creationId xmlns:p14="http://schemas.microsoft.com/office/powerpoint/2010/main" val="92366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"/>
    </mc:Choice>
    <mc:Fallback xmlns="">
      <p:transition spd="slow" advTm="73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3625" y="164592"/>
            <a:ext cx="7580375" cy="475488"/>
          </a:xfrm>
        </p:spPr>
        <p:txBody>
          <a:bodyPr>
            <a:noAutofit/>
          </a:bodyPr>
          <a:lstStyle/>
          <a:p>
            <a:r>
              <a:rPr lang="en-US" sz="28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Database Diagram</a:t>
            </a:r>
            <a:endParaRPr lang="en-US" sz="28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12" y="941832"/>
            <a:ext cx="5038344" cy="54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3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C Startfolie">
  <a:themeElements>
    <a:clrScheme name="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C_4-3.pptx" id="{27556CF4-E38B-43DA-8B5B-4CCF4D740753}" vid="{1BDE0A5D-9076-460F-8A09-AEE1FC7FE150}"/>
    </a:ext>
  </a:extLst>
</a:theme>
</file>

<file path=ppt/theme/theme2.xml><?xml version="1.0" encoding="utf-8"?>
<a:theme xmlns:a="http://schemas.openxmlformats.org/drawing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C_4-3.pptx" id="{27556CF4-E38B-43DA-8B5B-4CCF4D740753}" vid="{8645A5F2-17EC-44AB-BC89-25D84A4FED57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TUC_4-3</Template>
  <TotalTime>2909</TotalTime>
  <Words>700</Words>
  <Application>Microsoft Office PowerPoint</Application>
  <PresentationFormat>On-screen Show (4:3)</PresentationFormat>
  <Paragraphs>110</Paragraphs>
  <Slides>13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Wingdings</vt:lpstr>
      <vt:lpstr>Roboto</vt:lpstr>
      <vt:lpstr>TUC Startfolie</vt:lpstr>
      <vt:lpstr>TUC Folgefolien </vt:lpstr>
      <vt:lpstr>PowerPoint Presentation</vt:lpstr>
      <vt:lpstr>Outline</vt:lpstr>
      <vt:lpstr>MERN Stack Overview</vt:lpstr>
      <vt:lpstr>Project Architecture</vt:lpstr>
      <vt:lpstr>Frontend</vt:lpstr>
      <vt:lpstr>Frontend</vt:lpstr>
      <vt:lpstr>Backend</vt:lpstr>
      <vt:lpstr>Backend</vt:lpstr>
      <vt:lpstr>Database Diagram</vt:lpstr>
      <vt:lpstr>Demo</vt:lpstr>
      <vt:lpstr>References</vt:lpstr>
      <vt:lpstr>References</vt:lpstr>
      <vt:lpstr>PowerPoint Presentation</vt:lpstr>
    </vt:vector>
  </TitlesOfParts>
  <Company>TU Chemnitz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Khac Hieu</dc:creator>
  <cp:lastModifiedBy>Nguyen Khac Hieu</cp:lastModifiedBy>
  <cp:revision>337</cp:revision>
  <cp:lastPrinted>2015-10-30T11:33:42Z</cp:lastPrinted>
  <dcterms:created xsi:type="dcterms:W3CDTF">2019-04-24T07:00:38Z</dcterms:created>
  <dcterms:modified xsi:type="dcterms:W3CDTF">2021-07-12T12:48:27Z</dcterms:modified>
</cp:coreProperties>
</file>