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9" r:id="rId2"/>
    <p:sldId id="256" r:id="rId3"/>
    <p:sldId id="257" r:id="rId4"/>
    <p:sldId id="258"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p:scale>
          <a:sx n="75" d="100"/>
          <a:sy n="75" d="100"/>
        </p:scale>
        <p:origin x="540"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B07539A-067E-43A9-8ACB-60BDA30037A6}"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B05E7-7764-4D3F-9DDA-7A783DA21D9E}" type="slidenum">
              <a:rPr lang="en-US" smtClean="0"/>
              <a:t>‹#›</a:t>
            </a:fld>
            <a:endParaRPr lang="en-US"/>
          </a:p>
        </p:txBody>
      </p:sp>
    </p:spTree>
    <p:extLst>
      <p:ext uri="{BB962C8B-B14F-4D97-AF65-F5344CB8AC3E}">
        <p14:creationId xmlns:p14="http://schemas.microsoft.com/office/powerpoint/2010/main" val="110637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07539A-067E-43A9-8ACB-60BDA30037A6}"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B05E7-7764-4D3F-9DDA-7A783DA21D9E}" type="slidenum">
              <a:rPr lang="en-US" smtClean="0"/>
              <a:t>‹#›</a:t>
            </a:fld>
            <a:endParaRPr lang="en-US"/>
          </a:p>
        </p:txBody>
      </p:sp>
    </p:spTree>
    <p:extLst>
      <p:ext uri="{BB962C8B-B14F-4D97-AF65-F5344CB8AC3E}">
        <p14:creationId xmlns:p14="http://schemas.microsoft.com/office/powerpoint/2010/main" val="30079746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07539A-067E-43A9-8ACB-60BDA30037A6}"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B05E7-7764-4D3F-9DDA-7A783DA21D9E}" type="slidenum">
              <a:rPr lang="en-US" smtClean="0"/>
              <a:t>‹#›</a:t>
            </a:fld>
            <a:endParaRPr lang="en-US"/>
          </a:p>
        </p:txBody>
      </p:sp>
    </p:spTree>
    <p:extLst>
      <p:ext uri="{BB962C8B-B14F-4D97-AF65-F5344CB8AC3E}">
        <p14:creationId xmlns:p14="http://schemas.microsoft.com/office/powerpoint/2010/main" val="6078847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B07539A-067E-43A9-8ACB-60BDA30037A6}"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B05E7-7764-4D3F-9DDA-7A783DA21D9E}" type="slidenum">
              <a:rPr lang="en-US" smtClean="0"/>
              <a:t>‹#›</a:t>
            </a:fld>
            <a:endParaRPr lang="en-US"/>
          </a:p>
        </p:txBody>
      </p:sp>
    </p:spTree>
    <p:extLst>
      <p:ext uri="{BB962C8B-B14F-4D97-AF65-F5344CB8AC3E}">
        <p14:creationId xmlns:p14="http://schemas.microsoft.com/office/powerpoint/2010/main" val="35009009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0B07539A-067E-43A9-8ACB-60BDA30037A6}" type="datetimeFigureOut">
              <a:rPr lang="en-US" smtClean="0"/>
              <a:t>3/16/2019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77B05E7-7764-4D3F-9DDA-7A783DA21D9E}" type="slidenum">
              <a:rPr lang="en-US" smtClean="0"/>
              <a:t>‹#›</a:t>
            </a:fld>
            <a:endParaRPr lang="en-US"/>
          </a:p>
        </p:txBody>
      </p:sp>
    </p:spTree>
    <p:extLst>
      <p:ext uri="{BB962C8B-B14F-4D97-AF65-F5344CB8AC3E}">
        <p14:creationId xmlns:p14="http://schemas.microsoft.com/office/powerpoint/2010/main" val="2132717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B07539A-067E-43A9-8ACB-60BDA30037A6}"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B05E7-7764-4D3F-9DDA-7A783DA21D9E}" type="slidenum">
              <a:rPr lang="en-US" smtClean="0"/>
              <a:t>‹#›</a:t>
            </a:fld>
            <a:endParaRPr lang="en-US"/>
          </a:p>
        </p:txBody>
      </p:sp>
    </p:spTree>
    <p:extLst>
      <p:ext uri="{BB962C8B-B14F-4D97-AF65-F5344CB8AC3E}">
        <p14:creationId xmlns:p14="http://schemas.microsoft.com/office/powerpoint/2010/main" val="2698835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B07539A-067E-43A9-8ACB-60BDA30037A6}" type="datetimeFigureOut">
              <a:rPr lang="en-US" smtClean="0"/>
              <a:t>3/16/2019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77B05E7-7764-4D3F-9DDA-7A783DA21D9E}" type="slidenum">
              <a:rPr lang="en-US" smtClean="0"/>
              <a:t>‹#›</a:t>
            </a:fld>
            <a:endParaRPr lang="en-US"/>
          </a:p>
        </p:txBody>
      </p:sp>
    </p:spTree>
    <p:extLst>
      <p:ext uri="{BB962C8B-B14F-4D97-AF65-F5344CB8AC3E}">
        <p14:creationId xmlns:p14="http://schemas.microsoft.com/office/powerpoint/2010/main" val="3788361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B07539A-067E-43A9-8ACB-60BDA30037A6}" type="datetimeFigureOut">
              <a:rPr lang="en-US" smtClean="0"/>
              <a:t>3/16/2019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77B05E7-7764-4D3F-9DDA-7A783DA21D9E}" type="slidenum">
              <a:rPr lang="en-US" smtClean="0"/>
              <a:t>‹#›</a:t>
            </a:fld>
            <a:endParaRPr lang="en-US"/>
          </a:p>
        </p:txBody>
      </p:sp>
    </p:spTree>
    <p:extLst>
      <p:ext uri="{BB962C8B-B14F-4D97-AF65-F5344CB8AC3E}">
        <p14:creationId xmlns:p14="http://schemas.microsoft.com/office/powerpoint/2010/main" val="2222234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07539A-067E-43A9-8ACB-60BDA30037A6}" type="datetimeFigureOut">
              <a:rPr lang="en-US" smtClean="0"/>
              <a:t>3/16/2019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77B05E7-7764-4D3F-9DDA-7A783DA21D9E}" type="slidenum">
              <a:rPr lang="en-US" smtClean="0"/>
              <a:t>‹#›</a:t>
            </a:fld>
            <a:endParaRPr lang="en-US"/>
          </a:p>
        </p:txBody>
      </p:sp>
    </p:spTree>
    <p:extLst>
      <p:ext uri="{BB962C8B-B14F-4D97-AF65-F5344CB8AC3E}">
        <p14:creationId xmlns:p14="http://schemas.microsoft.com/office/powerpoint/2010/main" val="2000089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07539A-067E-43A9-8ACB-60BDA30037A6}"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B05E7-7764-4D3F-9DDA-7A783DA21D9E}" type="slidenum">
              <a:rPr lang="en-US" smtClean="0"/>
              <a:t>‹#›</a:t>
            </a:fld>
            <a:endParaRPr lang="en-US"/>
          </a:p>
        </p:txBody>
      </p:sp>
    </p:spTree>
    <p:extLst>
      <p:ext uri="{BB962C8B-B14F-4D97-AF65-F5344CB8AC3E}">
        <p14:creationId xmlns:p14="http://schemas.microsoft.com/office/powerpoint/2010/main" val="1641023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0B07539A-067E-43A9-8ACB-60BDA30037A6}" type="datetimeFigureOut">
              <a:rPr lang="en-US" smtClean="0"/>
              <a:t>3/16/2019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77B05E7-7764-4D3F-9DDA-7A783DA21D9E}" type="slidenum">
              <a:rPr lang="en-US" smtClean="0"/>
              <a:t>‹#›</a:t>
            </a:fld>
            <a:endParaRPr lang="en-US"/>
          </a:p>
        </p:txBody>
      </p:sp>
    </p:spTree>
    <p:extLst>
      <p:ext uri="{BB962C8B-B14F-4D97-AF65-F5344CB8AC3E}">
        <p14:creationId xmlns:p14="http://schemas.microsoft.com/office/powerpoint/2010/main" val="2307488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07539A-067E-43A9-8ACB-60BDA30037A6}" type="datetimeFigureOut">
              <a:rPr lang="en-US" smtClean="0"/>
              <a:t>3/16/2019</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77B05E7-7764-4D3F-9DDA-7A783DA21D9E}" type="slidenum">
              <a:rPr lang="en-US" smtClean="0"/>
              <a:t>‹#›</a:t>
            </a:fld>
            <a:endParaRPr lang="en-US"/>
          </a:p>
        </p:txBody>
      </p:sp>
    </p:spTree>
    <p:extLst>
      <p:ext uri="{BB962C8B-B14F-4D97-AF65-F5344CB8AC3E}">
        <p14:creationId xmlns:p14="http://schemas.microsoft.com/office/powerpoint/2010/main" val="235807328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868287" y="1542879"/>
            <a:ext cx="1865870" cy="13098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Khối điều khiển</a:t>
            </a:r>
            <a:endParaRPr lang="en-US"/>
          </a:p>
        </p:txBody>
      </p:sp>
      <p:sp>
        <p:nvSpPr>
          <p:cNvPr id="6" name="Rectangle 5"/>
          <p:cNvSpPr/>
          <p:nvPr/>
        </p:nvSpPr>
        <p:spPr>
          <a:xfrm>
            <a:off x="5811058" y="1542879"/>
            <a:ext cx="1865870" cy="13098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Khối cảm biến</a:t>
            </a:r>
            <a:endParaRPr lang="en-US"/>
          </a:p>
        </p:txBody>
      </p:sp>
      <p:cxnSp>
        <p:nvCxnSpPr>
          <p:cNvPr id="11" name="Straight Arrow Connector 10"/>
          <p:cNvCxnSpPr>
            <a:stCxn id="6" idx="3"/>
            <a:endCxn id="16" idx="1"/>
          </p:cNvCxnSpPr>
          <p:nvPr/>
        </p:nvCxnSpPr>
        <p:spPr>
          <a:xfrm>
            <a:off x="7676928" y="2197787"/>
            <a:ext cx="127103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Rectangle 15"/>
          <p:cNvSpPr/>
          <p:nvPr/>
        </p:nvSpPr>
        <p:spPr>
          <a:xfrm>
            <a:off x="8947958" y="1542879"/>
            <a:ext cx="1865870" cy="13098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Khối hiển thị</a:t>
            </a:r>
            <a:endParaRPr lang="en-US"/>
          </a:p>
        </p:txBody>
      </p:sp>
      <p:sp>
        <p:nvSpPr>
          <p:cNvPr id="21" name="Rectangle 20"/>
          <p:cNvSpPr/>
          <p:nvPr/>
        </p:nvSpPr>
        <p:spPr>
          <a:xfrm>
            <a:off x="5811058" y="3816179"/>
            <a:ext cx="1865870" cy="13098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Khối nguồn</a:t>
            </a:r>
            <a:endParaRPr lang="en-US"/>
          </a:p>
        </p:txBody>
      </p:sp>
      <p:cxnSp>
        <p:nvCxnSpPr>
          <p:cNvPr id="23" name="Straight Arrow Connector 22"/>
          <p:cNvCxnSpPr>
            <a:endCxn id="6" idx="2"/>
          </p:cNvCxnSpPr>
          <p:nvPr/>
        </p:nvCxnSpPr>
        <p:spPr>
          <a:xfrm flipV="1">
            <a:off x="6743993" y="2852695"/>
            <a:ext cx="0" cy="963484"/>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Elbow Connector 24"/>
          <p:cNvCxnSpPr>
            <a:stCxn id="21" idx="1"/>
            <a:endCxn id="5" idx="2"/>
          </p:cNvCxnSpPr>
          <p:nvPr/>
        </p:nvCxnSpPr>
        <p:spPr>
          <a:xfrm rot="10800000">
            <a:off x="3801222" y="2852695"/>
            <a:ext cx="2009836" cy="161839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Elbow Connector 26"/>
          <p:cNvCxnSpPr>
            <a:stCxn id="21" idx="3"/>
            <a:endCxn id="16" idx="2"/>
          </p:cNvCxnSpPr>
          <p:nvPr/>
        </p:nvCxnSpPr>
        <p:spPr>
          <a:xfrm flipV="1">
            <a:off x="7676928" y="2852695"/>
            <a:ext cx="2203965" cy="1618392"/>
          </a:xfrm>
          <a:prstGeom prst="bentConnector2">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5886743" y="623501"/>
            <a:ext cx="1714500" cy="646331"/>
          </a:xfrm>
          <a:prstGeom prst="rect">
            <a:avLst/>
          </a:prstGeom>
          <a:noFill/>
        </p:spPr>
        <p:txBody>
          <a:bodyPr wrap="square" rtlCol="0">
            <a:spAutoFit/>
          </a:bodyPr>
          <a:lstStyle/>
          <a:p>
            <a:pPr algn="ctr"/>
            <a:r>
              <a:rPr lang="en-US" smtClean="0"/>
              <a:t>Môi trường (không khí, đất)</a:t>
            </a:r>
            <a:endParaRPr lang="en-US"/>
          </a:p>
        </p:txBody>
      </p:sp>
      <p:cxnSp>
        <p:nvCxnSpPr>
          <p:cNvPr id="29" name="Straight Arrow Connector 28"/>
          <p:cNvCxnSpPr>
            <a:stCxn id="28" idx="2"/>
            <a:endCxn id="6" idx="0"/>
          </p:cNvCxnSpPr>
          <p:nvPr/>
        </p:nvCxnSpPr>
        <p:spPr>
          <a:xfrm>
            <a:off x="6743993" y="1269832"/>
            <a:ext cx="0" cy="27304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p:cNvCxnSpPr>
            <a:stCxn id="5" idx="1"/>
          </p:cNvCxnSpPr>
          <p:nvPr/>
        </p:nvCxnSpPr>
        <p:spPr>
          <a:xfrm flipH="1">
            <a:off x="2209800" y="2197787"/>
            <a:ext cx="65848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45" name="TextBox 44"/>
          <p:cNvSpPr txBox="1"/>
          <p:nvPr/>
        </p:nvSpPr>
        <p:spPr>
          <a:xfrm>
            <a:off x="469900" y="1874621"/>
            <a:ext cx="1859937" cy="923330"/>
          </a:xfrm>
          <a:prstGeom prst="rect">
            <a:avLst/>
          </a:prstGeom>
          <a:noFill/>
        </p:spPr>
        <p:txBody>
          <a:bodyPr wrap="square" rtlCol="0">
            <a:spAutoFit/>
          </a:bodyPr>
          <a:lstStyle/>
          <a:p>
            <a:pPr algn="ctr"/>
            <a:r>
              <a:rPr lang="en-US" smtClean="0"/>
              <a:t>Máy tưới nước, máy sưởi, đèn, máy tạo sương,…</a:t>
            </a:r>
            <a:endParaRPr lang="en-US"/>
          </a:p>
        </p:txBody>
      </p:sp>
      <p:cxnSp>
        <p:nvCxnSpPr>
          <p:cNvPr id="47" name="Straight Arrow Connector 46"/>
          <p:cNvCxnSpPr>
            <a:stCxn id="6" idx="1"/>
            <a:endCxn id="5" idx="3"/>
          </p:cNvCxnSpPr>
          <p:nvPr/>
        </p:nvCxnSpPr>
        <p:spPr>
          <a:xfrm flipH="1">
            <a:off x="4734157" y="2197787"/>
            <a:ext cx="107690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50" name="TextBox 49"/>
          <p:cNvSpPr txBox="1"/>
          <p:nvPr/>
        </p:nvSpPr>
        <p:spPr>
          <a:xfrm>
            <a:off x="1308100" y="5397500"/>
            <a:ext cx="10058400" cy="923330"/>
          </a:xfrm>
          <a:prstGeom prst="rect">
            <a:avLst/>
          </a:prstGeom>
          <a:noFill/>
        </p:spPr>
        <p:txBody>
          <a:bodyPr wrap="square" rtlCol="0">
            <a:spAutoFit/>
          </a:bodyPr>
          <a:lstStyle/>
          <a:p>
            <a:r>
              <a:rPr lang="en-US" smtClean="0"/>
              <a:t>Khối cảm biến xác định các tín hiệu từ môi trường (nhiệt độ, độ ẩm), đưa ra khối hiển thị và khối điều khiển. Khối điều khiển dựa vào tín hiệu nhân được để điều khiển các thiết bị trong vườn để chăm sóc cây cho phù hợp</a:t>
            </a:r>
            <a:endParaRPr lang="en-US"/>
          </a:p>
        </p:txBody>
      </p:sp>
    </p:spTree>
    <p:extLst>
      <p:ext uri="{BB962C8B-B14F-4D97-AF65-F5344CB8AC3E}">
        <p14:creationId xmlns:p14="http://schemas.microsoft.com/office/powerpoint/2010/main" val="20455090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4610" y="910282"/>
            <a:ext cx="5581333" cy="1940010"/>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b"/>
          <a:lstStyle/>
          <a:p>
            <a:pPr algn="ctr"/>
            <a:r>
              <a:rPr lang="en-US" smtClean="0"/>
              <a:t>Khối nguồn</a:t>
            </a:r>
            <a:endParaRPr lang="en-US"/>
          </a:p>
        </p:txBody>
      </p:sp>
      <p:sp>
        <p:nvSpPr>
          <p:cNvPr id="6" name="Rectangle 5"/>
          <p:cNvSpPr/>
          <p:nvPr/>
        </p:nvSpPr>
        <p:spPr>
          <a:xfrm>
            <a:off x="3973187" y="1174579"/>
            <a:ext cx="1865870" cy="13098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Bộ chuyển đổi AC sang DC</a:t>
            </a:r>
            <a:endParaRPr lang="en-US"/>
          </a:p>
        </p:txBody>
      </p:sp>
      <p:sp>
        <p:nvSpPr>
          <p:cNvPr id="7" name="Rectangle 6"/>
          <p:cNvSpPr/>
          <p:nvPr/>
        </p:nvSpPr>
        <p:spPr>
          <a:xfrm>
            <a:off x="6723055" y="1174579"/>
            <a:ext cx="1865870" cy="13098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Bộ xử lí điện áp</a:t>
            </a:r>
            <a:endParaRPr lang="en-US"/>
          </a:p>
        </p:txBody>
      </p:sp>
      <p:cxnSp>
        <p:nvCxnSpPr>
          <p:cNvPr id="9" name="Straight Arrow Connector 8"/>
          <p:cNvCxnSpPr>
            <a:stCxn id="6" idx="3"/>
            <a:endCxn id="7" idx="1"/>
          </p:cNvCxnSpPr>
          <p:nvPr/>
        </p:nvCxnSpPr>
        <p:spPr>
          <a:xfrm>
            <a:off x="5839057" y="1829487"/>
            <a:ext cx="88399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1" name="TextBox 10"/>
          <p:cNvSpPr txBox="1"/>
          <p:nvPr/>
        </p:nvSpPr>
        <p:spPr>
          <a:xfrm>
            <a:off x="1240283" y="1644821"/>
            <a:ext cx="1656003" cy="369332"/>
          </a:xfrm>
          <a:prstGeom prst="rect">
            <a:avLst/>
          </a:prstGeom>
          <a:noFill/>
        </p:spPr>
        <p:txBody>
          <a:bodyPr wrap="square" rtlCol="0">
            <a:spAutoFit/>
          </a:bodyPr>
          <a:lstStyle/>
          <a:p>
            <a:r>
              <a:rPr lang="en-US" smtClean="0"/>
              <a:t>Nguồn 220V AC</a:t>
            </a:r>
            <a:endParaRPr lang="en-US"/>
          </a:p>
        </p:txBody>
      </p:sp>
      <p:cxnSp>
        <p:nvCxnSpPr>
          <p:cNvPr id="12" name="Straight Arrow Connector 11"/>
          <p:cNvCxnSpPr>
            <a:stCxn id="11" idx="3"/>
            <a:endCxn id="6" idx="1"/>
          </p:cNvCxnSpPr>
          <p:nvPr/>
        </p:nvCxnSpPr>
        <p:spPr>
          <a:xfrm>
            <a:off x="2896286" y="1829487"/>
            <a:ext cx="107690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6" name="TextBox 15"/>
          <p:cNvSpPr txBox="1"/>
          <p:nvPr/>
        </p:nvSpPr>
        <p:spPr>
          <a:xfrm>
            <a:off x="9554520" y="1644821"/>
            <a:ext cx="1656003" cy="369332"/>
          </a:xfrm>
          <a:prstGeom prst="rect">
            <a:avLst/>
          </a:prstGeom>
          <a:noFill/>
        </p:spPr>
        <p:txBody>
          <a:bodyPr wrap="square" rtlCol="0">
            <a:spAutoFit/>
          </a:bodyPr>
          <a:lstStyle/>
          <a:p>
            <a:r>
              <a:rPr lang="en-US" smtClean="0"/>
              <a:t>Điện áp 9V</a:t>
            </a:r>
            <a:endParaRPr lang="en-US"/>
          </a:p>
        </p:txBody>
      </p:sp>
      <p:cxnSp>
        <p:nvCxnSpPr>
          <p:cNvPr id="17" name="Straight Arrow Connector 16"/>
          <p:cNvCxnSpPr>
            <a:stCxn id="7" idx="3"/>
            <a:endCxn id="16" idx="1"/>
          </p:cNvCxnSpPr>
          <p:nvPr/>
        </p:nvCxnSpPr>
        <p:spPr>
          <a:xfrm>
            <a:off x="8588925" y="1829487"/>
            <a:ext cx="96559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1251856" y="3860800"/>
            <a:ext cx="10058400" cy="646331"/>
          </a:xfrm>
          <a:prstGeom prst="rect">
            <a:avLst/>
          </a:prstGeom>
          <a:noFill/>
        </p:spPr>
        <p:txBody>
          <a:bodyPr wrap="square" rtlCol="0">
            <a:spAutoFit/>
          </a:bodyPr>
          <a:lstStyle/>
          <a:p>
            <a:r>
              <a:rPr lang="en-US" smtClean="0"/>
              <a:t>Nguồn xoay chiều 220V được đưa qua bộ chuyển đổi ADC thành nguồn một chiều, sau đó bộ hạ áp thành nguồn 9V để Arduino sử dụng</a:t>
            </a:r>
            <a:endParaRPr lang="en-US"/>
          </a:p>
        </p:txBody>
      </p:sp>
    </p:spTree>
    <p:extLst>
      <p:ext uri="{BB962C8B-B14F-4D97-AF65-F5344CB8AC3E}">
        <p14:creationId xmlns:p14="http://schemas.microsoft.com/office/powerpoint/2010/main" val="41297212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242380" y="93650"/>
            <a:ext cx="6008914" cy="6653139"/>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b"/>
          <a:lstStyle/>
          <a:p>
            <a:pPr algn="ctr"/>
            <a:r>
              <a:rPr lang="en-US" smtClean="0"/>
              <a:t>Khối cảm biến</a:t>
            </a:r>
            <a:endParaRPr lang="en-US"/>
          </a:p>
        </p:txBody>
      </p:sp>
      <p:sp>
        <p:nvSpPr>
          <p:cNvPr id="12" name="Rectangle 11"/>
          <p:cNvSpPr/>
          <p:nvPr/>
        </p:nvSpPr>
        <p:spPr>
          <a:xfrm>
            <a:off x="3547182" y="318726"/>
            <a:ext cx="5355770" cy="2361708"/>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b"/>
          <a:lstStyle/>
          <a:p>
            <a:pPr algn="ctr"/>
            <a:r>
              <a:rPr lang="en-US" smtClean="0"/>
              <a:t>Cảm biến nhiệt độ và độ ẩm không khí (DHT11)</a:t>
            </a:r>
            <a:endParaRPr lang="en-US"/>
          </a:p>
        </p:txBody>
      </p:sp>
      <p:sp>
        <p:nvSpPr>
          <p:cNvPr id="8" name="TextBox 7"/>
          <p:cNvSpPr txBox="1"/>
          <p:nvPr/>
        </p:nvSpPr>
        <p:spPr>
          <a:xfrm>
            <a:off x="1745472" y="675793"/>
            <a:ext cx="1216380" cy="369332"/>
          </a:xfrm>
          <a:prstGeom prst="rect">
            <a:avLst/>
          </a:prstGeom>
          <a:noFill/>
        </p:spPr>
        <p:txBody>
          <a:bodyPr wrap="square" rtlCol="0">
            <a:spAutoFit/>
          </a:bodyPr>
          <a:lstStyle/>
          <a:p>
            <a:r>
              <a:rPr lang="en-US" smtClean="0"/>
              <a:t>Không khí</a:t>
            </a:r>
            <a:endParaRPr lang="en-US"/>
          </a:p>
        </p:txBody>
      </p:sp>
      <p:cxnSp>
        <p:nvCxnSpPr>
          <p:cNvPr id="9" name="Straight Arrow Connector 8"/>
          <p:cNvCxnSpPr>
            <a:stCxn id="8" idx="3"/>
            <a:endCxn id="30" idx="1"/>
          </p:cNvCxnSpPr>
          <p:nvPr/>
        </p:nvCxnSpPr>
        <p:spPr>
          <a:xfrm flipV="1">
            <a:off x="2961852" y="852594"/>
            <a:ext cx="1076873" cy="7865"/>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p:cNvCxnSpPr>
            <a:stCxn id="28" idx="3"/>
            <a:endCxn id="54" idx="1"/>
          </p:cNvCxnSpPr>
          <p:nvPr/>
        </p:nvCxnSpPr>
        <p:spPr>
          <a:xfrm>
            <a:off x="8412165" y="1351149"/>
            <a:ext cx="1143931"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p:cNvCxnSpPr>
            <a:endCxn id="12" idx="1"/>
          </p:cNvCxnSpPr>
          <p:nvPr/>
        </p:nvCxnSpPr>
        <p:spPr>
          <a:xfrm>
            <a:off x="1792895" y="1499580"/>
            <a:ext cx="175428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25" name="Elbow Connector 24"/>
          <p:cNvCxnSpPr/>
          <p:nvPr/>
        </p:nvCxnSpPr>
        <p:spPr>
          <a:xfrm rot="16200000" flipH="1">
            <a:off x="3401292" y="1212272"/>
            <a:ext cx="997110" cy="277756"/>
          </a:xfrm>
          <a:prstGeom prst="bentConnector2">
            <a:avLst/>
          </a:prstGeom>
          <a:ln w="28575">
            <a:tailEnd type="triangle"/>
          </a:ln>
        </p:spPr>
        <p:style>
          <a:lnRef idx="1">
            <a:schemeClr val="dk1"/>
          </a:lnRef>
          <a:fillRef idx="0">
            <a:schemeClr val="dk1"/>
          </a:fillRef>
          <a:effectRef idx="0">
            <a:schemeClr val="dk1"/>
          </a:effectRef>
          <a:fontRef idx="minor">
            <a:schemeClr val="tx1"/>
          </a:fontRef>
        </p:style>
      </p:cxnSp>
      <p:sp>
        <p:nvSpPr>
          <p:cNvPr id="28" name="Rectangle 27"/>
          <p:cNvSpPr/>
          <p:nvPr/>
        </p:nvSpPr>
        <p:spPr>
          <a:xfrm>
            <a:off x="6610454" y="474855"/>
            <a:ext cx="1801711" cy="1752588"/>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Bộ nhận và gửi dữ liệu nhiệt độ và độ ẩm</a:t>
            </a:r>
            <a:endParaRPr lang="en-US"/>
          </a:p>
        </p:txBody>
      </p:sp>
      <p:sp>
        <p:nvSpPr>
          <p:cNvPr id="29" name="Rectangle 28"/>
          <p:cNvSpPr/>
          <p:nvPr/>
        </p:nvSpPr>
        <p:spPr>
          <a:xfrm>
            <a:off x="4038724" y="1471966"/>
            <a:ext cx="1801711" cy="7554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Cảm biến độ ẩm điện dung</a:t>
            </a:r>
            <a:endParaRPr lang="en-US"/>
          </a:p>
        </p:txBody>
      </p:sp>
      <p:sp>
        <p:nvSpPr>
          <p:cNvPr id="30" name="Rectangle 29"/>
          <p:cNvSpPr/>
          <p:nvPr/>
        </p:nvSpPr>
        <p:spPr>
          <a:xfrm>
            <a:off x="4038725" y="474855"/>
            <a:ext cx="1801711" cy="75547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Nhiệt điện trở</a:t>
            </a:r>
            <a:endParaRPr lang="en-US"/>
          </a:p>
        </p:txBody>
      </p:sp>
      <p:cxnSp>
        <p:nvCxnSpPr>
          <p:cNvPr id="32" name="Elbow Connector 31"/>
          <p:cNvCxnSpPr>
            <a:stCxn id="30" idx="3"/>
          </p:cNvCxnSpPr>
          <p:nvPr/>
        </p:nvCxnSpPr>
        <p:spPr>
          <a:xfrm>
            <a:off x="5840436" y="852594"/>
            <a:ext cx="770018" cy="377738"/>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Elbow Connector 32"/>
          <p:cNvCxnSpPr>
            <a:stCxn id="29" idx="3"/>
          </p:cNvCxnSpPr>
          <p:nvPr/>
        </p:nvCxnSpPr>
        <p:spPr>
          <a:xfrm flipV="1">
            <a:off x="5840435" y="1576955"/>
            <a:ext cx="770018" cy="272750"/>
          </a:xfrm>
          <a:prstGeom prst="bentConnector3">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4" name="TextBox 53"/>
          <p:cNvSpPr txBox="1"/>
          <p:nvPr/>
        </p:nvSpPr>
        <p:spPr>
          <a:xfrm>
            <a:off x="9556096" y="1027983"/>
            <a:ext cx="2059090" cy="646331"/>
          </a:xfrm>
          <a:prstGeom prst="rect">
            <a:avLst/>
          </a:prstGeom>
          <a:noFill/>
        </p:spPr>
        <p:txBody>
          <a:bodyPr wrap="square" rtlCol="0">
            <a:spAutoFit/>
          </a:bodyPr>
          <a:lstStyle/>
          <a:p>
            <a:r>
              <a:rPr lang="en-US" smtClean="0"/>
              <a:t>Dữ liệu nhiệt độ và độ ẩm môi trường</a:t>
            </a:r>
            <a:endParaRPr lang="en-US"/>
          </a:p>
        </p:txBody>
      </p:sp>
      <p:sp>
        <p:nvSpPr>
          <p:cNvPr id="58" name="Rectangle 57"/>
          <p:cNvSpPr/>
          <p:nvPr/>
        </p:nvSpPr>
        <p:spPr>
          <a:xfrm>
            <a:off x="3547182" y="2896603"/>
            <a:ext cx="5355770" cy="1598114"/>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b"/>
          <a:lstStyle/>
          <a:p>
            <a:pPr algn="ctr"/>
            <a:r>
              <a:rPr lang="en-US" smtClean="0"/>
              <a:t>Cảm biến độ ẩm đất</a:t>
            </a:r>
            <a:endParaRPr lang="en-US"/>
          </a:p>
        </p:txBody>
      </p:sp>
      <p:sp>
        <p:nvSpPr>
          <p:cNvPr id="59" name="Rectangle 58"/>
          <p:cNvSpPr/>
          <p:nvPr/>
        </p:nvSpPr>
        <p:spPr>
          <a:xfrm>
            <a:off x="3729804" y="3051362"/>
            <a:ext cx="1801711" cy="1026095"/>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Đầu đo cảm biển độ ẩm đất</a:t>
            </a:r>
            <a:endParaRPr lang="en-US"/>
          </a:p>
        </p:txBody>
      </p:sp>
      <p:cxnSp>
        <p:nvCxnSpPr>
          <p:cNvPr id="60" name="Straight Arrow Connector 59"/>
          <p:cNvCxnSpPr>
            <a:stCxn id="64" idx="3"/>
            <a:endCxn id="59" idx="1"/>
          </p:cNvCxnSpPr>
          <p:nvPr/>
        </p:nvCxnSpPr>
        <p:spPr>
          <a:xfrm>
            <a:off x="2961851" y="3559729"/>
            <a:ext cx="767953" cy="468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64" name="TextBox 63"/>
          <p:cNvSpPr txBox="1"/>
          <p:nvPr/>
        </p:nvSpPr>
        <p:spPr>
          <a:xfrm>
            <a:off x="2284436" y="3375063"/>
            <a:ext cx="677415" cy="369332"/>
          </a:xfrm>
          <a:prstGeom prst="rect">
            <a:avLst/>
          </a:prstGeom>
          <a:noFill/>
        </p:spPr>
        <p:txBody>
          <a:bodyPr wrap="square" rtlCol="0">
            <a:spAutoFit/>
          </a:bodyPr>
          <a:lstStyle/>
          <a:p>
            <a:r>
              <a:rPr lang="en-US" smtClean="0"/>
              <a:t>Đất</a:t>
            </a:r>
            <a:endParaRPr lang="en-US"/>
          </a:p>
        </p:txBody>
      </p:sp>
      <p:sp>
        <p:nvSpPr>
          <p:cNvPr id="67" name="TextBox 66"/>
          <p:cNvSpPr txBox="1"/>
          <p:nvPr/>
        </p:nvSpPr>
        <p:spPr>
          <a:xfrm>
            <a:off x="84775" y="3402108"/>
            <a:ext cx="1509735" cy="369332"/>
          </a:xfrm>
          <a:prstGeom prst="rect">
            <a:avLst/>
          </a:prstGeom>
          <a:noFill/>
        </p:spPr>
        <p:txBody>
          <a:bodyPr wrap="square" rtlCol="0">
            <a:spAutoFit/>
          </a:bodyPr>
          <a:lstStyle/>
          <a:p>
            <a:r>
              <a:rPr lang="en-US" smtClean="0"/>
              <a:t>Nguồn 5V DC</a:t>
            </a:r>
            <a:endParaRPr lang="en-US"/>
          </a:p>
        </p:txBody>
      </p:sp>
      <p:sp>
        <p:nvSpPr>
          <p:cNvPr id="80" name="Rectangle 79"/>
          <p:cNvSpPr/>
          <p:nvPr/>
        </p:nvSpPr>
        <p:spPr>
          <a:xfrm>
            <a:off x="6145236" y="3045310"/>
            <a:ext cx="2590997" cy="1032147"/>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b"/>
          <a:lstStyle/>
          <a:p>
            <a:pPr algn="ctr"/>
            <a:r>
              <a:rPr lang="en-US" smtClean="0"/>
              <a:t>Mạch xử lí tín hiệu độ ẩm</a:t>
            </a:r>
            <a:endParaRPr lang="en-US"/>
          </a:p>
        </p:txBody>
      </p:sp>
      <p:sp>
        <p:nvSpPr>
          <p:cNvPr id="82" name="Rectangle 81"/>
          <p:cNvSpPr/>
          <p:nvPr/>
        </p:nvSpPr>
        <p:spPr>
          <a:xfrm>
            <a:off x="6525815" y="3135397"/>
            <a:ext cx="1875011" cy="53455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IC so sánh LM393</a:t>
            </a:r>
            <a:endParaRPr lang="en-US"/>
          </a:p>
        </p:txBody>
      </p:sp>
      <p:cxnSp>
        <p:nvCxnSpPr>
          <p:cNvPr id="84" name="Straight Arrow Connector 83"/>
          <p:cNvCxnSpPr>
            <a:stCxn id="59" idx="3"/>
            <a:endCxn id="80" idx="1"/>
          </p:cNvCxnSpPr>
          <p:nvPr/>
        </p:nvCxnSpPr>
        <p:spPr>
          <a:xfrm flipV="1">
            <a:off x="5531515" y="3561384"/>
            <a:ext cx="613721" cy="3026"/>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90" name="Straight Arrow Connector 89"/>
          <p:cNvCxnSpPr>
            <a:endCxn id="93" idx="1"/>
          </p:cNvCxnSpPr>
          <p:nvPr/>
        </p:nvCxnSpPr>
        <p:spPr>
          <a:xfrm>
            <a:off x="8738112" y="3304514"/>
            <a:ext cx="103582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93" name="TextBox 92"/>
          <p:cNvSpPr txBox="1"/>
          <p:nvPr/>
        </p:nvSpPr>
        <p:spPr>
          <a:xfrm>
            <a:off x="9773937" y="3119848"/>
            <a:ext cx="2061276" cy="369332"/>
          </a:xfrm>
          <a:prstGeom prst="rect">
            <a:avLst/>
          </a:prstGeom>
          <a:noFill/>
        </p:spPr>
        <p:txBody>
          <a:bodyPr wrap="square" rtlCol="0">
            <a:spAutoFit/>
          </a:bodyPr>
          <a:lstStyle/>
          <a:p>
            <a:r>
              <a:rPr lang="en-US" smtClean="0"/>
              <a:t>Dữ liệu độ ẩm đất</a:t>
            </a:r>
            <a:endParaRPr lang="en-US"/>
          </a:p>
        </p:txBody>
      </p:sp>
      <p:cxnSp>
        <p:nvCxnSpPr>
          <p:cNvPr id="100" name="Straight Arrow Connector 99"/>
          <p:cNvCxnSpPr/>
          <p:nvPr/>
        </p:nvCxnSpPr>
        <p:spPr>
          <a:xfrm>
            <a:off x="8731035" y="3829905"/>
            <a:ext cx="1031563" cy="138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01" name="TextBox 100"/>
          <p:cNvSpPr txBox="1"/>
          <p:nvPr/>
        </p:nvSpPr>
        <p:spPr>
          <a:xfrm>
            <a:off x="9742835" y="3645239"/>
            <a:ext cx="1579197" cy="646331"/>
          </a:xfrm>
          <a:prstGeom prst="rect">
            <a:avLst/>
          </a:prstGeom>
          <a:noFill/>
        </p:spPr>
        <p:txBody>
          <a:bodyPr wrap="square" rtlCol="0">
            <a:spAutoFit/>
          </a:bodyPr>
          <a:lstStyle/>
          <a:p>
            <a:r>
              <a:rPr lang="en-US" smtClean="0"/>
              <a:t>Tín hiệu so sánh ngưỡng</a:t>
            </a:r>
            <a:endParaRPr lang="en-US"/>
          </a:p>
        </p:txBody>
      </p:sp>
      <p:sp>
        <p:nvSpPr>
          <p:cNvPr id="102" name="Rectangle 101"/>
          <p:cNvSpPr/>
          <p:nvPr/>
        </p:nvSpPr>
        <p:spPr>
          <a:xfrm>
            <a:off x="3547182" y="4760314"/>
            <a:ext cx="5355770" cy="1504562"/>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b"/>
          <a:lstStyle/>
          <a:p>
            <a:pPr algn="ctr"/>
            <a:r>
              <a:rPr lang="en-US" smtClean="0"/>
              <a:t>Cảm biến ánh sáng (BH1750)</a:t>
            </a:r>
            <a:endParaRPr lang="en-US"/>
          </a:p>
        </p:txBody>
      </p:sp>
      <p:sp>
        <p:nvSpPr>
          <p:cNvPr id="103" name="TextBox 102"/>
          <p:cNvSpPr txBox="1"/>
          <p:nvPr/>
        </p:nvSpPr>
        <p:spPr>
          <a:xfrm>
            <a:off x="1827551" y="5140804"/>
            <a:ext cx="1093576" cy="369332"/>
          </a:xfrm>
          <a:prstGeom prst="rect">
            <a:avLst/>
          </a:prstGeom>
          <a:noFill/>
        </p:spPr>
        <p:txBody>
          <a:bodyPr wrap="square" rtlCol="0">
            <a:spAutoFit/>
          </a:bodyPr>
          <a:lstStyle/>
          <a:p>
            <a:r>
              <a:rPr lang="en-US" smtClean="0"/>
              <a:t>Ánh sáng</a:t>
            </a:r>
            <a:endParaRPr lang="en-US"/>
          </a:p>
        </p:txBody>
      </p:sp>
      <p:sp>
        <p:nvSpPr>
          <p:cNvPr id="104" name="Rectangle 103"/>
          <p:cNvSpPr/>
          <p:nvPr/>
        </p:nvSpPr>
        <p:spPr>
          <a:xfrm>
            <a:off x="4046787" y="4886708"/>
            <a:ext cx="1801711" cy="87154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Cảm biến photodiode</a:t>
            </a:r>
            <a:endParaRPr lang="en-US"/>
          </a:p>
        </p:txBody>
      </p:sp>
      <p:sp>
        <p:nvSpPr>
          <p:cNvPr id="106" name="Rectangle 105"/>
          <p:cNvSpPr/>
          <p:nvPr/>
        </p:nvSpPr>
        <p:spPr>
          <a:xfrm>
            <a:off x="6525815" y="4886709"/>
            <a:ext cx="1933100" cy="87154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Mạch xử lí tín hiệu ánh sáng</a:t>
            </a:r>
            <a:endParaRPr lang="en-US"/>
          </a:p>
        </p:txBody>
      </p:sp>
      <p:cxnSp>
        <p:nvCxnSpPr>
          <p:cNvPr id="118" name="Straight Arrow Connector 117"/>
          <p:cNvCxnSpPr>
            <a:stCxn id="103" idx="3"/>
            <a:endCxn id="104" idx="1"/>
          </p:cNvCxnSpPr>
          <p:nvPr/>
        </p:nvCxnSpPr>
        <p:spPr>
          <a:xfrm flipV="1">
            <a:off x="2921127" y="5322479"/>
            <a:ext cx="1125660" cy="29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28" name="Straight Connector 127"/>
          <p:cNvCxnSpPr/>
          <p:nvPr/>
        </p:nvCxnSpPr>
        <p:spPr>
          <a:xfrm>
            <a:off x="1789137" y="1499580"/>
            <a:ext cx="1880" cy="4246950"/>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0" name="Straight Connector 129"/>
          <p:cNvCxnSpPr>
            <a:stCxn id="67" idx="3"/>
          </p:cNvCxnSpPr>
          <p:nvPr/>
        </p:nvCxnSpPr>
        <p:spPr>
          <a:xfrm flipV="1">
            <a:off x="1594510" y="3581400"/>
            <a:ext cx="196506" cy="5374"/>
          </a:xfrm>
          <a:prstGeom prst="line">
            <a:avLst/>
          </a:prstGeom>
          <a:ln w="28575">
            <a:solidFill>
              <a:schemeClr val="tx1"/>
            </a:solidFill>
          </a:ln>
        </p:spPr>
        <p:style>
          <a:lnRef idx="1">
            <a:schemeClr val="dk1"/>
          </a:lnRef>
          <a:fillRef idx="0">
            <a:schemeClr val="dk1"/>
          </a:fillRef>
          <a:effectRef idx="0">
            <a:schemeClr val="dk1"/>
          </a:effectRef>
          <a:fontRef idx="minor">
            <a:schemeClr val="tx1"/>
          </a:fontRef>
        </p:style>
      </p:cxnSp>
      <p:cxnSp>
        <p:nvCxnSpPr>
          <p:cNvPr id="136" name="Straight Arrow Connector 135"/>
          <p:cNvCxnSpPr/>
          <p:nvPr/>
        </p:nvCxnSpPr>
        <p:spPr>
          <a:xfrm>
            <a:off x="1791016" y="3950680"/>
            <a:ext cx="175428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37" name="Straight Arrow Connector 136"/>
          <p:cNvCxnSpPr/>
          <p:nvPr/>
        </p:nvCxnSpPr>
        <p:spPr>
          <a:xfrm>
            <a:off x="1791016" y="5746530"/>
            <a:ext cx="1754287"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3" name="Straight Arrow Connector 142"/>
          <p:cNvCxnSpPr>
            <a:stCxn id="104" idx="3"/>
            <a:endCxn id="106" idx="1"/>
          </p:cNvCxnSpPr>
          <p:nvPr/>
        </p:nvCxnSpPr>
        <p:spPr>
          <a:xfrm>
            <a:off x="5848498" y="5322479"/>
            <a:ext cx="677317" cy="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cxnSp>
        <p:nvCxnSpPr>
          <p:cNvPr id="146" name="Straight Arrow Connector 145"/>
          <p:cNvCxnSpPr>
            <a:endCxn id="147" idx="1"/>
          </p:cNvCxnSpPr>
          <p:nvPr/>
        </p:nvCxnSpPr>
        <p:spPr>
          <a:xfrm>
            <a:off x="8455923" y="5051576"/>
            <a:ext cx="1035825"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7" name="TextBox 146"/>
          <p:cNvSpPr txBox="1"/>
          <p:nvPr/>
        </p:nvSpPr>
        <p:spPr>
          <a:xfrm>
            <a:off x="9491748" y="4866910"/>
            <a:ext cx="2061276" cy="369332"/>
          </a:xfrm>
          <a:prstGeom prst="rect">
            <a:avLst/>
          </a:prstGeom>
          <a:noFill/>
        </p:spPr>
        <p:txBody>
          <a:bodyPr wrap="square" rtlCol="0">
            <a:spAutoFit/>
          </a:bodyPr>
          <a:lstStyle/>
          <a:p>
            <a:r>
              <a:rPr lang="en-US" smtClean="0"/>
              <a:t>Dữ liệu ánh sáng</a:t>
            </a:r>
            <a:endParaRPr lang="en-US"/>
          </a:p>
        </p:txBody>
      </p:sp>
      <p:cxnSp>
        <p:nvCxnSpPr>
          <p:cNvPr id="148" name="Straight Arrow Connector 147"/>
          <p:cNvCxnSpPr/>
          <p:nvPr/>
        </p:nvCxnSpPr>
        <p:spPr>
          <a:xfrm>
            <a:off x="8448846" y="5576967"/>
            <a:ext cx="1031563" cy="13891"/>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149" name="TextBox 148"/>
          <p:cNvSpPr txBox="1"/>
          <p:nvPr/>
        </p:nvSpPr>
        <p:spPr>
          <a:xfrm>
            <a:off x="9460646" y="5392301"/>
            <a:ext cx="1772504" cy="646331"/>
          </a:xfrm>
          <a:prstGeom prst="rect">
            <a:avLst/>
          </a:prstGeom>
          <a:noFill/>
        </p:spPr>
        <p:txBody>
          <a:bodyPr wrap="square" rtlCol="0">
            <a:spAutoFit/>
          </a:bodyPr>
          <a:lstStyle/>
          <a:p>
            <a:r>
              <a:rPr lang="en-US" smtClean="0"/>
              <a:t>Tín hiệu cho biết đêm hay ngày</a:t>
            </a:r>
            <a:endParaRPr lang="en-US"/>
          </a:p>
        </p:txBody>
      </p:sp>
    </p:spTree>
    <p:extLst>
      <p:ext uri="{BB962C8B-B14F-4D97-AF65-F5344CB8AC3E}">
        <p14:creationId xmlns:p14="http://schemas.microsoft.com/office/powerpoint/2010/main" val="862809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504610" y="910282"/>
            <a:ext cx="5581333" cy="1940010"/>
          </a:xfrm>
          <a:prstGeom prst="rect">
            <a:avLst/>
          </a:prstGeom>
          <a:ln>
            <a:solidFill>
              <a:schemeClr val="tx1"/>
            </a:solidFill>
            <a:prstDash val="dash"/>
          </a:ln>
        </p:spPr>
        <p:style>
          <a:lnRef idx="2">
            <a:schemeClr val="accent6"/>
          </a:lnRef>
          <a:fillRef idx="1">
            <a:schemeClr val="lt1"/>
          </a:fillRef>
          <a:effectRef idx="0">
            <a:schemeClr val="accent6"/>
          </a:effectRef>
          <a:fontRef idx="minor">
            <a:schemeClr val="dk1"/>
          </a:fontRef>
        </p:style>
        <p:txBody>
          <a:bodyPr rtlCol="0" anchor="b"/>
          <a:lstStyle/>
          <a:p>
            <a:pPr algn="ctr"/>
            <a:r>
              <a:rPr lang="en-US" smtClean="0"/>
              <a:t>Khối hiển thị (LCD 1602)</a:t>
            </a:r>
            <a:endParaRPr lang="en-US"/>
          </a:p>
        </p:txBody>
      </p:sp>
      <p:sp>
        <p:nvSpPr>
          <p:cNvPr id="5" name="Rectangle 4"/>
          <p:cNvSpPr/>
          <p:nvPr/>
        </p:nvSpPr>
        <p:spPr>
          <a:xfrm>
            <a:off x="3973187" y="1174579"/>
            <a:ext cx="1865870" cy="13098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Bộ nhận tín hiệu từ khối cảm biến</a:t>
            </a:r>
            <a:endParaRPr lang="en-US"/>
          </a:p>
        </p:txBody>
      </p:sp>
      <p:sp>
        <p:nvSpPr>
          <p:cNvPr id="6" name="Rectangle 5"/>
          <p:cNvSpPr/>
          <p:nvPr/>
        </p:nvSpPr>
        <p:spPr>
          <a:xfrm>
            <a:off x="6723055" y="1174579"/>
            <a:ext cx="1865870" cy="130981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smtClean="0"/>
              <a:t>Màn hình hiển thị LCD</a:t>
            </a:r>
            <a:endParaRPr lang="en-US"/>
          </a:p>
        </p:txBody>
      </p:sp>
      <p:cxnSp>
        <p:nvCxnSpPr>
          <p:cNvPr id="7" name="Straight Arrow Connector 6"/>
          <p:cNvCxnSpPr>
            <a:stCxn id="5" idx="3"/>
            <a:endCxn id="6" idx="1"/>
          </p:cNvCxnSpPr>
          <p:nvPr/>
        </p:nvCxnSpPr>
        <p:spPr>
          <a:xfrm>
            <a:off x="5839057" y="1829487"/>
            <a:ext cx="883998"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
        <p:nvSpPr>
          <p:cNvPr id="8" name="TextBox 7"/>
          <p:cNvSpPr txBox="1"/>
          <p:nvPr/>
        </p:nvSpPr>
        <p:spPr>
          <a:xfrm>
            <a:off x="1254894" y="1506321"/>
            <a:ext cx="1656003" cy="646331"/>
          </a:xfrm>
          <a:prstGeom prst="rect">
            <a:avLst/>
          </a:prstGeom>
          <a:noFill/>
        </p:spPr>
        <p:txBody>
          <a:bodyPr wrap="square" rtlCol="0">
            <a:spAutoFit/>
          </a:bodyPr>
          <a:lstStyle/>
          <a:p>
            <a:r>
              <a:rPr lang="en-US" smtClean="0"/>
              <a:t>Tín hiệu từ khối cảm biển</a:t>
            </a:r>
            <a:endParaRPr lang="en-US"/>
          </a:p>
        </p:txBody>
      </p:sp>
      <p:cxnSp>
        <p:nvCxnSpPr>
          <p:cNvPr id="9" name="Straight Arrow Connector 8"/>
          <p:cNvCxnSpPr>
            <a:stCxn id="8" idx="3"/>
            <a:endCxn id="5" idx="1"/>
          </p:cNvCxnSpPr>
          <p:nvPr/>
        </p:nvCxnSpPr>
        <p:spPr>
          <a:xfrm>
            <a:off x="2910897" y="1829487"/>
            <a:ext cx="1062290" cy="0"/>
          </a:xfrm>
          <a:prstGeom prst="straightConnector1">
            <a:avLst/>
          </a:prstGeom>
          <a:ln w="28575">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2238211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304</TotalTime>
  <Words>270</Words>
  <Application>Microsoft Office PowerPoint</Application>
  <PresentationFormat>Widescreen</PresentationFormat>
  <Paragraphs>38</Paragraphs>
  <Slides>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Calibri Light</vt:lpstr>
      <vt:lpstr>Office Theme</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Hiếu Minh</dc:creator>
  <cp:lastModifiedBy>Hiếu Minh</cp:lastModifiedBy>
  <cp:revision>19</cp:revision>
  <dcterms:created xsi:type="dcterms:W3CDTF">2019-03-16T08:59:10Z</dcterms:created>
  <dcterms:modified xsi:type="dcterms:W3CDTF">2019-03-16T14:03:31Z</dcterms:modified>
</cp:coreProperties>
</file>