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57" r:id="rId6"/>
    <p:sldId id="258" r:id="rId7"/>
    <p:sldId id="272" r:id="rId8"/>
    <p:sldId id="271" r:id="rId9"/>
    <p:sldId id="277" r:id="rId10"/>
    <p:sldId id="278" r:id="rId11"/>
    <p:sldId id="276" r:id="rId12"/>
    <p:sldId id="266" r:id="rId13"/>
    <p:sldId id="279" r:id="rId14"/>
    <p:sldId id="280" r:id="rId15"/>
    <p:sldId id="281" r:id="rId16"/>
    <p:sldId id="282" r:id="rId17"/>
    <p:sldId id="283" r:id="rId18"/>
    <p:sldId id="274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560B346-EEC7-450F-9DED-151F54B4B7E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560B346-EEC7-450F-9DED-151F54B4B7E2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0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560B346-EEC7-450F-9DED-151F54B4B7E2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884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560B346-EEC7-450F-9DED-151F54B4B7E2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15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560B346-EEC7-450F-9DED-151F54B4B7E2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479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560B346-EEC7-450F-9DED-151F54B4B7E2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7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560B346-EEC7-450F-9DED-151F54B4B7E2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93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6599" y="216299"/>
            <a:ext cx="1160208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spc="-1" smtClean="0">
                <a:solidFill>
                  <a:srgbClr val="000000"/>
                </a:solidFill>
                <a:latin typeface="Calibri Light"/>
              </a:rPr>
              <a:t>ĐIỆN TỬ CÔNG SUẤT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779396" y="3213954"/>
            <a:ext cx="9139224" cy="32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Nhóm </a:t>
            </a:r>
            <a:r>
              <a:rPr lang="en-US" sz="2000" b="0" strike="noStrike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6 lớp 109240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Họ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tên				MSSV			Lớp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Nguyễn Minh Hiếu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	20151336		Điện tử 3 </a:t>
            </a:r>
            <a:r>
              <a:rPr lang="en-US" sz="2000" b="0" strike="noStrike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K60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smtClean="0">
                <a:latin typeface="Calibri" panose="020F0502020204030204" pitchFamily="34" charset="0"/>
                <a:cs typeface="Calibri" panose="020F0502020204030204" pitchFamily="34" charset="0"/>
              </a:rPr>
              <a:t>Đỗ Trọng Hiệp			20155597		CN Điện tử 2 K60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smtClean="0">
                <a:latin typeface="Calibri" panose="020F0502020204030204" pitchFamily="34" charset="0"/>
                <a:cs typeface="Calibri" panose="020F0502020204030204" pitchFamily="34" charset="0"/>
              </a:rPr>
              <a:t>Nguyễn Danh Thuận		20166809		</a:t>
            </a: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CN Điện tử 2 </a:t>
            </a:r>
            <a:r>
              <a:rPr lang="en-US" sz="2000" spc="-1" smtClean="0">
                <a:latin typeface="Calibri" panose="020F0502020204030204" pitchFamily="34" charset="0"/>
                <a:cs typeface="Calibri" panose="020F0502020204030204" pitchFamily="34" charset="0"/>
              </a:rPr>
              <a:t>K61</a:t>
            </a: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/>
              <a:t>Phạm Thị Mai </a:t>
            </a:r>
            <a:r>
              <a:rPr lang="en-US" smtClean="0"/>
              <a:t>Loan		20166376		</a:t>
            </a:r>
            <a:r>
              <a:rPr lang="en-US"/>
              <a:t>CN Điện tử 1 K61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467061" y="1279266"/>
            <a:ext cx="7881655" cy="1264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37160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Đề tài:</a:t>
            </a:r>
            <a:endParaRPr lang="en-US" sz="2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2680" lvl="3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smtClean="0">
                <a:latin typeface="Calibri" panose="020F0502020204030204" pitchFamily="34" charset="0"/>
                <a:cs typeface="Calibri" panose="020F0502020204030204" pitchFamily="34" charset="0"/>
              </a:rPr>
              <a:t>	Mạch Boost Converter 1V – 5V</a:t>
            </a:r>
          </a:p>
        </p:txBody>
      </p:sp>
      <p:sp>
        <p:nvSpPr>
          <p:cNvPr id="162" name="CustomShape 4"/>
          <p:cNvSpPr/>
          <p:nvPr/>
        </p:nvSpPr>
        <p:spPr>
          <a:xfrm>
            <a:off x="9238680" y="5982759"/>
            <a:ext cx="33598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smtClean="0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lang="en-US" sz="2400" b="0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/6/2019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8533206" y="6312294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0453C6-4B95-4ABA-BBED-A670E0DCCC2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4375B8-57D2-4DC1-80DD-F3164F043A6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" y="214550"/>
            <a:ext cx="11945121" cy="6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" y="260054"/>
            <a:ext cx="11102991" cy="6096466"/>
          </a:xfrm>
          <a:prstGeom prst="rect">
            <a:avLst/>
          </a:prstGeom>
        </p:spPr>
      </p:pic>
      <p:sp>
        <p:nvSpPr>
          <p:cNvPr id="21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4375B8-57D2-4DC1-80DD-F3164F043A6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7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8" y="408026"/>
            <a:ext cx="11789373" cy="6130474"/>
          </a:xfrm>
          <a:prstGeom prst="rect">
            <a:avLst/>
          </a:prstGeom>
        </p:spPr>
      </p:pic>
      <p:sp>
        <p:nvSpPr>
          <p:cNvPr id="21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4375B8-57D2-4DC1-80DD-F3164F043A6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6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4375B8-57D2-4DC1-80DD-F3164F043A6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8" y="444747"/>
            <a:ext cx="11768924" cy="57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4375B8-57D2-4DC1-80DD-F3164F043A6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13250" r="1710" b="10165"/>
          <a:stretch/>
        </p:blipFill>
        <p:spPr>
          <a:xfrm>
            <a:off x="312724" y="912919"/>
            <a:ext cx="11441685" cy="5011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724" y="280625"/>
            <a:ext cx="394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Công suất ra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2206" y="2875132"/>
            <a:ext cx="10972440" cy="114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alibri" panose="020F0502020204030204" pitchFamily="34" charset="0"/>
                <a:cs typeface="Calibri" panose="020F0502020204030204" pitchFamily="34" charset="0"/>
              </a:rPr>
              <a:t>Cảm ơn cô và các bạn đã xem và lắng nghe!</a:t>
            </a:r>
            <a:endParaRPr lang="en-US" sz="4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NỘI DUNG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452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543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Yêu cầu thiết kế</a:t>
            </a:r>
          </a:p>
          <a:p>
            <a:pPr marL="51543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Sơ đồ khối </a:t>
            </a:r>
          </a:p>
          <a:p>
            <a:pPr marL="51543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Cơ sở lí thuyết mạch Boost Converter</a:t>
            </a:r>
            <a:endParaRPr lang="en-US" sz="2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smtClean="0">
                <a:latin typeface="Calibri" panose="020F0502020204030204" pitchFamily="34" charset="0"/>
                <a:cs typeface="Calibri" panose="020F0502020204030204" pitchFamily="34" charset="0"/>
              </a:rPr>
              <a:t>Tính toán các thông số của mạch</a:t>
            </a: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spc="-1" smtClean="0">
                <a:latin typeface="Calibri" panose="020F0502020204030204" pitchFamily="34" charset="0"/>
                <a:cs typeface="Calibri" panose="020F0502020204030204" pitchFamily="34" charset="0"/>
              </a:rPr>
              <a:t>Mô phỏng trên LTSpice</a:t>
            </a:r>
            <a:endParaRPr lang="en-US" sz="2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23B3462-8A9D-4582-8178-0C891E6E7DF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1. </a:t>
            </a:r>
            <a:r>
              <a:rPr lang="en-US" sz="4800" b="0" strike="noStrike" spc="-1" smtClean="0">
                <a:solidFill>
                  <a:srgbClr val="000000"/>
                </a:solidFill>
                <a:latin typeface="Calibri Light"/>
                <a:ea typeface="DejaVu Sans"/>
              </a:rPr>
              <a:t>Yêu cầu thiết kế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52594" y="1519707"/>
            <a:ext cx="10611238" cy="483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 cầu chức năng: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Điện áp nguồn: Vg = 1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Điện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áp ra: V = 5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Công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suất ra: Pout =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3W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Độ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gợn sóng điện áp đầu ra : &lt;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5%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Hiệu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suất: &gt;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  <a:p>
            <a:pPr lvl="0"/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 cầu phi chức năng: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Mạch kín, có tín hiệu điều khiển để điều chỉnh Duty cycle (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D)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ùng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IC điều khiển,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tạo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dao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Sử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dụng 2 MOSFET, cuộn dây không lý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Mô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phỏng mạch bằng phần mềm LTspice.</a:t>
            </a:r>
          </a:p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spc="-1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9C9EA4-981E-4E20-8ECB-7652B677E46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-1">
                <a:solidFill>
                  <a:srgbClr val="000000"/>
                </a:solidFill>
                <a:latin typeface="Calibri Light"/>
                <a:ea typeface="DejaVu Sans"/>
              </a:rPr>
              <a:t>2</a:t>
            </a:r>
            <a:r>
              <a:rPr lang="en-US" sz="4800" b="0" strike="noStrike" spc="-1" smtClean="0">
                <a:solidFill>
                  <a:srgbClr val="000000"/>
                </a:solidFill>
                <a:latin typeface="Calibri Light"/>
                <a:ea typeface="DejaVu Sans"/>
              </a:rPr>
              <a:t>. Sơ đồ khối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52594" y="1519707"/>
            <a:ext cx="10611238" cy="483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pc="-1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spc="-1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9C9EA4-981E-4E20-8ECB-7652B677E46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45" y="1689480"/>
            <a:ext cx="7931395" cy="37067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40801" y="1859253"/>
            <a:ext cx="170431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Boost Converter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8226" y="5676329"/>
            <a:ext cx="654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Sơ đồ khối mạch Boost Converter vòng kín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88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-1">
                <a:solidFill>
                  <a:srgbClr val="000000"/>
                </a:solidFill>
                <a:latin typeface="Calibri Light"/>
                <a:ea typeface="DejaVu Sans"/>
              </a:rPr>
              <a:t>3</a:t>
            </a:r>
            <a:r>
              <a:rPr lang="en-US" sz="4800" b="0" strike="noStrike" spc="-1" smtClean="0">
                <a:solidFill>
                  <a:srgbClr val="000000"/>
                </a:solidFill>
                <a:latin typeface="Calibri Light"/>
                <a:ea typeface="DejaVu Sans"/>
              </a:rPr>
              <a:t>. Cơ sở lí thuyết mạch Boost Converter</a:t>
            </a:r>
            <a:endParaRPr lang="en-US" sz="4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ustomShape 2"/>
              <p:cNvSpPr/>
              <p:nvPr/>
            </p:nvSpPr>
            <p:spPr>
              <a:xfrm>
                <a:off x="852594" y="1519707"/>
                <a:ext cx="11060364" cy="46560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Mạch Boost không lí tưởng có điện trở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 của cuộn dây,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0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000" b="0" i="0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 của 2 MOSFET</a:t>
                </a: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  </a:t>
                </a:r>
                <a:endParaRPr lang="en-US" sz="2000" b="0" strike="noStrike" spc="-1">
                  <a:latin typeface="Arial"/>
                </a:endParaRPr>
              </a:p>
            </p:txBody>
          </p:sp>
        </mc:Choice>
        <mc:Fallback xmlns="">
          <p:sp>
            <p:nvSpPr>
              <p:cNvPr id="168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4" y="1519707"/>
                <a:ext cx="11060364" cy="4656093"/>
              </a:xfrm>
              <a:prstGeom prst="rect">
                <a:avLst/>
              </a:prstGeom>
              <a:blipFill>
                <a:blip r:embed="rId2"/>
                <a:stretch>
                  <a:fillRect l="-606" t="-13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CustomShape 3"/>
          <p:cNvSpPr/>
          <p:nvPr/>
        </p:nvSpPr>
        <p:spPr>
          <a:xfrm>
            <a:off x="603397" y="5441925"/>
            <a:ext cx="4902911" cy="542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Mạch Boost Converter không lí tưởng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9C9EA4-981E-4E20-8ECB-7652B677E46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9938" y="2347816"/>
            <a:ext cx="5988387" cy="3008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24762" y="1924670"/>
                <a:ext cx="4343662" cy="1096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Điện áp ra:</a:t>
                </a:r>
              </a:p>
              <a:p>
                <a:pPr>
                  <a:lnSpc>
                    <a:spcPct val="90000"/>
                  </a:lnSpc>
                  <a:spcBef>
                    <a:spcPts val="1001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V</m:t>
                    </m:r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a:rPr lang="en-US" sz="2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on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on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62" y="1924670"/>
                <a:ext cx="4343662" cy="1096839"/>
              </a:xfrm>
              <a:prstGeom prst="rect">
                <a:avLst/>
              </a:prstGeom>
              <a:blipFill>
                <a:blip r:embed="rId4"/>
                <a:stretch>
                  <a:fillRect l="-1545" t="-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40981" y="3238588"/>
                <a:ext cx="4107150" cy="903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Độ gợn sóng dòng điện qua cuộn dây:</a:t>
                </a:r>
              </a:p>
              <a:p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∆i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on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	(11)</a:t>
                </a:r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81" y="3238588"/>
                <a:ext cx="4107150" cy="903196"/>
              </a:xfrm>
              <a:prstGeom prst="rect">
                <a:avLst/>
              </a:prstGeom>
              <a:blipFill>
                <a:blip r:embed="rId5"/>
                <a:stretch>
                  <a:fillRect l="-1484" t="-3378" r="-593" b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40981" y="4349216"/>
                <a:ext cx="4138190" cy="976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Độ gợn sóng điện áp ra:</a:t>
                </a:r>
                <a:endParaRPr lang="en-US" sz="2000" i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RC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81" y="4349216"/>
                <a:ext cx="4138190" cy="976358"/>
              </a:xfrm>
              <a:prstGeom prst="rect">
                <a:avLst/>
              </a:prstGeom>
              <a:blipFill>
                <a:blip r:embed="rId6"/>
                <a:stretch>
                  <a:fillRect l="-147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40981" y="5328225"/>
                <a:ext cx="4673331" cy="1028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Hiệu suất: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pc="-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den>
                    </m:f>
                    <m:r>
                      <a:rPr lang="en-US" sz="2000" i="1" spc="-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spc="-1">
                    <a:latin typeface="Calibri" panose="020F0502020204030204" pitchFamily="34" charset="0"/>
                    <a:cs typeface="Calibri" panose="020F0502020204030204" pitchFamily="34" charset="0"/>
                  </a:rPr>
                  <a:t>(1−D)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pc="-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spc="-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sz="2000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on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on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81" y="5328225"/>
                <a:ext cx="4673331" cy="1028295"/>
              </a:xfrm>
              <a:prstGeom prst="rect">
                <a:avLst/>
              </a:prstGeom>
              <a:blipFill>
                <a:blip r:embed="rId7"/>
                <a:stretch>
                  <a:fillRect l="-1304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69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40343" y="411998"/>
            <a:ext cx="9342680" cy="82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-1">
                <a:solidFill>
                  <a:srgbClr val="000000"/>
                </a:solidFill>
                <a:latin typeface="Calibri Light"/>
                <a:ea typeface="DejaVu Sans"/>
              </a:rPr>
              <a:t>4</a:t>
            </a:r>
            <a:r>
              <a:rPr lang="en-US" sz="4800" b="0" strike="noStrike" spc="-1" smtClean="0">
                <a:solidFill>
                  <a:srgbClr val="000000"/>
                </a:solidFill>
                <a:latin typeface="Calibri Light"/>
                <a:ea typeface="DejaVu Sans"/>
              </a:rPr>
              <a:t>. Tính toán và lựa chọn linh kiện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36559" y="704632"/>
            <a:ext cx="10489680" cy="540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2000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525083C-8D97-4309-883E-C18713717FD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640" y="1120226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Chọn n-MOSFET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1052716"/>
                  </p:ext>
                </p:extLst>
              </p:nvPr>
            </p:nvGraphicFramePr>
            <p:xfrm>
              <a:off x="1668407" y="1489558"/>
              <a:ext cx="8410832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01784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699456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01120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447435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421027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099751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(0.1)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SI4430DY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9.35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SI4426DY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$0.5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SI4442DY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1052716"/>
                  </p:ext>
                </p:extLst>
              </p:nvPr>
            </p:nvGraphicFramePr>
            <p:xfrm>
              <a:off x="1668407" y="1489558"/>
              <a:ext cx="8410832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01784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699456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01120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447435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421027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099751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200508" t="-1351" r="-403046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248739" t="-1351" r="-233613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356223" t="-1351" r="-138627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SI4430DY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9.35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SI4426DY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$0.5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SI4442DY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643640" y="288360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→ Chọn SI4430DY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640" y="3542149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Chọn p-MOSFET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476387"/>
                  </p:ext>
                </p:extLst>
              </p:nvPr>
            </p:nvGraphicFramePr>
            <p:xfrm>
              <a:off x="1668407" y="3923838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4291744206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(0.1)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(0.5)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Giá</a:t>
                          </a:r>
                          <a:r>
                            <a:rPr lang="en-US" sz="1700" baseline="0" smtClean="0">
                              <a:effectLst/>
                            </a:rPr>
                            <a:t>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SI7143DP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−2.6V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$1.5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9.15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SI4472DY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8.9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SI4463DY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−20</a:t>
                          </a:r>
                          <a:r>
                            <a:rPr lang="en-US" sz="1700" smtClean="0">
                              <a:effectLst/>
                            </a:rPr>
                            <a:t>V</a:t>
                          </a:r>
                          <a:r>
                            <a:rPr lang="en-US" sz="1700" baseline="0" smtClean="0">
                              <a:effectLst/>
                            </a:rPr>
                            <a:t>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$3.5 (6)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476387"/>
                  </p:ext>
                </p:extLst>
              </p:nvPr>
            </p:nvGraphicFramePr>
            <p:xfrm>
              <a:off x="1668407" y="3923838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4291744206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200957" t="-1351" r="-402871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300957" t="-1351" r="-302871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399048" t="-1351" r="-201429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Giá</a:t>
                          </a:r>
                          <a:r>
                            <a:rPr lang="en-US" sz="1700" baseline="0" smtClean="0">
                              <a:effectLst/>
                            </a:rPr>
                            <a:t>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SI7143DP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−2.6V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$1.5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9.15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SI4472DY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8.9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SI4463DY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−20</a:t>
                          </a:r>
                          <a:r>
                            <a:rPr lang="en-US" sz="1700" smtClean="0">
                              <a:effectLst/>
                            </a:rPr>
                            <a:t>V</a:t>
                          </a:r>
                          <a:r>
                            <a:rPr lang="en-US" sz="1700" baseline="0" smtClean="0">
                              <a:effectLst/>
                            </a:rPr>
                            <a:t>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$3.5 (6)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643640" y="5736020"/>
            <a:ext cx="2064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">
              <a:buClr>
                <a:srgbClr val="000000"/>
              </a:buClr>
            </a:pP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→ Chọn SI7143DP</a:t>
            </a:r>
          </a:p>
        </p:txBody>
      </p:sp>
    </p:spTree>
    <p:extLst>
      <p:ext uri="{BB962C8B-B14F-4D97-AF65-F5344CB8AC3E}">
        <p14:creationId xmlns:p14="http://schemas.microsoft.com/office/powerpoint/2010/main" val="5770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525083C-8D97-4309-883E-C18713717FD8}" type="slidenum">
              <a:rPr lang="en-US" sz="20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26" y="77819"/>
            <a:ext cx="678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>
                <a:solidFill>
                  <a:srgbClr val="000000"/>
                </a:solidFill>
              </a:rPr>
              <a:t>Chọn cuộn dây: Từ công thức </a:t>
            </a:r>
            <a:r>
              <a:rPr lang="en-US" sz="2000"/>
              <a:t>∆i, để ∆i&lt;1% thì L&gt;60</a:t>
            </a:r>
            <a:r>
              <a:rPr lang="el-GR" sz="2000"/>
              <a:t>μ</a:t>
            </a:r>
            <a:r>
              <a:rPr lang="en-US" sz="200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813195"/>
                  </p:ext>
                </p:extLst>
              </p:nvPr>
            </p:nvGraphicFramePr>
            <p:xfrm>
              <a:off x="1632840" y="423451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 (0.3)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7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(0.1)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PCV-2-274-05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5.2A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69m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8.95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PCV-2-274-10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7.2A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52m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$10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AGP4233-334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330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10m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$16 (7.5)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8.8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813195"/>
                  </p:ext>
                </p:extLst>
              </p:nvPr>
            </p:nvGraphicFramePr>
            <p:xfrm>
              <a:off x="1632840" y="423451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 (0.3)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300957" t="-1351" r="-302871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399048" t="-1351" r="-201429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PCV-2-274-05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5.2A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69m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8.95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PCV-2-274-10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7.2A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52m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$10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AGP4233-334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330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10m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$16 (7.5)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8.8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78126" y="2106851"/>
            <a:ext cx="268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/>
              <a:t>→ Chọn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PCV-2-274-05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8125" y="2585159"/>
                <a:ext cx="74522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3980" indent="-3429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>
                    <a:solidFill>
                      <a:srgbClr val="000000"/>
                    </a:solidFill>
                  </a:rPr>
                  <a:t>Chọn tụ điện đầu ra: Từ công thức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 spc="-1">
                    <a:solidFill>
                      <a:srgbClr val="000000"/>
                    </a:solidFill>
                  </a:rPr>
                  <a:t>, để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 spc="-1">
                    <a:solidFill>
                      <a:srgbClr val="000000"/>
                    </a:solidFill>
                  </a:rPr>
                  <a:t>&lt;1% thì C&gt;</a:t>
                </a:r>
                <a:r>
                  <a:rPr lang="en-US" sz="2000"/>
                  <a:t> 50</a:t>
                </a:r>
                <a:r>
                  <a:rPr lang="el-GR" sz="2000"/>
                  <a:t>μ</a:t>
                </a:r>
                <a:r>
                  <a:rPr lang="en-US" sz="2000"/>
                  <a:t>F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5" y="2585159"/>
                <a:ext cx="7452229" cy="369332"/>
              </a:xfrm>
              <a:prstGeom prst="rect">
                <a:avLst/>
              </a:prstGeom>
              <a:blipFill>
                <a:blip r:embed="rId4"/>
                <a:stretch>
                  <a:fillRect l="-736" t="-14754" r="-818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44854"/>
              </p:ext>
            </p:extLst>
          </p:nvPr>
        </p:nvGraphicFramePr>
        <p:xfrm>
          <a:off x="727774" y="2926791"/>
          <a:ext cx="10419006" cy="1671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342">
                  <a:extLst>
                    <a:ext uri="{9D8B030D-6E8A-4147-A177-3AD203B41FA5}">
                      <a16:colId xmlns:a16="http://schemas.microsoft.com/office/drawing/2014/main" val="201882457"/>
                    </a:ext>
                  </a:extLst>
                </a:gridCol>
                <a:gridCol w="2668361">
                  <a:extLst>
                    <a:ext uri="{9D8B030D-6E8A-4147-A177-3AD203B41FA5}">
                      <a16:colId xmlns:a16="http://schemas.microsoft.com/office/drawing/2014/main" val="2572957910"/>
                    </a:ext>
                  </a:extLst>
                </a:gridCol>
                <a:gridCol w="1755512">
                  <a:extLst>
                    <a:ext uri="{9D8B030D-6E8A-4147-A177-3AD203B41FA5}">
                      <a16:colId xmlns:a16="http://schemas.microsoft.com/office/drawing/2014/main" val="955262633"/>
                    </a:ext>
                  </a:extLst>
                </a:gridCol>
                <a:gridCol w="1493949">
                  <a:extLst>
                    <a:ext uri="{9D8B030D-6E8A-4147-A177-3AD203B41FA5}">
                      <a16:colId xmlns:a16="http://schemas.microsoft.com/office/drawing/2014/main" val="2692529529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1897599219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303354337"/>
                    </a:ext>
                  </a:extLst>
                </a:gridCol>
                <a:gridCol w="953036">
                  <a:extLst>
                    <a:ext uri="{9D8B030D-6E8A-4147-A177-3AD203B41FA5}">
                      <a16:colId xmlns:a16="http://schemas.microsoft.com/office/drawing/2014/main" val="1940555664"/>
                    </a:ext>
                  </a:extLst>
                </a:gridCol>
              </a:tblGrid>
              <a:tr h="447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(0.3)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 (0.1)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R(0.3)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Giá (0.3)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2828548873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GRM21BR60J107ME15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(9)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6.3V (9)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700" baseline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(10)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 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9.45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494070911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GRM31CR61A107ME05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(9)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10V 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 (10)</a:t>
                      </a:r>
                      <a:endParaRPr lang="en-US" sz="17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$1(10)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9.65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1530010131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T530D157M010ATE005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10V</a:t>
                      </a:r>
                      <a:r>
                        <a:rPr lang="en-US" sz="1700" baseline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5m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(9.5)</a:t>
                      </a:r>
                      <a:endParaRPr lang="en-US" sz="17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$7.5 (8)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327326497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8126" y="4585477"/>
            <a:ext cx="36551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/>
              <a:t>→ Chọn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GRM31CR61A107ME05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8125" y="5139475"/>
                <a:ext cx="11083947" cy="1585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3980" indent="-3429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IC tạo xung và nhận feedback LT1242</a:t>
                </a:r>
              </a:p>
              <a:p>
                <a:pPr marL="343980" indent="-3429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en-US" sz="2000" spc="-1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 để phân áp tạo ra điện áp 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2.5V đưa </a:t>
                </a: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vào bộ so sánh ở FB</a:t>
                </a: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→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K</a:t>
                </a:r>
                <a:r>
                  <a:rPr lang="el-GR" sz="2000" spc="-1" smtClean="0">
                    <a:solidFill>
                      <a:srgbClr val="000000"/>
                    </a:solidFill>
                    <a:latin typeface="Calibri"/>
                  </a:rPr>
                  <a:t>Ω</a:t>
                </a:r>
                <a:endParaRPr lang="en-US" sz="2000" spc="-1" smtClean="0">
                  <a:solidFill>
                    <a:srgbClr val="000000"/>
                  </a:solidFill>
                  <a:latin typeface="Calibri"/>
                </a:endParaRP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Theo datasheet của 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LT1242, để có D=0.872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000" spc="-1">
                    <a:latin typeface="Calibri" panose="020F0502020204030204" pitchFamily="34" charset="0"/>
                    <a:cs typeface="Calibri" panose="020F0502020204030204" pitchFamily="34" charset="0"/>
                  </a:rPr>
                  <a:t>=10</a:t>
                </a:r>
                <a:r>
                  <a:rPr lang="el-GR" sz="2000" spc="-1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US" sz="2000" spc="-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,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=2.7</m:t>
                    </m:r>
                    <m:r>
                      <m:rPr>
                        <m:sty m:val="p"/>
                      </m:rPr>
                      <a:rPr lang="en-US" sz="20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l-GR" sz="2000" spc="-1" smtClean="0">
                    <a:solidFill>
                      <a:srgbClr val="000000"/>
                    </a:solidFill>
                    <a:latin typeface="Calibri"/>
                  </a:rPr>
                  <a:t>Ω</a:t>
                </a: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=5.4nF</a:t>
                </a:r>
                <a:endParaRPr lang="en-US" sz="2000" spc="-1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5" y="5139475"/>
                <a:ext cx="11083947" cy="1585049"/>
              </a:xfrm>
              <a:prstGeom prst="rect">
                <a:avLst/>
              </a:prstGeom>
              <a:blipFill>
                <a:blip r:embed="rId5"/>
                <a:stretch>
                  <a:fillRect l="-550" t="-3846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525083C-8D97-4309-883E-C18713717FD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12846"/>
              </p:ext>
            </p:extLst>
          </p:nvPr>
        </p:nvGraphicFramePr>
        <p:xfrm>
          <a:off x="1977109" y="689273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429">
                  <a:extLst>
                    <a:ext uri="{9D8B030D-6E8A-4147-A177-3AD203B41FA5}">
                      <a16:colId xmlns:a16="http://schemas.microsoft.com/office/drawing/2014/main" val="952009394"/>
                    </a:ext>
                  </a:extLst>
                </a:gridCol>
                <a:gridCol w="5512571">
                  <a:extLst>
                    <a:ext uri="{9D8B030D-6E8A-4147-A177-3AD203B41FA5}">
                      <a16:colId xmlns:a16="http://schemas.microsoft.com/office/drawing/2014/main" val="363340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số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Tên/Số</a:t>
                      </a:r>
                      <a:r>
                        <a:rPr lang="en-US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liệu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2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1V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5V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9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0.872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kHz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76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n-MOSFET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-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SI4430DY</a:t>
                      </a:r>
                      <a:r>
                        <a:rPr lang="en-US" spc="-1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(Ron=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8m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pc="-1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2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p-MOSFET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-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SI7143DP </a:t>
                      </a:r>
                      <a:r>
                        <a:rPr lang="en-US" spc="-1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(Ron=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8m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pc="-1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PCV-2-274-05 (L=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H, </a:t>
                      </a: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RL=69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7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GRM31CR61A107ME05 (C=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F)</a:t>
                      </a:r>
                      <a:endParaRPr lang="en-US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4.69A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2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∆i</a:t>
                      </a:r>
                      <a:endParaRPr lang="en-US" sz="1800" spc="-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0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∆v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0.5%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5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</a:rPr>
                        <a:t>3W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1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Hiệu</a:t>
                      </a:r>
                      <a:r>
                        <a:rPr lang="en-US" sz="1800" spc="-1" baseline="0" smtClean="0">
                          <a:solidFill>
                            <a:schemeClr val="tx1"/>
                          </a:solidFill>
                          <a:latin typeface="Calibri"/>
                        </a:rPr>
                        <a:t> suất </a:t>
                      </a:r>
                      <a:r>
                        <a:rPr lang="el-GR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η</a:t>
                      </a:r>
                      <a:endParaRPr lang="en-US" sz="1800" spc="-1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</a:rPr>
                        <a:t>63.75%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1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Giá</a:t>
                      </a:r>
                      <a:r>
                        <a:rPr lang="en-US" sz="1800" spc="-1" baseline="0" smtClean="0">
                          <a:solidFill>
                            <a:schemeClr val="tx1"/>
                          </a:solidFill>
                          <a:latin typeface="Calibri"/>
                        </a:rPr>
                        <a:t> thành</a:t>
                      </a:r>
                      <a:endParaRPr lang="en-US" sz="1800" spc="-1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</a:rPr>
                        <a:t>$9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44263"/>
                  </a:ext>
                </a:extLst>
              </a:tr>
            </a:tbl>
          </a:graphicData>
        </a:graphic>
      </p:graphicFrame>
      <p:sp>
        <p:nvSpPr>
          <p:cNvPr id="5" name="CustomShape 3"/>
          <p:cNvSpPr/>
          <p:nvPr/>
        </p:nvSpPr>
        <p:spPr>
          <a:xfrm>
            <a:off x="3999556" y="180699"/>
            <a:ext cx="3809914" cy="526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Bảng tổng hợp các thông số mạch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7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3B552EE-BCAC-45FF-9CF7-CBE00360275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10920" y="194920"/>
            <a:ext cx="934268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-1" smtClean="0">
                <a:solidFill>
                  <a:srgbClr val="000000"/>
                </a:solidFill>
                <a:latin typeface="Calibri Light"/>
                <a:ea typeface="DejaVu Sans"/>
              </a:rPr>
              <a:t>5</a:t>
            </a:r>
            <a:r>
              <a:rPr lang="en-US" sz="4800" b="0" strike="noStrike" spc="-1" smtClean="0">
                <a:solidFill>
                  <a:srgbClr val="000000"/>
                </a:solidFill>
                <a:latin typeface="Calibri Light"/>
                <a:ea typeface="DejaVu Sans"/>
              </a:rPr>
              <a:t>. Mô phỏng LTSpice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174609" y="6085035"/>
            <a:ext cx="5975652" cy="542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smtClean="0">
                <a:solidFill>
                  <a:srgbClr val="000000"/>
                </a:solidFill>
                <a:latin typeface="Calibri"/>
              </a:rPr>
              <a:t>Sơ đồ mạch Boost Converter trên LTSpice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04" t="15669" r="15568" b="11268"/>
          <a:stretch/>
        </p:blipFill>
        <p:spPr>
          <a:xfrm>
            <a:off x="1262128" y="947276"/>
            <a:ext cx="9396529" cy="5137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6465</TotalTime>
  <Words>711</Words>
  <Application>Microsoft Office PowerPoint</Application>
  <PresentationFormat>Widescreen</PresentationFormat>
  <Paragraphs>237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 Đề tài: Cài đặt hệ điều hành cho kit NanoPc-T3 Boot từ thẻ nhớ Biên dịch kernel và u-boot Dùng kit phát wifi</dc:title>
  <dc:subject/>
  <dc:creator>Hiếu Minh</dc:creator>
  <dc:description/>
  <cp:lastModifiedBy>Hiếu Minh</cp:lastModifiedBy>
  <cp:revision>173</cp:revision>
  <dcterms:created xsi:type="dcterms:W3CDTF">2019-04-09T12:08:25Z</dcterms:created>
  <dcterms:modified xsi:type="dcterms:W3CDTF">2019-06-22T15:11:47Z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