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19" autoAdjust="0"/>
  </p:normalViewPr>
  <p:slideViewPr>
    <p:cSldViewPr snapToGrid="0">
      <p:cViewPr>
        <p:scale>
          <a:sx n="100" d="100"/>
          <a:sy n="100" d="100"/>
        </p:scale>
        <p:origin x="-420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CE63-50C6-4883-BEE3-14AFEAAA2109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CC18E-C529-4608-95B3-5D0CC0CAB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CC18E-C529-4608-95B3-5D0CC0CABF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2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6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9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0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F902-9AB7-45DC-B2A8-51CDBA2FD25A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061A-19B6-4F53-B73A-5F09BA96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61099" y="578052"/>
            <a:ext cx="5609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000" spc="-1" smtClean="0">
                <a:latin typeface="Calibri" panose="020F0502020204030204" pitchFamily="34" charset="0"/>
                <a:cs typeface="Calibri" panose="020F0502020204030204" pitchFamily="34" charset="0"/>
              </a:rPr>
              <a:t>Xung pwm điều khiển 2 MOSFET</a:t>
            </a: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ustomShape 3"/>
          <p:cNvSpPr/>
          <p:nvPr/>
        </p:nvSpPr>
        <p:spPr>
          <a:xfrm>
            <a:off x="4362813" y="5910468"/>
            <a:ext cx="3977998" cy="502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Kết quả mô phỏng </a:t>
            </a: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xung pwm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3429" r="1502" b="12078"/>
          <a:stretch/>
        </p:blipFill>
        <p:spPr>
          <a:xfrm>
            <a:off x="611197" y="947384"/>
            <a:ext cx="10818803" cy="460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4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l="45120" t="53472" r="10468" b="13541"/>
          <a:stretch/>
        </p:blipFill>
        <p:spPr>
          <a:xfrm>
            <a:off x="2817023" y="2516204"/>
            <a:ext cx="5791835" cy="2418715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4709563" y="2516204"/>
            <a:ext cx="116649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DejaVu Sans"/>
                <a:cs typeface="Times New Roman" panose="02020603050405020304" pitchFamily="18" charset="0"/>
              </a:rPr>
              <a:t>(1−D):1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5761358" y="2291877"/>
                <a:ext cx="2794635" cy="6623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on</m:t>
                              </m:r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(1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D</m:t>
                              </m:r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on</m:t>
                              </m:r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(1</m:t>
                              </m:r>
                              <m: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D</m:t>
                              </m:r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8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358" y="2291877"/>
                <a:ext cx="2794635" cy="662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stomShape 1"/>
          <p:cNvSpPr/>
          <p:nvPr/>
        </p:nvSpPr>
        <p:spPr>
          <a:xfrm>
            <a:off x="6135516" y="3178509"/>
            <a:ext cx="390525" cy="469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DejaVu Sans"/>
                <a:cs typeface="Times New Roman" panose="02020603050405020304" pitchFamily="18" charset="0"/>
              </a:rPr>
              <a:t>I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ustomShape 1"/>
          <p:cNvSpPr/>
          <p:nvPr/>
        </p:nvSpPr>
        <p:spPr>
          <a:xfrm>
            <a:off x="7372187" y="3648067"/>
            <a:ext cx="390525" cy="43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ea typeface="DejaVu Sans"/>
                <a:cs typeface="Times New Roman" panose="02020603050405020304" pitchFamily="18" charset="0"/>
              </a:rPr>
              <a:t>V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04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7" y="99558"/>
            <a:ext cx="5466730" cy="2505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67931" y="1252588"/>
                <a:ext cx="435632" cy="508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g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31" y="1252588"/>
                <a:ext cx="435632" cy="5083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843291" y="1252588"/>
                <a:ext cx="860492" cy="5083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/>
                                <m:t>g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291" y="1252588"/>
                <a:ext cx="860492" cy="508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0" y="2715758"/>
            <a:ext cx="5493927" cy="2505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40734" y="3834600"/>
                <a:ext cx="439608" cy="43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RC</m:t>
                          </m:r>
                        </m:den>
                      </m:f>
                    </m:oMath>
                  </m:oMathPara>
                </a14:m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34" y="3834600"/>
                <a:ext cx="439608" cy="436851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026536" y="3834600"/>
                <a:ext cx="687752" cy="4380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RC</m:t>
                          </m:r>
                        </m:den>
                      </m:f>
                    </m:oMath>
                  </m:oMathPara>
                </a14:m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536" y="3834600"/>
                <a:ext cx="687752" cy="438069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2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172135" y="974557"/>
                <a:ext cx="463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35" y="974557"/>
                <a:ext cx="46352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432845" y="3808721"/>
                <a:ext cx="1971052" cy="343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45" y="3808721"/>
                <a:ext cx="1971052" cy="343492"/>
              </a:xfrm>
              <a:prstGeom prst="rect">
                <a:avLst/>
              </a:prstGeom>
              <a:blipFill>
                <a:blip r:embed="rId4"/>
                <a:stretch>
                  <a:fillRect t="-133929" r="-24149" b="-20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56266" y="1792629"/>
                <a:ext cx="1647631" cy="343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on</m:t>
                              </m:r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266" y="1792629"/>
                <a:ext cx="1647631" cy="343492"/>
              </a:xfrm>
              <a:prstGeom prst="rect">
                <a:avLst/>
              </a:prstGeom>
              <a:blipFill>
                <a:blip r:embed="rId5"/>
                <a:stretch>
                  <a:fillRect t="-133929" r="-29259" b="-20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560" y="1343889"/>
            <a:ext cx="5466730" cy="29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6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513" r="1135" b="12896"/>
          <a:stretch/>
        </p:blipFill>
        <p:spPr>
          <a:xfrm>
            <a:off x="246959" y="947384"/>
            <a:ext cx="11859182" cy="496308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075038" y="3534033"/>
            <a:ext cx="37070" cy="221185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6692" y="3534032"/>
            <a:ext cx="114753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12108" y="5228015"/>
            <a:ext cx="1079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>
                <a:solidFill>
                  <a:srgbClr val="FF0000"/>
                </a:solidFill>
                <a:latin typeface="Calibri"/>
              </a:rPr>
              <a:t>∆</a:t>
            </a:r>
            <a:r>
              <a:rPr lang="en-US" sz="2000" spc="-1" smtClean="0">
                <a:solidFill>
                  <a:srgbClr val="FF0000"/>
                </a:solidFill>
                <a:latin typeface="Calibri"/>
              </a:rPr>
              <a:t>v=0.5%</a:t>
            </a:r>
            <a:endParaRPr lang="en-US" sz="2000" spc="-1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1100" y="578052"/>
            <a:ext cx="1593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Điện áp ra</a:t>
            </a:r>
          </a:p>
        </p:txBody>
      </p:sp>
      <p:sp>
        <p:nvSpPr>
          <p:cNvPr id="7" name="CustomShape 3"/>
          <p:cNvSpPr/>
          <p:nvPr/>
        </p:nvSpPr>
        <p:spPr>
          <a:xfrm>
            <a:off x="4362813" y="5910468"/>
            <a:ext cx="3977998" cy="502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Kết quả mô phỏng </a:t>
            </a: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điện áp ra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30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396" t="13231" r="1826" b="6489"/>
          <a:stretch/>
        </p:blipFill>
        <p:spPr>
          <a:xfrm>
            <a:off x="318668" y="819623"/>
            <a:ext cx="11242676" cy="51481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8668" y="450291"/>
            <a:ext cx="3168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000" spc="-1" smtClean="0">
                <a:latin typeface="Calibri" panose="020F0502020204030204" pitchFamily="34" charset="0"/>
                <a:cs typeface="Calibri" panose="020F0502020204030204" pitchFamily="34" charset="0"/>
              </a:rPr>
              <a:t>Điện áp rơi trên cuộn dây</a:t>
            </a:r>
            <a:endParaRPr lang="en-US" sz="20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3487099" y="6085767"/>
            <a:ext cx="4816641" cy="502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Kết quả mô phỏng điện áp rơi trên cuộn dây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909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131" y="213273"/>
            <a:ext cx="304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000" spc="-1" smtClean="0">
                <a:latin typeface="Calibri" panose="020F0502020204030204" pitchFamily="34" charset="0"/>
                <a:cs typeface="Calibri" panose="020F0502020204030204" pitchFamily="34" charset="0"/>
              </a:rPr>
              <a:t>Dòng điện qua cuộn </a:t>
            </a:r>
            <a:r>
              <a:rPr lang="en-US" sz="2000" spc="-1">
                <a:latin typeface="Calibri" panose="020F0502020204030204" pitchFamily="34" charset="0"/>
                <a:cs typeface="Calibri" panose="020F0502020204030204" pitchFamily="34" charset="0"/>
              </a:rPr>
              <a:t>dây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3633" r="1213" b="9194"/>
          <a:stretch/>
        </p:blipFill>
        <p:spPr>
          <a:xfrm>
            <a:off x="321388" y="615154"/>
            <a:ext cx="11415428" cy="50138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9088" y="4359273"/>
            <a:ext cx="10234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000" spc="-1" smtClean="0">
                <a:solidFill>
                  <a:srgbClr val="FF0000"/>
                </a:solidFill>
                <a:latin typeface="Calibri"/>
              </a:rPr>
              <a:t>∆i=0.2%</a:t>
            </a:r>
            <a:endParaRPr lang="en-US" sz="2000" spc="-1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69088" y="3089534"/>
            <a:ext cx="8238" cy="2422266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3"/>
          </p:cNvCxnSpPr>
          <p:nvPr/>
        </p:nvCxnSpPr>
        <p:spPr>
          <a:xfrm>
            <a:off x="780192" y="3092965"/>
            <a:ext cx="10956624" cy="2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stomShape 3"/>
          <p:cNvSpPr/>
          <p:nvPr/>
        </p:nvSpPr>
        <p:spPr>
          <a:xfrm>
            <a:off x="3850183" y="5661561"/>
            <a:ext cx="4816641" cy="5026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Kết quả mô phỏng dòng điện qua cuộn dây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961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425003" y="219127"/>
            <a:ext cx="10514520" cy="580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r>
              <a:rPr lang="en-US" sz="2000" spc="-1" smtClean="0">
                <a:latin typeface="Calibri" panose="020F0502020204030204" pitchFamily="34" charset="0"/>
                <a:cs typeface="Calibri" panose="020F0502020204030204" pitchFamily="34" charset="0"/>
              </a:rPr>
              <a:t>Công suất đầu ra</a:t>
            </a:r>
            <a:endParaRPr lang="en-US" sz="2000" b="0" strike="noStrike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Wingdings" panose="05000000000000000000" pitchFamily="2" charset="2"/>
              <a:buChar char="Ø"/>
            </a:pPr>
            <a:endParaRPr lang="en-US" sz="20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stomShape 3"/>
          <p:cNvSpPr/>
          <p:nvPr/>
        </p:nvSpPr>
        <p:spPr>
          <a:xfrm>
            <a:off x="4121374" y="5753004"/>
            <a:ext cx="3898161" cy="4624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Kết quả mô phỏng công suất đầu ra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250" r="1710" b="10165"/>
          <a:stretch/>
        </p:blipFill>
        <p:spPr>
          <a:xfrm>
            <a:off x="425003" y="683782"/>
            <a:ext cx="11316825" cy="495752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91403" y="3377170"/>
            <a:ext cx="10956624" cy="2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9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7449" y="266355"/>
            <a:ext cx="204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>
                <a:latin typeface="Calibri" panose="020F0502020204030204" pitchFamily="34" charset="0"/>
                <a:cs typeface="Calibri" panose="020F0502020204030204" pitchFamily="34" charset="0"/>
              </a:rPr>
              <a:t>Chọn n-MOSFET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759247"/>
                  </p:ext>
                </p:extLst>
              </p:nvPr>
            </p:nvGraphicFramePr>
            <p:xfrm>
              <a:off x="1462216" y="635687"/>
              <a:ext cx="8410832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01784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699456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01120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447435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421027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099751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(0.1)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SI4430DY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9.35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SI4426DY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$0.5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SI4442DY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759247"/>
                  </p:ext>
                </p:extLst>
              </p:nvPr>
            </p:nvGraphicFramePr>
            <p:xfrm>
              <a:off x="1462216" y="635687"/>
              <a:ext cx="8410832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01784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699456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01120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447435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421027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099751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840259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200508" t="-1351" r="-403046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248739" t="-1351" r="-233613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356223" t="-1351" r="-138627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SI4430DY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9.35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SI4426DY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$0.5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SI4442DY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2V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9.2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437449" y="20297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pc="-1">
                <a:latin typeface="Calibri" panose="020F0502020204030204" pitchFamily="34" charset="0"/>
                <a:cs typeface="Calibri" panose="020F0502020204030204" pitchFamily="34" charset="0"/>
              </a:rPr>
              <a:t>→ Chọn SI4430DY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449" y="2688278"/>
            <a:ext cx="2049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pc="-1">
                <a:latin typeface="Calibri" panose="020F0502020204030204" pitchFamily="34" charset="0"/>
                <a:cs typeface="Calibri" panose="020F0502020204030204" pitchFamily="34" charset="0"/>
              </a:rPr>
              <a:t>Chọn p-MOSFET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69262"/>
                  </p:ext>
                </p:extLst>
              </p:nvPr>
            </p:nvGraphicFramePr>
            <p:xfrm>
              <a:off x="1462216" y="3069967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4291744206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𝐷𝑆𝑆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(0.1)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𝐺𝑆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  <m:d>
                                    <m:dPr>
                                      <m:ctrlPr>
                                        <a:rPr lang="en-US" sz="17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𝑜𝑛</m:t>
                                      </m:r>
                                    </m:e>
                                  </m:d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(0.5)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Giá</a:t>
                          </a:r>
                          <a:r>
                            <a:rPr lang="en-US" sz="1700" baseline="0" smtClean="0">
                              <a:effectLst/>
                            </a:rPr>
                            <a:t>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SI7143DP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−2.6V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$1.5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9.15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SI4472DY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8.9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SI4463DY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−20</a:t>
                          </a:r>
                          <a:r>
                            <a:rPr lang="en-US" sz="1700" smtClean="0">
                              <a:effectLst/>
                            </a:rPr>
                            <a:t>V</a:t>
                          </a:r>
                          <a:r>
                            <a:rPr lang="en-US" sz="1700" baseline="0" smtClean="0">
                              <a:effectLst/>
                            </a:rPr>
                            <a:t>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$3.5 (6)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369262"/>
                  </p:ext>
                </p:extLst>
              </p:nvPr>
            </p:nvGraphicFramePr>
            <p:xfrm>
              <a:off x="1462216" y="3069967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4291744206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200957" t="-1351" r="-402871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300957" t="-1351" r="-302871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3"/>
                          <a:stretch>
                            <a:fillRect l="-399048" t="-1351" r="-201429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Giá</a:t>
                          </a:r>
                          <a:r>
                            <a:rPr lang="en-US" sz="1700" baseline="0" smtClean="0">
                              <a:effectLst/>
                            </a:rPr>
                            <a:t> (0.2)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SI7143DP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−2.6V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$1.5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9.15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SI4472DY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</a:t>
                          </a:r>
                          <a:r>
                            <a:rPr lang="en-US" sz="1700" smtClean="0">
                              <a:effectLst/>
                            </a:rPr>
                            <a:t>30V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12m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$2.5 (7)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8.9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SI4463DY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−20</a:t>
                          </a:r>
                          <a:r>
                            <a:rPr lang="en-US" sz="1700" smtClean="0">
                              <a:effectLst/>
                            </a:rPr>
                            <a:t>V</a:t>
                          </a:r>
                          <a:r>
                            <a:rPr lang="en-US" sz="1700" baseline="0" smtClean="0">
                              <a:effectLst/>
                            </a:rPr>
                            <a:t>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−1</a:t>
                          </a:r>
                          <a:r>
                            <a:rPr lang="en-US" sz="1700" smtClean="0">
                              <a:effectLst/>
                            </a:rPr>
                            <a:t>V (10)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14m</a:t>
                          </a:r>
                          <a:r>
                            <a:rPr lang="el-GR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</a:rPr>
                            <a:t>$3.5 (6)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8.6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37449" y="4882149"/>
            <a:ext cx="1880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">
              <a:buClr>
                <a:srgbClr val="000000"/>
              </a:buClr>
            </a:pPr>
            <a:r>
              <a:rPr lang="en-US" spc="-1">
                <a:latin typeface="Calibri" panose="020F0502020204030204" pitchFamily="34" charset="0"/>
                <a:cs typeface="Calibri" panose="020F0502020204030204" pitchFamily="34" charset="0"/>
              </a:rPr>
              <a:t>→ Chọn SI7143DP</a:t>
            </a:r>
            <a:endParaRPr lang="en-US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732" y="243136"/>
            <a:ext cx="555915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3980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</a:rPr>
              <a:t>Chọn cuộn dây: Từ công thức </a:t>
            </a:r>
            <a:r>
              <a:rPr lang="en-US"/>
              <a:t>∆i, để ∆i&lt;1% thì L&gt;60</a:t>
            </a:r>
            <a:r>
              <a:rPr lang="el-GR"/>
              <a:t>μ</a:t>
            </a:r>
            <a:r>
              <a:rPr lang="en-US"/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772817"/>
                  </p:ext>
                </p:extLst>
              </p:nvPr>
            </p:nvGraphicFramePr>
            <p:xfrm>
              <a:off x="1568446" y="588768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7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𝒑𝒌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0.1)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70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700" b="1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PCV-2-274-05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5.2A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69m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8.95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PCV-2-274-10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7.2A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52m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$10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AGP4233-334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330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10m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$16 (7.5)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8.8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772817"/>
                  </p:ext>
                </p:extLst>
              </p:nvPr>
            </p:nvGraphicFramePr>
            <p:xfrm>
              <a:off x="1568446" y="588768"/>
              <a:ext cx="8930446" cy="1671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45139">
                      <a:extLst>
                        <a:ext uri="{9D8B030D-6E8A-4147-A177-3AD203B41FA5}">
                          <a16:colId xmlns:a16="http://schemas.microsoft.com/office/drawing/2014/main" val="201882457"/>
                        </a:ext>
                      </a:extLst>
                    </a:gridCol>
                    <a:gridCol w="1804447">
                      <a:extLst>
                        <a:ext uri="{9D8B030D-6E8A-4147-A177-3AD203B41FA5}">
                          <a16:colId xmlns:a16="http://schemas.microsoft.com/office/drawing/2014/main" val="2572957910"/>
                        </a:ext>
                      </a:extLst>
                    </a:gridCol>
                    <a:gridCol w="1275324">
                      <a:extLst>
                        <a:ext uri="{9D8B030D-6E8A-4147-A177-3AD203B41FA5}">
                          <a16:colId xmlns:a16="http://schemas.microsoft.com/office/drawing/2014/main" val="955262633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269252952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897599219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303354337"/>
                        </a:ext>
                      </a:extLst>
                    </a:gridCol>
                    <a:gridCol w="1276384">
                      <a:extLst>
                        <a:ext uri="{9D8B030D-6E8A-4147-A177-3AD203B41FA5}">
                          <a16:colId xmlns:a16="http://schemas.microsoft.com/office/drawing/2014/main" val="1940555664"/>
                        </a:ext>
                      </a:extLst>
                    </a:gridCol>
                  </a:tblGrid>
                  <a:tr h="447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STT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Tên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L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300957" t="-1351" r="-302871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4144" marR="94144" marT="0" marB="0">
                        <a:blipFill>
                          <a:blip r:embed="rId2"/>
                          <a:stretch>
                            <a:fillRect l="-399048" t="-1351" r="-201429" b="-28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Giá (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0.3)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Điểm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2828548873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PCV-2-274-05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5.2A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69m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(8)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$5 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8.95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49407091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PCV-2-274-10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270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7.2A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52m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(8)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$10 (9)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8.7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1530010131"/>
                      </a:ext>
                    </a:extLst>
                  </a:tr>
                  <a:tr h="40795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AGP4233-334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330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μ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H 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(10)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5A (8.5)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10m</a:t>
                          </a:r>
                          <a:r>
                            <a:rPr lang="el-GR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Ω</a:t>
                          </a: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</a:rPr>
                            <a:t> (9)</a:t>
                          </a:r>
                          <a:endParaRPr lang="en-US" sz="170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$16 (7.5)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70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8.8</a:t>
                          </a:r>
                          <a:endParaRPr lang="en-US" sz="17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94144" marR="94144" marT="0" marB="0"/>
                    </a:tc>
                    <a:extLst>
                      <a:ext uri="{0D108BD9-81ED-4DB2-BD59-A6C34878D82A}">
                        <a16:rowId xmlns:a16="http://schemas.microsoft.com/office/drawing/2014/main" val="32732649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313732" y="2272168"/>
            <a:ext cx="2329164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/>
              <a:t>→ Chọn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PCV-2-274-05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13732" y="2750476"/>
                <a:ext cx="6689124" cy="3416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3980" indent="-3429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pc="-1">
                    <a:solidFill>
                      <a:srgbClr val="000000"/>
                    </a:solidFill>
                  </a:rPr>
                  <a:t>Chọn tụ điện đầu ra:</a:t>
                </a:r>
                <a:r>
                  <a:rPr lang="en-US" spc="-1">
                    <a:solidFill>
                      <a:srgbClr val="000000"/>
                    </a:solidFill>
                  </a:rPr>
                  <a:t> </a:t>
                </a:r>
                <a:r>
                  <a:rPr lang="en-US" spc="-1">
                    <a:solidFill>
                      <a:srgbClr val="000000"/>
                    </a:solidFill>
                  </a:rPr>
                  <a:t>Từ công thức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pc="-1">
                    <a:solidFill>
                      <a:srgbClr val="000000"/>
                    </a:solidFill>
                  </a:rPr>
                  <a:t>, để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pc="-1">
                    <a:solidFill>
                      <a:srgbClr val="000000"/>
                    </a:solidFill>
                  </a:rPr>
                  <a:t>&lt;1% thì C&gt;</a:t>
                </a:r>
                <a:r>
                  <a:rPr lang="en-US"/>
                  <a:t> 5</a:t>
                </a:r>
                <a:r>
                  <a:rPr lang="en-US"/>
                  <a:t>0</a:t>
                </a:r>
                <a:r>
                  <a:rPr lang="el-GR"/>
                  <a:t>μ</a:t>
                </a:r>
                <a:r>
                  <a:rPr lang="en-US"/>
                  <a:t>F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2" y="2750476"/>
                <a:ext cx="6689124" cy="341632"/>
              </a:xfrm>
              <a:prstGeom prst="rect">
                <a:avLst/>
              </a:prstGeom>
              <a:blipFill>
                <a:blip r:embed="rId3"/>
                <a:stretch>
                  <a:fillRect l="-546" t="-160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27277"/>
              </p:ext>
            </p:extLst>
          </p:nvPr>
        </p:nvGraphicFramePr>
        <p:xfrm>
          <a:off x="663380" y="3092108"/>
          <a:ext cx="10419006" cy="16710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342">
                  <a:extLst>
                    <a:ext uri="{9D8B030D-6E8A-4147-A177-3AD203B41FA5}">
                      <a16:colId xmlns:a16="http://schemas.microsoft.com/office/drawing/2014/main" val="201882457"/>
                    </a:ext>
                  </a:extLst>
                </a:gridCol>
                <a:gridCol w="2668361">
                  <a:extLst>
                    <a:ext uri="{9D8B030D-6E8A-4147-A177-3AD203B41FA5}">
                      <a16:colId xmlns:a16="http://schemas.microsoft.com/office/drawing/2014/main" val="2572957910"/>
                    </a:ext>
                  </a:extLst>
                </a:gridCol>
                <a:gridCol w="1755512">
                  <a:extLst>
                    <a:ext uri="{9D8B030D-6E8A-4147-A177-3AD203B41FA5}">
                      <a16:colId xmlns:a16="http://schemas.microsoft.com/office/drawing/2014/main" val="955262633"/>
                    </a:ext>
                  </a:extLst>
                </a:gridCol>
                <a:gridCol w="1493949">
                  <a:extLst>
                    <a:ext uri="{9D8B030D-6E8A-4147-A177-3AD203B41FA5}">
                      <a16:colId xmlns:a16="http://schemas.microsoft.com/office/drawing/2014/main" val="2692529529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1897599219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303354337"/>
                    </a:ext>
                  </a:extLst>
                </a:gridCol>
                <a:gridCol w="953036">
                  <a:extLst>
                    <a:ext uri="{9D8B030D-6E8A-4147-A177-3AD203B41FA5}">
                      <a16:colId xmlns:a16="http://schemas.microsoft.com/office/drawing/2014/main" val="1940555664"/>
                    </a:ext>
                  </a:extLst>
                </a:gridCol>
              </a:tblGrid>
              <a:tr h="44718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STT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0.1)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R(0.3)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Giá (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Điểm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2828548873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GRM21BR60J107ME15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(9)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6.3V (9)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en-US" sz="1700" baseline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(10)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$2 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9.45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494070911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GRM31CR61A107ME05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10V 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 (10)</a:t>
                      </a:r>
                      <a:endParaRPr lang="en-US" sz="17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$1(10)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9.65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1530010131"/>
                  </a:ext>
                </a:extLst>
              </a:tr>
              <a:tr h="40795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T530D157M010ATE005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150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 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10V</a:t>
                      </a:r>
                      <a:r>
                        <a:rPr lang="en-US" sz="1700" baseline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(9.5)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5m</a:t>
                      </a:r>
                      <a:r>
                        <a:rPr lang="el-GR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(9.5)</a:t>
                      </a:r>
                      <a:endParaRPr lang="en-US" sz="170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$7.5 (8)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9.05</a:t>
                      </a:r>
                      <a:endParaRPr lang="en-US" sz="1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144" marR="94144" marT="0" marB="0"/>
                </a:tc>
                <a:extLst>
                  <a:ext uri="{0D108BD9-81ED-4DB2-BD59-A6C34878D82A}">
                    <a16:rowId xmlns:a16="http://schemas.microsoft.com/office/drawing/2014/main" val="327326497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3732" y="4750794"/>
            <a:ext cx="319991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/>
              <a:t>→ Chọn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GRM31CR61A107ME05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7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86062" y="252797"/>
                <a:ext cx="11066538" cy="36112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3980" indent="-3429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Arial" panose="020B0604020202020204" pitchFamily="34" charset="0"/>
                  <a:buChar char="•"/>
                </a:pP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IC 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tạo xung và nhận feedback 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LT1242</a:t>
                </a:r>
                <a:endParaRPr lang="en-US" sz="2000" spc="-1" smtClean="0">
                  <a:solidFill>
                    <a:srgbClr val="000000"/>
                  </a:solidFill>
                  <a:latin typeface="Calibri"/>
                </a:endParaRPr>
              </a:p>
              <a:p>
                <a:pPr marL="343980" indent="-34290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Ø"/>
                </a:pPr>
                <a:r>
                  <a:rPr lang="en-US" sz="2000" spc="-1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 để phân áp tạo ra điện áp 2.5V</a:t>
                </a: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đưa vào bộ so sánh ở FB</a:t>
                </a: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→ 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pc="-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K</a:t>
                </a:r>
                <a:r>
                  <a:rPr lang="el-GR" sz="2000" spc="-1" smtClean="0">
                    <a:solidFill>
                      <a:srgbClr val="000000"/>
                    </a:solidFill>
                    <a:latin typeface="Calibri"/>
                  </a:rPr>
                  <a:t>Ω</a:t>
                </a:r>
                <a:endParaRPr lang="en-US" sz="2000" spc="-1" smtClean="0">
                  <a:solidFill>
                    <a:srgbClr val="000000"/>
                  </a:solidFill>
                  <a:latin typeface="Calibri"/>
                </a:endParaRP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Theo datasheet của </a:t>
                </a: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LT1242, để có D=0.872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000" spc="-1">
                    <a:latin typeface="Calibri" panose="020F0502020204030204" pitchFamily="34" charset="0"/>
                    <a:cs typeface="Calibri" panose="020F0502020204030204" pitchFamily="34" charset="0"/>
                  </a:rPr>
                  <a:t>=10</a:t>
                </a:r>
                <a:r>
                  <a:rPr lang="el-GR" sz="2000" spc="-1">
                    <a:latin typeface="Calibri" panose="020F0502020204030204" pitchFamily="34" charset="0"/>
                    <a:cs typeface="Calibri" panose="020F0502020204030204" pitchFamily="34" charset="0"/>
                  </a:rPr>
                  <a:t>μ</a:t>
                </a:r>
                <a:r>
                  <a:rPr lang="en-US" sz="2000" spc="-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US" sz="2000" spc="-1" smtClean="0">
                  <a:solidFill>
                    <a:srgbClr val="000000"/>
                  </a:solidFill>
                  <a:latin typeface="Calibri"/>
                </a:endParaRP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20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=2.7</m:t>
                    </m:r>
                    <m:r>
                      <m:rPr>
                        <m:sty m:val="p"/>
                      </m:rPr>
                      <a:rPr lang="en-US" sz="2000" b="0" i="0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l-GR" sz="2000" spc="-1">
                    <a:solidFill>
                      <a:srgbClr val="000000"/>
                    </a:solidFill>
                    <a:latin typeface="Calibri"/>
                  </a:rPr>
                  <a:t>Ω</a:t>
                </a:r>
                <a:endParaRPr lang="en-US" sz="2000" spc="-1" smtClean="0">
                  <a:solidFill>
                    <a:srgbClr val="000000"/>
                  </a:solidFill>
                  <a:latin typeface="Calibri"/>
                </a:endParaRP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→ </a:t>
                </a:r>
                <a:r>
                  <a:rPr lang="en-US" sz="2000" spc="-1">
                    <a:solidFill>
                      <a:srgbClr val="000000"/>
                    </a:solidFill>
                    <a:latin typeface="Calibri"/>
                  </a:rPr>
                  <a:t>Chọn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spc="-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000" spc="-1" smtClean="0">
                    <a:solidFill>
                      <a:srgbClr val="000000"/>
                    </a:solidFill>
                    <a:latin typeface="Calibri"/>
                  </a:rPr>
                  <a:t>=5.4nF</a:t>
                </a:r>
                <a:endParaRPr lang="en-US" sz="2000" spc="-1">
                  <a:solidFill>
                    <a:srgbClr val="000000"/>
                  </a:solidFill>
                  <a:latin typeface="Calibri"/>
                </a:endParaRP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endParaRPr lang="en-US" sz="2000" spc="-1">
                  <a:solidFill>
                    <a:srgbClr val="000000"/>
                  </a:solidFill>
                  <a:latin typeface="Calibri"/>
                </a:endParaRPr>
              </a:p>
              <a:p>
                <a:pPr marL="1080">
                  <a:lnSpc>
                    <a:spcPct val="90000"/>
                  </a:lnSpc>
                  <a:spcBef>
                    <a:spcPts val="1001"/>
                  </a:spcBef>
                  <a:buClr>
                    <a:srgbClr val="000000"/>
                  </a:buClr>
                </a:pPr>
                <a:endParaRPr lang="en-US" sz="2000" spc="-1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2" y="252797"/>
                <a:ext cx="11066538" cy="3611245"/>
              </a:xfrm>
              <a:prstGeom prst="rect">
                <a:avLst/>
              </a:prstGeom>
              <a:blipFill>
                <a:blip r:embed="rId2"/>
                <a:stretch>
                  <a:fillRect l="-606" t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414" t="24076" r="47657" b="5326"/>
          <a:stretch/>
        </p:blipFill>
        <p:spPr>
          <a:xfrm>
            <a:off x="6266451" y="252797"/>
            <a:ext cx="5361257" cy="4633328"/>
          </a:xfrm>
          <a:prstGeom prst="rect">
            <a:avLst/>
          </a:prstGeom>
        </p:spPr>
      </p:pic>
      <p:sp>
        <p:nvSpPr>
          <p:cNvPr id="4" name="CustomShape 3"/>
          <p:cNvSpPr/>
          <p:nvPr/>
        </p:nvSpPr>
        <p:spPr>
          <a:xfrm>
            <a:off x="7482820" y="4861411"/>
            <a:ext cx="3193418" cy="4767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Mạch hồi tiếp dùng LT1242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05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00716"/>
              </p:ext>
            </p:extLst>
          </p:nvPr>
        </p:nvGraphicFramePr>
        <p:xfrm>
          <a:off x="1977109" y="972608"/>
          <a:ext cx="8128000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5429">
                  <a:extLst>
                    <a:ext uri="{9D8B030D-6E8A-4147-A177-3AD203B41FA5}">
                      <a16:colId xmlns:a16="http://schemas.microsoft.com/office/drawing/2014/main" val="952009394"/>
                    </a:ext>
                  </a:extLst>
                </a:gridCol>
                <a:gridCol w="5512571">
                  <a:extLst>
                    <a:ext uri="{9D8B030D-6E8A-4147-A177-3AD203B41FA5}">
                      <a16:colId xmlns:a16="http://schemas.microsoft.com/office/drawing/2014/main" val="3633402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Thông</a:t>
                      </a:r>
                      <a:r>
                        <a:rPr lang="en-US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số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Tên/Số</a:t>
                      </a:r>
                      <a:r>
                        <a:rPr lang="en-US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liệu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2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Vg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1V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43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5V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9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0.872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2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 kHz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763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n-MOSFET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-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SI4430DY</a:t>
                      </a:r>
                      <a:r>
                        <a:rPr lang="en-US" spc="-1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(Ron=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8m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pc="-1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92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p-MOSFET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pc="-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SI7143DP </a:t>
                      </a:r>
                      <a:r>
                        <a:rPr lang="en-US" spc="-1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(Ron=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8m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pc="-1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PCV-2-274-05 (L=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270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H, </a:t>
                      </a: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RL=69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Ω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)</a:t>
                      </a:r>
                      <a:endParaRPr lang="en-US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074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GRM31CR61A107ME05 (C=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r>
                        <a:rPr lang="el-GR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μ</a:t>
                      </a:r>
                      <a:r>
                        <a:rPr lang="en-US" sz="180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F)</a:t>
                      </a:r>
                      <a:endParaRPr lang="en-US" smtClean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6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4.69A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2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∆i</a:t>
                      </a:r>
                      <a:endParaRPr lang="en-US" sz="1800" spc="-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03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∆</a:t>
                      </a: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0.5%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55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</a:rPr>
                        <a:t>3W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1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Hiệu</a:t>
                      </a:r>
                      <a:r>
                        <a:rPr lang="en-US" sz="1800" spc="-1" baseline="0" smtClean="0">
                          <a:solidFill>
                            <a:schemeClr val="tx1"/>
                          </a:solidFill>
                          <a:latin typeface="Calibri"/>
                        </a:rPr>
                        <a:t> suất </a:t>
                      </a:r>
                      <a:r>
                        <a:rPr lang="el-GR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η</a:t>
                      </a:r>
                      <a:endParaRPr lang="en-US" sz="1800" spc="-1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</a:rPr>
                        <a:t>64%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1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  <a:latin typeface="Calibri"/>
                        </a:rPr>
                        <a:t>Giá</a:t>
                      </a:r>
                      <a:r>
                        <a:rPr lang="en-US" sz="1800" spc="-1" baseline="0" smtClean="0">
                          <a:solidFill>
                            <a:schemeClr val="tx1"/>
                          </a:solidFill>
                          <a:latin typeface="Calibri"/>
                        </a:rPr>
                        <a:t> thành</a:t>
                      </a:r>
                      <a:endParaRPr lang="en-US" sz="1800" spc="-1" smtClean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" algn="ctr">
                        <a:lnSpc>
                          <a:spcPct val="100000"/>
                        </a:lnSpc>
                        <a:buClr>
                          <a:srgbClr val="000000"/>
                        </a:buClr>
                      </a:pPr>
                      <a:r>
                        <a:rPr lang="en-US" sz="1800" spc="-1" smtClean="0">
                          <a:solidFill>
                            <a:schemeClr val="tx1"/>
                          </a:solidFill>
                        </a:rPr>
                        <a:t>$9</a:t>
                      </a:r>
                      <a:endParaRPr lang="en-US" sz="1800" spc="-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244263"/>
                  </a:ext>
                </a:extLst>
              </a:tr>
            </a:tbl>
          </a:graphicData>
        </a:graphic>
      </p:graphicFrame>
      <p:sp>
        <p:nvSpPr>
          <p:cNvPr id="4" name="CustomShape 3"/>
          <p:cNvSpPr/>
          <p:nvPr/>
        </p:nvSpPr>
        <p:spPr>
          <a:xfrm>
            <a:off x="3999556" y="464034"/>
            <a:ext cx="3809914" cy="5261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pc="-1" smtClean="0">
                <a:solidFill>
                  <a:srgbClr val="000000"/>
                </a:solidFill>
                <a:latin typeface="Calibri"/>
              </a:rPr>
              <a:t>Bảng tổng hợp các thông số mạch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12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526</Words>
  <Application>Microsoft Office PowerPoint</Application>
  <PresentationFormat>Widescreen</PresentationFormat>
  <Paragraphs>184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DejaVu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25</cp:revision>
  <dcterms:created xsi:type="dcterms:W3CDTF">2019-06-15T11:49:31Z</dcterms:created>
  <dcterms:modified xsi:type="dcterms:W3CDTF">2019-06-17T09:05:22Z</dcterms:modified>
</cp:coreProperties>
</file>