
<file path=[Content_Types].xml><?xml version="1.0" encoding="utf-8"?>
<Types xmlns="http://schemas.openxmlformats.org/package/2006/content-types">
  <Default Extension="png" ContentType="image/png"/>
  <Default Extension="jpeg" ContentType="image/jpeg"/>
  <Default Extension="emf" ContentType="image/x-emf"/>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slides/slide306.xml" ContentType="application/vnd.openxmlformats-officedocument.presentationml.slide+xml"/>
  <Override PartName="/ppt/slides/slide307.xml" ContentType="application/vnd.openxmlformats-officedocument.presentationml.slide+xml"/>
  <Override PartName="/ppt/slides/slide308.xml" ContentType="application/vnd.openxmlformats-officedocument.presentationml.slide+xml"/>
  <Override PartName="/ppt/slides/slide309.xml" ContentType="application/vnd.openxmlformats-officedocument.presentationml.slide+xml"/>
  <Override PartName="/ppt/slides/slide310.xml" ContentType="application/vnd.openxmlformats-officedocument.presentationml.slide+xml"/>
  <Override PartName="/ppt/slides/slide311.xml" ContentType="application/vnd.openxmlformats-officedocument.presentationml.slide+xml"/>
  <Override PartName="/ppt/slides/slide312.xml" ContentType="application/vnd.openxmlformats-officedocument.presentationml.slide+xml"/>
  <Override PartName="/ppt/slides/slide313.xml" ContentType="application/vnd.openxmlformats-officedocument.presentationml.slide+xml"/>
  <Override PartName="/ppt/slides/slide314.xml" ContentType="application/vnd.openxmlformats-officedocument.presentationml.slide+xml"/>
  <Override PartName="/ppt/slides/slide315.xml" ContentType="application/vnd.openxmlformats-officedocument.presentationml.slide+xml"/>
  <Override PartName="/ppt/slides/slide316.xml" ContentType="application/vnd.openxmlformats-officedocument.presentationml.slide+xml"/>
  <Override PartName="/ppt/slides/slide317.xml" ContentType="application/vnd.openxmlformats-officedocument.presentationml.slide+xml"/>
  <Override PartName="/ppt/slides/slide318.xml" ContentType="application/vnd.openxmlformats-officedocument.presentationml.slide+xml"/>
  <Override PartName="/ppt/slides/slide319.xml" ContentType="application/vnd.openxmlformats-officedocument.presentationml.slide+xml"/>
  <Override PartName="/ppt/slides/slide320.xml" ContentType="application/vnd.openxmlformats-officedocument.presentationml.slide+xml"/>
  <Override PartName="/ppt/slides/slide321.xml" ContentType="application/vnd.openxmlformats-officedocument.presentationml.slide+xml"/>
  <Override PartName="/ppt/slides/slide322.xml" ContentType="application/vnd.openxmlformats-officedocument.presentationml.slide+xml"/>
  <Override PartName="/ppt/slides/slide323.xml" ContentType="application/vnd.openxmlformats-officedocument.presentationml.slide+xml"/>
  <Override PartName="/ppt/slides/slide324.xml" ContentType="application/vnd.openxmlformats-officedocument.presentationml.slide+xml"/>
  <Override PartName="/ppt/slides/slide325.xml" ContentType="application/vnd.openxmlformats-officedocument.presentationml.slide+xml"/>
  <Override PartName="/ppt/slides/slide326.xml" ContentType="application/vnd.openxmlformats-officedocument.presentationml.slide+xml"/>
  <Override PartName="/ppt/slides/slide327.xml" ContentType="application/vnd.openxmlformats-officedocument.presentationml.slide+xml"/>
  <Override PartName="/ppt/slides/slide328.xml" ContentType="application/vnd.openxmlformats-officedocument.presentationml.slide+xml"/>
  <Override PartName="/ppt/slides/slide329.xml" ContentType="application/vnd.openxmlformats-officedocument.presentationml.slide+xml"/>
  <Override PartName="/ppt/slides/slide330.xml" ContentType="application/vnd.openxmlformats-officedocument.presentationml.slide+xml"/>
  <Override PartName="/ppt/slides/slide331.xml" ContentType="application/vnd.openxmlformats-officedocument.presentationml.slide+xml"/>
  <Override PartName="/ppt/slides/slide332.xml" ContentType="application/vnd.openxmlformats-officedocument.presentationml.slide+xml"/>
  <Override PartName="/ppt/slides/slide333.xml" ContentType="application/vnd.openxmlformats-officedocument.presentationml.slide+xml"/>
  <Override PartName="/ppt/slides/slide334.xml" ContentType="application/vnd.openxmlformats-officedocument.presentationml.slide+xml"/>
  <Override PartName="/ppt/slides/slide335.xml" ContentType="application/vnd.openxmlformats-officedocument.presentationml.slide+xml"/>
  <Override PartName="/ppt/slides/slide336.xml" ContentType="application/vnd.openxmlformats-officedocument.presentationml.slide+xml"/>
  <Override PartName="/ppt/slides/slide337.xml" ContentType="application/vnd.openxmlformats-officedocument.presentationml.slide+xml"/>
  <Override PartName="/ppt/slides/slide338.xml" ContentType="application/vnd.openxmlformats-officedocument.presentationml.slide+xml"/>
  <Override PartName="/ppt/slides/slide339.xml" ContentType="application/vnd.openxmlformats-officedocument.presentationml.slide+xml"/>
  <Override PartName="/ppt/slides/slide340.xml" ContentType="application/vnd.openxmlformats-officedocument.presentationml.slide+xml"/>
  <Override PartName="/ppt/slides/slide341.xml" ContentType="application/vnd.openxmlformats-officedocument.presentationml.slide+xml"/>
  <Override PartName="/ppt/slides/slide342.xml" ContentType="application/vnd.openxmlformats-officedocument.presentationml.slide+xml"/>
  <Override PartName="/ppt/slides/slide343.xml" ContentType="application/vnd.openxmlformats-officedocument.presentationml.slide+xml"/>
  <Override PartName="/ppt/slides/slide344.xml" ContentType="application/vnd.openxmlformats-officedocument.presentationml.slide+xml"/>
  <Override PartName="/ppt/slides/slide345.xml" ContentType="application/vnd.openxmlformats-officedocument.presentationml.slide+xml"/>
  <Override PartName="/ppt/slides/slide346.xml" ContentType="application/vnd.openxmlformats-officedocument.presentationml.slide+xml"/>
  <Override PartName="/ppt/slides/slide347.xml" ContentType="application/vnd.openxmlformats-officedocument.presentationml.slide+xml"/>
  <Override PartName="/ppt/slides/slide348.xml" ContentType="application/vnd.openxmlformats-officedocument.presentationml.slide+xml"/>
  <Override PartName="/ppt/slides/slide349.xml" ContentType="application/vnd.openxmlformats-officedocument.presentationml.slide+xml"/>
  <Override PartName="/ppt/slides/slide350.xml" ContentType="application/vnd.openxmlformats-officedocument.presentationml.slide+xml"/>
  <Override PartName="/ppt/slides/slide351.xml" ContentType="application/vnd.openxmlformats-officedocument.presentationml.slide+xml"/>
  <Override PartName="/ppt/slides/slide352.xml" ContentType="application/vnd.openxmlformats-officedocument.presentationml.slide+xml"/>
  <Override PartName="/ppt/slides/slide353.xml" ContentType="application/vnd.openxmlformats-officedocument.presentationml.slide+xml"/>
  <Override PartName="/ppt/slides/slide354.xml" ContentType="application/vnd.openxmlformats-officedocument.presentationml.slide+xml"/>
  <Override PartName="/ppt/slides/slide355.xml" ContentType="application/vnd.openxmlformats-officedocument.presentationml.slide+xml"/>
  <Override PartName="/ppt/slides/slide356.xml" ContentType="application/vnd.openxmlformats-officedocument.presentationml.slide+xml"/>
  <Override PartName="/ppt/slides/slide357.xml" ContentType="application/vnd.openxmlformats-officedocument.presentationml.slide+xml"/>
  <Override PartName="/ppt/slides/slide358.xml" ContentType="application/vnd.openxmlformats-officedocument.presentationml.slide+xml"/>
  <Override PartName="/ppt/slides/slide359.xml" ContentType="application/vnd.openxmlformats-officedocument.presentationml.slide+xml"/>
  <Override PartName="/ppt/slides/slide360.xml" ContentType="application/vnd.openxmlformats-officedocument.presentationml.slide+xml"/>
  <Override PartName="/ppt/slides/slide361.xml" ContentType="application/vnd.openxmlformats-officedocument.presentationml.slide+xml"/>
  <Override PartName="/ppt/slides/slide362.xml" ContentType="application/vnd.openxmlformats-officedocument.presentationml.slide+xml"/>
  <Override PartName="/ppt/slides/slide363.xml" ContentType="application/vnd.openxmlformats-officedocument.presentationml.slide+xml"/>
  <Override PartName="/ppt/slides/slide364.xml" ContentType="application/vnd.openxmlformats-officedocument.presentationml.slide+xml"/>
  <Override PartName="/ppt/slides/slide365.xml" ContentType="application/vnd.openxmlformats-officedocument.presentationml.slide+xml"/>
  <Override PartName="/ppt/slides/slide366.xml" ContentType="application/vnd.openxmlformats-officedocument.presentationml.slide+xml"/>
  <Override PartName="/ppt/slides/slide367.xml" ContentType="application/vnd.openxmlformats-officedocument.presentationml.slide+xml"/>
  <Override PartName="/ppt/slides/slide368.xml" ContentType="application/vnd.openxmlformats-officedocument.presentationml.slide+xml"/>
  <Override PartName="/ppt/slides/slide369.xml" ContentType="application/vnd.openxmlformats-officedocument.presentationml.slide+xml"/>
  <Override PartName="/ppt/slides/slide370.xml" ContentType="application/vnd.openxmlformats-officedocument.presentationml.slide+xml"/>
  <Override PartName="/ppt/slides/slide371.xml" ContentType="application/vnd.openxmlformats-officedocument.presentationml.slide+xml"/>
  <Override PartName="/ppt/slides/slide372.xml" ContentType="application/vnd.openxmlformats-officedocument.presentationml.slide+xml"/>
  <Override PartName="/ppt/slides/slide373.xml" ContentType="application/vnd.openxmlformats-officedocument.presentationml.slide+xml"/>
  <Override PartName="/ppt/slides/slide374.xml" ContentType="application/vnd.openxmlformats-officedocument.presentationml.slide+xml"/>
  <Override PartName="/ppt/slides/slide375.xml" ContentType="application/vnd.openxmlformats-officedocument.presentationml.slide+xml"/>
  <Override PartName="/ppt/slides/slide376.xml" ContentType="application/vnd.openxmlformats-officedocument.presentationml.slide+xml"/>
  <Override PartName="/ppt/slides/slide377.xml" ContentType="application/vnd.openxmlformats-officedocument.presentationml.slide+xml"/>
  <Override PartName="/ppt/slides/slide378.xml" ContentType="application/vnd.openxmlformats-officedocument.presentationml.slide+xml"/>
  <Override PartName="/ppt/slides/slide379.xml" ContentType="application/vnd.openxmlformats-officedocument.presentationml.slide+xml"/>
  <Override PartName="/ppt/slides/slide380.xml" ContentType="application/vnd.openxmlformats-officedocument.presentationml.slide+xml"/>
  <Override PartName="/ppt/slides/slide381.xml" ContentType="application/vnd.openxmlformats-officedocument.presentationml.slide+xml"/>
  <Override PartName="/ppt/slides/slide382.xml" ContentType="application/vnd.openxmlformats-officedocument.presentationml.slide+xml"/>
  <Override PartName="/ppt/slides/slide383.xml" ContentType="application/vnd.openxmlformats-officedocument.presentationml.slide+xml"/>
  <Override PartName="/ppt/slides/slide384.xml" ContentType="application/vnd.openxmlformats-officedocument.presentationml.slide+xml"/>
  <Override PartName="/ppt/slides/slide385.xml" ContentType="application/vnd.openxmlformats-officedocument.presentationml.slide+xml"/>
  <Override PartName="/ppt/slides/slide386.xml" ContentType="application/vnd.openxmlformats-officedocument.presentationml.slide+xml"/>
  <Override PartName="/ppt/slides/slide387.xml" ContentType="application/vnd.openxmlformats-officedocument.presentationml.slide+xml"/>
  <Override PartName="/ppt/slides/slide388.xml" ContentType="application/vnd.openxmlformats-officedocument.presentationml.slide+xml"/>
  <Override PartName="/ppt/slides/slide389.xml" ContentType="application/vnd.openxmlformats-officedocument.presentationml.slide+xml"/>
  <Override PartName="/ppt/slides/slide390.xml" ContentType="application/vnd.openxmlformats-officedocument.presentationml.slide+xml"/>
  <Override PartName="/ppt/slides/slide391.xml" ContentType="application/vnd.openxmlformats-officedocument.presentationml.slide+xml"/>
  <Override PartName="/ppt/slides/slide392.xml" ContentType="application/vnd.openxmlformats-officedocument.presentationml.slide+xml"/>
  <Override PartName="/ppt/slides/slide393.xml" ContentType="application/vnd.openxmlformats-officedocument.presentationml.slide+xml"/>
  <Override PartName="/ppt/slides/slide394.xml" ContentType="application/vnd.openxmlformats-officedocument.presentationml.slide+xml"/>
  <Override PartName="/ppt/slides/slide395.xml" ContentType="application/vnd.openxmlformats-officedocument.presentationml.slide+xml"/>
  <Override PartName="/ppt/slides/slide396.xml" ContentType="application/vnd.openxmlformats-officedocument.presentationml.slide+xml"/>
  <Override PartName="/ppt/slides/slide397.xml" ContentType="application/vnd.openxmlformats-officedocument.presentationml.slide+xml"/>
  <Override PartName="/ppt/slides/slide398.xml" ContentType="application/vnd.openxmlformats-officedocument.presentationml.slide+xml"/>
  <Override PartName="/ppt/slides/slide399.xml" ContentType="application/vnd.openxmlformats-officedocument.presentationml.slide+xml"/>
  <Override PartName="/ppt/slides/slide400.xml" ContentType="application/vnd.openxmlformats-officedocument.presentationml.slide+xml"/>
  <Override PartName="/ppt/slides/slide401.xml" ContentType="application/vnd.openxmlformats-officedocument.presentationml.slide+xml"/>
  <Override PartName="/ppt/slides/slide402.xml" ContentType="application/vnd.openxmlformats-officedocument.presentationml.slide+xml"/>
  <Override PartName="/ppt/slides/slide403.xml" ContentType="application/vnd.openxmlformats-officedocument.presentationml.slide+xml"/>
  <Override PartName="/ppt/slides/slide404.xml" ContentType="application/vnd.openxmlformats-officedocument.presentationml.slide+xml"/>
  <Override PartName="/ppt/slides/slide405.xml" ContentType="application/vnd.openxmlformats-officedocument.presentationml.slide+xml"/>
  <Override PartName="/ppt/slides/slide406.xml" ContentType="application/vnd.openxmlformats-officedocument.presentationml.slide+xml"/>
  <Override PartName="/ppt/slides/slide407.xml" ContentType="application/vnd.openxmlformats-officedocument.presentationml.slide+xml"/>
  <Override PartName="/ppt/slides/slide408.xml" ContentType="application/vnd.openxmlformats-officedocument.presentationml.slide+xml"/>
  <Override PartName="/ppt/slides/slide409.xml" ContentType="application/vnd.openxmlformats-officedocument.presentationml.slide+xml"/>
  <Override PartName="/ppt/slides/slide410.xml" ContentType="application/vnd.openxmlformats-officedocument.presentationml.slide+xml"/>
  <Override PartName="/ppt/slides/slide411.xml" ContentType="application/vnd.openxmlformats-officedocument.presentationml.slide+xml"/>
  <Override PartName="/ppt/slides/slide412.xml" ContentType="application/vnd.openxmlformats-officedocument.presentationml.slide+xml"/>
  <Override PartName="/ppt/slides/slide413.xml" ContentType="application/vnd.openxmlformats-officedocument.presentationml.slide+xml"/>
  <Override PartName="/ppt/slides/slide414.xml" ContentType="application/vnd.openxmlformats-officedocument.presentationml.slide+xml"/>
  <Override PartName="/ppt/slides/slide415.xml" ContentType="application/vnd.openxmlformats-officedocument.presentationml.slide+xml"/>
  <Override PartName="/ppt/slides/slide416.xml" ContentType="application/vnd.openxmlformats-officedocument.presentationml.slide+xml"/>
  <Override PartName="/ppt/slides/slide417.xml" ContentType="application/vnd.openxmlformats-officedocument.presentationml.slide+xml"/>
  <Override PartName="/ppt/slides/slide418.xml" ContentType="application/vnd.openxmlformats-officedocument.presentationml.slide+xml"/>
  <Override PartName="/ppt/slides/slide419.xml" ContentType="application/vnd.openxmlformats-officedocument.presentationml.slide+xml"/>
  <Override PartName="/ppt/slides/slide420.xml" ContentType="application/vnd.openxmlformats-officedocument.presentationml.slide+xml"/>
  <Override PartName="/ppt/slides/slide421.xml" ContentType="application/vnd.openxmlformats-officedocument.presentationml.slide+xml"/>
  <Override PartName="/ppt/slides/slide422.xml" ContentType="application/vnd.openxmlformats-officedocument.presentationml.slide+xml"/>
  <Override PartName="/ppt/slides/slide423.xml" ContentType="application/vnd.openxmlformats-officedocument.presentationml.slide+xml"/>
  <Override PartName="/ppt/slides/slide424.xml" ContentType="application/vnd.openxmlformats-officedocument.presentationml.slide+xml"/>
  <Override PartName="/ppt/slides/slide425.xml" ContentType="application/vnd.openxmlformats-officedocument.presentationml.slide+xml"/>
  <Override PartName="/ppt/slides/slide426.xml" ContentType="application/vnd.openxmlformats-officedocument.presentationml.slide+xml"/>
  <Override PartName="/ppt/slides/slide427.xml" ContentType="application/vnd.openxmlformats-officedocument.presentationml.slide+xml"/>
  <Override PartName="/ppt/slides/slide428.xml" ContentType="application/vnd.openxmlformats-officedocument.presentationml.slide+xml"/>
  <Override PartName="/ppt/slides/slide429.xml" ContentType="application/vnd.openxmlformats-officedocument.presentationml.slide+xml"/>
  <Override PartName="/ppt/slides/slide430.xml" ContentType="application/vnd.openxmlformats-officedocument.presentationml.slide+xml"/>
  <Override PartName="/ppt/slides/slide431.xml" ContentType="application/vnd.openxmlformats-officedocument.presentationml.slide+xml"/>
  <Override PartName="/ppt/slides/slide432.xml" ContentType="application/vnd.openxmlformats-officedocument.presentationml.slide+xml"/>
  <Override PartName="/ppt/slides/slide433.xml" ContentType="application/vnd.openxmlformats-officedocument.presentationml.slide+xml"/>
  <Override PartName="/ppt/slides/slide434.xml" ContentType="application/vnd.openxmlformats-officedocument.presentationml.slide+xml"/>
  <Override PartName="/ppt/slides/slide435.xml" ContentType="application/vnd.openxmlformats-officedocument.presentationml.slide+xml"/>
  <Override PartName="/ppt/slides/slide436.xml" ContentType="application/vnd.openxmlformats-officedocument.presentationml.slide+xml"/>
  <Override PartName="/ppt/slides/slide437.xml" ContentType="application/vnd.openxmlformats-officedocument.presentationml.slide+xml"/>
  <Override PartName="/ppt/slides/slide438.xml" ContentType="application/vnd.openxmlformats-officedocument.presentationml.slide+xml"/>
  <Override PartName="/ppt/slides/slide439.xml" ContentType="application/vnd.openxmlformats-officedocument.presentationml.slide+xml"/>
  <Override PartName="/ppt/slides/slide440.xml" ContentType="application/vnd.openxmlformats-officedocument.presentationml.slide+xml"/>
  <Override PartName="/ppt/slides/slide441.xml" ContentType="application/vnd.openxmlformats-officedocument.presentationml.slide+xml"/>
  <Override PartName="/ppt/slides/slide442.xml" ContentType="application/vnd.openxmlformats-officedocument.presentationml.slide+xml"/>
  <Override PartName="/ppt/slides/slide443.xml" ContentType="application/vnd.openxmlformats-officedocument.presentationml.slide+xml"/>
  <Override PartName="/ppt/slides/slide444.xml" ContentType="application/vnd.openxmlformats-officedocument.presentationml.slide+xml"/>
  <Override PartName="/ppt/slides/slide445.xml" ContentType="application/vnd.openxmlformats-officedocument.presentationml.slide+xml"/>
  <Override PartName="/ppt/slides/slide446.xml" ContentType="application/vnd.openxmlformats-officedocument.presentationml.slide+xml"/>
  <Override PartName="/ppt/slides/slide447.xml" ContentType="application/vnd.openxmlformats-officedocument.presentationml.slide+xml"/>
  <Override PartName="/ppt/slides/slide448.xml" ContentType="application/vnd.openxmlformats-officedocument.presentationml.slide+xml"/>
  <Override PartName="/ppt/slides/slide449.xml" ContentType="application/vnd.openxmlformats-officedocument.presentationml.slide+xml"/>
  <Override PartName="/ppt/slides/slide450.xml" ContentType="application/vnd.openxmlformats-officedocument.presentationml.slide+xml"/>
  <Override PartName="/ppt/slides/slide451.xml" ContentType="application/vnd.openxmlformats-officedocument.presentationml.slide+xml"/>
  <Override PartName="/ppt/slides/slide452.xml" ContentType="application/vnd.openxmlformats-officedocument.presentationml.slide+xml"/>
  <Override PartName="/ppt/slides/slide453.xml" ContentType="application/vnd.openxmlformats-officedocument.presentationml.slide+xml"/>
  <Override PartName="/ppt/slides/slide454.xml" ContentType="application/vnd.openxmlformats-officedocument.presentationml.slide+xml"/>
  <Override PartName="/ppt/slides/slide455.xml" ContentType="application/vnd.openxmlformats-officedocument.presentationml.slide+xml"/>
  <Override PartName="/ppt/slides/slide456.xml" ContentType="application/vnd.openxmlformats-officedocument.presentationml.slide+xml"/>
  <Override PartName="/ppt/slides/slide4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1" r:id="rId1"/>
  </p:sldMasterIdLst>
  <p:notesMasterIdLst>
    <p:notesMasterId r:id="rId459"/>
  </p:notesMasterIdLst>
  <p:sldIdLst>
    <p:sldId id="391" r:id="rId2"/>
    <p:sldId id="390" r:id="rId3"/>
    <p:sldId id="393" r:id="rId4"/>
    <p:sldId id="392" r:id="rId5"/>
    <p:sldId id="387" r:id="rId6"/>
    <p:sldId id="259" r:id="rId7"/>
    <p:sldId id="272" r:id="rId8"/>
    <p:sldId id="282" r:id="rId9"/>
    <p:sldId id="293" r:id="rId10"/>
    <p:sldId id="309" r:id="rId11"/>
    <p:sldId id="319" r:id="rId12"/>
    <p:sldId id="388" r:id="rId13"/>
    <p:sldId id="345" r:id="rId14"/>
    <p:sldId id="389" r:id="rId15"/>
    <p:sldId id="372" r:id="rId16"/>
    <p:sldId id="394" r:id="rId17"/>
    <p:sldId id="395" r:id="rId18"/>
    <p:sldId id="396" r:id="rId19"/>
    <p:sldId id="397" r:id="rId20"/>
    <p:sldId id="398" r:id="rId21"/>
    <p:sldId id="399" r:id="rId22"/>
    <p:sldId id="400" r:id="rId23"/>
    <p:sldId id="401" r:id="rId24"/>
    <p:sldId id="402" r:id="rId25"/>
    <p:sldId id="403" r:id="rId26"/>
    <p:sldId id="404" r:id="rId27"/>
    <p:sldId id="405" r:id="rId28"/>
    <p:sldId id="406" r:id="rId29"/>
    <p:sldId id="407" r:id="rId30"/>
    <p:sldId id="408" r:id="rId31"/>
    <p:sldId id="409" r:id="rId32"/>
    <p:sldId id="410" r:id="rId33"/>
    <p:sldId id="411" r:id="rId34"/>
    <p:sldId id="412" r:id="rId35"/>
    <p:sldId id="413" r:id="rId36"/>
    <p:sldId id="414" r:id="rId37"/>
    <p:sldId id="415" r:id="rId38"/>
    <p:sldId id="416" r:id="rId39"/>
    <p:sldId id="417" r:id="rId40"/>
    <p:sldId id="418" r:id="rId41"/>
    <p:sldId id="419" r:id="rId42"/>
    <p:sldId id="420" r:id="rId43"/>
    <p:sldId id="421" r:id="rId44"/>
    <p:sldId id="422" r:id="rId45"/>
    <p:sldId id="423" r:id="rId46"/>
    <p:sldId id="424" r:id="rId47"/>
    <p:sldId id="425" r:id="rId48"/>
    <p:sldId id="426" r:id="rId49"/>
    <p:sldId id="427" r:id="rId50"/>
    <p:sldId id="428" r:id="rId51"/>
    <p:sldId id="429" r:id="rId52"/>
    <p:sldId id="430" r:id="rId53"/>
    <p:sldId id="431" r:id="rId54"/>
    <p:sldId id="432" r:id="rId55"/>
    <p:sldId id="433" r:id="rId56"/>
    <p:sldId id="434" r:id="rId57"/>
    <p:sldId id="435" r:id="rId58"/>
    <p:sldId id="436" r:id="rId59"/>
    <p:sldId id="437" r:id="rId60"/>
    <p:sldId id="438" r:id="rId61"/>
    <p:sldId id="439" r:id="rId62"/>
    <p:sldId id="440" r:id="rId63"/>
    <p:sldId id="441" r:id="rId64"/>
    <p:sldId id="442" r:id="rId65"/>
    <p:sldId id="443" r:id="rId66"/>
    <p:sldId id="444" r:id="rId67"/>
    <p:sldId id="445" r:id="rId68"/>
    <p:sldId id="446" r:id="rId69"/>
    <p:sldId id="447" r:id="rId70"/>
    <p:sldId id="448" r:id="rId71"/>
    <p:sldId id="449" r:id="rId72"/>
    <p:sldId id="450" r:id="rId73"/>
    <p:sldId id="451" r:id="rId74"/>
    <p:sldId id="452" r:id="rId75"/>
    <p:sldId id="453" r:id="rId76"/>
    <p:sldId id="454" r:id="rId77"/>
    <p:sldId id="455" r:id="rId78"/>
    <p:sldId id="456" r:id="rId79"/>
    <p:sldId id="457" r:id="rId80"/>
    <p:sldId id="458" r:id="rId81"/>
    <p:sldId id="459" r:id="rId82"/>
    <p:sldId id="460" r:id="rId83"/>
    <p:sldId id="461" r:id="rId84"/>
    <p:sldId id="462" r:id="rId85"/>
    <p:sldId id="463" r:id="rId86"/>
    <p:sldId id="464" r:id="rId87"/>
    <p:sldId id="465" r:id="rId88"/>
    <p:sldId id="466" r:id="rId89"/>
    <p:sldId id="467" r:id="rId90"/>
    <p:sldId id="468" r:id="rId91"/>
    <p:sldId id="469" r:id="rId92"/>
    <p:sldId id="470" r:id="rId93"/>
    <p:sldId id="471" r:id="rId94"/>
    <p:sldId id="472" r:id="rId95"/>
    <p:sldId id="473" r:id="rId96"/>
    <p:sldId id="474" r:id="rId97"/>
    <p:sldId id="475" r:id="rId98"/>
    <p:sldId id="476" r:id="rId99"/>
    <p:sldId id="477" r:id="rId100"/>
    <p:sldId id="478" r:id="rId101"/>
    <p:sldId id="479" r:id="rId102"/>
    <p:sldId id="480" r:id="rId103"/>
    <p:sldId id="481" r:id="rId104"/>
    <p:sldId id="482" r:id="rId105"/>
    <p:sldId id="483" r:id="rId106"/>
    <p:sldId id="484" r:id="rId107"/>
    <p:sldId id="485" r:id="rId108"/>
    <p:sldId id="486" r:id="rId109"/>
    <p:sldId id="487" r:id="rId110"/>
    <p:sldId id="488" r:id="rId111"/>
    <p:sldId id="489" r:id="rId112"/>
    <p:sldId id="490" r:id="rId113"/>
    <p:sldId id="491" r:id="rId114"/>
    <p:sldId id="492" r:id="rId115"/>
    <p:sldId id="493" r:id="rId116"/>
    <p:sldId id="494" r:id="rId117"/>
    <p:sldId id="495" r:id="rId118"/>
    <p:sldId id="496" r:id="rId119"/>
    <p:sldId id="497" r:id="rId120"/>
    <p:sldId id="498" r:id="rId121"/>
    <p:sldId id="499" r:id="rId122"/>
    <p:sldId id="500" r:id="rId123"/>
    <p:sldId id="501" r:id="rId124"/>
    <p:sldId id="502" r:id="rId125"/>
    <p:sldId id="503" r:id="rId126"/>
    <p:sldId id="504" r:id="rId127"/>
    <p:sldId id="505" r:id="rId128"/>
    <p:sldId id="506" r:id="rId129"/>
    <p:sldId id="507" r:id="rId130"/>
    <p:sldId id="508" r:id="rId131"/>
    <p:sldId id="509" r:id="rId132"/>
    <p:sldId id="510" r:id="rId133"/>
    <p:sldId id="511" r:id="rId134"/>
    <p:sldId id="512" r:id="rId135"/>
    <p:sldId id="513" r:id="rId136"/>
    <p:sldId id="514" r:id="rId137"/>
    <p:sldId id="515" r:id="rId138"/>
    <p:sldId id="516" r:id="rId139"/>
    <p:sldId id="517" r:id="rId140"/>
    <p:sldId id="518" r:id="rId141"/>
    <p:sldId id="519" r:id="rId142"/>
    <p:sldId id="520" r:id="rId143"/>
    <p:sldId id="521" r:id="rId144"/>
    <p:sldId id="522" r:id="rId145"/>
    <p:sldId id="523" r:id="rId146"/>
    <p:sldId id="524" r:id="rId147"/>
    <p:sldId id="525" r:id="rId148"/>
    <p:sldId id="526" r:id="rId149"/>
    <p:sldId id="527" r:id="rId150"/>
    <p:sldId id="528" r:id="rId151"/>
    <p:sldId id="529" r:id="rId152"/>
    <p:sldId id="530" r:id="rId153"/>
    <p:sldId id="531" r:id="rId154"/>
    <p:sldId id="532" r:id="rId155"/>
    <p:sldId id="533" r:id="rId156"/>
    <p:sldId id="534" r:id="rId157"/>
    <p:sldId id="535" r:id="rId158"/>
    <p:sldId id="536" r:id="rId159"/>
    <p:sldId id="537" r:id="rId160"/>
    <p:sldId id="538" r:id="rId161"/>
    <p:sldId id="539" r:id="rId162"/>
    <p:sldId id="540" r:id="rId163"/>
    <p:sldId id="541" r:id="rId164"/>
    <p:sldId id="542" r:id="rId165"/>
    <p:sldId id="543" r:id="rId166"/>
    <p:sldId id="544" r:id="rId167"/>
    <p:sldId id="545" r:id="rId168"/>
    <p:sldId id="546" r:id="rId169"/>
    <p:sldId id="547" r:id="rId170"/>
    <p:sldId id="548" r:id="rId171"/>
    <p:sldId id="549" r:id="rId172"/>
    <p:sldId id="550" r:id="rId173"/>
    <p:sldId id="551" r:id="rId174"/>
    <p:sldId id="552" r:id="rId175"/>
    <p:sldId id="553" r:id="rId176"/>
    <p:sldId id="554" r:id="rId177"/>
    <p:sldId id="555" r:id="rId178"/>
    <p:sldId id="556" r:id="rId179"/>
    <p:sldId id="557" r:id="rId180"/>
    <p:sldId id="558" r:id="rId181"/>
    <p:sldId id="559" r:id="rId182"/>
    <p:sldId id="560" r:id="rId183"/>
    <p:sldId id="561" r:id="rId184"/>
    <p:sldId id="562" r:id="rId185"/>
    <p:sldId id="563" r:id="rId186"/>
    <p:sldId id="564" r:id="rId187"/>
    <p:sldId id="565" r:id="rId188"/>
    <p:sldId id="566" r:id="rId189"/>
    <p:sldId id="567" r:id="rId190"/>
    <p:sldId id="568" r:id="rId191"/>
    <p:sldId id="569" r:id="rId192"/>
    <p:sldId id="570" r:id="rId193"/>
    <p:sldId id="571" r:id="rId194"/>
    <p:sldId id="572" r:id="rId195"/>
    <p:sldId id="573" r:id="rId196"/>
    <p:sldId id="574" r:id="rId197"/>
    <p:sldId id="575" r:id="rId198"/>
    <p:sldId id="576" r:id="rId199"/>
    <p:sldId id="577" r:id="rId200"/>
    <p:sldId id="578" r:id="rId201"/>
    <p:sldId id="579" r:id="rId202"/>
    <p:sldId id="580" r:id="rId203"/>
    <p:sldId id="581" r:id="rId204"/>
    <p:sldId id="582" r:id="rId205"/>
    <p:sldId id="583" r:id="rId206"/>
    <p:sldId id="584" r:id="rId207"/>
    <p:sldId id="585" r:id="rId208"/>
    <p:sldId id="586" r:id="rId209"/>
    <p:sldId id="587" r:id="rId210"/>
    <p:sldId id="588" r:id="rId211"/>
    <p:sldId id="589" r:id="rId212"/>
    <p:sldId id="590" r:id="rId213"/>
    <p:sldId id="591" r:id="rId214"/>
    <p:sldId id="592" r:id="rId215"/>
    <p:sldId id="593" r:id="rId216"/>
    <p:sldId id="594" r:id="rId217"/>
    <p:sldId id="595" r:id="rId218"/>
    <p:sldId id="596" r:id="rId219"/>
    <p:sldId id="597" r:id="rId220"/>
    <p:sldId id="598" r:id="rId221"/>
    <p:sldId id="599" r:id="rId222"/>
    <p:sldId id="600" r:id="rId223"/>
    <p:sldId id="601" r:id="rId224"/>
    <p:sldId id="602" r:id="rId225"/>
    <p:sldId id="603" r:id="rId226"/>
    <p:sldId id="604" r:id="rId227"/>
    <p:sldId id="605" r:id="rId228"/>
    <p:sldId id="606" r:id="rId229"/>
    <p:sldId id="607" r:id="rId230"/>
    <p:sldId id="608" r:id="rId231"/>
    <p:sldId id="609" r:id="rId232"/>
    <p:sldId id="610" r:id="rId233"/>
    <p:sldId id="611" r:id="rId234"/>
    <p:sldId id="612" r:id="rId235"/>
    <p:sldId id="613" r:id="rId236"/>
    <p:sldId id="614" r:id="rId237"/>
    <p:sldId id="615" r:id="rId238"/>
    <p:sldId id="616" r:id="rId239"/>
    <p:sldId id="617" r:id="rId240"/>
    <p:sldId id="618" r:id="rId241"/>
    <p:sldId id="619" r:id="rId242"/>
    <p:sldId id="620" r:id="rId243"/>
    <p:sldId id="621" r:id="rId244"/>
    <p:sldId id="622" r:id="rId245"/>
    <p:sldId id="623" r:id="rId246"/>
    <p:sldId id="624" r:id="rId247"/>
    <p:sldId id="625" r:id="rId248"/>
    <p:sldId id="626" r:id="rId249"/>
    <p:sldId id="627" r:id="rId250"/>
    <p:sldId id="628" r:id="rId251"/>
    <p:sldId id="629" r:id="rId252"/>
    <p:sldId id="630" r:id="rId253"/>
    <p:sldId id="631" r:id="rId254"/>
    <p:sldId id="632" r:id="rId255"/>
    <p:sldId id="633" r:id="rId256"/>
    <p:sldId id="634" r:id="rId257"/>
    <p:sldId id="635" r:id="rId258"/>
    <p:sldId id="636" r:id="rId259"/>
    <p:sldId id="637" r:id="rId260"/>
    <p:sldId id="638" r:id="rId261"/>
    <p:sldId id="639" r:id="rId262"/>
    <p:sldId id="640" r:id="rId263"/>
    <p:sldId id="641" r:id="rId264"/>
    <p:sldId id="642" r:id="rId265"/>
    <p:sldId id="643" r:id="rId266"/>
    <p:sldId id="644" r:id="rId267"/>
    <p:sldId id="645" r:id="rId268"/>
    <p:sldId id="646" r:id="rId269"/>
    <p:sldId id="647" r:id="rId270"/>
    <p:sldId id="648" r:id="rId271"/>
    <p:sldId id="649" r:id="rId272"/>
    <p:sldId id="650" r:id="rId273"/>
    <p:sldId id="651" r:id="rId274"/>
    <p:sldId id="652" r:id="rId275"/>
    <p:sldId id="653" r:id="rId276"/>
    <p:sldId id="654" r:id="rId277"/>
    <p:sldId id="655" r:id="rId278"/>
    <p:sldId id="656" r:id="rId279"/>
    <p:sldId id="657" r:id="rId280"/>
    <p:sldId id="658" r:id="rId281"/>
    <p:sldId id="659" r:id="rId282"/>
    <p:sldId id="660" r:id="rId283"/>
    <p:sldId id="661" r:id="rId284"/>
    <p:sldId id="662" r:id="rId285"/>
    <p:sldId id="663" r:id="rId286"/>
    <p:sldId id="664" r:id="rId287"/>
    <p:sldId id="665" r:id="rId288"/>
    <p:sldId id="666" r:id="rId289"/>
    <p:sldId id="667" r:id="rId290"/>
    <p:sldId id="668" r:id="rId291"/>
    <p:sldId id="669" r:id="rId292"/>
    <p:sldId id="670" r:id="rId293"/>
    <p:sldId id="671" r:id="rId294"/>
    <p:sldId id="672" r:id="rId295"/>
    <p:sldId id="673" r:id="rId296"/>
    <p:sldId id="674" r:id="rId297"/>
    <p:sldId id="675" r:id="rId298"/>
    <p:sldId id="676" r:id="rId299"/>
    <p:sldId id="677" r:id="rId300"/>
    <p:sldId id="678" r:id="rId301"/>
    <p:sldId id="679" r:id="rId302"/>
    <p:sldId id="680" r:id="rId303"/>
    <p:sldId id="681" r:id="rId304"/>
    <p:sldId id="682" r:id="rId305"/>
    <p:sldId id="683" r:id="rId306"/>
    <p:sldId id="684" r:id="rId307"/>
    <p:sldId id="685" r:id="rId308"/>
    <p:sldId id="686" r:id="rId309"/>
    <p:sldId id="687" r:id="rId310"/>
    <p:sldId id="688" r:id="rId311"/>
    <p:sldId id="689" r:id="rId312"/>
    <p:sldId id="690" r:id="rId313"/>
    <p:sldId id="691" r:id="rId314"/>
    <p:sldId id="692" r:id="rId315"/>
    <p:sldId id="693" r:id="rId316"/>
    <p:sldId id="694" r:id="rId317"/>
    <p:sldId id="695" r:id="rId318"/>
    <p:sldId id="696" r:id="rId319"/>
    <p:sldId id="697" r:id="rId320"/>
    <p:sldId id="698" r:id="rId321"/>
    <p:sldId id="699" r:id="rId322"/>
    <p:sldId id="700" r:id="rId323"/>
    <p:sldId id="701" r:id="rId324"/>
    <p:sldId id="702" r:id="rId325"/>
    <p:sldId id="703" r:id="rId326"/>
    <p:sldId id="704" r:id="rId327"/>
    <p:sldId id="705" r:id="rId328"/>
    <p:sldId id="706" r:id="rId329"/>
    <p:sldId id="707" r:id="rId330"/>
    <p:sldId id="708" r:id="rId331"/>
    <p:sldId id="709" r:id="rId332"/>
    <p:sldId id="710" r:id="rId333"/>
    <p:sldId id="711" r:id="rId334"/>
    <p:sldId id="712" r:id="rId335"/>
    <p:sldId id="713" r:id="rId336"/>
    <p:sldId id="714" r:id="rId337"/>
    <p:sldId id="715" r:id="rId338"/>
    <p:sldId id="716" r:id="rId339"/>
    <p:sldId id="717" r:id="rId340"/>
    <p:sldId id="718" r:id="rId341"/>
    <p:sldId id="719" r:id="rId342"/>
    <p:sldId id="720" r:id="rId343"/>
    <p:sldId id="721" r:id="rId344"/>
    <p:sldId id="722" r:id="rId345"/>
    <p:sldId id="723" r:id="rId346"/>
    <p:sldId id="724" r:id="rId347"/>
    <p:sldId id="725" r:id="rId348"/>
    <p:sldId id="726" r:id="rId349"/>
    <p:sldId id="727" r:id="rId350"/>
    <p:sldId id="728" r:id="rId351"/>
    <p:sldId id="729" r:id="rId352"/>
    <p:sldId id="730" r:id="rId353"/>
    <p:sldId id="731" r:id="rId354"/>
    <p:sldId id="732" r:id="rId355"/>
    <p:sldId id="733" r:id="rId356"/>
    <p:sldId id="734" r:id="rId357"/>
    <p:sldId id="735" r:id="rId358"/>
    <p:sldId id="736" r:id="rId359"/>
    <p:sldId id="737" r:id="rId360"/>
    <p:sldId id="738" r:id="rId361"/>
    <p:sldId id="739" r:id="rId362"/>
    <p:sldId id="740" r:id="rId363"/>
    <p:sldId id="741" r:id="rId364"/>
    <p:sldId id="742" r:id="rId365"/>
    <p:sldId id="743" r:id="rId366"/>
    <p:sldId id="744" r:id="rId367"/>
    <p:sldId id="745" r:id="rId368"/>
    <p:sldId id="746" r:id="rId369"/>
    <p:sldId id="747" r:id="rId370"/>
    <p:sldId id="748" r:id="rId371"/>
    <p:sldId id="749" r:id="rId372"/>
    <p:sldId id="750" r:id="rId373"/>
    <p:sldId id="751" r:id="rId374"/>
    <p:sldId id="752" r:id="rId375"/>
    <p:sldId id="753" r:id="rId376"/>
    <p:sldId id="754" r:id="rId377"/>
    <p:sldId id="755" r:id="rId378"/>
    <p:sldId id="756" r:id="rId379"/>
    <p:sldId id="757" r:id="rId380"/>
    <p:sldId id="758" r:id="rId381"/>
    <p:sldId id="759" r:id="rId382"/>
    <p:sldId id="760" r:id="rId383"/>
    <p:sldId id="761" r:id="rId384"/>
    <p:sldId id="762" r:id="rId385"/>
    <p:sldId id="763" r:id="rId386"/>
    <p:sldId id="764" r:id="rId387"/>
    <p:sldId id="765" r:id="rId388"/>
    <p:sldId id="766" r:id="rId389"/>
    <p:sldId id="767" r:id="rId390"/>
    <p:sldId id="768" r:id="rId391"/>
    <p:sldId id="769" r:id="rId392"/>
    <p:sldId id="770" r:id="rId393"/>
    <p:sldId id="771" r:id="rId394"/>
    <p:sldId id="772" r:id="rId395"/>
    <p:sldId id="773" r:id="rId396"/>
    <p:sldId id="774" r:id="rId397"/>
    <p:sldId id="775" r:id="rId398"/>
    <p:sldId id="776" r:id="rId399"/>
    <p:sldId id="777" r:id="rId400"/>
    <p:sldId id="778" r:id="rId401"/>
    <p:sldId id="779" r:id="rId402"/>
    <p:sldId id="780" r:id="rId403"/>
    <p:sldId id="781" r:id="rId404"/>
    <p:sldId id="782" r:id="rId405"/>
    <p:sldId id="783" r:id="rId406"/>
    <p:sldId id="784" r:id="rId407"/>
    <p:sldId id="785" r:id="rId408"/>
    <p:sldId id="786" r:id="rId409"/>
    <p:sldId id="787" r:id="rId410"/>
    <p:sldId id="788" r:id="rId411"/>
    <p:sldId id="789" r:id="rId412"/>
    <p:sldId id="790" r:id="rId413"/>
    <p:sldId id="791" r:id="rId414"/>
    <p:sldId id="792" r:id="rId415"/>
    <p:sldId id="793" r:id="rId416"/>
    <p:sldId id="794" r:id="rId417"/>
    <p:sldId id="795" r:id="rId418"/>
    <p:sldId id="796" r:id="rId419"/>
    <p:sldId id="797" r:id="rId420"/>
    <p:sldId id="798" r:id="rId421"/>
    <p:sldId id="799" r:id="rId422"/>
    <p:sldId id="800" r:id="rId423"/>
    <p:sldId id="801" r:id="rId424"/>
    <p:sldId id="802" r:id="rId425"/>
    <p:sldId id="803" r:id="rId426"/>
    <p:sldId id="804" r:id="rId427"/>
    <p:sldId id="805" r:id="rId428"/>
    <p:sldId id="806" r:id="rId429"/>
    <p:sldId id="807" r:id="rId430"/>
    <p:sldId id="808" r:id="rId431"/>
    <p:sldId id="809" r:id="rId432"/>
    <p:sldId id="810" r:id="rId433"/>
    <p:sldId id="811" r:id="rId434"/>
    <p:sldId id="812" r:id="rId435"/>
    <p:sldId id="813" r:id="rId436"/>
    <p:sldId id="814" r:id="rId437"/>
    <p:sldId id="815" r:id="rId438"/>
    <p:sldId id="816" r:id="rId439"/>
    <p:sldId id="817" r:id="rId440"/>
    <p:sldId id="818" r:id="rId441"/>
    <p:sldId id="819" r:id="rId442"/>
    <p:sldId id="820" r:id="rId443"/>
    <p:sldId id="821" r:id="rId444"/>
    <p:sldId id="822" r:id="rId445"/>
    <p:sldId id="823" r:id="rId446"/>
    <p:sldId id="824" r:id="rId447"/>
    <p:sldId id="825" r:id="rId448"/>
    <p:sldId id="826" r:id="rId449"/>
    <p:sldId id="827" r:id="rId450"/>
    <p:sldId id="828" r:id="rId451"/>
    <p:sldId id="829" r:id="rId452"/>
    <p:sldId id="830" r:id="rId453"/>
    <p:sldId id="831" r:id="rId454"/>
    <p:sldId id="832" r:id="rId455"/>
    <p:sldId id="833" r:id="rId456"/>
    <p:sldId id="834" r:id="rId457"/>
    <p:sldId id="835" r:id="rId458"/>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735" autoAdjust="0"/>
    <p:restoredTop sz="94660"/>
  </p:normalViewPr>
  <p:slideViewPr>
    <p:cSldViewPr>
      <p:cViewPr varScale="1">
        <p:scale>
          <a:sx n="74" d="100"/>
          <a:sy n="74" d="100"/>
        </p:scale>
        <p:origin x="1056"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99" Type="http://schemas.openxmlformats.org/officeDocument/2006/relationships/slide" Target="slides/slide298.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324" Type="http://schemas.openxmlformats.org/officeDocument/2006/relationships/slide" Target="slides/slide323.xml"/><Relationship Id="rId366" Type="http://schemas.openxmlformats.org/officeDocument/2006/relationships/slide" Target="slides/slide365.xml"/><Relationship Id="rId170" Type="http://schemas.openxmlformats.org/officeDocument/2006/relationships/slide" Target="slides/slide169.xml"/><Relationship Id="rId226" Type="http://schemas.openxmlformats.org/officeDocument/2006/relationships/slide" Target="slides/slide225.xml"/><Relationship Id="rId433" Type="http://schemas.openxmlformats.org/officeDocument/2006/relationships/slide" Target="slides/slide432.xml"/><Relationship Id="rId268" Type="http://schemas.openxmlformats.org/officeDocument/2006/relationships/slide" Target="slides/slide267.xml"/><Relationship Id="rId32" Type="http://schemas.openxmlformats.org/officeDocument/2006/relationships/slide" Target="slides/slide31.xml"/><Relationship Id="rId74" Type="http://schemas.openxmlformats.org/officeDocument/2006/relationships/slide" Target="slides/slide73.xml"/><Relationship Id="rId128" Type="http://schemas.openxmlformats.org/officeDocument/2006/relationships/slide" Target="slides/slide127.xml"/><Relationship Id="rId335" Type="http://schemas.openxmlformats.org/officeDocument/2006/relationships/slide" Target="slides/slide334.xml"/><Relationship Id="rId377" Type="http://schemas.openxmlformats.org/officeDocument/2006/relationships/slide" Target="slides/slide376.xml"/><Relationship Id="rId5" Type="http://schemas.openxmlformats.org/officeDocument/2006/relationships/slide" Target="slides/slide4.xml"/><Relationship Id="rId181" Type="http://schemas.openxmlformats.org/officeDocument/2006/relationships/slide" Target="slides/slide180.xml"/><Relationship Id="rId237" Type="http://schemas.openxmlformats.org/officeDocument/2006/relationships/slide" Target="slides/slide236.xml"/><Relationship Id="rId402" Type="http://schemas.openxmlformats.org/officeDocument/2006/relationships/slide" Target="slides/slide401.xml"/><Relationship Id="rId279" Type="http://schemas.openxmlformats.org/officeDocument/2006/relationships/slide" Target="slides/slide278.xml"/><Relationship Id="rId444" Type="http://schemas.openxmlformats.org/officeDocument/2006/relationships/slide" Target="slides/slide443.xml"/><Relationship Id="rId43" Type="http://schemas.openxmlformats.org/officeDocument/2006/relationships/slide" Target="slides/slide42.xml"/><Relationship Id="rId139" Type="http://schemas.openxmlformats.org/officeDocument/2006/relationships/slide" Target="slides/slide138.xml"/><Relationship Id="rId290" Type="http://schemas.openxmlformats.org/officeDocument/2006/relationships/slide" Target="slides/slide289.xml"/><Relationship Id="rId304" Type="http://schemas.openxmlformats.org/officeDocument/2006/relationships/slide" Target="slides/slide303.xml"/><Relationship Id="rId346" Type="http://schemas.openxmlformats.org/officeDocument/2006/relationships/slide" Target="slides/slide345.xml"/><Relationship Id="rId388" Type="http://schemas.openxmlformats.org/officeDocument/2006/relationships/slide" Target="slides/slide387.xml"/><Relationship Id="rId85" Type="http://schemas.openxmlformats.org/officeDocument/2006/relationships/slide" Target="slides/slide84.xml"/><Relationship Id="rId150" Type="http://schemas.openxmlformats.org/officeDocument/2006/relationships/slide" Target="slides/slide149.xml"/><Relationship Id="rId192" Type="http://schemas.openxmlformats.org/officeDocument/2006/relationships/slide" Target="slides/slide191.xml"/><Relationship Id="rId206" Type="http://schemas.openxmlformats.org/officeDocument/2006/relationships/slide" Target="slides/slide205.xml"/><Relationship Id="rId413" Type="http://schemas.openxmlformats.org/officeDocument/2006/relationships/slide" Target="slides/slide412.xml"/><Relationship Id="rId248" Type="http://schemas.openxmlformats.org/officeDocument/2006/relationships/slide" Target="slides/slide247.xml"/><Relationship Id="rId455" Type="http://schemas.openxmlformats.org/officeDocument/2006/relationships/slide" Target="slides/slide454.xml"/><Relationship Id="rId12" Type="http://schemas.openxmlformats.org/officeDocument/2006/relationships/slide" Target="slides/slide11.xml"/><Relationship Id="rId108" Type="http://schemas.openxmlformats.org/officeDocument/2006/relationships/slide" Target="slides/slide107.xml"/><Relationship Id="rId315" Type="http://schemas.openxmlformats.org/officeDocument/2006/relationships/slide" Target="slides/slide314.xml"/><Relationship Id="rId357" Type="http://schemas.openxmlformats.org/officeDocument/2006/relationships/slide" Target="slides/slide356.xml"/><Relationship Id="rId54" Type="http://schemas.openxmlformats.org/officeDocument/2006/relationships/slide" Target="slides/slide53.xml"/><Relationship Id="rId96" Type="http://schemas.openxmlformats.org/officeDocument/2006/relationships/slide" Target="slides/slide95.xml"/><Relationship Id="rId161" Type="http://schemas.openxmlformats.org/officeDocument/2006/relationships/slide" Target="slides/slide160.xml"/><Relationship Id="rId217" Type="http://schemas.openxmlformats.org/officeDocument/2006/relationships/slide" Target="slides/slide216.xml"/><Relationship Id="rId399" Type="http://schemas.openxmlformats.org/officeDocument/2006/relationships/slide" Target="slides/slide398.xml"/><Relationship Id="rId259" Type="http://schemas.openxmlformats.org/officeDocument/2006/relationships/slide" Target="slides/slide258.xml"/><Relationship Id="rId424" Type="http://schemas.openxmlformats.org/officeDocument/2006/relationships/slide" Target="slides/slide423.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326" Type="http://schemas.openxmlformats.org/officeDocument/2006/relationships/slide" Target="slides/slide325.xml"/><Relationship Id="rId65" Type="http://schemas.openxmlformats.org/officeDocument/2006/relationships/slide" Target="slides/slide64.xml"/><Relationship Id="rId130" Type="http://schemas.openxmlformats.org/officeDocument/2006/relationships/slide" Target="slides/slide129.xml"/><Relationship Id="rId368" Type="http://schemas.openxmlformats.org/officeDocument/2006/relationships/slide" Target="slides/slide367.xml"/><Relationship Id="rId172" Type="http://schemas.openxmlformats.org/officeDocument/2006/relationships/slide" Target="slides/slide171.xml"/><Relationship Id="rId228" Type="http://schemas.openxmlformats.org/officeDocument/2006/relationships/slide" Target="slides/slide227.xml"/><Relationship Id="rId435" Type="http://schemas.openxmlformats.org/officeDocument/2006/relationships/slide" Target="slides/slide434.xml"/><Relationship Id="rId281" Type="http://schemas.openxmlformats.org/officeDocument/2006/relationships/slide" Target="slides/slide280.xml"/><Relationship Id="rId337" Type="http://schemas.openxmlformats.org/officeDocument/2006/relationships/slide" Target="slides/slide336.xml"/><Relationship Id="rId34" Type="http://schemas.openxmlformats.org/officeDocument/2006/relationships/slide" Target="slides/slide33.xml"/><Relationship Id="rId76" Type="http://schemas.openxmlformats.org/officeDocument/2006/relationships/slide" Target="slides/slide75.xml"/><Relationship Id="rId141" Type="http://schemas.openxmlformats.org/officeDocument/2006/relationships/slide" Target="slides/slide140.xml"/><Relationship Id="rId379" Type="http://schemas.openxmlformats.org/officeDocument/2006/relationships/slide" Target="slides/slide378.xml"/><Relationship Id="rId7" Type="http://schemas.openxmlformats.org/officeDocument/2006/relationships/slide" Target="slides/slide6.xml"/><Relationship Id="rId183" Type="http://schemas.openxmlformats.org/officeDocument/2006/relationships/slide" Target="slides/slide182.xml"/><Relationship Id="rId239" Type="http://schemas.openxmlformats.org/officeDocument/2006/relationships/slide" Target="slides/slide238.xml"/><Relationship Id="rId390" Type="http://schemas.openxmlformats.org/officeDocument/2006/relationships/slide" Target="slides/slide389.xml"/><Relationship Id="rId404" Type="http://schemas.openxmlformats.org/officeDocument/2006/relationships/slide" Target="slides/slide403.xml"/><Relationship Id="rId446" Type="http://schemas.openxmlformats.org/officeDocument/2006/relationships/slide" Target="slides/slide445.xml"/><Relationship Id="rId250" Type="http://schemas.openxmlformats.org/officeDocument/2006/relationships/slide" Target="slides/slide249.xml"/><Relationship Id="rId292" Type="http://schemas.openxmlformats.org/officeDocument/2006/relationships/slide" Target="slides/slide291.xml"/><Relationship Id="rId306" Type="http://schemas.openxmlformats.org/officeDocument/2006/relationships/slide" Target="slides/slide305.xml"/><Relationship Id="rId45" Type="http://schemas.openxmlformats.org/officeDocument/2006/relationships/slide" Target="slides/slide44.xml"/><Relationship Id="rId87" Type="http://schemas.openxmlformats.org/officeDocument/2006/relationships/slide" Target="slides/slide86.xml"/><Relationship Id="rId110" Type="http://schemas.openxmlformats.org/officeDocument/2006/relationships/slide" Target="slides/slide109.xml"/><Relationship Id="rId348" Type="http://schemas.openxmlformats.org/officeDocument/2006/relationships/slide" Target="slides/slide347.xml"/><Relationship Id="rId152" Type="http://schemas.openxmlformats.org/officeDocument/2006/relationships/slide" Target="slides/slide151.xml"/><Relationship Id="rId194" Type="http://schemas.openxmlformats.org/officeDocument/2006/relationships/slide" Target="slides/slide193.xml"/><Relationship Id="rId208" Type="http://schemas.openxmlformats.org/officeDocument/2006/relationships/slide" Target="slides/slide207.xml"/><Relationship Id="rId415" Type="http://schemas.openxmlformats.org/officeDocument/2006/relationships/slide" Target="slides/slide414.xml"/><Relationship Id="rId457" Type="http://schemas.openxmlformats.org/officeDocument/2006/relationships/slide" Target="slides/slide456.xml"/><Relationship Id="rId261" Type="http://schemas.openxmlformats.org/officeDocument/2006/relationships/slide" Target="slides/slide260.xml"/><Relationship Id="rId14" Type="http://schemas.openxmlformats.org/officeDocument/2006/relationships/slide" Target="slides/slide13.xml"/><Relationship Id="rId56" Type="http://schemas.openxmlformats.org/officeDocument/2006/relationships/slide" Target="slides/slide55.xml"/><Relationship Id="rId317" Type="http://schemas.openxmlformats.org/officeDocument/2006/relationships/slide" Target="slides/slide316.xml"/><Relationship Id="rId359" Type="http://schemas.openxmlformats.org/officeDocument/2006/relationships/slide" Target="slides/slide358.xml"/><Relationship Id="rId98" Type="http://schemas.openxmlformats.org/officeDocument/2006/relationships/slide" Target="slides/slide97.xml"/><Relationship Id="rId121" Type="http://schemas.openxmlformats.org/officeDocument/2006/relationships/slide" Target="slides/slide120.xml"/><Relationship Id="rId163" Type="http://schemas.openxmlformats.org/officeDocument/2006/relationships/slide" Target="slides/slide162.xml"/><Relationship Id="rId219" Type="http://schemas.openxmlformats.org/officeDocument/2006/relationships/slide" Target="slides/slide218.xml"/><Relationship Id="rId370" Type="http://schemas.openxmlformats.org/officeDocument/2006/relationships/slide" Target="slides/slide369.xml"/><Relationship Id="rId426" Type="http://schemas.openxmlformats.org/officeDocument/2006/relationships/slide" Target="slides/slide425.xml"/><Relationship Id="rId230" Type="http://schemas.openxmlformats.org/officeDocument/2006/relationships/slide" Target="slides/slide229.xml"/><Relationship Id="rId25" Type="http://schemas.openxmlformats.org/officeDocument/2006/relationships/slide" Target="slides/slide24.xml"/><Relationship Id="rId67" Type="http://schemas.openxmlformats.org/officeDocument/2006/relationships/slide" Target="slides/slide66.xml"/><Relationship Id="rId272" Type="http://schemas.openxmlformats.org/officeDocument/2006/relationships/slide" Target="slides/slide271.xml"/><Relationship Id="rId328" Type="http://schemas.openxmlformats.org/officeDocument/2006/relationships/slide" Target="slides/slide327.xml"/><Relationship Id="rId132" Type="http://schemas.openxmlformats.org/officeDocument/2006/relationships/slide" Target="slides/slide131.xml"/><Relationship Id="rId174" Type="http://schemas.openxmlformats.org/officeDocument/2006/relationships/slide" Target="slides/slide173.xml"/><Relationship Id="rId381" Type="http://schemas.openxmlformats.org/officeDocument/2006/relationships/slide" Target="slides/slide380.xml"/><Relationship Id="rId241" Type="http://schemas.openxmlformats.org/officeDocument/2006/relationships/slide" Target="slides/slide240.xml"/><Relationship Id="rId437" Type="http://schemas.openxmlformats.org/officeDocument/2006/relationships/slide" Target="slides/slide436.xml"/><Relationship Id="rId36" Type="http://schemas.openxmlformats.org/officeDocument/2006/relationships/slide" Target="slides/slide35.xml"/><Relationship Id="rId283" Type="http://schemas.openxmlformats.org/officeDocument/2006/relationships/slide" Target="slides/slide282.xml"/><Relationship Id="rId339" Type="http://schemas.openxmlformats.org/officeDocument/2006/relationships/slide" Target="slides/slide338.xml"/><Relationship Id="rId78" Type="http://schemas.openxmlformats.org/officeDocument/2006/relationships/slide" Target="slides/slide77.xml"/><Relationship Id="rId101" Type="http://schemas.openxmlformats.org/officeDocument/2006/relationships/slide" Target="slides/slide100.xml"/><Relationship Id="rId143" Type="http://schemas.openxmlformats.org/officeDocument/2006/relationships/slide" Target="slides/slide142.xml"/><Relationship Id="rId185" Type="http://schemas.openxmlformats.org/officeDocument/2006/relationships/slide" Target="slides/slide184.xml"/><Relationship Id="rId350" Type="http://schemas.openxmlformats.org/officeDocument/2006/relationships/slide" Target="slides/slide349.xml"/><Relationship Id="rId406" Type="http://schemas.openxmlformats.org/officeDocument/2006/relationships/slide" Target="slides/slide405.xml"/><Relationship Id="rId9" Type="http://schemas.openxmlformats.org/officeDocument/2006/relationships/slide" Target="slides/slide8.xml"/><Relationship Id="rId210" Type="http://schemas.openxmlformats.org/officeDocument/2006/relationships/slide" Target="slides/slide209.xml"/><Relationship Id="rId392" Type="http://schemas.openxmlformats.org/officeDocument/2006/relationships/slide" Target="slides/slide391.xml"/><Relationship Id="rId448" Type="http://schemas.openxmlformats.org/officeDocument/2006/relationships/slide" Target="slides/slide447.xml"/><Relationship Id="rId252" Type="http://schemas.openxmlformats.org/officeDocument/2006/relationships/slide" Target="slides/slide251.xml"/><Relationship Id="rId294" Type="http://schemas.openxmlformats.org/officeDocument/2006/relationships/slide" Target="slides/slide293.xml"/><Relationship Id="rId308" Type="http://schemas.openxmlformats.org/officeDocument/2006/relationships/slide" Target="slides/slide307.xml"/><Relationship Id="rId47" Type="http://schemas.openxmlformats.org/officeDocument/2006/relationships/slide" Target="slides/slide46.xml"/><Relationship Id="rId89" Type="http://schemas.openxmlformats.org/officeDocument/2006/relationships/slide" Target="slides/slide88.xml"/><Relationship Id="rId112" Type="http://schemas.openxmlformats.org/officeDocument/2006/relationships/slide" Target="slides/slide111.xml"/><Relationship Id="rId154" Type="http://schemas.openxmlformats.org/officeDocument/2006/relationships/slide" Target="slides/slide153.xml"/><Relationship Id="rId361" Type="http://schemas.openxmlformats.org/officeDocument/2006/relationships/slide" Target="slides/slide360.xml"/><Relationship Id="rId196" Type="http://schemas.openxmlformats.org/officeDocument/2006/relationships/slide" Target="slides/slide195.xml"/><Relationship Id="rId417" Type="http://schemas.openxmlformats.org/officeDocument/2006/relationships/slide" Target="slides/slide416.xml"/><Relationship Id="rId459" Type="http://schemas.openxmlformats.org/officeDocument/2006/relationships/notesMaster" Target="notesMasters/notesMaster1.xml"/><Relationship Id="rId16" Type="http://schemas.openxmlformats.org/officeDocument/2006/relationships/slide" Target="slides/slide15.xml"/><Relationship Id="rId221" Type="http://schemas.openxmlformats.org/officeDocument/2006/relationships/slide" Target="slides/slide220.xml"/><Relationship Id="rId263" Type="http://schemas.openxmlformats.org/officeDocument/2006/relationships/slide" Target="slides/slide262.xml"/><Relationship Id="rId319" Type="http://schemas.openxmlformats.org/officeDocument/2006/relationships/slide" Target="slides/slide318.xml"/><Relationship Id="rId58" Type="http://schemas.openxmlformats.org/officeDocument/2006/relationships/slide" Target="slides/slide57.xml"/><Relationship Id="rId123" Type="http://schemas.openxmlformats.org/officeDocument/2006/relationships/slide" Target="slides/slide122.xml"/><Relationship Id="rId330" Type="http://schemas.openxmlformats.org/officeDocument/2006/relationships/slide" Target="slides/slide329.xml"/><Relationship Id="rId165" Type="http://schemas.openxmlformats.org/officeDocument/2006/relationships/slide" Target="slides/slide164.xml"/><Relationship Id="rId372" Type="http://schemas.openxmlformats.org/officeDocument/2006/relationships/slide" Target="slides/slide371.xml"/><Relationship Id="rId428" Type="http://schemas.openxmlformats.org/officeDocument/2006/relationships/slide" Target="slides/slide427.xml"/><Relationship Id="rId232" Type="http://schemas.openxmlformats.org/officeDocument/2006/relationships/slide" Target="slides/slide231.xml"/><Relationship Id="rId274" Type="http://schemas.openxmlformats.org/officeDocument/2006/relationships/slide" Target="slides/slide273.xml"/><Relationship Id="rId27" Type="http://schemas.openxmlformats.org/officeDocument/2006/relationships/slide" Target="slides/slide26.xml"/><Relationship Id="rId69" Type="http://schemas.openxmlformats.org/officeDocument/2006/relationships/slide" Target="slides/slide68.xml"/><Relationship Id="rId134" Type="http://schemas.openxmlformats.org/officeDocument/2006/relationships/slide" Target="slides/slide133.xml"/><Relationship Id="rId80" Type="http://schemas.openxmlformats.org/officeDocument/2006/relationships/slide" Target="slides/slide79.xml"/><Relationship Id="rId176" Type="http://schemas.openxmlformats.org/officeDocument/2006/relationships/slide" Target="slides/slide175.xml"/><Relationship Id="rId341" Type="http://schemas.openxmlformats.org/officeDocument/2006/relationships/slide" Target="slides/slide340.xml"/><Relationship Id="rId383" Type="http://schemas.openxmlformats.org/officeDocument/2006/relationships/slide" Target="slides/slide382.xml"/><Relationship Id="rId439" Type="http://schemas.openxmlformats.org/officeDocument/2006/relationships/slide" Target="slides/slide438.xml"/><Relationship Id="rId201" Type="http://schemas.openxmlformats.org/officeDocument/2006/relationships/slide" Target="slides/slide200.xml"/><Relationship Id="rId243" Type="http://schemas.openxmlformats.org/officeDocument/2006/relationships/slide" Target="slides/slide242.xml"/><Relationship Id="rId285" Type="http://schemas.openxmlformats.org/officeDocument/2006/relationships/slide" Target="slides/slide284.xml"/><Relationship Id="rId450" Type="http://schemas.openxmlformats.org/officeDocument/2006/relationships/slide" Target="slides/slide449.xml"/><Relationship Id="rId38" Type="http://schemas.openxmlformats.org/officeDocument/2006/relationships/slide" Target="slides/slide37.xml"/><Relationship Id="rId103" Type="http://schemas.openxmlformats.org/officeDocument/2006/relationships/slide" Target="slides/slide102.xml"/><Relationship Id="rId310" Type="http://schemas.openxmlformats.org/officeDocument/2006/relationships/slide" Target="slides/slide309.xml"/><Relationship Id="rId91" Type="http://schemas.openxmlformats.org/officeDocument/2006/relationships/slide" Target="slides/slide90.xml"/><Relationship Id="rId145" Type="http://schemas.openxmlformats.org/officeDocument/2006/relationships/slide" Target="slides/slide144.xml"/><Relationship Id="rId187" Type="http://schemas.openxmlformats.org/officeDocument/2006/relationships/slide" Target="slides/slide186.xml"/><Relationship Id="rId352" Type="http://schemas.openxmlformats.org/officeDocument/2006/relationships/slide" Target="slides/slide351.xml"/><Relationship Id="rId394" Type="http://schemas.openxmlformats.org/officeDocument/2006/relationships/slide" Target="slides/slide393.xml"/><Relationship Id="rId408" Type="http://schemas.openxmlformats.org/officeDocument/2006/relationships/slide" Target="slides/slide407.xml"/><Relationship Id="rId212" Type="http://schemas.openxmlformats.org/officeDocument/2006/relationships/slide" Target="slides/slide211.xml"/><Relationship Id="rId254" Type="http://schemas.openxmlformats.org/officeDocument/2006/relationships/slide" Target="slides/slide253.xml"/><Relationship Id="rId49" Type="http://schemas.openxmlformats.org/officeDocument/2006/relationships/slide" Target="slides/slide48.xml"/><Relationship Id="rId114" Type="http://schemas.openxmlformats.org/officeDocument/2006/relationships/slide" Target="slides/slide113.xml"/><Relationship Id="rId296" Type="http://schemas.openxmlformats.org/officeDocument/2006/relationships/slide" Target="slides/slide295.xml"/><Relationship Id="rId461" Type="http://schemas.openxmlformats.org/officeDocument/2006/relationships/viewProps" Target="viewProps.xml"/><Relationship Id="rId60" Type="http://schemas.openxmlformats.org/officeDocument/2006/relationships/slide" Target="slides/slide59.xml"/><Relationship Id="rId156" Type="http://schemas.openxmlformats.org/officeDocument/2006/relationships/slide" Target="slides/slide155.xml"/><Relationship Id="rId198" Type="http://schemas.openxmlformats.org/officeDocument/2006/relationships/slide" Target="slides/slide197.xml"/><Relationship Id="rId321" Type="http://schemas.openxmlformats.org/officeDocument/2006/relationships/slide" Target="slides/slide320.xml"/><Relationship Id="rId363" Type="http://schemas.openxmlformats.org/officeDocument/2006/relationships/slide" Target="slides/slide362.xml"/><Relationship Id="rId419" Type="http://schemas.openxmlformats.org/officeDocument/2006/relationships/slide" Target="slides/slide418.xml"/><Relationship Id="rId223" Type="http://schemas.openxmlformats.org/officeDocument/2006/relationships/slide" Target="slides/slide222.xml"/><Relationship Id="rId430" Type="http://schemas.openxmlformats.org/officeDocument/2006/relationships/slide" Target="slides/slide429.xml"/><Relationship Id="rId18" Type="http://schemas.openxmlformats.org/officeDocument/2006/relationships/slide" Target="slides/slide17.xml"/><Relationship Id="rId265" Type="http://schemas.openxmlformats.org/officeDocument/2006/relationships/slide" Target="slides/slide264.xml"/><Relationship Id="rId125" Type="http://schemas.openxmlformats.org/officeDocument/2006/relationships/slide" Target="slides/slide124.xml"/><Relationship Id="rId167" Type="http://schemas.openxmlformats.org/officeDocument/2006/relationships/slide" Target="slides/slide166.xml"/><Relationship Id="rId332" Type="http://schemas.openxmlformats.org/officeDocument/2006/relationships/slide" Target="slides/slide331.xml"/><Relationship Id="rId374" Type="http://schemas.openxmlformats.org/officeDocument/2006/relationships/slide" Target="slides/slide373.xml"/><Relationship Id="rId71" Type="http://schemas.openxmlformats.org/officeDocument/2006/relationships/slide" Target="slides/slide70.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276" Type="http://schemas.openxmlformats.org/officeDocument/2006/relationships/slide" Target="slides/slide275.xml"/><Relationship Id="rId441" Type="http://schemas.openxmlformats.org/officeDocument/2006/relationships/slide" Target="slides/slide440.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301" Type="http://schemas.openxmlformats.org/officeDocument/2006/relationships/slide" Target="slides/slide300.xml"/><Relationship Id="rId322" Type="http://schemas.openxmlformats.org/officeDocument/2006/relationships/slide" Target="slides/slide321.xml"/><Relationship Id="rId343" Type="http://schemas.openxmlformats.org/officeDocument/2006/relationships/slide" Target="slides/slide342.xml"/><Relationship Id="rId364" Type="http://schemas.openxmlformats.org/officeDocument/2006/relationships/slide" Target="slides/slide363.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385" Type="http://schemas.openxmlformats.org/officeDocument/2006/relationships/slide" Target="slides/slide384.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266" Type="http://schemas.openxmlformats.org/officeDocument/2006/relationships/slide" Target="slides/slide265.xml"/><Relationship Id="rId287" Type="http://schemas.openxmlformats.org/officeDocument/2006/relationships/slide" Target="slides/slide286.xml"/><Relationship Id="rId410" Type="http://schemas.openxmlformats.org/officeDocument/2006/relationships/slide" Target="slides/slide409.xml"/><Relationship Id="rId431" Type="http://schemas.openxmlformats.org/officeDocument/2006/relationships/slide" Target="slides/slide430.xml"/><Relationship Id="rId452" Type="http://schemas.openxmlformats.org/officeDocument/2006/relationships/slide" Target="slides/slide451.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312" Type="http://schemas.openxmlformats.org/officeDocument/2006/relationships/slide" Target="slides/slide311.xml"/><Relationship Id="rId333" Type="http://schemas.openxmlformats.org/officeDocument/2006/relationships/slide" Target="slides/slide332.xml"/><Relationship Id="rId354" Type="http://schemas.openxmlformats.org/officeDocument/2006/relationships/slide" Target="slides/slide353.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75" Type="http://schemas.openxmlformats.org/officeDocument/2006/relationships/slide" Target="slides/slide374.xml"/><Relationship Id="rId396" Type="http://schemas.openxmlformats.org/officeDocument/2006/relationships/slide" Target="slides/slide395.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277" Type="http://schemas.openxmlformats.org/officeDocument/2006/relationships/slide" Target="slides/slide276.xml"/><Relationship Id="rId298" Type="http://schemas.openxmlformats.org/officeDocument/2006/relationships/slide" Target="slides/slide297.xml"/><Relationship Id="rId400" Type="http://schemas.openxmlformats.org/officeDocument/2006/relationships/slide" Target="slides/slide399.xml"/><Relationship Id="rId421" Type="http://schemas.openxmlformats.org/officeDocument/2006/relationships/slide" Target="slides/slide420.xml"/><Relationship Id="rId442" Type="http://schemas.openxmlformats.org/officeDocument/2006/relationships/slide" Target="slides/slide441.xml"/><Relationship Id="rId463" Type="http://schemas.openxmlformats.org/officeDocument/2006/relationships/tableStyles" Target="tableStyles.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302" Type="http://schemas.openxmlformats.org/officeDocument/2006/relationships/slide" Target="slides/slide301.xml"/><Relationship Id="rId323" Type="http://schemas.openxmlformats.org/officeDocument/2006/relationships/slide" Target="slides/slide322.xml"/><Relationship Id="rId344" Type="http://schemas.openxmlformats.org/officeDocument/2006/relationships/slide" Target="slides/slide343.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365" Type="http://schemas.openxmlformats.org/officeDocument/2006/relationships/slide" Target="slides/slide364.xml"/><Relationship Id="rId386" Type="http://schemas.openxmlformats.org/officeDocument/2006/relationships/slide" Target="slides/slide385.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267" Type="http://schemas.openxmlformats.org/officeDocument/2006/relationships/slide" Target="slides/slide266.xml"/><Relationship Id="rId288" Type="http://schemas.openxmlformats.org/officeDocument/2006/relationships/slide" Target="slides/slide287.xml"/><Relationship Id="rId411" Type="http://schemas.openxmlformats.org/officeDocument/2006/relationships/slide" Target="slides/slide410.xml"/><Relationship Id="rId432" Type="http://schemas.openxmlformats.org/officeDocument/2006/relationships/slide" Target="slides/slide431.xml"/><Relationship Id="rId453" Type="http://schemas.openxmlformats.org/officeDocument/2006/relationships/slide" Target="slides/slide452.xml"/><Relationship Id="rId106" Type="http://schemas.openxmlformats.org/officeDocument/2006/relationships/slide" Target="slides/slide105.xml"/><Relationship Id="rId127" Type="http://schemas.openxmlformats.org/officeDocument/2006/relationships/slide" Target="slides/slide126.xml"/><Relationship Id="rId313" Type="http://schemas.openxmlformats.org/officeDocument/2006/relationships/slide" Target="slides/slide312.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334" Type="http://schemas.openxmlformats.org/officeDocument/2006/relationships/slide" Target="slides/slide333.xml"/><Relationship Id="rId355" Type="http://schemas.openxmlformats.org/officeDocument/2006/relationships/slide" Target="slides/slide354.xml"/><Relationship Id="rId376" Type="http://schemas.openxmlformats.org/officeDocument/2006/relationships/slide" Target="slides/slide375.xml"/><Relationship Id="rId397" Type="http://schemas.openxmlformats.org/officeDocument/2006/relationships/slide" Target="slides/slide396.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401" Type="http://schemas.openxmlformats.org/officeDocument/2006/relationships/slide" Target="slides/slide400.xml"/><Relationship Id="rId422" Type="http://schemas.openxmlformats.org/officeDocument/2006/relationships/slide" Target="slides/slide421.xml"/><Relationship Id="rId443" Type="http://schemas.openxmlformats.org/officeDocument/2006/relationships/slide" Target="slides/slide442.xml"/><Relationship Id="rId303" Type="http://schemas.openxmlformats.org/officeDocument/2006/relationships/slide" Target="slides/slide302.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345" Type="http://schemas.openxmlformats.org/officeDocument/2006/relationships/slide" Target="slides/slide344.xml"/><Relationship Id="rId387" Type="http://schemas.openxmlformats.org/officeDocument/2006/relationships/slide" Target="slides/slide386.xml"/><Relationship Id="rId191" Type="http://schemas.openxmlformats.org/officeDocument/2006/relationships/slide" Target="slides/slide190.xml"/><Relationship Id="rId205" Type="http://schemas.openxmlformats.org/officeDocument/2006/relationships/slide" Target="slides/slide204.xml"/><Relationship Id="rId247" Type="http://schemas.openxmlformats.org/officeDocument/2006/relationships/slide" Target="slides/slide246.xml"/><Relationship Id="rId412" Type="http://schemas.openxmlformats.org/officeDocument/2006/relationships/slide" Target="slides/slide411.xml"/><Relationship Id="rId107" Type="http://schemas.openxmlformats.org/officeDocument/2006/relationships/slide" Target="slides/slide106.xml"/><Relationship Id="rId289" Type="http://schemas.openxmlformats.org/officeDocument/2006/relationships/slide" Target="slides/slide288.xml"/><Relationship Id="rId454" Type="http://schemas.openxmlformats.org/officeDocument/2006/relationships/slide" Target="slides/slide453.xml"/><Relationship Id="rId11" Type="http://schemas.openxmlformats.org/officeDocument/2006/relationships/slide" Target="slides/slide10.xml"/><Relationship Id="rId53" Type="http://schemas.openxmlformats.org/officeDocument/2006/relationships/slide" Target="slides/slide52.xml"/><Relationship Id="rId149" Type="http://schemas.openxmlformats.org/officeDocument/2006/relationships/slide" Target="slides/slide148.xml"/><Relationship Id="rId314" Type="http://schemas.openxmlformats.org/officeDocument/2006/relationships/slide" Target="slides/slide313.xml"/><Relationship Id="rId356" Type="http://schemas.openxmlformats.org/officeDocument/2006/relationships/slide" Target="slides/slide355.xml"/><Relationship Id="rId398" Type="http://schemas.openxmlformats.org/officeDocument/2006/relationships/slide" Target="slides/slide397.xml"/><Relationship Id="rId95" Type="http://schemas.openxmlformats.org/officeDocument/2006/relationships/slide" Target="slides/slide94.xml"/><Relationship Id="rId160" Type="http://schemas.openxmlformats.org/officeDocument/2006/relationships/slide" Target="slides/slide159.xml"/><Relationship Id="rId216" Type="http://schemas.openxmlformats.org/officeDocument/2006/relationships/slide" Target="slides/slide215.xml"/><Relationship Id="rId423" Type="http://schemas.openxmlformats.org/officeDocument/2006/relationships/slide" Target="slides/slide422.xml"/><Relationship Id="rId258" Type="http://schemas.openxmlformats.org/officeDocument/2006/relationships/slide" Target="slides/slide257.xml"/><Relationship Id="rId22" Type="http://schemas.openxmlformats.org/officeDocument/2006/relationships/slide" Target="slides/slide21.xml"/><Relationship Id="rId64" Type="http://schemas.openxmlformats.org/officeDocument/2006/relationships/slide" Target="slides/slide63.xml"/><Relationship Id="rId118" Type="http://schemas.openxmlformats.org/officeDocument/2006/relationships/slide" Target="slides/slide117.xml"/><Relationship Id="rId325" Type="http://schemas.openxmlformats.org/officeDocument/2006/relationships/slide" Target="slides/slide324.xml"/><Relationship Id="rId367" Type="http://schemas.openxmlformats.org/officeDocument/2006/relationships/slide" Target="slides/slide366.xml"/><Relationship Id="rId171" Type="http://schemas.openxmlformats.org/officeDocument/2006/relationships/slide" Target="slides/slide170.xml"/><Relationship Id="rId227" Type="http://schemas.openxmlformats.org/officeDocument/2006/relationships/slide" Target="slides/slide226.xml"/><Relationship Id="rId269" Type="http://schemas.openxmlformats.org/officeDocument/2006/relationships/slide" Target="slides/slide268.xml"/><Relationship Id="rId434" Type="http://schemas.openxmlformats.org/officeDocument/2006/relationships/slide" Target="slides/slide433.xml"/><Relationship Id="rId33" Type="http://schemas.openxmlformats.org/officeDocument/2006/relationships/slide" Target="slides/slide32.xml"/><Relationship Id="rId129" Type="http://schemas.openxmlformats.org/officeDocument/2006/relationships/slide" Target="slides/slide128.xml"/><Relationship Id="rId280" Type="http://schemas.openxmlformats.org/officeDocument/2006/relationships/slide" Target="slides/slide279.xml"/><Relationship Id="rId336" Type="http://schemas.openxmlformats.org/officeDocument/2006/relationships/slide" Target="slides/slide335.xml"/><Relationship Id="rId75" Type="http://schemas.openxmlformats.org/officeDocument/2006/relationships/slide" Target="slides/slide74.xml"/><Relationship Id="rId140" Type="http://schemas.openxmlformats.org/officeDocument/2006/relationships/slide" Target="slides/slide139.xml"/><Relationship Id="rId182" Type="http://schemas.openxmlformats.org/officeDocument/2006/relationships/slide" Target="slides/slide181.xml"/><Relationship Id="rId378" Type="http://schemas.openxmlformats.org/officeDocument/2006/relationships/slide" Target="slides/slide377.xml"/><Relationship Id="rId403" Type="http://schemas.openxmlformats.org/officeDocument/2006/relationships/slide" Target="slides/slide402.xml"/><Relationship Id="rId6" Type="http://schemas.openxmlformats.org/officeDocument/2006/relationships/slide" Target="slides/slide5.xml"/><Relationship Id="rId238" Type="http://schemas.openxmlformats.org/officeDocument/2006/relationships/slide" Target="slides/slide237.xml"/><Relationship Id="rId445" Type="http://schemas.openxmlformats.org/officeDocument/2006/relationships/slide" Target="slides/slide444.xml"/><Relationship Id="rId291" Type="http://schemas.openxmlformats.org/officeDocument/2006/relationships/slide" Target="slides/slide290.xml"/><Relationship Id="rId305" Type="http://schemas.openxmlformats.org/officeDocument/2006/relationships/slide" Target="slides/slide304.xml"/><Relationship Id="rId347" Type="http://schemas.openxmlformats.org/officeDocument/2006/relationships/slide" Target="slides/slide346.xml"/><Relationship Id="rId44" Type="http://schemas.openxmlformats.org/officeDocument/2006/relationships/slide" Target="slides/slide43.xml"/><Relationship Id="rId86" Type="http://schemas.openxmlformats.org/officeDocument/2006/relationships/slide" Target="slides/slide85.xml"/><Relationship Id="rId151" Type="http://schemas.openxmlformats.org/officeDocument/2006/relationships/slide" Target="slides/slide150.xml"/><Relationship Id="rId389" Type="http://schemas.openxmlformats.org/officeDocument/2006/relationships/slide" Target="slides/slide388.xml"/><Relationship Id="rId193" Type="http://schemas.openxmlformats.org/officeDocument/2006/relationships/slide" Target="slides/slide192.xml"/><Relationship Id="rId207" Type="http://schemas.openxmlformats.org/officeDocument/2006/relationships/slide" Target="slides/slide206.xml"/><Relationship Id="rId249" Type="http://schemas.openxmlformats.org/officeDocument/2006/relationships/slide" Target="slides/slide248.xml"/><Relationship Id="rId414" Type="http://schemas.openxmlformats.org/officeDocument/2006/relationships/slide" Target="slides/slide413.xml"/><Relationship Id="rId456" Type="http://schemas.openxmlformats.org/officeDocument/2006/relationships/slide" Target="slides/slide455.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316" Type="http://schemas.openxmlformats.org/officeDocument/2006/relationships/slide" Target="slides/slide315.xml"/><Relationship Id="rId55" Type="http://schemas.openxmlformats.org/officeDocument/2006/relationships/slide" Target="slides/slide54.xml"/><Relationship Id="rId97" Type="http://schemas.openxmlformats.org/officeDocument/2006/relationships/slide" Target="slides/slide96.xml"/><Relationship Id="rId120" Type="http://schemas.openxmlformats.org/officeDocument/2006/relationships/slide" Target="slides/slide119.xml"/><Relationship Id="rId358" Type="http://schemas.openxmlformats.org/officeDocument/2006/relationships/slide" Target="slides/slide357.xml"/><Relationship Id="rId162" Type="http://schemas.openxmlformats.org/officeDocument/2006/relationships/slide" Target="slides/slide161.xml"/><Relationship Id="rId218" Type="http://schemas.openxmlformats.org/officeDocument/2006/relationships/slide" Target="slides/slide217.xml"/><Relationship Id="rId425" Type="http://schemas.openxmlformats.org/officeDocument/2006/relationships/slide" Target="slides/slide424.xml"/><Relationship Id="rId271" Type="http://schemas.openxmlformats.org/officeDocument/2006/relationships/slide" Target="slides/slide270.xml"/><Relationship Id="rId24" Type="http://schemas.openxmlformats.org/officeDocument/2006/relationships/slide" Target="slides/slide23.xml"/><Relationship Id="rId66" Type="http://schemas.openxmlformats.org/officeDocument/2006/relationships/slide" Target="slides/slide65.xml"/><Relationship Id="rId131" Type="http://schemas.openxmlformats.org/officeDocument/2006/relationships/slide" Target="slides/slide130.xml"/><Relationship Id="rId327" Type="http://schemas.openxmlformats.org/officeDocument/2006/relationships/slide" Target="slides/slide326.xml"/><Relationship Id="rId369" Type="http://schemas.openxmlformats.org/officeDocument/2006/relationships/slide" Target="slides/slide368.xml"/><Relationship Id="rId173" Type="http://schemas.openxmlformats.org/officeDocument/2006/relationships/slide" Target="slides/slide172.xml"/><Relationship Id="rId229" Type="http://schemas.openxmlformats.org/officeDocument/2006/relationships/slide" Target="slides/slide228.xml"/><Relationship Id="rId380" Type="http://schemas.openxmlformats.org/officeDocument/2006/relationships/slide" Target="slides/slide379.xml"/><Relationship Id="rId436" Type="http://schemas.openxmlformats.org/officeDocument/2006/relationships/slide" Target="slides/slide435.xml"/><Relationship Id="rId240" Type="http://schemas.openxmlformats.org/officeDocument/2006/relationships/slide" Target="slides/slide239.xml"/><Relationship Id="rId35" Type="http://schemas.openxmlformats.org/officeDocument/2006/relationships/slide" Target="slides/slide34.xml"/><Relationship Id="rId77" Type="http://schemas.openxmlformats.org/officeDocument/2006/relationships/slide" Target="slides/slide76.xml"/><Relationship Id="rId100" Type="http://schemas.openxmlformats.org/officeDocument/2006/relationships/slide" Target="slides/slide99.xml"/><Relationship Id="rId282" Type="http://schemas.openxmlformats.org/officeDocument/2006/relationships/slide" Target="slides/slide281.xml"/><Relationship Id="rId338" Type="http://schemas.openxmlformats.org/officeDocument/2006/relationships/slide" Target="slides/slide337.xml"/><Relationship Id="rId8" Type="http://schemas.openxmlformats.org/officeDocument/2006/relationships/slide" Target="slides/slide7.xml"/><Relationship Id="rId142" Type="http://schemas.openxmlformats.org/officeDocument/2006/relationships/slide" Target="slides/slide141.xml"/><Relationship Id="rId184" Type="http://schemas.openxmlformats.org/officeDocument/2006/relationships/slide" Target="slides/slide183.xml"/><Relationship Id="rId391" Type="http://schemas.openxmlformats.org/officeDocument/2006/relationships/slide" Target="slides/slide390.xml"/><Relationship Id="rId405" Type="http://schemas.openxmlformats.org/officeDocument/2006/relationships/slide" Target="slides/slide404.xml"/><Relationship Id="rId447" Type="http://schemas.openxmlformats.org/officeDocument/2006/relationships/slide" Target="slides/slide446.xml"/><Relationship Id="rId251" Type="http://schemas.openxmlformats.org/officeDocument/2006/relationships/slide" Target="slides/slide250.xml"/><Relationship Id="rId46" Type="http://schemas.openxmlformats.org/officeDocument/2006/relationships/slide" Target="slides/slide45.xml"/><Relationship Id="rId293" Type="http://schemas.openxmlformats.org/officeDocument/2006/relationships/slide" Target="slides/slide292.xml"/><Relationship Id="rId307" Type="http://schemas.openxmlformats.org/officeDocument/2006/relationships/slide" Target="slides/slide306.xml"/><Relationship Id="rId349" Type="http://schemas.openxmlformats.org/officeDocument/2006/relationships/slide" Target="slides/slide348.xml"/><Relationship Id="rId88" Type="http://schemas.openxmlformats.org/officeDocument/2006/relationships/slide" Target="slides/slide87.xml"/><Relationship Id="rId111" Type="http://schemas.openxmlformats.org/officeDocument/2006/relationships/slide" Target="slides/slide110.xml"/><Relationship Id="rId153" Type="http://schemas.openxmlformats.org/officeDocument/2006/relationships/slide" Target="slides/slide152.xml"/><Relationship Id="rId195" Type="http://schemas.openxmlformats.org/officeDocument/2006/relationships/slide" Target="slides/slide194.xml"/><Relationship Id="rId209" Type="http://schemas.openxmlformats.org/officeDocument/2006/relationships/slide" Target="slides/slide208.xml"/><Relationship Id="rId360" Type="http://schemas.openxmlformats.org/officeDocument/2006/relationships/slide" Target="slides/slide359.xml"/><Relationship Id="rId416" Type="http://schemas.openxmlformats.org/officeDocument/2006/relationships/slide" Target="slides/slide415.xml"/><Relationship Id="rId220" Type="http://schemas.openxmlformats.org/officeDocument/2006/relationships/slide" Target="slides/slide219.xml"/><Relationship Id="rId458" Type="http://schemas.openxmlformats.org/officeDocument/2006/relationships/slide" Target="slides/slide457.xml"/><Relationship Id="rId15" Type="http://schemas.openxmlformats.org/officeDocument/2006/relationships/slide" Target="slides/slide14.xml"/><Relationship Id="rId57" Type="http://schemas.openxmlformats.org/officeDocument/2006/relationships/slide" Target="slides/slide56.xml"/><Relationship Id="rId262" Type="http://schemas.openxmlformats.org/officeDocument/2006/relationships/slide" Target="slides/slide261.xml"/><Relationship Id="rId318" Type="http://schemas.openxmlformats.org/officeDocument/2006/relationships/slide" Target="slides/slide317.xml"/><Relationship Id="rId99" Type="http://schemas.openxmlformats.org/officeDocument/2006/relationships/slide" Target="slides/slide98.xml"/><Relationship Id="rId122" Type="http://schemas.openxmlformats.org/officeDocument/2006/relationships/slide" Target="slides/slide121.xml"/><Relationship Id="rId164" Type="http://schemas.openxmlformats.org/officeDocument/2006/relationships/slide" Target="slides/slide163.xml"/><Relationship Id="rId371" Type="http://schemas.openxmlformats.org/officeDocument/2006/relationships/slide" Target="slides/slide370.xml"/><Relationship Id="rId427" Type="http://schemas.openxmlformats.org/officeDocument/2006/relationships/slide" Target="slides/slide426.xml"/><Relationship Id="rId26" Type="http://schemas.openxmlformats.org/officeDocument/2006/relationships/slide" Target="slides/slide25.xml"/><Relationship Id="rId231" Type="http://schemas.openxmlformats.org/officeDocument/2006/relationships/slide" Target="slides/slide230.xml"/><Relationship Id="rId273" Type="http://schemas.openxmlformats.org/officeDocument/2006/relationships/slide" Target="slides/slide272.xml"/><Relationship Id="rId329" Type="http://schemas.openxmlformats.org/officeDocument/2006/relationships/slide" Target="slides/slide328.xml"/><Relationship Id="rId68" Type="http://schemas.openxmlformats.org/officeDocument/2006/relationships/slide" Target="slides/slide67.xml"/><Relationship Id="rId133" Type="http://schemas.openxmlformats.org/officeDocument/2006/relationships/slide" Target="slides/slide132.xml"/><Relationship Id="rId175" Type="http://schemas.openxmlformats.org/officeDocument/2006/relationships/slide" Target="slides/slide174.xml"/><Relationship Id="rId340" Type="http://schemas.openxmlformats.org/officeDocument/2006/relationships/slide" Target="slides/slide339.xml"/><Relationship Id="rId200" Type="http://schemas.openxmlformats.org/officeDocument/2006/relationships/slide" Target="slides/slide199.xml"/><Relationship Id="rId382" Type="http://schemas.openxmlformats.org/officeDocument/2006/relationships/slide" Target="slides/slide381.xml"/><Relationship Id="rId438" Type="http://schemas.openxmlformats.org/officeDocument/2006/relationships/slide" Target="slides/slide437.xml"/><Relationship Id="rId242" Type="http://schemas.openxmlformats.org/officeDocument/2006/relationships/slide" Target="slides/slide241.xml"/><Relationship Id="rId284" Type="http://schemas.openxmlformats.org/officeDocument/2006/relationships/slide" Target="slides/slide283.xml"/><Relationship Id="rId37" Type="http://schemas.openxmlformats.org/officeDocument/2006/relationships/slide" Target="slides/slide36.xml"/><Relationship Id="rId79" Type="http://schemas.openxmlformats.org/officeDocument/2006/relationships/slide" Target="slides/slide78.xml"/><Relationship Id="rId102" Type="http://schemas.openxmlformats.org/officeDocument/2006/relationships/slide" Target="slides/slide101.xml"/><Relationship Id="rId144" Type="http://schemas.openxmlformats.org/officeDocument/2006/relationships/slide" Target="slides/slide143.xml"/><Relationship Id="rId90" Type="http://schemas.openxmlformats.org/officeDocument/2006/relationships/slide" Target="slides/slide89.xml"/><Relationship Id="rId186" Type="http://schemas.openxmlformats.org/officeDocument/2006/relationships/slide" Target="slides/slide185.xml"/><Relationship Id="rId351" Type="http://schemas.openxmlformats.org/officeDocument/2006/relationships/slide" Target="slides/slide350.xml"/><Relationship Id="rId393" Type="http://schemas.openxmlformats.org/officeDocument/2006/relationships/slide" Target="slides/slide392.xml"/><Relationship Id="rId407" Type="http://schemas.openxmlformats.org/officeDocument/2006/relationships/slide" Target="slides/slide406.xml"/><Relationship Id="rId449" Type="http://schemas.openxmlformats.org/officeDocument/2006/relationships/slide" Target="slides/slide448.xml"/><Relationship Id="rId211" Type="http://schemas.openxmlformats.org/officeDocument/2006/relationships/slide" Target="slides/slide210.xml"/><Relationship Id="rId253" Type="http://schemas.openxmlformats.org/officeDocument/2006/relationships/slide" Target="slides/slide252.xml"/><Relationship Id="rId295" Type="http://schemas.openxmlformats.org/officeDocument/2006/relationships/slide" Target="slides/slide294.xml"/><Relationship Id="rId309" Type="http://schemas.openxmlformats.org/officeDocument/2006/relationships/slide" Target="slides/slide308.xml"/><Relationship Id="rId460" Type="http://schemas.openxmlformats.org/officeDocument/2006/relationships/presProps" Target="presProps.xml"/><Relationship Id="rId48" Type="http://schemas.openxmlformats.org/officeDocument/2006/relationships/slide" Target="slides/slide47.xml"/><Relationship Id="rId113" Type="http://schemas.openxmlformats.org/officeDocument/2006/relationships/slide" Target="slides/slide112.xml"/><Relationship Id="rId320" Type="http://schemas.openxmlformats.org/officeDocument/2006/relationships/slide" Target="slides/slide319.xml"/><Relationship Id="rId155" Type="http://schemas.openxmlformats.org/officeDocument/2006/relationships/slide" Target="slides/slide154.xml"/><Relationship Id="rId197" Type="http://schemas.openxmlformats.org/officeDocument/2006/relationships/slide" Target="slides/slide196.xml"/><Relationship Id="rId362" Type="http://schemas.openxmlformats.org/officeDocument/2006/relationships/slide" Target="slides/slide361.xml"/><Relationship Id="rId418" Type="http://schemas.openxmlformats.org/officeDocument/2006/relationships/slide" Target="slides/slide417.xml"/><Relationship Id="rId222" Type="http://schemas.openxmlformats.org/officeDocument/2006/relationships/slide" Target="slides/slide221.xml"/><Relationship Id="rId264" Type="http://schemas.openxmlformats.org/officeDocument/2006/relationships/slide" Target="slides/slide263.xml"/><Relationship Id="rId17" Type="http://schemas.openxmlformats.org/officeDocument/2006/relationships/slide" Target="slides/slide16.xml"/><Relationship Id="rId59" Type="http://schemas.openxmlformats.org/officeDocument/2006/relationships/slide" Target="slides/slide58.xml"/><Relationship Id="rId124" Type="http://schemas.openxmlformats.org/officeDocument/2006/relationships/slide" Target="slides/slide123.xml"/><Relationship Id="rId70" Type="http://schemas.openxmlformats.org/officeDocument/2006/relationships/slide" Target="slides/slide69.xml"/><Relationship Id="rId166" Type="http://schemas.openxmlformats.org/officeDocument/2006/relationships/slide" Target="slides/slide165.xml"/><Relationship Id="rId331" Type="http://schemas.openxmlformats.org/officeDocument/2006/relationships/slide" Target="slides/slide330.xml"/><Relationship Id="rId373" Type="http://schemas.openxmlformats.org/officeDocument/2006/relationships/slide" Target="slides/slide372.xml"/><Relationship Id="rId429" Type="http://schemas.openxmlformats.org/officeDocument/2006/relationships/slide" Target="slides/slide428.xml"/><Relationship Id="rId1" Type="http://schemas.openxmlformats.org/officeDocument/2006/relationships/slideMaster" Target="slideMasters/slideMaster1.xml"/><Relationship Id="rId233" Type="http://schemas.openxmlformats.org/officeDocument/2006/relationships/slide" Target="slides/slide232.xml"/><Relationship Id="rId440" Type="http://schemas.openxmlformats.org/officeDocument/2006/relationships/slide" Target="slides/slide439.xml"/><Relationship Id="rId28" Type="http://schemas.openxmlformats.org/officeDocument/2006/relationships/slide" Target="slides/slide27.xml"/><Relationship Id="rId275" Type="http://schemas.openxmlformats.org/officeDocument/2006/relationships/slide" Target="slides/slide274.xml"/><Relationship Id="rId300" Type="http://schemas.openxmlformats.org/officeDocument/2006/relationships/slide" Target="slides/slide299.xml"/><Relationship Id="rId81" Type="http://schemas.openxmlformats.org/officeDocument/2006/relationships/slide" Target="slides/slide80.xml"/><Relationship Id="rId135" Type="http://schemas.openxmlformats.org/officeDocument/2006/relationships/slide" Target="slides/slide134.xml"/><Relationship Id="rId177" Type="http://schemas.openxmlformats.org/officeDocument/2006/relationships/slide" Target="slides/slide176.xml"/><Relationship Id="rId342" Type="http://schemas.openxmlformats.org/officeDocument/2006/relationships/slide" Target="slides/slide341.xml"/><Relationship Id="rId384" Type="http://schemas.openxmlformats.org/officeDocument/2006/relationships/slide" Target="slides/slide383.xml"/><Relationship Id="rId202" Type="http://schemas.openxmlformats.org/officeDocument/2006/relationships/slide" Target="slides/slide201.xml"/><Relationship Id="rId244" Type="http://schemas.openxmlformats.org/officeDocument/2006/relationships/slide" Target="slides/slide243.xml"/><Relationship Id="rId39" Type="http://schemas.openxmlformats.org/officeDocument/2006/relationships/slide" Target="slides/slide38.xml"/><Relationship Id="rId286" Type="http://schemas.openxmlformats.org/officeDocument/2006/relationships/slide" Target="slides/slide285.xml"/><Relationship Id="rId451" Type="http://schemas.openxmlformats.org/officeDocument/2006/relationships/slide" Target="slides/slide450.xml"/><Relationship Id="rId50" Type="http://schemas.openxmlformats.org/officeDocument/2006/relationships/slide" Target="slides/slide49.xml"/><Relationship Id="rId104" Type="http://schemas.openxmlformats.org/officeDocument/2006/relationships/slide" Target="slides/slide103.xml"/><Relationship Id="rId146" Type="http://schemas.openxmlformats.org/officeDocument/2006/relationships/slide" Target="slides/slide145.xml"/><Relationship Id="rId188" Type="http://schemas.openxmlformats.org/officeDocument/2006/relationships/slide" Target="slides/slide187.xml"/><Relationship Id="rId311" Type="http://schemas.openxmlformats.org/officeDocument/2006/relationships/slide" Target="slides/slide310.xml"/><Relationship Id="rId353" Type="http://schemas.openxmlformats.org/officeDocument/2006/relationships/slide" Target="slides/slide352.xml"/><Relationship Id="rId395" Type="http://schemas.openxmlformats.org/officeDocument/2006/relationships/slide" Target="slides/slide394.xml"/><Relationship Id="rId409" Type="http://schemas.openxmlformats.org/officeDocument/2006/relationships/slide" Target="slides/slide408.xml"/><Relationship Id="rId92" Type="http://schemas.openxmlformats.org/officeDocument/2006/relationships/slide" Target="slides/slide91.xml"/><Relationship Id="rId213" Type="http://schemas.openxmlformats.org/officeDocument/2006/relationships/slide" Target="slides/slide212.xml"/><Relationship Id="rId420" Type="http://schemas.openxmlformats.org/officeDocument/2006/relationships/slide" Target="slides/slide419.xml"/><Relationship Id="rId255" Type="http://schemas.openxmlformats.org/officeDocument/2006/relationships/slide" Target="slides/slide254.xml"/><Relationship Id="rId297" Type="http://schemas.openxmlformats.org/officeDocument/2006/relationships/slide" Target="slides/slide296.xml"/><Relationship Id="rId46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462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cs typeface="Arial" charset="0"/>
              </a:defRPr>
            </a:lvl1pPr>
          </a:lstStyle>
          <a:p>
            <a:pPr>
              <a:defRPr/>
            </a:pPr>
            <a:endParaRPr lang="en-US"/>
          </a:p>
        </p:txBody>
      </p:sp>
      <p:sp>
        <p:nvSpPr>
          <p:cNvPr id="154627"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cs typeface="Arial" charset="0"/>
              </a:defRPr>
            </a:lvl1pPr>
          </a:lstStyle>
          <a:p>
            <a:pPr>
              <a:defRPr/>
            </a:pPr>
            <a:endParaRPr lang="en-US"/>
          </a:p>
        </p:txBody>
      </p:sp>
      <p:sp>
        <p:nvSpPr>
          <p:cNvPr id="2048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4629"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54630"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cs typeface="Arial" charset="0"/>
              </a:defRPr>
            </a:lvl1pPr>
          </a:lstStyle>
          <a:p>
            <a:pPr>
              <a:defRPr/>
            </a:pPr>
            <a:endParaRPr lang="en-US"/>
          </a:p>
        </p:txBody>
      </p:sp>
      <p:sp>
        <p:nvSpPr>
          <p:cNvPr id="154631"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45E0EE04-BA78-4C10-8706-BDD082300324}" type="slidenum">
              <a:rPr lang="en-US" altLang="en-US"/>
              <a:pPr/>
              <a:t>‹#›</a:t>
            </a:fld>
            <a:endParaRPr lang="en-US" altLang="en-US"/>
          </a:p>
        </p:txBody>
      </p:sp>
    </p:spTree>
    <p:extLst>
      <p:ext uri="{BB962C8B-B14F-4D97-AF65-F5344CB8AC3E}">
        <p14:creationId xmlns:p14="http://schemas.microsoft.com/office/powerpoint/2010/main" val="310975670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27E4A070-D1CD-463E-8094-6B77D20386D9}" type="slidenum">
              <a:rPr lang="en-US" altLang="en-US"/>
              <a:pPr eaLnBrk="1" hangingPunct="1"/>
              <a:t>1</a:t>
            </a:fld>
            <a:endParaRPr lang="en-US" altLang="en-US"/>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693155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1540F0C-5849-48F7-99EC-700D1DB56582}" type="slidenum">
              <a:rPr lang="en-US" altLang="en-US"/>
              <a:pPr eaLnBrk="1" hangingPunct="1"/>
              <a:t>10</a:t>
            </a:fld>
            <a:endParaRPr lang="en-US" altLang="en-US"/>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099265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C1055E3-E29D-46AF-A29A-1018AE49081E}" type="slidenum">
              <a:rPr lang="en-US" altLang="en-US"/>
              <a:pPr eaLnBrk="1" hangingPunct="1"/>
              <a:t>11</a:t>
            </a:fld>
            <a:endParaRPr lang="en-US" altLang="en-US"/>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873438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66E131A-B78D-48AB-9258-2BA1501E91DF}" type="slidenum">
              <a:rPr lang="en-US" altLang="en-US"/>
              <a:pPr eaLnBrk="1" hangingPunct="1"/>
              <a:t>12</a:t>
            </a:fld>
            <a:endParaRPr lang="en-US" altLang="en-US"/>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193211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D34CD18-8640-4FDD-94EF-B963617F23E3}" type="slidenum">
              <a:rPr lang="en-US" altLang="en-US"/>
              <a:pPr eaLnBrk="1" hangingPunct="1"/>
              <a:t>13</a:t>
            </a:fld>
            <a:endParaRPr lang="en-US" altLang="en-US"/>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992038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225DB0A9-7BF3-43F5-9260-91B9601AF4DF}" type="slidenum">
              <a:rPr lang="en-US" altLang="en-US"/>
              <a:pPr eaLnBrk="1" hangingPunct="1"/>
              <a:t>14</a:t>
            </a:fld>
            <a:endParaRPr lang="en-US" altLang="en-US"/>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493185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3B2F56F-E022-4076-BF2B-106722216E2D}" type="slidenum">
              <a:rPr lang="en-US" altLang="en-US"/>
              <a:pPr eaLnBrk="1" hangingPunct="1"/>
              <a:t>15</a:t>
            </a:fld>
            <a:endParaRPr lang="en-US" altLang="en-US"/>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534161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2A9D38C7-793C-4D65-B50C-3241C92D009E}" type="slidenum">
              <a:rPr lang="en-US" altLang="en-US"/>
              <a:pPr eaLnBrk="1" hangingPunct="1"/>
              <a:t>2</a:t>
            </a:fld>
            <a:endParaRPr lang="en-US" altLang="en-US"/>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199026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A24EC74-658B-424D-BC15-F0B6FE585912}" type="slidenum">
              <a:rPr lang="en-US" altLang="en-US"/>
              <a:pPr eaLnBrk="1" hangingPunct="1"/>
              <a:t>3</a:t>
            </a:fld>
            <a:endParaRPr lang="en-US" altLang="en-US"/>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60848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F84B9F2-124A-47C2-80ED-A96855A12B3A}" type="slidenum">
              <a:rPr lang="en-US" altLang="en-US"/>
              <a:pPr eaLnBrk="1" hangingPunct="1"/>
              <a:t>4</a:t>
            </a:fld>
            <a:endParaRPr lang="en-US" altLang="en-US"/>
          </a:p>
        </p:txBody>
      </p:sp>
      <p:sp>
        <p:nvSpPr>
          <p:cNvPr id="24579" name="Rectangle 2"/>
          <p:cNvSpPr>
            <a:spLocks noGrp="1" noRot="1" noChangeAspect="1" noChangeArrowheads="1" noTextEdit="1"/>
          </p:cNvSpPr>
          <p:nvPr>
            <p:ph type="sldImg"/>
          </p:nvPr>
        </p:nvSpPr>
        <p:spPr>
          <a:ln/>
        </p:spPr>
      </p:sp>
      <p:sp>
        <p:nvSpPr>
          <p:cNvPr id="245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459196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A16E7EE8-789C-48A8-882D-8FEBDD224249}" type="slidenum">
              <a:rPr lang="en-US" altLang="en-US"/>
              <a:pPr eaLnBrk="1" hangingPunct="1"/>
              <a:t>5</a:t>
            </a:fld>
            <a:endParaRPr lang="en-US" altLang="en-US"/>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435473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4941AD79-9892-4E3D-82AD-E8A055E460DF}" type="slidenum">
              <a:rPr lang="en-US" altLang="en-US"/>
              <a:pPr eaLnBrk="1" hangingPunct="1"/>
              <a:t>6</a:t>
            </a:fld>
            <a:endParaRPr lang="en-US" altLang="en-US"/>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518576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23DB4468-0DDD-48D4-81D6-FFF03A5124F6}" type="slidenum">
              <a:rPr lang="en-US" altLang="en-US"/>
              <a:pPr eaLnBrk="1" hangingPunct="1"/>
              <a:t>7</a:t>
            </a:fld>
            <a:endParaRPr lang="en-US" altLang="en-US"/>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438841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E559AD7F-F35C-43CE-A66A-31850696AF8B}" type="slidenum">
              <a:rPr lang="en-US" altLang="en-US"/>
              <a:pPr eaLnBrk="1" hangingPunct="1"/>
              <a:t>8</a:t>
            </a:fld>
            <a:endParaRPr lang="en-US" altLang="en-US"/>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814976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5D7CE5C8-36F3-4D97-B668-8D824BA0B6DA}" type="slidenum">
              <a:rPr lang="en-US" altLang="en-US"/>
              <a:pPr eaLnBrk="1" hangingPunct="1"/>
              <a:t>9</a:t>
            </a:fld>
            <a:endParaRPr lang="en-US" altLang="en-US"/>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0997230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lang="en-US" smtClean="0"/>
              <a:t>Click to edit Master title style</a:t>
            </a:r>
            <a:endParaRPr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4" name="Date Placeholder 29"/>
          <p:cNvSpPr>
            <a:spLocks noGrp="1"/>
          </p:cNvSpPr>
          <p:nvPr>
            <p:ph type="dt" sz="half" idx="10"/>
          </p:nvPr>
        </p:nvSpPr>
        <p:spPr/>
        <p:txBody>
          <a:bodyPr/>
          <a:lstStyle>
            <a:lvl1pPr>
              <a:defRPr/>
            </a:lvl1pPr>
          </a:lstStyle>
          <a:p>
            <a:pPr>
              <a:defRPr/>
            </a:pPr>
            <a:r>
              <a:rPr lang="en-US"/>
              <a:t>Chương 1</a:t>
            </a:r>
          </a:p>
        </p:txBody>
      </p:sp>
      <p:sp>
        <p:nvSpPr>
          <p:cNvPr id="5" name="Footer Placeholder 18"/>
          <p:cNvSpPr>
            <a:spLocks noGrp="1"/>
          </p:cNvSpPr>
          <p:nvPr>
            <p:ph type="ftr" sz="quarter" idx="11"/>
          </p:nvPr>
        </p:nvSpPr>
        <p:spPr/>
        <p:txBody>
          <a:bodyPr/>
          <a:lstStyle>
            <a:lvl1pPr>
              <a:defRPr/>
            </a:lvl1pPr>
          </a:lstStyle>
          <a:p>
            <a:pPr>
              <a:defRPr/>
            </a:pPr>
            <a:r>
              <a:rPr lang="en-US"/>
              <a:t>Khoa ĐT-VT, Đại học Bách Khoa Hà nội           Tiến sỹ Hoàng Mạnh Thắng</a:t>
            </a:r>
          </a:p>
        </p:txBody>
      </p:sp>
      <p:sp>
        <p:nvSpPr>
          <p:cNvPr id="6" name="Slide Number Placeholder 26"/>
          <p:cNvSpPr>
            <a:spLocks noGrp="1"/>
          </p:cNvSpPr>
          <p:nvPr>
            <p:ph type="sldNum" sz="quarter" idx="12"/>
          </p:nvPr>
        </p:nvSpPr>
        <p:spPr/>
        <p:txBody>
          <a:bodyPr/>
          <a:lstStyle>
            <a:lvl1pPr>
              <a:defRPr>
                <a:solidFill>
                  <a:srgbClr val="D1EAEE"/>
                </a:solidFill>
              </a:defRPr>
            </a:lvl1pPr>
          </a:lstStyle>
          <a:p>
            <a:fld id="{CAF23324-AE4D-41D4-9D1F-9B48B2F0C9BD}" type="slidenum">
              <a:rPr lang="en-US" altLang="en-US"/>
              <a:pPr/>
              <a:t>‹#›</a:t>
            </a:fld>
            <a:endParaRPr lang="en-US" altLang="en-US"/>
          </a:p>
        </p:txBody>
      </p:sp>
    </p:spTree>
    <p:extLst>
      <p:ext uri="{BB962C8B-B14F-4D97-AF65-F5344CB8AC3E}">
        <p14:creationId xmlns:p14="http://schemas.microsoft.com/office/powerpoint/2010/main" val="258726636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r>
              <a:rPr lang="en-US"/>
              <a:t>Chương 1</a:t>
            </a:r>
          </a:p>
        </p:txBody>
      </p:sp>
      <p:sp>
        <p:nvSpPr>
          <p:cNvPr id="5" name="Footer Placeholder 21"/>
          <p:cNvSpPr>
            <a:spLocks noGrp="1"/>
          </p:cNvSpPr>
          <p:nvPr>
            <p:ph type="ftr" sz="quarter" idx="11"/>
          </p:nvPr>
        </p:nvSpPr>
        <p:spPr/>
        <p:txBody>
          <a:bodyPr/>
          <a:lstStyle>
            <a:lvl1pPr>
              <a:defRPr/>
            </a:lvl1pPr>
          </a:lstStyle>
          <a:p>
            <a:pPr>
              <a:defRPr/>
            </a:pPr>
            <a:r>
              <a:rPr lang="en-US"/>
              <a:t>Khoa ĐT-VT, Đại học Bách Khoa Hà nội           Tiến sỹ Hoàng Mạnh Thắng</a:t>
            </a:r>
          </a:p>
        </p:txBody>
      </p:sp>
      <p:sp>
        <p:nvSpPr>
          <p:cNvPr id="6" name="Slide Number Placeholder 17"/>
          <p:cNvSpPr>
            <a:spLocks noGrp="1"/>
          </p:cNvSpPr>
          <p:nvPr>
            <p:ph type="sldNum" sz="quarter" idx="12"/>
          </p:nvPr>
        </p:nvSpPr>
        <p:spPr/>
        <p:txBody>
          <a:bodyPr/>
          <a:lstStyle>
            <a:lvl1pPr>
              <a:defRPr/>
            </a:lvl1pPr>
          </a:lstStyle>
          <a:p>
            <a:fld id="{8FBFA4F6-C893-40B1-AC55-C8BFDF172377}" type="slidenum">
              <a:rPr lang="en-US" altLang="en-US"/>
              <a:pPr/>
              <a:t>‹#›</a:t>
            </a:fld>
            <a:endParaRPr lang="en-US" altLang="en-US"/>
          </a:p>
        </p:txBody>
      </p:sp>
    </p:spTree>
    <p:extLst>
      <p:ext uri="{BB962C8B-B14F-4D97-AF65-F5344CB8AC3E}">
        <p14:creationId xmlns:p14="http://schemas.microsoft.com/office/powerpoint/2010/main" val="30069605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r>
              <a:rPr lang="en-US"/>
              <a:t>Chương 1</a:t>
            </a:r>
          </a:p>
        </p:txBody>
      </p:sp>
      <p:sp>
        <p:nvSpPr>
          <p:cNvPr id="5" name="Footer Placeholder 21"/>
          <p:cNvSpPr>
            <a:spLocks noGrp="1"/>
          </p:cNvSpPr>
          <p:nvPr>
            <p:ph type="ftr" sz="quarter" idx="11"/>
          </p:nvPr>
        </p:nvSpPr>
        <p:spPr/>
        <p:txBody>
          <a:bodyPr/>
          <a:lstStyle>
            <a:lvl1pPr>
              <a:defRPr/>
            </a:lvl1pPr>
          </a:lstStyle>
          <a:p>
            <a:pPr>
              <a:defRPr/>
            </a:pPr>
            <a:r>
              <a:rPr lang="en-US"/>
              <a:t>Khoa ĐT-VT, Đại học Bách Khoa Hà nội           Tiến sỹ Hoàng Mạnh Thắng</a:t>
            </a:r>
          </a:p>
        </p:txBody>
      </p:sp>
      <p:sp>
        <p:nvSpPr>
          <p:cNvPr id="6" name="Slide Number Placeholder 17"/>
          <p:cNvSpPr>
            <a:spLocks noGrp="1"/>
          </p:cNvSpPr>
          <p:nvPr>
            <p:ph type="sldNum" sz="quarter" idx="12"/>
          </p:nvPr>
        </p:nvSpPr>
        <p:spPr/>
        <p:txBody>
          <a:bodyPr/>
          <a:lstStyle>
            <a:lvl1pPr>
              <a:defRPr/>
            </a:lvl1pPr>
          </a:lstStyle>
          <a:p>
            <a:fld id="{04DAA3AF-1D62-48E0-A102-B2CF3F621D0A}" type="slidenum">
              <a:rPr lang="en-US" altLang="en-US"/>
              <a:pPr/>
              <a:t>‹#›</a:t>
            </a:fld>
            <a:endParaRPr lang="en-US" altLang="en-US"/>
          </a:p>
        </p:txBody>
      </p:sp>
    </p:spTree>
    <p:extLst>
      <p:ext uri="{BB962C8B-B14F-4D97-AF65-F5344CB8AC3E}">
        <p14:creationId xmlns:p14="http://schemas.microsoft.com/office/powerpoint/2010/main" val="19116886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r>
              <a:rPr lang="en-US"/>
              <a:t>Chương 1</a:t>
            </a:r>
          </a:p>
        </p:txBody>
      </p:sp>
      <p:sp>
        <p:nvSpPr>
          <p:cNvPr id="5" name="Footer Placeholder 21"/>
          <p:cNvSpPr>
            <a:spLocks noGrp="1"/>
          </p:cNvSpPr>
          <p:nvPr>
            <p:ph type="ftr" sz="quarter" idx="11"/>
          </p:nvPr>
        </p:nvSpPr>
        <p:spPr/>
        <p:txBody>
          <a:bodyPr/>
          <a:lstStyle>
            <a:lvl1pPr>
              <a:defRPr/>
            </a:lvl1pPr>
          </a:lstStyle>
          <a:p>
            <a:pPr>
              <a:defRPr/>
            </a:pPr>
            <a:r>
              <a:rPr lang="en-US"/>
              <a:t>Khoa ĐT-VT, Đại học Bách Khoa Hà nội           Tiến sỹ Hoàng Mạnh Thắng</a:t>
            </a:r>
          </a:p>
        </p:txBody>
      </p:sp>
      <p:sp>
        <p:nvSpPr>
          <p:cNvPr id="6" name="Slide Number Placeholder 17"/>
          <p:cNvSpPr>
            <a:spLocks noGrp="1"/>
          </p:cNvSpPr>
          <p:nvPr>
            <p:ph type="sldNum" sz="quarter" idx="12"/>
          </p:nvPr>
        </p:nvSpPr>
        <p:spPr/>
        <p:txBody>
          <a:bodyPr/>
          <a:lstStyle>
            <a:lvl1pPr>
              <a:defRPr/>
            </a:lvl1pPr>
          </a:lstStyle>
          <a:p>
            <a:fld id="{A5144BA6-BAA3-4BA7-B31B-79EA11E1A9F8}" type="slidenum">
              <a:rPr lang="en-US" altLang="en-US"/>
              <a:pPr/>
              <a:t>‹#›</a:t>
            </a:fld>
            <a:endParaRPr lang="en-US" altLang="en-US"/>
          </a:p>
        </p:txBody>
      </p:sp>
    </p:spTree>
    <p:extLst>
      <p:ext uri="{BB962C8B-B14F-4D97-AF65-F5344CB8AC3E}">
        <p14:creationId xmlns:p14="http://schemas.microsoft.com/office/powerpoint/2010/main" val="1746970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lang="en-US" smtClean="0"/>
              <a:t>Click to edit Master title style</a:t>
            </a:r>
            <a:endParaRPr lang="en-US"/>
          </a:p>
        </p:txBody>
      </p:sp>
      <p:sp>
        <p:nvSpPr>
          <p:cNvPr id="3" name="Text Placeholder 2"/>
          <p:cNvSpPr>
            <a:spLocks noGrp="1"/>
          </p:cNvSpPr>
          <p:nvPr>
            <p:ph type="body" idx="1"/>
          </p:nvPr>
        </p:nvSpPr>
        <p:spPr>
          <a:xfrm>
            <a:off x="530352" y="2704664"/>
            <a:ext cx="7772400" cy="1509712"/>
          </a:xfrm>
        </p:spPr>
        <p:txBody>
          <a:bodyPr lIns="45720" rIns="45720"/>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r>
              <a:rPr lang="en-US"/>
              <a:t>Chương 1</a:t>
            </a:r>
          </a:p>
        </p:txBody>
      </p:sp>
      <p:sp>
        <p:nvSpPr>
          <p:cNvPr id="5" name="Footer Placeholder 4"/>
          <p:cNvSpPr>
            <a:spLocks noGrp="1"/>
          </p:cNvSpPr>
          <p:nvPr>
            <p:ph type="ftr" sz="quarter" idx="11"/>
          </p:nvPr>
        </p:nvSpPr>
        <p:spPr/>
        <p:txBody>
          <a:bodyPr/>
          <a:lstStyle>
            <a:lvl1pPr>
              <a:defRPr/>
            </a:lvl1pPr>
          </a:lstStyle>
          <a:p>
            <a:pPr>
              <a:defRPr/>
            </a:pPr>
            <a:r>
              <a:rPr lang="en-US"/>
              <a:t>Khoa ĐT-VT, Đại học Bách Khoa Hà nội           Tiến sỹ Hoàng Mạnh Thắng</a:t>
            </a:r>
          </a:p>
        </p:txBody>
      </p:sp>
      <p:sp>
        <p:nvSpPr>
          <p:cNvPr id="6" name="Slide Number Placeholder 5"/>
          <p:cNvSpPr>
            <a:spLocks noGrp="1"/>
          </p:cNvSpPr>
          <p:nvPr>
            <p:ph type="sldNum" sz="quarter" idx="12"/>
          </p:nvPr>
        </p:nvSpPr>
        <p:spPr/>
        <p:txBody>
          <a:bodyPr/>
          <a:lstStyle>
            <a:lvl1pPr>
              <a:defRPr>
                <a:solidFill>
                  <a:srgbClr val="D1EAEE"/>
                </a:solidFill>
              </a:defRPr>
            </a:lvl1pPr>
          </a:lstStyle>
          <a:p>
            <a:fld id="{EDC6E051-429E-4585-AACF-2E69D07F4BF7}" type="slidenum">
              <a:rPr lang="en-US" altLang="en-US"/>
              <a:pPr/>
              <a:t>‹#›</a:t>
            </a:fld>
            <a:endParaRPr lang="en-US" altLang="en-US"/>
          </a:p>
        </p:txBody>
      </p:sp>
    </p:spTree>
    <p:extLst>
      <p:ext uri="{BB962C8B-B14F-4D97-AF65-F5344CB8AC3E}">
        <p14:creationId xmlns:p14="http://schemas.microsoft.com/office/powerpoint/2010/main" val="3607091383"/>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9"/>
          <p:cNvSpPr>
            <a:spLocks noGrp="1"/>
          </p:cNvSpPr>
          <p:nvPr>
            <p:ph type="dt" sz="half" idx="10"/>
          </p:nvPr>
        </p:nvSpPr>
        <p:spPr/>
        <p:txBody>
          <a:bodyPr/>
          <a:lstStyle>
            <a:lvl1pPr>
              <a:defRPr/>
            </a:lvl1pPr>
          </a:lstStyle>
          <a:p>
            <a:pPr>
              <a:defRPr/>
            </a:pPr>
            <a:r>
              <a:rPr lang="en-US"/>
              <a:t>Chương 1</a:t>
            </a:r>
          </a:p>
        </p:txBody>
      </p:sp>
      <p:sp>
        <p:nvSpPr>
          <p:cNvPr id="6" name="Footer Placeholder 21"/>
          <p:cNvSpPr>
            <a:spLocks noGrp="1"/>
          </p:cNvSpPr>
          <p:nvPr>
            <p:ph type="ftr" sz="quarter" idx="11"/>
          </p:nvPr>
        </p:nvSpPr>
        <p:spPr/>
        <p:txBody>
          <a:bodyPr/>
          <a:lstStyle>
            <a:lvl1pPr>
              <a:defRPr/>
            </a:lvl1pPr>
          </a:lstStyle>
          <a:p>
            <a:pPr>
              <a:defRPr/>
            </a:pPr>
            <a:r>
              <a:rPr lang="en-US"/>
              <a:t>Khoa ĐT-VT, Đại học Bách Khoa Hà nội           Tiến sỹ Hoàng Mạnh Thắng</a:t>
            </a:r>
          </a:p>
        </p:txBody>
      </p:sp>
      <p:sp>
        <p:nvSpPr>
          <p:cNvPr id="7" name="Slide Number Placeholder 17"/>
          <p:cNvSpPr>
            <a:spLocks noGrp="1"/>
          </p:cNvSpPr>
          <p:nvPr>
            <p:ph type="sldNum" sz="quarter" idx="12"/>
          </p:nvPr>
        </p:nvSpPr>
        <p:spPr/>
        <p:txBody>
          <a:bodyPr/>
          <a:lstStyle>
            <a:lvl1pPr>
              <a:defRPr/>
            </a:lvl1pPr>
          </a:lstStyle>
          <a:p>
            <a:fld id="{0BDCB7C4-A1BB-4BB1-BE4A-CBA80F4AD372}" type="slidenum">
              <a:rPr lang="en-US" altLang="en-US"/>
              <a:pPr/>
              <a:t>‹#›</a:t>
            </a:fld>
            <a:endParaRPr lang="en-US" altLang="en-US"/>
          </a:p>
        </p:txBody>
      </p:sp>
    </p:spTree>
    <p:extLst>
      <p:ext uri="{BB962C8B-B14F-4D97-AF65-F5344CB8AC3E}">
        <p14:creationId xmlns:p14="http://schemas.microsoft.com/office/powerpoint/2010/main" val="2727445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9"/>
          <p:cNvSpPr>
            <a:spLocks noGrp="1"/>
          </p:cNvSpPr>
          <p:nvPr>
            <p:ph type="dt" sz="half" idx="10"/>
          </p:nvPr>
        </p:nvSpPr>
        <p:spPr/>
        <p:txBody>
          <a:bodyPr/>
          <a:lstStyle>
            <a:lvl1pPr>
              <a:defRPr/>
            </a:lvl1pPr>
          </a:lstStyle>
          <a:p>
            <a:pPr>
              <a:defRPr/>
            </a:pPr>
            <a:r>
              <a:rPr lang="en-US"/>
              <a:t>Chương 1</a:t>
            </a:r>
          </a:p>
        </p:txBody>
      </p:sp>
      <p:sp>
        <p:nvSpPr>
          <p:cNvPr id="8" name="Footer Placeholder 21"/>
          <p:cNvSpPr>
            <a:spLocks noGrp="1"/>
          </p:cNvSpPr>
          <p:nvPr>
            <p:ph type="ftr" sz="quarter" idx="11"/>
          </p:nvPr>
        </p:nvSpPr>
        <p:spPr/>
        <p:txBody>
          <a:bodyPr/>
          <a:lstStyle>
            <a:lvl1pPr>
              <a:defRPr/>
            </a:lvl1pPr>
          </a:lstStyle>
          <a:p>
            <a:pPr>
              <a:defRPr/>
            </a:pPr>
            <a:r>
              <a:rPr lang="en-US"/>
              <a:t>Khoa ĐT-VT, Đại học Bách Khoa Hà nội           Tiến sỹ Hoàng Mạnh Thắng</a:t>
            </a:r>
          </a:p>
        </p:txBody>
      </p:sp>
      <p:sp>
        <p:nvSpPr>
          <p:cNvPr id="9" name="Slide Number Placeholder 17"/>
          <p:cNvSpPr>
            <a:spLocks noGrp="1"/>
          </p:cNvSpPr>
          <p:nvPr>
            <p:ph type="sldNum" sz="quarter" idx="12"/>
          </p:nvPr>
        </p:nvSpPr>
        <p:spPr/>
        <p:txBody>
          <a:bodyPr/>
          <a:lstStyle>
            <a:lvl1pPr>
              <a:defRPr/>
            </a:lvl1pPr>
          </a:lstStyle>
          <a:p>
            <a:fld id="{D825E7F0-281A-45F5-9EE2-D03208C115F2}" type="slidenum">
              <a:rPr lang="en-US" altLang="en-US"/>
              <a:pPr/>
              <a:t>‹#›</a:t>
            </a:fld>
            <a:endParaRPr lang="en-US" altLang="en-US"/>
          </a:p>
        </p:txBody>
      </p:sp>
    </p:spTree>
    <p:extLst>
      <p:ext uri="{BB962C8B-B14F-4D97-AF65-F5344CB8AC3E}">
        <p14:creationId xmlns:p14="http://schemas.microsoft.com/office/powerpoint/2010/main" val="6547917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lang="en-US" smtClean="0"/>
              <a:t>Click to edit Master title style</a:t>
            </a:r>
            <a:endParaRPr lang="en-US"/>
          </a:p>
        </p:txBody>
      </p:sp>
      <p:sp>
        <p:nvSpPr>
          <p:cNvPr id="3" name="Date Placeholder 9"/>
          <p:cNvSpPr>
            <a:spLocks noGrp="1"/>
          </p:cNvSpPr>
          <p:nvPr>
            <p:ph type="dt" sz="half" idx="10"/>
          </p:nvPr>
        </p:nvSpPr>
        <p:spPr/>
        <p:txBody>
          <a:bodyPr/>
          <a:lstStyle>
            <a:lvl1pPr>
              <a:defRPr/>
            </a:lvl1pPr>
          </a:lstStyle>
          <a:p>
            <a:pPr>
              <a:defRPr/>
            </a:pPr>
            <a:r>
              <a:rPr lang="en-US"/>
              <a:t>Chương 1</a:t>
            </a:r>
          </a:p>
        </p:txBody>
      </p:sp>
      <p:sp>
        <p:nvSpPr>
          <p:cNvPr id="4" name="Footer Placeholder 21"/>
          <p:cNvSpPr>
            <a:spLocks noGrp="1"/>
          </p:cNvSpPr>
          <p:nvPr>
            <p:ph type="ftr" sz="quarter" idx="11"/>
          </p:nvPr>
        </p:nvSpPr>
        <p:spPr/>
        <p:txBody>
          <a:bodyPr/>
          <a:lstStyle>
            <a:lvl1pPr>
              <a:defRPr/>
            </a:lvl1pPr>
          </a:lstStyle>
          <a:p>
            <a:pPr>
              <a:defRPr/>
            </a:pPr>
            <a:r>
              <a:rPr lang="en-US"/>
              <a:t>Khoa ĐT-VT, Đại học Bách Khoa Hà nội           Tiến sỹ Hoàng Mạnh Thắng</a:t>
            </a:r>
          </a:p>
        </p:txBody>
      </p:sp>
      <p:sp>
        <p:nvSpPr>
          <p:cNvPr id="5" name="Slide Number Placeholder 17"/>
          <p:cNvSpPr>
            <a:spLocks noGrp="1"/>
          </p:cNvSpPr>
          <p:nvPr>
            <p:ph type="sldNum" sz="quarter" idx="12"/>
          </p:nvPr>
        </p:nvSpPr>
        <p:spPr/>
        <p:txBody>
          <a:bodyPr/>
          <a:lstStyle>
            <a:lvl1pPr>
              <a:defRPr/>
            </a:lvl1pPr>
          </a:lstStyle>
          <a:p>
            <a:fld id="{5EDD6BBF-E4DF-451A-BB89-73EAFA305C4B}" type="slidenum">
              <a:rPr lang="en-US" altLang="en-US"/>
              <a:pPr/>
              <a:t>‹#›</a:t>
            </a:fld>
            <a:endParaRPr lang="en-US" altLang="en-US"/>
          </a:p>
        </p:txBody>
      </p:sp>
    </p:spTree>
    <p:extLst>
      <p:ext uri="{BB962C8B-B14F-4D97-AF65-F5344CB8AC3E}">
        <p14:creationId xmlns:p14="http://schemas.microsoft.com/office/powerpoint/2010/main" val="2984729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pPr>
              <a:defRPr/>
            </a:pPr>
            <a:r>
              <a:rPr lang="en-US"/>
              <a:t>Chương 1</a:t>
            </a:r>
          </a:p>
        </p:txBody>
      </p:sp>
      <p:sp>
        <p:nvSpPr>
          <p:cNvPr id="3" name="Footer Placeholder 21"/>
          <p:cNvSpPr>
            <a:spLocks noGrp="1"/>
          </p:cNvSpPr>
          <p:nvPr>
            <p:ph type="ftr" sz="quarter" idx="11"/>
          </p:nvPr>
        </p:nvSpPr>
        <p:spPr/>
        <p:txBody>
          <a:bodyPr/>
          <a:lstStyle>
            <a:lvl1pPr>
              <a:defRPr/>
            </a:lvl1pPr>
          </a:lstStyle>
          <a:p>
            <a:pPr>
              <a:defRPr/>
            </a:pPr>
            <a:r>
              <a:rPr lang="en-US"/>
              <a:t>Khoa ĐT-VT, Đại học Bách Khoa Hà nội           Tiến sỹ Hoàng Mạnh Thắng</a:t>
            </a:r>
          </a:p>
        </p:txBody>
      </p:sp>
      <p:sp>
        <p:nvSpPr>
          <p:cNvPr id="4" name="Slide Number Placeholder 17"/>
          <p:cNvSpPr>
            <a:spLocks noGrp="1"/>
          </p:cNvSpPr>
          <p:nvPr>
            <p:ph type="sldNum" sz="quarter" idx="12"/>
          </p:nvPr>
        </p:nvSpPr>
        <p:spPr/>
        <p:txBody>
          <a:bodyPr/>
          <a:lstStyle>
            <a:lvl1pPr>
              <a:defRPr/>
            </a:lvl1pPr>
          </a:lstStyle>
          <a:p>
            <a:fld id="{C8DDC86C-A6D7-46A9-8ED3-34ABD1AA7256}" type="slidenum">
              <a:rPr lang="en-US" altLang="en-US"/>
              <a:pPr/>
              <a:t>‹#›</a:t>
            </a:fld>
            <a:endParaRPr lang="en-US" altLang="en-US"/>
          </a:p>
        </p:txBody>
      </p:sp>
    </p:spTree>
    <p:extLst>
      <p:ext uri="{BB962C8B-B14F-4D97-AF65-F5344CB8AC3E}">
        <p14:creationId xmlns:p14="http://schemas.microsoft.com/office/powerpoint/2010/main" val="33327792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a:noAutofit/>
          </a:bodyPr>
          <a:lstStyle>
            <a:lvl1pPr algn="l" rtl="0">
              <a:spcBef>
                <a:spcPct val="0"/>
              </a:spcBef>
              <a:buNone/>
              <a:defRPr sz="2600" b="0">
                <a:ln>
                  <a:noFill/>
                </a:ln>
                <a:solidFill>
                  <a:schemeClr val="tx2"/>
                </a:solidFill>
                <a:effectLst/>
                <a:latin typeface="+mj-lt"/>
                <a:ea typeface="+mj-ea"/>
                <a:cs typeface="+mj-cs"/>
              </a:defRPr>
            </a:lvl1pPr>
          </a:lstStyle>
          <a:p>
            <a:r>
              <a:rPr lang="en-US" smtClean="0"/>
              <a:t>Click to edit Master title style</a:t>
            </a:r>
            <a:endParaRPr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9"/>
          <p:cNvSpPr>
            <a:spLocks noGrp="1"/>
          </p:cNvSpPr>
          <p:nvPr>
            <p:ph type="dt" sz="half" idx="10"/>
          </p:nvPr>
        </p:nvSpPr>
        <p:spPr/>
        <p:txBody>
          <a:bodyPr/>
          <a:lstStyle>
            <a:lvl1pPr>
              <a:defRPr/>
            </a:lvl1pPr>
          </a:lstStyle>
          <a:p>
            <a:pPr>
              <a:defRPr/>
            </a:pPr>
            <a:r>
              <a:rPr lang="en-US"/>
              <a:t>Chương 1</a:t>
            </a:r>
          </a:p>
        </p:txBody>
      </p:sp>
      <p:sp>
        <p:nvSpPr>
          <p:cNvPr id="6" name="Footer Placeholder 21"/>
          <p:cNvSpPr>
            <a:spLocks noGrp="1"/>
          </p:cNvSpPr>
          <p:nvPr>
            <p:ph type="ftr" sz="quarter" idx="11"/>
          </p:nvPr>
        </p:nvSpPr>
        <p:spPr/>
        <p:txBody>
          <a:bodyPr/>
          <a:lstStyle>
            <a:lvl1pPr>
              <a:defRPr/>
            </a:lvl1pPr>
          </a:lstStyle>
          <a:p>
            <a:pPr>
              <a:defRPr/>
            </a:pPr>
            <a:r>
              <a:rPr lang="en-US"/>
              <a:t>Khoa ĐT-VT, Đại học Bách Khoa Hà nội           Tiến sỹ Hoàng Mạnh Thắng</a:t>
            </a:r>
          </a:p>
        </p:txBody>
      </p:sp>
      <p:sp>
        <p:nvSpPr>
          <p:cNvPr id="7" name="Slide Number Placeholder 17"/>
          <p:cNvSpPr>
            <a:spLocks noGrp="1"/>
          </p:cNvSpPr>
          <p:nvPr>
            <p:ph type="sldNum" sz="quarter" idx="12"/>
          </p:nvPr>
        </p:nvSpPr>
        <p:spPr/>
        <p:txBody>
          <a:bodyPr/>
          <a:lstStyle>
            <a:lvl1pPr>
              <a:defRPr/>
            </a:lvl1pPr>
          </a:lstStyle>
          <a:p>
            <a:fld id="{215083D3-EE4D-4746-8C20-3E355180F2DB}" type="slidenum">
              <a:rPr lang="en-US" altLang="en-US"/>
              <a:pPr/>
              <a:t>‹#›</a:t>
            </a:fld>
            <a:endParaRPr lang="en-US" altLang="en-US"/>
          </a:p>
        </p:txBody>
      </p:sp>
    </p:spTree>
    <p:extLst>
      <p:ext uri="{BB962C8B-B14F-4D97-AF65-F5344CB8AC3E}">
        <p14:creationId xmlns:p14="http://schemas.microsoft.com/office/powerpoint/2010/main" val="9929695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Snip and Round Single Corner Rectangle 4"/>
          <p:cNvSpPr/>
          <p:nvPr/>
        </p:nvSpPr>
        <p:spPr>
          <a:xfrm rot="420000" flipV="1">
            <a:off x="3165475" y="1108075"/>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Right Triangle 5"/>
          <p:cNvSpPr/>
          <p:nvPr/>
        </p:nvSpPr>
        <p:spPr>
          <a:xfrm rot="420000" flipV="1">
            <a:off x="8004175" y="5359400"/>
            <a:ext cx="155575" cy="155575"/>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Freeform 6"/>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a:defRPr/>
            </a:pPr>
            <a:endParaRPr lang="en-US">
              <a:latin typeface="+mn-lt"/>
              <a:cs typeface="+mn-cs"/>
            </a:endParaRPr>
          </a:p>
        </p:txBody>
      </p:sp>
      <p:sp>
        <p:nvSpPr>
          <p:cNvPr id="8" name="Freeform 7"/>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a:defRPr/>
            </a:pPr>
            <a:endParaRPr lang="en-US">
              <a:latin typeface="+mn-lt"/>
              <a:cs typeface="+mn-cs"/>
            </a:endParaRPr>
          </a:p>
        </p:txBody>
      </p:sp>
      <p:sp>
        <p:nvSpPr>
          <p:cNvPr id="2" name="Title 1"/>
          <p:cNvSpPr>
            <a:spLocks noGrp="1"/>
          </p:cNvSpPr>
          <p:nvPr>
            <p:ph type="title"/>
          </p:nvPr>
        </p:nvSpPr>
        <p:spPr>
          <a:xfrm>
            <a:off x="609600" y="1176996"/>
            <a:ext cx="2212848" cy="1582621"/>
          </a:xfrm>
        </p:spPr>
        <p:txBody>
          <a:bodyPr lIns="45720" rIns="45720" bIns="45720"/>
          <a:lstStyle>
            <a:lvl1pPr algn="l">
              <a:buNone/>
              <a:defRPr sz="2000" b="1">
                <a:solidFill>
                  <a:schemeClr val="tx2"/>
                </a:solidFill>
              </a:defRPr>
            </a:lvl1pPr>
          </a:lstStyle>
          <a:p>
            <a:r>
              <a:rPr lang="en-US" smtClean="0"/>
              <a:t>Click to edit Master title style</a:t>
            </a:r>
            <a:endParaRPr lang="en-US"/>
          </a:p>
        </p:txBody>
      </p:sp>
      <p:sp>
        <p:nvSpPr>
          <p:cNvPr id="4" name="Text Placeholder 3"/>
          <p:cNvSpPr>
            <a:spLocks noGrp="1"/>
          </p:cNvSpPr>
          <p:nvPr>
            <p:ph type="body" sz="half" idx="2"/>
          </p:nvPr>
        </p:nvSpPr>
        <p:spPr>
          <a:xfrm>
            <a:off x="609600" y="2828785"/>
            <a:ext cx="2209800" cy="2179320"/>
          </a:xfrm>
        </p:spPr>
        <p:txBody>
          <a:bodyPr lIns="64008" rIns="45720"/>
          <a:lstStyle>
            <a:lvl1pPr marL="0" indent="0" algn="l">
              <a:spcBef>
                <a:spcPts val="250"/>
              </a:spcBef>
              <a:buFontTx/>
              <a:buNone/>
              <a:defRPr sz="1300"/>
            </a:lvl1pPr>
            <a:lvl2pPr>
              <a:defRPr sz="1200"/>
            </a:lvl2pPr>
            <a:lvl3pPr>
              <a:defRPr sz="1000"/>
            </a:lvl3pPr>
            <a:lvl4pPr>
              <a:defRPr sz="900"/>
            </a:lvl4pPr>
            <a:lvl5pPr>
              <a:defRPr sz="900"/>
            </a:lvl5pPr>
          </a:lstStyle>
          <a:p>
            <a:pPr lvl="0"/>
            <a:r>
              <a:rPr lang="en-US" smtClean="0"/>
              <a:t>Click to edit Master text styles</a:t>
            </a:r>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normAutofit/>
          </a:bodyPr>
          <a:lstStyle>
            <a:lvl1pPr marL="0" indent="0">
              <a:buNone/>
              <a:defRPr sz="3200"/>
            </a:lvl1pPr>
          </a:lstStyle>
          <a:p>
            <a:pPr lvl="0"/>
            <a:r>
              <a:rPr lang="en-US" noProof="0" smtClean="0"/>
              <a:t>Click icon to add picture</a:t>
            </a:r>
            <a:endParaRPr lang="en-US" noProof="0" dirty="0"/>
          </a:p>
        </p:txBody>
      </p:sp>
      <p:sp>
        <p:nvSpPr>
          <p:cNvPr id="9" name="Date Placeholder 4"/>
          <p:cNvSpPr>
            <a:spLocks noGrp="1"/>
          </p:cNvSpPr>
          <p:nvPr>
            <p:ph type="dt" sz="half" idx="10"/>
          </p:nvPr>
        </p:nvSpPr>
        <p:spPr/>
        <p:txBody>
          <a:bodyPr/>
          <a:lstStyle>
            <a:lvl1pPr>
              <a:defRPr/>
            </a:lvl1pPr>
          </a:lstStyle>
          <a:p>
            <a:pPr>
              <a:defRPr/>
            </a:pPr>
            <a:r>
              <a:rPr lang="en-US"/>
              <a:t>Chương 1</a:t>
            </a:r>
          </a:p>
        </p:txBody>
      </p:sp>
      <p:sp>
        <p:nvSpPr>
          <p:cNvPr id="10" name="Footer Placeholder 5"/>
          <p:cNvSpPr>
            <a:spLocks noGrp="1"/>
          </p:cNvSpPr>
          <p:nvPr>
            <p:ph type="ftr" sz="quarter" idx="11"/>
          </p:nvPr>
        </p:nvSpPr>
        <p:spPr/>
        <p:txBody>
          <a:bodyPr/>
          <a:lstStyle>
            <a:lvl1pPr>
              <a:defRPr/>
            </a:lvl1pPr>
          </a:lstStyle>
          <a:p>
            <a:pPr>
              <a:defRPr/>
            </a:pPr>
            <a:r>
              <a:rPr lang="en-US"/>
              <a:t>Khoa ĐT-VT, Đại học Bách Khoa Hà nội           Tiến sỹ Hoàng Mạnh Thắng</a:t>
            </a:r>
          </a:p>
        </p:txBody>
      </p:sp>
      <p:sp>
        <p:nvSpPr>
          <p:cNvPr id="11" name="Slide Number Placeholder 6"/>
          <p:cNvSpPr>
            <a:spLocks noGrp="1"/>
          </p:cNvSpPr>
          <p:nvPr>
            <p:ph type="sldNum" sz="quarter" idx="12"/>
          </p:nvPr>
        </p:nvSpPr>
        <p:spPr>
          <a:xfrm>
            <a:off x="8077200" y="6356350"/>
            <a:ext cx="609600" cy="365125"/>
          </a:xfrm>
        </p:spPr>
        <p:txBody>
          <a:bodyPr/>
          <a:lstStyle>
            <a:lvl1pPr>
              <a:defRPr/>
            </a:lvl1pPr>
          </a:lstStyle>
          <a:p>
            <a:fld id="{0D832062-FEFF-4219-8F4C-26F0AF6E14B4}" type="slidenum">
              <a:rPr lang="en-US" altLang="en-US"/>
              <a:pPr/>
              <a:t>‹#›</a:t>
            </a:fld>
            <a:endParaRPr lang="en-US" altLang="en-US"/>
          </a:p>
        </p:txBody>
      </p:sp>
    </p:spTree>
    <p:extLst>
      <p:ext uri="{BB962C8B-B14F-4D97-AF65-F5344CB8AC3E}">
        <p14:creationId xmlns:p14="http://schemas.microsoft.com/office/powerpoint/2010/main" val="34687389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938"/>
            <a:ext cx="9163050" cy="1041401"/>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a:defRPr/>
            </a:pPr>
            <a:endParaRPr lang="en-US">
              <a:latin typeface="+mn-lt"/>
              <a:cs typeface="+mn-cs"/>
            </a:endParaRPr>
          </a:p>
        </p:txBody>
      </p:sp>
      <p:sp>
        <p:nvSpPr>
          <p:cNvPr id="8" name="Freeform 7"/>
          <p:cNvSpPr>
            <a:spLocks/>
          </p:cNvSpPr>
          <p:nvPr/>
        </p:nvSpPr>
        <p:spPr bwMode="auto">
          <a:xfrm>
            <a:off x="4381500" y="-7938"/>
            <a:ext cx="4762500" cy="638176"/>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a:defRPr/>
            </a:pPr>
            <a:endParaRPr lang="en-US">
              <a:latin typeface="+mn-lt"/>
              <a:cs typeface="+mn-cs"/>
            </a:endParaRPr>
          </a:p>
        </p:txBody>
      </p:sp>
      <p:sp>
        <p:nvSpPr>
          <p:cNvPr id="1028" name="Title Placeholder 8"/>
          <p:cNvSpPr>
            <a:spLocks noGrp="1"/>
          </p:cNvSpPr>
          <p:nvPr>
            <p:ph type="title"/>
          </p:nvPr>
        </p:nvSpPr>
        <p:spPr bwMode="auto">
          <a:xfrm>
            <a:off x="457200" y="70485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0" numCol="1" anchor="b" anchorCtr="0" compatLnSpc="1">
            <a:prstTxWarp prst="textNoShape">
              <a:avLst/>
            </a:prstTxWarp>
          </a:bodyPr>
          <a:lstStyle/>
          <a:p>
            <a:pPr lvl="0"/>
            <a:r>
              <a:rPr lang="en-US" altLang="en-US" smtClean="0"/>
              <a:t>Click to edit Master title style</a:t>
            </a:r>
          </a:p>
        </p:txBody>
      </p:sp>
      <p:sp>
        <p:nvSpPr>
          <p:cNvPr id="1029" name="Text Placeholder 29"/>
          <p:cNvSpPr>
            <a:spLocks noGrp="1"/>
          </p:cNvSpPr>
          <p:nvPr>
            <p:ph type="body" idx="1"/>
          </p:nvPr>
        </p:nvSpPr>
        <p:spPr bwMode="auto">
          <a:xfrm>
            <a:off x="457200" y="1935163"/>
            <a:ext cx="8229600" cy="438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latin typeface="Arial" charset="0"/>
                <a:cs typeface="Arial" charset="0"/>
              </a:defRPr>
            </a:lvl1pPr>
          </a:lstStyle>
          <a:p>
            <a:pPr>
              <a:defRPr/>
            </a:pPr>
            <a:r>
              <a:rPr lang="en-US"/>
              <a:t>Chương 1</a:t>
            </a:r>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latin typeface="Arial" charset="0"/>
                <a:cs typeface="Arial" charset="0"/>
              </a:defRPr>
            </a:lvl1pPr>
          </a:lstStyle>
          <a:p>
            <a:pPr>
              <a:defRPr/>
            </a:pPr>
            <a:r>
              <a:rPr lang="en-US"/>
              <a:t>Khoa ĐT-VT, Đại học Bách Khoa Hà nội           Tiến sỹ Hoàng Mạnh Thắng</a:t>
            </a:r>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wrap="square" lIns="0" tIns="0" rIns="0" bIns="0" numCol="1" anchor="b" anchorCtr="0" compatLnSpc="1">
            <a:prstTxWarp prst="textNoShape">
              <a:avLst/>
            </a:prstTxWarp>
          </a:bodyPr>
          <a:lstStyle>
            <a:lvl1pPr algn="r">
              <a:defRPr sz="1200">
                <a:solidFill>
                  <a:srgbClr val="045C75"/>
                </a:solidFill>
              </a:defRPr>
            </a:lvl1pPr>
          </a:lstStyle>
          <a:p>
            <a:fld id="{F01F1FDF-7DD5-4D10-B982-74F1C4D7C78B}" type="slidenum">
              <a:rPr lang="en-US" altLang="en-US"/>
              <a:pPr/>
              <a:t>‹#›</a:t>
            </a:fld>
            <a:endParaRPr lang="en-US" altLang="en-US"/>
          </a:p>
        </p:txBody>
      </p:sp>
      <p:grpSp>
        <p:nvGrpSpPr>
          <p:cNvPr id="1033" name="Group 1"/>
          <p:cNvGrpSpPr>
            <a:grpSpLocks/>
          </p:cNvGrpSpPr>
          <p:nvPr/>
        </p:nvGrpSpPr>
        <p:grpSpPr bwMode="auto">
          <a:xfrm>
            <a:off x="-19050" y="203200"/>
            <a:ext cx="9180513" cy="647700"/>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a:lstStyle/>
            <a:p>
              <a:pPr>
                <a:defRPr/>
              </a:pPr>
              <a:endParaRPr lang="en-US">
                <a:latin typeface="Arial" charset="0"/>
                <a:cs typeface="Arial" charset="0"/>
              </a:endParaRPr>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a:lstStyle/>
            <a:p>
              <a:pPr>
                <a:defRPr/>
              </a:pPr>
              <a:endParaRPr lang="en-US">
                <a:latin typeface="Arial" charset="0"/>
                <a:cs typeface="Arial" charset="0"/>
              </a:endParaRPr>
            </a:p>
          </p:txBody>
        </p:sp>
      </p:grpSp>
    </p:spTree>
  </p:cSld>
  <p:clrMap bg1="lt1" tx1="dk1" bg2="lt2" tx2="dk2" accent1="accent1" accent2="accent2" accent3="accent3" accent4="accent4" accent5="accent5" accent6="accent6" hlink="hlink" folHlink="folHlink"/>
  <p:sldLayoutIdLst>
    <p:sldLayoutId id="2147483712" r:id="rId1"/>
    <p:sldLayoutId id="2147483704" r:id="rId2"/>
    <p:sldLayoutId id="2147483713" r:id="rId3"/>
    <p:sldLayoutId id="2147483705" r:id="rId4"/>
    <p:sldLayoutId id="2147483706" r:id="rId5"/>
    <p:sldLayoutId id="2147483707" r:id="rId6"/>
    <p:sldLayoutId id="2147483708" r:id="rId7"/>
    <p:sldLayoutId id="2147483709" r:id="rId8"/>
    <p:sldLayoutId id="2147483714" r:id="rId9"/>
    <p:sldLayoutId id="2147483710" r:id="rId10"/>
    <p:sldLayoutId id="2147483711" r:id="rId11"/>
  </p:sldLayoutIdLst>
  <p:hf hdr="0"/>
  <p:txStyles>
    <p:titleStyle>
      <a:lvl1pPr algn="l" rtl="0" eaLnBrk="0" fontAlgn="base" hangingPunct="0">
        <a:spcBef>
          <a:spcPct val="0"/>
        </a:spcBef>
        <a:spcAft>
          <a:spcPct val="0"/>
        </a:spcAft>
        <a:defRPr sz="5000" kern="1200">
          <a:solidFill>
            <a:schemeClr val="tx2"/>
          </a:solidFill>
          <a:latin typeface="+mj-lt"/>
          <a:ea typeface="+mj-ea"/>
          <a:cs typeface="+mj-cs"/>
        </a:defRPr>
      </a:lvl1pPr>
      <a:lvl2pPr algn="l" rtl="0" eaLnBrk="0" fontAlgn="base" hangingPunct="0">
        <a:spcBef>
          <a:spcPct val="0"/>
        </a:spcBef>
        <a:spcAft>
          <a:spcPct val="0"/>
        </a:spcAft>
        <a:defRPr sz="5000">
          <a:solidFill>
            <a:schemeClr val="tx2"/>
          </a:solidFill>
          <a:latin typeface="Calibri" pitchFamily="34" charset="0"/>
        </a:defRPr>
      </a:lvl2pPr>
      <a:lvl3pPr algn="l" rtl="0" eaLnBrk="0" fontAlgn="base" hangingPunct="0">
        <a:spcBef>
          <a:spcPct val="0"/>
        </a:spcBef>
        <a:spcAft>
          <a:spcPct val="0"/>
        </a:spcAft>
        <a:defRPr sz="5000">
          <a:solidFill>
            <a:schemeClr val="tx2"/>
          </a:solidFill>
          <a:latin typeface="Calibri" pitchFamily="34" charset="0"/>
        </a:defRPr>
      </a:lvl3pPr>
      <a:lvl4pPr algn="l" rtl="0" eaLnBrk="0" fontAlgn="base" hangingPunct="0">
        <a:spcBef>
          <a:spcPct val="0"/>
        </a:spcBef>
        <a:spcAft>
          <a:spcPct val="0"/>
        </a:spcAft>
        <a:defRPr sz="5000">
          <a:solidFill>
            <a:schemeClr val="tx2"/>
          </a:solidFill>
          <a:latin typeface="Calibri" pitchFamily="34" charset="0"/>
        </a:defRPr>
      </a:lvl4pPr>
      <a:lvl5pPr algn="l" rtl="0" eaLnBrk="0" fontAlgn="base" hangingPunct="0">
        <a:spcBef>
          <a:spcPct val="0"/>
        </a:spcBef>
        <a:spcAft>
          <a:spcPct val="0"/>
        </a:spcAft>
        <a:defRPr sz="5000">
          <a:solidFill>
            <a:schemeClr val="tx2"/>
          </a:solidFill>
          <a:latin typeface="Calibri" pitchFamily="34" charset="0"/>
        </a:defRPr>
      </a:lvl5pPr>
      <a:lvl6pPr marL="457200" algn="l" rtl="0" fontAlgn="base">
        <a:spcBef>
          <a:spcPct val="0"/>
        </a:spcBef>
        <a:spcAft>
          <a:spcPct val="0"/>
        </a:spcAft>
        <a:defRPr sz="5000">
          <a:solidFill>
            <a:schemeClr val="tx2"/>
          </a:solidFill>
          <a:latin typeface="Calibri" pitchFamily="34" charset="0"/>
        </a:defRPr>
      </a:lvl6pPr>
      <a:lvl7pPr marL="914400" algn="l" rtl="0" fontAlgn="base">
        <a:spcBef>
          <a:spcPct val="0"/>
        </a:spcBef>
        <a:spcAft>
          <a:spcPct val="0"/>
        </a:spcAft>
        <a:defRPr sz="5000">
          <a:solidFill>
            <a:schemeClr val="tx2"/>
          </a:solidFill>
          <a:latin typeface="Calibri" pitchFamily="34" charset="0"/>
        </a:defRPr>
      </a:lvl7pPr>
      <a:lvl8pPr marL="1371600" algn="l" rtl="0" fontAlgn="base">
        <a:spcBef>
          <a:spcPct val="0"/>
        </a:spcBef>
        <a:spcAft>
          <a:spcPct val="0"/>
        </a:spcAft>
        <a:defRPr sz="5000">
          <a:solidFill>
            <a:schemeClr val="tx2"/>
          </a:solidFill>
          <a:latin typeface="Calibri" pitchFamily="34" charset="0"/>
        </a:defRPr>
      </a:lvl8pPr>
      <a:lvl9pPr marL="1828800" algn="l" rtl="0" fontAlgn="base">
        <a:spcBef>
          <a:spcPct val="0"/>
        </a:spcBef>
        <a:spcAft>
          <a:spcPct val="0"/>
        </a:spcAft>
        <a:defRPr sz="5000">
          <a:solidFill>
            <a:schemeClr val="tx2"/>
          </a:solidFill>
          <a:latin typeface="Calibri" pitchFamily="34" charset="0"/>
        </a:defRPr>
      </a:lvl9pPr>
    </p:titleStyle>
    <p:bodyStyle>
      <a:lvl1pPr marL="273050" indent="-273050" algn="l" rtl="0" eaLnBrk="0" fontAlgn="base" hangingPunct="0">
        <a:spcBef>
          <a:spcPct val="20000"/>
        </a:spcBef>
        <a:spcAft>
          <a:spcPct val="0"/>
        </a:spcAft>
        <a:buClr>
          <a:srgbClr val="0BD0D9"/>
        </a:buClr>
        <a:buSzPct val="95000"/>
        <a:buFont typeface="Wingdings 2" panose="05020102010507070707" pitchFamily="18" charset="2"/>
        <a:buChar char=""/>
        <a:defRPr sz="2600" kern="1200">
          <a:solidFill>
            <a:schemeClr val="tx1"/>
          </a:solidFill>
          <a:latin typeface="+mn-lt"/>
          <a:ea typeface="+mn-ea"/>
          <a:cs typeface="+mn-cs"/>
        </a:defRPr>
      </a:lvl1pPr>
      <a:lvl2pPr marL="639763" indent="-246063" algn="l" rtl="0" eaLnBrk="0" fontAlgn="base" hangingPunct="0">
        <a:spcBef>
          <a:spcPct val="20000"/>
        </a:spcBef>
        <a:spcAft>
          <a:spcPct val="0"/>
        </a:spcAft>
        <a:buClr>
          <a:schemeClr val="accent1"/>
        </a:buClr>
        <a:buSzPct val="85000"/>
        <a:buFont typeface="Wingdings 2" panose="05020102010507070707" pitchFamily="18" charset="2"/>
        <a:buChar char=""/>
        <a:defRPr sz="2400" kern="1200">
          <a:solidFill>
            <a:schemeClr val="tx1"/>
          </a:solidFill>
          <a:latin typeface="+mn-lt"/>
          <a:ea typeface="+mn-ea"/>
          <a:cs typeface="+mn-cs"/>
        </a:defRPr>
      </a:lvl2pPr>
      <a:lvl3pPr marL="914400" indent="-246063" algn="l" rtl="0" eaLnBrk="0" fontAlgn="base" hangingPunct="0">
        <a:spcBef>
          <a:spcPct val="20000"/>
        </a:spcBef>
        <a:spcAft>
          <a:spcPct val="0"/>
        </a:spcAft>
        <a:buClr>
          <a:schemeClr val="accent2"/>
        </a:buClr>
        <a:buSzPct val="70000"/>
        <a:buFont typeface="Wingdings 2" panose="05020102010507070707" pitchFamily="18" charset="2"/>
        <a:buChar char=""/>
        <a:defRPr sz="2100" kern="1200">
          <a:solidFill>
            <a:schemeClr val="tx1"/>
          </a:solidFill>
          <a:latin typeface="+mn-lt"/>
          <a:ea typeface="+mn-ea"/>
          <a:cs typeface="+mn-cs"/>
        </a:defRPr>
      </a:lvl3pPr>
      <a:lvl4pPr marL="1187450" indent="-209550" algn="l" rtl="0" eaLnBrk="0" fontAlgn="base" hangingPunct="0">
        <a:spcBef>
          <a:spcPct val="20000"/>
        </a:spcBef>
        <a:spcAft>
          <a:spcPct val="0"/>
        </a:spcAft>
        <a:buClr>
          <a:srgbClr val="0BD0D9"/>
        </a:buClr>
        <a:buSzPct val="65000"/>
        <a:buFont typeface="Wingdings 2" panose="05020102010507070707" pitchFamily="18" charset="2"/>
        <a:buChar char=""/>
        <a:defRPr sz="2000" kern="1200">
          <a:solidFill>
            <a:schemeClr val="tx1"/>
          </a:solidFill>
          <a:latin typeface="+mn-lt"/>
          <a:ea typeface="+mn-ea"/>
          <a:cs typeface="+mn-cs"/>
        </a:defRPr>
      </a:lvl4pPr>
      <a:lvl5pPr marL="1462088" indent="-209550" algn="l" rtl="0" eaLnBrk="0" fontAlgn="base" hangingPunct="0">
        <a:spcBef>
          <a:spcPct val="20000"/>
        </a:spcBef>
        <a:spcAft>
          <a:spcPct val="0"/>
        </a:spcAft>
        <a:buClr>
          <a:srgbClr val="10CF9B"/>
        </a:buClr>
        <a:buSzPct val="65000"/>
        <a:buFont typeface="Wingdings 2" panose="05020102010507070707" pitchFamily="18" charset="2"/>
        <a:buChar char=""/>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0.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1.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image" Target="../media/image8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image" Target="../media/image82.png"/><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image" Target="../media/image83.png"/><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image" Target="../media/image84.png"/><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2" Type="http://schemas.openxmlformats.org/officeDocument/2006/relationships/image" Target="../media/image85.png"/><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2" Type="http://schemas.openxmlformats.org/officeDocument/2006/relationships/image" Target="../media/image86.png"/><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2" Type="http://schemas.openxmlformats.org/officeDocument/2006/relationships/image" Target="../media/image8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2" Type="http://schemas.openxmlformats.org/officeDocument/2006/relationships/image" Target="../media/image88.png"/><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2" Type="http://schemas.openxmlformats.org/officeDocument/2006/relationships/image" Target="../media/image89.png"/><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2" Type="http://schemas.openxmlformats.org/officeDocument/2006/relationships/image" Target="../media/image91.png"/><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2" Type="http://schemas.openxmlformats.org/officeDocument/2006/relationships/image" Target="../media/image92.png"/><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2" Type="http://schemas.openxmlformats.org/officeDocument/2006/relationships/image" Target="../media/image93.png"/><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3.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2" Type="http://schemas.openxmlformats.org/officeDocument/2006/relationships/image" Target="../media/image94.png"/><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3" Type="http://schemas.openxmlformats.org/officeDocument/2006/relationships/image" Target="../media/image96.png"/><Relationship Id="rId2" Type="http://schemas.openxmlformats.org/officeDocument/2006/relationships/image" Target="../media/image95.png"/><Relationship Id="rId1" Type="http://schemas.openxmlformats.org/officeDocument/2006/relationships/slideLayout" Target="../slideLayouts/slideLayout2.xml"/><Relationship Id="rId4" Type="http://schemas.openxmlformats.org/officeDocument/2006/relationships/image" Target="../media/image97.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2" Type="http://schemas.openxmlformats.org/officeDocument/2006/relationships/image" Target="../media/image98.png"/><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2" Type="http://schemas.openxmlformats.org/officeDocument/2006/relationships/image" Target="../media/image99.png"/><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3" Type="http://schemas.openxmlformats.org/officeDocument/2006/relationships/image" Target="../media/image102.png"/><Relationship Id="rId2" Type="http://schemas.openxmlformats.org/officeDocument/2006/relationships/image" Target="../media/image101.png"/><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4.xml"/></Relationships>
</file>

<file path=ppt/slides/_rels/slide155.xml.rels><?xml version="1.0" encoding="UTF-8" standalone="yes"?>
<Relationships xmlns="http://schemas.openxmlformats.org/package/2006/relationships"><Relationship Id="rId2" Type="http://schemas.openxmlformats.org/officeDocument/2006/relationships/image" Target="../media/image103.png"/><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2" Type="http://schemas.openxmlformats.org/officeDocument/2006/relationships/image" Target="../media/image104.png"/><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2" Type="http://schemas.openxmlformats.org/officeDocument/2006/relationships/image" Target="../media/image105.png"/><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2" Type="http://schemas.openxmlformats.org/officeDocument/2006/relationships/image" Target="../media/image10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0.xml.rels><?xml version="1.0" encoding="UTF-8" standalone="yes"?>
<Relationships xmlns="http://schemas.openxmlformats.org/package/2006/relationships"><Relationship Id="rId2" Type="http://schemas.openxmlformats.org/officeDocument/2006/relationships/image" Target="../media/image107.png"/><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2" Type="http://schemas.openxmlformats.org/officeDocument/2006/relationships/image" Target="../media/image108.png"/><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2" Type="http://schemas.openxmlformats.org/officeDocument/2006/relationships/image" Target="../media/image109.png"/><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2" Type="http://schemas.openxmlformats.org/officeDocument/2006/relationships/image" Target="../media/image111.png"/><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2" Type="http://schemas.openxmlformats.org/officeDocument/2006/relationships/image" Target="../media/image112.png"/><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2" Type="http://schemas.openxmlformats.org/officeDocument/2006/relationships/image" Target="../media/image113.png"/><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2" Type="http://schemas.openxmlformats.org/officeDocument/2006/relationships/image" Target="../media/image1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70.xml.rels><?xml version="1.0" encoding="UTF-8" standalone="yes"?>
<Relationships xmlns="http://schemas.openxmlformats.org/package/2006/relationships"><Relationship Id="rId2" Type="http://schemas.openxmlformats.org/officeDocument/2006/relationships/image" Target="../media/image115.png"/><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2" Type="http://schemas.openxmlformats.org/officeDocument/2006/relationships/image" Target="../media/image116.png"/><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2" Type="http://schemas.openxmlformats.org/officeDocument/2006/relationships/image" Target="../media/image117.png"/><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5.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3" Type="http://schemas.openxmlformats.org/officeDocument/2006/relationships/image" Target="../media/image118.emf"/><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176.xml.rels><?xml version="1.0" encoding="UTF-8" standalone="yes"?>
<Relationships xmlns="http://schemas.openxmlformats.org/package/2006/relationships"><Relationship Id="rId2" Type="http://schemas.openxmlformats.org/officeDocument/2006/relationships/image" Target="../media/image119.png"/><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2" Type="http://schemas.openxmlformats.org/officeDocument/2006/relationships/image" Target="../media/image1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2" Type="http://schemas.openxmlformats.org/officeDocument/2006/relationships/image" Target="../media/image121.png"/><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3" Type="http://schemas.openxmlformats.org/officeDocument/2006/relationships/image" Target="../media/image123.png"/><Relationship Id="rId2" Type="http://schemas.openxmlformats.org/officeDocument/2006/relationships/image" Target="../media/image122.png"/><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2" Type="http://schemas.openxmlformats.org/officeDocument/2006/relationships/image" Target="../media/image124.png"/><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3" Type="http://schemas.openxmlformats.org/officeDocument/2006/relationships/image" Target="../media/image126.png"/><Relationship Id="rId2" Type="http://schemas.openxmlformats.org/officeDocument/2006/relationships/image" Target="../media/image125.png"/><Relationship Id="rId1" Type="http://schemas.openxmlformats.org/officeDocument/2006/relationships/slideLayout" Target="../slideLayouts/slideLayout2.xml"/><Relationship Id="rId5" Type="http://schemas.openxmlformats.org/officeDocument/2006/relationships/image" Target="../media/image128.png"/><Relationship Id="rId4" Type="http://schemas.openxmlformats.org/officeDocument/2006/relationships/image" Target="../media/image127.png"/></Relationships>
</file>

<file path=ppt/slides/_rels/slide187.xml.rels><?xml version="1.0" encoding="UTF-8" standalone="yes"?>
<Relationships xmlns="http://schemas.openxmlformats.org/package/2006/relationships"><Relationship Id="rId3" Type="http://schemas.openxmlformats.org/officeDocument/2006/relationships/image" Target="../media/image130.png"/><Relationship Id="rId2" Type="http://schemas.openxmlformats.org/officeDocument/2006/relationships/image" Target="../media/image129.png"/><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2" Type="http://schemas.openxmlformats.org/officeDocument/2006/relationships/image" Target="../media/image131.png"/><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2" Type="http://schemas.openxmlformats.org/officeDocument/2006/relationships/image" Target="../media/image132.png"/><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2" Type="http://schemas.openxmlformats.org/officeDocument/2006/relationships/image" Target="../media/image133.png"/><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2" Type="http://schemas.openxmlformats.org/officeDocument/2006/relationships/image" Target="../media/image134.png"/><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2" Type="http://schemas.openxmlformats.org/officeDocument/2006/relationships/image" Target="../media/image135.png"/><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2" Type="http://schemas.openxmlformats.org/officeDocument/2006/relationships/image" Target="../media/image136.png"/><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2" Type="http://schemas.openxmlformats.org/officeDocument/2006/relationships/image" Target="../media/image137.png"/><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2" Type="http://schemas.openxmlformats.org/officeDocument/2006/relationships/image" Target="../media/image13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2" Type="http://schemas.openxmlformats.org/officeDocument/2006/relationships/image" Target="../media/image139.png"/><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2" Type="http://schemas.openxmlformats.org/officeDocument/2006/relationships/image" Target="../media/image140.png"/><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8.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2" Type="http://schemas.openxmlformats.org/officeDocument/2006/relationships/image" Target="../media/image141.png"/><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2" Type="http://schemas.openxmlformats.org/officeDocument/2006/relationships/image" Target="../media/image142.png"/><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3" Type="http://schemas.openxmlformats.org/officeDocument/2006/relationships/image" Target="../media/image144.png"/><Relationship Id="rId2" Type="http://schemas.openxmlformats.org/officeDocument/2006/relationships/image" Target="../media/image143.png"/><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2" Type="http://schemas.openxmlformats.org/officeDocument/2006/relationships/image" Target="../media/image14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0.xml.rels><?xml version="1.0" encoding="UTF-8" standalone="yes"?>
<Relationships xmlns="http://schemas.openxmlformats.org/package/2006/relationships"><Relationship Id="rId2" Type="http://schemas.openxmlformats.org/officeDocument/2006/relationships/image" Target="../media/image146.png"/><Relationship Id="rId1" Type="http://schemas.openxmlformats.org/officeDocument/2006/relationships/slideLayout" Target="../slideLayouts/slideLayout2.xml"/></Relationships>
</file>

<file path=ppt/slides/_rels/slide211.xml.rels><?xml version="1.0" encoding="UTF-8" standalone="yes"?>
<Relationships xmlns="http://schemas.openxmlformats.org/package/2006/relationships"><Relationship Id="rId2" Type="http://schemas.openxmlformats.org/officeDocument/2006/relationships/image" Target="../media/image147.png"/><Relationship Id="rId1" Type="http://schemas.openxmlformats.org/officeDocument/2006/relationships/slideLayout" Target="../slideLayouts/slideLayout2.xml"/></Relationships>
</file>

<file path=ppt/slides/_rels/slide212.xml.rels><?xml version="1.0" encoding="UTF-8" standalone="yes"?>
<Relationships xmlns="http://schemas.openxmlformats.org/package/2006/relationships"><Relationship Id="rId2" Type="http://schemas.openxmlformats.org/officeDocument/2006/relationships/image" Target="../media/image148.png"/><Relationship Id="rId1" Type="http://schemas.openxmlformats.org/officeDocument/2006/relationships/slideLayout" Target="../slideLayouts/slideLayout2.xml"/></Relationships>
</file>

<file path=ppt/slides/_rels/slide213.xml.rels><?xml version="1.0" encoding="UTF-8" standalone="yes"?>
<Relationships xmlns="http://schemas.openxmlformats.org/package/2006/relationships"><Relationship Id="rId2" Type="http://schemas.openxmlformats.org/officeDocument/2006/relationships/image" Target="../media/image149.png"/><Relationship Id="rId1" Type="http://schemas.openxmlformats.org/officeDocument/2006/relationships/slideLayout" Target="../slideLayouts/slideLayout2.xml"/></Relationships>
</file>

<file path=ppt/slides/_rels/slide214.xml.rels><?xml version="1.0" encoding="UTF-8" standalone="yes"?>
<Relationships xmlns="http://schemas.openxmlformats.org/package/2006/relationships"><Relationship Id="rId2" Type="http://schemas.openxmlformats.org/officeDocument/2006/relationships/image" Target="../media/image150.png"/><Relationship Id="rId1" Type="http://schemas.openxmlformats.org/officeDocument/2006/relationships/slideLayout" Target="../slideLayouts/slideLayout2.xml"/></Relationships>
</file>

<file path=ppt/slides/_rels/slide215.xml.rels><?xml version="1.0" encoding="UTF-8" standalone="yes"?>
<Relationships xmlns="http://schemas.openxmlformats.org/package/2006/relationships"><Relationship Id="rId2" Type="http://schemas.openxmlformats.org/officeDocument/2006/relationships/image" Target="../media/image151.png"/><Relationship Id="rId1" Type="http://schemas.openxmlformats.org/officeDocument/2006/relationships/slideLayout" Target="../slideLayouts/slideLayout2.xml"/></Relationships>
</file>

<file path=ppt/slides/_rels/slide216.xml.rels><?xml version="1.0" encoding="UTF-8" standalone="yes"?>
<Relationships xmlns="http://schemas.openxmlformats.org/package/2006/relationships"><Relationship Id="rId2" Type="http://schemas.openxmlformats.org/officeDocument/2006/relationships/image" Target="../media/image152.png"/><Relationship Id="rId1" Type="http://schemas.openxmlformats.org/officeDocument/2006/relationships/slideLayout" Target="../slideLayouts/slideLayout2.xml"/></Relationships>
</file>

<file path=ppt/slides/_rels/slide21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9.xml"/></Relationships>
</file>

<file path=ppt/slides/_rels/slide218.xml.rels><?xml version="1.0" encoding="UTF-8" standalone="yes"?>
<Relationships xmlns="http://schemas.openxmlformats.org/package/2006/relationships"><Relationship Id="rId2" Type="http://schemas.openxmlformats.org/officeDocument/2006/relationships/image" Target="../media/image153.png"/><Relationship Id="rId1" Type="http://schemas.openxmlformats.org/officeDocument/2006/relationships/slideLayout" Target="../slideLayouts/slideLayout2.xml"/></Relationships>
</file>

<file path=ppt/slides/_rels/slide219.xml.rels><?xml version="1.0" encoding="UTF-8" standalone="yes"?>
<Relationships xmlns="http://schemas.openxmlformats.org/package/2006/relationships"><Relationship Id="rId2" Type="http://schemas.openxmlformats.org/officeDocument/2006/relationships/image" Target="../media/image15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0.xml.rels><?xml version="1.0" encoding="UTF-8" standalone="yes"?>
<Relationships xmlns="http://schemas.openxmlformats.org/package/2006/relationships"><Relationship Id="rId2" Type="http://schemas.openxmlformats.org/officeDocument/2006/relationships/image" Target="../media/image155.png"/><Relationship Id="rId1" Type="http://schemas.openxmlformats.org/officeDocument/2006/relationships/slideLayout" Target="../slideLayouts/slideLayout2.xml"/></Relationships>
</file>

<file path=ppt/slides/_rels/slide221.xml.rels><?xml version="1.0" encoding="UTF-8" standalone="yes"?>
<Relationships xmlns="http://schemas.openxmlformats.org/package/2006/relationships"><Relationship Id="rId2" Type="http://schemas.openxmlformats.org/officeDocument/2006/relationships/image" Target="../media/image156.png"/><Relationship Id="rId1" Type="http://schemas.openxmlformats.org/officeDocument/2006/relationships/slideLayout" Target="../slideLayouts/slideLayout2.xml"/></Relationships>
</file>

<file path=ppt/slides/_rels/slide222.xml.rels><?xml version="1.0" encoding="UTF-8" standalone="yes"?>
<Relationships xmlns="http://schemas.openxmlformats.org/package/2006/relationships"><Relationship Id="rId2" Type="http://schemas.openxmlformats.org/officeDocument/2006/relationships/image" Target="../media/image157.png"/><Relationship Id="rId1" Type="http://schemas.openxmlformats.org/officeDocument/2006/relationships/slideLayout" Target="../slideLayouts/slideLayout2.xml"/></Relationships>
</file>

<file path=ppt/slides/_rels/slide223.xml.rels><?xml version="1.0" encoding="UTF-8" standalone="yes"?>
<Relationships xmlns="http://schemas.openxmlformats.org/package/2006/relationships"><Relationship Id="rId2" Type="http://schemas.openxmlformats.org/officeDocument/2006/relationships/image" Target="../media/image158.png"/><Relationship Id="rId1" Type="http://schemas.openxmlformats.org/officeDocument/2006/relationships/slideLayout" Target="../slideLayouts/slideLayout2.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5.xml.rels><?xml version="1.0" encoding="UTF-8" standalone="yes"?>
<Relationships xmlns="http://schemas.openxmlformats.org/package/2006/relationships"><Relationship Id="rId2" Type="http://schemas.openxmlformats.org/officeDocument/2006/relationships/image" Target="../media/image159.png"/><Relationship Id="rId1" Type="http://schemas.openxmlformats.org/officeDocument/2006/relationships/slideLayout" Target="../slideLayouts/slideLayout2.xml"/></Relationships>
</file>

<file path=ppt/slides/_rels/slide226.xml.rels><?xml version="1.0" encoding="UTF-8" standalone="yes"?>
<Relationships xmlns="http://schemas.openxmlformats.org/package/2006/relationships"><Relationship Id="rId2" Type="http://schemas.openxmlformats.org/officeDocument/2006/relationships/image" Target="../media/image160.png"/><Relationship Id="rId1" Type="http://schemas.openxmlformats.org/officeDocument/2006/relationships/slideLayout" Target="../slideLayouts/slideLayout2.xml"/></Relationships>
</file>

<file path=ppt/slides/_rels/slide227.xml.rels><?xml version="1.0" encoding="UTF-8" standalone="yes"?>
<Relationships xmlns="http://schemas.openxmlformats.org/package/2006/relationships"><Relationship Id="rId2" Type="http://schemas.openxmlformats.org/officeDocument/2006/relationships/image" Target="../media/image161.png"/><Relationship Id="rId1" Type="http://schemas.openxmlformats.org/officeDocument/2006/relationships/slideLayout" Target="../slideLayouts/slideLayout2.xml"/></Relationships>
</file>

<file path=ppt/slides/_rels/slide228.xml.rels><?xml version="1.0" encoding="UTF-8" standalone="yes"?>
<Relationships xmlns="http://schemas.openxmlformats.org/package/2006/relationships"><Relationship Id="rId2" Type="http://schemas.openxmlformats.org/officeDocument/2006/relationships/image" Target="../media/image162.png"/><Relationship Id="rId1" Type="http://schemas.openxmlformats.org/officeDocument/2006/relationships/slideLayout" Target="../slideLayouts/slideLayout2.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0.xml.rels><?xml version="1.0" encoding="UTF-8" standalone="yes"?>
<Relationships xmlns="http://schemas.openxmlformats.org/package/2006/relationships"><Relationship Id="rId2" Type="http://schemas.openxmlformats.org/officeDocument/2006/relationships/image" Target="../media/image163.png"/><Relationship Id="rId1" Type="http://schemas.openxmlformats.org/officeDocument/2006/relationships/slideLayout" Target="../slideLayouts/slideLayout2.xml"/></Relationships>
</file>

<file path=ppt/slides/_rels/slide231.xml.rels><?xml version="1.0" encoding="UTF-8" standalone="yes"?>
<Relationships xmlns="http://schemas.openxmlformats.org/package/2006/relationships"><Relationship Id="rId3" Type="http://schemas.openxmlformats.org/officeDocument/2006/relationships/image" Target="../media/image165.png"/><Relationship Id="rId2" Type="http://schemas.openxmlformats.org/officeDocument/2006/relationships/image" Target="../media/image164.png"/><Relationship Id="rId1" Type="http://schemas.openxmlformats.org/officeDocument/2006/relationships/slideLayout" Target="../slideLayouts/slideLayout2.xml"/></Relationships>
</file>

<file path=ppt/slides/_rels/slide23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20.xml"/></Relationships>
</file>

<file path=ppt/slides/_rels/slide233.xml.rels><?xml version="1.0" encoding="UTF-8" standalone="yes"?>
<Relationships xmlns="http://schemas.openxmlformats.org/package/2006/relationships"><Relationship Id="rId2" Type="http://schemas.openxmlformats.org/officeDocument/2006/relationships/image" Target="../media/image166.png"/><Relationship Id="rId1" Type="http://schemas.openxmlformats.org/officeDocument/2006/relationships/slideLayout" Target="../slideLayouts/slideLayout2.xml"/></Relationships>
</file>

<file path=ppt/slides/_rels/slide234.xml.rels><?xml version="1.0" encoding="UTF-8" standalone="yes"?>
<Relationships xmlns="http://schemas.openxmlformats.org/package/2006/relationships"><Relationship Id="rId2" Type="http://schemas.openxmlformats.org/officeDocument/2006/relationships/image" Target="../media/image167.png"/><Relationship Id="rId1" Type="http://schemas.openxmlformats.org/officeDocument/2006/relationships/slideLayout" Target="../slideLayouts/slideLayout2.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6.xml.rels><?xml version="1.0" encoding="UTF-8" standalone="yes"?>
<Relationships xmlns="http://schemas.openxmlformats.org/package/2006/relationships"><Relationship Id="rId3" Type="http://schemas.openxmlformats.org/officeDocument/2006/relationships/image" Target="../media/image169.png"/><Relationship Id="rId2" Type="http://schemas.openxmlformats.org/officeDocument/2006/relationships/image" Target="../media/image168.png"/><Relationship Id="rId1" Type="http://schemas.openxmlformats.org/officeDocument/2006/relationships/slideLayout" Target="../slideLayouts/slideLayout2.xml"/><Relationship Id="rId5" Type="http://schemas.openxmlformats.org/officeDocument/2006/relationships/image" Target="../media/image171.png"/><Relationship Id="rId4" Type="http://schemas.openxmlformats.org/officeDocument/2006/relationships/image" Target="../media/image170.png"/></Relationships>
</file>

<file path=ppt/slides/_rels/slide237.xml.rels><?xml version="1.0" encoding="UTF-8" standalone="yes"?>
<Relationships xmlns="http://schemas.openxmlformats.org/package/2006/relationships"><Relationship Id="rId3" Type="http://schemas.openxmlformats.org/officeDocument/2006/relationships/image" Target="../media/image173.png"/><Relationship Id="rId2" Type="http://schemas.openxmlformats.org/officeDocument/2006/relationships/image" Target="../media/image172.png"/><Relationship Id="rId1" Type="http://schemas.openxmlformats.org/officeDocument/2006/relationships/slideLayout" Target="../slideLayouts/slideLayout2.xml"/></Relationships>
</file>

<file path=ppt/slides/_rels/slide238.xml.rels><?xml version="1.0" encoding="UTF-8" standalone="yes"?>
<Relationships xmlns="http://schemas.openxmlformats.org/package/2006/relationships"><Relationship Id="rId2" Type="http://schemas.openxmlformats.org/officeDocument/2006/relationships/image" Target="../media/image174.png"/><Relationship Id="rId1" Type="http://schemas.openxmlformats.org/officeDocument/2006/relationships/slideLayout" Target="../slideLayouts/slideLayout2.xml"/></Relationships>
</file>

<file path=ppt/slides/_rels/slide239.xml.rels><?xml version="1.0" encoding="UTF-8" standalone="yes"?>
<Relationships xmlns="http://schemas.openxmlformats.org/package/2006/relationships"><Relationship Id="rId2" Type="http://schemas.openxmlformats.org/officeDocument/2006/relationships/image" Target="../media/image17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0.xml.rels><?xml version="1.0" encoding="UTF-8" standalone="yes"?>
<Relationships xmlns="http://schemas.openxmlformats.org/package/2006/relationships"><Relationship Id="rId2" Type="http://schemas.openxmlformats.org/officeDocument/2006/relationships/image" Target="../media/image176.png"/><Relationship Id="rId1" Type="http://schemas.openxmlformats.org/officeDocument/2006/relationships/slideLayout" Target="../slideLayouts/slideLayout2.xml"/></Relationships>
</file>

<file path=ppt/slides/_rels/slide241.xml.rels><?xml version="1.0" encoding="UTF-8" standalone="yes"?>
<Relationships xmlns="http://schemas.openxmlformats.org/package/2006/relationships"><Relationship Id="rId2" Type="http://schemas.openxmlformats.org/officeDocument/2006/relationships/image" Target="../media/image177.png"/><Relationship Id="rId1" Type="http://schemas.openxmlformats.org/officeDocument/2006/relationships/slideLayout" Target="../slideLayouts/slideLayout2.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3.xml.rels><?xml version="1.0" encoding="UTF-8" standalone="yes"?>
<Relationships xmlns="http://schemas.openxmlformats.org/package/2006/relationships"><Relationship Id="rId2" Type="http://schemas.openxmlformats.org/officeDocument/2006/relationships/image" Target="../media/image178.png"/><Relationship Id="rId1" Type="http://schemas.openxmlformats.org/officeDocument/2006/relationships/slideLayout" Target="../slideLayouts/slideLayout2.xml"/></Relationships>
</file>

<file path=ppt/slides/_rels/slide244.xml.rels><?xml version="1.0" encoding="UTF-8" standalone="yes"?>
<Relationships xmlns="http://schemas.openxmlformats.org/package/2006/relationships"><Relationship Id="rId2" Type="http://schemas.openxmlformats.org/officeDocument/2006/relationships/image" Target="../media/image179.png"/><Relationship Id="rId1" Type="http://schemas.openxmlformats.org/officeDocument/2006/relationships/slideLayout" Target="../slideLayouts/slideLayout2.xml"/></Relationships>
</file>

<file path=ppt/slides/_rels/slide245.xml.rels><?xml version="1.0" encoding="UTF-8" standalone="yes"?>
<Relationships xmlns="http://schemas.openxmlformats.org/package/2006/relationships"><Relationship Id="rId2" Type="http://schemas.openxmlformats.org/officeDocument/2006/relationships/image" Target="../media/image180.png"/><Relationship Id="rId1" Type="http://schemas.openxmlformats.org/officeDocument/2006/relationships/slideLayout" Target="../slideLayouts/slideLayout2.xml"/></Relationships>
</file>

<file path=ppt/slides/_rels/slide246.xml.rels><?xml version="1.0" encoding="UTF-8" standalone="yes"?>
<Relationships xmlns="http://schemas.openxmlformats.org/package/2006/relationships"><Relationship Id="rId3" Type="http://schemas.openxmlformats.org/officeDocument/2006/relationships/image" Target="../media/image181.emf"/><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24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22.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1.xml.rels><?xml version="1.0" encoding="UTF-8" standalone="yes"?>
<Relationships xmlns="http://schemas.openxmlformats.org/package/2006/relationships"><Relationship Id="rId2" Type="http://schemas.openxmlformats.org/officeDocument/2006/relationships/image" Target="../media/image182.png"/><Relationship Id="rId1" Type="http://schemas.openxmlformats.org/officeDocument/2006/relationships/slideLayout" Target="../slideLayouts/slideLayout2.xml"/></Relationships>
</file>

<file path=ppt/slides/_rels/slide252.xml.rels><?xml version="1.0" encoding="UTF-8" standalone="yes"?>
<Relationships xmlns="http://schemas.openxmlformats.org/package/2006/relationships"><Relationship Id="rId2" Type="http://schemas.openxmlformats.org/officeDocument/2006/relationships/image" Target="../media/image183.png"/><Relationship Id="rId1" Type="http://schemas.openxmlformats.org/officeDocument/2006/relationships/slideLayout" Target="../slideLayouts/slideLayout2.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4.xml.rels><?xml version="1.0" encoding="UTF-8" standalone="yes"?>
<Relationships xmlns="http://schemas.openxmlformats.org/package/2006/relationships"><Relationship Id="rId2" Type="http://schemas.openxmlformats.org/officeDocument/2006/relationships/image" Target="../media/image184.png"/><Relationship Id="rId1" Type="http://schemas.openxmlformats.org/officeDocument/2006/relationships/slideLayout" Target="../slideLayouts/slideLayout2.xml"/></Relationships>
</file>

<file path=ppt/slides/_rels/slide255.xml.rels><?xml version="1.0" encoding="UTF-8" standalone="yes"?>
<Relationships xmlns="http://schemas.openxmlformats.org/package/2006/relationships"><Relationship Id="rId2" Type="http://schemas.openxmlformats.org/officeDocument/2006/relationships/image" Target="../media/image185.png"/><Relationship Id="rId1" Type="http://schemas.openxmlformats.org/officeDocument/2006/relationships/slideLayout" Target="../slideLayouts/slideLayout2.xml"/></Relationships>
</file>

<file path=ppt/slides/_rels/slide256.xml.rels><?xml version="1.0" encoding="UTF-8" standalone="yes"?>
<Relationships xmlns="http://schemas.openxmlformats.org/package/2006/relationships"><Relationship Id="rId2" Type="http://schemas.openxmlformats.org/officeDocument/2006/relationships/image" Target="../media/image186.png"/><Relationship Id="rId1" Type="http://schemas.openxmlformats.org/officeDocument/2006/relationships/slideLayout" Target="../slideLayouts/slideLayout2.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0.xml.rels><?xml version="1.0" encoding="UTF-8" standalone="yes"?>
<Relationships xmlns="http://schemas.openxmlformats.org/package/2006/relationships"><Relationship Id="rId2" Type="http://schemas.openxmlformats.org/officeDocument/2006/relationships/image" Target="../media/image187.png"/><Relationship Id="rId1" Type="http://schemas.openxmlformats.org/officeDocument/2006/relationships/slideLayout" Target="../slideLayouts/slideLayout2.xml"/></Relationships>
</file>

<file path=ppt/slides/_rels/slide261.xml.rels><?xml version="1.0" encoding="UTF-8" standalone="yes"?>
<Relationships xmlns="http://schemas.openxmlformats.org/package/2006/relationships"><Relationship Id="rId2" Type="http://schemas.openxmlformats.org/officeDocument/2006/relationships/image" Target="../media/image188.png"/><Relationship Id="rId1" Type="http://schemas.openxmlformats.org/officeDocument/2006/relationships/slideLayout" Target="../slideLayouts/slideLayout2.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3.xml.rels><?xml version="1.0" encoding="UTF-8" standalone="yes"?>
<Relationships xmlns="http://schemas.openxmlformats.org/package/2006/relationships"><Relationship Id="rId2" Type="http://schemas.openxmlformats.org/officeDocument/2006/relationships/image" Target="../media/image189.png"/><Relationship Id="rId1" Type="http://schemas.openxmlformats.org/officeDocument/2006/relationships/slideLayout" Target="../slideLayouts/slideLayout2.xml"/></Relationships>
</file>

<file path=ppt/slides/_rels/slide264.xml.rels><?xml version="1.0" encoding="UTF-8" standalone="yes"?>
<Relationships xmlns="http://schemas.openxmlformats.org/package/2006/relationships"><Relationship Id="rId2" Type="http://schemas.openxmlformats.org/officeDocument/2006/relationships/image" Target="../media/image190.png"/><Relationship Id="rId1" Type="http://schemas.openxmlformats.org/officeDocument/2006/relationships/slideLayout" Target="../slideLayouts/slideLayout2.xml"/></Relationships>
</file>

<file path=ppt/slides/_rels/slide265.xml.rels><?xml version="1.0" encoding="UTF-8" standalone="yes"?>
<Relationships xmlns="http://schemas.openxmlformats.org/package/2006/relationships"><Relationship Id="rId2" Type="http://schemas.openxmlformats.org/officeDocument/2006/relationships/image" Target="../media/image191.png"/><Relationship Id="rId1" Type="http://schemas.openxmlformats.org/officeDocument/2006/relationships/slideLayout" Target="../slideLayouts/slideLayout2.xml"/></Relationships>
</file>

<file path=ppt/slides/_rels/slide26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23.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8.xml.rels><?xml version="1.0" encoding="UTF-8" standalone="yes"?>
<Relationships xmlns="http://schemas.openxmlformats.org/package/2006/relationships"><Relationship Id="rId2" Type="http://schemas.openxmlformats.org/officeDocument/2006/relationships/image" Target="../media/image192.png"/><Relationship Id="rId1" Type="http://schemas.openxmlformats.org/officeDocument/2006/relationships/slideLayout" Target="../slideLayouts/slideLayout2.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slideLayout" Target="../slideLayouts/slideLayout2.xml"/><Relationship Id="rId7" Type="http://schemas.openxmlformats.org/officeDocument/2006/relationships/image" Target="../media/image6.png"/><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image" Target="../media/image5.png"/><Relationship Id="rId5" Type="http://schemas.openxmlformats.org/officeDocument/2006/relationships/image" Target="../media/image4.emf"/><Relationship Id="rId4" Type="http://schemas.openxmlformats.org/officeDocument/2006/relationships/image" Target="../media/image3.emf"/><Relationship Id="rId9" Type="http://schemas.openxmlformats.org/officeDocument/2006/relationships/image" Target="../media/image8.png"/></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1.xml.rels><?xml version="1.0" encoding="UTF-8" standalone="yes"?>
<Relationships xmlns="http://schemas.openxmlformats.org/package/2006/relationships"><Relationship Id="rId2" Type="http://schemas.openxmlformats.org/officeDocument/2006/relationships/image" Target="../media/image193.png"/><Relationship Id="rId1" Type="http://schemas.openxmlformats.org/officeDocument/2006/relationships/slideLayout" Target="../slideLayouts/slideLayout2.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6.xml.rels><?xml version="1.0" encoding="UTF-8" standalone="yes"?>
<Relationships xmlns="http://schemas.openxmlformats.org/package/2006/relationships"><Relationship Id="rId2" Type="http://schemas.openxmlformats.org/officeDocument/2006/relationships/image" Target="../media/image194.png"/><Relationship Id="rId1" Type="http://schemas.openxmlformats.org/officeDocument/2006/relationships/slideLayout" Target="../slideLayouts/slideLayout2.xml"/></Relationships>
</file>

<file path=ppt/slides/_rels/slide27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24.xml"/></Relationships>
</file>

<file path=ppt/slides/_rels/slide278.xml.rels><?xml version="1.0" encoding="UTF-8" standalone="yes"?>
<Relationships xmlns="http://schemas.openxmlformats.org/package/2006/relationships"><Relationship Id="rId2" Type="http://schemas.openxmlformats.org/officeDocument/2006/relationships/image" Target="../media/image195.png"/><Relationship Id="rId1" Type="http://schemas.openxmlformats.org/officeDocument/2006/relationships/slideLayout" Target="../slideLayouts/slideLayout2.xml"/></Relationships>
</file>

<file path=ppt/slides/_rels/slide279.xml.rels><?xml version="1.0" encoding="UTF-8" standalone="yes"?>
<Relationships xmlns="http://schemas.openxmlformats.org/package/2006/relationships"><Relationship Id="rId2" Type="http://schemas.openxmlformats.org/officeDocument/2006/relationships/image" Target="../media/image19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80.xml.rels><?xml version="1.0" encoding="UTF-8" standalone="yes"?>
<Relationships xmlns="http://schemas.openxmlformats.org/package/2006/relationships"><Relationship Id="rId2" Type="http://schemas.openxmlformats.org/officeDocument/2006/relationships/image" Target="../media/image197.png"/><Relationship Id="rId1" Type="http://schemas.openxmlformats.org/officeDocument/2006/relationships/slideLayout" Target="../slideLayouts/slideLayout2.xml"/></Relationships>
</file>

<file path=ppt/slides/_rels/slide281.xml.rels><?xml version="1.0" encoding="UTF-8" standalone="yes"?>
<Relationships xmlns="http://schemas.openxmlformats.org/package/2006/relationships"><Relationship Id="rId2" Type="http://schemas.openxmlformats.org/officeDocument/2006/relationships/image" Target="../media/image198.png"/><Relationship Id="rId1" Type="http://schemas.openxmlformats.org/officeDocument/2006/relationships/slideLayout" Target="../slideLayouts/slideLayout2.xml"/></Relationships>
</file>

<file path=ppt/slides/_rels/slide282.xml.rels><?xml version="1.0" encoding="UTF-8" standalone="yes"?>
<Relationships xmlns="http://schemas.openxmlformats.org/package/2006/relationships"><Relationship Id="rId2" Type="http://schemas.openxmlformats.org/officeDocument/2006/relationships/image" Target="../media/image199.png"/><Relationship Id="rId1" Type="http://schemas.openxmlformats.org/officeDocument/2006/relationships/slideLayout" Target="../slideLayouts/slideLayout2.xml"/></Relationships>
</file>

<file path=ppt/slides/_rels/slide283.xml.rels><?xml version="1.0" encoding="UTF-8" standalone="yes"?>
<Relationships xmlns="http://schemas.openxmlformats.org/package/2006/relationships"><Relationship Id="rId2" Type="http://schemas.openxmlformats.org/officeDocument/2006/relationships/image" Target="../media/image200.png"/><Relationship Id="rId1" Type="http://schemas.openxmlformats.org/officeDocument/2006/relationships/slideLayout" Target="../slideLayouts/slideLayout2.xml"/></Relationships>
</file>

<file path=ppt/slides/_rels/slide284.xml.rels><?xml version="1.0" encoding="UTF-8" standalone="yes"?>
<Relationships xmlns="http://schemas.openxmlformats.org/package/2006/relationships"><Relationship Id="rId2" Type="http://schemas.openxmlformats.org/officeDocument/2006/relationships/image" Target="../media/image201.png"/><Relationship Id="rId1" Type="http://schemas.openxmlformats.org/officeDocument/2006/relationships/slideLayout" Target="../slideLayouts/slideLayout2.xml"/></Relationships>
</file>

<file path=ppt/slides/_rels/slide285.xml.rels><?xml version="1.0" encoding="UTF-8" standalone="yes"?>
<Relationships xmlns="http://schemas.openxmlformats.org/package/2006/relationships"><Relationship Id="rId2" Type="http://schemas.openxmlformats.org/officeDocument/2006/relationships/image" Target="../media/image202.png"/><Relationship Id="rId1" Type="http://schemas.openxmlformats.org/officeDocument/2006/relationships/slideLayout" Target="../slideLayouts/slideLayout2.xml"/></Relationships>
</file>

<file path=ppt/slides/_rels/slide286.xml.rels><?xml version="1.0" encoding="UTF-8" standalone="yes"?>
<Relationships xmlns="http://schemas.openxmlformats.org/package/2006/relationships"><Relationship Id="rId2" Type="http://schemas.openxmlformats.org/officeDocument/2006/relationships/image" Target="../media/image203.png"/><Relationship Id="rId1" Type="http://schemas.openxmlformats.org/officeDocument/2006/relationships/slideLayout" Target="../slideLayouts/slideLayout2.xml"/></Relationships>
</file>

<file path=ppt/slides/_rels/slide287.xml.rels><?xml version="1.0" encoding="UTF-8" standalone="yes"?>
<Relationships xmlns="http://schemas.openxmlformats.org/package/2006/relationships"><Relationship Id="rId2" Type="http://schemas.openxmlformats.org/officeDocument/2006/relationships/image" Target="../media/image204.png"/><Relationship Id="rId1" Type="http://schemas.openxmlformats.org/officeDocument/2006/relationships/slideLayout" Target="../slideLayouts/slideLayout2.xml"/></Relationships>
</file>

<file path=ppt/slides/_rels/slide288.xml.rels><?xml version="1.0" encoding="UTF-8" standalone="yes"?>
<Relationships xmlns="http://schemas.openxmlformats.org/package/2006/relationships"><Relationship Id="rId2" Type="http://schemas.openxmlformats.org/officeDocument/2006/relationships/image" Target="../media/image205.png"/><Relationship Id="rId1" Type="http://schemas.openxmlformats.org/officeDocument/2006/relationships/slideLayout" Target="../slideLayouts/slideLayout2.xml"/></Relationships>
</file>

<file path=ppt/slides/_rels/slide289.xml.rels><?xml version="1.0" encoding="UTF-8" standalone="yes"?>
<Relationships xmlns="http://schemas.openxmlformats.org/package/2006/relationships"><Relationship Id="rId2" Type="http://schemas.openxmlformats.org/officeDocument/2006/relationships/image" Target="../media/image20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90.xml.rels><?xml version="1.0" encoding="UTF-8" standalone="yes"?>
<Relationships xmlns="http://schemas.openxmlformats.org/package/2006/relationships"><Relationship Id="rId2" Type="http://schemas.openxmlformats.org/officeDocument/2006/relationships/image" Target="../media/image207.png"/><Relationship Id="rId1" Type="http://schemas.openxmlformats.org/officeDocument/2006/relationships/slideLayout" Target="../slideLayouts/slideLayout2.xml"/></Relationships>
</file>

<file path=ppt/slides/_rels/slide291.xml.rels><?xml version="1.0" encoding="UTF-8" standalone="yes"?>
<Relationships xmlns="http://schemas.openxmlformats.org/package/2006/relationships"><Relationship Id="rId2" Type="http://schemas.openxmlformats.org/officeDocument/2006/relationships/image" Target="../media/image208.png"/><Relationship Id="rId1" Type="http://schemas.openxmlformats.org/officeDocument/2006/relationships/slideLayout" Target="../slideLayouts/slideLayout2.xml"/></Relationships>
</file>

<file path=ppt/slides/_rels/slide292.xml.rels><?xml version="1.0" encoding="UTF-8" standalone="yes"?>
<Relationships xmlns="http://schemas.openxmlformats.org/package/2006/relationships"><Relationship Id="rId2" Type="http://schemas.openxmlformats.org/officeDocument/2006/relationships/image" Target="../media/image209.png"/><Relationship Id="rId1" Type="http://schemas.openxmlformats.org/officeDocument/2006/relationships/slideLayout" Target="../slideLayouts/slideLayout2.xml"/></Relationships>
</file>

<file path=ppt/slides/_rels/slide29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25.xml"/></Relationships>
</file>

<file path=ppt/slides/_rels/slide294.xml.rels><?xml version="1.0" encoding="UTF-8" standalone="yes"?>
<Relationships xmlns="http://schemas.openxmlformats.org/package/2006/relationships"><Relationship Id="rId2" Type="http://schemas.openxmlformats.org/officeDocument/2006/relationships/image" Target="../media/image210.png"/><Relationship Id="rId1" Type="http://schemas.openxmlformats.org/officeDocument/2006/relationships/slideLayout" Target="../slideLayouts/slideLayout2.xml"/></Relationships>
</file>

<file path=ppt/slides/_rels/slide295.xml.rels><?xml version="1.0" encoding="UTF-8" standalone="yes"?>
<Relationships xmlns="http://schemas.openxmlformats.org/package/2006/relationships"><Relationship Id="rId2" Type="http://schemas.openxmlformats.org/officeDocument/2006/relationships/image" Target="../media/image211.png"/><Relationship Id="rId1" Type="http://schemas.openxmlformats.org/officeDocument/2006/relationships/slideLayout" Target="../slideLayouts/slideLayout2.xml"/></Relationships>
</file>

<file path=ppt/slides/_rels/slide296.xml.rels><?xml version="1.0" encoding="UTF-8" standalone="yes"?>
<Relationships xmlns="http://schemas.openxmlformats.org/package/2006/relationships"><Relationship Id="rId2" Type="http://schemas.openxmlformats.org/officeDocument/2006/relationships/image" Target="../media/image212.png"/><Relationship Id="rId1" Type="http://schemas.openxmlformats.org/officeDocument/2006/relationships/slideLayout" Target="../slideLayouts/slideLayout2.xml"/></Relationships>
</file>

<file path=ppt/slides/_rels/slide297.xml.rels><?xml version="1.0" encoding="UTF-8" standalone="yes"?>
<Relationships xmlns="http://schemas.openxmlformats.org/package/2006/relationships"><Relationship Id="rId2" Type="http://schemas.openxmlformats.org/officeDocument/2006/relationships/image" Target="../media/image213.png"/><Relationship Id="rId1" Type="http://schemas.openxmlformats.org/officeDocument/2006/relationships/slideLayout" Target="../slideLayouts/slideLayout2.xml"/></Relationships>
</file>

<file path=ppt/slides/_rels/slide298.xml.rels><?xml version="1.0" encoding="UTF-8" standalone="yes"?>
<Relationships xmlns="http://schemas.openxmlformats.org/package/2006/relationships"><Relationship Id="rId2" Type="http://schemas.openxmlformats.org/officeDocument/2006/relationships/image" Target="../media/image214.png"/><Relationship Id="rId1" Type="http://schemas.openxmlformats.org/officeDocument/2006/relationships/slideLayout" Target="../slideLayouts/slideLayout2.xml"/></Relationships>
</file>

<file path=ppt/slides/_rels/slide299.xml.rels><?xml version="1.0" encoding="UTF-8" standalone="yes"?>
<Relationships xmlns="http://schemas.openxmlformats.org/package/2006/relationships"><Relationship Id="rId2" Type="http://schemas.openxmlformats.org/officeDocument/2006/relationships/image" Target="../media/image2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1.xml.rels><?xml version="1.0" encoding="UTF-8" standalone="yes"?>
<Relationships xmlns="http://schemas.openxmlformats.org/package/2006/relationships"><Relationship Id="rId2" Type="http://schemas.openxmlformats.org/officeDocument/2006/relationships/image" Target="../media/image216.png"/><Relationship Id="rId1" Type="http://schemas.openxmlformats.org/officeDocument/2006/relationships/slideLayout" Target="../slideLayouts/slideLayout2.xml"/></Relationships>
</file>

<file path=ppt/slides/_rels/slide3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3.xml.rels><?xml version="1.0" encoding="UTF-8" standalone="yes"?>
<Relationships xmlns="http://schemas.openxmlformats.org/package/2006/relationships"><Relationship Id="rId3" Type="http://schemas.openxmlformats.org/officeDocument/2006/relationships/image" Target="../media/image218.png"/><Relationship Id="rId2" Type="http://schemas.openxmlformats.org/officeDocument/2006/relationships/image" Target="../media/image217.png"/><Relationship Id="rId1" Type="http://schemas.openxmlformats.org/officeDocument/2006/relationships/slideLayout" Target="../slideLayouts/slideLayout2.xml"/></Relationships>
</file>

<file path=ppt/slides/_rels/slide3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6.xml.rels><?xml version="1.0" encoding="UTF-8" standalone="yes"?>
<Relationships xmlns="http://schemas.openxmlformats.org/package/2006/relationships"><Relationship Id="rId2" Type="http://schemas.openxmlformats.org/officeDocument/2006/relationships/image" Target="../media/image219.png"/><Relationship Id="rId1" Type="http://schemas.openxmlformats.org/officeDocument/2006/relationships/slideLayout" Target="../slideLayouts/slideLayout2.xml"/></Relationships>
</file>

<file path=ppt/slides/_rels/slide307.xml.rels><?xml version="1.0" encoding="UTF-8" standalone="yes"?>
<Relationships xmlns="http://schemas.openxmlformats.org/package/2006/relationships"><Relationship Id="rId2" Type="http://schemas.openxmlformats.org/officeDocument/2006/relationships/image" Target="../media/image220.png"/><Relationship Id="rId1" Type="http://schemas.openxmlformats.org/officeDocument/2006/relationships/slideLayout" Target="../slideLayouts/slideLayout2.xml"/></Relationships>
</file>

<file path=ppt/slides/_rels/slide30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26.xml"/></Relationships>
</file>

<file path=ppt/slides/_rels/slide3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310.xml.rels><?xml version="1.0" encoding="UTF-8" standalone="yes"?>
<Relationships xmlns="http://schemas.openxmlformats.org/package/2006/relationships"><Relationship Id="rId2" Type="http://schemas.openxmlformats.org/officeDocument/2006/relationships/image" Target="../media/image221.png"/><Relationship Id="rId1" Type="http://schemas.openxmlformats.org/officeDocument/2006/relationships/slideLayout" Target="../slideLayouts/slideLayout2.xml"/></Relationships>
</file>

<file path=ppt/slides/_rels/slide311.xml.rels><?xml version="1.0" encoding="UTF-8" standalone="yes"?>
<Relationships xmlns="http://schemas.openxmlformats.org/package/2006/relationships"><Relationship Id="rId2" Type="http://schemas.openxmlformats.org/officeDocument/2006/relationships/image" Target="../media/image222.png"/><Relationship Id="rId1" Type="http://schemas.openxmlformats.org/officeDocument/2006/relationships/slideLayout" Target="../slideLayouts/slideLayout2.xml"/></Relationships>
</file>

<file path=ppt/slides/_rels/slide312.xml.rels><?xml version="1.0" encoding="UTF-8" standalone="yes"?>
<Relationships xmlns="http://schemas.openxmlformats.org/package/2006/relationships"><Relationship Id="rId2" Type="http://schemas.openxmlformats.org/officeDocument/2006/relationships/image" Target="../media/image223.png"/><Relationship Id="rId1" Type="http://schemas.openxmlformats.org/officeDocument/2006/relationships/slideLayout" Target="../slideLayouts/slideLayout2.xml"/></Relationships>
</file>

<file path=ppt/slides/_rels/slide313.xml.rels><?xml version="1.0" encoding="UTF-8" standalone="yes"?>
<Relationships xmlns="http://schemas.openxmlformats.org/package/2006/relationships"><Relationship Id="rId2" Type="http://schemas.openxmlformats.org/officeDocument/2006/relationships/image" Target="../media/image224.png"/><Relationship Id="rId1" Type="http://schemas.openxmlformats.org/officeDocument/2006/relationships/slideLayout" Target="../slideLayouts/slideLayout2.xml"/></Relationships>
</file>

<file path=ppt/slides/_rels/slide314.xml.rels><?xml version="1.0" encoding="UTF-8" standalone="yes"?>
<Relationships xmlns="http://schemas.openxmlformats.org/package/2006/relationships"><Relationship Id="rId2" Type="http://schemas.openxmlformats.org/officeDocument/2006/relationships/image" Target="../media/image225.png"/><Relationship Id="rId1" Type="http://schemas.openxmlformats.org/officeDocument/2006/relationships/slideLayout" Target="../slideLayouts/slideLayout2.xml"/></Relationships>
</file>

<file path=ppt/slides/_rels/slide3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6.xml.rels><?xml version="1.0" encoding="UTF-8" standalone="yes"?>
<Relationships xmlns="http://schemas.openxmlformats.org/package/2006/relationships"><Relationship Id="rId2" Type="http://schemas.openxmlformats.org/officeDocument/2006/relationships/image" Target="../media/image226.png"/><Relationship Id="rId1" Type="http://schemas.openxmlformats.org/officeDocument/2006/relationships/slideLayout" Target="../slideLayouts/slideLayout2.xml"/></Relationships>
</file>

<file path=ppt/slides/_rels/slide317.xml.rels><?xml version="1.0" encoding="UTF-8" standalone="yes"?>
<Relationships xmlns="http://schemas.openxmlformats.org/package/2006/relationships"><Relationship Id="rId2" Type="http://schemas.openxmlformats.org/officeDocument/2006/relationships/image" Target="../media/image227.png"/><Relationship Id="rId1" Type="http://schemas.openxmlformats.org/officeDocument/2006/relationships/slideLayout" Target="../slideLayouts/slideLayout2.xml"/></Relationships>
</file>

<file path=ppt/slides/_rels/slide3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20.xml.rels><?xml version="1.0" encoding="UTF-8" standalone="yes"?>
<Relationships xmlns="http://schemas.openxmlformats.org/package/2006/relationships"><Relationship Id="rId2" Type="http://schemas.openxmlformats.org/officeDocument/2006/relationships/image" Target="../media/image228.png"/><Relationship Id="rId1" Type="http://schemas.openxmlformats.org/officeDocument/2006/relationships/slideLayout" Target="../slideLayouts/slideLayout2.xml"/></Relationships>
</file>

<file path=ppt/slides/_rels/slide321.xml.rels><?xml version="1.0" encoding="UTF-8" standalone="yes"?>
<Relationships xmlns="http://schemas.openxmlformats.org/package/2006/relationships"><Relationship Id="rId2" Type="http://schemas.openxmlformats.org/officeDocument/2006/relationships/image" Target="../media/image229.png"/><Relationship Id="rId1" Type="http://schemas.openxmlformats.org/officeDocument/2006/relationships/slideLayout" Target="../slideLayouts/slideLayout2.xml"/></Relationships>
</file>

<file path=ppt/slides/_rels/slide322.xml.rels><?xml version="1.0" encoding="UTF-8" standalone="yes"?>
<Relationships xmlns="http://schemas.openxmlformats.org/package/2006/relationships"><Relationship Id="rId2" Type="http://schemas.openxmlformats.org/officeDocument/2006/relationships/image" Target="../media/image230.png"/><Relationship Id="rId1" Type="http://schemas.openxmlformats.org/officeDocument/2006/relationships/slideLayout" Target="../slideLayouts/slideLayout2.xml"/></Relationships>
</file>

<file path=ppt/slides/_rels/slide323.xml.rels><?xml version="1.0" encoding="UTF-8" standalone="yes"?>
<Relationships xmlns="http://schemas.openxmlformats.org/package/2006/relationships"><Relationship Id="rId2" Type="http://schemas.openxmlformats.org/officeDocument/2006/relationships/image" Target="../media/image231.png"/><Relationship Id="rId1" Type="http://schemas.openxmlformats.org/officeDocument/2006/relationships/slideLayout" Target="../slideLayouts/slideLayout2.xml"/></Relationships>
</file>

<file path=ppt/slides/_rels/slide3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5.xml.rels><?xml version="1.0" encoding="UTF-8" standalone="yes"?>
<Relationships xmlns="http://schemas.openxmlformats.org/package/2006/relationships"><Relationship Id="rId2" Type="http://schemas.openxmlformats.org/officeDocument/2006/relationships/image" Target="../media/image232.png"/><Relationship Id="rId1" Type="http://schemas.openxmlformats.org/officeDocument/2006/relationships/slideLayout" Target="../slideLayouts/slideLayout2.xml"/></Relationships>
</file>

<file path=ppt/slides/_rels/slide326.xml.rels><?xml version="1.0" encoding="UTF-8" standalone="yes"?>
<Relationships xmlns="http://schemas.openxmlformats.org/package/2006/relationships"><Relationship Id="rId2" Type="http://schemas.openxmlformats.org/officeDocument/2006/relationships/image" Target="../media/image233.png"/><Relationship Id="rId1" Type="http://schemas.openxmlformats.org/officeDocument/2006/relationships/slideLayout" Target="../slideLayouts/slideLayout2.xml"/></Relationships>
</file>

<file path=ppt/slides/_rels/slide32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27.xml"/></Relationships>
</file>

<file path=ppt/slides/_rels/slide3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30.xml.rels><?xml version="1.0" encoding="UTF-8" standalone="yes"?>
<Relationships xmlns="http://schemas.openxmlformats.org/package/2006/relationships"><Relationship Id="rId2" Type="http://schemas.openxmlformats.org/officeDocument/2006/relationships/image" Target="../media/image234.png"/><Relationship Id="rId1" Type="http://schemas.openxmlformats.org/officeDocument/2006/relationships/slideLayout" Target="../slideLayouts/slideLayout2.xml"/></Relationships>
</file>

<file path=ppt/slides/_rels/slide331.xml.rels><?xml version="1.0" encoding="UTF-8" standalone="yes"?>
<Relationships xmlns="http://schemas.openxmlformats.org/package/2006/relationships"><Relationship Id="rId3" Type="http://schemas.openxmlformats.org/officeDocument/2006/relationships/image" Target="../media/image236.png"/><Relationship Id="rId2" Type="http://schemas.openxmlformats.org/officeDocument/2006/relationships/image" Target="../media/image235.png"/><Relationship Id="rId1" Type="http://schemas.openxmlformats.org/officeDocument/2006/relationships/slideLayout" Target="../slideLayouts/slideLayout2.xml"/></Relationships>
</file>

<file path=ppt/slides/_rels/slide332.xml.rels><?xml version="1.0" encoding="UTF-8" standalone="yes"?>
<Relationships xmlns="http://schemas.openxmlformats.org/package/2006/relationships"><Relationship Id="rId2" Type="http://schemas.openxmlformats.org/officeDocument/2006/relationships/image" Target="../media/image237.png"/><Relationship Id="rId1" Type="http://schemas.openxmlformats.org/officeDocument/2006/relationships/slideLayout" Target="../slideLayouts/slideLayout2.xml"/></Relationships>
</file>

<file path=ppt/slides/_rels/slide333.xml.rels><?xml version="1.0" encoding="UTF-8" standalone="yes"?>
<Relationships xmlns="http://schemas.openxmlformats.org/package/2006/relationships"><Relationship Id="rId2" Type="http://schemas.openxmlformats.org/officeDocument/2006/relationships/image" Target="../media/image238.png"/><Relationship Id="rId1" Type="http://schemas.openxmlformats.org/officeDocument/2006/relationships/slideLayout" Target="../slideLayouts/slideLayout2.xml"/></Relationships>
</file>

<file path=ppt/slides/_rels/slide334.xml.rels><?xml version="1.0" encoding="UTF-8" standalone="yes"?>
<Relationships xmlns="http://schemas.openxmlformats.org/package/2006/relationships"><Relationship Id="rId2" Type="http://schemas.openxmlformats.org/officeDocument/2006/relationships/image" Target="../media/image239.png"/><Relationship Id="rId1" Type="http://schemas.openxmlformats.org/officeDocument/2006/relationships/slideLayout" Target="../slideLayouts/slideLayout2.xml"/></Relationships>
</file>

<file path=ppt/slides/_rels/slide3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7.xml.rels><?xml version="1.0" encoding="UTF-8" standalone="yes"?>
<Relationships xmlns="http://schemas.openxmlformats.org/package/2006/relationships"><Relationship Id="rId2" Type="http://schemas.openxmlformats.org/officeDocument/2006/relationships/image" Target="../media/image240.png"/><Relationship Id="rId1" Type="http://schemas.openxmlformats.org/officeDocument/2006/relationships/slideLayout" Target="../slideLayouts/slideLayout2.xml"/></Relationships>
</file>

<file path=ppt/slides/_rels/slide338.xml.rels><?xml version="1.0" encoding="UTF-8" standalone="yes"?>
<Relationships xmlns="http://schemas.openxmlformats.org/package/2006/relationships"><Relationship Id="rId2" Type="http://schemas.openxmlformats.org/officeDocument/2006/relationships/image" Target="../media/image241.png"/><Relationship Id="rId1" Type="http://schemas.openxmlformats.org/officeDocument/2006/relationships/slideLayout" Target="../slideLayouts/slideLayout2.xml"/></Relationships>
</file>

<file path=ppt/slides/_rels/slide339.xml.rels><?xml version="1.0" encoding="UTF-8" standalone="yes"?>
<Relationships xmlns="http://schemas.openxmlformats.org/package/2006/relationships"><Relationship Id="rId2" Type="http://schemas.openxmlformats.org/officeDocument/2006/relationships/image" Target="../media/image24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40.xml.rels><?xml version="1.0" encoding="UTF-8" standalone="yes"?>
<Relationships xmlns="http://schemas.openxmlformats.org/package/2006/relationships"><Relationship Id="rId2" Type="http://schemas.openxmlformats.org/officeDocument/2006/relationships/image" Target="../media/image243.png"/><Relationship Id="rId1" Type="http://schemas.openxmlformats.org/officeDocument/2006/relationships/slideLayout" Target="../slideLayouts/slideLayout2.xml"/></Relationships>
</file>

<file path=ppt/slides/_rels/slide341.xml.rels><?xml version="1.0" encoding="UTF-8" standalone="yes"?>
<Relationships xmlns="http://schemas.openxmlformats.org/package/2006/relationships"><Relationship Id="rId2" Type="http://schemas.openxmlformats.org/officeDocument/2006/relationships/image" Target="../media/image244.png"/><Relationship Id="rId1" Type="http://schemas.openxmlformats.org/officeDocument/2006/relationships/slideLayout" Target="../slideLayouts/slideLayout2.xml"/></Relationships>
</file>

<file path=ppt/slides/_rels/slide3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4.xml.rels><?xml version="1.0" encoding="UTF-8" standalone="yes"?>
<Relationships xmlns="http://schemas.openxmlformats.org/package/2006/relationships"><Relationship Id="rId2" Type="http://schemas.openxmlformats.org/officeDocument/2006/relationships/image" Target="../media/image245.png"/><Relationship Id="rId1" Type="http://schemas.openxmlformats.org/officeDocument/2006/relationships/slideLayout" Target="../slideLayouts/slideLayout2.xml"/></Relationships>
</file>

<file path=ppt/slides/_rels/slide34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28.xml"/></Relationships>
</file>

<file path=ppt/slides/_rels/slide3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7.xml.rels><?xml version="1.0" encoding="UTF-8" standalone="yes"?>
<Relationships xmlns="http://schemas.openxmlformats.org/package/2006/relationships"><Relationship Id="rId2" Type="http://schemas.openxmlformats.org/officeDocument/2006/relationships/image" Target="../media/image246.png"/><Relationship Id="rId1" Type="http://schemas.openxmlformats.org/officeDocument/2006/relationships/slideLayout" Target="../slideLayouts/slideLayout2.xml"/></Relationships>
</file>

<file path=ppt/slides/_rels/slide348.xml.rels><?xml version="1.0" encoding="UTF-8" standalone="yes"?>
<Relationships xmlns="http://schemas.openxmlformats.org/package/2006/relationships"><Relationship Id="rId2" Type="http://schemas.openxmlformats.org/officeDocument/2006/relationships/image" Target="../media/image247.png"/><Relationship Id="rId1" Type="http://schemas.openxmlformats.org/officeDocument/2006/relationships/slideLayout" Target="../slideLayouts/slideLayout2.xml"/></Relationships>
</file>

<file path=ppt/slides/_rels/slide349.xml.rels><?xml version="1.0" encoding="UTF-8" standalone="yes"?>
<Relationships xmlns="http://schemas.openxmlformats.org/package/2006/relationships"><Relationship Id="rId2" Type="http://schemas.openxmlformats.org/officeDocument/2006/relationships/image" Target="../media/image24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50.xml.rels><?xml version="1.0" encoding="UTF-8" standalone="yes"?>
<Relationships xmlns="http://schemas.openxmlformats.org/package/2006/relationships"><Relationship Id="rId2" Type="http://schemas.openxmlformats.org/officeDocument/2006/relationships/image" Target="../media/image249.png"/><Relationship Id="rId1" Type="http://schemas.openxmlformats.org/officeDocument/2006/relationships/slideLayout" Target="../slideLayouts/slideLayout2.xml"/></Relationships>
</file>

<file path=ppt/slides/_rels/slide351.xml.rels><?xml version="1.0" encoding="UTF-8" standalone="yes"?>
<Relationships xmlns="http://schemas.openxmlformats.org/package/2006/relationships"><Relationship Id="rId2" Type="http://schemas.openxmlformats.org/officeDocument/2006/relationships/image" Target="../media/image250.png"/><Relationship Id="rId1" Type="http://schemas.openxmlformats.org/officeDocument/2006/relationships/slideLayout" Target="../slideLayouts/slideLayout2.xml"/></Relationships>
</file>

<file path=ppt/slides/_rels/slide352.xml.rels><?xml version="1.0" encoding="UTF-8" standalone="yes"?>
<Relationships xmlns="http://schemas.openxmlformats.org/package/2006/relationships"><Relationship Id="rId2" Type="http://schemas.openxmlformats.org/officeDocument/2006/relationships/image" Target="../media/image251.png"/><Relationship Id="rId1" Type="http://schemas.openxmlformats.org/officeDocument/2006/relationships/slideLayout" Target="../slideLayouts/slideLayout2.xml"/></Relationships>
</file>

<file path=ppt/slides/_rels/slide353.xml.rels><?xml version="1.0" encoding="UTF-8" standalone="yes"?>
<Relationships xmlns="http://schemas.openxmlformats.org/package/2006/relationships"><Relationship Id="rId2" Type="http://schemas.openxmlformats.org/officeDocument/2006/relationships/image" Target="../media/image252.png"/><Relationship Id="rId1" Type="http://schemas.openxmlformats.org/officeDocument/2006/relationships/slideLayout" Target="../slideLayouts/slideLayout2.xml"/></Relationships>
</file>

<file path=ppt/slides/_rels/slide354.xml.rels><?xml version="1.0" encoding="UTF-8" standalone="yes"?>
<Relationships xmlns="http://schemas.openxmlformats.org/package/2006/relationships"><Relationship Id="rId2" Type="http://schemas.openxmlformats.org/officeDocument/2006/relationships/image" Target="../media/image253.png"/><Relationship Id="rId1" Type="http://schemas.openxmlformats.org/officeDocument/2006/relationships/slideLayout" Target="../slideLayouts/slideLayout2.xml"/></Relationships>
</file>

<file path=ppt/slides/_rels/slide3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6.xml.rels><?xml version="1.0" encoding="UTF-8" standalone="yes"?>
<Relationships xmlns="http://schemas.openxmlformats.org/package/2006/relationships"><Relationship Id="rId2" Type="http://schemas.openxmlformats.org/officeDocument/2006/relationships/image" Target="../media/image254.png"/><Relationship Id="rId1" Type="http://schemas.openxmlformats.org/officeDocument/2006/relationships/slideLayout" Target="../slideLayouts/slideLayout2.xml"/></Relationships>
</file>

<file path=ppt/slides/_rels/slide357.xml.rels><?xml version="1.0" encoding="UTF-8" standalone="yes"?>
<Relationships xmlns="http://schemas.openxmlformats.org/package/2006/relationships"><Relationship Id="rId2" Type="http://schemas.openxmlformats.org/officeDocument/2006/relationships/image" Target="../media/image255.png"/><Relationship Id="rId1" Type="http://schemas.openxmlformats.org/officeDocument/2006/relationships/slideLayout" Target="../slideLayouts/slideLayout2.xml"/></Relationships>
</file>

<file path=ppt/slides/_rels/slide35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29.xml"/></Relationships>
</file>

<file path=ppt/slides/_rels/slide3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4.xml"/></Relationships>
</file>

<file path=ppt/slides/_rels/slide360.xml.rels><?xml version="1.0" encoding="UTF-8" standalone="yes"?>
<Relationships xmlns="http://schemas.openxmlformats.org/package/2006/relationships"><Relationship Id="rId2" Type="http://schemas.openxmlformats.org/officeDocument/2006/relationships/image" Target="../media/image256.png"/><Relationship Id="rId1" Type="http://schemas.openxmlformats.org/officeDocument/2006/relationships/slideLayout" Target="../slideLayouts/slideLayout2.xml"/></Relationships>
</file>

<file path=ppt/slides/_rels/slide361.xml.rels><?xml version="1.0" encoding="UTF-8" standalone="yes"?>
<Relationships xmlns="http://schemas.openxmlformats.org/package/2006/relationships"><Relationship Id="rId2" Type="http://schemas.openxmlformats.org/officeDocument/2006/relationships/image" Target="../media/image257.png"/><Relationship Id="rId1" Type="http://schemas.openxmlformats.org/officeDocument/2006/relationships/slideLayout" Target="../slideLayouts/slideLayout2.xml"/></Relationships>
</file>

<file path=ppt/slides/_rels/slide3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3.xml.rels><?xml version="1.0" encoding="UTF-8" standalone="yes"?>
<Relationships xmlns="http://schemas.openxmlformats.org/package/2006/relationships"><Relationship Id="rId2" Type="http://schemas.openxmlformats.org/officeDocument/2006/relationships/image" Target="../media/image258.png"/><Relationship Id="rId1" Type="http://schemas.openxmlformats.org/officeDocument/2006/relationships/slideLayout" Target="../slideLayouts/slideLayout2.xml"/></Relationships>
</file>

<file path=ppt/slides/_rels/slide3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5.xml.rels><?xml version="1.0" encoding="UTF-8" standalone="yes"?>
<Relationships xmlns="http://schemas.openxmlformats.org/package/2006/relationships"><Relationship Id="rId2" Type="http://schemas.openxmlformats.org/officeDocument/2006/relationships/image" Target="../media/image259.png"/><Relationship Id="rId1" Type="http://schemas.openxmlformats.org/officeDocument/2006/relationships/slideLayout" Target="../slideLayouts/slideLayout2.xml"/></Relationships>
</file>

<file path=ppt/slides/_rels/slide366.xml.rels><?xml version="1.0" encoding="UTF-8" standalone="yes"?>
<Relationships xmlns="http://schemas.openxmlformats.org/package/2006/relationships"><Relationship Id="rId2" Type="http://schemas.openxmlformats.org/officeDocument/2006/relationships/image" Target="../media/image260.png"/><Relationship Id="rId1" Type="http://schemas.openxmlformats.org/officeDocument/2006/relationships/slideLayout" Target="../slideLayouts/slideLayout2.xml"/></Relationships>
</file>

<file path=ppt/slides/_rels/slide3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8.xml.rels><?xml version="1.0" encoding="UTF-8" standalone="yes"?>
<Relationships xmlns="http://schemas.openxmlformats.org/package/2006/relationships"><Relationship Id="rId2" Type="http://schemas.openxmlformats.org/officeDocument/2006/relationships/image" Target="../media/image261.png"/><Relationship Id="rId1" Type="http://schemas.openxmlformats.org/officeDocument/2006/relationships/slideLayout" Target="../slideLayouts/slideLayout2.xml"/></Relationships>
</file>

<file path=ppt/slides/_rels/slide369.xml.rels><?xml version="1.0" encoding="UTF-8" standalone="yes"?>
<Relationships xmlns="http://schemas.openxmlformats.org/package/2006/relationships"><Relationship Id="rId2" Type="http://schemas.openxmlformats.org/officeDocument/2006/relationships/image" Target="../media/image26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0.xml.rels><?xml version="1.0" encoding="UTF-8" standalone="yes"?>
<Relationships xmlns="http://schemas.openxmlformats.org/package/2006/relationships"><Relationship Id="rId2" Type="http://schemas.openxmlformats.org/officeDocument/2006/relationships/image" Target="../media/image263.png"/><Relationship Id="rId1" Type="http://schemas.openxmlformats.org/officeDocument/2006/relationships/slideLayout" Target="../slideLayouts/slideLayout2.xml"/></Relationships>
</file>

<file path=ppt/slides/_rels/slide371.xml.rels><?xml version="1.0" encoding="UTF-8" standalone="yes"?>
<Relationships xmlns="http://schemas.openxmlformats.org/package/2006/relationships"><Relationship Id="rId2" Type="http://schemas.openxmlformats.org/officeDocument/2006/relationships/image" Target="../media/image264.png"/><Relationship Id="rId1" Type="http://schemas.openxmlformats.org/officeDocument/2006/relationships/slideLayout" Target="../slideLayouts/slideLayout2.xml"/></Relationships>
</file>

<file path=ppt/slides/_rels/slide372.xml.rels><?xml version="1.0" encoding="UTF-8" standalone="yes"?>
<Relationships xmlns="http://schemas.openxmlformats.org/package/2006/relationships"><Relationship Id="rId2" Type="http://schemas.openxmlformats.org/officeDocument/2006/relationships/image" Target="../media/image265.png"/><Relationship Id="rId1" Type="http://schemas.openxmlformats.org/officeDocument/2006/relationships/slideLayout" Target="../slideLayouts/slideLayout2.xml"/></Relationships>
</file>

<file path=ppt/slides/_rels/slide3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4.xml.rels><?xml version="1.0" encoding="UTF-8" standalone="yes"?>
<Relationships xmlns="http://schemas.openxmlformats.org/package/2006/relationships"><Relationship Id="rId2" Type="http://schemas.openxmlformats.org/officeDocument/2006/relationships/image" Target="../media/image266.png"/><Relationship Id="rId1" Type="http://schemas.openxmlformats.org/officeDocument/2006/relationships/slideLayout" Target="../slideLayouts/slideLayout2.xml"/></Relationships>
</file>

<file path=ppt/slides/_rels/slide3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30.xml"/></Relationships>
</file>

<file path=ppt/slides/_rels/slide3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8.xml.rels><?xml version="1.0" encoding="UTF-8" standalone="yes"?>
<Relationships xmlns="http://schemas.openxmlformats.org/package/2006/relationships"><Relationship Id="rId2" Type="http://schemas.openxmlformats.org/officeDocument/2006/relationships/image" Target="../media/image267.png"/><Relationship Id="rId1" Type="http://schemas.openxmlformats.org/officeDocument/2006/relationships/slideLayout" Target="../slideLayouts/slideLayout2.xml"/></Relationships>
</file>

<file path=ppt/slides/_rels/slide3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80.xml.rels><?xml version="1.0" encoding="UTF-8" standalone="yes"?>
<Relationships xmlns="http://schemas.openxmlformats.org/package/2006/relationships"><Relationship Id="rId2" Type="http://schemas.openxmlformats.org/officeDocument/2006/relationships/image" Target="../media/image268.png"/><Relationship Id="rId1" Type="http://schemas.openxmlformats.org/officeDocument/2006/relationships/slideLayout" Target="../slideLayouts/slideLayout2.xml"/></Relationships>
</file>

<file path=ppt/slides/_rels/slide3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2.xml.rels><?xml version="1.0" encoding="UTF-8" standalone="yes"?>
<Relationships xmlns="http://schemas.openxmlformats.org/package/2006/relationships"><Relationship Id="rId2" Type="http://schemas.openxmlformats.org/officeDocument/2006/relationships/image" Target="../media/image269.png"/><Relationship Id="rId1" Type="http://schemas.openxmlformats.org/officeDocument/2006/relationships/slideLayout" Target="../slideLayouts/slideLayout2.xml"/></Relationships>
</file>

<file path=ppt/slides/_rels/slide383.xml.rels><?xml version="1.0" encoding="UTF-8" standalone="yes"?>
<Relationships xmlns="http://schemas.openxmlformats.org/package/2006/relationships"><Relationship Id="rId2" Type="http://schemas.openxmlformats.org/officeDocument/2006/relationships/image" Target="../media/image270.png"/><Relationship Id="rId1" Type="http://schemas.openxmlformats.org/officeDocument/2006/relationships/slideLayout" Target="../slideLayouts/slideLayout2.xml"/></Relationships>
</file>

<file path=ppt/slides/_rels/slide384.xml.rels><?xml version="1.0" encoding="UTF-8" standalone="yes"?>
<Relationships xmlns="http://schemas.openxmlformats.org/package/2006/relationships"><Relationship Id="rId2" Type="http://schemas.openxmlformats.org/officeDocument/2006/relationships/image" Target="../media/image271.png"/><Relationship Id="rId1" Type="http://schemas.openxmlformats.org/officeDocument/2006/relationships/slideLayout" Target="../slideLayouts/slideLayout2.xml"/></Relationships>
</file>

<file path=ppt/slides/_rels/slide385.xml.rels><?xml version="1.0" encoding="UTF-8" standalone="yes"?>
<Relationships xmlns="http://schemas.openxmlformats.org/package/2006/relationships"><Relationship Id="rId2" Type="http://schemas.openxmlformats.org/officeDocument/2006/relationships/image" Target="../media/image272.png"/><Relationship Id="rId1" Type="http://schemas.openxmlformats.org/officeDocument/2006/relationships/slideLayout" Target="../slideLayouts/slideLayout2.xml"/></Relationships>
</file>

<file path=ppt/slides/_rels/slide386.xml.rels><?xml version="1.0" encoding="UTF-8" standalone="yes"?>
<Relationships xmlns="http://schemas.openxmlformats.org/package/2006/relationships"><Relationship Id="rId2" Type="http://schemas.openxmlformats.org/officeDocument/2006/relationships/image" Target="../media/image273.png"/><Relationship Id="rId1" Type="http://schemas.openxmlformats.org/officeDocument/2006/relationships/slideLayout" Target="../slideLayouts/slideLayout2.xml"/></Relationships>
</file>

<file path=ppt/slides/_rels/slide3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8.xml.rels><?xml version="1.0" encoding="UTF-8" standalone="yes"?>
<Relationships xmlns="http://schemas.openxmlformats.org/package/2006/relationships"><Relationship Id="rId2" Type="http://schemas.openxmlformats.org/officeDocument/2006/relationships/image" Target="../media/image274.png"/><Relationship Id="rId1" Type="http://schemas.openxmlformats.org/officeDocument/2006/relationships/slideLayout" Target="../slideLayouts/slideLayout2.xml"/></Relationships>
</file>

<file path=ppt/slides/_rels/slide3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3.wmf"/><Relationship Id="rId1" Type="http://schemas.openxmlformats.org/officeDocument/2006/relationships/slideLayout" Target="../slideLayouts/slideLayout2.xml"/></Relationships>
</file>

<file path=ppt/slides/_rels/slide390.xml.rels><?xml version="1.0" encoding="UTF-8" standalone="yes"?>
<Relationships xmlns="http://schemas.openxmlformats.org/package/2006/relationships"><Relationship Id="rId2" Type="http://schemas.openxmlformats.org/officeDocument/2006/relationships/image" Target="../media/image275.png"/><Relationship Id="rId1" Type="http://schemas.openxmlformats.org/officeDocument/2006/relationships/slideLayout" Target="../slideLayouts/slideLayout2.xml"/></Relationships>
</file>

<file path=ppt/slides/_rels/slide391.xml.rels><?xml version="1.0" encoding="UTF-8" standalone="yes"?>
<Relationships xmlns="http://schemas.openxmlformats.org/package/2006/relationships"><Relationship Id="rId2" Type="http://schemas.openxmlformats.org/officeDocument/2006/relationships/image" Target="../media/image276.png"/><Relationship Id="rId1" Type="http://schemas.openxmlformats.org/officeDocument/2006/relationships/slideLayout" Target="../slideLayouts/slideLayout2.xml"/></Relationships>
</file>

<file path=ppt/slides/_rels/slide392.xml.rels><?xml version="1.0" encoding="UTF-8" standalone="yes"?>
<Relationships xmlns="http://schemas.openxmlformats.org/package/2006/relationships"><Relationship Id="rId2" Type="http://schemas.openxmlformats.org/officeDocument/2006/relationships/image" Target="../media/image277.png"/><Relationship Id="rId1" Type="http://schemas.openxmlformats.org/officeDocument/2006/relationships/slideLayout" Target="../slideLayouts/slideLayout2.xml"/></Relationships>
</file>

<file path=ppt/slides/_rels/slide393.xml.rels><?xml version="1.0" encoding="UTF-8" standalone="yes"?>
<Relationships xmlns="http://schemas.openxmlformats.org/package/2006/relationships"><Relationship Id="rId2" Type="http://schemas.openxmlformats.org/officeDocument/2006/relationships/image" Target="../media/image278.png"/><Relationship Id="rId1" Type="http://schemas.openxmlformats.org/officeDocument/2006/relationships/slideLayout" Target="../slideLayouts/slideLayout2.xml"/></Relationships>
</file>

<file path=ppt/slides/_rels/slide39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31.xml"/></Relationships>
</file>

<file path=ppt/slides/_rels/slide3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6.xml.rels><?xml version="1.0" encoding="UTF-8" standalone="yes"?>
<Relationships xmlns="http://schemas.openxmlformats.org/package/2006/relationships"><Relationship Id="rId2" Type="http://schemas.openxmlformats.org/officeDocument/2006/relationships/image" Target="../media/image279.png"/><Relationship Id="rId1" Type="http://schemas.openxmlformats.org/officeDocument/2006/relationships/slideLayout" Target="../slideLayouts/slideLayout2.xml"/></Relationships>
</file>

<file path=ppt/slides/_rels/slide397.xml.rels><?xml version="1.0" encoding="UTF-8" standalone="yes"?>
<Relationships xmlns="http://schemas.openxmlformats.org/package/2006/relationships"><Relationship Id="rId2" Type="http://schemas.openxmlformats.org/officeDocument/2006/relationships/image" Target="../media/image280.png"/><Relationship Id="rId1" Type="http://schemas.openxmlformats.org/officeDocument/2006/relationships/slideLayout" Target="../slideLayouts/slideLayout2.xml"/></Relationships>
</file>

<file path=ppt/slides/_rels/slide398.xml.rels><?xml version="1.0" encoding="UTF-8" standalone="yes"?>
<Relationships xmlns="http://schemas.openxmlformats.org/package/2006/relationships"><Relationship Id="rId2" Type="http://schemas.openxmlformats.org/officeDocument/2006/relationships/image" Target="../media/image281.png"/><Relationship Id="rId1" Type="http://schemas.openxmlformats.org/officeDocument/2006/relationships/slideLayout" Target="../slideLayouts/slideLayout2.xml"/></Relationships>
</file>

<file path=ppt/slides/_rels/slide3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0.xml.rels><?xml version="1.0" encoding="UTF-8" standalone="yes"?>
<Relationships xmlns="http://schemas.openxmlformats.org/package/2006/relationships"><Relationship Id="rId2" Type="http://schemas.openxmlformats.org/officeDocument/2006/relationships/image" Target="../media/image282.png"/><Relationship Id="rId1" Type="http://schemas.openxmlformats.org/officeDocument/2006/relationships/slideLayout" Target="../slideLayouts/slideLayout2.xml"/></Relationships>
</file>

<file path=ppt/slides/_rels/slide401.xml.rels><?xml version="1.0" encoding="UTF-8" standalone="yes"?>
<Relationships xmlns="http://schemas.openxmlformats.org/package/2006/relationships"><Relationship Id="rId2" Type="http://schemas.openxmlformats.org/officeDocument/2006/relationships/image" Target="../media/image283.png"/><Relationship Id="rId1" Type="http://schemas.openxmlformats.org/officeDocument/2006/relationships/slideLayout" Target="../slideLayouts/slideLayout2.xml"/></Relationships>
</file>

<file path=ppt/slides/_rels/slide4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3.xml.rels><?xml version="1.0" encoding="UTF-8" standalone="yes"?>
<Relationships xmlns="http://schemas.openxmlformats.org/package/2006/relationships"><Relationship Id="rId2" Type="http://schemas.openxmlformats.org/officeDocument/2006/relationships/image" Target="../media/image284.png"/><Relationship Id="rId1" Type="http://schemas.openxmlformats.org/officeDocument/2006/relationships/slideLayout" Target="../slideLayouts/slideLayout2.xml"/></Relationships>
</file>

<file path=ppt/slides/_rels/slide404.xml.rels><?xml version="1.0" encoding="UTF-8" standalone="yes"?>
<Relationships xmlns="http://schemas.openxmlformats.org/package/2006/relationships"><Relationship Id="rId2" Type="http://schemas.openxmlformats.org/officeDocument/2006/relationships/image" Target="../media/image285.png"/><Relationship Id="rId1" Type="http://schemas.openxmlformats.org/officeDocument/2006/relationships/slideLayout" Target="../slideLayouts/slideLayout2.xml"/></Relationships>
</file>

<file path=ppt/slides/_rels/slide405.xml.rels><?xml version="1.0" encoding="UTF-8" standalone="yes"?>
<Relationships xmlns="http://schemas.openxmlformats.org/package/2006/relationships"><Relationship Id="rId2" Type="http://schemas.openxmlformats.org/officeDocument/2006/relationships/image" Target="../media/image286.png"/><Relationship Id="rId1" Type="http://schemas.openxmlformats.org/officeDocument/2006/relationships/slideLayout" Target="../slideLayouts/slideLayout2.xml"/></Relationships>
</file>

<file path=ppt/slides/_rels/slide406.xml.rels><?xml version="1.0" encoding="UTF-8" standalone="yes"?>
<Relationships xmlns="http://schemas.openxmlformats.org/package/2006/relationships"><Relationship Id="rId2" Type="http://schemas.openxmlformats.org/officeDocument/2006/relationships/image" Target="../media/image287.png"/><Relationship Id="rId1" Type="http://schemas.openxmlformats.org/officeDocument/2006/relationships/slideLayout" Target="../slideLayouts/slideLayout2.xml"/></Relationships>
</file>

<file path=ppt/slides/_rels/slide407.xml.rels><?xml version="1.0" encoding="UTF-8" standalone="yes"?>
<Relationships xmlns="http://schemas.openxmlformats.org/package/2006/relationships"><Relationship Id="rId2" Type="http://schemas.openxmlformats.org/officeDocument/2006/relationships/image" Target="../media/image288.png"/><Relationship Id="rId1" Type="http://schemas.openxmlformats.org/officeDocument/2006/relationships/slideLayout" Target="../slideLayouts/slideLayout2.xml"/></Relationships>
</file>

<file path=ppt/slides/_rels/slide408.xml.rels><?xml version="1.0" encoding="UTF-8" standalone="yes"?>
<Relationships xmlns="http://schemas.openxmlformats.org/package/2006/relationships"><Relationship Id="rId2" Type="http://schemas.openxmlformats.org/officeDocument/2006/relationships/image" Target="../media/image289.png"/><Relationship Id="rId1" Type="http://schemas.openxmlformats.org/officeDocument/2006/relationships/slideLayout" Target="../slideLayouts/slideLayout2.xml"/></Relationships>
</file>

<file path=ppt/slides/_rels/slide409.xml.rels><?xml version="1.0" encoding="UTF-8" standalone="yes"?>
<Relationships xmlns="http://schemas.openxmlformats.org/package/2006/relationships"><Relationship Id="rId2" Type="http://schemas.openxmlformats.org/officeDocument/2006/relationships/image" Target="../media/image29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32.xml"/></Relationships>
</file>

<file path=ppt/slides/_rels/slide411.xml.rels><?xml version="1.0" encoding="UTF-8" standalone="yes"?>
<Relationships xmlns="http://schemas.openxmlformats.org/package/2006/relationships"><Relationship Id="rId2" Type="http://schemas.openxmlformats.org/officeDocument/2006/relationships/image" Target="../media/image291.png"/><Relationship Id="rId1" Type="http://schemas.openxmlformats.org/officeDocument/2006/relationships/slideLayout" Target="../slideLayouts/slideLayout2.xml"/></Relationships>
</file>

<file path=ppt/slides/_rels/slide412.xml.rels><?xml version="1.0" encoding="UTF-8" standalone="yes"?>
<Relationships xmlns="http://schemas.openxmlformats.org/package/2006/relationships"><Relationship Id="rId2" Type="http://schemas.openxmlformats.org/officeDocument/2006/relationships/image" Target="../media/image292.png"/><Relationship Id="rId1" Type="http://schemas.openxmlformats.org/officeDocument/2006/relationships/slideLayout" Target="../slideLayouts/slideLayout2.xml"/></Relationships>
</file>

<file path=ppt/slides/_rels/slide413.xml.rels><?xml version="1.0" encoding="UTF-8" standalone="yes"?>
<Relationships xmlns="http://schemas.openxmlformats.org/package/2006/relationships"><Relationship Id="rId2" Type="http://schemas.openxmlformats.org/officeDocument/2006/relationships/image" Target="../media/image293.png"/><Relationship Id="rId1" Type="http://schemas.openxmlformats.org/officeDocument/2006/relationships/slideLayout" Target="../slideLayouts/slideLayout2.xml"/></Relationships>
</file>

<file path=ppt/slides/_rels/slide4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6.xml.rels><?xml version="1.0" encoding="UTF-8" standalone="yes"?>
<Relationships xmlns="http://schemas.openxmlformats.org/package/2006/relationships"><Relationship Id="rId3" Type="http://schemas.openxmlformats.org/officeDocument/2006/relationships/image" Target="../media/image295.png"/><Relationship Id="rId2" Type="http://schemas.openxmlformats.org/officeDocument/2006/relationships/image" Target="../media/image294.png"/><Relationship Id="rId1" Type="http://schemas.openxmlformats.org/officeDocument/2006/relationships/slideLayout" Target="../slideLayouts/slideLayout2.xml"/></Relationships>
</file>

<file path=ppt/slides/_rels/slide4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8.xml.rels><?xml version="1.0" encoding="UTF-8" standalone="yes"?>
<Relationships xmlns="http://schemas.openxmlformats.org/package/2006/relationships"><Relationship Id="rId2" Type="http://schemas.openxmlformats.org/officeDocument/2006/relationships/image" Target="../media/image296.png"/><Relationship Id="rId1" Type="http://schemas.openxmlformats.org/officeDocument/2006/relationships/slideLayout" Target="../slideLayouts/slideLayout2.xml"/></Relationships>
</file>

<file path=ppt/slides/_rels/slide419.xml.rels><?xml version="1.0" encoding="UTF-8" standalone="yes"?>
<Relationships xmlns="http://schemas.openxmlformats.org/package/2006/relationships"><Relationship Id="rId2" Type="http://schemas.openxmlformats.org/officeDocument/2006/relationships/image" Target="../media/image29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0.xml.rels><?xml version="1.0" encoding="UTF-8" standalone="yes"?>
<Relationships xmlns="http://schemas.openxmlformats.org/package/2006/relationships"><Relationship Id="rId2" Type="http://schemas.openxmlformats.org/officeDocument/2006/relationships/image" Target="../media/image298.png"/><Relationship Id="rId1" Type="http://schemas.openxmlformats.org/officeDocument/2006/relationships/slideLayout" Target="../slideLayouts/slideLayout2.xml"/></Relationships>
</file>

<file path=ppt/slides/_rels/slide421.xml.rels><?xml version="1.0" encoding="UTF-8" standalone="yes"?>
<Relationships xmlns="http://schemas.openxmlformats.org/package/2006/relationships"><Relationship Id="rId2" Type="http://schemas.openxmlformats.org/officeDocument/2006/relationships/image" Target="../media/image299.png"/><Relationship Id="rId1" Type="http://schemas.openxmlformats.org/officeDocument/2006/relationships/slideLayout" Target="../slideLayouts/slideLayout2.xml"/></Relationships>
</file>

<file path=ppt/slides/_rels/slide422.xml.rels><?xml version="1.0" encoding="UTF-8" standalone="yes"?>
<Relationships xmlns="http://schemas.openxmlformats.org/package/2006/relationships"><Relationship Id="rId2" Type="http://schemas.openxmlformats.org/officeDocument/2006/relationships/image" Target="../media/image300.png"/><Relationship Id="rId1" Type="http://schemas.openxmlformats.org/officeDocument/2006/relationships/slideLayout" Target="../slideLayouts/slideLayout2.xml"/></Relationships>
</file>

<file path=ppt/slides/_rels/slide423.xml.rels><?xml version="1.0" encoding="UTF-8" standalone="yes"?>
<Relationships xmlns="http://schemas.openxmlformats.org/package/2006/relationships"><Relationship Id="rId2" Type="http://schemas.openxmlformats.org/officeDocument/2006/relationships/image" Target="../media/image301.png"/><Relationship Id="rId1" Type="http://schemas.openxmlformats.org/officeDocument/2006/relationships/slideLayout" Target="../slideLayouts/slideLayout2.xml"/></Relationships>
</file>

<file path=ppt/slides/_rels/slide4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33.xml"/></Relationships>
</file>

<file path=ppt/slides/_rels/slide426.xml.rels><?xml version="1.0" encoding="UTF-8" standalone="yes"?>
<Relationships xmlns="http://schemas.openxmlformats.org/package/2006/relationships"><Relationship Id="rId2" Type="http://schemas.openxmlformats.org/officeDocument/2006/relationships/image" Target="../media/image302.png"/><Relationship Id="rId1" Type="http://schemas.openxmlformats.org/officeDocument/2006/relationships/slideLayout" Target="../slideLayouts/slideLayout2.xml"/></Relationships>
</file>

<file path=ppt/slides/_rels/slide427.xml.rels><?xml version="1.0" encoding="UTF-8" standalone="yes"?>
<Relationships xmlns="http://schemas.openxmlformats.org/package/2006/relationships"><Relationship Id="rId2" Type="http://schemas.openxmlformats.org/officeDocument/2006/relationships/image" Target="../media/image303.png"/><Relationship Id="rId1" Type="http://schemas.openxmlformats.org/officeDocument/2006/relationships/slideLayout" Target="../slideLayouts/slideLayout2.xml"/></Relationships>
</file>

<file path=ppt/slides/_rels/slide428.xml.rels><?xml version="1.0" encoding="UTF-8" standalone="yes"?>
<Relationships xmlns="http://schemas.openxmlformats.org/package/2006/relationships"><Relationship Id="rId2" Type="http://schemas.openxmlformats.org/officeDocument/2006/relationships/image" Target="../media/image304.png"/><Relationship Id="rId1" Type="http://schemas.openxmlformats.org/officeDocument/2006/relationships/slideLayout" Target="../slideLayouts/slideLayout2.xml"/></Relationships>
</file>

<file path=ppt/slides/_rels/slide429.xml.rels><?xml version="1.0" encoding="UTF-8" standalone="yes"?>
<Relationships xmlns="http://schemas.openxmlformats.org/package/2006/relationships"><Relationship Id="rId2" Type="http://schemas.openxmlformats.org/officeDocument/2006/relationships/image" Target="../media/image30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30.xml.rels><?xml version="1.0" encoding="UTF-8" standalone="yes"?>
<Relationships xmlns="http://schemas.openxmlformats.org/package/2006/relationships"><Relationship Id="rId2" Type="http://schemas.openxmlformats.org/officeDocument/2006/relationships/image" Target="../media/image306.png"/><Relationship Id="rId1" Type="http://schemas.openxmlformats.org/officeDocument/2006/relationships/slideLayout" Target="../slideLayouts/slideLayout2.xml"/></Relationships>
</file>

<file path=ppt/slides/_rels/slide431.xml.rels><?xml version="1.0" encoding="UTF-8" standalone="yes"?>
<Relationships xmlns="http://schemas.openxmlformats.org/package/2006/relationships"><Relationship Id="rId2" Type="http://schemas.openxmlformats.org/officeDocument/2006/relationships/image" Target="../media/image307.png"/><Relationship Id="rId1" Type="http://schemas.openxmlformats.org/officeDocument/2006/relationships/slideLayout" Target="../slideLayouts/slideLayout2.xml"/></Relationships>
</file>

<file path=ppt/slides/_rels/slide432.xml.rels><?xml version="1.0" encoding="UTF-8" standalone="yes"?>
<Relationships xmlns="http://schemas.openxmlformats.org/package/2006/relationships"><Relationship Id="rId2" Type="http://schemas.openxmlformats.org/officeDocument/2006/relationships/image" Target="../media/image308.png"/><Relationship Id="rId1" Type="http://schemas.openxmlformats.org/officeDocument/2006/relationships/slideLayout" Target="../slideLayouts/slideLayout2.xml"/></Relationships>
</file>

<file path=ppt/slides/_rels/slide433.xml.rels><?xml version="1.0" encoding="UTF-8" standalone="yes"?>
<Relationships xmlns="http://schemas.openxmlformats.org/package/2006/relationships"><Relationship Id="rId2" Type="http://schemas.openxmlformats.org/officeDocument/2006/relationships/image" Target="../media/image309.png"/><Relationship Id="rId1" Type="http://schemas.openxmlformats.org/officeDocument/2006/relationships/slideLayout" Target="../slideLayouts/slideLayout2.xml"/></Relationships>
</file>

<file path=ppt/slides/_rels/slide434.xml.rels><?xml version="1.0" encoding="UTF-8" standalone="yes"?>
<Relationships xmlns="http://schemas.openxmlformats.org/package/2006/relationships"><Relationship Id="rId2" Type="http://schemas.openxmlformats.org/officeDocument/2006/relationships/image" Target="../media/image310.png"/><Relationship Id="rId1" Type="http://schemas.openxmlformats.org/officeDocument/2006/relationships/slideLayout" Target="../slideLayouts/slideLayout2.xml"/></Relationships>
</file>

<file path=ppt/slides/_rels/slide435.xml.rels><?xml version="1.0" encoding="UTF-8" standalone="yes"?>
<Relationships xmlns="http://schemas.openxmlformats.org/package/2006/relationships"><Relationship Id="rId2" Type="http://schemas.openxmlformats.org/officeDocument/2006/relationships/image" Target="../media/image311.png"/><Relationship Id="rId1" Type="http://schemas.openxmlformats.org/officeDocument/2006/relationships/slideLayout" Target="../slideLayouts/slideLayout2.xml"/></Relationships>
</file>

<file path=ppt/slides/_rels/slide43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34.xml"/></Relationships>
</file>

<file path=ppt/slides/_rels/slide4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8.xml.rels><?xml version="1.0" encoding="UTF-8" standalone="yes"?>
<Relationships xmlns="http://schemas.openxmlformats.org/package/2006/relationships"><Relationship Id="rId2" Type="http://schemas.openxmlformats.org/officeDocument/2006/relationships/image" Target="../media/image312.png"/><Relationship Id="rId1" Type="http://schemas.openxmlformats.org/officeDocument/2006/relationships/slideLayout" Target="../slideLayouts/slideLayout2.xml"/></Relationships>
</file>

<file path=ppt/slides/_rels/slide439.xml.rels><?xml version="1.0" encoding="UTF-8" standalone="yes"?>
<Relationships xmlns="http://schemas.openxmlformats.org/package/2006/relationships"><Relationship Id="rId2" Type="http://schemas.openxmlformats.org/officeDocument/2006/relationships/image" Target="../media/image31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40.xml.rels><?xml version="1.0" encoding="UTF-8" standalone="yes"?>
<Relationships xmlns="http://schemas.openxmlformats.org/package/2006/relationships"><Relationship Id="rId2" Type="http://schemas.openxmlformats.org/officeDocument/2006/relationships/image" Target="../media/image314.png"/><Relationship Id="rId1" Type="http://schemas.openxmlformats.org/officeDocument/2006/relationships/slideLayout" Target="../slideLayouts/slideLayout2.xml"/></Relationships>
</file>

<file path=ppt/slides/_rels/slide441.xml.rels><?xml version="1.0" encoding="UTF-8" standalone="yes"?>
<Relationships xmlns="http://schemas.openxmlformats.org/package/2006/relationships"><Relationship Id="rId2" Type="http://schemas.openxmlformats.org/officeDocument/2006/relationships/image" Target="../media/image315.png"/><Relationship Id="rId1" Type="http://schemas.openxmlformats.org/officeDocument/2006/relationships/slideLayout" Target="../slideLayouts/slideLayout2.xml"/></Relationships>
</file>

<file path=ppt/slides/_rels/slide442.xml.rels><?xml version="1.0" encoding="UTF-8" standalone="yes"?>
<Relationships xmlns="http://schemas.openxmlformats.org/package/2006/relationships"><Relationship Id="rId2" Type="http://schemas.openxmlformats.org/officeDocument/2006/relationships/image" Target="../media/image316.png"/><Relationship Id="rId1" Type="http://schemas.openxmlformats.org/officeDocument/2006/relationships/slideLayout" Target="../slideLayouts/slideLayout2.xml"/></Relationships>
</file>

<file path=ppt/slides/_rels/slide4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4.xml.rels><?xml version="1.0" encoding="UTF-8" standalone="yes"?>
<Relationships xmlns="http://schemas.openxmlformats.org/package/2006/relationships"><Relationship Id="rId2" Type="http://schemas.openxmlformats.org/officeDocument/2006/relationships/image" Target="../media/image317.png"/><Relationship Id="rId1" Type="http://schemas.openxmlformats.org/officeDocument/2006/relationships/slideLayout" Target="../slideLayouts/slideLayout2.xml"/></Relationships>
</file>

<file path=ppt/slides/_rels/slide445.xml.rels><?xml version="1.0" encoding="UTF-8" standalone="yes"?>
<Relationships xmlns="http://schemas.openxmlformats.org/package/2006/relationships"><Relationship Id="rId2" Type="http://schemas.openxmlformats.org/officeDocument/2006/relationships/image" Target="../media/image318.png"/><Relationship Id="rId1" Type="http://schemas.openxmlformats.org/officeDocument/2006/relationships/slideLayout" Target="../slideLayouts/slideLayout2.xml"/></Relationships>
</file>

<file path=ppt/slides/_rels/slide446.xml.rels><?xml version="1.0" encoding="UTF-8" standalone="yes"?>
<Relationships xmlns="http://schemas.openxmlformats.org/package/2006/relationships"><Relationship Id="rId2" Type="http://schemas.openxmlformats.org/officeDocument/2006/relationships/image" Target="../media/image319.png"/><Relationship Id="rId1" Type="http://schemas.openxmlformats.org/officeDocument/2006/relationships/slideLayout" Target="../slideLayouts/slideLayout2.xml"/></Relationships>
</file>

<file path=ppt/slides/_rels/slide447.xml.rels><?xml version="1.0" encoding="UTF-8" standalone="yes"?>
<Relationships xmlns="http://schemas.openxmlformats.org/package/2006/relationships"><Relationship Id="rId2" Type="http://schemas.openxmlformats.org/officeDocument/2006/relationships/image" Target="../media/image320.png"/><Relationship Id="rId1" Type="http://schemas.openxmlformats.org/officeDocument/2006/relationships/slideLayout" Target="../slideLayouts/slideLayout2.xml"/></Relationships>
</file>

<file path=ppt/slides/_rels/slide44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35.xml"/></Relationships>
</file>

<file path=ppt/slides/_rels/slide4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2.xml.rels><?xml version="1.0" encoding="UTF-8" standalone="yes"?>
<Relationships xmlns="http://schemas.openxmlformats.org/package/2006/relationships"><Relationship Id="rId3" Type="http://schemas.openxmlformats.org/officeDocument/2006/relationships/image" Target="../media/image322.png"/><Relationship Id="rId2" Type="http://schemas.openxmlformats.org/officeDocument/2006/relationships/image" Target="../media/image321.png"/><Relationship Id="rId1" Type="http://schemas.openxmlformats.org/officeDocument/2006/relationships/slideLayout" Target="../slideLayouts/slideLayout2.xml"/></Relationships>
</file>

<file path=ppt/slides/_rels/slide453.xml.rels><?xml version="1.0" encoding="UTF-8" standalone="yes"?>
<Relationships xmlns="http://schemas.openxmlformats.org/package/2006/relationships"><Relationship Id="rId2" Type="http://schemas.openxmlformats.org/officeDocument/2006/relationships/image" Target="../media/image323.png"/><Relationship Id="rId1" Type="http://schemas.openxmlformats.org/officeDocument/2006/relationships/slideLayout" Target="../slideLayouts/slideLayout2.xml"/></Relationships>
</file>

<file path=ppt/slides/_rels/slide4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6.xml.rels><?xml version="1.0" encoding="UTF-8" standalone="yes"?>
<Relationships xmlns="http://schemas.openxmlformats.org/package/2006/relationships"><Relationship Id="rId2" Type="http://schemas.openxmlformats.org/officeDocument/2006/relationships/image" Target="../media/image324.png"/><Relationship Id="rId1" Type="http://schemas.openxmlformats.org/officeDocument/2006/relationships/slideLayout" Target="../slideLayouts/slideLayout2.xml"/></Relationships>
</file>

<file path=ppt/slides/_rels/slide457.xml.rels><?xml version="1.0" encoding="UTF-8" standalone="yes"?>
<Relationships xmlns="http://schemas.openxmlformats.org/package/2006/relationships"><Relationship Id="rId2" Type="http://schemas.openxmlformats.org/officeDocument/2006/relationships/image" Target="../media/image325.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7.xml"/></Relationships>
</file>

<file path=ppt/slides/_rels/slide7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9.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noChangeArrowheads="1"/>
          </p:cNvSpPr>
          <p:nvPr>
            <p:ph type="ctrTitle"/>
          </p:nvPr>
        </p:nvSpPr>
        <p:spPr>
          <a:ln>
            <a:miter lim="800000"/>
            <a:headEnd/>
            <a:tailEnd/>
          </a:ln>
        </p:spPr>
        <p:txBody>
          <a:bodyPr/>
          <a:lstStyle/>
          <a:p>
            <a:pPr eaLnBrk="1" fontAlgn="auto" hangingPunct="1">
              <a:spcAft>
                <a:spcPts val="0"/>
              </a:spcAft>
              <a:defRPr/>
            </a:pPr>
            <a:r>
              <a:rPr lang="vi-VN" dirty="0"/>
              <a:t>Thiết kế số</a:t>
            </a:r>
            <a:br>
              <a:rPr lang="vi-VN" dirty="0"/>
            </a:br>
            <a:r>
              <a:rPr lang="vi-VN" dirty="0"/>
              <a:t> </a:t>
            </a:r>
            <a:r>
              <a:rPr lang="vi-VN" sz="3800" dirty="0">
                <a:solidFill>
                  <a:schemeClr val="accent2"/>
                </a:solidFill>
              </a:rPr>
              <a:t>(Digital Logic Design)</a:t>
            </a:r>
            <a:endParaRPr lang="en-US" sz="3800" i="1" dirty="0">
              <a:solidFill>
                <a:schemeClr val="accent2"/>
              </a:solidFill>
              <a:latin typeface="Arial" charset="0"/>
            </a:endParaRPr>
          </a:p>
        </p:txBody>
      </p:sp>
      <p:sp>
        <p:nvSpPr>
          <p:cNvPr id="5123" name="Rectangle 3"/>
          <p:cNvSpPr>
            <a:spLocks noGrp="1" noChangeArrowheads="1"/>
          </p:cNvSpPr>
          <p:nvPr>
            <p:ph type="subTitle" idx="1"/>
          </p:nvPr>
        </p:nvSpPr>
        <p:spPr>
          <a:xfrm>
            <a:off x="533400" y="3228975"/>
            <a:ext cx="7854950" cy="1752600"/>
          </a:xfrm>
        </p:spPr>
        <p:txBody>
          <a:bodyPr/>
          <a:lstStyle/>
          <a:p>
            <a:pPr marR="0" eaLnBrk="1" hangingPunct="1"/>
            <a:r>
              <a:rPr lang="vi-VN" altLang="en-US" smtClean="0"/>
              <a:t>Người trình bày: </a:t>
            </a:r>
          </a:p>
          <a:p>
            <a:pPr marR="0" eaLnBrk="1" hangingPunct="1"/>
            <a:r>
              <a:rPr lang="vi-VN" altLang="en-US" smtClean="0"/>
              <a:t>T</a:t>
            </a:r>
            <a:r>
              <a:rPr lang="en-US" altLang="en-US" smtClean="0"/>
              <a:t>iến sỹ</a:t>
            </a:r>
            <a:r>
              <a:rPr lang="vi-VN" altLang="en-US" smtClean="0"/>
              <a:t> Hoàng Mạnh Thắng</a:t>
            </a:r>
            <a:endParaRPr lang="en-US" altLang="en-US" smtClean="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normAutofit fontScale="90000"/>
          </a:bodyPr>
          <a:lstStyle/>
          <a:p>
            <a:pPr eaLnBrk="1" fontAlgn="auto" hangingPunct="1">
              <a:spcAft>
                <a:spcPts val="0"/>
              </a:spcAft>
              <a:defRPr/>
            </a:pPr>
            <a:r>
              <a:rPr lang="en-US"/>
              <a:t> </a:t>
            </a:r>
            <a:r>
              <a:rPr lang="vi-VN"/>
              <a:t>So sánh các tiếp cận thiết kế</a:t>
            </a:r>
            <a:endParaRPr lang="en-US"/>
          </a:p>
        </p:txBody>
      </p:sp>
      <p:sp>
        <p:nvSpPr>
          <p:cNvPr id="14339" name="Rectangle 3"/>
          <p:cNvSpPr>
            <a:spLocks noGrp="1" noChangeArrowheads="1"/>
          </p:cNvSpPr>
          <p:nvPr>
            <p:ph idx="1"/>
          </p:nvPr>
        </p:nvSpPr>
        <p:spPr/>
        <p:txBody>
          <a:bodyPr/>
          <a:lstStyle/>
          <a:p>
            <a:pPr eaLnBrk="1" hangingPunct="1">
              <a:lnSpc>
                <a:spcPct val="90000"/>
              </a:lnSpc>
            </a:pPr>
            <a:r>
              <a:rPr lang="vi-VN" altLang="en-US" smtClean="0"/>
              <a:t>Dùng CAD là rất cần thiết</a:t>
            </a:r>
          </a:p>
          <a:p>
            <a:pPr eaLnBrk="1" hangingPunct="1">
              <a:lnSpc>
                <a:spcPct val="90000"/>
              </a:lnSpc>
            </a:pPr>
            <a:r>
              <a:rPr lang="vi-VN" altLang="en-US" smtClean="0"/>
              <a:t>Nhìn và hiểu thấu đáo về vấn đề trong cách tiếp cận truyền thống vẫn là rất quan trọng:</a:t>
            </a:r>
          </a:p>
          <a:p>
            <a:pPr lvl="1" eaLnBrk="1" hangingPunct="1">
              <a:lnSpc>
                <a:spcPct val="90000"/>
              </a:lnSpc>
            </a:pPr>
            <a:r>
              <a:rPr lang="vi-VN" altLang="en-US" smtClean="0"/>
              <a:t>Khái niệm hóa vẫn được dùng phương pháp truyền thống</a:t>
            </a:r>
          </a:p>
          <a:p>
            <a:pPr lvl="1" eaLnBrk="1" hangingPunct="1">
              <a:lnSpc>
                <a:spcPct val="90000"/>
              </a:lnSpc>
            </a:pPr>
            <a:r>
              <a:rPr lang="vi-VN" altLang="en-US" smtClean="0"/>
              <a:t>Sử dụng hiệu quả CAD yêu cầu hiểu rõ những gì CAD thực hiện</a:t>
            </a:r>
          </a:p>
          <a:p>
            <a:pPr lvl="1" eaLnBrk="1" hangingPunct="1">
              <a:lnSpc>
                <a:spcPct val="90000"/>
              </a:lnSpc>
            </a:pPr>
            <a:r>
              <a:rPr lang="vi-VN" altLang="en-US" smtClean="0"/>
              <a:t>Sử dụng các lựa chọn thiết kế yêu cầu hiểu thấu đáo</a:t>
            </a:r>
            <a:endParaRPr lang="en-US" altLang="en-US" smtClean="0"/>
          </a:p>
        </p:txBody>
      </p:sp>
      <p:sp>
        <p:nvSpPr>
          <p:cNvPr id="6"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DE74FF3-12D5-45EA-8D58-EDC392E2228E}" type="slidenum">
              <a:rPr lang="en-US" altLang="en-US">
                <a:solidFill>
                  <a:srgbClr val="045C75"/>
                </a:solidFill>
              </a:rPr>
              <a:pPr eaLnBrk="1" hangingPunct="1"/>
              <a:t>10</a:t>
            </a:fld>
            <a:endParaRPr lang="en-US" altLang="en-US">
              <a:solidFill>
                <a:srgbClr val="045C75"/>
              </a:solidFill>
            </a:endParaRPr>
          </a:p>
        </p:txBody>
      </p:sp>
      <p:sp>
        <p:nvSpPr>
          <p:cNvPr id="7" name="Footer Placeholder 6"/>
          <p:cNvSpPr>
            <a:spLocks noGrp="1"/>
          </p:cNvSpPr>
          <p:nvPr>
            <p:ph type="ftr" sz="quarter" idx="11"/>
          </p:nvPr>
        </p:nvSpPr>
        <p:spPr/>
        <p:txBody>
          <a:bodyPr/>
          <a:lstStyle/>
          <a:p>
            <a:pPr>
              <a:defRPr/>
            </a:pPr>
            <a:r>
              <a:rPr lang="en-US"/>
              <a:t>Khoa ĐT-VT, Đại học Bách Khoa Hà nội           Tiến sỹ Hoàng Mạnh Thắng</a:t>
            </a:r>
          </a:p>
        </p:txBody>
      </p:sp>
      <p:sp>
        <p:nvSpPr>
          <p:cNvPr id="9" name="Date Placeholder 8"/>
          <p:cNvSpPr>
            <a:spLocks noGrp="1"/>
          </p:cNvSpPr>
          <p:nvPr>
            <p:ph type="dt" sz="quarter" idx="10"/>
          </p:nvPr>
        </p:nvSpPr>
        <p:spPr/>
        <p:txBody>
          <a:bodyPr/>
          <a:lstStyle/>
          <a:p>
            <a:pPr>
              <a:defRPr/>
            </a:pPr>
            <a:r>
              <a:rPr lang="en-US"/>
              <a:t>Chương 1</a:t>
            </a: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vi-VN" altLang="en-US" smtClean="0"/>
              <a:t>Bài tập: về prime implicants</a:t>
            </a:r>
            <a:endParaRPr lang="en-US" altLang="en-US" smtClean="0">
              <a:latin typeface="Arial" panose="020B0604020202020204" pitchFamily="34" charset="0"/>
            </a:endParaRPr>
          </a:p>
        </p:txBody>
      </p:sp>
      <p:sp>
        <p:nvSpPr>
          <p:cNvPr id="10243" name="Rectangle 3"/>
          <p:cNvSpPr>
            <a:spLocks noGrp="1" noChangeArrowheads="1"/>
          </p:cNvSpPr>
          <p:nvPr>
            <p:ph idx="1"/>
          </p:nvPr>
        </p:nvSpPr>
        <p:spPr>
          <a:xfrm>
            <a:off x="4953000" y="1828800"/>
            <a:ext cx="3733800" cy="4038600"/>
          </a:xfrm>
        </p:spPr>
        <p:txBody>
          <a:bodyPr/>
          <a:lstStyle/>
          <a:p>
            <a:r>
              <a:rPr lang="vi-VN" altLang="en-US" sz="2700" smtClean="0"/>
              <a:t>Chỉ ra tất cả các prime implicants, essential và nonessential implicants. Tìm biểu thức tối giản dưới dạng tổng các tích</a:t>
            </a:r>
            <a:endParaRPr lang="en-US" altLang="en-US" sz="2700" smtClean="0"/>
          </a:p>
        </p:txBody>
      </p:sp>
      <p:pic>
        <p:nvPicPr>
          <p:cNvPr id="1024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2209800"/>
            <a:ext cx="3733800" cy="315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80147249"/>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normAutofit fontScale="90000"/>
          </a:bodyPr>
          <a:lstStyle/>
          <a:p>
            <a:pPr fontAlgn="auto">
              <a:spcAft>
                <a:spcPts val="0"/>
              </a:spcAft>
              <a:defRPr/>
            </a:pPr>
            <a:r>
              <a:rPr lang="vi-VN"/>
              <a:t>Biểu thức tối thiểu dưới dạng tích các tổng</a:t>
            </a:r>
            <a:endParaRPr lang="en-US">
              <a:latin typeface="Arial" charset="0"/>
            </a:endParaRPr>
          </a:p>
        </p:txBody>
      </p:sp>
      <p:sp>
        <p:nvSpPr>
          <p:cNvPr id="11267" name="Rectangle 3"/>
          <p:cNvSpPr>
            <a:spLocks noGrp="1" noChangeArrowheads="1"/>
          </p:cNvSpPr>
          <p:nvPr>
            <p:ph idx="1"/>
          </p:nvPr>
        </p:nvSpPr>
        <p:spPr>
          <a:xfrm>
            <a:off x="533400" y="1828800"/>
            <a:ext cx="8153400" cy="4267200"/>
          </a:xfrm>
        </p:spPr>
        <p:txBody>
          <a:bodyPr/>
          <a:lstStyle/>
          <a:p>
            <a:pPr>
              <a:lnSpc>
                <a:spcPct val="90000"/>
              </a:lnSpc>
            </a:pPr>
            <a:r>
              <a:rPr lang="vi-VN" altLang="en-US" smtClean="0"/>
              <a:t>Tối thiểu hóa tích các tổng dùng K-map được thực hiện giống với thực hiện cho dạng tổng các tích ngoại trừ việc nhóm các cell có giá trị ‘0’</a:t>
            </a:r>
          </a:p>
          <a:p>
            <a:pPr>
              <a:lnSpc>
                <a:spcPct val="90000"/>
              </a:lnSpc>
            </a:pPr>
            <a:r>
              <a:rPr lang="vi-VN" altLang="en-US" smtClean="0"/>
              <a:t>K-map có thể được xây dựng từ biểu thứ </a:t>
            </a:r>
            <a:r>
              <a:rPr lang="el-GR" altLang="en-US" sz="4700" smtClean="0"/>
              <a:t>π</a:t>
            </a:r>
            <a:r>
              <a:rPr lang="vi-VN" altLang="en-US" smtClean="0"/>
              <a:t>M</a:t>
            </a:r>
          </a:p>
          <a:p>
            <a:pPr>
              <a:lnSpc>
                <a:spcPct val="90000"/>
              </a:lnSpc>
            </a:pPr>
            <a:r>
              <a:rPr lang="vi-VN" altLang="en-US" smtClean="0"/>
              <a:t>Vị trí ‘0’ trong K-map là maxterrm trong biểu diễn </a:t>
            </a:r>
            <a:r>
              <a:rPr lang="el-GR" altLang="en-US" sz="4700" smtClean="0"/>
              <a:t>π</a:t>
            </a:r>
            <a:r>
              <a:rPr lang="vi-VN" altLang="en-US" smtClean="0"/>
              <a:t>M </a:t>
            </a:r>
            <a:endParaRPr lang="el-GR" altLang="en-US" smtClean="0"/>
          </a:p>
        </p:txBody>
      </p:sp>
    </p:spTree>
    <p:extLst>
      <p:ext uri="{BB962C8B-B14F-4D97-AF65-F5344CB8AC3E}">
        <p14:creationId xmlns:p14="http://schemas.microsoft.com/office/powerpoint/2010/main" val="1471640384"/>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normAutofit fontScale="90000"/>
          </a:bodyPr>
          <a:lstStyle/>
          <a:p>
            <a:pPr fontAlgn="auto">
              <a:spcAft>
                <a:spcPts val="0"/>
              </a:spcAft>
              <a:defRPr/>
            </a:pPr>
            <a:r>
              <a:rPr lang="vi-VN"/>
              <a:t>Ví dụ tối thiểu hóa tích các tổng</a:t>
            </a:r>
            <a:endParaRPr lang="en-US"/>
          </a:p>
        </p:txBody>
      </p:sp>
      <p:pic>
        <p:nvPicPr>
          <p:cNvPr id="12291"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1828800"/>
            <a:ext cx="6934200" cy="411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04651497"/>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2"/>
          <p:cNvSpPr>
            <a:spLocks noGrp="1" noChangeArrowheads="1"/>
          </p:cNvSpPr>
          <p:nvPr>
            <p:ph type="title"/>
          </p:nvPr>
        </p:nvSpPr>
        <p:spPr/>
        <p:txBody>
          <a:bodyPr>
            <a:normAutofit fontScale="90000"/>
          </a:bodyPr>
          <a:lstStyle/>
          <a:p>
            <a:pPr fontAlgn="auto">
              <a:spcAft>
                <a:spcPts val="0"/>
              </a:spcAft>
              <a:defRPr/>
            </a:pPr>
            <a:r>
              <a:rPr lang="vi-VN"/>
              <a:t>Ví dụ tối thiểu hóa tích các tổng (cont.)</a:t>
            </a:r>
            <a:endParaRPr lang="en-US"/>
          </a:p>
        </p:txBody>
      </p:sp>
      <p:pic>
        <p:nvPicPr>
          <p:cNvPr id="1331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828800"/>
            <a:ext cx="6172200" cy="415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30769568"/>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vi-VN" altLang="en-US" smtClean="0"/>
              <a:t>Bài tập</a:t>
            </a:r>
            <a:endParaRPr lang="en-US" altLang="en-US" smtClean="0"/>
          </a:p>
        </p:txBody>
      </p:sp>
      <p:sp>
        <p:nvSpPr>
          <p:cNvPr id="14339" name="Rectangle 3"/>
          <p:cNvSpPr>
            <a:spLocks noGrp="1" noChangeArrowheads="1"/>
          </p:cNvSpPr>
          <p:nvPr>
            <p:ph idx="1"/>
          </p:nvPr>
        </p:nvSpPr>
        <p:spPr/>
        <p:txBody>
          <a:bodyPr/>
          <a:lstStyle/>
          <a:p>
            <a:r>
              <a:rPr lang="vi-VN" altLang="en-US" smtClean="0"/>
              <a:t>Vẽ K-map và tìm biểu thức logic tối thiểu dưới dạng tích các tổng cho hàm sau</a:t>
            </a:r>
            <a:endParaRPr lang="en-US" altLang="en-US" smtClean="0"/>
          </a:p>
        </p:txBody>
      </p:sp>
      <p:pic>
        <p:nvPicPr>
          <p:cNvPr id="1434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81400" y="2971800"/>
            <a:ext cx="2571750"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7132844"/>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vi-VN" altLang="en-US" smtClean="0"/>
              <a:t>Các hàm không đầy đủ</a:t>
            </a:r>
            <a:endParaRPr lang="en-US" altLang="en-US" smtClean="0"/>
          </a:p>
        </p:txBody>
      </p:sp>
      <p:sp>
        <p:nvSpPr>
          <p:cNvPr id="15363" name="Rectangle 3"/>
          <p:cNvSpPr>
            <a:spLocks noGrp="1" noChangeArrowheads="1"/>
          </p:cNvSpPr>
          <p:nvPr>
            <p:ph idx="1"/>
          </p:nvPr>
        </p:nvSpPr>
        <p:spPr/>
        <p:txBody>
          <a:bodyPr/>
          <a:lstStyle/>
          <a:p>
            <a:r>
              <a:rPr lang="vi-VN" altLang="en-US" sz="2700" smtClean="0"/>
              <a:t>Trong các hệ thống số thường xảy ra trường hợp có một số tổ hợp trạng thái đầu vào không bao giờ có. Tổ hợp đầu vào đó gọi là </a:t>
            </a:r>
            <a:r>
              <a:rPr lang="vi-VN" altLang="en-US" sz="2700" i="1" smtClean="0"/>
              <a:t>“Không quan tâm” (don’t care condition).</a:t>
            </a:r>
            <a:r>
              <a:rPr lang="vi-VN" altLang="en-US" sz="2700" smtClean="0"/>
              <a:t> Và hàm đó được gọi là không đầy đủ</a:t>
            </a:r>
          </a:p>
          <a:p>
            <a:r>
              <a:rPr lang="vi-VN" altLang="en-US" sz="2700" smtClean="0"/>
              <a:t>Mạch được thiết kế với tổ hợp không quan tâm ấy có đầu ra bằng ‘0’ hay ‘1’ đều được. Khi tối thiểu hóa dùng K-map, đầu ra được chon sao cho tối ưu nhất</a:t>
            </a:r>
            <a:endParaRPr lang="en-US" altLang="en-US" sz="2700" smtClean="0"/>
          </a:p>
        </p:txBody>
      </p:sp>
    </p:spTree>
    <p:extLst>
      <p:ext uri="{BB962C8B-B14F-4D97-AF65-F5344CB8AC3E}">
        <p14:creationId xmlns:p14="http://schemas.microsoft.com/office/powerpoint/2010/main" val="1828921707"/>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vi-VN" altLang="en-US" smtClean="0"/>
              <a:t>Ví dụ hàm không đầy đủ</a:t>
            </a:r>
            <a:endParaRPr lang="en-US" altLang="en-US" smtClean="0"/>
          </a:p>
        </p:txBody>
      </p:sp>
      <p:sp>
        <p:nvSpPr>
          <p:cNvPr id="16387" name="Rectangle 3"/>
          <p:cNvSpPr>
            <a:spLocks noGrp="1" noChangeArrowheads="1"/>
          </p:cNvSpPr>
          <p:nvPr>
            <p:ph idx="1"/>
          </p:nvPr>
        </p:nvSpPr>
        <p:spPr/>
        <p:txBody>
          <a:bodyPr/>
          <a:lstStyle/>
          <a:p>
            <a:r>
              <a:rPr lang="vi-VN" altLang="en-US" smtClean="0"/>
              <a:t>Hàm 3 biến f(x,y,z) với tổ hợp đầu vào xy=’01’ không bao giờ xảy ra và có f=</a:t>
            </a:r>
            <a:r>
              <a:rPr lang="el-GR" altLang="en-US" smtClean="0"/>
              <a:t>Σ</a:t>
            </a:r>
            <a:r>
              <a:rPr lang="vi-VN" altLang="en-US" smtClean="0"/>
              <a:t>m(0,1,4,5)</a:t>
            </a:r>
            <a:endParaRPr lang="el-GR" altLang="en-US" smtClean="0"/>
          </a:p>
        </p:txBody>
      </p:sp>
      <p:grpSp>
        <p:nvGrpSpPr>
          <p:cNvPr id="16388" name="Group 12"/>
          <p:cNvGrpSpPr>
            <a:grpSpLocks/>
          </p:cNvGrpSpPr>
          <p:nvPr/>
        </p:nvGrpSpPr>
        <p:grpSpPr bwMode="auto">
          <a:xfrm>
            <a:off x="3581400" y="3048000"/>
            <a:ext cx="5181600" cy="2894013"/>
            <a:chOff x="2256" y="1920"/>
            <a:chExt cx="3264" cy="1823"/>
          </a:xfrm>
        </p:grpSpPr>
        <p:pic>
          <p:nvPicPr>
            <p:cNvPr id="16389"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56" y="1920"/>
              <a:ext cx="3264" cy="18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90" name="Rectangle 5"/>
            <p:cNvSpPr>
              <a:spLocks noChangeArrowheads="1"/>
            </p:cNvSpPr>
            <p:nvPr/>
          </p:nvSpPr>
          <p:spPr bwMode="auto">
            <a:xfrm>
              <a:off x="3072" y="2544"/>
              <a:ext cx="192" cy="384"/>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6391" name="Rectangle 10"/>
            <p:cNvSpPr>
              <a:spLocks noChangeArrowheads="1"/>
            </p:cNvSpPr>
            <p:nvPr/>
          </p:nvSpPr>
          <p:spPr bwMode="auto">
            <a:xfrm>
              <a:off x="5088" y="2496"/>
              <a:ext cx="432" cy="240"/>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6392" name="Rectangle 11"/>
            <p:cNvSpPr>
              <a:spLocks noChangeArrowheads="1"/>
            </p:cNvSpPr>
            <p:nvPr/>
          </p:nvSpPr>
          <p:spPr bwMode="auto">
            <a:xfrm>
              <a:off x="4848" y="3072"/>
              <a:ext cx="480" cy="288"/>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grpSp>
    </p:spTree>
    <p:extLst>
      <p:ext uri="{BB962C8B-B14F-4D97-AF65-F5344CB8AC3E}">
        <p14:creationId xmlns:p14="http://schemas.microsoft.com/office/powerpoint/2010/main" val="2836149865"/>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vi-VN" altLang="en-US" smtClean="0"/>
              <a:t>Ví dụ hàm không đầy đủ (cont.)</a:t>
            </a:r>
            <a:endParaRPr lang="en-US" altLang="en-US" smtClean="0"/>
          </a:p>
        </p:txBody>
      </p:sp>
      <p:pic>
        <p:nvPicPr>
          <p:cNvPr id="17411"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905000"/>
            <a:ext cx="8458200" cy="350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72460287"/>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ChangeArrowheads="1"/>
          </p:cNvSpPr>
          <p:nvPr>
            <p:ph type="ctrTitle"/>
          </p:nvPr>
        </p:nvSpPr>
        <p:spPr>
          <a:xfrm>
            <a:off x="838200" y="1143000"/>
            <a:ext cx="7620000" cy="2559050"/>
          </a:xfrm>
        </p:spPr>
        <p:txBody>
          <a:bodyPr>
            <a:normAutofit fontScale="90000"/>
          </a:bodyPr>
          <a:lstStyle/>
          <a:p>
            <a:pPr fontAlgn="auto">
              <a:spcAft>
                <a:spcPts val="0"/>
              </a:spcAft>
              <a:defRPr/>
            </a:pPr>
            <a:r>
              <a:rPr lang="vi-VN" sz="6800" dirty="0"/>
              <a:t>Thiết kế số</a:t>
            </a:r>
            <a:br>
              <a:rPr lang="vi-VN" sz="6800" dirty="0"/>
            </a:br>
            <a:r>
              <a:rPr lang="vi-VN" sz="6800" dirty="0"/>
              <a:t> </a:t>
            </a:r>
            <a:r>
              <a:rPr lang="vi-VN" sz="4200" i="1" dirty="0">
                <a:solidFill>
                  <a:schemeClr val="accent2"/>
                </a:solidFill>
              </a:rPr>
              <a:t>Thực hiện tối ưu hàm logic:</a:t>
            </a:r>
            <a:br>
              <a:rPr lang="vi-VN" sz="4200" i="1" dirty="0">
                <a:solidFill>
                  <a:schemeClr val="accent2"/>
                </a:solidFill>
              </a:rPr>
            </a:br>
            <a:r>
              <a:rPr lang="vi-VN" sz="3800" i="1" dirty="0">
                <a:solidFill>
                  <a:schemeClr val="accent2"/>
                </a:solidFill>
              </a:rPr>
              <a:t>Mạch nhiều đầu ra, mạch dùng cổng NAND và NOR</a:t>
            </a:r>
            <a:endParaRPr lang="en-US" sz="3800" i="1" dirty="0">
              <a:solidFill>
                <a:schemeClr val="accent2"/>
              </a:solidFill>
              <a:latin typeface="Arial" charset="0"/>
            </a:endParaRPr>
          </a:p>
        </p:txBody>
      </p:sp>
      <p:sp>
        <p:nvSpPr>
          <p:cNvPr id="5123" name="Rectangle 3"/>
          <p:cNvSpPr>
            <a:spLocks noGrp="1" noChangeArrowheads="1"/>
          </p:cNvSpPr>
          <p:nvPr>
            <p:ph type="subTitle" idx="1"/>
          </p:nvPr>
        </p:nvSpPr>
        <p:spPr>
          <a:xfrm>
            <a:off x="685800" y="4343400"/>
            <a:ext cx="7854950" cy="1752600"/>
          </a:xfrm>
        </p:spPr>
        <p:txBody>
          <a:bodyPr/>
          <a:lstStyle/>
          <a:p>
            <a:pPr marR="0"/>
            <a:r>
              <a:rPr lang="vi-VN" altLang="en-US" smtClean="0"/>
              <a:t>Người trình bày: </a:t>
            </a:r>
          </a:p>
          <a:p>
            <a:pPr marR="0"/>
            <a:r>
              <a:rPr lang="vi-VN" altLang="en-US" smtClean="0"/>
              <a:t>TS. Hoàng Mạnh Thắng</a:t>
            </a:r>
            <a:endParaRPr lang="en-US" altLang="en-US" smtClean="0"/>
          </a:p>
        </p:txBody>
      </p:sp>
      <p:sp>
        <p:nvSpPr>
          <p:cNvPr id="5124" name="Text Box 4"/>
          <p:cNvSpPr txBox="1">
            <a:spLocks noChangeArrowheads="1"/>
          </p:cNvSpPr>
          <p:nvPr>
            <p:custDataLst>
              <p:tags r:id="rId1"/>
            </p:custDataLst>
          </p:nvPr>
        </p:nvSpPr>
        <p:spPr bwMode="auto">
          <a:xfrm>
            <a:off x="0" y="7112000"/>
            <a:ext cx="9144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TexPoint fonts used in EMF: </a:t>
            </a:r>
            <a:r>
              <a:rPr lang="en-US" altLang="en-US">
                <a:latin typeface="cmmi10" pitchFamily="34" charset="0"/>
              </a:rPr>
              <a:t>A</a:t>
            </a:r>
            <a:r>
              <a:rPr lang="en-US" altLang="en-US">
                <a:latin typeface="cmr10" pitchFamily="34" charset="0"/>
              </a:rPr>
              <a:t>A</a:t>
            </a:r>
            <a:r>
              <a:rPr lang="en-US" altLang="en-US">
                <a:latin typeface="cmsy10" pitchFamily="34" charset="0"/>
              </a:rPr>
              <a:t>A</a:t>
            </a:r>
            <a:r>
              <a:rPr lang="en-US" altLang="en-US">
                <a:latin typeface="cmsy7" pitchFamily="34" charset="0"/>
              </a:rPr>
              <a:t>A</a:t>
            </a:r>
            <a:r>
              <a:rPr lang="en-US" altLang="en-US">
                <a:latin typeface="cmr7" pitchFamily="34" charset="0"/>
              </a:rPr>
              <a:t>A</a:t>
            </a:r>
          </a:p>
        </p:txBody>
      </p:sp>
    </p:spTree>
    <p:extLst>
      <p:ext uri="{BB962C8B-B14F-4D97-AF65-F5344CB8AC3E}">
        <p14:creationId xmlns:p14="http://schemas.microsoft.com/office/powerpoint/2010/main" val="1439072755"/>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vi-VN" altLang="en-US" smtClean="0"/>
              <a:t>Mạch nhiều đầu ra</a:t>
            </a:r>
            <a:endParaRPr lang="en-US" altLang="en-US" smtClean="0"/>
          </a:p>
        </p:txBody>
      </p:sp>
      <p:sp>
        <p:nvSpPr>
          <p:cNvPr id="6147" name="Rectangle 3"/>
          <p:cNvSpPr>
            <a:spLocks noGrp="1" noChangeArrowheads="1"/>
          </p:cNvSpPr>
          <p:nvPr>
            <p:ph idx="1"/>
          </p:nvPr>
        </p:nvSpPr>
        <p:spPr/>
        <p:txBody>
          <a:bodyPr/>
          <a:lstStyle/>
          <a:p>
            <a:r>
              <a:rPr lang="vi-VN" altLang="en-US" smtClean="0"/>
              <a:t>Mới xét các ví dụ có một đầu ra</a:t>
            </a:r>
          </a:p>
          <a:p>
            <a:r>
              <a:rPr lang="vi-VN" altLang="en-US" smtClean="0"/>
              <a:t>Thực tế, các hàm này có thể chỉ là một phần của các mạch lớn có nhiều hàm</a:t>
            </a:r>
          </a:p>
          <a:p>
            <a:r>
              <a:rPr lang="vi-VN" altLang="en-US" smtClean="0"/>
              <a:t>Các mạch thực hiện các hàm có thể được ghép vào một mạch có nhiều đầu ra chi phí ít hơn bằng cách chia sẻ các cổng.</a:t>
            </a:r>
            <a:endParaRPr lang="en-US" altLang="en-US" smtClean="0"/>
          </a:p>
        </p:txBody>
      </p:sp>
    </p:spTree>
    <p:extLst>
      <p:ext uri="{BB962C8B-B14F-4D97-AF65-F5344CB8AC3E}">
        <p14:creationId xmlns:p14="http://schemas.microsoft.com/office/powerpoint/2010/main" val="167111352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altLang="en-US" smtClean="0"/>
              <a:t> C</a:t>
            </a:r>
            <a:r>
              <a:rPr lang="vi-VN" altLang="en-US" smtClean="0"/>
              <a:t>ác loại CHIP</a:t>
            </a:r>
            <a:endParaRPr lang="en-US" altLang="en-US" smtClean="0">
              <a:latin typeface="Arial" panose="020B0604020202020204" pitchFamily="34" charset="0"/>
            </a:endParaRPr>
          </a:p>
        </p:txBody>
      </p:sp>
      <p:sp>
        <p:nvSpPr>
          <p:cNvPr id="15363" name="Rectangle 3"/>
          <p:cNvSpPr>
            <a:spLocks noGrp="1" noChangeArrowheads="1"/>
          </p:cNvSpPr>
          <p:nvPr>
            <p:ph idx="1"/>
          </p:nvPr>
        </p:nvSpPr>
        <p:spPr/>
        <p:txBody>
          <a:bodyPr/>
          <a:lstStyle/>
          <a:p>
            <a:pPr eaLnBrk="1" hangingPunct="1">
              <a:lnSpc>
                <a:spcPct val="90000"/>
              </a:lnSpc>
            </a:pPr>
            <a:r>
              <a:rPr lang="vi-VN" altLang="en-US" sz="2800" smtClean="0"/>
              <a:t>Các chip chuẩn</a:t>
            </a:r>
            <a:r>
              <a:rPr lang="en-US" altLang="en-US" sz="2800" smtClean="0"/>
              <a:t>:</a:t>
            </a:r>
          </a:p>
          <a:p>
            <a:pPr lvl="1" eaLnBrk="1" hangingPunct="1">
              <a:lnSpc>
                <a:spcPct val="90000"/>
              </a:lnSpc>
            </a:pPr>
            <a:r>
              <a:rPr lang="vi-VN" altLang="en-US" smtClean="0"/>
              <a:t>Cụ thể là họ 7400</a:t>
            </a:r>
          </a:p>
          <a:p>
            <a:pPr lvl="1" eaLnBrk="1" hangingPunct="1">
              <a:lnSpc>
                <a:spcPct val="90000"/>
              </a:lnSpc>
            </a:pPr>
            <a:r>
              <a:rPr lang="en-US" altLang="en-US" smtClean="0"/>
              <a:t>Ch</a:t>
            </a:r>
            <a:r>
              <a:rPr lang="vi-VN" altLang="en-US" smtClean="0"/>
              <a:t>ứa số lượng nhỏ transistor (&lt;100)</a:t>
            </a:r>
          </a:p>
          <a:p>
            <a:pPr lvl="1" eaLnBrk="1" hangingPunct="1">
              <a:lnSpc>
                <a:spcPct val="90000"/>
              </a:lnSpc>
            </a:pPr>
            <a:r>
              <a:rPr lang="vi-VN" altLang="en-US" smtClean="0"/>
              <a:t>Thực hiện những chức năng đơn giản</a:t>
            </a:r>
          </a:p>
          <a:p>
            <a:pPr eaLnBrk="1" hangingPunct="1">
              <a:lnSpc>
                <a:spcPct val="90000"/>
              </a:lnSpc>
            </a:pPr>
            <a:r>
              <a:rPr lang="vi-VN" altLang="en-US" sz="2800" smtClean="0"/>
              <a:t>Các linh kiện logic có thể lập trình (</a:t>
            </a:r>
            <a:r>
              <a:rPr lang="vi-VN" altLang="en-US" sz="2800" b="1" smtClean="0"/>
              <a:t>P</a:t>
            </a:r>
            <a:r>
              <a:rPr lang="en-US" altLang="en-US" sz="2800" b="1" smtClean="0"/>
              <a:t>rogrammable </a:t>
            </a:r>
            <a:r>
              <a:rPr lang="vi-VN" altLang="en-US" sz="2800" b="1" smtClean="0"/>
              <a:t>L</a:t>
            </a:r>
            <a:r>
              <a:rPr lang="en-US" altLang="en-US" sz="2800" b="1" smtClean="0"/>
              <a:t>ogic </a:t>
            </a:r>
            <a:r>
              <a:rPr lang="vi-VN" altLang="en-US" sz="2800" b="1" smtClean="0"/>
              <a:t>D</a:t>
            </a:r>
            <a:r>
              <a:rPr lang="en-US" altLang="en-US" sz="2800" b="1" smtClean="0"/>
              <a:t>esign-PLD</a:t>
            </a:r>
            <a:r>
              <a:rPr lang="vi-VN" altLang="en-US" sz="2800" smtClean="0"/>
              <a:t>):</a:t>
            </a:r>
          </a:p>
          <a:p>
            <a:pPr lvl="1" eaLnBrk="1" hangingPunct="1">
              <a:lnSpc>
                <a:spcPct val="90000"/>
              </a:lnSpc>
            </a:pPr>
            <a:r>
              <a:rPr lang="vi-VN" altLang="en-US" smtClean="0"/>
              <a:t>Chứa các phần tử mạch logic và các liên kết có thể lập trình</a:t>
            </a:r>
          </a:p>
          <a:p>
            <a:pPr lvl="1" eaLnBrk="1" hangingPunct="1">
              <a:lnSpc>
                <a:spcPct val="90000"/>
              </a:lnSpc>
            </a:pPr>
            <a:r>
              <a:rPr lang="vi-VN" altLang="en-US" smtClean="0"/>
              <a:t>Mạch chức năng nào đó có thể được xây dựng bởi người dùng</a:t>
            </a:r>
          </a:p>
          <a:p>
            <a:pPr lvl="1" eaLnBrk="1" hangingPunct="1">
              <a:lnSpc>
                <a:spcPct val="90000"/>
              </a:lnSpc>
            </a:pPr>
            <a:r>
              <a:rPr lang="vi-VN" altLang="en-US" smtClean="0"/>
              <a:t>Việc thiết kế với PLD được thực hiện thông qua CAD tool</a:t>
            </a:r>
            <a:endParaRPr lang="en-US" altLang="en-US" smtClean="0"/>
          </a:p>
        </p:txBody>
      </p:sp>
      <p:sp>
        <p:nvSpPr>
          <p:cNvPr id="6"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E4FBA8F-9BED-437F-980A-445E4925CF17}" type="slidenum">
              <a:rPr lang="en-US" altLang="en-US">
                <a:solidFill>
                  <a:srgbClr val="045C75"/>
                </a:solidFill>
              </a:rPr>
              <a:pPr eaLnBrk="1" hangingPunct="1"/>
              <a:t>11</a:t>
            </a:fld>
            <a:endParaRPr lang="en-US" altLang="en-US">
              <a:solidFill>
                <a:srgbClr val="045C75"/>
              </a:solidFill>
            </a:endParaRPr>
          </a:p>
        </p:txBody>
      </p:sp>
      <p:sp>
        <p:nvSpPr>
          <p:cNvPr id="7" name="Footer Placeholder 6"/>
          <p:cNvSpPr>
            <a:spLocks noGrp="1"/>
          </p:cNvSpPr>
          <p:nvPr>
            <p:ph type="ftr" sz="quarter" idx="11"/>
          </p:nvPr>
        </p:nvSpPr>
        <p:spPr/>
        <p:txBody>
          <a:bodyPr/>
          <a:lstStyle/>
          <a:p>
            <a:pPr>
              <a:defRPr/>
            </a:pPr>
            <a:r>
              <a:rPr lang="en-US"/>
              <a:t>Khoa ĐT-VT, Đại học Bách Khoa Hà nội           Tiến sỹ Hoàng Mạnh Thắng</a:t>
            </a:r>
          </a:p>
        </p:txBody>
      </p:sp>
      <p:sp>
        <p:nvSpPr>
          <p:cNvPr id="9" name="Date Placeholder 8"/>
          <p:cNvSpPr>
            <a:spLocks noGrp="1"/>
          </p:cNvSpPr>
          <p:nvPr>
            <p:ph type="dt" sz="quarter" idx="10"/>
          </p:nvPr>
        </p:nvSpPr>
        <p:spPr/>
        <p:txBody>
          <a:bodyPr/>
          <a:lstStyle/>
          <a:p>
            <a:pPr>
              <a:defRPr/>
            </a:pPr>
            <a:r>
              <a:rPr lang="en-US"/>
              <a:t>Chương 1</a:t>
            </a: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vi-VN" altLang="en-US" smtClean="0"/>
              <a:t>Ví dụ mạch có nhiều đầu ra</a:t>
            </a:r>
            <a:endParaRPr lang="en-US" altLang="en-US" smtClean="0"/>
          </a:p>
        </p:txBody>
      </p:sp>
      <p:pic>
        <p:nvPicPr>
          <p:cNvPr id="7171"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752600"/>
            <a:ext cx="8229600" cy="396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2" name="Text Box 5"/>
          <p:cNvSpPr txBox="1">
            <a:spLocks noChangeArrowheads="1"/>
          </p:cNvSpPr>
          <p:nvPr/>
        </p:nvSpPr>
        <p:spPr bwMode="auto">
          <a:xfrm>
            <a:off x="1050925" y="5715000"/>
            <a:ext cx="3105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vi-VN" altLang="en-US"/>
              <a:t>COST bỏ qua các cổng NOT</a:t>
            </a:r>
            <a:endParaRPr lang="en-US" altLang="en-US"/>
          </a:p>
        </p:txBody>
      </p:sp>
    </p:spTree>
    <p:extLst>
      <p:ext uri="{BB962C8B-B14F-4D97-AF65-F5344CB8AC3E}">
        <p14:creationId xmlns:p14="http://schemas.microsoft.com/office/powerpoint/2010/main" val="1480862540"/>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normAutofit fontScale="90000"/>
          </a:bodyPr>
          <a:lstStyle/>
          <a:p>
            <a:pPr fontAlgn="auto">
              <a:spcAft>
                <a:spcPts val="0"/>
              </a:spcAft>
              <a:defRPr/>
            </a:pPr>
            <a:r>
              <a:rPr lang="vi-VN"/>
              <a:t>Ví dụ mạch có nhiều đầu ra (cont.)</a:t>
            </a:r>
            <a:endParaRPr lang="en-US"/>
          </a:p>
        </p:txBody>
      </p:sp>
      <p:sp>
        <p:nvSpPr>
          <p:cNvPr id="8195" name="Rectangle 3"/>
          <p:cNvSpPr>
            <a:spLocks noGrp="1" noChangeArrowheads="1"/>
          </p:cNvSpPr>
          <p:nvPr>
            <p:ph idx="1"/>
          </p:nvPr>
        </p:nvSpPr>
        <p:spPr/>
        <p:txBody>
          <a:bodyPr/>
          <a:lstStyle/>
          <a:p>
            <a:r>
              <a:rPr lang="vi-VN" altLang="en-US" smtClean="0"/>
              <a:t>Trong trường hợp này, mạch tối thiểu được sinh ra từ mạch tối thiểu cho mỗi hàm (f</a:t>
            </a:r>
            <a:r>
              <a:rPr lang="vi-VN" altLang="en-US" baseline="-25000" smtClean="0"/>
              <a:t>1</a:t>
            </a:r>
            <a:r>
              <a:rPr lang="vi-VN" altLang="en-US" smtClean="0"/>
              <a:t> và f</a:t>
            </a:r>
            <a:r>
              <a:rPr lang="vi-VN" altLang="en-US" baseline="-25000" smtClean="0"/>
              <a:t>2</a:t>
            </a:r>
            <a:r>
              <a:rPr lang="vi-VN" altLang="en-US" smtClean="0"/>
              <a:t>)</a:t>
            </a:r>
            <a:endParaRPr lang="en-US" altLang="en-US" smtClean="0"/>
          </a:p>
        </p:txBody>
      </p:sp>
      <p:pic>
        <p:nvPicPr>
          <p:cNvPr id="819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400" y="2971800"/>
            <a:ext cx="4286250" cy="2976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54145872"/>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normAutofit fontScale="90000"/>
          </a:bodyPr>
          <a:lstStyle/>
          <a:p>
            <a:pPr fontAlgn="auto">
              <a:spcAft>
                <a:spcPts val="0"/>
              </a:spcAft>
              <a:defRPr/>
            </a:pPr>
            <a:r>
              <a:rPr lang="vi-VN"/>
              <a:t>Ví dụ mạch có nhiều đầu ra (cont.)</a:t>
            </a:r>
            <a:endParaRPr lang="en-US"/>
          </a:p>
        </p:txBody>
      </p:sp>
      <p:sp>
        <p:nvSpPr>
          <p:cNvPr id="9219" name="Rectangle 3"/>
          <p:cNvSpPr>
            <a:spLocks noGrp="1" noChangeArrowheads="1"/>
          </p:cNvSpPr>
          <p:nvPr>
            <p:ph idx="1"/>
          </p:nvPr>
        </p:nvSpPr>
        <p:spPr/>
        <p:txBody>
          <a:bodyPr/>
          <a:lstStyle/>
          <a:p>
            <a:r>
              <a:rPr lang="vi-VN" altLang="en-US" smtClean="0"/>
              <a:t>Xét hai hàm f</a:t>
            </a:r>
            <a:r>
              <a:rPr lang="vi-VN" altLang="en-US" baseline="-25000" smtClean="0"/>
              <a:t>3</a:t>
            </a:r>
            <a:r>
              <a:rPr lang="vi-VN" altLang="en-US" smtClean="0"/>
              <a:t> và f</a:t>
            </a:r>
            <a:r>
              <a:rPr lang="vi-VN" altLang="en-US" baseline="-25000" smtClean="0"/>
              <a:t>4</a:t>
            </a:r>
            <a:endParaRPr lang="en-US" altLang="en-US" baseline="-25000" smtClean="0"/>
          </a:p>
        </p:txBody>
      </p:sp>
      <p:pic>
        <p:nvPicPr>
          <p:cNvPr id="922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2514600"/>
            <a:ext cx="6705600" cy="2525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21" name="Text Box 5"/>
          <p:cNvSpPr txBox="1">
            <a:spLocks noChangeArrowheads="1"/>
          </p:cNvSpPr>
          <p:nvPr/>
        </p:nvSpPr>
        <p:spPr bwMode="auto">
          <a:xfrm>
            <a:off x="1981200" y="5181600"/>
            <a:ext cx="302418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vi-VN" altLang="en-US"/>
              <a:t>Thực hiện tối ưu hóa hàm f</a:t>
            </a:r>
            <a:r>
              <a:rPr lang="vi-VN" altLang="en-US" baseline="-25000"/>
              <a:t>3</a:t>
            </a:r>
            <a:endParaRPr lang="en-US" altLang="en-US" baseline="-25000"/>
          </a:p>
        </p:txBody>
      </p:sp>
      <p:sp>
        <p:nvSpPr>
          <p:cNvPr id="9222" name="Text Box 6"/>
          <p:cNvSpPr txBox="1">
            <a:spLocks noChangeArrowheads="1"/>
          </p:cNvSpPr>
          <p:nvPr/>
        </p:nvSpPr>
        <p:spPr bwMode="auto">
          <a:xfrm>
            <a:off x="5867400" y="5181600"/>
            <a:ext cx="302418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vi-VN" altLang="en-US"/>
              <a:t>Thực hiện tối ưu hóa hàm f</a:t>
            </a:r>
            <a:r>
              <a:rPr lang="vi-VN" altLang="en-US" baseline="-25000"/>
              <a:t>4</a:t>
            </a:r>
            <a:endParaRPr lang="en-US" altLang="en-US" baseline="-25000"/>
          </a:p>
        </p:txBody>
      </p:sp>
    </p:spTree>
    <p:extLst>
      <p:ext uri="{BB962C8B-B14F-4D97-AF65-F5344CB8AC3E}">
        <p14:creationId xmlns:p14="http://schemas.microsoft.com/office/powerpoint/2010/main" val="4007811268"/>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p:txBody>
          <a:bodyPr>
            <a:normAutofit fontScale="90000"/>
          </a:bodyPr>
          <a:lstStyle/>
          <a:p>
            <a:pPr fontAlgn="auto">
              <a:spcAft>
                <a:spcPts val="0"/>
              </a:spcAft>
              <a:defRPr/>
            </a:pPr>
            <a:r>
              <a:rPr lang="vi-VN"/>
              <a:t>Ví dụ mạch có nhiều đầu ra (cont.)</a:t>
            </a:r>
            <a:endParaRPr lang="en-US"/>
          </a:p>
        </p:txBody>
      </p:sp>
      <p:sp>
        <p:nvSpPr>
          <p:cNvPr id="10243" name="Text Box 5"/>
          <p:cNvSpPr txBox="1">
            <a:spLocks noChangeArrowheads="1"/>
          </p:cNvSpPr>
          <p:nvPr/>
        </p:nvSpPr>
        <p:spPr bwMode="auto">
          <a:xfrm>
            <a:off x="2286000" y="5257800"/>
            <a:ext cx="454501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vi-VN" altLang="en-US"/>
              <a:t>Thực hiện tối ưu hóa đồng thời hàm f</a:t>
            </a:r>
            <a:r>
              <a:rPr lang="vi-VN" altLang="en-US" baseline="-25000"/>
              <a:t>3 </a:t>
            </a:r>
            <a:r>
              <a:rPr lang="vi-VN" altLang="en-US"/>
              <a:t>và f</a:t>
            </a:r>
            <a:r>
              <a:rPr lang="vi-VN" altLang="en-US" baseline="-25000"/>
              <a:t>4</a:t>
            </a:r>
            <a:endParaRPr lang="en-US" altLang="en-US" baseline="-25000"/>
          </a:p>
        </p:txBody>
      </p:sp>
      <p:pic>
        <p:nvPicPr>
          <p:cNvPr id="10244"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828800"/>
            <a:ext cx="8229600" cy="3367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49503258"/>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normAutofit fontScale="90000"/>
          </a:bodyPr>
          <a:lstStyle/>
          <a:p>
            <a:pPr fontAlgn="auto">
              <a:spcAft>
                <a:spcPts val="0"/>
              </a:spcAft>
              <a:defRPr/>
            </a:pPr>
            <a:r>
              <a:rPr lang="vi-VN"/>
              <a:t>Mạch logic dùng cổng NAND và NOR</a:t>
            </a:r>
            <a:endParaRPr lang="en-US"/>
          </a:p>
        </p:txBody>
      </p:sp>
      <p:sp>
        <p:nvSpPr>
          <p:cNvPr id="11267" name="Rectangle 3"/>
          <p:cNvSpPr>
            <a:spLocks noGrp="1" noChangeArrowheads="1"/>
          </p:cNvSpPr>
          <p:nvPr>
            <p:ph idx="1"/>
          </p:nvPr>
        </p:nvSpPr>
        <p:spPr>
          <a:xfrm>
            <a:off x="533400" y="1828800"/>
            <a:ext cx="3505200" cy="4114800"/>
          </a:xfrm>
        </p:spPr>
        <p:txBody>
          <a:bodyPr/>
          <a:lstStyle/>
          <a:p>
            <a:r>
              <a:rPr lang="vi-VN" altLang="en-US" smtClean="0"/>
              <a:t>Cổng NAND là tổ hợp của AND và NOT</a:t>
            </a:r>
            <a:endParaRPr lang="en-US" altLang="en-US" smtClean="0"/>
          </a:p>
        </p:txBody>
      </p:sp>
      <p:sp>
        <p:nvSpPr>
          <p:cNvPr id="11268" name="Rectangle 4"/>
          <p:cNvSpPr>
            <a:spLocks noChangeArrowheads="1"/>
          </p:cNvSpPr>
          <p:nvPr/>
        </p:nvSpPr>
        <p:spPr bwMode="auto">
          <a:xfrm>
            <a:off x="5181600" y="1752600"/>
            <a:ext cx="35052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buClr>
                <a:schemeClr val="accent2"/>
              </a:buClr>
              <a:buSzPct val="75000"/>
              <a:buFont typeface="Wingdings" panose="05000000000000000000" pitchFamily="2" charset="2"/>
              <a:buChar char="n"/>
            </a:pPr>
            <a:r>
              <a:rPr lang="vi-VN" altLang="en-US" sz="3100"/>
              <a:t>Cổng NOR là tổ hợp của OR và NOT</a:t>
            </a:r>
            <a:endParaRPr lang="en-US" altLang="en-US" sz="3100"/>
          </a:p>
        </p:txBody>
      </p:sp>
      <p:pic>
        <p:nvPicPr>
          <p:cNvPr id="1126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3276600"/>
            <a:ext cx="8153400" cy="272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36973846"/>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title"/>
          </p:nvPr>
        </p:nvSpPr>
        <p:spPr/>
        <p:txBody>
          <a:bodyPr>
            <a:normAutofit fontScale="90000"/>
          </a:bodyPr>
          <a:lstStyle/>
          <a:p>
            <a:pPr fontAlgn="auto">
              <a:spcAft>
                <a:spcPts val="0"/>
              </a:spcAft>
              <a:defRPr/>
            </a:pPr>
            <a:r>
              <a:rPr lang="vi-VN"/>
              <a:t>DeMorgan cho các cổng NAND và NOR</a:t>
            </a:r>
            <a:endParaRPr lang="en-US"/>
          </a:p>
        </p:txBody>
      </p:sp>
      <p:pic>
        <p:nvPicPr>
          <p:cNvPr id="12291"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2057400"/>
            <a:ext cx="7412038" cy="3562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63305730"/>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vi-VN" altLang="en-US" smtClean="0"/>
              <a:t>AND-OR và NAND-NAND</a:t>
            </a:r>
            <a:endParaRPr lang="en-US" altLang="en-US" smtClean="0"/>
          </a:p>
        </p:txBody>
      </p:sp>
      <p:sp>
        <p:nvSpPr>
          <p:cNvPr id="13315" name="Rectangle 3"/>
          <p:cNvSpPr>
            <a:spLocks noGrp="1" noChangeArrowheads="1"/>
          </p:cNvSpPr>
          <p:nvPr>
            <p:ph idx="1"/>
          </p:nvPr>
        </p:nvSpPr>
        <p:spPr/>
        <p:txBody>
          <a:bodyPr/>
          <a:lstStyle/>
          <a:p>
            <a:r>
              <a:rPr lang="vi-VN" altLang="en-US" smtClean="0"/>
              <a:t>Nếu có mạng ở dạng AND-OR (SOP) </a:t>
            </a:r>
            <a:r>
              <a:rPr lang="vi-VN" altLang="en-US" smtClean="0">
                <a:sym typeface="Wingdings" panose="05000000000000000000" pitchFamily="2" charset="2"/>
              </a:rPr>
              <a:t> có thể chuyển thành mạng NAND-NAND</a:t>
            </a:r>
            <a:endParaRPr lang="en-US" altLang="en-US" smtClean="0"/>
          </a:p>
        </p:txBody>
      </p:sp>
      <p:pic>
        <p:nvPicPr>
          <p:cNvPr id="1331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2895600"/>
            <a:ext cx="5334000" cy="312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02468183"/>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normAutofit fontScale="90000"/>
          </a:bodyPr>
          <a:lstStyle/>
          <a:p>
            <a:pPr fontAlgn="auto">
              <a:spcAft>
                <a:spcPts val="0"/>
              </a:spcAft>
              <a:defRPr/>
            </a:pPr>
            <a:r>
              <a:rPr lang="en-US"/>
              <a:t> </a:t>
            </a:r>
            <a:r>
              <a:rPr lang="vi-VN"/>
              <a:t>Mạng OR-AND và NOR-NOR</a:t>
            </a:r>
            <a:endParaRPr lang="en-US"/>
          </a:p>
        </p:txBody>
      </p:sp>
      <p:sp>
        <p:nvSpPr>
          <p:cNvPr id="14339" name="Rectangle 3"/>
          <p:cNvSpPr>
            <a:spLocks noGrp="1" noChangeArrowheads="1"/>
          </p:cNvSpPr>
          <p:nvPr>
            <p:ph idx="1"/>
          </p:nvPr>
        </p:nvSpPr>
        <p:spPr/>
        <p:txBody>
          <a:bodyPr/>
          <a:lstStyle/>
          <a:p>
            <a:r>
              <a:rPr lang="vi-VN" altLang="en-US" smtClean="0"/>
              <a:t>Nếu có mạng ở dạng OR-AND (POS) </a:t>
            </a:r>
            <a:r>
              <a:rPr lang="vi-VN" altLang="en-US" smtClean="0">
                <a:sym typeface="Wingdings" panose="05000000000000000000" pitchFamily="2" charset="2"/>
              </a:rPr>
              <a:t> có thể chuyển thành mạng NOR-NOR</a:t>
            </a:r>
            <a:endParaRPr lang="en-US" altLang="en-US" smtClean="0"/>
          </a:p>
          <a:p>
            <a:endParaRPr lang="en-US" altLang="en-US" smtClean="0"/>
          </a:p>
        </p:txBody>
      </p:sp>
      <p:pic>
        <p:nvPicPr>
          <p:cNvPr id="1434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2895600"/>
            <a:ext cx="4638675" cy="309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08356780"/>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Rectangle 2"/>
          <p:cNvSpPr>
            <a:spLocks noGrp="1" noChangeArrowheads="1"/>
          </p:cNvSpPr>
          <p:nvPr>
            <p:ph type="ctrTitle"/>
          </p:nvPr>
        </p:nvSpPr>
        <p:spPr>
          <a:xfrm>
            <a:off x="838200" y="1143000"/>
            <a:ext cx="7620000" cy="2559050"/>
          </a:xfrm>
        </p:spPr>
        <p:txBody>
          <a:bodyPr>
            <a:normAutofit fontScale="90000"/>
          </a:bodyPr>
          <a:lstStyle/>
          <a:p>
            <a:pPr fontAlgn="auto">
              <a:spcAft>
                <a:spcPts val="0"/>
              </a:spcAft>
              <a:defRPr/>
            </a:pPr>
            <a:r>
              <a:rPr lang="vi-VN" sz="6800"/>
              <a:t>Thiết kế số</a:t>
            </a:r>
            <a:br>
              <a:rPr lang="vi-VN" sz="6800"/>
            </a:br>
            <a:r>
              <a:rPr lang="vi-VN" sz="6800"/>
              <a:t> </a:t>
            </a:r>
            <a:r>
              <a:rPr lang="vi-VN" sz="4200" i="1">
                <a:solidFill>
                  <a:schemeClr val="accent2"/>
                </a:solidFill>
              </a:rPr>
              <a:t>Công nghệ thực hiện mạch:</a:t>
            </a:r>
            <a:br>
              <a:rPr lang="vi-VN" sz="4200" i="1">
                <a:solidFill>
                  <a:schemeClr val="accent2"/>
                </a:solidFill>
              </a:rPr>
            </a:br>
            <a:r>
              <a:rPr lang="vi-VN" sz="4200" i="1">
                <a:solidFill>
                  <a:schemeClr val="accent2"/>
                </a:solidFill>
              </a:rPr>
              <a:t>Chip chuẩn (họ 74xxx) và PLD</a:t>
            </a:r>
            <a:endParaRPr lang="en-US" sz="3800" i="1">
              <a:solidFill>
                <a:schemeClr val="accent2"/>
              </a:solidFill>
              <a:latin typeface="Arial" charset="0"/>
            </a:endParaRPr>
          </a:p>
        </p:txBody>
      </p:sp>
      <p:sp>
        <p:nvSpPr>
          <p:cNvPr id="5123" name="Rectangle 3"/>
          <p:cNvSpPr>
            <a:spLocks noGrp="1" noChangeArrowheads="1"/>
          </p:cNvSpPr>
          <p:nvPr>
            <p:ph type="subTitle" idx="1"/>
          </p:nvPr>
        </p:nvSpPr>
        <p:spPr>
          <a:xfrm>
            <a:off x="533400" y="4114800"/>
            <a:ext cx="7854950" cy="1752600"/>
          </a:xfrm>
        </p:spPr>
        <p:txBody>
          <a:bodyPr/>
          <a:lstStyle/>
          <a:p>
            <a:pPr marR="0"/>
            <a:r>
              <a:rPr lang="vi-VN" altLang="en-US" smtClean="0"/>
              <a:t>Người trình bày: </a:t>
            </a:r>
          </a:p>
          <a:p>
            <a:pPr marR="0"/>
            <a:r>
              <a:rPr lang="vi-VN" altLang="en-US" smtClean="0"/>
              <a:t>TS. Hoàng Mạnh Thắng</a:t>
            </a:r>
            <a:endParaRPr lang="en-US" altLang="en-US" smtClean="0"/>
          </a:p>
        </p:txBody>
      </p:sp>
      <p:sp>
        <p:nvSpPr>
          <p:cNvPr id="5124" name="Text Box 4"/>
          <p:cNvSpPr txBox="1">
            <a:spLocks noChangeArrowheads="1"/>
          </p:cNvSpPr>
          <p:nvPr>
            <p:custDataLst>
              <p:tags r:id="rId1"/>
            </p:custDataLst>
          </p:nvPr>
        </p:nvSpPr>
        <p:spPr bwMode="auto">
          <a:xfrm>
            <a:off x="0" y="7112000"/>
            <a:ext cx="9144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TexPoint fonts used in EMF: </a:t>
            </a:r>
            <a:r>
              <a:rPr lang="en-US" altLang="en-US">
                <a:latin typeface="cmmi10" pitchFamily="34" charset="0"/>
              </a:rPr>
              <a:t>A</a:t>
            </a:r>
            <a:r>
              <a:rPr lang="en-US" altLang="en-US">
                <a:latin typeface="cmr10" pitchFamily="34" charset="0"/>
              </a:rPr>
              <a:t>A</a:t>
            </a:r>
            <a:r>
              <a:rPr lang="en-US" altLang="en-US">
                <a:latin typeface="cmsy10" pitchFamily="34" charset="0"/>
              </a:rPr>
              <a:t>A</a:t>
            </a:r>
            <a:r>
              <a:rPr lang="en-US" altLang="en-US">
                <a:latin typeface="cmsy7" pitchFamily="34" charset="0"/>
              </a:rPr>
              <a:t>A</a:t>
            </a:r>
            <a:r>
              <a:rPr lang="en-US" altLang="en-US">
                <a:latin typeface="cmr7" pitchFamily="34" charset="0"/>
              </a:rPr>
              <a:t>A</a:t>
            </a:r>
          </a:p>
        </p:txBody>
      </p:sp>
    </p:spTree>
    <p:extLst>
      <p:ext uri="{BB962C8B-B14F-4D97-AF65-F5344CB8AC3E}">
        <p14:creationId xmlns:p14="http://schemas.microsoft.com/office/powerpoint/2010/main" val="2471801157"/>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vi-VN" altLang="en-US" smtClean="0"/>
              <a:t>Chip chuẩn (họ 74xxx)</a:t>
            </a:r>
            <a:endParaRPr lang="en-US" altLang="en-US" smtClean="0"/>
          </a:p>
        </p:txBody>
      </p:sp>
      <p:sp>
        <p:nvSpPr>
          <p:cNvPr id="6147" name="Rectangle 3"/>
          <p:cNvSpPr>
            <a:spLocks noGrp="1" noChangeArrowheads="1"/>
          </p:cNvSpPr>
          <p:nvPr>
            <p:ph idx="1"/>
          </p:nvPr>
        </p:nvSpPr>
        <p:spPr/>
        <p:txBody>
          <a:bodyPr/>
          <a:lstStyle/>
          <a:p>
            <a:r>
              <a:rPr lang="vi-VN" altLang="en-US" smtClean="0"/>
              <a:t>Một số chip với số cổng hữu hạn thường được dùng cho các mạch logic nhỏ</a:t>
            </a:r>
          </a:p>
          <a:p>
            <a:r>
              <a:rPr lang="vi-VN" altLang="en-US" smtClean="0"/>
              <a:t>Các linh kiện 74xxx vì số hiệu được bắt đàu bởi 74</a:t>
            </a:r>
          </a:p>
          <a:p>
            <a:pPr lvl="1"/>
            <a:r>
              <a:rPr lang="vi-VN" altLang="en-US" smtClean="0"/>
              <a:t>IC có chân dạng dual-inline package (DIP)</a:t>
            </a:r>
          </a:p>
          <a:p>
            <a:pPr lvl="1"/>
            <a:r>
              <a:rPr lang="vi-VN" altLang="en-US" smtClean="0"/>
              <a:t>Các chân bên ngoài được gọi là chân (pin) hay đầu (lead)</a:t>
            </a:r>
          </a:p>
          <a:p>
            <a:pPr lvl="1"/>
            <a:r>
              <a:rPr lang="vi-VN" altLang="en-US" smtClean="0"/>
              <a:t>Có 2 chân nối với nguồnlà V</a:t>
            </a:r>
            <a:r>
              <a:rPr lang="vi-VN" altLang="en-US" baseline="-25000" smtClean="0"/>
              <a:t>dd</a:t>
            </a:r>
            <a:r>
              <a:rPr lang="vi-VN" altLang="en-US" smtClean="0"/>
              <a:t> và GND</a:t>
            </a:r>
            <a:endParaRPr lang="en-US" altLang="en-US" smtClean="0"/>
          </a:p>
        </p:txBody>
      </p:sp>
    </p:spTree>
    <p:extLst>
      <p:ext uri="{BB962C8B-B14F-4D97-AF65-F5344CB8AC3E}">
        <p14:creationId xmlns:p14="http://schemas.microsoft.com/office/powerpoint/2010/main" val="2727789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altLang="en-US" smtClean="0"/>
              <a:t> C</a:t>
            </a:r>
            <a:r>
              <a:rPr lang="vi-VN" altLang="en-US" smtClean="0"/>
              <a:t>ác loại CHIP (cont.)</a:t>
            </a:r>
            <a:endParaRPr lang="en-US" altLang="en-US" smtClean="0">
              <a:latin typeface="Arial" panose="020B0604020202020204" pitchFamily="34" charset="0"/>
            </a:endParaRPr>
          </a:p>
        </p:txBody>
      </p:sp>
      <p:sp>
        <p:nvSpPr>
          <p:cNvPr id="16387" name="Rectangle 3"/>
          <p:cNvSpPr>
            <a:spLocks noGrp="1" noChangeArrowheads="1"/>
          </p:cNvSpPr>
          <p:nvPr>
            <p:ph idx="1"/>
          </p:nvPr>
        </p:nvSpPr>
        <p:spPr/>
        <p:txBody>
          <a:bodyPr/>
          <a:lstStyle/>
          <a:p>
            <a:pPr eaLnBrk="1" hangingPunct="1"/>
            <a:r>
              <a:rPr lang="vi-VN" altLang="en-US" smtClean="0"/>
              <a:t>Các Chip được thiết kế có thể chỉnh sửa (custom-designed chips)</a:t>
            </a:r>
            <a:r>
              <a:rPr lang="en-US" altLang="en-US" smtClean="0"/>
              <a:t>:</a:t>
            </a:r>
          </a:p>
          <a:p>
            <a:pPr lvl="1" eaLnBrk="1" hangingPunct="1"/>
            <a:r>
              <a:rPr lang="vi-VN" altLang="en-US" smtClean="0"/>
              <a:t>Điển hình là mảng logic lập trình FPGA</a:t>
            </a:r>
          </a:p>
          <a:p>
            <a:pPr lvl="1" eaLnBrk="1" hangingPunct="1"/>
            <a:r>
              <a:rPr lang="vi-VN" altLang="en-US" smtClean="0"/>
              <a:t>Được tối ưu hóa cho mục đích chuyên dụng</a:t>
            </a:r>
          </a:p>
          <a:p>
            <a:pPr lvl="1" eaLnBrk="1" hangingPunct="1"/>
            <a:r>
              <a:rPr lang="vi-VN" altLang="en-US" smtClean="0"/>
              <a:t>Chứa lượng lớn mạch logic</a:t>
            </a:r>
          </a:p>
          <a:p>
            <a:pPr lvl="1" eaLnBrk="1" hangingPunct="1"/>
            <a:r>
              <a:rPr lang="vi-VN" altLang="en-US" smtClean="0"/>
              <a:t>Chi phí sản xuất cao </a:t>
            </a:r>
            <a:endParaRPr lang="vi-VN" altLang="en-US" smtClean="0">
              <a:sym typeface="Wingdings" panose="05000000000000000000" pitchFamily="2" charset="2"/>
            </a:endParaRPr>
          </a:p>
          <a:p>
            <a:pPr lvl="1" eaLnBrk="1" hangingPunct="1"/>
            <a:r>
              <a:rPr lang="vi-VN" altLang="en-US" smtClean="0">
                <a:sym typeface="Wingdings" panose="05000000000000000000" pitchFamily="2" charset="2"/>
              </a:rPr>
              <a:t>Để giảm chi phí  phải sản xuất số lượng lớn </a:t>
            </a:r>
            <a:endParaRPr lang="en-US" altLang="en-US" smtClean="0"/>
          </a:p>
        </p:txBody>
      </p:sp>
      <p:sp>
        <p:nvSpPr>
          <p:cNvPr id="6"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5092E22-E195-4C37-8C9E-3AFC9840B101}" type="slidenum">
              <a:rPr lang="en-US" altLang="en-US">
                <a:solidFill>
                  <a:srgbClr val="045C75"/>
                </a:solidFill>
              </a:rPr>
              <a:pPr eaLnBrk="1" hangingPunct="1"/>
              <a:t>12</a:t>
            </a:fld>
            <a:endParaRPr lang="en-US" altLang="en-US">
              <a:solidFill>
                <a:srgbClr val="045C75"/>
              </a:solidFill>
            </a:endParaRPr>
          </a:p>
        </p:txBody>
      </p:sp>
      <p:sp>
        <p:nvSpPr>
          <p:cNvPr id="7" name="Footer Placeholder 6"/>
          <p:cNvSpPr>
            <a:spLocks noGrp="1"/>
          </p:cNvSpPr>
          <p:nvPr>
            <p:ph type="ftr" sz="quarter" idx="11"/>
          </p:nvPr>
        </p:nvSpPr>
        <p:spPr/>
        <p:txBody>
          <a:bodyPr/>
          <a:lstStyle/>
          <a:p>
            <a:pPr>
              <a:defRPr/>
            </a:pPr>
            <a:r>
              <a:rPr lang="en-US"/>
              <a:t>Khoa ĐT-VT, Đại học Bách Khoa Hà nội           Tiến sỹ Hoàng Mạnh Thắng</a:t>
            </a:r>
          </a:p>
        </p:txBody>
      </p:sp>
      <p:sp>
        <p:nvSpPr>
          <p:cNvPr id="9" name="Date Placeholder 8"/>
          <p:cNvSpPr>
            <a:spLocks noGrp="1"/>
          </p:cNvSpPr>
          <p:nvPr>
            <p:ph type="dt" sz="quarter" idx="10"/>
          </p:nvPr>
        </p:nvSpPr>
        <p:spPr/>
        <p:txBody>
          <a:bodyPr/>
          <a:lstStyle/>
          <a:p>
            <a:pPr>
              <a:defRPr/>
            </a:pPr>
            <a:r>
              <a:rPr lang="en-US"/>
              <a:t>Chương 1</a:t>
            </a:r>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vi-VN" altLang="en-US" smtClean="0"/>
              <a:t>Chip họ 74xxx</a:t>
            </a:r>
            <a:endParaRPr lang="en-US" altLang="en-US" smtClean="0"/>
          </a:p>
        </p:txBody>
      </p:sp>
      <p:pic>
        <p:nvPicPr>
          <p:cNvPr id="7171"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1905000"/>
            <a:ext cx="6980238" cy="3771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52417842"/>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vi-VN" altLang="en-US" smtClean="0"/>
              <a:t>Thực hiện hàm f=ab+b’c</a:t>
            </a:r>
            <a:endParaRPr lang="en-US" altLang="en-US" smtClean="0"/>
          </a:p>
        </p:txBody>
      </p:sp>
      <p:pic>
        <p:nvPicPr>
          <p:cNvPr id="819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1828800"/>
            <a:ext cx="5668963" cy="415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05884473"/>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533400" y="457200"/>
            <a:ext cx="8153400" cy="1143000"/>
          </a:xfrm>
        </p:spPr>
        <p:txBody>
          <a:bodyPr/>
          <a:lstStyle/>
          <a:p>
            <a:r>
              <a:rPr lang="vi-VN" altLang="en-US" smtClean="0"/>
              <a:t>Công nghệ cho họ 74xxx</a:t>
            </a:r>
            <a:endParaRPr lang="en-US" altLang="en-US" smtClean="0"/>
          </a:p>
        </p:txBody>
      </p:sp>
      <p:sp>
        <p:nvSpPr>
          <p:cNvPr id="9219" name="Rectangle 3"/>
          <p:cNvSpPr>
            <a:spLocks noGrp="1" noChangeArrowheads="1"/>
          </p:cNvSpPr>
          <p:nvPr>
            <p:ph idx="1"/>
          </p:nvPr>
        </p:nvSpPr>
        <p:spPr/>
        <p:txBody>
          <a:bodyPr/>
          <a:lstStyle/>
          <a:p>
            <a:r>
              <a:rPr lang="vi-VN" altLang="en-US" smtClean="0"/>
              <a:t>Chip họ 74xxx được thực hiện trên các công nghệ khác nhau. Ví dụ:</a:t>
            </a:r>
          </a:p>
          <a:p>
            <a:pPr lvl="1"/>
            <a:r>
              <a:rPr lang="vi-VN" altLang="en-US" smtClean="0"/>
              <a:t>74LS00 dùng công nghệ transistor-transitor logic (TTL)</a:t>
            </a:r>
          </a:p>
          <a:p>
            <a:pPr lvl="1"/>
            <a:r>
              <a:rPr lang="vi-VN" altLang="en-US" smtClean="0"/>
              <a:t>74HC00 thì lại dùng công nghệ CMOS</a:t>
            </a:r>
          </a:p>
          <a:p>
            <a:r>
              <a:rPr lang="vi-VN" altLang="en-US" smtClean="0"/>
              <a:t>Hầu hết các chip dùng phổ biến hiện nay dùng công nghệ CMOS</a:t>
            </a:r>
            <a:endParaRPr lang="en-US" altLang="en-US" smtClean="0"/>
          </a:p>
        </p:txBody>
      </p:sp>
    </p:spTree>
    <p:extLst>
      <p:ext uri="{BB962C8B-B14F-4D97-AF65-F5344CB8AC3E}">
        <p14:creationId xmlns:p14="http://schemas.microsoft.com/office/powerpoint/2010/main" val="4286891853"/>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normAutofit fontScale="90000"/>
          </a:bodyPr>
          <a:lstStyle/>
          <a:p>
            <a:pPr fontAlgn="auto">
              <a:spcAft>
                <a:spcPts val="0"/>
              </a:spcAft>
              <a:defRPr/>
            </a:pPr>
            <a:r>
              <a:rPr lang="vi-VN"/>
              <a:t>Programmable Logic Devices (PLD)</a:t>
            </a:r>
            <a:endParaRPr lang="en-US"/>
          </a:p>
        </p:txBody>
      </p:sp>
      <p:sp>
        <p:nvSpPr>
          <p:cNvPr id="10243" name="Rectangle 3"/>
          <p:cNvSpPr>
            <a:spLocks noGrp="1" noChangeArrowheads="1"/>
          </p:cNvSpPr>
          <p:nvPr>
            <p:ph idx="1"/>
          </p:nvPr>
        </p:nvSpPr>
        <p:spPr/>
        <p:txBody>
          <a:bodyPr/>
          <a:lstStyle/>
          <a:p>
            <a:r>
              <a:rPr lang="vi-VN" altLang="en-US" smtClean="0"/>
              <a:t>Họ 74xxx cung cấp một hàm cố định và mỗi chip chỉ có vài cổng logic </a:t>
            </a:r>
            <a:r>
              <a:rPr lang="vi-VN" altLang="en-US" smtClean="0">
                <a:sym typeface="Wingdings" panose="05000000000000000000" pitchFamily="2" charset="2"/>
              </a:rPr>
              <a:t> khó thực hiện các mạch lớn</a:t>
            </a:r>
          </a:p>
          <a:p>
            <a:r>
              <a:rPr lang="vi-VN" altLang="en-US" smtClean="0">
                <a:sym typeface="Wingdings" panose="05000000000000000000" pitchFamily="2" charset="2"/>
              </a:rPr>
              <a:t>Có thể cùng các linh kiện chứa nhiều cổng logic, các liên kết có thể được thực hiện thông qua lập trình. Linh kiện này được gọi là PLD</a:t>
            </a:r>
            <a:endParaRPr lang="en-US" altLang="en-US" smtClean="0"/>
          </a:p>
        </p:txBody>
      </p:sp>
    </p:spTree>
    <p:extLst>
      <p:ext uri="{BB962C8B-B14F-4D97-AF65-F5344CB8AC3E}">
        <p14:creationId xmlns:p14="http://schemas.microsoft.com/office/powerpoint/2010/main" val="3884301884"/>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normAutofit fontScale="90000"/>
          </a:bodyPr>
          <a:lstStyle/>
          <a:p>
            <a:pPr fontAlgn="auto">
              <a:spcAft>
                <a:spcPts val="0"/>
              </a:spcAft>
              <a:defRPr/>
            </a:pPr>
            <a:r>
              <a:rPr lang="vi-VN" sz="4000"/>
              <a:t>Programmable Logic Devices-PLD (cont.)</a:t>
            </a:r>
            <a:endParaRPr lang="en-US" sz="4000"/>
          </a:p>
        </p:txBody>
      </p:sp>
      <p:sp>
        <p:nvSpPr>
          <p:cNvPr id="11267" name="Rectangle 3"/>
          <p:cNvSpPr>
            <a:spLocks noGrp="1" noChangeArrowheads="1"/>
          </p:cNvSpPr>
          <p:nvPr>
            <p:ph idx="1"/>
          </p:nvPr>
        </p:nvSpPr>
        <p:spPr>
          <a:xfrm>
            <a:off x="533400" y="1828800"/>
            <a:ext cx="4419600" cy="4038600"/>
          </a:xfrm>
        </p:spPr>
        <p:txBody>
          <a:bodyPr/>
          <a:lstStyle/>
          <a:p>
            <a:pPr>
              <a:lnSpc>
                <a:spcPct val="90000"/>
              </a:lnSpc>
            </a:pPr>
            <a:r>
              <a:rPr lang="vi-VN" altLang="en-US" sz="2700" smtClean="0"/>
              <a:t>PLD có thể dùng để thực hiện mạch logic. Nó chứa tập hợp các phần tử mạch logic. Các phần tử mạch này có thể được kết nối với nhau để tạo ra mạch bất kỳ nằm trong giới hạn của linh kiện</a:t>
            </a:r>
          </a:p>
          <a:p>
            <a:pPr>
              <a:lnSpc>
                <a:spcPct val="90000"/>
              </a:lnSpc>
            </a:pPr>
            <a:r>
              <a:rPr lang="vi-VN" altLang="en-US" sz="2700" smtClean="0"/>
              <a:t>PLD có 2 loại là PLA và PAL</a:t>
            </a:r>
            <a:endParaRPr lang="en-US" altLang="en-US" sz="2700" smtClean="0"/>
          </a:p>
        </p:txBody>
      </p:sp>
      <p:pic>
        <p:nvPicPr>
          <p:cNvPr id="1126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0" y="2362200"/>
            <a:ext cx="3105150" cy="298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87427176"/>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normAutofit fontScale="90000"/>
          </a:bodyPr>
          <a:lstStyle/>
          <a:p>
            <a:pPr fontAlgn="auto">
              <a:spcAft>
                <a:spcPts val="0"/>
              </a:spcAft>
              <a:defRPr/>
            </a:pPr>
            <a:r>
              <a:rPr lang="vi-VN"/>
              <a:t>Programmable Logic Array-PLA</a:t>
            </a:r>
            <a:endParaRPr lang="en-US"/>
          </a:p>
        </p:txBody>
      </p:sp>
      <p:sp>
        <p:nvSpPr>
          <p:cNvPr id="12291" name="Rectangle 3"/>
          <p:cNvSpPr>
            <a:spLocks noGrp="1" noChangeArrowheads="1"/>
          </p:cNvSpPr>
          <p:nvPr>
            <p:ph idx="1"/>
          </p:nvPr>
        </p:nvSpPr>
        <p:spPr>
          <a:xfrm>
            <a:off x="533400" y="1828800"/>
            <a:ext cx="4038600" cy="4038600"/>
          </a:xfrm>
        </p:spPr>
        <p:txBody>
          <a:bodyPr/>
          <a:lstStyle/>
          <a:p>
            <a:pPr>
              <a:lnSpc>
                <a:spcPct val="80000"/>
              </a:lnSpc>
            </a:pPr>
            <a:r>
              <a:rPr lang="vi-VN" altLang="en-US" sz="2200" smtClean="0"/>
              <a:t>Dựa trê cơ sơ rằng bất kỳ hàm logic nào cũng có thể được biểu diễn dưới dạng tổng-của-tích.</a:t>
            </a:r>
          </a:p>
          <a:p>
            <a:pPr>
              <a:lnSpc>
                <a:spcPct val="80000"/>
              </a:lnSpc>
            </a:pPr>
            <a:r>
              <a:rPr lang="vi-VN" altLang="en-US" sz="2200" smtClean="0"/>
              <a:t>Một PLA gồm:</a:t>
            </a:r>
          </a:p>
          <a:p>
            <a:pPr lvl="1">
              <a:lnSpc>
                <a:spcPct val="80000"/>
              </a:lnSpc>
            </a:pPr>
            <a:r>
              <a:rPr lang="vi-VN" altLang="en-US" sz="2000" smtClean="0"/>
              <a:t>Input buffer và các cổng đảo (NOT)</a:t>
            </a:r>
          </a:p>
          <a:p>
            <a:pPr lvl="1">
              <a:lnSpc>
                <a:spcPct val="80000"/>
              </a:lnSpc>
            </a:pPr>
            <a:r>
              <a:rPr lang="vi-VN" altLang="en-US" sz="2000" smtClean="0"/>
              <a:t>Các cổng AND với đầu vào có thể lựa chọn thông qua lập trình</a:t>
            </a:r>
          </a:p>
          <a:p>
            <a:pPr lvl="1">
              <a:lnSpc>
                <a:spcPct val="80000"/>
              </a:lnSpc>
            </a:pPr>
            <a:r>
              <a:rPr lang="vi-VN" altLang="en-US" sz="2000" smtClean="0"/>
              <a:t>Các cổng OR với các đầu vào có thể lựa chọn thông qua lập trình</a:t>
            </a:r>
            <a:endParaRPr lang="en-US" altLang="en-US" sz="2000" smtClean="0"/>
          </a:p>
        </p:txBody>
      </p:sp>
      <p:pic>
        <p:nvPicPr>
          <p:cNvPr id="1229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00600" y="1752600"/>
            <a:ext cx="3895725" cy="431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85862690"/>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vi-VN" altLang="en-US" smtClean="0"/>
              <a:t>Sơ đồ của PLA</a:t>
            </a:r>
            <a:endParaRPr lang="en-US" altLang="en-US" smtClean="0"/>
          </a:p>
        </p:txBody>
      </p:sp>
      <p:pic>
        <p:nvPicPr>
          <p:cNvPr id="1331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3200" y="1887538"/>
            <a:ext cx="4095750" cy="3941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28069086"/>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vi-VN" altLang="en-US" smtClean="0"/>
              <a:t>Sơ đồ mạch dùng PLA</a:t>
            </a:r>
            <a:endParaRPr lang="en-US" altLang="en-US" smtClean="0"/>
          </a:p>
        </p:txBody>
      </p:sp>
      <p:pic>
        <p:nvPicPr>
          <p:cNvPr id="1433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752600"/>
            <a:ext cx="7478713" cy="437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07415547"/>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normAutofit fontScale="90000"/>
          </a:bodyPr>
          <a:lstStyle/>
          <a:p>
            <a:pPr fontAlgn="auto">
              <a:spcAft>
                <a:spcPts val="0"/>
              </a:spcAft>
              <a:defRPr/>
            </a:pPr>
            <a:r>
              <a:rPr lang="vi-VN"/>
              <a:t>Programmable Array Logic (PAL)</a:t>
            </a:r>
            <a:endParaRPr lang="en-US"/>
          </a:p>
        </p:txBody>
      </p:sp>
      <p:sp>
        <p:nvSpPr>
          <p:cNvPr id="15363" name="Rectangle 3"/>
          <p:cNvSpPr>
            <a:spLocks noGrp="1" noChangeArrowheads="1"/>
          </p:cNvSpPr>
          <p:nvPr>
            <p:ph idx="1"/>
          </p:nvPr>
        </p:nvSpPr>
        <p:spPr/>
        <p:txBody>
          <a:bodyPr/>
          <a:lstStyle/>
          <a:p>
            <a:r>
              <a:rPr lang="vi-VN" altLang="en-US" smtClean="0"/>
              <a:t>Trong PLA, các đầu vào của các cổng AND và OR đề có thể lập trình</a:t>
            </a:r>
          </a:p>
          <a:p>
            <a:r>
              <a:rPr lang="vi-VN" altLang="en-US" smtClean="0"/>
              <a:t>Đơn giản hơn PLA là PAL với các đầu và của các cổng OR được nối cố định với một nhóm cổng AND</a:t>
            </a:r>
          </a:p>
          <a:p>
            <a:pPr lvl="1"/>
            <a:r>
              <a:rPr lang="vi-VN" altLang="en-US" smtClean="0"/>
              <a:t>Các PAL rẻ hơn và có tốc độ làm việc nhanh hơn PLA.</a:t>
            </a:r>
            <a:endParaRPr lang="en-US" altLang="en-US" smtClean="0"/>
          </a:p>
        </p:txBody>
      </p:sp>
    </p:spTree>
    <p:extLst>
      <p:ext uri="{BB962C8B-B14F-4D97-AF65-F5344CB8AC3E}">
        <p14:creationId xmlns:p14="http://schemas.microsoft.com/office/powerpoint/2010/main" val="480469464"/>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vi-VN" altLang="en-US" smtClean="0"/>
              <a:t>Ví dụ PAL</a:t>
            </a:r>
            <a:endParaRPr lang="en-US" altLang="en-US" smtClean="0"/>
          </a:p>
        </p:txBody>
      </p:sp>
      <p:pic>
        <p:nvPicPr>
          <p:cNvPr id="16387"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1752600"/>
            <a:ext cx="5353050" cy="420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5223982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altLang="en-US" smtClean="0"/>
              <a:t> </a:t>
            </a:r>
            <a:r>
              <a:rPr lang="vi-VN" altLang="en-US" smtClean="0"/>
              <a:t>Quá trình thiết kế</a:t>
            </a:r>
            <a:endParaRPr lang="en-US" altLang="en-US" smtClean="0"/>
          </a:p>
        </p:txBody>
      </p:sp>
      <p:sp>
        <p:nvSpPr>
          <p:cNvPr id="17411" name="Oval 5"/>
          <p:cNvSpPr>
            <a:spLocks noChangeArrowheads="1"/>
          </p:cNvSpPr>
          <p:nvPr/>
        </p:nvSpPr>
        <p:spPr bwMode="auto">
          <a:xfrm>
            <a:off x="3581400" y="1752600"/>
            <a:ext cx="2209800" cy="68580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2000"/>
              <a:t>S</a:t>
            </a:r>
            <a:r>
              <a:rPr lang="vi-VN" altLang="en-US" sz="2000"/>
              <a:t>ản phẩm yêu cầu</a:t>
            </a:r>
            <a:endParaRPr lang="en-US" altLang="en-US" sz="2000"/>
          </a:p>
        </p:txBody>
      </p:sp>
      <p:sp>
        <p:nvSpPr>
          <p:cNvPr id="17412" name="Rectangle 7"/>
          <p:cNvSpPr>
            <a:spLocks noChangeArrowheads="1"/>
          </p:cNvSpPr>
          <p:nvPr/>
        </p:nvSpPr>
        <p:spPr bwMode="auto">
          <a:xfrm>
            <a:off x="3810000" y="2590800"/>
            <a:ext cx="1752600" cy="609600"/>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vi-VN" altLang="en-US" sz="2000"/>
              <a:t>Chỉ ra các </a:t>
            </a:r>
          </a:p>
          <a:p>
            <a:pPr algn="ctr" eaLnBrk="1" hangingPunct="1"/>
            <a:r>
              <a:rPr lang="vi-VN" altLang="en-US" sz="2000"/>
              <a:t>thông số</a:t>
            </a:r>
            <a:endParaRPr lang="en-US" altLang="en-US" sz="2000"/>
          </a:p>
        </p:txBody>
      </p:sp>
      <p:sp>
        <p:nvSpPr>
          <p:cNvPr id="17413" name="Rectangle 9"/>
          <p:cNvSpPr>
            <a:spLocks noChangeArrowheads="1"/>
          </p:cNvSpPr>
          <p:nvPr/>
        </p:nvSpPr>
        <p:spPr bwMode="auto">
          <a:xfrm>
            <a:off x="3810000" y="3352800"/>
            <a:ext cx="1752600" cy="609600"/>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vi-VN" altLang="en-US" sz="2000"/>
              <a:t>Thiết kế thử</a:t>
            </a:r>
            <a:endParaRPr lang="en-US" altLang="en-US" sz="2000"/>
          </a:p>
        </p:txBody>
      </p:sp>
      <p:sp>
        <p:nvSpPr>
          <p:cNvPr id="17414" name="Rectangle 10"/>
          <p:cNvSpPr>
            <a:spLocks noChangeArrowheads="1"/>
          </p:cNvSpPr>
          <p:nvPr/>
        </p:nvSpPr>
        <p:spPr bwMode="auto">
          <a:xfrm>
            <a:off x="3810000" y="4114800"/>
            <a:ext cx="1752600" cy="609600"/>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vi-VN" altLang="en-US" sz="2000"/>
              <a:t>Mô phỏng</a:t>
            </a:r>
            <a:endParaRPr lang="en-US" altLang="en-US" sz="2000"/>
          </a:p>
        </p:txBody>
      </p:sp>
      <p:sp>
        <p:nvSpPr>
          <p:cNvPr id="17415" name="Rectangle 11"/>
          <p:cNvSpPr>
            <a:spLocks noChangeArrowheads="1"/>
          </p:cNvSpPr>
          <p:nvPr/>
        </p:nvSpPr>
        <p:spPr bwMode="auto">
          <a:xfrm>
            <a:off x="6553200" y="4114800"/>
            <a:ext cx="1752600" cy="609600"/>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vi-VN" altLang="en-US" sz="2000"/>
              <a:t>Tái thiết kế</a:t>
            </a:r>
            <a:endParaRPr lang="en-US" altLang="en-US" sz="2000"/>
          </a:p>
        </p:txBody>
      </p:sp>
      <p:sp>
        <p:nvSpPr>
          <p:cNvPr id="17416" name="AutoShape 12"/>
          <p:cNvSpPr>
            <a:spLocks noChangeArrowheads="1"/>
          </p:cNvSpPr>
          <p:nvPr/>
        </p:nvSpPr>
        <p:spPr bwMode="auto">
          <a:xfrm>
            <a:off x="3243263" y="4953000"/>
            <a:ext cx="3005137" cy="762000"/>
          </a:xfrm>
          <a:prstGeom prst="flowChartDecision">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2000"/>
              <a:t>T</a:t>
            </a:r>
            <a:r>
              <a:rPr lang="vi-VN" altLang="en-US" sz="2000"/>
              <a:t>hiết kế</a:t>
            </a:r>
            <a:r>
              <a:rPr lang="en-US" altLang="en-US" sz="2000"/>
              <a:t> </a:t>
            </a:r>
            <a:r>
              <a:rPr lang="vi-VN" altLang="en-US" sz="2000"/>
              <a:t>đúng chứa ?</a:t>
            </a:r>
            <a:endParaRPr lang="en-US" altLang="en-US" sz="2000"/>
          </a:p>
        </p:txBody>
      </p:sp>
      <p:sp>
        <p:nvSpPr>
          <p:cNvPr id="17417" name="Line 14"/>
          <p:cNvSpPr>
            <a:spLocks noChangeShapeType="1"/>
          </p:cNvSpPr>
          <p:nvPr/>
        </p:nvSpPr>
        <p:spPr bwMode="auto">
          <a:xfrm>
            <a:off x="4724400" y="2438400"/>
            <a:ext cx="0" cy="152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7418" name="Line 15"/>
          <p:cNvSpPr>
            <a:spLocks noChangeShapeType="1"/>
          </p:cNvSpPr>
          <p:nvPr/>
        </p:nvSpPr>
        <p:spPr bwMode="auto">
          <a:xfrm>
            <a:off x="4724400" y="3200400"/>
            <a:ext cx="0" cy="152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7419" name="Line 16"/>
          <p:cNvSpPr>
            <a:spLocks noChangeShapeType="1"/>
          </p:cNvSpPr>
          <p:nvPr/>
        </p:nvSpPr>
        <p:spPr bwMode="auto">
          <a:xfrm>
            <a:off x="4724400" y="3962400"/>
            <a:ext cx="0" cy="152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7420" name="Line 17"/>
          <p:cNvSpPr>
            <a:spLocks noChangeShapeType="1"/>
          </p:cNvSpPr>
          <p:nvPr/>
        </p:nvSpPr>
        <p:spPr bwMode="auto">
          <a:xfrm>
            <a:off x="4724400" y="4724400"/>
            <a:ext cx="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cxnSp>
        <p:nvCxnSpPr>
          <p:cNvPr id="17421" name="AutoShape 20"/>
          <p:cNvCxnSpPr>
            <a:cxnSpLocks noChangeShapeType="1"/>
            <a:stCxn id="17415" idx="0"/>
            <a:endCxn id="17413" idx="3"/>
          </p:cNvCxnSpPr>
          <p:nvPr/>
        </p:nvCxnSpPr>
        <p:spPr bwMode="auto">
          <a:xfrm rot="5400000" flipH="1">
            <a:off x="6267450" y="2952750"/>
            <a:ext cx="457200" cy="1866900"/>
          </a:xfrm>
          <a:prstGeom prst="bentConnector2">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17422" name="AutoShape 21"/>
          <p:cNvCxnSpPr>
            <a:cxnSpLocks noChangeShapeType="1"/>
            <a:stCxn id="17416" idx="3"/>
            <a:endCxn id="17415" idx="2"/>
          </p:cNvCxnSpPr>
          <p:nvPr/>
        </p:nvCxnSpPr>
        <p:spPr bwMode="auto">
          <a:xfrm flipV="1">
            <a:off x="6248400" y="4724400"/>
            <a:ext cx="1181100" cy="609600"/>
          </a:xfrm>
          <a:prstGeom prst="bentConnector2">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17423" name="Text Box 22"/>
          <p:cNvSpPr txBox="1">
            <a:spLocks noChangeArrowheads="1"/>
          </p:cNvSpPr>
          <p:nvPr/>
        </p:nvSpPr>
        <p:spPr bwMode="auto">
          <a:xfrm>
            <a:off x="6156325" y="4964113"/>
            <a:ext cx="4667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000"/>
              <a:t>no</a:t>
            </a:r>
          </a:p>
        </p:txBody>
      </p:sp>
      <p:sp>
        <p:nvSpPr>
          <p:cNvPr id="17424" name="Line 23"/>
          <p:cNvSpPr>
            <a:spLocks noChangeShapeType="1"/>
          </p:cNvSpPr>
          <p:nvPr/>
        </p:nvSpPr>
        <p:spPr bwMode="auto">
          <a:xfrm>
            <a:off x="4724400" y="5715000"/>
            <a:ext cx="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7425" name="Text Box 24"/>
          <p:cNvSpPr txBox="1">
            <a:spLocks noChangeArrowheads="1"/>
          </p:cNvSpPr>
          <p:nvPr/>
        </p:nvSpPr>
        <p:spPr bwMode="auto">
          <a:xfrm>
            <a:off x="5105400" y="5638800"/>
            <a:ext cx="579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vi-VN" altLang="en-US" sz="2000"/>
              <a:t>yes</a:t>
            </a:r>
            <a:endParaRPr lang="en-US" altLang="en-US" sz="2000"/>
          </a:p>
        </p:txBody>
      </p:sp>
      <p:sp>
        <p:nvSpPr>
          <p:cNvPr id="17426" name="Text Box 25"/>
          <p:cNvSpPr txBox="1">
            <a:spLocks noChangeArrowheads="1"/>
          </p:cNvSpPr>
          <p:nvPr/>
        </p:nvSpPr>
        <p:spPr bwMode="auto">
          <a:xfrm>
            <a:off x="3962400" y="5638800"/>
            <a:ext cx="4953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vi-VN" altLang="en-US" sz="2000"/>
              <a:t>(1)</a:t>
            </a:r>
            <a:endParaRPr lang="en-US" altLang="en-US" sz="2000"/>
          </a:p>
        </p:txBody>
      </p:sp>
      <p:sp>
        <p:nvSpPr>
          <p:cNvPr id="21" name="Slide Number Placeholder 20"/>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628545F-BFC2-4E45-9765-290AC7BCB39D}" type="slidenum">
              <a:rPr lang="en-US" altLang="en-US">
                <a:solidFill>
                  <a:srgbClr val="045C75"/>
                </a:solidFill>
              </a:rPr>
              <a:pPr eaLnBrk="1" hangingPunct="1"/>
              <a:t>13</a:t>
            </a:fld>
            <a:endParaRPr lang="en-US" altLang="en-US">
              <a:solidFill>
                <a:srgbClr val="045C75"/>
              </a:solidFill>
            </a:endParaRPr>
          </a:p>
        </p:txBody>
      </p:sp>
      <p:sp>
        <p:nvSpPr>
          <p:cNvPr id="22" name="Footer Placeholder 21"/>
          <p:cNvSpPr>
            <a:spLocks noGrp="1"/>
          </p:cNvSpPr>
          <p:nvPr>
            <p:ph type="ftr" sz="quarter" idx="11"/>
          </p:nvPr>
        </p:nvSpPr>
        <p:spPr/>
        <p:txBody>
          <a:bodyPr/>
          <a:lstStyle/>
          <a:p>
            <a:pPr>
              <a:defRPr/>
            </a:pPr>
            <a:r>
              <a:rPr lang="en-US"/>
              <a:t>Khoa ĐT-VT, Đại học Bách Khoa Hà nội           Tiến sỹ Hoàng Mạnh Thắng</a:t>
            </a:r>
          </a:p>
        </p:txBody>
      </p:sp>
      <p:sp>
        <p:nvSpPr>
          <p:cNvPr id="24" name="Date Placeholder 23"/>
          <p:cNvSpPr>
            <a:spLocks noGrp="1"/>
          </p:cNvSpPr>
          <p:nvPr>
            <p:ph type="dt" sz="quarter" idx="10"/>
          </p:nvPr>
        </p:nvSpPr>
        <p:spPr/>
        <p:txBody>
          <a:bodyPr/>
          <a:lstStyle/>
          <a:p>
            <a:pPr>
              <a:defRPr/>
            </a:pPr>
            <a:r>
              <a:rPr lang="en-US"/>
              <a:t>Chương 1</a:t>
            </a:r>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vi-VN" altLang="en-US" smtClean="0"/>
              <a:t>Mạch thêm trong PAL</a:t>
            </a:r>
            <a:endParaRPr lang="en-US" altLang="en-US" smtClean="0"/>
          </a:p>
        </p:txBody>
      </p:sp>
      <p:sp>
        <p:nvSpPr>
          <p:cNvPr id="17411" name="Rectangle 3"/>
          <p:cNvSpPr>
            <a:spLocks noGrp="1" noChangeArrowheads="1"/>
          </p:cNvSpPr>
          <p:nvPr>
            <p:ph idx="1"/>
          </p:nvPr>
        </p:nvSpPr>
        <p:spPr/>
        <p:txBody>
          <a:bodyPr/>
          <a:lstStyle/>
          <a:p>
            <a:r>
              <a:rPr lang="vi-VN" altLang="en-US" smtClean="0"/>
              <a:t>Để có thêm chức năng, hầu hết các PAL kèm theo một phần mạchở đầu ra của các cổng OR, và được gọi là Marcocell</a:t>
            </a:r>
            <a:endParaRPr lang="en-US" altLang="en-US" smtClean="0"/>
          </a:p>
        </p:txBody>
      </p:sp>
      <p:pic>
        <p:nvPicPr>
          <p:cNvPr id="1741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2200" y="3352800"/>
            <a:ext cx="4876800" cy="259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03220733"/>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vi-VN" altLang="en-US" smtClean="0"/>
              <a:t>Complex PLD - CPLD</a:t>
            </a:r>
            <a:endParaRPr lang="en-US" altLang="en-US" smtClean="0"/>
          </a:p>
        </p:txBody>
      </p:sp>
      <p:sp>
        <p:nvSpPr>
          <p:cNvPr id="18435" name="Rectangle 3"/>
          <p:cNvSpPr>
            <a:spLocks noGrp="1" noChangeArrowheads="1"/>
          </p:cNvSpPr>
          <p:nvPr>
            <p:ph idx="1"/>
          </p:nvPr>
        </p:nvSpPr>
        <p:spPr>
          <a:xfrm>
            <a:off x="533400" y="1828800"/>
            <a:ext cx="8610600" cy="4267200"/>
          </a:xfrm>
        </p:spPr>
        <p:txBody>
          <a:bodyPr/>
          <a:lstStyle/>
          <a:p>
            <a:pPr>
              <a:lnSpc>
                <a:spcPct val="90000"/>
              </a:lnSpc>
            </a:pPr>
            <a:r>
              <a:rPr lang="vi-VN" altLang="en-US" sz="2700" smtClean="0"/>
              <a:t>PLA hay PAL thuộc loại nhỏ. CPLD được phát triển cho các mạch lớn</a:t>
            </a:r>
          </a:p>
          <a:p>
            <a:pPr>
              <a:lnSpc>
                <a:spcPct val="90000"/>
              </a:lnSpc>
            </a:pPr>
            <a:r>
              <a:rPr lang="vi-VN" altLang="en-US" sz="2700" smtClean="0"/>
              <a:t>CPLD chứa nhiều khối mạch. Mỗi khối có các liên kết với chân bên ngoài và với các khối khác</a:t>
            </a:r>
          </a:p>
          <a:p>
            <a:pPr>
              <a:lnSpc>
                <a:spcPct val="90000"/>
              </a:lnSpc>
            </a:pPr>
            <a:r>
              <a:rPr lang="vi-VN" altLang="en-US" sz="2700" smtClean="0"/>
              <a:t>Mỗi khối tương tự như một PAL (PAL-like block)</a:t>
            </a:r>
          </a:p>
          <a:p>
            <a:pPr>
              <a:lnSpc>
                <a:spcPct val="90000"/>
              </a:lnSpc>
            </a:pPr>
            <a:r>
              <a:rPr lang="vi-VN" altLang="en-US" sz="2700" smtClean="0"/>
              <a:t>CPLD chứa từ 2 đến 100 khối, mỗi khối có 16 marcocells</a:t>
            </a:r>
          </a:p>
          <a:p>
            <a:pPr lvl="1">
              <a:lnSpc>
                <a:spcPct val="90000"/>
              </a:lnSpc>
            </a:pPr>
            <a:r>
              <a:rPr lang="vi-VN" altLang="en-US" sz="2200" smtClean="0"/>
              <a:t>Mỗi macrocell tương đương khoảng 20 cổng logic</a:t>
            </a:r>
          </a:p>
          <a:p>
            <a:pPr lvl="1">
              <a:lnSpc>
                <a:spcPct val="90000"/>
              </a:lnSpc>
            </a:pPr>
            <a:r>
              <a:rPr lang="vi-VN" altLang="en-US" sz="2200" smtClean="0"/>
              <a:t>Có khoảng 20 000 cổng trong CPLD với 1000 macrocell</a:t>
            </a:r>
          </a:p>
          <a:p>
            <a:pPr>
              <a:lnSpc>
                <a:spcPct val="90000"/>
              </a:lnSpc>
            </a:pPr>
            <a:r>
              <a:rPr lang="vi-VN" altLang="en-US" sz="2700" smtClean="0"/>
              <a:t>Một chip có thể thực hiện được mạch logic khá lớn</a:t>
            </a:r>
          </a:p>
        </p:txBody>
      </p:sp>
    </p:spTree>
    <p:extLst>
      <p:ext uri="{BB962C8B-B14F-4D97-AF65-F5344CB8AC3E}">
        <p14:creationId xmlns:p14="http://schemas.microsoft.com/office/powerpoint/2010/main" val="3721220794"/>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vi-VN" altLang="en-US" smtClean="0"/>
              <a:t>Cấu trúc của một CPLD</a:t>
            </a:r>
            <a:endParaRPr lang="en-US" altLang="en-US" smtClean="0"/>
          </a:p>
        </p:txBody>
      </p:sp>
      <p:pic>
        <p:nvPicPr>
          <p:cNvPr id="19459"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1752600"/>
            <a:ext cx="5295900" cy="421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51015410"/>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vi-VN" altLang="en-US" smtClean="0"/>
              <a:t>Field Programmable Gate Arrays (FPGA)</a:t>
            </a:r>
            <a:endParaRPr lang="en-US" altLang="en-US" smtClean="0"/>
          </a:p>
        </p:txBody>
      </p:sp>
      <p:sp>
        <p:nvSpPr>
          <p:cNvPr id="20483" name="Rectangle 3"/>
          <p:cNvSpPr>
            <a:spLocks noGrp="1" noChangeArrowheads="1"/>
          </p:cNvSpPr>
          <p:nvPr>
            <p:ph idx="1"/>
          </p:nvPr>
        </p:nvSpPr>
        <p:spPr/>
        <p:txBody>
          <a:bodyPr/>
          <a:lstStyle/>
          <a:p>
            <a:r>
              <a:rPr lang="vi-VN" altLang="en-US" sz="2700" smtClean="0"/>
              <a:t>FPGA cung cấp khả năng hiện mạch logic rất lớn</a:t>
            </a:r>
          </a:p>
          <a:p>
            <a:r>
              <a:rPr lang="vi-VN" altLang="en-US" sz="2700" smtClean="0"/>
              <a:t>Không chứa mảng các AND và OR. Cụ thể:</a:t>
            </a:r>
          </a:p>
          <a:p>
            <a:pPr lvl="1"/>
            <a:r>
              <a:rPr lang="vi-VN" altLang="en-US" sz="2200" smtClean="0"/>
              <a:t>Chứa mảng các khối logic (Logic Blocks-LB) và đường kế nối giữa các LB</a:t>
            </a:r>
          </a:p>
          <a:p>
            <a:pPr lvl="1"/>
            <a:r>
              <a:rPr lang="vi-VN" altLang="en-US" sz="2200" smtClean="0"/>
              <a:t>Các kết nối được đặt trong các kênh định tuyến (routing channels) theo chiều đứng và ngang và cho phép lập trình để đóng ngắt</a:t>
            </a:r>
          </a:p>
          <a:p>
            <a:r>
              <a:rPr lang="vi-VN" altLang="en-US" sz="2700" smtClean="0"/>
              <a:t>Có khả năng thực hiện các hàm chứa hàng triệu cổng logic </a:t>
            </a:r>
            <a:endParaRPr lang="en-US" altLang="en-US" sz="2700" smtClean="0"/>
          </a:p>
        </p:txBody>
      </p:sp>
    </p:spTree>
    <p:extLst>
      <p:ext uri="{BB962C8B-B14F-4D97-AF65-F5344CB8AC3E}">
        <p14:creationId xmlns:p14="http://schemas.microsoft.com/office/powerpoint/2010/main" val="1150303851"/>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vi-VN" altLang="en-US" smtClean="0"/>
              <a:t>Cấu trúc của  FPGA</a:t>
            </a:r>
            <a:endParaRPr lang="en-US" altLang="en-US" smtClean="0"/>
          </a:p>
        </p:txBody>
      </p:sp>
      <p:pic>
        <p:nvPicPr>
          <p:cNvPr id="21507"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2200" y="1828800"/>
            <a:ext cx="4619625" cy="417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38439313"/>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ctrTitle"/>
          </p:nvPr>
        </p:nvSpPr>
        <p:spPr>
          <a:xfrm>
            <a:off x="838200" y="1143000"/>
            <a:ext cx="7620000" cy="2559050"/>
          </a:xfrm>
        </p:spPr>
        <p:txBody>
          <a:bodyPr>
            <a:normAutofit fontScale="90000"/>
          </a:bodyPr>
          <a:lstStyle/>
          <a:p>
            <a:pPr fontAlgn="auto">
              <a:spcAft>
                <a:spcPts val="0"/>
              </a:spcAft>
              <a:defRPr/>
            </a:pPr>
            <a:r>
              <a:rPr lang="vi-VN" sz="6800" dirty="0"/>
              <a:t>Thiết kế số</a:t>
            </a:r>
            <a:br>
              <a:rPr lang="vi-VN" sz="6800" dirty="0"/>
            </a:br>
            <a:r>
              <a:rPr lang="vi-VN" sz="6800" dirty="0"/>
              <a:t> </a:t>
            </a:r>
            <a:r>
              <a:rPr lang="vi-VN" sz="4200" i="1" dirty="0">
                <a:solidFill>
                  <a:schemeClr val="accent2"/>
                </a:solidFill>
              </a:rPr>
              <a:t>Công nghệ thực hiện mạch:</a:t>
            </a:r>
            <a:br>
              <a:rPr lang="vi-VN" sz="4200" i="1" dirty="0">
                <a:solidFill>
                  <a:schemeClr val="accent2"/>
                </a:solidFill>
              </a:rPr>
            </a:br>
            <a:r>
              <a:rPr lang="vi-VN" sz="4200" i="1" dirty="0">
                <a:solidFill>
                  <a:schemeClr val="accent2"/>
                </a:solidFill>
              </a:rPr>
              <a:t>Bảng Look-up, các cổng NXOR và XOR</a:t>
            </a:r>
            <a:endParaRPr lang="en-US" sz="3800" i="1" dirty="0">
              <a:solidFill>
                <a:schemeClr val="accent2"/>
              </a:solidFill>
              <a:latin typeface="Arial" charset="0"/>
            </a:endParaRPr>
          </a:p>
        </p:txBody>
      </p:sp>
      <p:sp>
        <p:nvSpPr>
          <p:cNvPr id="5123" name="Rectangle 3"/>
          <p:cNvSpPr>
            <a:spLocks noGrp="1" noChangeArrowheads="1"/>
          </p:cNvSpPr>
          <p:nvPr>
            <p:ph type="subTitle" idx="1"/>
          </p:nvPr>
        </p:nvSpPr>
        <p:spPr>
          <a:xfrm>
            <a:off x="533400" y="3228975"/>
            <a:ext cx="7854950" cy="1752600"/>
          </a:xfrm>
        </p:spPr>
        <p:txBody>
          <a:bodyPr/>
          <a:lstStyle/>
          <a:p>
            <a:pPr marR="0"/>
            <a:endParaRPr lang="en-US" altLang="en-US" dirty="0" smtClean="0"/>
          </a:p>
          <a:p>
            <a:pPr marR="0"/>
            <a:r>
              <a:rPr lang="vi-VN" altLang="en-US" dirty="0" smtClean="0"/>
              <a:t>Người trình bày: </a:t>
            </a:r>
          </a:p>
          <a:p>
            <a:pPr marR="0"/>
            <a:r>
              <a:rPr lang="vi-VN" altLang="en-US" dirty="0" smtClean="0"/>
              <a:t>TS. Hoàng Mạnh Thắng</a:t>
            </a:r>
            <a:endParaRPr lang="en-US" altLang="en-US" dirty="0" smtClean="0"/>
          </a:p>
        </p:txBody>
      </p:sp>
      <p:sp>
        <p:nvSpPr>
          <p:cNvPr id="5124" name="Text Box 4"/>
          <p:cNvSpPr txBox="1">
            <a:spLocks noChangeArrowheads="1"/>
          </p:cNvSpPr>
          <p:nvPr>
            <p:custDataLst>
              <p:tags r:id="rId1"/>
            </p:custDataLst>
          </p:nvPr>
        </p:nvSpPr>
        <p:spPr bwMode="auto">
          <a:xfrm>
            <a:off x="0" y="7112000"/>
            <a:ext cx="9144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TexPoint fonts used in EMF: </a:t>
            </a:r>
            <a:r>
              <a:rPr lang="en-US" altLang="en-US">
                <a:latin typeface="cmmi10" pitchFamily="34" charset="0"/>
              </a:rPr>
              <a:t>A</a:t>
            </a:r>
            <a:r>
              <a:rPr lang="en-US" altLang="en-US">
                <a:latin typeface="cmr10" pitchFamily="34" charset="0"/>
              </a:rPr>
              <a:t>A</a:t>
            </a:r>
            <a:r>
              <a:rPr lang="en-US" altLang="en-US">
                <a:latin typeface="cmsy10" pitchFamily="34" charset="0"/>
              </a:rPr>
              <a:t>A</a:t>
            </a:r>
            <a:r>
              <a:rPr lang="en-US" altLang="en-US">
                <a:latin typeface="cmsy7" pitchFamily="34" charset="0"/>
              </a:rPr>
              <a:t>A</a:t>
            </a:r>
            <a:r>
              <a:rPr lang="en-US" altLang="en-US">
                <a:latin typeface="cmr7" pitchFamily="34" charset="0"/>
              </a:rPr>
              <a:t>A</a:t>
            </a:r>
          </a:p>
        </p:txBody>
      </p:sp>
    </p:spTree>
    <p:extLst>
      <p:ext uri="{BB962C8B-B14F-4D97-AF65-F5344CB8AC3E}">
        <p14:creationId xmlns:p14="http://schemas.microsoft.com/office/powerpoint/2010/main" val="2234468450"/>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p:txBody>
          <a:bodyPr>
            <a:normAutofit fontScale="90000"/>
          </a:bodyPr>
          <a:lstStyle/>
          <a:p>
            <a:pPr fontAlgn="auto">
              <a:spcAft>
                <a:spcPts val="0"/>
              </a:spcAft>
              <a:defRPr/>
            </a:pPr>
            <a:r>
              <a:rPr lang="vi-VN" sz="4000"/>
              <a:t>Các bảng look-up (look-up table-LUT)</a:t>
            </a:r>
            <a:endParaRPr lang="en-US" sz="4000"/>
          </a:p>
        </p:txBody>
      </p:sp>
      <p:sp>
        <p:nvSpPr>
          <p:cNvPr id="6147" name="Rectangle 3"/>
          <p:cNvSpPr>
            <a:spLocks noGrp="1" noChangeArrowheads="1"/>
          </p:cNvSpPr>
          <p:nvPr>
            <p:ph idx="1"/>
          </p:nvPr>
        </p:nvSpPr>
        <p:spPr/>
        <p:txBody>
          <a:bodyPr/>
          <a:lstStyle/>
          <a:p>
            <a:pPr>
              <a:lnSpc>
                <a:spcPct val="80000"/>
              </a:lnSpc>
            </a:pPr>
            <a:r>
              <a:rPr lang="vi-VN" altLang="en-US" sz="2700" smtClean="0"/>
              <a:t>Một khối LB thường được dùng trong FPGA là bảng look-up (LUT)</a:t>
            </a:r>
          </a:p>
          <a:p>
            <a:pPr>
              <a:lnSpc>
                <a:spcPct val="80000"/>
              </a:lnSpc>
            </a:pPr>
            <a:r>
              <a:rPr lang="vi-VN" altLang="en-US" sz="2700" smtClean="0"/>
              <a:t>LUT chứa các storage cells, chúng thường được dùng để thực hiện các hàm logic nhỏ</a:t>
            </a:r>
          </a:p>
          <a:p>
            <a:pPr>
              <a:lnSpc>
                <a:spcPct val="80000"/>
              </a:lnSpc>
            </a:pPr>
            <a:r>
              <a:rPr lang="vi-VN" altLang="en-US" sz="2700" smtClean="0"/>
              <a:t>Mỗi cell có thể lưu một giá trị logic ‘0’ hoặc ‘1’</a:t>
            </a:r>
          </a:p>
          <a:p>
            <a:pPr>
              <a:lnSpc>
                <a:spcPct val="80000"/>
              </a:lnSpc>
            </a:pPr>
            <a:r>
              <a:rPr lang="vi-VN" altLang="en-US" sz="2700" smtClean="0"/>
              <a:t>Các bộ ghép kênh được dùng để chọn một trong các storage cell cho đầu ra</a:t>
            </a:r>
          </a:p>
          <a:p>
            <a:pPr>
              <a:lnSpc>
                <a:spcPct val="80000"/>
              </a:lnSpc>
            </a:pPr>
            <a:r>
              <a:rPr lang="vi-VN" altLang="en-US" sz="2700" smtClean="0"/>
              <a:t>Các cells chứa bảng chân lý cho một hàm và các bọ ghép kênh chọn cell cụ thể để đưa ra dựa trên một tập các đầu vào điều khiển lựa chọn</a:t>
            </a:r>
            <a:endParaRPr lang="en-US" altLang="en-US" sz="2700" smtClean="0"/>
          </a:p>
        </p:txBody>
      </p:sp>
    </p:spTree>
    <p:extLst>
      <p:ext uri="{BB962C8B-B14F-4D97-AF65-F5344CB8AC3E}">
        <p14:creationId xmlns:p14="http://schemas.microsoft.com/office/powerpoint/2010/main" val="475067682"/>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normAutofit fontScale="90000"/>
          </a:bodyPr>
          <a:lstStyle/>
          <a:p>
            <a:pPr fontAlgn="auto">
              <a:spcAft>
                <a:spcPts val="0"/>
              </a:spcAft>
              <a:defRPr/>
            </a:pPr>
            <a:r>
              <a:rPr lang="vi-VN"/>
              <a:t>Cấu trúc của LUT hai đầu vào</a:t>
            </a:r>
            <a:endParaRPr lang="en-US"/>
          </a:p>
        </p:txBody>
      </p:sp>
      <p:pic>
        <p:nvPicPr>
          <p:cNvPr id="7171"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1828800"/>
            <a:ext cx="5410200" cy="4113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72264673"/>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normAutofit fontScale="90000"/>
          </a:bodyPr>
          <a:lstStyle/>
          <a:p>
            <a:pPr fontAlgn="auto">
              <a:spcAft>
                <a:spcPts val="0"/>
              </a:spcAft>
              <a:defRPr/>
            </a:pPr>
            <a:r>
              <a:rPr lang="vi-VN"/>
              <a:t>Ví dụ Programmable LUT cho hàm f=a’b+ab’</a:t>
            </a:r>
            <a:endParaRPr lang="en-US"/>
          </a:p>
        </p:txBody>
      </p:sp>
      <p:pic>
        <p:nvPicPr>
          <p:cNvPr id="819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1981200"/>
            <a:ext cx="7218363" cy="393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37424875"/>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vi-VN" altLang="en-US" smtClean="0"/>
              <a:t>LUT 3 đầu vào</a:t>
            </a:r>
            <a:endParaRPr lang="en-US" altLang="en-US" smtClean="0"/>
          </a:p>
        </p:txBody>
      </p:sp>
      <p:pic>
        <p:nvPicPr>
          <p:cNvPr id="9219"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0800" y="1898650"/>
            <a:ext cx="4200525" cy="409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630639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altLang="en-US" smtClean="0"/>
              <a:t> </a:t>
            </a:r>
            <a:r>
              <a:rPr lang="vi-VN" altLang="en-US" smtClean="0"/>
              <a:t>Quá trình thiết kế (cont.)</a:t>
            </a:r>
            <a:endParaRPr lang="en-US" altLang="en-US" smtClean="0"/>
          </a:p>
        </p:txBody>
      </p:sp>
      <p:sp>
        <p:nvSpPr>
          <p:cNvPr id="18435" name="Rectangle 4"/>
          <p:cNvSpPr>
            <a:spLocks noChangeArrowheads="1"/>
          </p:cNvSpPr>
          <p:nvPr/>
        </p:nvSpPr>
        <p:spPr bwMode="auto">
          <a:xfrm>
            <a:off x="1143000" y="2438400"/>
            <a:ext cx="2362200" cy="609600"/>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vi-VN" altLang="en-US" sz="2000"/>
              <a:t>Thự hiện prototype</a:t>
            </a:r>
            <a:endParaRPr lang="en-US" altLang="en-US" sz="2000"/>
          </a:p>
        </p:txBody>
      </p:sp>
      <p:sp>
        <p:nvSpPr>
          <p:cNvPr id="18436" name="Rectangle 5"/>
          <p:cNvSpPr>
            <a:spLocks noChangeArrowheads="1"/>
          </p:cNvSpPr>
          <p:nvPr/>
        </p:nvSpPr>
        <p:spPr bwMode="auto">
          <a:xfrm>
            <a:off x="1143000" y="3276600"/>
            <a:ext cx="2362200" cy="609600"/>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vi-VN" altLang="en-US" sz="2000"/>
              <a:t>Kiểm tra</a:t>
            </a:r>
            <a:endParaRPr lang="en-US" altLang="en-US" sz="2000"/>
          </a:p>
        </p:txBody>
      </p:sp>
      <p:sp>
        <p:nvSpPr>
          <p:cNvPr id="18437" name="Rectangle 6"/>
          <p:cNvSpPr>
            <a:spLocks noChangeArrowheads="1"/>
          </p:cNvSpPr>
          <p:nvPr/>
        </p:nvSpPr>
        <p:spPr bwMode="auto">
          <a:xfrm>
            <a:off x="4267200" y="2590800"/>
            <a:ext cx="1752600" cy="609600"/>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vi-VN" altLang="en-US" sz="2000"/>
              <a:t>Chỉnh sửa</a:t>
            </a:r>
            <a:endParaRPr lang="en-US" altLang="en-US" sz="2000"/>
          </a:p>
        </p:txBody>
      </p:sp>
      <p:sp>
        <p:nvSpPr>
          <p:cNvPr id="18438" name="AutoShape 8"/>
          <p:cNvSpPr>
            <a:spLocks noChangeArrowheads="1"/>
          </p:cNvSpPr>
          <p:nvPr/>
        </p:nvSpPr>
        <p:spPr bwMode="auto">
          <a:xfrm>
            <a:off x="381000" y="4114800"/>
            <a:ext cx="4038600" cy="1066800"/>
          </a:xfrm>
          <a:prstGeom prst="flowChartDecision">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vi-VN" altLang="en-US" sz="2000"/>
              <a:t>Đáp ứng yêu </a:t>
            </a:r>
          </a:p>
          <a:p>
            <a:pPr algn="ctr" eaLnBrk="1" hangingPunct="1"/>
            <a:r>
              <a:rPr lang="vi-VN" altLang="en-US" sz="2000"/>
              <a:t>cầu kỹ thuật chưa ?</a:t>
            </a:r>
            <a:endParaRPr lang="en-US" altLang="en-US" sz="2000"/>
          </a:p>
        </p:txBody>
      </p:sp>
      <p:sp>
        <p:nvSpPr>
          <p:cNvPr id="18439" name="Line 9"/>
          <p:cNvSpPr>
            <a:spLocks noChangeShapeType="1"/>
          </p:cNvSpPr>
          <p:nvPr/>
        </p:nvSpPr>
        <p:spPr bwMode="auto">
          <a:xfrm>
            <a:off x="2438400" y="2133600"/>
            <a:ext cx="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8440" name="Line 10"/>
          <p:cNvSpPr>
            <a:spLocks noChangeShapeType="1"/>
          </p:cNvSpPr>
          <p:nvPr/>
        </p:nvSpPr>
        <p:spPr bwMode="auto">
          <a:xfrm>
            <a:off x="2362200" y="3048000"/>
            <a:ext cx="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8441" name="Line 11"/>
          <p:cNvSpPr>
            <a:spLocks noChangeShapeType="1"/>
          </p:cNvSpPr>
          <p:nvPr/>
        </p:nvSpPr>
        <p:spPr bwMode="auto">
          <a:xfrm>
            <a:off x="2362200" y="3886200"/>
            <a:ext cx="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8442" name="Line 12"/>
          <p:cNvSpPr>
            <a:spLocks noChangeShapeType="1"/>
          </p:cNvSpPr>
          <p:nvPr/>
        </p:nvSpPr>
        <p:spPr bwMode="auto">
          <a:xfrm flipV="1">
            <a:off x="5181600" y="3200400"/>
            <a:ext cx="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cxnSp>
        <p:nvCxnSpPr>
          <p:cNvPr id="18443" name="AutoShape 14"/>
          <p:cNvCxnSpPr>
            <a:cxnSpLocks noChangeShapeType="1"/>
            <a:stCxn id="18438" idx="3"/>
            <a:endCxn id="18447" idx="2"/>
          </p:cNvCxnSpPr>
          <p:nvPr/>
        </p:nvCxnSpPr>
        <p:spPr bwMode="auto">
          <a:xfrm flipV="1">
            <a:off x="4419600" y="4267200"/>
            <a:ext cx="762000" cy="381000"/>
          </a:xfrm>
          <a:prstGeom prst="bentConnector2">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18444" name="Text Box 15"/>
          <p:cNvSpPr txBox="1">
            <a:spLocks noChangeArrowheads="1"/>
          </p:cNvSpPr>
          <p:nvPr/>
        </p:nvSpPr>
        <p:spPr bwMode="auto">
          <a:xfrm>
            <a:off x="4495800" y="4267200"/>
            <a:ext cx="4667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000"/>
              <a:t>no</a:t>
            </a:r>
          </a:p>
        </p:txBody>
      </p:sp>
      <p:sp>
        <p:nvSpPr>
          <p:cNvPr id="18445" name="Text Box 17"/>
          <p:cNvSpPr txBox="1">
            <a:spLocks noChangeArrowheads="1"/>
          </p:cNvSpPr>
          <p:nvPr/>
        </p:nvSpPr>
        <p:spPr bwMode="auto">
          <a:xfrm>
            <a:off x="2590800" y="5486400"/>
            <a:ext cx="579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vi-VN" altLang="en-US" sz="2000"/>
              <a:t>yes</a:t>
            </a:r>
            <a:endParaRPr lang="en-US" altLang="en-US" sz="2000"/>
          </a:p>
        </p:txBody>
      </p:sp>
      <p:sp>
        <p:nvSpPr>
          <p:cNvPr id="18446" name="Text Box 18"/>
          <p:cNvSpPr txBox="1">
            <a:spLocks noChangeArrowheads="1"/>
          </p:cNvSpPr>
          <p:nvPr/>
        </p:nvSpPr>
        <p:spPr bwMode="auto">
          <a:xfrm>
            <a:off x="2209800" y="1752600"/>
            <a:ext cx="4953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vi-VN" altLang="en-US" sz="2000"/>
              <a:t>(1)</a:t>
            </a:r>
            <a:endParaRPr lang="en-US" altLang="en-US" sz="2000"/>
          </a:p>
        </p:txBody>
      </p:sp>
      <p:sp>
        <p:nvSpPr>
          <p:cNvPr id="18447" name="AutoShape 19"/>
          <p:cNvSpPr>
            <a:spLocks noChangeArrowheads="1"/>
          </p:cNvSpPr>
          <p:nvPr/>
        </p:nvSpPr>
        <p:spPr bwMode="auto">
          <a:xfrm>
            <a:off x="3581400" y="3429000"/>
            <a:ext cx="3200400" cy="838200"/>
          </a:xfrm>
          <a:prstGeom prst="flowChartDecision">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vi-VN" altLang="en-US" sz="2000"/>
              <a:t>Sửa chữa nhỏ ?</a:t>
            </a:r>
            <a:endParaRPr lang="en-US" altLang="en-US" sz="2000"/>
          </a:p>
        </p:txBody>
      </p:sp>
      <p:sp>
        <p:nvSpPr>
          <p:cNvPr id="18448" name="Rectangle 20"/>
          <p:cNvSpPr>
            <a:spLocks noChangeArrowheads="1"/>
          </p:cNvSpPr>
          <p:nvPr/>
        </p:nvSpPr>
        <p:spPr bwMode="auto">
          <a:xfrm>
            <a:off x="7239000" y="3505200"/>
            <a:ext cx="1447800" cy="609600"/>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vi-VN" altLang="en-US" sz="2000"/>
              <a:t>Thiết kế lại</a:t>
            </a:r>
            <a:endParaRPr lang="en-US" altLang="en-US" sz="2000"/>
          </a:p>
        </p:txBody>
      </p:sp>
      <p:cxnSp>
        <p:nvCxnSpPr>
          <p:cNvPr id="18449" name="AutoShape 21"/>
          <p:cNvCxnSpPr>
            <a:cxnSpLocks noChangeShapeType="1"/>
            <a:stCxn id="18437" idx="0"/>
          </p:cNvCxnSpPr>
          <p:nvPr/>
        </p:nvCxnSpPr>
        <p:spPr bwMode="auto">
          <a:xfrm rot="5400000" flipH="1">
            <a:off x="3600450" y="1047750"/>
            <a:ext cx="381000" cy="2705100"/>
          </a:xfrm>
          <a:prstGeom prst="bentConnector2">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18450" name="AutoShape 22"/>
          <p:cNvSpPr>
            <a:spLocks noChangeArrowheads="1"/>
          </p:cNvSpPr>
          <p:nvPr/>
        </p:nvSpPr>
        <p:spPr bwMode="auto">
          <a:xfrm>
            <a:off x="3657600" y="5029200"/>
            <a:ext cx="2057400" cy="685800"/>
          </a:xfrm>
          <a:prstGeom prst="roundRect">
            <a:avLst>
              <a:gd name="adj" fmla="val 16667"/>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vi-VN" altLang="en-US" sz="2000"/>
              <a:t>Sản phẩm thiết kế</a:t>
            </a:r>
            <a:endParaRPr lang="en-US" altLang="en-US" sz="2000"/>
          </a:p>
        </p:txBody>
      </p:sp>
      <p:cxnSp>
        <p:nvCxnSpPr>
          <p:cNvPr id="18451" name="AutoShape 24"/>
          <p:cNvCxnSpPr>
            <a:cxnSpLocks noChangeShapeType="1"/>
            <a:stCxn id="18438" idx="2"/>
            <a:endCxn id="18450" idx="1"/>
          </p:cNvCxnSpPr>
          <p:nvPr/>
        </p:nvCxnSpPr>
        <p:spPr bwMode="auto">
          <a:xfrm rot="16200000" flipH="1">
            <a:off x="2933700" y="4648200"/>
            <a:ext cx="190500" cy="1257300"/>
          </a:xfrm>
          <a:prstGeom prst="bentConnector2">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18452" name="Line 25"/>
          <p:cNvSpPr>
            <a:spLocks noChangeShapeType="1"/>
          </p:cNvSpPr>
          <p:nvPr/>
        </p:nvSpPr>
        <p:spPr bwMode="auto">
          <a:xfrm>
            <a:off x="6731000" y="3835400"/>
            <a:ext cx="5334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3" name="Slide Number Placeholder 22"/>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2E9AE66-82C5-4296-8845-E409143FAEEB}" type="slidenum">
              <a:rPr lang="en-US" altLang="en-US">
                <a:solidFill>
                  <a:srgbClr val="045C75"/>
                </a:solidFill>
              </a:rPr>
              <a:pPr eaLnBrk="1" hangingPunct="1"/>
              <a:t>14</a:t>
            </a:fld>
            <a:endParaRPr lang="en-US" altLang="en-US">
              <a:solidFill>
                <a:srgbClr val="045C75"/>
              </a:solidFill>
            </a:endParaRPr>
          </a:p>
        </p:txBody>
      </p:sp>
      <p:sp>
        <p:nvSpPr>
          <p:cNvPr id="24" name="Footer Placeholder 23"/>
          <p:cNvSpPr>
            <a:spLocks noGrp="1"/>
          </p:cNvSpPr>
          <p:nvPr>
            <p:ph type="ftr" sz="quarter" idx="11"/>
          </p:nvPr>
        </p:nvSpPr>
        <p:spPr/>
        <p:txBody>
          <a:bodyPr/>
          <a:lstStyle/>
          <a:p>
            <a:pPr>
              <a:defRPr/>
            </a:pPr>
            <a:r>
              <a:rPr lang="en-US"/>
              <a:t>Khoa ĐT-VT, Đại học Bách Khoa Hà nội           Tiến sỹ Hoàng Mạnh Thắng</a:t>
            </a:r>
          </a:p>
        </p:txBody>
      </p:sp>
      <p:sp>
        <p:nvSpPr>
          <p:cNvPr id="26" name="Date Placeholder 25"/>
          <p:cNvSpPr>
            <a:spLocks noGrp="1"/>
          </p:cNvSpPr>
          <p:nvPr>
            <p:ph type="dt" sz="quarter" idx="10"/>
          </p:nvPr>
        </p:nvSpPr>
        <p:spPr/>
        <p:txBody>
          <a:bodyPr/>
          <a:lstStyle/>
          <a:p>
            <a:pPr>
              <a:defRPr/>
            </a:pPr>
            <a:r>
              <a:rPr lang="en-US"/>
              <a:t>Chương 1</a:t>
            </a:r>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vi-VN" altLang="en-US" smtClean="0"/>
              <a:t>Bài tập: LUT 3 đầu vào</a:t>
            </a:r>
            <a:endParaRPr lang="en-US" altLang="en-US" smtClean="0"/>
          </a:p>
        </p:txBody>
      </p:sp>
      <p:sp>
        <p:nvSpPr>
          <p:cNvPr id="10243" name="Rectangle 3"/>
          <p:cNvSpPr>
            <a:spLocks noGrp="1" noChangeArrowheads="1"/>
          </p:cNvSpPr>
          <p:nvPr>
            <p:ph idx="1"/>
          </p:nvPr>
        </p:nvSpPr>
        <p:spPr/>
        <p:txBody>
          <a:bodyPr/>
          <a:lstStyle/>
          <a:p>
            <a:r>
              <a:rPr lang="vi-VN" altLang="en-US" smtClean="0"/>
              <a:t>Đưa ra LUT 3 đầu vào có thể lập trình cho hàm sau:</a:t>
            </a:r>
            <a:endParaRPr lang="en-US" altLang="en-US" smtClean="0"/>
          </a:p>
        </p:txBody>
      </p:sp>
      <p:pic>
        <p:nvPicPr>
          <p:cNvPr id="1024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9400" y="2819400"/>
            <a:ext cx="3552825"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61342087"/>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ltLang="en-US" smtClean="0"/>
              <a:t> </a:t>
            </a:r>
            <a:r>
              <a:rPr lang="vi-VN" altLang="en-US" smtClean="0"/>
              <a:t>Cổng exclusive OR - XOR</a:t>
            </a:r>
            <a:endParaRPr lang="en-US" altLang="en-US" smtClean="0"/>
          </a:p>
        </p:txBody>
      </p:sp>
      <p:sp>
        <p:nvSpPr>
          <p:cNvPr id="11267" name="Rectangle 3"/>
          <p:cNvSpPr>
            <a:spLocks noGrp="1" noChangeArrowheads="1"/>
          </p:cNvSpPr>
          <p:nvPr>
            <p:ph idx="1"/>
          </p:nvPr>
        </p:nvSpPr>
        <p:spPr/>
        <p:txBody>
          <a:bodyPr/>
          <a:lstStyle/>
          <a:p>
            <a:r>
              <a:rPr lang="vi-VN" altLang="en-US" smtClean="0"/>
              <a:t>Đây cũng là phần tử cơ bản và rất hữu ích cho viẹc thực hiện các phép toán</a:t>
            </a:r>
          </a:p>
          <a:p>
            <a:r>
              <a:rPr lang="vi-VN" altLang="en-US" smtClean="0"/>
              <a:t>XOR được ký hiệu</a:t>
            </a:r>
          </a:p>
          <a:p>
            <a:r>
              <a:rPr lang="vi-VN" altLang="en-US" smtClean="0"/>
              <a:t>Dạng tổng các tích a    b =ab’+a’b</a:t>
            </a:r>
          </a:p>
          <a:p>
            <a:r>
              <a:rPr lang="vi-VN" altLang="en-US" smtClean="0"/>
              <a:t>Cho ra ‘1’ nếu các đầu vào khác nhau</a:t>
            </a:r>
            <a:endParaRPr lang="en-US" altLang="en-US" smtClean="0"/>
          </a:p>
        </p:txBody>
      </p:sp>
      <p:sp>
        <p:nvSpPr>
          <p:cNvPr id="11268" name="AutoShape 4"/>
          <p:cNvSpPr>
            <a:spLocks noChangeArrowheads="1"/>
          </p:cNvSpPr>
          <p:nvPr/>
        </p:nvSpPr>
        <p:spPr bwMode="auto">
          <a:xfrm>
            <a:off x="4419600" y="2971800"/>
            <a:ext cx="457200" cy="381000"/>
          </a:xfrm>
          <a:prstGeom prst="flowChartOr">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1269" name="AutoShape 5"/>
          <p:cNvSpPr>
            <a:spLocks noChangeArrowheads="1"/>
          </p:cNvSpPr>
          <p:nvPr/>
        </p:nvSpPr>
        <p:spPr bwMode="auto">
          <a:xfrm>
            <a:off x="4572000" y="3581400"/>
            <a:ext cx="457200" cy="381000"/>
          </a:xfrm>
          <a:prstGeom prst="flowChartOr">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pic>
        <p:nvPicPr>
          <p:cNvPr id="11270"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6600" y="4495800"/>
            <a:ext cx="3714750" cy="148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73493024"/>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vi-VN" altLang="en-US" smtClean="0"/>
              <a:t>Ví dụ mạch cộng dùng XOR</a:t>
            </a:r>
            <a:endParaRPr lang="en-US" altLang="en-US" smtClean="0"/>
          </a:p>
        </p:txBody>
      </p:sp>
      <p:pic>
        <p:nvPicPr>
          <p:cNvPr id="12291"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2209800"/>
            <a:ext cx="7183438" cy="3467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86331805"/>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vi-VN" altLang="en-US" smtClean="0"/>
              <a:t>Bài tập: XOR với 3 đầu vào</a:t>
            </a:r>
            <a:endParaRPr lang="en-US" altLang="en-US" smtClean="0"/>
          </a:p>
        </p:txBody>
      </p:sp>
      <p:sp>
        <p:nvSpPr>
          <p:cNvPr id="13315" name="Rectangle 3"/>
          <p:cNvSpPr>
            <a:spLocks noGrp="1" noChangeArrowheads="1"/>
          </p:cNvSpPr>
          <p:nvPr>
            <p:ph idx="1"/>
          </p:nvPr>
        </p:nvSpPr>
        <p:spPr/>
        <p:txBody>
          <a:bodyPr/>
          <a:lstStyle/>
          <a:p>
            <a:r>
              <a:rPr lang="vi-VN" altLang="en-US" smtClean="0"/>
              <a:t>Viết dạng tích các tổng cho biểu thức sau</a:t>
            </a:r>
            <a:endParaRPr lang="en-US" altLang="en-US" smtClean="0"/>
          </a:p>
        </p:txBody>
      </p:sp>
      <p:pic>
        <p:nvPicPr>
          <p:cNvPr id="1331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0" y="2438400"/>
            <a:ext cx="30765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77987661"/>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vi-VN" altLang="en-US" smtClean="0"/>
              <a:t>Cổng Exclusive NOR - XNOR</a:t>
            </a:r>
            <a:endParaRPr lang="en-US" altLang="en-US" smtClean="0"/>
          </a:p>
        </p:txBody>
      </p:sp>
      <p:sp>
        <p:nvSpPr>
          <p:cNvPr id="14339" name="Rectangle 3"/>
          <p:cNvSpPr>
            <a:spLocks noGrp="1" noChangeArrowheads="1"/>
          </p:cNvSpPr>
          <p:nvPr>
            <p:ph idx="1"/>
          </p:nvPr>
        </p:nvSpPr>
        <p:spPr/>
        <p:txBody>
          <a:bodyPr/>
          <a:lstStyle/>
          <a:p>
            <a:r>
              <a:rPr lang="vi-VN" altLang="en-US" smtClean="0"/>
              <a:t>Sinh ra từ XOR, là NOT của NOR</a:t>
            </a:r>
          </a:p>
          <a:p>
            <a:r>
              <a:rPr lang="vi-VN" altLang="en-US" smtClean="0"/>
              <a:t>XNOR được ký hiệu là: ≡</a:t>
            </a:r>
          </a:p>
          <a:p>
            <a:r>
              <a:rPr lang="vi-VN" altLang="en-US" smtClean="0"/>
              <a:t>a≡b=(a     b)’=ab+a’b’</a:t>
            </a:r>
          </a:p>
          <a:p>
            <a:r>
              <a:rPr lang="vi-VN" altLang="en-US" smtClean="0"/>
              <a:t>Đầu ra là ‘1’ khi tất cả các đầu vào giống nhau</a:t>
            </a:r>
          </a:p>
        </p:txBody>
      </p:sp>
      <p:sp>
        <p:nvSpPr>
          <p:cNvPr id="14340" name="AutoShape 4"/>
          <p:cNvSpPr>
            <a:spLocks noChangeArrowheads="1"/>
          </p:cNvSpPr>
          <p:nvPr/>
        </p:nvSpPr>
        <p:spPr bwMode="auto">
          <a:xfrm>
            <a:off x="2286000" y="3048000"/>
            <a:ext cx="457200" cy="381000"/>
          </a:xfrm>
          <a:prstGeom prst="flowChartOr">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pic>
        <p:nvPicPr>
          <p:cNvPr id="14341"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0800" y="4191000"/>
            <a:ext cx="4876800" cy="179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20864820"/>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vi-VN" altLang="en-US" smtClean="0"/>
              <a:t>Bài tập: XNOR ba đầu vào</a:t>
            </a:r>
            <a:endParaRPr lang="en-US" altLang="en-US" smtClean="0"/>
          </a:p>
        </p:txBody>
      </p:sp>
      <p:sp>
        <p:nvSpPr>
          <p:cNvPr id="15363" name="Rectangle 3"/>
          <p:cNvSpPr>
            <a:spLocks noGrp="1" noChangeArrowheads="1"/>
          </p:cNvSpPr>
          <p:nvPr>
            <p:ph idx="1"/>
          </p:nvPr>
        </p:nvSpPr>
        <p:spPr/>
        <p:txBody>
          <a:bodyPr/>
          <a:lstStyle/>
          <a:p>
            <a:r>
              <a:rPr lang="vi-VN" altLang="en-US" smtClean="0"/>
              <a:t>Viết dạng SOP cho biểu thức sau</a:t>
            </a:r>
            <a:endParaRPr lang="en-US" altLang="en-US" smtClean="0"/>
          </a:p>
        </p:txBody>
      </p:sp>
      <p:pic>
        <p:nvPicPr>
          <p:cNvPr id="1536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4200" y="2667000"/>
            <a:ext cx="2952750"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70264254"/>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noChangeArrowheads="1"/>
          </p:cNvSpPr>
          <p:nvPr>
            <p:ph type="ctrTitle"/>
          </p:nvPr>
        </p:nvSpPr>
        <p:spPr>
          <a:xfrm>
            <a:off x="838200" y="1143000"/>
            <a:ext cx="7620000" cy="2559050"/>
          </a:xfrm>
        </p:spPr>
        <p:txBody>
          <a:bodyPr>
            <a:normAutofit fontScale="90000"/>
          </a:bodyPr>
          <a:lstStyle/>
          <a:p>
            <a:pPr fontAlgn="auto">
              <a:spcAft>
                <a:spcPts val="0"/>
              </a:spcAft>
              <a:defRPr/>
            </a:pPr>
            <a:r>
              <a:rPr lang="vi-VN" sz="6800"/>
              <a:t>Thiết kế số</a:t>
            </a:r>
            <a:br>
              <a:rPr lang="vi-VN" sz="6800"/>
            </a:br>
            <a:r>
              <a:rPr lang="vi-VN" sz="6800"/>
              <a:t> </a:t>
            </a:r>
            <a:r>
              <a:rPr lang="vi-VN" sz="4200" i="1">
                <a:solidFill>
                  <a:schemeClr val="accent2"/>
                </a:solidFill>
              </a:rPr>
              <a:t>Công nghệ thực hiện mạch:</a:t>
            </a:r>
            <a:br>
              <a:rPr lang="vi-VN" sz="4200" i="1">
                <a:solidFill>
                  <a:schemeClr val="accent2"/>
                </a:solidFill>
              </a:rPr>
            </a:br>
            <a:r>
              <a:rPr lang="vi-VN" sz="4200" i="1">
                <a:solidFill>
                  <a:schemeClr val="accent2"/>
                </a:solidFill>
              </a:rPr>
              <a:t>Bộ đệm, cổng 3 trạng thái và cổng truyền dẫn</a:t>
            </a:r>
            <a:endParaRPr lang="en-US" sz="3800" i="1">
              <a:solidFill>
                <a:schemeClr val="accent2"/>
              </a:solidFill>
              <a:latin typeface="Arial" charset="0"/>
            </a:endParaRPr>
          </a:p>
        </p:txBody>
      </p:sp>
      <p:sp>
        <p:nvSpPr>
          <p:cNvPr id="5123" name="Rectangle 3"/>
          <p:cNvSpPr>
            <a:spLocks noGrp="1" noChangeArrowheads="1"/>
          </p:cNvSpPr>
          <p:nvPr>
            <p:ph type="subTitle" idx="1"/>
          </p:nvPr>
        </p:nvSpPr>
        <p:spPr>
          <a:xfrm>
            <a:off x="533400" y="3228975"/>
            <a:ext cx="7854950" cy="1752600"/>
          </a:xfrm>
        </p:spPr>
        <p:txBody>
          <a:bodyPr/>
          <a:lstStyle/>
          <a:p>
            <a:pPr marR="0"/>
            <a:endParaRPr lang="en-US" altLang="en-US" dirty="0" smtClean="0"/>
          </a:p>
          <a:p>
            <a:pPr marR="0"/>
            <a:r>
              <a:rPr lang="vi-VN" altLang="en-US" dirty="0" smtClean="0"/>
              <a:t>Người trình bày: </a:t>
            </a:r>
          </a:p>
          <a:p>
            <a:pPr marR="0"/>
            <a:r>
              <a:rPr lang="vi-VN" altLang="en-US" dirty="0" smtClean="0"/>
              <a:t>TS. Hoàng Mạnh Thắng</a:t>
            </a:r>
            <a:endParaRPr lang="en-US" altLang="en-US" dirty="0" smtClean="0"/>
          </a:p>
        </p:txBody>
      </p:sp>
      <p:sp>
        <p:nvSpPr>
          <p:cNvPr id="5124" name="Text Box 4"/>
          <p:cNvSpPr txBox="1">
            <a:spLocks noChangeArrowheads="1"/>
          </p:cNvSpPr>
          <p:nvPr>
            <p:custDataLst>
              <p:tags r:id="rId1"/>
            </p:custDataLst>
          </p:nvPr>
        </p:nvSpPr>
        <p:spPr bwMode="auto">
          <a:xfrm>
            <a:off x="0" y="7112000"/>
            <a:ext cx="9144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TexPoint fonts used in EMF: </a:t>
            </a:r>
            <a:r>
              <a:rPr lang="en-US" altLang="en-US">
                <a:latin typeface="cmmi10" pitchFamily="34" charset="0"/>
              </a:rPr>
              <a:t>A</a:t>
            </a:r>
            <a:r>
              <a:rPr lang="en-US" altLang="en-US">
                <a:latin typeface="cmr10" pitchFamily="34" charset="0"/>
              </a:rPr>
              <a:t>A</a:t>
            </a:r>
            <a:r>
              <a:rPr lang="en-US" altLang="en-US">
                <a:latin typeface="cmsy10" pitchFamily="34" charset="0"/>
              </a:rPr>
              <a:t>A</a:t>
            </a:r>
            <a:r>
              <a:rPr lang="en-US" altLang="en-US">
                <a:latin typeface="cmsy7" pitchFamily="34" charset="0"/>
              </a:rPr>
              <a:t>A</a:t>
            </a:r>
            <a:r>
              <a:rPr lang="en-US" altLang="en-US">
                <a:latin typeface="cmr7" pitchFamily="34" charset="0"/>
              </a:rPr>
              <a:t>A</a:t>
            </a:r>
          </a:p>
        </p:txBody>
      </p:sp>
    </p:spTree>
    <p:extLst>
      <p:ext uri="{BB962C8B-B14F-4D97-AF65-F5344CB8AC3E}">
        <p14:creationId xmlns:p14="http://schemas.microsoft.com/office/powerpoint/2010/main" val="1633137106"/>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vi-VN" altLang="en-US" smtClean="0"/>
              <a:t>Bộ đệm - Buffer</a:t>
            </a:r>
            <a:endParaRPr lang="en-US" altLang="en-US" smtClean="0"/>
          </a:p>
        </p:txBody>
      </p:sp>
      <p:sp>
        <p:nvSpPr>
          <p:cNvPr id="6147" name="Rectangle 3"/>
          <p:cNvSpPr>
            <a:spLocks noGrp="1" noChangeArrowheads="1"/>
          </p:cNvSpPr>
          <p:nvPr>
            <p:ph idx="1"/>
          </p:nvPr>
        </p:nvSpPr>
        <p:spPr/>
        <p:txBody>
          <a:bodyPr/>
          <a:lstStyle/>
          <a:p>
            <a:r>
              <a:rPr lang="vi-VN" altLang="en-US" sz="2700" smtClean="0"/>
              <a:t>Buffer dùng để nâng cao hoạt động cho các mạch có các cổng logic nối đến tải có dung kháng lớn</a:t>
            </a:r>
          </a:p>
          <a:p>
            <a:r>
              <a:rPr lang="vi-VN" altLang="en-US" sz="2700" smtClean="0"/>
              <a:t>Buffer có thể được tạo ra với khả năng cung cấp khác nhau tùy thuộc:</a:t>
            </a:r>
          </a:p>
          <a:p>
            <a:pPr lvl="1"/>
            <a:r>
              <a:rPr lang="vi-VN" altLang="en-US" sz="2200" smtClean="0"/>
              <a:t>Các transitor lớn hơn có khả năng cung cấp dòng lớn hơn</a:t>
            </a:r>
          </a:p>
          <a:p>
            <a:pPr lvl="1"/>
            <a:r>
              <a:rPr lang="vi-VN" altLang="en-US" sz="2200" smtClean="0"/>
              <a:t>Thường dùng buffer để điều khiển đèn LED</a:t>
            </a:r>
          </a:p>
          <a:p>
            <a:r>
              <a:rPr lang="vi-VN" altLang="en-US" sz="2700" smtClean="0"/>
              <a:t>Buffer có khả năng cung cấp (fan-out) hơn các cổng logic</a:t>
            </a:r>
            <a:endParaRPr lang="en-US" altLang="en-US" sz="2700" smtClean="0"/>
          </a:p>
        </p:txBody>
      </p:sp>
    </p:spTree>
    <p:extLst>
      <p:ext uri="{BB962C8B-B14F-4D97-AF65-F5344CB8AC3E}">
        <p14:creationId xmlns:p14="http://schemas.microsoft.com/office/powerpoint/2010/main" val="795567074"/>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vi-VN" altLang="en-US" smtClean="0"/>
              <a:t>Bộ đệm – Buffer (cont.)</a:t>
            </a:r>
            <a:endParaRPr lang="en-US" altLang="en-US" smtClean="0"/>
          </a:p>
        </p:txBody>
      </p:sp>
      <p:pic>
        <p:nvPicPr>
          <p:cNvPr id="7171"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2514600"/>
            <a:ext cx="6354763" cy="1343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2" name="Text Box 5"/>
          <p:cNvSpPr txBox="1">
            <a:spLocks noChangeArrowheads="1"/>
          </p:cNvSpPr>
          <p:nvPr/>
        </p:nvSpPr>
        <p:spPr bwMode="auto">
          <a:xfrm>
            <a:off x="1279525" y="4227513"/>
            <a:ext cx="19240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vi-VN" altLang="en-US"/>
              <a:t>Buffer không đảo</a:t>
            </a:r>
            <a:endParaRPr lang="en-US" altLang="en-US"/>
          </a:p>
        </p:txBody>
      </p:sp>
      <p:sp>
        <p:nvSpPr>
          <p:cNvPr id="7173" name="Text Box 6"/>
          <p:cNvSpPr txBox="1">
            <a:spLocks noChangeArrowheads="1"/>
          </p:cNvSpPr>
          <p:nvPr/>
        </p:nvSpPr>
        <p:spPr bwMode="auto">
          <a:xfrm>
            <a:off x="5410200" y="4267200"/>
            <a:ext cx="15430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vi-VN" altLang="en-US"/>
              <a:t>Buffer có đảo</a:t>
            </a:r>
            <a:endParaRPr lang="en-US" altLang="en-US"/>
          </a:p>
        </p:txBody>
      </p:sp>
    </p:spTree>
    <p:extLst>
      <p:ext uri="{BB962C8B-B14F-4D97-AF65-F5344CB8AC3E}">
        <p14:creationId xmlns:p14="http://schemas.microsoft.com/office/powerpoint/2010/main" val="802659947"/>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vi-VN" altLang="en-US" sz="4000" smtClean="0"/>
              <a:t>Buffer ba trạng thái – tri-state buffer</a:t>
            </a:r>
            <a:endParaRPr lang="en-US" altLang="en-US" sz="4000" smtClean="0"/>
          </a:p>
        </p:txBody>
      </p:sp>
      <p:sp>
        <p:nvSpPr>
          <p:cNvPr id="8195" name="Rectangle 3"/>
          <p:cNvSpPr>
            <a:spLocks noGrp="1" noChangeArrowheads="1"/>
          </p:cNvSpPr>
          <p:nvPr>
            <p:ph idx="1"/>
          </p:nvPr>
        </p:nvSpPr>
        <p:spPr>
          <a:xfrm>
            <a:off x="457200" y="1828800"/>
            <a:ext cx="8610600" cy="4038600"/>
          </a:xfrm>
        </p:spPr>
        <p:txBody>
          <a:bodyPr/>
          <a:lstStyle/>
          <a:p>
            <a:pPr>
              <a:lnSpc>
                <a:spcPct val="90000"/>
              </a:lnSpc>
            </a:pPr>
            <a:r>
              <a:rPr lang="vi-VN" altLang="en-US" smtClean="0"/>
              <a:t>Cổng này có 1 đầu vào, 1 đầu ra và một đầu điều khiển</a:t>
            </a:r>
          </a:p>
          <a:p>
            <a:pPr>
              <a:lnSpc>
                <a:spcPct val="90000"/>
              </a:lnSpc>
            </a:pPr>
            <a:endParaRPr lang="vi-VN" altLang="en-US" smtClean="0"/>
          </a:p>
          <a:p>
            <a:pPr>
              <a:lnSpc>
                <a:spcPct val="90000"/>
              </a:lnSpc>
            </a:pPr>
            <a:endParaRPr lang="vi-VN" altLang="en-US" smtClean="0"/>
          </a:p>
          <a:p>
            <a:pPr>
              <a:lnSpc>
                <a:spcPct val="90000"/>
              </a:lnSpc>
            </a:pPr>
            <a:endParaRPr lang="vi-VN" altLang="en-US" smtClean="0"/>
          </a:p>
          <a:p>
            <a:pPr>
              <a:lnSpc>
                <a:spcPct val="90000"/>
              </a:lnSpc>
            </a:pPr>
            <a:r>
              <a:rPr lang="vi-VN" altLang="en-US" smtClean="0"/>
              <a:t>Các trạng thái ra: ‘1’, ‘0’ và trở kháng cao (Z)</a:t>
            </a:r>
          </a:p>
          <a:p>
            <a:pPr>
              <a:lnSpc>
                <a:spcPct val="90000"/>
              </a:lnSpc>
            </a:pPr>
            <a:r>
              <a:rPr lang="vi-VN" altLang="en-US" smtClean="0"/>
              <a:t>Tùy thuộc đầu ra có đảo hay khôg và mức active của cổng điều khiển </a:t>
            </a:r>
            <a:r>
              <a:rPr lang="vi-VN" altLang="en-US" smtClean="0">
                <a:sym typeface="Wingdings" panose="05000000000000000000" pitchFamily="2" charset="2"/>
              </a:rPr>
              <a:t> có 4 loại</a:t>
            </a:r>
            <a:endParaRPr lang="en-US" altLang="en-US" smtClean="0"/>
          </a:p>
        </p:txBody>
      </p:sp>
      <p:pic>
        <p:nvPicPr>
          <p:cNvPr id="819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2286000"/>
            <a:ext cx="1905000" cy="129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8400" y="2514600"/>
            <a:ext cx="4648200" cy="69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8"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67600" y="2743200"/>
            <a:ext cx="1041400" cy="156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6179908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p:txBody>
          <a:bodyPr>
            <a:normAutofit fontScale="90000"/>
          </a:bodyPr>
          <a:lstStyle/>
          <a:p>
            <a:pPr eaLnBrk="1" fontAlgn="auto" hangingPunct="1">
              <a:spcAft>
                <a:spcPts val="0"/>
              </a:spcAft>
              <a:defRPr/>
            </a:pPr>
            <a:r>
              <a:rPr lang="en-US" dirty="0"/>
              <a:t> </a:t>
            </a:r>
            <a:r>
              <a:rPr lang="vi-VN" dirty="0"/>
              <a:t>Môn này mang lại gì cho bạn ?</a:t>
            </a:r>
            <a:endParaRPr lang="en-US" dirty="0">
              <a:latin typeface="Arial" charset="0"/>
            </a:endParaRPr>
          </a:p>
        </p:txBody>
      </p:sp>
      <p:sp>
        <p:nvSpPr>
          <p:cNvPr id="19459" name="Rectangle 3"/>
          <p:cNvSpPr>
            <a:spLocks noGrp="1" noChangeArrowheads="1"/>
          </p:cNvSpPr>
          <p:nvPr>
            <p:ph idx="1"/>
          </p:nvPr>
        </p:nvSpPr>
        <p:spPr/>
        <p:txBody>
          <a:bodyPr/>
          <a:lstStyle/>
          <a:p>
            <a:pPr eaLnBrk="1" hangingPunct="1"/>
            <a:r>
              <a:rPr lang="vi-VN" altLang="en-US" sz="2700" smtClean="0"/>
              <a:t>Hiểu các khái niệm và các mô hình, thuật toán và các quá trình liên quan đến thiết kế mạch logic</a:t>
            </a:r>
          </a:p>
          <a:p>
            <a:pPr lvl="1" eaLnBrk="1" hangingPunct="1"/>
            <a:r>
              <a:rPr lang="vi-VN" altLang="en-US" sz="2200" smtClean="0"/>
              <a:t>Môn này trang bị kiến thức làm cơ sở cho các môn khác và cho định hướng nghề nghiệp</a:t>
            </a:r>
          </a:p>
          <a:p>
            <a:pPr eaLnBrk="1" hangingPunct="1"/>
            <a:r>
              <a:rPr lang="vi-VN" altLang="en-US" sz="2700" smtClean="0"/>
              <a:t>Cung cấp kỹ năng giải quyết vấn đề gồm:</a:t>
            </a:r>
          </a:p>
          <a:p>
            <a:pPr lvl="1" eaLnBrk="1" hangingPunct="1"/>
            <a:r>
              <a:rPr lang="vi-VN" altLang="en-US" sz="2200" smtClean="0"/>
              <a:t>Mô tả và giải quyết các vấn đề mới</a:t>
            </a:r>
          </a:p>
          <a:p>
            <a:pPr lvl="1" eaLnBrk="1" hangingPunct="1"/>
            <a:r>
              <a:rPr lang="vi-VN" altLang="en-US" sz="2200" smtClean="0"/>
              <a:t>Cần cọ sát vấn đề </a:t>
            </a:r>
            <a:r>
              <a:rPr lang="vi-VN" altLang="en-US" sz="2200" smtClean="0">
                <a:sym typeface="Wingdings" panose="05000000000000000000" pitchFamily="2" charset="2"/>
              </a:rPr>
              <a:t> nâng cao kỹ năng giải quyết vấn đề</a:t>
            </a:r>
          </a:p>
          <a:p>
            <a:pPr eaLnBrk="1" hangingPunct="1"/>
            <a:r>
              <a:rPr lang="vi-VN" altLang="en-US" sz="2700" smtClean="0"/>
              <a:t>Diễn tả giải pháp một cách rõ ràng và chính xác</a:t>
            </a:r>
          </a:p>
          <a:p>
            <a:pPr eaLnBrk="1" hangingPunct="1"/>
            <a:r>
              <a:rPr lang="vi-VN" altLang="en-US" sz="2700" smtClean="0"/>
              <a:t>Làm quen với thực tế thiết kế mạch số</a:t>
            </a:r>
            <a:endParaRPr lang="en-US" altLang="en-US" sz="2700" smtClean="0"/>
          </a:p>
        </p:txBody>
      </p:sp>
      <p:sp>
        <p:nvSpPr>
          <p:cNvPr id="6"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73C813E-206C-46A0-A061-3412785BB5D1}" type="slidenum">
              <a:rPr lang="en-US" altLang="en-US">
                <a:solidFill>
                  <a:srgbClr val="045C75"/>
                </a:solidFill>
              </a:rPr>
              <a:pPr eaLnBrk="1" hangingPunct="1"/>
              <a:t>15</a:t>
            </a:fld>
            <a:endParaRPr lang="en-US" altLang="en-US">
              <a:solidFill>
                <a:srgbClr val="045C75"/>
              </a:solidFill>
            </a:endParaRPr>
          </a:p>
        </p:txBody>
      </p:sp>
      <p:sp>
        <p:nvSpPr>
          <p:cNvPr id="7" name="Footer Placeholder 6"/>
          <p:cNvSpPr>
            <a:spLocks noGrp="1"/>
          </p:cNvSpPr>
          <p:nvPr>
            <p:ph type="ftr" sz="quarter" idx="11"/>
          </p:nvPr>
        </p:nvSpPr>
        <p:spPr/>
        <p:txBody>
          <a:bodyPr/>
          <a:lstStyle/>
          <a:p>
            <a:pPr>
              <a:defRPr/>
            </a:pPr>
            <a:r>
              <a:rPr lang="en-US"/>
              <a:t>Khoa ĐT-VT, Đại học Bách Khoa Hà nội           Tiến sỹ Hoàng Mạnh Thắng</a:t>
            </a:r>
          </a:p>
        </p:txBody>
      </p:sp>
      <p:sp>
        <p:nvSpPr>
          <p:cNvPr id="9" name="Date Placeholder 8"/>
          <p:cNvSpPr>
            <a:spLocks noGrp="1"/>
          </p:cNvSpPr>
          <p:nvPr>
            <p:ph type="dt" sz="quarter" idx="10"/>
          </p:nvPr>
        </p:nvSpPr>
        <p:spPr/>
        <p:txBody>
          <a:bodyPr/>
          <a:lstStyle/>
          <a:p>
            <a:pPr>
              <a:defRPr/>
            </a:pPr>
            <a:r>
              <a:rPr lang="en-US"/>
              <a:t>Chương 1</a:t>
            </a:r>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vi-VN" altLang="en-US" smtClean="0"/>
              <a:t>4 loại buffer 3 trạng thái</a:t>
            </a:r>
            <a:endParaRPr lang="en-US" altLang="en-US" smtClean="0"/>
          </a:p>
        </p:txBody>
      </p:sp>
      <p:pic>
        <p:nvPicPr>
          <p:cNvPr id="9219"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1905000"/>
            <a:ext cx="6850063" cy="3895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6299591"/>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normAutofit fontScale="90000"/>
          </a:bodyPr>
          <a:lstStyle/>
          <a:p>
            <a:pPr fontAlgn="auto">
              <a:spcAft>
                <a:spcPts val="0"/>
              </a:spcAft>
              <a:defRPr/>
            </a:pPr>
            <a:r>
              <a:rPr lang="vi-VN"/>
              <a:t>Ứng dụng của buffer 3 trạng thái</a:t>
            </a:r>
            <a:endParaRPr lang="en-US"/>
          </a:p>
        </p:txBody>
      </p:sp>
      <p:sp>
        <p:nvSpPr>
          <p:cNvPr id="10243" name="Rectangle 3"/>
          <p:cNvSpPr>
            <a:spLocks noGrp="1" noChangeArrowheads="1"/>
          </p:cNvSpPr>
          <p:nvPr>
            <p:ph idx="1"/>
          </p:nvPr>
        </p:nvSpPr>
        <p:spPr>
          <a:xfrm>
            <a:off x="228600" y="1676400"/>
            <a:ext cx="8534400" cy="4419600"/>
          </a:xfrm>
        </p:spPr>
        <p:txBody>
          <a:bodyPr/>
          <a:lstStyle/>
          <a:p>
            <a:pPr>
              <a:lnSpc>
                <a:spcPct val="90000"/>
              </a:lnSpc>
            </a:pPr>
            <a:r>
              <a:rPr lang="vi-VN" altLang="en-US" smtClean="0"/>
              <a:t>Mạch ghép kênh</a:t>
            </a:r>
          </a:p>
          <a:p>
            <a:pPr>
              <a:lnSpc>
                <a:spcPct val="90000"/>
              </a:lnSpc>
            </a:pPr>
            <a:endParaRPr lang="vi-VN" altLang="en-US" smtClean="0"/>
          </a:p>
          <a:p>
            <a:pPr>
              <a:lnSpc>
                <a:spcPct val="90000"/>
              </a:lnSpc>
            </a:pPr>
            <a:endParaRPr lang="vi-VN" altLang="en-US" smtClean="0"/>
          </a:p>
          <a:p>
            <a:pPr>
              <a:lnSpc>
                <a:spcPct val="90000"/>
              </a:lnSpc>
            </a:pPr>
            <a:endParaRPr lang="vi-VN" altLang="en-US" smtClean="0"/>
          </a:p>
          <a:p>
            <a:pPr>
              <a:lnSpc>
                <a:spcPct val="90000"/>
              </a:lnSpc>
            </a:pPr>
            <a:r>
              <a:rPr lang="vi-VN" altLang="en-US" smtClean="0"/>
              <a:t>Hai mạch 3 trạng thái nối ngược chiều nhau để tạo thành mạch hai chiều</a:t>
            </a:r>
          </a:p>
          <a:p>
            <a:pPr>
              <a:lnSpc>
                <a:spcPct val="90000"/>
              </a:lnSpc>
            </a:pPr>
            <a:r>
              <a:rPr lang="vi-VN" altLang="en-US" smtClean="0"/>
              <a:t>Chú ý: đầu ra của cổng 3 trạng thái mới có thể nối được với nhau, cổng logic bình thường không thể thự hiện được</a:t>
            </a:r>
            <a:endParaRPr lang="en-US" altLang="en-US" smtClean="0"/>
          </a:p>
        </p:txBody>
      </p:sp>
      <p:pic>
        <p:nvPicPr>
          <p:cNvPr id="1024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86200" y="1905000"/>
            <a:ext cx="4533900" cy="166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15058710"/>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normAutofit fontScale="90000"/>
          </a:bodyPr>
          <a:lstStyle/>
          <a:p>
            <a:pPr fontAlgn="auto">
              <a:spcAft>
                <a:spcPts val="0"/>
              </a:spcAft>
              <a:defRPr/>
            </a:pPr>
            <a:r>
              <a:rPr lang="vi-VN" sz="4000"/>
              <a:t>Cổng truyền dẫn – transmission gate</a:t>
            </a:r>
            <a:endParaRPr lang="en-US" sz="4000"/>
          </a:p>
        </p:txBody>
      </p:sp>
      <p:sp>
        <p:nvSpPr>
          <p:cNvPr id="11267" name="Rectangle 3"/>
          <p:cNvSpPr>
            <a:spLocks noGrp="1" noChangeArrowheads="1"/>
          </p:cNvSpPr>
          <p:nvPr>
            <p:ph idx="1"/>
          </p:nvPr>
        </p:nvSpPr>
        <p:spPr/>
        <p:txBody>
          <a:bodyPr/>
          <a:lstStyle/>
          <a:p>
            <a:r>
              <a:rPr lang="vi-VN" altLang="en-US" smtClean="0"/>
              <a:t>Cổng truyền dẫn hoạt động như một chuyện mạch nối đầu (x) vào tới đầu ra (f)</a:t>
            </a:r>
            <a:endParaRPr lang="en-US" altLang="en-US" smtClean="0"/>
          </a:p>
        </p:txBody>
      </p:sp>
      <p:pic>
        <p:nvPicPr>
          <p:cNvPr id="1126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3200400"/>
            <a:ext cx="5713413" cy="1928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21864381"/>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normAutofit fontScale="90000"/>
          </a:bodyPr>
          <a:lstStyle/>
          <a:p>
            <a:pPr fontAlgn="auto">
              <a:spcAft>
                <a:spcPts val="0"/>
              </a:spcAft>
              <a:defRPr/>
            </a:pPr>
            <a:r>
              <a:rPr lang="vi-VN"/>
              <a:t>Bộ ghép kênh và XOR dùng cổng truyền dẫn</a:t>
            </a:r>
            <a:endParaRPr lang="en-US"/>
          </a:p>
        </p:txBody>
      </p:sp>
      <p:pic>
        <p:nvPicPr>
          <p:cNvPr id="12291"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2133600"/>
            <a:ext cx="3714750" cy="265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2"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4400" y="2209800"/>
            <a:ext cx="3908425" cy="2538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87986288"/>
      </p:ext>
    </p:extLst>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Rectangle 2"/>
          <p:cNvSpPr>
            <a:spLocks noGrp="1" noChangeArrowheads="1"/>
          </p:cNvSpPr>
          <p:nvPr>
            <p:ph type="ctrTitle"/>
          </p:nvPr>
        </p:nvSpPr>
        <p:spPr>
          <a:xfrm>
            <a:off x="685800" y="838200"/>
            <a:ext cx="7620000" cy="2559050"/>
          </a:xfrm>
          <a:ln>
            <a:miter lim="800000"/>
            <a:headEnd/>
            <a:tailEnd/>
          </a:ln>
        </p:spPr>
        <p:txBody>
          <a:bodyPr/>
          <a:lstStyle/>
          <a:p>
            <a:pPr eaLnBrk="1" fontAlgn="auto" hangingPunct="1">
              <a:spcAft>
                <a:spcPts val="0"/>
              </a:spcAft>
              <a:defRPr/>
            </a:pPr>
            <a:r>
              <a:rPr lang="vi-VN" sz="6800" dirty="0"/>
              <a:t>Thiết kế số</a:t>
            </a:r>
            <a:br>
              <a:rPr lang="vi-VN" sz="6800" dirty="0"/>
            </a:br>
            <a:r>
              <a:rPr lang="vi-VN" sz="6800" dirty="0"/>
              <a:t> </a:t>
            </a:r>
            <a:r>
              <a:rPr lang="vi-VN" sz="4200" i="1" dirty="0">
                <a:solidFill>
                  <a:schemeClr val="accent2"/>
                </a:solidFill>
              </a:rPr>
              <a:t>Công nghệ thực hiện mạch:</a:t>
            </a:r>
            <a:br>
              <a:rPr lang="vi-VN" sz="4200" i="1" dirty="0">
                <a:solidFill>
                  <a:schemeClr val="accent2"/>
                </a:solidFill>
              </a:rPr>
            </a:br>
            <a:r>
              <a:rPr lang="vi-VN" sz="2600" i="1" dirty="0">
                <a:solidFill>
                  <a:srgbClr val="0033CC"/>
                </a:solidFill>
              </a:rPr>
              <a:t>Transistor NMOS và PMOS, cổng logic CMOS</a:t>
            </a:r>
            <a:endParaRPr lang="en-US" sz="2200" i="1" dirty="0">
              <a:solidFill>
                <a:srgbClr val="0033CC"/>
              </a:solidFill>
              <a:latin typeface="Arial" charset="0"/>
            </a:endParaRPr>
          </a:p>
        </p:txBody>
      </p:sp>
      <p:sp>
        <p:nvSpPr>
          <p:cNvPr id="5123" name="Rectangle 3"/>
          <p:cNvSpPr>
            <a:spLocks noGrp="1" noChangeArrowheads="1"/>
          </p:cNvSpPr>
          <p:nvPr>
            <p:ph type="subTitle" idx="1"/>
          </p:nvPr>
        </p:nvSpPr>
        <p:spPr>
          <a:xfrm>
            <a:off x="533400" y="3228975"/>
            <a:ext cx="7854950" cy="1752600"/>
          </a:xfrm>
        </p:spPr>
        <p:txBody>
          <a:bodyPr/>
          <a:lstStyle/>
          <a:p>
            <a:pPr marR="0" eaLnBrk="1" hangingPunct="1"/>
            <a:r>
              <a:rPr lang="vi-VN" altLang="en-US" smtClean="0"/>
              <a:t>Người trình bày: </a:t>
            </a:r>
          </a:p>
          <a:p>
            <a:pPr marR="0" eaLnBrk="1" hangingPunct="1"/>
            <a:r>
              <a:rPr lang="vi-VN" altLang="en-US" smtClean="0"/>
              <a:t>TS. Hoàng Mạnh Thắng</a:t>
            </a:r>
            <a:endParaRPr lang="en-US" altLang="en-US" smtClean="0"/>
          </a:p>
        </p:txBody>
      </p:sp>
      <p:sp>
        <p:nvSpPr>
          <p:cNvPr id="5124" name="Text Box 4"/>
          <p:cNvSpPr txBox="1">
            <a:spLocks noChangeArrowheads="1"/>
          </p:cNvSpPr>
          <p:nvPr>
            <p:custDataLst>
              <p:tags r:id="rId1"/>
            </p:custDataLst>
          </p:nvPr>
        </p:nvSpPr>
        <p:spPr bwMode="auto">
          <a:xfrm>
            <a:off x="0" y="7112000"/>
            <a:ext cx="9144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TexPoint fonts used in EMF: </a:t>
            </a:r>
            <a:r>
              <a:rPr lang="en-US" altLang="en-US">
                <a:latin typeface="cmmi10" pitchFamily="34" charset="0"/>
              </a:rPr>
              <a:t>A</a:t>
            </a:r>
            <a:r>
              <a:rPr lang="en-US" altLang="en-US">
                <a:latin typeface="cmr10" pitchFamily="34" charset="0"/>
              </a:rPr>
              <a:t>A</a:t>
            </a:r>
            <a:r>
              <a:rPr lang="en-US" altLang="en-US">
                <a:latin typeface="cmsy10" pitchFamily="34" charset="0"/>
              </a:rPr>
              <a:t>A</a:t>
            </a:r>
            <a:r>
              <a:rPr lang="en-US" altLang="en-US">
                <a:latin typeface="cmsy7" pitchFamily="34" charset="0"/>
              </a:rPr>
              <a:t>A</a:t>
            </a:r>
            <a:r>
              <a:rPr lang="en-US" altLang="en-US">
                <a:latin typeface="cmr7" pitchFamily="34" charset="0"/>
              </a:rPr>
              <a:t>A</a:t>
            </a:r>
          </a:p>
        </p:txBody>
      </p:sp>
    </p:spTree>
    <p:extLst>
      <p:ext uri="{BB962C8B-B14F-4D97-AF65-F5344CB8AC3E}">
        <p14:creationId xmlns:p14="http://schemas.microsoft.com/office/powerpoint/2010/main" val="3799145431"/>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vi-VN" altLang="en-US" smtClean="0"/>
              <a:t>Giá trị logic và mức điện áp</a:t>
            </a:r>
            <a:endParaRPr lang="en-US" altLang="en-US" smtClean="0"/>
          </a:p>
        </p:txBody>
      </p:sp>
      <p:sp>
        <p:nvSpPr>
          <p:cNvPr id="6147" name="Rectangle 3"/>
          <p:cNvSpPr>
            <a:spLocks noGrp="1" noChangeArrowheads="1"/>
          </p:cNvSpPr>
          <p:nvPr>
            <p:ph idx="1"/>
          </p:nvPr>
        </p:nvSpPr>
        <p:spPr>
          <a:xfrm>
            <a:off x="533400" y="1828800"/>
            <a:ext cx="3886200" cy="4038600"/>
          </a:xfrm>
        </p:spPr>
        <p:txBody>
          <a:bodyPr/>
          <a:lstStyle/>
          <a:p>
            <a:pPr eaLnBrk="1" hangingPunct="1"/>
            <a:r>
              <a:rPr lang="vi-VN" altLang="en-US" smtClean="0"/>
              <a:t>Vss =0v, Vdd là điện áp nguồn cấp, V</a:t>
            </a:r>
            <a:r>
              <a:rPr lang="vi-VN" altLang="en-US" baseline="-25000" smtClean="0"/>
              <a:t>DD</a:t>
            </a:r>
            <a:r>
              <a:rPr lang="vi-VN" altLang="en-US" smtClean="0"/>
              <a:t>=+5V/+3.3V</a:t>
            </a:r>
          </a:p>
          <a:p>
            <a:pPr eaLnBrk="1" hangingPunct="1"/>
            <a:r>
              <a:rPr lang="vi-VN" altLang="en-US" smtClean="0"/>
              <a:t>Mức V</a:t>
            </a:r>
            <a:r>
              <a:rPr lang="vi-VN" altLang="en-US" baseline="-25000" smtClean="0"/>
              <a:t>0,max</a:t>
            </a:r>
            <a:r>
              <a:rPr lang="vi-VN" altLang="en-US" smtClean="0"/>
              <a:t> và V</a:t>
            </a:r>
            <a:r>
              <a:rPr lang="vi-VN" altLang="en-US" baseline="-25000" smtClean="0"/>
              <a:t>1, min</a:t>
            </a:r>
            <a:r>
              <a:rPr lang="vi-VN" altLang="en-US" smtClean="0"/>
              <a:t> phụ thuộc vào công nghệ</a:t>
            </a:r>
            <a:endParaRPr lang="en-US" altLang="en-US" smtClean="0"/>
          </a:p>
        </p:txBody>
      </p:sp>
      <p:pic>
        <p:nvPicPr>
          <p:cNvPr id="614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0" y="2057400"/>
            <a:ext cx="4019550" cy="3829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40143024"/>
      </p:ext>
    </p:extLst>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vi-VN" altLang="en-US" smtClean="0"/>
              <a:t>Các chuyển mạch transistor</a:t>
            </a:r>
            <a:endParaRPr lang="en-US" altLang="en-US" smtClean="0"/>
          </a:p>
        </p:txBody>
      </p:sp>
      <p:sp>
        <p:nvSpPr>
          <p:cNvPr id="7171" name="Rectangle 3"/>
          <p:cNvSpPr>
            <a:spLocks noGrp="1" noChangeArrowheads="1"/>
          </p:cNvSpPr>
          <p:nvPr>
            <p:ph idx="1"/>
          </p:nvPr>
        </p:nvSpPr>
        <p:spPr/>
        <p:txBody>
          <a:bodyPr/>
          <a:lstStyle/>
          <a:p>
            <a:pPr eaLnBrk="1" hangingPunct="1">
              <a:lnSpc>
                <a:spcPct val="90000"/>
              </a:lnSpc>
            </a:pPr>
            <a:r>
              <a:rPr lang="vi-VN" altLang="en-US" sz="2700" smtClean="0"/>
              <a:t>Mạch logic được hìh thành từ các transistor, và được điều khiển bởi tín hiệu logic x</a:t>
            </a:r>
          </a:p>
          <a:p>
            <a:pPr eaLnBrk="1" hangingPunct="1">
              <a:lnSpc>
                <a:spcPct val="90000"/>
              </a:lnSpc>
            </a:pPr>
            <a:r>
              <a:rPr lang="vi-VN" altLang="en-US" sz="2700" smtClean="0"/>
              <a:t>Loại thường được dùng để thực hiện chuyển mạch là </a:t>
            </a:r>
            <a:r>
              <a:rPr lang="vi-VN" altLang="en-US" sz="2700" i="1" smtClean="0"/>
              <a:t>metal oxide semiconductỏ field efect transistor (MOSFET)</a:t>
            </a:r>
          </a:p>
          <a:p>
            <a:pPr eaLnBrk="1" hangingPunct="1">
              <a:lnSpc>
                <a:spcPct val="90000"/>
              </a:lnSpc>
            </a:pPr>
            <a:r>
              <a:rPr lang="vi-VN" altLang="en-US" sz="2700" smtClean="0"/>
              <a:t>Có 2 loại MOSFET là: N-channel (NMOS) và P-channel (PMOS)</a:t>
            </a:r>
          </a:p>
          <a:p>
            <a:pPr eaLnBrk="1" hangingPunct="1">
              <a:lnSpc>
                <a:spcPct val="90000"/>
              </a:lnSpc>
            </a:pPr>
            <a:r>
              <a:rPr lang="vi-VN" altLang="en-US" sz="2700" smtClean="0"/>
              <a:t>Trước kia mạch dùng hoặc NMOS hoặc PMOS transistors, hiện nay dùng cả hai và được gọi </a:t>
            </a:r>
            <a:r>
              <a:rPr lang="vi-VN" altLang="en-US" sz="2700" i="1" smtClean="0"/>
              <a:t>Complementary </a:t>
            </a:r>
            <a:r>
              <a:rPr lang="vi-VN" altLang="en-US" sz="2700" smtClean="0"/>
              <a:t>MOS - CMOS</a:t>
            </a:r>
            <a:endParaRPr lang="en-US" altLang="en-US" sz="2700" smtClean="0"/>
          </a:p>
        </p:txBody>
      </p:sp>
    </p:spTree>
    <p:extLst>
      <p:ext uri="{BB962C8B-B14F-4D97-AF65-F5344CB8AC3E}">
        <p14:creationId xmlns:p14="http://schemas.microsoft.com/office/powerpoint/2010/main" val="4244901492"/>
      </p:ext>
    </p:extLst>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normAutofit fontScale="90000"/>
          </a:bodyPr>
          <a:lstStyle/>
          <a:p>
            <a:pPr eaLnBrk="1" fontAlgn="auto" hangingPunct="1">
              <a:spcAft>
                <a:spcPts val="0"/>
              </a:spcAft>
              <a:defRPr/>
            </a:pPr>
            <a:r>
              <a:rPr lang="vi-VN"/>
              <a:t>Chuyển mạch dùng NMOS transistor</a:t>
            </a:r>
            <a:endParaRPr lang="en-US"/>
          </a:p>
        </p:txBody>
      </p:sp>
      <p:pic>
        <p:nvPicPr>
          <p:cNvPr id="819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1905000"/>
            <a:ext cx="7065963" cy="3705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32601857"/>
      </p:ext>
    </p:extLst>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normAutofit fontScale="90000"/>
          </a:bodyPr>
          <a:lstStyle/>
          <a:p>
            <a:pPr eaLnBrk="1" fontAlgn="auto" hangingPunct="1">
              <a:spcAft>
                <a:spcPts val="0"/>
              </a:spcAft>
              <a:defRPr/>
            </a:pPr>
            <a:r>
              <a:rPr lang="vi-VN" sz="4000"/>
              <a:t>Chuyển mạch dùng NMOS transistor</a:t>
            </a:r>
            <a:endParaRPr lang="en-US" sz="4000"/>
          </a:p>
        </p:txBody>
      </p:sp>
      <p:sp>
        <p:nvSpPr>
          <p:cNvPr id="9219" name="Rectangle 3"/>
          <p:cNvSpPr>
            <a:spLocks noGrp="1" noChangeArrowheads="1"/>
          </p:cNvSpPr>
          <p:nvPr>
            <p:ph idx="1"/>
          </p:nvPr>
        </p:nvSpPr>
        <p:spPr>
          <a:xfrm>
            <a:off x="3276600" y="1828800"/>
            <a:ext cx="5410200" cy="4038600"/>
          </a:xfrm>
        </p:spPr>
        <p:txBody>
          <a:bodyPr/>
          <a:lstStyle/>
          <a:p>
            <a:pPr eaLnBrk="1" hangingPunct="1"/>
            <a:r>
              <a:rPr lang="vi-VN" altLang="en-US" sz="2700" smtClean="0"/>
              <a:t>Transistor hoạt động bằng cách điều khiển điện áp V</a:t>
            </a:r>
            <a:r>
              <a:rPr lang="vi-VN" altLang="en-US" sz="2700" baseline="-25000" smtClean="0"/>
              <a:t>G</a:t>
            </a:r>
            <a:r>
              <a:rPr lang="vi-VN" altLang="en-US" sz="2700" smtClean="0"/>
              <a:t> ở cổng G </a:t>
            </a:r>
          </a:p>
          <a:p>
            <a:pPr eaLnBrk="1" hangingPunct="1"/>
            <a:r>
              <a:rPr lang="vi-VN" altLang="en-US" sz="2700" smtClean="0"/>
              <a:t>Nếu V</a:t>
            </a:r>
            <a:r>
              <a:rPr lang="vi-VN" altLang="en-US" sz="2700" baseline="-25000" smtClean="0"/>
              <a:t>G</a:t>
            </a:r>
            <a:r>
              <a:rPr lang="vi-VN" altLang="en-US" sz="2700" smtClean="0"/>
              <a:t> ở mức thấp thì không có kết nối giữa cực G và D </a:t>
            </a:r>
            <a:r>
              <a:rPr lang="vi-VN" altLang="en-US" sz="2700" smtClean="0">
                <a:sym typeface="Wingdings" panose="05000000000000000000" pitchFamily="2" charset="2"/>
              </a:rPr>
              <a:t> transistor ở trạng thái OFF</a:t>
            </a:r>
          </a:p>
          <a:p>
            <a:pPr eaLnBrk="1" hangingPunct="1"/>
            <a:r>
              <a:rPr lang="vi-VN" altLang="en-US" sz="2700" smtClean="0"/>
              <a:t>Nếu V</a:t>
            </a:r>
            <a:r>
              <a:rPr lang="vi-VN" altLang="en-US" sz="2700" baseline="-25000" smtClean="0"/>
              <a:t>G</a:t>
            </a:r>
            <a:r>
              <a:rPr lang="vi-VN" altLang="en-US" sz="2700" smtClean="0"/>
              <a:t> ở mức cao thì transitor ON và làm việc giống chuyển mạch được đóng giữa cực G và D</a:t>
            </a:r>
            <a:endParaRPr lang="en-US" altLang="en-US" sz="2700" smtClean="0">
              <a:sym typeface="Wingdings" panose="05000000000000000000" pitchFamily="2" charset="2"/>
            </a:endParaRPr>
          </a:p>
        </p:txBody>
      </p:sp>
      <p:pic>
        <p:nvPicPr>
          <p:cNvPr id="922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2362200"/>
            <a:ext cx="2552700" cy="294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88314918"/>
      </p:ext>
    </p:extLst>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normAutofit fontScale="90000"/>
          </a:bodyPr>
          <a:lstStyle/>
          <a:p>
            <a:pPr eaLnBrk="1" fontAlgn="auto" hangingPunct="1">
              <a:spcAft>
                <a:spcPts val="0"/>
              </a:spcAft>
              <a:defRPr/>
            </a:pPr>
            <a:r>
              <a:rPr lang="vi-VN"/>
              <a:t>PMOS transistor làm việc như chuyển mạch</a:t>
            </a:r>
            <a:endParaRPr lang="en-US"/>
          </a:p>
        </p:txBody>
      </p:sp>
      <p:pic>
        <p:nvPicPr>
          <p:cNvPr id="1024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1981200"/>
            <a:ext cx="7126288" cy="3752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4246636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2"/>
          <p:cNvSpPr>
            <a:spLocks noGrp="1" noChangeArrowheads="1"/>
          </p:cNvSpPr>
          <p:nvPr>
            <p:ph type="ctrTitle"/>
          </p:nvPr>
        </p:nvSpPr>
        <p:spPr/>
        <p:txBody>
          <a:bodyPr/>
          <a:lstStyle/>
          <a:p>
            <a:pPr fontAlgn="auto">
              <a:spcAft>
                <a:spcPts val="0"/>
              </a:spcAft>
              <a:defRPr/>
            </a:pPr>
            <a:r>
              <a:rPr lang="vi-VN" altLang="ja-JP"/>
              <a:t>Chương II</a:t>
            </a:r>
            <a:br>
              <a:rPr lang="vi-VN" altLang="ja-JP"/>
            </a:br>
            <a:r>
              <a:rPr lang="vi-VN"/>
              <a:t> </a:t>
            </a:r>
            <a:r>
              <a:rPr lang="vi-VN" sz="3800" i="1">
                <a:solidFill>
                  <a:schemeClr val="accent2"/>
                </a:solidFill>
              </a:rPr>
              <a:t>Giới thiệu về </a:t>
            </a:r>
            <a:r>
              <a:rPr lang="vi-VN" altLang="ja-JP" sz="3800" i="1">
                <a:solidFill>
                  <a:schemeClr val="accent2"/>
                </a:solidFill>
              </a:rPr>
              <a:t>mạch</a:t>
            </a:r>
            <a:r>
              <a:rPr lang="vi-VN" sz="3800" i="1">
                <a:solidFill>
                  <a:schemeClr val="accent2"/>
                </a:solidFill>
              </a:rPr>
              <a:t>  số</a:t>
            </a:r>
            <a:endParaRPr lang="en-US" sz="3800" i="1">
              <a:solidFill>
                <a:schemeClr val="accent2"/>
              </a:solidFill>
              <a:latin typeface="Arial" charset="0"/>
            </a:endParaRPr>
          </a:p>
        </p:txBody>
      </p:sp>
    </p:spTree>
    <p:extLst>
      <p:ext uri="{BB962C8B-B14F-4D97-AF65-F5344CB8AC3E}">
        <p14:creationId xmlns:p14="http://schemas.microsoft.com/office/powerpoint/2010/main" val="1945726025"/>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2"/>
          <p:cNvSpPr>
            <a:spLocks noGrp="1" noChangeArrowheads="1"/>
          </p:cNvSpPr>
          <p:nvPr>
            <p:ph type="title"/>
          </p:nvPr>
        </p:nvSpPr>
        <p:spPr/>
        <p:txBody>
          <a:bodyPr>
            <a:normAutofit fontScale="90000"/>
          </a:bodyPr>
          <a:lstStyle/>
          <a:p>
            <a:pPr eaLnBrk="1" fontAlgn="auto" hangingPunct="1">
              <a:spcAft>
                <a:spcPts val="0"/>
              </a:spcAft>
              <a:defRPr/>
            </a:pPr>
            <a:r>
              <a:rPr lang="vi-VN" sz="4000"/>
              <a:t>Chuyển mạch dùng PMOS transistor</a:t>
            </a:r>
            <a:endParaRPr lang="en-US" sz="4000"/>
          </a:p>
        </p:txBody>
      </p:sp>
      <p:sp>
        <p:nvSpPr>
          <p:cNvPr id="11267" name="Rectangle 3"/>
          <p:cNvSpPr>
            <a:spLocks noGrp="1" noChangeArrowheads="1"/>
          </p:cNvSpPr>
          <p:nvPr>
            <p:ph idx="1"/>
          </p:nvPr>
        </p:nvSpPr>
        <p:spPr>
          <a:xfrm>
            <a:off x="3276600" y="1828800"/>
            <a:ext cx="5410200" cy="4038600"/>
          </a:xfrm>
        </p:spPr>
        <p:txBody>
          <a:bodyPr/>
          <a:lstStyle/>
          <a:p>
            <a:pPr eaLnBrk="1" hangingPunct="1"/>
            <a:r>
              <a:rPr lang="vi-VN" altLang="en-US" sz="2700" smtClean="0"/>
              <a:t>Transistor hoạt động bằng cách điều khiển điện áp V</a:t>
            </a:r>
            <a:r>
              <a:rPr lang="vi-VN" altLang="en-US" sz="2700" baseline="-25000" smtClean="0"/>
              <a:t>G</a:t>
            </a:r>
            <a:r>
              <a:rPr lang="vi-VN" altLang="en-US" sz="2700" smtClean="0"/>
              <a:t> ở cổng G </a:t>
            </a:r>
          </a:p>
          <a:p>
            <a:pPr eaLnBrk="1" hangingPunct="1"/>
            <a:r>
              <a:rPr lang="vi-VN" altLang="en-US" sz="2700" smtClean="0"/>
              <a:t>Nếu V</a:t>
            </a:r>
            <a:r>
              <a:rPr lang="vi-VN" altLang="en-US" sz="2700" baseline="-25000" smtClean="0"/>
              <a:t>G</a:t>
            </a:r>
            <a:r>
              <a:rPr lang="vi-VN" altLang="en-US" sz="2700" smtClean="0"/>
              <a:t> ở mức CAO thì không có kết nối giữa cực G và D </a:t>
            </a:r>
            <a:r>
              <a:rPr lang="vi-VN" altLang="en-US" sz="2700" smtClean="0">
                <a:sym typeface="Wingdings" panose="05000000000000000000" pitchFamily="2" charset="2"/>
              </a:rPr>
              <a:t> transistor ở trạng thái OFF</a:t>
            </a:r>
          </a:p>
          <a:p>
            <a:pPr eaLnBrk="1" hangingPunct="1"/>
            <a:r>
              <a:rPr lang="vi-VN" altLang="en-US" sz="2700" smtClean="0"/>
              <a:t>Nếu V</a:t>
            </a:r>
            <a:r>
              <a:rPr lang="vi-VN" altLang="en-US" sz="2700" baseline="-25000" smtClean="0"/>
              <a:t>G</a:t>
            </a:r>
            <a:r>
              <a:rPr lang="vi-VN" altLang="en-US" sz="2700" smtClean="0"/>
              <a:t> ở mức THẤP thì transitor ON và làm việc giống chuyển mạch được đóng giữa cực G và D</a:t>
            </a:r>
            <a:endParaRPr lang="en-US" altLang="en-US" sz="2700" smtClean="0">
              <a:sym typeface="Wingdings" panose="05000000000000000000" pitchFamily="2" charset="2"/>
            </a:endParaRPr>
          </a:p>
        </p:txBody>
      </p:sp>
      <p:pic>
        <p:nvPicPr>
          <p:cNvPr id="11268"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2667000"/>
            <a:ext cx="2466975" cy="278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76487675"/>
      </p:ext>
    </p:extLst>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normAutofit fontScale="90000"/>
          </a:bodyPr>
          <a:lstStyle/>
          <a:p>
            <a:pPr eaLnBrk="1" fontAlgn="auto" hangingPunct="1">
              <a:spcAft>
                <a:spcPts val="0"/>
              </a:spcAft>
              <a:defRPr/>
            </a:pPr>
            <a:r>
              <a:rPr lang="vi-VN"/>
              <a:t>NMOS và PMOS trong mạch logic</a:t>
            </a:r>
            <a:endParaRPr lang="en-US"/>
          </a:p>
        </p:txBody>
      </p:sp>
      <p:pic>
        <p:nvPicPr>
          <p:cNvPr id="12291"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828800"/>
            <a:ext cx="7570788" cy="423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84416736"/>
      </p:ext>
    </p:extLst>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normAutofit fontScale="90000"/>
          </a:bodyPr>
          <a:lstStyle/>
          <a:p>
            <a:pPr eaLnBrk="1" fontAlgn="auto" hangingPunct="1">
              <a:spcAft>
                <a:spcPts val="0"/>
              </a:spcAft>
              <a:defRPr/>
            </a:pPr>
            <a:r>
              <a:rPr lang="vi-VN" sz="4000"/>
              <a:t>NMOS và PMOS trong mạch logic (cont.)</a:t>
            </a:r>
            <a:endParaRPr lang="en-US" sz="4000"/>
          </a:p>
        </p:txBody>
      </p:sp>
      <p:sp>
        <p:nvSpPr>
          <p:cNvPr id="13315" name="Rectangle 3"/>
          <p:cNvSpPr>
            <a:spLocks noGrp="1" noChangeArrowheads="1"/>
          </p:cNvSpPr>
          <p:nvPr>
            <p:ph idx="1"/>
          </p:nvPr>
        </p:nvSpPr>
        <p:spPr/>
        <p:txBody>
          <a:bodyPr/>
          <a:lstStyle/>
          <a:p>
            <a:pPr eaLnBrk="1" hangingPunct="1">
              <a:lnSpc>
                <a:spcPct val="90000"/>
              </a:lnSpc>
            </a:pPr>
            <a:r>
              <a:rPr lang="vi-VN" altLang="en-US" smtClean="0"/>
              <a:t>Khi NMOS được ON thì cực D nối xuống GND. Khi PMOS được ON thì cực D nối xuống V</a:t>
            </a:r>
            <a:r>
              <a:rPr lang="vi-VN" altLang="en-US" baseline="-25000" smtClean="0"/>
              <a:t>DD</a:t>
            </a:r>
            <a:r>
              <a:rPr lang="vi-VN" altLang="en-US" smtClean="0"/>
              <a:t>,</a:t>
            </a:r>
          </a:p>
          <a:p>
            <a:pPr eaLnBrk="1" hangingPunct="1">
              <a:lnSpc>
                <a:spcPct val="90000"/>
              </a:lnSpc>
            </a:pPr>
            <a:r>
              <a:rPr lang="vi-VN" altLang="en-US" smtClean="0"/>
              <a:t>Lý do là: NMOS ko thể dùng để nối cực D hoàn toàn lên  V</a:t>
            </a:r>
            <a:r>
              <a:rPr lang="vi-VN" altLang="en-US" baseline="-25000" smtClean="0"/>
              <a:t>DD</a:t>
            </a:r>
            <a:r>
              <a:rPr lang="vi-VN" altLang="en-US" smtClean="0"/>
              <a:t> và PMOS ko thể dùng để nối cựu D hoàn toàn xuống GND.</a:t>
            </a:r>
          </a:p>
          <a:p>
            <a:pPr eaLnBrk="1" hangingPunct="1">
              <a:lnSpc>
                <a:spcPct val="90000"/>
              </a:lnSpc>
            </a:pPr>
            <a:r>
              <a:rPr lang="vi-VN" altLang="en-US" smtClean="0"/>
              <a:t>Do vậy, cả PMOS và NMOS đuwocj dùng theo cặp trong mạch CMOS </a:t>
            </a:r>
            <a:endParaRPr lang="en-US" altLang="en-US" smtClean="0"/>
          </a:p>
        </p:txBody>
      </p:sp>
    </p:spTree>
    <p:extLst>
      <p:ext uri="{BB962C8B-B14F-4D97-AF65-F5344CB8AC3E}">
        <p14:creationId xmlns:p14="http://schemas.microsoft.com/office/powerpoint/2010/main" val="446594183"/>
      </p:ext>
    </p:extLst>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vi-VN" altLang="en-US" smtClean="0"/>
              <a:t>Cổng logic dùng CMOS</a:t>
            </a:r>
            <a:endParaRPr lang="en-US" altLang="en-US" smtClean="0"/>
          </a:p>
        </p:txBody>
      </p:sp>
      <p:sp>
        <p:nvSpPr>
          <p:cNvPr id="14339" name="Rectangle 3"/>
          <p:cNvSpPr>
            <a:spLocks noGrp="1" noChangeArrowheads="1"/>
          </p:cNvSpPr>
          <p:nvPr>
            <p:ph idx="1"/>
          </p:nvPr>
        </p:nvSpPr>
        <p:spPr/>
        <p:txBody>
          <a:bodyPr/>
          <a:lstStyle/>
          <a:p>
            <a:pPr eaLnBrk="1" hangingPunct="1"/>
            <a:r>
              <a:rPr lang="vi-VN" altLang="en-US" sz="2700" smtClean="0"/>
              <a:t>Cổng này liên quan đến NMOS khi pull-down network (PDN) và PMOS trong pull-up network (PUN)</a:t>
            </a:r>
          </a:p>
          <a:p>
            <a:pPr eaLnBrk="1" hangingPunct="1"/>
            <a:r>
              <a:rPr lang="vi-VN" altLang="en-US" sz="2700" smtClean="0"/>
              <a:t>Các chức năng được thực hiện bởi PDN và PUN là nghich đảo của nhau</a:t>
            </a:r>
          </a:p>
          <a:p>
            <a:pPr eaLnBrk="1" hangingPunct="1"/>
            <a:r>
              <a:rPr lang="vi-VN" altLang="en-US" sz="2700" smtClean="0"/>
              <a:t>PDN và PUN sử dụng số transistor như nhau và được đặt sao cho đối lập nhau: PDN có các transistor nối nối tiếp thì PUN có các PMOS nối song song và ngược lại.</a:t>
            </a:r>
            <a:endParaRPr lang="en-US" altLang="en-US" sz="2700" smtClean="0"/>
          </a:p>
        </p:txBody>
      </p:sp>
    </p:spTree>
    <p:extLst>
      <p:ext uri="{BB962C8B-B14F-4D97-AF65-F5344CB8AC3E}">
        <p14:creationId xmlns:p14="http://schemas.microsoft.com/office/powerpoint/2010/main" val="3999110685"/>
      </p:ext>
    </p:extLst>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vi-VN" altLang="en-US" smtClean="0"/>
              <a:t>Cổng logic CMOS</a:t>
            </a:r>
            <a:endParaRPr lang="en-US" altLang="en-US" smtClean="0"/>
          </a:p>
        </p:txBody>
      </p:sp>
      <p:pic>
        <p:nvPicPr>
          <p:cNvPr id="15363"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0" y="1828800"/>
            <a:ext cx="3771900" cy="405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96275316"/>
      </p:ext>
    </p:extLst>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altLang="en-US" smtClean="0"/>
              <a:t>C</a:t>
            </a:r>
            <a:r>
              <a:rPr lang="vi-VN" altLang="en-US" smtClean="0"/>
              <a:t>ổng </a:t>
            </a:r>
            <a:r>
              <a:rPr lang="en-US" altLang="en-US" smtClean="0"/>
              <a:t>NOT</a:t>
            </a:r>
            <a:r>
              <a:rPr lang="vi-VN" altLang="en-US" smtClean="0"/>
              <a:t> dùng CMOS</a:t>
            </a:r>
            <a:endParaRPr lang="en-US" altLang="en-US" smtClean="0">
              <a:latin typeface="Arial" panose="020B0604020202020204" pitchFamily="34" charset="0"/>
            </a:endParaRPr>
          </a:p>
        </p:txBody>
      </p:sp>
      <p:pic>
        <p:nvPicPr>
          <p:cNvPr id="16387"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828800"/>
            <a:ext cx="7240588" cy="409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42900628"/>
      </p:ext>
    </p:extLst>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vi-VN" altLang="en-US" smtClean="0"/>
              <a:t>Cổng NAND dùng CMOS</a:t>
            </a:r>
            <a:endParaRPr lang="en-US" altLang="en-US" smtClean="0">
              <a:latin typeface="Arial" panose="020B0604020202020204" pitchFamily="34" charset="0"/>
            </a:endParaRPr>
          </a:p>
        </p:txBody>
      </p:sp>
      <p:pic>
        <p:nvPicPr>
          <p:cNvPr id="17411"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905000"/>
            <a:ext cx="7608888" cy="404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97556947"/>
      </p:ext>
    </p:extLst>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normAutofit fontScale="90000"/>
          </a:bodyPr>
          <a:lstStyle/>
          <a:p>
            <a:pPr eaLnBrk="1" fontAlgn="auto" hangingPunct="1">
              <a:spcAft>
                <a:spcPts val="0"/>
              </a:spcAft>
              <a:defRPr/>
            </a:pPr>
            <a:r>
              <a:rPr lang="en-US"/>
              <a:t>                                                          </a:t>
            </a:r>
            <a:r>
              <a:rPr lang="vi-VN"/>
              <a:t>Cổng NOR dùng CMOS</a:t>
            </a:r>
            <a:endParaRPr lang="en-US">
              <a:latin typeface="Arial" charset="0"/>
            </a:endParaRPr>
          </a:p>
        </p:txBody>
      </p:sp>
      <p:pic>
        <p:nvPicPr>
          <p:cNvPr id="1843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828800"/>
            <a:ext cx="7589838" cy="409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15015117"/>
      </p:ext>
    </p:extLst>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vi-VN" altLang="en-US" smtClean="0"/>
              <a:t>Cổng AND dùng CMOS</a:t>
            </a:r>
            <a:endParaRPr lang="en-US" altLang="en-US" smtClean="0">
              <a:latin typeface="Arial" panose="020B0604020202020204" pitchFamily="34" charset="0"/>
            </a:endParaRPr>
          </a:p>
        </p:txBody>
      </p:sp>
      <p:pic>
        <p:nvPicPr>
          <p:cNvPr id="19459"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1828800"/>
            <a:ext cx="5953125"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63849545"/>
      </p:ext>
    </p:extLst>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vi-VN" altLang="en-US" smtClean="0"/>
              <a:t>Cổng OR dùng CMOS</a:t>
            </a:r>
            <a:endParaRPr lang="en-US" altLang="en-US" smtClean="0">
              <a:latin typeface="Arial" panose="020B0604020202020204" pitchFamily="34" charset="0"/>
            </a:endParaRPr>
          </a:p>
        </p:txBody>
      </p:sp>
      <p:pic>
        <p:nvPicPr>
          <p:cNvPr id="20483"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1828800"/>
            <a:ext cx="6249988" cy="417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2152572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2"/>
          <p:cNvSpPr>
            <a:spLocks noGrp="1" noChangeArrowheads="1"/>
          </p:cNvSpPr>
          <p:nvPr>
            <p:ph type="ctrTitle"/>
          </p:nvPr>
        </p:nvSpPr>
        <p:spPr/>
        <p:txBody>
          <a:bodyPr>
            <a:normAutofit fontScale="90000"/>
          </a:bodyPr>
          <a:lstStyle/>
          <a:p>
            <a:pPr fontAlgn="auto">
              <a:spcAft>
                <a:spcPts val="0"/>
              </a:spcAft>
              <a:defRPr/>
            </a:pPr>
            <a:r>
              <a:rPr lang="vi-VN" dirty="0"/>
              <a:t>Thiết kế số</a:t>
            </a:r>
            <a:br>
              <a:rPr lang="vi-VN" dirty="0"/>
            </a:br>
            <a:r>
              <a:rPr lang="vi-VN" dirty="0"/>
              <a:t> </a:t>
            </a:r>
            <a:r>
              <a:rPr lang="vi-VN" sz="3800" i="1" u="sng" dirty="0">
                <a:solidFill>
                  <a:schemeClr val="accent2"/>
                </a:solidFill>
              </a:rPr>
              <a:t>Giới thiệu về mạch số: </a:t>
            </a:r>
            <a:r>
              <a:rPr lang="en-US" sz="3800" i="1" dirty="0">
                <a:solidFill>
                  <a:schemeClr val="accent2"/>
                </a:solidFill>
                <a:latin typeface="Arial" charset="0"/>
              </a:rPr>
              <a:t/>
            </a:r>
            <a:br>
              <a:rPr lang="en-US" sz="3800" i="1" dirty="0">
                <a:solidFill>
                  <a:schemeClr val="accent2"/>
                </a:solidFill>
                <a:latin typeface="Arial" charset="0"/>
              </a:rPr>
            </a:br>
            <a:r>
              <a:rPr lang="vi-VN" sz="3800" i="1" dirty="0">
                <a:solidFill>
                  <a:schemeClr val="accent2"/>
                </a:solidFill>
              </a:rPr>
              <a:t>các biến, hàm, bảng trân lý, cổng logic và các mạng </a:t>
            </a:r>
            <a:r>
              <a:rPr lang="vi-VN" altLang="ja-JP" sz="3800" i="1" dirty="0">
                <a:solidFill>
                  <a:schemeClr val="accent2"/>
                </a:solidFill>
              </a:rPr>
              <a:t>logic</a:t>
            </a:r>
            <a:endParaRPr lang="en-US" sz="3800" i="1" dirty="0">
              <a:solidFill>
                <a:schemeClr val="accent2"/>
              </a:solidFill>
              <a:latin typeface="Arial" charset="0"/>
            </a:endParaRPr>
          </a:p>
        </p:txBody>
      </p:sp>
      <p:sp>
        <p:nvSpPr>
          <p:cNvPr id="6147" name="Rectangle 3"/>
          <p:cNvSpPr>
            <a:spLocks noGrp="1" noChangeArrowheads="1"/>
          </p:cNvSpPr>
          <p:nvPr>
            <p:ph type="subTitle" idx="1"/>
          </p:nvPr>
        </p:nvSpPr>
        <p:spPr>
          <a:xfrm>
            <a:off x="533400" y="3228975"/>
            <a:ext cx="7854950" cy="1752600"/>
          </a:xfrm>
        </p:spPr>
        <p:txBody>
          <a:bodyPr/>
          <a:lstStyle/>
          <a:p>
            <a:pPr marR="0"/>
            <a:r>
              <a:rPr lang="vi-VN" altLang="en-US" smtClean="0"/>
              <a:t>Người trình bày: </a:t>
            </a:r>
          </a:p>
          <a:p>
            <a:pPr marR="0"/>
            <a:r>
              <a:rPr lang="vi-VN" altLang="en-US" smtClean="0"/>
              <a:t>T</a:t>
            </a:r>
            <a:r>
              <a:rPr lang="en-US" altLang="en-US" smtClean="0"/>
              <a:t>iến sỹ</a:t>
            </a:r>
            <a:r>
              <a:rPr lang="vi-VN" altLang="en-US" smtClean="0"/>
              <a:t> Hoàng Mạnh Thắng</a:t>
            </a:r>
            <a:endParaRPr lang="en-US" altLang="en-US" smtClean="0"/>
          </a:p>
        </p:txBody>
      </p:sp>
      <p:sp>
        <p:nvSpPr>
          <p:cNvPr id="6148" name="Text Box 4"/>
          <p:cNvSpPr txBox="1">
            <a:spLocks noChangeArrowheads="1"/>
          </p:cNvSpPr>
          <p:nvPr>
            <p:custDataLst>
              <p:tags r:id="rId1"/>
            </p:custDataLst>
          </p:nvPr>
        </p:nvSpPr>
        <p:spPr bwMode="auto">
          <a:xfrm>
            <a:off x="0" y="7112000"/>
            <a:ext cx="9144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TexPoint fonts used in EMF: </a:t>
            </a:r>
            <a:r>
              <a:rPr lang="en-US" altLang="en-US">
                <a:latin typeface="cmmi10" pitchFamily="34" charset="0"/>
              </a:rPr>
              <a:t>A</a:t>
            </a:r>
            <a:r>
              <a:rPr lang="en-US" altLang="en-US">
                <a:latin typeface="cmr10" pitchFamily="34" charset="0"/>
              </a:rPr>
              <a:t>A</a:t>
            </a:r>
            <a:r>
              <a:rPr lang="en-US" altLang="en-US">
                <a:latin typeface="cmsy10" pitchFamily="34" charset="0"/>
              </a:rPr>
              <a:t>A</a:t>
            </a:r>
            <a:r>
              <a:rPr lang="en-US" altLang="en-US">
                <a:latin typeface="cmsy7" pitchFamily="34" charset="0"/>
              </a:rPr>
              <a:t>A</a:t>
            </a:r>
            <a:r>
              <a:rPr lang="en-US" altLang="en-US">
                <a:latin typeface="cmr7" pitchFamily="34" charset="0"/>
              </a:rPr>
              <a:t>A</a:t>
            </a:r>
          </a:p>
        </p:txBody>
      </p:sp>
    </p:spTree>
    <p:extLst>
      <p:ext uri="{BB962C8B-B14F-4D97-AF65-F5344CB8AC3E}">
        <p14:creationId xmlns:p14="http://schemas.microsoft.com/office/powerpoint/2010/main" val="2997299272"/>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normAutofit fontScale="90000"/>
          </a:bodyPr>
          <a:lstStyle/>
          <a:p>
            <a:pPr eaLnBrk="1" fontAlgn="auto" hangingPunct="1">
              <a:spcAft>
                <a:spcPts val="0"/>
              </a:spcAft>
              <a:defRPr/>
            </a:pPr>
            <a:r>
              <a:rPr lang="vi-VN"/>
              <a:t>Buffer không đảo dùng CMOS</a:t>
            </a:r>
            <a:endParaRPr lang="en-US">
              <a:latin typeface="Arial" charset="0"/>
            </a:endParaRPr>
          </a:p>
        </p:txBody>
      </p:sp>
      <p:pic>
        <p:nvPicPr>
          <p:cNvPr id="21507"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1828800"/>
            <a:ext cx="7307263" cy="401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01176061"/>
      </p:ext>
    </p:extLst>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vi-VN" altLang="en-US" smtClean="0"/>
              <a:t>Cổng truyền dùng CMOS</a:t>
            </a:r>
            <a:endParaRPr lang="en-US" altLang="en-US" smtClean="0">
              <a:latin typeface="Arial" panose="020B0604020202020204" pitchFamily="34" charset="0"/>
            </a:endParaRPr>
          </a:p>
        </p:txBody>
      </p:sp>
      <p:pic>
        <p:nvPicPr>
          <p:cNvPr id="22531"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2286000"/>
            <a:ext cx="7027863" cy="3419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7652937"/>
      </p:ext>
    </p:extLst>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vi-VN" altLang="en-US" smtClean="0"/>
              <a:t>Buffer 3 trạng thái dùng CMOS</a:t>
            </a:r>
            <a:endParaRPr lang="en-US" altLang="en-US" smtClean="0">
              <a:latin typeface="Arial" panose="020B0604020202020204" pitchFamily="34" charset="0"/>
            </a:endParaRPr>
          </a:p>
        </p:txBody>
      </p:sp>
      <p:pic>
        <p:nvPicPr>
          <p:cNvPr id="2355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2286000"/>
            <a:ext cx="7132638" cy="321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32614021"/>
      </p:ext>
    </p:extLst>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2"/>
          <p:cNvSpPr>
            <a:spLocks noGrp="1" noChangeArrowheads="1"/>
          </p:cNvSpPr>
          <p:nvPr>
            <p:ph type="ctrTitle"/>
          </p:nvPr>
        </p:nvSpPr>
        <p:spPr>
          <a:xfrm>
            <a:off x="533400" y="838200"/>
            <a:ext cx="8077200" cy="2559050"/>
          </a:xfrm>
        </p:spPr>
        <p:txBody>
          <a:bodyPr>
            <a:normAutofit fontScale="90000"/>
          </a:bodyPr>
          <a:lstStyle/>
          <a:p>
            <a:pPr fontAlgn="auto">
              <a:spcAft>
                <a:spcPts val="0"/>
              </a:spcAft>
              <a:defRPr/>
            </a:pPr>
            <a:r>
              <a:rPr lang="vi-VN" sz="6800"/>
              <a:t>Thiết kế số</a:t>
            </a:r>
            <a:br>
              <a:rPr lang="vi-VN" sz="6800"/>
            </a:br>
            <a:r>
              <a:rPr lang="vi-VN" sz="6800"/>
              <a:t> </a:t>
            </a:r>
            <a:r>
              <a:rPr lang="vi-VN" sz="4200" i="1">
                <a:solidFill>
                  <a:schemeClr val="accent2"/>
                </a:solidFill>
              </a:rPr>
              <a:t>Thực hiện tối ưu hóa hàm logic:</a:t>
            </a:r>
            <a:br>
              <a:rPr lang="vi-VN" sz="4200" i="1">
                <a:solidFill>
                  <a:schemeClr val="accent2"/>
                </a:solidFill>
              </a:rPr>
            </a:br>
            <a:r>
              <a:rPr lang="vi-VN" sz="2600" i="1">
                <a:solidFill>
                  <a:srgbClr val="0033CC"/>
                </a:solidFill>
              </a:rPr>
              <a:t>Phân tích và tổng hợp mạch đa mức</a:t>
            </a:r>
            <a:endParaRPr lang="en-US" sz="2200" i="1">
              <a:solidFill>
                <a:srgbClr val="0033CC"/>
              </a:solidFill>
              <a:latin typeface="Arial" charset="0"/>
            </a:endParaRPr>
          </a:p>
        </p:txBody>
      </p:sp>
      <p:sp>
        <p:nvSpPr>
          <p:cNvPr id="5123" name="Rectangle 3"/>
          <p:cNvSpPr>
            <a:spLocks noGrp="1" noChangeArrowheads="1"/>
          </p:cNvSpPr>
          <p:nvPr>
            <p:ph type="subTitle" idx="1"/>
          </p:nvPr>
        </p:nvSpPr>
        <p:spPr>
          <a:xfrm>
            <a:off x="533400" y="3228975"/>
            <a:ext cx="7854950" cy="1752600"/>
          </a:xfrm>
        </p:spPr>
        <p:txBody>
          <a:bodyPr/>
          <a:lstStyle/>
          <a:p>
            <a:pPr marR="0"/>
            <a:r>
              <a:rPr lang="vi-VN" altLang="en-US" smtClean="0"/>
              <a:t>Người trình bày: </a:t>
            </a:r>
          </a:p>
          <a:p>
            <a:pPr marR="0"/>
            <a:r>
              <a:rPr lang="vi-VN" altLang="en-US" smtClean="0"/>
              <a:t>TS. Hoàng Mạnh Thắng</a:t>
            </a:r>
            <a:endParaRPr lang="en-US" altLang="en-US" smtClean="0"/>
          </a:p>
        </p:txBody>
      </p:sp>
      <p:sp>
        <p:nvSpPr>
          <p:cNvPr id="5124" name="Text Box 4"/>
          <p:cNvSpPr txBox="1">
            <a:spLocks noChangeArrowheads="1"/>
          </p:cNvSpPr>
          <p:nvPr>
            <p:custDataLst>
              <p:tags r:id="rId1"/>
            </p:custDataLst>
          </p:nvPr>
        </p:nvSpPr>
        <p:spPr bwMode="auto">
          <a:xfrm>
            <a:off x="0" y="7112000"/>
            <a:ext cx="9144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TexPoint fonts used in EMF: </a:t>
            </a:r>
            <a:r>
              <a:rPr lang="en-US" altLang="en-US">
                <a:latin typeface="cmmi10" pitchFamily="34" charset="0"/>
              </a:rPr>
              <a:t>A</a:t>
            </a:r>
            <a:r>
              <a:rPr lang="en-US" altLang="en-US">
                <a:latin typeface="cmr10" pitchFamily="34" charset="0"/>
              </a:rPr>
              <a:t>A</a:t>
            </a:r>
            <a:r>
              <a:rPr lang="en-US" altLang="en-US">
                <a:latin typeface="cmsy10" pitchFamily="34" charset="0"/>
              </a:rPr>
              <a:t>A</a:t>
            </a:r>
            <a:r>
              <a:rPr lang="en-US" altLang="en-US">
                <a:latin typeface="cmsy7" pitchFamily="34" charset="0"/>
              </a:rPr>
              <a:t>A</a:t>
            </a:r>
            <a:r>
              <a:rPr lang="en-US" altLang="en-US">
                <a:latin typeface="cmr7" pitchFamily="34" charset="0"/>
              </a:rPr>
              <a:t>A</a:t>
            </a:r>
          </a:p>
        </p:txBody>
      </p:sp>
    </p:spTree>
    <p:extLst>
      <p:ext uri="{BB962C8B-B14F-4D97-AF65-F5344CB8AC3E}">
        <p14:creationId xmlns:p14="http://schemas.microsoft.com/office/powerpoint/2010/main" val="234754197"/>
      </p:ext>
    </p:extLst>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vi-VN" altLang="en-US" smtClean="0"/>
              <a:t>Tổng hợp mạch đa mức</a:t>
            </a:r>
            <a:endParaRPr lang="en-US" altLang="en-US" smtClean="0">
              <a:latin typeface="Arial" panose="020B0604020202020204" pitchFamily="34" charset="0"/>
            </a:endParaRPr>
          </a:p>
        </p:txBody>
      </p:sp>
      <p:sp>
        <p:nvSpPr>
          <p:cNvPr id="6147" name="Rectangle 3"/>
          <p:cNvSpPr>
            <a:spLocks noGrp="1" noChangeArrowheads="1"/>
          </p:cNvSpPr>
          <p:nvPr>
            <p:ph idx="1"/>
          </p:nvPr>
        </p:nvSpPr>
        <p:spPr/>
        <p:txBody>
          <a:bodyPr/>
          <a:lstStyle/>
          <a:p>
            <a:pPr>
              <a:lnSpc>
                <a:spcPct val="90000"/>
              </a:lnSpc>
            </a:pPr>
            <a:r>
              <a:rPr lang="vi-VN" altLang="en-US" sz="2700" smtClean="0"/>
              <a:t>Vấn đề tối ưu hóa là đi tìm dạng tối thiểu dưới dạng POS hoặc SOP cho hàm logic</a:t>
            </a:r>
          </a:p>
          <a:p>
            <a:pPr>
              <a:lnSpc>
                <a:spcPct val="90000"/>
              </a:lnSpc>
            </a:pPr>
            <a:r>
              <a:rPr lang="vi-VN" altLang="en-US" sz="2700" smtClean="0"/>
              <a:t>SOP hay POS thuộc loại hai mức:</a:t>
            </a:r>
          </a:p>
          <a:p>
            <a:pPr lvl="1">
              <a:lnSpc>
                <a:spcPct val="90000"/>
              </a:lnSpc>
            </a:pPr>
            <a:r>
              <a:rPr lang="vi-VN" altLang="en-US" sz="2200" smtClean="0"/>
              <a:t>Dạng SOP có mức thứ nhất chỉ gồm các cổng AND với các đầu ra nối đến các đầu vào của mức thứ 2 là cổng OR</a:t>
            </a:r>
          </a:p>
          <a:p>
            <a:pPr lvl="1">
              <a:lnSpc>
                <a:spcPct val="90000"/>
              </a:lnSpc>
            </a:pPr>
            <a:r>
              <a:rPr lang="vi-VN" altLang="en-US" sz="2200" smtClean="0"/>
              <a:t>Tương tự, POS có mức thứ nhất là các cổng OR và mức thứ 2 là cổng AND</a:t>
            </a:r>
          </a:p>
          <a:p>
            <a:pPr>
              <a:lnSpc>
                <a:spcPct val="90000"/>
              </a:lnSpc>
            </a:pPr>
            <a:r>
              <a:rPr lang="vi-VN" altLang="en-US" sz="2700" smtClean="0"/>
              <a:t>Thực hiện tổng hợp mạch 2 lớp thường hiệu quả cho các hàm có vài đầu vào</a:t>
            </a:r>
            <a:endParaRPr lang="en-US" altLang="en-US" sz="2700" smtClean="0"/>
          </a:p>
        </p:txBody>
      </p:sp>
    </p:spTree>
    <p:extLst>
      <p:ext uri="{BB962C8B-B14F-4D97-AF65-F5344CB8AC3E}">
        <p14:creationId xmlns:p14="http://schemas.microsoft.com/office/powerpoint/2010/main" val="823358671"/>
      </p:ext>
    </p:extLst>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normAutofit fontScale="90000"/>
          </a:bodyPr>
          <a:lstStyle/>
          <a:p>
            <a:pPr fontAlgn="auto">
              <a:spcAft>
                <a:spcPts val="0"/>
              </a:spcAft>
              <a:defRPr/>
            </a:pPr>
            <a:r>
              <a:rPr lang="vi-VN"/>
              <a:t>Tổng hợp mạch đa mức (cont.)</a:t>
            </a:r>
            <a:endParaRPr lang="en-US">
              <a:latin typeface="Arial" charset="0"/>
            </a:endParaRPr>
          </a:p>
        </p:txBody>
      </p:sp>
      <p:sp>
        <p:nvSpPr>
          <p:cNvPr id="7171" name="Rectangle 3"/>
          <p:cNvSpPr>
            <a:spLocks noGrp="1" noChangeArrowheads="1"/>
          </p:cNvSpPr>
          <p:nvPr>
            <p:ph idx="1"/>
          </p:nvPr>
        </p:nvSpPr>
        <p:spPr/>
        <p:txBody>
          <a:bodyPr/>
          <a:lstStyle/>
          <a:p>
            <a:r>
              <a:rPr lang="vi-VN" altLang="en-US" smtClean="0"/>
              <a:t>Khi số đầu vào tăng thì vấn đề xảy ra ở chỗ đầu vào (fan-in problems)</a:t>
            </a:r>
          </a:p>
          <a:p>
            <a:r>
              <a:rPr lang="vi-VN" altLang="en-US" smtClean="0"/>
              <a:t>Fan-in: tổng số đầu vào đi đến một cổng hay một phần tử của mạch</a:t>
            </a:r>
          </a:p>
          <a:p>
            <a:r>
              <a:rPr lang="vi-VN" altLang="en-US" smtClean="0"/>
              <a:t>Xét cost cho biểu thức SOP dưới đây</a:t>
            </a:r>
          </a:p>
          <a:p>
            <a:pPr>
              <a:buFont typeface="Wingdings" panose="05000000000000000000" pitchFamily="2" charset="2"/>
              <a:buNone/>
            </a:pPr>
            <a:r>
              <a:rPr lang="vi-VN" altLang="en-US" smtClean="0"/>
              <a:t>f(x_1,..x_7)=x_1x_3x_6’+x_1x_4x_5x_6’+x_2x_3x_7+x_2x_4x_5x_7</a:t>
            </a:r>
            <a:endParaRPr lang="en-US" altLang="en-US" smtClean="0"/>
          </a:p>
        </p:txBody>
      </p:sp>
      <p:pic>
        <p:nvPicPr>
          <p:cNvPr id="7172" name="Picture 4" descr="TP_tmp"/>
          <p:cNvPicPr>
            <a:picLocks noChangeAspect="1" noChangeArrowheads="1"/>
          </p:cNvPicPr>
          <p:nvPr>
            <p:custDataLst>
              <p:tags r:id="rId1"/>
            </p:custDataLst>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219200" y="5334000"/>
            <a:ext cx="6804025" cy="32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91689338"/>
      </p:ext>
    </p:extLst>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normAutofit fontScale="90000"/>
          </a:bodyPr>
          <a:lstStyle/>
          <a:p>
            <a:pPr fontAlgn="auto">
              <a:spcAft>
                <a:spcPts val="0"/>
              </a:spcAft>
              <a:defRPr/>
            </a:pPr>
            <a:r>
              <a:rPr lang="vi-VN"/>
              <a:t>Tổng hợp mạch đa mức (cont.)</a:t>
            </a:r>
            <a:endParaRPr lang="en-US">
              <a:latin typeface="Arial" charset="0"/>
            </a:endParaRPr>
          </a:p>
        </p:txBody>
      </p:sp>
      <p:sp>
        <p:nvSpPr>
          <p:cNvPr id="8195" name="Rectangle 3"/>
          <p:cNvSpPr>
            <a:spLocks noGrp="1" noChangeArrowheads="1"/>
          </p:cNvSpPr>
          <p:nvPr>
            <p:ph idx="1"/>
          </p:nvPr>
        </p:nvSpPr>
        <p:spPr/>
        <p:txBody>
          <a:bodyPr/>
          <a:lstStyle/>
          <a:p>
            <a:r>
              <a:rPr lang="vi-VN" altLang="en-US" smtClean="0"/>
              <a:t>Xét việc thực hiện hàm f hai lớp với các PLD như CPLD hay FPGA .</a:t>
            </a:r>
          </a:p>
          <a:p>
            <a:r>
              <a:rPr lang="vi-VN" altLang="en-US" smtClean="0"/>
              <a:t>Với CPLD thì không sao bởi có đủ đầu vào, đủ cổng AND và cả cổng OR</a:t>
            </a:r>
            <a:endParaRPr lang="en-US" altLang="en-US" smtClean="0"/>
          </a:p>
        </p:txBody>
      </p:sp>
      <p:pic>
        <p:nvPicPr>
          <p:cNvPr id="819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3886200"/>
            <a:ext cx="5715000" cy="2257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13417631"/>
      </p:ext>
    </p:extLst>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ChangeArrowheads="1"/>
          </p:cNvSpPr>
          <p:nvPr>
            <p:ph type="title"/>
          </p:nvPr>
        </p:nvSpPr>
        <p:spPr/>
        <p:txBody>
          <a:bodyPr>
            <a:normAutofit fontScale="90000"/>
          </a:bodyPr>
          <a:lstStyle/>
          <a:p>
            <a:pPr fontAlgn="auto">
              <a:spcAft>
                <a:spcPts val="0"/>
              </a:spcAft>
              <a:defRPr/>
            </a:pPr>
            <a:r>
              <a:rPr lang="vi-VN"/>
              <a:t>Tổng hợp mạch đa mức (cont.)</a:t>
            </a:r>
            <a:endParaRPr lang="en-US">
              <a:latin typeface="Arial" charset="0"/>
            </a:endParaRPr>
          </a:p>
        </p:txBody>
      </p:sp>
      <p:sp>
        <p:nvSpPr>
          <p:cNvPr id="9219" name="Rectangle 3"/>
          <p:cNvSpPr>
            <a:spLocks noGrp="1" noChangeArrowheads="1"/>
          </p:cNvSpPr>
          <p:nvPr>
            <p:ph idx="1"/>
          </p:nvPr>
        </p:nvSpPr>
        <p:spPr/>
        <p:txBody>
          <a:bodyPr/>
          <a:lstStyle/>
          <a:p>
            <a:r>
              <a:rPr lang="vi-VN" altLang="en-US" smtClean="0"/>
              <a:t>Với FPGA có các LUTs 2 đầu vào thì hàm này ko thể thực hiện được trực tiếp vì:</a:t>
            </a:r>
          </a:p>
          <a:p>
            <a:pPr lvl="1"/>
            <a:r>
              <a:rPr lang="vi-VN" altLang="en-US" smtClean="0"/>
              <a:t>Dạng SOP có 3 và 4 thành phần (literals) </a:t>
            </a:r>
            <a:r>
              <a:rPr lang="vi-VN" altLang="en-US" smtClean="0">
                <a:sym typeface="Wingdings" panose="05000000000000000000" pitchFamily="2" charset="2"/>
              </a:rPr>
              <a:t> yêu cầu các cổng AND có 3 và 4 đầu vào</a:t>
            </a:r>
          </a:p>
          <a:p>
            <a:pPr lvl="1"/>
            <a:r>
              <a:rPr lang="vi-VN" altLang="en-US" smtClean="0">
                <a:sym typeface="Wingdings" panose="05000000000000000000" pitchFamily="2" charset="2"/>
              </a:rPr>
              <a:t>Có 4 thành phần tích  cần các cổng OR có 3 và 4 đầu vào</a:t>
            </a:r>
          </a:p>
          <a:p>
            <a:r>
              <a:rPr lang="vi-VN" altLang="en-US" smtClean="0"/>
              <a:t>Fan-in để thực hiện mạch này là lớn hơn so với các LUTs 2 đầu vào của FPGA</a:t>
            </a:r>
            <a:endParaRPr lang="en-US" altLang="en-US" smtClean="0"/>
          </a:p>
        </p:txBody>
      </p:sp>
    </p:spTree>
    <p:extLst>
      <p:ext uri="{BB962C8B-B14F-4D97-AF65-F5344CB8AC3E}">
        <p14:creationId xmlns:p14="http://schemas.microsoft.com/office/powerpoint/2010/main" val="3835708608"/>
      </p:ext>
    </p:extLst>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normAutofit fontScale="90000"/>
          </a:bodyPr>
          <a:lstStyle/>
          <a:p>
            <a:pPr fontAlgn="auto">
              <a:spcAft>
                <a:spcPts val="0"/>
              </a:spcAft>
              <a:defRPr/>
            </a:pPr>
            <a:r>
              <a:rPr lang="vi-VN"/>
              <a:t>Tổng hợp mạch đa mức (cont.)</a:t>
            </a:r>
            <a:endParaRPr lang="en-US">
              <a:latin typeface="Arial" charset="0"/>
            </a:endParaRPr>
          </a:p>
        </p:txBody>
      </p:sp>
      <p:sp>
        <p:nvSpPr>
          <p:cNvPr id="10243" name="Rectangle 3"/>
          <p:cNvSpPr>
            <a:spLocks noGrp="1" noChangeArrowheads="1"/>
          </p:cNvSpPr>
          <p:nvPr>
            <p:ph idx="1"/>
          </p:nvPr>
        </p:nvSpPr>
        <p:spPr/>
        <p:txBody>
          <a:bodyPr/>
          <a:lstStyle/>
          <a:p>
            <a:r>
              <a:rPr lang="vi-VN" altLang="en-US" smtClean="0"/>
              <a:t>Để giải quyết, hàm phải được biểu diễn ở dạng có số mức logic lớn hơn 2. Nó được gọi là biểu thứ logic đa mức</a:t>
            </a:r>
          </a:p>
          <a:p>
            <a:r>
              <a:rPr lang="vi-VN" altLang="en-US" smtClean="0"/>
              <a:t>Có 2 kỹ thuật tổng hợp các hàm logic đa mức là: factoring và functional decomposition (đặt thừa số và phân tách hàm)</a:t>
            </a:r>
            <a:endParaRPr lang="en-US" altLang="en-US" smtClean="0"/>
          </a:p>
        </p:txBody>
      </p:sp>
    </p:spTree>
    <p:extLst>
      <p:ext uri="{BB962C8B-B14F-4D97-AF65-F5344CB8AC3E}">
        <p14:creationId xmlns:p14="http://schemas.microsoft.com/office/powerpoint/2010/main" val="4211391702"/>
      </p:ext>
    </p:extLst>
  </p:cSld>
  <p:clrMapOvr>
    <a:masterClrMapping/>
  </p:clrMapOvr>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vi-VN" altLang="en-US" smtClean="0"/>
              <a:t>Factoring (đặt thừa số)</a:t>
            </a:r>
            <a:endParaRPr lang="en-US" altLang="en-US" smtClean="0">
              <a:latin typeface="Arial" panose="020B0604020202020204" pitchFamily="34" charset="0"/>
            </a:endParaRPr>
          </a:p>
        </p:txBody>
      </p:sp>
      <p:sp>
        <p:nvSpPr>
          <p:cNvPr id="11267" name="Rectangle 3"/>
          <p:cNvSpPr>
            <a:spLocks noGrp="1" noChangeArrowheads="1"/>
          </p:cNvSpPr>
          <p:nvPr>
            <p:ph idx="1"/>
          </p:nvPr>
        </p:nvSpPr>
        <p:spPr/>
        <p:txBody>
          <a:bodyPr/>
          <a:lstStyle/>
          <a:p>
            <a:pPr>
              <a:lnSpc>
                <a:spcPct val="90000"/>
              </a:lnSpc>
            </a:pPr>
            <a:r>
              <a:rPr lang="vi-VN" altLang="en-US" smtClean="0"/>
              <a:t>Sử dụng tính chất phân bố để viết lại biểu thức dưới dạng có ít thành phần biến (literals) trong một nhóm hơn.</a:t>
            </a:r>
          </a:p>
          <a:p>
            <a:pPr>
              <a:lnSpc>
                <a:spcPct val="90000"/>
              </a:lnSpc>
            </a:pPr>
            <a:r>
              <a:rPr lang="vi-VN" altLang="en-US" smtClean="0"/>
              <a:t>Ví dụ</a:t>
            </a:r>
          </a:p>
          <a:p>
            <a:pPr>
              <a:lnSpc>
                <a:spcPct val="90000"/>
              </a:lnSpc>
            </a:pPr>
            <a:endParaRPr lang="vi-VN" altLang="en-US" smtClean="0"/>
          </a:p>
          <a:p>
            <a:pPr>
              <a:lnSpc>
                <a:spcPct val="90000"/>
              </a:lnSpc>
            </a:pPr>
            <a:r>
              <a:rPr lang="vi-VN" altLang="en-US" smtClean="0"/>
              <a:t>Ở dạng này, hàm có ko quá 2 thành phần biến cho mỗi nhóm và có thể thực hiện với LUTs hai đầu vào</a:t>
            </a:r>
            <a:endParaRPr lang="en-US" altLang="en-US" smtClean="0"/>
          </a:p>
        </p:txBody>
      </p:sp>
      <p:pic>
        <p:nvPicPr>
          <p:cNvPr id="1126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3352800"/>
            <a:ext cx="6446838" cy="73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2410459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altLang="en-US" smtClean="0"/>
              <a:t> </a:t>
            </a:r>
            <a:r>
              <a:rPr lang="vi-VN" altLang="en-US" smtClean="0"/>
              <a:t>Mạch logic</a:t>
            </a:r>
            <a:endParaRPr lang="en-US" altLang="en-US" smtClean="0">
              <a:latin typeface="Arial" panose="020B0604020202020204" pitchFamily="34" charset="0"/>
            </a:endParaRPr>
          </a:p>
        </p:txBody>
      </p:sp>
      <p:sp>
        <p:nvSpPr>
          <p:cNvPr id="7171" name="Rectangle 3"/>
          <p:cNvSpPr>
            <a:spLocks noGrp="1" noChangeArrowheads="1"/>
          </p:cNvSpPr>
          <p:nvPr>
            <p:ph idx="1"/>
          </p:nvPr>
        </p:nvSpPr>
        <p:spPr>
          <a:xfrm>
            <a:off x="533400" y="1828800"/>
            <a:ext cx="4953000" cy="4038600"/>
          </a:xfrm>
        </p:spPr>
        <p:txBody>
          <a:bodyPr/>
          <a:lstStyle/>
          <a:p>
            <a:pPr>
              <a:lnSpc>
                <a:spcPct val="80000"/>
              </a:lnSpc>
            </a:pPr>
            <a:r>
              <a:rPr lang="vi-VN" altLang="en-US" sz="2800" smtClean="0"/>
              <a:t>Mạch logic thực hiện các hoạt động trên các tín hiệu số: </a:t>
            </a:r>
          </a:p>
          <a:p>
            <a:pPr lvl="1">
              <a:lnSpc>
                <a:spcPct val="80000"/>
              </a:lnSpc>
            </a:pPr>
            <a:r>
              <a:rPr lang="vi-VN" altLang="en-US" smtClean="0"/>
              <a:t>Được thực hiện dưới dạng mạch điện tử với giá trị là các tín hiệu giới hạn về các biến có giá trị rời rạc</a:t>
            </a:r>
          </a:p>
          <a:p>
            <a:pPr>
              <a:lnSpc>
                <a:spcPct val="80000"/>
              </a:lnSpc>
            </a:pPr>
            <a:r>
              <a:rPr lang="vi-VN" altLang="en-US" sz="2800" smtClean="0"/>
              <a:t>Mạch logic nhị phân chỉ có 2 giá trị, 0 và 1</a:t>
            </a:r>
          </a:p>
          <a:p>
            <a:pPr>
              <a:lnSpc>
                <a:spcPct val="80000"/>
              </a:lnSpc>
            </a:pPr>
            <a:r>
              <a:rPr lang="vi-VN" altLang="en-US" sz="2800" smtClean="0"/>
              <a:t>Dạng tổng quát của mạch logic là mạng chuyển mạch</a:t>
            </a:r>
            <a:endParaRPr lang="en-US" altLang="en-US" sz="2800" smtClean="0"/>
          </a:p>
        </p:txBody>
      </p:sp>
      <p:grpSp>
        <p:nvGrpSpPr>
          <p:cNvPr id="7172" name="Group 26"/>
          <p:cNvGrpSpPr>
            <a:grpSpLocks/>
          </p:cNvGrpSpPr>
          <p:nvPr/>
        </p:nvGrpSpPr>
        <p:grpSpPr bwMode="auto">
          <a:xfrm>
            <a:off x="5927725" y="2144713"/>
            <a:ext cx="2868613" cy="3128962"/>
            <a:chOff x="3734" y="1351"/>
            <a:chExt cx="1807" cy="1971"/>
          </a:xfrm>
        </p:grpSpPr>
        <p:sp>
          <p:nvSpPr>
            <p:cNvPr id="7175" name="Text Box 7"/>
            <p:cNvSpPr txBox="1">
              <a:spLocks noChangeArrowheads="1"/>
            </p:cNvSpPr>
            <p:nvPr/>
          </p:nvSpPr>
          <p:spPr bwMode="auto">
            <a:xfrm>
              <a:off x="3734" y="1351"/>
              <a:ext cx="28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vi-VN" altLang="en-US" sz="2000"/>
                <a:t>X</a:t>
              </a:r>
              <a:r>
                <a:rPr lang="vi-VN" altLang="en-US" sz="2000" baseline="-25000"/>
                <a:t>1</a:t>
              </a:r>
              <a:endParaRPr lang="en-US" altLang="en-US" sz="2000" baseline="-25000"/>
            </a:p>
          </p:txBody>
        </p:sp>
        <p:sp>
          <p:nvSpPr>
            <p:cNvPr id="7176" name="Text Box 8"/>
            <p:cNvSpPr txBox="1">
              <a:spLocks noChangeArrowheads="1"/>
            </p:cNvSpPr>
            <p:nvPr/>
          </p:nvSpPr>
          <p:spPr bwMode="auto">
            <a:xfrm>
              <a:off x="3744" y="1584"/>
              <a:ext cx="28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vi-VN" altLang="en-US" sz="2000"/>
                <a:t>X</a:t>
              </a:r>
              <a:r>
                <a:rPr lang="vi-VN" altLang="en-US" sz="2000" baseline="-25000"/>
                <a:t>2</a:t>
              </a:r>
              <a:endParaRPr lang="en-US" altLang="en-US" sz="2000" baseline="-25000"/>
            </a:p>
          </p:txBody>
        </p:sp>
        <p:sp>
          <p:nvSpPr>
            <p:cNvPr id="7177" name="Line 9"/>
            <p:cNvSpPr>
              <a:spLocks noChangeShapeType="1"/>
            </p:cNvSpPr>
            <p:nvPr/>
          </p:nvSpPr>
          <p:spPr bwMode="auto">
            <a:xfrm>
              <a:off x="3984" y="1488"/>
              <a:ext cx="28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178" name="Line 10"/>
            <p:cNvSpPr>
              <a:spLocks noChangeShapeType="1"/>
            </p:cNvSpPr>
            <p:nvPr/>
          </p:nvSpPr>
          <p:spPr bwMode="auto">
            <a:xfrm>
              <a:off x="3984" y="1728"/>
              <a:ext cx="28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179" name="Text Box 11"/>
            <p:cNvSpPr txBox="1">
              <a:spLocks noChangeArrowheads="1"/>
            </p:cNvSpPr>
            <p:nvPr/>
          </p:nvSpPr>
          <p:spPr bwMode="auto">
            <a:xfrm>
              <a:off x="3744" y="1814"/>
              <a:ext cx="28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vi-VN" altLang="en-US" sz="2000"/>
                <a:t>X</a:t>
              </a:r>
              <a:r>
                <a:rPr lang="vi-VN" altLang="en-US" sz="2000" baseline="-25000"/>
                <a:t>3</a:t>
              </a:r>
              <a:endParaRPr lang="en-US" altLang="en-US" sz="2000" baseline="-25000"/>
            </a:p>
          </p:txBody>
        </p:sp>
        <p:sp>
          <p:nvSpPr>
            <p:cNvPr id="7180" name="Line 12"/>
            <p:cNvSpPr>
              <a:spLocks noChangeShapeType="1"/>
            </p:cNvSpPr>
            <p:nvPr/>
          </p:nvSpPr>
          <p:spPr bwMode="auto">
            <a:xfrm>
              <a:off x="3984" y="1958"/>
              <a:ext cx="28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181" name="Text Box 13"/>
            <p:cNvSpPr txBox="1">
              <a:spLocks noChangeArrowheads="1"/>
            </p:cNvSpPr>
            <p:nvPr/>
          </p:nvSpPr>
          <p:spPr bwMode="auto">
            <a:xfrm>
              <a:off x="5222" y="1361"/>
              <a:ext cx="28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vi-VN" altLang="en-US" sz="2000"/>
                <a:t>Y</a:t>
              </a:r>
              <a:r>
                <a:rPr lang="vi-VN" altLang="en-US" sz="2000" baseline="-25000"/>
                <a:t>1</a:t>
              </a:r>
              <a:endParaRPr lang="en-US" altLang="en-US" sz="2000" baseline="-25000"/>
            </a:p>
          </p:txBody>
        </p:sp>
        <p:sp>
          <p:nvSpPr>
            <p:cNvPr id="7182" name="Text Box 14"/>
            <p:cNvSpPr txBox="1">
              <a:spLocks noChangeArrowheads="1"/>
            </p:cNvSpPr>
            <p:nvPr/>
          </p:nvSpPr>
          <p:spPr bwMode="auto">
            <a:xfrm>
              <a:off x="5232" y="1594"/>
              <a:ext cx="28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vi-VN" altLang="en-US" sz="2000"/>
                <a:t>Y</a:t>
              </a:r>
              <a:r>
                <a:rPr lang="vi-VN" altLang="en-US" sz="2000" baseline="-25000"/>
                <a:t>2</a:t>
              </a:r>
              <a:endParaRPr lang="en-US" altLang="en-US" sz="2000" baseline="-25000"/>
            </a:p>
          </p:txBody>
        </p:sp>
        <p:sp>
          <p:nvSpPr>
            <p:cNvPr id="7183" name="Line 15"/>
            <p:cNvSpPr>
              <a:spLocks noChangeShapeType="1"/>
            </p:cNvSpPr>
            <p:nvPr/>
          </p:nvSpPr>
          <p:spPr bwMode="auto">
            <a:xfrm>
              <a:off x="4944" y="1488"/>
              <a:ext cx="28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184" name="Line 16"/>
            <p:cNvSpPr>
              <a:spLocks noChangeShapeType="1"/>
            </p:cNvSpPr>
            <p:nvPr/>
          </p:nvSpPr>
          <p:spPr bwMode="auto">
            <a:xfrm>
              <a:off x="4944" y="1728"/>
              <a:ext cx="28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185" name="Text Box 17"/>
            <p:cNvSpPr txBox="1">
              <a:spLocks noChangeArrowheads="1"/>
            </p:cNvSpPr>
            <p:nvPr/>
          </p:nvSpPr>
          <p:spPr bwMode="auto">
            <a:xfrm>
              <a:off x="5232" y="1824"/>
              <a:ext cx="28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vi-VN" altLang="en-US" sz="2000"/>
                <a:t>Y</a:t>
              </a:r>
              <a:r>
                <a:rPr lang="vi-VN" altLang="en-US" sz="2000" baseline="-25000"/>
                <a:t>3</a:t>
              </a:r>
              <a:endParaRPr lang="en-US" altLang="en-US" sz="2000" baseline="-25000"/>
            </a:p>
          </p:txBody>
        </p:sp>
        <p:sp>
          <p:nvSpPr>
            <p:cNvPr id="7186" name="Line 18"/>
            <p:cNvSpPr>
              <a:spLocks noChangeShapeType="1"/>
            </p:cNvSpPr>
            <p:nvPr/>
          </p:nvSpPr>
          <p:spPr bwMode="auto">
            <a:xfrm>
              <a:off x="4944" y="1958"/>
              <a:ext cx="28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187" name="Text Box 19"/>
            <p:cNvSpPr txBox="1">
              <a:spLocks noChangeArrowheads="1"/>
            </p:cNvSpPr>
            <p:nvPr/>
          </p:nvSpPr>
          <p:spPr bwMode="auto">
            <a:xfrm>
              <a:off x="3744" y="2534"/>
              <a:ext cx="30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vi-VN" altLang="en-US" sz="2000"/>
                <a:t>X</a:t>
              </a:r>
              <a:r>
                <a:rPr lang="vi-VN" altLang="en-US" sz="2000" baseline="-25000"/>
                <a:t>m</a:t>
              </a:r>
              <a:endParaRPr lang="en-US" altLang="en-US" sz="2000" baseline="-25000"/>
            </a:p>
          </p:txBody>
        </p:sp>
        <p:sp>
          <p:nvSpPr>
            <p:cNvPr id="7188" name="Line 20"/>
            <p:cNvSpPr>
              <a:spLocks noChangeShapeType="1"/>
            </p:cNvSpPr>
            <p:nvPr/>
          </p:nvSpPr>
          <p:spPr bwMode="auto">
            <a:xfrm>
              <a:off x="3984" y="2678"/>
              <a:ext cx="28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189" name="Text Box 21"/>
            <p:cNvSpPr txBox="1">
              <a:spLocks noChangeArrowheads="1"/>
            </p:cNvSpPr>
            <p:nvPr/>
          </p:nvSpPr>
          <p:spPr bwMode="auto">
            <a:xfrm>
              <a:off x="5232" y="2544"/>
              <a:ext cx="30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vi-VN" altLang="en-US" sz="2000"/>
                <a:t>Y</a:t>
              </a:r>
              <a:r>
                <a:rPr lang="vi-VN" altLang="en-US" sz="2000" baseline="-25000"/>
                <a:t>m</a:t>
              </a:r>
              <a:endParaRPr lang="en-US" altLang="en-US" sz="2000" baseline="-25000"/>
            </a:p>
          </p:txBody>
        </p:sp>
        <p:sp>
          <p:nvSpPr>
            <p:cNvPr id="7190" name="Line 22"/>
            <p:cNvSpPr>
              <a:spLocks noChangeShapeType="1"/>
            </p:cNvSpPr>
            <p:nvPr/>
          </p:nvSpPr>
          <p:spPr bwMode="auto">
            <a:xfrm>
              <a:off x="4944" y="2678"/>
              <a:ext cx="28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191" name="Rectangle 5"/>
            <p:cNvSpPr>
              <a:spLocks noChangeArrowheads="1"/>
            </p:cNvSpPr>
            <p:nvPr/>
          </p:nvSpPr>
          <p:spPr bwMode="auto">
            <a:xfrm rot="5400000">
              <a:off x="3852" y="1812"/>
              <a:ext cx="1536" cy="696"/>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vi-VN" altLang="en-US" sz="2000"/>
                <a:t>Mạng chuyển mạch</a:t>
              </a:r>
              <a:endParaRPr lang="en-US" altLang="en-US" sz="2000"/>
            </a:p>
          </p:txBody>
        </p:sp>
        <p:sp>
          <p:nvSpPr>
            <p:cNvPr id="7192" name="Text Box 23"/>
            <p:cNvSpPr txBox="1">
              <a:spLocks noChangeArrowheads="1"/>
            </p:cNvSpPr>
            <p:nvPr/>
          </p:nvSpPr>
          <p:spPr bwMode="auto">
            <a:xfrm>
              <a:off x="3984" y="3072"/>
              <a:ext cx="134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vi-VN" altLang="en-US" sz="2000"/>
                <a:t>Các giá trị rời rạc</a:t>
              </a:r>
              <a:endParaRPr lang="en-US" altLang="en-US" sz="2000"/>
            </a:p>
          </p:txBody>
        </p:sp>
        <p:cxnSp>
          <p:nvCxnSpPr>
            <p:cNvPr id="7193" name="AutoShape 24"/>
            <p:cNvCxnSpPr>
              <a:cxnSpLocks noChangeShapeType="1"/>
              <a:stCxn id="7192" idx="1"/>
              <a:endCxn id="7187" idx="2"/>
            </p:cNvCxnSpPr>
            <p:nvPr/>
          </p:nvCxnSpPr>
          <p:spPr bwMode="auto">
            <a:xfrm rot="10800000">
              <a:off x="3899" y="2784"/>
              <a:ext cx="85" cy="413"/>
            </a:xfrm>
            <a:prstGeom prst="bentConnector2">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7194" name="AutoShape 25"/>
            <p:cNvCxnSpPr>
              <a:cxnSpLocks noChangeShapeType="1"/>
              <a:stCxn id="7192" idx="3"/>
              <a:endCxn id="7189" idx="2"/>
            </p:cNvCxnSpPr>
            <p:nvPr/>
          </p:nvCxnSpPr>
          <p:spPr bwMode="auto">
            <a:xfrm flipV="1">
              <a:off x="5324" y="2794"/>
              <a:ext cx="63" cy="403"/>
            </a:xfrm>
            <a:prstGeom prst="bentConnector2">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grpSp>
      <p:sp>
        <p:nvSpPr>
          <p:cNvPr id="28" name="Slide Number Placeholder 27"/>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45635018-13E2-4FD7-A48B-B226AA226C0A}" type="slidenum">
              <a:rPr lang="en-US" altLang="en-US">
                <a:solidFill>
                  <a:srgbClr val="045C75"/>
                </a:solidFill>
              </a:rPr>
              <a:pPr eaLnBrk="1" hangingPunct="1"/>
              <a:t>18</a:t>
            </a:fld>
            <a:endParaRPr lang="en-US" altLang="en-US">
              <a:solidFill>
                <a:srgbClr val="045C75"/>
              </a:solidFill>
            </a:endParaRPr>
          </a:p>
        </p:txBody>
      </p:sp>
      <p:sp>
        <p:nvSpPr>
          <p:cNvPr id="29" name="Footer Placeholder 28"/>
          <p:cNvSpPr>
            <a:spLocks noGrp="1"/>
          </p:cNvSpPr>
          <p:nvPr>
            <p:ph type="ftr" sz="quarter" idx="11"/>
          </p:nvPr>
        </p:nvSpPr>
        <p:spPr/>
        <p:txBody>
          <a:bodyPr/>
          <a:lstStyle/>
          <a:p>
            <a:pPr>
              <a:defRPr/>
            </a:pPr>
            <a:r>
              <a:rPr lang="en-US"/>
              <a:t>Khoa ĐT-VT, Đại học Bách Khoa Hà nội           Tiến sỹ Hoàng Mạnh Thắng</a:t>
            </a:r>
          </a:p>
        </p:txBody>
      </p:sp>
    </p:spTree>
    <p:extLst>
      <p:ext uri="{BB962C8B-B14F-4D97-AF65-F5344CB8AC3E}">
        <p14:creationId xmlns:p14="http://schemas.microsoft.com/office/powerpoint/2010/main" val="1408463101"/>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vi-VN" altLang="en-US" smtClean="0"/>
              <a:t>Factoring (đặt thừa số)</a:t>
            </a:r>
            <a:endParaRPr lang="en-US" altLang="en-US" smtClean="0">
              <a:latin typeface="Arial" panose="020B0604020202020204" pitchFamily="34" charset="0"/>
            </a:endParaRPr>
          </a:p>
        </p:txBody>
      </p:sp>
      <p:pic>
        <p:nvPicPr>
          <p:cNvPr id="12291"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1828800"/>
            <a:ext cx="6096000" cy="4103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8473529"/>
      </p:ext>
    </p:extLst>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vi-VN" altLang="en-US" smtClean="0"/>
              <a:t>Các vấn đề của Fan-in</a:t>
            </a:r>
            <a:endParaRPr lang="en-US" altLang="en-US" smtClean="0">
              <a:latin typeface="Arial" panose="020B0604020202020204" pitchFamily="34" charset="0"/>
            </a:endParaRPr>
          </a:p>
        </p:txBody>
      </p:sp>
      <p:sp>
        <p:nvSpPr>
          <p:cNvPr id="13315" name="Rectangle 3"/>
          <p:cNvSpPr>
            <a:spLocks noGrp="1" noChangeArrowheads="1"/>
          </p:cNvSpPr>
          <p:nvPr>
            <p:ph idx="1"/>
          </p:nvPr>
        </p:nvSpPr>
        <p:spPr/>
        <p:txBody>
          <a:bodyPr/>
          <a:lstStyle/>
          <a:p>
            <a:r>
              <a:rPr lang="vi-VN" altLang="en-US" sz="2700" smtClean="0"/>
              <a:t>Các hạn chế Fan-in ko những chỉ trong PLDs, mà còn trong các cổng logic đơn</a:t>
            </a:r>
          </a:p>
          <a:p>
            <a:r>
              <a:rPr lang="vi-VN" altLang="en-US" sz="2700" smtClean="0"/>
              <a:t>Nhìn chung, khi số đầu vào đến 1 cổng logic tăng dẫn đến trễ lan truyền tăng.</a:t>
            </a:r>
          </a:p>
          <a:p>
            <a:r>
              <a:rPr lang="vi-VN" altLang="en-US" sz="2700" smtClean="0"/>
              <a:t>Trễ lan truyền là tổng trễ cần thiết cho sự thay đổi ở đầu vào tạo ra thay đổi ở đầu ra</a:t>
            </a:r>
          </a:p>
          <a:p>
            <a:r>
              <a:rPr lang="vi-VN" altLang="en-US" sz="2700" smtClean="0"/>
              <a:t>Như vậy, mong muốn là hạn chế số đầu vào tới một phần tử. Thông thường tối đa là 5</a:t>
            </a:r>
            <a:endParaRPr lang="en-US" altLang="en-US" sz="2700" smtClean="0"/>
          </a:p>
        </p:txBody>
      </p:sp>
    </p:spTree>
    <p:extLst>
      <p:ext uri="{BB962C8B-B14F-4D97-AF65-F5344CB8AC3E}">
        <p14:creationId xmlns:p14="http://schemas.microsoft.com/office/powerpoint/2010/main" val="2023882335"/>
      </p:ext>
    </p:extLst>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normAutofit fontScale="90000"/>
          </a:bodyPr>
          <a:lstStyle/>
          <a:p>
            <a:pPr fontAlgn="auto">
              <a:spcAft>
                <a:spcPts val="0"/>
              </a:spcAft>
              <a:defRPr/>
            </a:pPr>
            <a:r>
              <a:rPr lang="vi-VN"/>
              <a:t>Các vấn đề của Fan-in (cont.)</a:t>
            </a:r>
            <a:endParaRPr lang="en-US">
              <a:latin typeface="Arial" charset="0"/>
            </a:endParaRPr>
          </a:p>
        </p:txBody>
      </p:sp>
      <p:sp>
        <p:nvSpPr>
          <p:cNvPr id="14339" name="Rectangle 3"/>
          <p:cNvSpPr>
            <a:spLocks noGrp="1" noChangeArrowheads="1"/>
          </p:cNvSpPr>
          <p:nvPr>
            <p:ph idx="1"/>
          </p:nvPr>
        </p:nvSpPr>
        <p:spPr/>
        <p:txBody>
          <a:bodyPr/>
          <a:lstStyle/>
          <a:p>
            <a:r>
              <a:rPr lang="vi-VN" altLang="en-US" smtClean="0"/>
              <a:t>Cho một hàm</a:t>
            </a:r>
          </a:p>
          <a:p>
            <a:r>
              <a:rPr lang="vi-VN" altLang="en-US" smtClean="0"/>
              <a:t>Thực hiện trực tiếp yêu cầu 2 cổng AND 6 đầu vào và 1 cổng OR 2 đầu vào</a:t>
            </a:r>
          </a:p>
          <a:p>
            <a:r>
              <a:rPr lang="vi-VN" altLang="en-US" smtClean="0"/>
              <a:t>Đặt thừa số cho hàm này có</a:t>
            </a:r>
          </a:p>
          <a:p>
            <a:endParaRPr lang="vi-VN" altLang="en-US" smtClean="0"/>
          </a:p>
          <a:p>
            <a:r>
              <a:rPr lang="vi-VN" altLang="en-US" smtClean="0"/>
              <a:t>Hàm này giải quyết được vấn đề Fan-in</a:t>
            </a:r>
            <a:endParaRPr lang="en-US" altLang="en-US" smtClean="0"/>
          </a:p>
        </p:txBody>
      </p:sp>
      <p:pic>
        <p:nvPicPr>
          <p:cNvPr id="1434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81400" y="1905000"/>
            <a:ext cx="4467225"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4600" y="3962400"/>
            <a:ext cx="38481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32511960"/>
      </p:ext>
    </p:extLst>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vi-VN" altLang="en-US" smtClean="0"/>
              <a:t>Bài tập</a:t>
            </a:r>
            <a:endParaRPr lang="en-US" altLang="en-US" smtClean="0">
              <a:latin typeface="Arial" panose="020B0604020202020204" pitchFamily="34" charset="0"/>
            </a:endParaRPr>
          </a:p>
        </p:txBody>
      </p:sp>
      <p:sp>
        <p:nvSpPr>
          <p:cNvPr id="15363" name="Rectangle 3"/>
          <p:cNvSpPr>
            <a:spLocks noGrp="1" noChangeArrowheads="1"/>
          </p:cNvSpPr>
          <p:nvPr>
            <p:ph idx="1"/>
          </p:nvPr>
        </p:nvSpPr>
        <p:spPr/>
        <p:txBody>
          <a:bodyPr/>
          <a:lstStyle/>
          <a:p>
            <a:r>
              <a:rPr lang="vi-VN" altLang="en-US" smtClean="0"/>
              <a:t>Thự</a:t>
            </a:r>
            <a:r>
              <a:rPr lang="en-US" altLang="en-US" smtClean="0"/>
              <a:t>c</a:t>
            </a:r>
            <a:r>
              <a:rPr lang="vi-VN" altLang="en-US" smtClean="0"/>
              <a:t> hiện factoring cho biểu thứ</a:t>
            </a:r>
            <a:r>
              <a:rPr lang="en-US" altLang="en-US" smtClean="0"/>
              <a:t>c</a:t>
            </a:r>
            <a:r>
              <a:rPr lang="vi-VN" altLang="en-US" smtClean="0"/>
              <a:t> sau với lời giải là chỉ dùng các cổng NA</a:t>
            </a:r>
            <a:r>
              <a:rPr lang="en-US" altLang="en-US" smtClean="0"/>
              <a:t>N</a:t>
            </a:r>
            <a:r>
              <a:rPr lang="vi-VN" altLang="en-US" smtClean="0"/>
              <a:t>D</a:t>
            </a:r>
            <a:r>
              <a:rPr lang="en-US" altLang="en-US" smtClean="0"/>
              <a:t>/AND </a:t>
            </a:r>
            <a:r>
              <a:rPr lang="vi-VN" altLang="en-US" smtClean="0"/>
              <a:t>và </a:t>
            </a:r>
            <a:r>
              <a:rPr lang="en-US" altLang="en-US" smtClean="0"/>
              <a:t>OR</a:t>
            </a:r>
            <a:r>
              <a:rPr lang="vi-VN" altLang="en-US" smtClean="0"/>
              <a:t> hai đầu vào</a:t>
            </a:r>
            <a:endParaRPr lang="en-US" altLang="en-US" smtClean="0"/>
          </a:p>
        </p:txBody>
      </p:sp>
      <p:pic>
        <p:nvPicPr>
          <p:cNvPr id="1536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3429000"/>
            <a:ext cx="6392863"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87532526"/>
      </p:ext>
    </p:extLst>
  </p:cSld>
  <p:clrMapOvr>
    <a:masterClrMapping/>
  </p:clrMapOvr>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normAutofit fontScale="90000"/>
          </a:bodyPr>
          <a:lstStyle/>
          <a:p>
            <a:pPr fontAlgn="auto">
              <a:spcAft>
                <a:spcPts val="0"/>
              </a:spcAft>
              <a:defRPr/>
            </a:pPr>
            <a:r>
              <a:rPr lang="vi-VN"/>
              <a:t>Ảnh hưởng lên mức phức tạp của kết nối</a:t>
            </a:r>
            <a:endParaRPr lang="en-US">
              <a:latin typeface="Arial" charset="0"/>
            </a:endParaRPr>
          </a:p>
        </p:txBody>
      </p:sp>
      <p:sp>
        <p:nvSpPr>
          <p:cNvPr id="16387" name="Rectangle 3"/>
          <p:cNvSpPr>
            <a:spLocks noGrp="1" noChangeArrowheads="1"/>
          </p:cNvSpPr>
          <p:nvPr>
            <p:ph idx="1"/>
          </p:nvPr>
        </p:nvSpPr>
        <p:spPr/>
        <p:txBody>
          <a:bodyPr/>
          <a:lstStyle/>
          <a:p>
            <a:pPr>
              <a:lnSpc>
                <a:spcPct val="90000"/>
              </a:lnSpc>
            </a:pPr>
            <a:r>
              <a:rPr lang="vi-VN" altLang="en-US" sz="2700" smtClean="0"/>
              <a:t>Không gian của IC được chiếm bởi mạch và các dây dẫn tạo nên kết nối cho các mạch</a:t>
            </a:r>
          </a:p>
          <a:p>
            <a:pPr>
              <a:lnSpc>
                <a:spcPct val="90000"/>
              </a:lnSpc>
            </a:pPr>
            <a:r>
              <a:rPr lang="vi-VN" altLang="en-US" sz="2700" smtClean="0"/>
              <a:t>Mối literal tưpưng ứng với 1 dây nối trong mạch, nó mang tín hiệu logic</a:t>
            </a:r>
          </a:p>
          <a:p>
            <a:pPr>
              <a:lnSpc>
                <a:spcPct val="90000"/>
              </a:lnSpc>
            </a:pPr>
            <a:r>
              <a:rPr lang="vi-VN" altLang="en-US" sz="2700" smtClean="0"/>
              <a:t>Factoring làm giảm tổng số literal và cũng giúp giảm  mức phức tạp của kết nối</a:t>
            </a:r>
          </a:p>
          <a:p>
            <a:pPr>
              <a:lnSpc>
                <a:spcPct val="90000"/>
              </a:lnSpc>
            </a:pPr>
            <a:r>
              <a:rPr lang="vi-VN" altLang="en-US" sz="2700" smtClean="0"/>
              <a:t>Trong khi tổng hợp mạch logic, CAD tôls xem xét các tham số như: chi phí của mạch, fan-in, tốc độ của mạch và mức phức tạp của dây</a:t>
            </a:r>
            <a:endParaRPr lang="en-US" altLang="en-US" sz="2700" smtClean="0"/>
          </a:p>
        </p:txBody>
      </p:sp>
    </p:spTree>
    <p:extLst>
      <p:ext uri="{BB962C8B-B14F-4D97-AF65-F5344CB8AC3E}">
        <p14:creationId xmlns:p14="http://schemas.microsoft.com/office/powerpoint/2010/main" val="3206901060"/>
      </p:ext>
    </p:extLst>
  </p:cSld>
  <p:clrMapOvr>
    <a:masterClrMapping/>
  </p:clrMapOvr>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normAutofit fontScale="90000"/>
          </a:bodyPr>
          <a:lstStyle/>
          <a:p>
            <a:pPr fontAlgn="auto">
              <a:spcAft>
                <a:spcPts val="0"/>
              </a:spcAft>
              <a:defRPr/>
            </a:pPr>
            <a:r>
              <a:rPr lang="vi-VN"/>
              <a:t>Functional decomposition (phân tách hàm)</a:t>
            </a:r>
            <a:endParaRPr lang="en-US">
              <a:latin typeface="Arial" charset="0"/>
            </a:endParaRPr>
          </a:p>
        </p:txBody>
      </p:sp>
      <p:sp>
        <p:nvSpPr>
          <p:cNvPr id="17411" name="Rectangle 3"/>
          <p:cNvSpPr>
            <a:spLocks noGrp="1" noChangeArrowheads="1"/>
          </p:cNvSpPr>
          <p:nvPr>
            <p:ph idx="1"/>
          </p:nvPr>
        </p:nvSpPr>
        <p:spPr/>
        <p:txBody>
          <a:bodyPr/>
          <a:lstStyle/>
          <a:p>
            <a:pPr>
              <a:lnSpc>
                <a:spcPct val="90000"/>
              </a:lnSpc>
            </a:pPr>
            <a:r>
              <a:rPr lang="vi-VN" altLang="en-US" sz="2700" smtClean="0"/>
              <a:t>Mức phức tạp của mạch logic (cổng logic và kết nối) thường có thể được giảm bằng cách </a:t>
            </a:r>
            <a:r>
              <a:rPr lang="vi-VN" altLang="en-US" sz="2700" i="1" smtClean="0"/>
              <a:t>phân tách (decomposing)</a:t>
            </a:r>
            <a:r>
              <a:rPr lang="vi-VN" altLang="en-US" sz="2700" smtClean="0"/>
              <a:t> biểu thứ 2 mức thành nhiều mạch nhỏ hơn.</a:t>
            </a:r>
          </a:p>
          <a:p>
            <a:pPr lvl="1">
              <a:lnSpc>
                <a:spcPct val="90000"/>
              </a:lnSpc>
            </a:pPr>
            <a:r>
              <a:rPr lang="vi-VN" altLang="en-US" sz="2200" i="1" smtClean="0"/>
              <a:t>Mạch nhỏ này có thể đuwocj dùng một số nơi trong mạch cuối cùng</a:t>
            </a:r>
          </a:p>
          <a:p>
            <a:pPr>
              <a:lnSpc>
                <a:spcPct val="90000"/>
              </a:lnSpc>
            </a:pPr>
            <a:r>
              <a:rPr lang="vi-VN" altLang="en-US" sz="2700" smtClean="0"/>
              <a:t>Một biểu thức 2 mức có thể được thay thế bởi 2 hay nhiều biểu thức mới.</a:t>
            </a:r>
          </a:p>
          <a:p>
            <a:pPr lvl="1">
              <a:lnSpc>
                <a:spcPct val="90000"/>
              </a:lnSpc>
            </a:pPr>
            <a:r>
              <a:rPr lang="vi-VN" altLang="en-US" sz="2200" smtClean="0"/>
              <a:t>Các biểu thức mới được tổ hợp để hình thành mạch nhiều mức</a:t>
            </a:r>
            <a:endParaRPr lang="en-US" altLang="en-US" sz="2200" smtClean="0"/>
          </a:p>
        </p:txBody>
      </p:sp>
    </p:spTree>
    <p:extLst>
      <p:ext uri="{BB962C8B-B14F-4D97-AF65-F5344CB8AC3E}">
        <p14:creationId xmlns:p14="http://schemas.microsoft.com/office/powerpoint/2010/main" val="92192320"/>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vi-VN" altLang="en-US" smtClean="0"/>
              <a:t>Ví dụ về phân tách hàm</a:t>
            </a:r>
            <a:endParaRPr lang="en-US" altLang="en-US" smtClean="0">
              <a:latin typeface="Arial" panose="020B0604020202020204" pitchFamily="34" charset="0"/>
            </a:endParaRPr>
          </a:p>
        </p:txBody>
      </p:sp>
      <p:sp>
        <p:nvSpPr>
          <p:cNvPr id="18435" name="Rectangle 3"/>
          <p:cNvSpPr>
            <a:spLocks noGrp="1" noChangeArrowheads="1"/>
          </p:cNvSpPr>
          <p:nvPr>
            <p:ph idx="1"/>
          </p:nvPr>
        </p:nvSpPr>
        <p:spPr/>
        <p:txBody>
          <a:bodyPr/>
          <a:lstStyle/>
          <a:p>
            <a:r>
              <a:rPr lang="vi-VN" altLang="en-US" sz="2700" smtClean="0"/>
              <a:t>Xét biểu thức:</a:t>
            </a:r>
          </a:p>
          <a:p>
            <a:r>
              <a:rPr lang="vi-VN" altLang="en-US" sz="2700" smtClean="0"/>
              <a:t>Hàm này yêu cầu 1 cổng AND 3 đầu vào, 2 cổng AND 2 đầu vào và 1 cổng OR 3 đầu vào</a:t>
            </a:r>
          </a:p>
          <a:p>
            <a:r>
              <a:rPr lang="vi-VN" altLang="en-US" sz="2700" smtClean="0"/>
              <a:t>COST = 4 cổng + 10 đầu vào = 13. Và COST = 19 nếu cổng NOT được kèm thêm vào</a:t>
            </a:r>
          </a:p>
          <a:p>
            <a:r>
              <a:rPr lang="vi-VN" altLang="en-US" sz="2700" smtClean="0"/>
              <a:t>Viết lại hàm f: </a:t>
            </a:r>
          </a:p>
          <a:p>
            <a:r>
              <a:rPr lang="vi-VN" altLang="en-US" sz="2700" smtClean="0"/>
              <a:t>Gọi                    </a:t>
            </a:r>
            <a:r>
              <a:rPr lang="vi-VN" altLang="en-US" sz="2700" smtClean="0">
                <a:sym typeface="Wingdings" panose="05000000000000000000" pitchFamily="2" charset="2"/>
              </a:rPr>
              <a:t> </a:t>
            </a:r>
            <a:endParaRPr lang="en-US" altLang="en-US" sz="2700" smtClean="0"/>
          </a:p>
        </p:txBody>
      </p:sp>
      <p:pic>
        <p:nvPicPr>
          <p:cNvPr id="1843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7600" y="1981200"/>
            <a:ext cx="3276600"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37"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9000" y="4191000"/>
            <a:ext cx="3638550"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38"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6400" y="4724400"/>
            <a:ext cx="1543050"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39"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62400" y="4648200"/>
            <a:ext cx="1352550"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47919745"/>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normAutofit fontScale="90000"/>
          </a:bodyPr>
          <a:lstStyle/>
          <a:p>
            <a:pPr fontAlgn="auto">
              <a:spcAft>
                <a:spcPts val="0"/>
              </a:spcAft>
              <a:defRPr/>
            </a:pPr>
            <a:r>
              <a:rPr lang="vi-VN"/>
              <a:t>Ví dụ về phân tách hàm (cont.)</a:t>
            </a:r>
            <a:endParaRPr lang="en-US">
              <a:latin typeface="Arial" charset="0"/>
            </a:endParaRPr>
          </a:p>
        </p:txBody>
      </p:sp>
      <p:sp>
        <p:nvSpPr>
          <p:cNvPr id="19459" name="Rectangle 3"/>
          <p:cNvSpPr>
            <a:spLocks noGrp="1" noChangeArrowheads="1"/>
          </p:cNvSpPr>
          <p:nvPr>
            <p:ph idx="1"/>
          </p:nvPr>
        </p:nvSpPr>
        <p:spPr/>
        <p:txBody>
          <a:bodyPr/>
          <a:lstStyle/>
          <a:p>
            <a:r>
              <a:rPr lang="vi-VN" altLang="en-US" smtClean="0"/>
              <a:t>Hàm trở thành</a:t>
            </a:r>
          </a:p>
          <a:p>
            <a:r>
              <a:rPr lang="vi-VN" altLang="en-US" smtClean="0"/>
              <a:t> Mạch được xây dựng như sau với COST=16 bao gồm cả cổng NOT</a:t>
            </a:r>
            <a:endParaRPr lang="en-US" altLang="en-US" smtClean="0"/>
          </a:p>
        </p:txBody>
      </p:sp>
      <p:pic>
        <p:nvPicPr>
          <p:cNvPr id="1946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7600" y="1981200"/>
            <a:ext cx="1971675"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6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3429000"/>
            <a:ext cx="7478713" cy="259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23643524"/>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vi-VN" altLang="en-US" smtClean="0"/>
              <a:t>Các vấn đề thực tế</a:t>
            </a:r>
            <a:endParaRPr lang="en-US" altLang="en-US" smtClean="0">
              <a:latin typeface="Arial" panose="020B0604020202020204" pitchFamily="34" charset="0"/>
            </a:endParaRPr>
          </a:p>
        </p:txBody>
      </p:sp>
      <p:sp>
        <p:nvSpPr>
          <p:cNvPr id="20483" name="Rectangle 3"/>
          <p:cNvSpPr>
            <a:spLocks noGrp="1" noChangeArrowheads="1"/>
          </p:cNvSpPr>
          <p:nvPr>
            <p:ph idx="1"/>
          </p:nvPr>
        </p:nvSpPr>
        <p:spPr/>
        <p:txBody>
          <a:bodyPr/>
          <a:lstStyle/>
          <a:p>
            <a:r>
              <a:rPr lang="vi-VN" altLang="en-US" smtClean="0"/>
              <a:t>Phân tách hàm là công cụ mạnh để giảm mức độ phức tạp cho mạch</a:t>
            </a:r>
          </a:p>
          <a:p>
            <a:r>
              <a:rPr lang="vi-VN" altLang="en-US" smtClean="0"/>
              <a:t>Nó có thể được dùng để thực hiện hàm logic với các ràng buộc. Ví dụ: thực hiện với PLD cụ thể.</a:t>
            </a:r>
          </a:p>
          <a:p>
            <a:r>
              <a:rPr lang="vi-VN" altLang="en-US" smtClean="0"/>
              <a:t>CAD tools dùng nhiều khái niệm này.</a:t>
            </a:r>
            <a:endParaRPr lang="en-US" altLang="en-US" smtClean="0"/>
          </a:p>
        </p:txBody>
      </p:sp>
    </p:spTree>
    <p:extLst>
      <p:ext uri="{BB962C8B-B14F-4D97-AF65-F5344CB8AC3E}">
        <p14:creationId xmlns:p14="http://schemas.microsoft.com/office/powerpoint/2010/main" val="3702228297"/>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ChangeArrowheads="1"/>
          </p:cNvSpPr>
          <p:nvPr>
            <p:ph type="ctrTitle"/>
          </p:nvPr>
        </p:nvSpPr>
        <p:spPr>
          <a:xfrm>
            <a:off x="533400" y="838200"/>
            <a:ext cx="8077200" cy="2559050"/>
          </a:xfrm>
        </p:spPr>
        <p:txBody>
          <a:bodyPr>
            <a:normAutofit fontScale="90000"/>
          </a:bodyPr>
          <a:lstStyle/>
          <a:p>
            <a:pPr fontAlgn="auto">
              <a:spcAft>
                <a:spcPts val="0"/>
              </a:spcAft>
              <a:defRPr/>
            </a:pPr>
            <a:r>
              <a:rPr lang="vi-VN" sz="6800"/>
              <a:t>Thiết kế số</a:t>
            </a:r>
            <a:br>
              <a:rPr lang="vi-VN" sz="6800"/>
            </a:br>
            <a:r>
              <a:rPr lang="vi-VN" sz="6800"/>
              <a:t> </a:t>
            </a:r>
            <a:r>
              <a:rPr lang="vi-VN" sz="4200" i="1">
                <a:solidFill>
                  <a:schemeClr val="accent2"/>
                </a:solidFill>
              </a:rPr>
              <a:t>Thực hiện tối ưu hóa hàm logic:</a:t>
            </a:r>
            <a:br>
              <a:rPr lang="vi-VN" sz="4200" i="1">
                <a:solidFill>
                  <a:schemeClr val="accent2"/>
                </a:solidFill>
              </a:rPr>
            </a:br>
            <a:r>
              <a:rPr lang="vi-VN" sz="2600" i="1">
                <a:solidFill>
                  <a:srgbClr val="0033CC"/>
                </a:solidFill>
              </a:rPr>
              <a:t>Phân tích và tổng hợp mạch đa mức</a:t>
            </a:r>
            <a:endParaRPr lang="en-US" sz="2200" i="1">
              <a:solidFill>
                <a:srgbClr val="0033CC"/>
              </a:solidFill>
              <a:latin typeface="Arial" charset="0"/>
            </a:endParaRPr>
          </a:p>
        </p:txBody>
      </p:sp>
      <p:sp>
        <p:nvSpPr>
          <p:cNvPr id="5123" name="Rectangle 3"/>
          <p:cNvSpPr>
            <a:spLocks noGrp="1" noChangeArrowheads="1"/>
          </p:cNvSpPr>
          <p:nvPr>
            <p:ph type="subTitle" idx="1"/>
          </p:nvPr>
        </p:nvSpPr>
        <p:spPr>
          <a:xfrm>
            <a:off x="533400" y="3228975"/>
            <a:ext cx="7854950" cy="1752600"/>
          </a:xfrm>
        </p:spPr>
        <p:txBody>
          <a:bodyPr/>
          <a:lstStyle/>
          <a:p>
            <a:pPr marR="0"/>
            <a:r>
              <a:rPr lang="vi-VN" altLang="en-US" smtClean="0"/>
              <a:t>Người trình bày: </a:t>
            </a:r>
          </a:p>
          <a:p>
            <a:pPr marR="0"/>
            <a:r>
              <a:rPr lang="vi-VN" altLang="en-US" smtClean="0"/>
              <a:t>TS. Hoàng Mạnh Thắng</a:t>
            </a:r>
            <a:endParaRPr lang="en-US" altLang="en-US" smtClean="0"/>
          </a:p>
        </p:txBody>
      </p:sp>
      <p:sp>
        <p:nvSpPr>
          <p:cNvPr id="5124" name="Text Box 4"/>
          <p:cNvSpPr txBox="1">
            <a:spLocks noChangeArrowheads="1"/>
          </p:cNvSpPr>
          <p:nvPr>
            <p:custDataLst>
              <p:tags r:id="rId1"/>
            </p:custDataLst>
          </p:nvPr>
        </p:nvSpPr>
        <p:spPr bwMode="auto">
          <a:xfrm>
            <a:off x="0" y="7112000"/>
            <a:ext cx="9144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TexPoint fonts used in EMF: </a:t>
            </a:r>
            <a:r>
              <a:rPr lang="en-US" altLang="en-US">
                <a:latin typeface="cmmi10" pitchFamily="34" charset="0"/>
              </a:rPr>
              <a:t>A</a:t>
            </a:r>
            <a:r>
              <a:rPr lang="en-US" altLang="en-US">
                <a:latin typeface="cmr10" pitchFamily="34" charset="0"/>
              </a:rPr>
              <a:t>A</a:t>
            </a:r>
            <a:r>
              <a:rPr lang="en-US" altLang="en-US">
                <a:latin typeface="cmsy10" pitchFamily="34" charset="0"/>
              </a:rPr>
              <a:t>A</a:t>
            </a:r>
            <a:r>
              <a:rPr lang="en-US" altLang="en-US">
                <a:latin typeface="cmsy7" pitchFamily="34" charset="0"/>
              </a:rPr>
              <a:t>A</a:t>
            </a:r>
            <a:r>
              <a:rPr lang="en-US" altLang="en-US">
                <a:latin typeface="cmr7" pitchFamily="34" charset="0"/>
              </a:rPr>
              <a:t>A</a:t>
            </a:r>
          </a:p>
        </p:txBody>
      </p:sp>
    </p:spTree>
    <p:extLst>
      <p:ext uri="{BB962C8B-B14F-4D97-AF65-F5344CB8AC3E}">
        <p14:creationId xmlns:p14="http://schemas.microsoft.com/office/powerpoint/2010/main" val="32449764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smtClean="0"/>
              <a:t> </a:t>
            </a:r>
            <a:r>
              <a:rPr lang="vi-VN" altLang="en-US" smtClean="0"/>
              <a:t>Đại số Boolean</a:t>
            </a:r>
            <a:endParaRPr lang="en-US" altLang="en-US" smtClean="0"/>
          </a:p>
        </p:txBody>
      </p:sp>
      <p:sp>
        <p:nvSpPr>
          <p:cNvPr id="8195" name="Rectangle 3"/>
          <p:cNvSpPr>
            <a:spLocks noGrp="1" noChangeArrowheads="1"/>
          </p:cNvSpPr>
          <p:nvPr>
            <p:ph idx="1"/>
          </p:nvPr>
        </p:nvSpPr>
        <p:spPr/>
        <p:txBody>
          <a:bodyPr/>
          <a:lstStyle/>
          <a:p>
            <a:pPr>
              <a:lnSpc>
                <a:spcPct val="90000"/>
              </a:lnSpc>
            </a:pPr>
            <a:r>
              <a:rPr lang="vi-VN" altLang="en-US" sz="2800" smtClean="0"/>
              <a:t>Ứng dụng trực tiếp vào mạng chuyển mạch:</a:t>
            </a:r>
          </a:p>
          <a:p>
            <a:pPr lvl="1">
              <a:lnSpc>
                <a:spcPct val="90000"/>
              </a:lnSpc>
            </a:pPr>
            <a:r>
              <a:rPr lang="vi-VN" altLang="en-US" smtClean="0"/>
              <a:t>Làm việc với thiết bị 2 trạng thái </a:t>
            </a:r>
            <a:r>
              <a:rPr lang="vi-VN" altLang="en-US" smtClean="0">
                <a:sym typeface="Wingdings" panose="05000000000000000000" pitchFamily="2" charset="2"/>
              </a:rPr>
              <a:t> đại số Boolean 2 giá trị</a:t>
            </a:r>
          </a:p>
          <a:p>
            <a:pPr lvl="1">
              <a:lnSpc>
                <a:spcPct val="90000"/>
              </a:lnSpc>
            </a:pPr>
            <a:r>
              <a:rPr lang="vi-VN" altLang="en-US" smtClean="0">
                <a:sym typeface="Wingdings" panose="05000000000000000000" pitchFamily="2" charset="2"/>
              </a:rPr>
              <a:t>Dùng các biến Boolean (X,Y...) để biểu diễn đầu vào và đầu ra của mạng chuyển mạch</a:t>
            </a:r>
          </a:p>
          <a:p>
            <a:pPr lvl="1">
              <a:lnSpc>
                <a:spcPct val="90000"/>
              </a:lnSpc>
            </a:pPr>
            <a:r>
              <a:rPr lang="vi-VN" altLang="en-US" smtClean="0">
                <a:sym typeface="Wingdings" panose="05000000000000000000" pitchFamily="2" charset="2"/>
              </a:rPr>
              <a:t>Biến chỉ có thể nhận một trong 2 giá trị, 0 hoặc 1</a:t>
            </a:r>
          </a:p>
          <a:p>
            <a:pPr lvl="1">
              <a:lnSpc>
                <a:spcPct val="90000"/>
              </a:lnSpc>
            </a:pPr>
            <a:r>
              <a:rPr lang="vi-VN" altLang="en-US" smtClean="0">
                <a:sym typeface="Wingdings" panose="05000000000000000000" pitchFamily="2" charset="2"/>
              </a:rPr>
              <a:t>Các biến này ko phải là các số nhị phân, đơn giản nó chỉ là biểu diễn 2 trạng thái của biến Boolean,</a:t>
            </a:r>
          </a:p>
          <a:p>
            <a:pPr lvl="1">
              <a:lnSpc>
                <a:spcPct val="90000"/>
              </a:lnSpc>
            </a:pPr>
            <a:r>
              <a:rPr lang="vi-VN" altLang="en-US" smtClean="0"/>
              <a:t>Nhìn chung, nó không là điện áp</a:t>
            </a:r>
            <a:r>
              <a:rPr lang="en-US" altLang="en-US" smtClean="0"/>
              <a:t>, m</a:t>
            </a:r>
            <a:r>
              <a:rPr lang="vi-VN" altLang="en-US" smtClean="0"/>
              <a:t>ặc dù, trong một số mạch điện, nó được dùng để biểu diễn mức điện áp cao/thấp ở đầu vào hoặc đầu ra,</a:t>
            </a:r>
            <a:endParaRPr lang="en-US" altLang="en-US" smtClean="0"/>
          </a:p>
        </p:txBody>
      </p:sp>
      <p:sp>
        <p:nvSpPr>
          <p:cNvPr id="6"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A10F8787-5114-4232-99DC-0163D612B004}" type="slidenum">
              <a:rPr lang="en-US" altLang="en-US">
                <a:solidFill>
                  <a:srgbClr val="045C75"/>
                </a:solidFill>
              </a:rPr>
              <a:pPr eaLnBrk="1" hangingPunct="1"/>
              <a:t>19</a:t>
            </a:fld>
            <a:endParaRPr lang="en-US" altLang="en-US">
              <a:solidFill>
                <a:srgbClr val="045C75"/>
              </a:solidFill>
            </a:endParaRPr>
          </a:p>
        </p:txBody>
      </p:sp>
      <p:sp>
        <p:nvSpPr>
          <p:cNvPr id="7" name="Footer Placeholder 6"/>
          <p:cNvSpPr>
            <a:spLocks noGrp="1"/>
          </p:cNvSpPr>
          <p:nvPr>
            <p:ph type="ftr" sz="quarter" idx="11"/>
          </p:nvPr>
        </p:nvSpPr>
        <p:spPr/>
        <p:txBody>
          <a:bodyPr/>
          <a:lstStyle/>
          <a:p>
            <a:pPr>
              <a:defRPr/>
            </a:pPr>
            <a:r>
              <a:rPr lang="en-US"/>
              <a:t>Khoa ĐT-VT, Đại học Bách Khoa Hà nội           Tiến sỹ Hoàng Mạnh Thắng</a:t>
            </a:r>
          </a:p>
        </p:txBody>
      </p:sp>
    </p:spTree>
    <p:extLst>
      <p:ext uri="{BB962C8B-B14F-4D97-AF65-F5344CB8AC3E}">
        <p14:creationId xmlns:p14="http://schemas.microsoft.com/office/powerpoint/2010/main" val="2795486127"/>
      </p:ext>
    </p:extLst>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vi-VN" altLang="en-US" sz="4000" smtClean="0"/>
              <a:t>Các mạch NAND và NOR đa mức</a:t>
            </a:r>
            <a:endParaRPr lang="en-US" altLang="en-US" sz="4000" smtClean="0">
              <a:latin typeface="Arial" panose="020B0604020202020204" pitchFamily="34" charset="0"/>
            </a:endParaRPr>
          </a:p>
        </p:txBody>
      </p:sp>
      <p:sp>
        <p:nvSpPr>
          <p:cNvPr id="6147" name="Rectangle 3"/>
          <p:cNvSpPr>
            <a:spLocks noGrp="1" noChangeArrowheads="1"/>
          </p:cNvSpPr>
          <p:nvPr>
            <p:ph idx="1"/>
          </p:nvPr>
        </p:nvSpPr>
        <p:spPr/>
        <p:txBody>
          <a:bodyPr/>
          <a:lstStyle/>
          <a:p>
            <a:pPr>
              <a:lnSpc>
                <a:spcPct val="90000"/>
              </a:lnSpc>
            </a:pPr>
            <a:r>
              <a:rPr lang="vi-VN" altLang="en-US" smtClean="0"/>
              <a:t>Các mạch 2 mức chứa các cổng AND và OR có thể dễ ràng được chuyển thành mạch chỉ dùng các cổng NAND và NOR</a:t>
            </a:r>
          </a:p>
          <a:p>
            <a:pPr lvl="1">
              <a:lnSpc>
                <a:spcPct val="90000"/>
              </a:lnSpc>
            </a:pPr>
            <a:r>
              <a:rPr lang="vi-VN" altLang="en-US" smtClean="0"/>
              <a:t>Mạch 2 mức AND-OR (SOP) có thể được thực hiện trực tiếp thành mạch NAND-NAND</a:t>
            </a:r>
          </a:p>
          <a:p>
            <a:pPr lvl="1">
              <a:lnSpc>
                <a:spcPct val="90000"/>
              </a:lnSpc>
            </a:pPr>
            <a:r>
              <a:rPr lang="vi-VN" altLang="en-US" smtClean="0"/>
              <a:t>Mạch 2 mức OR-AND (POS) có thể được thực hiện trực tiếp thành mạch NOR-NOR</a:t>
            </a:r>
          </a:p>
          <a:p>
            <a:pPr>
              <a:lnSpc>
                <a:spcPct val="90000"/>
              </a:lnSpc>
            </a:pPr>
            <a:r>
              <a:rPr lang="vi-VN" altLang="en-US" smtClean="0"/>
              <a:t>Cũng với tiếp cận này có thể được dùng cho các mạng đa mức</a:t>
            </a:r>
            <a:endParaRPr lang="en-US" altLang="en-US" smtClean="0"/>
          </a:p>
        </p:txBody>
      </p:sp>
    </p:spTree>
    <p:extLst>
      <p:ext uri="{BB962C8B-B14F-4D97-AF65-F5344CB8AC3E}">
        <p14:creationId xmlns:p14="http://schemas.microsoft.com/office/powerpoint/2010/main" val="2393152562"/>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normAutofit fontScale="90000"/>
          </a:bodyPr>
          <a:lstStyle/>
          <a:p>
            <a:pPr fontAlgn="auto">
              <a:spcAft>
                <a:spcPts val="0"/>
              </a:spcAft>
              <a:defRPr/>
            </a:pPr>
            <a:r>
              <a:rPr lang="vi-VN"/>
              <a:t>AND-OR thành NAND-NAND</a:t>
            </a:r>
            <a:endParaRPr lang="en-US">
              <a:latin typeface="Arial" charset="0"/>
            </a:endParaRPr>
          </a:p>
        </p:txBody>
      </p:sp>
      <p:pic>
        <p:nvPicPr>
          <p:cNvPr id="7171"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1828800"/>
            <a:ext cx="5724525" cy="3800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05393471"/>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vi-VN" altLang="en-US" smtClean="0"/>
              <a:t>OR-AND thành NOR-NOR</a:t>
            </a:r>
            <a:endParaRPr lang="en-US" altLang="en-US" smtClean="0">
              <a:latin typeface="Arial" panose="020B0604020202020204" pitchFamily="34" charset="0"/>
            </a:endParaRPr>
          </a:p>
        </p:txBody>
      </p:sp>
      <p:pic>
        <p:nvPicPr>
          <p:cNvPr id="819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1828800"/>
            <a:ext cx="5707063" cy="3800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26743571"/>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vi-VN" altLang="en-US" smtClean="0"/>
              <a:t>Ví dụ mạch đa mức</a:t>
            </a:r>
            <a:endParaRPr lang="en-US" altLang="en-US" smtClean="0">
              <a:latin typeface="Arial" panose="020B0604020202020204" pitchFamily="34" charset="0"/>
            </a:endParaRPr>
          </a:p>
        </p:txBody>
      </p:sp>
      <p:pic>
        <p:nvPicPr>
          <p:cNvPr id="9219"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1828800"/>
            <a:ext cx="6477000" cy="375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99152323"/>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vi-VN" altLang="en-US" smtClean="0"/>
              <a:t>Mạch đa mức dùng NAND</a:t>
            </a:r>
            <a:endParaRPr lang="en-US" altLang="en-US" smtClean="0">
              <a:latin typeface="Arial" panose="020B0604020202020204" pitchFamily="34" charset="0"/>
            </a:endParaRPr>
          </a:p>
        </p:txBody>
      </p:sp>
      <p:pic>
        <p:nvPicPr>
          <p:cNvPr id="10243"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905000"/>
            <a:ext cx="5286375" cy="267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4" name="Text Box 5"/>
          <p:cNvSpPr txBox="1">
            <a:spLocks noChangeArrowheads="1"/>
          </p:cNvSpPr>
          <p:nvPr/>
        </p:nvSpPr>
        <p:spPr bwMode="auto">
          <a:xfrm>
            <a:off x="1828800" y="4800600"/>
            <a:ext cx="4768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vi-VN" altLang="en-US"/>
              <a:t>Chú ý: các vòng tròn thể hiện đảo (như NOT)</a:t>
            </a:r>
            <a:endParaRPr lang="en-US" altLang="en-US"/>
          </a:p>
        </p:txBody>
      </p:sp>
    </p:spTree>
    <p:extLst>
      <p:ext uri="{BB962C8B-B14F-4D97-AF65-F5344CB8AC3E}">
        <p14:creationId xmlns:p14="http://schemas.microsoft.com/office/powerpoint/2010/main" val="203777521"/>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vi-VN" altLang="en-US" smtClean="0"/>
              <a:t>Mạch đa mức dùng NAND</a:t>
            </a:r>
            <a:endParaRPr lang="en-US" altLang="en-US" smtClean="0">
              <a:latin typeface="Arial" panose="020B0604020202020204" pitchFamily="34" charset="0"/>
            </a:endParaRPr>
          </a:p>
        </p:txBody>
      </p:sp>
      <p:pic>
        <p:nvPicPr>
          <p:cNvPr id="1126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830388"/>
            <a:ext cx="6640513" cy="4017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32510407"/>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vi-VN" altLang="en-US" smtClean="0"/>
              <a:t>Mạch đa mức dùng NOR</a:t>
            </a:r>
            <a:endParaRPr lang="en-US" altLang="en-US" smtClean="0">
              <a:latin typeface="Arial" panose="020B0604020202020204" pitchFamily="34" charset="0"/>
            </a:endParaRPr>
          </a:p>
        </p:txBody>
      </p:sp>
      <p:pic>
        <p:nvPicPr>
          <p:cNvPr id="12291"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1981200"/>
            <a:ext cx="7162800" cy="3421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Text Box 5"/>
          <p:cNvSpPr txBox="1">
            <a:spLocks noChangeArrowheads="1"/>
          </p:cNvSpPr>
          <p:nvPr/>
        </p:nvSpPr>
        <p:spPr bwMode="auto">
          <a:xfrm>
            <a:off x="1600200" y="5486400"/>
            <a:ext cx="4768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vi-VN" altLang="en-US"/>
              <a:t>Chú ý: các vòng tròn thể hiện đảo (như NOT)</a:t>
            </a:r>
            <a:endParaRPr lang="en-US" altLang="en-US"/>
          </a:p>
        </p:txBody>
      </p:sp>
    </p:spTree>
    <p:extLst>
      <p:ext uri="{BB962C8B-B14F-4D97-AF65-F5344CB8AC3E}">
        <p14:creationId xmlns:p14="http://schemas.microsoft.com/office/powerpoint/2010/main" val="1907774014"/>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vi-VN" altLang="en-US" smtClean="0"/>
              <a:t>Mạch đa mức dùng NOR</a:t>
            </a:r>
            <a:endParaRPr lang="en-US" altLang="en-US" smtClean="0">
              <a:latin typeface="Arial" panose="020B0604020202020204" pitchFamily="34" charset="0"/>
            </a:endParaRPr>
          </a:p>
        </p:txBody>
      </p:sp>
      <p:pic>
        <p:nvPicPr>
          <p:cNvPr id="1331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1828800"/>
            <a:ext cx="6942138"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60800812"/>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vi-VN" altLang="en-US" smtClean="0"/>
              <a:t>Quá trình chuyển đổi đa mức</a:t>
            </a:r>
            <a:endParaRPr lang="en-US" altLang="en-US" smtClean="0">
              <a:latin typeface="Arial" panose="020B0604020202020204" pitchFamily="34" charset="0"/>
            </a:endParaRPr>
          </a:p>
        </p:txBody>
      </p:sp>
      <p:sp>
        <p:nvSpPr>
          <p:cNvPr id="14339" name="Rectangle 3"/>
          <p:cNvSpPr>
            <a:spLocks noGrp="1" noChangeArrowheads="1"/>
          </p:cNvSpPr>
          <p:nvPr>
            <p:ph idx="1"/>
          </p:nvPr>
        </p:nvSpPr>
        <p:spPr/>
        <p:txBody>
          <a:bodyPr/>
          <a:lstStyle/>
          <a:p>
            <a:r>
              <a:rPr lang="vi-VN" altLang="en-US" smtClean="0"/>
              <a:t>Dạng của mạch ko thay đổi nhiều khi chuyển từ AND và OR sang hoặc NAND hay OR</a:t>
            </a:r>
          </a:p>
          <a:p>
            <a:r>
              <a:rPr lang="vi-VN" altLang="en-US" smtClean="0"/>
              <a:t>Có thể cần thêm các phần tử làm việc như NOT</a:t>
            </a:r>
          </a:p>
          <a:p>
            <a:r>
              <a:rPr lang="vi-VN" altLang="en-US" smtClean="0"/>
              <a:t>Kết  quả cho ra mạch có thể ko tối ưu</a:t>
            </a:r>
            <a:endParaRPr lang="en-US" altLang="en-US" smtClean="0"/>
          </a:p>
        </p:txBody>
      </p:sp>
    </p:spTree>
    <p:extLst>
      <p:ext uri="{BB962C8B-B14F-4D97-AF65-F5344CB8AC3E}">
        <p14:creationId xmlns:p14="http://schemas.microsoft.com/office/powerpoint/2010/main" val="82261174"/>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vi-VN" altLang="en-US" smtClean="0"/>
              <a:t>Bài tập</a:t>
            </a:r>
            <a:endParaRPr lang="en-US" altLang="en-US" smtClean="0">
              <a:latin typeface="Arial" panose="020B0604020202020204" pitchFamily="34" charset="0"/>
            </a:endParaRPr>
          </a:p>
        </p:txBody>
      </p:sp>
      <p:sp>
        <p:nvSpPr>
          <p:cNvPr id="15363" name="Rectangle 3"/>
          <p:cNvSpPr>
            <a:spLocks noGrp="1" noChangeArrowheads="1"/>
          </p:cNvSpPr>
          <p:nvPr>
            <p:ph idx="1"/>
          </p:nvPr>
        </p:nvSpPr>
        <p:spPr/>
        <p:txBody>
          <a:bodyPr/>
          <a:lstStyle/>
          <a:p>
            <a:r>
              <a:rPr lang="vi-VN" altLang="en-US" smtClean="0"/>
              <a:t>Chuyển mạch sau về dạng chỉ dùng NAND ?</a:t>
            </a:r>
            <a:endParaRPr lang="en-US" altLang="en-US" smtClean="0"/>
          </a:p>
        </p:txBody>
      </p:sp>
      <p:pic>
        <p:nvPicPr>
          <p:cNvPr id="1536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2590800"/>
            <a:ext cx="5962650" cy="323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562365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altLang="ja-JP" sz="4000" smtClean="0"/>
              <a:t>Tóm tắt nội dung môn học</a:t>
            </a:r>
            <a:endParaRPr lang="en-US" altLang="en-US" sz="4000" smtClean="0">
              <a:latin typeface="Arial" panose="020B0604020202020204" pitchFamily="34" charset="0"/>
            </a:endParaRPr>
          </a:p>
        </p:txBody>
      </p:sp>
      <p:graphicFrame>
        <p:nvGraphicFramePr>
          <p:cNvPr id="150607" name="Group 79"/>
          <p:cNvGraphicFramePr>
            <a:graphicFrameLocks noGrp="1"/>
          </p:cNvGraphicFramePr>
          <p:nvPr/>
        </p:nvGraphicFramePr>
        <p:xfrm>
          <a:off x="609600" y="1854200"/>
          <a:ext cx="7772400" cy="4376738"/>
        </p:xfrm>
        <a:graphic>
          <a:graphicData uri="http://schemas.openxmlformats.org/drawingml/2006/table">
            <a:tbl>
              <a:tblPr/>
              <a:tblGrid>
                <a:gridCol w="4800600">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gridCol w="1143000">
                  <a:extLst>
                    <a:ext uri="{9D8B030D-6E8A-4147-A177-3AD203B41FA5}">
                      <a16:colId xmlns:a16="http://schemas.microsoft.com/office/drawing/2014/main" val="20002"/>
                    </a:ext>
                  </a:extLst>
                </a:gridCol>
              </a:tblGrid>
              <a:tr h="533377">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1" charset="2"/>
                        <a:buNone/>
                        <a:tabLst/>
                      </a:pPr>
                      <a:r>
                        <a:rPr kumimoji="0" lang="en-US" altLang="ja-JP" sz="2100" b="0" i="0" u="none" strike="noStrike" cap="none" normalizeH="0" baseline="0" dirty="0" err="1" smtClean="0">
                          <a:ln>
                            <a:noFill/>
                          </a:ln>
                          <a:solidFill>
                            <a:schemeClr val="tx1"/>
                          </a:solidFill>
                          <a:effectLst/>
                          <a:latin typeface="Arial" charset="0"/>
                          <a:ea typeface="ＭＳ Ｐゴシック" charset="-128"/>
                          <a:cs typeface="Arial" charset="0"/>
                        </a:rPr>
                        <a:t>Giới</a:t>
                      </a:r>
                      <a:r>
                        <a:rPr kumimoji="0" lang="en-US" altLang="ja-JP" sz="2100" b="0" i="0" u="none" strike="noStrike" cap="none" normalizeH="0" baseline="0" dirty="0" smtClean="0">
                          <a:ln>
                            <a:noFill/>
                          </a:ln>
                          <a:solidFill>
                            <a:schemeClr val="tx1"/>
                          </a:solidFill>
                          <a:effectLst/>
                          <a:latin typeface="Arial" charset="0"/>
                          <a:ea typeface="ＭＳ Ｐゴシック" charset="-128"/>
                          <a:cs typeface="Arial" charset="0"/>
                        </a:rPr>
                        <a:t> </a:t>
                      </a:r>
                      <a:r>
                        <a:rPr kumimoji="0" lang="en-US" altLang="ja-JP" sz="2100" b="0" i="0" u="none" strike="noStrike" cap="none" normalizeH="0" baseline="0" dirty="0" err="1" smtClean="0">
                          <a:ln>
                            <a:noFill/>
                          </a:ln>
                          <a:solidFill>
                            <a:schemeClr val="tx1"/>
                          </a:solidFill>
                          <a:effectLst/>
                          <a:latin typeface="Arial" charset="0"/>
                          <a:ea typeface="ＭＳ Ｐゴシック" charset="-128"/>
                          <a:cs typeface="Arial" charset="0"/>
                        </a:rPr>
                        <a:t>thiệu</a:t>
                      </a:r>
                      <a:r>
                        <a:rPr kumimoji="0" lang="en-US" altLang="ja-JP" sz="2100" b="0" i="0" u="none" strike="noStrike" cap="none" normalizeH="0" baseline="0" dirty="0" smtClean="0">
                          <a:ln>
                            <a:noFill/>
                          </a:ln>
                          <a:solidFill>
                            <a:schemeClr val="tx1"/>
                          </a:solidFill>
                          <a:effectLst/>
                          <a:latin typeface="Arial" charset="0"/>
                          <a:ea typeface="ＭＳ Ｐゴシック" charset="-128"/>
                          <a:cs typeface="Arial" charset="0"/>
                        </a:rPr>
                        <a:t> </a:t>
                      </a:r>
                      <a:r>
                        <a:rPr kumimoji="0" lang="en-US" altLang="ja-JP" sz="2100" b="0" i="0" u="none" strike="noStrike" cap="none" normalizeH="0" baseline="0" dirty="0" err="1" smtClean="0">
                          <a:ln>
                            <a:noFill/>
                          </a:ln>
                          <a:solidFill>
                            <a:schemeClr val="tx1"/>
                          </a:solidFill>
                          <a:effectLst/>
                          <a:latin typeface="Arial" charset="0"/>
                          <a:ea typeface="ＭＳ Ｐゴシック" charset="-128"/>
                          <a:cs typeface="Arial" charset="0"/>
                        </a:rPr>
                        <a:t>hệ</a:t>
                      </a:r>
                      <a:r>
                        <a:rPr kumimoji="0" lang="en-US" altLang="ja-JP" sz="2100" b="0" i="0" u="none" strike="noStrike" cap="none" normalizeH="0" baseline="0" dirty="0" smtClean="0">
                          <a:ln>
                            <a:noFill/>
                          </a:ln>
                          <a:solidFill>
                            <a:schemeClr val="tx1"/>
                          </a:solidFill>
                          <a:effectLst/>
                          <a:latin typeface="Arial" charset="0"/>
                          <a:ea typeface="ＭＳ Ｐゴシック" charset="-128"/>
                          <a:cs typeface="Arial" charset="0"/>
                        </a:rPr>
                        <a:t> </a:t>
                      </a:r>
                      <a:r>
                        <a:rPr kumimoji="0" lang="en-US" altLang="ja-JP" sz="2100" b="0" i="0" u="none" strike="noStrike" cap="none" normalizeH="0" baseline="0" dirty="0" err="1" smtClean="0">
                          <a:ln>
                            <a:noFill/>
                          </a:ln>
                          <a:solidFill>
                            <a:schemeClr val="tx1"/>
                          </a:solidFill>
                          <a:effectLst/>
                          <a:latin typeface="Arial" charset="0"/>
                          <a:ea typeface="ＭＳ Ｐゴシック" charset="-128"/>
                          <a:cs typeface="Arial" charset="0"/>
                        </a:rPr>
                        <a:t>thống</a:t>
                      </a:r>
                      <a:r>
                        <a:rPr kumimoji="0" lang="en-US" altLang="ja-JP" sz="2100" b="0" i="0" u="none" strike="noStrike" cap="none" normalizeH="0" baseline="0" dirty="0" smtClean="0">
                          <a:ln>
                            <a:noFill/>
                          </a:ln>
                          <a:solidFill>
                            <a:schemeClr val="tx1"/>
                          </a:solidFill>
                          <a:effectLst/>
                          <a:latin typeface="Arial" charset="0"/>
                          <a:ea typeface="ＭＳ Ｐゴシック" charset="-128"/>
                          <a:cs typeface="Arial" charset="0"/>
                        </a:rPr>
                        <a:t> </a:t>
                      </a:r>
                      <a:r>
                        <a:rPr kumimoji="0" lang="en-US" altLang="ja-JP" sz="2100" b="0" i="0" u="none" strike="noStrike" cap="none" normalizeH="0" baseline="0" dirty="0" err="1" smtClean="0">
                          <a:ln>
                            <a:noFill/>
                          </a:ln>
                          <a:solidFill>
                            <a:schemeClr val="tx1"/>
                          </a:solidFill>
                          <a:effectLst/>
                          <a:latin typeface="Arial" charset="0"/>
                          <a:ea typeface="ＭＳ Ｐゴシック" charset="-128"/>
                          <a:cs typeface="Arial" charset="0"/>
                        </a:rPr>
                        <a:t>số</a:t>
                      </a:r>
                      <a:endParaRPr kumimoji="0" lang="en-US" sz="2100" b="0" i="0" u="none" strike="noStrike" cap="none" normalizeH="0" baseline="0" dirty="0" smtClean="0">
                        <a:ln>
                          <a:noFill/>
                        </a:ln>
                        <a:solidFill>
                          <a:schemeClr val="tx1"/>
                        </a:solidFill>
                        <a:effectLst/>
                        <a:latin typeface="Arial" charset="0"/>
                        <a:cs typeface="Arial" charset="0"/>
                      </a:endParaRPr>
                    </a:p>
                  </a:txBody>
                  <a:tcPr marT="45718" marB="4571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1" charset="2"/>
                        <a:buNone/>
                        <a:tabLst/>
                      </a:pPr>
                      <a:r>
                        <a:rPr kumimoji="0" lang="en-US" altLang="ja-JP" sz="2100" b="0" i="0" u="none" strike="noStrike" cap="none" normalizeH="0" baseline="0" smtClean="0">
                          <a:ln>
                            <a:noFill/>
                          </a:ln>
                          <a:solidFill>
                            <a:schemeClr val="tx1"/>
                          </a:solidFill>
                          <a:effectLst/>
                          <a:latin typeface="Arial" charset="0"/>
                          <a:ea typeface="ＭＳ Ｐゴシック" charset="-128"/>
                          <a:cs typeface="Arial" charset="0"/>
                        </a:rPr>
                        <a:t>Chương 1</a:t>
                      </a:r>
                      <a:endParaRPr kumimoji="0" lang="en-US" sz="2100" b="0" i="0" u="none" strike="noStrike" cap="none" normalizeH="0" baseline="0" smtClean="0">
                        <a:ln>
                          <a:noFill/>
                        </a:ln>
                        <a:solidFill>
                          <a:schemeClr val="tx1"/>
                        </a:solidFill>
                        <a:effectLst/>
                        <a:latin typeface="Arial" charset="0"/>
                        <a:cs typeface="Arial" charset="0"/>
                      </a:endParaRPr>
                    </a:p>
                  </a:txBody>
                  <a:tcPr marT="45718" marB="457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1" charset="2"/>
                        <a:buNone/>
                        <a:tabLst/>
                      </a:pPr>
                      <a:r>
                        <a:rPr kumimoji="0" lang="en-US" altLang="ja-JP" sz="2100" b="0" i="0" u="none" strike="noStrike" cap="none" normalizeH="0" baseline="0" smtClean="0">
                          <a:ln>
                            <a:noFill/>
                          </a:ln>
                          <a:solidFill>
                            <a:schemeClr val="tx1"/>
                          </a:solidFill>
                          <a:effectLst/>
                          <a:latin typeface="Arial" charset="0"/>
                          <a:ea typeface="ＭＳ Ｐゴシック" charset="-128"/>
                          <a:cs typeface="Arial" charset="0"/>
                        </a:rPr>
                        <a:t>1 bài</a:t>
                      </a:r>
                      <a:endParaRPr kumimoji="0" lang="en-US" sz="2100" b="0" i="0" u="none" strike="noStrike" cap="none" normalizeH="0" baseline="0" smtClean="0">
                        <a:ln>
                          <a:noFill/>
                        </a:ln>
                        <a:solidFill>
                          <a:schemeClr val="tx1"/>
                        </a:solidFill>
                        <a:effectLst/>
                        <a:latin typeface="Arial" charset="0"/>
                        <a:cs typeface="Arial" charset="0"/>
                      </a:endParaRPr>
                    </a:p>
                  </a:txBody>
                  <a:tcPr marT="45718" marB="4571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07978">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1" charset="2"/>
                        <a:buNone/>
                        <a:tabLst/>
                      </a:pPr>
                      <a:r>
                        <a:rPr kumimoji="0" lang="en-US" altLang="ja-JP" sz="2100" b="0" i="0" u="none" strike="noStrike" cap="none" normalizeH="0" baseline="0" dirty="0" err="1" smtClean="0">
                          <a:ln>
                            <a:noFill/>
                          </a:ln>
                          <a:solidFill>
                            <a:schemeClr val="tx1"/>
                          </a:solidFill>
                          <a:effectLst/>
                          <a:latin typeface="Arial" charset="0"/>
                          <a:ea typeface="ＭＳ Ｐゴシック" charset="-128"/>
                          <a:cs typeface="Arial" charset="0"/>
                        </a:rPr>
                        <a:t>Giới</a:t>
                      </a:r>
                      <a:r>
                        <a:rPr kumimoji="0" lang="en-US" altLang="ja-JP" sz="2100" b="0" i="0" u="none" strike="noStrike" cap="none" normalizeH="0" baseline="0" dirty="0" smtClean="0">
                          <a:ln>
                            <a:noFill/>
                          </a:ln>
                          <a:solidFill>
                            <a:schemeClr val="tx1"/>
                          </a:solidFill>
                          <a:effectLst/>
                          <a:latin typeface="Arial" charset="0"/>
                          <a:ea typeface="ＭＳ Ｐゴシック" charset="-128"/>
                          <a:cs typeface="Arial" charset="0"/>
                        </a:rPr>
                        <a:t> </a:t>
                      </a:r>
                      <a:r>
                        <a:rPr kumimoji="0" lang="en-US" altLang="ja-JP" sz="2100" b="0" i="0" u="none" strike="noStrike" cap="none" normalizeH="0" baseline="0" dirty="0" err="1" smtClean="0">
                          <a:ln>
                            <a:noFill/>
                          </a:ln>
                          <a:solidFill>
                            <a:schemeClr val="tx1"/>
                          </a:solidFill>
                          <a:effectLst/>
                          <a:latin typeface="Arial" charset="0"/>
                          <a:ea typeface="ＭＳ Ｐゴシック" charset="-128"/>
                          <a:cs typeface="Arial" charset="0"/>
                        </a:rPr>
                        <a:t>thiệu</a:t>
                      </a:r>
                      <a:r>
                        <a:rPr kumimoji="0" lang="en-US" altLang="ja-JP" sz="2100" b="0" i="0" u="none" strike="noStrike" cap="none" normalizeH="0" baseline="0" dirty="0" smtClean="0">
                          <a:ln>
                            <a:noFill/>
                          </a:ln>
                          <a:solidFill>
                            <a:schemeClr val="tx1"/>
                          </a:solidFill>
                          <a:effectLst/>
                          <a:latin typeface="Arial" charset="0"/>
                          <a:ea typeface="ＭＳ Ｐゴシック" charset="-128"/>
                          <a:cs typeface="Arial" charset="0"/>
                        </a:rPr>
                        <a:t> </a:t>
                      </a:r>
                      <a:r>
                        <a:rPr kumimoji="0" lang="en-US" altLang="ja-JP" sz="2100" b="0" i="0" u="none" strike="noStrike" cap="none" normalizeH="0" baseline="0" dirty="0" err="1" smtClean="0">
                          <a:ln>
                            <a:noFill/>
                          </a:ln>
                          <a:solidFill>
                            <a:schemeClr val="tx1"/>
                          </a:solidFill>
                          <a:effectLst/>
                          <a:latin typeface="Arial" charset="0"/>
                          <a:ea typeface="ＭＳ Ｐゴシック" charset="-128"/>
                          <a:cs typeface="Arial" charset="0"/>
                        </a:rPr>
                        <a:t>về</a:t>
                      </a:r>
                      <a:r>
                        <a:rPr kumimoji="0" lang="en-US" altLang="ja-JP" sz="2100" b="0" i="0" u="none" strike="noStrike" cap="none" normalizeH="0" baseline="0" dirty="0" smtClean="0">
                          <a:ln>
                            <a:noFill/>
                          </a:ln>
                          <a:solidFill>
                            <a:schemeClr val="tx1"/>
                          </a:solidFill>
                          <a:effectLst/>
                          <a:latin typeface="Arial" charset="0"/>
                          <a:ea typeface="ＭＳ Ｐゴシック" charset="-128"/>
                          <a:cs typeface="Arial" charset="0"/>
                        </a:rPr>
                        <a:t> </a:t>
                      </a:r>
                      <a:r>
                        <a:rPr kumimoji="0" lang="en-US" altLang="ja-JP" sz="2100" b="0" i="0" u="none" strike="noStrike" cap="none" normalizeH="0" baseline="0" dirty="0" err="1" smtClean="0">
                          <a:ln>
                            <a:noFill/>
                          </a:ln>
                          <a:solidFill>
                            <a:schemeClr val="tx1"/>
                          </a:solidFill>
                          <a:effectLst/>
                          <a:latin typeface="Arial" charset="0"/>
                          <a:ea typeface="ＭＳ Ｐゴシック" charset="-128"/>
                          <a:cs typeface="Arial" charset="0"/>
                        </a:rPr>
                        <a:t>mạch</a:t>
                      </a:r>
                      <a:r>
                        <a:rPr kumimoji="0" lang="en-US" altLang="ja-JP" sz="2100" b="0" i="0" u="none" strike="noStrike" cap="none" normalizeH="0" baseline="0" dirty="0" smtClean="0">
                          <a:ln>
                            <a:noFill/>
                          </a:ln>
                          <a:solidFill>
                            <a:schemeClr val="tx1"/>
                          </a:solidFill>
                          <a:effectLst/>
                          <a:latin typeface="Arial" charset="0"/>
                          <a:ea typeface="ＭＳ Ｐゴシック" charset="-128"/>
                          <a:cs typeface="Arial" charset="0"/>
                        </a:rPr>
                        <a:t> </a:t>
                      </a:r>
                      <a:r>
                        <a:rPr kumimoji="0" lang="en-US" altLang="ja-JP" sz="2100" b="0" i="0" u="none" strike="noStrike" cap="none" normalizeH="0" baseline="0" dirty="0" err="1" smtClean="0">
                          <a:ln>
                            <a:noFill/>
                          </a:ln>
                          <a:solidFill>
                            <a:schemeClr val="tx1"/>
                          </a:solidFill>
                          <a:effectLst/>
                          <a:latin typeface="Arial" charset="0"/>
                          <a:ea typeface="ＭＳ Ｐゴシック" charset="-128"/>
                          <a:cs typeface="Arial" charset="0"/>
                        </a:rPr>
                        <a:t>số</a:t>
                      </a:r>
                      <a:endParaRPr kumimoji="0" lang="en-US" sz="2100" b="0" i="0" u="none" strike="noStrike" cap="none" normalizeH="0" baseline="0" dirty="0" smtClean="0">
                        <a:ln>
                          <a:noFill/>
                        </a:ln>
                        <a:solidFill>
                          <a:schemeClr val="tx1"/>
                        </a:solidFill>
                        <a:effectLst/>
                        <a:latin typeface="Arial" charset="0"/>
                        <a:cs typeface="Arial" charset="0"/>
                      </a:endParaRPr>
                    </a:p>
                  </a:txBody>
                  <a:tcPr marT="45718" marB="4571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1" charset="2"/>
                        <a:buNone/>
                        <a:tabLst/>
                      </a:pPr>
                      <a:r>
                        <a:rPr kumimoji="0" lang="en-US" altLang="ja-JP" sz="2100" b="0" i="0" u="none" strike="noStrike" cap="none" normalizeH="0" baseline="0" smtClean="0">
                          <a:ln>
                            <a:noFill/>
                          </a:ln>
                          <a:solidFill>
                            <a:schemeClr val="tx1"/>
                          </a:solidFill>
                          <a:effectLst/>
                          <a:latin typeface="Arial" charset="0"/>
                          <a:ea typeface="ＭＳ Ｐゴシック" charset="-128"/>
                          <a:cs typeface="Arial" charset="0"/>
                        </a:rPr>
                        <a:t>Chương 2</a:t>
                      </a:r>
                      <a:endParaRPr kumimoji="0" lang="en-US" sz="2100" b="0" i="0" u="none" strike="noStrike" cap="none" normalizeH="0" baseline="0" smtClean="0">
                        <a:ln>
                          <a:noFill/>
                        </a:ln>
                        <a:solidFill>
                          <a:schemeClr val="tx1"/>
                        </a:solidFill>
                        <a:effectLst/>
                        <a:latin typeface="Arial" charset="0"/>
                        <a:cs typeface="Arial" charset="0"/>
                      </a:endParaRPr>
                    </a:p>
                  </a:txBody>
                  <a:tcPr marT="45718" marB="457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1" charset="2"/>
                        <a:buNone/>
                        <a:tabLst/>
                      </a:pPr>
                      <a:r>
                        <a:rPr kumimoji="0" lang="en-US" altLang="ja-JP" sz="2100" b="0" i="0" u="none" strike="noStrike" cap="none" normalizeH="0" baseline="0" smtClean="0">
                          <a:ln>
                            <a:noFill/>
                          </a:ln>
                          <a:solidFill>
                            <a:schemeClr val="tx1"/>
                          </a:solidFill>
                          <a:effectLst/>
                          <a:latin typeface="Arial" charset="0"/>
                          <a:ea typeface="ＭＳ Ｐゴシック" charset="-128"/>
                          <a:cs typeface="Arial" charset="0"/>
                        </a:rPr>
                        <a:t>5 bài</a:t>
                      </a:r>
                      <a:endParaRPr kumimoji="0" lang="en-US" sz="2100" b="0" i="0" u="none" strike="noStrike" cap="none" normalizeH="0" baseline="0" smtClean="0">
                        <a:ln>
                          <a:noFill/>
                        </a:ln>
                        <a:solidFill>
                          <a:schemeClr val="tx1"/>
                        </a:solidFill>
                        <a:effectLst/>
                        <a:latin typeface="Arial" charset="0"/>
                        <a:cs typeface="Arial" charset="0"/>
                      </a:endParaRPr>
                    </a:p>
                  </a:txBody>
                  <a:tcPr marT="45718" marB="4571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07978">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1" charset="2"/>
                        <a:buNone/>
                        <a:tabLst/>
                      </a:pPr>
                      <a:r>
                        <a:rPr kumimoji="0" lang="en-US" altLang="ja-JP" sz="2100" b="0" i="0" u="none" strike="noStrike" cap="none" normalizeH="0" baseline="0" dirty="0" err="1" smtClean="0">
                          <a:ln>
                            <a:noFill/>
                          </a:ln>
                          <a:solidFill>
                            <a:schemeClr val="tx1"/>
                          </a:solidFill>
                          <a:effectLst/>
                          <a:latin typeface="Arial" charset="0"/>
                          <a:ea typeface="ＭＳ Ｐゴシック" charset="-128"/>
                          <a:cs typeface="Arial" charset="0"/>
                        </a:rPr>
                        <a:t>Công</a:t>
                      </a:r>
                      <a:r>
                        <a:rPr kumimoji="0" lang="en-US" altLang="ja-JP" sz="2100" b="0" i="0" u="none" strike="noStrike" cap="none" normalizeH="0" baseline="0" dirty="0" smtClean="0">
                          <a:ln>
                            <a:noFill/>
                          </a:ln>
                          <a:solidFill>
                            <a:schemeClr val="tx1"/>
                          </a:solidFill>
                          <a:effectLst/>
                          <a:latin typeface="Arial" charset="0"/>
                          <a:ea typeface="ＭＳ Ｐゴシック" charset="-128"/>
                          <a:cs typeface="Arial" charset="0"/>
                        </a:rPr>
                        <a:t> </a:t>
                      </a:r>
                      <a:r>
                        <a:rPr kumimoji="0" lang="en-US" altLang="ja-JP" sz="2100" b="0" i="0" u="none" strike="noStrike" cap="none" normalizeH="0" baseline="0" dirty="0" err="1" smtClean="0">
                          <a:ln>
                            <a:noFill/>
                          </a:ln>
                          <a:solidFill>
                            <a:schemeClr val="tx1"/>
                          </a:solidFill>
                          <a:effectLst/>
                          <a:latin typeface="Arial" charset="0"/>
                          <a:ea typeface="ＭＳ Ｐゴシック" charset="-128"/>
                          <a:cs typeface="Arial" charset="0"/>
                        </a:rPr>
                        <a:t>nghệ</a:t>
                      </a:r>
                      <a:r>
                        <a:rPr kumimoji="0" lang="en-US" altLang="ja-JP" sz="2100" b="0" i="0" u="none" strike="noStrike" cap="none" normalizeH="0" baseline="0" dirty="0" smtClean="0">
                          <a:ln>
                            <a:noFill/>
                          </a:ln>
                          <a:solidFill>
                            <a:schemeClr val="tx1"/>
                          </a:solidFill>
                          <a:effectLst/>
                          <a:latin typeface="Arial" charset="0"/>
                          <a:ea typeface="ＭＳ Ｐゴシック" charset="-128"/>
                          <a:cs typeface="Arial" charset="0"/>
                        </a:rPr>
                        <a:t> </a:t>
                      </a:r>
                      <a:r>
                        <a:rPr kumimoji="0" lang="en-US" altLang="ja-JP" sz="2100" b="0" i="0" u="none" strike="noStrike" cap="none" normalizeH="0" baseline="0" dirty="0" err="1" smtClean="0">
                          <a:ln>
                            <a:noFill/>
                          </a:ln>
                          <a:solidFill>
                            <a:schemeClr val="tx1"/>
                          </a:solidFill>
                          <a:effectLst/>
                          <a:latin typeface="Arial" charset="0"/>
                          <a:ea typeface="ＭＳ Ｐゴシック" charset="-128"/>
                          <a:cs typeface="Arial" charset="0"/>
                        </a:rPr>
                        <a:t>thực</a:t>
                      </a:r>
                      <a:r>
                        <a:rPr kumimoji="0" lang="en-US" altLang="ja-JP" sz="2100" b="0" i="0" u="none" strike="noStrike" cap="none" normalizeH="0" baseline="0" dirty="0" smtClean="0">
                          <a:ln>
                            <a:noFill/>
                          </a:ln>
                          <a:solidFill>
                            <a:schemeClr val="tx1"/>
                          </a:solidFill>
                          <a:effectLst/>
                          <a:latin typeface="Arial" charset="0"/>
                          <a:ea typeface="ＭＳ Ｐゴシック" charset="-128"/>
                          <a:cs typeface="Arial" charset="0"/>
                        </a:rPr>
                        <a:t> </a:t>
                      </a:r>
                      <a:r>
                        <a:rPr kumimoji="0" lang="en-US" altLang="ja-JP" sz="2100" b="0" i="0" u="none" strike="noStrike" cap="none" normalizeH="0" baseline="0" dirty="0" err="1" smtClean="0">
                          <a:ln>
                            <a:noFill/>
                          </a:ln>
                          <a:solidFill>
                            <a:schemeClr val="tx1"/>
                          </a:solidFill>
                          <a:effectLst/>
                          <a:latin typeface="Arial" charset="0"/>
                          <a:ea typeface="ＭＳ Ｐゴシック" charset="-128"/>
                          <a:cs typeface="Arial" charset="0"/>
                        </a:rPr>
                        <a:t>hiện</a:t>
                      </a:r>
                      <a:r>
                        <a:rPr kumimoji="0" lang="en-US" altLang="ja-JP" sz="2100" b="0" i="0" u="none" strike="noStrike" cap="none" normalizeH="0" baseline="0" dirty="0" smtClean="0">
                          <a:ln>
                            <a:noFill/>
                          </a:ln>
                          <a:solidFill>
                            <a:schemeClr val="tx1"/>
                          </a:solidFill>
                          <a:effectLst/>
                          <a:latin typeface="Arial" charset="0"/>
                          <a:ea typeface="ＭＳ Ｐゴシック" charset="-128"/>
                          <a:cs typeface="Arial" charset="0"/>
                        </a:rPr>
                        <a:t> </a:t>
                      </a:r>
                      <a:r>
                        <a:rPr kumimoji="0" lang="en-US" altLang="ja-JP" sz="2100" b="0" i="0" u="none" strike="noStrike" cap="none" normalizeH="0" baseline="0" dirty="0" err="1" smtClean="0">
                          <a:ln>
                            <a:noFill/>
                          </a:ln>
                          <a:solidFill>
                            <a:schemeClr val="tx1"/>
                          </a:solidFill>
                          <a:effectLst/>
                          <a:latin typeface="Arial" charset="0"/>
                          <a:ea typeface="ＭＳ Ｐゴシック" charset="-128"/>
                          <a:cs typeface="Arial" charset="0"/>
                        </a:rPr>
                        <a:t>mạch</a:t>
                      </a:r>
                      <a:r>
                        <a:rPr kumimoji="0" lang="en-US" altLang="ja-JP" sz="2100" b="0" i="0" u="none" strike="noStrike" cap="none" normalizeH="0" baseline="0" dirty="0" smtClean="0">
                          <a:ln>
                            <a:noFill/>
                          </a:ln>
                          <a:solidFill>
                            <a:schemeClr val="tx1"/>
                          </a:solidFill>
                          <a:effectLst/>
                          <a:latin typeface="Arial" charset="0"/>
                          <a:ea typeface="ＭＳ Ｐゴシック" charset="-128"/>
                          <a:cs typeface="Arial" charset="0"/>
                        </a:rPr>
                        <a:t> </a:t>
                      </a:r>
                      <a:r>
                        <a:rPr kumimoji="0" lang="en-US" altLang="ja-JP" sz="2100" b="0" i="0" u="none" strike="noStrike" cap="none" normalizeH="0" baseline="0" dirty="0" err="1" smtClean="0">
                          <a:ln>
                            <a:noFill/>
                          </a:ln>
                          <a:solidFill>
                            <a:schemeClr val="tx1"/>
                          </a:solidFill>
                          <a:effectLst/>
                          <a:latin typeface="Arial" charset="0"/>
                          <a:ea typeface="ＭＳ Ｐゴシック" charset="-128"/>
                          <a:cs typeface="Arial" charset="0"/>
                        </a:rPr>
                        <a:t>số</a:t>
                      </a:r>
                      <a:endParaRPr kumimoji="0" lang="en-US" sz="2100" b="0" i="0" u="none" strike="noStrike" cap="none" normalizeH="0" baseline="0" dirty="0" smtClean="0">
                        <a:ln>
                          <a:noFill/>
                        </a:ln>
                        <a:solidFill>
                          <a:schemeClr val="tx1"/>
                        </a:solidFill>
                        <a:effectLst/>
                        <a:latin typeface="Arial" charset="0"/>
                        <a:cs typeface="Arial" charset="0"/>
                      </a:endParaRPr>
                    </a:p>
                  </a:txBody>
                  <a:tcPr marT="45718" marB="4571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1" charset="2"/>
                        <a:buNone/>
                        <a:tabLst/>
                      </a:pPr>
                      <a:r>
                        <a:rPr kumimoji="0" lang="en-US" altLang="ja-JP" sz="2100" b="0" i="0" u="none" strike="noStrike" cap="none" normalizeH="0" baseline="0" dirty="0" err="1" smtClean="0">
                          <a:ln>
                            <a:noFill/>
                          </a:ln>
                          <a:solidFill>
                            <a:schemeClr val="tx1"/>
                          </a:solidFill>
                          <a:effectLst/>
                          <a:latin typeface="Arial" charset="0"/>
                          <a:ea typeface="ＭＳ Ｐゴシック" charset="-128"/>
                          <a:cs typeface="Arial" charset="0"/>
                        </a:rPr>
                        <a:t>Chương</a:t>
                      </a:r>
                      <a:r>
                        <a:rPr kumimoji="0" lang="en-US" altLang="ja-JP" sz="2100" b="0" i="0" u="none" strike="noStrike" cap="none" normalizeH="0" baseline="0" dirty="0" smtClean="0">
                          <a:ln>
                            <a:noFill/>
                          </a:ln>
                          <a:solidFill>
                            <a:schemeClr val="tx1"/>
                          </a:solidFill>
                          <a:effectLst/>
                          <a:latin typeface="Arial" charset="0"/>
                          <a:ea typeface="ＭＳ Ｐゴシック" charset="-128"/>
                          <a:cs typeface="Arial" charset="0"/>
                        </a:rPr>
                        <a:t> 3</a:t>
                      </a:r>
                      <a:endParaRPr kumimoji="0" lang="en-US" sz="2100" b="0" i="0" u="none" strike="noStrike" cap="none" normalizeH="0" baseline="0" dirty="0" smtClean="0">
                        <a:ln>
                          <a:noFill/>
                        </a:ln>
                        <a:solidFill>
                          <a:schemeClr val="tx1"/>
                        </a:solidFill>
                        <a:effectLst/>
                        <a:latin typeface="Arial" charset="0"/>
                        <a:cs typeface="Arial" charset="0"/>
                      </a:endParaRPr>
                    </a:p>
                  </a:txBody>
                  <a:tcPr marT="45718" marB="457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1" charset="2"/>
                        <a:buNone/>
                        <a:tabLst/>
                      </a:pPr>
                      <a:r>
                        <a:rPr kumimoji="0" lang="en-US" altLang="ja-JP" sz="2100" b="0" i="0" u="none" strike="noStrike" cap="none" normalizeH="0" baseline="0" smtClean="0">
                          <a:ln>
                            <a:noFill/>
                          </a:ln>
                          <a:solidFill>
                            <a:schemeClr val="tx1"/>
                          </a:solidFill>
                          <a:effectLst/>
                          <a:latin typeface="Arial" charset="0"/>
                          <a:ea typeface="ＭＳ Ｐゴシック" charset="-128"/>
                          <a:cs typeface="Arial" charset="0"/>
                        </a:rPr>
                        <a:t>2 bài</a:t>
                      </a:r>
                      <a:endParaRPr kumimoji="0" lang="en-US" sz="2100" b="0" i="0" u="none" strike="noStrike" cap="none" normalizeH="0" baseline="0" smtClean="0">
                        <a:ln>
                          <a:noFill/>
                        </a:ln>
                        <a:solidFill>
                          <a:schemeClr val="tx1"/>
                        </a:solidFill>
                        <a:effectLst/>
                        <a:latin typeface="Arial" charset="0"/>
                        <a:cs typeface="Arial" charset="0"/>
                      </a:endParaRPr>
                    </a:p>
                  </a:txBody>
                  <a:tcPr marT="45718" marB="4571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07978">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1" charset="2"/>
                        <a:buNone/>
                        <a:tabLst/>
                      </a:pPr>
                      <a:r>
                        <a:rPr kumimoji="0" lang="en-US" altLang="ja-JP" sz="2100" b="0" i="0" u="none" strike="noStrike" cap="none" normalizeH="0" baseline="0" dirty="0" err="1" smtClean="0">
                          <a:ln>
                            <a:noFill/>
                          </a:ln>
                          <a:solidFill>
                            <a:schemeClr val="tx1"/>
                          </a:solidFill>
                          <a:effectLst/>
                          <a:latin typeface="Arial" charset="0"/>
                          <a:ea typeface="ＭＳ Ｐゴシック" charset="-128"/>
                          <a:cs typeface="Arial" charset="0"/>
                        </a:rPr>
                        <a:t>Thực</a:t>
                      </a:r>
                      <a:r>
                        <a:rPr kumimoji="0" lang="en-US" altLang="ja-JP" sz="2100" b="0" i="0" u="none" strike="noStrike" cap="none" normalizeH="0" baseline="0" dirty="0" smtClean="0">
                          <a:ln>
                            <a:noFill/>
                          </a:ln>
                          <a:solidFill>
                            <a:schemeClr val="tx1"/>
                          </a:solidFill>
                          <a:effectLst/>
                          <a:latin typeface="Arial" charset="0"/>
                          <a:ea typeface="ＭＳ Ｐゴシック" charset="-128"/>
                          <a:cs typeface="Arial" charset="0"/>
                        </a:rPr>
                        <a:t> </a:t>
                      </a:r>
                      <a:r>
                        <a:rPr kumimoji="0" lang="en-US" altLang="ja-JP" sz="2100" b="0" i="0" u="none" strike="noStrike" cap="none" normalizeH="0" baseline="0" dirty="0" err="1" smtClean="0">
                          <a:ln>
                            <a:noFill/>
                          </a:ln>
                          <a:solidFill>
                            <a:schemeClr val="tx1"/>
                          </a:solidFill>
                          <a:effectLst/>
                          <a:latin typeface="Arial" charset="0"/>
                          <a:ea typeface="ＭＳ Ｐゴシック" charset="-128"/>
                          <a:cs typeface="Arial" charset="0"/>
                        </a:rPr>
                        <a:t>hiện</a:t>
                      </a:r>
                      <a:r>
                        <a:rPr kumimoji="0" lang="en-US" altLang="ja-JP" sz="2100" b="0" i="0" u="none" strike="noStrike" cap="none" normalizeH="0" baseline="0" dirty="0" smtClean="0">
                          <a:ln>
                            <a:noFill/>
                          </a:ln>
                          <a:solidFill>
                            <a:schemeClr val="tx1"/>
                          </a:solidFill>
                          <a:effectLst/>
                          <a:latin typeface="Arial" charset="0"/>
                          <a:ea typeface="ＭＳ Ｐゴシック" charset="-128"/>
                          <a:cs typeface="Arial" charset="0"/>
                        </a:rPr>
                        <a:t> </a:t>
                      </a:r>
                      <a:r>
                        <a:rPr kumimoji="0" lang="en-US" altLang="ja-JP" sz="2100" b="0" i="0" u="none" strike="noStrike" cap="none" normalizeH="0" baseline="0" dirty="0" err="1" smtClean="0">
                          <a:ln>
                            <a:noFill/>
                          </a:ln>
                          <a:solidFill>
                            <a:schemeClr val="tx1"/>
                          </a:solidFill>
                          <a:effectLst/>
                          <a:latin typeface="Arial" charset="0"/>
                          <a:ea typeface="ＭＳ Ｐゴシック" charset="-128"/>
                          <a:cs typeface="Arial" charset="0"/>
                        </a:rPr>
                        <a:t>tối</a:t>
                      </a:r>
                      <a:r>
                        <a:rPr kumimoji="0" lang="en-US" altLang="ja-JP" sz="2100" b="0" i="0" u="none" strike="noStrike" cap="none" normalizeH="0" baseline="0" dirty="0" smtClean="0">
                          <a:ln>
                            <a:noFill/>
                          </a:ln>
                          <a:solidFill>
                            <a:schemeClr val="tx1"/>
                          </a:solidFill>
                          <a:effectLst/>
                          <a:latin typeface="Arial" charset="0"/>
                          <a:ea typeface="ＭＳ Ｐゴシック" charset="-128"/>
                          <a:cs typeface="Arial" charset="0"/>
                        </a:rPr>
                        <a:t> </a:t>
                      </a:r>
                      <a:r>
                        <a:rPr kumimoji="0" lang="en-US" altLang="ja-JP" sz="2100" b="0" i="0" u="none" strike="noStrike" cap="none" normalizeH="0" baseline="0" dirty="0" err="1" smtClean="0">
                          <a:ln>
                            <a:noFill/>
                          </a:ln>
                          <a:solidFill>
                            <a:schemeClr val="tx1"/>
                          </a:solidFill>
                          <a:effectLst/>
                          <a:latin typeface="Arial" charset="0"/>
                          <a:ea typeface="ＭＳ Ｐゴシック" charset="-128"/>
                          <a:cs typeface="Arial" charset="0"/>
                        </a:rPr>
                        <a:t>ưu</a:t>
                      </a:r>
                      <a:endParaRPr kumimoji="0" lang="en-US" sz="2100" b="0" i="0" u="none" strike="noStrike" cap="none" normalizeH="0" baseline="0" dirty="0" smtClean="0">
                        <a:ln>
                          <a:noFill/>
                        </a:ln>
                        <a:solidFill>
                          <a:schemeClr val="tx1"/>
                        </a:solidFill>
                        <a:effectLst/>
                        <a:latin typeface="Arial" charset="0"/>
                        <a:cs typeface="Arial" charset="0"/>
                      </a:endParaRPr>
                    </a:p>
                  </a:txBody>
                  <a:tcPr marT="45718" marB="4571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1" charset="2"/>
                        <a:buNone/>
                        <a:tabLst/>
                      </a:pPr>
                      <a:r>
                        <a:rPr kumimoji="0" lang="en-US" altLang="ja-JP" sz="2100" b="0" i="0" u="none" strike="noStrike" cap="none" normalizeH="0" baseline="0" smtClean="0">
                          <a:ln>
                            <a:noFill/>
                          </a:ln>
                          <a:solidFill>
                            <a:schemeClr val="tx1"/>
                          </a:solidFill>
                          <a:effectLst/>
                          <a:latin typeface="Arial" charset="0"/>
                          <a:ea typeface="ＭＳ Ｐゴシック" charset="-128"/>
                          <a:cs typeface="Arial" charset="0"/>
                        </a:rPr>
                        <a:t>Chương 4</a:t>
                      </a:r>
                      <a:endParaRPr kumimoji="0" lang="en-US" sz="2100" b="0" i="0" u="none" strike="noStrike" cap="none" normalizeH="0" baseline="0" smtClean="0">
                        <a:ln>
                          <a:noFill/>
                        </a:ln>
                        <a:solidFill>
                          <a:schemeClr val="tx1"/>
                        </a:solidFill>
                        <a:effectLst/>
                        <a:latin typeface="Arial" charset="0"/>
                        <a:cs typeface="Arial" charset="0"/>
                      </a:endParaRPr>
                    </a:p>
                  </a:txBody>
                  <a:tcPr marT="45718" marB="457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1" charset="2"/>
                        <a:buNone/>
                        <a:tabLst/>
                      </a:pPr>
                      <a:r>
                        <a:rPr kumimoji="0" lang="en-US" altLang="ja-JP" sz="2100" b="0" i="0" u="none" strike="noStrike" cap="none" normalizeH="0" baseline="0" smtClean="0">
                          <a:ln>
                            <a:noFill/>
                          </a:ln>
                          <a:solidFill>
                            <a:schemeClr val="tx1"/>
                          </a:solidFill>
                          <a:effectLst/>
                          <a:latin typeface="Arial" charset="0"/>
                          <a:ea typeface="ＭＳ Ｐゴシック" charset="-128"/>
                          <a:cs typeface="Arial" charset="0"/>
                        </a:rPr>
                        <a:t>6 bài</a:t>
                      </a:r>
                      <a:endParaRPr kumimoji="0" lang="en-US" sz="2100" b="0" i="0" u="none" strike="noStrike" cap="none" normalizeH="0" baseline="0" smtClean="0">
                        <a:ln>
                          <a:noFill/>
                        </a:ln>
                        <a:solidFill>
                          <a:schemeClr val="tx1"/>
                        </a:solidFill>
                        <a:effectLst/>
                        <a:latin typeface="Arial" charset="0"/>
                        <a:cs typeface="Arial" charset="0"/>
                      </a:endParaRPr>
                    </a:p>
                  </a:txBody>
                  <a:tcPr marT="45718" marB="4571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07978">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1" charset="2"/>
                        <a:buNone/>
                        <a:tabLst/>
                      </a:pPr>
                      <a:r>
                        <a:rPr kumimoji="0" lang="en-US" altLang="ja-JP" sz="2100" b="0" i="0" u="none" strike="noStrike" cap="none" normalizeH="0" baseline="0" dirty="0" err="1" smtClean="0">
                          <a:ln>
                            <a:noFill/>
                          </a:ln>
                          <a:solidFill>
                            <a:schemeClr val="tx1"/>
                          </a:solidFill>
                          <a:effectLst/>
                          <a:latin typeface="Arial" charset="0"/>
                          <a:ea typeface="ＭＳ Ｐゴシック" charset="-128"/>
                          <a:cs typeface="Arial" charset="0"/>
                        </a:rPr>
                        <a:t>Biểu</a:t>
                      </a:r>
                      <a:r>
                        <a:rPr kumimoji="0" lang="en-US" altLang="ja-JP" sz="2100" b="0" i="0" u="none" strike="noStrike" cap="none" normalizeH="0" baseline="0" dirty="0" smtClean="0">
                          <a:ln>
                            <a:noFill/>
                          </a:ln>
                          <a:solidFill>
                            <a:schemeClr val="tx1"/>
                          </a:solidFill>
                          <a:effectLst/>
                          <a:latin typeface="Arial" charset="0"/>
                          <a:ea typeface="ＭＳ Ｐゴシック" charset="-128"/>
                          <a:cs typeface="Arial" charset="0"/>
                        </a:rPr>
                        <a:t> </a:t>
                      </a:r>
                      <a:r>
                        <a:rPr kumimoji="0" lang="en-US" altLang="ja-JP" sz="2100" b="0" i="0" u="none" strike="noStrike" cap="none" normalizeH="0" baseline="0" dirty="0" err="1" smtClean="0">
                          <a:ln>
                            <a:noFill/>
                          </a:ln>
                          <a:solidFill>
                            <a:schemeClr val="tx1"/>
                          </a:solidFill>
                          <a:effectLst/>
                          <a:latin typeface="Arial" charset="0"/>
                          <a:ea typeface="ＭＳ Ｐゴシック" charset="-128"/>
                          <a:cs typeface="Arial" charset="0"/>
                        </a:rPr>
                        <a:t>diễn</a:t>
                      </a:r>
                      <a:r>
                        <a:rPr kumimoji="0" lang="en-US" altLang="ja-JP" sz="2100" b="0" i="0" u="none" strike="noStrike" cap="none" normalizeH="0" baseline="0" dirty="0" smtClean="0">
                          <a:ln>
                            <a:noFill/>
                          </a:ln>
                          <a:solidFill>
                            <a:schemeClr val="tx1"/>
                          </a:solidFill>
                          <a:effectLst/>
                          <a:latin typeface="Arial" charset="0"/>
                          <a:ea typeface="ＭＳ Ｐゴシック" charset="-128"/>
                          <a:cs typeface="Arial" charset="0"/>
                        </a:rPr>
                        <a:t> </a:t>
                      </a:r>
                      <a:r>
                        <a:rPr kumimoji="0" lang="en-US" altLang="ja-JP" sz="2100" b="0" i="0" u="none" strike="noStrike" cap="none" normalizeH="0" baseline="0" dirty="0" err="1" smtClean="0">
                          <a:ln>
                            <a:noFill/>
                          </a:ln>
                          <a:solidFill>
                            <a:schemeClr val="tx1"/>
                          </a:solidFill>
                          <a:effectLst/>
                          <a:latin typeface="Arial" charset="0"/>
                          <a:ea typeface="ＭＳ Ｐゴシック" charset="-128"/>
                          <a:cs typeface="Arial" charset="0"/>
                        </a:rPr>
                        <a:t>số</a:t>
                      </a:r>
                      <a:r>
                        <a:rPr kumimoji="0" lang="en-US" altLang="ja-JP" sz="2100" b="0" i="0" u="none" strike="noStrike" cap="none" normalizeH="0" baseline="0" dirty="0" smtClean="0">
                          <a:ln>
                            <a:noFill/>
                          </a:ln>
                          <a:solidFill>
                            <a:schemeClr val="tx1"/>
                          </a:solidFill>
                          <a:effectLst/>
                          <a:latin typeface="Arial" charset="0"/>
                          <a:ea typeface="ＭＳ Ｐゴシック" charset="-128"/>
                          <a:cs typeface="Arial" charset="0"/>
                        </a:rPr>
                        <a:t> </a:t>
                      </a:r>
                      <a:r>
                        <a:rPr kumimoji="0" lang="en-US" altLang="ja-JP" sz="2100" b="0" i="0" u="none" strike="noStrike" cap="none" normalizeH="0" baseline="0" dirty="0" err="1" smtClean="0">
                          <a:ln>
                            <a:noFill/>
                          </a:ln>
                          <a:solidFill>
                            <a:schemeClr val="tx1"/>
                          </a:solidFill>
                          <a:effectLst/>
                          <a:latin typeface="Arial" charset="0"/>
                          <a:ea typeface="ＭＳ Ｐゴシック" charset="-128"/>
                          <a:cs typeface="Arial" charset="0"/>
                        </a:rPr>
                        <a:t>và</a:t>
                      </a:r>
                      <a:r>
                        <a:rPr kumimoji="0" lang="en-US" altLang="ja-JP" sz="2100" b="0" i="0" u="none" strike="noStrike" cap="none" normalizeH="0" baseline="0" dirty="0" smtClean="0">
                          <a:ln>
                            <a:noFill/>
                          </a:ln>
                          <a:solidFill>
                            <a:schemeClr val="tx1"/>
                          </a:solidFill>
                          <a:effectLst/>
                          <a:latin typeface="Arial" charset="0"/>
                          <a:ea typeface="ＭＳ Ｐゴシック" charset="-128"/>
                          <a:cs typeface="Arial" charset="0"/>
                        </a:rPr>
                        <a:t> </a:t>
                      </a:r>
                      <a:r>
                        <a:rPr kumimoji="0" lang="en-US" altLang="ja-JP" sz="2100" b="0" i="0" u="none" strike="noStrike" cap="none" normalizeH="0" baseline="0" dirty="0" err="1" smtClean="0">
                          <a:ln>
                            <a:noFill/>
                          </a:ln>
                          <a:solidFill>
                            <a:schemeClr val="tx1"/>
                          </a:solidFill>
                          <a:effectLst/>
                          <a:latin typeface="Arial" charset="0"/>
                          <a:ea typeface="ＭＳ Ｐゴシック" charset="-128"/>
                          <a:cs typeface="Arial" charset="0"/>
                        </a:rPr>
                        <a:t>các</a:t>
                      </a:r>
                      <a:r>
                        <a:rPr kumimoji="0" lang="en-US" altLang="ja-JP" sz="2100" b="0" i="0" u="none" strike="noStrike" cap="none" normalizeH="0" baseline="0" dirty="0" smtClean="0">
                          <a:ln>
                            <a:noFill/>
                          </a:ln>
                          <a:solidFill>
                            <a:schemeClr val="tx1"/>
                          </a:solidFill>
                          <a:effectLst/>
                          <a:latin typeface="Arial" charset="0"/>
                          <a:ea typeface="ＭＳ Ｐゴシック" charset="-128"/>
                          <a:cs typeface="Arial" charset="0"/>
                        </a:rPr>
                        <a:t> </a:t>
                      </a:r>
                      <a:r>
                        <a:rPr kumimoji="0" lang="en-US" altLang="ja-JP" sz="2100" b="0" i="0" u="none" strike="noStrike" cap="none" normalizeH="0" baseline="0" dirty="0" err="1" smtClean="0">
                          <a:ln>
                            <a:noFill/>
                          </a:ln>
                          <a:solidFill>
                            <a:schemeClr val="tx1"/>
                          </a:solidFill>
                          <a:effectLst/>
                          <a:latin typeface="Arial" charset="0"/>
                          <a:ea typeface="ＭＳ Ｐゴシック" charset="-128"/>
                          <a:cs typeface="Arial" charset="0"/>
                        </a:rPr>
                        <a:t>mạch</a:t>
                      </a:r>
                      <a:r>
                        <a:rPr kumimoji="0" lang="en-US" altLang="ja-JP" sz="2100" b="0" i="0" u="none" strike="noStrike" cap="none" normalizeH="0" baseline="0" dirty="0" smtClean="0">
                          <a:ln>
                            <a:noFill/>
                          </a:ln>
                          <a:solidFill>
                            <a:schemeClr val="tx1"/>
                          </a:solidFill>
                          <a:effectLst/>
                          <a:latin typeface="Arial" charset="0"/>
                          <a:ea typeface="ＭＳ Ｐゴシック" charset="-128"/>
                          <a:cs typeface="Arial" charset="0"/>
                        </a:rPr>
                        <a:t> </a:t>
                      </a:r>
                      <a:r>
                        <a:rPr kumimoji="0" lang="en-US" altLang="ja-JP" sz="2100" b="0" i="0" u="none" strike="noStrike" cap="none" normalizeH="0" baseline="0" dirty="0" err="1" smtClean="0">
                          <a:ln>
                            <a:noFill/>
                          </a:ln>
                          <a:solidFill>
                            <a:schemeClr val="tx1"/>
                          </a:solidFill>
                          <a:effectLst/>
                          <a:latin typeface="Arial" charset="0"/>
                          <a:ea typeface="ＭＳ Ｐゴシック" charset="-128"/>
                          <a:cs typeface="Arial" charset="0"/>
                        </a:rPr>
                        <a:t>số</a:t>
                      </a:r>
                      <a:r>
                        <a:rPr kumimoji="0" lang="en-US" altLang="ja-JP" sz="2100" b="0" i="0" u="none" strike="noStrike" cap="none" normalizeH="0" baseline="0" dirty="0" smtClean="0">
                          <a:ln>
                            <a:noFill/>
                          </a:ln>
                          <a:solidFill>
                            <a:schemeClr val="tx1"/>
                          </a:solidFill>
                          <a:effectLst/>
                          <a:latin typeface="Arial" charset="0"/>
                          <a:ea typeface="ＭＳ Ｐゴシック" charset="-128"/>
                          <a:cs typeface="Arial" charset="0"/>
                        </a:rPr>
                        <a:t> </a:t>
                      </a:r>
                      <a:r>
                        <a:rPr kumimoji="0" lang="en-US" altLang="ja-JP" sz="2100" b="0" i="0" u="none" strike="noStrike" cap="none" normalizeH="0" baseline="0" dirty="0" err="1" smtClean="0">
                          <a:ln>
                            <a:noFill/>
                          </a:ln>
                          <a:solidFill>
                            <a:schemeClr val="tx1"/>
                          </a:solidFill>
                          <a:effectLst/>
                          <a:latin typeface="Arial" charset="0"/>
                          <a:ea typeface="ＭＳ Ｐゴシック" charset="-128"/>
                          <a:cs typeface="Arial" charset="0"/>
                        </a:rPr>
                        <a:t>học</a:t>
                      </a:r>
                      <a:endParaRPr kumimoji="0" lang="en-US" sz="2100" b="0" i="0" u="none" strike="noStrike" cap="none" normalizeH="0" baseline="0" dirty="0" smtClean="0">
                        <a:ln>
                          <a:noFill/>
                        </a:ln>
                        <a:solidFill>
                          <a:schemeClr val="tx1"/>
                        </a:solidFill>
                        <a:effectLst/>
                        <a:latin typeface="Arial" charset="0"/>
                        <a:cs typeface="Arial" charset="0"/>
                      </a:endParaRPr>
                    </a:p>
                  </a:txBody>
                  <a:tcPr marT="45718" marB="4571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1" charset="2"/>
                        <a:buNone/>
                        <a:tabLst/>
                      </a:pPr>
                      <a:r>
                        <a:rPr kumimoji="0" lang="en-US" altLang="ja-JP" sz="2100" b="0" i="0" u="none" strike="noStrike" cap="none" normalizeH="0" baseline="0" smtClean="0">
                          <a:ln>
                            <a:noFill/>
                          </a:ln>
                          <a:solidFill>
                            <a:schemeClr val="tx1"/>
                          </a:solidFill>
                          <a:effectLst/>
                          <a:latin typeface="Arial" charset="0"/>
                          <a:ea typeface="ＭＳ Ｐゴシック" charset="-128"/>
                          <a:cs typeface="Arial" charset="0"/>
                        </a:rPr>
                        <a:t>Chương 5</a:t>
                      </a:r>
                      <a:endParaRPr kumimoji="0" lang="en-US" sz="2100" b="0" i="0" u="none" strike="noStrike" cap="none" normalizeH="0" baseline="0" smtClean="0">
                        <a:ln>
                          <a:noFill/>
                        </a:ln>
                        <a:solidFill>
                          <a:schemeClr val="tx1"/>
                        </a:solidFill>
                        <a:effectLst/>
                        <a:latin typeface="Arial" charset="0"/>
                        <a:cs typeface="Arial" charset="0"/>
                      </a:endParaRPr>
                    </a:p>
                  </a:txBody>
                  <a:tcPr marT="45718" marB="457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1" charset="2"/>
                        <a:buNone/>
                        <a:tabLst/>
                      </a:pPr>
                      <a:r>
                        <a:rPr kumimoji="0" lang="en-US" altLang="ja-JP" sz="2100" b="0" i="0" u="none" strike="noStrike" cap="none" normalizeH="0" baseline="0" smtClean="0">
                          <a:ln>
                            <a:noFill/>
                          </a:ln>
                          <a:solidFill>
                            <a:schemeClr val="tx1"/>
                          </a:solidFill>
                          <a:effectLst/>
                          <a:latin typeface="Arial" charset="0"/>
                          <a:ea typeface="ＭＳ Ｐゴシック" charset="-128"/>
                          <a:cs typeface="Arial" charset="0"/>
                        </a:rPr>
                        <a:t>5 bài</a:t>
                      </a:r>
                      <a:endParaRPr kumimoji="0" lang="en-US" sz="2100" b="0" i="0" u="none" strike="noStrike" cap="none" normalizeH="0" baseline="0" smtClean="0">
                        <a:ln>
                          <a:noFill/>
                        </a:ln>
                        <a:solidFill>
                          <a:schemeClr val="tx1"/>
                        </a:solidFill>
                        <a:effectLst/>
                        <a:latin typeface="Arial" charset="0"/>
                        <a:cs typeface="Arial" charset="0"/>
                      </a:endParaRPr>
                    </a:p>
                  </a:txBody>
                  <a:tcPr marT="45718" marB="4571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07978">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1" charset="2"/>
                        <a:buNone/>
                        <a:tabLst/>
                      </a:pPr>
                      <a:r>
                        <a:rPr kumimoji="0" lang="en-US" altLang="ja-JP" sz="2100" b="0" i="0" u="none" strike="noStrike" cap="none" normalizeH="0" baseline="0" dirty="0" err="1" smtClean="0">
                          <a:ln>
                            <a:noFill/>
                          </a:ln>
                          <a:solidFill>
                            <a:schemeClr val="tx1"/>
                          </a:solidFill>
                          <a:effectLst/>
                          <a:latin typeface="Arial" charset="0"/>
                          <a:ea typeface="ＭＳ Ｐゴシック" charset="-128"/>
                          <a:cs typeface="Arial" charset="0"/>
                        </a:rPr>
                        <a:t>Mạch</a:t>
                      </a:r>
                      <a:r>
                        <a:rPr kumimoji="0" lang="en-US" altLang="ja-JP" sz="2100" b="0" i="0" u="none" strike="noStrike" cap="none" normalizeH="0" baseline="0" dirty="0" smtClean="0">
                          <a:ln>
                            <a:noFill/>
                          </a:ln>
                          <a:solidFill>
                            <a:schemeClr val="tx1"/>
                          </a:solidFill>
                          <a:effectLst/>
                          <a:latin typeface="Arial" charset="0"/>
                          <a:ea typeface="ＭＳ Ｐゴシック" charset="-128"/>
                          <a:cs typeface="Arial" charset="0"/>
                        </a:rPr>
                        <a:t> </a:t>
                      </a:r>
                      <a:r>
                        <a:rPr kumimoji="0" lang="en-US" altLang="ja-JP" sz="2100" b="0" i="0" u="none" strike="noStrike" cap="none" normalizeH="0" baseline="0" dirty="0" err="1" smtClean="0">
                          <a:ln>
                            <a:noFill/>
                          </a:ln>
                          <a:solidFill>
                            <a:schemeClr val="tx1"/>
                          </a:solidFill>
                          <a:effectLst/>
                          <a:latin typeface="Arial" charset="0"/>
                          <a:ea typeface="ＭＳ Ｐゴシック" charset="-128"/>
                          <a:cs typeface="Arial" charset="0"/>
                        </a:rPr>
                        <a:t>tổ</a:t>
                      </a:r>
                      <a:r>
                        <a:rPr kumimoji="0" lang="en-US" altLang="ja-JP" sz="2100" b="0" i="0" u="none" strike="noStrike" cap="none" normalizeH="0" baseline="0" dirty="0" smtClean="0">
                          <a:ln>
                            <a:noFill/>
                          </a:ln>
                          <a:solidFill>
                            <a:schemeClr val="tx1"/>
                          </a:solidFill>
                          <a:effectLst/>
                          <a:latin typeface="Arial" charset="0"/>
                          <a:ea typeface="ＭＳ Ｐゴシック" charset="-128"/>
                          <a:cs typeface="Arial" charset="0"/>
                        </a:rPr>
                        <a:t> </a:t>
                      </a:r>
                      <a:r>
                        <a:rPr kumimoji="0" lang="en-US" altLang="ja-JP" sz="2100" b="0" i="0" u="none" strike="noStrike" cap="none" normalizeH="0" baseline="0" dirty="0" err="1" smtClean="0">
                          <a:ln>
                            <a:noFill/>
                          </a:ln>
                          <a:solidFill>
                            <a:schemeClr val="tx1"/>
                          </a:solidFill>
                          <a:effectLst/>
                          <a:latin typeface="Arial" charset="0"/>
                          <a:ea typeface="ＭＳ Ｐゴシック" charset="-128"/>
                          <a:cs typeface="Arial" charset="0"/>
                        </a:rPr>
                        <a:t>hợp</a:t>
                      </a:r>
                      <a:endParaRPr kumimoji="0" lang="en-US" sz="2100" b="0" i="0" u="none" strike="noStrike" cap="none" normalizeH="0" baseline="0" dirty="0" smtClean="0">
                        <a:ln>
                          <a:noFill/>
                        </a:ln>
                        <a:solidFill>
                          <a:schemeClr val="tx1"/>
                        </a:solidFill>
                        <a:effectLst/>
                        <a:latin typeface="Arial" charset="0"/>
                        <a:cs typeface="Arial" charset="0"/>
                      </a:endParaRPr>
                    </a:p>
                  </a:txBody>
                  <a:tcPr marT="45718" marB="4571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1" charset="2"/>
                        <a:buNone/>
                        <a:tabLst/>
                      </a:pPr>
                      <a:r>
                        <a:rPr kumimoji="0" lang="en-US" altLang="ja-JP" sz="2100" b="0" i="0" u="none" strike="noStrike" cap="none" normalizeH="0" baseline="0" smtClean="0">
                          <a:ln>
                            <a:noFill/>
                          </a:ln>
                          <a:solidFill>
                            <a:schemeClr val="tx1"/>
                          </a:solidFill>
                          <a:effectLst/>
                          <a:latin typeface="Arial" charset="0"/>
                          <a:ea typeface="ＭＳ Ｐゴシック" charset="-128"/>
                          <a:cs typeface="Arial" charset="0"/>
                        </a:rPr>
                        <a:t>Chương 6</a:t>
                      </a:r>
                      <a:endParaRPr kumimoji="0" lang="en-US" sz="2100" b="0" i="0" u="none" strike="noStrike" cap="none" normalizeH="0" baseline="0" smtClean="0">
                        <a:ln>
                          <a:noFill/>
                        </a:ln>
                        <a:solidFill>
                          <a:schemeClr val="tx1"/>
                        </a:solidFill>
                        <a:effectLst/>
                        <a:latin typeface="Arial" charset="0"/>
                        <a:cs typeface="Arial" charset="0"/>
                      </a:endParaRPr>
                    </a:p>
                  </a:txBody>
                  <a:tcPr marT="45718" marB="457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1" charset="2"/>
                        <a:buNone/>
                        <a:tabLst/>
                      </a:pPr>
                      <a:r>
                        <a:rPr kumimoji="0" lang="en-US" altLang="ja-JP" sz="2100" b="0" i="0" u="none" strike="noStrike" cap="none" normalizeH="0" baseline="0" smtClean="0">
                          <a:ln>
                            <a:noFill/>
                          </a:ln>
                          <a:solidFill>
                            <a:schemeClr val="tx1"/>
                          </a:solidFill>
                          <a:effectLst/>
                          <a:latin typeface="Arial" charset="0"/>
                          <a:ea typeface="ＭＳ Ｐゴシック" charset="-128"/>
                          <a:cs typeface="Arial" charset="0"/>
                        </a:rPr>
                        <a:t>4 bài</a:t>
                      </a:r>
                      <a:endParaRPr kumimoji="0" lang="en-US" sz="2100" b="0" i="0" u="none" strike="noStrike" cap="none" normalizeH="0" baseline="0" smtClean="0">
                        <a:ln>
                          <a:noFill/>
                        </a:ln>
                        <a:solidFill>
                          <a:schemeClr val="tx1"/>
                        </a:solidFill>
                        <a:effectLst/>
                        <a:latin typeface="Arial" charset="0"/>
                        <a:cs typeface="Arial" charset="0"/>
                      </a:endParaRPr>
                    </a:p>
                  </a:txBody>
                  <a:tcPr marT="45718" marB="4571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07978">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1" charset="2"/>
                        <a:buNone/>
                        <a:tabLst/>
                      </a:pPr>
                      <a:r>
                        <a:rPr kumimoji="0" lang="en-US" altLang="ja-JP" sz="2100" b="0" i="0" u="none" strike="noStrike" cap="none" normalizeH="0" baseline="0" dirty="0" smtClean="0">
                          <a:ln>
                            <a:noFill/>
                          </a:ln>
                          <a:solidFill>
                            <a:schemeClr val="tx1"/>
                          </a:solidFill>
                          <a:effectLst/>
                          <a:latin typeface="Arial" charset="0"/>
                          <a:ea typeface="ＭＳ Ｐゴシック" charset="-128"/>
                          <a:cs typeface="Arial" charset="0"/>
                        </a:rPr>
                        <a:t>Flip-Flop, Thanh </a:t>
                      </a:r>
                      <a:r>
                        <a:rPr kumimoji="0" lang="en-US" altLang="ja-JP" sz="2100" b="0" i="0" u="none" strike="noStrike" cap="none" normalizeH="0" baseline="0" dirty="0" err="1" smtClean="0">
                          <a:ln>
                            <a:noFill/>
                          </a:ln>
                          <a:solidFill>
                            <a:schemeClr val="tx1"/>
                          </a:solidFill>
                          <a:effectLst/>
                          <a:latin typeface="Arial" charset="0"/>
                          <a:ea typeface="ＭＳ Ｐゴシック" charset="-128"/>
                          <a:cs typeface="Arial" charset="0"/>
                        </a:rPr>
                        <a:t>ghi</a:t>
                      </a:r>
                      <a:r>
                        <a:rPr kumimoji="0" lang="en-US" altLang="ja-JP" sz="2100" b="0" i="0" u="none" strike="noStrike" cap="none" normalizeH="0" baseline="0" dirty="0" smtClean="0">
                          <a:ln>
                            <a:noFill/>
                          </a:ln>
                          <a:solidFill>
                            <a:schemeClr val="tx1"/>
                          </a:solidFill>
                          <a:effectLst/>
                          <a:latin typeface="Arial" charset="0"/>
                          <a:ea typeface="ＭＳ Ｐゴシック" charset="-128"/>
                          <a:cs typeface="Arial" charset="0"/>
                        </a:rPr>
                        <a:t>, </a:t>
                      </a:r>
                      <a:r>
                        <a:rPr kumimoji="0" lang="en-US" altLang="ja-JP" sz="2100" b="0" i="0" u="none" strike="noStrike" cap="none" normalizeH="0" baseline="0" dirty="0" err="1" smtClean="0">
                          <a:ln>
                            <a:noFill/>
                          </a:ln>
                          <a:solidFill>
                            <a:schemeClr val="tx1"/>
                          </a:solidFill>
                          <a:effectLst/>
                          <a:latin typeface="Arial" charset="0"/>
                          <a:ea typeface="ＭＳ Ｐゴシック" charset="-128"/>
                          <a:cs typeface="Arial" charset="0"/>
                        </a:rPr>
                        <a:t>và</a:t>
                      </a:r>
                      <a:r>
                        <a:rPr kumimoji="0" lang="en-US" altLang="ja-JP" sz="2100" b="0" i="0" u="none" strike="noStrike" cap="none" normalizeH="0" baseline="0" dirty="0" smtClean="0">
                          <a:ln>
                            <a:noFill/>
                          </a:ln>
                          <a:solidFill>
                            <a:schemeClr val="tx1"/>
                          </a:solidFill>
                          <a:effectLst/>
                          <a:latin typeface="Arial" charset="0"/>
                          <a:ea typeface="ＭＳ Ｐゴシック" charset="-128"/>
                          <a:cs typeface="Arial" charset="0"/>
                        </a:rPr>
                        <a:t> </a:t>
                      </a:r>
                      <a:r>
                        <a:rPr kumimoji="0" lang="en-US" altLang="ja-JP" sz="2100" b="0" i="0" u="none" strike="noStrike" cap="none" normalizeH="0" baseline="0" dirty="0" err="1" smtClean="0">
                          <a:ln>
                            <a:noFill/>
                          </a:ln>
                          <a:solidFill>
                            <a:schemeClr val="tx1"/>
                          </a:solidFill>
                          <a:effectLst/>
                          <a:latin typeface="Arial" charset="0"/>
                          <a:ea typeface="ＭＳ Ｐゴシック" charset="-128"/>
                          <a:cs typeface="Arial" charset="0"/>
                        </a:rPr>
                        <a:t>Bộ</a:t>
                      </a:r>
                      <a:r>
                        <a:rPr kumimoji="0" lang="en-US" altLang="ja-JP" sz="2100" b="0" i="0" u="none" strike="noStrike" cap="none" normalizeH="0" baseline="0" dirty="0" smtClean="0">
                          <a:ln>
                            <a:noFill/>
                          </a:ln>
                          <a:solidFill>
                            <a:schemeClr val="tx1"/>
                          </a:solidFill>
                          <a:effectLst/>
                          <a:latin typeface="Arial" charset="0"/>
                          <a:ea typeface="ＭＳ Ｐゴシック" charset="-128"/>
                          <a:cs typeface="Arial" charset="0"/>
                        </a:rPr>
                        <a:t> </a:t>
                      </a:r>
                      <a:r>
                        <a:rPr kumimoji="0" lang="en-US" altLang="ja-JP" sz="2100" b="0" i="0" u="none" strike="noStrike" cap="none" normalizeH="0" baseline="0" dirty="0" err="1" smtClean="0">
                          <a:ln>
                            <a:noFill/>
                          </a:ln>
                          <a:solidFill>
                            <a:schemeClr val="tx1"/>
                          </a:solidFill>
                          <a:effectLst/>
                          <a:latin typeface="Arial" charset="0"/>
                          <a:ea typeface="ＭＳ Ｐゴシック" charset="-128"/>
                          <a:cs typeface="Arial" charset="0"/>
                        </a:rPr>
                        <a:t>đếm</a:t>
                      </a:r>
                      <a:endParaRPr kumimoji="0" lang="en-US" sz="2100" b="0" i="0" u="none" strike="noStrike" cap="none" normalizeH="0" baseline="0" dirty="0" smtClean="0">
                        <a:ln>
                          <a:noFill/>
                        </a:ln>
                        <a:solidFill>
                          <a:schemeClr val="tx1"/>
                        </a:solidFill>
                        <a:effectLst/>
                        <a:latin typeface="Arial" charset="0"/>
                        <a:cs typeface="Arial" charset="0"/>
                      </a:endParaRPr>
                    </a:p>
                  </a:txBody>
                  <a:tcPr marT="45718" marB="4571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1" charset="2"/>
                        <a:buNone/>
                        <a:tabLst/>
                      </a:pPr>
                      <a:r>
                        <a:rPr kumimoji="0" lang="en-US" altLang="ja-JP" sz="2100" b="0" i="0" u="none" strike="noStrike" cap="none" normalizeH="0" baseline="0" smtClean="0">
                          <a:ln>
                            <a:noFill/>
                          </a:ln>
                          <a:solidFill>
                            <a:schemeClr val="tx1"/>
                          </a:solidFill>
                          <a:effectLst/>
                          <a:latin typeface="Arial" charset="0"/>
                          <a:ea typeface="ＭＳ Ｐゴシック" charset="-128"/>
                          <a:cs typeface="Arial" charset="0"/>
                        </a:rPr>
                        <a:t>Chương 7</a:t>
                      </a:r>
                      <a:endParaRPr kumimoji="0" lang="en-US" sz="2100" b="0" i="0" u="none" strike="noStrike" cap="none" normalizeH="0" baseline="0" smtClean="0">
                        <a:ln>
                          <a:noFill/>
                        </a:ln>
                        <a:solidFill>
                          <a:schemeClr val="tx1"/>
                        </a:solidFill>
                        <a:effectLst/>
                        <a:latin typeface="Arial" charset="0"/>
                        <a:cs typeface="Arial" charset="0"/>
                      </a:endParaRPr>
                    </a:p>
                  </a:txBody>
                  <a:tcPr marT="45718" marB="457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1" charset="2"/>
                        <a:buNone/>
                        <a:tabLst/>
                      </a:pPr>
                      <a:r>
                        <a:rPr kumimoji="0" lang="en-US" altLang="ja-JP" sz="2100" b="0" i="0" u="none" strike="noStrike" cap="none" normalizeH="0" baseline="0" dirty="0" smtClean="0">
                          <a:ln>
                            <a:noFill/>
                          </a:ln>
                          <a:solidFill>
                            <a:schemeClr val="tx1"/>
                          </a:solidFill>
                          <a:effectLst/>
                          <a:latin typeface="Arial" charset="0"/>
                          <a:ea typeface="ＭＳ Ｐゴシック" charset="-128"/>
                          <a:cs typeface="Arial" charset="0"/>
                        </a:rPr>
                        <a:t>8 </a:t>
                      </a:r>
                      <a:r>
                        <a:rPr kumimoji="0" lang="en-US" altLang="ja-JP" sz="2100" b="0" i="0" u="none" strike="noStrike" cap="none" normalizeH="0" baseline="0" dirty="0" err="1" smtClean="0">
                          <a:ln>
                            <a:noFill/>
                          </a:ln>
                          <a:solidFill>
                            <a:schemeClr val="tx1"/>
                          </a:solidFill>
                          <a:effectLst/>
                          <a:latin typeface="Arial" charset="0"/>
                          <a:ea typeface="ＭＳ Ｐゴシック" charset="-128"/>
                          <a:cs typeface="Arial" charset="0"/>
                        </a:rPr>
                        <a:t>bài</a:t>
                      </a:r>
                      <a:endParaRPr kumimoji="0" lang="en-US" sz="2100" b="0" i="0" u="none" strike="noStrike" cap="none" normalizeH="0" baseline="0" dirty="0" smtClean="0">
                        <a:ln>
                          <a:noFill/>
                        </a:ln>
                        <a:solidFill>
                          <a:schemeClr val="tx1"/>
                        </a:solidFill>
                        <a:effectLst/>
                        <a:latin typeface="Arial" charset="0"/>
                        <a:cs typeface="Arial" charset="0"/>
                      </a:endParaRPr>
                    </a:p>
                  </a:txBody>
                  <a:tcPr marT="45718" marB="4571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795493">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1" charset="2"/>
                        <a:buNone/>
                        <a:tabLst/>
                      </a:pPr>
                      <a:r>
                        <a:rPr kumimoji="0" lang="en-US" altLang="ja-JP" sz="2100" b="0" i="0" u="none" strike="noStrike" cap="none" normalizeH="0" baseline="0" dirty="0" err="1" smtClean="0">
                          <a:ln>
                            <a:noFill/>
                          </a:ln>
                          <a:solidFill>
                            <a:schemeClr val="tx1"/>
                          </a:solidFill>
                          <a:effectLst/>
                          <a:latin typeface="Arial" charset="0"/>
                          <a:ea typeface="ＭＳ Ｐゴシック" charset="-128"/>
                          <a:cs typeface="Arial" charset="0"/>
                        </a:rPr>
                        <a:t>Mạch</a:t>
                      </a:r>
                      <a:r>
                        <a:rPr kumimoji="0" lang="en-US" altLang="ja-JP" sz="2100" b="0" i="0" u="none" strike="noStrike" cap="none" normalizeH="0" baseline="0" dirty="0" smtClean="0">
                          <a:ln>
                            <a:noFill/>
                          </a:ln>
                          <a:solidFill>
                            <a:schemeClr val="tx1"/>
                          </a:solidFill>
                          <a:effectLst/>
                          <a:latin typeface="Arial" charset="0"/>
                          <a:ea typeface="ＭＳ Ｐゴシック" charset="-128"/>
                          <a:cs typeface="Arial" charset="0"/>
                        </a:rPr>
                        <a:t> </a:t>
                      </a:r>
                      <a:r>
                        <a:rPr kumimoji="0" lang="en-US" altLang="ja-JP" sz="2100" b="0" i="0" u="none" strike="noStrike" cap="none" normalizeH="0" baseline="0" dirty="0" err="1" smtClean="0">
                          <a:ln>
                            <a:noFill/>
                          </a:ln>
                          <a:solidFill>
                            <a:schemeClr val="tx1"/>
                          </a:solidFill>
                          <a:effectLst/>
                          <a:latin typeface="Arial" charset="0"/>
                          <a:ea typeface="ＭＳ Ｐゴシック" charset="-128"/>
                          <a:cs typeface="Arial" charset="0"/>
                        </a:rPr>
                        <a:t>tuần</a:t>
                      </a:r>
                      <a:r>
                        <a:rPr kumimoji="0" lang="en-US" altLang="ja-JP" sz="2100" b="0" i="0" u="none" strike="noStrike" cap="none" normalizeH="0" baseline="0" dirty="0" smtClean="0">
                          <a:ln>
                            <a:noFill/>
                          </a:ln>
                          <a:solidFill>
                            <a:schemeClr val="tx1"/>
                          </a:solidFill>
                          <a:effectLst/>
                          <a:latin typeface="Arial" charset="0"/>
                          <a:ea typeface="ＭＳ Ｐゴシック" charset="-128"/>
                          <a:cs typeface="Arial" charset="0"/>
                        </a:rPr>
                        <a:t> </a:t>
                      </a:r>
                      <a:r>
                        <a:rPr kumimoji="0" lang="en-US" altLang="ja-JP" sz="2100" b="0" i="0" u="none" strike="noStrike" cap="none" normalizeH="0" baseline="0" dirty="0" err="1" smtClean="0">
                          <a:ln>
                            <a:noFill/>
                          </a:ln>
                          <a:solidFill>
                            <a:schemeClr val="tx1"/>
                          </a:solidFill>
                          <a:effectLst/>
                          <a:latin typeface="Arial" charset="0"/>
                          <a:ea typeface="ＭＳ Ｐゴシック" charset="-128"/>
                          <a:cs typeface="Arial" charset="0"/>
                        </a:rPr>
                        <a:t>tự</a:t>
                      </a:r>
                      <a:r>
                        <a:rPr kumimoji="0" lang="en-US" altLang="ja-JP" sz="2100" b="0" i="0" u="none" strike="noStrike" cap="none" normalizeH="0" baseline="0" dirty="0" smtClean="0">
                          <a:ln>
                            <a:noFill/>
                          </a:ln>
                          <a:solidFill>
                            <a:schemeClr val="tx1"/>
                          </a:solidFill>
                          <a:effectLst/>
                          <a:latin typeface="Arial" charset="0"/>
                          <a:ea typeface="ＭＳ Ｐゴシック" charset="-128"/>
                          <a:cs typeface="Arial" charset="0"/>
                        </a:rPr>
                        <a:t> </a:t>
                      </a:r>
                      <a:r>
                        <a:rPr kumimoji="0" lang="en-US" altLang="ja-JP" sz="2100" b="0" i="0" u="none" strike="noStrike" cap="none" normalizeH="0" baseline="0" dirty="0" err="1" smtClean="0">
                          <a:ln>
                            <a:noFill/>
                          </a:ln>
                          <a:solidFill>
                            <a:schemeClr val="tx1"/>
                          </a:solidFill>
                          <a:effectLst/>
                          <a:latin typeface="Arial" charset="0"/>
                          <a:ea typeface="ＭＳ Ｐゴシック" charset="-128"/>
                          <a:cs typeface="Arial" charset="0"/>
                        </a:rPr>
                        <a:t>đồng</a:t>
                      </a:r>
                      <a:r>
                        <a:rPr kumimoji="0" lang="en-US" altLang="ja-JP" sz="2100" b="0" i="0" u="none" strike="noStrike" cap="none" normalizeH="0" baseline="0" dirty="0" smtClean="0">
                          <a:ln>
                            <a:noFill/>
                          </a:ln>
                          <a:solidFill>
                            <a:schemeClr val="tx1"/>
                          </a:solidFill>
                          <a:effectLst/>
                          <a:latin typeface="Arial" charset="0"/>
                          <a:ea typeface="ＭＳ Ｐゴシック" charset="-128"/>
                          <a:cs typeface="Arial" charset="0"/>
                        </a:rPr>
                        <a:t> </a:t>
                      </a:r>
                      <a:r>
                        <a:rPr kumimoji="0" lang="en-US" altLang="ja-JP" sz="2100" b="0" i="0" u="none" strike="noStrike" cap="none" normalizeH="0" baseline="0" dirty="0" err="1" smtClean="0">
                          <a:ln>
                            <a:noFill/>
                          </a:ln>
                          <a:solidFill>
                            <a:schemeClr val="tx1"/>
                          </a:solidFill>
                          <a:effectLst/>
                          <a:latin typeface="Arial" charset="0"/>
                          <a:ea typeface="ＭＳ Ｐゴシック" charset="-128"/>
                          <a:cs typeface="Arial" charset="0"/>
                        </a:rPr>
                        <a:t>bộ</a:t>
                      </a:r>
                      <a:r>
                        <a:rPr kumimoji="0" lang="en-US" altLang="ja-JP" sz="2100" b="0" i="0" u="none" strike="noStrike" cap="none" normalizeH="0" baseline="0" dirty="0" smtClean="0">
                          <a:ln>
                            <a:noFill/>
                          </a:ln>
                          <a:solidFill>
                            <a:schemeClr val="tx1"/>
                          </a:solidFill>
                          <a:effectLst/>
                          <a:latin typeface="Arial" charset="0"/>
                          <a:ea typeface="ＭＳ Ｐゴシック" charset="-128"/>
                          <a:cs typeface="Arial" charset="0"/>
                        </a:rPr>
                        <a:t> ()</a:t>
                      </a:r>
                    </a:p>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1" charset="2"/>
                        <a:buNone/>
                        <a:tabLst/>
                      </a:pPr>
                      <a:r>
                        <a:rPr kumimoji="0" lang="en-US" sz="2100" b="0" i="0" u="none" strike="noStrike" cap="none" normalizeH="0" baseline="0" dirty="0" smtClean="0">
                          <a:ln>
                            <a:noFill/>
                          </a:ln>
                          <a:solidFill>
                            <a:schemeClr val="tx1"/>
                          </a:solidFill>
                          <a:effectLst/>
                          <a:latin typeface="Arial" charset="0"/>
                          <a:ea typeface="ＭＳ Ｐゴシック" charset="-128"/>
                          <a:cs typeface="Arial" charset="0"/>
                        </a:rPr>
                        <a:t>FSMD</a:t>
                      </a:r>
                      <a:endParaRPr kumimoji="0" lang="en-US" sz="2100" b="0" i="0" u="none" strike="noStrike" cap="none" normalizeH="0" baseline="0" dirty="0" smtClean="0">
                        <a:ln>
                          <a:noFill/>
                        </a:ln>
                        <a:solidFill>
                          <a:schemeClr val="tx1"/>
                        </a:solidFill>
                        <a:effectLst/>
                        <a:latin typeface="Arial" charset="0"/>
                        <a:cs typeface="Arial" charset="0"/>
                      </a:endParaRPr>
                    </a:p>
                  </a:txBody>
                  <a:tcPr marT="45718" marB="4571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1" charset="2"/>
                        <a:buNone/>
                        <a:tabLst/>
                      </a:pPr>
                      <a:r>
                        <a:rPr kumimoji="0" lang="en-US" altLang="ja-JP" sz="2100" b="0" i="0" u="none" strike="noStrike" cap="none" normalizeH="0" baseline="0" smtClean="0">
                          <a:ln>
                            <a:noFill/>
                          </a:ln>
                          <a:solidFill>
                            <a:schemeClr val="tx1"/>
                          </a:solidFill>
                          <a:effectLst/>
                          <a:latin typeface="Arial" charset="0"/>
                          <a:ea typeface="ＭＳ Ｐゴシック" charset="-128"/>
                          <a:cs typeface="Arial" charset="0"/>
                        </a:rPr>
                        <a:t>Chương 8</a:t>
                      </a:r>
                      <a:endParaRPr kumimoji="0" lang="en-US" sz="2100" b="0" i="0" u="none" strike="noStrike" cap="none" normalizeH="0" baseline="0" smtClean="0">
                        <a:ln>
                          <a:noFill/>
                        </a:ln>
                        <a:solidFill>
                          <a:schemeClr val="tx1"/>
                        </a:solidFill>
                        <a:effectLst/>
                        <a:latin typeface="Arial" charset="0"/>
                        <a:cs typeface="Arial" charset="0"/>
                      </a:endParaRPr>
                    </a:p>
                  </a:txBody>
                  <a:tcPr marT="45718" marB="457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1" charset="2"/>
                        <a:buNone/>
                        <a:tabLst/>
                      </a:pPr>
                      <a:r>
                        <a:rPr kumimoji="0" lang="en-US" altLang="ja-JP" sz="2100" b="0" i="0" u="none" strike="noStrike" cap="none" normalizeH="0" baseline="0" dirty="0" smtClean="0">
                          <a:ln>
                            <a:noFill/>
                          </a:ln>
                          <a:solidFill>
                            <a:schemeClr val="tx1"/>
                          </a:solidFill>
                          <a:effectLst/>
                          <a:latin typeface="Arial" charset="0"/>
                          <a:ea typeface="ＭＳ Ｐゴシック" charset="-128"/>
                          <a:cs typeface="Arial" charset="0"/>
                        </a:rPr>
                        <a:t>9 </a:t>
                      </a:r>
                      <a:r>
                        <a:rPr kumimoji="0" lang="en-US" altLang="ja-JP" sz="2100" b="0" i="0" u="none" strike="noStrike" cap="none" normalizeH="0" baseline="0" dirty="0" err="1" smtClean="0">
                          <a:ln>
                            <a:noFill/>
                          </a:ln>
                          <a:solidFill>
                            <a:schemeClr val="tx1"/>
                          </a:solidFill>
                          <a:effectLst/>
                          <a:latin typeface="Arial" charset="0"/>
                          <a:ea typeface="ＭＳ Ｐゴシック" charset="-128"/>
                          <a:cs typeface="Arial" charset="0"/>
                        </a:rPr>
                        <a:t>bài</a:t>
                      </a:r>
                      <a:endParaRPr kumimoji="0" lang="en-US" altLang="ja-JP" sz="2100" b="0" i="0" u="none" strike="noStrike" cap="none" normalizeH="0" baseline="0" dirty="0" smtClean="0">
                        <a:ln>
                          <a:noFill/>
                        </a:ln>
                        <a:solidFill>
                          <a:schemeClr val="tx1"/>
                        </a:solidFill>
                        <a:effectLst/>
                        <a:latin typeface="Arial" charset="0"/>
                        <a:ea typeface="ＭＳ Ｐゴシック" charset="-128"/>
                        <a:cs typeface="Arial" charset="0"/>
                      </a:endParaRPr>
                    </a:p>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1" charset="2"/>
                        <a:buNone/>
                        <a:tabLst/>
                      </a:pPr>
                      <a:endParaRPr kumimoji="0" lang="en-US" sz="2100" b="0" i="0" u="none" strike="noStrike" cap="none" normalizeH="0" baseline="0" dirty="0" smtClean="0">
                        <a:ln>
                          <a:noFill/>
                        </a:ln>
                        <a:solidFill>
                          <a:schemeClr val="tx1"/>
                        </a:solidFill>
                        <a:effectLst/>
                        <a:latin typeface="Arial" charset="0"/>
                        <a:cs typeface="Arial" charset="0"/>
                      </a:endParaRPr>
                    </a:p>
                  </a:txBody>
                  <a:tcPr marT="45718" marB="4571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
        <p:nvSpPr>
          <p:cNvPr id="43" name="Slide Number Placeholder 42"/>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48EF5455-F227-4BAF-8735-AACBBF982C57}" type="slidenum">
              <a:rPr lang="en-US" altLang="en-US">
                <a:solidFill>
                  <a:srgbClr val="045C75"/>
                </a:solidFill>
              </a:rPr>
              <a:pPr eaLnBrk="1" hangingPunct="1"/>
              <a:t>2</a:t>
            </a:fld>
            <a:endParaRPr lang="en-US" altLang="en-US">
              <a:solidFill>
                <a:srgbClr val="045C75"/>
              </a:solidFill>
            </a:endParaRPr>
          </a:p>
        </p:txBody>
      </p:sp>
      <p:sp>
        <p:nvSpPr>
          <p:cNvPr id="44" name="Footer Placeholder 43"/>
          <p:cNvSpPr>
            <a:spLocks noGrp="1"/>
          </p:cNvSpPr>
          <p:nvPr>
            <p:ph type="ftr" sz="quarter" idx="11"/>
          </p:nvPr>
        </p:nvSpPr>
        <p:spPr/>
        <p:txBody>
          <a:bodyPr/>
          <a:lstStyle/>
          <a:p>
            <a:pPr>
              <a:defRPr/>
            </a:pPr>
            <a:r>
              <a:rPr lang="en-US" dirty="0" err="1"/>
              <a:t>Khoa</a:t>
            </a:r>
            <a:r>
              <a:rPr lang="en-US" dirty="0"/>
              <a:t> ĐT-VT, </a:t>
            </a:r>
            <a:r>
              <a:rPr lang="en-US" dirty="0" err="1"/>
              <a:t>Đại</a:t>
            </a:r>
            <a:r>
              <a:rPr lang="en-US" dirty="0"/>
              <a:t> </a:t>
            </a:r>
            <a:r>
              <a:rPr lang="en-US" dirty="0" err="1"/>
              <a:t>học</a:t>
            </a:r>
            <a:r>
              <a:rPr lang="en-US" dirty="0"/>
              <a:t> </a:t>
            </a:r>
            <a:r>
              <a:rPr lang="en-US" dirty="0" err="1"/>
              <a:t>Bách</a:t>
            </a:r>
            <a:r>
              <a:rPr lang="en-US" dirty="0"/>
              <a:t> </a:t>
            </a:r>
            <a:r>
              <a:rPr lang="en-US" dirty="0" err="1"/>
              <a:t>Khoa</a:t>
            </a:r>
            <a:r>
              <a:rPr lang="en-US" dirty="0"/>
              <a:t> </a:t>
            </a:r>
            <a:r>
              <a:rPr lang="en-US" dirty="0" err="1"/>
              <a:t>Hà</a:t>
            </a:r>
            <a:r>
              <a:rPr lang="en-US" dirty="0"/>
              <a:t> </a:t>
            </a:r>
            <a:r>
              <a:rPr lang="en-US" dirty="0" err="1"/>
              <a:t>nội</a:t>
            </a:r>
            <a:r>
              <a:rPr lang="en-US" dirty="0"/>
              <a:t>           </a:t>
            </a:r>
            <a:r>
              <a:rPr lang="en-US" dirty="0" err="1"/>
              <a:t>Tiến</a:t>
            </a:r>
            <a:r>
              <a:rPr lang="en-US" dirty="0"/>
              <a:t> </a:t>
            </a:r>
            <a:r>
              <a:rPr lang="en-US" dirty="0" err="1"/>
              <a:t>sỹ</a:t>
            </a:r>
            <a:r>
              <a:rPr lang="en-US" dirty="0"/>
              <a:t> </a:t>
            </a:r>
            <a:r>
              <a:rPr lang="en-US" dirty="0" err="1"/>
              <a:t>Hoàng</a:t>
            </a:r>
            <a:r>
              <a:rPr lang="en-US" dirty="0"/>
              <a:t> </a:t>
            </a:r>
            <a:r>
              <a:rPr lang="en-US" dirty="0" err="1"/>
              <a:t>Mạnh</a:t>
            </a:r>
            <a:r>
              <a:rPr lang="en-US" dirty="0"/>
              <a:t> </a:t>
            </a:r>
            <a:r>
              <a:rPr lang="en-US" dirty="0" err="1"/>
              <a:t>Thắng</a:t>
            </a:r>
            <a:endParaRPr lang="en-US" dirty="0"/>
          </a:p>
        </p:txBody>
      </p:sp>
      <p:sp>
        <p:nvSpPr>
          <p:cNvPr id="7" name="Date Placeholder 6"/>
          <p:cNvSpPr>
            <a:spLocks noGrp="1"/>
          </p:cNvSpPr>
          <p:nvPr>
            <p:ph type="dt" sz="quarter" idx="10"/>
          </p:nvPr>
        </p:nvSpPr>
        <p:spPr/>
        <p:txBody>
          <a:bodyPr/>
          <a:lstStyle/>
          <a:p>
            <a:pPr>
              <a:defRPr/>
            </a:pPr>
            <a:r>
              <a:rPr lang="en-US"/>
              <a:t>Chương 1</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altLang="en-US" smtClean="0"/>
              <a:t> </a:t>
            </a:r>
            <a:r>
              <a:rPr lang="vi-VN" altLang="en-US" smtClean="0"/>
              <a:t>Các biến và các hàm</a:t>
            </a:r>
            <a:endParaRPr lang="en-US" altLang="en-US" smtClean="0"/>
          </a:p>
        </p:txBody>
      </p:sp>
      <p:sp>
        <p:nvSpPr>
          <p:cNvPr id="9219" name="Rectangle 3"/>
          <p:cNvSpPr>
            <a:spLocks noGrp="1" noChangeArrowheads="1"/>
          </p:cNvSpPr>
          <p:nvPr>
            <p:ph idx="1"/>
          </p:nvPr>
        </p:nvSpPr>
        <p:spPr/>
        <p:txBody>
          <a:bodyPr/>
          <a:lstStyle/>
          <a:p>
            <a:r>
              <a:rPr lang="vi-VN" altLang="en-US" smtClean="0"/>
              <a:t>Phần tử nhị phân đơn giản nhất là chuyển mạch có 2 trạng thái</a:t>
            </a:r>
          </a:p>
          <a:p>
            <a:r>
              <a:rPr lang="vi-VN" altLang="en-US" smtClean="0"/>
              <a:t>Nếu một chuyển mạch được điều khiển bởi một biến x. Ta nói rằng, chuyển mạch đóng nếu x=1 và ngắt nếu x=0 </a:t>
            </a:r>
            <a:endParaRPr lang="en-US" altLang="en-US" smtClean="0"/>
          </a:p>
          <a:p>
            <a:endParaRPr lang="en-US" altLang="en-US" smtClean="0"/>
          </a:p>
        </p:txBody>
      </p:sp>
      <p:grpSp>
        <p:nvGrpSpPr>
          <p:cNvPr id="9220" name="Group 13"/>
          <p:cNvGrpSpPr>
            <a:grpSpLocks/>
          </p:cNvGrpSpPr>
          <p:nvPr/>
        </p:nvGrpSpPr>
        <p:grpSpPr bwMode="auto">
          <a:xfrm>
            <a:off x="1447800" y="4495800"/>
            <a:ext cx="1828800" cy="976313"/>
            <a:chOff x="912" y="2832"/>
            <a:chExt cx="1152" cy="615"/>
          </a:xfrm>
        </p:grpSpPr>
        <p:grpSp>
          <p:nvGrpSpPr>
            <p:cNvPr id="9238" name="Group 9"/>
            <p:cNvGrpSpPr>
              <a:grpSpLocks/>
            </p:cNvGrpSpPr>
            <p:nvPr/>
          </p:nvGrpSpPr>
          <p:grpSpPr bwMode="auto">
            <a:xfrm>
              <a:off x="912" y="2832"/>
              <a:ext cx="1152" cy="168"/>
              <a:chOff x="1440" y="2880"/>
              <a:chExt cx="1152" cy="168"/>
            </a:xfrm>
          </p:grpSpPr>
          <p:sp>
            <p:nvSpPr>
              <p:cNvPr id="9241" name="Line 4"/>
              <p:cNvSpPr>
                <a:spLocks noChangeShapeType="1"/>
              </p:cNvSpPr>
              <p:nvPr/>
            </p:nvSpPr>
            <p:spPr bwMode="auto">
              <a:xfrm>
                <a:off x="1440" y="3024"/>
                <a:ext cx="38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42" name="Oval 5"/>
              <p:cNvSpPr>
                <a:spLocks noChangeArrowheads="1"/>
              </p:cNvSpPr>
              <p:nvPr/>
            </p:nvSpPr>
            <p:spPr bwMode="auto">
              <a:xfrm>
                <a:off x="1832" y="3000"/>
                <a:ext cx="48" cy="48"/>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9243" name="Line 6"/>
              <p:cNvSpPr>
                <a:spLocks noChangeShapeType="1"/>
              </p:cNvSpPr>
              <p:nvPr/>
            </p:nvSpPr>
            <p:spPr bwMode="auto">
              <a:xfrm>
                <a:off x="2208" y="3024"/>
                <a:ext cx="38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44" name="Oval 7"/>
              <p:cNvSpPr>
                <a:spLocks noChangeArrowheads="1"/>
              </p:cNvSpPr>
              <p:nvPr/>
            </p:nvSpPr>
            <p:spPr bwMode="auto">
              <a:xfrm>
                <a:off x="2160" y="3000"/>
                <a:ext cx="48" cy="48"/>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9245" name="Line 8"/>
              <p:cNvSpPr>
                <a:spLocks noChangeShapeType="1"/>
              </p:cNvSpPr>
              <p:nvPr/>
            </p:nvSpPr>
            <p:spPr bwMode="auto">
              <a:xfrm flipV="1">
                <a:off x="1824" y="2880"/>
                <a:ext cx="336"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
          <p:nvSpPr>
            <p:cNvPr id="9239" name="Line 10"/>
            <p:cNvSpPr>
              <a:spLocks noChangeShapeType="1"/>
            </p:cNvSpPr>
            <p:nvPr/>
          </p:nvSpPr>
          <p:spPr bwMode="auto">
            <a:xfrm>
              <a:off x="1536" y="2928"/>
              <a:ext cx="0" cy="336"/>
            </a:xfrm>
            <a:prstGeom prst="line">
              <a:avLst/>
            </a:prstGeom>
            <a:noFill/>
            <a:ln w="9525">
              <a:solidFill>
                <a:schemeClr val="tx1"/>
              </a:solidFill>
              <a:prstDash val="dash"/>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9240" name="Text Box 12"/>
            <p:cNvSpPr txBox="1">
              <a:spLocks noChangeArrowheads="1"/>
            </p:cNvSpPr>
            <p:nvPr/>
          </p:nvSpPr>
          <p:spPr bwMode="auto">
            <a:xfrm>
              <a:off x="1392" y="3216"/>
              <a:ext cx="35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vi-VN" altLang="en-US"/>
                <a:t>x=0</a:t>
              </a:r>
              <a:endParaRPr lang="en-US" altLang="en-US"/>
            </a:p>
          </p:txBody>
        </p:sp>
      </p:grpSp>
      <p:grpSp>
        <p:nvGrpSpPr>
          <p:cNvPr id="9221" name="Group 14"/>
          <p:cNvGrpSpPr>
            <a:grpSpLocks/>
          </p:cNvGrpSpPr>
          <p:nvPr/>
        </p:nvGrpSpPr>
        <p:grpSpPr bwMode="auto">
          <a:xfrm>
            <a:off x="3733800" y="4495800"/>
            <a:ext cx="1828800" cy="976313"/>
            <a:chOff x="912" y="2832"/>
            <a:chExt cx="1152" cy="615"/>
          </a:xfrm>
        </p:grpSpPr>
        <p:grpSp>
          <p:nvGrpSpPr>
            <p:cNvPr id="9230" name="Group 15"/>
            <p:cNvGrpSpPr>
              <a:grpSpLocks/>
            </p:cNvGrpSpPr>
            <p:nvPr/>
          </p:nvGrpSpPr>
          <p:grpSpPr bwMode="auto">
            <a:xfrm>
              <a:off x="912" y="2832"/>
              <a:ext cx="1152" cy="168"/>
              <a:chOff x="1440" y="2880"/>
              <a:chExt cx="1152" cy="168"/>
            </a:xfrm>
          </p:grpSpPr>
          <p:sp>
            <p:nvSpPr>
              <p:cNvPr id="9233" name="Line 16"/>
              <p:cNvSpPr>
                <a:spLocks noChangeShapeType="1"/>
              </p:cNvSpPr>
              <p:nvPr/>
            </p:nvSpPr>
            <p:spPr bwMode="auto">
              <a:xfrm>
                <a:off x="1440" y="3024"/>
                <a:ext cx="38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34" name="Oval 17"/>
              <p:cNvSpPr>
                <a:spLocks noChangeArrowheads="1"/>
              </p:cNvSpPr>
              <p:nvPr/>
            </p:nvSpPr>
            <p:spPr bwMode="auto">
              <a:xfrm>
                <a:off x="1832" y="3000"/>
                <a:ext cx="48" cy="48"/>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9235" name="Line 18"/>
              <p:cNvSpPr>
                <a:spLocks noChangeShapeType="1"/>
              </p:cNvSpPr>
              <p:nvPr/>
            </p:nvSpPr>
            <p:spPr bwMode="auto">
              <a:xfrm>
                <a:off x="2208" y="3024"/>
                <a:ext cx="38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36" name="Oval 19"/>
              <p:cNvSpPr>
                <a:spLocks noChangeArrowheads="1"/>
              </p:cNvSpPr>
              <p:nvPr/>
            </p:nvSpPr>
            <p:spPr bwMode="auto">
              <a:xfrm>
                <a:off x="2160" y="3000"/>
                <a:ext cx="48" cy="48"/>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9237" name="Line 20"/>
              <p:cNvSpPr>
                <a:spLocks noChangeShapeType="1"/>
              </p:cNvSpPr>
              <p:nvPr/>
            </p:nvSpPr>
            <p:spPr bwMode="auto">
              <a:xfrm flipV="1">
                <a:off x="1824" y="2880"/>
                <a:ext cx="336"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
          <p:nvSpPr>
            <p:cNvPr id="9231" name="Line 21"/>
            <p:cNvSpPr>
              <a:spLocks noChangeShapeType="1"/>
            </p:cNvSpPr>
            <p:nvPr/>
          </p:nvSpPr>
          <p:spPr bwMode="auto">
            <a:xfrm>
              <a:off x="1536" y="2928"/>
              <a:ext cx="0" cy="336"/>
            </a:xfrm>
            <a:prstGeom prst="line">
              <a:avLst/>
            </a:prstGeom>
            <a:noFill/>
            <a:ln w="9525">
              <a:solidFill>
                <a:schemeClr val="tx1"/>
              </a:solidFill>
              <a:prstDash val="dash"/>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9232" name="Text Box 22"/>
            <p:cNvSpPr txBox="1">
              <a:spLocks noChangeArrowheads="1"/>
            </p:cNvSpPr>
            <p:nvPr/>
          </p:nvSpPr>
          <p:spPr bwMode="auto">
            <a:xfrm>
              <a:off x="1392" y="3216"/>
              <a:ext cx="35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vi-VN" altLang="en-US"/>
                <a:t>x=1</a:t>
              </a:r>
              <a:endParaRPr lang="en-US" altLang="en-US"/>
            </a:p>
          </p:txBody>
        </p:sp>
      </p:grpSp>
      <p:grpSp>
        <p:nvGrpSpPr>
          <p:cNvPr id="9222" name="Group 34"/>
          <p:cNvGrpSpPr>
            <a:grpSpLocks/>
          </p:cNvGrpSpPr>
          <p:nvPr/>
        </p:nvGrpSpPr>
        <p:grpSpPr bwMode="auto">
          <a:xfrm>
            <a:off x="6553200" y="4419600"/>
            <a:ext cx="1828800" cy="1204913"/>
            <a:chOff x="4128" y="2784"/>
            <a:chExt cx="1152" cy="759"/>
          </a:xfrm>
        </p:grpSpPr>
        <p:sp>
          <p:nvSpPr>
            <p:cNvPr id="9225" name="Line 25"/>
            <p:cNvSpPr>
              <a:spLocks noChangeShapeType="1"/>
            </p:cNvSpPr>
            <p:nvPr/>
          </p:nvSpPr>
          <p:spPr bwMode="auto">
            <a:xfrm>
              <a:off x="4128" y="2928"/>
              <a:ext cx="38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26" name="Line 27"/>
            <p:cNvSpPr>
              <a:spLocks noChangeShapeType="1"/>
            </p:cNvSpPr>
            <p:nvPr/>
          </p:nvSpPr>
          <p:spPr bwMode="auto">
            <a:xfrm>
              <a:off x="4896" y="2928"/>
              <a:ext cx="38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27" name="Line 30"/>
            <p:cNvSpPr>
              <a:spLocks noChangeShapeType="1"/>
            </p:cNvSpPr>
            <p:nvPr/>
          </p:nvSpPr>
          <p:spPr bwMode="auto">
            <a:xfrm>
              <a:off x="4704" y="3072"/>
              <a:ext cx="0" cy="336"/>
            </a:xfrm>
            <a:prstGeom prst="line">
              <a:avLst/>
            </a:prstGeom>
            <a:noFill/>
            <a:ln w="9525">
              <a:solidFill>
                <a:schemeClr val="tx1"/>
              </a:solidFill>
              <a:prstDash val="dash"/>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9228" name="Text Box 31"/>
            <p:cNvSpPr txBox="1">
              <a:spLocks noChangeArrowheads="1"/>
            </p:cNvSpPr>
            <p:nvPr/>
          </p:nvSpPr>
          <p:spPr bwMode="auto">
            <a:xfrm>
              <a:off x="4512" y="3312"/>
              <a:ext cx="1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vi-VN" altLang="en-US"/>
                <a:t>x</a:t>
              </a:r>
              <a:endParaRPr lang="en-US" altLang="en-US"/>
            </a:p>
          </p:txBody>
        </p:sp>
        <p:sp>
          <p:nvSpPr>
            <p:cNvPr id="9229" name="Rectangle 32"/>
            <p:cNvSpPr>
              <a:spLocks noChangeArrowheads="1"/>
            </p:cNvSpPr>
            <p:nvPr/>
          </p:nvSpPr>
          <p:spPr bwMode="auto">
            <a:xfrm>
              <a:off x="4512" y="2784"/>
              <a:ext cx="384" cy="288"/>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vi-VN" altLang="en-US" sz="2000"/>
                <a:t>S</a:t>
              </a:r>
              <a:endParaRPr lang="en-US" altLang="en-US" sz="2000"/>
            </a:p>
          </p:txBody>
        </p:sp>
      </p:grpSp>
      <p:sp>
        <p:nvSpPr>
          <p:cNvPr id="30" name="Slide Number Placeholder 29"/>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3F19BDBF-CD3E-4382-A7F9-663E007B738F}" type="slidenum">
              <a:rPr lang="en-US" altLang="en-US">
                <a:solidFill>
                  <a:srgbClr val="045C75"/>
                </a:solidFill>
              </a:rPr>
              <a:pPr eaLnBrk="1" hangingPunct="1"/>
              <a:t>20</a:t>
            </a:fld>
            <a:endParaRPr lang="en-US" altLang="en-US">
              <a:solidFill>
                <a:srgbClr val="045C75"/>
              </a:solidFill>
            </a:endParaRPr>
          </a:p>
        </p:txBody>
      </p:sp>
      <p:sp>
        <p:nvSpPr>
          <p:cNvPr id="31" name="Footer Placeholder 30"/>
          <p:cNvSpPr>
            <a:spLocks noGrp="1"/>
          </p:cNvSpPr>
          <p:nvPr>
            <p:ph type="ftr" sz="quarter" idx="11"/>
          </p:nvPr>
        </p:nvSpPr>
        <p:spPr/>
        <p:txBody>
          <a:bodyPr/>
          <a:lstStyle/>
          <a:p>
            <a:pPr>
              <a:defRPr/>
            </a:pPr>
            <a:r>
              <a:rPr lang="en-US"/>
              <a:t>Khoa ĐT-VT, Đại học Bách Khoa Hà nội           Tiến sỹ Hoàng Mạnh Thắng</a:t>
            </a:r>
          </a:p>
        </p:txBody>
      </p:sp>
    </p:spTree>
    <p:extLst>
      <p:ext uri="{BB962C8B-B14F-4D97-AF65-F5344CB8AC3E}">
        <p14:creationId xmlns:p14="http://schemas.microsoft.com/office/powerpoint/2010/main" val="3432533075"/>
      </p:ext>
    </p:extLst>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vi-VN" altLang="en-US" smtClean="0"/>
              <a:t>Phân tích mạch đa mức</a:t>
            </a:r>
            <a:endParaRPr lang="en-US" altLang="en-US" smtClean="0">
              <a:latin typeface="Arial" panose="020B0604020202020204" pitchFamily="34" charset="0"/>
            </a:endParaRPr>
          </a:p>
        </p:txBody>
      </p:sp>
      <p:sp>
        <p:nvSpPr>
          <p:cNvPr id="16387" name="Rectangle 3"/>
          <p:cNvSpPr>
            <a:spLocks noGrp="1" noChangeArrowheads="1"/>
          </p:cNvSpPr>
          <p:nvPr>
            <p:ph idx="1"/>
          </p:nvPr>
        </p:nvSpPr>
        <p:spPr/>
        <p:txBody>
          <a:bodyPr/>
          <a:lstStyle/>
          <a:p>
            <a:r>
              <a:rPr lang="vi-VN" altLang="en-US" smtClean="0"/>
              <a:t>Đánh dấu đầu ra của các cổng như là hàm con</a:t>
            </a:r>
            <a:endParaRPr lang="en-US" altLang="en-US" smtClean="0"/>
          </a:p>
        </p:txBody>
      </p:sp>
      <p:pic>
        <p:nvPicPr>
          <p:cNvPr id="1638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2438400"/>
            <a:ext cx="6707188" cy="347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61489192"/>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vi-VN" altLang="en-US" smtClean="0"/>
              <a:t>Phân tích mạch đa mức (</a:t>
            </a:r>
            <a:r>
              <a:rPr lang="en-US" altLang="en-US" smtClean="0">
                <a:latin typeface="Arial" panose="020B0604020202020204" pitchFamily="34" charset="0"/>
              </a:rPr>
              <a:t>cont.</a:t>
            </a:r>
            <a:r>
              <a:rPr lang="vi-VN" altLang="en-US" smtClean="0"/>
              <a:t>)</a:t>
            </a:r>
            <a:endParaRPr lang="en-US" altLang="en-US" smtClean="0">
              <a:latin typeface="Arial" panose="020B0604020202020204" pitchFamily="34" charset="0"/>
            </a:endParaRPr>
          </a:p>
        </p:txBody>
      </p:sp>
      <p:pic>
        <p:nvPicPr>
          <p:cNvPr id="17411"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2057400"/>
            <a:ext cx="7467600" cy="308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89099744"/>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2"/>
          <p:cNvSpPr>
            <a:spLocks noGrp="1" noChangeArrowheads="1"/>
          </p:cNvSpPr>
          <p:nvPr>
            <p:ph type="ctrTitle"/>
          </p:nvPr>
        </p:nvSpPr>
        <p:spPr>
          <a:xfrm>
            <a:off x="533400" y="838200"/>
            <a:ext cx="8077200" cy="2559050"/>
          </a:xfrm>
        </p:spPr>
        <p:txBody>
          <a:bodyPr>
            <a:normAutofit fontScale="90000"/>
          </a:bodyPr>
          <a:lstStyle/>
          <a:p>
            <a:pPr fontAlgn="auto">
              <a:spcAft>
                <a:spcPts val="0"/>
              </a:spcAft>
              <a:defRPr/>
            </a:pPr>
            <a:r>
              <a:rPr lang="vi-VN" sz="6800"/>
              <a:t>Thiết kế số</a:t>
            </a:r>
            <a:br>
              <a:rPr lang="vi-VN" sz="6800"/>
            </a:br>
            <a:r>
              <a:rPr lang="vi-VN" sz="6800"/>
              <a:t> </a:t>
            </a:r>
            <a:r>
              <a:rPr lang="en-US" sz="4200" i="1">
                <a:solidFill>
                  <a:schemeClr val="accent2"/>
                </a:solidFill>
                <a:latin typeface="Arial" charset="0"/>
              </a:rPr>
              <a:t>Bi</a:t>
            </a:r>
            <a:r>
              <a:rPr lang="vi-VN" sz="4200" i="1">
                <a:solidFill>
                  <a:schemeClr val="accent2"/>
                </a:solidFill>
              </a:rPr>
              <a:t>ểu diễn số và các mạch thực hiện phép toán:</a:t>
            </a:r>
            <a:br>
              <a:rPr lang="vi-VN" sz="4200" i="1">
                <a:solidFill>
                  <a:schemeClr val="accent2"/>
                </a:solidFill>
              </a:rPr>
            </a:br>
            <a:r>
              <a:rPr lang="vi-VN" sz="2600" i="1">
                <a:solidFill>
                  <a:srgbClr val="0033CC"/>
                </a:solidFill>
              </a:rPr>
              <a:t>Biểu diễn số và phép cộng không dấu</a:t>
            </a:r>
            <a:endParaRPr lang="en-US" sz="2200" i="1">
              <a:solidFill>
                <a:srgbClr val="0033CC"/>
              </a:solidFill>
              <a:latin typeface="Arial" charset="0"/>
            </a:endParaRPr>
          </a:p>
        </p:txBody>
      </p:sp>
      <p:sp>
        <p:nvSpPr>
          <p:cNvPr id="5123" name="Rectangle 3"/>
          <p:cNvSpPr>
            <a:spLocks noGrp="1" noChangeArrowheads="1"/>
          </p:cNvSpPr>
          <p:nvPr>
            <p:ph type="subTitle" idx="1"/>
          </p:nvPr>
        </p:nvSpPr>
        <p:spPr>
          <a:xfrm>
            <a:off x="533400" y="3228975"/>
            <a:ext cx="7854950" cy="1752600"/>
          </a:xfrm>
        </p:spPr>
        <p:txBody>
          <a:bodyPr/>
          <a:lstStyle/>
          <a:p>
            <a:pPr marR="0"/>
            <a:r>
              <a:rPr lang="vi-VN" altLang="en-US" smtClean="0"/>
              <a:t>Người trình bày: </a:t>
            </a:r>
          </a:p>
          <a:p>
            <a:pPr marR="0"/>
            <a:r>
              <a:rPr lang="vi-VN" altLang="en-US" smtClean="0"/>
              <a:t>TS. Hoàng Mạnh Thắng</a:t>
            </a:r>
            <a:endParaRPr lang="en-US" altLang="en-US" smtClean="0"/>
          </a:p>
        </p:txBody>
      </p:sp>
      <p:sp>
        <p:nvSpPr>
          <p:cNvPr id="5124" name="Text Box 4"/>
          <p:cNvSpPr txBox="1">
            <a:spLocks noChangeArrowheads="1"/>
          </p:cNvSpPr>
          <p:nvPr>
            <p:custDataLst>
              <p:tags r:id="rId1"/>
            </p:custDataLst>
          </p:nvPr>
        </p:nvSpPr>
        <p:spPr bwMode="auto">
          <a:xfrm>
            <a:off x="0" y="7112000"/>
            <a:ext cx="9144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TexPoint fonts used in EMF: </a:t>
            </a:r>
            <a:r>
              <a:rPr lang="en-US" altLang="en-US">
                <a:latin typeface="cmmi10" pitchFamily="34" charset="0"/>
              </a:rPr>
              <a:t>A</a:t>
            </a:r>
            <a:r>
              <a:rPr lang="en-US" altLang="en-US">
                <a:latin typeface="cmr10" pitchFamily="34" charset="0"/>
              </a:rPr>
              <a:t>A</a:t>
            </a:r>
            <a:r>
              <a:rPr lang="en-US" altLang="en-US">
                <a:latin typeface="cmsy10" pitchFamily="34" charset="0"/>
              </a:rPr>
              <a:t>A</a:t>
            </a:r>
            <a:r>
              <a:rPr lang="en-US" altLang="en-US">
                <a:latin typeface="cmsy7" pitchFamily="34" charset="0"/>
              </a:rPr>
              <a:t>A</a:t>
            </a:r>
            <a:r>
              <a:rPr lang="en-US" altLang="en-US">
                <a:latin typeface="cmr7" pitchFamily="34" charset="0"/>
              </a:rPr>
              <a:t>A</a:t>
            </a:r>
          </a:p>
        </p:txBody>
      </p:sp>
    </p:spTree>
    <p:extLst>
      <p:ext uri="{BB962C8B-B14F-4D97-AF65-F5344CB8AC3E}">
        <p14:creationId xmlns:p14="http://schemas.microsoft.com/office/powerpoint/2010/main" val="1219438402"/>
      </p:ext>
    </p:extLst>
  </p:cSld>
  <p:clrMapOvr>
    <a:masterClrMapping/>
  </p:clrMapOvr>
  <p:timing>
    <p:tnLst>
      <p:par>
        <p:cTn id="1" dur="indefinite" restart="never" nodeType="tmRoot"/>
      </p:par>
    </p:tnLst>
  </p:timing>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vi-VN" altLang="en-US" smtClean="0"/>
              <a:t>Biểu diễn theo vị trí</a:t>
            </a:r>
            <a:endParaRPr lang="en-US" altLang="en-US" smtClean="0">
              <a:latin typeface="Arial" panose="020B0604020202020204" pitchFamily="34" charset="0"/>
            </a:endParaRPr>
          </a:p>
        </p:txBody>
      </p:sp>
      <p:sp>
        <p:nvSpPr>
          <p:cNvPr id="6147" name="Rectangle 3"/>
          <p:cNvSpPr>
            <a:spLocks noGrp="1" noChangeArrowheads="1"/>
          </p:cNvSpPr>
          <p:nvPr>
            <p:ph idx="1"/>
          </p:nvPr>
        </p:nvSpPr>
        <p:spPr/>
        <p:txBody>
          <a:bodyPr/>
          <a:lstStyle/>
          <a:p>
            <a:r>
              <a:rPr lang="vi-VN" altLang="en-US" sz="2700" smtClean="0"/>
              <a:t>Trong hệ 10, thì (123)</a:t>
            </a:r>
            <a:r>
              <a:rPr lang="vi-VN" altLang="en-US" sz="2700" baseline="-25000" smtClean="0"/>
              <a:t>10</a:t>
            </a:r>
            <a:r>
              <a:rPr lang="vi-VN" altLang="en-US" sz="2700" smtClean="0"/>
              <a:t>=1x10^2+2x10^1+3x10^0</a:t>
            </a:r>
          </a:p>
          <a:p>
            <a:r>
              <a:rPr lang="vi-VN" altLang="en-US" sz="2700" smtClean="0"/>
              <a:t>Số nguyên được biểu diễn bởi chữ số</a:t>
            </a:r>
          </a:p>
          <a:p>
            <a:pPr lvl="1"/>
            <a:r>
              <a:rPr lang="vi-VN" altLang="en-US" sz="2200" smtClean="0"/>
              <a:t>D=d</a:t>
            </a:r>
            <a:r>
              <a:rPr lang="vi-VN" altLang="en-US" sz="2200" baseline="-25000" smtClean="0"/>
              <a:t>n-1</a:t>
            </a:r>
            <a:r>
              <a:rPr lang="vi-VN" altLang="en-US" sz="2200" smtClean="0"/>
              <a:t> d</a:t>
            </a:r>
            <a:r>
              <a:rPr lang="vi-VN" altLang="en-US" sz="2200" baseline="-25000" smtClean="0"/>
              <a:t>n-2</a:t>
            </a:r>
            <a:r>
              <a:rPr lang="vi-VN" altLang="en-US" sz="2200" smtClean="0"/>
              <a:t>.. d</a:t>
            </a:r>
            <a:r>
              <a:rPr lang="vi-VN" altLang="en-US" sz="2200" baseline="-25000" smtClean="0"/>
              <a:t>1</a:t>
            </a:r>
            <a:r>
              <a:rPr lang="vi-VN" altLang="en-US" sz="2200" smtClean="0"/>
              <a:t> d</a:t>
            </a:r>
            <a:r>
              <a:rPr lang="vi-VN" altLang="en-US" sz="2200" baseline="-25000" smtClean="0"/>
              <a:t>0</a:t>
            </a:r>
          </a:p>
          <a:p>
            <a:r>
              <a:rPr lang="vi-VN" altLang="en-US" sz="2700" smtClean="0"/>
              <a:t>Giá trị được biểu diễn là:</a:t>
            </a:r>
          </a:p>
          <a:p>
            <a:pPr lvl="1"/>
            <a:r>
              <a:rPr lang="vi-VN" altLang="en-US" sz="2200" smtClean="0"/>
              <a:t>V(D)=d</a:t>
            </a:r>
            <a:r>
              <a:rPr lang="vi-VN" altLang="en-US" sz="2200" baseline="-25000" smtClean="0"/>
              <a:t>n-1</a:t>
            </a:r>
            <a:r>
              <a:rPr lang="vi-VN" altLang="en-US" sz="2200" smtClean="0"/>
              <a:t>x10</a:t>
            </a:r>
            <a:r>
              <a:rPr lang="vi-VN" altLang="en-US" sz="2200" baseline="30000" smtClean="0"/>
              <a:t>n-1</a:t>
            </a:r>
            <a:r>
              <a:rPr lang="vi-VN" altLang="en-US" sz="2200" smtClean="0"/>
              <a:t>+ d</a:t>
            </a:r>
            <a:r>
              <a:rPr lang="vi-VN" altLang="en-US" sz="2200" baseline="-25000" smtClean="0"/>
              <a:t>n-2</a:t>
            </a:r>
            <a:r>
              <a:rPr lang="vi-VN" altLang="en-US" sz="2200" smtClean="0"/>
              <a:t>x10</a:t>
            </a:r>
            <a:r>
              <a:rPr lang="vi-VN" altLang="en-US" sz="2200" baseline="30000" smtClean="0"/>
              <a:t>n-2</a:t>
            </a:r>
            <a:r>
              <a:rPr lang="vi-VN" altLang="en-US" sz="2200" smtClean="0"/>
              <a:t>+...+ d</a:t>
            </a:r>
            <a:r>
              <a:rPr lang="vi-VN" altLang="en-US" sz="2200" baseline="-25000" smtClean="0"/>
              <a:t>1</a:t>
            </a:r>
            <a:r>
              <a:rPr lang="vi-VN" altLang="en-US" sz="2200" smtClean="0"/>
              <a:t>x10</a:t>
            </a:r>
            <a:r>
              <a:rPr lang="vi-VN" altLang="en-US" sz="2200" baseline="30000" smtClean="0"/>
              <a:t>1</a:t>
            </a:r>
            <a:r>
              <a:rPr lang="vi-VN" altLang="en-US" sz="2200" smtClean="0"/>
              <a:t>+d</a:t>
            </a:r>
            <a:r>
              <a:rPr lang="vi-VN" altLang="en-US" sz="2200" baseline="-25000" smtClean="0"/>
              <a:t>0</a:t>
            </a:r>
            <a:r>
              <a:rPr lang="vi-VN" altLang="en-US" sz="2200" smtClean="0"/>
              <a:t>x10</a:t>
            </a:r>
            <a:r>
              <a:rPr lang="vi-VN" altLang="en-US" sz="2200" baseline="30000" smtClean="0"/>
              <a:t>0</a:t>
            </a:r>
          </a:p>
          <a:p>
            <a:r>
              <a:rPr lang="vi-VN" altLang="en-US" sz="2700" smtClean="0"/>
              <a:t>Đây là hệ 10 nên các số có thể có 10 giá trị và mỗi số có trọng lượng theo lũy thừa của 10</a:t>
            </a:r>
            <a:endParaRPr lang="en-US" altLang="en-US" sz="2700" smtClean="0"/>
          </a:p>
        </p:txBody>
      </p:sp>
    </p:spTree>
    <p:extLst>
      <p:ext uri="{BB962C8B-B14F-4D97-AF65-F5344CB8AC3E}">
        <p14:creationId xmlns:p14="http://schemas.microsoft.com/office/powerpoint/2010/main" val="2513959499"/>
      </p:ext>
    </p:extLst>
  </p:cSld>
  <p:clrMapOvr>
    <a:masterClrMapping/>
  </p:clrMapOvr>
  <p:timing>
    <p:tnLst>
      <p:par>
        <p:cTn id="1" dur="indefinite" restart="never" nodeType="tmRoot"/>
      </p:par>
    </p:tnLst>
  </p:timing>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vi-VN" altLang="en-US" smtClean="0"/>
              <a:t>Biểu diễn theo vị trí (cont.)</a:t>
            </a:r>
            <a:endParaRPr lang="en-US" altLang="en-US" smtClean="0">
              <a:latin typeface="Arial" panose="020B0604020202020204" pitchFamily="34" charset="0"/>
            </a:endParaRPr>
          </a:p>
        </p:txBody>
      </p:sp>
      <p:sp>
        <p:nvSpPr>
          <p:cNvPr id="7171" name="Rectangle 3"/>
          <p:cNvSpPr>
            <a:spLocks noGrp="1" noChangeArrowheads="1"/>
          </p:cNvSpPr>
          <p:nvPr>
            <p:ph idx="1"/>
          </p:nvPr>
        </p:nvSpPr>
        <p:spPr/>
        <p:txBody>
          <a:bodyPr/>
          <a:lstStyle/>
          <a:p>
            <a:r>
              <a:rPr lang="vi-VN" altLang="en-US" smtClean="0"/>
              <a:t>Trong hệ cơ số 2, binary, mỗi chữ số được gọi là bit</a:t>
            </a:r>
          </a:p>
          <a:p>
            <a:r>
              <a:rPr lang="vi-VN" altLang="en-US" smtClean="0"/>
              <a:t>Biểu diễn theo vị trí là</a:t>
            </a:r>
          </a:p>
          <a:p>
            <a:pPr lvl="1"/>
            <a:r>
              <a:rPr lang="vi-VN" altLang="en-US" smtClean="0"/>
              <a:t>B=b</a:t>
            </a:r>
            <a:r>
              <a:rPr lang="vi-VN" altLang="en-US" baseline="-25000" smtClean="0"/>
              <a:t>n-1</a:t>
            </a:r>
            <a:r>
              <a:rPr lang="vi-VN" altLang="en-US" smtClean="0"/>
              <a:t>b</a:t>
            </a:r>
            <a:r>
              <a:rPr lang="vi-VN" altLang="en-US" baseline="-25000" smtClean="0"/>
              <a:t>n-2</a:t>
            </a:r>
            <a:r>
              <a:rPr lang="vi-VN" altLang="en-US" smtClean="0"/>
              <a:t>.. b</a:t>
            </a:r>
            <a:r>
              <a:rPr lang="vi-VN" altLang="en-US" baseline="-25000" smtClean="0"/>
              <a:t>1</a:t>
            </a:r>
            <a:r>
              <a:rPr lang="vi-VN" altLang="en-US" smtClean="0"/>
              <a:t>b</a:t>
            </a:r>
            <a:r>
              <a:rPr lang="vi-VN" altLang="en-US" baseline="-25000" smtClean="0"/>
              <a:t>0</a:t>
            </a:r>
          </a:p>
          <a:p>
            <a:r>
              <a:rPr lang="vi-VN" altLang="en-US" smtClean="0"/>
              <a:t>Biểu diễn số nguyên với giá trị là:</a:t>
            </a:r>
          </a:p>
          <a:p>
            <a:pPr lvl="1"/>
            <a:r>
              <a:rPr lang="vi-VN" altLang="en-US" smtClean="0"/>
              <a:t>V(B)=b</a:t>
            </a:r>
            <a:r>
              <a:rPr lang="vi-VN" altLang="en-US" baseline="-25000" smtClean="0"/>
              <a:t>n-1</a:t>
            </a:r>
            <a:r>
              <a:rPr lang="vi-VN" altLang="en-US" smtClean="0"/>
              <a:t>x2</a:t>
            </a:r>
            <a:r>
              <a:rPr lang="vi-VN" altLang="en-US" baseline="30000" smtClean="0"/>
              <a:t>n-1</a:t>
            </a:r>
            <a:r>
              <a:rPr lang="vi-VN" altLang="en-US" smtClean="0"/>
              <a:t>+ b</a:t>
            </a:r>
            <a:r>
              <a:rPr lang="vi-VN" altLang="en-US" baseline="-25000" smtClean="0"/>
              <a:t>n-2</a:t>
            </a:r>
            <a:r>
              <a:rPr lang="vi-VN" altLang="en-US" smtClean="0"/>
              <a:t>x2</a:t>
            </a:r>
            <a:r>
              <a:rPr lang="vi-VN" altLang="en-US" baseline="30000" smtClean="0"/>
              <a:t>n-2</a:t>
            </a:r>
            <a:r>
              <a:rPr lang="vi-VN" altLang="en-US" smtClean="0"/>
              <a:t>+...+ b</a:t>
            </a:r>
            <a:r>
              <a:rPr lang="vi-VN" altLang="en-US" baseline="-25000" smtClean="0"/>
              <a:t>1</a:t>
            </a:r>
            <a:r>
              <a:rPr lang="vi-VN" altLang="en-US" smtClean="0"/>
              <a:t>x2</a:t>
            </a:r>
            <a:r>
              <a:rPr lang="vi-VN" altLang="en-US" baseline="30000" smtClean="0"/>
              <a:t>1</a:t>
            </a:r>
            <a:r>
              <a:rPr lang="vi-VN" altLang="en-US" smtClean="0"/>
              <a:t>+b</a:t>
            </a:r>
            <a:r>
              <a:rPr lang="vi-VN" altLang="en-US" baseline="-25000" smtClean="0"/>
              <a:t>0</a:t>
            </a:r>
            <a:r>
              <a:rPr lang="vi-VN" altLang="en-US" smtClean="0"/>
              <a:t>x2</a:t>
            </a:r>
            <a:r>
              <a:rPr lang="vi-VN" altLang="en-US" baseline="30000" smtClean="0"/>
              <a:t>0</a:t>
            </a:r>
          </a:p>
          <a:p>
            <a:pPr lvl="1"/>
            <a:endParaRPr lang="en-US" altLang="en-US" smtClean="0"/>
          </a:p>
        </p:txBody>
      </p:sp>
    </p:spTree>
    <p:extLst>
      <p:ext uri="{BB962C8B-B14F-4D97-AF65-F5344CB8AC3E}">
        <p14:creationId xmlns:p14="http://schemas.microsoft.com/office/powerpoint/2010/main" val="1230160148"/>
      </p:ext>
    </p:extLst>
  </p:cSld>
  <p:clrMapOvr>
    <a:masterClrMapping/>
  </p:clrMapOvr>
  <p:timing>
    <p:tnLst>
      <p:par>
        <p:cTn id="1" dur="indefinite" restart="never" nodeType="tmRoot"/>
      </p:par>
    </p:tnLst>
  </p:timing>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vi-VN" altLang="en-US" smtClean="0"/>
              <a:t>Biểu diễn theo vị trí (cont.)</a:t>
            </a:r>
            <a:endParaRPr lang="en-US" altLang="en-US" smtClean="0">
              <a:latin typeface="Arial" panose="020B0604020202020204" pitchFamily="34" charset="0"/>
            </a:endParaRPr>
          </a:p>
        </p:txBody>
      </p:sp>
      <p:sp>
        <p:nvSpPr>
          <p:cNvPr id="8195" name="Rectangle 3"/>
          <p:cNvSpPr>
            <a:spLocks noGrp="1" noChangeArrowheads="1"/>
          </p:cNvSpPr>
          <p:nvPr>
            <p:ph idx="1"/>
          </p:nvPr>
        </p:nvSpPr>
        <p:spPr/>
        <p:txBody>
          <a:bodyPr/>
          <a:lstStyle/>
          <a:p>
            <a:r>
              <a:rPr lang="vi-VN" altLang="en-US" smtClean="0"/>
              <a:t>Số nhị phân (1101)</a:t>
            </a:r>
            <a:r>
              <a:rPr lang="vi-VN" altLang="en-US" baseline="-25000" smtClean="0"/>
              <a:t>2 </a:t>
            </a:r>
            <a:r>
              <a:rPr lang="vi-VN" altLang="en-US" smtClean="0"/>
              <a:t>biểu diễn giá trị:</a:t>
            </a:r>
          </a:p>
          <a:p>
            <a:pPr lvl="1"/>
            <a:r>
              <a:rPr lang="vi-VN" altLang="en-US" smtClean="0"/>
              <a:t>V= 1x2</a:t>
            </a:r>
            <a:r>
              <a:rPr lang="vi-VN" altLang="en-US" baseline="30000" smtClean="0"/>
              <a:t>3</a:t>
            </a:r>
            <a:r>
              <a:rPr lang="vi-VN" altLang="en-US" smtClean="0"/>
              <a:t>+ 1x2</a:t>
            </a:r>
            <a:r>
              <a:rPr lang="vi-VN" altLang="en-US" baseline="30000" smtClean="0"/>
              <a:t>2</a:t>
            </a:r>
            <a:r>
              <a:rPr lang="vi-VN" altLang="en-US" smtClean="0"/>
              <a:t>+0x2</a:t>
            </a:r>
            <a:r>
              <a:rPr lang="vi-VN" altLang="en-US" baseline="30000" smtClean="0"/>
              <a:t>1</a:t>
            </a:r>
            <a:r>
              <a:rPr lang="vi-VN" altLang="en-US" smtClean="0"/>
              <a:t>+</a:t>
            </a:r>
            <a:r>
              <a:rPr lang="en-US" altLang="en-US" smtClean="0"/>
              <a:t>1</a:t>
            </a:r>
            <a:r>
              <a:rPr lang="vi-VN" altLang="en-US" smtClean="0"/>
              <a:t>x2</a:t>
            </a:r>
            <a:r>
              <a:rPr lang="vi-VN" altLang="en-US" baseline="30000" smtClean="0"/>
              <a:t>0 </a:t>
            </a:r>
            <a:r>
              <a:rPr lang="vi-VN" altLang="en-US" smtClean="0"/>
              <a:t>=13</a:t>
            </a:r>
          </a:p>
          <a:p>
            <a:r>
              <a:rPr lang="vi-VN" altLang="en-US" smtClean="0"/>
              <a:t>Do vậy: (1101)</a:t>
            </a:r>
            <a:r>
              <a:rPr lang="vi-VN" altLang="en-US" baseline="-25000" smtClean="0"/>
              <a:t>2 </a:t>
            </a:r>
            <a:r>
              <a:rPr lang="vi-VN" altLang="en-US" smtClean="0"/>
              <a:t>= (1</a:t>
            </a:r>
            <a:r>
              <a:rPr lang="en-US" altLang="en-US" smtClean="0"/>
              <a:t>3</a:t>
            </a:r>
            <a:r>
              <a:rPr lang="vi-VN" altLang="en-US" smtClean="0"/>
              <a:t>)</a:t>
            </a:r>
            <a:r>
              <a:rPr lang="vi-VN" altLang="en-US" baseline="-25000" smtClean="0"/>
              <a:t>10 </a:t>
            </a:r>
          </a:p>
          <a:p>
            <a:r>
              <a:rPr lang="vi-VN" altLang="en-US" smtClean="0"/>
              <a:t>Dải giá trị phụ thuộc vào số bit được dùng</a:t>
            </a:r>
          </a:p>
          <a:p>
            <a:r>
              <a:rPr lang="vi-VN" altLang="en-US" smtClean="0"/>
              <a:t>Trong hệ nhị phân số </a:t>
            </a:r>
            <a:r>
              <a:rPr lang="vi-VN" altLang="en-US" i="1" smtClean="0"/>
              <a:t>n</a:t>
            </a:r>
            <a:r>
              <a:rPr lang="vi-VN" altLang="en-US" smtClean="0"/>
              <a:t>-bit sẽ có dải giá trị từ 0-2</a:t>
            </a:r>
            <a:r>
              <a:rPr lang="vi-VN" altLang="en-US" baseline="30000" smtClean="0"/>
              <a:t>n</a:t>
            </a:r>
            <a:r>
              <a:rPr lang="en-US" altLang="en-US" smtClean="0"/>
              <a:t> -1</a:t>
            </a:r>
            <a:endParaRPr lang="en-US" altLang="en-US" baseline="-25000" smtClean="0"/>
          </a:p>
        </p:txBody>
      </p:sp>
      <p:pic>
        <p:nvPicPr>
          <p:cNvPr id="819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5029200"/>
            <a:ext cx="7094538"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83026744"/>
      </p:ext>
    </p:extLst>
  </p:cSld>
  <p:clrMapOvr>
    <a:masterClrMapping/>
  </p:clrMapOvr>
  <p:timing>
    <p:tnLst>
      <p:par>
        <p:cTn id="1" dur="indefinite" restart="never" nodeType="tmRoot"/>
      </p:par>
    </p:tnLst>
  </p:timing>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vi-VN" altLang="en-US" smtClean="0"/>
              <a:t>Chuyển đổi giữa hệ 2 và 10</a:t>
            </a:r>
            <a:endParaRPr lang="en-US" altLang="en-US" smtClean="0">
              <a:latin typeface="Arial" panose="020B0604020202020204" pitchFamily="34" charset="0"/>
            </a:endParaRPr>
          </a:p>
        </p:txBody>
      </p:sp>
      <p:sp>
        <p:nvSpPr>
          <p:cNvPr id="9219" name="Rectangle 3"/>
          <p:cNvSpPr>
            <a:spLocks noGrp="1" noChangeArrowheads="1"/>
          </p:cNvSpPr>
          <p:nvPr>
            <p:ph idx="1"/>
          </p:nvPr>
        </p:nvSpPr>
        <p:spPr/>
        <p:txBody>
          <a:bodyPr/>
          <a:lstStyle/>
          <a:p>
            <a:r>
              <a:rPr lang="vi-VN" altLang="en-US" smtClean="0"/>
              <a:t>Chuyển từ nhị phân sang hệ 10 có thể được thự hiện trực tiếp bằng biểu thức</a:t>
            </a:r>
          </a:p>
          <a:p>
            <a:pPr lvl="1"/>
            <a:r>
              <a:rPr lang="vi-VN" altLang="en-US" smtClean="0"/>
              <a:t>V(B)=b</a:t>
            </a:r>
            <a:r>
              <a:rPr lang="vi-VN" altLang="en-US" baseline="-25000" smtClean="0"/>
              <a:t>n-1</a:t>
            </a:r>
            <a:r>
              <a:rPr lang="vi-VN" altLang="en-US" smtClean="0"/>
              <a:t>x2</a:t>
            </a:r>
            <a:r>
              <a:rPr lang="vi-VN" altLang="en-US" baseline="30000" smtClean="0"/>
              <a:t>n-1</a:t>
            </a:r>
            <a:r>
              <a:rPr lang="vi-VN" altLang="en-US" smtClean="0"/>
              <a:t>+ b</a:t>
            </a:r>
            <a:r>
              <a:rPr lang="vi-VN" altLang="en-US" baseline="-25000" smtClean="0"/>
              <a:t>n-2</a:t>
            </a:r>
            <a:r>
              <a:rPr lang="vi-VN" altLang="en-US" smtClean="0"/>
              <a:t>x2</a:t>
            </a:r>
            <a:r>
              <a:rPr lang="vi-VN" altLang="en-US" baseline="30000" smtClean="0"/>
              <a:t>n-2</a:t>
            </a:r>
            <a:r>
              <a:rPr lang="vi-VN" altLang="en-US" smtClean="0"/>
              <a:t>+...+ b</a:t>
            </a:r>
            <a:r>
              <a:rPr lang="vi-VN" altLang="en-US" baseline="-25000" smtClean="0"/>
              <a:t>1</a:t>
            </a:r>
            <a:r>
              <a:rPr lang="vi-VN" altLang="en-US" smtClean="0"/>
              <a:t>x2</a:t>
            </a:r>
            <a:r>
              <a:rPr lang="vi-VN" altLang="en-US" baseline="30000" smtClean="0"/>
              <a:t>1</a:t>
            </a:r>
            <a:r>
              <a:rPr lang="vi-VN" altLang="en-US" smtClean="0"/>
              <a:t>+b</a:t>
            </a:r>
            <a:r>
              <a:rPr lang="vi-VN" altLang="en-US" baseline="-25000" smtClean="0"/>
              <a:t>0</a:t>
            </a:r>
            <a:r>
              <a:rPr lang="vi-VN" altLang="en-US" smtClean="0"/>
              <a:t>x2</a:t>
            </a:r>
            <a:r>
              <a:rPr lang="vi-VN" altLang="en-US" baseline="30000" smtClean="0"/>
              <a:t>0</a:t>
            </a:r>
          </a:p>
          <a:p>
            <a:r>
              <a:rPr lang="vi-VN" altLang="en-US" smtClean="0"/>
              <a:t>Chuyển từ hệ 10 sang hệ 2 bằng việc chia liên tiếp cho 2</a:t>
            </a:r>
            <a:endParaRPr lang="en-US" altLang="en-US" smtClean="0"/>
          </a:p>
        </p:txBody>
      </p:sp>
    </p:spTree>
    <p:extLst>
      <p:ext uri="{BB962C8B-B14F-4D97-AF65-F5344CB8AC3E}">
        <p14:creationId xmlns:p14="http://schemas.microsoft.com/office/powerpoint/2010/main" val="973714259"/>
      </p:ext>
    </p:extLst>
  </p:cSld>
  <p:clrMapOvr>
    <a:masterClrMapping/>
  </p:clrMapOvr>
  <p:timing>
    <p:tnLst>
      <p:par>
        <p:cTn id="1" dur="indefinite" restart="never" nodeType="tmRoot"/>
      </p:par>
    </p:tnLst>
  </p:timing>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vi-VN" altLang="en-US" sz="4000" smtClean="0"/>
              <a:t>Chuyển đổi giữa hệ 2 và 10 (cont.)</a:t>
            </a:r>
            <a:endParaRPr lang="en-US" altLang="en-US" sz="4000" smtClean="0">
              <a:latin typeface="Arial" panose="020B0604020202020204" pitchFamily="34" charset="0"/>
            </a:endParaRPr>
          </a:p>
        </p:txBody>
      </p:sp>
      <p:pic>
        <p:nvPicPr>
          <p:cNvPr id="10243"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0" y="1981200"/>
            <a:ext cx="4048125" cy="396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42880065"/>
      </p:ext>
    </p:extLst>
  </p:cSld>
  <p:clrMapOvr>
    <a:masterClrMapping/>
  </p:clrMapOvr>
  <p:timing>
    <p:tnLst>
      <p:par>
        <p:cTn id="1" dur="indefinite" restart="never" nodeType="tmRoot"/>
      </p:par>
    </p:tnLst>
  </p:timing>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normAutofit fontScale="90000"/>
          </a:bodyPr>
          <a:lstStyle/>
          <a:p>
            <a:pPr fontAlgn="auto">
              <a:spcAft>
                <a:spcPts val="0"/>
              </a:spcAft>
              <a:defRPr/>
            </a:pPr>
            <a:r>
              <a:rPr lang="vi-VN"/>
              <a:t>Hệ cơ số 8 và 16 (octal &amp; hexadecimal)</a:t>
            </a:r>
            <a:endParaRPr lang="en-US">
              <a:latin typeface="Arial" charset="0"/>
            </a:endParaRPr>
          </a:p>
        </p:txBody>
      </p:sp>
      <p:sp>
        <p:nvSpPr>
          <p:cNvPr id="11267" name="Rectangle 3"/>
          <p:cNvSpPr>
            <a:spLocks noGrp="1" noChangeArrowheads="1"/>
          </p:cNvSpPr>
          <p:nvPr>
            <p:ph idx="1"/>
          </p:nvPr>
        </p:nvSpPr>
        <p:spPr/>
        <p:txBody>
          <a:bodyPr/>
          <a:lstStyle/>
          <a:p>
            <a:r>
              <a:rPr lang="vi-VN" altLang="en-US" smtClean="0"/>
              <a:t>Ký hiệu theo vị trí có thể được dùng cho bất cứ hệ nào. Với hệ r thì số</a:t>
            </a:r>
          </a:p>
          <a:p>
            <a:pPr>
              <a:buFont typeface="Wingdings" panose="05000000000000000000" pitchFamily="2" charset="2"/>
              <a:buNone/>
            </a:pPr>
            <a:r>
              <a:rPr lang="vi-VN" altLang="en-US" smtClean="0"/>
              <a:t>Có giá trị là</a:t>
            </a:r>
          </a:p>
          <a:p>
            <a:r>
              <a:rPr lang="vi-VN" altLang="en-US" smtClean="0"/>
              <a:t>Với hệ cơ số 8 gọi là Octal và hệ cơ số 16 gọi là hexadecimal.</a:t>
            </a:r>
          </a:p>
          <a:p>
            <a:pPr lvl="1"/>
            <a:r>
              <a:rPr lang="vi-VN" altLang="en-US" smtClean="0"/>
              <a:t>Hệ cơ số 8 có các chữ số 0-7</a:t>
            </a:r>
          </a:p>
          <a:p>
            <a:pPr lvl="1"/>
            <a:r>
              <a:rPr lang="vi-VN" altLang="en-US" smtClean="0"/>
              <a:t>Hệ cơ số 16 có các chữ số 0-9 và A-F</a:t>
            </a:r>
            <a:endParaRPr lang="en-US" altLang="en-US" smtClean="0"/>
          </a:p>
        </p:txBody>
      </p:sp>
      <p:pic>
        <p:nvPicPr>
          <p:cNvPr id="1126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48400" y="2438400"/>
            <a:ext cx="2095500"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6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0400" y="2895600"/>
            <a:ext cx="2286000" cy="808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51757985"/>
      </p:ext>
    </p:extLst>
  </p:cSld>
  <p:clrMapOvr>
    <a:masterClrMapping/>
  </p:clrMapOvr>
  <p:timing>
    <p:tnLst>
      <p:par>
        <p:cTn id="1" dur="indefinite" restart="never" nodeType="tmRoot"/>
      </p:par>
    </p:tnLst>
  </p:timing>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vi-VN" altLang="en-US" smtClean="0"/>
              <a:t>Số trong các hệ khác nhau</a:t>
            </a:r>
            <a:endParaRPr lang="en-US" altLang="en-US" smtClean="0">
              <a:latin typeface="Arial" panose="020B0604020202020204" pitchFamily="34" charset="0"/>
            </a:endParaRPr>
          </a:p>
        </p:txBody>
      </p:sp>
      <p:pic>
        <p:nvPicPr>
          <p:cNvPr id="12291"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2057400"/>
            <a:ext cx="6923088" cy="3867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4989519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altLang="en-US" smtClean="0"/>
              <a:t> </a:t>
            </a:r>
            <a:r>
              <a:rPr lang="vi-VN" altLang="en-US" smtClean="0"/>
              <a:t>Các biến và các hàm (cont.)</a:t>
            </a:r>
            <a:endParaRPr lang="en-US" altLang="en-US" smtClean="0"/>
          </a:p>
        </p:txBody>
      </p:sp>
      <p:sp>
        <p:nvSpPr>
          <p:cNvPr id="10243" name="Rectangle 3"/>
          <p:cNvSpPr>
            <a:spLocks noGrp="1" noChangeArrowheads="1"/>
          </p:cNvSpPr>
          <p:nvPr>
            <p:ph idx="1"/>
          </p:nvPr>
        </p:nvSpPr>
        <p:spPr>
          <a:xfrm>
            <a:off x="533400" y="1828800"/>
            <a:ext cx="5334000" cy="4038600"/>
          </a:xfrm>
        </p:spPr>
        <p:txBody>
          <a:bodyPr/>
          <a:lstStyle/>
          <a:p>
            <a:pPr>
              <a:lnSpc>
                <a:spcPct val="90000"/>
              </a:lnSpc>
            </a:pPr>
            <a:r>
              <a:rPr lang="vi-VN" altLang="en-US" sz="2700" smtClean="0"/>
              <a:t>Giả sử dùng chuyển mạch để điều khiển đèn:</a:t>
            </a:r>
          </a:p>
          <a:p>
            <a:pPr lvl="1">
              <a:lnSpc>
                <a:spcPct val="90000"/>
              </a:lnSpc>
            </a:pPr>
            <a:r>
              <a:rPr lang="vi-VN" altLang="en-US" sz="2200" smtClean="0"/>
              <a:t>Đầu ra được định nghĩa là trạng thái của đèn L; </a:t>
            </a:r>
          </a:p>
          <a:p>
            <a:pPr lvl="1">
              <a:lnSpc>
                <a:spcPct val="90000"/>
              </a:lnSpc>
              <a:buFont typeface="Wingdings" panose="05000000000000000000" pitchFamily="2" charset="2"/>
              <a:buNone/>
            </a:pPr>
            <a:r>
              <a:rPr lang="vi-VN" altLang="en-US" sz="2200" smtClean="0"/>
              <a:t>		L=1 </a:t>
            </a:r>
            <a:r>
              <a:rPr lang="vi-VN" altLang="en-US" sz="2200" smtClean="0">
                <a:sym typeface="Wingdings" panose="05000000000000000000" pitchFamily="2" charset="2"/>
              </a:rPr>
              <a:t> đèn sáng, </a:t>
            </a:r>
          </a:p>
          <a:p>
            <a:pPr lvl="1">
              <a:lnSpc>
                <a:spcPct val="90000"/>
              </a:lnSpc>
              <a:buFont typeface="Wingdings" panose="05000000000000000000" pitchFamily="2" charset="2"/>
              <a:buNone/>
            </a:pPr>
            <a:r>
              <a:rPr lang="vi-VN" altLang="en-US" sz="2200" smtClean="0">
                <a:sym typeface="Wingdings" panose="05000000000000000000" pitchFamily="2" charset="2"/>
              </a:rPr>
              <a:t>		L=0  đèn tắt</a:t>
            </a:r>
          </a:p>
          <a:p>
            <a:pPr>
              <a:lnSpc>
                <a:spcPct val="90000"/>
              </a:lnSpc>
            </a:pPr>
            <a:r>
              <a:rPr lang="vi-VN" altLang="en-US" sz="2700" smtClean="0"/>
              <a:t>Trạng thái của đèn là hàm của x; L(x)=x</a:t>
            </a:r>
          </a:p>
          <a:p>
            <a:pPr>
              <a:lnSpc>
                <a:spcPct val="90000"/>
              </a:lnSpc>
            </a:pPr>
            <a:r>
              <a:rPr lang="vi-VN" altLang="en-US" sz="2700" smtClean="0"/>
              <a:t>L(x): hàm logic</a:t>
            </a:r>
          </a:p>
          <a:p>
            <a:pPr>
              <a:lnSpc>
                <a:spcPct val="90000"/>
              </a:lnSpc>
            </a:pPr>
            <a:r>
              <a:rPr lang="vi-VN" altLang="en-US" sz="2700" smtClean="0"/>
              <a:t>x: biến vào  </a:t>
            </a:r>
            <a:endParaRPr lang="en-US" altLang="en-US" sz="2700" smtClean="0"/>
          </a:p>
        </p:txBody>
      </p:sp>
      <p:grpSp>
        <p:nvGrpSpPr>
          <p:cNvPr id="10244" name="Group 30"/>
          <p:cNvGrpSpPr>
            <a:grpSpLocks/>
          </p:cNvGrpSpPr>
          <p:nvPr/>
        </p:nvGrpSpPr>
        <p:grpSpPr bwMode="auto">
          <a:xfrm>
            <a:off x="4648200" y="4648200"/>
            <a:ext cx="3825875" cy="1219200"/>
            <a:chOff x="3638" y="1248"/>
            <a:chExt cx="2410" cy="768"/>
          </a:xfrm>
        </p:grpSpPr>
        <p:grpSp>
          <p:nvGrpSpPr>
            <p:cNvPr id="10247" name="Group 28"/>
            <p:cNvGrpSpPr>
              <a:grpSpLocks/>
            </p:cNvGrpSpPr>
            <p:nvPr/>
          </p:nvGrpSpPr>
          <p:grpSpPr bwMode="auto">
            <a:xfrm>
              <a:off x="3864" y="1248"/>
              <a:ext cx="2184" cy="768"/>
              <a:chOff x="3864" y="1248"/>
              <a:chExt cx="2184" cy="768"/>
            </a:xfrm>
          </p:grpSpPr>
          <p:grpSp>
            <p:nvGrpSpPr>
              <p:cNvPr id="10249" name="Group 4"/>
              <p:cNvGrpSpPr>
                <a:grpSpLocks/>
              </p:cNvGrpSpPr>
              <p:nvPr/>
            </p:nvGrpSpPr>
            <p:grpSpPr bwMode="auto">
              <a:xfrm>
                <a:off x="3984" y="1248"/>
                <a:ext cx="1152" cy="759"/>
                <a:chOff x="4128" y="2784"/>
                <a:chExt cx="1152" cy="759"/>
              </a:xfrm>
            </p:grpSpPr>
            <p:sp>
              <p:nvSpPr>
                <p:cNvPr id="10266" name="Line 5"/>
                <p:cNvSpPr>
                  <a:spLocks noChangeShapeType="1"/>
                </p:cNvSpPr>
                <p:nvPr/>
              </p:nvSpPr>
              <p:spPr bwMode="auto">
                <a:xfrm>
                  <a:off x="4128" y="2928"/>
                  <a:ext cx="38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67" name="Line 6"/>
                <p:cNvSpPr>
                  <a:spLocks noChangeShapeType="1"/>
                </p:cNvSpPr>
                <p:nvPr/>
              </p:nvSpPr>
              <p:spPr bwMode="auto">
                <a:xfrm>
                  <a:off x="4896" y="2928"/>
                  <a:ext cx="38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68" name="Line 7"/>
                <p:cNvSpPr>
                  <a:spLocks noChangeShapeType="1"/>
                </p:cNvSpPr>
                <p:nvPr/>
              </p:nvSpPr>
              <p:spPr bwMode="auto">
                <a:xfrm>
                  <a:off x="4704" y="3072"/>
                  <a:ext cx="0" cy="336"/>
                </a:xfrm>
                <a:prstGeom prst="line">
                  <a:avLst/>
                </a:prstGeom>
                <a:noFill/>
                <a:ln w="9525">
                  <a:solidFill>
                    <a:schemeClr val="tx1"/>
                  </a:solidFill>
                  <a:prstDash val="dash"/>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10269" name="Text Box 8"/>
                <p:cNvSpPr txBox="1">
                  <a:spLocks noChangeArrowheads="1"/>
                </p:cNvSpPr>
                <p:nvPr/>
              </p:nvSpPr>
              <p:spPr bwMode="auto">
                <a:xfrm>
                  <a:off x="4512" y="3312"/>
                  <a:ext cx="1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vi-VN" altLang="en-US"/>
                    <a:t>x</a:t>
                  </a:r>
                  <a:endParaRPr lang="en-US" altLang="en-US"/>
                </a:p>
              </p:txBody>
            </p:sp>
            <p:sp>
              <p:nvSpPr>
                <p:cNvPr id="10270" name="Rectangle 9"/>
                <p:cNvSpPr>
                  <a:spLocks noChangeArrowheads="1"/>
                </p:cNvSpPr>
                <p:nvPr/>
              </p:nvSpPr>
              <p:spPr bwMode="auto">
                <a:xfrm>
                  <a:off x="4512" y="2784"/>
                  <a:ext cx="384" cy="288"/>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vi-VN" altLang="en-US" sz="2000"/>
                    <a:t>S</a:t>
                  </a:r>
                  <a:endParaRPr lang="en-US" altLang="en-US" sz="2000"/>
                </a:p>
              </p:txBody>
            </p:sp>
          </p:grpSp>
          <p:sp>
            <p:nvSpPr>
              <p:cNvPr id="10250" name="Line 10"/>
              <p:cNvSpPr>
                <a:spLocks noChangeShapeType="1"/>
              </p:cNvSpPr>
              <p:nvPr/>
            </p:nvSpPr>
            <p:spPr bwMode="auto">
              <a:xfrm>
                <a:off x="3864" y="1632"/>
                <a:ext cx="24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51" name="Line 11"/>
              <p:cNvSpPr>
                <a:spLocks noChangeShapeType="1"/>
              </p:cNvSpPr>
              <p:nvPr/>
            </p:nvSpPr>
            <p:spPr bwMode="auto">
              <a:xfrm>
                <a:off x="3936" y="1728"/>
                <a:ext cx="96"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52" name="Line 12"/>
              <p:cNvSpPr>
                <a:spLocks noChangeShapeType="1"/>
              </p:cNvSpPr>
              <p:nvPr/>
            </p:nvSpPr>
            <p:spPr bwMode="auto">
              <a:xfrm>
                <a:off x="3984" y="1392"/>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0253" name="Group 23"/>
              <p:cNvGrpSpPr>
                <a:grpSpLocks/>
              </p:cNvGrpSpPr>
              <p:nvPr/>
            </p:nvGrpSpPr>
            <p:grpSpPr bwMode="auto">
              <a:xfrm rot="5400000">
                <a:off x="5160" y="1128"/>
                <a:ext cx="720" cy="1056"/>
                <a:chOff x="4896" y="1296"/>
                <a:chExt cx="720" cy="1056"/>
              </a:xfrm>
            </p:grpSpPr>
            <p:sp>
              <p:nvSpPr>
                <p:cNvPr id="10258" name="Oval 14"/>
                <p:cNvSpPr>
                  <a:spLocks noChangeArrowheads="1"/>
                </p:cNvSpPr>
                <p:nvPr/>
              </p:nvSpPr>
              <p:spPr bwMode="auto">
                <a:xfrm>
                  <a:off x="5136" y="1680"/>
                  <a:ext cx="240" cy="48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0259" name="Rectangle 15"/>
                <p:cNvSpPr>
                  <a:spLocks noChangeArrowheads="1"/>
                </p:cNvSpPr>
                <p:nvPr/>
              </p:nvSpPr>
              <p:spPr bwMode="auto">
                <a:xfrm>
                  <a:off x="5232" y="2160"/>
                  <a:ext cx="48" cy="192"/>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0260" name="Line 16"/>
                <p:cNvSpPr>
                  <a:spLocks noChangeShapeType="1"/>
                </p:cNvSpPr>
                <p:nvPr/>
              </p:nvSpPr>
              <p:spPr bwMode="auto">
                <a:xfrm flipV="1">
                  <a:off x="5328" y="1488"/>
                  <a:ext cx="96"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61" name="Line 17"/>
                <p:cNvSpPr>
                  <a:spLocks noChangeShapeType="1"/>
                </p:cNvSpPr>
                <p:nvPr/>
              </p:nvSpPr>
              <p:spPr bwMode="auto">
                <a:xfrm flipV="1">
                  <a:off x="5376" y="1488"/>
                  <a:ext cx="24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62" name="Line 18"/>
                <p:cNvSpPr>
                  <a:spLocks noChangeShapeType="1"/>
                </p:cNvSpPr>
                <p:nvPr/>
              </p:nvSpPr>
              <p:spPr bwMode="auto">
                <a:xfrm flipV="1">
                  <a:off x="5280" y="1296"/>
                  <a:ext cx="0"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63" name="Line 19"/>
                <p:cNvSpPr>
                  <a:spLocks noChangeShapeType="1"/>
                </p:cNvSpPr>
                <p:nvPr/>
              </p:nvSpPr>
              <p:spPr bwMode="auto">
                <a:xfrm flipH="1" flipV="1">
                  <a:off x="5136" y="1536"/>
                  <a:ext cx="48"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64" name="Line 20"/>
                <p:cNvSpPr>
                  <a:spLocks noChangeShapeType="1"/>
                </p:cNvSpPr>
                <p:nvPr/>
              </p:nvSpPr>
              <p:spPr bwMode="auto">
                <a:xfrm flipH="1" flipV="1">
                  <a:off x="4896" y="1584"/>
                  <a:ext cx="24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65" name="Freeform 22"/>
                <p:cNvSpPr>
                  <a:spLocks/>
                </p:cNvSpPr>
                <p:nvPr/>
              </p:nvSpPr>
              <p:spPr bwMode="auto">
                <a:xfrm>
                  <a:off x="5176" y="1879"/>
                  <a:ext cx="151" cy="74"/>
                </a:xfrm>
                <a:custGeom>
                  <a:avLst/>
                  <a:gdLst>
                    <a:gd name="T0" fmla="*/ 0 w 151"/>
                    <a:gd name="T1" fmla="*/ 49 h 74"/>
                    <a:gd name="T2" fmla="*/ 16 w 151"/>
                    <a:gd name="T3" fmla="*/ 16 h 74"/>
                    <a:gd name="T4" fmla="*/ 50 w 151"/>
                    <a:gd name="T5" fmla="*/ 49 h 74"/>
                    <a:gd name="T6" fmla="*/ 75 w 151"/>
                    <a:gd name="T7" fmla="*/ 66 h 74"/>
                    <a:gd name="T8" fmla="*/ 100 w 151"/>
                    <a:gd name="T9" fmla="*/ 49 h 74"/>
                    <a:gd name="T10" fmla="*/ 142 w 151"/>
                    <a:gd name="T11" fmla="*/ 24 h 74"/>
                    <a:gd name="T12" fmla="*/ 150 w 151"/>
                    <a:gd name="T13" fmla="*/ 74 h 74"/>
                    <a:gd name="T14" fmla="*/ 0 60000 65536"/>
                    <a:gd name="T15" fmla="*/ 0 60000 65536"/>
                    <a:gd name="T16" fmla="*/ 0 60000 65536"/>
                    <a:gd name="T17" fmla="*/ 0 60000 65536"/>
                    <a:gd name="T18" fmla="*/ 0 60000 65536"/>
                    <a:gd name="T19" fmla="*/ 0 60000 65536"/>
                    <a:gd name="T20" fmla="*/ 0 60000 65536"/>
                    <a:gd name="T21" fmla="*/ 0 w 151"/>
                    <a:gd name="T22" fmla="*/ 0 h 74"/>
                    <a:gd name="T23" fmla="*/ 151 w 151"/>
                    <a:gd name="T24" fmla="*/ 74 h 7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1" h="74">
                      <a:moveTo>
                        <a:pt x="0" y="49"/>
                      </a:moveTo>
                      <a:cubicBezTo>
                        <a:pt x="5" y="38"/>
                        <a:pt x="6" y="22"/>
                        <a:pt x="16" y="16"/>
                      </a:cubicBezTo>
                      <a:cubicBezTo>
                        <a:pt x="42" y="0"/>
                        <a:pt x="45" y="43"/>
                        <a:pt x="50" y="49"/>
                      </a:cubicBezTo>
                      <a:cubicBezTo>
                        <a:pt x="56" y="57"/>
                        <a:pt x="67" y="60"/>
                        <a:pt x="75" y="66"/>
                      </a:cubicBezTo>
                      <a:cubicBezTo>
                        <a:pt x="83" y="60"/>
                        <a:pt x="94" y="57"/>
                        <a:pt x="100" y="49"/>
                      </a:cubicBezTo>
                      <a:cubicBezTo>
                        <a:pt x="131" y="12"/>
                        <a:pt x="98" y="10"/>
                        <a:pt x="142" y="24"/>
                      </a:cubicBezTo>
                      <a:cubicBezTo>
                        <a:pt x="151" y="63"/>
                        <a:pt x="150" y="46"/>
                        <a:pt x="150" y="74"/>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grpSp>
          <p:sp>
            <p:nvSpPr>
              <p:cNvPr id="10254" name="Line 24"/>
              <p:cNvSpPr>
                <a:spLocks noChangeShapeType="1"/>
              </p:cNvSpPr>
              <p:nvPr/>
            </p:nvSpPr>
            <p:spPr bwMode="auto">
              <a:xfrm>
                <a:off x="5136" y="1392"/>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55" name="Line 25"/>
              <p:cNvSpPr>
                <a:spLocks noChangeShapeType="1"/>
              </p:cNvSpPr>
              <p:nvPr/>
            </p:nvSpPr>
            <p:spPr bwMode="auto">
              <a:xfrm>
                <a:off x="3984" y="1728"/>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56" name="Line 26"/>
              <p:cNvSpPr>
                <a:spLocks noChangeShapeType="1"/>
              </p:cNvSpPr>
              <p:nvPr/>
            </p:nvSpPr>
            <p:spPr bwMode="auto">
              <a:xfrm flipV="1">
                <a:off x="3984" y="2016"/>
                <a:ext cx="115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57" name="Line 27"/>
              <p:cNvSpPr>
                <a:spLocks noChangeShapeType="1"/>
              </p:cNvSpPr>
              <p:nvPr/>
            </p:nvSpPr>
            <p:spPr bwMode="auto">
              <a:xfrm>
                <a:off x="5136" y="1680"/>
                <a:ext cx="0"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0248" name="Text Box 29"/>
            <p:cNvSpPr txBox="1">
              <a:spLocks noChangeArrowheads="1"/>
            </p:cNvSpPr>
            <p:nvPr/>
          </p:nvSpPr>
          <p:spPr bwMode="auto">
            <a:xfrm>
              <a:off x="3638" y="1559"/>
              <a:ext cx="21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vi-VN" altLang="en-US"/>
                <a:t>E</a:t>
              </a:r>
              <a:endParaRPr lang="en-US" altLang="en-US"/>
            </a:p>
          </p:txBody>
        </p:sp>
      </p:grpSp>
      <p:sp>
        <p:nvSpPr>
          <p:cNvPr id="31" name="Slide Number Placeholder 30"/>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0747EC3C-B60F-4240-AA50-55A862DCE632}" type="slidenum">
              <a:rPr lang="en-US" altLang="en-US">
                <a:solidFill>
                  <a:srgbClr val="045C75"/>
                </a:solidFill>
              </a:rPr>
              <a:pPr eaLnBrk="1" hangingPunct="1"/>
              <a:t>21</a:t>
            </a:fld>
            <a:endParaRPr lang="en-US" altLang="en-US">
              <a:solidFill>
                <a:srgbClr val="045C75"/>
              </a:solidFill>
            </a:endParaRPr>
          </a:p>
        </p:txBody>
      </p:sp>
      <p:sp>
        <p:nvSpPr>
          <p:cNvPr id="32" name="Footer Placeholder 31"/>
          <p:cNvSpPr>
            <a:spLocks noGrp="1"/>
          </p:cNvSpPr>
          <p:nvPr>
            <p:ph type="ftr" sz="quarter" idx="11"/>
          </p:nvPr>
        </p:nvSpPr>
        <p:spPr/>
        <p:txBody>
          <a:bodyPr/>
          <a:lstStyle/>
          <a:p>
            <a:pPr>
              <a:defRPr/>
            </a:pPr>
            <a:r>
              <a:rPr lang="en-US"/>
              <a:t>Khoa ĐT-VT, Đại học Bách Khoa Hà nội           Tiến sỹ Hoàng Mạnh Thắng</a:t>
            </a:r>
          </a:p>
        </p:txBody>
      </p:sp>
    </p:spTree>
    <p:extLst>
      <p:ext uri="{BB962C8B-B14F-4D97-AF65-F5344CB8AC3E}">
        <p14:creationId xmlns:p14="http://schemas.microsoft.com/office/powerpoint/2010/main" val="1256536865"/>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vi-VN" altLang="en-US" smtClean="0"/>
              <a:t>Chuyển từ hệ 2 sang 16 và 8</a:t>
            </a:r>
            <a:endParaRPr lang="en-US" altLang="en-US" smtClean="0">
              <a:latin typeface="Arial" panose="020B0604020202020204" pitchFamily="34" charset="0"/>
            </a:endParaRPr>
          </a:p>
        </p:txBody>
      </p:sp>
      <p:sp>
        <p:nvSpPr>
          <p:cNvPr id="13315" name="Rectangle 3"/>
          <p:cNvSpPr>
            <a:spLocks noGrp="1" noChangeArrowheads="1"/>
          </p:cNvSpPr>
          <p:nvPr>
            <p:ph idx="1"/>
          </p:nvPr>
        </p:nvSpPr>
        <p:spPr/>
        <p:txBody>
          <a:bodyPr/>
          <a:lstStyle/>
          <a:p>
            <a:r>
              <a:rPr lang="vi-VN" altLang="en-US" smtClean="0"/>
              <a:t>Nhóm các số nhị phân thành các nhóm 4 số và gán mỗi nhóm cho một số hệ 16 và nhóm 3 số nhị phân cho một số trong hệ 8</a:t>
            </a:r>
            <a:endParaRPr lang="en-US" altLang="en-US" smtClean="0"/>
          </a:p>
        </p:txBody>
      </p:sp>
      <p:pic>
        <p:nvPicPr>
          <p:cNvPr id="1331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0400" y="3352800"/>
            <a:ext cx="3257550" cy="270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39718096"/>
      </p:ext>
    </p:extLst>
  </p:cSld>
  <p:clrMapOvr>
    <a:masterClrMapping/>
  </p:clrMapOvr>
  <p:timing>
    <p:tnLst>
      <p:par>
        <p:cTn id="1" dur="indefinite" restart="never" nodeType="tmRoot"/>
      </p:par>
    </p:tnLst>
  </p:timing>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vi-VN" altLang="en-US" smtClean="0"/>
              <a:t>Phép cộng số không dấu</a:t>
            </a:r>
            <a:endParaRPr lang="en-US" altLang="en-US" smtClean="0">
              <a:latin typeface="Arial" panose="020B0604020202020204" pitchFamily="34" charset="0"/>
            </a:endParaRPr>
          </a:p>
        </p:txBody>
      </p:sp>
      <p:sp>
        <p:nvSpPr>
          <p:cNvPr id="14339" name="Rectangle 3"/>
          <p:cNvSpPr>
            <a:spLocks noGrp="1" noChangeArrowheads="1"/>
          </p:cNvSpPr>
          <p:nvPr>
            <p:ph idx="1"/>
          </p:nvPr>
        </p:nvSpPr>
        <p:spPr/>
        <p:txBody>
          <a:bodyPr/>
          <a:lstStyle/>
          <a:p>
            <a:r>
              <a:rPr lang="vi-VN" altLang="en-US" smtClean="0"/>
              <a:t>Cộng 2 số một bít sẽ có 4 trường hơp kết quả</a:t>
            </a:r>
            <a:endParaRPr lang="en-US" altLang="en-US" smtClean="0"/>
          </a:p>
        </p:txBody>
      </p:sp>
      <p:pic>
        <p:nvPicPr>
          <p:cNvPr id="1434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2743200"/>
            <a:ext cx="7018338" cy="3230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30364382"/>
      </p:ext>
    </p:extLst>
  </p:cSld>
  <p:clrMapOvr>
    <a:masterClrMapping/>
  </p:clrMapOvr>
  <p:timing>
    <p:tnLst>
      <p:par>
        <p:cTn id="1" dur="indefinite" restart="never" nodeType="tmRoot"/>
      </p:par>
    </p:tnLst>
  </p:timing>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normAutofit fontScale="90000"/>
          </a:bodyPr>
          <a:lstStyle/>
          <a:p>
            <a:pPr fontAlgn="auto">
              <a:spcAft>
                <a:spcPts val="0"/>
              </a:spcAft>
              <a:defRPr/>
            </a:pPr>
            <a:r>
              <a:rPr lang="vi-VN"/>
              <a:t>Phép cộng số không dấu (cont.)</a:t>
            </a:r>
            <a:endParaRPr lang="en-US">
              <a:latin typeface="Arial" charset="0"/>
            </a:endParaRPr>
          </a:p>
        </p:txBody>
      </p:sp>
      <p:sp>
        <p:nvSpPr>
          <p:cNvPr id="15363" name="Rectangle 3"/>
          <p:cNvSpPr>
            <a:spLocks noGrp="1" noChangeArrowheads="1"/>
          </p:cNvSpPr>
          <p:nvPr>
            <p:ph idx="1"/>
          </p:nvPr>
        </p:nvSpPr>
        <p:spPr/>
        <p:txBody>
          <a:bodyPr/>
          <a:lstStyle/>
          <a:p>
            <a:r>
              <a:rPr lang="vi-VN" altLang="en-US" smtClean="0"/>
              <a:t>Cộng các số lớn</a:t>
            </a:r>
            <a:endParaRPr lang="en-US" altLang="en-US" smtClean="0"/>
          </a:p>
        </p:txBody>
      </p:sp>
      <p:pic>
        <p:nvPicPr>
          <p:cNvPr id="1536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2743200"/>
            <a:ext cx="6040438" cy="197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05417974"/>
      </p:ext>
    </p:extLst>
  </p:cSld>
  <p:clrMapOvr>
    <a:masterClrMapping/>
  </p:clrMapOvr>
  <p:timing>
    <p:tnLst>
      <p:par>
        <p:cTn id="1" dur="indefinite" restart="never" nodeType="tmRoot"/>
      </p:par>
    </p:tnLst>
  </p:timing>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vi-VN" altLang="en-US" smtClean="0"/>
              <a:t>Mạch của bộ cộng đầy đủ</a:t>
            </a:r>
            <a:endParaRPr lang="en-US" altLang="en-US" smtClean="0">
              <a:latin typeface="Arial" panose="020B0604020202020204" pitchFamily="34" charset="0"/>
            </a:endParaRPr>
          </a:p>
        </p:txBody>
      </p:sp>
      <p:pic>
        <p:nvPicPr>
          <p:cNvPr id="16387"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1828800"/>
            <a:ext cx="6675438" cy="415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09431065"/>
      </p:ext>
    </p:extLst>
  </p:cSld>
  <p:clrMapOvr>
    <a:masterClrMapping/>
  </p:clrMapOvr>
  <p:timing>
    <p:tnLst>
      <p:par>
        <p:cTn id="1" dur="indefinite" restart="never" nodeType="tmRoot"/>
      </p:par>
    </p:tnLst>
  </p:timing>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normAutofit fontScale="90000"/>
          </a:bodyPr>
          <a:lstStyle/>
          <a:p>
            <a:pPr fontAlgn="auto">
              <a:spcAft>
                <a:spcPts val="0"/>
              </a:spcAft>
              <a:defRPr/>
            </a:pPr>
            <a:r>
              <a:rPr lang="vi-VN"/>
              <a:t>Mạch của bộ cộng đầy đủ (cont.)</a:t>
            </a:r>
            <a:endParaRPr lang="en-US">
              <a:latin typeface="Arial" charset="0"/>
            </a:endParaRPr>
          </a:p>
        </p:txBody>
      </p:sp>
      <p:pic>
        <p:nvPicPr>
          <p:cNvPr id="17411"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2209800"/>
            <a:ext cx="5086350" cy="344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15936785"/>
      </p:ext>
    </p:extLst>
  </p:cSld>
  <p:clrMapOvr>
    <a:masterClrMapping/>
  </p:clrMapOvr>
  <p:timing>
    <p:tnLst>
      <p:par>
        <p:cTn id="1" dur="indefinite" restart="never" nodeType="tmRoot"/>
      </p:par>
    </p:tnLst>
  </p:timing>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normAutofit fontScale="90000"/>
          </a:bodyPr>
          <a:lstStyle/>
          <a:p>
            <a:pPr fontAlgn="auto">
              <a:spcAft>
                <a:spcPts val="0"/>
              </a:spcAft>
              <a:defRPr/>
            </a:pPr>
            <a:r>
              <a:rPr lang="vi-VN" sz="4000"/>
              <a:t>Phân tách mạch của bộ cộng đầy đủ</a:t>
            </a:r>
            <a:endParaRPr lang="en-US" sz="4000">
              <a:latin typeface="Arial" charset="0"/>
            </a:endParaRPr>
          </a:p>
        </p:txBody>
      </p:sp>
      <p:pic>
        <p:nvPicPr>
          <p:cNvPr id="1843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1981200"/>
            <a:ext cx="5543550" cy="395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2075499"/>
      </p:ext>
    </p:extLst>
  </p:cSld>
  <p:clrMapOvr>
    <a:masterClrMapping/>
  </p:clrMapOvr>
  <p:timing>
    <p:tnLst>
      <p:par>
        <p:cTn id="1" dur="indefinite" restart="never" nodeType="tmRoot"/>
      </p:par>
    </p:tnLst>
  </p:timing>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normAutofit fontScale="90000"/>
          </a:bodyPr>
          <a:lstStyle/>
          <a:p>
            <a:pPr fontAlgn="auto">
              <a:spcAft>
                <a:spcPts val="0"/>
              </a:spcAft>
              <a:defRPr/>
            </a:pPr>
            <a:r>
              <a:rPr lang="vi-VN"/>
              <a:t>Bộ cộng lan truyền (ripple-carry adder) </a:t>
            </a:r>
            <a:endParaRPr lang="en-US">
              <a:latin typeface="Arial" charset="0"/>
            </a:endParaRPr>
          </a:p>
        </p:txBody>
      </p:sp>
      <p:sp>
        <p:nvSpPr>
          <p:cNvPr id="19459" name="Rectangle 3"/>
          <p:cNvSpPr>
            <a:spLocks noGrp="1" noChangeArrowheads="1"/>
          </p:cNvSpPr>
          <p:nvPr>
            <p:ph idx="1"/>
          </p:nvPr>
        </p:nvSpPr>
        <p:spPr>
          <a:xfrm>
            <a:off x="533400" y="1828800"/>
            <a:ext cx="8153400" cy="4572000"/>
          </a:xfrm>
        </p:spPr>
        <p:txBody>
          <a:bodyPr/>
          <a:lstStyle/>
          <a:p>
            <a:pPr>
              <a:lnSpc>
                <a:spcPct val="90000"/>
              </a:lnSpc>
            </a:pPr>
            <a:r>
              <a:rPr lang="vi-VN" altLang="en-US" sz="2700" smtClean="0"/>
              <a:t>Để thực hiện cộng, các cặp bit cùng trọng lượng được được đưa vào bộ cộng và đầu ra carry được đưa vào bộ cộng có trọng lượng cao hơn cho tới hết</a:t>
            </a:r>
          </a:p>
          <a:p>
            <a:pPr>
              <a:lnSpc>
                <a:spcPct val="90000"/>
              </a:lnSpc>
            </a:pPr>
            <a:endParaRPr lang="vi-VN" altLang="en-US" sz="2700" smtClean="0"/>
          </a:p>
          <a:p>
            <a:pPr>
              <a:lnSpc>
                <a:spcPct val="90000"/>
              </a:lnSpc>
            </a:pPr>
            <a:endParaRPr lang="vi-VN" altLang="en-US" sz="2700" smtClean="0"/>
          </a:p>
          <a:p>
            <a:pPr>
              <a:lnSpc>
                <a:spcPct val="90000"/>
              </a:lnSpc>
            </a:pPr>
            <a:endParaRPr lang="en-US" altLang="en-US" sz="2700" smtClean="0"/>
          </a:p>
          <a:p>
            <a:pPr>
              <a:lnSpc>
                <a:spcPct val="90000"/>
              </a:lnSpc>
            </a:pPr>
            <a:endParaRPr lang="vi-VN" altLang="en-US" sz="2700" smtClean="0"/>
          </a:p>
          <a:p>
            <a:pPr>
              <a:lnSpc>
                <a:spcPct val="90000"/>
              </a:lnSpc>
            </a:pPr>
            <a:endParaRPr lang="vi-VN" altLang="en-US" sz="2700" smtClean="0"/>
          </a:p>
          <a:p>
            <a:pPr>
              <a:lnSpc>
                <a:spcPct val="90000"/>
              </a:lnSpc>
            </a:pPr>
            <a:r>
              <a:rPr lang="vi-VN" altLang="en-US" sz="2700" smtClean="0"/>
              <a:t>Mỗi nhịp sẽ trễ là </a:t>
            </a:r>
            <a:r>
              <a:rPr lang="vi-VN" altLang="en-US" sz="2700" i="1" smtClean="0">
                <a:sym typeface="Symbol" panose="05050102010706020507" pitchFamily="18" charset="2"/>
              </a:rPr>
              <a:t>t</a:t>
            </a:r>
            <a:r>
              <a:rPr lang="vi-VN" altLang="en-US" sz="2700" smtClean="0">
                <a:sym typeface="Symbol" panose="05050102010706020507" pitchFamily="18" charset="2"/>
              </a:rPr>
              <a:t> </a:t>
            </a:r>
            <a:r>
              <a:rPr lang="vi-VN" altLang="en-US" sz="2700" smtClean="0">
                <a:sym typeface="Wingdings" panose="05000000000000000000" pitchFamily="2" charset="2"/>
              </a:rPr>
              <a:t> carry sẽ trễ là </a:t>
            </a:r>
            <a:r>
              <a:rPr lang="vi-VN" altLang="en-US" sz="2700" i="1" smtClean="0">
                <a:sym typeface="Wingdings" panose="05000000000000000000" pitchFamily="2" charset="2"/>
              </a:rPr>
              <a:t>(n-1)</a:t>
            </a:r>
            <a:r>
              <a:rPr lang="vi-VN" altLang="en-US" sz="2700" i="1" smtClean="0">
                <a:sym typeface="Symbol" panose="05050102010706020507" pitchFamily="18" charset="2"/>
              </a:rPr>
              <a:t>t</a:t>
            </a:r>
            <a:r>
              <a:rPr lang="vi-VN" altLang="en-US" sz="2700" smtClean="0">
                <a:sym typeface="Symbol" panose="05050102010706020507" pitchFamily="18" charset="2"/>
              </a:rPr>
              <a:t> và sum trễ là </a:t>
            </a:r>
            <a:r>
              <a:rPr lang="vi-VN" altLang="en-US" sz="2700" i="1" smtClean="0">
                <a:sym typeface="Symbol" panose="05050102010706020507" pitchFamily="18" charset="2"/>
              </a:rPr>
              <a:t>nt</a:t>
            </a:r>
          </a:p>
        </p:txBody>
      </p:sp>
      <p:pic>
        <p:nvPicPr>
          <p:cNvPr id="1946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400" y="3074988"/>
            <a:ext cx="5943600" cy="2030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12193069"/>
      </p:ext>
    </p:extLst>
  </p:cSld>
  <p:clrMapOvr>
    <a:masterClrMapping/>
  </p:clrMapOvr>
  <p:timing>
    <p:tnLst>
      <p:par>
        <p:cTn id="1" dur="indefinite" restart="never" nodeType="tmRoot"/>
      </p:par>
    </p:tnLst>
  </p:timing>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2"/>
          <p:cNvSpPr>
            <a:spLocks noGrp="1" noChangeArrowheads="1"/>
          </p:cNvSpPr>
          <p:nvPr>
            <p:ph type="ctrTitle"/>
          </p:nvPr>
        </p:nvSpPr>
        <p:spPr>
          <a:xfrm>
            <a:off x="533400" y="838200"/>
            <a:ext cx="8077200" cy="2559050"/>
          </a:xfrm>
        </p:spPr>
        <p:txBody>
          <a:bodyPr>
            <a:normAutofit fontScale="90000"/>
          </a:bodyPr>
          <a:lstStyle/>
          <a:p>
            <a:pPr fontAlgn="auto">
              <a:spcAft>
                <a:spcPts val="0"/>
              </a:spcAft>
              <a:defRPr/>
            </a:pPr>
            <a:r>
              <a:rPr lang="vi-VN" sz="6800"/>
              <a:t>Thiết kế số</a:t>
            </a:r>
            <a:br>
              <a:rPr lang="vi-VN" sz="6800"/>
            </a:br>
            <a:r>
              <a:rPr lang="vi-VN" sz="6800"/>
              <a:t> </a:t>
            </a:r>
            <a:r>
              <a:rPr lang="en-US" sz="4200" i="1">
                <a:solidFill>
                  <a:schemeClr val="accent2"/>
                </a:solidFill>
                <a:latin typeface="Arial" charset="0"/>
              </a:rPr>
              <a:t>Bi</a:t>
            </a:r>
            <a:r>
              <a:rPr lang="vi-VN" sz="4200" i="1">
                <a:solidFill>
                  <a:schemeClr val="accent2"/>
                </a:solidFill>
              </a:rPr>
              <a:t>ểu diễn số và các mạch thực hiện phép toán:</a:t>
            </a:r>
            <a:br>
              <a:rPr lang="vi-VN" sz="4200" i="1">
                <a:solidFill>
                  <a:schemeClr val="accent2"/>
                </a:solidFill>
              </a:rPr>
            </a:br>
            <a:r>
              <a:rPr lang="vi-VN" sz="2600" i="1">
                <a:solidFill>
                  <a:srgbClr val="0033CC"/>
                </a:solidFill>
              </a:rPr>
              <a:t>Số có dấu và phép cộng, trừ nhị phân</a:t>
            </a:r>
            <a:endParaRPr lang="en-US" sz="2200" i="1">
              <a:solidFill>
                <a:srgbClr val="0033CC"/>
              </a:solidFill>
              <a:latin typeface="Arial" charset="0"/>
            </a:endParaRPr>
          </a:p>
        </p:txBody>
      </p:sp>
      <p:sp>
        <p:nvSpPr>
          <p:cNvPr id="5123" name="Rectangle 3"/>
          <p:cNvSpPr>
            <a:spLocks noGrp="1" noChangeArrowheads="1"/>
          </p:cNvSpPr>
          <p:nvPr>
            <p:ph type="subTitle" idx="1"/>
          </p:nvPr>
        </p:nvSpPr>
        <p:spPr>
          <a:xfrm>
            <a:off x="533400" y="3228975"/>
            <a:ext cx="7854950" cy="1752600"/>
          </a:xfrm>
        </p:spPr>
        <p:txBody>
          <a:bodyPr/>
          <a:lstStyle/>
          <a:p>
            <a:pPr marR="0"/>
            <a:r>
              <a:rPr lang="vi-VN" altLang="en-US" smtClean="0"/>
              <a:t>Người trình bày: </a:t>
            </a:r>
          </a:p>
          <a:p>
            <a:pPr marR="0"/>
            <a:r>
              <a:rPr lang="vi-VN" altLang="en-US" smtClean="0"/>
              <a:t>TS. Hoàng Mạnh Thắng</a:t>
            </a:r>
            <a:endParaRPr lang="en-US" altLang="en-US" smtClean="0"/>
          </a:p>
        </p:txBody>
      </p:sp>
      <p:sp>
        <p:nvSpPr>
          <p:cNvPr id="5124" name="Text Box 4"/>
          <p:cNvSpPr txBox="1">
            <a:spLocks noChangeArrowheads="1"/>
          </p:cNvSpPr>
          <p:nvPr>
            <p:custDataLst>
              <p:tags r:id="rId1"/>
            </p:custDataLst>
          </p:nvPr>
        </p:nvSpPr>
        <p:spPr bwMode="auto">
          <a:xfrm>
            <a:off x="0" y="7112000"/>
            <a:ext cx="9144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TexPoint fonts used in EMF: </a:t>
            </a:r>
            <a:r>
              <a:rPr lang="en-US" altLang="en-US">
                <a:latin typeface="cmmi10" pitchFamily="34" charset="0"/>
              </a:rPr>
              <a:t>A</a:t>
            </a:r>
            <a:r>
              <a:rPr lang="en-US" altLang="en-US">
                <a:latin typeface="cmr10" pitchFamily="34" charset="0"/>
              </a:rPr>
              <a:t>A</a:t>
            </a:r>
            <a:r>
              <a:rPr lang="en-US" altLang="en-US">
                <a:latin typeface="cmsy10" pitchFamily="34" charset="0"/>
              </a:rPr>
              <a:t>A</a:t>
            </a:r>
            <a:r>
              <a:rPr lang="en-US" altLang="en-US">
                <a:latin typeface="cmsy7" pitchFamily="34" charset="0"/>
              </a:rPr>
              <a:t>A</a:t>
            </a:r>
            <a:r>
              <a:rPr lang="en-US" altLang="en-US">
                <a:latin typeface="cmr7" pitchFamily="34" charset="0"/>
              </a:rPr>
              <a:t>A</a:t>
            </a:r>
          </a:p>
        </p:txBody>
      </p:sp>
    </p:spTree>
    <p:extLst>
      <p:ext uri="{BB962C8B-B14F-4D97-AF65-F5344CB8AC3E}">
        <p14:creationId xmlns:p14="http://schemas.microsoft.com/office/powerpoint/2010/main" val="3122386749"/>
      </p:ext>
    </p:extLst>
  </p:cSld>
  <p:clrMapOvr>
    <a:masterClrMapping/>
  </p:clrMapOvr>
  <p:timing>
    <p:tnLst>
      <p:par>
        <p:cTn id="1" dur="indefinite" restart="never" nodeType="tmRoot"/>
      </p:par>
    </p:tnLst>
  </p:timing>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vi-VN" altLang="en-US" smtClean="0"/>
              <a:t>Số có dấu</a:t>
            </a:r>
            <a:endParaRPr lang="en-US" altLang="en-US" smtClean="0">
              <a:latin typeface="Arial" panose="020B0604020202020204" pitchFamily="34" charset="0"/>
            </a:endParaRPr>
          </a:p>
        </p:txBody>
      </p:sp>
      <p:sp>
        <p:nvSpPr>
          <p:cNvPr id="6147" name="Rectangle 3"/>
          <p:cNvSpPr>
            <a:spLocks noGrp="1" noChangeArrowheads="1"/>
          </p:cNvSpPr>
          <p:nvPr>
            <p:ph idx="1"/>
          </p:nvPr>
        </p:nvSpPr>
        <p:spPr/>
        <p:txBody>
          <a:bodyPr/>
          <a:lstStyle/>
          <a:p>
            <a:r>
              <a:rPr lang="vi-VN" altLang="en-US" smtClean="0"/>
              <a:t>Bit cuối cùng bên trái được dùng để biểu diễn dấu: 0-số dương, 1-số âm</a:t>
            </a:r>
          </a:p>
          <a:p>
            <a:r>
              <a:rPr lang="vi-VN" altLang="en-US" smtClean="0"/>
              <a:t>Với số n-bit thì n-1 bit dùng để biểu diễn độ lớn</a:t>
            </a:r>
            <a:endParaRPr lang="en-US" altLang="en-US" smtClean="0"/>
          </a:p>
        </p:txBody>
      </p:sp>
      <p:pic>
        <p:nvPicPr>
          <p:cNvPr id="614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4038600"/>
            <a:ext cx="7307263" cy="171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26264354"/>
      </p:ext>
    </p:extLst>
  </p:cSld>
  <p:clrMapOvr>
    <a:masterClrMapping/>
  </p:clrMapOvr>
  <p:timing>
    <p:tnLst>
      <p:par>
        <p:cTn id="1" dur="indefinite" restart="never" nodeType="tmRoot"/>
      </p:par>
    </p:tnLst>
  </p:timing>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vi-VN" altLang="en-US" smtClean="0"/>
              <a:t>Số có dấu (cont.)</a:t>
            </a:r>
            <a:endParaRPr lang="en-US" altLang="en-US" smtClean="0">
              <a:latin typeface="Arial" panose="020B0604020202020204" pitchFamily="34" charset="0"/>
            </a:endParaRPr>
          </a:p>
        </p:txBody>
      </p:sp>
      <p:sp>
        <p:nvSpPr>
          <p:cNvPr id="7171" name="Rectangle 3"/>
          <p:cNvSpPr>
            <a:spLocks noGrp="1" noChangeArrowheads="1"/>
          </p:cNvSpPr>
          <p:nvPr>
            <p:ph idx="1"/>
          </p:nvPr>
        </p:nvSpPr>
        <p:spPr/>
        <p:txBody>
          <a:bodyPr/>
          <a:lstStyle/>
          <a:p>
            <a:r>
              <a:rPr lang="vi-VN" altLang="en-US" sz="2700" smtClean="0"/>
              <a:t>Có 3 dạng biểu diễn số âm:</a:t>
            </a:r>
          </a:p>
          <a:p>
            <a:pPr lvl="1"/>
            <a:r>
              <a:rPr lang="vi-VN" altLang="en-US" sz="2200" i="1" smtClean="0"/>
              <a:t>Dấu-giá trị (sign-magnitude)</a:t>
            </a:r>
          </a:p>
          <a:p>
            <a:pPr lvl="1"/>
            <a:r>
              <a:rPr lang="vi-VN" altLang="en-US" sz="2200" i="1" smtClean="0"/>
              <a:t>Bù 1 (1’s complement)</a:t>
            </a:r>
          </a:p>
          <a:p>
            <a:pPr lvl="1"/>
            <a:r>
              <a:rPr lang="vi-VN" altLang="en-US" sz="2200" i="1" smtClean="0"/>
              <a:t>Bù 2 (2’s complement)</a:t>
            </a:r>
          </a:p>
          <a:p>
            <a:r>
              <a:rPr lang="vi-VN" altLang="en-US" sz="2700" smtClean="0"/>
              <a:t>Dạng </a:t>
            </a:r>
            <a:r>
              <a:rPr lang="vi-VN" altLang="en-US" sz="2700" i="1" smtClean="0"/>
              <a:t>dấu-giá trị</a:t>
            </a:r>
            <a:r>
              <a:rPr lang="vi-VN" altLang="en-US" sz="2700" smtClean="0"/>
              <a:t> dùng 1 bit để biểu diễn dấu như đã nói trên, ví dụ</a:t>
            </a:r>
          </a:p>
          <a:p>
            <a:endParaRPr lang="vi-VN" altLang="en-US" sz="2700" smtClean="0"/>
          </a:p>
          <a:p>
            <a:r>
              <a:rPr lang="vi-VN" altLang="en-US" sz="2700" smtClean="0"/>
              <a:t>Dạng này dễ hiểu nhưng ko phù hợp cho việc dùng trong máy tính</a:t>
            </a:r>
            <a:endParaRPr lang="en-US" altLang="en-US" sz="2700" i="1" smtClean="0"/>
          </a:p>
        </p:txBody>
      </p:sp>
      <p:pic>
        <p:nvPicPr>
          <p:cNvPr id="717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91000" y="4038600"/>
            <a:ext cx="2181225"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1096739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ltLang="en-US" sz="4000" smtClean="0"/>
              <a:t>  </a:t>
            </a:r>
            <a:r>
              <a:rPr lang="vi-VN" altLang="en-US" sz="4000" smtClean="0"/>
              <a:t>Các biến và các hàm (cont.)</a:t>
            </a:r>
            <a:r>
              <a:rPr lang="en-US" altLang="en-US" sz="4000" smtClean="0"/>
              <a:t> </a:t>
            </a:r>
            <a:r>
              <a:rPr lang="vi-VN" altLang="en-US" sz="4000" smtClean="0"/>
              <a:t>- AND</a:t>
            </a:r>
            <a:endParaRPr lang="en-US" altLang="en-US" sz="4000" smtClean="0"/>
          </a:p>
        </p:txBody>
      </p:sp>
      <p:sp>
        <p:nvSpPr>
          <p:cNvPr id="11267" name="Rectangle 3"/>
          <p:cNvSpPr>
            <a:spLocks noGrp="1" noChangeArrowheads="1"/>
          </p:cNvSpPr>
          <p:nvPr>
            <p:ph idx="1"/>
          </p:nvPr>
        </p:nvSpPr>
        <p:spPr/>
        <p:txBody>
          <a:bodyPr/>
          <a:lstStyle/>
          <a:p>
            <a:r>
              <a:rPr lang="vi-VN" altLang="en-US" smtClean="0"/>
              <a:t>Xét trường hợp 2 chuyển mạch được dùng để bật/tắt đèn</a:t>
            </a:r>
          </a:p>
          <a:p>
            <a:r>
              <a:rPr lang="vi-VN" altLang="en-US" smtClean="0"/>
              <a:t>Theo cách đấu nối tiếp thì đèn chỉ sáng khi cả 2 chuyển mạch cùng được đóng:</a:t>
            </a:r>
          </a:p>
          <a:p>
            <a:pPr lvl="1"/>
            <a:r>
              <a:rPr lang="vi-VN" altLang="en-US" smtClean="0"/>
              <a:t>L(x</a:t>
            </a:r>
            <a:r>
              <a:rPr lang="vi-VN" altLang="en-US" baseline="-25000" smtClean="0"/>
              <a:t>1</a:t>
            </a:r>
            <a:r>
              <a:rPr lang="vi-VN" altLang="en-US" smtClean="0"/>
              <a:t>,x</a:t>
            </a:r>
            <a:r>
              <a:rPr lang="vi-VN" altLang="en-US" baseline="-25000" smtClean="0"/>
              <a:t>2</a:t>
            </a:r>
            <a:r>
              <a:rPr lang="vi-VN" altLang="en-US" smtClean="0"/>
              <a:t>)=x</a:t>
            </a:r>
            <a:r>
              <a:rPr lang="vi-VN" altLang="en-US" baseline="-25000" smtClean="0"/>
              <a:t>1</a:t>
            </a:r>
            <a:r>
              <a:rPr lang="vi-VN" altLang="en-US" smtClean="0"/>
              <a:t>.x</a:t>
            </a:r>
            <a:r>
              <a:rPr lang="vi-VN" altLang="en-US" baseline="-25000" smtClean="0"/>
              <a:t>2</a:t>
            </a:r>
          </a:p>
          <a:p>
            <a:pPr lvl="1"/>
            <a:r>
              <a:rPr lang="vi-VN" altLang="en-US" smtClean="0"/>
              <a:t>L=1 iff x</a:t>
            </a:r>
            <a:r>
              <a:rPr lang="vi-VN" altLang="en-US" baseline="-25000" smtClean="0"/>
              <a:t>1</a:t>
            </a:r>
            <a:r>
              <a:rPr lang="vi-VN" altLang="en-US" smtClean="0"/>
              <a:t>=1 AND x</a:t>
            </a:r>
            <a:r>
              <a:rPr lang="vi-VN" altLang="en-US" baseline="-25000" smtClean="0"/>
              <a:t>2</a:t>
            </a:r>
            <a:r>
              <a:rPr lang="vi-VN" altLang="en-US" smtClean="0"/>
              <a:t>=1</a:t>
            </a:r>
          </a:p>
          <a:p>
            <a:pPr lvl="1"/>
            <a:endParaRPr lang="en-US" altLang="en-US" smtClean="0"/>
          </a:p>
        </p:txBody>
      </p:sp>
      <p:grpSp>
        <p:nvGrpSpPr>
          <p:cNvPr id="11268" name="Group 33"/>
          <p:cNvGrpSpPr>
            <a:grpSpLocks/>
          </p:cNvGrpSpPr>
          <p:nvPr/>
        </p:nvGrpSpPr>
        <p:grpSpPr bwMode="auto">
          <a:xfrm>
            <a:off x="4038600" y="4572000"/>
            <a:ext cx="5105400" cy="1219200"/>
            <a:chOff x="3168" y="2688"/>
            <a:chExt cx="3216" cy="768"/>
          </a:xfrm>
        </p:grpSpPr>
        <p:sp>
          <p:nvSpPr>
            <p:cNvPr id="11271" name="Line 7"/>
            <p:cNvSpPr>
              <a:spLocks noChangeShapeType="1"/>
            </p:cNvSpPr>
            <p:nvPr/>
          </p:nvSpPr>
          <p:spPr bwMode="auto">
            <a:xfrm>
              <a:off x="3514" y="2832"/>
              <a:ext cx="38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72" name="Line 8"/>
            <p:cNvSpPr>
              <a:spLocks noChangeShapeType="1"/>
            </p:cNvSpPr>
            <p:nvPr/>
          </p:nvSpPr>
          <p:spPr bwMode="auto">
            <a:xfrm>
              <a:off x="4282" y="2832"/>
              <a:ext cx="38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73" name="Line 9"/>
            <p:cNvSpPr>
              <a:spLocks noChangeShapeType="1"/>
            </p:cNvSpPr>
            <p:nvPr/>
          </p:nvSpPr>
          <p:spPr bwMode="auto">
            <a:xfrm>
              <a:off x="4090" y="2976"/>
              <a:ext cx="0" cy="336"/>
            </a:xfrm>
            <a:prstGeom prst="line">
              <a:avLst/>
            </a:prstGeom>
            <a:noFill/>
            <a:ln w="9525">
              <a:solidFill>
                <a:schemeClr val="tx1"/>
              </a:solidFill>
              <a:prstDash val="dash"/>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11274" name="Text Box 10"/>
            <p:cNvSpPr txBox="1">
              <a:spLocks noChangeArrowheads="1"/>
            </p:cNvSpPr>
            <p:nvPr/>
          </p:nvSpPr>
          <p:spPr bwMode="auto">
            <a:xfrm>
              <a:off x="3898" y="3216"/>
              <a:ext cx="24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vi-VN" altLang="en-US"/>
                <a:t>x</a:t>
              </a:r>
              <a:r>
                <a:rPr lang="vi-VN" altLang="en-US" baseline="-25000"/>
                <a:t>1</a:t>
              </a:r>
              <a:endParaRPr lang="en-US" altLang="en-US" baseline="-25000"/>
            </a:p>
          </p:txBody>
        </p:sp>
        <p:sp>
          <p:nvSpPr>
            <p:cNvPr id="11275" name="Rectangle 11"/>
            <p:cNvSpPr>
              <a:spLocks noChangeArrowheads="1"/>
            </p:cNvSpPr>
            <p:nvPr/>
          </p:nvSpPr>
          <p:spPr bwMode="auto">
            <a:xfrm>
              <a:off x="3898" y="2688"/>
              <a:ext cx="384" cy="288"/>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vi-VN" altLang="en-US" sz="2000"/>
                <a:t>S</a:t>
              </a:r>
              <a:endParaRPr lang="en-US" altLang="en-US" sz="2000"/>
            </a:p>
          </p:txBody>
        </p:sp>
        <p:sp>
          <p:nvSpPr>
            <p:cNvPr id="11276" name="Line 12"/>
            <p:cNvSpPr>
              <a:spLocks noChangeShapeType="1"/>
            </p:cNvSpPr>
            <p:nvPr/>
          </p:nvSpPr>
          <p:spPr bwMode="auto">
            <a:xfrm>
              <a:off x="3394" y="3072"/>
              <a:ext cx="24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77" name="Line 13"/>
            <p:cNvSpPr>
              <a:spLocks noChangeShapeType="1"/>
            </p:cNvSpPr>
            <p:nvPr/>
          </p:nvSpPr>
          <p:spPr bwMode="auto">
            <a:xfrm>
              <a:off x="3466" y="3168"/>
              <a:ext cx="96"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78" name="Line 14"/>
            <p:cNvSpPr>
              <a:spLocks noChangeShapeType="1"/>
            </p:cNvSpPr>
            <p:nvPr/>
          </p:nvSpPr>
          <p:spPr bwMode="auto">
            <a:xfrm>
              <a:off x="3514" y="2832"/>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1279" name="Group 15"/>
            <p:cNvGrpSpPr>
              <a:grpSpLocks/>
            </p:cNvGrpSpPr>
            <p:nvPr/>
          </p:nvGrpSpPr>
          <p:grpSpPr bwMode="auto">
            <a:xfrm rot="5400000">
              <a:off x="5496" y="2568"/>
              <a:ext cx="720" cy="1056"/>
              <a:chOff x="4896" y="1296"/>
              <a:chExt cx="720" cy="1056"/>
            </a:xfrm>
          </p:grpSpPr>
          <p:sp>
            <p:nvSpPr>
              <p:cNvPr id="11289" name="Oval 16"/>
              <p:cNvSpPr>
                <a:spLocks noChangeArrowheads="1"/>
              </p:cNvSpPr>
              <p:nvPr/>
            </p:nvSpPr>
            <p:spPr bwMode="auto">
              <a:xfrm>
                <a:off x="5136" y="1680"/>
                <a:ext cx="240" cy="48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1290" name="Rectangle 17"/>
              <p:cNvSpPr>
                <a:spLocks noChangeArrowheads="1"/>
              </p:cNvSpPr>
              <p:nvPr/>
            </p:nvSpPr>
            <p:spPr bwMode="auto">
              <a:xfrm>
                <a:off x="5232" y="2160"/>
                <a:ext cx="48" cy="192"/>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1291" name="Line 18"/>
              <p:cNvSpPr>
                <a:spLocks noChangeShapeType="1"/>
              </p:cNvSpPr>
              <p:nvPr/>
            </p:nvSpPr>
            <p:spPr bwMode="auto">
              <a:xfrm flipV="1">
                <a:off x="5328" y="1488"/>
                <a:ext cx="96"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92" name="Line 19"/>
              <p:cNvSpPr>
                <a:spLocks noChangeShapeType="1"/>
              </p:cNvSpPr>
              <p:nvPr/>
            </p:nvSpPr>
            <p:spPr bwMode="auto">
              <a:xfrm flipV="1">
                <a:off x="5376" y="1488"/>
                <a:ext cx="24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93" name="Line 20"/>
              <p:cNvSpPr>
                <a:spLocks noChangeShapeType="1"/>
              </p:cNvSpPr>
              <p:nvPr/>
            </p:nvSpPr>
            <p:spPr bwMode="auto">
              <a:xfrm flipV="1">
                <a:off x="5280" y="1296"/>
                <a:ext cx="0"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94" name="Line 21"/>
              <p:cNvSpPr>
                <a:spLocks noChangeShapeType="1"/>
              </p:cNvSpPr>
              <p:nvPr/>
            </p:nvSpPr>
            <p:spPr bwMode="auto">
              <a:xfrm flipH="1" flipV="1">
                <a:off x="5136" y="1536"/>
                <a:ext cx="48"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95" name="Line 22"/>
              <p:cNvSpPr>
                <a:spLocks noChangeShapeType="1"/>
              </p:cNvSpPr>
              <p:nvPr/>
            </p:nvSpPr>
            <p:spPr bwMode="auto">
              <a:xfrm flipH="1" flipV="1">
                <a:off x="4896" y="1584"/>
                <a:ext cx="24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96" name="Freeform 23"/>
              <p:cNvSpPr>
                <a:spLocks/>
              </p:cNvSpPr>
              <p:nvPr/>
            </p:nvSpPr>
            <p:spPr bwMode="auto">
              <a:xfrm>
                <a:off x="5176" y="1879"/>
                <a:ext cx="151" cy="74"/>
              </a:xfrm>
              <a:custGeom>
                <a:avLst/>
                <a:gdLst>
                  <a:gd name="T0" fmla="*/ 0 w 151"/>
                  <a:gd name="T1" fmla="*/ 49 h 74"/>
                  <a:gd name="T2" fmla="*/ 16 w 151"/>
                  <a:gd name="T3" fmla="*/ 16 h 74"/>
                  <a:gd name="T4" fmla="*/ 50 w 151"/>
                  <a:gd name="T5" fmla="*/ 49 h 74"/>
                  <a:gd name="T6" fmla="*/ 75 w 151"/>
                  <a:gd name="T7" fmla="*/ 66 h 74"/>
                  <a:gd name="T8" fmla="*/ 100 w 151"/>
                  <a:gd name="T9" fmla="*/ 49 h 74"/>
                  <a:gd name="T10" fmla="*/ 142 w 151"/>
                  <a:gd name="T11" fmla="*/ 24 h 74"/>
                  <a:gd name="T12" fmla="*/ 150 w 151"/>
                  <a:gd name="T13" fmla="*/ 74 h 74"/>
                  <a:gd name="T14" fmla="*/ 0 60000 65536"/>
                  <a:gd name="T15" fmla="*/ 0 60000 65536"/>
                  <a:gd name="T16" fmla="*/ 0 60000 65536"/>
                  <a:gd name="T17" fmla="*/ 0 60000 65536"/>
                  <a:gd name="T18" fmla="*/ 0 60000 65536"/>
                  <a:gd name="T19" fmla="*/ 0 60000 65536"/>
                  <a:gd name="T20" fmla="*/ 0 60000 65536"/>
                  <a:gd name="T21" fmla="*/ 0 w 151"/>
                  <a:gd name="T22" fmla="*/ 0 h 74"/>
                  <a:gd name="T23" fmla="*/ 151 w 151"/>
                  <a:gd name="T24" fmla="*/ 74 h 7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1" h="74">
                    <a:moveTo>
                      <a:pt x="0" y="49"/>
                    </a:moveTo>
                    <a:cubicBezTo>
                      <a:pt x="5" y="38"/>
                      <a:pt x="6" y="22"/>
                      <a:pt x="16" y="16"/>
                    </a:cubicBezTo>
                    <a:cubicBezTo>
                      <a:pt x="42" y="0"/>
                      <a:pt x="45" y="43"/>
                      <a:pt x="50" y="49"/>
                    </a:cubicBezTo>
                    <a:cubicBezTo>
                      <a:pt x="56" y="57"/>
                      <a:pt x="67" y="60"/>
                      <a:pt x="75" y="66"/>
                    </a:cubicBezTo>
                    <a:cubicBezTo>
                      <a:pt x="83" y="60"/>
                      <a:pt x="94" y="57"/>
                      <a:pt x="100" y="49"/>
                    </a:cubicBezTo>
                    <a:cubicBezTo>
                      <a:pt x="131" y="12"/>
                      <a:pt x="98" y="10"/>
                      <a:pt x="142" y="24"/>
                    </a:cubicBezTo>
                    <a:cubicBezTo>
                      <a:pt x="151" y="63"/>
                      <a:pt x="150" y="46"/>
                      <a:pt x="150" y="74"/>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grpSp>
        <p:sp>
          <p:nvSpPr>
            <p:cNvPr id="11280" name="Line 24"/>
            <p:cNvSpPr>
              <a:spLocks noChangeShapeType="1"/>
            </p:cNvSpPr>
            <p:nvPr/>
          </p:nvSpPr>
          <p:spPr bwMode="auto">
            <a:xfrm>
              <a:off x="5424" y="2832"/>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81" name="Line 25"/>
            <p:cNvSpPr>
              <a:spLocks noChangeShapeType="1"/>
            </p:cNvSpPr>
            <p:nvPr/>
          </p:nvSpPr>
          <p:spPr bwMode="auto">
            <a:xfrm>
              <a:off x="3514" y="3168"/>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82" name="Line 26"/>
            <p:cNvSpPr>
              <a:spLocks noChangeShapeType="1"/>
            </p:cNvSpPr>
            <p:nvPr/>
          </p:nvSpPr>
          <p:spPr bwMode="auto">
            <a:xfrm flipV="1">
              <a:off x="3514" y="3456"/>
              <a:ext cx="191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83" name="Line 27"/>
            <p:cNvSpPr>
              <a:spLocks noChangeShapeType="1"/>
            </p:cNvSpPr>
            <p:nvPr/>
          </p:nvSpPr>
          <p:spPr bwMode="auto">
            <a:xfrm>
              <a:off x="5424" y="3120"/>
              <a:ext cx="0"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84" name="Text Box 28"/>
            <p:cNvSpPr txBox="1">
              <a:spLocks noChangeArrowheads="1"/>
            </p:cNvSpPr>
            <p:nvPr/>
          </p:nvSpPr>
          <p:spPr bwMode="auto">
            <a:xfrm>
              <a:off x="3168" y="2999"/>
              <a:ext cx="21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vi-VN" altLang="en-US"/>
                <a:t>E</a:t>
              </a:r>
              <a:endParaRPr lang="en-US" altLang="en-US"/>
            </a:p>
          </p:txBody>
        </p:sp>
        <p:sp>
          <p:nvSpPr>
            <p:cNvPr id="11285" name="Line 29"/>
            <p:cNvSpPr>
              <a:spLocks noChangeShapeType="1"/>
            </p:cNvSpPr>
            <p:nvPr/>
          </p:nvSpPr>
          <p:spPr bwMode="auto">
            <a:xfrm>
              <a:off x="4848" y="2976"/>
              <a:ext cx="0" cy="336"/>
            </a:xfrm>
            <a:prstGeom prst="line">
              <a:avLst/>
            </a:prstGeom>
            <a:noFill/>
            <a:ln w="9525">
              <a:solidFill>
                <a:schemeClr val="tx1"/>
              </a:solidFill>
              <a:prstDash val="dash"/>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11286" name="Text Box 30"/>
            <p:cNvSpPr txBox="1">
              <a:spLocks noChangeArrowheads="1"/>
            </p:cNvSpPr>
            <p:nvPr/>
          </p:nvSpPr>
          <p:spPr bwMode="auto">
            <a:xfrm>
              <a:off x="4656" y="3216"/>
              <a:ext cx="24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vi-VN" altLang="en-US"/>
                <a:t>x</a:t>
              </a:r>
              <a:r>
                <a:rPr lang="vi-VN" altLang="en-US" baseline="-25000"/>
                <a:t>2</a:t>
              </a:r>
              <a:endParaRPr lang="en-US" altLang="en-US" baseline="-25000"/>
            </a:p>
          </p:txBody>
        </p:sp>
        <p:sp>
          <p:nvSpPr>
            <p:cNvPr id="11287" name="Rectangle 31"/>
            <p:cNvSpPr>
              <a:spLocks noChangeArrowheads="1"/>
            </p:cNvSpPr>
            <p:nvPr/>
          </p:nvSpPr>
          <p:spPr bwMode="auto">
            <a:xfrm>
              <a:off x="4656" y="2688"/>
              <a:ext cx="384" cy="288"/>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vi-VN" altLang="en-US" sz="2000"/>
                <a:t>S</a:t>
              </a:r>
              <a:endParaRPr lang="en-US" altLang="en-US" sz="2000"/>
            </a:p>
          </p:txBody>
        </p:sp>
        <p:sp>
          <p:nvSpPr>
            <p:cNvPr id="11288" name="Line 32"/>
            <p:cNvSpPr>
              <a:spLocks noChangeShapeType="1"/>
            </p:cNvSpPr>
            <p:nvPr/>
          </p:nvSpPr>
          <p:spPr bwMode="auto">
            <a:xfrm>
              <a:off x="5040" y="2832"/>
              <a:ext cx="38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33" name="Slide Number Placeholder 32"/>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CABA328-DF55-43FD-9256-8A61AE288864}" type="slidenum">
              <a:rPr lang="en-US" altLang="en-US">
                <a:solidFill>
                  <a:srgbClr val="045C75"/>
                </a:solidFill>
              </a:rPr>
              <a:pPr eaLnBrk="1" hangingPunct="1"/>
              <a:t>22</a:t>
            </a:fld>
            <a:endParaRPr lang="en-US" altLang="en-US">
              <a:solidFill>
                <a:srgbClr val="045C75"/>
              </a:solidFill>
            </a:endParaRPr>
          </a:p>
        </p:txBody>
      </p:sp>
      <p:sp>
        <p:nvSpPr>
          <p:cNvPr id="34" name="Footer Placeholder 33"/>
          <p:cNvSpPr>
            <a:spLocks noGrp="1"/>
          </p:cNvSpPr>
          <p:nvPr>
            <p:ph type="ftr" sz="quarter" idx="11"/>
          </p:nvPr>
        </p:nvSpPr>
        <p:spPr/>
        <p:txBody>
          <a:bodyPr/>
          <a:lstStyle/>
          <a:p>
            <a:pPr>
              <a:defRPr/>
            </a:pPr>
            <a:r>
              <a:rPr lang="en-US"/>
              <a:t>Khoa ĐT-VT, Đại học Bách Khoa Hà nội           Tiến sỹ Hoàng Mạnh Thắng</a:t>
            </a:r>
          </a:p>
        </p:txBody>
      </p:sp>
    </p:spTree>
    <p:extLst>
      <p:ext uri="{BB962C8B-B14F-4D97-AF65-F5344CB8AC3E}">
        <p14:creationId xmlns:p14="http://schemas.microsoft.com/office/powerpoint/2010/main" val="1132868100"/>
      </p:ext>
    </p:extLst>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vi-VN" altLang="en-US" smtClean="0"/>
              <a:t>Biểu diễn kiểu bù 1</a:t>
            </a:r>
            <a:endParaRPr lang="en-US" altLang="en-US" smtClean="0">
              <a:latin typeface="Arial" panose="020B0604020202020204" pitchFamily="34" charset="0"/>
            </a:endParaRPr>
          </a:p>
        </p:txBody>
      </p:sp>
      <p:sp>
        <p:nvSpPr>
          <p:cNvPr id="8195" name="Rectangle 3"/>
          <p:cNvSpPr>
            <a:spLocks noGrp="1" noChangeArrowheads="1"/>
          </p:cNvSpPr>
          <p:nvPr>
            <p:ph idx="1"/>
          </p:nvPr>
        </p:nvSpPr>
        <p:spPr/>
        <p:txBody>
          <a:bodyPr/>
          <a:lstStyle/>
          <a:p>
            <a:pPr>
              <a:lnSpc>
                <a:spcPct val="90000"/>
              </a:lnSpc>
            </a:pPr>
            <a:r>
              <a:rPr lang="vi-VN" altLang="en-US" smtClean="0"/>
              <a:t>Số âm K </a:t>
            </a:r>
            <a:r>
              <a:rPr lang="vi-VN" altLang="en-US" i="1" smtClean="0"/>
              <a:t>n-bit </a:t>
            </a:r>
            <a:r>
              <a:rPr lang="vi-VN" altLang="en-US" smtClean="0"/>
              <a:t>nhận được bằng cách lấy số 2</a:t>
            </a:r>
            <a:r>
              <a:rPr lang="vi-VN" altLang="en-US" baseline="30000" smtClean="0"/>
              <a:t>n</a:t>
            </a:r>
            <a:r>
              <a:rPr lang="vi-VN" altLang="en-US" smtClean="0"/>
              <a:t>-1 trừ giá trị dương</a:t>
            </a:r>
            <a:r>
              <a:rPr lang="vi-VN" altLang="en-US" i="1" smtClean="0"/>
              <a:t> P</a:t>
            </a:r>
            <a:r>
              <a:rPr lang="vi-VN" altLang="en-US" smtClean="0"/>
              <a:t> của nó</a:t>
            </a:r>
          </a:p>
          <a:p>
            <a:pPr lvl="1">
              <a:lnSpc>
                <a:spcPct val="90000"/>
              </a:lnSpc>
            </a:pPr>
            <a:r>
              <a:rPr lang="vi-VN" altLang="en-US" i="1" smtClean="0"/>
              <a:t>K= (</a:t>
            </a:r>
            <a:r>
              <a:rPr lang="vi-VN" altLang="en-US" smtClean="0"/>
              <a:t>2</a:t>
            </a:r>
            <a:r>
              <a:rPr lang="vi-VN" altLang="en-US" baseline="30000" smtClean="0"/>
              <a:t>n</a:t>
            </a:r>
            <a:r>
              <a:rPr lang="vi-VN" altLang="en-US" smtClean="0"/>
              <a:t>-1</a:t>
            </a:r>
            <a:r>
              <a:rPr lang="vi-VN" altLang="en-US" i="1" smtClean="0"/>
              <a:t>)-P</a:t>
            </a:r>
          </a:p>
          <a:p>
            <a:pPr>
              <a:lnSpc>
                <a:spcPct val="90000"/>
              </a:lnSpc>
            </a:pPr>
            <a:r>
              <a:rPr lang="vi-VN" altLang="en-US" smtClean="0"/>
              <a:t>Ví dụ với n=4</a:t>
            </a:r>
          </a:p>
          <a:p>
            <a:pPr>
              <a:lnSpc>
                <a:spcPct val="90000"/>
              </a:lnSpc>
            </a:pPr>
            <a:r>
              <a:rPr lang="vi-VN" altLang="en-US" smtClean="0"/>
              <a:t>Như vậy , số âm được biểu diễn đơn giản bằng cách bù các bít kể cả bit dấu</a:t>
            </a:r>
          </a:p>
          <a:p>
            <a:pPr>
              <a:lnSpc>
                <a:spcPct val="90000"/>
              </a:lnSpc>
            </a:pPr>
            <a:r>
              <a:rPr lang="vi-VN" altLang="en-US" smtClean="0"/>
              <a:t>Dạng này có một số nhược điểm khi dùng cho phép toán</a:t>
            </a:r>
            <a:endParaRPr lang="en-US" altLang="en-US" smtClean="0"/>
          </a:p>
        </p:txBody>
      </p:sp>
      <p:pic>
        <p:nvPicPr>
          <p:cNvPr id="819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67200" y="2819400"/>
            <a:ext cx="4352925" cy="88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79647716"/>
      </p:ext>
    </p:extLst>
  </p:cSld>
  <p:clrMapOvr>
    <a:masterClrMapping/>
  </p:clrMapOvr>
  <p:timing>
    <p:tnLst>
      <p:par>
        <p:cTn id="1" dur="indefinite" restart="never" nodeType="tmRoot"/>
      </p:par>
    </p:tnLst>
  </p:timing>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vi-VN" altLang="en-US" smtClean="0"/>
              <a:t>Biểu diễn kiểu bù 2</a:t>
            </a:r>
            <a:endParaRPr lang="en-US" altLang="en-US" smtClean="0">
              <a:latin typeface="Arial" panose="020B0604020202020204" pitchFamily="34" charset="0"/>
            </a:endParaRPr>
          </a:p>
        </p:txBody>
      </p:sp>
      <p:sp>
        <p:nvSpPr>
          <p:cNvPr id="9219" name="Rectangle 3"/>
          <p:cNvSpPr>
            <a:spLocks noGrp="1" noChangeArrowheads="1"/>
          </p:cNvSpPr>
          <p:nvPr>
            <p:ph idx="1"/>
          </p:nvPr>
        </p:nvSpPr>
        <p:spPr/>
        <p:txBody>
          <a:bodyPr/>
          <a:lstStyle/>
          <a:p>
            <a:pPr>
              <a:lnSpc>
                <a:spcPct val="90000"/>
              </a:lnSpc>
            </a:pPr>
            <a:r>
              <a:rPr lang="vi-VN" altLang="en-US" smtClean="0"/>
              <a:t>Số âm </a:t>
            </a:r>
            <a:r>
              <a:rPr lang="vi-VN" altLang="en-US" i="1" smtClean="0"/>
              <a:t>K</a:t>
            </a:r>
            <a:r>
              <a:rPr lang="vi-VN" altLang="en-US" smtClean="0"/>
              <a:t> n-bit nhận được bằng cách trừ </a:t>
            </a:r>
            <a:r>
              <a:rPr lang="vi-VN" altLang="en-US" i="1" smtClean="0"/>
              <a:t>2^n</a:t>
            </a:r>
            <a:r>
              <a:rPr lang="vi-VN" altLang="en-US" smtClean="0"/>
              <a:t> cho giá trị dương </a:t>
            </a:r>
            <a:r>
              <a:rPr lang="vi-VN" altLang="en-US" i="1" smtClean="0"/>
              <a:t>P</a:t>
            </a:r>
            <a:r>
              <a:rPr lang="vi-VN" altLang="en-US" smtClean="0"/>
              <a:t> của nó</a:t>
            </a:r>
          </a:p>
          <a:p>
            <a:pPr lvl="1">
              <a:lnSpc>
                <a:spcPct val="90000"/>
              </a:lnSpc>
            </a:pPr>
            <a:r>
              <a:rPr lang="vi-VN" altLang="en-US" smtClean="0"/>
              <a:t>K= </a:t>
            </a:r>
            <a:r>
              <a:rPr lang="vi-VN" altLang="en-US" i="1" smtClean="0"/>
              <a:t>2^n-P</a:t>
            </a:r>
          </a:p>
          <a:p>
            <a:pPr>
              <a:lnSpc>
                <a:spcPct val="90000"/>
              </a:lnSpc>
            </a:pPr>
            <a:r>
              <a:rPr lang="vi-VN" altLang="en-US" smtClean="0"/>
              <a:t>Ví dụ cho số 4 bit</a:t>
            </a:r>
          </a:p>
          <a:p>
            <a:pPr>
              <a:lnSpc>
                <a:spcPct val="90000"/>
              </a:lnSpc>
            </a:pPr>
            <a:endParaRPr lang="vi-VN" altLang="en-US" smtClean="0"/>
          </a:p>
          <a:p>
            <a:pPr>
              <a:lnSpc>
                <a:spcPct val="90000"/>
              </a:lnSpc>
            </a:pPr>
            <a:endParaRPr lang="vi-VN" altLang="en-US" smtClean="0"/>
          </a:p>
          <a:p>
            <a:pPr>
              <a:lnSpc>
                <a:spcPct val="90000"/>
              </a:lnSpc>
            </a:pPr>
            <a:r>
              <a:rPr lang="vi-VN" altLang="en-US" smtClean="0"/>
              <a:t>Cách đơn giản để tìm bù 2 của một số là cộng 1 vào số tìm được theo cách bù 1</a:t>
            </a:r>
            <a:endParaRPr lang="en-US" altLang="en-US" smtClean="0"/>
          </a:p>
        </p:txBody>
      </p:sp>
      <p:pic>
        <p:nvPicPr>
          <p:cNvPr id="922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3733800"/>
            <a:ext cx="5391150"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88813651"/>
      </p:ext>
    </p:extLst>
  </p:cSld>
  <p:clrMapOvr>
    <a:masterClrMapping/>
  </p:clrMapOvr>
  <p:timing>
    <p:tnLst>
      <p:par>
        <p:cTn id="1" dur="indefinite" restart="never" nodeType="tmRoot"/>
      </p:par>
    </p:tnLst>
  </p:timing>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vi-VN" altLang="en-US" smtClean="0"/>
              <a:t>Luật tìm số bù 2</a:t>
            </a:r>
            <a:endParaRPr lang="en-US" altLang="en-US" smtClean="0">
              <a:latin typeface="Arial" panose="020B0604020202020204" pitchFamily="34" charset="0"/>
            </a:endParaRPr>
          </a:p>
        </p:txBody>
      </p:sp>
      <p:sp>
        <p:nvSpPr>
          <p:cNvPr id="10243" name="Rectangle 3"/>
          <p:cNvSpPr>
            <a:spLocks noGrp="1" noChangeArrowheads="1"/>
          </p:cNvSpPr>
          <p:nvPr>
            <p:ph idx="1"/>
          </p:nvPr>
        </p:nvSpPr>
        <p:spPr/>
        <p:txBody>
          <a:bodyPr/>
          <a:lstStyle/>
          <a:p>
            <a:r>
              <a:rPr lang="vi-VN" altLang="en-US" smtClean="0"/>
              <a:t>Một số có dấu B=b</a:t>
            </a:r>
            <a:r>
              <a:rPr lang="vi-VN" altLang="en-US" baseline="-25000" smtClean="0"/>
              <a:t>n-1</a:t>
            </a:r>
            <a:r>
              <a:rPr lang="vi-VN" altLang="en-US" smtClean="0"/>
              <a:t>b</a:t>
            </a:r>
            <a:r>
              <a:rPr lang="vi-VN" altLang="en-US" baseline="-25000" smtClean="0"/>
              <a:t>n-2</a:t>
            </a:r>
            <a:r>
              <a:rPr lang="vi-VN" altLang="en-US" smtClean="0"/>
              <a:t>.. b</a:t>
            </a:r>
            <a:r>
              <a:rPr lang="vi-VN" altLang="en-US" baseline="-25000" smtClean="0"/>
              <a:t>1</a:t>
            </a:r>
            <a:r>
              <a:rPr lang="vi-VN" altLang="en-US" smtClean="0"/>
              <a:t>b</a:t>
            </a:r>
            <a:r>
              <a:rPr lang="vi-VN" altLang="en-US" baseline="-25000" smtClean="0"/>
              <a:t>0</a:t>
            </a:r>
            <a:r>
              <a:rPr lang="vi-VN" altLang="en-US" smtClean="0"/>
              <a:t>, có số sau khi bù là K=k</a:t>
            </a:r>
            <a:r>
              <a:rPr lang="vi-VN" altLang="en-US" baseline="-25000" smtClean="0"/>
              <a:t>n-1</a:t>
            </a:r>
            <a:r>
              <a:rPr lang="vi-VN" altLang="en-US" smtClean="0"/>
              <a:t>k</a:t>
            </a:r>
            <a:r>
              <a:rPr lang="vi-VN" altLang="en-US" baseline="-25000" smtClean="0"/>
              <a:t>n-2</a:t>
            </a:r>
            <a:r>
              <a:rPr lang="vi-VN" altLang="en-US" smtClean="0"/>
              <a:t>.. K</a:t>
            </a:r>
            <a:r>
              <a:rPr lang="vi-VN" altLang="en-US" baseline="-25000" smtClean="0"/>
              <a:t>1</a:t>
            </a:r>
            <a:r>
              <a:rPr lang="vi-VN" altLang="en-US" smtClean="0"/>
              <a:t>k</a:t>
            </a:r>
            <a:r>
              <a:rPr lang="vi-VN" altLang="en-US" baseline="-25000" smtClean="0"/>
              <a:t>0 </a:t>
            </a:r>
            <a:r>
              <a:rPr lang="vi-VN" altLang="en-US" smtClean="0"/>
              <a:t>được tìm bằng cách bù tất cả các bit (kể từ trái quá) sau bit 1 đầu tiên</a:t>
            </a:r>
            <a:endParaRPr lang="en-US" altLang="en-US" smtClean="0"/>
          </a:p>
        </p:txBody>
      </p:sp>
      <p:pic>
        <p:nvPicPr>
          <p:cNvPr id="1024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4600" y="3886200"/>
            <a:ext cx="3905250" cy="128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55693514"/>
      </p:ext>
    </p:extLst>
  </p:cSld>
  <p:clrMapOvr>
    <a:masterClrMapping/>
  </p:clrMapOvr>
  <p:timing>
    <p:tnLst>
      <p:par>
        <p:cTn id="1" dur="indefinite" restart="never" nodeType="tmRoot"/>
      </p:par>
    </p:tnLst>
  </p:timing>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vi-VN" altLang="en-US" smtClean="0"/>
              <a:t>Số nguyên có dấu 4 bit</a:t>
            </a:r>
            <a:endParaRPr lang="en-US" altLang="en-US" smtClean="0">
              <a:latin typeface="Arial" panose="020B0604020202020204" pitchFamily="34" charset="0"/>
            </a:endParaRPr>
          </a:p>
        </p:txBody>
      </p:sp>
      <p:pic>
        <p:nvPicPr>
          <p:cNvPr id="11267"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1828800"/>
            <a:ext cx="6897688"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91123106"/>
      </p:ext>
    </p:extLst>
  </p:cSld>
  <p:clrMapOvr>
    <a:masterClrMapping/>
  </p:clrMapOvr>
  <p:timing>
    <p:tnLst>
      <p:par>
        <p:cTn id="1" dur="indefinite" restart="never" nodeType="tmRoot"/>
      </p:par>
    </p:tnLst>
  </p:timing>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vi-VN" altLang="en-US" smtClean="0"/>
              <a:t>Cộng và trừ</a:t>
            </a:r>
            <a:endParaRPr lang="en-US" altLang="en-US" smtClean="0">
              <a:latin typeface="Arial" panose="020B0604020202020204" pitchFamily="34" charset="0"/>
            </a:endParaRPr>
          </a:p>
        </p:txBody>
      </p:sp>
      <p:sp>
        <p:nvSpPr>
          <p:cNvPr id="12291" name="Rectangle 3"/>
          <p:cNvSpPr>
            <a:spLocks noGrp="1" noChangeArrowheads="1"/>
          </p:cNvSpPr>
          <p:nvPr>
            <p:ph idx="1"/>
          </p:nvPr>
        </p:nvSpPr>
        <p:spPr/>
        <p:txBody>
          <a:bodyPr/>
          <a:lstStyle/>
          <a:p>
            <a:pPr>
              <a:lnSpc>
                <a:spcPct val="80000"/>
              </a:lnSpc>
            </a:pPr>
            <a:r>
              <a:rPr lang="vi-VN" altLang="en-US" sz="2700" smtClean="0"/>
              <a:t>Theo cách biểu diễn </a:t>
            </a:r>
            <a:r>
              <a:rPr lang="vi-VN" altLang="en-US" sz="2700" i="1" smtClean="0"/>
              <a:t>dấu-giá trị</a:t>
            </a:r>
            <a:r>
              <a:rPr lang="vi-VN" altLang="en-US" sz="2700" smtClean="0"/>
              <a:t> , cộng và trừ được thực hiện đơn giản, nhưng nếu hai số có dấu thì phức tạp hơn</a:t>
            </a:r>
          </a:p>
          <a:p>
            <a:pPr lvl="1">
              <a:lnSpc>
                <a:spcPct val="80000"/>
              </a:lnSpc>
            </a:pPr>
            <a:r>
              <a:rPr lang="vi-VN" altLang="en-US" sz="2200" smtClean="0"/>
              <a:t>Mạch so sánh và trừ cần có</a:t>
            </a:r>
          </a:p>
          <a:p>
            <a:pPr lvl="1">
              <a:lnSpc>
                <a:spcPct val="80000"/>
              </a:lnSpc>
            </a:pPr>
            <a:r>
              <a:rPr lang="vi-VN" altLang="en-US" sz="2200" smtClean="0"/>
              <a:t>Có thể trừ mà không dùng mạch này</a:t>
            </a:r>
          </a:p>
          <a:p>
            <a:pPr lvl="1">
              <a:lnSpc>
                <a:spcPct val="80000"/>
              </a:lnSpc>
            </a:pPr>
            <a:r>
              <a:rPr lang="vi-VN" altLang="en-US" sz="2200" smtClean="0"/>
              <a:t>Với lý do này, cách biểu diễn này ko được dùng trong máy tính</a:t>
            </a:r>
          </a:p>
          <a:p>
            <a:pPr>
              <a:lnSpc>
                <a:spcPct val="80000"/>
              </a:lnSpc>
            </a:pPr>
            <a:r>
              <a:rPr lang="vi-VN" altLang="en-US" sz="2700" smtClean="0"/>
              <a:t>Với cách biểu diễn bù 1, cộng và trừ các số có thể cần sửa để nhận được kết quả</a:t>
            </a:r>
          </a:p>
          <a:p>
            <a:pPr lvl="1">
              <a:lnSpc>
                <a:spcPct val="80000"/>
              </a:lnSpc>
            </a:pPr>
            <a:r>
              <a:rPr lang="vi-VN" altLang="en-US" sz="2200" smtClean="0"/>
              <a:t>Ví dụ (-5)+(-2)=(-7), nhưng khi cộng cho ra kết quả 0111 </a:t>
            </a:r>
            <a:r>
              <a:rPr lang="vi-VN" altLang="en-US" sz="2200" smtClean="0">
                <a:sym typeface="Wingdings" panose="05000000000000000000" pitchFamily="2" charset="2"/>
              </a:rPr>
              <a:t> cần đưa bit carry cộng quay lại để có kết quả 1000</a:t>
            </a:r>
            <a:endParaRPr lang="en-US" altLang="en-US" sz="2200" smtClean="0"/>
          </a:p>
        </p:txBody>
      </p:sp>
    </p:spTree>
    <p:extLst>
      <p:ext uri="{BB962C8B-B14F-4D97-AF65-F5344CB8AC3E}">
        <p14:creationId xmlns:p14="http://schemas.microsoft.com/office/powerpoint/2010/main" val="2738251358"/>
      </p:ext>
    </p:extLst>
  </p:cSld>
  <p:clrMapOvr>
    <a:masterClrMapping/>
  </p:clrMapOvr>
  <p:timing>
    <p:tnLst>
      <p:par>
        <p:cTn id="1" dur="indefinite" restart="never" nodeType="tmRoot"/>
      </p:par>
    </p:tnLst>
  </p:timing>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vi-VN" altLang="en-US" smtClean="0"/>
              <a:t>Với biểu diễn bù 2</a:t>
            </a:r>
            <a:endParaRPr lang="en-US" altLang="en-US" smtClean="0">
              <a:latin typeface="Arial" panose="020B0604020202020204" pitchFamily="34" charset="0"/>
            </a:endParaRPr>
          </a:p>
        </p:txBody>
      </p:sp>
      <p:sp>
        <p:nvSpPr>
          <p:cNvPr id="13315" name="Rectangle 3"/>
          <p:cNvSpPr>
            <a:spLocks noGrp="1" noChangeArrowheads="1"/>
          </p:cNvSpPr>
          <p:nvPr>
            <p:ph idx="1"/>
          </p:nvPr>
        </p:nvSpPr>
        <p:spPr/>
        <p:txBody>
          <a:bodyPr/>
          <a:lstStyle/>
          <a:p>
            <a:r>
              <a:rPr lang="vi-VN" altLang="en-US" smtClean="0"/>
              <a:t>Với phép cộng, kết quả luôn đúng</a:t>
            </a:r>
          </a:p>
          <a:p>
            <a:r>
              <a:rPr lang="vi-VN" altLang="en-US" smtClean="0"/>
              <a:t>Bit carry-out từ vị trí bit dấu được lờ đi</a:t>
            </a:r>
            <a:endParaRPr lang="en-US" altLang="en-US" smtClean="0"/>
          </a:p>
        </p:txBody>
      </p:sp>
      <p:pic>
        <p:nvPicPr>
          <p:cNvPr id="1331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3048000"/>
            <a:ext cx="5438775" cy="289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40142085"/>
      </p:ext>
    </p:extLst>
  </p:cSld>
  <p:clrMapOvr>
    <a:masterClrMapping/>
  </p:clrMapOvr>
  <p:timing>
    <p:tnLst>
      <p:par>
        <p:cTn id="1" dur="indefinite" restart="never" nodeType="tmRoot"/>
      </p:par>
    </p:tnLst>
  </p:timing>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vi-VN" altLang="en-US" smtClean="0"/>
              <a:t>Phép trừ với biểu diễn bù 2</a:t>
            </a:r>
            <a:endParaRPr lang="en-US" altLang="en-US" smtClean="0">
              <a:latin typeface="Arial" panose="020B0604020202020204" pitchFamily="34" charset="0"/>
            </a:endParaRPr>
          </a:p>
        </p:txBody>
      </p:sp>
      <p:sp>
        <p:nvSpPr>
          <p:cNvPr id="14339" name="Rectangle 3"/>
          <p:cNvSpPr>
            <a:spLocks noGrp="1" noChangeArrowheads="1"/>
          </p:cNvSpPr>
          <p:nvPr>
            <p:ph idx="1"/>
          </p:nvPr>
        </p:nvSpPr>
        <p:spPr/>
        <p:txBody>
          <a:bodyPr/>
          <a:lstStyle/>
          <a:p>
            <a:r>
              <a:rPr lang="vi-VN" altLang="en-US" smtClean="0"/>
              <a:t>Phép trừ được thực hiện bằng cách cộng số trừ với bù 2 của số bị trừ</a:t>
            </a:r>
            <a:endParaRPr lang="en-US" altLang="en-US" smtClean="0"/>
          </a:p>
        </p:txBody>
      </p:sp>
      <p:pic>
        <p:nvPicPr>
          <p:cNvPr id="1434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2971800"/>
            <a:ext cx="4752975" cy="267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11093308"/>
      </p:ext>
    </p:extLst>
  </p:cSld>
  <p:clrMapOvr>
    <a:masterClrMapping/>
  </p:clrMapOvr>
  <p:timing>
    <p:tnLst>
      <p:par>
        <p:cTn id="1" dur="indefinite" restart="never" nodeType="tmRoot"/>
      </p:par>
    </p:tnLst>
  </p:timing>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vi-VN" altLang="en-US" smtClean="0"/>
              <a:t>Đơn vị cộng và trừ</a:t>
            </a:r>
            <a:endParaRPr lang="en-US" altLang="en-US" smtClean="0">
              <a:latin typeface="Arial" panose="020B0604020202020204" pitchFamily="34" charset="0"/>
            </a:endParaRPr>
          </a:p>
        </p:txBody>
      </p:sp>
      <p:sp>
        <p:nvSpPr>
          <p:cNvPr id="15363" name="Rectangle 3"/>
          <p:cNvSpPr>
            <a:spLocks noGrp="1" noChangeArrowheads="1"/>
          </p:cNvSpPr>
          <p:nvPr>
            <p:ph idx="1"/>
          </p:nvPr>
        </p:nvSpPr>
        <p:spPr/>
        <p:txBody>
          <a:bodyPr/>
          <a:lstStyle/>
          <a:p>
            <a:r>
              <a:rPr lang="vi-VN" altLang="en-US" smtClean="0"/>
              <a:t>Phép trừ có thể được thực hiện thông qua phép cộng dùng bù 2 và ko quan tâm đến dấu của hai số hạng </a:t>
            </a:r>
            <a:r>
              <a:rPr lang="vi-VN" altLang="en-US" smtClean="0">
                <a:sym typeface="Wingdings" panose="05000000000000000000" pitchFamily="2" charset="2"/>
              </a:rPr>
              <a:t> dùng mạch cộng để thực hiện cả cộng và trừ</a:t>
            </a:r>
          </a:p>
          <a:p>
            <a:r>
              <a:rPr lang="vi-VN" altLang="en-US" smtClean="0">
                <a:sym typeface="Wingdings" panose="05000000000000000000" pitchFamily="2" charset="2"/>
              </a:rPr>
              <a:t>Có thể dùng XOR để thực hiện tìm bù 1</a:t>
            </a:r>
            <a:endParaRPr lang="en-US" altLang="en-US" smtClean="0"/>
          </a:p>
        </p:txBody>
      </p:sp>
      <p:pic>
        <p:nvPicPr>
          <p:cNvPr id="1536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4419600"/>
            <a:ext cx="3657600" cy="54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13671157"/>
      </p:ext>
    </p:extLst>
  </p:cSld>
  <p:clrMapOvr>
    <a:masterClrMapping/>
  </p:clrMapOvr>
  <p:timing>
    <p:tnLst>
      <p:par>
        <p:cTn id="1" dur="indefinite" restart="never" nodeType="tmRoot"/>
      </p:par>
    </p:tnLst>
  </p:timing>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vi-VN" altLang="en-US" smtClean="0"/>
              <a:t>Đơn vị cộng và trừ (cont.)</a:t>
            </a:r>
            <a:endParaRPr lang="en-US" altLang="en-US" smtClean="0">
              <a:latin typeface="Arial" panose="020B0604020202020204" pitchFamily="34" charset="0"/>
            </a:endParaRPr>
          </a:p>
        </p:txBody>
      </p:sp>
      <p:pic>
        <p:nvPicPr>
          <p:cNvPr id="16387"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2057400"/>
            <a:ext cx="6761163" cy="3790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84712861"/>
      </p:ext>
    </p:extLst>
  </p:cSld>
  <p:clrMapOvr>
    <a:masterClrMapping/>
  </p:clrMapOvr>
  <p:timing>
    <p:tnLst>
      <p:par>
        <p:cTn id="1" dur="indefinite" restart="never" nodeType="tmRoot"/>
      </p:par>
    </p:tnLst>
  </p:timing>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normAutofit fontScale="90000"/>
          </a:bodyPr>
          <a:lstStyle/>
          <a:p>
            <a:pPr fontAlgn="auto">
              <a:spcAft>
                <a:spcPts val="0"/>
              </a:spcAft>
              <a:defRPr/>
            </a:pPr>
            <a:r>
              <a:rPr lang="vi-VN"/>
              <a:t>Tràn trong khi thực hiện phép tóan</a:t>
            </a:r>
            <a:endParaRPr lang="en-US">
              <a:latin typeface="Arial" charset="0"/>
            </a:endParaRPr>
          </a:p>
        </p:txBody>
      </p:sp>
      <p:sp>
        <p:nvSpPr>
          <p:cNvPr id="17411" name="Rectangle 3"/>
          <p:cNvSpPr>
            <a:spLocks noGrp="1" noChangeArrowheads="1"/>
          </p:cNvSpPr>
          <p:nvPr>
            <p:ph idx="1"/>
          </p:nvPr>
        </p:nvSpPr>
        <p:spPr/>
        <p:txBody>
          <a:bodyPr/>
          <a:lstStyle/>
          <a:p>
            <a:r>
              <a:rPr lang="vi-VN" altLang="en-US" smtClean="0"/>
              <a:t>Một số hữu hạn bit chỉ biểu diễn được một dải giá trị hữu hạn. Nếu số cần biểu diễn nằm ngòai dải thì sẽ dẫn đến tràn</a:t>
            </a:r>
          </a:p>
          <a:p>
            <a:pPr lvl="1"/>
            <a:r>
              <a:rPr lang="vi-VN" altLang="en-US" smtClean="0"/>
              <a:t>Số n-bit có dải giá trị từ -2</a:t>
            </a:r>
            <a:r>
              <a:rPr lang="vi-VN" altLang="en-US" baseline="30000" smtClean="0"/>
              <a:t>n-1</a:t>
            </a:r>
            <a:r>
              <a:rPr lang="vi-VN" altLang="en-US" smtClean="0"/>
              <a:t> đến 2</a:t>
            </a:r>
            <a:r>
              <a:rPr lang="vi-VN" altLang="en-US" baseline="30000" smtClean="0"/>
              <a:t>n-1</a:t>
            </a:r>
            <a:r>
              <a:rPr lang="vi-VN" altLang="en-US" smtClean="0"/>
              <a:t>-1</a:t>
            </a:r>
            <a:endParaRPr lang="en-US" altLang="en-US" smtClean="0"/>
          </a:p>
        </p:txBody>
      </p:sp>
    </p:spTree>
    <p:extLst>
      <p:ext uri="{BB962C8B-B14F-4D97-AF65-F5344CB8AC3E}">
        <p14:creationId xmlns:p14="http://schemas.microsoft.com/office/powerpoint/2010/main" val="249165674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2"/>
          <p:cNvSpPr>
            <a:spLocks noGrp="1" noChangeArrowheads="1"/>
          </p:cNvSpPr>
          <p:nvPr>
            <p:ph type="title"/>
          </p:nvPr>
        </p:nvSpPr>
        <p:spPr>
          <a:xfrm>
            <a:off x="0" y="533400"/>
            <a:ext cx="9144000" cy="1143000"/>
          </a:xfrm>
        </p:spPr>
        <p:txBody>
          <a:bodyPr>
            <a:normAutofit fontScale="90000"/>
          </a:bodyPr>
          <a:lstStyle/>
          <a:p>
            <a:pPr fontAlgn="auto">
              <a:spcAft>
                <a:spcPts val="0"/>
              </a:spcAft>
              <a:defRPr/>
            </a:pPr>
            <a:r>
              <a:rPr lang="en-US" dirty="0"/>
              <a:t>  </a:t>
            </a:r>
            <a:r>
              <a:rPr lang="vi-VN" dirty="0"/>
              <a:t>Các biến và các hàm (cont.)</a:t>
            </a:r>
            <a:r>
              <a:rPr lang="en-US" dirty="0"/>
              <a:t> </a:t>
            </a:r>
            <a:r>
              <a:rPr lang="vi-VN" dirty="0"/>
              <a:t>- OR</a:t>
            </a:r>
            <a:endParaRPr lang="en-US" dirty="0"/>
          </a:p>
        </p:txBody>
      </p:sp>
      <p:sp>
        <p:nvSpPr>
          <p:cNvPr id="12291" name="Rectangle 3"/>
          <p:cNvSpPr>
            <a:spLocks noGrp="1" noChangeArrowheads="1"/>
          </p:cNvSpPr>
          <p:nvPr>
            <p:ph idx="1"/>
          </p:nvPr>
        </p:nvSpPr>
        <p:spPr/>
        <p:txBody>
          <a:bodyPr/>
          <a:lstStyle/>
          <a:p>
            <a:r>
              <a:rPr lang="vi-VN" altLang="en-US" smtClean="0"/>
              <a:t>Xét trường hợp 2 chuyển mạch được dùng để bật/tắt đèn</a:t>
            </a:r>
          </a:p>
          <a:p>
            <a:r>
              <a:rPr lang="vi-VN" altLang="en-US" smtClean="0"/>
              <a:t>Theo cách đấu song song thì đèn chỉ sáng khi 1 trong 2 chuyển mạch, hoặc cả 2 được đóng:</a:t>
            </a:r>
          </a:p>
          <a:p>
            <a:pPr lvl="1"/>
            <a:r>
              <a:rPr lang="vi-VN" altLang="en-US" smtClean="0"/>
              <a:t>L(x</a:t>
            </a:r>
            <a:r>
              <a:rPr lang="vi-VN" altLang="en-US" baseline="-25000" smtClean="0"/>
              <a:t>1</a:t>
            </a:r>
            <a:r>
              <a:rPr lang="vi-VN" altLang="en-US" smtClean="0"/>
              <a:t>,x</a:t>
            </a:r>
            <a:r>
              <a:rPr lang="vi-VN" altLang="en-US" baseline="-25000" smtClean="0"/>
              <a:t>2</a:t>
            </a:r>
            <a:r>
              <a:rPr lang="vi-VN" altLang="en-US" smtClean="0"/>
              <a:t>)=x</a:t>
            </a:r>
            <a:r>
              <a:rPr lang="vi-VN" altLang="en-US" baseline="-25000" smtClean="0"/>
              <a:t>1</a:t>
            </a:r>
            <a:r>
              <a:rPr lang="vi-VN" altLang="en-US" smtClean="0"/>
              <a:t>+x</a:t>
            </a:r>
            <a:r>
              <a:rPr lang="vi-VN" altLang="en-US" baseline="-25000" smtClean="0"/>
              <a:t>2</a:t>
            </a:r>
          </a:p>
          <a:p>
            <a:pPr lvl="1"/>
            <a:r>
              <a:rPr lang="vi-VN" altLang="en-US" smtClean="0"/>
              <a:t>L=1 if x</a:t>
            </a:r>
            <a:r>
              <a:rPr lang="vi-VN" altLang="en-US" baseline="-25000" smtClean="0"/>
              <a:t>1</a:t>
            </a:r>
            <a:r>
              <a:rPr lang="vi-VN" altLang="en-US" smtClean="0"/>
              <a:t>=1 OR x</a:t>
            </a:r>
            <a:r>
              <a:rPr lang="vi-VN" altLang="en-US" baseline="-25000" smtClean="0"/>
              <a:t>2</a:t>
            </a:r>
            <a:r>
              <a:rPr lang="vi-VN" altLang="en-US" smtClean="0"/>
              <a:t>=1</a:t>
            </a:r>
          </a:p>
          <a:p>
            <a:pPr lvl="1"/>
            <a:endParaRPr lang="en-US" altLang="en-US" smtClean="0"/>
          </a:p>
        </p:txBody>
      </p:sp>
      <p:grpSp>
        <p:nvGrpSpPr>
          <p:cNvPr id="12292" name="Group 40"/>
          <p:cNvGrpSpPr>
            <a:grpSpLocks/>
          </p:cNvGrpSpPr>
          <p:nvPr/>
        </p:nvGrpSpPr>
        <p:grpSpPr bwMode="auto">
          <a:xfrm>
            <a:off x="4114800" y="4114800"/>
            <a:ext cx="5105400" cy="1905000"/>
            <a:chOff x="2544" y="2448"/>
            <a:chExt cx="3216" cy="1200"/>
          </a:xfrm>
        </p:grpSpPr>
        <p:sp>
          <p:nvSpPr>
            <p:cNvPr id="12295" name="Line 5"/>
            <p:cNvSpPr>
              <a:spLocks noChangeShapeType="1"/>
            </p:cNvSpPr>
            <p:nvPr/>
          </p:nvSpPr>
          <p:spPr bwMode="auto">
            <a:xfrm>
              <a:off x="3216" y="2592"/>
              <a:ext cx="48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296" name="Line 7"/>
            <p:cNvSpPr>
              <a:spLocks noChangeShapeType="1"/>
            </p:cNvSpPr>
            <p:nvPr/>
          </p:nvSpPr>
          <p:spPr bwMode="auto">
            <a:xfrm>
              <a:off x="3888" y="2736"/>
              <a:ext cx="0" cy="240"/>
            </a:xfrm>
            <a:prstGeom prst="line">
              <a:avLst/>
            </a:prstGeom>
            <a:noFill/>
            <a:ln w="9525">
              <a:solidFill>
                <a:schemeClr val="tx1"/>
              </a:solidFill>
              <a:prstDash val="dash"/>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12297" name="Text Box 8"/>
            <p:cNvSpPr txBox="1">
              <a:spLocks noChangeArrowheads="1"/>
            </p:cNvSpPr>
            <p:nvPr/>
          </p:nvSpPr>
          <p:spPr bwMode="auto">
            <a:xfrm>
              <a:off x="3648" y="2736"/>
              <a:ext cx="24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vi-VN" altLang="en-US"/>
                <a:t>x</a:t>
              </a:r>
              <a:r>
                <a:rPr lang="vi-VN" altLang="en-US" baseline="-25000"/>
                <a:t>1</a:t>
              </a:r>
              <a:endParaRPr lang="en-US" altLang="en-US" baseline="-25000"/>
            </a:p>
          </p:txBody>
        </p:sp>
        <p:sp>
          <p:nvSpPr>
            <p:cNvPr id="12298" name="Rectangle 9"/>
            <p:cNvSpPr>
              <a:spLocks noChangeArrowheads="1"/>
            </p:cNvSpPr>
            <p:nvPr/>
          </p:nvSpPr>
          <p:spPr bwMode="auto">
            <a:xfrm>
              <a:off x="3696" y="2448"/>
              <a:ext cx="384" cy="288"/>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vi-VN" altLang="en-US" sz="2000"/>
                <a:t>S</a:t>
              </a:r>
              <a:endParaRPr lang="en-US" altLang="en-US" sz="2000"/>
            </a:p>
          </p:txBody>
        </p:sp>
        <p:sp>
          <p:nvSpPr>
            <p:cNvPr id="12299" name="Line 10"/>
            <p:cNvSpPr>
              <a:spLocks noChangeShapeType="1"/>
            </p:cNvSpPr>
            <p:nvPr/>
          </p:nvSpPr>
          <p:spPr bwMode="auto">
            <a:xfrm>
              <a:off x="2770" y="3264"/>
              <a:ext cx="24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00" name="Line 11"/>
            <p:cNvSpPr>
              <a:spLocks noChangeShapeType="1"/>
            </p:cNvSpPr>
            <p:nvPr/>
          </p:nvSpPr>
          <p:spPr bwMode="auto">
            <a:xfrm>
              <a:off x="2842" y="3360"/>
              <a:ext cx="96"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01" name="Line 12"/>
            <p:cNvSpPr>
              <a:spLocks noChangeShapeType="1"/>
            </p:cNvSpPr>
            <p:nvPr/>
          </p:nvSpPr>
          <p:spPr bwMode="auto">
            <a:xfrm>
              <a:off x="2880" y="2832"/>
              <a:ext cx="10" cy="43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2302" name="Group 13"/>
            <p:cNvGrpSpPr>
              <a:grpSpLocks/>
            </p:cNvGrpSpPr>
            <p:nvPr/>
          </p:nvGrpSpPr>
          <p:grpSpPr bwMode="auto">
            <a:xfrm rot="5400000">
              <a:off x="4872" y="2760"/>
              <a:ext cx="720" cy="1056"/>
              <a:chOff x="4896" y="1296"/>
              <a:chExt cx="720" cy="1056"/>
            </a:xfrm>
          </p:grpSpPr>
          <p:sp>
            <p:nvSpPr>
              <p:cNvPr id="12318" name="Oval 14"/>
              <p:cNvSpPr>
                <a:spLocks noChangeArrowheads="1"/>
              </p:cNvSpPr>
              <p:nvPr/>
            </p:nvSpPr>
            <p:spPr bwMode="auto">
              <a:xfrm>
                <a:off x="5136" y="1680"/>
                <a:ext cx="240" cy="48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2319" name="Rectangle 15"/>
              <p:cNvSpPr>
                <a:spLocks noChangeArrowheads="1"/>
              </p:cNvSpPr>
              <p:nvPr/>
            </p:nvSpPr>
            <p:spPr bwMode="auto">
              <a:xfrm>
                <a:off x="5232" y="2160"/>
                <a:ext cx="48" cy="192"/>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2320" name="Line 16"/>
              <p:cNvSpPr>
                <a:spLocks noChangeShapeType="1"/>
              </p:cNvSpPr>
              <p:nvPr/>
            </p:nvSpPr>
            <p:spPr bwMode="auto">
              <a:xfrm flipV="1">
                <a:off x="5328" y="1488"/>
                <a:ext cx="96"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21" name="Line 17"/>
              <p:cNvSpPr>
                <a:spLocks noChangeShapeType="1"/>
              </p:cNvSpPr>
              <p:nvPr/>
            </p:nvSpPr>
            <p:spPr bwMode="auto">
              <a:xfrm flipV="1">
                <a:off x="5376" y="1488"/>
                <a:ext cx="24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22" name="Line 18"/>
              <p:cNvSpPr>
                <a:spLocks noChangeShapeType="1"/>
              </p:cNvSpPr>
              <p:nvPr/>
            </p:nvSpPr>
            <p:spPr bwMode="auto">
              <a:xfrm flipV="1">
                <a:off x="5280" y="1296"/>
                <a:ext cx="0"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23" name="Line 19"/>
              <p:cNvSpPr>
                <a:spLocks noChangeShapeType="1"/>
              </p:cNvSpPr>
              <p:nvPr/>
            </p:nvSpPr>
            <p:spPr bwMode="auto">
              <a:xfrm flipH="1" flipV="1">
                <a:off x="5136" y="1536"/>
                <a:ext cx="48"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24" name="Line 20"/>
              <p:cNvSpPr>
                <a:spLocks noChangeShapeType="1"/>
              </p:cNvSpPr>
              <p:nvPr/>
            </p:nvSpPr>
            <p:spPr bwMode="auto">
              <a:xfrm flipH="1" flipV="1">
                <a:off x="4896" y="1584"/>
                <a:ext cx="24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25" name="Freeform 21"/>
              <p:cNvSpPr>
                <a:spLocks/>
              </p:cNvSpPr>
              <p:nvPr/>
            </p:nvSpPr>
            <p:spPr bwMode="auto">
              <a:xfrm>
                <a:off x="5176" y="1879"/>
                <a:ext cx="151" cy="74"/>
              </a:xfrm>
              <a:custGeom>
                <a:avLst/>
                <a:gdLst>
                  <a:gd name="T0" fmla="*/ 0 w 151"/>
                  <a:gd name="T1" fmla="*/ 49 h 74"/>
                  <a:gd name="T2" fmla="*/ 16 w 151"/>
                  <a:gd name="T3" fmla="*/ 16 h 74"/>
                  <a:gd name="T4" fmla="*/ 50 w 151"/>
                  <a:gd name="T5" fmla="*/ 49 h 74"/>
                  <a:gd name="T6" fmla="*/ 75 w 151"/>
                  <a:gd name="T7" fmla="*/ 66 h 74"/>
                  <a:gd name="T8" fmla="*/ 100 w 151"/>
                  <a:gd name="T9" fmla="*/ 49 h 74"/>
                  <a:gd name="T10" fmla="*/ 142 w 151"/>
                  <a:gd name="T11" fmla="*/ 24 h 74"/>
                  <a:gd name="T12" fmla="*/ 150 w 151"/>
                  <a:gd name="T13" fmla="*/ 74 h 74"/>
                  <a:gd name="T14" fmla="*/ 0 60000 65536"/>
                  <a:gd name="T15" fmla="*/ 0 60000 65536"/>
                  <a:gd name="T16" fmla="*/ 0 60000 65536"/>
                  <a:gd name="T17" fmla="*/ 0 60000 65536"/>
                  <a:gd name="T18" fmla="*/ 0 60000 65536"/>
                  <a:gd name="T19" fmla="*/ 0 60000 65536"/>
                  <a:gd name="T20" fmla="*/ 0 60000 65536"/>
                  <a:gd name="T21" fmla="*/ 0 w 151"/>
                  <a:gd name="T22" fmla="*/ 0 h 74"/>
                  <a:gd name="T23" fmla="*/ 151 w 151"/>
                  <a:gd name="T24" fmla="*/ 74 h 7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1" h="74">
                    <a:moveTo>
                      <a:pt x="0" y="49"/>
                    </a:moveTo>
                    <a:cubicBezTo>
                      <a:pt x="5" y="38"/>
                      <a:pt x="6" y="22"/>
                      <a:pt x="16" y="16"/>
                    </a:cubicBezTo>
                    <a:cubicBezTo>
                      <a:pt x="42" y="0"/>
                      <a:pt x="45" y="43"/>
                      <a:pt x="50" y="49"/>
                    </a:cubicBezTo>
                    <a:cubicBezTo>
                      <a:pt x="56" y="57"/>
                      <a:pt x="67" y="60"/>
                      <a:pt x="75" y="66"/>
                    </a:cubicBezTo>
                    <a:cubicBezTo>
                      <a:pt x="83" y="60"/>
                      <a:pt x="94" y="57"/>
                      <a:pt x="100" y="49"/>
                    </a:cubicBezTo>
                    <a:cubicBezTo>
                      <a:pt x="131" y="12"/>
                      <a:pt x="98" y="10"/>
                      <a:pt x="142" y="24"/>
                    </a:cubicBezTo>
                    <a:cubicBezTo>
                      <a:pt x="151" y="63"/>
                      <a:pt x="150" y="46"/>
                      <a:pt x="150" y="74"/>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grpSp>
        <p:sp>
          <p:nvSpPr>
            <p:cNvPr id="12303" name="Line 22"/>
            <p:cNvSpPr>
              <a:spLocks noChangeShapeType="1"/>
            </p:cNvSpPr>
            <p:nvPr/>
          </p:nvSpPr>
          <p:spPr bwMode="auto">
            <a:xfrm>
              <a:off x="4800" y="2832"/>
              <a:ext cx="0" cy="43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04" name="Line 23"/>
            <p:cNvSpPr>
              <a:spLocks noChangeShapeType="1"/>
            </p:cNvSpPr>
            <p:nvPr/>
          </p:nvSpPr>
          <p:spPr bwMode="auto">
            <a:xfrm>
              <a:off x="2890" y="3360"/>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05" name="Line 24"/>
            <p:cNvSpPr>
              <a:spLocks noChangeShapeType="1"/>
            </p:cNvSpPr>
            <p:nvPr/>
          </p:nvSpPr>
          <p:spPr bwMode="auto">
            <a:xfrm flipV="1">
              <a:off x="2890" y="3648"/>
              <a:ext cx="191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06" name="Line 25"/>
            <p:cNvSpPr>
              <a:spLocks noChangeShapeType="1"/>
            </p:cNvSpPr>
            <p:nvPr/>
          </p:nvSpPr>
          <p:spPr bwMode="auto">
            <a:xfrm>
              <a:off x="4800" y="3312"/>
              <a:ext cx="0"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07" name="Text Box 26"/>
            <p:cNvSpPr txBox="1">
              <a:spLocks noChangeArrowheads="1"/>
            </p:cNvSpPr>
            <p:nvPr/>
          </p:nvSpPr>
          <p:spPr bwMode="auto">
            <a:xfrm>
              <a:off x="2544" y="3191"/>
              <a:ext cx="21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vi-VN" altLang="en-US"/>
                <a:t>E</a:t>
              </a:r>
              <a:endParaRPr lang="en-US" altLang="en-US"/>
            </a:p>
          </p:txBody>
        </p:sp>
        <p:sp>
          <p:nvSpPr>
            <p:cNvPr id="12308" name="Line 27"/>
            <p:cNvSpPr>
              <a:spLocks noChangeShapeType="1"/>
            </p:cNvSpPr>
            <p:nvPr/>
          </p:nvSpPr>
          <p:spPr bwMode="auto">
            <a:xfrm>
              <a:off x="3888" y="3312"/>
              <a:ext cx="0" cy="192"/>
            </a:xfrm>
            <a:prstGeom prst="line">
              <a:avLst/>
            </a:prstGeom>
            <a:noFill/>
            <a:ln w="9525">
              <a:solidFill>
                <a:schemeClr val="tx1"/>
              </a:solidFill>
              <a:prstDash val="dash"/>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12309" name="Text Box 28"/>
            <p:cNvSpPr txBox="1">
              <a:spLocks noChangeArrowheads="1"/>
            </p:cNvSpPr>
            <p:nvPr/>
          </p:nvSpPr>
          <p:spPr bwMode="auto">
            <a:xfrm>
              <a:off x="3600" y="3312"/>
              <a:ext cx="24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vi-VN" altLang="en-US"/>
                <a:t>x</a:t>
              </a:r>
              <a:r>
                <a:rPr lang="vi-VN" altLang="en-US" baseline="-25000"/>
                <a:t>2</a:t>
              </a:r>
              <a:endParaRPr lang="en-US" altLang="en-US" baseline="-25000"/>
            </a:p>
          </p:txBody>
        </p:sp>
        <p:sp>
          <p:nvSpPr>
            <p:cNvPr id="12310" name="Rectangle 29"/>
            <p:cNvSpPr>
              <a:spLocks noChangeArrowheads="1"/>
            </p:cNvSpPr>
            <p:nvPr/>
          </p:nvSpPr>
          <p:spPr bwMode="auto">
            <a:xfrm>
              <a:off x="3696" y="3024"/>
              <a:ext cx="384" cy="288"/>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vi-VN" altLang="en-US" sz="2000"/>
                <a:t>S</a:t>
              </a:r>
              <a:endParaRPr lang="en-US" altLang="en-US" sz="2000"/>
            </a:p>
          </p:txBody>
        </p:sp>
        <p:sp>
          <p:nvSpPr>
            <p:cNvPr id="12311" name="Line 30"/>
            <p:cNvSpPr>
              <a:spLocks noChangeShapeType="1"/>
            </p:cNvSpPr>
            <p:nvPr/>
          </p:nvSpPr>
          <p:spPr bwMode="auto">
            <a:xfrm>
              <a:off x="4080" y="2592"/>
              <a:ext cx="43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12" name="Line 32"/>
            <p:cNvSpPr>
              <a:spLocks noChangeShapeType="1"/>
            </p:cNvSpPr>
            <p:nvPr/>
          </p:nvSpPr>
          <p:spPr bwMode="auto">
            <a:xfrm>
              <a:off x="3216" y="3168"/>
              <a:ext cx="48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13" name="Line 33"/>
            <p:cNvSpPr>
              <a:spLocks noChangeShapeType="1"/>
            </p:cNvSpPr>
            <p:nvPr/>
          </p:nvSpPr>
          <p:spPr bwMode="auto">
            <a:xfrm>
              <a:off x="4080" y="3168"/>
              <a:ext cx="43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14" name="Line 34"/>
            <p:cNvSpPr>
              <a:spLocks noChangeShapeType="1"/>
            </p:cNvSpPr>
            <p:nvPr/>
          </p:nvSpPr>
          <p:spPr bwMode="auto">
            <a:xfrm flipV="1">
              <a:off x="3216" y="2592"/>
              <a:ext cx="0" cy="57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15" name="Line 35"/>
            <p:cNvSpPr>
              <a:spLocks noChangeShapeType="1"/>
            </p:cNvSpPr>
            <p:nvPr/>
          </p:nvSpPr>
          <p:spPr bwMode="auto">
            <a:xfrm flipV="1">
              <a:off x="4512" y="2592"/>
              <a:ext cx="0" cy="57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16" name="Line 36"/>
            <p:cNvSpPr>
              <a:spLocks noChangeShapeType="1"/>
            </p:cNvSpPr>
            <p:nvPr/>
          </p:nvSpPr>
          <p:spPr bwMode="auto">
            <a:xfrm flipH="1" flipV="1">
              <a:off x="4512" y="2832"/>
              <a:ext cx="2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17" name="Line 39"/>
            <p:cNvSpPr>
              <a:spLocks noChangeShapeType="1"/>
            </p:cNvSpPr>
            <p:nvPr/>
          </p:nvSpPr>
          <p:spPr bwMode="auto">
            <a:xfrm flipH="1" flipV="1">
              <a:off x="2880" y="2832"/>
              <a:ext cx="33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38" name="Slide Number Placeholder 37"/>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E90E27EA-43BA-4062-8AFF-A5569709F450}" type="slidenum">
              <a:rPr lang="en-US" altLang="en-US">
                <a:solidFill>
                  <a:srgbClr val="045C75"/>
                </a:solidFill>
              </a:rPr>
              <a:pPr eaLnBrk="1" hangingPunct="1"/>
              <a:t>23</a:t>
            </a:fld>
            <a:endParaRPr lang="en-US" altLang="en-US">
              <a:solidFill>
                <a:srgbClr val="045C75"/>
              </a:solidFill>
            </a:endParaRPr>
          </a:p>
        </p:txBody>
      </p:sp>
      <p:sp>
        <p:nvSpPr>
          <p:cNvPr id="39" name="Footer Placeholder 38"/>
          <p:cNvSpPr>
            <a:spLocks noGrp="1"/>
          </p:cNvSpPr>
          <p:nvPr>
            <p:ph type="ftr" sz="quarter" idx="11"/>
          </p:nvPr>
        </p:nvSpPr>
        <p:spPr/>
        <p:txBody>
          <a:bodyPr/>
          <a:lstStyle/>
          <a:p>
            <a:pPr>
              <a:defRPr/>
            </a:pPr>
            <a:r>
              <a:rPr lang="en-US"/>
              <a:t>Khoa ĐT-VT, Đại học Bách Khoa Hà nội           Tiến sỹ Hoàng Mạnh Thắng</a:t>
            </a:r>
          </a:p>
        </p:txBody>
      </p:sp>
    </p:spTree>
    <p:extLst>
      <p:ext uri="{BB962C8B-B14F-4D97-AF65-F5344CB8AC3E}">
        <p14:creationId xmlns:p14="http://schemas.microsoft.com/office/powerpoint/2010/main" val="2822460117"/>
      </p:ext>
    </p:extLst>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vi-VN" altLang="en-US" smtClean="0"/>
              <a:t>Ví dụ về </a:t>
            </a:r>
            <a:r>
              <a:rPr lang="en-US" altLang="en-US" smtClean="0">
                <a:latin typeface="Arial" panose="020B0604020202020204" pitchFamily="34" charset="0"/>
              </a:rPr>
              <a:t>c</a:t>
            </a:r>
            <a:r>
              <a:rPr lang="vi-VN" altLang="en-US" smtClean="0"/>
              <a:t>ó tràn ở phép tóan</a:t>
            </a:r>
            <a:endParaRPr lang="en-US" altLang="en-US" smtClean="0">
              <a:latin typeface="Arial" panose="020B0604020202020204" pitchFamily="34" charset="0"/>
            </a:endParaRPr>
          </a:p>
        </p:txBody>
      </p:sp>
      <p:sp>
        <p:nvSpPr>
          <p:cNvPr id="18435" name="Rectangle 3"/>
          <p:cNvSpPr>
            <a:spLocks noGrp="1" noChangeArrowheads="1"/>
          </p:cNvSpPr>
          <p:nvPr>
            <p:ph idx="1"/>
          </p:nvPr>
        </p:nvSpPr>
        <p:spPr>
          <a:xfrm>
            <a:off x="533400" y="1828800"/>
            <a:ext cx="8153400" cy="4267200"/>
          </a:xfrm>
        </p:spPr>
        <p:txBody>
          <a:bodyPr/>
          <a:lstStyle/>
          <a:p>
            <a:pPr>
              <a:lnSpc>
                <a:spcPct val="90000"/>
              </a:lnSpc>
            </a:pPr>
            <a:endParaRPr lang="vi-VN" altLang="en-US" sz="2700" smtClean="0"/>
          </a:p>
          <a:p>
            <a:pPr>
              <a:lnSpc>
                <a:spcPct val="90000"/>
              </a:lnSpc>
            </a:pPr>
            <a:endParaRPr lang="vi-VN" altLang="en-US" sz="2700" smtClean="0"/>
          </a:p>
          <a:p>
            <a:pPr>
              <a:lnSpc>
                <a:spcPct val="90000"/>
              </a:lnSpc>
            </a:pPr>
            <a:endParaRPr lang="vi-VN" altLang="en-US" sz="2700" smtClean="0"/>
          </a:p>
          <a:p>
            <a:pPr>
              <a:lnSpc>
                <a:spcPct val="90000"/>
              </a:lnSpc>
            </a:pPr>
            <a:endParaRPr lang="vi-VN" altLang="en-US" sz="2700" smtClean="0"/>
          </a:p>
          <a:p>
            <a:pPr>
              <a:lnSpc>
                <a:spcPct val="90000"/>
              </a:lnSpc>
            </a:pPr>
            <a:endParaRPr lang="vi-VN" altLang="en-US" sz="2700" smtClean="0"/>
          </a:p>
          <a:p>
            <a:pPr>
              <a:lnSpc>
                <a:spcPct val="90000"/>
              </a:lnSpc>
            </a:pPr>
            <a:endParaRPr lang="vi-VN" altLang="en-US" sz="2700" smtClean="0"/>
          </a:p>
          <a:p>
            <a:pPr>
              <a:lnSpc>
                <a:spcPct val="90000"/>
              </a:lnSpc>
            </a:pPr>
            <a:endParaRPr lang="vi-VN" altLang="en-US" sz="2700" smtClean="0"/>
          </a:p>
          <a:p>
            <a:pPr>
              <a:lnSpc>
                <a:spcPct val="90000"/>
              </a:lnSpc>
            </a:pPr>
            <a:r>
              <a:rPr lang="vi-VN" altLang="en-US" sz="2700" smtClean="0"/>
              <a:t>Nếu các số có dấu khác nhau sẽ ko có hiện tượng này</a:t>
            </a:r>
            <a:endParaRPr lang="en-US" altLang="en-US" sz="2700" smtClean="0"/>
          </a:p>
        </p:txBody>
      </p:sp>
      <p:pic>
        <p:nvPicPr>
          <p:cNvPr id="1843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1752600"/>
            <a:ext cx="5478463" cy="326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90008082"/>
      </p:ext>
    </p:extLst>
  </p:cSld>
  <p:clrMapOvr>
    <a:masterClrMapping/>
  </p:clrMapOvr>
  <p:timing>
    <p:tnLst>
      <p:par>
        <p:cTn id="1" dur="indefinite" restart="never" nodeType="tmRoot"/>
      </p:par>
    </p:tnLst>
  </p:timing>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vi-VN" altLang="en-US" smtClean="0"/>
              <a:t>Phát hiện tràn</a:t>
            </a:r>
            <a:endParaRPr lang="en-US" altLang="en-US" smtClean="0">
              <a:latin typeface="Arial" panose="020B0604020202020204" pitchFamily="34" charset="0"/>
            </a:endParaRPr>
          </a:p>
        </p:txBody>
      </p:sp>
      <p:sp>
        <p:nvSpPr>
          <p:cNvPr id="19459" name="Rectangle 3"/>
          <p:cNvSpPr>
            <a:spLocks noGrp="1" noChangeArrowheads="1"/>
          </p:cNvSpPr>
          <p:nvPr>
            <p:ph idx="1"/>
          </p:nvPr>
        </p:nvSpPr>
        <p:spPr/>
        <p:txBody>
          <a:bodyPr/>
          <a:lstStyle/>
          <a:p>
            <a:pPr>
              <a:lnSpc>
                <a:spcPct val="90000"/>
              </a:lnSpc>
            </a:pPr>
            <a:r>
              <a:rPr lang="vi-VN" altLang="en-US" smtClean="0"/>
              <a:t>Trong ví dụ cộng các số được biểu diễn bởi 4 bit thì tiện tượng tràn có thể được phát hiện bởi:</a:t>
            </a:r>
          </a:p>
          <a:p>
            <a:pPr>
              <a:lnSpc>
                <a:spcPct val="90000"/>
              </a:lnSpc>
            </a:pPr>
            <a:endParaRPr lang="vi-VN" altLang="en-US" smtClean="0"/>
          </a:p>
          <a:p>
            <a:pPr>
              <a:lnSpc>
                <a:spcPct val="90000"/>
              </a:lnSpc>
            </a:pPr>
            <a:r>
              <a:rPr lang="vi-VN" altLang="en-US" smtClean="0"/>
              <a:t>Trong trường hợp tổng quát n-bits</a:t>
            </a:r>
          </a:p>
          <a:p>
            <a:pPr>
              <a:lnSpc>
                <a:spcPct val="90000"/>
              </a:lnSpc>
            </a:pPr>
            <a:endParaRPr lang="vi-VN" altLang="en-US" smtClean="0"/>
          </a:p>
          <a:p>
            <a:pPr>
              <a:lnSpc>
                <a:spcPct val="90000"/>
              </a:lnSpc>
            </a:pPr>
            <a:r>
              <a:rPr lang="vi-VN" altLang="en-US" smtClean="0"/>
              <a:t>Như vậy, mạch cộng và trừ có chức năng phát hiện tràn nếu có thêm 1 cổng XOR</a:t>
            </a:r>
          </a:p>
          <a:p>
            <a:pPr lvl="1">
              <a:lnSpc>
                <a:spcPct val="90000"/>
              </a:lnSpc>
            </a:pPr>
            <a:endParaRPr lang="en-US" altLang="en-US" smtClean="0"/>
          </a:p>
        </p:txBody>
      </p:sp>
      <p:pic>
        <p:nvPicPr>
          <p:cNvPr id="1946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72200" y="2590800"/>
            <a:ext cx="2724150" cy="73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6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4200" y="3505200"/>
            <a:ext cx="2705100"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51497448"/>
      </p:ext>
    </p:extLst>
  </p:cSld>
  <p:clrMapOvr>
    <a:masterClrMapping/>
  </p:clrMapOvr>
  <p:timing>
    <p:tnLst>
      <p:par>
        <p:cTn id="1" dur="indefinite" restart="never" nodeType="tmRoot"/>
      </p:par>
    </p:tnLst>
  </p:timing>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2"/>
          <p:cNvSpPr>
            <a:spLocks noGrp="1" noChangeArrowheads="1"/>
          </p:cNvSpPr>
          <p:nvPr>
            <p:ph type="ctrTitle"/>
          </p:nvPr>
        </p:nvSpPr>
        <p:spPr>
          <a:xfrm>
            <a:off x="533400" y="838200"/>
            <a:ext cx="8077200" cy="2559050"/>
          </a:xfrm>
        </p:spPr>
        <p:txBody>
          <a:bodyPr>
            <a:normAutofit fontScale="90000"/>
          </a:bodyPr>
          <a:lstStyle/>
          <a:p>
            <a:pPr fontAlgn="auto">
              <a:spcAft>
                <a:spcPts val="0"/>
              </a:spcAft>
              <a:defRPr/>
            </a:pPr>
            <a:r>
              <a:rPr lang="vi-VN" sz="6800"/>
              <a:t>Thiết kế số</a:t>
            </a:r>
            <a:br>
              <a:rPr lang="vi-VN" sz="6800"/>
            </a:br>
            <a:r>
              <a:rPr lang="vi-VN" sz="6800"/>
              <a:t> </a:t>
            </a:r>
            <a:r>
              <a:rPr lang="en-US" sz="4200" i="1">
                <a:solidFill>
                  <a:schemeClr val="accent2"/>
                </a:solidFill>
                <a:latin typeface="Arial" charset="0"/>
              </a:rPr>
              <a:t>Bi</a:t>
            </a:r>
            <a:r>
              <a:rPr lang="vi-VN" sz="4200" i="1">
                <a:solidFill>
                  <a:schemeClr val="accent2"/>
                </a:solidFill>
              </a:rPr>
              <a:t>ểu diễn số và các mạch thực hiện phép toán:</a:t>
            </a:r>
            <a:br>
              <a:rPr lang="vi-VN" sz="4200" i="1">
                <a:solidFill>
                  <a:schemeClr val="accent2"/>
                </a:solidFill>
              </a:rPr>
            </a:br>
            <a:r>
              <a:rPr lang="vi-VN" sz="2600" i="1">
                <a:solidFill>
                  <a:srgbClr val="0033CC"/>
                </a:solidFill>
              </a:rPr>
              <a:t>Bộ cộng nhanh, </a:t>
            </a:r>
            <a:r>
              <a:rPr lang="en-US" sz="2600" i="1">
                <a:solidFill>
                  <a:srgbClr val="0033CC"/>
                </a:solidFill>
                <a:latin typeface="Arial" charset="0"/>
              </a:rPr>
              <a:t>c</a:t>
            </a:r>
            <a:r>
              <a:rPr lang="vi-VN" sz="2600" i="1">
                <a:solidFill>
                  <a:srgbClr val="0033CC"/>
                </a:solidFill>
              </a:rPr>
              <a:t>ân bằng trong thiết kế và các ví dụ</a:t>
            </a:r>
            <a:endParaRPr lang="en-US" sz="2200" i="1">
              <a:solidFill>
                <a:srgbClr val="0033CC"/>
              </a:solidFill>
              <a:latin typeface="Arial" charset="0"/>
            </a:endParaRPr>
          </a:p>
        </p:txBody>
      </p:sp>
      <p:sp>
        <p:nvSpPr>
          <p:cNvPr id="5123" name="Rectangle 3"/>
          <p:cNvSpPr>
            <a:spLocks noGrp="1" noChangeArrowheads="1"/>
          </p:cNvSpPr>
          <p:nvPr>
            <p:ph type="subTitle" idx="1"/>
          </p:nvPr>
        </p:nvSpPr>
        <p:spPr>
          <a:xfrm>
            <a:off x="533400" y="3228975"/>
            <a:ext cx="7854950" cy="1752600"/>
          </a:xfrm>
        </p:spPr>
        <p:txBody>
          <a:bodyPr/>
          <a:lstStyle/>
          <a:p>
            <a:pPr marR="0"/>
            <a:r>
              <a:rPr lang="vi-VN" altLang="en-US" smtClean="0"/>
              <a:t>Người trình bày: </a:t>
            </a:r>
          </a:p>
          <a:p>
            <a:pPr marR="0"/>
            <a:r>
              <a:rPr lang="vi-VN" altLang="en-US" smtClean="0"/>
              <a:t>TS. Hoàng Mạnh Thắng</a:t>
            </a:r>
            <a:endParaRPr lang="en-US" altLang="en-US" smtClean="0"/>
          </a:p>
        </p:txBody>
      </p:sp>
      <p:sp>
        <p:nvSpPr>
          <p:cNvPr id="5124" name="Text Box 4"/>
          <p:cNvSpPr txBox="1">
            <a:spLocks noChangeArrowheads="1"/>
          </p:cNvSpPr>
          <p:nvPr>
            <p:custDataLst>
              <p:tags r:id="rId1"/>
            </p:custDataLst>
          </p:nvPr>
        </p:nvSpPr>
        <p:spPr bwMode="auto">
          <a:xfrm>
            <a:off x="0" y="7112000"/>
            <a:ext cx="9144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TexPoint fonts used in EMF: </a:t>
            </a:r>
            <a:r>
              <a:rPr lang="en-US" altLang="en-US">
                <a:latin typeface="cmmi10" pitchFamily="34" charset="0"/>
              </a:rPr>
              <a:t>A</a:t>
            </a:r>
            <a:r>
              <a:rPr lang="en-US" altLang="en-US">
                <a:latin typeface="cmr10" pitchFamily="34" charset="0"/>
              </a:rPr>
              <a:t>A</a:t>
            </a:r>
            <a:r>
              <a:rPr lang="en-US" altLang="en-US">
                <a:latin typeface="cmsy10" pitchFamily="34" charset="0"/>
              </a:rPr>
              <a:t>A</a:t>
            </a:r>
            <a:r>
              <a:rPr lang="en-US" altLang="en-US">
                <a:latin typeface="cmsy7" pitchFamily="34" charset="0"/>
              </a:rPr>
              <a:t>A</a:t>
            </a:r>
            <a:r>
              <a:rPr lang="en-US" altLang="en-US">
                <a:latin typeface="cmr7" pitchFamily="34" charset="0"/>
              </a:rPr>
              <a:t>A</a:t>
            </a:r>
            <a:r>
              <a:rPr lang="en-US" altLang="en-US">
                <a:latin typeface="cmmi7" pitchFamily="34" charset="0"/>
              </a:rPr>
              <a:t>A</a:t>
            </a:r>
          </a:p>
        </p:txBody>
      </p:sp>
    </p:spTree>
    <p:extLst>
      <p:ext uri="{BB962C8B-B14F-4D97-AF65-F5344CB8AC3E}">
        <p14:creationId xmlns:p14="http://schemas.microsoft.com/office/powerpoint/2010/main" val="2738727076"/>
      </p:ext>
    </p:extLst>
  </p:cSld>
  <p:clrMapOvr>
    <a:masterClrMapping/>
  </p:clrMapOvr>
  <p:timing>
    <p:tnLst>
      <p:par>
        <p:cTn id="1" dur="indefinite" restart="never" nodeType="tmRoot"/>
      </p:par>
    </p:tnLst>
  </p:timing>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vi-VN" altLang="en-US" smtClean="0"/>
              <a:t>Các vấn đề hoạt động</a:t>
            </a:r>
            <a:endParaRPr lang="en-US" altLang="en-US" smtClean="0">
              <a:latin typeface="Arial" panose="020B0604020202020204" pitchFamily="34" charset="0"/>
            </a:endParaRPr>
          </a:p>
        </p:txBody>
      </p:sp>
      <p:sp>
        <p:nvSpPr>
          <p:cNvPr id="6147" name="Rectangle 3"/>
          <p:cNvSpPr>
            <a:spLocks noGrp="1" noChangeArrowheads="1"/>
          </p:cNvSpPr>
          <p:nvPr>
            <p:ph idx="1"/>
          </p:nvPr>
        </p:nvSpPr>
        <p:spPr/>
        <p:txBody>
          <a:bodyPr/>
          <a:lstStyle/>
          <a:p>
            <a:r>
              <a:rPr lang="vi-VN" altLang="en-US" smtClean="0"/>
              <a:t>Các bộ cộng trừ được dùng thường xuyên, do đó, nó có ảnh hưởng lớn đến toàn bộ hoạt động của hệ thống máy tính</a:t>
            </a:r>
            <a:endParaRPr lang="en-US" altLang="en-US" smtClean="0"/>
          </a:p>
        </p:txBody>
      </p:sp>
      <p:pic>
        <p:nvPicPr>
          <p:cNvPr id="614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3352800"/>
            <a:ext cx="5867400" cy="259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26630238"/>
      </p:ext>
    </p:extLst>
  </p:cSld>
  <p:clrMapOvr>
    <a:masterClrMapping/>
  </p:clrMapOvr>
  <p:timing>
    <p:tnLst>
      <p:par>
        <p:cTn id="1" dur="indefinite" restart="never" nodeType="tmRoot"/>
      </p:par>
    </p:tnLst>
  </p:timing>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2"/>
          <p:cNvSpPr>
            <a:spLocks noGrp="1" noChangeArrowheads="1"/>
          </p:cNvSpPr>
          <p:nvPr>
            <p:ph type="title"/>
          </p:nvPr>
        </p:nvSpPr>
        <p:spPr/>
        <p:txBody>
          <a:bodyPr>
            <a:normAutofit fontScale="90000"/>
          </a:bodyPr>
          <a:lstStyle/>
          <a:p>
            <a:pPr fontAlgn="auto">
              <a:spcAft>
                <a:spcPts val="0"/>
              </a:spcAft>
              <a:defRPr/>
            </a:pPr>
            <a:r>
              <a:rPr lang="vi-VN"/>
              <a:t>Hoạt động của bộ cộng và trừ</a:t>
            </a:r>
            <a:endParaRPr lang="en-US">
              <a:latin typeface="Arial" charset="0"/>
            </a:endParaRPr>
          </a:p>
        </p:txBody>
      </p:sp>
      <p:sp>
        <p:nvSpPr>
          <p:cNvPr id="7171" name="Rectangle 3"/>
          <p:cNvSpPr>
            <a:spLocks noGrp="1" noChangeArrowheads="1"/>
          </p:cNvSpPr>
          <p:nvPr>
            <p:ph idx="1"/>
          </p:nvPr>
        </p:nvSpPr>
        <p:spPr>
          <a:xfrm>
            <a:off x="533400" y="1828800"/>
            <a:ext cx="4114800" cy="4038600"/>
          </a:xfrm>
        </p:spPr>
        <p:txBody>
          <a:bodyPr/>
          <a:lstStyle/>
          <a:p>
            <a:pPr>
              <a:lnSpc>
                <a:spcPct val="80000"/>
              </a:lnSpc>
            </a:pPr>
            <a:r>
              <a:rPr lang="vi-VN" altLang="en-US" sz="2700" smtClean="0"/>
              <a:t>Quan tâm đến thời gian trễ lớn nhất từ khi đưa các giá trị vào cho tới lúc có kết quả ra, S và C.</a:t>
            </a:r>
          </a:p>
          <a:p>
            <a:pPr>
              <a:lnSpc>
                <a:spcPct val="80000"/>
              </a:lnSpc>
            </a:pPr>
            <a:r>
              <a:rPr lang="vi-VN" altLang="en-US" sz="2700" smtClean="0"/>
              <a:t>Giả sử bộ cộng được xây dựng từ bộ cộng có carry nối liên tiếp (ripple-carry adder), với mỗi bit được thực hiênk bởi bộ full adder</a:t>
            </a:r>
            <a:endParaRPr lang="en-US" altLang="en-US" sz="2700" smtClean="0"/>
          </a:p>
        </p:txBody>
      </p:sp>
      <p:pic>
        <p:nvPicPr>
          <p:cNvPr id="7172"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00600" y="2314575"/>
            <a:ext cx="3886200" cy="262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77917567"/>
      </p:ext>
    </p:extLst>
  </p:cSld>
  <p:clrMapOvr>
    <a:masterClrMapping/>
  </p:clrMapOvr>
  <p:timing>
    <p:tnLst>
      <p:par>
        <p:cTn id="1" dur="indefinite" restart="never" nodeType="tmRoot"/>
      </p:par>
    </p:tnLst>
  </p:timing>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normAutofit fontScale="90000"/>
          </a:bodyPr>
          <a:lstStyle/>
          <a:p>
            <a:pPr fontAlgn="auto">
              <a:spcAft>
                <a:spcPts val="0"/>
              </a:spcAft>
              <a:defRPr/>
            </a:pPr>
            <a:r>
              <a:rPr lang="vi-VN"/>
              <a:t>Hoạt động của bộ cộng và trừ (cont.)</a:t>
            </a:r>
            <a:endParaRPr lang="en-US">
              <a:latin typeface="Arial" charset="0"/>
            </a:endParaRPr>
          </a:p>
        </p:txBody>
      </p:sp>
      <p:sp>
        <p:nvSpPr>
          <p:cNvPr id="8195" name="Rectangle 3"/>
          <p:cNvSpPr>
            <a:spLocks noGrp="1" noChangeArrowheads="1"/>
          </p:cNvSpPr>
          <p:nvPr>
            <p:ph idx="1"/>
          </p:nvPr>
        </p:nvSpPr>
        <p:spPr>
          <a:xfrm>
            <a:off x="533400" y="1828800"/>
            <a:ext cx="8153400" cy="4495800"/>
          </a:xfrm>
        </p:spPr>
        <p:txBody>
          <a:bodyPr/>
          <a:lstStyle/>
          <a:p>
            <a:pPr>
              <a:lnSpc>
                <a:spcPct val="90000"/>
              </a:lnSpc>
            </a:pPr>
            <a:r>
              <a:rPr lang="vi-VN" altLang="en-US" smtClean="0"/>
              <a:t>Trễ cho carry-out là </a:t>
            </a:r>
            <a:r>
              <a:rPr lang="vi-VN" altLang="en-US" smtClean="0">
                <a:sym typeface="Symbol" panose="05050102010706020507" pitchFamily="18" charset="2"/>
              </a:rPr>
              <a:t>t, bằng với trễ của hai cổng</a:t>
            </a:r>
          </a:p>
          <a:p>
            <a:pPr>
              <a:lnSpc>
                <a:spcPct val="90000"/>
              </a:lnSpc>
            </a:pPr>
            <a:r>
              <a:rPr lang="vi-VN" altLang="en-US" smtClean="0">
                <a:sym typeface="Symbol" panose="05050102010706020507" pitchFamily="18" charset="2"/>
              </a:rPr>
              <a:t>Kết quả nhận được sau </a:t>
            </a:r>
            <a:r>
              <a:rPr lang="vi-VN" altLang="en-US" i="1" smtClean="0">
                <a:sym typeface="Symbol" panose="05050102010706020507" pitchFamily="18" charset="2"/>
              </a:rPr>
              <a:t>n.t,</a:t>
            </a:r>
            <a:r>
              <a:rPr lang="vi-VN" altLang="en-US" smtClean="0">
                <a:sym typeface="Symbol" panose="05050102010706020507" pitchFamily="18" charset="2"/>
              </a:rPr>
              <a:t> có thêm trễ </a:t>
            </a:r>
            <a:r>
              <a:rPr lang="vi-VN" altLang="en-US" i="1" smtClean="0">
                <a:sym typeface="Symbol" panose="05050102010706020507" pitchFamily="18" charset="2"/>
              </a:rPr>
              <a:t>t</a:t>
            </a:r>
            <a:r>
              <a:rPr lang="vi-VN" altLang="en-US" smtClean="0">
                <a:sym typeface="Symbol" panose="05050102010706020507" pitchFamily="18" charset="2"/>
              </a:rPr>
              <a:t> ở cổng XOR trước khi đưa Y vào bộ cộng </a:t>
            </a:r>
            <a:r>
              <a:rPr lang="vi-VN" altLang="en-US" smtClean="0">
                <a:sym typeface="Wingdings" panose="05000000000000000000" pitchFamily="2" charset="2"/>
              </a:rPr>
              <a:t></a:t>
            </a:r>
            <a:r>
              <a:rPr lang="vi-VN" altLang="en-US" smtClean="0">
                <a:sym typeface="Symbol" panose="05050102010706020507" pitchFamily="18" charset="2"/>
              </a:rPr>
              <a:t> tổng là (</a:t>
            </a:r>
            <a:r>
              <a:rPr lang="vi-VN" altLang="en-US" i="1" smtClean="0">
                <a:sym typeface="Symbol" panose="05050102010706020507" pitchFamily="18" charset="2"/>
              </a:rPr>
              <a:t>n+1)t</a:t>
            </a:r>
            <a:endParaRPr lang="vi-VN" altLang="en-US" smtClean="0">
              <a:sym typeface="Symbol" panose="05050102010706020507" pitchFamily="18" charset="2"/>
            </a:endParaRPr>
          </a:p>
          <a:p>
            <a:pPr>
              <a:lnSpc>
                <a:spcPct val="90000"/>
              </a:lnSpc>
            </a:pPr>
            <a:r>
              <a:rPr lang="vi-VN" altLang="en-US" smtClean="0">
                <a:sym typeface="Symbol" panose="05050102010706020507" pitchFamily="18" charset="2"/>
              </a:rPr>
              <a:t>Tốc độ lớn nhất của mạch bị giới hạn bởi trễ dài nhất của đường tín hiệu đi trong mạch. Gọi trễ đó là </a:t>
            </a:r>
            <a:r>
              <a:rPr lang="vi-VN" altLang="en-US" i="1" smtClean="0">
                <a:sym typeface="Symbol" panose="05050102010706020507" pitchFamily="18" charset="2"/>
              </a:rPr>
              <a:t>critical-path-delay</a:t>
            </a:r>
            <a:r>
              <a:rPr lang="vi-VN" altLang="en-US" smtClean="0">
                <a:sym typeface="Symbol" panose="05050102010706020507" pitchFamily="18" charset="2"/>
              </a:rPr>
              <a:t> đường đi đó gọi là </a:t>
            </a:r>
            <a:r>
              <a:rPr lang="vi-VN" altLang="en-US" i="1" smtClean="0">
                <a:sym typeface="Symbol" panose="05050102010706020507" pitchFamily="18" charset="2"/>
              </a:rPr>
              <a:t>critical path</a:t>
            </a:r>
          </a:p>
        </p:txBody>
      </p:sp>
    </p:spTree>
    <p:extLst>
      <p:ext uri="{BB962C8B-B14F-4D97-AF65-F5344CB8AC3E}">
        <p14:creationId xmlns:p14="http://schemas.microsoft.com/office/powerpoint/2010/main" val="3496473040"/>
      </p:ext>
    </p:extLst>
  </p:cSld>
  <p:clrMapOvr>
    <a:masterClrMapping/>
  </p:clrMapOvr>
  <p:timing>
    <p:tnLst>
      <p:par>
        <p:cTn id="1" dur="indefinite" restart="never" nodeType="tmRoot"/>
      </p:par>
    </p:tnLst>
  </p:timing>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vi-VN" altLang="en-US" smtClean="0"/>
              <a:t>Bộ cộng carry-lookahead</a:t>
            </a:r>
            <a:endParaRPr lang="en-US" altLang="en-US" smtClean="0">
              <a:latin typeface="Arial" panose="020B0604020202020204" pitchFamily="34" charset="0"/>
            </a:endParaRPr>
          </a:p>
        </p:txBody>
      </p:sp>
      <p:sp>
        <p:nvSpPr>
          <p:cNvPr id="9219" name="Rectangle 3"/>
          <p:cNvSpPr>
            <a:spLocks noGrp="1" noChangeArrowheads="1"/>
          </p:cNvSpPr>
          <p:nvPr>
            <p:ph idx="1"/>
          </p:nvPr>
        </p:nvSpPr>
        <p:spPr>
          <a:xfrm>
            <a:off x="533400" y="1676400"/>
            <a:ext cx="8153400" cy="4495800"/>
          </a:xfrm>
        </p:spPr>
        <p:txBody>
          <a:bodyPr/>
          <a:lstStyle/>
          <a:p>
            <a:pPr>
              <a:lnSpc>
                <a:spcPct val="90000"/>
              </a:lnSpc>
            </a:pPr>
            <a:r>
              <a:rPr lang="vi-VN" altLang="en-US" sz="2700" smtClean="0"/>
              <a:t>Để giảm trễ gây ra bởi đường lan truyền của carry </a:t>
            </a:r>
            <a:r>
              <a:rPr lang="vi-VN" altLang="en-US" sz="2700" smtClean="0">
                <a:sym typeface="Wingdings" panose="05000000000000000000" pitchFamily="2" charset="2"/>
              </a:rPr>
              <a:t> cố gắng đánh giá nhanh giá trị của carry-in  tăng hộat động</a:t>
            </a:r>
          </a:p>
          <a:p>
            <a:pPr>
              <a:lnSpc>
                <a:spcPct val="90000"/>
              </a:lnSpc>
            </a:pPr>
            <a:r>
              <a:rPr lang="vi-VN" altLang="en-US" sz="2700" smtClean="0">
                <a:sym typeface="Wingdings" panose="05000000000000000000" pitchFamily="2" charset="2"/>
              </a:rPr>
              <a:t>Ở đọan/bit </a:t>
            </a:r>
            <a:r>
              <a:rPr lang="vi-VN" altLang="en-US" sz="2700" i="1" smtClean="0">
                <a:sym typeface="Wingdings" panose="05000000000000000000" pitchFamily="2" charset="2"/>
              </a:rPr>
              <a:t>i</a:t>
            </a:r>
            <a:r>
              <a:rPr lang="vi-VN" altLang="en-US" sz="2700" smtClean="0">
                <a:sym typeface="Wingdings" panose="05000000000000000000" pitchFamily="2" charset="2"/>
              </a:rPr>
              <a:t>, carry-out là:</a:t>
            </a:r>
          </a:p>
          <a:p>
            <a:pPr>
              <a:lnSpc>
                <a:spcPct val="90000"/>
              </a:lnSpc>
            </a:pPr>
            <a:r>
              <a:rPr lang="vi-VN" altLang="en-US" sz="2700" smtClean="0">
                <a:sym typeface="Wingdings" panose="05000000000000000000" pitchFamily="2" charset="2"/>
              </a:rPr>
              <a:t>Gọi                và                 thì      </a:t>
            </a:r>
          </a:p>
          <a:p>
            <a:pPr>
              <a:lnSpc>
                <a:spcPct val="90000"/>
              </a:lnSpc>
            </a:pPr>
            <a:r>
              <a:rPr lang="vi-VN" altLang="en-US" sz="2700" smtClean="0">
                <a:sym typeface="Wingdings" panose="05000000000000000000" pitchFamily="2" charset="2"/>
              </a:rPr>
              <a:t>g</a:t>
            </a:r>
            <a:r>
              <a:rPr lang="vi-VN" altLang="en-US" sz="2700" baseline="-25000" smtClean="0">
                <a:sym typeface="Wingdings" panose="05000000000000000000" pitchFamily="2" charset="2"/>
              </a:rPr>
              <a:t>i </a:t>
            </a:r>
            <a:r>
              <a:rPr lang="vi-VN" altLang="en-US" sz="2700" smtClean="0">
                <a:sym typeface="Wingdings" panose="05000000000000000000" pitchFamily="2" charset="2"/>
              </a:rPr>
              <a:t>= 1 nếu cả x</a:t>
            </a:r>
            <a:r>
              <a:rPr lang="vi-VN" altLang="en-US" sz="2700" baseline="-25000" smtClean="0">
                <a:sym typeface="Wingdings" panose="05000000000000000000" pitchFamily="2" charset="2"/>
              </a:rPr>
              <a:t>i </a:t>
            </a:r>
            <a:r>
              <a:rPr lang="vi-VN" altLang="en-US" sz="2700" smtClean="0">
                <a:sym typeface="Wingdings" panose="05000000000000000000" pitchFamily="2" charset="2"/>
              </a:rPr>
              <a:t>và y</a:t>
            </a:r>
            <a:r>
              <a:rPr lang="vi-VN" altLang="en-US" sz="2700" baseline="-25000" smtClean="0">
                <a:sym typeface="Wingdings" panose="05000000000000000000" pitchFamily="2" charset="2"/>
              </a:rPr>
              <a:t>i </a:t>
            </a:r>
            <a:r>
              <a:rPr lang="vi-VN" altLang="en-US" sz="2700" smtClean="0">
                <a:sym typeface="Wingdings" panose="05000000000000000000" pitchFamily="2" charset="2"/>
              </a:rPr>
              <a:t>bằng 1 bất kể c</a:t>
            </a:r>
            <a:r>
              <a:rPr lang="vi-VN" altLang="en-US" sz="2700" baseline="-25000" smtClean="0">
                <a:sym typeface="Wingdings" panose="05000000000000000000" pitchFamily="2" charset="2"/>
              </a:rPr>
              <a:t>i</a:t>
            </a:r>
            <a:r>
              <a:rPr lang="vi-VN" altLang="en-US" sz="2700" smtClean="0">
                <a:sym typeface="Wingdings" panose="05000000000000000000" pitchFamily="2" charset="2"/>
              </a:rPr>
              <a:t> bằng bao nhiêu  đảm bảo việc tạo ra carry và g được gọi là hàm tạo</a:t>
            </a:r>
          </a:p>
          <a:p>
            <a:pPr>
              <a:lnSpc>
                <a:spcPct val="90000"/>
              </a:lnSpc>
            </a:pPr>
            <a:r>
              <a:rPr lang="vi-VN" altLang="en-US" sz="2700" smtClean="0">
                <a:sym typeface="Wingdings" panose="05000000000000000000" pitchFamily="2" charset="2"/>
              </a:rPr>
              <a:t>p</a:t>
            </a:r>
            <a:r>
              <a:rPr lang="vi-VN" altLang="en-US" sz="2700" baseline="-25000" smtClean="0">
                <a:sym typeface="Wingdings" panose="05000000000000000000" pitchFamily="2" charset="2"/>
              </a:rPr>
              <a:t>i </a:t>
            </a:r>
            <a:r>
              <a:rPr lang="vi-VN" altLang="en-US" sz="2700" smtClean="0">
                <a:sym typeface="Wingdings" panose="05000000000000000000" pitchFamily="2" charset="2"/>
              </a:rPr>
              <a:t>=1 khi hoặc x</a:t>
            </a:r>
            <a:r>
              <a:rPr lang="vi-VN" altLang="en-US" sz="2700" baseline="-25000" smtClean="0">
                <a:sym typeface="Wingdings" panose="05000000000000000000" pitchFamily="2" charset="2"/>
              </a:rPr>
              <a:t>i  </a:t>
            </a:r>
            <a:r>
              <a:rPr lang="vi-VN" altLang="en-US" sz="2700" smtClean="0">
                <a:sym typeface="Wingdings" panose="05000000000000000000" pitchFamily="2" charset="2"/>
              </a:rPr>
              <a:t>hay y</a:t>
            </a:r>
            <a:r>
              <a:rPr lang="vi-VN" altLang="en-US" sz="2700" baseline="-25000" smtClean="0">
                <a:sym typeface="Wingdings" panose="05000000000000000000" pitchFamily="2" charset="2"/>
              </a:rPr>
              <a:t>i </a:t>
            </a:r>
            <a:r>
              <a:rPr lang="vi-VN" altLang="en-US" sz="2700" smtClean="0">
                <a:sym typeface="Wingdings" panose="05000000000000000000" pitchFamily="2" charset="2"/>
              </a:rPr>
              <a:t>bằng 1  c</a:t>
            </a:r>
            <a:r>
              <a:rPr lang="vi-VN" altLang="en-US" sz="2700" baseline="-25000" smtClean="0">
                <a:sym typeface="Wingdings" panose="05000000000000000000" pitchFamily="2" charset="2"/>
              </a:rPr>
              <a:t>i+1 </a:t>
            </a:r>
            <a:r>
              <a:rPr lang="vi-VN" altLang="en-US" sz="2700" smtClean="0">
                <a:sym typeface="Wingdings" panose="05000000000000000000" pitchFamily="2" charset="2"/>
              </a:rPr>
              <a:t>=1 nếu c</a:t>
            </a:r>
            <a:r>
              <a:rPr lang="vi-VN" altLang="en-US" sz="2700" baseline="-25000" smtClean="0">
                <a:sym typeface="Wingdings" panose="05000000000000000000" pitchFamily="2" charset="2"/>
              </a:rPr>
              <a:t>i </a:t>
            </a:r>
            <a:r>
              <a:rPr lang="vi-VN" altLang="en-US" sz="2700" smtClean="0">
                <a:sym typeface="Wingdings" panose="05000000000000000000" pitchFamily="2" charset="2"/>
              </a:rPr>
              <a:t>=1. </a:t>
            </a:r>
          </a:p>
          <a:p>
            <a:pPr lvl="1">
              <a:lnSpc>
                <a:spcPct val="90000"/>
              </a:lnSpc>
            </a:pPr>
            <a:r>
              <a:rPr lang="vi-VN" altLang="en-US" sz="2200" smtClean="0">
                <a:sym typeface="Wingdings" panose="05000000000000000000" pitchFamily="2" charset="2"/>
              </a:rPr>
              <a:t>Ảnh hưởng của c</a:t>
            </a:r>
            <a:r>
              <a:rPr lang="vi-VN" altLang="en-US" sz="2200" baseline="-25000" smtClean="0">
                <a:sym typeface="Wingdings" panose="05000000000000000000" pitchFamily="2" charset="2"/>
              </a:rPr>
              <a:t>i </a:t>
            </a:r>
            <a:r>
              <a:rPr lang="vi-VN" altLang="en-US" sz="2200" smtClean="0">
                <a:sym typeface="Wingdings" panose="05000000000000000000" pitchFamily="2" charset="2"/>
              </a:rPr>
              <a:t>=1 được lan truyền qua bit </a:t>
            </a:r>
            <a:r>
              <a:rPr lang="vi-VN" altLang="en-US" sz="2200" i="1" smtClean="0">
                <a:sym typeface="Wingdings" panose="05000000000000000000" pitchFamily="2" charset="2"/>
              </a:rPr>
              <a:t>i; p </a:t>
            </a:r>
            <a:r>
              <a:rPr lang="vi-VN" altLang="en-US" sz="2200" smtClean="0">
                <a:sym typeface="Wingdings" panose="05000000000000000000" pitchFamily="2" charset="2"/>
              </a:rPr>
              <a:t>được gọi là hàm lan truyền</a:t>
            </a:r>
          </a:p>
        </p:txBody>
      </p:sp>
      <p:pic>
        <p:nvPicPr>
          <p:cNvPr id="922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53000" y="2514600"/>
            <a:ext cx="2438400"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0200" y="3352800"/>
            <a:ext cx="1371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2"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05200" y="3352800"/>
            <a:ext cx="1447800" cy="39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3"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86400" y="3352800"/>
            <a:ext cx="2133600" cy="42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18277528"/>
      </p:ext>
    </p:extLst>
  </p:cSld>
  <p:clrMapOvr>
    <a:masterClrMapping/>
  </p:clrMapOvr>
  <p:timing>
    <p:tnLst>
      <p:par>
        <p:cTn id="1" dur="indefinite" restart="never" nodeType="tmRoot"/>
      </p:par>
    </p:tnLst>
  </p:timing>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normAutofit fontScale="90000"/>
          </a:bodyPr>
          <a:lstStyle/>
          <a:p>
            <a:pPr fontAlgn="auto">
              <a:spcAft>
                <a:spcPts val="0"/>
              </a:spcAft>
              <a:defRPr/>
            </a:pPr>
            <a:r>
              <a:rPr lang="vi-VN" sz="4000"/>
              <a:t>Bộ cộng carry-lookahead (cla) (cont.)</a:t>
            </a:r>
            <a:endParaRPr lang="en-US" sz="4000">
              <a:latin typeface="Arial" charset="0"/>
            </a:endParaRPr>
          </a:p>
        </p:txBody>
      </p:sp>
      <p:sp>
        <p:nvSpPr>
          <p:cNvPr id="10243" name="Rectangle 3"/>
          <p:cNvSpPr>
            <a:spLocks noGrp="1" noChangeArrowheads="1"/>
          </p:cNvSpPr>
          <p:nvPr>
            <p:ph idx="1"/>
          </p:nvPr>
        </p:nvSpPr>
        <p:spPr/>
        <p:txBody>
          <a:bodyPr/>
          <a:lstStyle/>
          <a:p>
            <a:r>
              <a:rPr lang="vi-VN" altLang="en-US" smtClean="0"/>
              <a:t>Hàm cho carry-out của bộ cộng </a:t>
            </a:r>
            <a:r>
              <a:rPr lang="vi-VN" altLang="en-US" i="1" smtClean="0"/>
              <a:t>n-bit</a:t>
            </a:r>
          </a:p>
          <a:p>
            <a:endParaRPr lang="vi-VN" altLang="en-US" i="1" smtClean="0"/>
          </a:p>
          <a:p>
            <a:endParaRPr lang="vi-VN" altLang="en-US" i="1" smtClean="0"/>
          </a:p>
          <a:p>
            <a:endParaRPr lang="vi-VN" altLang="en-US" i="1" smtClean="0"/>
          </a:p>
          <a:p>
            <a:r>
              <a:rPr lang="vi-VN" altLang="en-US" smtClean="0"/>
              <a:t>Như vậy,</a:t>
            </a:r>
            <a:endParaRPr lang="en-US" altLang="en-US" smtClean="0"/>
          </a:p>
        </p:txBody>
      </p:sp>
      <p:pic>
        <p:nvPicPr>
          <p:cNvPr id="1024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0" y="2362200"/>
            <a:ext cx="4114800" cy="1563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4724400"/>
            <a:ext cx="8153400" cy="293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80508848"/>
      </p:ext>
    </p:extLst>
  </p:cSld>
  <p:clrMapOvr>
    <a:masterClrMapping/>
  </p:clrMapOvr>
  <p:timing>
    <p:tnLst>
      <p:par>
        <p:cTn id="1" dur="indefinite" restart="never" nodeType="tmRoot"/>
      </p:par>
    </p:tnLst>
  </p:timing>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normAutofit fontScale="90000"/>
          </a:bodyPr>
          <a:lstStyle/>
          <a:p>
            <a:pPr fontAlgn="auto">
              <a:spcAft>
                <a:spcPts val="0"/>
              </a:spcAft>
              <a:defRPr/>
            </a:pPr>
            <a:r>
              <a:rPr lang="vi-VN"/>
              <a:t>Bộ cộng carry-lookahead (cla) (cont.)</a:t>
            </a:r>
            <a:endParaRPr lang="en-US">
              <a:latin typeface="Arial" charset="0"/>
            </a:endParaRPr>
          </a:p>
        </p:txBody>
      </p:sp>
      <p:pic>
        <p:nvPicPr>
          <p:cNvPr id="11267"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2971800"/>
            <a:ext cx="8305800" cy="187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8" name="Text Box 5"/>
          <p:cNvSpPr txBox="1">
            <a:spLocks noChangeArrowheads="1"/>
          </p:cNvSpPr>
          <p:nvPr/>
        </p:nvSpPr>
        <p:spPr bwMode="auto">
          <a:xfrm>
            <a:off x="457200" y="2286000"/>
            <a:ext cx="34798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vi-VN" altLang="en-US"/>
              <a:t>Carry được tạo ra ở đoạn n-2 và</a:t>
            </a:r>
          </a:p>
          <a:p>
            <a:pPr eaLnBrk="1" hangingPunct="1"/>
            <a:r>
              <a:rPr lang="vi-VN" altLang="en-US"/>
              <a:t> lan truyền qua các đoạn còn lại</a:t>
            </a:r>
            <a:endParaRPr lang="en-US" altLang="en-US"/>
          </a:p>
        </p:txBody>
      </p:sp>
      <p:sp>
        <p:nvSpPr>
          <p:cNvPr id="11269" name="Text Box 6"/>
          <p:cNvSpPr txBox="1">
            <a:spLocks noChangeArrowheads="1"/>
          </p:cNvSpPr>
          <p:nvPr/>
        </p:nvSpPr>
        <p:spPr bwMode="auto">
          <a:xfrm>
            <a:off x="4648200" y="2209800"/>
            <a:ext cx="34099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vi-VN" altLang="en-US"/>
              <a:t>Carry được tạo ra ở đoạn 0 và</a:t>
            </a:r>
          </a:p>
          <a:p>
            <a:pPr eaLnBrk="1" hangingPunct="1"/>
            <a:r>
              <a:rPr lang="vi-VN" altLang="en-US"/>
              <a:t> lan truyền qua các đoạn còn lại</a:t>
            </a:r>
            <a:endParaRPr lang="en-US" altLang="en-US"/>
          </a:p>
        </p:txBody>
      </p:sp>
      <p:sp>
        <p:nvSpPr>
          <p:cNvPr id="11270" name="Text Box 7"/>
          <p:cNvSpPr txBox="1">
            <a:spLocks noChangeArrowheads="1"/>
          </p:cNvSpPr>
          <p:nvPr/>
        </p:nvSpPr>
        <p:spPr bwMode="auto">
          <a:xfrm>
            <a:off x="304800" y="5105400"/>
            <a:ext cx="200977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vi-VN" altLang="en-US"/>
              <a:t>Carry được tạo ra</a:t>
            </a:r>
          </a:p>
          <a:p>
            <a:pPr eaLnBrk="1" hangingPunct="1"/>
            <a:r>
              <a:rPr lang="vi-VN" altLang="en-US"/>
              <a:t> ở đoạn cuối cùng</a:t>
            </a:r>
            <a:endParaRPr lang="en-US" altLang="en-US"/>
          </a:p>
        </p:txBody>
      </p:sp>
      <p:sp>
        <p:nvSpPr>
          <p:cNvPr id="11271" name="Text Box 8"/>
          <p:cNvSpPr txBox="1">
            <a:spLocks noChangeArrowheads="1"/>
          </p:cNvSpPr>
          <p:nvPr/>
        </p:nvSpPr>
        <p:spPr bwMode="auto">
          <a:xfrm>
            <a:off x="2819400" y="4876800"/>
            <a:ext cx="2254250"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vi-VN" altLang="en-US"/>
              <a:t>Carry được tạo ra </a:t>
            </a:r>
          </a:p>
          <a:p>
            <a:pPr eaLnBrk="1" hangingPunct="1"/>
            <a:r>
              <a:rPr lang="vi-VN" altLang="en-US"/>
              <a:t>ở đoạn n-3 và lan </a:t>
            </a:r>
          </a:p>
          <a:p>
            <a:pPr eaLnBrk="1" hangingPunct="1"/>
            <a:r>
              <a:rPr lang="vi-VN" altLang="en-US"/>
              <a:t>truyền qua các đoạn</a:t>
            </a:r>
          </a:p>
          <a:p>
            <a:pPr eaLnBrk="1" hangingPunct="1"/>
            <a:r>
              <a:rPr lang="vi-VN" altLang="en-US"/>
              <a:t> còn lại</a:t>
            </a:r>
            <a:endParaRPr lang="en-US" altLang="en-US"/>
          </a:p>
        </p:txBody>
      </p:sp>
      <p:sp>
        <p:nvSpPr>
          <p:cNvPr id="11272" name="Text Box 9"/>
          <p:cNvSpPr txBox="1">
            <a:spLocks noChangeArrowheads="1"/>
          </p:cNvSpPr>
          <p:nvPr/>
        </p:nvSpPr>
        <p:spPr bwMode="auto">
          <a:xfrm>
            <a:off x="5867400" y="5029200"/>
            <a:ext cx="2871788"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vi-VN" altLang="en-US"/>
              <a:t>Carry vào c</a:t>
            </a:r>
            <a:r>
              <a:rPr lang="vi-VN" altLang="en-US" baseline="-25000"/>
              <a:t>0</a:t>
            </a:r>
            <a:r>
              <a:rPr lang="vi-VN" altLang="en-US"/>
              <a:t> và lan truyền </a:t>
            </a:r>
          </a:p>
          <a:p>
            <a:pPr eaLnBrk="1" hangingPunct="1"/>
            <a:r>
              <a:rPr lang="vi-VN" altLang="en-US"/>
              <a:t>qua tất cả đoạn còn lại</a:t>
            </a:r>
            <a:endParaRPr lang="en-US" altLang="en-US"/>
          </a:p>
        </p:txBody>
      </p:sp>
    </p:spTree>
    <p:extLst>
      <p:ext uri="{BB962C8B-B14F-4D97-AF65-F5344CB8AC3E}">
        <p14:creationId xmlns:p14="http://schemas.microsoft.com/office/powerpoint/2010/main" val="1823816796"/>
      </p:ext>
    </p:extLst>
  </p:cSld>
  <p:clrMapOvr>
    <a:masterClrMapping/>
  </p:clrMapOvr>
  <p:timing>
    <p:tnLst>
      <p:par>
        <p:cTn id="1" dur="indefinite" restart="never" nodeType="tmRoot"/>
      </p:par>
    </p:tnLst>
  </p:timing>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normAutofit fontScale="90000"/>
          </a:bodyPr>
          <a:lstStyle/>
          <a:p>
            <a:pPr fontAlgn="auto">
              <a:spcAft>
                <a:spcPts val="0"/>
              </a:spcAft>
              <a:defRPr/>
            </a:pPr>
            <a:r>
              <a:rPr lang="vi-VN" sz="4000"/>
              <a:t>Đường đi dài nhất của bộ cộng ripple-carry</a:t>
            </a:r>
            <a:endParaRPr lang="en-US" sz="4000">
              <a:latin typeface="Arial" charset="0"/>
            </a:endParaRPr>
          </a:p>
        </p:txBody>
      </p:sp>
      <p:pic>
        <p:nvPicPr>
          <p:cNvPr id="12291"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1828800"/>
            <a:ext cx="5021263" cy="3328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Text Box 5"/>
          <p:cNvSpPr txBox="1">
            <a:spLocks noChangeArrowheads="1"/>
          </p:cNvSpPr>
          <p:nvPr/>
        </p:nvSpPr>
        <p:spPr bwMode="auto">
          <a:xfrm>
            <a:off x="381000" y="5105400"/>
            <a:ext cx="4854575"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vi-VN" altLang="en-US"/>
              <a:t>Trễ 3</a:t>
            </a:r>
            <a:r>
              <a:rPr lang="vi-VN" altLang="en-US">
                <a:sym typeface="Symbol" panose="05050102010706020507" pitchFamily="18" charset="2"/>
              </a:rPr>
              <a:t>t cho c</a:t>
            </a:r>
            <a:r>
              <a:rPr lang="vi-VN" altLang="en-US" baseline="-25000">
                <a:sym typeface="Symbol" panose="05050102010706020507" pitchFamily="18" charset="2"/>
              </a:rPr>
              <a:t>1</a:t>
            </a:r>
          </a:p>
          <a:p>
            <a:pPr eaLnBrk="1" hangingPunct="1"/>
            <a:r>
              <a:rPr lang="vi-VN" altLang="en-US"/>
              <a:t>Trễ 5</a:t>
            </a:r>
            <a:r>
              <a:rPr lang="vi-VN" altLang="en-US">
                <a:sym typeface="Symbol" panose="05050102010706020507" pitchFamily="18" charset="2"/>
              </a:rPr>
              <a:t>t cho c</a:t>
            </a:r>
            <a:r>
              <a:rPr lang="vi-VN" altLang="en-US" baseline="-25000">
                <a:sym typeface="Symbol" panose="05050102010706020507" pitchFamily="18" charset="2"/>
              </a:rPr>
              <a:t>2</a:t>
            </a:r>
          </a:p>
          <a:p>
            <a:pPr eaLnBrk="1" hangingPunct="1"/>
            <a:r>
              <a:rPr lang="vi-VN" altLang="en-US">
                <a:sym typeface="Wingdings" panose="05000000000000000000" pitchFamily="2" charset="2"/>
              </a:rPr>
              <a:t> </a:t>
            </a:r>
            <a:r>
              <a:rPr lang="vi-VN" altLang="en-US"/>
              <a:t>Trễ (2n+1)</a:t>
            </a:r>
            <a:r>
              <a:rPr lang="vi-VN" altLang="en-US">
                <a:sym typeface="Symbol" panose="05050102010706020507" pitchFamily="18" charset="2"/>
              </a:rPr>
              <a:t>t</a:t>
            </a:r>
            <a:r>
              <a:rPr lang="vi-VN" altLang="en-US"/>
              <a:t>  cho bộ công ripple-carry n-bit</a:t>
            </a:r>
          </a:p>
        </p:txBody>
      </p:sp>
    </p:spTree>
    <p:extLst>
      <p:ext uri="{BB962C8B-B14F-4D97-AF65-F5344CB8AC3E}">
        <p14:creationId xmlns:p14="http://schemas.microsoft.com/office/powerpoint/2010/main" val="52472982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2"/>
          <p:cNvSpPr>
            <a:spLocks noGrp="1" noChangeArrowheads="1"/>
          </p:cNvSpPr>
          <p:nvPr>
            <p:ph type="title"/>
          </p:nvPr>
        </p:nvSpPr>
        <p:spPr/>
        <p:txBody>
          <a:bodyPr>
            <a:normAutofit fontScale="90000"/>
          </a:bodyPr>
          <a:lstStyle/>
          <a:p>
            <a:pPr fontAlgn="auto">
              <a:spcAft>
                <a:spcPts val="0"/>
              </a:spcAft>
              <a:defRPr/>
            </a:pPr>
            <a:r>
              <a:rPr lang="en-US" sz="4000"/>
              <a:t>  </a:t>
            </a:r>
            <a:r>
              <a:rPr lang="vi-VN" sz="4000"/>
              <a:t>Các biến và các hàm (cont.)</a:t>
            </a:r>
            <a:r>
              <a:rPr lang="en-US" sz="4000"/>
              <a:t> </a:t>
            </a:r>
            <a:r>
              <a:rPr lang="vi-VN" sz="4000"/>
              <a:t>– </a:t>
            </a:r>
            <a:br>
              <a:rPr lang="vi-VN" sz="4000"/>
            </a:br>
            <a:r>
              <a:rPr lang="vi-VN" sz="4000"/>
              <a:t>		nối hỗn hợp AND và OR</a:t>
            </a:r>
            <a:endParaRPr lang="en-US" sz="4000"/>
          </a:p>
        </p:txBody>
      </p:sp>
      <p:sp>
        <p:nvSpPr>
          <p:cNvPr id="13315" name="Rectangle 3"/>
          <p:cNvSpPr>
            <a:spLocks noGrp="1" noChangeArrowheads="1"/>
          </p:cNvSpPr>
          <p:nvPr>
            <p:ph idx="1"/>
          </p:nvPr>
        </p:nvSpPr>
        <p:spPr/>
        <p:txBody>
          <a:bodyPr/>
          <a:lstStyle/>
          <a:p>
            <a:r>
              <a:rPr lang="vi-VN" altLang="en-US" smtClean="0"/>
              <a:t>Nối hỗn hợp sẽ cho ra các hàm logic đa dạng </a:t>
            </a:r>
          </a:p>
          <a:p>
            <a:pPr lvl="1"/>
            <a:r>
              <a:rPr lang="vi-VN" altLang="en-US" smtClean="0"/>
              <a:t>L(x</a:t>
            </a:r>
            <a:r>
              <a:rPr lang="vi-VN" altLang="en-US" baseline="-25000" smtClean="0"/>
              <a:t>1</a:t>
            </a:r>
            <a:r>
              <a:rPr lang="vi-VN" altLang="en-US" smtClean="0"/>
              <a:t>,x</a:t>
            </a:r>
            <a:r>
              <a:rPr lang="vi-VN" altLang="en-US" baseline="-25000" smtClean="0"/>
              <a:t>2</a:t>
            </a:r>
            <a:r>
              <a:rPr lang="vi-VN" altLang="en-US" smtClean="0"/>
              <a:t>)=(x</a:t>
            </a:r>
            <a:r>
              <a:rPr lang="vi-VN" altLang="en-US" baseline="-25000" smtClean="0"/>
              <a:t>1</a:t>
            </a:r>
            <a:r>
              <a:rPr lang="vi-VN" altLang="en-US" smtClean="0"/>
              <a:t>+x</a:t>
            </a:r>
            <a:r>
              <a:rPr lang="vi-VN" altLang="en-US" baseline="-25000" smtClean="0"/>
              <a:t>2 </a:t>
            </a:r>
            <a:r>
              <a:rPr lang="vi-VN" altLang="en-US" smtClean="0"/>
              <a:t>)</a:t>
            </a:r>
            <a:r>
              <a:rPr lang="vi-VN" altLang="en-US" baseline="30000" smtClean="0"/>
              <a:t> </a:t>
            </a:r>
            <a:r>
              <a:rPr lang="vi-VN" altLang="en-US" smtClean="0"/>
              <a:t>x</a:t>
            </a:r>
            <a:r>
              <a:rPr lang="vi-VN" altLang="en-US" baseline="-25000" smtClean="0"/>
              <a:t>3</a:t>
            </a:r>
          </a:p>
          <a:p>
            <a:pPr lvl="1">
              <a:buFont typeface="Wingdings" panose="05000000000000000000" pitchFamily="2" charset="2"/>
              <a:buNone/>
            </a:pPr>
            <a:endParaRPr lang="vi-VN" altLang="en-US" smtClean="0"/>
          </a:p>
          <a:p>
            <a:pPr lvl="1"/>
            <a:endParaRPr lang="en-US" altLang="en-US" smtClean="0"/>
          </a:p>
        </p:txBody>
      </p:sp>
      <p:grpSp>
        <p:nvGrpSpPr>
          <p:cNvPr id="13316" name="Group 40"/>
          <p:cNvGrpSpPr>
            <a:grpSpLocks/>
          </p:cNvGrpSpPr>
          <p:nvPr/>
        </p:nvGrpSpPr>
        <p:grpSpPr bwMode="auto">
          <a:xfrm>
            <a:off x="1600200" y="3505200"/>
            <a:ext cx="6477000" cy="1905000"/>
            <a:chOff x="1008" y="2208"/>
            <a:chExt cx="4080" cy="1200"/>
          </a:xfrm>
        </p:grpSpPr>
        <p:sp>
          <p:nvSpPr>
            <p:cNvPr id="13319" name="Line 5"/>
            <p:cNvSpPr>
              <a:spLocks noChangeShapeType="1"/>
            </p:cNvSpPr>
            <p:nvPr/>
          </p:nvSpPr>
          <p:spPr bwMode="auto">
            <a:xfrm>
              <a:off x="1680" y="2352"/>
              <a:ext cx="48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20" name="Line 6"/>
            <p:cNvSpPr>
              <a:spLocks noChangeShapeType="1"/>
            </p:cNvSpPr>
            <p:nvPr/>
          </p:nvSpPr>
          <p:spPr bwMode="auto">
            <a:xfrm>
              <a:off x="2352" y="2496"/>
              <a:ext cx="0" cy="240"/>
            </a:xfrm>
            <a:prstGeom prst="line">
              <a:avLst/>
            </a:prstGeom>
            <a:noFill/>
            <a:ln w="9525">
              <a:solidFill>
                <a:schemeClr val="tx1"/>
              </a:solidFill>
              <a:prstDash val="dash"/>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13321" name="Text Box 7"/>
            <p:cNvSpPr txBox="1">
              <a:spLocks noChangeArrowheads="1"/>
            </p:cNvSpPr>
            <p:nvPr/>
          </p:nvSpPr>
          <p:spPr bwMode="auto">
            <a:xfrm>
              <a:off x="2112" y="2496"/>
              <a:ext cx="24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vi-VN" altLang="en-US"/>
                <a:t>x</a:t>
              </a:r>
              <a:r>
                <a:rPr lang="vi-VN" altLang="en-US" baseline="-25000"/>
                <a:t>1</a:t>
              </a:r>
              <a:endParaRPr lang="en-US" altLang="en-US" baseline="-25000"/>
            </a:p>
          </p:txBody>
        </p:sp>
        <p:sp>
          <p:nvSpPr>
            <p:cNvPr id="13322" name="Rectangle 8"/>
            <p:cNvSpPr>
              <a:spLocks noChangeArrowheads="1"/>
            </p:cNvSpPr>
            <p:nvPr/>
          </p:nvSpPr>
          <p:spPr bwMode="auto">
            <a:xfrm>
              <a:off x="2160" y="2208"/>
              <a:ext cx="384" cy="288"/>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vi-VN" altLang="en-US" sz="2000"/>
                <a:t>S</a:t>
              </a:r>
              <a:endParaRPr lang="en-US" altLang="en-US" sz="2000"/>
            </a:p>
          </p:txBody>
        </p:sp>
        <p:sp>
          <p:nvSpPr>
            <p:cNvPr id="13323" name="Line 9"/>
            <p:cNvSpPr>
              <a:spLocks noChangeShapeType="1"/>
            </p:cNvSpPr>
            <p:nvPr/>
          </p:nvSpPr>
          <p:spPr bwMode="auto">
            <a:xfrm>
              <a:off x="1234" y="3024"/>
              <a:ext cx="24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24" name="Line 10"/>
            <p:cNvSpPr>
              <a:spLocks noChangeShapeType="1"/>
            </p:cNvSpPr>
            <p:nvPr/>
          </p:nvSpPr>
          <p:spPr bwMode="auto">
            <a:xfrm>
              <a:off x="1306" y="3120"/>
              <a:ext cx="96"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25" name="Line 11"/>
            <p:cNvSpPr>
              <a:spLocks noChangeShapeType="1"/>
            </p:cNvSpPr>
            <p:nvPr/>
          </p:nvSpPr>
          <p:spPr bwMode="auto">
            <a:xfrm>
              <a:off x="1344" y="2592"/>
              <a:ext cx="10" cy="43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3326" name="Group 12"/>
            <p:cNvGrpSpPr>
              <a:grpSpLocks/>
            </p:cNvGrpSpPr>
            <p:nvPr/>
          </p:nvGrpSpPr>
          <p:grpSpPr bwMode="auto">
            <a:xfrm rot="5400000">
              <a:off x="4200" y="2520"/>
              <a:ext cx="720" cy="1056"/>
              <a:chOff x="4896" y="1296"/>
              <a:chExt cx="720" cy="1056"/>
            </a:xfrm>
          </p:grpSpPr>
          <p:sp>
            <p:nvSpPr>
              <p:cNvPr id="13346" name="Oval 13"/>
              <p:cNvSpPr>
                <a:spLocks noChangeArrowheads="1"/>
              </p:cNvSpPr>
              <p:nvPr/>
            </p:nvSpPr>
            <p:spPr bwMode="auto">
              <a:xfrm>
                <a:off x="5136" y="1680"/>
                <a:ext cx="240" cy="48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3347" name="Rectangle 14"/>
              <p:cNvSpPr>
                <a:spLocks noChangeArrowheads="1"/>
              </p:cNvSpPr>
              <p:nvPr/>
            </p:nvSpPr>
            <p:spPr bwMode="auto">
              <a:xfrm>
                <a:off x="5232" y="2160"/>
                <a:ext cx="48" cy="192"/>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3348" name="Line 15"/>
              <p:cNvSpPr>
                <a:spLocks noChangeShapeType="1"/>
              </p:cNvSpPr>
              <p:nvPr/>
            </p:nvSpPr>
            <p:spPr bwMode="auto">
              <a:xfrm flipV="1">
                <a:off x="5328" y="1488"/>
                <a:ext cx="96"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49" name="Line 16"/>
              <p:cNvSpPr>
                <a:spLocks noChangeShapeType="1"/>
              </p:cNvSpPr>
              <p:nvPr/>
            </p:nvSpPr>
            <p:spPr bwMode="auto">
              <a:xfrm flipV="1">
                <a:off x="5376" y="1488"/>
                <a:ext cx="24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50" name="Line 17"/>
              <p:cNvSpPr>
                <a:spLocks noChangeShapeType="1"/>
              </p:cNvSpPr>
              <p:nvPr/>
            </p:nvSpPr>
            <p:spPr bwMode="auto">
              <a:xfrm flipV="1">
                <a:off x="5280" y="1296"/>
                <a:ext cx="0"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51" name="Line 18"/>
              <p:cNvSpPr>
                <a:spLocks noChangeShapeType="1"/>
              </p:cNvSpPr>
              <p:nvPr/>
            </p:nvSpPr>
            <p:spPr bwMode="auto">
              <a:xfrm flipH="1" flipV="1">
                <a:off x="5136" y="1536"/>
                <a:ext cx="48"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52" name="Line 19"/>
              <p:cNvSpPr>
                <a:spLocks noChangeShapeType="1"/>
              </p:cNvSpPr>
              <p:nvPr/>
            </p:nvSpPr>
            <p:spPr bwMode="auto">
              <a:xfrm flipH="1" flipV="1">
                <a:off x="4896" y="1584"/>
                <a:ext cx="24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53" name="Freeform 20"/>
              <p:cNvSpPr>
                <a:spLocks/>
              </p:cNvSpPr>
              <p:nvPr/>
            </p:nvSpPr>
            <p:spPr bwMode="auto">
              <a:xfrm>
                <a:off x="5176" y="1879"/>
                <a:ext cx="151" cy="74"/>
              </a:xfrm>
              <a:custGeom>
                <a:avLst/>
                <a:gdLst>
                  <a:gd name="T0" fmla="*/ 0 w 151"/>
                  <a:gd name="T1" fmla="*/ 49 h 74"/>
                  <a:gd name="T2" fmla="*/ 16 w 151"/>
                  <a:gd name="T3" fmla="*/ 16 h 74"/>
                  <a:gd name="T4" fmla="*/ 50 w 151"/>
                  <a:gd name="T5" fmla="*/ 49 h 74"/>
                  <a:gd name="T6" fmla="*/ 75 w 151"/>
                  <a:gd name="T7" fmla="*/ 66 h 74"/>
                  <a:gd name="T8" fmla="*/ 100 w 151"/>
                  <a:gd name="T9" fmla="*/ 49 h 74"/>
                  <a:gd name="T10" fmla="*/ 142 w 151"/>
                  <a:gd name="T11" fmla="*/ 24 h 74"/>
                  <a:gd name="T12" fmla="*/ 150 w 151"/>
                  <a:gd name="T13" fmla="*/ 74 h 74"/>
                  <a:gd name="T14" fmla="*/ 0 60000 65536"/>
                  <a:gd name="T15" fmla="*/ 0 60000 65536"/>
                  <a:gd name="T16" fmla="*/ 0 60000 65536"/>
                  <a:gd name="T17" fmla="*/ 0 60000 65536"/>
                  <a:gd name="T18" fmla="*/ 0 60000 65536"/>
                  <a:gd name="T19" fmla="*/ 0 60000 65536"/>
                  <a:gd name="T20" fmla="*/ 0 60000 65536"/>
                  <a:gd name="T21" fmla="*/ 0 w 151"/>
                  <a:gd name="T22" fmla="*/ 0 h 74"/>
                  <a:gd name="T23" fmla="*/ 151 w 151"/>
                  <a:gd name="T24" fmla="*/ 74 h 7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1" h="74">
                    <a:moveTo>
                      <a:pt x="0" y="49"/>
                    </a:moveTo>
                    <a:cubicBezTo>
                      <a:pt x="5" y="38"/>
                      <a:pt x="6" y="22"/>
                      <a:pt x="16" y="16"/>
                    </a:cubicBezTo>
                    <a:cubicBezTo>
                      <a:pt x="42" y="0"/>
                      <a:pt x="45" y="43"/>
                      <a:pt x="50" y="49"/>
                    </a:cubicBezTo>
                    <a:cubicBezTo>
                      <a:pt x="56" y="57"/>
                      <a:pt x="67" y="60"/>
                      <a:pt x="75" y="66"/>
                    </a:cubicBezTo>
                    <a:cubicBezTo>
                      <a:pt x="83" y="60"/>
                      <a:pt x="94" y="57"/>
                      <a:pt x="100" y="49"/>
                    </a:cubicBezTo>
                    <a:cubicBezTo>
                      <a:pt x="131" y="12"/>
                      <a:pt x="98" y="10"/>
                      <a:pt x="142" y="24"/>
                    </a:cubicBezTo>
                    <a:cubicBezTo>
                      <a:pt x="151" y="63"/>
                      <a:pt x="150" y="46"/>
                      <a:pt x="150" y="74"/>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grpSp>
        <p:sp>
          <p:nvSpPr>
            <p:cNvPr id="13327" name="Line 21"/>
            <p:cNvSpPr>
              <a:spLocks noChangeShapeType="1"/>
            </p:cNvSpPr>
            <p:nvPr/>
          </p:nvSpPr>
          <p:spPr bwMode="auto">
            <a:xfrm>
              <a:off x="4128" y="2592"/>
              <a:ext cx="0" cy="43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28" name="Line 22"/>
            <p:cNvSpPr>
              <a:spLocks noChangeShapeType="1"/>
            </p:cNvSpPr>
            <p:nvPr/>
          </p:nvSpPr>
          <p:spPr bwMode="auto">
            <a:xfrm>
              <a:off x="1354" y="3120"/>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29" name="Line 23"/>
            <p:cNvSpPr>
              <a:spLocks noChangeShapeType="1"/>
            </p:cNvSpPr>
            <p:nvPr/>
          </p:nvSpPr>
          <p:spPr bwMode="auto">
            <a:xfrm flipV="1">
              <a:off x="1354" y="3408"/>
              <a:ext cx="277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30" name="Line 24"/>
            <p:cNvSpPr>
              <a:spLocks noChangeShapeType="1"/>
            </p:cNvSpPr>
            <p:nvPr/>
          </p:nvSpPr>
          <p:spPr bwMode="auto">
            <a:xfrm>
              <a:off x="4128" y="3072"/>
              <a:ext cx="0"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31" name="Text Box 25"/>
            <p:cNvSpPr txBox="1">
              <a:spLocks noChangeArrowheads="1"/>
            </p:cNvSpPr>
            <p:nvPr/>
          </p:nvSpPr>
          <p:spPr bwMode="auto">
            <a:xfrm>
              <a:off x="1008" y="2951"/>
              <a:ext cx="21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vi-VN" altLang="en-US"/>
                <a:t>E</a:t>
              </a:r>
              <a:endParaRPr lang="en-US" altLang="en-US"/>
            </a:p>
          </p:txBody>
        </p:sp>
        <p:sp>
          <p:nvSpPr>
            <p:cNvPr id="13332" name="Line 26"/>
            <p:cNvSpPr>
              <a:spLocks noChangeShapeType="1"/>
            </p:cNvSpPr>
            <p:nvPr/>
          </p:nvSpPr>
          <p:spPr bwMode="auto">
            <a:xfrm>
              <a:off x="2352" y="3072"/>
              <a:ext cx="0" cy="192"/>
            </a:xfrm>
            <a:prstGeom prst="line">
              <a:avLst/>
            </a:prstGeom>
            <a:noFill/>
            <a:ln w="9525">
              <a:solidFill>
                <a:schemeClr val="tx1"/>
              </a:solidFill>
              <a:prstDash val="dash"/>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13333" name="Text Box 27"/>
            <p:cNvSpPr txBox="1">
              <a:spLocks noChangeArrowheads="1"/>
            </p:cNvSpPr>
            <p:nvPr/>
          </p:nvSpPr>
          <p:spPr bwMode="auto">
            <a:xfrm>
              <a:off x="2064" y="3072"/>
              <a:ext cx="24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vi-VN" altLang="en-US"/>
                <a:t>x</a:t>
              </a:r>
              <a:r>
                <a:rPr lang="vi-VN" altLang="en-US" baseline="-25000"/>
                <a:t>2</a:t>
              </a:r>
              <a:endParaRPr lang="en-US" altLang="en-US" baseline="-25000"/>
            </a:p>
          </p:txBody>
        </p:sp>
        <p:sp>
          <p:nvSpPr>
            <p:cNvPr id="13334" name="Rectangle 28"/>
            <p:cNvSpPr>
              <a:spLocks noChangeArrowheads="1"/>
            </p:cNvSpPr>
            <p:nvPr/>
          </p:nvSpPr>
          <p:spPr bwMode="auto">
            <a:xfrm>
              <a:off x="2160" y="2784"/>
              <a:ext cx="384" cy="288"/>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vi-VN" altLang="en-US" sz="2000"/>
                <a:t>S</a:t>
              </a:r>
              <a:endParaRPr lang="en-US" altLang="en-US" sz="2000"/>
            </a:p>
          </p:txBody>
        </p:sp>
        <p:sp>
          <p:nvSpPr>
            <p:cNvPr id="13335" name="Line 29"/>
            <p:cNvSpPr>
              <a:spLocks noChangeShapeType="1"/>
            </p:cNvSpPr>
            <p:nvPr/>
          </p:nvSpPr>
          <p:spPr bwMode="auto">
            <a:xfrm>
              <a:off x="2544" y="2352"/>
              <a:ext cx="43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36" name="Line 30"/>
            <p:cNvSpPr>
              <a:spLocks noChangeShapeType="1"/>
            </p:cNvSpPr>
            <p:nvPr/>
          </p:nvSpPr>
          <p:spPr bwMode="auto">
            <a:xfrm>
              <a:off x="1680" y="2928"/>
              <a:ext cx="48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37" name="Line 31"/>
            <p:cNvSpPr>
              <a:spLocks noChangeShapeType="1"/>
            </p:cNvSpPr>
            <p:nvPr/>
          </p:nvSpPr>
          <p:spPr bwMode="auto">
            <a:xfrm>
              <a:off x="2544" y="2928"/>
              <a:ext cx="43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38" name="Line 32"/>
            <p:cNvSpPr>
              <a:spLocks noChangeShapeType="1"/>
            </p:cNvSpPr>
            <p:nvPr/>
          </p:nvSpPr>
          <p:spPr bwMode="auto">
            <a:xfrm flipV="1">
              <a:off x="1680" y="2352"/>
              <a:ext cx="0" cy="57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39" name="Line 33"/>
            <p:cNvSpPr>
              <a:spLocks noChangeShapeType="1"/>
            </p:cNvSpPr>
            <p:nvPr/>
          </p:nvSpPr>
          <p:spPr bwMode="auto">
            <a:xfrm flipV="1">
              <a:off x="2976" y="2352"/>
              <a:ext cx="0" cy="57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40" name="Line 34"/>
            <p:cNvSpPr>
              <a:spLocks noChangeShapeType="1"/>
            </p:cNvSpPr>
            <p:nvPr/>
          </p:nvSpPr>
          <p:spPr bwMode="auto">
            <a:xfrm flipH="1" flipV="1">
              <a:off x="2976" y="2592"/>
              <a:ext cx="2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41" name="Line 35"/>
            <p:cNvSpPr>
              <a:spLocks noChangeShapeType="1"/>
            </p:cNvSpPr>
            <p:nvPr/>
          </p:nvSpPr>
          <p:spPr bwMode="auto">
            <a:xfrm flipH="1" flipV="1">
              <a:off x="1344" y="2592"/>
              <a:ext cx="33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42" name="Line 36"/>
            <p:cNvSpPr>
              <a:spLocks noChangeShapeType="1"/>
            </p:cNvSpPr>
            <p:nvPr/>
          </p:nvSpPr>
          <p:spPr bwMode="auto">
            <a:xfrm>
              <a:off x="3456" y="2736"/>
              <a:ext cx="0" cy="192"/>
            </a:xfrm>
            <a:prstGeom prst="line">
              <a:avLst/>
            </a:prstGeom>
            <a:noFill/>
            <a:ln w="9525">
              <a:solidFill>
                <a:schemeClr val="tx1"/>
              </a:solidFill>
              <a:prstDash val="dash"/>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13343" name="Text Box 37"/>
            <p:cNvSpPr txBox="1">
              <a:spLocks noChangeArrowheads="1"/>
            </p:cNvSpPr>
            <p:nvPr/>
          </p:nvSpPr>
          <p:spPr bwMode="auto">
            <a:xfrm>
              <a:off x="3168" y="2736"/>
              <a:ext cx="24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vi-VN" altLang="en-US"/>
                <a:t>x</a:t>
              </a:r>
              <a:r>
                <a:rPr lang="vi-VN" altLang="en-US" baseline="-25000"/>
                <a:t>3</a:t>
              </a:r>
              <a:endParaRPr lang="en-US" altLang="en-US" baseline="-25000"/>
            </a:p>
          </p:txBody>
        </p:sp>
        <p:sp>
          <p:nvSpPr>
            <p:cNvPr id="13344" name="Rectangle 38"/>
            <p:cNvSpPr>
              <a:spLocks noChangeArrowheads="1"/>
            </p:cNvSpPr>
            <p:nvPr/>
          </p:nvSpPr>
          <p:spPr bwMode="auto">
            <a:xfrm>
              <a:off x="3264" y="2448"/>
              <a:ext cx="384" cy="288"/>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vi-VN" altLang="en-US" sz="2000"/>
                <a:t>S</a:t>
              </a:r>
              <a:endParaRPr lang="en-US" altLang="en-US" sz="2000"/>
            </a:p>
          </p:txBody>
        </p:sp>
        <p:sp>
          <p:nvSpPr>
            <p:cNvPr id="13345" name="Line 39"/>
            <p:cNvSpPr>
              <a:spLocks noChangeShapeType="1"/>
            </p:cNvSpPr>
            <p:nvPr/>
          </p:nvSpPr>
          <p:spPr bwMode="auto">
            <a:xfrm flipH="1" flipV="1">
              <a:off x="3648" y="2592"/>
              <a:ext cx="48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42" name="Slide Number Placeholder 41"/>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712D711-8A16-40A1-B7E5-698C849F3A86}" type="slidenum">
              <a:rPr lang="en-US" altLang="en-US">
                <a:solidFill>
                  <a:srgbClr val="045C75"/>
                </a:solidFill>
              </a:rPr>
              <a:pPr eaLnBrk="1" hangingPunct="1"/>
              <a:t>24</a:t>
            </a:fld>
            <a:endParaRPr lang="en-US" altLang="en-US">
              <a:solidFill>
                <a:srgbClr val="045C75"/>
              </a:solidFill>
            </a:endParaRPr>
          </a:p>
        </p:txBody>
      </p:sp>
      <p:sp>
        <p:nvSpPr>
          <p:cNvPr id="43" name="Footer Placeholder 42"/>
          <p:cNvSpPr>
            <a:spLocks noGrp="1"/>
          </p:cNvSpPr>
          <p:nvPr>
            <p:ph type="ftr" sz="quarter" idx="11"/>
          </p:nvPr>
        </p:nvSpPr>
        <p:spPr/>
        <p:txBody>
          <a:bodyPr/>
          <a:lstStyle/>
          <a:p>
            <a:pPr>
              <a:defRPr/>
            </a:pPr>
            <a:r>
              <a:rPr lang="en-US"/>
              <a:t>Khoa ĐT-VT, Đại học Bách Khoa Hà nội           Tiến sỹ Hoàng Mạnh Thắng</a:t>
            </a:r>
          </a:p>
        </p:txBody>
      </p:sp>
    </p:spTree>
    <p:extLst>
      <p:ext uri="{BB962C8B-B14F-4D97-AF65-F5344CB8AC3E}">
        <p14:creationId xmlns:p14="http://schemas.microsoft.com/office/powerpoint/2010/main" val="2507044151"/>
      </p:ext>
    </p:extLst>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normAutofit fontScale="90000"/>
          </a:bodyPr>
          <a:lstStyle/>
          <a:p>
            <a:pPr fontAlgn="auto">
              <a:spcAft>
                <a:spcPts val="0"/>
              </a:spcAft>
              <a:defRPr/>
            </a:pPr>
            <a:r>
              <a:rPr lang="vi-VN"/>
              <a:t>Đường đi dài nhất của bộ cộng carry-lookahead</a:t>
            </a:r>
            <a:endParaRPr lang="en-US">
              <a:latin typeface="Arial" charset="0"/>
            </a:endParaRPr>
          </a:p>
        </p:txBody>
      </p:sp>
      <p:pic>
        <p:nvPicPr>
          <p:cNvPr id="1331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14800" y="1752600"/>
            <a:ext cx="3924300" cy="318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6" name="Text Box 5"/>
          <p:cNvSpPr txBox="1">
            <a:spLocks noChangeArrowheads="1"/>
          </p:cNvSpPr>
          <p:nvPr/>
        </p:nvSpPr>
        <p:spPr bwMode="auto">
          <a:xfrm>
            <a:off x="304800" y="1905000"/>
            <a:ext cx="4746625" cy="420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vi-VN" altLang="en-US"/>
              <a:t>Trễ 3</a:t>
            </a:r>
            <a:r>
              <a:rPr lang="vi-VN" altLang="en-US">
                <a:sym typeface="Symbol" panose="05050102010706020507" pitchFamily="18" charset="2"/>
              </a:rPr>
              <a:t>t cho c</a:t>
            </a:r>
            <a:r>
              <a:rPr lang="vi-VN" altLang="en-US" baseline="-25000">
                <a:sym typeface="Symbol" panose="05050102010706020507" pitchFamily="18" charset="2"/>
              </a:rPr>
              <a:t>1</a:t>
            </a:r>
          </a:p>
          <a:p>
            <a:pPr eaLnBrk="1" hangingPunct="1"/>
            <a:r>
              <a:rPr lang="vi-VN" altLang="en-US"/>
              <a:t>Trễ 3</a:t>
            </a:r>
            <a:r>
              <a:rPr lang="vi-VN" altLang="en-US">
                <a:sym typeface="Symbol" panose="05050102010706020507" pitchFamily="18" charset="2"/>
              </a:rPr>
              <a:t>t cho c</a:t>
            </a:r>
            <a:r>
              <a:rPr lang="vi-VN" altLang="en-US" baseline="-25000">
                <a:sym typeface="Symbol" panose="05050102010706020507" pitchFamily="18" charset="2"/>
              </a:rPr>
              <a:t>2</a:t>
            </a:r>
          </a:p>
          <a:p>
            <a:pPr eaLnBrk="1" hangingPunct="1"/>
            <a:r>
              <a:rPr lang="vi-VN" altLang="en-US"/>
              <a:t>Trễ 3</a:t>
            </a:r>
            <a:r>
              <a:rPr lang="vi-VN" altLang="en-US">
                <a:sym typeface="Symbol" panose="05050102010706020507" pitchFamily="18" charset="2"/>
              </a:rPr>
              <a:t>t cho c</a:t>
            </a:r>
            <a:r>
              <a:rPr lang="vi-VN" altLang="en-US" baseline="-25000">
                <a:sym typeface="Symbol" panose="05050102010706020507" pitchFamily="18" charset="2"/>
              </a:rPr>
              <a:t>n</a:t>
            </a:r>
            <a:endParaRPr lang="vi-VN" altLang="en-US">
              <a:sym typeface="Symbol" panose="05050102010706020507" pitchFamily="18" charset="2"/>
            </a:endParaRPr>
          </a:p>
          <a:p>
            <a:pPr eaLnBrk="1" hangingPunct="1"/>
            <a:endParaRPr lang="vi-VN" altLang="en-US" baseline="-25000">
              <a:sym typeface="Symbol" panose="05050102010706020507" pitchFamily="18" charset="2"/>
            </a:endParaRPr>
          </a:p>
          <a:p>
            <a:pPr eaLnBrk="1" hangingPunct="1"/>
            <a:endParaRPr lang="vi-VN" altLang="en-US" baseline="-25000">
              <a:sym typeface="Symbol" panose="05050102010706020507" pitchFamily="18" charset="2"/>
            </a:endParaRPr>
          </a:p>
          <a:p>
            <a:pPr eaLnBrk="1" hangingPunct="1"/>
            <a:endParaRPr lang="vi-VN" altLang="en-US" baseline="-25000">
              <a:sym typeface="Symbol" panose="05050102010706020507" pitchFamily="18" charset="2"/>
            </a:endParaRPr>
          </a:p>
          <a:p>
            <a:pPr eaLnBrk="1" hangingPunct="1"/>
            <a:endParaRPr lang="vi-VN" altLang="en-US" baseline="-25000">
              <a:sym typeface="Symbol" panose="05050102010706020507" pitchFamily="18" charset="2"/>
            </a:endParaRPr>
          </a:p>
          <a:p>
            <a:pPr eaLnBrk="1" hangingPunct="1"/>
            <a:endParaRPr lang="vi-VN" altLang="en-US" baseline="-25000">
              <a:sym typeface="Symbol" panose="05050102010706020507" pitchFamily="18" charset="2"/>
            </a:endParaRPr>
          </a:p>
          <a:p>
            <a:pPr eaLnBrk="1" hangingPunct="1"/>
            <a:endParaRPr lang="vi-VN" altLang="en-US" baseline="-25000">
              <a:sym typeface="Symbol" panose="05050102010706020507" pitchFamily="18" charset="2"/>
            </a:endParaRPr>
          </a:p>
          <a:p>
            <a:pPr eaLnBrk="1" hangingPunct="1"/>
            <a:endParaRPr lang="vi-VN" altLang="en-US" baseline="-25000">
              <a:sym typeface="Symbol" panose="05050102010706020507" pitchFamily="18" charset="2"/>
            </a:endParaRPr>
          </a:p>
          <a:p>
            <a:pPr eaLnBrk="1" hangingPunct="1"/>
            <a:endParaRPr lang="vi-VN" altLang="en-US" baseline="-25000">
              <a:sym typeface="Symbol" panose="05050102010706020507" pitchFamily="18" charset="2"/>
            </a:endParaRPr>
          </a:p>
          <a:p>
            <a:pPr eaLnBrk="1" hangingPunct="1"/>
            <a:endParaRPr lang="vi-VN" altLang="en-US" baseline="-25000">
              <a:sym typeface="Symbol" panose="05050102010706020507" pitchFamily="18" charset="2"/>
            </a:endParaRPr>
          </a:p>
          <a:p>
            <a:pPr eaLnBrk="1" hangingPunct="1"/>
            <a:endParaRPr lang="vi-VN" altLang="en-US" baseline="-25000">
              <a:sym typeface="Symbol" panose="05050102010706020507" pitchFamily="18" charset="2"/>
            </a:endParaRPr>
          </a:p>
          <a:p>
            <a:pPr eaLnBrk="1" hangingPunct="1"/>
            <a:endParaRPr lang="vi-VN" altLang="en-US" baseline="-25000">
              <a:sym typeface="Symbol" panose="05050102010706020507" pitchFamily="18" charset="2"/>
            </a:endParaRPr>
          </a:p>
          <a:p>
            <a:pPr eaLnBrk="1" hangingPunct="1"/>
            <a:endParaRPr lang="vi-VN" altLang="en-US" baseline="-25000">
              <a:sym typeface="Symbol" panose="05050102010706020507" pitchFamily="18" charset="2"/>
            </a:endParaRPr>
          </a:p>
          <a:p>
            <a:pPr eaLnBrk="1" hangingPunct="1">
              <a:buFont typeface="Wingdings" panose="05000000000000000000" pitchFamily="2" charset="2"/>
              <a:buChar char="è"/>
            </a:pPr>
            <a:r>
              <a:rPr lang="vi-VN" altLang="en-US"/>
              <a:t>Trễ 4</a:t>
            </a:r>
            <a:r>
              <a:rPr lang="vi-VN" altLang="en-US">
                <a:sym typeface="Symbol" panose="05050102010706020507" pitchFamily="18" charset="2"/>
              </a:rPr>
              <a:t>t</a:t>
            </a:r>
            <a:r>
              <a:rPr lang="vi-VN" altLang="en-US"/>
              <a:t>  cho bộ cộng carry-aheadlook n-bit</a:t>
            </a:r>
          </a:p>
          <a:p>
            <a:pPr eaLnBrk="1" hangingPunct="1">
              <a:buFont typeface="Wingdings" panose="05000000000000000000" pitchFamily="2" charset="2"/>
              <a:buChar char="è"/>
            </a:pPr>
            <a:r>
              <a:rPr lang="vi-VN" altLang="en-US"/>
              <a:t>Tất cả g</a:t>
            </a:r>
            <a:r>
              <a:rPr lang="vi-VN" altLang="en-US" baseline="-25000"/>
              <a:t>i</a:t>
            </a:r>
            <a:r>
              <a:rPr lang="vi-VN" altLang="en-US"/>
              <a:t> và p</a:t>
            </a:r>
            <a:r>
              <a:rPr lang="vi-VN" altLang="en-US" baseline="-25000"/>
              <a:t>i</a:t>
            </a:r>
            <a:r>
              <a:rPr lang="vi-VN" altLang="en-US"/>
              <a:t> là một trễ</a:t>
            </a:r>
          </a:p>
          <a:p>
            <a:pPr eaLnBrk="1" hangingPunct="1">
              <a:buFont typeface="Wingdings" panose="05000000000000000000" pitchFamily="2" charset="2"/>
              <a:buChar char="è"/>
            </a:pPr>
            <a:r>
              <a:rPr lang="vi-VN" altLang="en-US"/>
              <a:t>Tất cả c</a:t>
            </a:r>
            <a:r>
              <a:rPr lang="vi-VN" altLang="en-US" baseline="-25000"/>
              <a:t>i</a:t>
            </a:r>
            <a:r>
              <a:rPr lang="vi-VN" altLang="en-US"/>
              <a:t> nhiều hơn g_i và p</a:t>
            </a:r>
            <a:r>
              <a:rPr lang="vi-VN" altLang="en-US" baseline="-25000"/>
              <a:t>i</a:t>
            </a:r>
            <a:r>
              <a:rPr lang="vi-VN" altLang="en-US"/>
              <a:t> 2 trễ</a:t>
            </a:r>
          </a:p>
          <a:p>
            <a:pPr eaLnBrk="1" hangingPunct="1">
              <a:buFont typeface="Wingdings" panose="05000000000000000000" pitchFamily="2" charset="2"/>
              <a:buChar char="è"/>
            </a:pPr>
            <a:r>
              <a:rPr lang="vi-VN" altLang="en-US"/>
              <a:t>s</a:t>
            </a:r>
            <a:r>
              <a:rPr lang="vi-VN" altLang="en-US" baseline="-25000"/>
              <a:t>i</a:t>
            </a:r>
            <a:r>
              <a:rPr lang="vi-VN" altLang="en-US"/>
              <a:t> nhiều hơn c</a:t>
            </a:r>
            <a:r>
              <a:rPr lang="vi-VN" altLang="en-US" baseline="-25000"/>
              <a:t>i</a:t>
            </a:r>
            <a:r>
              <a:rPr lang="vi-VN" altLang="en-US"/>
              <a:t> một trễ</a:t>
            </a:r>
          </a:p>
        </p:txBody>
      </p:sp>
    </p:spTree>
    <p:extLst>
      <p:ext uri="{BB962C8B-B14F-4D97-AF65-F5344CB8AC3E}">
        <p14:creationId xmlns:p14="http://schemas.microsoft.com/office/powerpoint/2010/main" val="3158226655"/>
      </p:ext>
    </p:extLst>
  </p:cSld>
  <p:clrMapOvr>
    <a:masterClrMapping/>
  </p:clrMapOvr>
  <p:timing>
    <p:tnLst>
      <p:par>
        <p:cTn id="1" dur="indefinite" restart="never" nodeType="tmRoot"/>
      </p:par>
    </p:tnLst>
  </p:timing>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vi-VN" altLang="en-US" sz="4000" smtClean="0"/>
              <a:t>Các hạn chế của carry-lookahead</a:t>
            </a:r>
            <a:endParaRPr lang="en-US" altLang="en-US" sz="4000" smtClean="0">
              <a:latin typeface="Arial" panose="020B0604020202020204" pitchFamily="34" charset="0"/>
            </a:endParaRPr>
          </a:p>
        </p:txBody>
      </p:sp>
      <p:sp>
        <p:nvSpPr>
          <p:cNvPr id="14339" name="Rectangle 3"/>
          <p:cNvSpPr>
            <a:spLocks noGrp="1" noChangeArrowheads="1"/>
          </p:cNvSpPr>
          <p:nvPr>
            <p:ph idx="1"/>
          </p:nvPr>
        </p:nvSpPr>
        <p:spPr/>
        <p:txBody>
          <a:bodyPr/>
          <a:lstStyle/>
          <a:p>
            <a:r>
              <a:rPr lang="vi-VN" altLang="en-US" smtClean="0"/>
              <a:t>Từ biểu thức cho carry trong bộ cộng CLA</a:t>
            </a:r>
          </a:p>
          <a:p>
            <a:endParaRPr lang="vi-VN" altLang="en-US" smtClean="0"/>
          </a:p>
          <a:p>
            <a:pPr>
              <a:buFont typeface="Wingdings" panose="05000000000000000000" pitchFamily="2" charset="2"/>
              <a:buNone/>
            </a:pPr>
            <a:r>
              <a:rPr lang="vi-VN" altLang="en-US" smtClean="0"/>
              <a:t>Thấy rằng:</a:t>
            </a:r>
          </a:p>
          <a:p>
            <a:pPr lvl="1"/>
            <a:r>
              <a:rPr lang="vi-VN" altLang="en-US" smtClean="0"/>
              <a:t>Kết quả nhận được nhanh vì ở dạng hàm 2 mức dùng AND-OR</a:t>
            </a:r>
          </a:p>
          <a:p>
            <a:pPr lvl="1"/>
            <a:r>
              <a:rPr lang="vi-VN" altLang="en-US" smtClean="0"/>
              <a:t>Hạn chế Fan-in có thể làm hạn chế tốc độ</a:t>
            </a:r>
          </a:p>
          <a:p>
            <a:pPr lvl="1"/>
            <a:r>
              <a:rPr lang="vi-VN" altLang="en-US" smtClean="0"/>
              <a:t>Mức độ phức tạp tăng nhanh khi n lớn</a:t>
            </a:r>
            <a:endParaRPr lang="en-US" altLang="en-US" smtClean="0"/>
          </a:p>
        </p:txBody>
      </p:sp>
      <p:pic>
        <p:nvPicPr>
          <p:cNvPr id="1434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2438400"/>
            <a:ext cx="7848600"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93780594"/>
      </p:ext>
    </p:extLst>
  </p:cSld>
  <p:clrMapOvr>
    <a:masterClrMapping/>
  </p:clrMapOvr>
  <p:timing>
    <p:tnLst>
      <p:par>
        <p:cTn id="1" dur="indefinite" restart="never" nodeType="tmRoot"/>
      </p:par>
    </p:tnLst>
  </p:timing>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vi-VN" altLang="en-US" smtClean="0"/>
              <a:t>Bộ cộng 32 bit</a:t>
            </a:r>
            <a:endParaRPr lang="en-US" altLang="en-US" smtClean="0">
              <a:latin typeface="Arial" panose="020B0604020202020204" pitchFamily="34" charset="0"/>
            </a:endParaRPr>
          </a:p>
        </p:txBody>
      </p:sp>
      <p:sp>
        <p:nvSpPr>
          <p:cNvPr id="15363" name="Rectangle 3"/>
          <p:cNvSpPr>
            <a:spLocks noGrp="1" noChangeArrowheads="1"/>
          </p:cNvSpPr>
          <p:nvPr>
            <p:ph idx="1"/>
          </p:nvPr>
        </p:nvSpPr>
        <p:spPr/>
        <p:txBody>
          <a:bodyPr/>
          <a:lstStyle/>
          <a:p>
            <a:r>
              <a:rPr lang="vi-VN" altLang="en-US" smtClean="0"/>
              <a:t>Chia bộ cộng 32 bit thành 4 khối, mỗi khối là 1 bộ cộng CLA 8 bit.</a:t>
            </a:r>
          </a:p>
          <a:p>
            <a:pPr lvl="1"/>
            <a:r>
              <a:rPr lang="vi-VN" altLang="en-US" smtClean="0"/>
              <a:t>Bit b</a:t>
            </a:r>
            <a:r>
              <a:rPr lang="vi-VN" altLang="en-US" baseline="-25000" smtClean="0"/>
              <a:t>7-0</a:t>
            </a:r>
            <a:r>
              <a:rPr lang="vi-VN" altLang="en-US" smtClean="0"/>
              <a:t> là khối 0</a:t>
            </a:r>
          </a:p>
          <a:p>
            <a:pPr lvl="1"/>
            <a:r>
              <a:rPr lang="vi-VN" altLang="en-US" smtClean="0"/>
              <a:t>Bit b</a:t>
            </a:r>
            <a:r>
              <a:rPr lang="vi-VN" altLang="en-US" baseline="-25000" smtClean="0"/>
              <a:t>15-8</a:t>
            </a:r>
            <a:r>
              <a:rPr lang="vi-VN" altLang="en-US" smtClean="0"/>
              <a:t> là khối 1</a:t>
            </a:r>
          </a:p>
          <a:p>
            <a:pPr lvl="1"/>
            <a:r>
              <a:rPr lang="vi-VN" altLang="en-US" smtClean="0"/>
              <a:t>Bit b</a:t>
            </a:r>
            <a:r>
              <a:rPr lang="vi-VN" altLang="en-US" baseline="-25000" smtClean="0"/>
              <a:t>23-16</a:t>
            </a:r>
            <a:r>
              <a:rPr lang="vi-VN" altLang="en-US" smtClean="0"/>
              <a:t> là khối 2</a:t>
            </a:r>
          </a:p>
          <a:p>
            <a:pPr lvl="1"/>
            <a:r>
              <a:rPr lang="vi-VN" altLang="en-US" smtClean="0"/>
              <a:t>Bit b</a:t>
            </a:r>
            <a:r>
              <a:rPr lang="vi-VN" altLang="en-US" baseline="-25000" smtClean="0"/>
              <a:t>32-24</a:t>
            </a:r>
            <a:r>
              <a:rPr lang="vi-VN" altLang="en-US" smtClean="0"/>
              <a:t> là khối 3</a:t>
            </a:r>
          </a:p>
          <a:p>
            <a:r>
              <a:rPr lang="vi-VN" altLang="en-US" smtClean="0"/>
              <a:t>Có 2 cách cơ bản thực hiện nối các khối này: Rippple-carry và CLA mức thứ 2</a:t>
            </a:r>
            <a:endParaRPr lang="en-US" altLang="en-US" smtClean="0"/>
          </a:p>
        </p:txBody>
      </p:sp>
    </p:spTree>
    <p:extLst>
      <p:ext uri="{BB962C8B-B14F-4D97-AF65-F5344CB8AC3E}">
        <p14:creationId xmlns:p14="http://schemas.microsoft.com/office/powerpoint/2010/main" val="1907369862"/>
      </p:ext>
    </p:extLst>
  </p:cSld>
  <p:clrMapOvr>
    <a:masterClrMapping/>
  </p:clrMapOvr>
  <p:timing>
    <p:tnLst>
      <p:par>
        <p:cTn id="1" dur="indefinite" restart="never" nodeType="tmRoot"/>
      </p:par>
    </p:tnLst>
  </p:timing>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vi-VN" altLang="en-US" smtClean="0"/>
              <a:t>Ripple-Carry</a:t>
            </a:r>
            <a:endParaRPr lang="en-US" altLang="en-US" smtClean="0">
              <a:latin typeface="Arial" panose="020B0604020202020204" pitchFamily="34" charset="0"/>
            </a:endParaRPr>
          </a:p>
        </p:txBody>
      </p:sp>
      <p:pic>
        <p:nvPicPr>
          <p:cNvPr id="16387"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2057400"/>
            <a:ext cx="8450263"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99715528"/>
      </p:ext>
    </p:extLst>
  </p:cSld>
  <p:clrMapOvr>
    <a:masterClrMapping/>
  </p:clrMapOvr>
  <p:timing>
    <p:tnLst>
      <p:par>
        <p:cTn id="1" dur="indefinite" restart="never" nodeType="tmRoot"/>
      </p:par>
    </p:tnLst>
  </p:timing>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vi-VN" altLang="en-US" smtClean="0"/>
              <a:t>CLA mức thứ 2</a:t>
            </a:r>
            <a:endParaRPr lang="en-US" altLang="en-US" smtClean="0">
              <a:latin typeface="Arial" panose="020B0604020202020204" pitchFamily="34" charset="0"/>
            </a:endParaRPr>
          </a:p>
        </p:txBody>
      </p:sp>
      <p:pic>
        <p:nvPicPr>
          <p:cNvPr id="17411"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1801813"/>
            <a:ext cx="7010400" cy="431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46057523"/>
      </p:ext>
    </p:extLst>
  </p:cSld>
  <p:clrMapOvr>
    <a:masterClrMapping/>
  </p:clrMapOvr>
  <p:timing>
    <p:tnLst>
      <p:par>
        <p:cTn id="1" dur="indefinite" restart="never" nodeType="tmRoot"/>
      </p:par>
    </p:tnLst>
  </p:timing>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vi-VN" altLang="en-US" smtClean="0"/>
              <a:t>CLA mức thứ 2 (cont.)</a:t>
            </a:r>
            <a:endParaRPr lang="en-US" altLang="en-US" smtClean="0">
              <a:latin typeface="Arial" panose="020B0604020202020204" pitchFamily="34" charset="0"/>
            </a:endParaRPr>
          </a:p>
        </p:txBody>
      </p:sp>
      <p:sp>
        <p:nvSpPr>
          <p:cNvPr id="18435" name="Rectangle 3"/>
          <p:cNvSpPr>
            <a:spLocks noGrp="1" noChangeArrowheads="1"/>
          </p:cNvSpPr>
          <p:nvPr>
            <p:ph idx="1"/>
          </p:nvPr>
        </p:nvSpPr>
        <p:spPr/>
        <p:txBody>
          <a:bodyPr/>
          <a:lstStyle/>
          <a:p>
            <a:r>
              <a:rPr lang="vi-VN" altLang="en-US" smtClean="0"/>
              <a:t>Ở lớp thứ 2:</a:t>
            </a:r>
            <a:endParaRPr lang="en-US" altLang="en-US" smtClean="0"/>
          </a:p>
        </p:txBody>
      </p:sp>
      <p:pic>
        <p:nvPicPr>
          <p:cNvPr id="1843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2362200"/>
            <a:ext cx="6400800" cy="363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87899060"/>
      </p:ext>
    </p:extLst>
  </p:cSld>
  <p:clrMapOvr>
    <a:masterClrMapping/>
  </p:clrMapOvr>
  <p:timing>
    <p:tnLst>
      <p:par>
        <p:cTn id="1" dur="indefinite" restart="never" nodeType="tmRoot"/>
      </p:par>
    </p:tnLst>
  </p:timing>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altLang="en-US" smtClean="0"/>
              <a:t>Ph</a:t>
            </a:r>
            <a:r>
              <a:rPr lang="vi-VN" altLang="en-US" smtClean="0"/>
              <a:t>ân tích cho bộ cộng CLA </a:t>
            </a:r>
            <a:endParaRPr lang="en-US" altLang="en-US" smtClean="0"/>
          </a:p>
        </p:txBody>
      </p:sp>
      <p:sp>
        <p:nvSpPr>
          <p:cNvPr id="19459" name="Rectangle 3"/>
          <p:cNvSpPr>
            <a:spLocks noGrp="1" noChangeArrowheads="1"/>
          </p:cNvSpPr>
          <p:nvPr>
            <p:ph idx="1"/>
          </p:nvPr>
        </p:nvSpPr>
        <p:spPr>
          <a:xfrm>
            <a:off x="304800" y="1676400"/>
            <a:ext cx="8610600" cy="4572000"/>
          </a:xfrm>
        </p:spPr>
        <p:txBody>
          <a:bodyPr/>
          <a:lstStyle/>
          <a:p>
            <a:pPr>
              <a:lnSpc>
                <a:spcPct val="90000"/>
              </a:lnSpc>
            </a:pPr>
            <a:r>
              <a:rPr lang="vi-VN" altLang="en-US" smtClean="0"/>
              <a:t>Nếu có hạn chế về fan-in ở 4 đầu vào thì thời  gian để cộng các số 32 bit liên quan:</a:t>
            </a:r>
          </a:p>
          <a:p>
            <a:pPr lvl="1">
              <a:lnSpc>
                <a:spcPct val="90000"/>
              </a:lnSpc>
            </a:pPr>
            <a:r>
              <a:rPr lang="vi-VN" altLang="en-US" smtClean="0"/>
              <a:t>Trễ qua 5 cổng để phát triển các thành phần g</a:t>
            </a:r>
            <a:r>
              <a:rPr lang="vi-VN" altLang="en-US" baseline="-25000" smtClean="0"/>
              <a:t>i</a:t>
            </a:r>
            <a:r>
              <a:rPr lang="vi-VN" altLang="en-US" smtClean="0"/>
              <a:t> và p</a:t>
            </a:r>
            <a:r>
              <a:rPr lang="vi-VN" altLang="en-US" baseline="-25000" smtClean="0"/>
              <a:t>i</a:t>
            </a:r>
            <a:r>
              <a:rPr lang="vi-VN" altLang="en-US" smtClean="0"/>
              <a:t>, trễ qua 3 cổng cho lookahead lớp thứ 2 và trễ qua một cổng (XOR) để tạo ra các bit tổng cuối cùng</a:t>
            </a:r>
          </a:p>
          <a:p>
            <a:pPr lvl="1">
              <a:lnSpc>
                <a:spcPct val="90000"/>
              </a:lnSpc>
            </a:pPr>
            <a:r>
              <a:rPr lang="vi-VN" altLang="en-US" smtClean="0"/>
              <a:t>Bit tổng cuối cùng được tính toán sau trễ 8 cổng vì c</a:t>
            </a:r>
            <a:r>
              <a:rPr lang="vi-VN" altLang="en-US" baseline="-25000" smtClean="0"/>
              <a:t>32</a:t>
            </a:r>
            <a:r>
              <a:rPr lang="vi-VN" altLang="en-US" smtClean="0"/>
              <a:t> ko được dùng để xét các bit tổng</a:t>
            </a:r>
          </a:p>
          <a:p>
            <a:pPr lvl="1">
              <a:lnSpc>
                <a:spcPct val="90000"/>
              </a:lnSpc>
            </a:pPr>
            <a:r>
              <a:rPr lang="vi-VN" altLang="en-US" smtClean="0"/>
              <a:t>Hoạt động hoàn chỉnh kể cả phát hiện tràn (c</a:t>
            </a:r>
            <a:r>
              <a:rPr lang="vi-VN" altLang="en-US" baseline="-25000" smtClean="0"/>
              <a:t>31</a:t>
            </a:r>
            <a:r>
              <a:rPr lang="vi-VN" altLang="en-US" smtClean="0"/>
              <a:t> XOR c</a:t>
            </a:r>
            <a:r>
              <a:rPr lang="vi-VN" altLang="en-US" baseline="-25000" smtClean="0"/>
              <a:t>32</a:t>
            </a:r>
            <a:r>
              <a:rPr lang="vi-VN" altLang="en-US" smtClean="0"/>
              <a:t>) có 9 trễ qua cổng. Với bộ cộng Ripple-carry cần 65</a:t>
            </a:r>
            <a:endParaRPr lang="en-US" altLang="en-US" smtClean="0"/>
          </a:p>
        </p:txBody>
      </p:sp>
      <p:pic>
        <p:nvPicPr>
          <p:cNvPr id="19460" name="Picture 6" descr="TP_tmp"/>
          <p:cNvPicPr>
            <a:picLocks noChangeAspect="1" noChangeArrowheads="1"/>
          </p:cNvPicPr>
          <p:nvPr>
            <p:custDataLst>
              <p:tags r:id="rId1"/>
            </p:custDataLst>
          </p:nvPr>
        </p:nvPicPr>
        <p:blipFill>
          <a:blip r:embed="rId3">
            <a:extLst>
              <a:ext uri="{28A0092B-C50C-407E-A947-70E740481C1C}">
                <a14:useLocalDpi xmlns:a14="http://schemas.microsoft.com/office/drawing/2010/main" val="0"/>
              </a:ext>
            </a:extLst>
          </a:blip>
          <a:srcRect/>
          <a:stretch>
            <a:fillRect/>
          </a:stretch>
        </p:blipFill>
        <p:spPr bwMode="auto">
          <a:xfrm>
            <a:off x="4268788" y="3481388"/>
            <a:ext cx="273050"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extLst>
      <p:ext uri="{BB962C8B-B14F-4D97-AF65-F5344CB8AC3E}">
        <p14:creationId xmlns:p14="http://schemas.microsoft.com/office/powerpoint/2010/main" val="2196137516"/>
      </p:ext>
    </p:extLst>
  </p:cSld>
  <p:clrMapOvr>
    <a:masterClrMapping/>
  </p:clrMapOvr>
  <p:timing>
    <p:tnLst>
      <p:par>
        <p:cTn id="1" dur="indefinite" restart="never" nodeType="tmRoot"/>
      </p:par>
    </p:tnLst>
  </p:timing>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ChangeArrowheads="1"/>
          </p:cNvSpPr>
          <p:nvPr>
            <p:ph type="ctrTitle"/>
          </p:nvPr>
        </p:nvSpPr>
        <p:spPr>
          <a:xfrm>
            <a:off x="533400" y="838200"/>
            <a:ext cx="8077200" cy="2559050"/>
          </a:xfrm>
        </p:spPr>
        <p:txBody>
          <a:bodyPr>
            <a:normAutofit fontScale="90000"/>
          </a:bodyPr>
          <a:lstStyle/>
          <a:p>
            <a:pPr fontAlgn="auto">
              <a:spcAft>
                <a:spcPts val="0"/>
              </a:spcAft>
              <a:defRPr/>
            </a:pPr>
            <a:r>
              <a:rPr lang="vi-VN" sz="6800" dirty="0"/>
              <a:t>Thiết kế số</a:t>
            </a:r>
            <a:br>
              <a:rPr lang="vi-VN" sz="6800" dirty="0"/>
            </a:br>
            <a:r>
              <a:rPr lang="vi-VN" sz="6800" dirty="0"/>
              <a:t> </a:t>
            </a:r>
            <a:r>
              <a:rPr lang="en-US" sz="4200" i="1" dirty="0">
                <a:solidFill>
                  <a:schemeClr val="accent2"/>
                </a:solidFill>
                <a:latin typeface="Arial" charset="0"/>
              </a:rPr>
              <a:t>Bi</a:t>
            </a:r>
            <a:r>
              <a:rPr lang="vi-VN" sz="4200" i="1" dirty="0">
                <a:solidFill>
                  <a:schemeClr val="accent2"/>
                </a:solidFill>
              </a:rPr>
              <a:t>ểu diễn số và các mạch thực hiện phép toán:</a:t>
            </a:r>
            <a:br>
              <a:rPr lang="vi-VN" sz="4200" i="1" dirty="0">
                <a:solidFill>
                  <a:schemeClr val="accent2"/>
                </a:solidFill>
              </a:rPr>
            </a:br>
            <a:r>
              <a:rPr lang="vi-VN" sz="2600" i="1" dirty="0">
                <a:solidFill>
                  <a:srgbClr val="0033CC"/>
                </a:solidFill>
              </a:rPr>
              <a:t>Thiết kế bộ toán học dùng CAD tools</a:t>
            </a:r>
            <a:endParaRPr lang="en-US" sz="2200" i="1" dirty="0">
              <a:solidFill>
                <a:srgbClr val="0033CC"/>
              </a:solidFill>
              <a:latin typeface="Arial" charset="0"/>
            </a:endParaRPr>
          </a:p>
        </p:txBody>
      </p:sp>
      <p:sp>
        <p:nvSpPr>
          <p:cNvPr id="5123" name="Rectangle 3"/>
          <p:cNvSpPr>
            <a:spLocks noGrp="1" noChangeArrowheads="1"/>
          </p:cNvSpPr>
          <p:nvPr>
            <p:ph type="subTitle" idx="1"/>
          </p:nvPr>
        </p:nvSpPr>
        <p:spPr>
          <a:xfrm>
            <a:off x="533400" y="3228975"/>
            <a:ext cx="7854950" cy="1752600"/>
          </a:xfrm>
        </p:spPr>
        <p:txBody>
          <a:bodyPr/>
          <a:lstStyle/>
          <a:p>
            <a:pPr marR="0"/>
            <a:r>
              <a:rPr lang="vi-VN" altLang="en-US" smtClean="0"/>
              <a:t>Người trình bày: </a:t>
            </a:r>
          </a:p>
          <a:p>
            <a:pPr marR="0"/>
            <a:r>
              <a:rPr lang="vi-VN" altLang="en-US" smtClean="0"/>
              <a:t>TS. Hoàng Mạnh Thắng</a:t>
            </a:r>
            <a:endParaRPr lang="en-US" altLang="en-US" smtClean="0"/>
          </a:p>
        </p:txBody>
      </p:sp>
      <p:sp>
        <p:nvSpPr>
          <p:cNvPr id="5124" name="Text Box 4"/>
          <p:cNvSpPr txBox="1">
            <a:spLocks noChangeArrowheads="1"/>
          </p:cNvSpPr>
          <p:nvPr>
            <p:custDataLst>
              <p:tags r:id="rId1"/>
            </p:custDataLst>
          </p:nvPr>
        </p:nvSpPr>
        <p:spPr bwMode="auto">
          <a:xfrm>
            <a:off x="0" y="7112000"/>
            <a:ext cx="9144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TexPoint fonts used in EMF: </a:t>
            </a:r>
            <a:r>
              <a:rPr lang="en-US" altLang="en-US">
                <a:latin typeface="cmmi10" pitchFamily="34" charset="0"/>
              </a:rPr>
              <a:t>A</a:t>
            </a:r>
            <a:r>
              <a:rPr lang="en-US" altLang="en-US">
                <a:latin typeface="cmr10" pitchFamily="34" charset="0"/>
              </a:rPr>
              <a:t>A</a:t>
            </a:r>
            <a:r>
              <a:rPr lang="en-US" altLang="en-US">
                <a:latin typeface="cmsy10" pitchFamily="34" charset="0"/>
              </a:rPr>
              <a:t>A</a:t>
            </a:r>
            <a:r>
              <a:rPr lang="en-US" altLang="en-US">
                <a:latin typeface="cmsy7" pitchFamily="34" charset="0"/>
              </a:rPr>
              <a:t>A</a:t>
            </a:r>
            <a:r>
              <a:rPr lang="en-US" altLang="en-US">
                <a:latin typeface="cmr7" pitchFamily="34" charset="0"/>
              </a:rPr>
              <a:t>A</a:t>
            </a:r>
            <a:r>
              <a:rPr lang="en-US" altLang="en-US">
                <a:latin typeface="cmmi7" pitchFamily="34" charset="0"/>
              </a:rPr>
              <a:t>A</a:t>
            </a:r>
          </a:p>
        </p:txBody>
      </p:sp>
    </p:spTree>
    <p:extLst>
      <p:ext uri="{BB962C8B-B14F-4D97-AF65-F5344CB8AC3E}">
        <p14:creationId xmlns:p14="http://schemas.microsoft.com/office/powerpoint/2010/main" val="2507920757"/>
      </p:ext>
    </p:extLst>
  </p:cSld>
  <p:clrMapOvr>
    <a:masterClrMapping/>
  </p:clrMapOvr>
  <p:timing>
    <p:tnLst>
      <p:par>
        <p:cTn id="1" dur="indefinite" restart="never" nodeType="tmRoot"/>
      </p:par>
    </p:tnLst>
  </p:timing>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p:txBody>
          <a:bodyPr>
            <a:normAutofit fontScale="90000"/>
          </a:bodyPr>
          <a:lstStyle/>
          <a:p>
            <a:pPr fontAlgn="auto">
              <a:spcAft>
                <a:spcPts val="0"/>
              </a:spcAft>
              <a:defRPr/>
            </a:pPr>
            <a:r>
              <a:rPr lang="vi-VN" sz="4000"/>
              <a:t>Thiết kế dùng chương trình vẽ mạch- sch. capture</a:t>
            </a:r>
            <a:endParaRPr lang="en-US" sz="4000">
              <a:latin typeface="Arial" charset="0"/>
            </a:endParaRPr>
          </a:p>
        </p:txBody>
      </p:sp>
      <p:sp>
        <p:nvSpPr>
          <p:cNvPr id="6147" name="Rectangle 3"/>
          <p:cNvSpPr>
            <a:spLocks noGrp="1" noChangeArrowheads="1"/>
          </p:cNvSpPr>
          <p:nvPr>
            <p:ph idx="1"/>
          </p:nvPr>
        </p:nvSpPr>
        <p:spPr/>
        <p:txBody>
          <a:bodyPr/>
          <a:lstStyle/>
          <a:p>
            <a:pPr>
              <a:lnSpc>
                <a:spcPct val="80000"/>
              </a:lnSpc>
            </a:pPr>
            <a:r>
              <a:rPr lang="en-US" altLang="en-US" sz="2200" smtClean="0"/>
              <a:t>M</a:t>
            </a:r>
            <a:r>
              <a:rPr lang="vi-VN" altLang="en-US" sz="2200" smtClean="0"/>
              <a:t>ột cách để thiết kế mạch toán học là vẽ tất cả các cổng logic cần thiết</a:t>
            </a:r>
          </a:p>
          <a:p>
            <a:pPr>
              <a:lnSpc>
                <a:spcPct val="80000"/>
              </a:lnSpc>
            </a:pPr>
            <a:r>
              <a:rPr lang="vi-VN" altLang="en-US" sz="2200" smtClean="0"/>
              <a:t>Tạo ra bộ cộng n-bit</a:t>
            </a:r>
          </a:p>
          <a:p>
            <a:pPr lvl="1">
              <a:lnSpc>
                <a:spcPct val="80000"/>
              </a:lnSpc>
            </a:pPr>
            <a:r>
              <a:rPr lang="vi-VN" altLang="en-US" sz="2000" smtClean="0"/>
              <a:t>Bắt đầu với bộ cộng đầy đủ 1-bit</a:t>
            </a:r>
          </a:p>
          <a:p>
            <a:pPr lvl="1">
              <a:lnSpc>
                <a:spcPct val="80000"/>
              </a:lnSpc>
            </a:pPr>
            <a:r>
              <a:rPr lang="vi-VN" altLang="en-US" sz="2000" smtClean="0"/>
              <a:t>Nối thành chuỗi để tạo thành bộ cộng n-bit</a:t>
            </a:r>
          </a:p>
          <a:p>
            <a:pPr lvl="1">
              <a:lnSpc>
                <a:spcPct val="80000"/>
              </a:lnSpc>
            </a:pPr>
            <a:r>
              <a:rPr lang="vi-VN" altLang="en-US" sz="2000" smtClean="0"/>
              <a:t>Nếu là bộ cộng CLA thì cộng logic carry lookahead</a:t>
            </a:r>
          </a:p>
          <a:p>
            <a:pPr>
              <a:lnSpc>
                <a:spcPct val="80000"/>
              </a:lnSpc>
            </a:pPr>
            <a:r>
              <a:rPr lang="vi-VN" altLang="en-US" sz="2200" smtClean="0"/>
              <a:t>Quá trình thiết kế nhanh chóng phức tạp</a:t>
            </a:r>
          </a:p>
          <a:p>
            <a:pPr>
              <a:lnSpc>
                <a:spcPct val="80000"/>
              </a:lnSpc>
            </a:pPr>
            <a:r>
              <a:rPr lang="vi-VN" altLang="en-US" sz="2200" smtClean="0"/>
              <a:t>Cách tốt hơn là sử dụng các phần mạch đã được thiết kế sẵn</a:t>
            </a:r>
          </a:p>
          <a:p>
            <a:pPr lvl="1">
              <a:lnSpc>
                <a:spcPct val="80000"/>
              </a:lnSpc>
            </a:pPr>
            <a:r>
              <a:rPr lang="vi-VN" altLang="en-US" sz="2000" smtClean="0"/>
              <a:t>CAD tools có sẵn thư viện các cổng logic cơ bản</a:t>
            </a:r>
          </a:p>
          <a:p>
            <a:pPr lvl="1">
              <a:lnSpc>
                <a:spcPct val="80000"/>
              </a:lnSpc>
            </a:pPr>
            <a:r>
              <a:rPr lang="vi-VN" altLang="en-US" sz="2000" smtClean="0"/>
              <a:t>CAD tools cũng có thư viện các mạch thường được sử dụng, ví dụ bộ cộng</a:t>
            </a:r>
          </a:p>
          <a:p>
            <a:pPr lvl="1">
              <a:lnSpc>
                <a:spcPct val="80000"/>
              </a:lnSpc>
            </a:pPr>
            <a:r>
              <a:rPr lang="vi-VN" altLang="en-US" sz="2000" smtClean="0"/>
              <a:t> mỗi phần mạch subcircuit là module có thể được gọi vào dùng</a:t>
            </a:r>
            <a:endParaRPr lang="en-US" altLang="en-US" sz="2000" smtClean="0"/>
          </a:p>
        </p:txBody>
      </p:sp>
    </p:spTree>
    <p:extLst>
      <p:ext uri="{BB962C8B-B14F-4D97-AF65-F5344CB8AC3E}">
        <p14:creationId xmlns:p14="http://schemas.microsoft.com/office/powerpoint/2010/main" val="185715290"/>
      </p:ext>
    </p:extLst>
  </p:cSld>
  <p:clrMapOvr>
    <a:masterClrMapping/>
  </p:clrMapOvr>
  <p:timing>
    <p:tnLst>
      <p:par>
        <p:cTn id="1" dur="indefinite" restart="never" nodeType="tmRoot"/>
      </p:par>
    </p:tnLst>
  </p:timing>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vi-VN" altLang="en-US" smtClean="0"/>
              <a:t>Macro- và megafunctions</a:t>
            </a:r>
            <a:endParaRPr lang="en-US" altLang="en-US" smtClean="0">
              <a:latin typeface="Arial" panose="020B0604020202020204" pitchFamily="34" charset="0"/>
            </a:endParaRPr>
          </a:p>
        </p:txBody>
      </p:sp>
      <p:sp>
        <p:nvSpPr>
          <p:cNvPr id="7171" name="Rectangle 3"/>
          <p:cNvSpPr>
            <a:spLocks noGrp="1" noChangeArrowheads="1"/>
          </p:cNvSpPr>
          <p:nvPr>
            <p:ph idx="1"/>
          </p:nvPr>
        </p:nvSpPr>
        <p:spPr/>
        <p:txBody>
          <a:bodyPr/>
          <a:lstStyle/>
          <a:p>
            <a:pPr>
              <a:lnSpc>
                <a:spcPct val="80000"/>
              </a:lnSpc>
            </a:pPr>
            <a:r>
              <a:rPr lang="vi-VN" altLang="en-US" sz="2200" smtClean="0"/>
              <a:t>Một số hệ thống CAD, ví dụ MAX:PLUS2, Altera, các hàm thư viện này được gọi là </a:t>
            </a:r>
            <a:r>
              <a:rPr lang="vi-VN" altLang="en-US" sz="2200" b="1" smtClean="0"/>
              <a:t>Macrofunctions </a:t>
            </a:r>
            <a:r>
              <a:rPr lang="vi-VN" altLang="en-US" sz="2200" smtClean="0"/>
              <a:t>hoặc </a:t>
            </a:r>
            <a:r>
              <a:rPr lang="vi-VN" altLang="en-US" sz="2200" b="1" smtClean="0"/>
              <a:t>Megafunctions</a:t>
            </a:r>
          </a:p>
          <a:p>
            <a:pPr>
              <a:lnSpc>
                <a:spcPct val="80000"/>
              </a:lnSpc>
            </a:pPr>
            <a:r>
              <a:rPr lang="vi-VN" altLang="en-US" sz="2200" smtClean="0"/>
              <a:t>Có hai loại cơ bản:</a:t>
            </a:r>
          </a:p>
          <a:p>
            <a:pPr lvl="1">
              <a:lnSpc>
                <a:spcPct val="80000"/>
              </a:lnSpc>
            </a:pPr>
            <a:r>
              <a:rPr lang="vi-VN" altLang="en-US" sz="2000" smtClean="0"/>
              <a:t>Phụ thuộc công suất: được thiết kế cho loại chip cụ thể (ví dụ cho FPGA)</a:t>
            </a:r>
          </a:p>
          <a:p>
            <a:pPr lvl="1">
              <a:lnSpc>
                <a:spcPct val="80000"/>
              </a:lnSpc>
            </a:pPr>
            <a:r>
              <a:rPr lang="vi-VN" altLang="en-US" sz="2000" smtClean="0"/>
              <a:t>Không phụ thuộc công nghệ: cho chip bất kỳ, các mạch khác nhau cho các loại chip khác nhau</a:t>
            </a:r>
          </a:p>
          <a:p>
            <a:pPr>
              <a:lnSpc>
                <a:spcPct val="80000"/>
              </a:lnSpc>
            </a:pPr>
            <a:r>
              <a:rPr lang="vi-VN" altLang="en-US" sz="2200" smtClean="0"/>
              <a:t>Ví dụ thư viện các macrofunctions như </a:t>
            </a:r>
            <a:r>
              <a:rPr lang="vi-VN" altLang="en-US" sz="2200" b="1" i="1" smtClean="0"/>
              <a:t>Library of Parameterized Modulé (LPM)</a:t>
            </a:r>
            <a:r>
              <a:rPr lang="vi-VN" altLang="en-US" sz="2200" smtClean="0"/>
              <a:t> như là một phần của hệ thống MAX+PLUS2</a:t>
            </a:r>
          </a:p>
          <a:p>
            <a:pPr lvl="1">
              <a:lnSpc>
                <a:spcPct val="80000"/>
              </a:lnSpc>
            </a:pPr>
            <a:r>
              <a:rPr lang="vi-VN" altLang="en-US" sz="2000" smtClean="0"/>
              <a:t>Các module không phụ thuộc công nghệ</a:t>
            </a:r>
          </a:p>
          <a:p>
            <a:pPr lvl="1">
              <a:lnSpc>
                <a:spcPct val="80000"/>
              </a:lnSpc>
            </a:pPr>
            <a:r>
              <a:rPr lang="vi-VN" altLang="en-US" sz="2000" smtClean="0"/>
              <a:t>Các module được tham số hóa: nó có thể được dùng đa dạng</a:t>
            </a:r>
            <a:endParaRPr lang="en-US" altLang="en-US" sz="2000" smtClean="0"/>
          </a:p>
        </p:txBody>
      </p:sp>
    </p:spTree>
    <p:extLst>
      <p:ext uri="{BB962C8B-B14F-4D97-AF65-F5344CB8AC3E}">
        <p14:creationId xmlns:p14="http://schemas.microsoft.com/office/powerpoint/2010/main" val="305783291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2"/>
          <p:cNvSpPr>
            <a:spLocks noGrp="1" noChangeArrowheads="1"/>
          </p:cNvSpPr>
          <p:nvPr>
            <p:ph type="title"/>
          </p:nvPr>
        </p:nvSpPr>
        <p:spPr/>
        <p:txBody>
          <a:bodyPr>
            <a:normAutofit fontScale="90000"/>
          </a:bodyPr>
          <a:lstStyle/>
          <a:p>
            <a:pPr fontAlgn="auto">
              <a:spcAft>
                <a:spcPts val="0"/>
              </a:spcAft>
              <a:defRPr/>
            </a:pPr>
            <a:r>
              <a:rPr lang="en-US" sz="4000"/>
              <a:t>  </a:t>
            </a:r>
            <a:r>
              <a:rPr lang="vi-VN" sz="4000"/>
              <a:t>Các biến và các hàm (cont.)</a:t>
            </a:r>
            <a:r>
              <a:rPr lang="en-US" sz="4000"/>
              <a:t> </a:t>
            </a:r>
            <a:r>
              <a:rPr lang="vi-VN" sz="4000"/>
              <a:t>– </a:t>
            </a:r>
            <a:br>
              <a:rPr lang="vi-VN" sz="4000"/>
            </a:br>
            <a:r>
              <a:rPr lang="vi-VN" sz="4000"/>
              <a:t>		nối hỗn hợp AND và OR</a:t>
            </a:r>
            <a:endParaRPr lang="en-US" sz="4000"/>
          </a:p>
        </p:txBody>
      </p:sp>
      <p:sp>
        <p:nvSpPr>
          <p:cNvPr id="14339" name="Rectangle 3"/>
          <p:cNvSpPr>
            <a:spLocks noGrp="1" noChangeArrowheads="1"/>
          </p:cNvSpPr>
          <p:nvPr>
            <p:ph idx="1"/>
          </p:nvPr>
        </p:nvSpPr>
        <p:spPr/>
        <p:txBody>
          <a:bodyPr/>
          <a:lstStyle/>
          <a:p>
            <a:r>
              <a:rPr lang="vi-VN" altLang="en-US" smtClean="0"/>
              <a:t>Hàm logic gì đây ? </a:t>
            </a:r>
          </a:p>
          <a:p>
            <a:pPr lvl="1">
              <a:buFont typeface="Wingdings" panose="05000000000000000000" pitchFamily="2" charset="2"/>
              <a:buNone/>
            </a:pPr>
            <a:endParaRPr lang="vi-VN" altLang="en-US" smtClean="0"/>
          </a:p>
          <a:p>
            <a:pPr lvl="1"/>
            <a:endParaRPr lang="en-US" altLang="en-US" smtClean="0"/>
          </a:p>
        </p:txBody>
      </p:sp>
      <p:grpSp>
        <p:nvGrpSpPr>
          <p:cNvPr id="14340" name="Group 48"/>
          <p:cNvGrpSpPr>
            <a:grpSpLocks/>
          </p:cNvGrpSpPr>
          <p:nvPr/>
        </p:nvGrpSpPr>
        <p:grpSpPr bwMode="auto">
          <a:xfrm>
            <a:off x="1371600" y="2514600"/>
            <a:ext cx="6477000" cy="1905000"/>
            <a:chOff x="1008" y="2208"/>
            <a:chExt cx="4080" cy="1200"/>
          </a:xfrm>
        </p:grpSpPr>
        <p:sp>
          <p:nvSpPr>
            <p:cNvPr id="14344" name="Line 5"/>
            <p:cNvSpPr>
              <a:spLocks noChangeShapeType="1"/>
            </p:cNvSpPr>
            <p:nvPr/>
          </p:nvSpPr>
          <p:spPr bwMode="auto">
            <a:xfrm>
              <a:off x="1680" y="2352"/>
              <a:ext cx="48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345" name="Line 6"/>
            <p:cNvSpPr>
              <a:spLocks noChangeShapeType="1"/>
            </p:cNvSpPr>
            <p:nvPr/>
          </p:nvSpPr>
          <p:spPr bwMode="auto">
            <a:xfrm>
              <a:off x="2352" y="2496"/>
              <a:ext cx="0" cy="240"/>
            </a:xfrm>
            <a:prstGeom prst="line">
              <a:avLst/>
            </a:prstGeom>
            <a:noFill/>
            <a:ln w="9525">
              <a:solidFill>
                <a:schemeClr val="tx1"/>
              </a:solidFill>
              <a:prstDash val="dash"/>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14346" name="Text Box 7"/>
            <p:cNvSpPr txBox="1">
              <a:spLocks noChangeArrowheads="1"/>
            </p:cNvSpPr>
            <p:nvPr/>
          </p:nvSpPr>
          <p:spPr bwMode="auto">
            <a:xfrm>
              <a:off x="2112" y="2496"/>
              <a:ext cx="24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vi-VN" altLang="en-US"/>
                <a:t>x</a:t>
              </a:r>
              <a:r>
                <a:rPr lang="vi-VN" altLang="en-US" baseline="-25000"/>
                <a:t>1</a:t>
              </a:r>
              <a:endParaRPr lang="en-US" altLang="en-US" baseline="-25000"/>
            </a:p>
          </p:txBody>
        </p:sp>
        <p:sp>
          <p:nvSpPr>
            <p:cNvPr id="14347" name="Rectangle 8"/>
            <p:cNvSpPr>
              <a:spLocks noChangeArrowheads="1"/>
            </p:cNvSpPr>
            <p:nvPr/>
          </p:nvSpPr>
          <p:spPr bwMode="auto">
            <a:xfrm>
              <a:off x="2160" y="2208"/>
              <a:ext cx="384" cy="288"/>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vi-VN" altLang="en-US" sz="2000"/>
                <a:t>S</a:t>
              </a:r>
              <a:endParaRPr lang="en-US" altLang="en-US" sz="2000"/>
            </a:p>
          </p:txBody>
        </p:sp>
        <p:sp>
          <p:nvSpPr>
            <p:cNvPr id="14348" name="Line 9"/>
            <p:cNvSpPr>
              <a:spLocks noChangeShapeType="1"/>
            </p:cNvSpPr>
            <p:nvPr/>
          </p:nvSpPr>
          <p:spPr bwMode="auto">
            <a:xfrm>
              <a:off x="1234" y="3024"/>
              <a:ext cx="24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349" name="Line 10"/>
            <p:cNvSpPr>
              <a:spLocks noChangeShapeType="1"/>
            </p:cNvSpPr>
            <p:nvPr/>
          </p:nvSpPr>
          <p:spPr bwMode="auto">
            <a:xfrm>
              <a:off x="1306" y="3120"/>
              <a:ext cx="96"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350" name="Line 11"/>
            <p:cNvSpPr>
              <a:spLocks noChangeShapeType="1"/>
            </p:cNvSpPr>
            <p:nvPr/>
          </p:nvSpPr>
          <p:spPr bwMode="auto">
            <a:xfrm>
              <a:off x="1344" y="2592"/>
              <a:ext cx="10" cy="43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4351" name="Group 12"/>
            <p:cNvGrpSpPr>
              <a:grpSpLocks/>
            </p:cNvGrpSpPr>
            <p:nvPr/>
          </p:nvGrpSpPr>
          <p:grpSpPr bwMode="auto">
            <a:xfrm rot="5400000">
              <a:off x="4200" y="2520"/>
              <a:ext cx="720" cy="1056"/>
              <a:chOff x="4896" y="1296"/>
              <a:chExt cx="720" cy="1056"/>
            </a:xfrm>
          </p:grpSpPr>
          <p:sp>
            <p:nvSpPr>
              <p:cNvPr id="14377" name="Oval 13"/>
              <p:cNvSpPr>
                <a:spLocks noChangeArrowheads="1"/>
              </p:cNvSpPr>
              <p:nvPr/>
            </p:nvSpPr>
            <p:spPr bwMode="auto">
              <a:xfrm>
                <a:off x="5136" y="1680"/>
                <a:ext cx="240" cy="48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4378" name="Rectangle 14"/>
              <p:cNvSpPr>
                <a:spLocks noChangeArrowheads="1"/>
              </p:cNvSpPr>
              <p:nvPr/>
            </p:nvSpPr>
            <p:spPr bwMode="auto">
              <a:xfrm>
                <a:off x="5232" y="2160"/>
                <a:ext cx="48" cy="192"/>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4379" name="Line 15"/>
              <p:cNvSpPr>
                <a:spLocks noChangeShapeType="1"/>
              </p:cNvSpPr>
              <p:nvPr/>
            </p:nvSpPr>
            <p:spPr bwMode="auto">
              <a:xfrm flipV="1">
                <a:off x="5328" y="1488"/>
                <a:ext cx="96"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380" name="Line 16"/>
              <p:cNvSpPr>
                <a:spLocks noChangeShapeType="1"/>
              </p:cNvSpPr>
              <p:nvPr/>
            </p:nvSpPr>
            <p:spPr bwMode="auto">
              <a:xfrm flipV="1">
                <a:off x="5376" y="1488"/>
                <a:ext cx="24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381" name="Line 17"/>
              <p:cNvSpPr>
                <a:spLocks noChangeShapeType="1"/>
              </p:cNvSpPr>
              <p:nvPr/>
            </p:nvSpPr>
            <p:spPr bwMode="auto">
              <a:xfrm flipV="1">
                <a:off x="5280" y="1296"/>
                <a:ext cx="0"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382" name="Line 18"/>
              <p:cNvSpPr>
                <a:spLocks noChangeShapeType="1"/>
              </p:cNvSpPr>
              <p:nvPr/>
            </p:nvSpPr>
            <p:spPr bwMode="auto">
              <a:xfrm flipH="1" flipV="1">
                <a:off x="5136" y="1536"/>
                <a:ext cx="48"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383" name="Line 19"/>
              <p:cNvSpPr>
                <a:spLocks noChangeShapeType="1"/>
              </p:cNvSpPr>
              <p:nvPr/>
            </p:nvSpPr>
            <p:spPr bwMode="auto">
              <a:xfrm flipH="1" flipV="1">
                <a:off x="4896" y="1584"/>
                <a:ext cx="24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384" name="Freeform 20"/>
              <p:cNvSpPr>
                <a:spLocks/>
              </p:cNvSpPr>
              <p:nvPr/>
            </p:nvSpPr>
            <p:spPr bwMode="auto">
              <a:xfrm>
                <a:off x="5176" y="1879"/>
                <a:ext cx="151" cy="74"/>
              </a:xfrm>
              <a:custGeom>
                <a:avLst/>
                <a:gdLst>
                  <a:gd name="T0" fmla="*/ 0 w 151"/>
                  <a:gd name="T1" fmla="*/ 49 h 74"/>
                  <a:gd name="T2" fmla="*/ 16 w 151"/>
                  <a:gd name="T3" fmla="*/ 16 h 74"/>
                  <a:gd name="T4" fmla="*/ 50 w 151"/>
                  <a:gd name="T5" fmla="*/ 49 h 74"/>
                  <a:gd name="T6" fmla="*/ 75 w 151"/>
                  <a:gd name="T7" fmla="*/ 66 h 74"/>
                  <a:gd name="T8" fmla="*/ 100 w 151"/>
                  <a:gd name="T9" fmla="*/ 49 h 74"/>
                  <a:gd name="T10" fmla="*/ 142 w 151"/>
                  <a:gd name="T11" fmla="*/ 24 h 74"/>
                  <a:gd name="T12" fmla="*/ 150 w 151"/>
                  <a:gd name="T13" fmla="*/ 74 h 74"/>
                  <a:gd name="T14" fmla="*/ 0 60000 65536"/>
                  <a:gd name="T15" fmla="*/ 0 60000 65536"/>
                  <a:gd name="T16" fmla="*/ 0 60000 65536"/>
                  <a:gd name="T17" fmla="*/ 0 60000 65536"/>
                  <a:gd name="T18" fmla="*/ 0 60000 65536"/>
                  <a:gd name="T19" fmla="*/ 0 60000 65536"/>
                  <a:gd name="T20" fmla="*/ 0 60000 65536"/>
                  <a:gd name="T21" fmla="*/ 0 w 151"/>
                  <a:gd name="T22" fmla="*/ 0 h 74"/>
                  <a:gd name="T23" fmla="*/ 151 w 151"/>
                  <a:gd name="T24" fmla="*/ 74 h 7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1" h="74">
                    <a:moveTo>
                      <a:pt x="0" y="49"/>
                    </a:moveTo>
                    <a:cubicBezTo>
                      <a:pt x="5" y="38"/>
                      <a:pt x="6" y="22"/>
                      <a:pt x="16" y="16"/>
                    </a:cubicBezTo>
                    <a:cubicBezTo>
                      <a:pt x="42" y="0"/>
                      <a:pt x="45" y="43"/>
                      <a:pt x="50" y="49"/>
                    </a:cubicBezTo>
                    <a:cubicBezTo>
                      <a:pt x="56" y="57"/>
                      <a:pt x="67" y="60"/>
                      <a:pt x="75" y="66"/>
                    </a:cubicBezTo>
                    <a:cubicBezTo>
                      <a:pt x="83" y="60"/>
                      <a:pt x="94" y="57"/>
                      <a:pt x="100" y="49"/>
                    </a:cubicBezTo>
                    <a:cubicBezTo>
                      <a:pt x="131" y="12"/>
                      <a:pt x="98" y="10"/>
                      <a:pt x="142" y="24"/>
                    </a:cubicBezTo>
                    <a:cubicBezTo>
                      <a:pt x="151" y="63"/>
                      <a:pt x="150" y="46"/>
                      <a:pt x="150" y="74"/>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grpSp>
        <p:sp>
          <p:nvSpPr>
            <p:cNvPr id="14352" name="Line 21"/>
            <p:cNvSpPr>
              <a:spLocks noChangeShapeType="1"/>
            </p:cNvSpPr>
            <p:nvPr/>
          </p:nvSpPr>
          <p:spPr bwMode="auto">
            <a:xfrm>
              <a:off x="4128" y="2592"/>
              <a:ext cx="0" cy="43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353" name="Line 22"/>
            <p:cNvSpPr>
              <a:spLocks noChangeShapeType="1"/>
            </p:cNvSpPr>
            <p:nvPr/>
          </p:nvSpPr>
          <p:spPr bwMode="auto">
            <a:xfrm>
              <a:off x="1354" y="3120"/>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354" name="Line 23"/>
            <p:cNvSpPr>
              <a:spLocks noChangeShapeType="1"/>
            </p:cNvSpPr>
            <p:nvPr/>
          </p:nvSpPr>
          <p:spPr bwMode="auto">
            <a:xfrm flipV="1">
              <a:off x="1354" y="3408"/>
              <a:ext cx="277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355" name="Line 24"/>
            <p:cNvSpPr>
              <a:spLocks noChangeShapeType="1"/>
            </p:cNvSpPr>
            <p:nvPr/>
          </p:nvSpPr>
          <p:spPr bwMode="auto">
            <a:xfrm>
              <a:off x="4128" y="3072"/>
              <a:ext cx="0"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356" name="Text Box 25"/>
            <p:cNvSpPr txBox="1">
              <a:spLocks noChangeArrowheads="1"/>
            </p:cNvSpPr>
            <p:nvPr/>
          </p:nvSpPr>
          <p:spPr bwMode="auto">
            <a:xfrm>
              <a:off x="1008" y="2951"/>
              <a:ext cx="21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vi-VN" altLang="en-US"/>
                <a:t>E</a:t>
              </a:r>
              <a:endParaRPr lang="en-US" altLang="en-US"/>
            </a:p>
          </p:txBody>
        </p:sp>
        <p:sp>
          <p:nvSpPr>
            <p:cNvPr id="14357" name="Line 26"/>
            <p:cNvSpPr>
              <a:spLocks noChangeShapeType="1"/>
            </p:cNvSpPr>
            <p:nvPr/>
          </p:nvSpPr>
          <p:spPr bwMode="auto">
            <a:xfrm>
              <a:off x="2352" y="3072"/>
              <a:ext cx="0" cy="192"/>
            </a:xfrm>
            <a:prstGeom prst="line">
              <a:avLst/>
            </a:prstGeom>
            <a:noFill/>
            <a:ln w="9525">
              <a:solidFill>
                <a:schemeClr val="tx1"/>
              </a:solidFill>
              <a:prstDash val="dash"/>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14358" name="Text Box 27"/>
            <p:cNvSpPr txBox="1">
              <a:spLocks noChangeArrowheads="1"/>
            </p:cNvSpPr>
            <p:nvPr/>
          </p:nvSpPr>
          <p:spPr bwMode="auto">
            <a:xfrm>
              <a:off x="2064" y="3072"/>
              <a:ext cx="24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vi-VN" altLang="en-US"/>
                <a:t>x</a:t>
              </a:r>
              <a:r>
                <a:rPr lang="vi-VN" altLang="en-US" baseline="-25000"/>
                <a:t>2</a:t>
              </a:r>
              <a:endParaRPr lang="en-US" altLang="en-US" baseline="-25000"/>
            </a:p>
          </p:txBody>
        </p:sp>
        <p:sp>
          <p:nvSpPr>
            <p:cNvPr id="14359" name="Rectangle 28"/>
            <p:cNvSpPr>
              <a:spLocks noChangeArrowheads="1"/>
            </p:cNvSpPr>
            <p:nvPr/>
          </p:nvSpPr>
          <p:spPr bwMode="auto">
            <a:xfrm>
              <a:off x="2160" y="2784"/>
              <a:ext cx="384" cy="288"/>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vi-VN" altLang="en-US" sz="2000"/>
                <a:t>S</a:t>
              </a:r>
              <a:endParaRPr lang="en-US" altLang="en-US" sz="2000"/>
            </a:p>
          </p:txBody>
        </p:sp>
        <p:sp>
          <p:nvSpPr>
            <p:cNvPr id="14360" name="Line 29"/>
            <p:cNvSpPr>
              <a:spLocks noChangeShapeType="1"/>
            </p:cNvSpPr>
            <p:nvPr/>
          </p:nvSpPr>
          <p:spPr bwMode="auto">
            <a:xfrm>
              <a:off x="2544" y="2352"/>
              <a:ext cx="43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361" name="Line 30"/>
            <p:cNvSpPr>
              <a:spLocks noChangeShapeType="1"/>
            </p:cNvSpPr>
            <p:nvPr/>
          </p:nvSpPr>
          <p:spPr bwMode="auto">
            <a:xfrm>
              <a:off x="1680" y="2928"/>
              <a:ext cx="48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362" name="Line 31"/>
            <p:cNvSpPr>
              <a:spLocks noChangeShapeType="1"/>
            </p:cNvSpPr>
            <p:nvPr/>
          </p:nvSpPr>
          <p:spPr bwMode="auto">
            <a:xfrm>
              <a:off x="2544" y="2928"/>
              <a:ext cx="43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363" name="Line 32"/>
            <p:cNvSpPr>
              <a:spLocks noChangeShapeType="1"/>
            </p:cNvSpPr>
            <p:nvPr/>
          </p:nvSpPr>
          <p:spPr bwMode="auto">
            <a:xfrm flipV="1">
              <a:off x="1680" y="2352"/>
              <a:ext cx="0" cy="57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364" name="Line 35"/>
            <p:cNvSpPr>
              <a:spLocks noChangeShapeType="1"/>
            </p:cNvSpPr>
            <p:nvPr/>
          </p:nvSpPr>
          <p:spPr bwMode="auto">
            <a:xfrm flipH="1" flipV="1">
              <a:off x="1344" y="2592"/>
              <a:ext cx="33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4365" name="Group 40"/>
            <p:cNvGrpSpPr>
              <a:grpSpLocks/>
            </p:cNvGrpSpPr>
            <p:nvPr/>
          </p:nvGrpSpPr>
          <p:grpSpPr bwMode="auto">
            <a:xfrm>
              <a:off x="2880" y="2208"/>
              <a:ext cx="480" cy="519"/>
              <a:chOff x="3168" y="2448"/>
              <a:chExt cx="480" cy="519"/>
            </a:xfrm>
          </p:grpSpPr>
          <p:sp>
            <p:nvSpPr>
              <p:cNvPr id="14374" name="Line 36"/>
              <p:cNvSpPr>
                <a:spLocks noChangeShapeType="1"/>
              </p:cNvSpPr>
              <p:nvPr/>
            </p:nvSpPr>
            <p:spPr bwMode="auto">
              <a:xfrm>
                <a:off x="3456" y="2736"/>
                <a:ext cx="0" cy="192"/>
              </a:xfrm>
              <a:prstGeom prst="line">
                <a:avLst/>
              </a:prstGeom>
              <a:noFill/>
              <a:ln w="9525">
                <a:solidFill>
                  <a:schemeClr val="tx1"/>
                </a:solidFill>
                <a:prstDash val="dash"/>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14375" name="Text Box 37"/>
              <p:cNvSpPr txBox="1">
                <a:spLocks noChangeArrowheads="1"/>
              </p:cNvSpPr>
              <p:nvPr/>
            </p:nvSpPr>
            <p:spPr bwMode="auto">
              <a:xfrm>
                <a:off x="3168" y="2736"/>
                <a:ext cx="24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vi-VN" altLang="en-US"/>
                  <a:t>x</a:t>
                </a:r>
                <a:r>
                  <a:rPr lang="vi-VN" altLang="en-US" baseline="-25000"/>
                  <a:t>3</a:t>
                </a:r>
                <a:endParaRPr lang="en-US" altLang="en-US" baseline="-25000"/>
              </a:p>
            </p:txBody>
          </p:sp>
          <p:sp>
            <p:nvSpPr>
              <p:cNvPr id="14376" name="Rectangle 38"/>
              <p:cNvSpPr>
                <a:spLocks noChangeArrowheads="1"/>
              </p:cNvSpPr>
              <p:nvPr/>
            </p:nvSpPr>
            <p:spPr bwMode="auto">
              <a:xfrm>
                <a:off x="3264" y="2448"/>
                <a:ext cx="384" cy="288"/>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vi-VN" altLang="en-US" sz="2000"/>
                  <a:t>S</a:t>
                </a:r>
                <a:endParaRPr lang="en-US" altLang="en-US" sz="2000"/>
              </a:p>
            </p:txBody>
          </p:sp>
        </p:grpSp>
        <p:sp>
          <p:nvSpPr>
            <p:cNvPr id="14366" name="Line 39"/>
            <p:cNvSpPr>
              <a:spLocks noChangeShapeType="1"/>
            </p:cNvSpPr>
            <p:nvPr/>
          </p:nvSpPr>
          <p:spPr bwMode="auto">
            <a:xfrm flipH="1" flipV="1">
              <a:off x="3840" y="2592"/>
              <a:ext cx="2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4367" name="Group 41"/>
            <p:cNvGrpSpPr>
              <a:grpSpLocks/>
            </p:cNvGrpSpPr>
            <p:nvPr/>
          </p:nvGrpSpPr>
          <p:grpSpPr bwMode="auto">
            <a:xfrm>
              <a:off x="2880" y="2784"/>
              <a:ext cx="480" cy="519"/>
              <a:chOff x="3168" y="2448"/>
              <a:chExt cx="480" cy="519"/>
            </a:xfrm>
          </p:grpSpPr>
          <p:sp>
            <p:nvSpPr>
              <p:cNvPr id="14371" name="Line 42"/>
              <p:cNvSpPr>
                <a:spLocks noChangeShapeType="1"/>
              </p:cNvSpPr>
              <p:nvPr/>
            </p:nvSpPr>
            <p:spPr bwMode="auto">
              <a:xfrm>
                <a:off x="3456" y="2736"/>
                <a:ext cx="0" cy="192"/>
              </a:xfrm>
              <a:prstGeom prst="line">
                <a:avLst/>
              </a:prstGeom>
              <a:noFill/>
              <a:ln w="9525">
                <a:solidFill>
                  <a:schemeClr val="tx1"/>
                </a:solidFill>
                <a:prstDash val="dash"/>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14372" name="Text Box 43"/>
              <p:cNvSpPr txBox="1">
                <a:spLocks noChangeArrowheads="1"/>
              </p:cNvSpPr>
              <p:nvPr/>
            </p:nvSpPr>
            <p:spPr bwMode="auto">
              <a:xfrm>
                <a:off x="3168" y="2736"/>
                <a:ext cx="24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vi-VN" altLang="en-US"/>
                  <a:t>x</a:t>
                </a:r>
                <a:r>
                  <a:rPr lang="vi-VN" altLang="en-US" baseline="-25000"/>
                  <a:t>3</a:t>
                </a:r>
                <a:endParaRPr lang="en-US" altLang="en-US" baseline="-25000"/>
              </a:p>
            </p:txBody>
          </p:sp>
          <p:sp>
            <p:nvSpPr>
              <p:cNvPr id="14373" name="Rectangle 44"/>
              <p:cNvSpPr>
                <a:spLocks noChangeArrowheads="1"/>
              </p:cNvSpPr>
              <p:nvPr/>
            </p:nvSpPr>
            <p:spPr bwMode="auto">
              <a:xfrm>
                <a:off x="3264" y="2448"/>
                <a:ext cx="384" cy="288"/>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vi-VN" altLang="en-US" sz="2000"/>
                  <a:t>S</a:t>
                </a:r>
                <a:endParaRPr lang="en-US" altLang="en-US" sz="2000"/>
              </a:p>
            </p:txBody>
          </p:sp>
        </p:grpSp>
        <p:sp>
          <p:nvSpPr>
            <p:cNvPr id="14368" name="Line 45"/>
            <p:cNvSpPr>
              <a:spLocks noChangeShapeType="1"/>
            </p:cNvSpPr>
            <p:nvPr/>
          </p:nvSpPr>
          <p:spPr bwMode="auto">
            <a:xfrm>
              <a:off x="3360" y="2352"/>
              <a:ext cx="48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369" name="Line 46"/>
            <p:cNvSpPr>
              <a:spLocks noChangeShapeType="1"/>
            </p:cNvSpPr>
            <p:nvPr/>
          </p:nvSpPr>
          <p:spPr bwMode="auto">
            <a:xfrm>
              <a:off x="3360" y="2928"/>
              <a:ext cx="48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370" name="Line 47"/>
            <p:cNvSpPr>
              <a:spLocks noChangeShapeType="1"/>
            </p:cNvSpPr>
            <p:nvPr/>
          </p:nvSpPr>
          <p:spPr bwMode="auto">
            <a:xfrm flipV="1">
              <a:off x="3840" y="2352"/>
              <a:ext cx="0" cy="57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4341" name="Rectangle 49"/>
          <p:cNvSpPr>
            <a:spLocks noChangeArrowheads="1"/>
          </p:cNvSpPr>
          <p:nvPr/>
        </p:nvSpPr>
        <p:spPr bwMode="auto">
          <a:xfrm>
            <a:off x="2057400" y="5232400"/>
            <a:ext cx="37607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lvl="1" eaLnBrk="1" hangingPunct="1">
              <a:spcBef>
                <a:spcPct val="20000"/>
              </a:spcBef>
              <a:buClr>
                <a:schemeClr val="accent1"/>
              </a:buClr>
              <a:buSzPct val="65000"/>
              <a:buFont typeface="Wingdings" panose="05000000000000000000" pitchFamily="2" charset="2"/>
              <a:buNone/>
            </a:pPr>
            <a:r>
              <a:rPr lang="vi-VN" altLang="en-US" sz="2000"/>
              <a:t>L(x</a:t>
            </a:r>
            <a:r>
              <a:rPr lang="vi-VN" altLang="en-US" sz="2000" baseline="-25000"/>
              <a:t>1</a:t>
            </a:r>
            <a:r>
              <a:rPr lang="vi-VN" altLang="en-US" sz="2000"/>
              <a:t>,x</a:t>
            </a:r>
            <a:r>
              <a:rPr lang="vi-VN" altLang="en-US" sz="2000" baseline="-25000"/>
              <a:t>2</a:t>
            </a:r>
            <a:r>
              <a:rPr lang="vi-VN" altLang="en-US" sz="2000"/>
              <a:t>,x</a:t>
            </a:r>
            <a:r>
              <a:rPr lang="vi-VN" altLang="en-US" sz="2000" baseline="-25000"/>
              <a:t>3</a:t>
            </a:r>
            <a:r>
              <a:rPr lang="vi-VN" altLang="en-US" sz="2000"/>
              <a:t>,x</a:t>
            </a:r>
            <a:r>
              <a:rPr lang="vi-VN" altLang="en-US" sz="2000" baseline="-25000"/>
              <a:t>4</a:t>
            </a:r>
            <a:r>
              <a:rPr lang="vi-VN" altLang="en-US" sz="2000"/>
              <a:t>)=(x</a:t>
            </a:r>
            <a:r>
              <a:rPr lang="vi-VN" altLang="en-US" sz="2000" baseline="-25000"/>
              <a:t>1</a:t>
            </a:r>
            <a:r>
              <a:rPr lang="vi-VN" altLang="en-US" sz="2000"/>
              <a:t>x</a:t>
            </a:r>
            <a:r>
              <a:rPr lang="vi-VN" altLang="en-US" sz="2000" baseline="-25000"/>
              <a:t>2</a:t>
            </a:r>
            <a:r>
              <a:rPr lang="vi-VN" altLang="en-US" sz="2000"/>
              <a:t> )+( x</a:t>
            </a:r>
            <a:r>
              <a:rPr lang="vi-VN" altLang="en-US" sz="2000" baseline="-25000"/>
              <a:t>3</a:t>
            </a:r>
            <a:r>
              <a:rPr lang="vi-VN" altLang="en-US" sz="2000"/>
              <a:t> x</a:t>
            </a:r>
            <a:r>
              <a:rPr lang="vi-VN" altLang="en-US" sz="2000" baseline="-25000"/>
              <a:t>4</a:t>
            </a:r>
            <a:r>
              <a:rPr lang="vi-VN" altLang="en-US" sz="2000"/>
              <a:t>)</a:t>
            </a:r>
          </a:p>
        </p:txBody>
      </p:sp>
      <p:sp>
        <p:nvSpPr>
          <p:cNvPr id="49" name="Slide Number Placeholder 48"/>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0613E68-5C58-4BEF-B007-0ACA591765B7}" type="slidenum">
              <a:rPr lang="en-US" altLang="en-US">
                <a:solidFill>
                  <a:srgbClr val="045C75"/>
                </a:solidFill>
              </a:rPr>
              <a:pPr eaLnBrk="1" hangingPunct="1"/>
              <a:t>25</a:t>
            </a:fld>
            <a:endParaRPr lang="en-US" altLang="en-US">
              <a:solidFill>
                <a:srgbClr val="045C75"/>
              </a:solidFill>
            </a:endParaRPr>
          </a:p>
        </p:txBody>
      </p:sp>
      <p:sp>
        <p:nvSpPr>
          <p:cNvPr id="50" name="Footer Placeholder 49"/>
          <p:cNvSpPr>
            <a:spLocks noGrp="1"/>
          </p:cNvSpPr>
          <p:nvPr>
            <p:ph type="ftr" sz="quarter" idx="11"/>
          </p:nvPr>
        </p:nvSpPr>
        <p:spPr/>
        <p:txBody>
          <a:bodyPr/>
          <a:lstStyle/>
          <a:p>
            <a:pPr>
              <a:defRPr/>
            </a:pPr>
            <a:r>
              <a:rPr lang="en-US"/>
              <a:t>Khoa ĐT-VT, Đại học Bách Khoa Hà nội           Tiến sỹ Hoàng Mạnh Thắng</a:t>
            </a:r>
          </a:p>
        </p:txBody>
      </p:sp>
    </p:spTree>
    <p:extLst>
      <p:ext uri="{BB962C8B-B14F-4D97-AF65-F5344CB8AC3E}">
        <p14:creationId xmlns:p14="http://schemas.microsoft.com/office/powerpoint/2010/main" val="2606735577"/>
      </p:ext>
    </p:extLst>
  </p:cSld>
  <p:clrMapOvr>
    <a:masterClrMapping/>
  </p:clrMapOvr>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vi-VN" altLang="en-US" b="1" smtClean="0"/>
              <a:t>LPM_ADD_SUB</a:t>
            </a:r>
            <a:endParaRPr lang="en-US" altLang="en-US" b="1" smtClean="0">
              <a:latin typeface="Arial" panose="020B0604020202020204" pitchFamily="34" charset="0"/>
            </a:endParaRPr>
          </a:p>
        </p:txBody>
      </p:sp>
      <p:sp>
        <p:nvSpPr>
          <p:cNvPr id="8195" name="Rectangle 3"/>
          <p:cNvSpPr>
            <a:spLocks noGrp="1" noChangeArrowheads="1"/>
          </p:cNvSpPr>
          <p:nvPr>
            <p:ph idx="1"/>
          </p:nvPr>
        </p:nvSpPr>
        <p:spPr/>
        <p:txBody>
          <a:bodyPr/>
          <a:lstStyle/>
          <a:p>
            <a:r>
              <a:rPr lang="vi-VN" altLang="en-US" smtClean="0"/>
              <a:t>Thư viện LPM có bộ cộng n-bit tên: </a:t>
            </a:r>
            <a:r>
              <a:rPr lang="vi-VN" altLang="en-US" b="1" smtClean="0"/>
              <a:t>LPM_ADD_SUB</a:t>
            </a:r>
          </a:p>
          <a:p>
            <a:pPr lvl="1"/>
            <a:r>
              <a:rPr lang="vi-VN" altLang="en-US" smtClean="0"/>
              <a:t>Thực hiện mạch cộng/trừ cơ bản</a:t>
            </a:r>
          </a:p>
          <a:p>
            <a:pPr lvl="1"/>
            <a:r>
              <a:rPr lang="vi-VN" altLang="en-US" smtClean="0"/>
              <a:t>Số bit có thể được thiết lập bởi tham số </a:t>
            </a:r>
            <a:r>
              <a:rPr lang="vi-VN" altLang="en-US" b="1" smtClean="0"/>
              <a:t>LPM_WIDTH</a:t>
            </a:r>
          </a:p>
          <a:p>
            <a:pPr lvl="1"/>
            <a:r>
              <a:rPr lang="vi-VN" altLang="en-US" smtClean="0"/>
              <a:t>Tham số khác là </a:t>
            </a:r>
            <a:r>
              <a:rPr lang="vi-VN" altLang="en-US" b="1" smtClean="0"/>
              <a:t>LPM_REPRESENTATION </a:t>
            </a:r>
            <a:r>
              <a:rPr lang="vi-VN" altLang="en-US" smtClean="0"/>
              <a:t> dùng để chỉ ra số có dấu hay không dấu</a:t>
            </a:r>
            <a:endParaRPr lang="en-US" altLang="en-US" smtClean="0"/>
          </a:p>
        </p:txBody>
      </p:sp>
    </p:spTree>
    <p:extLst>
      <p:ext uri="{BB962C8B-B14F-4D97-AF65-F5344CB8AC3E}">
        <p14:creationId xmlns:p14="http://schemas.microsoft.com/office/powerpoint/2010/main" val="1731109545"/>
      </p:ext>
    </p:extLst>
  </p:cSld>
  <p:clrMapOvr>
    <a:masterClrMapping/>
  </p:clrMapOvr>
  <p:timing>
    <p:tnLst>
      <p:par>
        <p:cTn id="1" dur="indefinite" restart="never" nodeType="tmRoot"/>
      </p:par>
    </p:tnLst>
  </p:timing>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normAutofit fontScale="90000"/>
          </a:bodyPr>
          <a:lstStyle/>
          <a:p>
            <a:pPr fontAlgn="auto">
              <a:spcAft>
                <a:spcPts val="0"/>
              </a:spcAft>
              <a:defRPr/>
            </a:pPr>
            <a:r>
              <a:rPr lang="vi-VN"/>
              <a:t>Bộ cộng dùng </a:t>
            </a:r>
            <a:r>
              <a:rPr lang="vi-VN" b="1"/>
              <a:t>LPM_ADD_SUB</a:t>
            </a:r>
            <a:endParaRPr lang="en-US" b="1">
              <a:latin typeface="Arial" charset="0"/>
            </a:endParaRPr>
          </a:p>
        </p:txBody>
      </p:sp>
      <p:pic>
        <p:nvPicPr>
          <p:cNvPr id="9219"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2438400"/>
            <a:ext cx="7620000" cy="310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81814189"/>
      </p:ext>
    </p:extLst>
  </p:cSld>
  <p:clrMapOvr>
    <a:masterClrMapping/>
  </p:clrMapOvr>
  <p:timing>
    <p:tnLst>
      <p:par>
        <p:cTn id="1" dur="indefinite" restart="never" nodeType="tmRoot"/>
      </p:par>
    </p:tnLst>
  </p:timing>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vi-VN" altLang="en-US" smtClean="0"/>
              <a:t>Thực hiện Simulation</a:t>
            </a:r>
            <a:endParaRPr lang="en-US" altLang="en-US" smtClean="0">
              <a:latin typeface="Arial" panose="020B0604020202020204" pitchFamily="34" charset="0"/>
            </a:endParaRPr>
          </a:p>
        </p:txBody>
      </p:sp>
      <p:pic>
        <p:nvPicPr>
          <p:cNvPr id="10243"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2133600"/>
            <a:ext cx="8229600" cy="3843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71216565"/>
      </p:ext>
    </p:extLst>
  </p:cSld>
  <p:clrMapOvr>
    <a:masterClrMapping/>
  </p:clrMapOvr>
  <p:timing>
    <p:tnLst>
      <p:par>
        <p:cTn id="1" dur="indefinite" restart="never" nodeType="tmRoot"/>
      </p:par>
    </p:tnLst>
  </p:timing>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vi-VN" altLang="en-US" smtClean="0"/>
              <a:t>Thiết kế dùng VHDL</a:t>
            </a:r>
            <a:endParaRPr lang="en-US" altLang="en-US" smtClean="0">
              <a:latin typeface="Arial" panose="020B0604020202020204" pitchFamily="34" charset="0"/>
            </a:endParaRPr>
          </a:p>
        </p:txBody>
      </p:sp>
      <p:sp>
        <p:nvSpPr>
          <p:cNvPr id="11267" name="Rectangle 3"/>
          <p:cNvSpPr>
            <a:spLocks noGrp="1" noChangeArrowheads="1"/>
          </p:cNvSpPr>
          <p:nvPr>
            <p:ph idx="1"/>
          </p:nvPr>
        </p:nvSpPr>
        <p:spPr/>
        <p:txBody>
          <a:bodyPr/>
          <a:lstStyle/>
          <a:p>
            <a:pPr>
              <a:lnSpc>
                <a:spcPct val="80000"/>
              </a:lnSpc>
            </a:pPr>
            <a:r>
              <a:rPr lang="vi-VN" altLang="en-US" sz="2200" smtClean="0"/>
              <a:t>Có thể dùng cách chia tầng trong thiết kế dùng VHDL</a:t>
            </a:r>
          </a:p>
          <a:p>
            <a:pPr lvl="1">
              <a:lnSpc>
                <a:spcPct val="80000"/>
              </a:lnSpc>
            </a:pPr>
            <a:r>
              <a:rPr lang="vi-VN" altLang="en-US" sz="2000" smtClean="0"/>
              <a:t>Xây dựng entity VHDL cho bộ cộng đầy đủ</a:t>
            </a:r>
          </a:p>
          <a:p>
            <a:pPr lvl="1">
              <a:lnSpc>
                <a:spcPct val="80000"/>
              </a:lnSpc>
            </a:pPr>
            <a:r>
              <a:rPr lang="vi-VN" altLang="en-US" sz="2000" smtClean="0"/>
              <a:t>Dùng các </a:t>
            </a:r>
            <a:r>
              <a:rPr lang="vi-VN" altLang="en-US" sz="2000" b="1" i="1" smtClean="0"/>
              <a:t>Instances</a:t>
            </a:r>
            <a:r>
              <a:rPr lang="vi-VN" altLang="en-US" sz="2000" smtClean="0"/>
              <a:t> để tạo bộ cộng nhiều bit</a:t>
            </a:r>
          </a:p>
          <a:p>
            <a:pPr>
              <a:lnSpc>
                <a:spcPct val="80000"/>
              </a:lnSpc>
            </a:pPr>
            <a:r>
              <a:rPr lang="vi-VN" altLang="en-US" sz="2200" smtClean="0"/>
              <a:t>Tín hiệu logic trong VHDL được biểu diễn là các đối tượng dữ liệu</a:t>
            </a:r>
          </a:p>
          <a:p>
            <a:pPr lvl="1">
              <a:lnSpc>
                <a:spcPct val="80000"/>
              </a:lnSpc>
            </a:pPr>
            <a:r>
              <a:rPr lang="vi-VN" altLang="en-US" sz="2000" smtClean="0"/>
              <a:t>Dùng kiểu </a:t>
            </a:r>
            <a:r>
              <a:rPr lang="vi-VN" altLang="en-US" sz="2000" b="1" smtClean="0"/>
              <a:t>BIT</a:t>
            </a:r>
            <a:r>
              <a:rPr lang="vi-VN" altLang="en-US" sz="2000" smtClean="0"/>
              <a:t> cho các giá trị 0 hoặc 1</a:t>
            </a:r>
          </a:p>
          <a:p>
            <a:pPr lvl="1">
              <a:lnSpc>
                <a:spcPct val="80000"/>
              </a:lnSpc>
            </a:pPr>
            <a:r>
              <a:rPr lang="vi-VN" altLang="en-US" sz="2000" smtClean="0"/>
              <a:t>Kiểu dữ liệu khác là </a:t>
            </a:r>
            <a:r>
              <a:rPr lang="vi-VN" altLang="en-US" sz="2000" b="1" smtClean="0"/>
              <a:t>STD_LOGIC</a:t>
            </a:r>
            <a:r>
              <a:rPr lang="vi-VN" altLang="en-US" sz="2000" smtClean="0"/>
              <a:t> thích được dùng vì nó có thể biểu diễn cho 3 trạng thái (0,1,Z, và don’t care)</a:t>
            </a:r>
          </a:p>
          <a:p>
            <a:pPr>
              <a:lnSpc>
                <a:spcPct val="80000"/>
              </a:lnSpc>
            </a:pPr>
            <a:r>
              <a:rPr lang="vi-VN" altLang="en-US" sz="2200" smtClean="0"/>
              <a:t>Phải khai báo thư viện kiểu dữ liệu được dùng và nơi nó tồn tại</a:t>
            </a:r>
          </a:p>
          <a:p>
            <a:pPr>
              <a:lnSpc>
                <a:spcPct val="80000"/>
              </a:lnSpc>
              <a:buFont typeface="Wingdings" panose="05000000000000000000" pitchFamily="2" charset="2"/>
              <a:buNone/>
            </a:pPr>
            <a:r>
              <a:rPr lang="vi-VN" altLang="en-US" sz="2200" b="1" smtClean="0"/>
              <a:t>LIBRARY ieee;</a:t>
            </a:r>
          </a:p>
          <a:p>
            <a:pPr>
              <a:lnSpc>
                <a:spcPct val="80000"/>
              </a:lnSpc>
              <a:buFont typeface="Wingdings" panose="05000000000000000000" pitchFamily="2" charset="2"/>
              <a:buNone/>
            </a:pPr>
            <a:r>
              <a:rPr lang="vi-VN" altLang="en-US" sz="2200" b="1" smtClean="0"/>
              <a:t>USE         ieee.std_logic_1164.all</a:t>
            </a:r>
            <a:endParaRPr lang="en-US" altLang="en-US" sz="2200" b="1" smtClean="0"/>
          </a:p>
        </p:txBody>
      </p:sp>
    </p:spTree>
    <p:extLst>
      <p:ext uri="{BB962C8B-B14F-4D97-AF65-F5344CB8AC3E}">
        <p14:creationId xmlns:p14="http://schemas.microsoft.com/office/powerpoint/2010/main" val="2445625818"/>
      </p:ext>
    </p:extLst>
  </p:cSld>
  <p:clrMapOvr>
    <a:masterClrMapping/>
  </p:clrMapOvr>
  <p:timing>
    <p:tnLst>
      <p:par>
        <p:cTn id="1" dur="indefinite" restart="never" nodeType="tmRoot"/>
      </p:par>
    </p:tnLst>
  </p:timing>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vi-VN" altLang="en-US" smtClean="0"/>
              <a:t>Bộ cộng đầy đủ trong VHDL</a:t>
            </a:r>
            <a:endParaRPr lang="en-US" altLang="en-US" smtClean="0">
              <a:latin typeface="Arial" panose="020B0604020202020204" pitchFamily="34" charset="0"/>
            </a:endParaRPr>
          </a:p>
        </p:txBody>
      </p:sp>
      <p:pic>
        <p:nvPicPr>
          <p:cNvPr id="12291"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905000"/>
            <a:ext cx="8072438" cy="401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17144354"/>
      </p:ext>
    </p:extLst>
  </p:cSld>
  <p:clrMapOvr>
    <a:masterClrMapping/>
  </p:clrMapOvr>
  <p:timing>
    <p:tnLst>
      <p:par>
        <p:cTn id="1" dur="indefinite" restart="never" nodeType="tmRoot"/>
      </p:par>
    </p:tnLst>
  </p:timing>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vi-VN" altLang="en-US" sz="4000" smtClean="0"/>
              <a:t>Bộ cộng Ripple Carry 4-bit đầy đủ</a:t>
            </a:r>
            <a:endParaRPr lang="en-US" altLang="en-US" sz="4000" smtClean="0">
              <a:latin typeface="Arial" panose="020B0604020202020204" pitchFamily="34" charset="0"/>
            </a:endParaRPr>
          </a:p>
        </p:txBody>
      </p:sp>
      <p:pic>
        <p:nvPicPr>
          <p:cNvPr id="1331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905000"/>
            <a:ext cx="7610475" cy="3783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40595732"/>
      </p:ext>
    </p:extLst>
  </p:cSld>
  <p:clrMapOvr>
    <a:masterClrMapping/>
  </p:clrMapOvr>
  <p:timing>
    <p:tnLst>
      <p:par>
        <p:cTn id="1" dur="indefinite" restart="never" nodeType="tmRoot"/>
      </p:par>
    </p:tnLst>
  </p:timing>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vi-VN" altLang="en-US" sz="4000" smtClean="0"/>
              <a:t>Bộ cộng Ripple Carry 4-bit đầy đủ</a:t>
            </a:r>
            <a:endParaRPr lang="en-US" altLang="en-US" sz="4000" smtClean="0">
              <a:latin typeface="Arial" panose="020B0604020202020204" pitchFamily="34" charset="0"/>
            </a:endParaRPr>
          </a:p>
        </p:txBody>
      </p:sp>
      <p:pic>
        <p:nvPicPr>
          <p:cNvPr id="14339"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828800"/>
            <a:ext cx="7824788" cy="415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11571980"/>
      </p:ext>
    </p:extLst>
  </p:cSld>
  <p:clrMapOvr>
    <a:masterClrMapping/>
  </p:clrMapOvr>
  <p:timing>
    <p:tnLst>
      <p:par>
        <p:cTn id="1" dur="indefinite" restart="never" nodeType="tmRoot"/>
      </p:par>
    </p:tnLst>
  </p:timing>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altLang="en-US" smtClean="0">
                <a:latin typeface="Arial" panose="020B0604020202020204" pitchFamily="34" charset="0"/>
              </a:rPr>
              <a:t>Khai b</a:t>
            </a:r>
            <a:r>
              <a:rPr lang="vi-VN" altLang="en-US" smtClean="0"/>
              <a:t>áo mới của VHDL</a:t>
            </a:r>
            <a:endParaRPr lang="en-US" altLang="en-US" smtClean="0">
              <a:latin typeface="Arial" panose="020B0604020202020204" pitchFamily="34" charset="0"/>
            </a:endParaRPr>
          </a:p>
        </p:txBody>
      </p:sp>
      <p:sp>
        <p:nvSpPr>
          <p:cNvPr id="15363" name="Rectangle 3"/>
          <p:cNvSpPr>
            <a:spLocks noGrp="1" noChangeArrowheads="1"/>
          </p:cNvSpPr>
          <p:nvPr>
            <p:ph idx="1"/>
          </p:nvPr>
        </p:nvSpPr>
        <p:spPr/>
        <p:txBody>
          <a:bodyPr/>
          <a:lstStyle/>
          <a:p>
            <a:pPr>
              <a:lnSpc>
                <a:spcPct val="90000"/>
              </a:lnSpc>
            </a:pPr>
            <a:r>
              <a:rPr lang="vi-VN" altLang="en-US" sz="2700" smtClean="0"/>
              <a:t>Trong đoạn code vừa rồi có khai báo</a:t>
            </a:r>
          </a:p>
          <a:p>
            <a:pPr lvl="1">
              <a:lnSpc>
                <a:spcPct val="90000"/>
              </a:lnSpc>
              <a:buFont typeface="Wingdings" panose="05000000000000000000" pitchFamily="2" charset="2"/>
              <a:buNone/>
            </a:pPr>
            <a:r>
              <a:rPr lang="vi-VN" altLang="en-US" sz="2200" smtClean="0"/>
              <a:t>SIGNAL c1,c2,c3: STD_LOGIC;</a:t>
            </a:r>
          </a:p>
          <a:p>
            <a:pPr lvl="1">
              <a:lnSpc>
                <a:spcPct val="90000"/>
              </a:lnSpc>
            </a:pPr>
            <a:r>
              <a:rPr lang="vi-VN" altLang="en-US" sz="2200" smtClean="0"/>
              <a:t>Để định nghĩa các tín hiệu sẽ dùng trong thiết kế</a:t>
            </a:r>
          </a:p>
          <a:p>
            <a:pPr lvl="1">
              <a:lnSpc>
                <a:spcPct val="90000"/>
              </a:lnSpc>
            </a:pPr>
            <a:r>
              <a:rPr lang="vi-VN" altLang="en-US" sz="2200" smtClean="0"/>
              <a:t>Dùng trong ARCHITECTURE</a:t>
            </a:r>
          </a:p>
          <a:p>
            <a:pPr>
              <a:lnSpc>
                <a:spcPct val="90000"/>
              </a:lnSpc>
            </a:pPr>
            <a:r>
              <a:rPr lang="vi-VN" altLang="en-US" sz="2700" smtClean="0"/>
              <a:t>COMPONENT fulladd</a:t>
            </a:r>
          </a:p>
          <a:p>
            <a:pPr lvl="1">
              <a:lnSpc>
                <a:spcPct val="90000"/>
              </a:lnSpc>
            </a:pPr>
            <a:r>
              <a:rPr lang="vi-VN" altLang="en-US" sz="2200" smtClean="0"/>
              <a:t>Dùng trong ARCHITECTURE</a:t>
            </a:r>
          </a:p>
          <a:p>
            <a:pPr lvl="1">
              <a:lnSpc>
                <a:spcPct val="90000"/>
              </a:lnSpc>
            </a:pPr>
            <a:r>
              <a:rPr lang="vi-VN" altLang="en-US" sz="2200" smtClean="0"/>
              <a:t>Định nghĩa PORT cho phần mạch con (subcircuit này được định nghĩa ở file khác)</a:t>
            </a:r>
          </a:p>
          <a:p>
            <a:pPr lvl="1">
              <a:lnSpc>
                <a:spcPct val="90000"/>
              </a:lnSpc>
            </a:pPr>
            <a:r>
              <a:rPr lang="vi-VN" altLang="en-US" sz="2200" smtClean="0"/>
              <a:t>File VHDL (fulladd.vhd) thường đươc đặt ở cùng đường dẫn với file adder4.vhd</a:t>
            </a:r>
          </a:p>
          <a:p>
            <a:pPr lvl="1">
              <a:lnSpc>
                <a:spcPct val="90000"/>
              </a:lnSpc>
            </a:pPr>
            <a:endParaRPr lang="en-US" altLang="en-US" sz="2200" smtClean="0"/>
          </a:p>
        </p:txBody>
      </p:sp>
    </p:spTree>
    <p:extLst>
      <p:ext uri="{BB962C8B-B14F-4D97-AF65-F5344CB8AC3E}">
        <p14:creationId xmlns:p14="http://schemas.microsoft.com/office/powerpoint/2010/main" val="2531371786"/>
      </p:ext>
    </p:extLst>
  </p:cSld>
  <p:clrMapOvr>
    <a:masterClrMapping/>
  </p:clrMapOvr>
  <p:timing>
    <p:tnLst>
      <p:par>
        <p:cTn id="1" dur="indefinite" restart="never" nodeType="tmRoot"/>
      </p:par>
    </p:tnLst>
  </p:timing>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noChangeArrowheads="1"/>
          </p:cNvSpPr>
          <p:nvPr>
            <p:ph type="title"/>
          </p:nvPr>
        </p:nvSpPr>
        <p:spPr/>
        <p:txBody>
          <a:bodyPr>
            <a:normAutofit fontScale="90000"/>
          </a:bodyPr>
          <a:lstStyle/>
          <a:p>
            <a:pPr fontAlgn="auto">
              <a:spcAft>
                <a:spcPts val="0"/>
              </a:spcAft>
              <a:defRPr/>
            </a:pPr>
            <a:r>
              <a:rPr lang="en-US">
                <a:latin typeface="Arial" charset="0"/>
              </a:rPr>
              <a:t>Khai b</a:t>
            </a:r>
            <a:r>
              <a:rPr lang="vi-VN"/>
              <a:t>áo mới của VHDL, cont.</a:t>
            </a:r>
            <a:endParaRPr lang="en-US">
              <a:latin typeface="Arial" charset="0"/>
            </a:endParaRPr>
          </a:p>
        </p:txBody>
      </p:sp>
      <p:sp>
        <p:nvSpPr>
          <p:cNvPr id="16387" name="Rectangle 3"/>
          <p:cNvSpPr>
            <a:spLocks noGrp="1" noChangeArrowheads="1"/>
          </p:cNvSpPr>
          <p:nvPr>
            <p:ph idx="1"/>
          </p:nvPr>
        </p:nvSpPr>
        <p:spPr/>
        <p:txBody>
          <a:bodyPr/>
          <a:lstStyle/>
          <a:p>
            <a:r>
              <a:rPr lang="vi-VN" altLang="en-US" sz="2700" smtClean="0"/>
              <a:t>stage0: fulladd PORT MAP (Cin, x0,y0,s0,c1);</a:t>
            </a:r>
          </a:p>
          <a:p>
            <a:pPr lvl="1"/>
            <a:r>
              <a:rPr lang="vi-VN" altLang="en-US" sz="2200" smtClean="0"/>
              <a:t>Chỉ ra đọan trong hoạt động</a:t>
            </a:r>
          </a:p>
          <a:p>
            <a:pPr lvl="1"/>
            <a:r>
              <a:rPr lang="vi-VN" altLang="en-US" sz="2200" smtClean="0"/>
              <a:t>Sử dụng phép kết hợp vị trí của các đầu vào/ra khai báo trong PORT MAP ứng với thứ tự vị trí trong khai báo COMPONENT</a:t>
            </a:r>
          </a:p>
          <a:p>
            <a:r>
              <a:rPr lang="vi-VN" altLang="en-US" sz="2700" smtClean="0"/>
              <a:t>stage3: fulladd PORT MAP (Cin=&gt;c3,Cout=&gt;Count,x=&gt;x3,y=&gt;y3,s=&gt;s3);</a:t>
            </a:r>
          </a:p>
          <a:p>
            <a:pPr lvl="1"/>
            <a:r>
              <a:rPr lang="vi-VN" altLang="en-US" sz="2200" smtClean="0"/>
              <a:t>Sử dụng phép kết hợp tên với đàu vào/ra trong PORT MAP ứng với tín hiệu được đặt tên trong khai báo COMPONENT</a:t>
            </a:r>
            <a:endParaRPr lang="en-US" altLang="en-US" sz="2200" smtClean="0"/>
          </a:p>
        </p:txBody>
      </p:sp>
    </p:spTree>
    <p:extLst>
      <p:ext uri="{BB962C8B-B14F-4D97-AF65-F5344CB8AC3E}">
        <p14:creationId xmlns:p14="http://schemas.microsoft.com/office/powerpoint/2010/main" val="3095732255"/>
      </p:ext>
    </p:extLst>
  </p:cSld>
  <p:clrMapOvr>
    <a:masterClrMapping/>
  </p:clrMapOvr>
  <p:timing>
    <p:tnLst>
      <p:par>
        <p:cTn id="1" dur="indefinite" restart="never" nodeType="tmRoot"/>
      </p:par>
    </p:tnLst>
  </p:timing>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vi-VN" altLang="en-US" smtClean="0"/>
              <a:t>Các gói VHDL</a:t>
            </a:r>
            <a:endParaRPr lang="en-US" altLang="en-US" smtClean="0">
              <a:latin typeface="Arial" panose="020B0604020202020204" pitchFamily="34" charset="0"/>
            </a:endParaRPr>
          </a:p>
        </p:txBody>
      </p:sp>
      <p:sp>
        <p:nvSpPr>
          <p:cNvPr id="17411" name="Rectangle 3"/>
          <p:cNvSpPr>
            <a:spLocks noGrp="1" noChangeArrowheads="1"/>
          </p:cNvSpPr>
          <p:nvPr>
            <p:ph idx="1"/>
          </p:nvPr>
        </p:nvSpPr>
        <p:spPr/>
        <p:txBody>
          <a:bodyPr/>
          <a:lstStyle/>
          <a:p>
            <a:r>
              <a:rPr lang="en-US" altLang="en-US" smtClean="0"/>
              <a:t>M</a:t>
            </a:r>
            <a:r>
              <a:rPr lang="vi-VN" altLang="en-US" smtClean="0"/>
              <a:t>ột gói VHDL có thể được tao ra cho một mạch con mà khai báo COMPONENT không được yêu cầu không rõ ràng trong khi tạo ta biến của mạch con khác trong file khác</a:t>
            </a:r>
            <a:endParaRPr lang="en-US" altLang="en-US" smtClean="0"/>
          </a:p>
        </p:txBody>
      </p:sp>
    </p:spTree>
    <p:extLst>
      <p:ext uri="{BB962C8B-B14F-4D97-AF65-F5344CB8AC3E}">
        <p14:creationId xmlns:p14="http://schemas.microsoft.com/office/powerpoint/2010/main" val="42425520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ChangeArrowheads="1"/>
          </p:cNvSpPr>
          <p:nvPr>
            <p:ph type="title"/>
          </p:nvPr>
        </p:nvSpPr>
        <p:spPr>
          <a:xfrm>
            <a:off x="0" y="457200"/>
            <a:ext cx="9144000" cy="1143000"/>
          </a:xfrm>
        </p:spPr>
        <p:txBody>
          <a:bodyPr>
            <a:normAutofit fontScale="90000"/>
          </a:bodyPr>
          <a:lstStyle/>
          <a:p>
            <a:pPr fontAlgn="auto">
              <a:spcAft>
                <a:spcPts val="0"/>
              </a:spcAft>
              <a:defRPr/>
            </a:pPr>
            <a:r>
              <a:rPr lang="vi-VN" dirty="0"/>
              <a:t>Các biến và các hàm (cont.)</a:t>
            </a:r>
            <a:r>
              <a:rPr lang="en-US" dirty="0"/>
              <a:t> </a:t>
            </a:r>
            <a:r>
              <a:rPr lang="vi-VN" dirty="0"/>
              <a:t>– NOT</a:t>
            </a:r>
            <a:endParaRPr lang="en-US" dirty="0"/>
          </a:p>
        </p:txBody>
      </p:sp>
      <p:sp>
        <p:nvSpPr>
          <p:cNvPr id="15363" name="Rectangle 3"/>
          <p:cNvSpPr>
            <a:spLocks noGrp="1" noChangeArrowheads="1"/>
          </p:cNvSpPr>
          <p:nvPr>
            <p:ph idx="1"/>
          </p:nvPr>
        </p:nvSpPr>
        <p:spPr/>
        <p:txBody>
          <a:bodyPr/>
          <a:lstStyle/>
          <a:p>
            <a:r>
              <a:rPr lang="vi-VN" altLang="en-US" smtClean="0"/>
              <a:t>Như đã thấy, đèn sáng khi x=1, vậy bây giờ ngược lại thì</a:t>
            </a:r>
            <a:r>
              <a:rPr lang="en-US" altLang="en-US" smtClean="0"/>
              <a:t>:</a:t>
            </a:r>
            <a:endParaRPr lang="vi-VN" altLang="en-US" smtClean="0"/>
          </a:p>
          <a:p>
            <a:pPr>
              <a:buFont typeface="Wingdings" panose="05000000000000000000" pitchFamily="2" charset="2"/>
              <a:buNone/>
            </a:pPr>
            <a:r>
              <a:rPr lang="vi-VN" altLang="en-US" smtClean="0"/>
              <a:t>                                              Nghịch đảo</a:t>
            </a:r>
            <a:endParaRPr lang="en-US" altLang="en-US" smtClean="0"/>
          </a:p>
          <a:p>
            <a:pPr lvl="1"/>
            <a:r>
              <a:rPr lang="en-US" altLang="en-US" smtClean="0"/>
              <a:t>L(x)=1 if x=0 v</a:t>
            </a:r>
            <a:r>
              <a:rPr lang="vi-VN" altLang="en-US" smtClean="0"/>
              <a:t>à </a:t>
            </a:r>
            <a:r>
              <a:rPr lang="en-US" altLang="en-US" smtClean="0"/>
              <a:t>L(x)=</a:t>
            </a:r>
            <a:r>
              <a:rPr lang="vi-VN" altLang="en-US" smtClean="0"/>
              <a:t>0</a:t>
            </a:r>
            <a:r>
              <a:rPr lang="en-US" altLang="en-US" smtClean="0"/>
              <a:t> if x=</a:t>
            </a:r>
            <a:r>
              <a:rPr lang="vi-VN" altLang="en-US" smtClean="0"/>
              <a:t>1</a:t>
            </a:r>
            <a:endParaRPr lang="en-US" altLang="en-US" smtClean="0"/>
          </a:p>
          <a:p>
            <a:pPr lvl="1"/>
            <a:r>
              <a:rPr lang="en-US" altLang="en-US" smtClean="0"/>
              <a:t>Hay L(x)=x’</a:t>
            </a:r>
            <a:endParaRPr lang="vi-VN" altLang="en-US" smtClean="0"/>
          </a:p>
          <a:p>
            <a:r>
              <a:rPr lang="vi-VN" altLang="en-US" smtClean="0"/>
              <a:t>Ký hiệu: </a:t>
            </a:r>
            <a:r>
              <a:rPr lang="en-US" altLang="en-US" smtClean="0"/>
              <a:t>    </a:t>
            </a:r>
            <a:r>
              <a:rPr lang="vi-VN" altLang="en-US" smtClean="0"/>
              <a:t>, x’, hay NOT x</a:t>
            </a:r>
          </a:p>
        </p:txBody>
      </p:sp>
      <p:grpSp>
        <p:nvGrpSpPr>
          <p:cNvPr id="15364" name="Group 40"/>
          <p:cNvGrpSpPr>
            <a:grpSpLocks/>
          </p:cNvGrpSpPr>
          <p:nvPr/>
        </p:nvGrpSpPr>
        <p:grpSpPr bwMode="auto">
          <a:xfrm>
            <a:off x="2362200" y="4572000"/>
            <a:ext cx="4740275" cy="1447800"/>
            <a:chOff x="2448" y="2832"/>
            <a:chExt cx="2986" cy="912"/>
          </a:xfrm>
        </p:grpSpPr>
        <p:sp>
          <p:nvSpPr>
            <p:cNvPr id="15370" name="Line 14"/>
            <p:cNvSpPr>
              <a:spLocks noChangeShapeType="1"/>
            </p:cNvSpPr>
            <p:nvPr/>
          </p:nvSpPr>
          <p:spPr bwMode="auto">
            <a:xfrm>
              <a:off x="2784" y="2880"/>
              <a:ext cx="33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371" name="Line 15"/>
            <p:cNvSpPr>
              <a:spLocks noChangeShapeType="1"/>
            </p:cNvSpPr>
            <p:nvPr/>
          </p:nvSpPr>
          <p:spPr bwMode="auto">
            <a:xfrm>
              <a:off x="3552" y="2880"/>
              <a:ext cx="97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372" name="Line 16"/>
            <p:cNvSpPr>
              <a:spLocks noChangeShapeType="1"/>
            </p:cNvSpPr>
            <p:nvPr/>
          </p:nvSpPr>
          <p:spPr bwMode="auto">
            <a:xfrm flipH="1">
              <a:off x="3552" y="3312"/>
              <a:ext cx="240" cy="0"/>
            </a:xfrm>
            <a:prstGeom prst="line">
              <a:avLst/>
            </a:prstGeom>
            <a:noFill/>
            <a:ln w="9525">
              <a:solidFill>
                <a:schemeClr val="tx1"/>
              </a:solidFill>
              <a:prstDash val="dash"/>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15373" name="Text Box 17"/>
            <p:cNvSpPr txBox="1">
              <a:spLocks noChangeArrowheads="1"/>
            </p:cNvSpPr>
            <p:nvPr/>
          </p:nvSpPr>
          <p:spPr bwMode="auto">
            <a:xfrm>
              <a:off x="3360" y="3312"/>
              <a:ext cx="1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vi-VN" altLang="en-US"/>
                <a:t>x</a:t>
              </a:r>
              <a:endParaRPr lang="en-US" altLang="en-US"/>
            </a:p>
          </p:txBody>
        </p:sp>
        <p:sp>
          <p:nvSpPr>
            <p:cNvPr id="15374" name="Rectangle 18"/>
            <p:cNvSpPr>
              <a:spLocks noChangeArrowheads="1"/>
            </p:cNvSpPr>
            <p:nvPr/>
          </p:nvSpPr>
          <p:spPr bwMode="auto">
            <a:xfrm>
              <a:off x="3792" y="3168"/>
              <a:ext cx="384" cy="288"/>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vi-VN" altLang="en-US" sz="2000"/>
                <a:t>S</a:t>
              </a:r>
              <a:endParaRPr lang="en-US" altLang="en-US" sz="2000"/>
            </a:p>
          </p:txBody>
        </p:sp>
        <p:sp>
          <p:nvSpPr>
            <p:cNvPr id="15375" name="Line 19"/>
            <p:cNvSpPr>
              <a:spLocks noChangeShapeType="1"/>
            </p:cNvSpPr>
            <p:nvPr/>
          </p:nvSpPr>
          <p:spPr bwMode="auto">
            <a:xfrm>
              <a:off x="2674" y="3120"/>
              <a:ext cx="24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376" name="Line 20"/>
            <p:cNvSpPr>
              <a:spLocks noChangeShapeType="1"/>
            </p:cNvSpPr>
            <p:nvPr/>
          </p:nvSpPr>
          <p:spPr bwMode="auto">
            <a:xfrm>
              <a:off x="2746" y="3216"/>
              <a:ext cx="96"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377" name="Line 21"/>
            <p:cNvSpPr>
              <a:spLocks noChangeShapeType="1"/>
            </p:cNvSpPr>
            <p:nvPr/>
          </p:nvSpPr>
          <p:spPr bwMode="auto">
            <a:xfrm>
              <a:off x="2794" y="2880"/>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5378" name="Group 22"/>
            <p:cNvGrpSpPr>
              <a:grpSpLocks/>
            </p:cNvGrpSpPr>
            <p:nvPr/>
          </p:nvGrpSpPr>
          <p:grpSpPr bwMode="auto">
            <a:xfrm rot="5400000">
              <a:off x="4546" y="2808"/>
              <a:ext cx="720" cy="1056"/>
              <a:chOff x="4896" y="1296"/>
              <a:chExt cx="720" cy="1056"/>
            </a:xfrm>
          </p:grpSpPr>
          <p:sp>
            <p:nvSpPr>
              <p:cNvPr id="15388" name="Oval 23"/>
              <p:cNvSpPr>
                <a:spLocks noChangeArrowheads="1"/>
              </p:cNvSpPr>
              <p:nvPr/>
            </p:nvSpPr>
            <p:spPr bwMode="auto">
              <a:xfrm>
                <a:off x="5136" y="1680"/>
                <a:ext cx="240" cy="48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5389" name="Rectangle 24"/>
              <p:cNvSpPr>
                <a:spLocks noChangeArrowheads="1"/>
              </p:cNvSpPr>
              <p:nvPr/>
            </p:nvSpPr>
            <p:spPr bwMode="auto">
              <a:xfrm>
                <a:off x="5232" y="2160"/>
                <a:ext cx="48" cy="192"/>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5390" name="Line 25"/>
              <p:cNvSpPr>
                <a:spLocks noChangeShapeType="1"/>
              </p:cNvSpPr>
              <p:nvPr/>
            </p:nvSpPr>
            <p:spPr bwMode="auto">
              <a:xfrm flipV="1">
                <a:off x="5328" y="1488"/>
                <a:ext cx="96"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391" name="Line 26"/>
              <p:cNvSpPr>
                <a:spLocks noChangeShapeType="1"/>
              </p:cNvSpPr>
              <p:nvPr/>
            </p:nvSpPr>
            <p:spPr bwMode="auto">
              <a:xfrm flipV="1">
                <a:off x="5376" y="1488"/>
                <a:ext cx="24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392" name="Line 27"/>
              <p:cNvSpPr>
                <a:spLocks noChangeShapeType="1"/>
              </p:cNvSpPr>
              <p:nvPr/>
            </p:nvSpPr>
            <p:spPr bwMode="auto">
              <a:xfrm flipV="1">
                <a:off x="5280" y="1296"/>
                <a:ext cx="0"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393" name="Line 28"/>
              <p:cNvSpPr>
                <a:spLocks noChangeShapeType="1"/>
              </p:cNvSpPr>
              <p:nvPr/>
            </p:nvSpPr>
            <p:spPr bwMode="auto">
              <a:xfrm flipH="1" flipV="1">
                <a:off x="5136" y="1536"/>
                <a:ext cx="48"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394" name="Line 29"/>
              <p:cNvSpPr>
                <a:spLocks noChangeShapeType="1"/>
              </p:cNvSpPr>
              <p:nvPr/>
            </p:nvSpPr>
            <p:spPr bwMode="auto">
              <a:xfrm flipH="1" flipV="1">
                <a:off x="4896" y="1584"/>
                <a:ext cx="24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395" name="Freeform 30"/>
              <p:cNvSpPr>
                <a:spLocks/>
              </p:cNvSpPr>
              <p:nvPr/>
            </p:nvSpPr>
            <p:spPr bwMode="auto">
              <a:xfrm>
                <a:off x="5176" y="1879"/>
                <a:ext cx="151" cy="74"/>
              </a:xfrm>
              <a:custGeom>
                <a:avLst/>
                <a:gdLst>
                  <a:gd name="T0" fmla="*/ 0 w 151"/>
                  <a:gd name="T1" fmla="*/ 49 h 74"/>
                  <a:gd name="T2" fmla="*/ 16 w 151"/>
                  <a:gd name="T3" fmla="*/ 16 h 74"/>
                  <a:gd name="T4" fmla="*/ 50 w 151"/>
                  <a:gd name="T5" fmla="*/ 49 h 74"/>
                  <a:gd name="T6" fmla="*/ 75 w 151"/>
                  <a:gd name="T7" fmla="*/ 66 h 74"/>
                  <a:gd name="T8" fmla="*/ 100 w 151"/>
                  <a:gd name="T9" fmla="*/ 49 h 74"/>
                  <a:gd name="T10" fmla="*/ 142 w 151"/>
                  <a:gd name="T11" fmla="*/ 24 h 74"/>
                  <a:gd name="T12" fmla="*/ 150 w 151"/>
                  <a:gd name="T13" fmla="*/ 74 h 74"/>
                  <a:gd name="T14" fmla="*/ 0 60000 65536"/>
                  <a:gd name="T15" fmla="*/ 0 60000 65536"/>
                  <a:gd name="T16" fmla="*/ 0 60000 65536"/>
                  <a:gd name="T17" fmla="*/ 0 60000 65536"/>
                  <a:gd name="T18" fmla="*/ 0 60000 65536"/>
                  <a:gd name="T19" fmla="*/ 0 60000 65536"/>
                  <a:gd name="T20" fmla="*/ 0 60000 65536"/>
                  <a:gd name="T21" fmla="*/ 0 w 151"/>
                  <a:gd name="T22" fmla="*/ 0 h 74"/>
                  <a:gd name="T23" fmla="*/ 151 w 151"/>
                  <a:gd name="T24" fmla="*/ 74 h 7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1" h="74">
                    <a:moveTo>
                      <a:pt x="0" y="49"/>
                    </a:moveTo>
                    <a:cubicBezTo>
                      <a:pt x="5" y="38"/>
                      <a:pt x="6" y="22"/>
                      <a:pt x="16" y="16"/>
                    </a:cubicBezTo>
                    <a:cubicBezTo>
                      <a:pt x="42" y="0"/>
                      <a:pt x="45" y="43"/>
                      <a:pt x="50" y="49"/>
                    </a:cubicBezTo>
                    <a:cubicBezTo>
                      <a:pt x="56" y="57"/>
                      <a:pt x="67" y="60"/>
                      <a:pt x="75" y="66"/>
                    </a:cubicBezTo>
                    <a:cubicBezTo>
                      <a:pt x="83" y="60"/>
                      <a:pt x="94" y="57"/>
                      <a:pt x="100" y="49"/>
                    </a:cubicBezTo>
                    <a:cubicBezTo>
                      <a:pt x="131" y="12"/>
                      <a:pt x="98" y="10"/>
                      <a:pt x="142" y="24"/>
                    </a:cubicBezTo>
                    <a:cubicBezTo>
                      <a:pt x="151" y="63"/>
                      <a:pt x="150" y="46"/>
                      <a:pt x="150" y="74"/>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grpSp>
        <p:sp>
          <p:nvSpPr>
            <p:cNvPr id="15379" name="Line 31"/>
            <p:cNvSpPr>
              <a:spLocks noChangeShapeType="1"/>
            </p:cNvSpPr>
            <p:nvPr/>
          </p:nvSpPr>
          <p:spPr bwMode="auto">
            <a:xfrm>
              <a:off x="4512" y="2880"/>
              <a:ext cx="10" cy="43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380" name="Line 32"/>
            <p:cNvSpPr>
              <a:spLocks noChangeShapeType="1"/>
            </p:cNvSpPr>
            <p:nvPr/>
          </p:nvSpPr>
          <p:spPr bwMode="auto">
            <a:xfrm flipH="1">
              <a:off x="2784" y="3216"/>
              <a:ext cx="10" cy="52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381" name="Line 33"/>
            <p:cNvSpPr>
              <a:spLocks noChangeShapeType="1"/>
            </p:cNvSpPr>
            <p:nvPr/>
          </p:nvSpPr>
          <p:spPr bwMode="auto">
            <a:xfrm flipV="1">
              <a:off x="2784" y="3744"/>
              <a:ext cx="172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382" name="Line 34"/>
            <p:cNvSpPr>
              <a:spLocks noChangeShapeType="1"/>
            </p:cNvSpPr>
            <p:nvPr/>
          </p:nvSpPr>
          <p:spPr bwMode="auto">
            <a:xfrm flipH="1">
              <a:off x="4512" y="3360"/>
              <a:ext cx="0"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383" name="Text Box 35"/>
            <p:cNvSpPr txBox="1">
              <a:spLocks noChangeArrowheads="1"/>
            </p:cNvSpPr>
            <p:nvPr/>
          </p:nvSpPr>
          <p:spPr bwMode="auto">
            <a:xfrm>
              <a:off x="2448" y="3047"/>
              <a:ext cx="21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vi-VN" altLang="en-US"/>
                <a:t>E</a:t>
              </a:r>
              <a:endParaRPr lang="en-US" altLang="en-US"/>
            </a:p>
          </p:txBody>
        </p:sp>
        <p:sp>
          <p:nvSpPr>
            <p:cNvPr id="15384" name="Rectangle 36"/>
            <p:cNvSpPr>
              <a:spLocks noChangeArrowheads="1"/>
            </p:cNvSpPr>
            <p:nvPr/>
          </p:nvSpPr>
          <p:spPr bwMode="auto">
            <a:xfrm>
              <a:off x="3120" y="2832"/>
              <a:ext cx="432" cy="96"/>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5385" name="Line 37"/>
            <p:cNvSpPr>
              <a:spLocks noChangeShapeType="1"/>
            </p:cNvSpPr>
            <p:nvPr/>
          </p:nvSpPr>
          <p:spPr bwMode="auto">
            <a:xfrm>
              <a:off x="3984" y="2880"/>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386" name="Line 38"/>
            <p:cNvSpPr>
              <a:spLocks noChangeShapeType="1"/>
            </p:cNvSpPr>
            <p:nvPr/>
          </p:nvSpPr>
          <p:spPr bwMode="auto">
            <a:xfrm>
              <a:off x="3984" y="3456"/>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387" name="Text Box 39"/>
            <p:cNvSpPr txBox="1">
              <a:spLocks noChangeArrowheads="1"/>
            </p:cNvSpPr>
            <p:nvPr/>
          </p:nvSpPr>
          <p:spPr bwMode="auto">
            <a:xfrm>
              <a:off x="3254" y="2951"/>
              <a:ext cx="22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vi-VN" altLang="en-US"/>
                <a:t>R</a:t>
              </a:r>
              <a:endParaRPr lang="en-US" altLang="en-US"/>
            </a:p>
          </p:txBody>
        </p:sp>
      </p:grpSp>
      <p:sp>
        <p:nvSpPr>
          <p:cNvPr id="35" name="Slide Number Placeholder 34"/>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48B431C9-A6D1-4F2F-B885-226A909129F7}" type="slidenum">
              <a:rPr lang="en-US" altLang="en-US">
                <a:solidFill>
                  <a:srgbClr val="045C75"/>
                </a:solidFill>
              </a:rPr>
              <a:pPr eaLnBrk="1" hangingPunct="1"/>
              <a:t>26</a:t>
            </a:fld>
            <a:endParaRPr lang="en-US" altLang="en-US">
              <a:solidFill>
                <a:srgbClr val="045C75"/>
              </a:solidFill>
            </a:endParaRPr>
          </a:p>
        </p:txBody>
      </p:sp>
      <p:sp>
        <p:nvSpPr>
          <p:cNvPr id="36" name="Footer Placeholder 35"/>
          <p:cNvSpPr>
            <a:spLocks noGrp="1"/>
          </p:cNvSpPr>
          <p:nvPr>
            <p:ph type="ftr" sz="quarter" idx="11"/>
          </p:nvPr>
        </p:nvSpPr>
        <p:spPr/>
        <p:txBody>
          <a:bodyPr/>
          <a:lstStyle/>
          <a:p>
            <a:pPr>
              <a:defRPr/>
            </a:pPr>
            <a:r>
              <a:rPr lang="en-US"/>
              <a:t>Khoa ĐT-VT, Đại học Bách Khoa Hà nội           Tiến sỹ Hoàng Mạnh Thắng</a:t>
            </a:r>
          </a:p>
        </p:txBody>
      </p:sp>
      <p:grpSp>
        <p:nvGrpSpPr>
          <p:cNvPr id="15367" name="Group 39"/>
          <p:cNvGrpSpPr>
            <a:grpSpLocks/>
          </p:cNvGrpSpPr>
          <p:nvPr/>
        </p:nvGrpSpPr>
        <p:grpSpPr bwMode="auto">
          <a:xfrm>
            <a:off x="1981200" y="3805238"/>
            <a:ext cx="338138" cy="461962"/>
            <a:chOff x="1981200" y="3352800"/>
            <a:chExt cx="338554" cy="461665"/>
          </a:xfrm>
        </p:grpSpPr>
        <p:sp>
          <p:nvSpPr>
            <p:cNvPr id="15368" name="TextBox 36"/>
            <p:cNvSpPr txBox="1">
              <a:spLocks noChangeArrowheads="1"/>
            </p:cNvSpPr>
            <p:nvPr/>
          </p:nvSpPr>
          <p:spPr bwMode="auto">
            <a:xfrm>
              <a:off x="1981200" y="3352800"/>
              <a:ext cx="3385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400"/>
                <a:t>x</a:t>
              </a:r>
            </a:p>
          </p:txBody>
        </p:sp>
        <p:cxnSp>
          <p:nvCxnSpPr>
            <p:cNvPr id="39" name="Straight Connector 38"/>
            <p:cNvCxnSpPr/>
            <p:nvPr/>
          </p:nvCxnSpPr>
          <p:spPr>
            <a:xfrm>
              <a:off x="2032062" y="3481304"/>
              <a:ext cx="228881" cy="1587"/>
            </a:xfrm>
            <a:prstGeom prst="line">
              <a:avLst/>
            </a:prstGeom>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10251621"/>
      </p:ext>
    </p:extLst>
  </p:cSld>
  <p:clrMapOvr>
    <a:masterClrMapping/>
  </p:clrMapOvr>
  <p:timing>
    <p:tnLst>
      <p:par>
        <p:cTn id="1" dur="indefinite" restart="never" nodeType="tmRoot"/>
      </p:par>
    </p:tnLst>
  </p:timing>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vi-VN" altLang="en-US" smtClean="0"/>
              <a:t>Các gói VHDL, cont,</a:t>
            </a:r>
            <a:endParaRPr lang="en-US" altLang="en-US" smtClean="0">
              <a:latin typeface="Arial" panose="020B0604020202020204" pitchFamily="34" charset="0"/>
            </a:endParaRPr>
          </a:p>
        </p:txBody>
      </p:sp>
      <p:sp>
        <p:nvSpPr>
          <p:cNvPr id="18435" name="Rectangle 3"/>
          <p:cNvSpPr>
            <a:spLocks noGrp="1" noChangeArrowheads="1"/>
          </p:cNvSpPr>
          <p:nvPr>
            <p:ph idx="1"/>
          </p:nvPr>
        </p:nvSpPr>
        <p:spPr/>
        <p:txBody>
          <a:bodyPr/>
          <a:lstStyle/>
          <a:p>
            <a:endParaRPr lang="vi-VN" altLang="en-US" sz="2700" smtClean="0"/>
          </a:p>
          <a:p>
            <a:endParaRPr lang="vi-VN" altLang="en-US" sz="2700" smtClean="0"/>
          </a:p>
          <a:p>
            <a:endParaRPr lang="vi-VN" altLang="en-US" sz="2700" smtClean="0"/>
          </a:p>
          <a:p>
            <a:endParaRPr lang="vi-VN" altLang="en-US" sz="2700" smtClean="0"/>
          </a:p>
          <a:p>
            <a:endParaRPr lang="vi-VN" altLang="en-US" sz="2700" smtClean="0"/>
          </a:p>
          <a:p>
            <a:endParaRPr lang="vi-VN" altLang="en-US" sz="2700" smtClean="0"/>
          </a:p>
          <a:p>
            <a:r>
              <a:rPr lang="vi-VN" altLang="en-US" sz="2700" smtClean="0"/>
              <a:t>Được biên dịch như là file trong cùng đường dẫn với fulladd.vhd</a:t>
            </a:r>
            <a:endParaRPr lang="en-US" altLang="en-US" sz="2700" smtClean="0"/>
          </a:p>
        </p:txBody>
      </p:sp>
      <p:pic>
        <p:nvPicPr>
          <p:cNvPr id="1843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4113" y="1985963"/>
            <a:ext cx="6837362" cy="288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7302385"/>
      </p:ext>
    </p:extLst>
  </p:cSld>
  <p:clrMapOvr>
    <a:masterClrMapping/>
  </p:clrMapOvr>
  <p:timing>
    <p:tnLst>
      <p:par>
        <p:cTn id="1" dur="indefinite" restart="never" nodeType="tmRoot"/>
      </p:par>
    </p:tnLst>
  </p:timing>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vi-VN" altLang="en-US" smtClean="0"/>
              <a:t>Các gói VHDL, cont,</a:t>
            </a:r>
            <a:endParaRPr lang="en-US" altLang="en-US" smtClean="0">
              <a:latin typeface="Arial" panose="020B0604020202020204" pitchFamily="34" charset="0"/>
            </a:endParaRPr>
          </a:p>
        </p:txBody>
      </p:sp>
      <p:pic>
        <p:nvPicPr>
          <p:cNvPr id="19459"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1752600"/>
            <a:ext cx="6400800" cy="419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5762829"/>
      </p:ext>
    </p:extLst>
  </p:cSld>
  <p:clrMapOvr>
    <a:masterClrMapping/>
  </p:clrMapOvr>
  <p:timing>
    <p:tnLst>
      <p:par>
        <p:cTn id="1" dur="indefinite" restart="never" nodeType="tmRoot"/>
      </p:par>
    </p:tnLst>
  </p:timing>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vi-VN" altLang="en-US" smtClean="0"/>
              <a:t>Số học trong VHDL</a:t>
            </a:r>
            <a:endParaRPr lang="en-US" altLang="en-US" smtClean="0">
              <a:latin typeface="Arial" panose="020B0604020202020204" pitchFamily="34" charset="0"/>
            </a:endParaRPr>
          </a:p>
        </p:txBody>
      </p:sp>
      <p:sp>
        <p:nvSpPr>
          <p:cNvPr id="20483" name="Rectangle 3"/>
          <p:cNvSpPr>
            <a:spLocks noGrp="1" noChangeArrowheads="1"/>
          </p:cNvSpPr>
          <p:nvPr>
            <p:ph idx="1"/>
          </p:nvPr>
        </p:nvSpPr>
        <p:spPr/>
        <p:txBody>
          <a:bodyPr/>
          <a:lstStyle/>
          <a:p>
            <a:pPr>
              <a:lnSpc>
                <a:spcPct val="90000"/>
              </a:lnSpc>
            </a:pPr>
            <a:r>
              <a:rPr lang="vi-VN" altLang="en-US" smtClean="0"/>
              <a:t>Số là đối tượng dữ liệu SIGNAL nhiều bit</a:t>
            </a:r>
          </a:p>
          <a:p>
            <a:pPr lvl="1">
              <a:lnSpc>
                <a:spcPct val="90000"/>
              </a:lnSpc>
            </a:pPr>
            <a:r>
              <a:rPr lang="vi-VN" altLang="en-US" smtClean="0"/>
              <a:t>SIGNAL C: STD_LOGIC_VECTOR (1 TO 3)</a:t>
            </a:r>
          </a:p>
          <a:p>
            <a:pPr>
              <a:lnSpc>
                <a:spcPct val="90000"/>
              </a:lnSpc>
            </a:pPr>
            <a:r>
              <a:rPr lang="vi-VN" altLang="en-US" smtClean="0"/>
              <a:t>C là tín hiệu STD_LOGIC 3-bit</a:t>
            </a:r>
          </a:p>
          <a:p>
            <a:pPr lvl="1">
              <a:lnSpc>
                <a:spcPct val="90000"/>
              </a:lnSpc>
            </a:pPr>
            <a:r>
              <a:rPr lang="vi-VN" altLang="en-US" smtClean="0"/>
              <a:t>Phép gán C&lt;=“100”</a:t>
            </a:r>
          </a:p>
          <a:p>
            <a:pPr lvl="1">
              <a:lnSpc>
                <a:spcPct val="90000"/>
              </a:lnSpc>
            </a:pPr>
            <a:r>
              <a:rPr lang="vi-VN" altLang="en-US" smtClean="0"/>
              <a:t>C(1) là bit có trọng số lớn nhất</a:t>
            </a:r>
          </a:p>
          <a:p>
            <a:pPr lvl="1">
              <a:lnSpc>
                <a:spcPct val="90000"/>
              </a:lnSpc>
            </a:pPr>
            <a:r>
              <a:rPr lang="vi-VN" altLang="en-US" smtClean="0"/>
              <a:t>C(3) là bit có trọng số nhỏ nhất</a:t>
            </a:r>
          </a:p>
          <a:p>
            <a:pPr>
              <a:lnSpc>
                <a:spcPct val="90000"/>
              </a:lnSpc>
            </a:pPr>
            <a:r>
              <a:rPr lang="vi-VN" altLang="en-US" smtClean="0"/>
              <a:t>Trọng số có thể bị đảo ngược nếu khai báo</a:t>
            </a:r>
          </a:p>
          <a:p>
            <a:pPr lvl="1">
              <a:lnSpc>
                <a:spcPct val="90000"/>
              </a:lnSpc>
            </a:pPr>
            <a:r>
              <a:rPr lang="vi-VN" altLang="en-US" smtClean="0"/>
              <a:t>SIGNAL X: STD_LOGIC_VECTOR (3 TO 0)</a:t>
            </a:r>
            <a:endParaRPr lang="en-US" altLang="en-US" smtClean="0"/>
          </a:p>
        </p:txBody>
      </p:sp>
    </p:spTree>
    <p:extLst>
      <p:ext uri="{BB962C8B-B14F-4D97-AF65-F5344CB8AC3E}">
        <p14:creationId xmlns:p14="http://schemas.microsoft.com/office/powerpoint/2010/main" val="3173441269"/>
      </p:ext>
    </p:extLst>
  </p:cSld>
  <p:clrMapOvr>
    <a:masterClrMapping/>
  </p:clrMapOvr>
  <p:timing>
    <p:tnLst>
      <p:par>
        <p:cTn id="1" dur="indefinite" restart="never" nodeType="tmRoot"/>
      </p:par>
    </p:tnLst>
  </p:timing>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vi-VN" altLang="en-US" smtClean="0"/>
              <a:t>Số học trong VHDL, cont.</a:t>
            </a:r>
            <a:endParaRPr lang="en-US" altLang="en-US" smtClean="0">
              <a:latin typeface="Arial" panose="020B0604020202020204" pitchFamily="34" charset="0"/>
            </a:endParaRPr>
          </a:p>
        </p:txBody>
      </p:sp>
      <p:pic>
        <p:nvPicPr>
          <p:cNvPr id="21507"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752600"/>
            <a:ext cx="6980238" cy="427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91582198"/>
      </p:ext>
    </p:extLst>
  </p:cSld>
  <p:clrMapOvr>
    <a:masterClrMapping/>
  </p:clrMapOvr>
  <p:timing>
    <p:tnLst>
      <p:par>
        <p:cTn id="1" dur="indefinite" restart="never" nodeType="tmRoot"/>
      </p:par>
    </p:tnLst>
  </p:timing>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normAutofit fontScale="90000"/>
          </a:bodyPr>
          <a:lstStyle/>
          <a:p>
            <a:pPr fontAlgn="auto">
              <a:spcAft>
                <a:spcPts val="0"/>
              </a:spcAft>
              <a:defRPr/>
            </a:pPr>
            <a:r>
              <a:rPr lang="vi-VN"/>
              <a:t>Mô tả Behavioral trong VHDL</a:t>
            </a:r>
            <a:endParaRPr lang="en-US"/>
          </a:p>
        </p:txBody>
      </p:sp>
      <p:pic>
        <p:nvPicPr>
          <p:cNvPr id="22531"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981200"/>
            <a:ext cx="8313738" cy="386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2" name="Text Box 5"/>
          <p:cNvSpPr txBox="1">
            <a:spLocks noChangeArrowheads="1"/>
          </p:cNvSpPr>
          <p:nvPr/>
        </p:nvSpPr>
        <p:spPr bwMode="auto">
          <a:xfrm>
            <a:off x="4419600" y="1905000"/>
            <a:ext cx="44005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vi-VN" altLang="en-US">
                <a:solidFill>
                  <a:schemeClr val="bg1"/>
                </a:solidFill>
              </a:rPr>
              <a:t>Cho phép dùng các tín hiệu STD_LOGIC </a:t>
            </a:r>
          </a:p>
          <a:p>
            <a:pPr eaLnBrk="1" hangingPunct="1"/>
            <a:r>
              <a:rPr lang="vi-VN" altLang="en-US">
                <a:solidFill>
                  <a:schemeClr val="bg1"/>
                </a:solidFill>
              </a:rPr>
              <a:t>như là các giá trị có dấu</a:t>
            </a:r>
            <a:endParaRPr lang="en-US" altLang="en-US">
              <a:solidFill>
                <a:schemeClr val="bg1"/>
              </a:solidFill>
            </a:endParaRPr>
          </a:p>
        </p:txBody>
      </p:sp>
      <p:sp>
        <p:nvSpPr>
          <p:cNvPr id="22533" name="Text Box 6"/>
          <p:cNvSpPr txBox="1">
            <a:spLocks noChangeArrowheads="1"/>
          </p:cNvSpPr>
          <p:nvPr/>
        </p:nvSpPr>
        <p:spPr bwMode="auto">
          <a:xfrm>
            <a:off x="3352800" y="5029200"/>
            <a:ext cx="3778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vi-VN" altLang="en-US">
                <a:solidFill>
                  <a:schemeClr val="bg1"/>
                </a:solidFill>
              </a:rPr>
              <a:t>Phần này mô tả behavior của mạch</a:t>
            </a:r>
            <a:endParaRPr lang="en-US" altLang="en-US">
              <a:solidFill>
                <a:schemeClr val="bg1"/>
              </a:solidFill>
            </a:endParaRPr>
          </a:p>
        </p:txBody>
      </p:sp>
    </p:spTree>
    <p:extLst>
      <p:ext uri="{BB962C8B-B14F-4D97-AF65-F5344CB8AC3E}">
        <p14:creationId xmlns:p14="http://schemas.microsoft.com/office/powerpoint/2010/main" val="1221743381"/>
      </p:ext>
    </p:extLst>
  </p:cSld>
  <p:clrMapOvr>
    <a:masterClrMapping/>
  </p:clrMapOvr>
  <p:timing>
    <p:tnLst>
      <p:par>
        <p:cTn id="1" dur="indefinite" restart="never" nodeType="tmRoot"/>
      </p:par>
    </p:tnLst>
  </p:timing>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normAutofit fontScale="90000"/>
          </a:bodyPr>
          <a:lstStyle/>
          <a:p>
            <a:pPr fontAlgn="auto">
              <a:spcAft>
                <a:spcPts val="0"/>
              </a:spcAft>
              <a:defRPr/>
            </a:pPr>
            <a:r>
              <a:rPr lang="vi-VN"/>
              <a:t>Các gói toán học của VHDL</a:t>
            </a:r>
            <a:br>
              <a:rPr lang="vi-VN"/>
            </a:br>
            <a:r>
              <a:rPr lang="vi-VN" sz="4000"/>
              <a:t>Bài tập: đọc và giải thích</a:t>
            </a:r>
            <a:endParaRPr lang="en-US" sz="4000">
              <a:latin typeface="Arial" charset="0"/>
            </a:endParaRPr>
          </a:p>
        </p:txBody>
      </p:sp>
      <p:pic>
        <p:nvPicPr>
          <p:cNvPr id="2355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1752600"/>
            <a:ext cx="7024688" cy="414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04812492"/>
      </p:ext>
    </p:extLst>
  </p:cSld>
  <p:clrMapOvr>
    <a:masterClrMapping/>
  </p:clrMapOvr>
  <p:timing>
    <p:tnLst>
      <p:par>
        <p:cTn id="1" dur="indefinite" restart="never" nodeType="tmRoot"/>
      </p:par>
    </p:tnLst>
  </p:timing>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ctrTitle"/>
          </p:nvPr>
        </p:nvSpPr>
        <p:spPr>
          <a:xfrm>
            <a:off x="533400" y="838200"/>
            <a:ext cx="8077200" cy="2559050"/>
          </a:xfrm>
        </p:spPr>
        <p:txBody>
          <a:bodyPr>
            <a:normAutofit fontScale="90000"/>
          </a:bodyPr>
          <a:lstStyle/>
          <a:p>
            <a:pPr fontAlgn="auto">
              <a:spcAft>
                <a:spcPts val="0"/>
              </a:spcAft>
              <a:defRPr/>
            </a:pPr>
            <a:r>
              <a:rPr lang="vi-VN" sz="6800"/>
              <a:t>Thiết kế số</a:t>
            </a:r>
            <a:br>
              <a:rPr lang="vi-VN" sz="6800"/>
            </a:br>
            <a:r>
              <a:rPr lang="vi-VN" sz="6800"/>
              <a:t> </a:t>
            </a:r>
            <a:r>
              <a:rPr lang="en-US" sz="4200" i="1">
                <a:solidFill>
                  <a:schemeClr val="accent2"/>
                </a:solidFill>
                <a:latin typeface="Arial" charset="0"/>
              </a:rPr>
              <a:t>Bi</a:t>
            </a:r>
            <a:r>
              <a:rPr lang="vi-VN" sz="4200" i="1">
                <a:solidFill>
                  <a:schemeClr val="accent2"/>
                </a:solidFill>
              </a:rPr>
              <a:t>ểu diễn số và các mạch thực hiện phép toán:</a:t>
            </a:r>
            <a:br>
              <a:rPr lang="vi-VN" sz="4200" i="1">
                <a:solidFill>
                  <a:schemeClr val="accent2"/>
                </a:solidFill>
              </a:rPr>
            </a:br>
            <a:r>
              <a:rPr lang="en-US" sz="2600" i="1">
                <a:solidFill>
                  <a:srgbClr val="0033CC"/>
                </a:solidFill>
                <a:latin typeface="Arial" charset="0"/>
              </a:rPr>
              <a:t>C</a:t>
            </a:r>
            <a:r>
              <a:rPr lang="vi-VN" sz="2600" i="1">
                <a:solidFill>
                  <a:srgbClr val="0033CC"/>
                </a:solidFill>
              </a:rPr>
              <a:t>ác biểu diễn số khác</a:t>
            </a:r>
            <a:endParaRPr lang="en-US" sz="2200" i="1">
              <a:solidFill>
                <a:srgbClr val="0033CC"/>
              </a:solidFill>
              <a:latin typeface="Arial" charset="0"/>
            </a:endParaRPr>
          </a:p>
        </p:txBody>
      </p:sp>
      <p:sp>
        <p:nvSpPr>
          <p:cNvPr id="5123" name="Rectangle 3"/>
          <p:cNvSpPr>
            <a:spLocks noGrp="1" noChangeArrowheads="1"/>
          </p:cNvSpPr>
          <p:nvPr>
            <p:ph type="subTitle" idx="1"/>
          </p:nvPr>
        </p:nvSpPr>
        <p:spPr>
          <a:xfrm>
            <a:off x="533400" y="3228975"/>
            <a:ext cx="7854950" cy="1752600"/>
          </a:xfrm>
        </p:spPr>
        <p:txBody>
          <a:bodyPr/>
          <a:lstStyle/>
          <a:p>
            <a:pPr marR="0"/>
            <a:r>
              <a:rPr lang="vi-VN" altLang="en-US" smtClean="0"/>
              <a:t>Người trình bày: </a:t>
            </a:r>
          </a:p>
          <a:p>
            <a:pPr marR="0"/>
            <a:r>
              <a:rPr lang="vi-VN" altLang="en-US" smtClean="0"/>
              <a:t>TS. Hoàng Mạnh Thắng</a:t>
            </a:r>
            <a:endParaRPr lang="en-US" altLang="en-US" smtClean="0"/>
          </a:p>
        </p:txBody>
      </p:sp>
      <p:sp>
        <p:nvSpPr>
          <p:cNvPr id="5124" name="Text Box 4"/>
          <p:cNvSpPr txBox="1">
            <a:spLocks noChangeArrowheads="1"/>
          </p:cNvSpPr>
          <p:nvPr>
            <p:custDataLst>
              <p:tags r:id="rId1"/>
            </p:custDataLst>
          </p:nvPr>
        </p:nvSpPr>
        <p:spPr bwMode="auto">
          <a:xfrm>
            <a:off x="0" y="7112000"/>
            <a:ext cx="9144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TexPoint fonts used in EMF: </a:t>
            </a:r>
            <a:r>
              <a:rPr lang="en-US" altLang="en-US">
                <a:latin typeface="cmmi10" pitchFamily="34" charset="0"/>
              </a:rPr>
              <a:t>A</a:t>
            </a:r>
            <a:r>
              <a:rPr lang="en-US" altLang="en-US">
                <a:latin typeface="cmr10" pitchFamily="34" charset="0"/>
              </a:rPr>
              <a:t>A</a:t>
            </a:r>
            <a:r>
              <a:rPr lang="en-US" altLang="en-US">
                <a:latin typeface="cmsy10" pitchFamily="34" charset="0"/>
              </a:rPr>
              <a:t>A</a:t>
            </a:r>
            <a:r>
              <a:rPr lang="en-US" altLang="en-US">
                <a:latin typeface="cmsy7" pitchFamily="34" charset="0"/>
              </a:rPr>
              <a:t>A</a:t>
            </a:r>
            <a:r>
              <a:rPr lang="en-US" altLang="en-US">
                <a:latin typeface="cmr7" pitchFamily="34" charset="0"/>
              </a:rPr>
              <a:t>A</a:t>
            </a:r>
            <a:r>
              <a:rPr lang="en-US" altLang="en-US">
                <a:latin typeface="cmmi7" pitchFamily="34" charset="0"/>
              </a:rPr>
              <a:t>A</a:t>
            </a:r>
          </a:p>
        </p:txBody>
      </p:sp>
    </p:spTree>
    <p:extLst>
      <p:ext uri="{BB962C8B-B14F-4D97-AF65-F5344CB8AC3E}">
        <p14:creationId xmlns:p14="http://schemas.microsoft.com/office/powerpoint/2010/main" val="486424416"/>
      </p:ext>
    </p:extLst>
  </p:cSld>
  <p:clrMapOvr>
    <a:masterClrMapping/>
  </p:clrMapOvr>
  <p:timing>
    <p:tnLst>
      <p:par>
        <p:cTn id="1" dur="indefinite" restart="never" nodeType="tmRoot"/>
      </p:par>
    </p:tnLst>
  </p:timing>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vi-VN" altLang="en-US" smtClean="0"/>
              <a:t>Các biểu diễn số khác</a:t>
            </a:r>
            <a:endParaRPr lang="en-US" altLang="en-US" smtClean="0">
              <a:latin typeface="Arial" panose="020B0604020202020204" pitchFamily="34" charset="0"/>
            </a:endParaRPr>
          </a:p>
        </p:txBody>
      </p:sp>
      <p:sp>
        <p:nvSpPr>
          <p:cNvPr id="6147" name="Rectangle 3"/>
          <p:cNvSpPr>
            <a:spLocks noGrp="1" noChangeArrowheads="1"/>
          </p:cNvSpPr>
          <p:nvPr>
            <p:ph idx="1"/>
          </p:nvPr>
        </p:nvSpPr>
        <p:spPr>
          <a:xfrm>
            <a:off x="533400" y="1828800"/>
            <a:ext cx="8153400" cy="4343400"/>
          </a:xfrm>
        </p:spPr>
        <p:txBody>
          <a:bodyPr/>
          <a:lstStyle/>
          <a:p>
            <a:pPr>
              <a:lnSpc>
                <a:spcPct val="90000"/>
              </a:lnSpc>
            </a:pPr>
            <a:r>
              <a:rPr lang="vi-VN" altLang="en-US" smtClean="0"/>
              <a:t>Đã quan tâm đến số nguyên có và ko có dấu với phép biểu diễn liên quan đến vị trí</a:t>
            </a:r>
          </a:p>
          <a:p>
            <a:pPr>
              <a:lnSpc>
                <a:spcPct val="90000"/>
              </a:lnSpc>
            </a:pPr>
            <a:r>
              <a:rPr lang="vi-VN" altLang="en-US" smtClean="0"/>
              <a:t>Các biểu diễn số khác cũng thường được dùng:</a:t>
            </a:r>
          </a:p>
          <a:p>
            <a:pPr lvl="1">
              <a:lnSpc>
                <a:spcPct val="90000"/>
              </a:lnSpc>
            </a:pPr>
            <a:r>
              <a:rPr lang="vi-VN" altLang="en-US" smtClean="0"/>
              <a:t>Dấu phảy cố định (fixed-point): dùng cho phân số</a:t>
            </a:r>
          </a:p>
          <a:p>
            <a:pPr lvl="1">
              <a:lnSpc>
                <a:spcPct val="90000"/>
              </a:lnSpc>
            </a:pPr>
            <a:r>
              <a:rPr lang="vi-VN" altLang="en-US" smtClean="0"/>
              <a:t>Dấu phảy động: cho các số rất nhỏ và rất lớn với dộ chính xác cao</a:t>
            </a:r>
          </a:p>
          <a:p>
            <a:pPr lvl="1">
              <a:lnSpc>
                <a:spcPct val="90000"/>
              </a:lnSpc>
            </a:pPr>
            <a:r>
              <a:rPr lang="vi-VN" altLang="en-US" smtClean="0"/>
              <a:t>Mã BCD (Binary-Coded Decimal): là một kiểu biểu diễn khác cho số nguyên</a:t>
            </a:r>
            <a:endParaRPr lang="en-US" altLang="en-US" smtClean="0"/>
          </a:p>
        </p:txBody>
      </p:sp>
    </p:spTree>
    <p:extLst>
      <p:ext uri="{BB962C8B-B14F-4D97-AF65-F5344CB8AC3E}">
        <p14:creationId xmlns:p14="http://schemas.microsoft.com/office/powerpoint/2010/main" val="2036569760"/>
      </p:ext>
    </p:extLst>
  </p:cSld>
  <p:clrMapOvr>
    <a:masterClrMapping/>
  </p:clrMapOvr>
  <p:timing>
    <p:tnLst>
      <p:par>
        <p:cTn id="1" dur="indefinite" restart="never" nodeType="tmRoot"/>
      </p:par>
    </p:tnLst>
  </p:timing>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vi-VN" altLang="en-US" smtClean="0"/>
              <a:t>Các số dấu phảy cố định</a:t>
            </a:r>
            <a:endParaRPr lang="en-US" altLang="en-US" smtClean="0">
              <a:latin typeface="Arial" panose="020B0604020202020204" pitchFamily="34" charset="0"/>
            </a:endParaRPr>
          </a:p>
        </p:txBody>
      </p:sp>
      <p:sp>
        <p:nvSpPr>
          <p:cNvPr id="7171" name="Rectangle 3"/>
          <p:cNvSpPr>
            <a:spLocks noGrp="1" noChangeArrowheads="1"/>
          </p:cNvSpPr>
          <p:nvPr>
            <p:ph idx="1"/>
          </p:nvPr>
        </p:nvSpPr>
        <p:spPr/>
        <p:txBody>
          <a:bodyPr/>
          <a:lstStyle/>
          <a:p>
            <a:r>
              <a:rPr lang="vi-VN" altLang="en-US" smtClean="0"/>
              <a:t>Số gồm phần nguyên và phần phân số</a:t>
            </a:r>
          </a:p>
          <a:p>
            <a:r>
              <a:rPr lang="vi-VN" altLang="en-US" smtClean="0"/>
              <a:t>Ký hiêu vị trí được viết như sau</a:t>
            </a:r>
          </a:p>
          <a:p>
            <a:pPr lvl="1"/>
            <a:r>
              <a:rPr lang="vi-VN" altLang="en-US" smtClean="0"/>
              <a:t>B=b</a:t>
            </a:r>
            <a:r>
              <a:rPr lang="vi-VN" altLang="en-US" baseline="-25000" smtClean="0"/>
              <a:t>n-1</a:t>
            </a:r>
            <a:r>
              <a:rPr lang="vi-VN" altLang="en-US" smtClean="0"/>
              <a:t>b</a:t>
            </a:r>
            <a:r>
              <a:rPr lang="vi-VN" altLang="en-US" baseline="-25000" smtClean="0"/>
              <a:t>n-2</a:t>
            </a:r>
            <a:r>
              <a:rPr lang="vi-VN" altLang="en-US" smtClean="0"/>
              <a:t>...b</a:t>
            </a:r>
            <a:r>
              <a:rPr lang="vi-VN" altLang="en-US" baseline="-25000" smtClean="0"/>
              <a:t>1</a:t>
            </a:r>
            <a:r>
              <a:rPr lang="vi-VN" altLang="en-US" smtClean="0"/>
              <a:t>b</a:t>
            </a:r>
            <a:r>
              <a:rPr lang="vi-VN" altLang="en-US" baseline="-25000" smtClean="0"/>
              <a:t>0</a:t>
            </a:r>
            <a:r>
              <a:rPr lang="vi-VN" altLang="en-US" smtClean="0"/>
              <a:t>.b</a:t>
            </a:r>
            <a:r>
              <a:rPr lang="vi-VN" altLang="en-US" baseline="-25000" smtClean="0"/>
              <a:t>-1</a:t>
            </a:r>
            <a:r>
              <a:rPr lang="vi-VN" altLang="en-US" smtClean="0"/>
              <a:t>b</a:t>
            </a:r>
            <a:r>
              <a:rPr lang="vi-VN" altLang="en-US" baseline="-25000" smtClean="0"/>
              <a:t>-2</a:t>
            </a:r>
            <a:r>
              <a:rPr lang="vi-VN" altLang="en-US" smtClean="0"/>
              <a:t>...b</a:t>
            </a:r>
            <a:r>
              <a:rPr lang="vi-VN" altLang="en-US" baseline="-25000" smtClean="0"/>
              <a:t>-k</a:t>
            </a:r>
          </a:p>
          <a:p>
            <a:pPr lvl="1"/>
            <a:r>
              <a:rPr lang="vi-VN" altLang="en-US" smtClean="0"/>
              <a:t>Có giá trị tương ứng là:</a:t>
            </a:r>
          </a:p>
          <a:p>
            <a:pPr lvl="1"/>
            <a:endParaRPr lang="vi-VN" altLang="en-US" smtClean="0"/>
          </a:p>
          <a:p>
            <a:pPr lvl="1"/>
            <a:endParaRPr lang="vi-VN" altLang="en-US" smtClean="0"/>
          </a:p>
          <a:p>
            <a:pPr lvl="1"/>
            <a:r>
              <a:rPr lang="vi-VN" altLang="en-US" smtClean="0"/>
              <a:t>Vị trí của dấu</a:t>
            </a:r>
            <a:r>
              <a:rPr lang="en-US" altLang="en-US" smtClean="0"/>
              <a:t> p</a:t>
            </a:r>
            <a:r>
              <a:rPr lang="vi-VN" altLang="en-US" smtClean="0"/>
              <a:t>hả</a:t>
            </a:r>
            <a:r>
              <a:rPr lang="en-US" altLang="en-US" smtClean="0"/>
              <a:t>y</a:t>
            </a:r>
            <a:r>
              <a:rPr lang="vi-VN" altLang="en-US" smtClean="0"/>
              <a:t> được cho là cố định </a:t>
            </a:r>
            <a:endParaRPr lang="en-US" altLang="en-US" smtClean="0"/>
          </a:p>
        </p:txBody>
      </p:sp>
      <p:pic>
        <p:nvPicPr>
          <p:cNvPr id="717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3200" y="3962400"/>
            <a:ext cx="2362200" cy="747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33734874"/>
      </p:ext>
    </p:extLst>
  </p:cSld>
  <p:clrMapOvr>
    <a:masterClrMapping/>
  </p:clrMapOvr>
  <p:timing>
    <p:tnLst>
      <p:par>
        <p:cTn id="1" dur="indefinite" restart="never" nodeType="tmRoot"/>
      </p:par>
    </p:tnLst>
  </p:timing>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normAutofit fontScale="90000"/>
          </a:bodyPr>
          <a:lstStyle/>
          <a:p>
            <a:pPr fontAlgn="auto">
              <a:spcAft>
                <a:spcPts val="0"/>
              </a:spcAft>
              <a:defRPr/>
            </a:pPr>
            <a:r>
              <a:rPr lang="vi-VN"/>
              <a:t>Các số dấu phảy cố định, cont.</a:t>
            </a:r>
            <a:endParaRPr lang="en-US">
              <a:latin typeface="Arial" charset="0"/>
            </a:endParaRPr>
          </a:p>
        </p:txBody>
      </p:sp>
      <p:sp>
        <p:nvSpPr>
          <p:cNvPr id="8195" name="Rectangle 3"/>
          <p:cNvSpPr>
            <a:spLocks noGrp="1" noChangeArrowheads="1"/>
          </p:cNvSpPr>
          <p:nvPr>
            <p:ph idx="1"/>
          </p:nvPr>
        </p:nvSpPr>
        <p:spPr/>
        <p:txBody>
          <a:bodyPr/>
          <a:lstStyle/>
          <a:p>
            <a:r>
              <a:rPr lang="vi-VN" altLang="en-US" smtClean="0"/>
              <a:t>Ví dụ:</a:t>
            </a:r>
          </a:p>
          <a:p>
            <a:pPr lvl="1"/>
            <a:r>
              <a:rPr lang="vi-VN" altLang="en-US" smtClean="0"/>
              <a:t>B=(01001010.10101)</a:t>
            </a:r>
            <a:r>
              <a:rPr lang="vi-VN" altLang="en-US" baseline="-25000" smtClean="0"/>
              <a:t>2</a:t>
            </a:r>
            <a:endParaRPr lang="vi-VN" altLang="en-US" smtClean="0"/>
          </a:p>
          <a:p>
            <a:pPr lvl="1"/>
            <a:r>
              <a:rPr lang="vi-VN" altLang="en-US" smtClean="0"/>
              <a:t>B=1x2</a:t>
            </a:r>
            <a:r>
              <a:rPr lang="vi-VN" altLang="en-US" baseline="30000" smtClean="0"/>
              <a:t>6</a:t>
            </a:r>
            <a:r>
              <a:rPr lang="vi-VN" altLang="en-US" smtClean="0"/>
              <a:t>+1x2</a:t>
            </a:r>
            <a:r>
              <a:rPr lang="vi-VN" altLang="en-US" baseline="30000" smtClean="0"/>
              <a:t>3</a:t>
            </a:r>
            <a:r>
              <a:rPr lang="vi-VN" altLang="en-US" smtClean="0"/>
              <a:t>+1x2</a:t>
            </a:r>
            <a:r>
              <a:rPr lang="vi-VN" altLang="en-US" baseline="30000" smtClean="0"/>
              <a:t>1</a:t>
            </a:r>
            <a:r>
              <a:rPr lang="vi-VN" altLang="en-US" smtClean="0"/>
              <a:t>+12</a:t>
            </a:r>
            <a:r>
              <a:rPr lang="vi-VN" altLang="en-US" baseline="30000" smtClean="0"/>
              <a:t> </a:t>
            </a:r>
            <a:r>
              <a:rPr lang="vi-VN" altLang="en-US" smtClean="0"/>
              <a:t>{-1}+1x2</a:t>
            </a:r>
            <a:r>
              <a:rPr lang="vi-VN" altLang="en-US" baseline="30000" smtClean="0"/>
              <a:t>-3</a:t>
            </a:r>
            <a:r>
              <a:rPr lang="vi-VN" altLang="en-US" smtClean="0"/>
              <a:t>+1x2</a:t>
            </a:r>
            <a:r>
              <a:rPr lang="vi-VN" altLang="en-US" baseline="30000" smtClean="0"/>
              <a:t>-5</a:t>
            </a:r>
          </a:p>
          <a:p>
            <a:pPr lvl="1"/>
            <a:r>
              <a:rPr lang="vi-VN" altLang="en-US" smtClean="0"/>
              <a:t>B=64+8+.5+.125+.03125</a:t>
            </a:r>
          </a:p>
          <a:p>
            <a:pPr lvl="1"/>
            <a:r>
              <a:rPr lang="vi-VN" altLang="en-US" smtClean="0"/>
              <a:t>B=(74.65625)</a:t>
            </a:r>
            <a:r>
              <a:rPr lang="vi-VN" altLang="en-US" baseline="-25000" smtClean="0"/>
              <a:t>10</a:t>
            </a:r>
          </a:p>
          <a:p>
            <a:pPr lvl="1"/>
            <a:r>
              <a:rPr lang="vi-VN" altLang="en-US" smtClean="0"/>
              <a:t>B=(8A.A8)</a:t>
            </a:r>
            <a:r>
              <a:rPr lang="vi-VN" altLang="en-US" baseline="-25000" smtClean="0"/>
              <a:t>16</a:t>
            </a:r>
          </a:p>
          <a:p>
            <a:r>
              <a:rPr lang="vi-VN" altLang="en-US" smtClean="0"/>
              <a:t>Các mạch logic thực hiện các số dấu phảy cố định  giống như đối với các số nguyên</a:t>
            </a:r>
            <a:endParaRPr lang="en-US" altLang="en-US" smtClean="0"/>
          </a:p>
        </p:txBody>
      </p:sp>
    </p:spTree>
    <p:extLst>
      <p:ext uri="{BB962C8B-B14F-4D97-AF65-F5344CB8AC3E}">
        <p14:creationId xmlns:p14="http://schemas.microsoft.com/office/powerpoint/2010/main" val="77195148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2"/>
          <p:cNvSpPr>
            <a:spLocks noGrp="1" noChangeArrowheads="1"/>
          </p:cNvSpPr>
          <p:nvPr>
            <p:ph type="title"/>
          </p:nvPr>
        </p:nvSpPr>
        <p:spPr>
          <a:xfrm>
            <a:off x="457200" y="704850"/>
            <a:ext cx="8534400" cy="1143000"/>
          </a:xfrm>
        </p:spPr>
        <p:txBody>
          <a:bodyPr>
            <a:normAutofit fontScale="90000"/>
          </a:bodyPr>
          <a:lstStyle/>
          <a:p>
            <a:pPr fontAlgn="auto">
              <a:spcAft>
                <a:spcPts val="0"/>
              </a:spcAft>
              <a:defRPr/>
            </a:pPr>
            <a:r>
              <a:rPr lang="vi-VN" sz="4000" dirty="0"/>
              <a:t>Các biến và các hàm (cont.)</a:t>
            </a:r>
            <a:r>
              <a:rPr lang="en-US" sz="4000" dirty="0"/>
              <a:t> </a:t>
            </a:r>
            <a:r>
              <a:rPr lang="vi-VN" sz="4000" dirty="0"/>
              <a:t>– Nghịch đảo của hàm</a:t>
            </a:r>
            <a:endParaRPr lang="en-US" sz="4000" dirty="0"/>
          </a:p>
        </p:txBody>
      </p:sp>
      <p:sp>
        <p:nvSpPr>
          <p:cNvPr id="16387" name="Rectangle 3"/>
          <p:cNvSpPr>
            <a:spLocks noGrp="1" noChangeArrowheads="1"/>
          </p:cNvSpPr>
          <p:nvPr>
            <p:ph idx="1"/>
          </p:nvPr>
        </p:nvSpPr>
        <p:spPr/>
        <p:txBody>
          <a:bodyPr/>
          <a:lstStyle/>
          <a:p>
            <a:r>
              <a:rPr lang="vi-VN" altLang="en-US" smtClean="0"/>
              <a:t>Có </a:t>
            </a:r>
            <a:r>
              <a:rPr lang="en-US" altLang="en-US" smtClean="0"/>
              <a:t>                                 </a:t>
            </a:r>
            <a:r>
              <a:rPr lang="vi-VN" altLang="en-US" smtClean="0"/>
              <a:t>thì nghịch đảo của hàm f() sẽ là:</a:t>
            </a:r>
            <a:endParaRPr lang="en-US" altLang="en-US" smtClean="0"/>
          </a:p>
          <a:p>
            <a:endParaRPr lang="en-US" altLang="en-US" smtClean="0"/>
          </a:p>
          <a:p>
            <a:endParaRPr lang="vi-VN" altLang="en-US" smtClean="0"/>
          </a:p>
          <a:p>
            <a:r>
              <a:rPr lang="vi-VN" altLang="en-US" smtClean="0"/>
              <a:t>Ví dụ:</a:t>
            </a:r>
          </a:p>
        </p:txBody>
      </p:sp>
      <p:pic>
        <p:nvPicPr>
          <p:cNvPr id="16388" name="Picture 33" descr="TP_tmp"/>
          <p:cNvPicPr>
            <a:picLocks noChangeAspect="1" noChangeArrowheads="1"/>
          </p:cNvPicPr>
          <p:nvPr>
            <p:custDataLst>
              <p:tags r:id="rId1"/>
            </p:custDataLst>
          </p:nvPr>
        </p:nvPicPr>
        <p:blipFill>
          <a:blip r:embed="rId4">
            <a:extLst>
              <a:ext uri="{28A0092B-C50C-407E-A947-70E740481C1C}">
                <a14:useLocalDpi xmlns:a14="http://schemas.microsoft.com/office/drawing/2010/main" val="0"/>
              </a:ext>
            </a:extLst>
          </a:blip>
          <a:srcRect/>
          <a:stretch>
            <a:fillRect/>
          </a:stretch>
        </p:blipFill>
        <p:spPr bwMode="auto">
          <a:xfrm>
            <a:off x="4191000" y="3048000"/>
            <a:ext cx="1044575"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16389" name="Picture 35" descr="TP_tmp"/>
          <p:cNvPicPr>
            <a:picLocks noChangeAspect="1" noChangeArrowheads="1"/>
          </p:cNvPicPr>
          <p:nvPr>
            <p:custDataLst>
              <p:tags r:id="rId2"/>
            </p:custDataLst>
          </p:nvPr>
        </p:nvPicPr>
        <p:blipFill>
          <a:blip r:embed="rId5">
            <a:extLst>
              <a:ext uri="{28A0092B-C50C-407E-A947-70E740481C1C}">
                <a14:useLocalDpi xmlns:a14="http://schemas.microsoft.com/office/drawing/2010/main" val="0"/>
              </a:ext>
            </a:extLst>
          </a:blip>
          <a:srcRect/>
          <a:stretch>
            <a:fillRect/>
          </a:stretch>
        </p:blipFill>
        <p:spPr bwMode="auto">
          <a:xfrm>
            <a:off x="322263" y="4038600"/>
            <a:ext cx="8821737" cy="531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8" name="Slide Number Placeholder 7"/>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0E2FFFB-BE88-49D1-8231-4BECFCB0198E}" type="slidenum">
              <a:rPr lang="en-US" altLang="en-US">
                <a:solidFill>
                  <a:srgbClr val="045C75"/>
                </a:solidFill>
              </a:rPr>
              <a:pPr eaLnBrk="1" hangingPunct="1"/>
              <a:t>27</a:t>
            </a:fld>
            <a:endParaRPr lang="en-US" altLang="en-US">
              <a:solidFill>
                <a:srgbClr val="045C75"/>
              </a:solidFill>
            </a:endParaRPr>
          </a:p>
        </p:txBody>
      </p:sp>
      <p:sp>
        <p:nvSpPr>
          <p:cNvPr id="9" name="Footer Placeholder 8"/>
          <p:cNvSpPr>
            <a:spLocks noGrp="1"/>
          </p:cNvSpPr>
          <p:nvPr>
            <p:ph type="ftr" sz="quarter" idx="11"/>
          </p:nvPr>
        </p:nvSpPr>
        <p:spPr/>
        <p:txBody>
          <a:bodyPr/>
          <a:lstStyle/>
          <a:p>
            <a:pPr>
              <a:defRPr/>
            </a:pPr>
            <a:r>
              <a:rPr lang="en-US"/>
              <a:t>Khoa ĐT-VT, Đại học Bách Khoa Hà nội           Tiến sỹ Hoàng Mạnh Thắng</a:t>
            </a:r>
          </a:p>
        </p:txBody>
      </p:sp>
      <p:pic>
        <p:nvPicPr>
          <p:cNvPr id="16392" name="Picture 3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95400" y="1905000"/>
            <a:ext cx="2667000"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93" name="Picture 3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19200" y="2514600"/>
            <a:ext cx="4400550"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94" name="Picture 4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05000" y="3429000"/>
            <a:ext cx="2628900"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95" name="Picture 4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828800" y="4038600"/>
            <a:ext cx="421005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42882148"/>
      </p:ext>
    </p:extLst>
  </p:cSld>
  <p:clrMapOvr>
    <a:masterClrMapping/>
  </p:clrMapOvr>
  <p:timing>
    <p:tnLst>
      <p:par>
        <p:cTn id="1" dur="indefinite" restart="never" nodeType="tmRoot"/>
      </p:par>
    </p:tnLst>
  </p:timing>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vi-VN" altLang="en-US" smtClean="0"/>
              <a:t>Các số dấu phảy động</a:t>
            </a:r>
            <a:endParaRPr lang="en-US" altLang="en-US" smtClean="0">
              <a:latin typeface="Arial" panose="020B0604020202020204" pitchFamily="34" charset="0"/>
            </a:endParaRPr>
          </a:p>
        </p:txBody>
      </p:sp>
      <p:sp>
        <p:nvSpPr>
          <p:cNvPr id="9219" name="Rectangle 3"/>
          <p:cNvSpPr>
            <a:spLocks noGrp="1" noChangeArrowheads="1"/>
          </p:cNvSpPr>
          <p:nvPr>
            <p:ph idx="1"/>
          </p:nvPr>
        </p:nvSpPr>
        <p:spPr/>
        <p:txBody>
          <a:bodyPr/>
          <a:lstStyle/>
          <a:p>
            <a:r>
              <a:rPr lang="vi-VN" altLang="en-US" sz="2700" smtClean="0"/>
              <a:t>Số có dấu phảy tĩnh có dải giá trị giới hạn bởi số chữ số dùng để biểu diễn</a:t>
            </a:r>
          </a:p>
          <a:p>
            <a:r>
              <a:rPr lang="vi-VN" altLang="en-US" sz="2700" smtClean="0"/>
              <a:t>Số có dấu phảy động được dùng cho thực tế để biểu diễn cho số rất lớn hoặc rất nhỏ.</a:t>
            </a:r>
          </a:p>
          <a:p>
            <a:r>
              <a:rPr lang="vi-VN" altLang="en-US" sz="2700" smtClean="0"/>
              <a:t>Số được biểu diễn bởi mantissa gồm các chữ số và lũy thừa của cơ số </a:t>
            </a:r>
            <a:r>
              <a:rPr lang="vi-VN" altLang="en-US" sz="2700" i="1" smtClean="0"/>
              <a:t>R</a:t>
            </a:r>
            <a:r>
              <a:rPr lang="vi-VN" altLang="en-US" sz="2700" smtClean="0"/>
              <a:t>, dạng:</a:t>
            </a:r>
          </a:p>
          <a:p>
            <a:pPr lvl="1"/>
            <a:r>
              <a:rPr lang="vi-VN" altLang="en-US" sz="2200" smtClean="0"/>
              <a:t> MantissaxR</a:t>
            </a:r>
            <a:r>
              <a:rPr lang="vi-VN" altLang="en-US" sz="2200" baseline="30000" smtClean="0"/>
              <a:t>Exponent</a:t>
            </a:r>
          </a:p>
          <a:p>
            <a:r>
              <a:rPr lang="vi-VN" altLang="en-US" sz="2700" smtClean="0"/>
              <a:t>Thường được chuẩn hóa theo dạng ví dụ:</a:t>
            </a:r>
          </a:p>
          <a:p>
            <a:pPr lvl="1"/>
            <a:r>
              <a:rPr lang="vi-VN" altLang="en-US" sz="2200" smtClean="0"/>
              <a:t>5.234x10</a:t>
            </a:r>
            <a:r>
              <a:rPr lang="vi-VN" altLang="en-US" sz="2200" baseline="30000" smtClean="0"/>
              <a:t>43  </a:t>
            </a:r>
            <a:r>
              <a:rPr lang="vi-VN" altLang="en-US" sz="2200" smtClean="0"/>
              <a:t>và 3.57x10</a:t>
            </a:r>
            <a:r>
              <a:rPr lang="vi-VN" altLang="en-US" sz="2200" baseline="30000" smtClean="0"/>
              <a:t>-35</a:t>
            </a:r>
            <a:endParaRPr lang="en-US" altLang="en-US" sz="2200" baseline="30000" smtClean="0"/>
          </a:p>
        </p:txBody>
      </p:sp>
    </p:spTree>
    <p:extLst>
      <p:ext uri="{BB962C8B-B14F-4D97-AF65-F5344CB8AC3E}">
        <p14:creationId xmlns:p14="http://schemas.microsoft.com/office/powerpoint/2010/main" val="2443262925"/>
      </p:ext>
    </p:extLst>
  </p:cSld>
  <p:clrMapOvr>
    <a:masterClrMapping/>
  </p:clrMapOvr>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vi-VN" altLang="en-US" smtClean="0"/>
              <a:t>Các số dấu phảy động, cont.</a:t>
            </a:r>
            <a:endParaRPr lang="en-US" altLang="en-US" smtClean="0">
              <a:latin typeface="Arial" panose="020B0604020202020204" pitchFamily="34" charset="0"/>
            </a:endParaRPr>
          </a:p>
        </p:txBody>
      </p:sp>
      <p:sp>
        <p:nvSpPr>
          <p:cNvPr id="10243" name="Rectangle 3"/>
          <p:cNvSpPr>
            <a:spLocks noGrp="1" noChangeArrowheads="1"/>
          </p:cNvSpPr>
          <p:nvPr>
            <p:ph idx="1"/>
          </p:nvPr>
        </p:nvSpPr>
        <p:spPr/>
        <p:txBody>
          <a:bodyPr/>
          <a:lstStyle/>
          <a:p>
            <a:r>
              <a:rPr lang="vi-VN" altLang="en-US" sz="2700" smtClean="0"/>
              <a:t>IEEE chuẩn hóa dạng 32-bit (độ chính xác đơn) cho các giá trị dấu phảy động</a:t>
            </a:r>
          </a:p>
          <a:p>
            <a:pPr lvl="1"/>
            <a:r>
              <a:rPr lang="vi-VN" altLang="en-US" sz="2200" smtClean="0"/>
              <a:t>Bit dấu (S): bít có trọng số lớn nhất (MSB)</a:t>
            </a:r>
          </a:p>
          <a:p>
            <a:pPr lvl="1"/>
            <a:r>
              <a:rPr lang="vi-VN" altLang="en-US" sz="2200" smtClean="0"/>
              <a:t>8-bit cho phần lũy thừa (E): E-127</a:t>
            </a:r>
          </a:p>
          <a:p>
            <a:pPr lvl="2"/>
            <a:r>
              <a:rPr lang="vi-VN" altLang="en-US" sz="2000" smtClean="0"/>
              <a:t>Lũy thừa đúng = E-127</a:t>
            </a:r>
          </a:p>
          <a:p>
            <a:pPr lvl="2"/>
            <a:r>
              <a:rPr lang="vi-VN" altLang="en-US" sz="2000" smtClean="0"/>
              <a:t>E=0 </a:t>
            </a:r>
            <a:r>
              <a:rPr lang="vi-VN" altLang="en-US" sz="2000" smtClean="0">
                <a:sym typeface="Wingdings" panose="05000000000000000000" pitchFamily="2" charset="2"/>
              </a:rPr>
              <a:t> giá trị 32-bit =0</a:t>
            </a:r>
          </a:p>
          <a:p>
            <a:pPr lvl="2"/>
            <a:r>
              <a:rPr lang="vi-VN" altLang="en-US" sz="2000" smtClean="0">
                <a:sym typeface="Wingdings" panose="05000000000000000000" pitchFamily="2" charset="2"/>
              </a:rPr>
              <a:t> E=255  giá trị bằng </a:t>
            </a:r>
            <a:r>
              <a:rPr lang="vi-VN" altLang="en-US" sz="3200" smtClean="0">
                <a:sym typeface="Wingdings" panose="05000000000000000000" pitchFamily="2" charset="2"/>
              </a:rPr>
              <a:t>∞</a:t>
            </a:r>
          </a:p>
          <a:p>
            <a:r>
              <a:rPr lang="vi-VN" altLang="en-US" sz="2400" smtClean="0"/>
              <a:t>23-bit mantissa</a:t>
            </a:r>
          </a:p>
        </p:txBody>
      </p:sp>
      <p:pic>
        <p:nvPicPr>
          <p:cNvPr id="10244"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5200" y="4876800"/>
            <a:ext cx="5257800" cy="120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52064344"/>
      </p:ext>
    </p:extLst>
  </p:cSld>
  <p:clrMapOvr>
    <a:masterClrMapping/>
  </p:clrMapOvr>
  <p:timing>
    <p:tnLst>
      <p:par>
        <p:cTn id="1" dur="indefinite" restart="never" nodeType="tmRoot"/>
      </p:par>
    </p:tnLst>
  </p:timing>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vi-VN" altLang="en-US" smtClean="0"/>
              <a:t>Các số dấu phảy động, cont.</a:t>
            </a:r>
            <a:endParaRPr lang="en-US" altLang="en-US" smtClean="0">
              <a:latin typeface="Arial" panose="020B0604020202020204" pitchFamily="34" charset="0"/>
            </a:endParaRPr>
          </a:p>
        </p:txBody>
      </p:sp>
      <p:sp>
        <p:nvSpPr>
          <p:cNvPr id="11267" name="Rectangle 3"/>
          <p:cNvSpPr>
            <a:spLocks noGrp="1" noChangeArrowheads="1"/>
          </p:cNvSpPr>
          <p:nvPr>
            <p:ph idx="1"/>
          </p:nvPr>
        </p:nvSpPr>
        <p:spPr/>
        <p:txBody>
          <a:bodyPr/>
          <a:lstStyle/>
          <a:p>
            <a:r>
              <a:rPr lang="vi-VN" altLang="en-US" smtClean="0"/>
              <a:t>Chuẩn IEEE được dùng để chuẩn hóa cho mantissa với MSB luôn có giá trị 1</a:t>
            </a:r>
          </a:p>
          <a:p>
            <a:r>
              <a:rPr lang="vi-VN" altLang="en-US" smtClean="0"/>
              <a:t>Không cần thiết chỉ ra bit này cụ thể trong phần mantissa. Nghĩa là nếu M là giá trị trong phần mantissa 23-bit, mantissa thực sự (24-bit) sẽ là 1.M</a:t>
            </a:r>
          </a:p>
          <a:p>
            <a:r>
              <a:rPr lang="vi-VN" altLang="en-US" smtClean="0"/>
              <a:t>Giá trị của số là: V=(-1)</a:t>
            </a:r>
            <a:r>
              <a:rPr lang="vi-VN" altLang="en-US" baseline="30000" smtClean="0"/>
              <a:t>s</a:t>
            </a:r>
            <a:r>
              <a:rPr lang="vi-VN" altLang="en-US" smtClean="0"/>
              <a:t>.Mx2</a:t>
            </a:r>
            <a:r>
              <a:rPr lang="vi-VN" altLang="en-US" baseline="30000" smtClean="0"/>
              <a:t>E-127</a:t>
            </a:r>
            <a:endParaRPr lang="en-US" altLang="en-US" baseline="30000" smtClean="0"/>
          </a:p>
        </p:txBody>
      </p:sp>
    </p:spTree>
    <p:extLst>
      <p:ext uri="{BB962C8B-B14F-4D97-AF65-F5344CB8AC3E}">
        <p14:creationId xmlns:p14="http://schemas.microsoft.com/office/powerpoint/2010/main" val="373415410"/>
      </p:ext>
    </p:extLst>
  </p:cSld>
  <p:clrMapOvr>
    <a:masterClrMapping/>
  </p:clrMapOvr>
  <p:timing>
    <p:tnLst>
      <p:par>
        <p:cTn id="1" dur="indefinite" restart="never" nodeType="tmRoot"/>
      </p:par>
    </p:tnLst>
  </p:timing>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vi-VN" altLang="en-US" smtClean="0"/>
              <a:t>Các số dấu phảy động, cont.</a:t>
            </a:r>
            <a:endParaRPr lang="en-US" altLang="en-US" smtClean="0">
              <a:latin typeface="Arial" panose="020B0604020202020204" pitchFamily="34" charset="0"/>
            </a:endParaRPr>
          </a:p>
        </p:txBody>
      </p:sp>
      <p:sp>
        <p:nvSpPr>
          <p:cNvPr id="12291" name="Rectangle 3"/>
          <p:cNvSpPr>
            <a:spLocks noGrp="1" noChangeArrowheads="1"/>
          </p:cNvSpPr>
          <p:nvPr>
            <p:ph idx="1"/>
          </p:nvPr>
        </p:nvSpPr>
        <p:spPr/>
        <p:txBody>
          <a:bodyPr/>
          <a:lstStyle/>
          <a:p>
            <a:r>
              <a:rPr lang="vi-VN" altLang="en-US" sz="2700" smtClean="0"/>
              <a:t>Ví dụ: </a:t>
            </a:r>
          </a:p>
          <a:p>
            <a:pPr>
              <a:buFont typeface="Wingdings" panose="05000000000000000000" pitchFamily="2" charset="2"/>
              <a:buNone/>
            </a:pPr>
            <a:r>
              <a:rPr lang="vi-VN" altLang="en-US" sz="2700" smtClean="0"/>
              <a:t>0100 0000 0110 0000 0000 0000 0000 0000</a:t>
            </a:r>
          </a:p>
          <a:p>
            <a:pPr>
              <a:buFont typeface="Wingdings" panose="05000000000000000000" pitchFamily="2" charset="2"/>
              <a:buNone/>
            </a:pPr>
            <a:r>
              <a:rPr lang="vi-VN" altLang="en-US" sz="2700" smtClean="0"/>
              <a:t>=+(1.11) x 2</a:t>
            </a:r>
            <a:r>
              <a:rPr lang="vi-VN" altLang="en-US" sz="2700" baseline="30000" smtClean="0"/>
              <a:t>(128-127)</a:t>
            </a:r>
          </a:p>
          <a:p>
            <a:pPr>
              <a:buFont typeface="Wingdings" panose="05000000000000000000" pitchFamily="2" charset="2"/>
              <a:buNone/>
            </a:pPr>
            <a:r>
              <a:rPr lang="vi-VN" altLang="en-US" sz="2700" smtClean="0"/>
              <a:t>=+(1.11)</a:t>
            </a:r>
            <a:r>
              <a:rPr lang="vi-VN" altLang="en-US" sz="2700" baseline="-25000" smtClean="0"/>
              <a:t>2</a:t>
            </a:r>
            <a:r>
              <a:rPr lang="vi-VN" altLang="en-US" sz="2700" smtClean="0"/>
              <a:t> x 2</a:t>
            </a:r>
            <a:r>
              <a:rPr lang="vi-VN" altLang="en-US" sz="2700" baseline="30000" smtClean="0"/>
              <a:t>1</a:t>
            </a:r>
          </a:p>
          <a:p>
            <a:pPr>
              <a:buFont typeface="Wingdings" panose="05000000000000000000" pitchFamily="2" charset="2"/>
              <a:buNone/>
            </a:pPr>
            <a:r>
              <a:rPr lang="vi-VN" altLang="en-US" sz="2700" smtClean="0"/>
              <a:t>=+(11.1)</a:t>
            </a:r>
            <a:r>
              <a:rPr lang="vi-VN" altLang="en-US" sz="2700" baseline="-25000" smtClean="0"/>
              <a:t>2</a:t>
            </a:r>
          </a:p>
          <a:p>
            <a:pPr>
              <a:buFont typeface="Wingdings" panose="05000000000000000000" pitchFamily="2" charset="2"/>
              <a:buNone/>
            </a:pPr>
            <a:r>
              <a:rPr lang="vi-VN" altLang="en-US" sz="2700" smtClean="0"/>
              <a:t>=+(1x2</a:t>
            </a:r>
            <a:r>
              <a:rPr lang="vi-VN" altLang="en-US" sz="2700" baseline="30000" smtClean="0"/>
              <a:t>1</a:t>
            </a:r>
            <a:r>
              <a:rPr lang="vi-VN" altLang="en-US" sz="2700" smtClean="0"/>
              <a:t>+1x2</a:t>
            </a:r>
            <a:r>
              <a:rPr lang="vi-VN" altLang="en-US" sz="2700" baseline="30000" smtClean="0"/>
              <a:t>0</a:t>
            </a:r>
            <a:r>
              <a:rPr lang="vi-VN" altLang="en-US" sz="2700" smtClean="0"/>
              <a:t>+12</a:t>
            </a:r>
            <a:r>
              <a:rPr lang="vi-VN" altLang="en-US" sz="2700" baseline="30000" smtClean="0"/>
              <a:t>-1</a:t>
            </a:r>
            <a:r>
              <a:rPr lang="vi-VN" altLang="en-US" sz="2700" smtClean="0"/>
              <a:t>)=(3.5)</a:t>
            </a:r>
            <a:r>
              <a:rPr lang="vi-VN" altLang="en-US" sz="2700" baseline="-25000" smtClean="0"/>
              <a:t>10</a:t>
            </a:r>
          </a:p>
          <a:p>
            <a:r>
              <a:rPr lang="vi-VN" altLang="en-US" sz="2700" smtClean="0"/>
              <a:t>Bài tập: tìm giá trị của </a:t>
            </a:r>
          </a:p>
          <a:p>
            <a:pPr>
              <a:buFont typeface="Wingdings" panose="05000000000000000000" pitchFamily="2" charset="2"/>
              <a:buNone/>
            </a:pPr>
            <a:r>
              <a:rPr lang="vi-VN" altLang="en-US" sz="2700" smtClean="0"/>
              <a:t>0011 1111 0110 0000 0000 0000 0000 0000</a:t>
            </a:r>
            <a:endParaRPr lang="en-US" altLang="en-US" sz="2700" smtClean="0"/>
          </a:p>
        </p:txBody>
      </p:sp>
    </p:spTree>
    <p:extLst>
      <p:ext uri="{BB962C8B-B14F-4D97-AF65-F5344CB8AC3E}">
        <p14:creationId xmlns:p14="http://schemas.microsoft.com/office/powerpoint/2010/main" val="3086660013"/>
      </p:ext>
    </p:extLst>
  </p:cSld>
  <p:clrMapOvr>
    <a:masterClrMapping/>
  </p:clrMapOvr>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vi-VN" altLang="en-US" smtClean="0"/>
              <a:t>Các số mã BCD</a:t>
            </a:r>
            <a:endParaRPr lang="en-US" altLang="en-US" smtClean="0">
              <a:latin typeface="Arial" panose="020B0604020202020204" pitchFamily="34" charset="0"/>
            </a:endParaRPr>
          </a:p>
        </p:txBody>
      </p:sp>
      <p:sp>
        <p:nvSpPr>
          <p:cNvPr id="13315" name="Rectangle 3"/>
          <p:cNvSpPr>
            <a:spLocks noGrp="1" noChangeArrowheads="1"/>
          </p:cNvSpPr>
          <p:nvPr>
            <p:ph idx="1"/>
          </p:nvPr>
        </p:nvSpPr>
        <p:spPr>
          <a:xfrm>
            <a:off x="533400" y="1828800"/>
            <a:ext cx="8153400" cy="4267200"/>
          </a:xfrm>
        </p:spPr>
        <p:txBody>
          <a:bodyPr/>
          <a:lstStyle/>
          <a:p>
            <a:pPr>
              <a:lnSpc>
                <a:spcPct val="90000"/>
              </a:lnSpc>
            </a:pPr>
            <a:r>
              <a:rPr lang="vi-VN" altLang="en-US" smtClean="0"/>
              <a:t>Có thể mã các số nguyên dưới dạng nhị phân, được gọi là BCD</a:t>
            </a:r>
          </a:p>
          <a:p>
            <a:pPr>
              <a:lnSpc>
                <a:spcPct val="90000"/>
              </a:lnSpc>
            </a:pPr>
            <a:r>
              <a:rPr lang="vi-VN" altLang="en-US" smtClean="0"/>
              <a:t>Dùng 4 bit cho một chữ số trong hệ 10</a:t>
            </a:r>
          </a:p>
          <a:p>
            <a:pPr lvl="1">
              <a:lnSpc>
                <a:spcPct val="90000"/>
              </a:lnSpc>
            </a:pPr>
            <a:r>
              <a:rPr lang="vi-VN" altLang="en-US" smtClean="0"/>
              <a:t>Từ 0=0000 to 9=1001</a:t>
            </a:r>
          </a:p>
          <a:p>
            <a:pPr lvl="1">
              <a:lnSpc>
                <a:spcPct val="90000"/>
              </a:lnSpc>
            </a:pPr>
            <a:r>
              <a:rPr lang="vi-VN" altLang="en-US" smtClean="0"/>
              <a:t>(01111000)</a:t>
            </a:r>
            <a:r>
              <a:rPr lang="vi-VN" altLang="en-US" baseline="-25000" smtClean="0"/>
              <a:t>BCD</a:t>
            </a:r>
            <a:r>
              <a:rPr lang="vi-VN" altLang="en-US" smtClean="0"/>
              <a:t>=(78)</a:t>
            </a:r>
            <a:r>
              <a:rPr lang="vi-VN" altLang="en-US" baseline="-25000" smtClean="0"/>
              <a:t>10</a:t>
            </a:r>
          </a:p>
          <a:p>
            <a:pPr>
              <a:lnSpc>
                <a:spcPct val="90000"/>
              </a:lnSpc>
            </a:pPr>
            <a:r>
              <a:rPr lang="vi-VN" altLang="en-US" smtClean="0"/>
              <a:t>Mã BCD đã được dùng trong các máy tính thế hệ cũ và các calculator. Vì dạng này thuận tiện cho thông tin số được hiển thị đơn giản dưới dạng số</a:t>
            </a:r>
            <a:endParaRPr lang="en-US" altLang="en-US" smtClean="0"/>
          </a:p>
        </p:txBody>
      </p:sp>
    </p:spTree>
    <p:extLst>
      <p:ext uri="{BB962C8B-B14F-4D97-AF65-F5344CB8AC3E}">
        <p14:creationId xmlns:p14="http://schemas.microsoft.com/office/powerpoint/2010/main" val="3871490132"/>
      </p:ext>
    </p:extLst>
  </p:cSld>
  <p:clrMapOvr>
    <a:masterClrMapping/>
  </p:clrMapOvr>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vi-VN" altLang="en-US" smtClean="0"/>
              <a:t>Mã ký tự ASCII</a:t>
            </a:r>
            <a:endParaRPr lang="en-US" altLang="en-US" smtClean="0">
              <a:latin typeface="Arial" panose="020B0604020202020204" pitchFamily="34" charset="0"/>
            </a:endParaRPr>
          </a:p>
        </p:txBody>
      </p:sp>
      <p:sp>
        <p:nvSpPr>
          <p:cNvPr id="14339" name="Rectangle 3"/>
          <p:cNvSpPr>
            <a:spLocks noGrp="1" noChangeArrowheads="1"/>
          </p:cNvSpPr>
          <p:nvPr>
            <p:ph idx="1"/>
          </p:nvPr>
        </p:nvSpPr>
        <p:spPr/>
        <p:txBody>
          <a:bodyPr/>
          <a:lstStyle/>
          <a:p>
            <a:pPr>
              <a:lnSpc>
                <a:spcPct val="90000"/>
              </a:lnSpc>
            </a:pPr>
            <a:r>
              <a:rPr lang="vi-VN" altLang="en-US" smtClean="0"/>
              <a:t>Đựơc dùng để biểu diẽn trong máy tính đùng cho số, ký tự và mã điều khiển</a:t>
            </a:r>
          </a:p>
          <a:p>
            <a:pPr>
              <a:lnSpc>
                <a:spcPct val="90000"/>
              </a:lnSpc>
            </a:pPr>
            <a:r>
              <a:rPr lang="vi-VN" altLang="en-US" smtClean="0"/>
              <a:t>American Standard Code for Information Interchange (ASCII) dùng 7 bit để biểu diễn 128 ký hiệu gồm: (0-9), (a-z), (A-Z), các dấu chấm phảy.....</a:t>
            </a:r>
          </a:p>
          <a:p>
            <a:pPr>
              <a:lnSpc>
                <a:spcPct val="90000"/>
              </a:lnSpc>
            </a:pPr>
            <a:r>
              <a:rPr lang="vi-VN" altLang="en-US" smtClean="0"/>
              <a:t>ASCII có 8-bit mở rộng được dùng cho các ký tự lớn hơn 128 và các ký tự đồ họa</a:t>
            </a:r>
            <a:endParaRPr lang="en-US" altLang="en-US" smtClean="0"/>
          </a:p>
        </p:txBody>
      </p:sp>
    </p:spTree>
    <p:extLst>
      <p:ext uri="{BB962C8B-B14F-4D97-AF65-F5344CB8AC3E}">
        <p14:creationId xmlns:p14="http://schemas.microsoft.com/office/powerpoint/2010/main" val="2938198156"/>
      </p:ext>
    </p:extLst>
  </p:cSld>
  <p:clrMapOvr>
    <a:masterClrMapping/>
  </p:clrMapOvr>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vi-VN" altLang="en-US" smtClean="0"/>
              <a:t>Mã ký tự ASCII: ví dụ</a:t>
            </a:r>
            <a:endParaRPr lang="en-US" altLang="en-US" smtClean="0">
              <a:latin typeface="Arial" panose="020B0604020202020204" pitchFamily="34" charset="0"/>
            </a:endParaRPr>
          </a:p>
        </p:txBody>
      </p:sp>
      <p:pic>
        <p:nvPicPr>
          <p:cNvPr id="15363"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2266950"/>
            <a:ext cx="4381500" cy="314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55582147"/>
      </p:ext>
    </p:extLst>
  </p:cSld>
  <p:clrMapOvr>
    <a:masterClrMapping/>
  </p:clrMapOvr>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2"/>
          <p:cNvSpPr>
            <a:spLocks noGrp="1" noChangeArrowheads="1"/>
          </p:cNvSpPr>
          <p:nvPr>
            <p:ph type="ctrTitle"/>
          </p:nvPr>
        </p:nvSpPr>
        <p:spPr>
          <a:xfrm>
            <a:off x="533400" y="838200"/>
            <a:ext cx="8077200" cy="2559050"/>
          </a:xfrm>
        </p:spPr>
        <p:txBody>
          <a:bodyPr/>
          <a:lstStyle/>
          <a:p>
            <a:pPr fontAlgn="auto">
              <a:spcAft>
                <a:spcPts val="0"/>
              </a:spcAft>
              <a:defRPr/>
            </a:pPr>
            <a:r>
              <a:rPr lang="vi-VN" sz="6800"/>
              <a:t>Thiết kế số</a:t>
            </a:r>
            <a:br>
              <a:rPr lang="vi-VN" sz="6800"/>
            </a:br>
            <a:r>
              <a:rPr lang="vi-VN" sz="6800"/>
              <a:t> </a:t>
            </a:r>
            <a:r>
              <a:rPr lang="vi-VN" sz="4200" i="1">
                <a:solidFill>
                  <a:schemeClr val="accent2"/>
                </a:solidFill>
              </a:rPr>
              <a:t>Các khối mạch tổ hợp:</a:t>
            </a:r>
            <a:br>
              <a:rPr lang="vi-VN" sz="4200" i="1">
                <a:solidFill>
                  <a:schemeClr val="accent2"/>
                </a:solidFill>
              </a:rPr>
            </a:br>
            <a:r>
              <a:rPr lang="vi-VN" sz="2600" i="1">
                <a:solidFill>
                  <a:srgbClr val="0033CC"/>
                </a:solidFill>
              </a:rPr>
              <a:t>Các bộ ghép kênh</a:t>
            </a:r>
            <a:endParaRPr lang="en-US" sz="2200" i="1">
              <a:solidFill>
                <a:srgbClr val="0033CC"/>
              </a:solidFill>
              <a:latin typeface="Arial" charset="0"/>
            </a:endParaRPr>
          </a:p>
        </p:txBody>
      </p:sp>
      <p:sp>
        <p:nvSpPr>
          <p:cNvPr id="5123" name="Rectangle 3"/>
          <p:cNvSpPr>
            <a:spLocks noGrp="1" noChangeArrowheads="1"/>
          </p:cNvSpPr>
          <p:nvPr>
            <p:ph type="subTitle" idx="1"/>
          </p:nvPr>
        </p:nvSpPr>
        <p:spPr>
          <a:xfrm>
            <a:off x="533400" y="3228975"/>
            <a:ext cx="7854950" cy="1752600"/>
          </a:xfrm>
        </p:spPr>
        <p:txBody>
          <a:bodyPr/>
          <a:lstStyle/>
          <a:p>
            <a:pPr marR="0"/>
            <a:r>
              <a:rPr lang="vi-VN" altLang="en-US" smtClean="0"/>
              <a:t>Người trình bày: </a:t>
            </a:r>
          </a:p>
          <a:p>
            <a:pPr marR="0"/>
            <a:r>
              <a:rPr lang="vi-VN" altLang="en-US" smtClean="0"/>
              <a:t>TS. Hoàng Mạnh Thắng</a:t>
            </a:r>
            <a:endParaRPr lang="en-US" altLang="en-US" smtClean="0"/>
          </a:p>
        </p:txBody>
      </p:sp>
      <p:sp>
        <p:nvSpPr>
          <p:cNvPr id="5124" name="Text Box 4"/>
          <p:cNvSpPr txBox="1">
            <a:spLocks noChangeArrowheads="1"/>
          </p:cNvSpPr>
          <p:nvPr>
            <p:custDataLst>
              <p:tags r:id="rId1"/>
            </p:custDataLst>
          </p:nvPr>
        </p:nvSpPr>
        <p:spPr bwMode="auto">
          <a:xfrm>
            <a:off x="0" y="7112000"/>
            <a:ext cx="9144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TexPoint fonts used in EMF: </a:t>
            </a:r>
            <a:r>
              <a:rPr lang="en-US" altLang="en-US">
                <a:latin typeface="cmmi10" pitchFamily="34" charset="0"/>
              </a:rPr>
              <a:t>A</a:t>
            </a:r>
            <a:r>
              <a:rPr lang="en-US" altLang="en-US">
                <a:latin typeface="cmr10" pitchFamily="34" charset="0"/>
              </a:rPr>
              <a:t>A</a:t>
            </a:r>
            <a:r>
              <a:rPr lang="en-US" altLang="en-US">
                <a:latin typeface="cmsy10" pitchFamily="34" charset="0"/>
              </a:rPr>
              <a:t>A</a:t>
            </a:r>
            <a:r>
              <a:rPr lang="en-US" altLang="en-US">
                <a:latin typeface="cmsy7" pitchFamily="34" charset="0"/>
              </a:rPr>
              <a:t>A</a:t>
            </a:r>
            <a:r>
              <a:rPr lang="en-US" altLang="en-US">
                <a:latin typeface="cmr7" pitchFamily="34" charset="0"/>
              </a:rPr>
              <a:t>A</a:t>
            </a:r>
            <a:r>
              <a:rPr lang="en-US" altLang="en-US">
                <a:latin typeface="cmmi7" pitchFamily="34" charset="0"/>
              </a:rPr>
              <a:t>A</a:t>
            </a:r>
          </a:p>
        </p:txBody>
      </p:sp>
    </p:spTree>
    <p:extLst>
      <p:ext uri="{BB962C8B-B14F-4D97-AF65-F5344CB8AC3E}">
        <p14:creationId xmlns:p14="http://schemas.microsoft.com/office/powerpoint/2010/main" val="3819852675"/>
      </p:ext>
    </p:extLst>
  </p:cSld>
  <p:clrMapOvr>
    <a:masterClrMapping/>
  </p:clrMapOvr>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vi-VN" altLang="en-US" smtClean="0"/>
              <a:t>Các bộ ghép kênh</a:t>
            </a:r>
            <a:endParaRPr lang="en-US" altLang="en-US" smtClean="0">
              <a:latin typeface="Arial" panose="020B0604020202020204" pitchFamily="34" charset="0"/>
            </a:endParaRPr>
          </a:p>
        </p:txBody>
      </p:sp>
      <p:sp>
        <p:nvSpPr>
          <p:cNvPr id="6147" name="Rectangle 3"/>
          <p:cNvSpPr>
            <a:spLocks noGrp="1" noChangeArrowheads="1"/>
          </p:cNvSpPr>
          <p:nvPr>
            <p:ph idx="1"/>
          </p:nvPr>
        </p:nvSpPr>
        <p:spPr/>
        <p:txBody>
          <a:bodyPr/>
          <a:lstStyle/>
          <a:p>
            <a:r>
              <a:rPr lang="vi-VN" altLang="en-US" sz="2700" smtClean="0"/>
              <a:t>Mạch ghép kênh có:</a:t>
            </a:r>
          </a:p>
          <a:p>
            <a:pPr lvl="1"/>
            <a:r>
              <a:rPr lang="vi-VN" altLang="en-US" sz="2200" smtClean="0"/>
              <a:t>Một số đầu vào dữ liệu</a:t>
            </a:r>
          </a:p>
          <a:p>
            <a:pPr lvl="1"/>
            <a:r>
              <a:rPr lang="vi-VN" altLang="en-US" sz="2200" smtClean="0"/>
              <a:t>Một/vài đầu chọn đầu vào</a:t>
            </a:r>
          </a:p>
          <a:p>
            <a:pPr lvl="1"/>
            <a:r>
              <a:rPr lang="vi-VN" altLang="en-US" sz="2200" smtClean="0"/>
              <a:t>Một đầu ra</a:t>
            </a:r>
          </a:p>
          <a:p>
            <a:r>
              <a:rPr lang="vi-VN" altLang="en-US" sz="2700" smtClean="0"/>
              <a:t>Nó chuyển giá trị tín hiệu trên một trong các đầu vào đến đầu ra dựa trên giá trị của đầu tín hiệu chọn</a:t>
            </a:r>
            <a:endParaRPr lang="en-US" altLang="en-US" sz="2700" smtClean="0"/>
          </a:p>
        </p:txBody>
      </p:sp>
      <p:pic>
        <p:nvPicPr>
          <p:cNvPr id="614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29000" y="4419600"/>
            <a:ext cx="4552950" cy="163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97459519"/>
      </p:ext>
    </p:extLst>
  </p:cSld>
  <p:clrMapOvr>
    <a:masterClrMapping/>
  </p:clrMapOvr>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vi-VN" altLang="en-US" smtClean="0"/>
              <a:t>Thực hiện bộ ghép kênh</a:t>
            </a:r>
            <a:endParaRPr lang="en-US" altLang="en-US" smtClean="0"/>
          </a:p>
        </p:txBody>
      </p:sp>
      <p:pic>
        <p:nvPicPr>
          <p:cNvPr id="7171"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2438400"/>
            <a:ext cx="7696200" cy="2368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2" name="Text Box 5"/>
          <p:cNvSpPr txBox="1">
            <a:spLocks noChangeArrowheads="1"/>
          </p:cNvSpPr>
          <p:nvPr/>
        </p:nvSpPr>
        <p:spPr bwMode="auto">
          <a:xfrm>
            <a:off x="6384925" y="5065713"/>
            <a:ext cx="22352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vi-VN" altLang="en-US"/>
              <a:t>Hay được dùng hơn</a:t>
            </a:r>
            <a:endParaRPr lang="en-US" altLang="en-US"/>
          </a:p>
        </p:txBody>
      </p:sp>
    </p:spTree>
    <p:extLst>
      <p:ext uri="{BB962C8B-B14F-4D97-AF65-F5344CB8AC3E}">
        <p14:creationId xmlns:p14="http://schemas.microsoft.com/office/powerpoint/2010/main" val="1773240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vi-VN" altLang="en-US" smtClean="0"/>
              <a:t>Bảng trân lý (truth table)</a:t>
            </a:r>
            <a:endParaRPr lang="en-US" altLang="en-US" smtClean="0"/>
          </a:p>
        </p:txBody>
      </p:sp>
      <p:sp>
        <p:nvSpPr>
          <p:cNvPr id="17411" name="Rectangle 3"/>
          <p:cNvSpPr>
            <a:spLocks noGrp="1" noChangeArrowheads="1"/>
          </p:cNvSpPr>
          <p:nvPr>
            <p:ph idx="1"/>
          </p:nvPr>
        </p:nvSpPr>
        <p:spPr/>
        <p:txBody>
          <a:bodyPr/>
          <a:lstStyle/>
          <a:p>
            <a:r>
              <a:rPr lang="vi-VN" altLang="en-US" smtClean="0"/>
              <a:t>Liệt kê thành bảng để mô tả đầy đủ cho một hàm logic</a:t>
            </a:r>
          </a:p>
          <a:p>
            <a:r>
              <a:rPr lang="vi-VN" altLang="en-US" smtClean="0"/>
              <a:t>Giá trị kết quả của hàm là tổ hợp của các đầu vào</a:t>
            </a:r>
            <a:endParaRPr lang="en-US" altLang="en-US" smtClean="0"/>
          </a:p>
        </p:txBody>
      </p:sp>
      <p:sp>
        <p:nvSpPr>
          <p:cNvPr id="17412" name="Rectangle 5" descr="truth table"/>
          <p:cNvSpPr>
            <a:spLocks noGrp="1" noChangeAspect="1" noChangeArrowheads="1"/>
          </p:cNvSpPr>
          <p:nvPr isPhoto="1"/>
        </p:nvSpPr>
        <p:spPr bwMode="auto">
          <a:xfrm>
            <a:off x="2133600" y="3200400"/>
            <a:ext cx="5029200" cy="2244725"/>
          </a:xfrm>
          <a:prstGeom prst="rect">
            <a:avLst/>
          </a:prstGeom>
          <a:blipFill dpi="0" rotWithShape="1">
            <a:blip r:embed="rId2"/>
            <a:srcRect/>
            <a:stretch>
              <a:fillRect/>
            </a:stretch>
          </a:blipFill>
          <a:ln w="9525">
            <a:solidFill>
              <a:schemeClr val="tx1"/>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7" name="Slide Number Placeholder 6"/>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5C049DF9-327D-4910-B55C-0B0CBC6CB277}" type="slidenum">
              <a:rPr lang="en-US" altLang="en-US">
                <a:solidFill>
                  <a:srgbClr val="045C75"/>
                </a:solidFill>
              </a:rPr>
              <a:pPr eaLnBrk="1" hangingPunct="1"/>
              <a:t>28</a:t>
            </a:fld>
            <a:endParaRPr lang="en-US" altLang="en-US">
              <a:solidFill>
                <a:srgbClr val="045C75"/>
              </a:solidFill>
            </a:endParaRPr>
          </a:p>
        </p:txBody>
      </p:sp>
      <p:sp>
        <p:nvSpPr>
          <p:cNvPr id="8" name="Footer Placeholder 7"/>
          <p:cNvSpPr>
            <a:spLocks noGrp="1"/>
          </p:cNvSpPr>
          <p:nvPr>
            <p:ph type="ftr" sz="quarter" idx="11"/>
          </p:nvPr>
        </p:nvSpPr>
        <p:spPr/>
        <p:txBody>
          <a:bodyPr/>
          <a:lstStyle/>
          <a:p>
            <a:pPr>
              <a:defRPr/>
            </a:pPr>
            <a:r>
              <a:rPr lang="en-US"/>
              <a:t>Khoa ĐT-VT, Đại học Bách Khoa Hà nội           Tiến sỹ Hoàng Mạnh Thắng</a:t>
            </a:r>
          </a:p>
        </p:txBody>
      </p:sp>
    </p:spTree>
    <p:extLst>
      <p:ext uri="{BB962C8B-B14F-4D97-AF65-F5344CB8AC3E}">
        <p14:creationId xmlns:p14="http://schemas.microsoft.com/office/powerpoint/2010/main" val="2202029371"/>
      </p:ext>
    </p:extLst>
  </p:cSld>
  <p:clrMapOvr>
    <a:masterClrMapping/>
  </p:clrMapOvr>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vi-VN" altLang="en-US" smtClean="0"/>
              <a:t>Bộ ghép kênh 4 đầu vào</a:t>
            </a:r>
            <a:endParaRPr lang="en-US" altLang="en-US" smtClean="0"/>
          </a:p>
        </p:txBody>
      </p:sp>
      <p:sp>
        <p:nvSpPr>
          <p:cNvPr id="8195" name="Rectangle 3"/>
          <p:cNvSpPr>
            <a:spLocks noGrp="1" noChangeArrowheads="1"/>
          </p:cNvSpPr>
          <p:nvPr>
            <p:ph idx="1"/>
          </p:nvPr>
        </p:nvSpPr>
        <p:spPr/>
        <p:txBody>
          <a:bodyPr/>
          <a:lstStyle/>
          <a:p>
            <a:r>
              <a:rPr lang="vi-VN" altLang="en-US" smtClean="0"/>
              <a:t>Đầu ra là từ 1 trong 4 đầu vào tùy theo 2 tín hiệu chon</a:t>
            </a:r>
            <a:endParaRPr lang="en-US" altLang="en-US" smtClean="0"/>
          </a:p>
        </p:txBody>
      </p:sp>
      <p:pic>
        <p:nvPicPr>
          <p:cNvPr id="819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3200400"/>
            <a:ext cx="6916738" cy="276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81075056"/>
      </p:ext>
    </p:extLst>
  </p:cSld>
  <p:clrMapOvr>
    <a:masterClrMapping/>
  </p:clrMapOvr>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normAutofit fontScale="90000"/>
          </a:bodyPr>
          <a:lstStyle/>
          <a:p>
            <a:pPr fontAlgn="auto">
              <a:spcAft>
                <a:spcPts val="0"/>
              </a:spcAft>
              <a:defRPr/>
            </a:pPr>
            <a:r>
              <a:rPr lang="vi-VN"/>
              <a:t>Xây dựng bộ ghép kênh 4 đầu vào</a:t>
            </a:r>
            <a:endParaRPr lang="en-US"/>
          </a:p>
        </p:txBody>
      </p:sp>
      <p:sp>
        <p:nvSpPr>
          <p:cNvPr id="9219" name="Rectangle 3"/>
          <p:cNvSpPr>
            <a:spLocks noGrp="1" noChangeArrowheads="1"/>
          </p:cNvSpPr>
          <p:nvPr>
            <p:ph idx="1"/>
          </p:nvPr>
        </p:nvSpPr>
        <p:spPr/>
        <p:txBody>
          <a:bodyPr/>
          <a:lstStyle/>
          <a:p>
            <a:r>
              <a:rPr lang="vi-VN" altLang="en-US" smtClean="0"/>
              <a:t>Có thể được xây từ 2 bộ MUX 2 đầu vào</a:t>
            </a:r>
            <a:endParaRPr lang="en-US" altLang="en-US" smtClean="0"/>
          </a:p>
        </p:txBody>
      </p:sp>
      <p:pic>
        <p:nvPicPr>
          <p:cNvPr id="922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0800" y="2438400"/>
            <a:ext cx="3952875" cy="3533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27188320"/>
      </p:ext>
    </p:extLst>
  </p:cSld>
  <p:clrMapOvr>
    <a:masterClrMapping/>
  </p:clrMapOvr>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normAutofit fontScale="90000"/>
          </a:bodyPr>
          <a:lstStyle/>
          <a:p>
            <a:pPr fontAlgn="auto">
              <a:spcAft>
                <a:spcPts val="0"/>
              </a:spcAft>
              <a:defRPr/>
            </a:pPr>
            <a:r>
              <a:rPr lang="vi-VN"/>
              <a:t>Ứng dụng của MUX (crossbar 2x2)</a:t>
            </a:r>
            <a:endParaRPr lang="en-US"/>
          </a:p>
        </p:txBody>
      </p:sp>
      <p:sp>
        <p:nvSpPr>
          <p:cNvPr id="10243" name="Rectangle 3"/>
          <p:cNvSpPr>
            <a:spLocks noGrp="1" noChangeArrowheads="1"/>
          </p:cNvSpPr>
          <p:nvPr>
            <p:ph idx="1"/>
          </p:nvPr>
        </p:nvSpPr>
        <p:spPr>
          <a:xfrm>
            <a:off x="533400" y="1828800"/>
            <a:ext cx="6019800" cy="4038600"/>
          </a:xfrm>
        </p:spPr>
        <p:txBody>
          <a:bodyPr/>
          <a:lstStyle/>
          <a:p>
            <a:r>
              <a:rPr lang="vi-VN" altLang="en-US" sz="2700" smtClean="0"/>
              <a:t>Mạch có n đầu vào và k đầu ra với chức năng là cung cấp khả năng kết nối bất kỳ đầu vào nào đến bất kỳ đầu ra, và được gọi </a:t>
            </a:r>
            <a:r>
              <a:rPr lang="vi-VN" altLang="en-US" sz="2700" b="1" i="1" smtClean="0"/>
              <a:t>nxk crossbar swich</a:t>
            </a:r>
            <a:endParaRPr lang="vi-VN" altLang="en-US" sz="2700" smtClean="0"/>
          </a:p>
          <a:p>
            <a:pPr lvl="1"/>
            <a:r>
              <a:rPr lang="vi-VN" altLang="en-US" sz="2200" smtClean="0"/>
              <a:t>Hai đầu vào và 2 đầu ra </a:t>
            </a:r>
            <a:r>
              <a:rPr lang="vi-VN" altLang="en-US" sz="2200" smtClean="0">
                <a:sym typeface="Wingdings" panose="05000000000000000000" pitchFamily="2" charset="2"/>
              </a:rPr>
              <a:t> 2x2 crossbar</a:t>
            </a:r>
          </a:p>
          <a:p>
            <a:pPr lvl="1"/>
            <a:r>
              <a:rPr lang="vi-VN" altLang="en-US" sz="2200" smtClean="0">
                <a:sym typeface="Wingdings" panose="05000000000000000000" pitchFamily="2" charset="2"/>
              </a:rPr>
              <a:t>Dùng khi cần nối 1 tập các dây đến bất kỳ tập dây nào nơi mẫu kết nối thay đổi theo thời gian</a:t>
            </a:r>
          </a:p>
          <a:p>
            <a:pPr lvl="1"/>
            <a:r>
              <a:rPr lang="vi-VN" altLang="en-US" sz="2200" smtClean="0">
                <a:sym typeface="Wingdings" panose="05000000000000000000" pitchFamily="2" charset="2"/>
              </a:rPr>
              <a:t>Mạng chuyển mạch là ví dụ </a:t>
            </a:r>
            <a:endParaRPr lang="en-US" altLang="en-US" sz="2200" smtClean="0"/>
          </a:p>
        </p:txBody>
      </p:sp>
      <p:pic>
        <p:nvPicPr>
          <p:cNvPr id="1024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77000" y="2133600"/>
            <a:ext cx="2247900" cy="329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73520066"/>
      </p:ext>
    </p:extLst>
  </p:cSld>
  <p:clrMapOvr>
    <a:masterClrMapping/>
  </p:clrMapOvr>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vi-VN" altLang="en-US" smtClean="0"/>
              <a:t>Ứng dụng của MUX</a:t>
            </a:r>
            <a:endParaRPr lang="en-US" altLang="en-US" smtClean="0">
              <a:latin typeface="Arial" panose="020B0604020202020204" pitchFamily="34" charset="0"/>
            </a:endParaRPr>
          </a:p>
        </p:txBody>
      </p:sp>
      <p:sp>
        <p:nvSpPr>
          <p:cNvPr id="11267" name="Rectangle 3"/>
          <p:cNvSpPr>
            <a:spLocks noGrp="1" noChangeArrowheads="1"/>
          </p:cNvSpPr>
          <p:nvPr>
            <p:ph idx="1"/>
          </p:nvPr>
        </p:nvSpPr>
        <p:spPr/>
        <p:txBody>
          <a:bodyPr/>
          <a:lstStyle/>
          <a:p>
            <a:r>
              <a:rPr lang="vi-VN" altLang="en-US" smtClean="0"/>
              <a:t>Trong các phần tử có thể lập trình (PLD, CPLD, FPGA), các chuyển mạch có thể lập trình dùng để thực hiện kết nối dây bên trong dùng MUX</a:t>
            </a:r>
            <a:endParaRPr lang="en-US" altLang="en-US" smtClean="0"/>
          </a:p>
        </p:txBody>
      </p:sp>
      <p:pic>
        <p:nvPicPr>
          <p:cNvPr id="1126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3810000"/>
            <a:ext cx="5638800" cy="2163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55323009"/>
      </p:ext>
    </p:extLst>
  </p:cSld>
  <p:clrMapOvr>
    <a:masterClrMapping/>
  </p:clrMapOvr>
  <p:timing>
    <p:tnLst>
      <p:par>
        <p:cTn id="1" dur="indefinite" restart="never" nodeType="tmRoot"/>
      </p:par>
    </p:tnLst>
  </p:timing>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vi-VN" altLang="en-US" smtClean="0"/>
              <a:t>Hàm logic dùng MUX</a:t>
            </a:r>
            <a:endParaRPr lang="en-US" altLang="en-US" smtClean="0">
              <a:latin typeface="Arial" panose="020B0604020202020204" pitchFamily="34" charset="0"/>
            </a:endParaRPr>
          </a:p>
        </p:txBody>
      </p:sp>
      <p:sp>
        <p:nvSpPr>
          <p:cNvPr id="12291" name="Rectangle 3"/>
          <p:cNvSpPr>
            <a:spLocks noGrp="1" noChangeArrowheads="1"/>
          </p:cNvSpPr>
          <p:nvPr>
            <p:ph idx="1"/>
          </p:nvPr>
        </p:nvSpPr>
        <p:spPr/>
        <p:txBody>
          <a:bodyPr/>
          <a:lstStyle/>
          <a:p>
            <a:r>
              <a:rPr lang="vi-VN" altLang="en-US" smtClean="0"/>
              <a:t>MUX có thể được dùng để tổng hợp hàm logic</a:t>
            </a:r>
          </a:p>
          <a:p>
            <a:pPr lvl="1"/>
            <a:r>
              <a:rPr lang="vi-VN" altLang="en-US" smtClean="0"/>
              <a:t>Thực hiện LUT dùng MUX để chọn một biến/hằng từ một look-up table</a:t>
            </a:r>
          </a:p>
          <a:p>
            <a:r>
              <a:rPr lang="vi-VN" altLang="en-US" smtClean="0"/>
              <a:t>Xét hàm XOR</a:t>
            </a:r>
            <a:endParaRPr lang="en-US" altLang="en-US" smtClean="0"/>
          </a:p>
        </p:txBody>
      </p:sp>
      <p:pic>
        <p:nvPicPr>
          <p:cNvPr id="1229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38600" y="3763963"/>
            <a:ext cx="3733800" cy="223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82138354"/>
      </p:ext>
    </p:extLst>
  </p:cSld>
  <p:clrMapOvr>
    <a:masterClrMapping/>
  </p:clrMapOvr>
  <p:timing>
    <p:tnLst>
      <p:par>
        <p:cTn id="1" dur="indefinite" restart="never" nodeType="tmRoot"/>
      </p:par>
    </p:tnLst>
  </p:timing>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vi-VN" altLang="en-US" smtClean="0"/>
              <a:t>Hàm logic dùng MUX, cont</a:t>
            </a:r>
            <a:endParaRPr lang="en-US" altLang="en-US" smtClean="0">
              <a:latin typeface="Arial" panose="020B0604020202020204" pitchFamily="34" charset="0"/>
            </a:endParaRPr>
          </a:p>
        </p:txBody>
      </p:sp>
      <p:sp>
        <p:nvSpPr>
          <p:cNvPr id="13315" name="Rectangle 3"/>
          <p:cNvSpPr>
            <a:spLocks noGrp="1" noChangeArrowheads="1"/>
          </p:cNvSpPr>
          <p:nvPr>
            <p:ph idx="1"/>
          </p:nvPr>
        </p:nvSpPr>
        <p:spPr/>
        <p:txBody>
          <a:bodyPr/>
          <a:lstStyle/>
          <a:p>
            <a:r>
              <a:rPr lang="vi-VN" altLang="en-US" smtClean="0"/>
              <a:t>Dùng XOR như trên không hiệu quả</a:t>
            </a:r>
            <a:endParaRPr lang="en-US" altLang="en-US" smtClean="0"/>
          </a:p>
        </p:txBody>
      </p:sp>
      <p:pic>
        <p:nvPicPr>
          <p:cNvPr id="1331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2514600"/>
            <a:ext cx="5429250" cy="339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11209214"/>
      </p:ext>
    </p:extLst>
  </p:cSld>
  <p:clrMapOvr>
    <a:masterClrMapping/>
  </p:clrMapOvr>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vi-VN" altLang="en-US" sz="4000" smtClean="0"/>
              <a:t>Hàm logic dùng MUX, cont-Bài tập</a:t>
            </a:r>
            <a:endParaRPr lang="en-US" altLang="en-US" sz="4000" smtClean="0">
              <a:latin typeface="Arial" panose="020B0604020202020204" pitchFamily="34" charset="0"/>
            </a:endParaRPr>
          </a:p>
        </p:txBody>
      </p:sp>
      <p:sp>
        <p:nvSpPr>
          <p:cNvPr id="14339" name="Rectangle 3"/>
          <p:cNvSpPr>
            <a:spLocks noGrp="1" noChangeArrowheads="1"/>
          </p:cNvSpPr>
          <p:nvPr>
            <p:ph idx="1"/>
          </p:nvPr>
        </p:nvSpPr>
        <p:spPr/>
        <p:txBody>
          <a:bodyPr/>
          <a:lstStyle/>
          <a:p>
            <a:r>
              <a:rPr lang="vi-VN" altLang="en-US" smtClean="0"/>
              <a:t>Thực hiện dưới đây với MUX 2 đầu vào và bất kỳ cổng logic nào thêm</a:t>
            </a:r>
            <a:endParaRPr lang="en-US" altLang="en-US" smtClean="0"/>
          </a:p>
        </p:txBody>
      </p:sp>
      <p:pic>
        <p:nvPicPr>
          <p:cNvPr id="1434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3124200"/>
            <a:ext cx="1323975" cy="2009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05044246"/>
      </p:ext>
    </p:extLst>
  </p:cSld>
  <p:clrMapOvr>
    <a:masterClrMapping/>
  </p:clrMapOvr>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vi-VN" altLang="en-US" smtClean="0"/>
              <a:t>Hàm logic dùng MUX, cont</a:t>
            </a:r>
            <a:endParaRPr lang="en-US" altLang="en-US" smtClean="0">
              <a:latin typeface="Arial" panose="020B0604020202020204" pitchFamily="34" charset="0"/>
            </a:endParaRPr>
          </a:p>
        </p:txBody>
      </p:sp>
      <p:sp>
        <p:nvSpPr>
          <p:cNvPr id="15363" name="Rectangle 3"/>
          <p:cNvSpPr>
            <a:spLocks noGrp="1" noChangeArrowheads="1"/>
          </p:cNvSpPr>
          <p:nvPr>
            <p:ph idx="1"/>
          </p:nvPr>
        </p:nvSpPr>
        <p:spPr/>
        <p:txBody>
          <a:bodyPr/>
          <a:lstStyle/>
          <a:p>
            <a:r>
              <a:rPr lang="vi-VN" altLang="en-US" smtClean="0"/>
              <a:t>XOR 3 đầu vào có thể được thực hiện với MUX 2 đầu vào</a:t>
            </a:r>
            <a:endParaRPr lang="en-US" altLang="en-US" smtClean="0"/>
          </a:p>
        </p:txBody>
      </p:sp>
      <p:pic>
        <p:nvPicPr>
          <p:cNvPr id="1536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6688" y="2984500"/>
            <a:ext cx="6640512" cy="303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27086901"/>
      </p:ext>
    </p:extLst>
  </p:cSld>
  <p:clrMapOvr>
    <a:masterClrMapping/>
  </p:clrMapOvr>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vi-VN" altLang="en-US" sz="4000" smtClean="0"/>
              <a:t>Hàm logic dùng MUX, cont-Bài tập</a:t>
            </a:r>
            <a:endParaRPr lang="en-US" altLang="en-US" sz="4000" smtClean="0">
              <a:latin typeface="Arial" panose="020B0604020202020204" pitchFamily="34" charset="0"/>
            </a:endParaRPr>
          </a:p>
        </p:txBody>
      </p:sp>
      <p:sp>
        <p:nvSpPr>
          <p:cNvPr id="16387" name="Rectangle 3"/>
          <p:cNvSpPr>
            <a:spLocks noGrp="1" noChangeArrowheads="1"/>
          </p:cNvSpPr>
          <p:nvPr>
            <p:ph idx="1"/>
          </p:nvPr>
        </p:nvSpPr>
        <p:spPr/>
        <p:txBody>
          <a:bodyPr/>
          <a:lstStyle/>
          <a:p>
            <a:r>
              <a:rPr lang="vi-VN" altLang="en-US" smtClean="0"/>
              <a:t>Thực hiện hàm dưới với MUX 2 đầu vào và cổng logic cần thiết nếu cần</a:t>
            </a:r>
            <a:endParaRPr lang="en-US" altLang="en-US" smtClean="0"/>
          </a:p>
        </p:txBody>
      </p:sp>
      <p:pic>
        <p:nvPicPr>
          <p:cNvPr id="1638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2819400"/>
            <a:ext cx="1838325" cy="3162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62306300"/>
      </p:ext>
    </p:extLst>
  </p:cSld>
  <p:clrMapOvr>
    <a:masterClrMapping/>
  </p:clrMapOvr>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vi-VN" altLang="en-US" smtClean="0"/>
              <a:t>Lý thuyết khai triển Shannon</a:t>
            </a:r>
            <a:endParaRPr lang="en-US" altLang="en-US" smtClean="0">
              <a:latin typeface="Arial" panose="020B0604020202020204" pitchFamily="34" charset="0"/>
            </a:endParaRPr>
          </a:p>
        </p:txBody>
      </p:sp>
      <p:sp>
        <p:nvSpPr>
          <p:cNvPr id="17411" name="Rectangle 3"/>
          <p:cNvSpPr>
            <a:spLocks noGrp="1" noChangeArrowheads="1"/>
          </p:cNvSpPr>
          <p:nvPr>
            <p:ph idx="1"/>
          </p:nvPr>
        </p:nvSpPr>
        <p:spPr/>
        <p:txBody>
          <a:bodyPr/>
          <a:lstStyle/>
          <a:p>
            <a:r>
              <a:rPr lang="vi-VN" altLang="en-US" smtClean="0"/>
              <a:t>Bất kỳ hàm Boolean </a:t>
            </a:r>
            <a:r>
              <a:rPr lang="vi-VN" altLang="en-US" i="1" smtClean="0"/>
              <a:t>f(w</a:t>
            </a:r>
            <a:r>
              <a:rPr lang="vi-VN" altLang="en-US" i="1" baseline="-25000" smtClean="0"/>
              <a:t>1</a:t>
            </a:r>
            <a:r>
              <a:rPr lang="vi-VN" altLang="en-US" i="1" smtClean="0"/>
              <a:t>,...w</a:t>
            </a:r>
            <a:r>
              <a:rPr lang="vi-VN" altLang="en-US" i="1" baseline="-25000" smtClean="0"/>
              <a:t>n</a:t>
            </a:r>
            <a:r>
              <a:rPr lang="vi-VN" altLang="en-US" i="1" smtClean="0"/>
              <a:t>) </a:t>
            </a:r>
            <a:r>
              <a:rPr lang="vi-VN" altLang="en-US" smtClean="0"/>
              <a:t>có thể được viết dưới dạng</a:t>
            </a:r>
          </a:p>
          <a:p>
            <a:pPr>
              <a:buFont typeface="Wingdings" panose="05000000000000000000" pitchFamily="2" charset="2"/>
              <a:buNone/>
            </a:pPr>
            <a:r>
              <a:rPr lang="vi-VN" altLang="en-US" sz="2700" i="1" smtClean="0"/>
              <a:t>f(w</a:t>
            </a:r>
            <a:r>
              <a:rPr lang="vi-VN" altLang="en-US" sz="2700" i="1" baseline="-25000" smtClean="0"/>
              <a:t>1</a:t>
            </a:r>
            <a:r>
              <a:rPr lang="vi-VN" altLang="en-US" sz="2700" i="1" smtClean="0"/>
              <a:t>,...w</a:t>
            </a:r>
            <a:r>
              <a:rPr lang="vi-VN" altLang="en-US" sz="2700" i="1" baseline="-25000" smtClean="0"/>
              <a:t>n</a:t>
            </a:r>
            <a:r>
              <a:rPr lang="vi-VN" altLang="en-US" sz="2700" i="1" smtClean="0"/>
              <a:t>)=(w</a:t>
            </a:r>
            <a:r>
              <a:rPr lang="vi-VN" altLang="en-US" sz="2700" i="1" baseline="-25000" smtClean="0"/>
              <a:t>1</a:t>
            </a:r>
            <a:r>
              <a:rPr lang="vi-VN" altLang="en-US" sz="2700" i="1" smtClean="0"/>
              <a:t>)’. f(0, w</a:t>
            </a:r>
            <a:r>
              <a:rPr lang="vi-VN" altLang="en-US" sz="2700" i="1" baseline="-25000" smtClean="0"/>
              <a:t>2</a:t>
            </a:r>
            <a:r>
              <a:rPr lang="vi-VN" altLang="en-US" sz="2700" i="1" smtClean="0"/>
              <a:t>...w</a:t>
            </a:r>
            <a:r>
              <a:rPr lang="vi-VN" altLang="en-US" sz="2700" i="1" baseline="-25000" smtClean="0"/>
              <a:t>n</a:t>
            </a:r>
            <a:r>
              <a:rPr lang="vi-VN" altLang="en-US" sz="2700" i="1" smtClean="0"/>
              <a:t>)+(w</a:t>
            </a:r>
            <a:r>
              <a:rPr lang="vi-VN" altLang="en-US" sz="2700" i="1" baseline="-25000" smtClean="0"/>
              <a:t>1</a:t>
            </a:r>
            <a:r>
              <a:rPr lang="vi-VN" altLang="en-US" sz="2700" i="1" smtClean="0"/>
              <a:t>). f(1, w</a:t>
            </a:r>
            <a:r>
              <a:rPr lang="vi-VN" altLang="en-US" sz="2700" i="1" baseline="-25000" smtClean="0"/>
              <a:t>2</a:t>
            </a:r>
            <a:r>
              <a:rPr lang="vi-VN" altLang="en-US" sz="2700" i="1" smtClean="0"/>
              <a:t>...w</a:t>
            </a:r>
            <a:r>
              <a:rPr lang="vi-VN" altLang="en-US" sz="2700" i="1" baseline="-25000" smtClean="0"/>
              <a:t>n</a:t>
            </a:r>
            <a:r>
              <a:rPr lang="vi-VN" altLang="en-US" sz="2700" i="1" smtClean="0"/>
              <a:t>)</a:t>
            </a:r>
          </a:p>
          <a:p>
            <a:r>
              <a:rPr lang="en-US" altLang="en-US" sz="2800" smtClean="0"/>
              <a:t>Khai tri</a:t>
            </a:r>
            <a:r>
              <a:rPr lang="vi-VN" altLang="en-US" sz="2800" smtClean="0"/>
              <a:t>ển có thể được thực hiện dùng bất kỳ biến nào trong n biến</a:t>
            </a:r>
          </a:p>
          <a:p>
            <a:r>
              <a:rPr lang="vi-VN" altLang="en-US" sz="2800" smtClean="0"/>
              <a:t>Nếu </a:t>
            </a:r>
            <a:r>
              <a:rPr lang="vi-VN" altLang="en-US" sz="2700" i="1" smtClean="0"/>
              <a:t>f(w</a:t>
            </a:r>
            <a:r>
              <a:rPr lang="vi-VN" altLang="en-US" sz="2700" i="1" baseline="-25000" smtClean="0"/>
              <a:t>1</a:t>
            </a:r>
            <a:r>
              <a:rPr lang="vi-VN" altLang="en-US" sz="2700" i="1" smtClean="0"/>
              <a:t>, w</a:t>
            </a:r>
            <a:r>
              <a:rPr lang="vi-VN" altLang="en-US" sz="2700" i="1" baseline="-25000" smtClean="0"/>
              <a:t>2</a:t>
            </a:r>
            <a:r>
              <a:rPr lang="vi-VN" altLang="en-US" sz="2700" i="1" smtClean="0"/>
              <a:t>,w</a:t>
            </a:r>
            <a:r>
              <a:rPr lang="vi-VN" altLang="en-US" sz="2700" i="1" baseline="-25000" smtClean="0"/>
              <a:t>3</a:t>
            </a:r>
            <a:r>
              <a:rPr lang="vi-VN" altLang="en-US" sz="2700" i="1" smtClean="0"/>
              <a:t>)=w</a:t>
            </a:r>
            <a:r>
              <a:rPr lang="vi-VN" altLang="en-US" sz="2700" i="1" baseline="-25000" smtClean="0"/>
              <a:t>1 </a:t>
            </a:r>
            <a:r>
              <a:rPr lang="vi-VN" altLang="en-US" sz="2700" i="1" smtClean="0"/>
              <a:t>w</a:t>
            </a:r>
            <a:r>
              <a:rPr lang="vi-VN" altLang="en-US" sz="2700" i="1" baseline="-25000" smtClean="0"/>
              <a:t>2</a:t>
            </a:r>
            <a:r>
              <a:rPr lang="vi-VN" altLang="en-US" sz="2700" i="1" smtClean="0"/>
              <a:t>+ w</a:t>
            </a:r>
            <a:r>
              <a:rPr lang="vi-VN" altLang="en-US" sz="2700" i="1" baseline="-25000" smtClean="0"/>
              <a:t>1 </a:t>
            </a:r>
            <a:r>
              <a:rPr lang="vi-VN" altLang="en-US" sz="2700" i="1" smtClean="0"/>
              <a:t>w</a:t>
            </a:r>
            <a:r>
              <a:rPr lang="vi-VN" altLang="en-US" sz="2700" i="1" baseline="-25000" smtClean="0"/>
              <a:t>3</a:t>
            </a:r>
            <a:r>
              <a:rPr lang="vi-VN" altLang="en-US" sz="2700" i="1" smtClean="0"/>
              <a:t>+ w</a:t>
            </a:r>
            <a:r>
              <a:rPr lang="vi-VN" altLang="en-US" sz="2700" i="1" baseline="-25000" smtClean="0"/>
              <a:t>2 </a:t>
            </a:r>
            <a:r>
              <a:rPr lang="vi-VN" altLang="en-US" sz="2700" i="1" smtClean="0"/>
              <a:t>w</a:t>
            </a:r>
            <a:r>
              <a:rPr lang="vi-VN" altLang="en-US" sz="2700" i="1" baseline="-25000" smtClean="0"/>
              <a:t>3</a:t>
            </a:r>
          </a:p>
          <a:p>
            <a:pPr lvl="1"/>
            <a:r>
              <a:rPr lang="vi-VN" altLang="en-US" sz="2300" smtClean="0"/>
              <a:t>Triển khai theo </a:t>
            </a:r>
            <a:r>
              <a:rPr lang="vi-VN" altLang="en-US" sz="2200" i="1" smtClean="0"/>
              <a:t>w</a:t>
            </a:r>
            <a:r>
              <a:rPr lang="vi-VN" altLang="en-US" sz="2200" i="1" baseline="-25000" smtClean="0"/>
              <a:t>1</a:t>
            </a:r>
            <a:r>
              <a:rPr lang="vi-VN" altLang="en-US" sz="2300" smtClean="0"/>
              <a:t> có</a:t>
            </a:r>
            <a:endParaRPr lang="en-US" altLang="en-US" sz="2300" smtClean="0"/>
          </a:p>
        </p:txBody>
      </p:sp>
      <p:pic>
        <p:nvPicPr>
          <p:cNvPr id="1741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3200" y="5181600"/>
            <a:ext cx="4724400" cy="846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354086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2"/>
          <p:cNvSpPr>
            <a:spLocks noGrp="1" noChangeArrowheads="1"/>
          </p:cNvSpPr>
          <p:nvPr>
            <p:ph type="title"/>
          </p:nvPr>
        </p:nvSpPr>
        <p:spPr/>
        <p:txBody>
          <a:bodyPr>
            <a:normAutofit fontScale="90000"/>
          </a:bodyPr>
          <a:lstStyle/>
          <a:p>
            <a:pPr fontAlgn="auto">
              <a:spcAft>
                <a:spcPts val="0"/>
              </a:spcAft>
              <a:defRPr/>
            </a:pPr>
            <a:r>
              <a:rPr lang="vi-VN" sz="4000"/>
              <a:t>Bảng trân lý (truth table) – Hàm 3 biến</a:t>
            </a:r>
            <a:endParaRPr lang="en-US" sz="4000"/>
          </a:p>
        </p:txBody>
      </p:sp>
      <p:pic>
        <p:nvPicPr>
          <p:cNvPr id="18435"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912938"/>
            <a:ext cx="4922838" cy="3192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6" name="Rectangle 7" descr="truth table 2"/>
          <p:cNvSpPr>
            <a:spLocks noGrp="1" noChangeAspect="1" noChangeArrowheads="1"/>
          </p:cNvSpPr>
          <p:nvPr isPhoto="1"/>
        </p:nvSpPr>
        <p:spPr bwMode="auto">
          <a:xfrm>
            <a:off x="4876800" y="1905000"/>
            <a:ext cx="4267200" cy="3152775"/>
          </a:xfrm>
          <a:prstGeom prst="rect">
            <a:avLst/>
          </a:prstGeom>
          <a:blipFill dpi="0" rotWithShape="1">
            <a:blip r:embed="rId3"/>
            <a:srcRect/>
            <a:stretch>
              <a:fillRect/>
            </a:stretch>
          </a:blipFill>
          <a:ln w="9525">
            <a:solidFill>
              <a:schemeClr val="tx1"/>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7" name="Slide Number Placeholder 6"/>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0C8B2A8B-3948-49EB-81D6-86BDAD7117E2}" type="slidenum">
              <a:rPr lang="en-US" altLang="en-US">
                <a:solidFill>
                  <a:srgbClr val="045C75"/>
                </a:solidFill>
              </a:rPr>
              <a:pPr eaLnBrk="1" hangingPunct="1"/>
              <a:t>29</a:t>
            </a:fld>
            <a:endParaRPr lang="en-US" altLang="en-US">
              <a:solidFill>
                <a:srgbClr val="045C75"/>
              </a:solidFill>
            </a:endParaRPr>
          </a:p>
        </p:txBody>
      </p:sp>
      <p:sp>
        <p:nvSpPr>
          <p:cNvPr id="8" name="Footer Placeholder 7"/>
          <p:cNvSpPr>
            <a:spLocks noGrp="1"/>
          </p:cNvSpPr>
          <p:nvPr>
            <p:ph type="ftr" sz="quarter" idx="11"/>
          </p:nvPr>
        </p:nvSpPr>
        <p:spPr/>
        <p:txBody>
          <a:bodyPr/>
          <a:lstStyle/>
          <a:p>
            <a:pPr>
              <a:defRPr/>
            </a:pPr>
            <a:r>
              <a:rPr lang="en-US"/>
              <a:t>Khoa ĐT-VT, Đại học Bách Khoa Hà nội           Tiến sỹ Hoàng Mạnh Thắng</a:t>
            </a:r>
          </a:p>
        </p:txBody>
      </p:sp>
    </p:spTree>
    <p:extLst>
      <p:ext uri="{BB962C8B-B14F-4D97-AF65-F5344CB8AC3E}">
        <p14:creationId xmlns:p14="http://schemas.microsoft.com/office/powerpoint/2010/main" val="426575587"/>
      </p:ext>
    </p:extLst>
  </p:cSld>
  <p:clrMapOvr>
    <a:masterClrMapping/>
  </p:clrMapOvr>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vi-VN" altLang="en-US" sz="4000" smtClean="0"/>
              <a:t>Lý thuyết khai triển Shannon-Ví dụ</a:t>
            </a:r>
            <a:endParaRPr lang="en-US" altLang="en-US" sz="4000" smtClean="0">
              <a:latin typeface="Arial" panose="020B0604020202020204" pitchFamily="34" charset="0"/>
            </a:endParaRPr>
          </a:p>
        </p:txBody>
      </p:sp>
      <p:pic>
        <p:nvPicPr>
          <p:cNvPr id="1843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2133600"/>
            <a:ext cx="7132638" cy="350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94746565"/>
      </p:ext>
    </p:extLst>
  </p:cSld>
  <p:clrMapOvr>
    <a:masterClrMapping/>
  </p:clrMapOvr>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vi-VN" altLang="en-US" sz="4000" smtClean="0"/>
              <a:t>Lý thuyết khai triển Shannon-Ví dụ</a:t>
            </a:r>
            <a:endParaRPr lang="en-US" altLang="en-US" sz="4000" smtClean="0">
              <a:latin typeface="Arial" panose="020B0604020202020204" pitchFamily="34" charset="0"/>
            </a:endParaRPr>
          </a:p>
        </p:txBody>
      </p:sp>
      <p:pic>
        <p:nvPicPr>
          <p:cNvPr id="19459"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2133600"/>
            <a:ext cx="6923088" cy="3524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0" name="Text Box 5"/>
          <p:cNvSpPr txBox="1">
            <a:spLocks noChangeArrowheads="1"/>
          </p:cNvSpPr>
          <p:nvPr/>
        </p:nvSpPr>
        <p:spPr bwMode="auto">
          <a:xfrm>
            <a:off x="3794125" y="2779713"/>
            <a:ext cx="29019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vi-VN" altLang="en-US">
                <a:solidFill>
                  <a:schemeClr val="bg1"/>
                </a:solidFill>
              </a:rPr>
              <a:t>Chọn khai triển theo biến x</a:t>
            </a:r>
            <a:endParaRPr lang="en-US" altLang="en-US">
              <a:solidFill>
                <a:schemeClr val="bg1"/>
              </a:solidFill>
            </a:endParaRPr>
          </a:p>
        </p:txBody>
      </p:sp>
    </p:spTree>
    <p:extLst>
      <p:ext uri="{BB962C8B-B14F-4D97-AF65-F5344CB8AC3E}">
        <p14:creationId xmlns:p14="http://schemas.microsoft.com/office/powerpoint/2010/main" val="2576793980"/>
      </p:ext>
    </p:extLst>
  </p:cSld>
  <p:clrMapOvr>
    <a:masterClrMapping/>
  </p:clrMapOvr>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vi-VN" altLang="en-US" sz="3600" smtClean="0"/>
              <a:t>Lý thuyết khai triển Shannon-Bài tập</a:t>
            </a:r>
            <a:endParaRPr lang="en-US" altLang="en-US" sz="3600" smtClean="0">
              <a:latin typeface="Arial" panose="020B0604020202020204" pitchFamily="34" charset="0"/>
            </a:endParaRPr>
          </a:p>
        </p:txBody>
      </p:sp>
      <p:pic>
        <p:nvPicPr>
          <p:cNvPr id="2048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2213" y="1881188"/>
            <a:ext cx="6761162" cy="309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4" name="Text Box 6"/>
          <p:cNvSpPr txBox="1">
            <a:spLocks noChangeArrowheads="1"/>
          </p:cNvSpPr>
          <p:nvPr/>
        </p:nvSpPr>
        <p:spPr bwMode="auto">
          <a:xfrm>
            <a:off x="4114800" y="2514600"/>
            <a:ext cx="2901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vi-VN" altLang="en-US">
                <a:solidFill>
                  <a:schemeClr val="bg1"/>
                </a:solidFill>
              </a:rPr>
              <a:t>Chọn khai triển theo biến z</a:t>
            </a:r>
            <a:endParaRPr lang="en-US" altLang="en-US">
              <a:solidFill>
                <a:schemeClr val="bg1"/>
              </a:solidFill>
            </a:endParaRPr>
          </a:p>
        </p:txBody>
      </p:sp>
    </p:spTree>
    <p:extLst>
      <p:ext uri="{BB962C8B-B14F-4D97-AF65-F5344CB8AC3E}">
        <p14:creationId xmlns:p14="http://schemas.microsoft.com/office/powerpoint/2010/main" val="3264261370"/>
      </p:ext>
    </p:extLst>
  </p:cSld>
  <p:clrMapOvr>
    <a:masterClrMapping/>
  </p:clrMapOvr>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ctrTitle"/>
          </p:nvPr>
        </p:nvSpPr>
        <p:spPr>
          <a:xfrm>
            <a:off x="533400" y="838200"/>
            <a:ext cx="8077200" cy="2559050"/>
          </a:xfrm>
        </p:spPr>
        <p:txBody>
          <a:bodyPr>
            <a:normAutofit fontScale="90000"/>
          </a:bodyPr>
          <a:lstStyle/>
          <a:p>
            <a:pPr fontAlgn="auto">
              <a:spcAft>
                <a:spcPts val="0"/>
              </a:spcAft>
              <a:defRPr/>
            </a:pPr>
            <a:r>
              <a:rPr lang="vi-VN" sz="6800"/>
              <a:t>Thiết kế số</a:t>
            </a:r>
            <a:br>
              <a:rPr lang="vi-VN" sz="6800"/>
            </a:br>
            <a:r>
              <a:rPr lang="vi-VN" sz="6800"/>
              <a:t> </a:t>
            </a:r>
            <a:r>
              <a:rPr lang="vi-VN" sz="4200" i="1">
                <a:solidFill>
                  <a:schemeClr val="accent2"/>
                </a:solidFill>
              </a:rPr>
              <a:t>Các khối mạch tổ hợp:</a:t>
            </a:r>
            <a:br>
              <a:rPr lang="vi-VN" sz="4200" i="1">
                <a:solidFill>
                  <a:schemeClr val="accent2"/>
                </a:solidFill>
              </a:rPr>
            </a:br>
            <a:r>
              <a:rPr lang="vi-VN" sz="2600" i="1">
                <a:solidFill>
                  <a:srgbClr val="0033CC"/>
                </a:solidFill>
              </a:rPr>
              <a:t>Các bộ giải mã, tách kênh mã hóa và chuyển đổi mã</a:t>
            </a:r>
            <a:endParaRPr lang="en-US" sz="2200" i="1">
              <a:solidFill>
                <a:srgbClr val="0033CC"/>
              </a:solidFill>
              <a:latin typeface="Arial" charset="0"/>
            </a:endParaRPr>
          </a:p>
        </p:txBody>
      </p:sp>
      <p:sp>
        <p:nvSpPr>
          <p:cNvPr id="5123" name="Rectangle 3"/>
          <p:cNvSpPr>
            <a:spLocks noGrp="1" noChangeArrowheads="1"/>
          </p:cNvSpPr>
          <p:nvPr>
            <p:ph type="subTitle" idx="1"/>
          </p:nvPr>
        </p:nvSpPr>
        <p:spPr>
          <a:xfrm>
            <a:off x="533400" y="3228975"/>
            <a:ext cx="7854950" cy="1752600"/>
          </a:xfrm>
        </p:spPr>
        <p:txBody>
          <a:bodyPr/>
          <a:lstStyle/>
          <a:p>
            <a:pPr marR="0"/>
            <a:r>
              <a:rPr lang="vi-VN" altLang="en-US" smtClean="0"/>
              <a:t>Người trình bày: </a:t>
            </a:r>
          </a:p>
          <a:p>
            <a:pPr marR="0"/>
            <a:r>
              <a:rPr lang="vi-VN" altLang="en-US" smtClean="0"/>
              <a:t>TS. Hoàng Mạnh Thắng</a:t>
            </a:r>
            <a:endParaRPr lang="en-US" altLang="en-US" smtClean="0"/>
          </a:p>
        </p:txBody>
      </p:sp>
      <p:sp>
        <p:nvSpPr>
          <p:cNvPr id="5124" name="Text Box 4"/>
          <p:cNvSpPr txBox="1">
            <a:spLocks noChangeArrowheads="1"/>
          </p:cNvSpPr>
          <p:nvPr>
            <p:custDataLst>
              <p:tags r:id="rId1"/>
            </p:custDataLst>
          </p:nvPr>
        </p:nvSpPr>
        <p:spPr bwMode="auto">
          <a:xfrm>
            <a:off x="0" y="7112000"/>
            <a:ext cx="9144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TexPoint fonts used in EMF: </a:t>
            </a:r>
            <a:r>
              <a:rPr lang="en-US" altLang="en-US">
                <a:latin typeface="cmmi10" pitchFamily="34" charset="0"/>
              </a:rPr>
              <a:t>A</a:t>
            </a:r>
            <a:r>
              <a:rPr lang="en-US" altLang="en-US">
                <a:latin typeface="cmr10" pitchFamily="34" charset="0"/>
              </a:rPr>
              <a:t>A</a:t>
            </a:r>
            <a:r>
              <a:rPr lang="en-US" altLang="en-US">
                <a:latin typeface="cmsy10" pitchFamily="34" charset="0"/>
              </a:rPr>
              <a:t>A</a:t>
            </a:r>
            <a:r>
              <a:rPr lang="en-US" altLang="en-US">
                <a:latin typeface="cmsy7" pitchFamily="34" charset="0"/>
              </a:rPr>
              <a:t>A</a:t>
            </a:r>
            <a:r>
              <a:rPr lang="en-US" altLang="en-US">
                <a:latin typeface="cmr7" pitchFamily="34" charset="0"/>
              </a:rPr>
              <a:t>A</a:t>
            </a:r>
            <a:r>
              <a:rPr lang="en-US" altLang="en-US">
                <a:latin typeface="cmmi7" pitchFamily="34" charset="0"/>
              </a:rPr>
              <a:t>A</a:t>
            </a:r>
          </a:p>
        </p:txBody>
      </p:sp>
    </p:spTree>
    <p:extLst>
      <p:ext uri="{BB962C8B-B14F-4D97-AF65-F5344CB8AC3E}">
        <p14:creationId xmlns:p14="http://schemas.microsoft.com/office/powerpoint/2010/main" val="2782902255"/>
      </p:ext>
    </p:extLst>
  </p:cSld>
  <p:clrMapOvr>
    <a:masterClrMapping/>
  </p:clrMapOvr>
</p:sld>
</file>

<file path=ppt/slides/slide2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ltLang="en-US" smtClean="0">
                <a:latin typeface="Arial" panose="020B0604020202020204" pitchFamily="34" charset="0"/>
              </a:rPr>
              <a:t>C</a:t>
            </a:r>
            <a:r>
              <a:rPr lang="vi-VN" altLang="en-US" smtClean="0"/>
              <a:t>ác bộ giải mã</a:t>
            </a:r>
            <a:endParaRPr lang="en-US" altLang="en-US" smtClean="0">
              <a:latin typeface="Arial" panose="020B0604020202020204" pitchFamily="34" charset="0"/>
            </a:endParaRPr>
          </a:p>
        </p:txBody>
      </p:sp>
      <p:sp>
        <p:nvSpPr>
          <p:cNvPr id="6147" name="Rectangle 3"/>
          <p:cNvSpPr>
            <a:spLocks noGrp="1" noChangeArrowheads="1"/>
          </p:cNvSpPr>
          <p:nvPr>
            <p:ph idx="1"/>
          </p:nvPr>
        </p:nvSpPr>
        <p:spPr>
          <a:xfrm>
            <a:off x="304800" y="1828800"/>
            <a:ext cx="8382000" cy="4038600"/>
          </a:xfrm>
        </p:spPr>
        <p:txBody>
          <a:bodyPr/>
          <a:lstStyle/>
          <a:p>
            <a:r>
              <a:rPr lang="vi-VN" altLang="en-US" sz="2700" smtClean="0"/>
              <a:t>Mạch giải mã thự hiện việc giải mã thông tin</a:t>
            </a:r>
          </a:p>
          <a:p>
            <a:r>
              <a:rPr lang="vi-VN" altLang="en-US" sz="2700" smtClean="0"/>
              <a:t>Bộ giải mã nhị phân có n đầu vào 2</a:t>
            </a:r>
            <a:r>
              <a:rPr lang="vi-VN" altLang="en-US" sz="2700" baseline="30000" smtClean="0"/>
              <a:t>n</a:t>
            </a:r>
            <a:r>
              <a:rPr lang="vi-VN" altLang="en-US" sz="2700" smtClean="0"/>
              <a:t> đầu ra</a:t>
            </a:r>
          </a:p>
          <a:p>
            <a:r>
              <a:rPr lang="vi-VN" altLang="en-US" sz="2700" smtClean="0"/>
              <a:t>Chỉ có một đầu ra được active và ứng với một giá trị của đầu vào</a:t>
            </a:r>
          </a:p>
          <a:p>
            <a:r>
              <a:rPr lang="vi-VN" altLang="en-US" sz="2700" smtClean="0"/>
              <a:t>Đầu vào cho phép (EN) được dùng để disable các đầu ra khi EN=0, ngược lại....</a:t>
            </a:r>
            <a:endParaRPr lang="en-US" altLang="en-US" sz="2700" smtClean="0"/>
          </a:p>
        </p:txBody>
      </p:sp>
      <p:pic>
        <p:nvPicPr>
          <p:cNvPr id="614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4648200"/>
            <a:ext cx="4448175" cy="142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43009495"/>
      </p:ext>
    </p:extLst>
  </p:cSld>
  <p:clrMapOvr>
    <a:masterClrMapping/>
  </p:clrMapOvr>
</p:sld>
</file>

<file path=ppt/slides/slide2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vi-VN" altLang="en-US" sz="4000" smtClean="0"/>
              <a:t>Mạch giải mã 2-to-4 (2 vào-4 ra)</a:t>
            </a:r>
            <a:endParaRPr lang="en-US" altLang="en-US" sz="4000" smtClean="0">
              <a:latin typeface="Arial" panose="020B0604020202020204" pitchFamily="34" charset="0"/>
            </a:endParaRPr>
          </a:p>
        </p:txBody>
      </p:sp>
      <p:pic>
        <p:nvPicPr>
          <p:cNvPr id="7171"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1828800"/>
            <a:ext cx="6986588" cy="4125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70515013"/>
      </p:ext>
    </p:extLst>
  </p:cSld>
  <p:clrMapOvr>
    <a:masterClrMapping/>
  </p:clrMapOvr>
</p:sld>
</file>

<file path=ppt/slides/slide2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vi-VN" altLang="en-US" sz="4000" smtClean="0"/>
              <a:t>Mạch giải mã 3-to-8 (3 vào-8 ra)</a:t>
            </a:r>
            <a:endParaRPr lang="en-US" altLang="en-US" sz="4000" smtClean="0">
              <a:latin typeface="Arial" panose="020B0604020202020204" pitchFamily="34" charset="0"/>
            </a:endParaRPr>
          </a:p>
        </p:txBody>
      </p:sp>
      <p:pic>
        <p:nvPicPr>
          <p:cNvPr id="819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1828800"/>
            <a:ext cx="6916738" cy="401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77039321"/>
      </p:ext>
    </p:extLst>
  </p:cSld>
  <p:clrMapOvr>
    <a:masterClrMapping/>
  </p:clrMapOvr>
</p:sld>
</file>

<file path=ppt/slides/slide2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vi-VN" altLang="en-US" sz="4000" smtClean="0"/>
              <a:t>Mạch giải mã 3-to-8 (74138)</a:t>
            </a:r>
            <a:endParaRPr lang="en-US" altLang="en-US" sz="4000" smtClean="0">
              <a:latin typeface="Arial" panose="020B0604020202020204" pitchFamily="34" charset="0"/>
            </a:endParaRPr>
          </a:p>
        </p:txBody>
      </p:sp>
      <p:pic>
        <p:nvPicPr>
          <p:cNvPr id="9219"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905000"/>
            <a:ext cx="8129588" cy="3333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20" name="Text Box 5"/>
          <p:cNvSpPr txBox="1">
            <a:spLocks noChangeArrowheads="1"/>
          </p:cNvSpPr>
          <p:nvPr/>
        </p:nvSpPr>
        <p:spPr bwMode="auto">
          <a:xfrm>
            <a:off x="822325" y="5446713"/>
            <a:ext cx="32035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vi-VN" altLang="en-US"/>
              <a:t>Các đầu ra active ở mức thấp</a:t>
            </a:r>
            <a:endParaRPr lang="en-US" altLang="en-US"/>
          </a:p>
        </p:txBody>
      </p:sp>
    </p:spTree>
    <p:extLst>
      <p:ext uri="{BB962C8B-B14F-4D97-AF65-F5344CB8AC3E}">
        <p14:creationId xmlns:p14="http://schemas.microsoft.com/office/powerpoint/2010/main" val="369567043"/>
      </p:ext>
    </p:extLst>
  </p:cSld>
  <p:clrMapOvr>
    <a:masterClrMapping/>
  </p:clrMapOvr>
</p:sld>
</file>

<file path=ppt/slides/slide2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vi-VN" altLang="en-US" smtClean="0"/>
              <a:t>Ứng dụng của bộ giải mã</a:t>
            </a:r>
            <a:endParaRPr lang="en-US" altLang="en-US" smtClean="0">
              <a:latin typeface="Arial" panose="020B0604020202020204" pitchFamily="34" charset="0"/>
            </a:endParaRPr>
          </a:p>
        </p:txBody>
      </p:sp>
      <p:sp>
        <p:nvSpPr>
          <p:cNvPr id="10243" name="Rectangle 3"/>
          <p:cNvSpPr>
            <a:spLocks noGrp="1" noChangeArrowheads="1"/>
          </p:cNvSpPr>
          <p:nvPr>
            <p:ph idx="1"/>
          </p:nvPr>
        </p:nvSpPr>
        <p:spPr/>
        <p:txBody>
          <a:bodyPr/>
          <a:lstStyle/>
          <a:p>
            <a:r>
              <a:rPr lang="vi-VN" altLang="en-US" smtClean="0"/>
              <a:t>Dùng để giải mã địa chỉ cho bộ nhớ</a:t>
            </a:r>
            <a:endParaRPr lang="en-US" altLang="en-US" smtClean="0"/>
          </a:p>
        </p:txBody>
      </p:sp>
      <p:pic>
        <p:nvPicPr>
          <p:cNvPr id="1024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2438400"/>
            <a:ext cx="6923088" cy="3579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09521167"/>
      </p:ext>
    </p:extLst>
  </p:cSld>
  <p:clrMapOvr>
    <a:masterClrMapping/>
  </p:clrMapOvr>
</p:sld>
</file>

<file path=ppt/slides/slide2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vi-VN" altLang="en-US" sz="4000" smtClean="0"/>
              <a:t>Các bộ tách kênh (demultiplexer)</a:t>
            </a:r>
            <a:endParaRPr lang="en-US" altLang="en-US" sz="4000" smtClean="0">
              <a:latin typeface="Arial" panose="020B0604020202020204" pitchFamily="34" charset="0"/>
            </a:endParaRPr>
          </a:p>
        </p:txBody>
      </p:sp>
      <p:sp>
        <p:nvSpPr>
          <p:cNvPr id="11267" name="Rectangle 3"/>
          <p:cNvSpPr>
            <a:spLocks noGrp="1" noChangeArrowheads="1"/>
          </p:cNvSpPr>
          <p:nvPr>
            <p:ph idx="1"/>
          </p:nvPr>
        </p:nvSpPr>
        <p:spPr/>
        <p:txBody>
          <a:bodyPr/>
          <a:lstStyle/>
          <a:p>
            <a:r>
              <a:rPr lang="vi-VN" altLang="en-US" smtClean="0"/>
              <a:t>Dùng để tách 1 đầu vào tới n đầu ra </a:t>
            </a:r>
            <a:r>
              <a:rPr lang="vi-VN" altLang="en-US" smtClean="0">
                <a:sym typeface="Wingdings" panose="05000000000000000000" pitchFamily="2" charset="2"/>
              </a:rPr>
              <a:t> ngược lại với bộ ghép kênh</a:t>
            </a:r>
            <a:endParaRPr lang="vi-VN" altLang="en-US" smtClean="0"/>
          </a:p>
          <a:p>
            <a:r>
              <a:rPr lang="vi-VN" altLang="en-US" smtClean="0"/>
              <a:t>Bộ tách n-to-2</a:t>
            </a:r>
            <a:r>
              <a:rPr lang="vi-VN" altLang="en-US" baseline="30000" smtClean="0"/>
              <a:t>n</a:t>
            </a:r>
            <a:r>
              <a:rPr lang="vi-VN" altLang="en-US" smtClean="0"/>
              <a:t> thực hiện như một bộ tách kênh</a:t>
            </a:r>
          </a:p>
          <a:p>
            <a:endParaRPr lang="en-US" altLang="en-US" smtClean="0"/>
          </a:p>
        </p:txBody>
      </p:sp>
      <p:pic>
        <p:nvPicPr>
          <p:cNvPr id="1126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2800" y="3886200"/>
            <a:ext cx="3829050" cy="156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9" name="Text Box 5"/>
          <p:cNvSpPr txBox="1">
            <a:spLocks noChangeArrowheads="1"/>
          </p:cNvSpPr>
          <p:nvPr/>
        </p:nvSpPr>
        <p:spPr bwMode="auto">
          <a:xfrm>
            <a:off x="1600200" y="3962400"/>
            <a:ext cx="16192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vi-VN" altLang="en-US"/>
              <a:t>Làm việc như</a:t>
            </a:r>
          </a:p>
          <a:p>
            <a:pPr eaLnBrk="1" hangingPunct="1"/>
            <a:r>
              <a:rPr lang="vi-VN" altLang="en-US"/>
              <a:t> đầu vào chọn</a:t>
            </a:r>
            <a:endParaRPr lang="en-US" altLang="en-US"/>
          </a:p>
        </p:txBody>
      </p:sp>
      <p:sp>
        <p:nvSpPr>
          <p:cNvPr id="11270" name="Text Box 6"/>
          <p:cNvSpPr txBox="1">
            <a:spLocks noChangeArrowheads="1"/>
          </p:cNvSpPr>
          <p:nvPr/>
        </p:nvSpPr>
        <p:spPr bwMode="auto">
          <a:xfrm>
            <a:off x="1447800" y="5029200"/>
            <a:ext cx="18224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vi-VN" altLang="en-US"/>
              <a:t>Làm việc như</a:t>
            </a:r>
          </a:p>
          <a:p>
            <a:pPr eaLnBrk="1" hangingPunct="1"/>
            <a:r>
              <a:rPr lang="vi-VN" altLang="en-US"/>
              <a:t> đầu vào dữ liệu</a:t>
            </a:r>
            <a:endParaRPr lang="en-US" altLang="en-US"/>
          </a:p>
        </p:txBody>
      </p:sp>
    </p:spTree>
    <p:extLst>
      <p:ext uri="{BB962C8B-B14F-4D97-AF65-F5344CB8AC3E}">
        <p14:creationId xmlns:p14="http://schemas.microsoft.com/office/powerpoint/2010/main" val="20954920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altLang="ja-JP" sz="4000" smtClean="0"/>
              <a:t>Cách đánh giá kết quả học</a:t>
            </a:r>
            <a:endParaRPr lang="en-US" altLang="en-US" sz="4000" smtClean="0">
              <a:latin typeface="Arial" panose="020B0604020202020204" pitchFamily="34" charset="0"/>
            </a:endParaRPr>
          </a:p>
        </p:txBody>
      </p:sp>
      <p:graphicFrame>
        <p:nvGraphicFramePr>
          <p:cNvPr id="153644" name="Group 44"/>
          <p:cNvGraphicFramePr>
            <a:graphicFrameLocks noGrp="1"/>
          </p:cNvGraphicFramePr>
          <p:nvPr/>
        </p:nvGraphicFramePr>
        <p:xfrm>
          <a:off x="609600" y="1854200"/>
          <a:ext cx="6629400" cy="2565400"/>
        </p:xfrm>
        <a:graphic>
          <a:graphicData uri="http://schemas.openxmlformats.org/drawingml/2006/table">
            <a:tbl>
              <a:tblPr/>
              <a:tblGrid>
                <a:gridCol w="4800600">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tblGrid>
              <a:tr h="53340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1" charset="2"/>
                        <a:buNone/>
                        <a:tabLst/>
                      </a:pPr>
                      <a:r>
                        <a:rPr kumimoji="0" lang="en-US" altLang="ja-JP" sz="2100" b="0" i="0" u="none" strike="noStrike" cap="none" normalizeH="0" baseline="0" dirty="0" err="1" smtClean="0">
                          <a:ln>
                            <a:noFill/>
                          </a:ln>
                          <a:solidFill>
                            <a:schemeClr val="tx1"/>
                          </a:solidFill>
                          <a:effectLst/>
                          <a:latin typeface="Arial" charset="0"/>
                          <a:ea typeface="ＭＳ Ｐゴシック" charset="-128"/>
                          <a:cs typeface="Arial" charset="0"/>
                        </a:rPr>
                        <a:t>Tham</a:t>
                      </a:r>
                      <a:r>
                        <a:rPr kumimoji="0" lang="en-US" altLang="ja-JP" sz="2100" b="0" i="0" u="none" strike="noStrike" cap="none" normalizeH="0" baseline="0" dirty="0" smtClean="0">
                          <a:ln>
                            <a:noFill/>
                          </a:ln>
                          <a:solidFill>
                            <a:schemeClr val="tx1"/>
                          </a:solidFill>
                          <a:effectLst/>
                          <a:latin typeface="Arial" charset="0"/>
                          <a:ea typeface="ＭＳ Ｐゴシック" charset="-128"/>
                          <a:cs typeface="Arial" charset="0"/>
                        </a:rPr>
                        <a:t> </a:t>
                      </a:r>
                      <a:r>
                        <a:rPr kumimoji="0" lang="en-US" altLang="ja-JP" sz="2100" b="0" i="0" u="none" strike="noStrike" cap="none" normalizeH="0" baseline="0" dirty="0" err="1" smtClean="0">
                          <a:ln>
                            <a:noFill/>
                          </a:ln>
                          <a:solidFill>
                            <a:schemeClr val="tx1"/>
                          </a:solidFill>
                          <a:effectLst/>
                          <a:latin typeface="Arial" charset="0"/>
                          <a:ea typeface="ＭＳ Ｐゴシック" charset="-128"/>
                          <a:cs typeface="Arial" charset="0"/>
                        </a:rPr>
                        <a:t>gia</a:t>
                      </a:r>
                      <a:r>
                        <a:rPr kumimoji="0" lang="en-US" altLang="ja-JP" sz="2100" b="0" i="0" u="none" strike="noStrike" cap="none" normalizeH="0" baseline="0" dirty="0" smtClean="0">
                          <a:ln>
                            <a:noFill/>
                          </a:ln>
                          <a:solidFill>
                            <a:schemeClr val="tx1"/>
                          </a:solidFill>
                          <a:effectLst/>
                          <a:latin typeface="Arial" charset="0"/>
                          <a:ea typeface="ＭＳ Ｐゴシック" charset="-128"/>
                          <a:cs typeface="Arial" charset="0"/>
                        </a:rPr>
                        <a:t> </a:t>
                      </a:r>
                      <a:r>
                        <a:rPr kumimoji="0" lang="en-US" altLang="ja-JP" sz="2100" b="0" i="0" u="none" strike="noStrike" cap="none" normalizeH="0" baseline="0" dirty="0" err="1" smtClean="0">
                          <a:ln>
                            <a:noFill/>
                          </a:ln>
                          <a:solidFill>
                            <a:schemeClr val="tx1"/>
                          </a:solidFill>
                          <a:effectLst/>
                          <a:latin typeface="Arial" charset="0"/>
                          <a:ea typeface="ＭＳ Ｐゴシック" charset="-128"/>
                          <a:cs typeface="Arial" charset="0"/>
                        </a:rPr>
                        <a:t>lớp</a:t>
                      </a:r>
                      <a:r>
                        <a:rPr kumimoji="0" lang="en-US" altLang="ja-JP" sz="2100" b="0" i="0" u="none" strike="noStrike" cap="none" normalizeH="0" baseline="0" dirty="0" smtClean="0">
                          <a:ln>
                            <a:noFill/>
                          </a:ln>
                          <a:solidFill>
                            <a:schemeClr val="tx1"/>
                          </a:solidFill>
                          <a:effectLst/>
                          <a:latin typeface="Arial" charset="0"/>
                          <a:ea typeface="ＭＳ Ｐゴシック" charset="-128"/>
                          <a:cs typeface="Arial" charset="0"/>
                        </a:rPr>
                        <a:t> </a:t>
                      </a:r>
                      <a:r>
                        <a:rPr kumimoji="0" lang="en-US" altLang="ja-JP" sz="2100" b="0" i="0" u="none" strike="noStrike" cap="none" normalizeH="0" baseline="0" dirty="0" err="1" smtClean="0">
                          <a:ln>
                            <a:noFill/>
                          </a:ln>
                          <a:solidFill>
                            <a:schemeClr val="tx1"/>
                          </a:solidFill>
                          <a:effectLst/>
                          <a:latin typeface="Arial" charset="0"/>
                          <a:ea typeface="ＭＳ Ｐゴシック" charset="-128"/>
                          <a:cs typeface="Arial" charset="0"/>
                        </a:rPr>
                        <a:t>học</a:t>
                      </a:r>
                      <a:endParaRPr kumimoji="0" lang="en-US" sz="2100" b="0" i="0" u="none" strike="noStrike" cap="none" normalizeH="0" baseline="0" dirty="0" smtClean="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1" charset="2"/>
                        <a:buNone/>
                        <a:tabLst/>
                      </a:pPr>
                      <a:r>
                        <a:rPr kumimoji="0" lang="en-US" altLang="ja-JP" sz="2100" b="0" i="0" u="none" strike="noStrike" cap="none" normalizeH="0" baseline="0" dirty="0" smtClean="0">
                          <a:ln>
                            <a:noFill/>
                          </a:ln>
                          <a:solidFill>
                            <a:schemeClr val="tx1"/>
                          </a:solidFill>
                          <a:effectLst/>
                          <a:latin typeface="Arial" charset="0"/>
                          <a:ea typeface="ＭＳ Ｐゴシック" charset="-128"/>
                          <a:cs typeface="Arial" charset="0"/>
                        </a:rPr>
                        <a:t>0%-</a:t>
                      </a:r>
                      <a:endParaRPr kumimoji="0" lang="en-US" sz="2100" b="0" i="0" u="none" strike="noStrike" cap="none" normalizeH="0" baseline="0" dirty="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0800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1" charset="2"/>
                        <a:buNone/>
                        <a:tabLst/>
                      </a:pPr>
                      <a:r>
                        <a:rPr kumimoji="0" lang="en-US" altLang="ja-JP" sz="2100" b="0" i="0" u="none" strike="noStrike" cap="none" normalizeH="0" baseline="0" smtClean="0">
                          <a:ln>
                            <a:noFill/>
                          </a:ln>
                          <a:solidFill>
                            <a:schemeClr val="tx1"/>
                          </a:solidFill>
                          <a:effectLst/>
                          <a:latin typeface="Arial" charset="0"/>
                          <a:ea typeface="ＭＳ Ｐゴシック" charset="-128"/>
                          <a:cs typeface="Arial" charset="0"/>
                        </a:rPr>
                        <a:t>2 bài kiểm tra giữa kỳ</a:t>
                      </a:r>
                      <a:endParaRPr kumimoji="0" lang="en-US" sz="2100" b="0" i="0" u="none" strike="noStrike" cap="none" normalizeH="0" baseline="0" smtClean="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1" charset="2"/>
                        <a:buNone/>
                        <a:tabLst/>
                      </a:pPr>
                      <a:r>
                        <a:rPr kumimoji="0" lang="en-US" altLang="ja-JP" sz="2100" b="0" i="0" u="none" strike="noStrike" cap="none" normalizeH="0" baseline="0" dirty="0" smtClean="0">
                          <a:ln>
                            <a:noFill/>
                          </a:ln>
                          <a:solidFill>
                            <a:schemeClr val="tx1"/>
                          </a:solidFill>
                          <a:effectLst/>
                          <a:latin typeface="Arial" charset="0"/>
                          <a:ea typeface="ＭＳ Ｐゴシック" charset="-128"/>
                          <a:cs typeface="Arial" charset="0"/>
                        </a:rPr>
                        <a:t>30%</a:t>
                      </a:r>
                      <a:endParaRPr kumimoji="0" lang="en-US" sz="2100" b="0" i="0" u="none" strike="noStrike" cap="none" normalizeH="0" baseline="0" dirty="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0800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1" charset="2"/>
                        <a:buNone/>
                        <a:tabLst/>
                      </a:pPr>
                      <a:r>
                        <a:rPr kumimoji="0" lang="en-US" altLang="ja-JP" sz="2100" b="0" i="0" u="none" strike="noStrike" cap="none" normalizeH="0" baseline="0" smtClean="0">
                          <a:ln>
                            <a:noFill/>
                          </a:ln>
                          <a:solidFill>
                            <a:schemeClr val="tx1"/>
                          </a:solidFill>
                          <a:effectLst/>
                          <a:latin typeface="Arial" charset="0"/>
                          <a:ea typeface="ＭＳ Ｐゴシック" charset="-128"/>
                          <a:cs typeface="Arial" charset="0"/>
                        </a:rPr>
                        <a:t>Bài tập về nhà (theo nhóm)</a:t>
                      </a:r>
                      <a:endParaRPr kumimoji="0" lang="en-US" sz="2100" b="0" i="0" u="none" strike="noStrike" cap="none" normalizeH="0" baseline="0" smtClean="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1" charset="2"/>
                        <a:buNone/>
                        <a:tabLst/>
                      </a:pPr>
                      <a:r>
                        <a:rPr kumimoji="0" lang="en-US" altLang="ja-JP" sz="2100" b="0" i="0" u="none" strike="noStrike" cap="none" normalizeH="0" baseline="0" dirty="0" smtClean="0">
                          <a:ln>
                            <a:noFill/>
                          </a:ln>
                          <a:solidFill>
                            <a:schemeClr val="tx1"/>
                          </a:solidFill>
                          <a:effectLst/>
                          <a:latin typeface="Arial" charset="0"/>
                          <a:ea typeface="ＭＳ Ｐゴシック" charset="-128"/>
                          <a:cs typeface="Arial" charset="0"/>
                        </a:rPr>
                        <a:t>20%</a:t>
                      </a:r>
                      <a:endParaRPr kumimoji="0" lang="en-US" sz="2100" b="0" i="0" u="none" strike="noStrike" cap="none" normalizeH="0" baseline="0" dirty="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0800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1" charset="2"/>
                        <a:buNone/>
                        <a:tabLst/>
                      </a:pPr>
                      <a:r>
                        <a:rPr kumimoji="0" lang="en-US" altLang="ja-JP" sz="2100" b="0" i="0" u="none" strike="noStrike" cap="none" normalizeH="0" baseline="0" smtClean="0">
                          <a:ln>
                            <a:noFill/>
                          </a:ln>
                          <a:solidFill>
                            <a:schemeClr val="tx1"/>
                          </a:solidFill>
                          <a:effectLst/>
                          <a:latin typeface="Arial" charset="0"/>
                          <a:ea typeface="ＭＳ Ｐゴシック" charset="-128"/>
                          <a:cs typeface="Arial" charset="0"/>
                        </a:rPr>
                        <a:t>Bài thi cuối kỳ</a:t>
                      </a:r>
                      <a:endParaRPr kumimoji="0" lang="en-US" sz="2100" b="0" i="0" u="none" strike="noStrike" cap="none" normalizeH="0" baseline="0" smtClean="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1" charset="2"/>
                        <a:buNone/>
                        <a:tabLst/>
                      </a:pPr>
                      <a:r>
                        <a:rPr kumimoji="0" lang="en-US" altLang="ja-JP" sz="2100" b="0" i="0" u="none" strike="noStrike" cap="none" normalizeH="0" baseline="0" dirty="0" smtClean="0">
                          <a:ln>
                            <a:noFill/>
                          </a:ln>
                          <a:solidFill>
                            <a:schemeClr val="tx1"/>
                          </a:solidFill>
                          <a:effectLst/>
                          <a:latin typeface="Arial" charset="0"/>
                          <a:ea typeface="ＭＳ Ｐゴシック" charset="-128"/>
                          <a:cs typeface="Arial" charset="0"/>
                        </a:rPr>
                        <a:t>50%</a:t>
                      </a:r>
                      <a:endParaRPr kumimoji="0" lang="en-US" sz="2100" b="0" i="0" u="none" strike="noStrike" cap="none" normalizeH="0" baseline="0" dirty="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0800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1" charset="2"/>
                        <a:buNone/>
                        <a:tabLst/>
                      </a:pPr>
                      <a:r>
                        <a:rPr kumimoji="0" lang="en-US" altLang="ja-JP" sz="2500" b="1" i="0" u="none" strike="noStrike" cap="none" normalizeH="0" baseline="0" smtClean="0">
                          <a:ln>
                            <a:noFill/>
                          </a:ln>
                          <a:solidFill>
                            <a:schemeClr val="tx1"/>
                          </a:solidFill>
                          <a:effectLst/>
                          <a:latin typeface="Arial" charset="0"/>
                          <a:ea typeface="ＭＳ Ｐゴシック" charset="-128"/>
                          <a:cs typeface="Arial" charset="0"/>
                        </a:rPr>
                        <a:t>Tổng</a:t>
                      </a:r>
                      <a:endParaRPr kumimoji="0" lang="en-US" sz="2100" b="0" i="0" u="none" strike="noStrike" cap="none" normalizeH="0" baseline="0" smtClean="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1" charset="2"/>
                        <a:buNone/>
                        <a:tabLst/>
                      </a:pPr>
                      <a:r>
                        <a:rPr kumimoji="0" lang="en-US" altLang="ja-JP" sz="2500" b="1" i="0" u="none" strike="noStrike" cap="none" normalizeH="0" baseline="0" smtClean="0">
                          <a:ln>
                            <a:noFill/>
                          </a:ln>
                          <a:solidFill>
                            <a:schemeClr val="tx1"/>
                          </a:solidFill>
                          <a:effectLst/>
                          <a:latin typeface="Arial" charset="0"/>
                          <a:ea typeface="ＭＳ Ｐゴシック" charset="-128"/>
                          <a:cs typeface="Arial" charset="0"/>
                        </a:rPr>
                        <a:t>100%</a:t>
                      </a:r>
                      <a:endParaRPr kumimoji="0" lang="en-US" sz="21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7191" name="Text Box 45"/>
          <p:cNvSpPr txBox="1">
            <a:spLocks noChangeArrowheads="1"/>
          </p:cNvSpPr>
          <p:nvPr/>
        </p:nvSpPr>
        <p:spPr bwMode="auto">
          <a:xfrm>
            <a:off x="593725" y="4767263"/>
            <a:ext cx="57991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ja-JP">
                <a:ea typeface="ＭＳ Ｐゴシック" panose="020B0600070205080204" pitchFamily="34" charset="-128"/>
              </a:rPr>
              <a:t>Chú ý: % đánh giá theo bảng trên có thể được thay đổi</a:t>
            </a:r>
            <a:endParaRPr lang="en-US" altLang="en-US"/>
          </a:p>
        </p:txBody>
      </p:sp>
      <p:sp>
        <p:nvSpPr>
          <p:cNvPr id="26" name="Slide Number Placeholder 25"/>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4F7E57CE-ED11-41A2-8863-B871EC7FE7F1}" type="slidenum">
              <a:rPr lang="en-US" altLang="en-US">
                <a:solidFill>
                  <a:srgbClr val="045C75"/>
                </a:solidFill>
              </a:rPr>
              <a:pPr eaLnBrk="1" hangingPunct="1"/>
              <a:t>3</a:t>
            </a:fld>
            <a:endParaRPr lang="en-US" altLang="en-US">
              <a:solidFill>
                <a:srgbClr val="045C75"/>
              </a:solidFill>
            </a:endParaRPr>
          </a:p>
        </p:txBody>
      </p:sp>
      <p:sp>
        <p:nvSpPr>
          <p:cNvPr id="27" name="Footer Placeholder 26"/>
          <p:cNvSpPr>
            <a:spLocks noGrp="1"/>
          </p:cNvSpPr>
          <p:nvPr>
            <p:ph type="ftr" sz="quarter" idx="11"/>
          </p:nvPr>
        </p:nvSpPr>
        <p:spPr/>
        <p:txBody>
          <a:bodyPr/>
          <a:lstStyle/>
          <a:p>
            <a:pPr>
              <a:defRPr/>
            </a:pPr>
            <a:r>
              <a:rPr lang="en-US"/>
              <a:t>Khoa ĐT-VT, Đại học Bách Khoa Hà nội           Tiến sỹ Hoàng Mạnh Thắng</a:t>
            </a:r>
          </a:p>
        </p:txBody>
      </p:sp>
      <p:sp>
        <p:nvSpPr>
          <p:cNvPr id="8" name="Date Placeholder 7"/>
          <p:cNvSpPr>
            <a:spLocks noGrp="1"/>
          </p:cNvSpPr>
          <p:nvPr>
            <p:ph type="dt" sz="quarter" idx="10"/>
          </p:nvPr>
        </p:nvSpPr>
        <p:spPr/>
        <p:txBody>
          <a:bodyPr/>
          <a:lstStyle/>
          <a:p>
            <a:pPr>
              <a:defRPr/>
            </a:pPr>
            <a:r>
              <a:rPr lang="en-US"/>
              <a:t>Chương 1</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vi-VN" altLang="en-US" smtClean="0"/>
              <a:t>Cổng logic và mạng</a:t>
            </a:r>
            <a:endParaRPr lang="en-US" altLang="en-US" smtClean="0"/>
          </a:p>
        </p:txBody>
      </p:sp>
      <p:sp>
        <p:nvSpPr>
          <p:cNvPr id="19459" name="Rectangle 3"/>
          <p:cNvSpPr>
            <a:spLocks noGrp="1" noChangeArrowheads="1"/>
          </p:cNvSpPr>
          <p:nvPr>
            <p:ph idx="1"/>
          </p:nvPr>
        </p:nvSpPr>
        <p:spPr/>
        <p:txBody>
          <a:bodyPr/>
          <a:lstStyle/>
          <a:p>
            <a:r>
              <a:rPr lang="vi-VN" altLang="en-US" smtClean="0"/>
              <a:t>Các phép AND, OR hay NOT có thể được thực hiện bằng mạch điện, và mạch điện đó được gọi là cổng logic</a:t>
            </a:r>
          </a:p>
          <a:p>
            <a:r>
              <a:rPr lang="vi-VN" altLang="en-US" smtClean="0"/>
              <a:t>Cổng logic có thể có nhiều đầu vào, một đầu ra là hàm của các đầu vào</a:t>
            </a:r>
            <a:endParaRPr lang="en-US" altLang="en-US" smtClean="0"/>
          </a:p>
        </p:txBody>
      </p:sp>
      <p:pic>
        <p:nvPicPr>
          <p:cNvPr id="19460"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9225" y="4495800"/>
            <a:ext cx="3279775" cy="108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61"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05400" y="3886200"/>
            <a:ext cx="3954463"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2" name="Text Box 7"/>
          <p:cNvSpPr txBox="1">
            <a:spLocks noChangeArrowheads="1"/>
          </p:cNvSpPr>
          <p:nvPr/>
        </p:nvSpPr>
        <p:spPr bwMode="auto">
          <a:xfrm>
            <a:off x="3657600" y="4953000"/>
            <a:ext cx="13493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vi-VN" altLang="en-US"/>
              <a:t>AND gates</a:t>
            </a:r>
            <a:endParaRPr lang="en-US" altLang="en-US"/>
          </a:p>
        </p:txBody>
      </p:sp>
      <p:sp>
        <p:nvSpPr>
          <p:cNvPr id="9" name="Slide Number Placeholder 8"/>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F576A06-47D0-4492-A857-BAC7B67FA0C1}" type="slidenum">
              <a:rPr lang="en-US" altLang="en-US">
                <a:solidFill>
                  <a:srgbClr val="045C75"/>
                </a:solidFill>
              </a:rPr>
              <a:pPr eaLnBrk="1" hangingPunct="1"/>
              <a:t>30</a:t>
            </a:fld>
            <a:endParaRPr lang="en-US" altLang="en-US">
              <a:solidFill>
                <a:srgbClr val="045C75"/>
              </a:solidFill>
            </a:endParaRPr>
          </a:p>
        </p:txBody>
      </p:sp>
      <p:sp>
        <p:nvSpPr>
          <p:cNvPr id="10" name="Footer Placeholder 9"/>
          <p:cNvSpPr>
            <a:spLocks noGrp="1"/>
          </p:cNvSpPr>
          <p:nvPr>
            <p:ph type="ftr" sz="quarter" idx="11"/>
          </p:nvPr>
        </p:nvSpPr>
        <p:spPr/>
        <p:txBody>
          <a:bodyPr/>
          <a:lstStyle/>
          <a:p>
            <a:pPr>
              <a:defRPr/>
            </a:pPr>
            <a:r>
              <a:rPr lang="en-US"/>
              <a:t>Khoa ĐT-VT, Đại học Bách Khoa Hà nội           Tiến sỹ Hoàng Mạnh Thắng</a:t>
            </a:r>
          </a:p>
        </p:txBody>
      </p:sp>
    </p:spTree>
    <p:extLst>
      <p:ext uri="{BB962C8B-B14F-4D97-AF65-F5344CB8AC3E}">
        <p14:creationId xmlns:p14="http://schemas.microsoft.com/office/powerpoint/2010/main" val="3702688948"/>
      </p:ext>
    </p:extLst>
  </p:cSld>
  <p:clrMapOvr>
    <a:masterClrMapping/>
  </p:clrMapOvr>
</p:sld>
</file>

<file path=ppt/slides/slide3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vi-VN" altLang="en-US" smtClean="0"/>
              <a:t>Bộ mã hóa (encoder)</a:t>
            </a:r>
            <a:endParaRPr lang="en-US" altLang="en-US" smtClean="0">
              <a:latin typeface="Arial" panose="020B0604020202020204" pitchFamily="34" charset="0"/>
            </a:endParaRPr>
          </a:p>
        </p:txBody>
      </p:sp>
      <p:sp>
        <p:nvSpPr>
          <p:cNvPr id="12291" name="Rectangle 3"/>
          <p:cNvSpPr>
            <a:spLocks noGrp="1" noChangeArrowheads="1"/>
          </p:cNvSpPr>
          <p:nvPr>
            <p:ph idx="1"/>
          </p:nvPr>
        </p:nvSpPr>
        <p:spPr/>
        <p:txBody>
          <a:bodyPr/>
          <a:lstStyle/>
          <a:p>
            <a:pPr>
              <a:lnSpc>
                <a:spcPct val="90000"/>
              </a:lnSpc>
            </a:pPr>
            <a:r>
              <a:rPr lang="vi-VN" altLang="en-US" smtClean="0"/>
              <a:t>Làm chức năng ngược lại với bộ giải mã</a:t>
            </a:r>
          </a:p>
          <a:p>
            <a:pPr>
              <a:lnSpc>
                <a:spcPct val="90000"/>
              </a:lnSpc>
            </a:pPr>
            <a:r>
              <a:rPr lang="vi-VN" altLang="en-US" smtClean="0"/>
              <a:t>Bộ mã hóa nhị phân mã hóa thông tin từ 2</a:t>
            </a:r>
            <a:r>
              <a:rPr lang="vi-VN" altLang="en-US" baseline="30000" smtClean="0"/>
              <a:t>n</a:t>
            </a:r>
            <a:r>
              <a:rPr lang="vi-VN" altLang="en-US" smtClean="0"/>
              <a:t> đầu và và cho ra mã n-bit </a:t>
            </a:r>
          </a:p>
          <a:p>
            <a:pPr lvl="1">
              <a:lnSpc>
                <a:spcPct val="90000"/>
              </a:lnSpc>
            </a:pPr>
            <a:r>
              <a:rPr lang="vi-VN" altLang="en-US" smtClean="0"/>
              <a:t>Chính xác 1 đầu vào có giá trị “1”</a:t>
            </a:r>
          </a:p>
          <a:p>
            <a:pPr lvl="1">
              <a:lnSpc>
                <a:spcPct val="90000"/>
              </a:lnSpc>
            </a:pPr>
            <a:r>
              <a:rPr lang="vi-VN" altLang="en-US" smtClean="0"/>
              <a:t>Các đầu ra biểu diễn số nhị phân</a:t>
            </a:r>
          </a:p>
          <a:p>
            <a:pPr>
              <a:lnSpc>
                <a:spcPct val="90000"/>
              </a:lnSpc>
            </a:pPr>
            <a:r>
              <a:rPr lang="vi-VN" altLang="en-US" smtClean="0"/>
              <a:t>Bộ mã hóa làm giảm số bit cần để biểu diễn thông tin</a:t>
            </a:r>
          </a:p>
          <a:p>
            <a:pPr>
              <a:lnSpc>
                <a:spcPct val="90000"/>
              </a:lnSpc>
            </a:pPr>
            <a:r>
              <a:rPr lang="vi-VN" altLang="en-US" smtClean="0"/>
              <a:t>Ứng dụng trong truyền tin ở hệ thống số</a:t>
            </a:r>
            <a:endParaRPr lang="en-US" altLang="en-US" smtClean="0"/>
          </a:p>
        </p:txBody>
      </p:sp>
    </p:spTree>
    <p:extLst>
      <p:ext uri="{BB962C8B-B14F-4D97-AF65-F5344CB8AC3E}">
        <p14:creationId xmlns:p14="http://schemas.microsoft.com/office/powerpoint/2010/main" val="195518439"/>
      </p:ext>
    </p:extLst>
  </p:cSld>
  <p:clrMapOvr>
    <a:masterClrMapping/>
  </p:clrMapOvr>
</p:sld>
</file>

<file path=ppt/slides/slide3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vi-VN" altLang="en-US" smtClean="0"/>
              <a:t>Bộ mã hóa (encoder), cont.</a:t>
            </a:r>
            <a:endParaRPr lang="en-US" altLang="en-US" smtClean="0">
              <a:latin typeface="Arial" panose="020B0604020202020204" pitchFamily="34" charset="0"/>
            </a:endParaRPr>
          </a:p>
        </p:txBody>
      </p:sp>
      <p:pic>
        <p:nvPicPr>
          <p:cNvPr id="1331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1981200"/>
            <a:ext cx="7059613" cy="400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66203058"/>
      </p:ext>
    </p:extLst>
  </p:cSld>
  <p:clrMapOvr>
    <a:masterClrMapping/>
  </p:clrMapOvr>
</p:sld>
</file>

<file path=ppt/slides/slide3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normAutofit fontScale="90000"/>
          </a:bodyPr>
          <a:lstStyle/>
          <a:p>
            <a:pPr fontAlgn="auto">
              <a:spcAft>
                <a:spcPts val="0"/>
              </a:spcAft>
              <a:defRPr/>
            </a:pPr>
            <a:r>
              <a:rPr lang="vi-VN"/>
              <a:t>Bộ mã hóa ưu tiên (priority enc)</a:t>
            </a:r>
            <a:endParaRPr lang="en-US">
              <a:latin typeface="Arial" charset="0"/>
            </a:endParaRPr>
          </a:p>
        </p:txBody>
      </p:sp>
      <p:sp>
        <p:nvSpPr>
          <p:cNvPr id="14339" name="Rectangle 3"/>
          <p:cNvSpPr>
            <a:spLocks noGrp="1" noChangeArrowheads="1"/>
          </p:cNvSpPr>
          <p:nvPr>
            <p:ph idx="1"/>
          </p:nvPr>
        </p:nvSpPr>
        <p:spPr/>
        <p:txBody>
          <a:bodyPr/>
          <a:lstStyle/>
          <a:p>
            <a:r>
              <a:rPr lang="vi-VN" altLang="en-US" sz="2700" smtClean="0"/>
              <a:t>Là loại dựa trên tính ưu tiên của tín hiệu vào</a:t>
            </a:r>
          </a:p>
          <a:p>
            <a:r>
              <a:rPr lang="vi-VN" altLang="en-US" sz="2700" smtClean="0"/>
              <a:t>Mỗi đầu vào có mức ưu tiên được định sẵn</a:t>
            </a:r>
            <a:endParaRPr lang="en-US" altLang="en-US" sz="2700" smtClean="0"/>
          </a:p>
          <a:p>
            <a:r>
              <a:rPr lang="vi-VN" altLang="en-US" sz="2700" smtClean="0"/>
              <a:t>Đầu ra của bộ giải mã chỉ ra đầu vào active có mức ưu tiên cao nhất</a:t>
            </a:r>
          </a:p>
          <a:p>
            <a:pPr lvl="1"/>
            <a:r>
              <a:rPr lang="vi-VN" altLang="en-US" sz="2200" smtClean="0"/>
              <a:t>Khi đầu vào với mức ưu tiên cao hơn được xác định, đầu ra có mức ưu tiên thấp hơn được lờ đi</a:t>
            </a:r>
            <a:endParaRPr lang="en-US" altLang="en-US" sz="2200" smtClean="0"/>
          </a:p>
        </p:txBody>
      </p:sp>
    </p:spTree>
    <p:extLst>
      <p:ext uri="{BB962C8B-B14F-4D97-AF65-F5344CB8AC3E}">
        <p14:creationId xmlns:p14="http://schemas.microsoft.com/office/powerpoint/2010/main" val="363084500"/>
      </p:ext>
    </p:extLst>
  </p:cSld>
  <p:clrMapOvr>
    <a:masterClrMapping/>
  </p:clrMapOvr>
</p:sld>
</file>

<file path=ppt/slides/slide3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vi-VN" altLang="en-US" smtClean="0"/>
              <a:t>Bộ mã hóa ưu tiên, cont.</a:t>
            </a:r>
            <a:endParaRPr lang="en-US" altLang="en-US" smtClean="0">
              <a:latin typeface="Arial" panose="020B0604020202020204" pitchFamily="34" charset="0"/>
            </a:endParaRPr>
          </a:p>
        </p:txBody>
      </p:sp>
      <p:sp>
        <p:nvSpPr>
          <p:cNvPr id="15363" name="Rectangle 3"/>
          <p:cNvSpPr>
            <a:spLocks noGrp="1" noChangeArrowheads="1"/>
          </p:cNvSpPr>
          <p:nvPr>
            <p:ph idx="1"/>
          </p:nvPr>
        </p:nvSpPr>
        <p:spPr>
          <a:xfrm>
            <a:off x="533400" y="1828800"/>
            <a:ext cx="5486400" cy="4038600"/>
          </a:xfrm>
        </p:spPr>
        <p:txBody>
          <a:bodyPr/>
          <a:lstStyle/>
          <a:p>
            <a:r>
              <a:rPr lang="vi-VN" altLang="en-US" smtClean="0"/>
              <a:t>Ví dụ W_0 có mức ưu tiên thấp nhất và W_3 có ưu tiên cao nhất</a:t>
            </a:r>
          </a:p>
          <a:p>
            <a:r>
              <a:rPr lang="vi-VN" altLang="en-US" smtClean="0"/>
              <a:t>Đầu ra z=0 khi ko có đầu vào nào bằng 1</a:t>
            </a:r>
            <a:endParaRPr lang="en-US" altLang="en-US" smtClean="0"/>
          </a:p>
        </p:txBody>
      </p:sp>
      <p:pic>
        <p:nvPicPr>
          <p:cNvPr id="1536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4267200"/>
            <a:ext cx="1781175" cy="180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43600" y="1828800"/>
            <a:ext cx="2857500" cy="273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09398391"/>
      </p:ext>
    </p:extLst>
  </p:cSld>
  <p:clrMapOvr>
    <a:masterClrMapping/>
  </p:clrMapOvr>
</p:sld>
</file>

<file path=ppt/slides/slide3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altLang="en-US" smtClean="0">
                <a:latin typeface="Arial" panose="020B0604020202020204" pitchFamily="34" charset="0"/>
              </a:rPr>
              <a:t>C</a:t>
            </a:r>
            <a:r>
              <a:rPr lang="vi-VN" altLang="en-US" smtClean="0"/>
              <a:t>ác bộ chuyển đổi mã</a:t>
            </a:r>
            <a:endParaRPr lang="en-US" altLang="en-US" smtClean="0">
              <a:latin typeface="Arial" panose="020B0604020202020204" pitchFamily="34" charset="0"/>
            </a:endParaRPr>
          </a:p>
        </p:txBody>
      </p:sp>
      <p:sp>
        <p:nvSpPr>
          <p:cNvPr id="16387" name="Rectangle 3"/>
          <p:cNvSpPr>
            <a:spLocks noGrp="1" noChangeArrowheads="1"/>
          </p:cNvSpPr>
          <p:nvPr>
            <p:ph idx="1"/>
          </p:nvPr>
        </p:nvSpPr>
        <p:spPr/>
        <p:txBody>
          <a:bodyPr/>
          <a:lstStyle/>
          <a:p>
            <a:r>
              <a:rPr lang="vi-VN" altLang="en-US" sz="2700" smtClean="0"/>
              <a:t>Mục đích là chuyển đổi từ dạng mã hóa này sang dạng khác</a:t>
            </a:r>
          </a:p>
          <a:p>
            <a:r>
              <a:rPr lang="vi-VN" altLang="en-US" sz="2700" smtClean="0"/>
              <a:t>Ví dụ:</a:t>
            </a:r>
          </a:p>
          <a:p>
            <a:pPr lvl="1"/>
            <a:r>
              <a:rPr lang="vi-VN" altLang="en-US" sz="2200" smtClean="0"/>
              <a:t>Bộ giải mã 3-to-8 chuyển từ nhị phân sang mã one-hot ở đầu ra</a:t>
            </a:r>
          </a:p>
          <a:p>
            <a:pPr lvl="1"/>
            <a:r>
              <a:rPr lang="vi-VN" altLang="en-US" sz="2200" smtClean="0"/>
              <a:t>Bộ mã hóa 8-to-3 thực hiện ngược lại</a:t>
            </a:r>
          </a:p>
          <a:p>
            <a:r>
              <a:rPr lang="vi-VN" altLang="en-US" sz="2700" smtClean="0"/>
              <a:t>Nhiều loại khác nhau mạch chuyển đổi có thể được xây dựng</a:t>
            </a:r>
          </a:p>
          <a:p>
            <a:pPr lvl="1"/>
            <a:r>
              <a:rPr lang="vi-VN" altLang="en-US" sz="2200" smtClean="0"/>
              <a:t>Bộ giải mã BCD-to-7 segment</a:t>
            </a:r>
          </a:p>
          <a:p>
            <a:pPr lvl="1"/>
            <a:endParaRPr lang="en-US" altLang="en-US" sz="2200" smtClean="0"/>
          </a:p>
        </p:txBody>
      </p:sp>
    </p:spTree>
    <p:extLst>
      <p:ext uri="{BB962C8B-B14F-4D97-AF65-F5344CB8AC3E}">
        <p14:creationId xmlns:p14="http://schemas.microsoft.com/office/powerpoint/2010/main" val="1839259233"/>
      </p:ext>
    </p:extLst>
  </p:cSld>
  <p:clrMapOvr>
    <a:masterClrMapping/>
  </p:clrMapOvr>
</p:sld>
</file>

<file path=ppt/slides/slide3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vi-VN" altLang="en-US" smtClean="0"/>
              <a:t>Bộ giải mã BCD-to-7 segment</a:t>
            </a:r>
            <a:endParaRPr lang="en-US" altLang="en-US" smtClean="0">
              <a:latin typeface="Arial" panose="020B0604020202020204" pitchFamily="34" charset="0"/>
            </a:endParaRPr>
          </a:p>
        </p:txBody>
      </p:sp>
      <p:sp>
        <p:nvSpPr>
          <p:cNvPr id="17411" name="Rectangle 3"/>
          <p:cNvSpPr>
            <a:spLocks noGrp="1" noChangeArrowheads="1"/>
          </p:cNvSpPr>
          <p:nvPr>
            <p:ph idx="1"/>
          </p:nvPr>
        </p:nvSpPr>
        <p:spPr/>
        <p:txBody>
          <a:bodyPr/>
          <a:lstStyle/>
          <a:p>
            <a:r>
              <a:rPr lang="vi-VN" altLang="en-US" smtClean="0"/>
              <a:t>Chuyển từ BD sang dạng thông tin phù hợp cho hiển thị, ví dụ máy bán nước tự động.</a:t>
            </a:r>
          </a:p>
          <a:p>
            <a:r>
              <a:rPr lang="vi-VN" altLang="en-US" smtClean="0"/>
              <a:t>Mỗi Segment là một đoạn LED được điều khiển bởi tín hiệu điện</a:t>
            </a:r>
          </a:p>
          <a:p>
            <a:endParaRPr lang="en-US" altLang="en-US" smtClean="0"/>
          </a:p>
        </p:txBody>
      </p:sp>
    </p:spTree>
    <p:extLst>
      <p:ext uri="{BB962C8B-B14F-4D97-AF65-F5344CB8AC3E}">
        <p14:creationId xmlns:p14="http://schemas.microsoft.com/office/powerpoint/2010/main" val="3458753168"/>
      </p:ext>
    </p:extLst>
  </p:cSld>
  <p:clrMapOvr>
    <a:masterClrMapping/>
  </p:clrMapOvr>
</p:sld>
</file>

<file path=ppt/slides/slide3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vi-VN" altLang="en-US" sz="3600" smtClean="0"/>
              <a:t>Bộ giải mã BCD-to-7 segment, cont.</a:t>
            </a:r>
            <a:endParaRPr lang="en-US" altLang="en-US" sz="3600" smtClean="0">
              <a:latin typeface="Arial" panose="020B0604020202020204" pitchFamily="34" charset="0"/>
            </a:endParaRPr>
          </a:p>
        </p:txBody>
      </p:sp>
      <p:pic>
        <p:nvPicPr>
          <p:cNvPr id="1843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1905000"/>
            <a:ext cx="6215063" cy="4040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33718562"/>
      </p:ext>
    </p:extLst>
  </p:cSld>
  <p:clrMapOvr>
    <a:masterClrMapping/>
  </p:clrMapOvr>
</p:sld>
</file>

<file path=ppt/slides/slide3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vi-VN" altLang="en-US" sz="3600" smtClean="0"/>
              <a:t>Bộ giải mã BCD-to-7 segment, cont.</a:t>
            </a:r>
            <a:endParaRPr lang="en-US" altLang="en-US" sz="3600" smtClean="0">
              <a:latin typeface="Arial" panose="020B0604020202020204" pitchFamily="34" charset="0"/>
            </a:endParaRPr>
          </a:p>
        </p:txBody>
      </p:sp>
      <p:pic>
        <p:nvPicPr>
          <p:cNvPr id="19459"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905000"/>
            <a:ext cx="7772400" cy="400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12489364"/>
      </p:ext>
    </p:extLst>
  </p:cSld>
  <p:clrMapOvr>
    <a:masterClrMapping/>
  </p:clrMapOvr>
</p:sld>
</file>

<file path=ppt/slides/slide3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2"/>
          <p:cNvSpPr>
            <a:spLocks noGrp="1" noChangeArrowheads="1"/>
          </p:cNvSpPr>
          <p:nvPr>
            <p:ph type="ctrTitle"/>
          </p:nvPr>
        </p:nvSpPr>
        <p:spPr>
          <a:xfrm>
            <a:off x="533400" y="838200"/>
            <a:ext cx="8077200" cy="2559050"/>
          </a:xfrm>
        </p:spPr>
        <p:txBody>
          <a:bodyPr>
            <a:normAutofit fontScale="90000"/>
          </a:bodyPr>
          <a:lstStyle/>
          <a:p>
            <a:pPr fontAlgn="auto">
              <a:spcAft>
                <a:spcPts val="0"/>
              </a:spcAft>
              <a:defRPr/>
            </a:pPr>
            <a:r>
              <a:rPr lang="vi-VN" sz="7400"/>
              <a:t>Thiết kế số</a:t>
            </a:r>
            <a:br>
              <a:rPr lang="vi-VN" sz="7400"/>
            </a:br>
            <a:r>
              <a:rPr lang="vi-VN" sz="7400"/>
              <a:t> </a:t>
            </a:r>
            <a:r>
              <a:rPr lang="vi-VN" sz="4600" i="1">
                <a:solidFill>
                  <a:schemeClr val="accent2"/>
                </a:solidFill>
              </a:rPr>
              <a:t>Các khối mạch tổ hợp:</a:t>
            </a:r>
            <a:br>
              <a:rPr lang="vi-VN" sz="4600" i="1">
                <a:solidFill>
                  <a:schemeClr val="accent2"/>
                </a:solidFill>
              </a:rPr>
            </a:br>
            <a:r>
              <a:rPr lang="vi-VN" sz="3000" i="1">
                <a:solidFill>
                  <a:srgbClr val="0033CC"/>
                </a:solidFill>
              </a:rPr>
              <a:t>VHDL cho mạch logic tổ hợp</a:t>
            </a:r>
            <a:endParaRPr lang="en-US" sz="2600" i="1">
              <a:solidFill>
                <a:srgbClr val="0033CC"/>
              </a:solidFill>
              <a:latin typeface="Arial" charset="0"/>
            </a:endParaRPr>
          </a:p>
        </p:txBody>
      </p:sp>
      <p:sp>
        <p:nvSpPr>
          <p:cNvPr id="5123" name="Rectangle 3"/>
          <p:cNvSpPr>
            <a:spLocks noGrp="1" noChangeArrowheads="1"/>
          </p:cNvSpPr>
          <p:nvPr>
            <p:ph type="subTitle" idx="1"/>
          </p:nvPr>
        </p:nvSpPr>
        <p:spPr>
          <a:xfrm>
            <a:off x="533400" y="3228975"/>
            <a:ext cx="7854950" cy="1752600"/>
          </a:xfrm>
        </p:spPr>
        <p:txBody>
          <a:bodyPr/>
          <a:lstStyle/>
          <a:p>
            <a:pPr marR="0"/>
            <a:r>
              <a:rPr lang="vi-VN" altLang="en-US" smtClean="0"/>
              <a:t>Người trình bày: </a:t>
            </a:r>
          </a:p>
          <a:p>
            <a:pPr marR="0"/>
            <a:r>
              <a:rPr lang="vi-VN" altLang="en-US" smtClean="0"/>
              <a:t>TS. Hoàng Mạnh Thắng</a:t>
            </a:r>
            <a:endParaRPr lang="en-US" altLang="en-US" smtClean="0"/>
          </a:p>
        </p:txBody>
      </p:sp>
      <p:sp>
        <p:nvSpPr>
          <p:cNvPr id="5124" name="Text Box 4"/>
          <p:cNvSpPr txBox="1">
            <a:spLocks noChangeArrowheads="1"/>
          </p:cNvSpPr>
          <p:nvPr>
            <p:custDataLst>
              <p:tags r:id="rId1"/>
            </p:custDataLst>
          </p:nvPr>
        </p:nvSpPr>
        <p:spPr bwMode="auto">
          <a:xfrm>
            <a:off x="0" y="7112000"/>
            <a:ext cx="9144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TexPoint fonts used in EMF: </a:t>
            </a:r>
            <a:r>
              <a:rPr lang="en-US" altLang="en-US">
                <a:latin typeface="cmmi10" pitchFamily="34" charset="0"/>
              </a:rPr>
              <a:t>A</a:t>
            </a:r>
            <a:r>
              <a:rPr lang="en-US" altLang="en-US">
                <a:latin typeface="cmr10" pitchFamily="34" charset="0"/>
              </a:rPr>
              <a:t>A</a:t>
            </a:r>
            <a:r>
              <a:rPr lang="en-US" altLang="en-US">
                <a:latin typeface="cmsy10" pitchFamily="34" charset="0"/>
              </a:rPr>
              <a:t>A</a:t>
            </a:r>
            <a:r>
              <a:rPr lang="en-US" altLang="en-US">
                <a:latin typeface="cmsy7" pitchFamily="34" charset="0"/>
              </a:rPr>
              <a:t>A</a:t>
            </a:r>
            <a:r>
              <a:rPr lang="en-US" altLang="en-US">
                <a:latin typeface="cmr7" pitchFamily="34" charset="0"/>
              </a:rPr>
              <a:t>A</a:t>
            </a:r>
            <a:r>
              <a:rPr lang="en-US" altLang="en-US">
                <a:latin typeface="cmmi7" pitchFamily="34" charset="0"/>
              </a:rPr>
              <a:t>A</a:t>
            </a:r>
          </a:p>
        </p:txBody>
      </p:sp>
    </p:spTree>
    <p:extLst>
      <p:ext uri="{BB962C8B-B14F-4D97-AF65-F5344CB8AC3E}">
        <p14:creationId xmlns:p14="http://schemas.microsoft.com/office/powerpoint/2010/main" val="330415773"/>
      </p:ext>
    </p:extLst>
  </p:cSld>
  <p:clrMapOvr>
    <a:masterClrMapping/>
  </p:clrMapOvr>
  <p:timing>
    <p:tnLst>
      <p:par>
        <p:cTn id="1" dur="indefinite" restart="never" nodeType="tmRoot"/>
      </p:par>
    </p:tnLst>
  </p:timing>
</p:sld>
</file>

<file path=ppt/slides/slide3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vi-VN" altLang="en-US" sz="3600" smtClean="0"/>
              <a:t>Các phép gán-asignment statement</a:t>
            </a:r>
            <a:endParaRPr lang="en-US" altLang="en-US" sz="3600" smtClean="0">
              <a:latin typeface="Arial" panose="020B0604020202020204" pitchFamily="34" charset="0"/>
            </a:endParaRPr>
          </a:p>
        </p:txBody>
      </p:sp>
      <p:sp>
        <p:nvSpPr>
          <p:cNvPr id="6147" name="Rectangle 3"/>
          <p:cNvSpPr>
            <a:spLocks noGrp="1" noChangeArrowheads="1"/>
          </p:cNvSpPr>
          <p:nvPr>
            <p:ph idx="1"/>
          </p:nvPr>
        </p:nvSpPr>
        <p:spPr/>
        <p:txBody>
          <a:bodyPr/>
          <a:lstStyle/>
          <a:p>
            <a:r>
              <a:rPr lang="vi-VN" altLang="en-US" sz="2700" smtClean="0"/>
              <a:t>VHDL có vài loại phép gán có thể được dùng để gán giá trị logic vào tín hiệu</a:t>
            </a:r>
          </a:p>
          <a:p>
            <a:pPr lvl="1"/>
            <a:r>
              <a:rPr lang="vi-VN" altLang="en-US" sz="2200" smtClean="0"/>
              <a:t>Các phép gán đơn giản đã xét trong các phép toán</a:t>
            </a:r>
          </a:p>
          <a:p>
            <a:pPr lvl="1"/>
            <a:r>
              <a:rPr lang="vi-VN" altLang="en-US" sz="2200" smtClean="0"/>
              <a:t>Các phép gán tín hiệu lựa chọn một trong nhiều giá trị</a:t>
            </a:r>
          </a:p>
          <a:p>
            <a:pPr lvl="1"/>
            <a:r>
              <a:rPr lang="vi-VN" altLang="en-US" sz="2200" smtClean="0"/>
              <a:t>Các phép gán tín hiệu có điều kiện</a:t>
            </a:r>
          </a:p>
          <a:p>
            <a:pPr lvl="1"/>
            <a:r>
              <a:rPr lang="vi-VN" altLang="en-US" sz="2200" smtClean="0"/>
              <a:t>Tạo ra các statements</a:t>
            </a:r>
          </a:p>
          <a:p>
            <a:pPr lvl="1"/>
            <a:r>
              <a:rPr lang="vi-VN" altLang="en-US" sz="2200" smtClean="0"/>
              <a:t>Các mẫu If-then-else</a:t>
            </a:r>
          </a:p>
          <a:p>
            <a:pPr lvl="1"/>
            <a:r>
              <a:rPr lang="vi-VN" altLang="en-US" sz="2200" smtClean="0"/>
              <a:t>Các mẫu Case</a:t>
            </a:r>
            <a:endParaRPr lang="en-US" altLang="en-US" sz="2200" smtClean="0"/>
          </a:p>
        </p:txBody>
      </p:sp>
    </p:spTree>
    <p:extLst>
      <p:ext uri="{BB962C8B-B14F-4D97-AF65-F5344CB8AC3E}">
        <p14:creationId xmlns:p14="http://schemas.microsoft.com/office/powerpoint/2010/main" val="406875590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vi-VN" altLang="en-US" smtClean="0"/>
              <a:t>Cổng logic và mạng</a:t>
            </a:r>
            <a:endParaRPr lang="en-US" altLang="en-US" smtClean="0"/>
          </a:p>
        </p:txBody>
      </p:sp>
      <p:sp>
        <p:nvSpPr>
          <p:cNvPr id="20483" name="Text Box 6"/>
          <p:cNvSpPr txBox="1">
            <a:spLocks noChangeArrowheads="1"/>
          </p:cNvSpPr>
          <p:nvPr/>
        </p:nvSpPr>
        <p:spPr bwMode="auto">
          <a:xfrm>
            <a:off x="3276600" y="3124200"/>
            <a:ext cx="11493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vi-VN" altLang="en-US"/>
              <a:t>OR gates</a:t>
            </a:r>
            <a:endParaRPr lang="en-US" altLang="en-US"/>
          </a:p>
        </p:txBody>
      </p:sp>
      <p:pic>
        <p:nvPicPr>
          <p:cNvPr id="20484"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2057400"/>
            <a:ext cx="2667000" cy="80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5"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4400" y="2057400"/>
            <a:ext cx="3706813" cy="190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6"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43200" y="4953000"/>
            <a:ext cx="2581275" cy="887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7" name="Text Box 10"/>
          <p:cNvSpPr txBox="1">
            <a:spLocks noChangeArrowheads="1"/>
          </p:cNvSpPr>
          <p:nvPr/>
        </p:nvSpPr>
        <p:spPr bwMode="auto">
          <a:xfrm>
            <a:off x="3200400" y="4495800"/>
            <a:ext cx="1352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vi-VN" altLang="en-US"/>
              <a:t> NOT gates</a:t>
            </a:r>
            <a:endParaRPr lang="en-US" altLang="en-US"/>
          </a:p>
        </p:txBody>
      </p:sp>
      <p:sp>
        <p:nvSpPr>
          <p:cNvPr id="10" name="Slide Number Placeholder 9"/>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8287AF7-4027-4011-9743-8620F3FAEB69}" type="slidenum">
              <a:rPr lang="en-US" altLang="en-US">
                <a:solidFill>
                  <a:srgbClr val="045C75"/>
                </a:solidFill>
              </a:rPr>
              <a:pPr eaLnBrk="1" hangingPunct="1"/>
              <a:t>31</a:t>
            </a:fld>
            <a:endParaRPr lang="en-US" altLang="en-US">
              <a:solidFill>
                <a:srgbClr val="045C75"/>
              </a:solidFill>
            </a:endParaRPr>
          </a:p>
        </p:txBody>
      </p:sp>
      <p:sp>
        <p:nvSpPr>
          <p:cNvPr id="11" name="Footer Placeholder 10"/>
          <p:cNvSpPr>
            <a:spLocks noGrp="1"/>
          </p:cNvSpPr>
          <p:nvPr>
            <p:ph type="ftr" sz="quarter" idx="11"/>
          </p:nvPr>
        </p:nvSpPr>
        <p:spPr/>
        <p:txBody>
          <a:bodyPr/>
          <a:lstStyle/>
          <a:p>
            <a:pPr>
              <a:defRPr/>
            </a:pPr>
            <a:r>
              <a:rPr lang="en-US"/>
              <a:t>Khoa ĐT-VT, Đại học Bách Khoa Hà nội           Tiến sỹ Hoàng Mạnh Thắng</a:t>
            </a:r>
          </a:p>
        </p:txBody>
      </p:sp>
    </p:spTree>
    <p:extLst>
      <p:ext uri="{BB962C8B-B14F-4D97-AF65-F5344CB8AC3E}">
        <p14:creationId xmlns:p14="http://schemas.microsoft.com/office/powerpoint/2010/main" val="3906514250"/>
      </p:ext>
    </p:extLst>
  </p:cSld>
  <p:clrMapOvr>
    <a:masterClrMapping/>
  </p:clrMapOvr>
</p:sld>
</file>

<file path=ppt/slides/slide3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normAutofit fontScale="90000"/>
          </a:bodyPr>
          <a:lstStyle/>
          <a:p>
            <a:pPr fontAlgn="auto">
              <a:spcAft>
                <a:spcPts val="0"/>
              </a:spcAft>
              <a:defRPr/>
            </a:pPr>
            <a:r>
              <a:rPr lang="vi-VN"/>
              <a:t>Các phép gán tín hiệu lựa chọn</a:t>
            </a:r>
            <a:endParaRPr lang="en-US">
              <a:latin typeface="Arial" charset="0"/>
            </a:endParaRPr>
          </a:p>
        </p:txBody>
      </p:sp>
      <p:sp>
        <p:nvSpPr>
          <p:cNvPr id="7171" name="Rectangle 3"/>
          <p:cNvSpPr>
            <a:spLocks noGrp="1" noChangeArrowheads="1"/>
          </p:cNvSpPr>
          <p:nvPr>
            <p:ph idx="1"/>
          </p:nvPr>
        </p:nvSpPr>
        <p:spPr/>
        <p:txBody>
          <a:bodyPr/>
          <a:lstStyle/>
          <a:p>
            <a:r>
              <a:rPr lang="vi-VN" altLang="en-US" sz="2700" smtClean="0"/>
              <a:t>Cho phép một tín hiệu được gán một trong nhiều giá trị dựa trên tiêu chí lựa chọn. VD:</a:t>
            </a:r>
          </a:p>
          <a:p>
            <a:pPr lvl="1"/>
            <a:r>
              <a:rPr lang="vi-VN" altLang="en-US" sz="2200" smtClean="0"/>
              <a:t>Từ khóa WITH chỉ ra s được dùng để tiêu chí lựa chọn</a:t>
            </a:r>
          </a:p>
          <a:p>
            <a:pPr lvl="1"/>
            <a:r>
              <a:rPr lang="vi-VN" altLang="en-US" sz="2200" smtClean="0"/>
              <a:t>Hai chỗ WHEN chr ra </a:t>
            </a:r>
            <a:r>
              <a:rPr lang="vi-VN" altLang="en-US" sz="2200" b="1" i="1" smtClean="0"/>
              <a:t>f=w</a:t>
            </a:r>
            <a:r>
              <a:rPr lang="vi-VN" altLang="en-US" sz="2200" b="1" i="1" baseline="-25000" smtClean="0"/>
              <a:t>0</a:t>
            </a:r>
            <a:r>
              <a:rPr lang="vi-VN" altLang="en-US" sz="2200" b="1" i="1" smtClean="0"/>
              <a:t> </a:t>
            </a:r>
            <a:r>
              <a:rPr lang="vi-VN" altLang="en-US" sz="2200" smtClean="0"/>
              <a:t>khi </a:t>
            </a:r>
            <a:r>
              <a:rPr lang="vi-VN" altLang="en-US" sz="2200" b="1" i="1" smtClean="0"/>
              <a:t>s=0</a:t>
            </a:r>
            <a:r>
              <a:rPr lang="vi-VN" altLang="en-US" sz="2200" smtClean="0"/>
              <a:t> và ngược lại </a:t>
            </a:r>
            <a:r>
              <a:rPr lang="vi-VN" altLang="en-US" sz="2200" b="1" i="1" smtClean="0"/>
              <a:t>f=w</a:t>
            </a:r>
            <a:r>
              <a:rPr lang="vi-VN" altLang="en-US" sz="2200" b="1" i="1" baseline="-25000" smtClean="0"/>
              <a:t>1</a:t>
            </a:r>
            <a:endParaRPr lang="vi-VN" altLang="en-US" sz="2200" b="1" i="1" smtClean="0"/>
          </a:p>
          <a:p>
            <a:pPr lvl="1"/>
            <a:r>
              <a:rPr lang="vi-VN" altLang="en-US" sz="2200" smtClean="0"/>
              <a:t>Từ khóa </a:t>
            </a:r>
            <a:r>
              <a:rPr lang="vi-VN" altLang="en-US" sz="2200" b="1" i="1" smtClean="0"/>
              <a:t>OTHER</a:t>
            </a:r>
            <a:r>
              <a:rPr lang="vi-VN" altLang="en-US" sz="2200" smtClean="0"/>
              <a:t> phải được dùng</a:t>
            </a:r>
            <a:endParaRPr lang="en-US" altLang="en-US" sz="2200" smtClean="0"/>
          </a:p>
        </p:txBody>
      </p:sp>
      <p:pic>
        <p:nvPicPr>
          <p:cNvPr id="717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3962400"/>
            <a:ext cx="489585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66751069"/>
      </p:ext>
    </p:extLst>
  </p:cSld>
  <p:clrMapOvr>
    <a:masterClrMapping/>
  </p:clrMapOvr>
  <p:timing>
    <p:tnLst>
      <p:par>
        <p:cTn id="1" dur="indefinite" restart="never" nodeType="tmRoot"/>
      </p:par>
    </p:tnLst>
  </p:timing>
</p:sld>
</file>

<file path=ppt/slides/slide3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vi-VN" altLang="en-US" sz="3200" smtClean="0"/>
              <a:t>Đoạn mã VHDL cho bộ ghép kênh 4-to-1</a:t>
            </a:r>
            <a:endParaRPr lang="en-US" altLang="en-US" sz="3200" smtClean="0">
              <a:latin typeface="Arial" panose="020B0604020202020204" pitchFamily="34" charset="0"/>
            </a:endParaRPr>
          </a:p>
        </p:txBody>
      </p:sp>
      <p:pic>
        <p:nvPicPr>
          <p:cNvPr id="819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1752600"/>
            <a:ext cx="7177088" cy="418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49568667"/>
      </p:ext>
    </p:extLst>
  </p:cSld>
  <p:clrMapOvr>
    <a:masterClrMapping/>
  </p:clrMapOvr>
  <p:timing>
    <p:tnLst>
      <p:par>
        <p:cTn id="1" dur="indefinite" restart="never" nodeType="tmRoot"/>
      </p:par>
    </p:tnLst>
  </p:timing>
</p:sld>
</file>

<file path=ppt/slides/slide3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vi-VN" altLang="en-US" sz="3600" smtClean="0"/>
              <a:t>Đoạn mã VHDL cho bộ giải mã 2-to-4</a:t>
            </a:r>
            <a:endParaRPr lang="en-US" altLang="en-US" sz="3600" smtClean="0">
              <a:latin typeface="Arial" panose="020B0604020202020204" pitchFamily="34" charset="0"/>
            </a:endParaRPr>
          </a:p>
        </p:txBody>
      </p:sp>
      <p:pic>
        <p:nvPicPr>
          <p:cNvPr id="9219"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1798638"/>
            <a:ext cx="6919913" cy="414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13954182"/>
      </p:ext>
    </p:extLst>
  </p:cSld>
  <p:clrMapOvr>
    <a:masterClrMapping/>
  </p:clrMapOvr>
  <p:timing>
    <p:tnLst>
      <p:par>
        <p:cTn id="1" dur="indefinite" restart="never" nodeType="tmRoot"/>
      </p:par>
    </p:tnLst>
  </p:timing>
</p:sld>
</file>

<file path=ppt/slides/slide3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vi-VN" altLang="en-US" smtClean="0"/>
              <a:t>Phép gán có điều kiện</a:t>
            </a:r>
            <a:endParaRPr lang="en-US" altLang="en-US" smtClean="0">
              <a:latin typeface="Arial" panose="020B0604020202020204" pitchFamily="34" charset="0"/>
            </a:endParaRPr>
          </a:p>
        </p:txBody>
      </p:sp>
      <p:sp>
        <p:nvSpPr>
          <p:cNvPr id="10243" name="Rectangle 3"/>
          <p:cNvSpPr>
            <a:spLocks noGrp="1" noChangeArrowheads="1"/>
          </p:cNvSpPr>
          <p:nvPr>
            <p:ph idx="1"/>
          </p:nvPr>
        </p:nvSpPr>
        <p:spPr/>
        <p:txBody>
          <a:bodyPr/>
          <a:lstStyle/>
          <a:p>
            <a:r>
              <a:rPr lang="vi-VN" altLang="en-US" smtClean="0"/>
              <a:t>Tương tự với phép gán có lựa chọn, phép này cho phép một tín hiệu được thiết lập bằng một trong các giá trị</a:t>
            </a:r>
          </a:p>
          <a:p>
            <a:pPr lvl="1"/>
            <a:r>
              <a:rPr lang="vi-VN" altLang="en-US" smtClean="0"/>
              <a:t>Dùng </a:t>
            </a:r>
            <a:r>
              <a:rPr lang="vi-VN" altLang="en-US" b="1" i="1" smtClean="0"/>
              <a:t>WHEN</a:t>
            </a:r>
            <a:r>
              <a:rPr lang="vi-VN" altLang="en-US" smtClean="0"/>
              <a:t> và </a:t>
            </a:r>
            <a:r>
              <a:rPr lang="vi-VN" altLang="en-US" b="1" i="1" smtClean="0"/>
              <a:t>ELSE</a:t>
            </a:r>
            <a:r>
              <a:rPr lang="vi-VN" altLang="en-US" smtClean="0"/>
              <a:t> để chỉ ra điều kiện và các hoạt động được thực hiện</a:t>
            </a:r>
            <a:endParaRPr lang="en-US" altLang="en-US" smtClean="0"/>
          </a:p>
        </p:txBody>
      </p:sp>
      <p:pic>
        <p:nvPicPr>
          <p:cNvPr id="1024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0800" y="4191000"/>
            <a:ext cx="3714750" cy="178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47920828"/>
      </p:ext>
    </p:extLst>
  </p:cSld>
  <p:clrMapOvr>
    <a:masterClrMapping/>
  </p:clrMapOvr>
  <p:timing>
    <p:tnLst>
      <p:par>
        <p:cTn id="1" dur="indefinite" restart="never" nodeType="tmRoot"/>
      </p:par>
    </p:tnLst>
  </p:timing>
</p:sld>
</file>

<file path=ppt/slides/slide3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vi-VN" altLang="en-US" sz="4000" smtClean="0"/>
              <a:t>Mã VHDL cho bộ mã hóa ưu tiên</a:t>
            </a:r>
            <a:endParaRPr lang="en-US" altLang="en-US" sz="4000" smtClean="0">
              <a:latin typeface="Arial" panose="020B0604020202020204" pitchFamily="34" charset="0"/>
            </a:endParaRPr>
          </a:p>
        </p:txBody>
      </p:sp>
      <p:pic>
        <p:nvPicPr>
          <p:cNvPr id="11267"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905000"/>
            <a:ext cx="7426325" cy="4125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37203514"/>
      </p:ext>
    </p:extLst>
  </p:cSld>
  <p:clrMapOvr>
    <a:masterClrMapping/>
  </p:clrMapOvr>
  <p:timing>
    <p:tnLst>
      <p:par>
        <p:cTn id="1" dur="indefinite" restart="never" nodeType="tmRoot"/>
      </p:par>
    </p:tnLst>
  </p:timing>
</p:sld>
</file>

<file path=ppt/slides/slide3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vi-VN" altLang="en-US" smtClean="0"/>
              <a:t>Tạo các statements</a:t>
            </a:r>
            <a:endParaRPr lang="en-US" altLang="en-US" smtClean="0">
              <a:latin typeface="Arial" panose="020B0604020202020204" pitchFamily="34" charset="0"/>
            </a:endParaRPr>
          </a:p>
        </p:txBody>
      </p:sp>
      <p:sp>
        <p:nvSpPr>
          <p:cNvPr id="12291" name="Rectangle 3"/>
          <p:cNvSpPr>
            <a:spLocks noGrp="1" noChangeArrowheads="1"/>
          </p:cNvSpPr>
          <p:nvPr>
            <p:ph idx="1"/>
          </p:nvPr>
        </p:nvSpPr>
        <p:spPr/>
        <p:txBody>
          <a:bodyPr/>
          <a:lstStyle/>
          <a:p>
            <a:pPr>
              <a:lnSpc>
                <a:spcPct val="90000"/>
              </a:lnSpc>
            </a:pPr>
            <a:r>
              <a:rPr lang="vi-VN" altLang="en-US" sz="2700" smtClean="0"/>
              <a:t>Bất kỳ khi nào viết mã VHDL có dạng cấu trúc, ta thường tạo ra các biến (instances) của phần tử cụ thể</a:t>
            </a:r>
          </a:p>
          <a:p>
            <a:pPr lvl="1">
              <a:lnSpc>
                <a:spcPct val="90000"/>
              </a:lnSpc>
            </a:pPr>
            <a:r>
              <a:rPr lang="vi-VN" altLang="en-US" sz="2200" smtClean="0"/>
              <a:t>Bộ cộng ripple carry là ví dụ</a:t>
            </a:r>
          </a:p>
          <a:p>
            <a:pPr>
              <a:lnSpc>
                <a:spcPct val="90000"/>
              </a:lnSpc>
            </a:pPr>
            <a:r>
              <a:rPr lang="vi-VN" altLang="en-US" sz="2700" smtClean="0"/>
              <a:t>Nếu cần tạo một số lớn các instances của một biến, dạng gọn hơn được mong muốn</a:t>
            </a:r>
          </a:p>
          <a:p>
            <a:pPr>
              <a:lnSpc>
                <a:spcPct val="90000"/>
              </a:lnSpc>
            </a:pPr>
            <a:r>
              <a:rPr lang="vi-VN" altLang="en-US" sz="2700" smtClean="0"/>
              <a:t>VHDL cung cấp đặc tính này gọi là </a:t>
            </a:r>
            <a:r>
              <a:rPr lang="vi-VN" altLang="en-US" sz="2700" b="1" i="1" smtClean="0"/>
              <a:t>FOR GENERATE </a:t>
            </a:r>
            <a:r>
              <a:rPr lang="vi-VN" altLang="en-US" sz="2700" smtClean="0"/>
              <a:t>statement</a:t>
            </a:r>
          </a:p>
          <a:p>
            <a:pPr lvl="1">
              <a:lnSpc>
                <a:spcPct val="90000"/>
              </a:lnSpc>
            </a:pPr>
            <a:r>
              <a:rPr lang="vi-VN" altLang="en-US" sz="2200" smtClean="0"/>
              <a:t>Dùng để cung cấp một cấu trúc lặp cho quá trình mô tả mã phân tầng được cấu trúc hóa</a:t>
            </a:r>
            <a:endParaRPr lang="en-US" altLang="en-US" sz="2200" smtClean="0"/>
          </a:p>
        </p:txBody>
      </p:sp>
    </p:spTree>
    <p:extLst>
      <p:ext uri="{BB962C8B-B14F-4D97-AF65-F5344CB8AC3E}">
        <p14:creationId xmlns:p14="http://schemas.microsoft.com/office/powerpoint/2010/main" val="1801973232"/>
      </p:ext>
    </p:extLst>
  </p:cSld>
  <p:clrMapOvr>
    <a:masterClrMapping/>
  </p:clrMapOvr>
  <p:timing>
    <p:tnLst>
      <p:par>
        <p:cTn id="1" dur="indefinite" restart="never" nodeType="tmRoot"/>
      </p:par>
    </p:tnLst>
  </p:timing>
</p:sld>
</file>

<file path=ppt/slides/slide3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vi-VN" altLang="en-US" smtClean="0"/>
              <a:t>Bộ cộng Ripple Carry 4-bit</a:t>
            </a:r>
            <a:endParaRPr lang="en-US" altLang="en-US" smtClean="0">
              <a:latin typeface="Arial" panose="020B0604020202020204" pitchFamily="34" charset="0"/>
            </a:endParaRPr>
          </a:p>
        </p:txBody>
      </p:sp>
      <p:pic>
        <p:nvPicPr>
          <p:cNvPr id="1331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2057400"/>
            <a:ext cx="7218363" cy="3829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96397385"/>
      </p:ext>
    </p:extLst>
  </p:cSld>
  <p:clrMapOvr>
    <a:masterClrMapping/>
  </p:clrMapOvr>
  <p:timing>
    <p:tnLst>
      <p:par>
        <p:cTn id="1" dur="indefinite" restart="never" nodeType="tmRoot"/>
      </p:par>
    </p:tnLst>
  </p:timing>
</p:sld>
</file>

<file path=ppt/slides/slide3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2"/>
          <p:cNvSpPr>
            <a:spLocks noGrp="1" noChangeArrowheads="1"/>
          </p:cNvSpPr>
          <p:nvPr>
            <p:ph type="title"/>
          </p:nvPr>
        </p:nvSpPr>
        <p:spPr/>
        <p:txBody>
          <a:bodyPr>
            <a:normAutofit fontScale="90000"/>
          </a:bodyPr>
          <a:lstStyle/>
          <a:p>
            <a:pPr fontAlgn="auto">
              <a:spcAft>
                <a:spcPts val="0"/>
              </a:spcAft>
              <a:defRPr/>
            </a:pPr>
            <a:r>
              <a:rPr lang="vi-VN"/>
              <a:t>Bộ cộng Ripple Carry 4-bit, cont</a:t>
            </a:r>
            <a:endParaRPr lang="en-US">
              <a:latin typeface="Arial" charset="0"/>
            </a:endParaRPr>
          </a:p>
        </p:txBody>
      </p:sp>
      <p:pic>
        <p:nvPicPr>
          <p:cNvPr id="14339"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1981200"/>
            <a:ext cx="7208838" cy="403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89509132"/>
      </p:ext>
    </p:extLst>
  </p:cSld>
  <p:clrMapOvr>
    <a:masterClrMapping/>
  </p:clrMapOvr>
  <p:timing>
    <p:tnLst>
      <p:par>
        <p:cTn id="1" dur="indefinite" restart="never" nodeType="tmRoot"/>
      </p:par>
    </p:tnLst>
  </p:timing>
</p:sld>
</file>

<file path=ppt/slides/slide3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vi-VN" altLang="en-US" sz="3600" smtClean="0"/>
              <a:t>Phát biểu tiến trình-process statement</a:t>
            </a:r>
            <a:endParaRPr lang="en-US" altLang="en-US" sz="3600" smtClean="0">
              <a:latin typeface="Arial" panose="020B0604020202020204" pitchFamily="34" charset="0"/>
            </a:endParaRPr>
          </a:p>
        </p:txBody>
      </p:sp>
      <p:sp>
        <p:nvSpPr>
          <p:cNvPr id="15363" name="Rectangle 3"/>
          <p:cNvSpPr>
            <a:spLocks noGrp="1" noChangeArrowheads="1"/>
          </p:cNvSpPr>
          <p:nvPr>
            <p:ph idx="1"/>
          </p:nvPr>
        </p:nvSpPr>
        <p:spPr/>
        <p:txBody>
          <a:bodyPr/>
          <a:lstStyle/>
          <a:p>
            <a:r>
              <a:rPr lang="vi-VN" altLang="en-US" sz="2700" smtClean="0"/>
              <a:t>Các phép gán trên ko ảnh hưởng đến ý nghĩa của đọan mã </a:t>
            </a:r>
            <a:r>
              <a:rPr lang="vi-VN" altLang="en-US" sz="2700" smtClean="0">
                <a:sym typeface="Wingdings" panose="05000000000000000000" pitchFamily="2" charset="2"/>
              </a:rPr>
              <a:t> gọi là </a:t>
            </a:r>
            <a:r>
              <a:rPr lang="vi-VN" altLang="en-US" sz="2700" b="1" i="1" smtClean="0">
                <a:sym typeface="Wingdings" panose="05000000000000000000" pitchFamily="2" charset="2"/>
              </a:rPr>
              <a:t>concurent assignment statements </a:t>
            </a:r>
            <a:r>
              <a:rPr lang="vi-VN" altLang="en-US" sz="2700" smtClean="0">
                <a:sym typeface="Wingdings" panose="05000000000000000000" pitchFamily="2" charset="2"/>
              </a:rPr>
              <a:t>(các phép gán đồng thời)</a:t>
            </a:r>
            <a:endParaRPr lang="vi-VN" altLang="en-US" sz="2700" b="1" i="1" smtClean="0">
              <a:sym typeface="Wingdings" panose="05000000000000000000" pitchFamily="2" charset="2"/>
            </a:endParaRPr>
          </a:p>
          <a:p>
            <a:r>
              <a:rPr lang="vi-VN" altLang="en-US" sz="2700" smtClean="0">
                <a:sym typeface="Wingdings" panose="05000000000000000000" pitchFamily="2" charset="2"/>
              </a:rPr>
              <a:t>VHDL cung cấm kiểu gán khác, </a:t>
            </a:r>
            <a:r>
              <a:rPr lang="vi-VN" altLang="en-US" sz="2700" b="1" i="1" smtClean="0">
                <a:sym typeface="Wingdings" panose="05000000000000000000" pitchFamily="2" charset="2"/>
              </a:rPr>
              <a:t>sequential assignment staements</a:t>
            </a:r>
            <a:r>
              <a:rPr lang="vi-VN" altLang="en-US" sz="2700" smtClean="0">
                <a:sym typeface="Wingdings" panose="05000000000000000000" pitchFamily="2" charset="2"/>
              </a:rPr>
              <a:t>, ở đó thứ tự của khai báo ảnh hưởng ý nghĩa đoạn mã</a:t>
            </a:r>
          </a:p>
          <a:p>
            <a:pPr lvl="1"/>
            <a:r>
              <a:rPr lang="vi-VN" altLang="en-US" sz="2200" smtClean="0">
                <a:sym typeface="Wingdings" panose="05000000000000000000" pitchFamily="2" charset="2"/>
              </a:rPr>
              <a:t>Ví dụ: if-then-else và CASE</a:t>
            </a:r>
          </a:p>
          <a:p>
            <a:r>
              <a:rPr lang="vi-VN" altLang="en-US" sz="2700" smtClean="0">
                <a:sym typeface="Wingdings" panose="05000000000000000000" pitchFamily="2" charset="2"/>
              </a:rPr>
              <a:t>VHDL yêu cầu các phép này được đặt bên trong statement khác, </a:t>
            </a:r>
            <a:r>
              <a:rPr lang="vi-VN" altLang="en-US" sz="2700" b="1" i="1" smtClean="0">
                <a:sym typeface="Wingdings" panose="05000000000000000000" pitchFamily="2" charset="2"/>
              </a:rPr>
              <a:t>process statement</a:t>
            </a:r>
            <a:endParaRPr lang="en-US" altLang="en-US" sz="2700" smtClean="0">
              <a:sym typeface="Wingdings" panose="05000000000000000000" pitchFamily="2" charset="2"/>
            </a:endParaRPr>
          </a:p>
        </p:txBody>
      </p:sp>
    </p:spTree>
    <p:extLst>
      <p:ext uri="{BB962C8B-B14F-4D97-AF65-F5344CB8AC3E}">
        <p14:creationId xmlns:p14="http://schemas.microsoft.com/office/powerpoint/2010/main" val="1032964763"/>
      </p:ext>
    </p:extLst>
  </p:cSld>
  <p:clrMapOvr>
    <a:masterClrMapping/>
  </p:clrMapOvr>
  <p:timing>
    <p:tnLst>
      <p:par>
        <p:cTn id="1" dur="indefinite" restart="never" nodeType="tmRoot"/>
      </p:par>
    </p:tnLst>
  </p:timing>
</p:sld>
</file>

<file path=ppt/slides/slide3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vi-VN" altLang="en-US" smtClean="0"/>
              <a:t>Process statements</a:t>
            </a:r>
            <a:endParaRPr lang="en-US" altLang="en-US" smtClean="0">
              <a:latin typeface="Arial" panose="020B0604020202020204" pitchFamily="34" charset="0"/>
            </a:endParaRPr>
          </a:p>
        </p:txBody>
      </p:sp>
      <p:sp>
        <p:nvSpPr>
          <p:cNvPr id="16387" name="Rectangle 3"/>
          <p:cNvSpPr>
            <a:spLocks noGrp="1" noChangeArrowheads="1"/>
          </p:cNvSpPr>
          <p:nvPr>
            <p:ph idx="1"/>
          </p:nvPr>
        </p:nvSpPr>
        <p:spPr/>
        <p:txBody>
          <a:bodyPr/>
          <a:lstStyle/>
          <a:p>
            <a:pPr>
              <a:lnSpc>
                <a:spcPct val="90000"/>
              </a:lnSpc>
            </a:pPr>
            <a:r>
              <a:rPr lang="vi-VN" altLang="en-US" sz="2700" smtClean="0"/>
              <a:t>Bắt đầu bởi </a:t>
            </a:r>
            <a:r>
              <a:rPr lang="vi-VN" altLang="en-US" sz="2700" b="1" i="1" smtClean="0"/>
              <a:t>process</a:t>
            </a:r>
            <a:r>
              <a:rPr lang="vi-VN" altLang="en-US" sz="2700" smtClean="0"/>
              <a:t>, tiếp đến nhóm các tín hiệu </a:t>
            </a:r>
            <a:r>
              <a:rPr lang="vi-VN" altLang="en-US" sz="2700" b="1" i="1" smtClean="0"/>
              <a:t>sensitivity list</a:t>
            </a:r>
            <a:r>
              <a:rPr lang="vi-VN" altLang="en-US" sz="2700" smtClean="0"/>
              <a:t>, danh sách này kèm the tất cả các tín hiệu được dùng trong process</a:t>
            </a:r>
          </a:p>
          <a:p>
            <a:pPr>
              <a:lnSpc>
                <a:spcPct val="90000"/>
              </a:lnSpc>
            </a:pPr>
            <a:r>
              <a:rPr lang="vi-VN" altLang="en-US" sz="2700" smtClean="0"/>
              <a:t>Statements bên trong process được xét trong tứ tuần tự</a:t>
            </a:r>
          </a:p>
          <a:p>
            <a:pPr>
              <a:lnSpc>
                <a:spcPct val="90000"/>
              </a:lnSpc>
            </a:pPr>
            <a:r>
              <a:rPr lang="vi-VN" altLang="en-US" sz="2700" smtClean="0"/>
              <a:t>Các phép gán được tạo trong process ko thể nhìn được từ bên ngoài process cho tới khi các statements trọng process được xét </a:t>
            </a:r>
            <a:r>
              <a:rPr lang="vi-VN" altLang="en-US" sz="2700" smtClean="0">
                <a:sym typeface="Wingdings" panose="05000000000000000000" pitchFamily="2" charset="2"/>
              </a:rPr>
              <a:t> nhiều phép gán đến một tín hiệu trong process thì chỉ có phép cuối cùng có tác dụng</a:t>
            </a:r>
            <a:endParaRPr lang="en-US" altLang="en-US" sz="2700" smtClean="0"/>
          </a:p>
        </p:txBody>
      </p:sp>
    </p:spTree>
    <p:extLst>
      <p:ext uri="{BB962C8B-B14F-4D97-AF65-F5344CB8AC3E}">
        <p14:creationId xmlns:p14="http://schemas.microsoft.com/office/powerpoint/2010/main" val="136955926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vi-VN" altLang="en-US" smtClean="0"/>
              <a:t>Cổng logic và mạng</a:t>
            </a:r>
            <a:endParaRPr lang="en-US" altLang="en-US" smtClean="0"/>
          </a:p>
        </p:txBody>
      </p:sp>
      <p:sp>
        <p:nvSpPr>
          <p:cNvPr id="21507" name="Rectangle 3"/>
          <p:cNvSpPr>
            <a:spLocks noGrp="1" noChangeArrowheads="1"/>
          </p:cNvSpPr>
          <p:nvPr>
            <p:ph idx="1"/>
          </p:nvPr>
        </p:nvSpPr>
        <p:spPr/>
        <p:txBody>
          <a:bodyPr/>
          <a:lstStyle/>
          <a:p>
            <a:r>
              <a:rPr lang="vi-VN" altLang="en-US" smtClean="0"/>
              <a:t>Mạch lớn hơn được xây dựng dựa trên các cổng logic cơ bản và được gọi là mạng logic hay mạch logic</a:t>
            </a:r>
            <a:endParaRPr lang="en-US" altLang="en-US" smtClean="0"/>
          </a:p>
        </p:txBody>
      </p:sp>
      <p:pic>
        <p:nvPicPr>
          <p:cNvPr id="21508"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0800" y="3886200"/>
            <a:ext cx="4457700" cy="995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Slide Number Placeholder 6"/>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8464D80-FB3B-465A-9AF8-49AB7FEFA494}" type="slidenum">
              <a:rPr lang="en-US" altLang="en-US">
                <a:solidFill>
                  <a:srgbClr val="045C75"/>
                </a:solidFill>
              </a:rPr>
              <a:pPr eaLnBrk="1" hangingPunct="1"/>
              <a:t>32</a:t>
            </a:fld>
            <a:endParaRPr lang="en-US" altLang="en-US">
              <a:solidFill>
                <a:srgbClr val="045C75"/>
              </a:solidFill>
            </a:endParaRPr>
          </a:p>
        </p:txBody>
      </p:sp>
      <p:sp>
        <p:nvSpPr>
          <p:cNvPr id="8" name="Footer Placeholder 7"/>
          <p:cNvSpPr>
            <a:spLocks noGrp="1"/>
          </p:cNvSpPr>
          <p:nvPr>
            <p:ph type="ftr" sz="quarter" idx="11"/>
          </p:nvPr>
        </p:nvSpPr>
        <p:spPr/>
        <p:txBody>
          <a:bodyPr/>
          <a:lstStyle/>
          <a:p>
            <a:pPr>
              <a:defRPr/>
            </a:pPr>
            <a:r>
              <a:rPr lang="en-US"/>
              <a:t>Khoa ĐT-VT, Đại học Bách Khoa Hà nội           Tiến sỹ Hoàng Mạnh Thắng</a:t>
            </a:r>
          </a:p>
        </p:txBody>
      </p:sp>
    </p:spTree>
    <p:extLst>
      <p:ext uri="{BB962C8B-B14F-4D97-AF65-F5344CB8AC3E}">
        <p14:creationId xmlns:p14="http://schemas.microsoft.com/office/powerpoint/2010/main" val="4076354462"/>
      </p:ext>
    </p:extLst>
  </p:cSld>
  <p:clrMapOvr>
    <a:masterClrMapping/>
  </p:clrMapOvr>
</p:sld>
</file>

<file path=ppt/slides/slide3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vi-VN" altLang="en-US" sz="3600" smtClean="0"/>
              <a:t>MUX 2-to-1 làm việc như một process</a:t>
            </a:r>
            <a:endParaRPr lang="en-US" altLang="en-US" sz="3600" smtClean="0">
              <a:latin typeface="Arial" panose="020B0604020202020204" pitchFamily="34" charset="0"/>
            </a:endParaRPr>
          </a:p>
        </p:txBody>
      </p:sp>
      <p:pic>
        <p:nvPicPr>
          <p:cNvPr id="17411"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752600"/>
            <a:ext cx="7081838" cy="409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5011864"/>
      </p:ext>
    </p:extLst>
  </p:cSld>
  <p:clrMapOvr>
    <a:masterClrMapping/>
  </p:clrMapOvr>
</p:sld>
</file>

<file path=ppt/slides/slide3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altLang="en-US" sz="3600" smtClean="0">
                <a:latin typeface="Arial" panose="020B0604020202020204" pitchFamily="34" charset="0"/>
              </a:rPr>
              <a:t>B</a:t>
            </a:r>
            <a:r>
              <a:rPr lang="vi-VN" altLang="en-US" sz="3600" smtClean="0"/>
              <a:t>ộ mã hóa ưu tiên (IF_THEN_ELSE)</a:t>
            </a:r>
            <a:endParaRPr lang="en-US" altLang="en-US" sz="3600" smtClean="0">
              <a:latin typeface="Arial" panose="020B0604020202020204" pitchFamily="34" charset="0"/>
            </a:endParaRPr>
          </a:p>
        </p:txBody>
      </p:sp>
      <p:pic>
        <p:nvPicPr>
          <p:cNvPr id="1843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4600" y="1781175"/>
            <a:ext cx="4672013" cy="431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18511606"/>
      </p:ext>
    </p:extLst>
  </p:cSld>
  <p:clrMapOvr>
    <a:masterClrMapping/>
  </p:clrMapOvr>
</p:sld>
</file>

<file path=ppt/slides/slide3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altLang="en-US" sz="3600" smtClean="0">
                <a:latin typeface="Arial" panose="020B0604020202020204" pitchFamily="34" charset="0"/>
              </a:rPr>
              <a:t>B</a:t>
            </a:r>
            <a:r>
              <a:rPr lang="vi-VN" altLang="en-US" sz="3600" smtClean="0"/>
              <a:t>ộ mã hóa ưu tiên (cách khác)</a:t>
            </a:r>
            <a:endParaRPr lang="en-US" altLang="en-US" sz="3600" smtClean="0">
              <a:latin typeface="Arial" panose="020B0604020202020204" pitchFamily="34" charset="0"/>
            </a:endParaRPr>
          </a:p>
        </p:txBody>
      </p:sp>
      <p:pic>
        <p:nvPicPr>
          <p:cNvPr id="19459"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1752600"/>
            <a:ext cx="5802313" cy="4300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99729868"/>
      </p:ext>
    </p:extLst>
  </p:cSld>
  <p:clrMapOvr>
    <a:masterClrMapping/>
  </p:clrMapOvr>
</p:sld>
</file>

<file path=ppt/slides/slide3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vi-VN" altLang="en-US" smtClean="0"/>
              <a:t>Ám chỉ bộ nhớ trong Process</a:t>
            </a:r>
            <a:endParaRPr lang="en-US" altLang="en-US" smtClean="0">
              <a:latin typeface="Arial" panose="020B0604020202020204" pitchFamily="34" charset="0"/>
            </a:endParaRPr>
          </a:p>
        </p:txBody>
      </p:sp>
      <p:pic>
        <p:nvPicPr>
          <p:cNvPr id="20483"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905000"/>
            <a:ext cx="8077200" cy="4027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4" name="Text Box 5"/>
          <p:cNvSpPr txBox="1">
            <a:spLocks noChangeArrowheads="1"/>
          </p:cNvSpPr>
          <p:nvPr/>
        </p:nvSpPr>
        <p:spPr bwMode="auto">
          <a:xfrm>
            <a:off x="3565525" y="2932113"/>
            <a:ext cx="1006475" cy="1433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vi-VN" altLang="en-US" sz="8800">
                <a:solidFill>
                  <a:srgbClr val="FF0000"/>
                </a:solidFill>
              </a:rPr>
              <a:t>?</a:t>
            </a:r>
            <a:endParaRPr lang="en-US" altLang="en-US" sz="8800">
              <a:solidFill>
                <a:srgbClr val="FF0000"/>
              </a:solidFill>
            </a:endParaRPr>
          </a:p>
        </p:txBody>
      </p:sp>
    </p:spTree>
    <p:extLst>
      <p:ext uri="{BB962C8B-B14F-4D97-AF65-F5344CB8AC3E}">
        <p14:creationId xmlns:p14="http://schemas.microsoft.com/office/powerpoint/2010/main" val="294947467"/>
      </p:ext>
    </p:extLst>
  </p:cSld>
  <p:clrMapOvr>
    <a:masterClrMapping/>
  </p:clrMapOvr>
</p:sld>
</file>

<file path=ppt/slides/slide3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vi-VN" altLang="en-US" smtClean="0"/>
              <a:t>Case statement</a:t>
            </a:r>
            <a:endParaRPr lang="en-US" altLang="en-US" smtClean="0">
              <a:latin typeface="Arial" panose="020B0604020202020204" pitchFamily="34" charset="0"/>
            </a:endParaRPr>
          </a:p>
        </p:txBody>
      </p:sp>
      <p:sp>
        <p:nvSpPr>
          <p:cNvPr id="21507" name="Rectangle 3"/>
          <p:cNvSpPr>
            <a:spLocks noGrp="1" noChangeArrowheads="1"/>
          </p:cNvSpPr>
          <p:nvPr>
            <p:ph idx="1"/>
          </p:nvPr>
        </p:nvSpPr>
        <p:spPr/>
        <p:txBody>
          <a:bodyPr/>
          <a:lstStyle/>
          <a:p>
            <a:pPr>
              <a:lnSpc>
                <a:spcPct val="90000"/>
              </a:lnSpc>
            </a:pPr>
            <a:r>
              <a:rPr lang="vi-VN" altLang="en-US" smtClean="0"/>
              <a:t>Tương tự phép gán có lựa chọn với một tín hiệu và kèm WHEN cho các giá trị của tín hiệu chọn</a:t>
            </a:r>
          </a:p>
          <a:p>
            <a:pPr lvl="1">
              <a:lnSpc>
                <a:spcPct val="90000"/>
              </a:lnSpc>
            </a:pPr>
            <a:r>
              <a:rPr lang="vi-VN" altLang="en-US" smtClean="0"/>
              <a:t>Bắt đầu với từ khóa CASE</a:t>
            </a:r>
          </a:p>
          <a:p>
            <a:pPr lvl="1">
              <a:lnSpc>
                <a:spcPct val="90000"/>
              </a:lnSpc>
            </a:pPr>
            <a:r>
              <a:rPr lang="vi-VN" altLang="en-US" smtClean="0"/>
              <a:t>Mỗi WHEN hcỉ ra các statement được đánh giá khi tín hiệu chọn có giá trị được chỉ ra</a:t>
            </a:r>
          </a:p>
          <a:p>
            <a:pPr lvl="1">
              <a:lnSpc>
                <a:spcPct val="90000"/>
              </a:lnSpc>
            </a:pPr>
            <a:r>
              <a:rPr lang="vi-VN" altLang="en-US" smtClean="0"/>
              <a:t>CASE statement phải kèm WHEN cho tất cả các đánh giá của tín hiệu chọn</a:t>
            </a:r>
          </a:p>
          <a:p>
            <a:pPr lvl="2">
              <a:lnSpc>
                <a:spcPct val="90000"/>
              </a:lnSpc>
            </a:pPr>
            <a:r>
              <a:rPr lang="vi-VN" altLang="en-US" smtClean="0"/>
              <a:t>Dùng OTHER</a:t>
            </a:r>
            <a:endParaRPr lang="en-US" altLang="en-US" smtClean="0"/>
          </a:p>
        </p:txBody>
      </p:sp>
    </p:spTree>
    <p:extLst>
      <p:ext uri="{BB962C8B-B14F-4D97-AF65-F5344CB8AC3E}">
        <p14:creationId xmlns:p14="http://schemas.microsoft.com/office/powerpoint/2010/main" val="320329098"/>
      </p:ext>
    </p:extLst>
  </p:cSld>
  <p:clrMapOvr>
    <a:masterClrMapping/>
  </p:clrMapOvr>
</p:sld>
</file>

<file path=ppt/slides/slide3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vi-VN" altLang="en-US" smtClean="0"/>
              <a:t>MUX 2-to-1 với CASE</a:t>
            </a:r>
            <a:endParaRPr lang="en-US" altLang="en-US" smtClean="0">
              <a:latin typeface="Arial" panose="020B0604020202020204" pitchFamily="34" charset="0"/>
            </a:endParaRPr>
          </a:p>
        </p:txBody>
      </p:sp>
      <p:pic>
        <p:nvPicPr>
          <p:cNvPr id="22531"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33550" y="1820863"/>
            <a:ext cx="5657850" cy="4094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4254320"/>
      </p:ext>
    </p:extLst>
  </p:cSld>
  <p:clrMapOvr>
    <a:masterClrMapping/>
  </p:clrMapOvr>
</p:sld>
</file>

<file path=ppt/slides/slide3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vi-VN" altLang="en-US" smtClean="0"/>
              <a:t>Bộ giải mã 2-to-4 với CASE</a:t>
            </a:r>
            <a:endParaRPr lang="en-US" altLang="en-US" smtClean="0">
              <a:latin typeface="Arial" panose="020B0604020202020204" pitchFamily="34" charset="0"/>
            </a:endParaRPr>
          </a:p>
        </p:txBody>
      </p:sp>
      <p:pic>
        <p:nvPicPr>
          <p:cNvPr id="2355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16050" y="1835150"/>
            <a:ext cx="5975350" cy="418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49751646"/>
      </p:ext>
    </p:extLst>
  </p:cSld>
  <p:clrMapOvr>
    <a:masterClrMapping/>
  </p:clrMapOvr>
</p:sld>
</file>

<file path=ppt/slides/slide3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2"/>
          <p:cNvSpPr>
            <a:spLocks noGrp="1" noChangeArrowheads="1"/>
          </p:cNvSpPr>
          <p:nvPr>
            <p:ph type="ctrTitle"/>
          </p:nvPr>
        </p:nvSpPr>
        <p:spPr>
          <a:xfrm>
            <a:off x="533400" y="838200"/>
            <a:ext cx="8077200" cy="2559050"/>
          </a:xfrm>
        </p:spPr>
        <p:txBody>
          <a:bodyPr/>
          <a:lstStyle/>
          <a:p>
            <a:pPr fontAlgn="auto">
              <a:spcAft>
                <a:spcPts val="0"/>
              </a:spcAft>
              <a:defRPr/>
            </a:pPr>
            <a:r>
              <a:rPr lang="vi-VN" sz="6800"/>
              <a:t>Thiết kế số</a:t>
            </a:r>
            <a:br>
              <a:rPr lang="vi-VN" sz="6800"/>
            </a:br>
            <a:r>
              <a:rPr lang="vi-VN" sz="6800"/>
              <a:t> </a:t>
            </a:r>
            <a:r>
              <a:rPr lang="vi-VN" sz="4200" i="1">
                <a:solidFill>
                  <a:schemeClr val="accent2"/>
                </a:solidFill>
              </a:rPr>
              <a:t>Các khối mạch tổ hợp:</a:t>
            </a:r>
            <a:br>
              <a:rPr lang="vi-VN" sz="4200" i="1">
                <a:solidFill>
                  <a:schemeClr val="accent2"/>
                </a:solidFill>
              </a:rPr>
            </a:br>
            <a:r>
              <a:rPr lang="vi-VN" sz="2600" i="1">
                <a:solidFill>
                  <a:srgbClr val="0033CC"/>
                </a:solidFill>
              </a:rPr>
              <a:t>Các Flop-Flops, thanh ghi và các bộ đếm: Chốt</a:t>
            </a:r>
            <a:endParaRPr lang="en-US" sz="2200" i="1">
              <a:solidFill>
                <a:srgbClr val="0033CC"/>
              </a:solidFill>
              <a:latin typeface="Arial" charset="0"/>
            </a:endParaRPr>
          </a:p>
        </p:txBody>
      </p:sp>
      <p:sp>
        <p:nvSpPr>
          <p:cNvPr id="5123" name="Rectangle 3"/>
          <p:cNvSpPr>
            <a:spLocks noGrp="1" noChangeArrowheads="1"/>
          </p:cNvSpPr>
          <p:nvPr>
            <p:ph type="subTitle" idx="1"/>
          </p:nvPr>
        </p:nvSpPr>
        <p:spPr>
          <a:xfrm>
            <a:off x="533400" y="3228975"/>
            <a:ext cx="7854950" cy="1752600"/>
          </a:xfrm>
        </p:spPr>
        <p:txBody>
          <a:bodyPr/>
          <a:lstStyle/>
          <a:p>
            <a:pPr marR="0"/>
            <a:r>
              <a:rPr lang="vi-VN" altLang="en-US" smtClean="0"/>
              <a:t>Người trình bày: </a:t>
            </a:r>
          </a:p>
          <a:p>
            <a:pPr marR="0"/>
            <a:r>
              <a:rPr lang="vi-VN" altLang="en-US" smtClean="0"/>
              <a:t>TS. Hoàng Mạnh Thắng</a:t>
            </a:r>
            <a:endParaRPr lang="en-US" altLang="en-US" smtClean="0"/>
          </a:p>
        </p:txBody>
      </p:sp>
      <p:sp>
        <p:nvSpPr>
          <p:cNvPr id="5124" name="Text Box 4"/>
          <p:cNvSpPr txBox="1">
            <a:spLocks noChangeArrowheads="1"/>
          </p:cNvSpPr>
          <p:nvPr>
            <p:custDataLst>
              <p:tags r:id="rId1"/>
            </p:custDataLst>
          </p:nvPr>
        </p:nvSpPr>
        <p:spPr bwMode="auto">
          <a:xfrm>
            <a:off x="0" y="7112000"/>
            <a:ext cx="9144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TexPoint fonts used in EMF: </a:t>
            </a:r>
            <a:r>
              <a:rPr lang="en-US" altLang="en-US">
                <a:latin typeface="cmmi10" pitchFamily="34" charset="0"/>
              </a:rPr>
              <a:t>A</a:t>
            </a:r>
            <a:r>
              <a:rPr lang="en-US" altLang="en-US">
                <a:latin typeface="cmr10" pitchFamily="34" charset="0"/>
              </a:rPr>
              <a:t>A</a:t>
            </a:r>
            <a:r>
              <a:rPr lang="en-US" altLang="en-US">
                <a:latin typeface="cmsy10" pitchFamily="34" charset="0"/>
              </a:rPr>
              <a:t>A</a:t>
            </a:r>
            <a:r>
              <a:rPr lang="en-US" altLang="en-US">
                <a:latin typeface="cmsy7" pitchFamily="34" charset="0"/>
              </a:rPr>
              <a:t>A</a:t>
            </a:r>
            <a:r>
              <a:rPr lang="en-US" altLang="en-US">
                <a:latin typeface="cmr7" pitchFamily="34" charset="0"/>
              </a:rPr>
              <a:t>A</a:t>
            </a:r>
            <a:r>
              <a:rPr lang="en-US" altLang="en-US">
                <a:latin typeface="cmmi7" pitchFamily="34" charset="0"/>
              </a:rPr>
              <a:t>A</a:t>
            </a:r>
          </a:p>
        </p:txBody>
      </p:sp>
    </p:spTree>
    <p:extLst>
      <p:ext uri="{BB962C8B-B14F-4D97-AF65-F5344CB8AC3E}">
        <p14:creationId xmlns:p14="http://schemas.microsoft.com/office/powerpoint/2010/main" val="3645764074"/>
      </p:ext>
    </p:extLst>
  </p:cSld>
  <p:clrMapOvr>
    <a:masterClrMapping/>
  </p:clrMapOvr>
  <p:timing>
    <p:tnLst>
      <p:par>
        <p:cTn id="1" dur="indefinite" restart="never" nodeType="tmRoot"/>
      </p:par>
    </p:tnLst>
  </p:timing>
</p:sld>
</file>

<file path=ppt/slides/slide3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vi-VN" altLang="en-US" smtClean="0"/>
              <a:t>Các phần tử lưu giữ</a:t>
            </a:r>
            <a:endParaRPr lang="en-US" altLang="en-US" smtClean="0">
              <a:latin typeface="Arial" panose="020B0604020202020204" pitchFamily="34" charset="0"/>
            </a:endParaRPr>
          </a:p>
        </p:txBody>
      </p:sp>
      <p:sp>
        <p:nvSpPr>
          <p:cNvPr id="6147" name="Rectangle 3"/>
          <p:cNvSpPr>
            <a:spLocks noGrp="1" noChangeArrowheads="1"/>
          </p:cNvSpPr>
          <p:nvPr>
            <p:ph idx="1"/>
          </p:nvPr>
        </p:nvSpPr>
        <p:spPr/>
        <p:txBody>
          <a:bodyPr/>
          <a:lstStyle/>
          <a:p>
            <a:r>
              <a:rPr lang="vi-VN" altLang="en-US" smtClean="0"/>
              <a:t>Đã xét các mạch combinational circuit có đầu ra phụ thuộc vào các tín hiệu vào</a:t>
            </a:r>
          </a:p>
          <a:p>
            <a:r>
              <a:rPr lang="vi-VN" altLang="en-US" smtClean="0"/>
              <a:t>Một loại mạch khác là đầu ra phụ thuộc ko những trạng thái đầu vào hiện tại mà còn phụ thuộc trạng thái trước đó của mạch</a:t>
            </a:r>
          </a:p>
          <a:p>
            <a:r>
              <a:rPr lang="vi-VN" altLang="en-US" smtClean="0"/>
              <a:t>Mạch đó có các phần tử lưu trữ giá trị của các tín hiệu logic</a:t>
            </a:r>
            <a:endParaRPr lang="en-US" altLang="en-US" smtClean="0"/>
          </a:p>
        </p:txBody>
      </p:sp>
    </p:spTree>
    <p:extLst>
      <p:ext uri="{BB962C8B-B14F-4D97-AF65-F5344CB8AC3E}">
        <p14:creationId xmlns:p14="http://schemas.microsoft.com/office/powerpoint/2010/main" val="1952122762"/>
      </p:ext>
    </p:extLst>
  </p:cSld>
  <p:clrMapOvr>
    <a:masterClrMapping/>
  </p:clrMapOvr>
</p:sld>
</file>

<file path=ppt/slides/slide3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normAutofit fontScale="90000"/>
          </a:bodyPr>
          <a:lstStyle/>
          <a:p>
            <a:pPr fontAlgn="auto">
              <a:spcAft>
                <a:spcPts val="0"/>
              </a:spcAft>
              <a:defRPr/>
            </a:pPr>
            <a:r>
              <a:rPr lang="vi-VN"/>
              <a:t>Mạch tuần tự-sequential circuit</a:t>
            </a:r>
            <a:endParaRPr lang="en-US">
              <a:latin typeface="Arial" charset="0"/>
            </a:endParaRPr>
          </a:p>
        </p:txBody>
      </p:sp>
      <p:sp>
        <p:nvSpPr>
          <p:cNvPr id="7171" name="Rectangle 3"/>
          <p:cNvSpPr>
            <a:spLocks noGrp="1" noChangeArrowheads="1"/>
          </p:cNvSpPr>
          <p:nvPr>
            <p:ph idx="1"/>
          </p:nvPr>
        </p:nvSpPr>
        <p:spPr>
          <a:xfrm>
            <a:off x="533400" y="1828800"/>
            <a:ext cx="8610600" cy="4191000"/>
          </a:xfrm>
        </p:spPr>
        <p:txBody>
          <a:bodyPr/>
          <a:lstStyle/>
          <a:p>
            <a:r>
              <a:rPr lang="vi-VN" altLang="en-US" smtClean="0"/>
              <a:t>Nội dung của các phần tử nhớ biểu diễn trạng thái của mạch</a:t>
            </a:r>
          </a:p>
          <a:p>
            <a:r>
              <a:rPr lang="vi-VN" altLang="en-US" smtClean="0"/>
              <a:t>Thay đổi đầu vào có thể làm thay đổi hoặc ko làm thay đổi trạng thái của mạch</a:t>
            </a:r>
          </a:p>
          <a:p>
            <a:r>
              <a:rPr lang="vi-VN" altLang="en-US" smtClean="0"/>
              <a:t>Mạch thay đổi thông qua một chuõi các trạng thái như kết quả của các thay đổi ở đầu vào</a:t>
            </a:r>
          </a:p>
          <a:p>
            <a:r>
              <a:rPr lang="vi-VN" altLang="en-US" smtClean="0"/>
              <a:t>Mạch có đặc điểm này gọi là </a:t>
            </a:r>
            <a:r>
              <a:rPr lang="vi-VN" altLang="en-US" b="1" i="1" smtClean="0"/>
              <a:t>sequential circuits</a:t>
            </a:r>
            <a:endParaRPr lang="vi-VN" altLang="en-US" smtClean="0"/>
          </a:p>
          <a:p>
            <a:endParaRPr lang="en-US" altLang="en-US" smtClean="0"/>
          </a:p>
        </p:txBody>
      </p:sp>
    </p:spTree>
    <p:extLst>
      <p:ext uri="{BB962C8B-B14F-4D97-AF65-F5344CB8AC3E}">
        <p14:creationId xmlns:p14="http://schemas.microsoft.com/office/powerpoint/2010/main" val="338019794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vi-VN" altLang="en-US" smtClean="0"/>
              <a:t>Cổng logic và mạng</a:t>
            </a:r>
            <a:endParaRPr lang="en-US" altLang="en-US" smtClean="0"/>
          </a:p>
        </p:txBody>
      </p:sp>
      <p:sp>
        <p:nvSpPr>
          <p:cNvPr id="22531" name="Rectangle 3"/>
          <p:cNvSpPr>
            <a:spLocks noGrp="1" noChangeArrowheads="1"/>
          </p:cNvSpPr>
          <p:nvPr>
            <p:ph idx="1"/>
          </p:nvPr>
        </p:nvSpPr>
        <p:spPr/>
        <p:txBody>
          <a:bodyPr/>
          <a:lstStyle/>
          <a:p>
            <a:r>
              <a:rPr lang="vi-VN" altLang="en-US" smtClean="0"/>
              <a:t>Vẽ bảng trân lý và vẽ mạch logic cho hàm</a:t>
            </a:r>
            <a:endParaRPr lang="en-US" altLang="en-US" smtClean="0"/>
          </a:p>
        </p:txBody>
      </p:sp>
      <p:pic>
        <p:nvPicPr>
          <p:cNvPr id="22532"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00400" y="2362200"/>
            <a:ext cx="2743200" cy="193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3" name="Rectangle 6" descr="Network 1"/>
          <p:cNvSpPr>
            <a:spLocks noGrp="1" noChangeAspect="1" noChangeArrowheads="1"/>
          </p:cNvSpPr>
          <p:nvPr isPhoto="1"/>
        </p:nvSpPr>
        <p:spPr bwMode="auto">
          <a:xfrm>
            <a:off x="1600200" y="4572000"/>
            <a:ext cx="5715000" cy="1544638"/>
          </a:xfrm>
          <a:prstGeom prst="rect">
            <a:avLst/>
          </a:prstGeom>
          <a:blipFill dpi="0" rotWithShape="1">
            <a:blip r:embed="rId3"/>
            <a:srcRect/>
            <a:stretch>
              <a:fillRect/>
            </a:stretch>
          </a:blipFill>
          <a:ln w="9525">
            <a:solidFill>
              <a:schemeClr val="tx1"/>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8" name="Slide Number Placeholder 7"/>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01D1ED5A-C6B0-40E9-9A92-70AB7F9E5378}" type="slidenum">
              <a:rPr lang="en-US" altLang="en-US">
                <a:solidFill>
                  <a:srgbClr val="045C75"/>
                </a:solidFill>
              </a:rPr>
              <a:pPr eaLnBrk="1" hangingPunct="1"/>
              <a:t>33</a:t>
            </a:fld>
            <a:endParaRPr lang="en-US" altLang="en-US">
              <a:solidFill>
                <a:srgbClr val="045C75"/>
              </a:solidFill>
            </a:endParaRPr>
          </a:p>
        </p:txBody>
      </p:sp>
      <p:sp>
        <p:nvSpPr>
          <p:cNvPr id="9" name="Footer Placeholder 8"/>
          <p:cNvSpPr>
            <a:spLocks noGrp="1"/>
          </p:cNvSpPr>
          <p:nvPr>
            <p:ph type="ftr" sz="quarter" idx="11"/>
          </p:nvPr>
        </p:nvSpPr>
        <p:spPr/>
        <p:txBody>
          <a:bodyPr/>
          <a:lstStyle/>
          <a:p>
            <a:pPr>
              <a:defRPr/>
            </a:pPr>
            <a:r>
              <a:rPr lang="en-US"/>
              <a:t>Khoa ĐT-VT, Đại học Bách Khoa Hà nội           Tiến sỹ Hoàng Mạnh Thắng</a:t>
            </a:r>
          </a:p>
        </p:txBody>
      </p:sp>
    </p:spTree>
    <p:extLst>
      <p:ext uri="{BB962C8B-B14F-4D97-AF65-F5344CB8AC3E}">
        <p14:creationId xmlns:p14="http://schemas.microsoft.com/office/powerpoint/2010/main" val="1095016644"/>
      </p:ext>
    </p:extLst>
  </p:cSld>
  <p:clrMapOvr>
    <a:masterClrMapping/>
  </p:clrMapOvr>
</p:sld>
</file>

<file path=ppt/slides/slide3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normAutofit fontScale="90000"/>
          </a:bodyPr>
          <a:lstStyle/>
          <a:p>
            <a:pPr fontAlgn="auto">
              <a:spcAft>
                <a:spcPts val="0"/>
              </a:spcAft>
              <a:defRPr/>
            </a:pPr>
            <a:r>
              <a:rPr lang="vi-VN"/>
              <a:t>Hệ thống điều khiển báo động</a:t>
            </a:r>
            <a:endParaRPr lang="en-US">
              <a:latin typeface="Arial" charset="0"/>
            </a:endParaRPr>
          </a:p>
        </p:txBody>
      </p:sp>
      <p:sp>
        <p:nvSpPr>
          <p:cNvPr id="8195" name="Rectangle 3"/>
          <p:cNvSpPr>
            <a:spLocks noGrp="1" noChangeArrowheads="1"/>
          </p:cNvSpPr>
          <p:nvPr>
            <p:ph idx="1"/>
          </p:nvPr>
        </p:nvSpPr>
        <p:spPr/>
        <p:txBody>
          <a:bodyPr/>
          <a:lstStyle/>
          <a:p>
            <a:r>
              <a:rPr lang="vi-VN" altLang="en-US" smtClean="0"/>
              <a:t>Mạch báo động ON khi đầu ra sensor bật</a:t>
            </a:r>
          </a:p>
          <a:p>
            <a:r>
              <a:rPr lang="vi-VN" altLang="en-US" smtClean="0"/>
              <a:t>Mạch cần phần tử nhớ để nhớ rằng báo động phải được active cho tới khi nhấn RESET</a:t>
            </a:r>
            <a:endParaRPr lang="en-US" altLang="en-US" smtClean="0"/>
          </a:p>
        </p:txBody>
      </p:sp>
      <p:pic>
        <p:nvPicPr>
          <p:cNvPr id="819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4191000"/>
            <a:ext cx="7040563" cy="157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23005223"/>
      </p:ext>
    </p:extLst>
  </p:cSld>
  <p:clrMapOvr>
    <a:masterClrMapping/>
  </p:clrMapOvr>
</p:sld>
</file>

<file path=ppt/slides/slide3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vi-VN" altLang="en-US" smtClean="0"/>
              <a:t>Phần tử nhớ đơn giản</a:t>
            </a:r>
            <a:endParaRPr lang="en-US" altLang="en-US" smtClean="0"/>
          </a:p>
        </p:txBody>
      </p:sp>
      <p:sp>
        <p:nvSpPr>
          <p:cNvPr id="9219" name="Rectangle 3"/>
          <p:cNvSpPr>
            <a:spLocks noGrp="1" noChangeArrowheads="1"/>
          </p:cNvSpPr>
          <p:nvPr>
            <p:ph idx="1"/>
          </p:nvPr>
        </p:nvSpPr>
        <p:spPr/>
        <p:txBody>
          <a:bodyPr/>
          <a:lstStyle/>
          <a:p>
            <a:r>
              <a:rPr lang="vi-VN" altLang="en-US" smtClean="0"/>
              <a:t>Có đường hồi tiếp để nhớ dữ liệu</a:t>
            </a:r>
            <a:endParaRPr lang="en-US" altLang="en-US" smtClean="0"/>
          </a:p>
        </p:txBody>
      </p:sp>
      <p:pic>
        <p:nvPicPr>
          <p:cNvPr id="922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1800" y="2362200"/>
            <a:ext cx="2609850" cy="82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3276600"/>
            <a:ext cx="7561263" cy="266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96710724"/>
      </p:ext>
    </p:extLst>
  </p:cSld>
  <p:clrMapOvr>
    <a:masterClrMapping/>
  </p:clrMapOvr>
</p:sld>
</file>

<file path=ppt/slides/slide3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vi-VN" altLang="en-US" smtClean="0"/>
              <a:t>Chốt SR</a:t>
            </a:r>
            <a:endParaRPr lang="en-US" altLang="en-US" smtClean="0">
              <a:latin typeface="Arial" panose="020B0604020202020204" pitchFamily="34" charset="0"/>
            </a:endParaRPr>
          </a:p>
        </p:txBody>
      </p:sp>
      <p:sp>
        <p:nvSpPr>
          <p:cNvPr id="10243" name="Rectangle 3"/>
          <p:cNvSpPr>
            <a:spLocks noGrp="1" noChangeArrowheads="1"/>
          </p:cNvSpPr>
          <p:nvPr>
            <p:ph idx="1"/>
          </p:nvPr>
        </p:nvSpPr>
        <p:spPr/>
        <p:txBody>
          <a:bodyPr/>
          <a:lstStyle/>
          <a:p>
            <a:r>
              <a:rPr lang="vi-VN" altLang="en-US" smtClean="0"/>
              <a:t>Có thể biểu diễn dùng NOR</a:t>
            </a:r>
          </a:p>
          <a:p>
            <a:r>
              <a:rPr lang="vi-VN" altLang="en-US" smtClean="0"/>
              <a:t>Có các đầu vào </a:t>
            </a:r>
            <a:r>
              <a:rPr lang="vi-VN" altLang="en-US" b="1" i="1" smtClean="0"/>
              <a:t>Set</a:t>
            </a:r>
            <a:r>
              <a:rPr lang="vi-VN" altLang="en-US" smtClean="0"/>
              <a:t> và </a:t>
            </a:r>
            <a:r>
              <a:rPr lang="vi-VN" altLang="en-US" b="1" i="1" smtClean="0"/>
              <a:t>Reset</a:t>
            </a:r>
            <a:r>
              <a:rPr lang="vi-VN" altLang="en-US" i="1" smtClean="0"/>
              <a:t> </a:t>
            </a:r>
            <a:r>
              <a:rPr lang="vi-VN" altLang="en-US" smtClean="0"/>
              <a:t>làm thay đổi trạng thái</a:t>
            </a:r>
            <a:r>
              <a:rPr lang="en-US" altLang="en-US" b="1" i="1" smtClean="0"/>
              <a:t> Q</a:t>
            </a:r>
            <a:r>
              <a:rPr lang="en-US" altLang="en-US" smtClean="0"/>
              <a:t> c</a:t>
            </a:r>
            <a:r>
              <a:rPr lang="vi-VN" altLang="en-US" smtClean="0"/>
              <a:t>ủa mạch</a:t>
            </a:r>
          </a:p>
          <a:p>
            <a:r>
              <a:rPr lang="vi-VN" altLang="en-US" smtClean="0"/>
              <a:t>Mạch được xem như là chốt </a:t>
            </a:r>
            <a:endParaRPr lang="en-US" altLang="en-US" smtClean="0"/>
          </a:p>
        </p:txBody>
      </p:sp>
      <p:pic>
        <p:nvPicPr>
          <p:cNvPr id="1024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0" y="4343400"/>
            <a:ext cx="3914775" cy="149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2256316"/>
      </p:ext>
    </p:extLst>
  </p:cSld>
  <p:clrMapOvr>
    <a:masterClrMapping/>
  </p:clrMapOvr>
</p:sld>
</file>

<file path=ppt/slides/slide3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vi-VN" altLang="en-US" smtClean="0"/>
              <a:t>Chốt SR, cont.</a:t>
            </a:r>
            <a:endParaRPr lang="en-US" altLang="en-US" smtClean="0">
              <a:latin typeface="Arial" panose="020B0604020202020204" pitchFamily="34" charset="0"/>
            </a:endParaRPr>
          </a:p>
        </p:txBody>
      </p:sp>
      <p:pic>
        <p:nvPicPr>
          <p:cNvPr id="11267"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2438400"/>
            <a:ext cx="8243888" cy="2328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67439243"/>
      </p:ext>
    </p:extLst>
  </p:cSld>
  <p:clrMapOvr>
    <a:masterClrMapping/>
  </p:clrMapOvr>
</p:sld>
</file>

<file path=ppt/slides/slide3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vi-VN" altLang="en-US" smtClean="0"/>
              <a:t>Sơ đồ thời gian của chốt SR</a:t>
            </a:r>
            <a:endParaRPr lang="en-US" altLang="en-US" smtClean="0">
              <a:latin typeface="Arial" panose="020B0604020202020204" pitchFamily="34" charset="0"/>
            </a:endParaRPr>
          </a:p>
        </p:txBody>
      </p:sp>
      <p:grpSp>
        <p:nvGrpSpPr>
          <p:cNvPr id="12291" name="Group 6"/>
          <p:cNvGrpSpPr>
            <a:grpSpLocks/>
          </p:cNvGrpSpPr>
          <p:nvPr/>
        </p:nvGrpSpPr>
        <p:grpSpPr bwMode="auto">
          <a:xfrm>
            <a:off x="914400" y="2133600"/>
            <a:ext cx="6246813" cy="3581400"/>
            <a:chOff x="528" y="1248"/>
            <a:chExt cx="4607" cy="2478"/>
          </a:xfrm>
        </p:grpSpPr>
        <p:pic>
          <p:nvPicPr>
            <p:cNvPr id="12293"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8" y="1248"/>
              <a:ext cx="4607" cy="24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4" name="Oval 5"/>
            <p:cNvSpPr>
              <a:spLocks noChangeArrowheads="1"/>
            </p:cNvSpPr>
            <p:nvPr/>
          </p:nvSpPr>
          <p:spPr bwMode="auto">
            <a:xfrm>
              <a:off x="4608" y="1344"/>
              <a:ext cx="192" cy="2160"/>
            </a:xfrm>
            <a:prstGeom prst="ellipse">
              <a:avLst/>
            </a:prstGeom>
            <a:solidFill>
              <a:schemeClr val="accent1">
                <a:alpha val="59999"/>
              </a:schemeClr>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grpSp>
      <p:sp>
        <p:nvSpPr>
          <p:cNvPr id="12292" name="Text Box 7"/>
          <p:cNvSpPr txBox="1">
            <a:spLocks noChangeArrowheads="1"/>
          </p:cNvSpPr>
          <p:nvPr/>
        </p:nvSpPr>
        <p:spPr bwMode="auto">
          <a:xfrm>
            <a:off x="7375525" y="2932113"/>
            <a:ext cx="12255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vi-VN" altLang="en-US"/>
              <a:t>Cùng về 0</a:t>
            </a:r>
            <a:endParaRPr lang="en-US" altLang="en-US"/>
          </a:p>
        </p:txBody>
      </p:sp>
    </p:spTree>
    <p:extLst>
      <p:ext uri="{BB962C8B-B14F-4D97-AF65-F5344CB8AC3E}">
        <p14:creationId xmlns:p14="http://schemas.microsoft.com/office/powerpoint/2010/main" val="595402687"/>
      </p:ext>
    </p:extLst>
  </p:cSld>
  <p:clrMapOvr>
    <a:masterClrMapping/>
  </p:clrMapOvr>
</p:sld>
</file>

<file path=ppt/slides/slide3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vi-VN" altLang="en-US" smtClean="0"/>
              <a:t>Sơ đồ thời gian của chốt SR</a:t>
            </a:r>
            <a:endParaRPr lang="en-US" altLang="en-US" smtClean="0">
              <a:latin typeface="Arial" panose="020B0604020202020204" pitchFamily="34" charset="0"/>
            </a:endParaRPr>
          </a:p>
        </p:txBody>
      </p:sp>
      <p:sp>
        <p:nvSpPr>
          <p:cNvPr id="13315" name="Rectangle 3"/>
          <p:cNvSpPr>
            <a:spLocks noGrp="1" noChangeArrowheads="1"/>
          </p:cNvSpPr>
          <p:nvPr>
            <p:ph idx="1"/>
          </p:nvPr>
        </p:nvSpPr>
        <p:spPr/>
        <p:txBody>
          <a:bodyPr/>
          <a:lstStyle/>
          <a:p>
            <a:pPr>
              <a:lnSpc>
                <a:spcPct val="90000"/>
              </a:lnSpc>
            </a:pPr>
            <a:r>
              <a:rPr lang="vi-VN" altLang="en-US" smtClean="0"/>
              <a:t>Nếu thời gian trễ lan truyền từ Q</a:t>
            </a:r>
            <a:r>
              <a:rPr lang="vi-VN" altLang="en-US" baseline="-25000" smtClean="0"/>
              <a:t>a</a:t>
            </a:r>
            <a:r>
              <a:rPr lang="vi-VN" altLang="en-US" smtClean="0"/>
              <a:t> và Q</a:t>
            </a:r>
            <a:r>
              <a:rPr lang="vi-VN" altLang="en-US" baseline="-25000" smtClean="0"/>
              <a:t>b</a:t>
            </a:r>
            <a:r>
              <a:rPr lang="vi-VN" altLang="en-US" smtClean="0"/>
              <a:t> chính xác giống nhau </a:t>
            </a:r>
            <a:r>
              <a:rPr lang="vi-VN" altLang="en-US" smtClean="0">
                <a:sym typeface="Wingdings" panose="05000000000000000000" pitchFamily="2" charset="2"/>
              </a:rPr>
              <a:t> ở t</a:t>
            </a:r>
            <a:r>
              <a:rPr lang="vi-VN" altLang="en-US" baseline="-25000" smtClean="0">
                <a:sym typeface="Wingdings" panose="05000000000000000000" pitchFamily="2" charset="2"/>
              </a:rPr>
              <a:t>10</a:t>
            </a:r>
            <a:r>
              <a:rPr lang="vi-VN" altLang="en-US" smtClean="0">
                <a:sym typeface="Wingdings" panose="05000000000000000000" pitchFamily="2" charset="2"/>
              </a:rPr>
              <a:t> tiếp tục không xác định</a:t>
            </a:r>
          </a:p>
          <a:p>
            <a:pPr>
              <a:lnSpc>
                <a:spcPct val="90000"/>
              </a:lnSpc>
            </a:pPr>
            <a:r>
              <a:rPr lang="vi-VN" altLang="en-US" smtClean="0">
                <a:sym typeface="Wingdings" panose="05000000000000000000" pitchFamily="2" charset="2"/>
              </a:rPr>
              <a:t>Thực tế có thể có trễ khác nhau  chốt thiết lập về một trong hai trạng thái ổn định (nhưng ta ko biết trạng thái nào)</a:t>
            </a:r>
          </a:p>
          <a:p>
            <a:pPr>
              <a:lnSpc>
                <a:spcPct val="90000"/>
              </a:lnSpc>
            </a:pPr>
            <a:r>
              <a:rPr lang="vi-VN" altLang="en-US" smtClean="0">
                <a:sym typeface="Wingdings" panose="05000000000000000000" pitchFamily="2" charset="2"/>
              </a:rPr>
              <a:t>Do vậy S=R=1 được xem như la tổ hợp cấm trong mạch chốt SR</a:t>
            </a:r>
            <a:endParaRPr lang="en-US" altLang="en-US" smtClean="0"/>
          </a:p>
        </p:txBody>
      </p:sp>
    </p:spTree>
    <p:extLst>
      <p:ext uri="{BB962C8B-B14F-4D97-AF65-F5344CB8AC3E}">
        <p14:creationId xmlns:p14="http://schemas.microsoft.com/office/powerpoint/2010/main" val="2471362476"/>
      </p:ext>
    </p:extLst>
  </p:cSld>
  <p:clrMapOvr>
    <a:masterClrMapping/>
  </p:clrMapOvr>
</p:sld>
</file>

<file path=ppt/slides/slide3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vi-VN" altLang="en-US" sz="3600" smtClean="0"/>
              <a:t>Chốt được đóng mở-Gated SR latch</a:t>
            </a:r>
            <a:endParaRPr lang="en-US" altLang="en-US" sz="3600" smtClean="0">
              <a:latin typeface="Arial" panose="020B0604020202020204" pitchFamily="34" charset="0"/>
            </a:endParaRPr>
          </a:p>
        </p:txBody>
      </p:sp>
      <p:sp>
        <p:nvSpPr>
          <p:cNvPr id="14339" name="Rectangle 3"/>
          <p:cNvSpPr>
            <a:spLocks noGrp="1" noChangeArrowheads="1"/>
          </p:cNvSpPr>
          <p:nvPr>
            <p:ph idx="1"/>
          </p:nvPr>
        </p:nvSpPr>
        <p:spPr/>
        <p:txBody>
          <a:bodyPr/>
          <a:lstStyle/>
          <a:p>
            <a:r>
              <a:rPr lang="vi-VN" altLang="en-US" smtClean="0"/>
              <a:t>Chốt SR thay đổi trạng thái khi đầu vào thay đổi</a:t>
            </a:r>
          </a:p>
          <a:p>
            <a:r>
              <a:rPr lang="vi-VN" altLang="en-US" smtClean="0"/>
              <a:t>Có thể thêm tín hiệu cho phép vào SR để điều khiển quá trình thay đổi trạng thái</a:t>
            </a:r>
          </a:p>
          <a:p>
            <a:r>
              <a:rPr lang="vi-VN" altLang="en-US" smtClean="0"/>
              <a:t>Mạch đó được xem là chốt SR được đóng mở</a:t>
            </a:r>
            <a:endParaRPr lang="en-US" altLang="en-US" smtClean="0"/>
          </a:p>
        </p:txBody>
      </p:sp>
    </p:spTree>
    <p:extLst>
      <p:ext uri="{BB962C8B-B14F-4D97-AF65-F5344CB8AC3E}">
        <p14:creationId xmlns:p14="http://schemas.microsoft.com/office/powerpoint/2010/main" val="591120366"/>
      </p:ext>
    </p:extLst>
  </p:cSld>
  <p:clrMapOvr>
    <a:masterClrMapping/>
  </p:clrMapOvr>
</p:sld>
</file>

<file path=ppt/slides/slide3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vi-VN" altLang="en-US" sz="3600" smtClean="0"/>
              <a:t>Chốt được đóng mở-Gated SR latch, cont.</a:t>
            </a:r>
            <a:endParaRPr lang="en-US" altLang="en-US" sz="3600" smtClean="0">
              <a:latin typeface="Arial" panose="020B0604020202020204" pitchFamily="34" charset="0"/>
            </a:endParaRPr>
          </a:p>
        </p:txBody>
      </p:sp>
      <p:pic>
        <p:nvPicPr>
          <p:cNvPr id="15363"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1905000"/>
            <a:ext cx="7065963" cy="3781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57156293"/>
      </p:ext>
    </p:extLst>
  </p:cSld>
  <p:clrMapOvr>
    <a:masterClrMapping/>
  </p:clrMapOvr>
</p:sld>
</file>

<file path=ppt/slides/slide3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vi-VN" altLang="en-US" smtClean="0"/>
              <a:t>Sơ đồ thời gian</a:t>
            </a:r>
            <a:endParaRPr lang="en-US" altLang="en-US" smtClean="0">
              <a:latin typeface="Arial" panose="020B0604020202020204" pitchFamily="34" charset="0"/>
            </a:endParaRPr>
          </a:p>
        </p:txBody>
      </p:sp>
      <p:pic>
        <p:nvPicPr>
          <p:cNvPr id="16387"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981200"/>
            <a:ext cx="6040438" cy="3867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53245210"/>
      </p:ext>
    </p:extLst>
  </p:cSld>
  <p:clrMapOvr>
    <a:masterClrMapping/>
  </p:clrMapOvr>
</p:sld>
</file>

<file path=ppt/slides/slide3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vi-VN" altLang="en-US" smtClean="0"/>
              <a:t>Chốt SR dùng cổng NAND</a:t>
            </a:r>
            <a:endParaRPr lang="en-US" altLang="en-US" smtClean="0">
              <a:latin typeface="Arial" panose="020B0604020202020204" pitchFamily="34" charset="0"/>
            </a:endParaRPr>
          </a:p>
        </p:txBody>
      </p:sp>
      <p:pic>
        <p:nvPicPr>
          <p:cNvPr id="17411"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90738" y="1952625"/>
            <a:ext cx="4962525" cy="295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9943227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smtClean="0"/>
              <a:t>Ph</a:t>
            </a:r>
            <a:r>
              <a:rPr lang="vi-VN" altLang="en-US" smtClean="0"/>
              <a:t>ân tích mạng logic</a:t>
            </a:r>
            <a:endParaRPr lang="en-US" altLang="en-US" smtClean="0">
              <a:latin typeface="Arial" panose="020B0604020202020204" pitchFamily="34" charset="0"/>
            </a:endParaRPr>
          </a:p>
        </p:txBody>
      </p:sp>
      <p:sp>
        <p:nvSpPr>
          <p:cNvPr id="23555" name="Rectangle 3"/>
          <p:cNvSpPr>
            <a:spLocks noGrp="1" noChangeArrowheads="1"/>
          </p:cNvSpPr>
          <p:nvPr>
            <p:ph idx="1"/>
          </p:nvPr>
        </p:nvSpPr>
        <p:spPr/>
        <p:txBody>
          <a:bodyPr/>
          <a:lstStyle/>
          <a:p>
            <a:r>
              <a:rPr lang="en-US" altLang="en-US" smtClean="0">
                <a:latin typeface="Times New Roman" panose="02020603050405020304" pitchFamily="18" charset="0"/>
                <a:cs typeface="Times New Roman" panose="02020603050405020304" pitchFamily="18" charset="0"/>
              </a:rPr>
              <a:t>Phân tích là việc ngược lại của thiết kế</a:t>
            </a:r>
          </a:p>
          <a:p>
            <a:r>
              <a:rPr lang="vi-VN" altLang="en-US" smtClean="0"/>
              <a:t>Để phân tích hàm chức năng của một mạng logic, tất cả các khả năng đầu vào được đưa vào để lấy kết quả ra.</a:t>
            </a:r>
            <a:endParaRPr lang="en-US" altLang="en-US" smtClean="0"/>
          </a:p>
        </p:txBody>
      </p:sp>
      <p:pic>
        <p:nvPicPr>
          <p:cNvPr id="23556"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3657600"/>
            <a:ext cx="7010400" cy="1674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7" name="Text Box 7"/>
          <p:cNvSpPr txBox="1">
            <a:spLocks noChangeArrowheads="1"/>
          </p:cNvSpPr>
          <p:nvPr/>
        </p:nvSpPr>
        <p:spPr bwMode="auto">
          <a:xfrm>
            <a:off x="3733800" y="5486400"/>
            <a:ext cx="178911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vi-VN" altLang="en-US"/>
              <a:t>f(x</a:t>
            </a:r>
            <a:r>
              <a:rPr lang="vi-VN" altLang="en-US" baseline="-25000"/>
              <a:t>1</a:t>
            </a:r>
            <a:r>
              <a:rPr lang="vi-VN" altLang="en-US"/>
              <a:t>,x</a:t>
            </a:r>
            <a:r>
              <a:rPr lang="vi-VN" altLang="en-US" baseline="-25000"/>
              <a:t>2</a:t>
            </a:r>
            <a:r>
              <a:rPr lang="vi-VN" altLang="en-US"/>
              <a:t>)=x</a:t>
            </a:r>
            <a:r>
              <a:rPr lang="vi-VN" altLang="en-US" baseline="-25000"/>
              <a:t>1</a:t>
            </a:r>
            <a:r>
              <a:rPr lang="vi-VN" altLang="en-US"/>
              <a:t>x</a:t>
            </a:r>
            <a:r>
              <a:rPr lang="vi-VN" altLang="en-US" baseline="-25000"/>
              <a:t>2</a:t>
            </a:r>
            <a:r>
              <a:rPr lang="vi-VN" altLang="en-US"/>
              <a:t>+\x</a:t>
            </a:r>
            <a:r>
              <a:rPr lang="vi-VN" altLang="en-US" baseline="-25000"/>
              <a:t>1</a:t>
            </a:r>
            <a:endParaRPr lang="en-US" altLang="en-US" baseline="-25000"/>
          </a:p>
        </p:txBody>
      </p:sp>
      <p:sp>
        <p:nvSpPr>
          <p:cNvPr id="23558" name="Rectangle 8"/>
          <p:cNvSpPr>
            <a:spLocks noChangeArrowheads="1"/>
          </p:cNvSpPr>
          <p:nvPr/>
        </p:nvSpPr>
        <p:spPr bwMode="auto">
          <a:xfrm>
            <a:off x="1524000" y="3810000"/>
            <a:ext cx="228600" cy="1371600"/>
          </a:xfrm>
          <a:prstGeom prst="rect">
            <a:avLst/>
          </a:prstGeom>
          <a:solidFill>
            <a:schemeClr val="accent1">
              <a:alpha val="39999"/>
            </a:schemeClr>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3559" name="Rectangle 9"/>
          <p:cNvSpPr>
            <a:spLocks noChangeArrowheads="1"/>
          </p:cNvSpPr>
          <p:nvPr/>
        </p:nvSpPr>
        <p:spPr bwMode="auto">
          <a:xfrm>
            <a:off x="6477000" y="4267200"/>
            <a:ext cx="228600" cy="381000"/>
          </a:xfrm>
          <a:prstGeom prst="rect">
            <a:avLst/>
          </a:prstGeom>
          <a:solidFill>
            <a:schemeClr val="accent1">
              <a:alpha val="39999"/>
            </a:schemeClr>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3560" name="Rectangle 10"/>
          <p:cNvSpPr>
            <a:spLocks noChangeArrowheads="1"/>
          </p:cNvSpPr>
          <p:nvPr/>
        </p:nvSpPr>
        <p:spPr bwMode="auto">
          <a:xfrm>
            <a:off x="3886200" y="3733800"/>
            <a:ext cx="228600" cy="1371600"/>
          </a:xfrm>
          <a:prstGeom prst="rect">
            <a:avLst/>
          </a:prstGeom>
          <a:solidFill>
            <a:schemeClr val="accent1">
              <a:alpha val="39999"/>
            </a:schemeClr>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1" name="Slide Number Placeholder 10"/>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5141A2F4-6537-4D34-BA39-D760C6CE6787}" type="slidenum">
              <a:rPr lang="en-US" altLang="en-US">
                <a:solidFill>
                  <a:srgbClr val="045C75"/>
                </a:solidFill>
              </a:rPr>
              <a:pPr eaLnBrk="1" hangingPunct="1"/>
              <a:t>34</a:t>
            </a:fld>
            <a:endParaRPr lang="en-US" altLang="en-US">
              <a:solidFill>
                <a:srgbClr val="045C75"/>
              </a:solidFill>
            </a:endParaRPr>
          </a:p>
        </p:txBody>
      </p:sp>
      <p:sp>
        <p:nvSpPr>
          <p:cNvPr id="12" name="Footer Placeholder 11"/>
          <p:cNvSpPr>
            <a:spLocks noGrp="1"/>
          </p:cNvSpPr>
          <p:nvPr>
            <p:ph type="ftr" sz="quarter" idx="11"/>
          </p:nvPr>
        </p:nvSpPr>
        <p:spPr/>
        <p:txBody>
          <a:bodyPr/>
          <a:lstStyle/>
          <a:p>
            <a:pPr>
              <a:defRPr/>
            </a:pPr>
            <a:r>
              <a:rPr lang="en-US"/>
              <a:t>Khoa ĐT-VT, Đại học Bách Khoa Hà nội           Tiến sỹ Hoàng Mạnh Thắng</a:t>
            </a:r>
          </a:p>
        </p:txBody>
      </p:sp>
    </p:spTree>
    <p:extLst>
      <p:ext uri="{BB962C8B-B14F-4D97-AF65-F5344CB8AC3E}">
        <p14:creationId xmlns:p14="http://schemas.microsoft.com/office/powerpoint/2010/main" val="4048354904"/>
      </p:ext>
    </p:extLst>
  </p:cSld>
  <p:clrMapOvr>
    <a:masterClrMapping/>
  </p:clrMapOvr>
</p:sld>
</file>

<file path=ppt/slides/slide3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vi-VN" altLang="en-US" smtClean="0"/>
              <a:t>Chốt D có clk</a:t>
            </a:r>
            <a:endParaRPr lang="en-US" altLang="en-US" smtClean="0"/>
          </a:p>
        </p:txBody>
      </p:sp>
      <p:sp>
        <p:nvSpPr>
          <p:cNvPr id="18435" name="Rectangle 3"/>
          <p:cNvSpPr>
            <a:spLocks noGrp="1" noChangeArrowheads="1"/>
          </p:cNvSpPr>
          <p:nvPr>
            <p:ph idx="1"/>
          </p:nvPr>
        </p:nvSpPr>
        <p:spPr/>
        <p:txBody>
          <a:bodyPr/>
          <a:lstStyle/>
          <a:p>
            <a:r>
              <a:rPr lang="vi-VN" altLang="en-US" smtClean="0"/>
              <a:t>Chốt có một đầu vào dữ liêu D lưu giảtị vào dưới sự điều khiển của tín hiệu Clk </a:t>
            </a:r>
            <a:r>
              <a:rPr lang="vi-VN" altLang="en-US" smtClean="0">
                <a:sym typeface="Wingdings" panose="05000000000000000000" pitchFamily="2" charset="2"/>
              </a:rPr>
              <a:t> Gated D Latch</a:t>
            </a:r>
            <a:endParaRPr lang="en-US" altLang="en-US" smtClean="0"/>
          </a:p>
        </p:txBody>
      </p:sp>
      <p:pic>
        <p:nvPicPr>
          <p:cNvPr id="1843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3581400"/>
            <a:ext cx="5095875" cy="209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80103478"/>
      </p:ext>
    </p:extLst>
  </p:cSld>
  <p:clrMapOvr>
    <a:masterClrMapping/>
  </p:clrMapOvr>
</p:sld>
</file>

<file path=ppt/slides/slide3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vi-VN" altLang="en-US" smtClean="0"/>
              <a:t>Chốt D có clk, cont</a:t>
            </a:r>
            <a:endParaRPr lang="en-US" altLang="en-US" smtClean="0"/>
          </a:p>
        </p:txBody>
      </p:sp>
      <p:pic>
        <p:nvPicPr>
          <p:cNvPr id="19459"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1905000"/>
            <a:ext cx="5897563" cy="408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61110756"/>
      </p:ext>
    </p:extLst>
  </p:cSld>
  <p:clrMapOvr>
    <a:masterClrMapping/>
  </p:clrMapOvr>
</p:sld>
</file>

<file path=ppt/slides/slide3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vi-VN" altLang="en-US" sz="4000" smtClean="0"/>
              <a:t>Cảm nhận them mức và sườn (level vs. edge)</a:t>
            </a:r>
            <a:endParaRPr lang="en-US" altLang="en-US" sz="4000" smtClean="0">
              <a:latin typeface="Arial" panose="020B0604020202020204" pitchFamily="34" charset="0"/>
            </a:endParaRPr>
          </a:p>
        </p:txBody>
      </p:sp>
      <p:sp>
        <p:nvSpPr>
          <p:cNvPr id="20483" name="Rectangle 3"/>
          <p:cNvSpPr>
            <a:spLocks noGrp="1" noChangeArrowheads="1"/>
          </p:cNvSpPr>
          <p:nvPr>
            <p:ph idx="1"/>
          </p:nvPr>
        </p:nvSpPr>
        <p:spPr/>
        <p:txBody>
          <a:bodyPr/>
          <a:lstStyle/>
          <a:p>
            <a:r>
              <a:rPr lang="vi-VN" altLang="en-US" smtClean="0"/>
              <a:t>Đầu ra của chốt D được điều khiển bởi mức (0 hoặc 1) của đầu vào Clk </a:t>
            </a:r>
            <a:r>
              <a:rPr lang="vi-VN" altLang="en-US" smtClean="0">
                <a:sym typeface="Wingdings" panose="05000000000000000000" pitchFamily="2" charset="2"/>
              </a:rPr>
              <a:t> cảm nhận theo </a:t>
            </a:r>
            <a:r>
              <a:rPr lang="vi-VN" altLang="en-US" b="1" i="1" smtClean="0">
                <a:sym typeface="Wingdings" panose="05000000000000000000" pitchFamily="2" charset="2"/>
              </a:rPr>
              <a:t>level</a:t>
            </a:r>
          </a:p>
          <a:p>
            <a:r>
              <a:rPr lang="vi-VN" altLang="en-US" smtClean="0"/>
              <a:t>Có thể thay đổi đầu ra khi Clk chuyển mức </a:t>
            </a:r>
            <a:r>
              <a:rPr lang="vi-VN" altLang="en-US" smtClean="0">
                <a:sym typeface="Wingdings" panose="05000000000000000000" pitchFamily="2" charset="2"/>
              </a:rPr>
              <a:t> cảm nhận theo sườn - </a:t>
            </a:r>
            <a:r>
              <a:rPr lang="vi-VN" altLang="en-US" b="1" i="1" smtClean="0">
                <a:sym typeface="Wingdings" panose="05000000000000000000" pitchFamily="2" charset="2"/>
              </a:rPr>
              <a:t>edge</a:t>
            </a:r>
            <a:endParaRPr lang="en-US" altLang="en-US" smtClean="0"/>
          </a:p>
        </p:txBody>
      </p:sp>
    </p:spTree>
    <p:extLst>
      <p:ext uri="{BB962C8B-B14F-4D97-AF65-F5344CB8AC3E}">
        <p14:creationId xmlns:p14="http://schemas.microsoft.com/office/powerpoint/2010/main" val="1105482064"/>
      </p:ext>
    </p:extLst>
  </p:cSld>
  <p:clrMapOvr>
    <a:masterClrMapping/>
  </p:clrMapOvr>
</p:sld>
</file>

<file path=ppt/slides/slide3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vi-VN" altLang="en-US" smtClean="0"/>
              <a:t>Ảnh hưởng của trễ lan truyền</a:t>
            </a:r>
            <a:endParaRPr lang="en-US" altLang="en-US" smtClean="0">
              <a:latin typeface="Arial" panose="020B0604020202020204" pitchFamily="34" charset="0"/>
            </a:endParaRPr>
          </a:p>
        </p:txBody>
      </p:sp>
      <p:sp>
        <p:nvSpPr>
          <p:cNvPr id="21507" name="Rectangle 3"/>
          <p:cNvSpPr>
            <a:spLocks noGrp="1" noChangeArrowheads="1"/>
          </p:cNvSpPr>
          <p:nvPr>
            <p:ph idx="1"/>
          </p:nvPr>
        </p:nvSpPr>
        <p:spPr/>
        <p:txBody>
          <a:bodyPr/>
          <a:lstStyle/>
          <a:p>
            <a:pPr>
              <a:lnSpc>
                <a:spcPct val="80000"/>
              </a:lnSpc>
            </a:pPr>
            <a:r>
              <a:rPr lang="vi-VN" altLang="en-US" sz="2700" smtClean="0"/>
              <a:t>Các phần trước chưa quan tâm đến tác động của trễ lan truyền. Thực tế nó xảy ra</a:t>
            </a:r>
          </a:p>
          <a:p>
            <a:pPr>
              <a:lnSpc>
                <a:spcPct val="80000"/>
              </a:lnSpc>
            </a:pPr>
            <a:r>
              <a:rPr lang="vi-VN" altLang="en-US" sz="2700" smtClean="0"/>
              <a:t>Cần đảm bảo ổn định tín hiệu đầu vào khi có thay đổi xảy ra ở Clk</a:t>
            </a:r>
          </a:p>
          <a:p>
            <a:pPr>
              <a:lnSpc>
                <a:spcPct val="80000"/>
              </a:lnSpc>
            </a:pPr>
            <a:r>
              <a:rPr lang="vi-VN" altLang="en-US" sz="2700" smtClean="0"/>
              <a:t>Thời gian tối thiểu để tín hiệu D duy trì ổn định trước khi sườn âm (1</a:t>
            </a:r>
            <a:r>
              <a:rPr lang="vi-VN" altLang="en-US" sz="2700" smtClean="0">
                <a:sym typeface="Wingdings" panose="05000000000000000000" pitchFamily="2" charset="2"/>
              </a:rPr>
              <a:t>0</a:t>
            </a:r>
            <a:r>
              <a:rPr lang="vi-VN" altLang="en-US" sz="2700" smtClean="0"/>
              <a:t>) của Clk được gọi là thời gian setup (t</a:t>
            </a:r>
            <a:r>
              <a:rPr lang="vi-VN" altLang="en-US" sz="2700" baseline="-25000" smtClean="0"/>
              <a:t>su</a:t>
            </a:r>
            <a:r>
              <a:rPr lang="vi-VN" altLang="en-US" sz="2700" smtClean="0"/>
              <a:t>)</a:t>
            </a:r>
          </a:p>
          <a:p>
            <a:pPr>
              <a:lnSpc>
                <a:spcPct val="80000"/>
              </a:lnSpc>
            </a:pPr>
            <a:r>
              <a:rPr lang="vi-VN" altLang="en-US" sz="2700" smtClean="0"/>
              <a:t>Thời gian tối thiểu để tín hiệu D duy trì ổn định sau khi sườn âm của Clk gọilà thời gian giữ (hold time) - t</a:t>
            </a:r>
            <a:r>
              <a:rPr lang="vi-VN" altLang="en-US" sz="2700" baseline="-25000" smtClean="0"/>
              <a:t>h</a:t>
            </a:r>
            <a:endParaRPr lang="vi-VN" altLang="en-US" sz="2700" smtClean="0"/>
          </a:p>
          <a:p>
            <a:pPr lvl="1">
              <a:lnSpc>
                <a:spcPct val="80000"/>
              </a:lnSpc>
            </a:pPr>
            <a:r>
              <a:rPr lang="vi-VN" altLang="en-US" sz="2200" smtClean="0"/>
              <a:t>Với CMOS là t</a:t>
            </a:r>
            <a:r>
              <a:rPr lang="vi-VN" altLang="en-US" sz="2200" baseline="-25000" smtClean="0"/>
              <a:t>su</a:t>
            </a:r>
            <a:r>
              <a:rPr lang="vi-VN" altLang="en-US" sz="2200" smtClean="0"/>
              <a:t>=3ns và t</a:t>
            </a:r>
            <a:r>
              <a:rPr lang="vi-VN" altLang="en-US" sz="2200" baseline="-25000" smtClean="0"/>
              <a:t>h</a:t>
            </a:r>
            <a:r>
              <a:rPr lang="vi-VN" altLang="en-US" sz="2200" smtClean="0"/>
              <a:t>=2ns</a:t>
            </a:r>
            <a:endParaRPr lang="en-US" altLang="en-US" sz="2200" smtClean="0"/>
          </a:p>
        </p:txBody>
      </p:sp>
    </p:spTree>
    <p:extLst>
      <p:ext uri="{BB962C8B-B14F-4D97-AF65-F5344CB8AC3E}">
        <p14:creationId xmlns:p14="http://schemas.microsoft.com/office/powerpoint/2010/main" val="2338545041"/>
      </p:ext>
    </p:extLst>
  </p:cSld>
  <p:clrMapOvr>
    <a:masterClrMapping/>
  </p:clrMapOvr>
</p:sld>
</file>

<file path=ppt/slides/slide3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vi-VN" altLang="en-US" smtClean="0"/>
              <a:t>Các thời gian setup và hold</a:t>
            </a:r>
            <a:endParaRPr lang="en-US" altLang="en-US" smtClean="0">
              <a:latin typeface="Arial" panose="020B0604020202020204" pitchFamily="34" charset="0"/>
            </a:endParaRPr>
          </a:p>
        </p:txBody>
      </p:sp>
      <p:pic>
        <p:nvPicPr>
          <p:cNvPr id="22531"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2209800"/>
            <a:ext cx="6989763" cy="291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49497068"/>
      </p:ext>
    </p:extLst>
  </p:cSld>
  <p:clrMapOvr>
    <a:masterClrMapping/>
  </p:clrMapOvr>
</p:sld>
</file>

<file path=ppt/slides/slide3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2"/>
          <p:cNvSpPr>
            <a:spLocks noGrp="1" noChangeArrowheads="1"/>
          </p:cNvSpPr>
          <p:nvPr>
            <p:ph type="ctrTitle"/>
          </p:nvPr>
        </p:nvSpPr>
        <p:spPr>
          <a:xfrm>
            <a:off x="533400" y="838200"/>
            <a:ext cx="8077200" cy="2559050"/>
          </a:xfrm>
        </p:spPr>
        <p:txBody>
          <a:bodyPr>
            <a:normAutofit fontScale="90000"/>
          </a:bodyPr>
          <a:lstStyle/>
          <a:p>
            <a:pPr fontAlgn="auto">
              <a:spcAft>
                <a:spcPts val="0"/>
              </a:spcAft>
              <a:defRPr/>
            </a:pPr>
            <a:r>
              <a:rPr lang="vi-VN" sz="6800"/>
              <a:t>Thiết kế số</a:t>
            </a:r>
            <a:br>
              <a:rPr lang="vi-VN" sz="6800"/>
            </a:br>
            <a:r>
              <a:rPr lang="vi-VN" sz="6800"/>
              <a:t> </a:t>
            </a:r>
            <a:r>
              <a:rPr lang="vi-VN" sz="4200" i="1">
                <a:solidFill>
                  <a:schemeClr val="accent2"/>
                </a:solidFill>
              </a:rPr>
              <a:t>Các khối mạch tổ hợp:</a:t>
            </a:r>
            <a:br>
              <a:rPr lang="vi-VN" sz="4200" i="1">
                <a:solidFill>
                  <a:schemeClr val="accent2"/>
                </a:solidFill>
              </a:rPr>
            </a:br>
            <a:r>
              <a:rPr lang="vi-VN" sz="2600" i="1">
                <a:solidFill>
                  <a:srgbClr val="0033CC"/>
                </a:solidFill>
              </a:rPr>
              <a:t>Các Flop-Flops, thanh ghi và các bộ đếm: </a:t>
            </a:r>
            <a:br>
              <a:rPr lang="vi-VN" sz="2600" i="1">
                <a:solidFill>
                  <a:srgbClr val="0033CC"/>
                </a:solidFill>
              </a:rPr>
            </a:br>
            <a:r>
              <a:rPr lang="vi-VN" sz="2600" i="1">
                <a:solidFill>
                  <a:srgbClr val="0033CC"/>
                </a:solidFill>
              </a:rPr>
              <a:t>Các Flip-Flop</a:t>
            </a:r>
            <a:endParaRPr lang="en-US" sz="2200" i="1">
              <a:solidFill>
                <a:srgbClr val="0033CC"/>
              </a:solidFill>
              <a:latin typeface="Arial" charset="0"/>
            </a:endParaRPr>
          </a:p>
        </p:txBody>
      </p:sp>
      <p:sp>
        <p:nvSpPr>
          <p:cNvPr id="5123" name="Rectangle 3"/>
          <p:cNvSpPr>
            <a:spLocks noGrp="1" noChangeArrowheads="1"/>
          </p:cNvSpPr>
          <p:nvPr>
            <p:ph type="subTitle" idx="1"/>
          </p:nvPr>
        </p:nvSpPr>
        <p:spPr>
          <a:xfrm>
            <a:off x="533400" y="3228975"/>
            <a:ext cx="7854950" cy="1752600"/>
          </a:xfrm>
        </p:spPr>
        <p:txBody>
          <a:bodyPr/>
          <a:lstStyle/>
          <a:p>
            <a:pPr marR="0"/>
            <a:r>
              <a:rPr lang="vi-VN" altLang="en-US" smtClean="0"/>
              <a:t>Người trình bày: </a:t>
            </a:r>
          </a:p>
          <a:p>
            <a:pPr marR="0"/>
            <a:r>
              <a:rPr lang="vi-VN" altLang="en-US" smtClean="0"/>
              <a:t>TS. Hoàng Mạnh Thắng</a:t>
            </a:r>
            <a:endParaRPr lang="en-US" altLang="en-US" smtClean="0"/>
          </a:p>
        </p:txBody>
      </p:sp>
      <p:sp>
        <p:nvSpPr>
          <p:cNvPr id="5124" name="Text Box 4"/>
          <p:cNvSpPr txBox="1">
            <a:spLocks noChangeArrowheads="1"/>
          </p:cNvSpPr>
          <p:nvPr>
            <p:custDataLst>
              <p:tags r:id="rId1"/>
            </p:custDataLst>
          </p:nvPr>
        </p:nvSpPr>
        <p:spPr bwMode="auto">
          <a:xfrm>
            <a:off x="0" y="7112000"/>
            <a:ext cx="9144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TexPoint fonts used in EMF: </a:t>
            </a:r>
            <a:r>
              <a:rPr lang="en-US" altLang="en-US">
                <a:latin typeface="cmmi10" pitchFamily="34" charset="0"/>
              </a:rPr>
              <a:t>A</a:t>
            </a:r>
            <a:r>
              <a:rPr lang="en-US" altLang="en-US">
                <a:latin typeface="cmr10" pitchFamily="34" charset="0"/>
              </a:rPr>
              <a:t>A</a:t>
            </a:r>
            <a:r>
              <a:rPr lang="en-US" altLang="en-US">
                <a:latin typeface="cmsy10" pitchFamily="34" charset="0"/>
              </a:rPr>
              <a:t>A</a:t>
            </a:r>
            <a:r>
              <a:rPr lang="en-US" altLang="en-US">
                <a:latin typeface="cmsy7" pitchFamily="34" charset="0"/>
              </a:rPr>
              <a:t>A</a:t>
            </a:r>
            <a:r>
              <a:rPr lang="en-US" altLang="en-US">
                <a:latin typeface="cmr7" pitchFamily="34" charset="0"/>
              </a:rPr>
              <a:t>A</a:t>
            </a:r>
            <a:r>
              <a:rPr lang="en-US" altLang="en-US">
                <a:latin typeface="cmmi7" pitchFamily="34" charset="0"/>
              </a:rPr>
              <a:t>A</a:t>
            </a:r>
          </a:p>
        </p:txBody>
      </p:sp>
    </p:spTree>
    <p:extLst>
      <p:ext uri="{BB962C8B-B14F-4D97-AF65-F5344CB8AC3E}">
        <p14:creationId xmlns:p14="http://schemas.microsoft.com/office/powerpoint/2010/main" val="4071847095"/>
      </p:ext>
    </p:extLst>
  </p:cSld>
  <p:clrMapOvr>
    <a:masterClrMapping/>
  </p:clrMapOvr>
  <p:timing>
    <p:tnLst>
      <p:par>
        <p:cTn id="1" dur="indefinite" restart="never" nodeType="tmRoot"/>
      </p:par>
    </p:tnLst>
  </p:timing>
</p:sld>
</file>

<file path=ppt/slides/slide3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vi-VN" altLang="en-US" smtClean="0"/>
              <a:t>Flip-Flop</a:t>
            </a:r>
            <a:endParaRPr lang="en-US" altLang="en-US" smtClean="0">
              <a:latin typeface="Arial" panose="020B0604020202020204" pitchFamily="34" charset="0"/>
            </a:endParaRPr>
          </a:p>
        </p:txBody>
      </p:sp>
      <p:sp>
        <p:nvSpPr>
          <p:cNvPr id="6147" name="Rectangle 3"/>
          <p:cNvSpPr>
            <a:spLocks noGrp="1" noChangeArrowheads="1"/>
          </p:cNvSpPr>
          <p:nvPr>
            <p:ph idx="1"/>
          </p:nvPr>
        </p:nvSpPr>
        <p:spPr/>
        <p:txBody>
          <a:bodyPr/>
          <a:lstStyle/>
          <a:p>
            <a:r>
              <a:rPr lang="vi-VN" altLang="en-US" sz="2700" smtClean="0"/>
              <a:t>Là gated latch cảm nhận theo mức và có thể thay đổi trạng thái nhiều hơn một lần mỗi khi giai đoạn active của tín hiệu Clk</a:t>
            </a:r>
          </a:p>
          <a:p>
            <a:r>
              <a:rPr lang="vi-VN" altLang="en-US" sz="2700" smtClean="0"/>
              <a:t>Phần tử lưu trữ có thể thay đổi trạng thái không nhiều hơn một lần trong một chu kỳ Clk</a:t>
            </a:r>
          </a:p>
          <a:p>
            <a:r>
              <a:rPr lang="vi-VN" altLang="en-US" sz="2700" smtClean="0"/>
              <a:t>Hai loại mạch có đặc điểm này là:</a:t>
            </a:r>
          </a:p>
          <a:p>
            <a:pPr lvl="1"/>
            <a:r>
              <a:rPr lang="vi-VN" altLang="en-US" sz="2200" smtClean="0"/>
              <a:t>Master-slave flip-flop</a:t>
            </a:r>
          </a:p>
          <a:p>
            <a:pPr lvl="1"/>
            <a:r>
              <a:rPr lang="vi-VN" altLang="en-US" sz="2200" smtClean="0"/>
              <a:t>Edge-triggered flip-flop</a:t>
            </a:r>
            <a:endParaRPr lang="en-US" altLang="en-US" sz="2200" smtClean="0"/>
          </a:p>
        </p:txBody>
      </p:sp>
    </p:spTree>
    <p:extLst>
      <p:ext uri="{BB962C8B-B14F-4D97-AF65-F5344CB8AC3E}">
        <p14:creationId xmlns:p14="http://schemas.microsoft.com/office/powerpoint/2010/main" val="182029434"/>
      </p:ext>
    </p:extLst>
  </p:cSld>
  <p:clrMapOvr>
    <a:masterClrMapping/>
  </p:clrMapOvr>
  <p:timing>
    <p:tnLst>
      <p:par>
        <p:cTn id="1" dur="indefinite" restart="never" nodeType="tmRoot"/>
      </p:par>
    </p:tnLst>
  </p:timing>
</p:sld>
</file>

<file path=ppt/slides/slide3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vi-VN" altLang="en-US" smtClean="0"/>
              <a:t>Master-slave D flip-flip</a:t>
            </a:r>
            <a:endParaRPr lang="en-US" altLang="en-US" smtClean="0">
              <a:latin typeface="Arial" panose="020B0604020202020204" pitchFamily="34" charset="0"/>
            </a:endParaRPr>
          </a:p>
        </p:txBody>
      </p:sp>
      <p:sp>
        <p:nvSpPr>
          <p:cNvPr id="7171" name="Rectangle 3"/>
          <p:cNvSpPr>
            <a:spLocks noGrp="1" noChangeArrowheads="1"/>
          </p:cNvSpPr>
          <p:nvPr>
            <p:ph idx="1"/>
          </p:nvPr>
        </p:nvSpPr>
        <p:spPr/>
        <p:txBody>
          <a:bodyPr/>
          <a:lstStyle/>
          <a:p>
            <a:r>
              <a:rPr lang="vi-VN" altLang="en-US" smtClean="0"/>
              <a:t>Gồm 2 chốt D: master và slave</a:t>
            </a:r>
          </a:p>
          <a:p>
            <a:pPr lvl="1"/>
            <a:r>
              <a:rPr lang="vi-VN" altLang="en-US" smtClean="0"/>
              <a:t>Master thay đổi trạng thái trong khi Clk=1</a:t>
            </a:r>
          </a:p>
          <a:p>
            <a:pPr lvl="1"/>
            <a:r>
              <a:rPr lang="vi-VN" altLang="en-US" smtClean="0"/>
              <a:t>Slave thay đổi trạng thái khi Clk=0</a:t>
            </a:r>
            <a:endParaRPr lang="en-US" altLang="en-US" smtClean="0"/>
          </a:p>
        </p:txBody>
      </p:sp>
      <p:pic>
        <p:nvPicPr>
          <p:cNvPr id="717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3352800"/>
            <a:ext cx="6745288" cy="256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56749685"/>
      </p:ext>
    </p:extLst>
  </p:cSld>
  <p:clrMapOvr>
    <a:masterClrMapping/>
  </p:clrMapOvr>
  <p:timing>
    <p:tnLst>
      <p:par>
        <p:cTn id="1" dur="indefinite" restart="never" nodeType="tmRoot"/>
      </p:par>
    </p:tnLst>
  </p:timing>
</p:sld>
</file>

<file path=ppt/slides/slide3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vi-VN" altLang="en-US" smtClean="0"/>
              <a:t>Master-slave D flip-flip, cont</a:t>
            </a:r>
            <a:endParaRPr lang="en-US" altLang="en-US" smtClean="0">
              <a:latin typeface="Arial" panose="020B0604020202020204" pitchFamily="34" charset="0"/>
            </a:endParaRPr>
          </a:p>
        </p:txBody>
      </p:sp>
      <p:pic>
        <p:nvPicPr>
          <p:cNvPr id="819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286000"/>
            <a:ext cx="7170738" cy="3705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6" name="Oval 5"/>
          <p:cNvSpPr>
            <a:spLocks noChangeArrowheads="1"/>
          </p:cNvSpPr>
          <p:nvPr/>
        </p:nvSpPr>
        <p:spPr bwMode="auto">
          <a:xfrm>
            <a:off x="3276600" y="2209800"/>
            <a:ext cx="304800" cy="2514600"/>
          </a:xfrm>
          <a:prstGeom prst="ellipse">
            <a:avLst/>
          </a:prstGeom>
          <a:solidFill>
            <a:schemeClr val="accent1">
              <a:alpha val="50195"/>
            </a:schemeClr>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Tree>
    <p:extLst>
      <p:ext uri="{BB962C8B-B14F-4D97-AF65-F5344CB8AC3E}">
        <p14:creationId xmlns:p14="http://schemas.microsoft.com/office/powerpoint/2010/main" val="4057033465"/>
      </p:ext>
    </p:extLst>
  </p:cSld>
  <p:clrMapOvr>
    <a:masterClrMapping/>
  </p:clrMapOvr>
  <p:timing>
    <p:tnLst>
      <p:par>
        <p:cTn id="1" dur="indefinite" restart="never" nodeType="tmRoot"/>
      </p:par>
    </p:tnLst>
  </p:timing>
</p:sld>
</file>

<file path=ppt/slides/slide3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vi-VN" altLang="en-US" smtClean="0"/>
              <a:t>Edge-triggered </a:t>
            </a:r>
            <a:r>
              <a:rPr lang="en-US" altLang="en-US" smtClean="0">
                <a:latin typeface="Arial" panose="020B0604020202020204" pitchFamily="34" charset="0"/>
              </a:rPr>
              <a:t>Flip-Flops</a:t>
            </a:r>
          </a:p>
        </p:txBody>
      </p:sp>
      <p:sp>
        <p:nvSpPr>
          <p:cNvPr id="9219" name="Rectangle 3"/>
          <p:cNvSpPr>
            <a:spLocks noGrp="1" noChangeArrowheads="1"/>
          </p:cNvSpPr>
          <p:nvPr>
            <p:ph idx="1"/>
          </p:nvPr>
        </p:nvSpPr>
        <p:spPr/>
        <p:txBody>
          <a:bodyPr/>
          <a:lstStyle/>
          <a:p>
            <a:r>
              <a:rPr lang="vi-VN" altLang="en-US" smtClean="0"/>
              <a:t>Chức năng tương tự với Master-slave D flip-flop và được xây dựng từ cổng 6 NAND</a:t>
            </a:r>
            <a:endParaRPr lang="en-US" altLang="en-US" smtClean="0"/>
          </a:p>
        </p:txBody>
      </p:sp>
      <p:pic>
        <p:nvPicPr>
          <p:cNvPr id="922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2895600"/>
            <a:ext cx="6800850" cy="319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0444375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457200" y="457200"/>
            <a:ext cx="8229600" cy="1143000"/>
          </a:xfrm>
        </p:spPr>
        <p:txBody>
          <a:bodyPr/>
          <a:lstStyle/>
          <a:p>
            <a:r>
              <a:rPr lang="en-US" altLang="en-US" smtClean="0"/>
              <a:t>Ph</a:t>
            </a:r>
            <a:r>
              <a:rPr lang="vi-VN" altLang="en-US" smtClean="0"/>
              <a:t>ân tích mạng logic (cont.)</a:t>
            </a:r>
            <a:endParaRPr lang="en-US" altLang="en-US" smtClean="0">
              <a:latin typeface="Arial" panose="020B0604020202020204" pitchFamily="34" charset="0"/>
            </a:endParaRPr>
          </a:p>
        </p:txBody>
      </p:sp>
      <p:sp>
        <p:nvSpPr>
          <p:cNvPr id="24579" name="Rectangle 3"/>
          <p:cNvSpPr>
            <a:spLocks noGrp="1" noChangeArrowheads="1"/>
          </p:cNvSpPr>
          <p:nvPr>
            <p:ph idx="1"/>
          </p:nvPr>
        </p:nvSpPr>
        <p:spPr>
          <a:xfrm>
            <a:off x="457200" y="1689100"/>
            <a:ext cx="8229600" cy="4387850"/>
          </a:xfrm>
        </p:spPr>
        <p:txBody>
          <a:bodyPr/>
          <a:lstStyle/>
          <a:p>
            <a:r>
              <a:rPr lang="vi-VN" altLang="en-US" smtClean="0"/>
              <a:t>Để phân tích, các biến đầu vào và đầu ra có thể được biểu diễn dưới dạng biểu đồ thời gian</a:t>
            </a:r>
            <a:endParaRPr lang="en-US" altLang="en-US" smtClean="0"/>
          </a:p>
        </p:txBody>
      </p:sp>
      <p:pic>
        <p:nvPicPr>
          <p:cNvPr id="24580"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2676525"/>
            <a:ext cx="7010400" cy="332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Slide Number Placeholder 6"/>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EEF4D3E-1B33-4709-92F9-F5CA95456FFF}" type="slidenum">
              <a:rPr lang="en-US" altLang="en-US">
                <a:solidFill>
                  <a:srgbClr val="045C75"/>
                </a:solidFill>
              </a:rPr>
              <a:pPr eaLnBrk="1" hangingPunct="1"/>
              <a:t>35</a:t>
            </a:fld>
            <a:endParaRPr lang="en-US" altLang="en-US">
              <a:solidFill>
                <a:srgbClr val="045C75"/>
              </a:solidFill>
            </a:endParaRPr>
          </a:p>
        </p:txBody>
      </p:sp>
      <p:sp>
        <p:nvSpPr>
          <p:cNvPr id="8" name="Footer Placeholder 7"/>
          <p:cNvSpPr>
            <a:spLocks noGrp="1"/>
          </p:cNvSpPr>
          <p:nvPr>
            <p:ph type="ftr" sz="quarter" idx="11"/>
          </p:nvPr>
        </p:nvSpPr>
        <p:spPr/>
        <p:txBody>
          <a:bodyPr/>
          <a:lstStyle/>
          <a:p>
            <a:pPr>
              <a:defRPr/>
            </a:pPr>
            <a:r>
              <a:rPr lang="en-US" dirty="0" err="1"/>
              <a:t>Khoa</a:t>
            </a:r>
            <a:r>
              <a:rPr lang="en-US" dirty="0"/>
              <a:t> ĐT-VT, </a:t>
            </a:r>
            <a:r>
              <a:rPr lang="en-US" dirty="0" err="1"/>
              <a:t>Đại</a:t>
            </a:r>
            <a:r>
              <a:rPr lang="en-US" dirty="0"/>
              <a:t> </a:t>
            </a:r>
            <a:r>
              <a:rPr lang="en-US" dirty="0" err="1"/>
              <a:t>học</a:t>
            </a:r>
            <a:r>
              <a:rPr lang="en-US" dirty="0"/>
              <a:t> </a:t>
            </a:r>
            <a:r>
              <a:rPr lang="en-US" dirty="0" err="1"/>
              <a:t>Bách</a:t>
            </a:r>
            <a:r>
              <a:rPr lang="en-US" dirty="0"/>
              <a:t> </a:t>
            </a:r>
            <a:r>
              <a:rPr lang="en-US" dirty="0" err="1"/>
              <a:t>Khoa</a:t>
            </a:r>
            <a:r>
              <a:rPr lang="en-US" dirty="0"/>
              <a:t> </a:t>
            </a:r>
            <a:r>
              <a:rPr lang="en-US" dirty="0" err="1"/>
              <a:t>Hà</a:t>
            </a:r>
            <a:r>
              <a:rPr lang="en-US" dirty="0"/>
              <a:t> </a:t>
            </a:r>
            <a:r>
              <a:rPr lang="en-US" dirty="0" err="1"/>
              <a:t>nội</a:t>
            </a:r>
            <a:r>
              <a:rPr lang="en-US" dirty="0"/>
              <a:t>           </a:t>
            </a:r>
            <a:r>
              <a:rPr lang="en-US" dirty="0" err="1"/>
              <a:t>Tiến</a:t>
            </a:r>
            <a:r>
              <a:rPr lang="en-US" dirty="0"/>
              <a:t> </a:t>
            </a:r>
            <a:r>
              <a:rPr lang="en-US" dirty="0" err="1"/>
              <a:t>sỹ</a:t>
            </a:r>
            <a:r>
              <a:rPr lang="en-US" dirty="0"/>
              <a:t> </a:t>
            </a:r>
            <a:r>
              <a:rPr lang="en-US" dirty="0" err="1"/>
              <a:t>Hoàng</a:t>
            </a:r>
            <a:r>
              <a:rPr lang="en-US" dirty="0"/>
              <a:t> </a:t>
            </a:r>
            <a:r>
              <a:rPr lang="en-US" dirty="0" err="1"/>
              <a:t>Mạnh</a:t>
            </a:r>
            <a:r>
              <a:rPr lang="en-US" dirty="0"/>
              <a:t> </a:t>
            </a:r>
            <a:r>
              <a:rPr lang="en-US" dirty="0" err="1"/>
              <a:t>Thắng</a:t>
            </a:r>
            <a:endParaRPr lang="en-US" dirty="0"/>
          </a:p>
        </p:txBody>
      </p:sp>
    </p:spTree>
    <p:extLst>
      <p:ext uri="{BB962C8B-B14F-4D97-AF65-F5344CB8AC3E}">
        <p14:creationId xmlns:p14="http://schemas.microsoft.com/office/powerpoint/2010/main" val="3987422706"/>
      </p:ext>
    </p:extLst>
  </p:cSld>
  <p:clrMapOvr>
    <a:masterClrMapping/>
  </p:clrMapOvr>
</p:sld>
</file>

<file path=ppt/slides/slide3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normAutofit fontScale="90000"/>
          </a:bodyPr>
          <a:lstStyle/>
          <a:p>
            <a:pPr fontAlgn="auto">
              <a:spcAft>
                <a:spcPts val="0"/>
              </a:spcAft>
              <a:defRPr/>
            </a:pPr>
            <a:r>
              <a:rPr lang="vi-VN"/>
              <a:t>Edge-triggered </a:t>
            </a:r>
            <a:r>
              <a:rPr lang="en-US">
                <a:latin typeface="Arial" charset="0"/>
              </a:rPr>
              <a:t>Flip-Flops</a:t>
            </a:r>
            <a:r>
              <a:rPr lang="vi-VN"/>
              <a:t>, cont</a:t>
            </a:r>
            <a:endParaRPr lang="en-US">
              <a:latin typeface="Arial" charset="0"/>
            </a:endParaRPr>
          </a:p>
        </p:txBody>
      </p:sp>
      <p:sp>
        <p:nvSpPr>
          <p:cNvPr id="10243" name="Rectangle 3"/>
          <p:cNvSpPr>
            <a:spLocks noGrp="1" noChangeArrowheads="1"/>
          </p:cNvSpPr>
          <p:nvPr>
            <p:ph idx="1"/>
          </p:nvPr>
        </p:nvSpPr>
        <p:spPr/>
        <p:txBody>
          <a:bodyPr/>
          <a:lstStyle/>
          <a:p>
            <a:r>
              <a:rPr lang="vi-VN" altLang="en-US" smtClean="0"/>
              <a:t>Như vậy có </a:t>
            </a:r>
            <a:endParaRPr lang="en-US" altLang="en-US" smtClean="0"/>
          </a:p>
        </p:txBody>
      </p:sp>
      <p:pic>
        <p:nvPicPr>
          <p:cNvPr id="1024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7463" y="2500313"/>
            <a:ext cx="6570662" cy="185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7298249"/>
      </p:ext>
    </p:extLst>
  </p:cSld>
  <p:clrMapOvr>
    <a:masterClrMapping/>
  </p:clrMapOvr>
  <p:timing>
    <p:tnLst>
      <p:par>
        <p:cTn id="1" dur="indefinite" restart="never" nodeType="tmRoot"/>
      </p:par>
    </p:tnLst>
  </p:timing>
</p:sld>
</file>

<file path=ppt/slides/slide3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vi-VN" altLang="en-US" smtClean="0"/>
              <a:t>So sánh các loại</a:t>
            </a:r>
            <a:endParaRPr lang="en-US" altLang="en-US" smtClean="0"/>
          </a:p>
        </p:txBody>
      </p:sp>
      <p:pic>
        <p:nvPicPr>
          <p:cNvPr id="11267"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8213" y="2057400"/>
            <a:ext cx="7367587" cy="383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79692377"/>
      </p:ext>
    </p:extLst>
  </p:cSld>
  <p:clrMapOvr>
    <a:masterClrMapping/>
  </p:clrMapOvr>
  <p:timing>
    <p:tnLst>
      <p:par>
        <p:cTn id="1" dur="indefinite" restart="never" nodeType="tmRoot"/>
      </p:par>
    </p:tnLst>
  </p:timing>
</p:sld>
</file>

<file path=ppt/slides/slide3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vi-VN" altLang="en-US" smtClean="0"/>
              <a:t>Các đầu vào Clear và Preset</a:t>
            </a:r>
            <a:endParaRPr lang="en-US" altLang="en-US" smtClean="0">
              <a:latin typeface="Arial" panose="020B0604020202020204" pitchFamily="34" charset="0"/>
            </a:endParaRPr>
          </a:p>
        </p:txBody>
      </p:sp>
      <p:sp>
        <p:nvSpPr>
          <p:cNvPr id="12291" name="Rectangle 3"/>
          <p:cNvSpPr>
            <a:spLocks noGrp="1" noChangeArrowheads="1"/>
          </p:cNvSpPr>
          <p:nvPr>
            <p:ph idx="1"/>
          </p:nvPr>
        </p:nvSpPr>
        <p:spPr/>
        <p:txBody>
          <a:bodyPr/>
          <a:lstStyle/>
          <a:p>
            <a:r>
              <a:rPr lang="vi-VN" altLang="en-US" smtClean="0"/>
              <a:t>Một flip-flop cần có các đầu vào để có set (Q=1) và xóa (Q=0)</a:t>
            </a:r>
          </a:p>
          <a:p>
            <a:r>
              <a:rPr lang="vi-VN" altLang="en-US" smtClean="0"/>
              <a:t>Các đầu vào đó gọi là Preset và Clear</a:t>
            </a:r>
          </a:p>
          <a:p>
            <a:pPr lvl="1"/>
            <a:r>
              <a:rPr lang="vi-VN" altLang="en-US" smtClean="0"/>
              <a:t>Nhìn chung các đầu vào là không đồng bộ với Clk</a:t>
            </a:r>
            <a:endParaRPr lang="en-US" altLang="en-US" smtClean="0"/>
          </a:p>
        </p:txBody>
      </p:sp>
      <p:pic>
        <p:nvPicPr>
          <p:cNvPr id="1229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4114800"/>
            <a:ext cx="6516688" cy="177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60003013"/>
      </p:ext>
    </p:extLst>
  </p:cSld>
  <p:clrMapOvr>
    <a:masterClrMapping/>
  </p:clrMapOvr>
  <p:timing>
    <p:tnLst>
      <p:par>
        <p:cTn id="1" dur="indefinite" restart="never" nodeType="tmRoot"/>
      </p:par>
    </p:tnLst>
  </p:timing>
</p:sld>
</file>

<file path=ppt/slides/slide3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vi-VN" altLang="en-US" smtClean="0"/>
              <a:t>T flip-flop</a:t>
            </a:r>
            <a:endParaRPr lang="en-US" altLang="en-US" smtClean="0">
              <a:latin typeface="Arial" panose="020B0604020202020204" pitchFamily="34" charset="0"/>
            </a:endParaRPr>
          </a:p>
        </p:txBody>
      </p:sp>
      <p:sp>
        <p:nvSpPr>
          <p:cNvPr id="13315" name="Rectangle 3"/>
          <p:cNvSpPr>
            <a:spLocks noGrp="1" noChangeArrowheads="1"/>
          </p:cNvSpPr>
          <p:nvPr>
            <p:ph idx="1"/>
          </p:nvPr>
        </p:nvSpPr>
        <p:spPr/>
        <p:txBody>
          <a:bodyPr/>
          <a:lstStyle/>
          <a:p>
            <a:r>
              <a:rPr lang="vi-VN" altLang="en-US" smtClean="0"/>
              <a:t>T flip-flop có thể được suy ra từ D flip-flop</a:t>
            </a:r>
          </a:p>
          <a:p>
            <a:r>
              <a:rPr lang="vi-VN" altLang="en-US" smtClean="0"/>
              <a:t>Các kết nối hồi tiếp làm cho đầu vào D bằng với Q hoặc Q’ tùy theo giá trị của T</a:t>
            </a:r>
            <a:endParaRPr lang="en-US" altLang="en-US" smtClean="0"/>
          </a:p>
        </p:txBody>
      </p:sp>
      <p:pic>
        <p:nvPicPr>
          <p:cNvPr id="1331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3505200"/>
            <a:ext cx="4735513" cy="2398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35875733"/>
      </p:ext>
    </p:extLst>
  </p:cSld>
  <p:clrMapOvr>
    <a:masterClrMapping/>
  </p:clrMapOvr>
  <p:timing>
    <p:tnLst>
      <p:par>
        <p:cTn id="1" dur="indefinite" restart="never" nodeType="tmRoot"/>
      </p:par>
    </p:tnLst>
  </p:timing>
</p:sld>
</file>

<file path=ppt/slides/slide3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vi-VN" altLang="en-US" smtClean="0"/>
              <a:t>T flip-flop, cont</a:t>
            </a:r>
            <a:endParaRPr lang="en-US" altLang="en-US" smtClean="0">
              <a:latin typeface="Arial" panose="020B0604020202020204" pitchFamily="34" charset="0"/>
            </a:endParaRPr>
          </a:p>
        </p:txBody>
      </p:sp>
      <p:sp>
        <p:nvSpPr>
          <p:cNvPr id="14339" name="Rectangle 3"/>
          <p:cNvSpPr>
            <a:spLocks noGrp="1" noChangeArrowheads="1"/>
          </p:cNvSpPr>
          <p:nvPr>
            <p:ph idx="1"/>
          </p:nvPr>
        </p:nvSpPr>
        <p:spPr/>
        <p:txBody>
          <a:bodyPr/>
          <a:lstStyle/>
          <a:p>
            <a:r>
              <a:rPr lang="vi-VN" altLang="en-US" smtClean="0"/>
              <a:t>Có tên là T từ đặc điểm “toggles” trạng thái của nó khi T=1</a:t>
            </a:r>
            <a:endParaRPr lang="en-US" altLang="en-US" smtClean="0"/>
          </a:p>
        </p:txBody>
      </p:sp>
      <p:pic>
        <p:nvPicPr>
          <p:cNvPr id="1434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3124200"/>
            <a:ext cx="7643813" cy="271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0494510"/>
      </p:ext>
    </p:extLst>
  </p:cSld>
  <p:clrMapOvr>
    <a:masterClrMapping/>
  </p:clrMapOvr>
  <p:timing>
    <p:tnLst>
      <p:par>
        <p:cTn id="1" dur="indefinite" restart="never" nodeType="tmRoot"/>
      </p:par>
    </p:tnLst>
  </p:timing>
</p:sld>
</file>

<file path=ppt/slides/slide3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vi-VN" altLang="en-US" smtClean="0"/>
              <a:t>JK flip-flop</a:t>
            </a:r>
            <a:endParaRPr lang="en-US" altLang="en-US" smtClean="0">
              <a:latin typeface="Arial" panose="020B0604020202020204" pitchFamily="34" charset="0"/>
            </a:endParaRPr>
          </a:p>
        </p:txBody>
      </p:sp>
      <p:sp>
        <p:nvSpPr>
          <p:cNvPr id="15363" name="Rectangle 3"/>
          <p:cNvSpPr>
            <a:spLocks noGrp="1" noChangeArrowheads="1"/>
          </p:cNvSpPr>
          <p:nvPr>
            <p:ph idx="1"/>
          </p:nvPr>
        </p:nvSpPr>
        <p:spPr/>
        <p:txBody>
          <a:bodyPr/>
          <a:lstStyle/>
          <a:p>
            <a:r>
              <a:rPr lang="vi-VN" altLang="en-US" smtClean="0"/>
              <a:t>JK flip-flop cũng được sinh ra từ D flip-flop</a:t>
            </a:r>
          </a:p>
          <a:p>
            <a:pPr lvl="1"/>
            <a:r>
              <a:rPr lang="vi-VN" altLang="en-US" smtClean="0"/>
              <a:t>D=JQ’+K’Q</a:t>
            </a:r>
          </a:p>
          <a:p>
            <a:r>
              <a:rPr lang="vi-VN" altLang="en-US" smtClean="0"/>
              <a:t>JK tổ hợp của SR và T flip-flop</a:t>
            </a:r>
          </a:p>
          <a:p>
            <a:pPr lvl="1"/>
            <a:r>
              <a:rPr lang="vi-VN" altLang="en-US" smtClean="0"/>
              <a:t>Làm việc giống SR khi J=S và K=R cho tất cả các giá trị trừ J=K=1</a:t>
            </a:r>
          </a:p>
          <a:p>
            <a:pPr lvl="1"/>
            <a:r>
              <a:rPr lang="vi-VN" altLang="en-US" smtClean="0"/>
              <a:t>Với J=K=1, nó làm việc giồng T flip-flop</a:t>
            </a:r>
            <a:endParaRPr lang="en-US" altLang="en-US" smtClean="0"/>
          </a:p>
        </p:txBody>
      </p:sp>
    </p:spTree>
    <p:extLst>
      <p:ext uri="{BB962C8B-B14F-4D97-AF65-F5344CB8AC3E}">
        <p14:creationId xmlns:p14="http://schemas.microsoft.com/office/powerpoint/2010/main" val="1717780607"/>
      </p:ext>
    </p:extLst>
  </p:cSld>
  <p:clrMapOvr>
    <a:masterClrMapping/>
  </p:clrMapOvr>
  <p:timing>
    <p:tnLst>
      <p:par>
        <p:cTn id="1" dur="indefinite" restart="never" nodeType="tmRoot"/>
      </p:par>
    </p:tnLst>
  </p:timing>
</p:sld>
</file>

<file path=ppt/slides/slide3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vi-VN" altLang="en-US" smtClean="0"/>
              <a:t>JK flip-flop</a:t>
            </a:r>
            <a:endParaRPr lang="en-US" altLang="en-US" smtClean="0">
              <a:latin typeface="Arial" panose="020B0604020202020204" pitchFamily="34" charset="0"/>
            </a:endParaRPr>
          </a:p>
        </p:txBody>
      </p:sp>
      <p:pic>
        <p:nvPicPr>
          <p:cNvPr id="16387"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1828800"/>
            <a:ext cx="7334250" cy="417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26525738"/>
      </p:ext>
    </p:extLst>
  </p:cSld>
  <p:clrMapOvr>
    <a:masterClrMapping/>
  </p:clrMapOvr>
  <p:timing>
    <p:tnLst>
      <p:par>
        <p:cTn id="1" dur="indefinite" restart="never" nodeType="tmRoot"/>
      </p:par>
    </p:tnLst>
  </p:timing>
</p:sld>
</file>

<file path=ppt/slides/slide3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vi-VN" altLang="en-US" smtClean="0"/>
              <a:t>Sơ đồ thời gian của JK flip-flop</a:t>
            </a:r>
            <a:endParaRPr lang="en-US" altLang="en-US" smtClean="0"/>
          </a:p>
        </p:txBody>
      </p:sp>
      <p:pic>
        <p:nvPicPr>
          <p:cNvPr id="17411"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833563"/>
            <a:ext cx="6243638" cy="4033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24470065"/>
      </p:ext>
    </p:extLst>
  </p:cSld>
  <p:clrMapOvr>
    <a:masterClrMapping/>
  </p:clrMapOvr>
  <p:timing>
    <p:tnLst>
      <p:par>
        <p:cTn id="1" dur="indefinite" restart="never" nodeType="tmRoot"/>
      </p:par>
    </p:tnLst>
  </p:timing>
</p:sld>
</file>

<file path=ppt/slides/slide3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p:cNvSpPr>
            <a:spLocks noGrp="1" noChangeArrowheads="1"/>
          </p:cNvSpPr>
          <p:nvPr>
            <p:ph type="ctrTitle"/>
          </p:nvPr>
        </p:nvSpPr>
        <p:spPr>
          <a:xfrm>
            <a:off x="533400" y="838200"/>
            <a:ext cx="8077200" cy="2559050"/>
          </a:xfrm>
        </p:spPr>
        <p:txBody>
          <a:bodyPr>
            <a:normAutofit fontScale="90000"/>
          </a:bodyPr>
          <a:lstStyle/>
          <a:p>
            <a:pPr fontAlgn="auto">
              <a:spcAft>
                <a:spcPts val="0"/>
              </a:spcAft>
              <a:defRPr/>
            </a:pPr>
            <a:r>
              <a:rPr lang="vi-VN" sz="6800"/>
              <a:t>Thiết kế số</a:t>
            </a:r>
            <a:br>
              <a:rPr lang="vi-VN" sz="6800"/>
            </a:br>
            <a:r>
              <a:rPr lang="vi-VN" sz="6800"/>
              <a:t> </a:t>
            </a:r>
            <a:r>
              <a:rPr lang="vi-VN" sz="4200" i="1">
                <a:solidFill>
                  <a:schemeClr val="accent2"/>
                </a:solidFill>
              </a:rPr>
              <a:t>Các khối mạch tổ hợp:</a:t>
            </a:r>
            <a:br>
              <a:rPr lang="vi-VN" sz="4200" i="1">
                <a:solidFill>
                  <a:schemeClr val="accent2"/>
                </a:solidFill>
              </a:rPr>
            </a:br>
            <a:r>
              <a:rPr lang="vi-VN" sz="2600" i="1">
                <a:solidFill>
                  <a:srgbClr val="0033CC"/>
                </a:solidFill>
              </a:rPr>
              <a:t>Các Flop-Flops, thanh ghi và các bộ đếm: </a:t>
            </a:r>
            <a:br>
              <a:rPr lang="vi-VN" sz="2600" i="1">
                <a:solidFill>
                  <a:srgbClr val="0033CC"/>
                </a:solidFill>
              </a:rPr>
            </a:br>
            <a:r>
              <a:rPr lang="vi-VN" sz="2600" i="1">
                <a:solidFill>
                  <a:srgbClr val="0033CC"/>
                </a:solidFill>
              </a:rPr>
              <a:t>Thạn ghivà các bộ đếm</a:t>
            </a:r>
            <a:endParaRPr lang="en-US" sz="2200" i="1">
              <a:solidFill>
                <a:srgbClr val="0033CC"/>
              </a:solidFill>
              <a:latin typeface="Arial" charset="0"/>
            </a:endParaRPr>
          </a:p>
        </p:txBody>
      </p:sp>
      <p:sp>
        <p:nvSpPr>
          <p:cNvPr id="5123" name="Rectangle 3"/>
          <p:cNvSpPr>
            <a:spLocks noGrp="1" noChangeArrowheads="1"/>
          </p:cNvSpPr>
          <p:nvPr>
            <p:ph type="subTitle" idx="1"/>
          </p:nvPr>
        </p:nvSpPr>
        <p:spPr>
          <a:xfrm>
            <a:off x="533400" y="3228975"/>
            <a:ext cx="7854950" cy="1752600"/>
          </a:xfrm>
        </p:spPr>
        <p:txBody>
          <a:bodyPr/>
          <a:lstStyle/>
          <a:p>
            <a:pPr marR="0"/>
            <a:r>
              <a:rPr lang="vi-VN" altLang="en-US" smtClean="0"/>
              <a:t>Người trình bày: </a:t>
            </a:r>
          </a:p>
          <a:p>
            <a:pPr marR="0"/>
            <a:r>
              <a:rPr lang="vi-VN" altLang="en-US" smtClean="0"/>
              <a:t>TS. Hoàng Mạnh Thắng</a:t>
            </a:r>
            <a:endParaRPr lang="en-US" altLang="en-US" smtClean="0"/>
          </a:p>
        </p:txBody>
      </p:sp>
      <p:sp>
        <p:nvSpPr>
          <p:cNvPr id="5124" name="Text Box 4"/>
          <p:cNvSpPr txBox="1">
            <a:spLocks noChangeArrowheads="1"/>
          </p:cNvSpPr>
          <p:nvPr>
            <p:custDataLst>
              <p:tags r:id="rId1"/>
            </p:custDataLst>
          </p:nvPr>
        </p:nvSpPr>
        <p:spPr bwMode="auto">
          <a:xfrm>
            <a:off x="0" y="7112000"/>
            <a:ext cx="9144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TexPoint fonts used in EMF: </a:t>
            </a:r>
            <a:r>
              <a:rPr lang="en-US" altLang="en-US">
                <a:latin typeface="cmmi10" pitchFamily="34" charset="0"/>
              </a:rPr>
              <a:t>A</a:t>
            </a:r>
            <a:r>
              <a:rPr lang="en-US" altLang="en-US">
                <a:latin typeface="cmr10" pitchFamily="34" charset="0"/>
              </a:rPr>
              <a:t>A</a:t>
            </a:r>
            <a:r>
              <a:rPr lang="en-US" altLang="en-US">
                <a:latin typeface="cmsy10" pitchFamily="34" charset="0"/>
              </a:rPr>
              <a:t>A</a:t>
            </a:r>
            <a:r>
              <a:rPr lang="en-US" altLang="en-US">
                <a:latin typeface="cmsy7" pitchFamily="34" charset="0"/>
              </a:rPr>
              <a:t>A</a:t>
            </a:r>
            <a:r>
              <a:rPr lang="en-US" altLang="en-US">
                <a:latin typeface="cmr7" pitchFamily="34" charset="0"/>
              </a:rPr>
              <a:t>A</a:t>
            </a:r>
            <a:r>
              <a:rPr lang="en-US" altLang="en-US">
                <a:latin typeface="cmmi7" pitchFamily="34" charset="0"/>
              </a:rPr>
              <a:t>A</a:t>
            </a:r>
          </a:p>
        </p:txBody>
      </p:sp>
    </p:spTree>
    <p:extLst>
      <p:ext uri="{BB962C8B-B14F-4D97-AF65-F5344CB8AC3E}">
        <p14:creationId xmlns:p14="http://schemas.microsoft.com/office/powerpoint/2010/main" val="1847548425"/>
      </p:ext>
    </p:extLst>
  </p:cSld>
  <p:clrMapOvr>
    <a:masterClrMapping/>
  </p:clrMapOvr>
  <p:timing>
    <p:tnLst>
      <p:par>
        <p:cTn id="1" dur="indefinite" restart="never" nodeType="tmRoot"/>
      </p:par>
    </p:tnLst>
  </p:timing>
</p:sld>
</file>

<file path=ppt/slides/slide3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vi-VN" altLang="en-US" smtClean="0"/>
              <a:t>Thanh ghi - registers</a:t>
            </a:r>
            <a:endParaRPr lang="en-US" altLang="en-US" smtClean="0">
              <a:latin typeface="Arial" panose="020B0604020202020204" pitchFamily="34" charset="0"/>
            </a:endParaRPr>
          </a:p>
        </p:txBody>
      </p:sp>
      <p:sp>
        <p:nvSpPr>
          <p:cNvPr id="6147" name="Rectangle 3"/>
          <p:cNvSpPr>
            <a:spLocks noGrp="1" noChangeArrowheads="1"/>
          </p:cNvSpPr>
          <p:nvPr>
            <p:ph idx="1"/>
          </p:nvPr>
        </p:nvSpPr>
        <p:spPr/>
        <p:txBody>
          <a:bodyPr/>
          <a:lstStyle/>
          <a:p>
            <a:r>
              <a:rPr lang="vi-VN" altLang="en-US" smtClean="0"/>
              <a:t>Các flip-flop lưu trữ một bit thông tin</a:t>
            </a:r>
          </a:p>
          <a:p>
            <a:r>
              <a:rPr lang="vi-VN" altLang="en-US" smtClean="0"/>
              <a:t>Khi n flip-flop được dùng để lưu n bit dữ liệu ta gọi là thanh ghi</a:t>
            </a:r>
          </a:p>
          <a:p>
            <a:pPr lvl="1"/>
            <a:r>
              <a:rPr lang="vi-VN" altLang="en-US" smtClean="0"/>
              <a:t>Thanh ghi được dùng để: giữ dữ liệu, giữ giá trị đếm....</a:t>
            </a:r>
          </a:p>
          <a:p>
            <a:r>
              <a:rPr lang="vi-VN" altLang="en-US" smtClean="0"/>
              <a:t>Clk được dùng chung cho tất cả các flip-flop</a:t>
            </a:r>
            <a:endParaRPr lang="en-US" altLang="en-US" smtClean="0"/>
          </a:p>
        </p:txBody>
      </p:sp>
    </p:spTree>
    <p:extLst>
      <p:ext uri="{BB962C8B-B14F-4D97-AF65-F5344CB8AC3E}">
        <p14:creationId xmlns:p14="http://schemas.microsoft.com/office/powerpoint/2010/main" val="105957421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ChangeArrowheads="1"/>
          </p:cNvSpPr>
          <p:nvPr>
            <p:ph type="ctrTitle"/>
          </p:nvPr>
        </p:nvSpPr>
        <p:spPr/>
        <p:txBody>
          <a:bodyPr>
            <a:normAutofit fontScale="90000"/>
          </a:bodyPr>
          <a:lstStyle/>
          <a:p>
            <a:pPr fontAlgn="auto">
              <a:spcAft>
                <a:spcPts val="0"/>
              </a:spcAft>
              <a:defRPr/>
            </a:pPr>
            <a:r>
              <a:rPr lang="vi-VN" dirty="0"/>
              <a:t>Thiết kế số</a:t>
            </a:r>
            <a:br>
              <a:rPr lang="vi-VN" dirty="0"/>
            </a:br>
            <a:r>
              <a:rPr lang="vi-VN" dirty="0"/>
              <a:t> </a:t>
            </a:r>
            <a:r>
              <a:rPr lang="vi-VN" sz="3800" i="1" u="sng" dirty="0">
                <a:solidFill>
                  <a:schemeClr val="accent2"/>
                </a:solidFill>
              </a:rPr>
              <a:t>Giới thiệu về mạch số: </a:t>
            </a:r>
            <a:r>
              <a:rPr lang="en-US" sz="3800" i="1" u="sng" dirty="0">
                <a:solidFill>
                  <a:schemeClr val="accent2"/>
                </a:solidFill>
                <a:latin typeface="Arial" charset="0"/>
              </a:rPr>
              <a:t/>
            </a:r>
            <a:br>
              <a:rPr lang="en-US" sz="3800" i="1" u="sng" dirty="0">
                <a:solidFill>
                  <a:schemeClr val="accent2"/>
                </a:solidFill>
                <a:latin typeface="Arial" charset="0"/>
              </a:rPr>
            </a:br>
            <a:r>
              <a:rPr lang="vi-VN" sz="3800" i="1" dirty="0">
                <a:solidFill>
                  <a:schemeClr val="accent2"/>
                </a:solidFill>
              </a:rPr>
              <a:t>Tổng hợp mạch dùng AND, OR và NOT</a:t>
            </a:r>
            <a:endParaRPr lang="en-US" sz="3800" i="1" dirty="0">
              <a:solidFill>
                <a:schemeClr val="accent2"/>
              </a:solidFill>
              <a:latin typeface="Arial" charset="0"/>
            </a:endParaRPr>
          </a:p>
        </p:txBody>
      </p:sp>
      <p:sp>
        <p:nvSpPr>
          <p:cNvPr id="5123" name="Rectangle 3"/>
          <p:cNvSpPr>
            <a:spLocks noGrp="1" noChangeArrowheads="1"/>
          </p:cNvSpPr>
          <p:nvPr>
            <p:ph type="subTitle" idx="1"/>
          </p:nvPr>
        </p:nvSpPr>
        <p:spPr>
          <a:xfrm>
            <a:off x="533400" y="3228975"/>
            <a:ext cx="7854950" cy="1752600"/>
          </a:xfrm>
        </p:spPr>
        <p:txBody>
          <a:bodyPr/>
          <a:lstStyle/>
          <a:p>
            <a:pPr marR="0"/>
            <a:r>
              <a:rPr lang="vi-VN" altLang="en-US" smtClean="0"/>
              <a:t>Người trình bày: </a:t>
            </a:r>
          </a:p>
          <a:p>
            <a:pPr marR="0"/>
            <a:r>
              <a:rPr lang="vi-VN" altLang="en-US" smtClean="0"/>
              <a:t>T</a:t>
            </a:r>
            <a:r>
              <a:rPr lang="en-US" altLang="en-US" smtClean="0"/>
              <a:t>iến sỹ</a:t>
            </a:r>
            <a:r>
              <a:rPr lang="vi-VN" altLang="en-US" smtClean="0"/>
              <a:t> Hoàng Mạnh Thắng</a:t>
            </a:r>
            <a:endParaRPr lang="en-US" altLang="en-US" smtClean="0"/>
          </a:p>
        </p:txBody>
      </p:sp>
      <p:sp>
        <p:nvSpPr>
          <p:cNvPr id="5124" name="Text Box 4"/>
          <p:cNvSpPr txBox="1">
            <a:spLocks noChangeArrowheads="1"/>
          </p:cNvSpPr>
          <p:nvPr>
            <p:custDataLst>
              <p:tags r:id="rId1"/>
            </p:custDataLst>
          </p:nvPr>
        </p:nvSpPr>
        <p:spPr bwMode="auto">
          <a:xfrm>
            <a:off x="0" y="7112000"/>
            <a:ext cx="9144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TexPoint fonts used in EMF: </a:t>
            </a:r>
            <a:r>
              <a:rPr lang="en-US" altLang="en-US">
                <a:latin typeface="cmmi10" panose="020B0604020202020204" pitchFamily="34" charset="0"/>
              </a:rPr>
              <a:t>A</a:t>
            </a:r>
            <a:r>
              <a:rPr lang="en-US" altLang="en-US">
                <a:latin typeface="cmr10" panose="020B0604020202020204" pitchFamily="34" charset="0"/>
              </a:rPr>
              <a:t>A</a:t>
            </a:r>
            <a:r>
              <a:rPr lang="en-US" altLang="en-US">
                <a:latin typeface="cmsy10" panose="020B0604020202020204" pitchFamily="34" charset="0"/>
              </a:rPr>
              <a:t>A</a:t>
            </a:r>
            <a:r>
              <a:rPr lang="en-US" altLang="en-US">
                <a:latin typeface="cmsy7" panose="020B0604020202020204" pitchFamily="34" charset="0"/>
              </a:rPr>
              <a:t>A</a:t>
            </a:r>
            <a:r>
              <a:rPr lang="en-US" altLang="en-US">
                <a:latin typeface="cmr7" panose="020B0604020202020204" pitchFamily="34" charset="0"/>
              </a:rPr>
              <a:t>A</a:t>
            </a:r>
          </a:p>
        </p:txBody>
      </p:sp>
    </p:spTree>
    <p:extLst>
      <p:ext uri="{BB962C8B-B14F-4D97-AF65-F5344CB8AC3E}">
        <p14:creationId xmlns:p14="http://schemas.microsoft.com/office/powerpoint/2010/main" val="1369274740"/>
      </p:ext>
    </p:extLst>
  </p:cSld>
  <p:clrMapOvr>
    <a:masterClrMapping/>
  </p:clrMapOvr>
</p:sld>
</file>

<file path=ppt/slides/slide3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normAutofit fontScale="90000"/>
          </a:bodyPr>
          <a:lstStyle/>
          <a:p>
            <a:pPr fontAlgn="auto">
              <a:spcAft>
                <a:spcPts val="0"/>
              </a:spcAft>
              <a:defRPr/>
            </a:pPr>
            <a:r>
              <a:rPr lang="vi-VN"/>
              <a:t>Thanh ghi dịch – Shift register</a:t>
            </a:r>
            <a:endParaRPr lang="en-US">
              <a:latin typeface="Arial" charset="0"/>
            </a:endParaRPr>
          </a:p>
        </p:txBody>
      </p:sp>
      <p:sp>
        <p:nvSpPr>
          <p:cNvPr id="7171" name="Rectangle 3"/>
          <p:cNvSpPr>
            <a:spLocks noGrp="1" noChangeArrowheads="1"/>
          </p:cNvSpPr>
          <p:nvPr>
            <p:ph idx="1"/>
          </p:nvPr>
        </p:nvSpPr>
        <p:spPr/>
        <p:txBody>
          <a:bodyPr/>
          <a:lstStyle/>
          <a:p>
            <a:r>
              <a:rPr lang="vi-VN" altLang="en-US" smtClean="0"/>
              <a:t>Thanh ghi loại này cho phép dịch các bit thông tin: sang trái hoặc sang phải hoặc cả hai</a:t>
            </a:r>
            <a:endParaRPr lang="en-US" altLang="en-US" smtClean="0"/>
          </a:p>
        </p:txBody>
      </p:sp>
      <p:pic>
        <p:nvPicPr>
          <p:cNvPr id="717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3359150"/>
            <a:ext cx="7097713" cy="258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3981566"/>
      </p:ext>
    </p:extLst>
  </p:cSld>
  <p:clrMapOvr>
    <a:masterClrMapping/>
  </p:clrMapOvr>
  <p:timing>
    <p:tnLst>
      <p:par>
        <p:cTn id="1" dur="indefinite" restart="never" nodeType="tmRoot"/>
      </p:par>
    </p:tnLst>
  </p:timing>
</p:sld>
</file>

<file path=ppt/slides/slide3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vi-VN" altLang="en-US" smtClean="0"/>
              <a:t>Thanh ghi dịch phải</a:t>
            </a:r>
            <a:endParaRPr lang="en-US" altLang="en-US" smtClean="0">
              <a:latin typeface="Arial" panose="020B0604020202020204" pitchFamily="34" charset="0"/>
            </a:endParaRPr>
          </a:p>
        </p:txBody>
      </p:sp>
      <p:sp>
        <p:nvSpPr>
          <p:cNvPr id="8195" name="Rectangle 3"/>
          <p:cNvSpPr>
            <a:spLocks noGrp="1" noChangeArrowheads="1"/>
          </p:cNvSpPr>
          <p:nvPr>
            <p:ph idx="1"/>
          </p:nvPr>
        </p:nvSpPr>
        <p:spPr>
          <a:xfrm>
            <a:off x="533400" y="1828800"/>
            <a:ext cx="4572000" cy="4191000"/>
          </a:xfrm>
        </p:spPr>
        <p:txBody>
          <a:bodyPr/>
          <a:lstStyle/>
          <a:p>
            <a:r>
              <a:rPr lang="vi-VN" altLang="en-US" smtClean="0"/>
              <a:t>Dữ liệu được dịch nối tiếp sang phải dùng đầu vào </a:t>
            </a:r>
            <a:r>
              <a:rPr lang="vi-VN" altLang="en-US" b="1" i="1" smtClean="0"/>
              <a:t>In</a:t>
            </a:r>
          </a:p>
          <a:p>
            <a:r>
              <a:rPr lang="vi-VN" altLang="en-US" smtClean="0"/>
              <a:t>Hoạt động theo sườn dương Clk, theo mức ko phù hợp vì xảy ra dịch liên tiếp </a:t>
            </a:r>
            <a:endParaRPr lang="en-US" altLang="en-US" smtClean="0"/>
          </a:p>
        </p:txBody>
      </p:sp>
      <p:pic>
        <p:nvPicPr>
          <p:cNvPr id="819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0" y="2209800"/>
            <a:ext cx="2762250" cy="344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5639613"/>
      </p:ext>
    </p:extLst>
  </p:cSld>
  <p:clrMapOvr>
    <a:masterClrMapping/>
  </p:clrMapOvr>
  <p:timing>
    <p:tnLst>
      <p:par>
        <p:cTn id="1" dur="indefinite" restart="never" nodeType="tmRoot"/>
      </p:par>
    </p:tnLst>
  </p:timing>
</p:sld>
</file>

<file path=ppt/slides/slide3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vi-VN" altLang="en-US" sz="3600" smtClean="0"/>
              <a:t>Thanh ghi dịch truy nhập song song</a:t>
            </a:r>
            <a:endParaRPr lang="en-US" altLang="en-US" sz="3600" smtClean="0">
              <a:latin typeface="Arial" panose="020B0604020202020204" pitchFamily="34" charset="0"/>
            </a:endParaRPr>
          </a:p>
        </p:txBody>
      </p:sp>
      <p:sp>
        <p:nvSpPr>
          <p:cNvPr id="9219" name="Rectangle 3"/>
          <p:cNvSpPr>
            <a:spLocks noGrp="1" noChangeArrowheads="1"/>
          </p:cNvSpPr>
          <p:nvPr>
            <p:ph idx="1"/>
          </p:nvPr>
        </p:nvSpPr>
        <p:spPr/>
        <p:txBody>
          <a:bodyPr/>
          <a:lstStyle/>
          <a:p>
            <a:r>
              <a:rPr lang="vi-VN" altLang="en-US" smtClean="0"/>
              <a:t>Dữ loệi chuyển trong máy tính là hàm chung</a:t>
            </a:r>
          </a:p>
          <a:p>
            <a:pPr lvl="1"/>
            <a:r>
              <a:rPr lang="vi-VN" altLang="en-US" smtClean="0"/>
              <a:t>n-bit một lúc, gọi là song song. Nếu 1 bit một lần thì là nối tiếp</a:t>
            </a:r>
          </a:p>
          <a:p>
            <a:r>
              <a:rPr lang="vi-VN" altLang="en-US" smtClean="0"/>
              <a:t>Dữ liệu vào dong song rồi dịch nối tiếp gọi là Parallel-to-Serial conversion. Ngược lại có Serial-to-Parallel</a:t>
            </a:r>
            <a:endParaRPr lang="en-US" altLang="en-US" smtClean="0"/>
          </a:p>
        </p:txBody>
      </p:sp>
    </p:spTree>
    <p:extLst>
      <p:ext uri="{BB962C8B-B14F-4D97-AF65-F5344CB8AC3E}">
        <p14:creationId xmlns:p14="http://schemas.microsoft.com/office/powerpoint/2010/main" val="2908537106"/>
      </p:ext>
    </p:extLst>
  </p:cSld>
  <p:clrMapOvr>
    <a:masterClrMapping/>
  </p:clrMapOvr>
  <p:timing>
    <p:tnLst>
      <p:par>
        <p:cTn id="1" dur="indefinite" restart="never" nodeType="tmRoot"/>
      </p:par>
    </p:tnLst>
  </p:timing>
</p:sld>
</file>

<file path=ppt/slides/slide3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vi-VN" altLang="en-US" sz="3600" smtClean="0"/>
              <a:t>Thanh ghi dịch truy nhập song song, cont.</a:t>
            </a:r>
            <a:endParaRPr lang="en-US" altLang="en-US" sz="3600" smtClean="0">
              <a:latin typeface="Arial" panose="020B0604020202020204" pitchFamily="34" charset="0"/>
            </a:endParaRPr>
          </a:p>
        </p:txBody>
      </p:sp>
      <p:pic>
        <p:nvPicPr>
          <p:cNvPr id="10243"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1795463"/>
            <a:ext cx="6292850" cy="4214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56133817"/>
      </p:ext>
    </p:extLst>
  </p:cSld>
  <p:clrMapOvr>
    <a:masterClrMapping/>
  </p:clrMapOvr>
  <p:timing>
    <p:tnLst>
      <p:par>
        <p:cTn id="1" dur="indefinite" restart="never" nodeType="tmRoot"/>
      </p:par>
    </p:tnLst>
  </p:timing>
</p:sld>
</file>

<file path=ppt/slides/slide3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vi-VN" altLang="en-US" smtClean="0"/>
              <a:t>Bộ đếm</a:t>
            </a:r>
            <a:endParaRPr lang="en-US" altLang="en-US" smtClean="0">
              <a:latin typeface="Arial" panose="020B0604020202020204" pitchFamily="34" charset="0"/>
            </a:endParaRPr>
          </a:p>
        </p:txBody>
      </p:sp>
      <p:sp>
        <p:nvSpPr>
          <p:cNvPr id="11267" name="Rectangle 3"/>
          <p:cNvSpPr>
            <a:spLocks noGrp="1" noChangeArrowheads="1"/>
          </p:cNvSpPr>
          <p:nvPr>
            <p:ph idx="1"/>
          </p:nvPr>
        </p:nvSpPr>
        <p:spPr/>
        <p:txBody>
          <a:bodyPr/>
          <a:lstStyle/>
          <a:p>
            <a:r>
              <a:rPr lang="vi-VN" altLang="en-US" sz="3200" smtClean="0"/>
              <a:t>Dùng cho mục đích đếm tăng hoặc giảm</a:t>
            </a:r>
          </a:p>
          <a:p>
            <a:r>
              <a:rPr lang="vi-VN" altLang="en-US" sz="3200" smtClean="0"/>
              <a:t>Ứng dụng cho đếm sự kiện, thời gian...</a:t>
            </a:r>
          </a:p>
          <a:p>
            <a:r>
              <a:rPr lang="vi-VN" altLang="en-US" sz="3200" smtClean="0"/>
              <a:t>Thường dùng T flip-flop</a:t>
            </a:r>
            <a:endParaRPr lang="en-US" altLang="en-US" sz="3200" smtClean="0"/>
          </a:p>
        </p:txBody>
      </p:sp>
    </p:spTree>
    <p:extLst>
      <p:ext uri="{BB962C8B-B14F-4D97-AF65-F5344CB8AC3E}">
        <p14:creationId xmlns:p14="http://schemas.microsoft.com/office/powerpoint/2010/main" val="4147421958"/>
      </p:ext>
    </p:extLst>
  </p:cSld>
  <p:clrMapOvr>
    <a:masterClrMapping/>
  </p:clrMapOvr>
  <p:timing>
    <p:tnLst>
      <p:par>
        <p:cTn id="1" dur="indefinite" restart="never" nodeType="tmRoot"/>
      </p:par>
    </p:tnLst>
  </p:timing>
</p:sld>
</file>

<file path=ppt/slides/slide3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vi-VN" altLang="en-US" smtClean="0"/>
              <a:t>Bọ đếm tăng</a:t>
            </a:r>
            <a:endParaRPr lang="en-US" altLang="en-US" smtClean="0"/>
          </a:p>
        </p:txBody>
      </p:sp>
      <p:pic>
        <p:nvPicPr>
          <p:cNvPr id="12291" name="Picture 4"/>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904875" y="1949450"/>
            <a:ext cx="7334250" cy="4360863"/>
          </a:xfrm>
          <a:noFill/>
        </p:spPr>
      </p:pic>
    </p:spTree>
    <p:extLst>
      <p:ext uri="{BB962C8B-B14F-4D97-AF65-F5344CB8AC3E}">
        <p14:creationId xmlns:p14="http://schemas.microsoft.com/office/powerpoint/2010/main" val="3161001758"/>
      </p:ext>
    </p:extLst>
  </p:cSld>
  <p:clrMapOvr>
    <a:masterClrMapping/>
  </p:clrMapOvr>
  <p:timing>
    <p:tnLst>
      <p:par>
        <p:cTn id="1" dur="indefinite" restart="never" nodeType="tmRoot"/>
      </p:par>
    </p:tnLst>
  </p:timing>
</p:sld>
</file>

<file path=ppt/slides/slide3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vi-VN" altLang="en-US" smtClean="0"/>
              <a:t>Bọ đếm giảm</a:t>
            </a:r>
            <a:endParaRPr lang="en-US" altLang="en-US" smtClean="0"/>
          </a:p>
        </p:txBody>
      </p:sp>
      <p:pic>
        <p:nvPicPr>
          <p:cNvPr id="1331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1941513"/>
            <a:ext cx="6748463" cy="3925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38746495"/>
      </p:ext>
    </p:extLst>
  </p:cSld>
  <p:clrMapOvr>
    <a:masterClrMapping/>
  </p:clrMapOvr>
  <p:timing>
    <p:tnLst>
      <p:par>
        <p:cTn id="1" dur="indefinite" restart="never" nodeType="tmRoot"/>
      </p:par>
    </p:tnLst>
  </p:timing>
</p:sld>
</file>

<file path=ppt/slides/slide3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vi-VN" altLang="en-US" smtClean="0"/>
              <a:t>Bộ đếm không đồng bộ</a:t>
            </a:r>
            <a:endParaRPr lang="en-US" altLang="en-US" smtClean="0">
              <a:latin typeface="Arial" panose="020B0604020202020204" pitchFamily="34" charset="0"/>
            </a:endParaRPr>
          </a:p>
        </p:txBody>
      </p:sp>
      <p:sp>
        <p:nvSpPr>
          <p:cNvPr id="14339" name="Rectangle 3"/>
          <p:cNvSpPr>
            <a:spLocks noGrp="1" noChangeArrowheads="1"/>
          </p:cNvSpPr>
          <p:nvPr>
            <p:ph idx="1"/>
          </p:nvPr>
        </p:nvSpPr>
        <p:spPr/>
        <p:txBody>
          <a:bodyPr/>
          <a:lstStyle/>
          <a:p>
            <a:r>
              <a:rPr lang="vi-VN" altLang="en-US" smtClean="0"/>
              <a:t>Các bộ đếm đã nói trên thuộc loại ko đồng bộ, hay Ripple Counters</a:t>
            </a:r>
          </a:p>
          <a:p>
            <a:pPr lvl="1"/>
            <a:r>
              <a:rPr lang="vi-VN" altLang="en-US" smtClean="0"/>
              <a:t>Đầu vào Clk chỉ nối với một flip-flop</a:t>
            </a:r>
          </a:p>
          <a:p>
            <a:pPr lvl="1"/>
            <a:r>
              <a:rPr lang="vi-VN" altLang="en-US" smtClean="0"/>
              <a:t>Clk cho các flip-flop khác là đầu ra của flpflop trước</a:t>
            </a:r>
          </a:p>
          <a:p>
            <a:r>
              <a:rPr lang="vi-VN" altLang="en-US" smtClean="0"/>
              <a:t>Loại không đồng bộ có tốc độ thấp do cách nối cascade</a:t>
            </a:r>
            <a:endParaRPr lang="en-US" altLang="en-US" smtClean="0"/>
          </a:p>
        </p:txBody>
      </p:sp>
    </p:spTree>
    <p:extLst>
      <p:ext uri="{BB962C8B-B14F-4D97-AF65-F5344CB8AC3E}">
        <p14:creationId xmlns:p14="http://schemas.microsoft.com/office/powerpoint/2010/main" val="2151290621"/>
      </p:ext>
    </p:extLst>
  </p:cSld>
  <p:clrMapOvr>
    <a:masterClrMapping/>
  </p:clrMapOvr>
  <p:timing>
    <p:tnLst>
      <p:par>
        <p:cTn id="1" dur="indefinite" restart="never" nodeType="tmRoot"/>
      </p:par>
    </p:tnLst>
  </p:timing>
</p:sld>
</file>

<file path=ppt/slides/slide3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vi-VN" altLang="en-US" smtClean="0"/>
              <a:t>Bộ đếm đồng bộ</a:t>
            </a:r>
            <a:endParaRPr lang="en-US" altLang="en-US" smtClean="0">
              <a:latin typeface="Arial" panose="020B0604020202020204" pitchFamily="34" charset="0"/>
            </a:endParaRPr>
          </a:p>
        </p:txBody>
      </p:sp>
      <p:sp>
        <p:nvSpPr>
          <p:cNvPr id="15363" name="Rectangle 3"/>
          <p:cNvSpPr>
            <a:spLocks noGrp="1" noChangeArrowheads="1"/>
          </p:cNvSpPr>
          <p:nvPr>
            <p:ph idx="1"/>
          </p:nvPr>
        </p:nvSpPr>
        <p:spPr>
          <a:xfrm>
            <a:off x="533400" y="1828800"/>
            <a:ext cx="4114800" cy="4038600"/>
          </a:xfrm>
        </p:spPr>
        <p:txBody>
          <a:bodyPr/>
          <a:lstStyle/>
          <a:p>
            <a:r>
              <a:rPr lang="vi-VN" altLang="en-US" smtClean="0"/>
              <a:t>Clk được dùng chung cho tất cả các flip-flop</a:t>
            </a:r>
          </a:p>
          <a:p>
            <a:r>
              <a:rPr lang="vi-VN" altLang="en-US" smtClean="0"/>
              <a:t>Dùng T flip-flop</a:t>
            </a:r>
            <a:endParaRPr lang="en-US" altLang="en-US" smtClean="0"/>
          </a:p>
        </p:txBody>
      </p:sp>
      <p:pic>
        <p:nvPicPr>
          <p:cNvPr id="1536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76800" y="1752600"/>
            <a:ext cx="3843338" cy="429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65732468"/>
      </p:ext>
    </p:extLst>
  </p:cSld>
  <p:clrMapOvr>
    <a:masterClrMapping/>
  </p:clrMapOvr>
  <p:timing>
    <p:tnLst>
      <p:par>
        <p:cTn id="1" dur="indefinite" restart="never" nodeType="tmRoot"/>
      </p:par>
    </p:tnLst>
  </p:timing>
</p:sld>
</file>

<file path=ppt/slides/slide3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normAutofit fontScale="90000"/>
          </a:bodyPr>
          <a:lstStyle/>
          <a:p>
            <a:pPr fontAlgn="auto">
              <a:spcAft>
                <a:spcPts val="0"/>
              </a:spcAft>
              <a:defRPr/>
            </a:pPr>
            <a:r>
              <a:rPr lang="vi-VN"/>
              <a:t>Bộ đếm đồng bộ dùng T flip-flop</a:t>
            </a:r>
            <a:endParaRPr lang="en-US">
              <a:latin typeface="Arial" charset="0"/>
            </a:endParaRPr>
          </a:p>
        </p:txBody>
      </p:sp>
      <p:pic>
        <p:nvPicPr>
          <p:cNvPr id="16387"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2362200"/>
            <a:ext cx="8039100" cy="329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0576827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vi-VN" altLang="en-US" smtClean="0"/>
              <a:t>Ví dụ thiết kế mạch logic</a:t>
            </a:r>
            <a:endParaRPr lang="en-US" altLang="en-US" smtClean="0">
              <a:latin typeface="Arial" panose="020B0604020202020204" pitchFamily="34" charset="0"/>
            </a:endParaRPr>
          </a:p>
        </p:txBody>
      </p:sp>
      <p:sp>
        <p:nvSpPr>
          <p:cNvPr id="6147" name="Rectangle 3"/>
          <p:cNvSpPr>
            <a:spLocks noGrp="1" noChangeArrowheads="1"/>
          </p:cNvSpPr>
          <p:nvPr>
            <p:ph idx="1"/>
          </p:nvPr>
        </p:nvSpPr>
        <p:spPr>
          <a:xfrm>
            <a:off x="457200" y="1935163"/>
            <a:ext cx="8458200" cy="4389437"/>
          </a:xfrm>
        </p:spPr>
        <p:txBody>
          <a:bodyPr/>
          <a:lstStyle/>
          <a:p>
            <a:pPr>
              <a:lnSpc>
                <a:spcPct val="90000"/>
              </a:lnSpc>
            </a:pPr>
            <a:r>
              <a:rPr lang="vi-VN" altLang="en-US" sz="2700" smtClean="0"/>
              <a:t>Thiết kế mạch logic với một đầu ra </a:t>
            </a:r>
            <a:r>
              <a:rPr lang="vi-VN" altLang="en-US" sz="2700" i="1" smtClean="0"/>
              <a:t>f</a:t>
            </a:r>
            <a:r>
              <a:rPr lang="vi-VN" altLang="en-US" sz="2700" smtClean="0"/>
              <a:t> và 3 đầu vào: x, y, z</a:t>
            </a:r>
          </a:p>
          <a:p>
            <a:pPr>
              <a:lnSpc>
                <a:spcPct val="90000"/>
              </a:lnSpc>
            </a:pPr>
            <a:r>
              <a:rPr lang="vi-VN" altLang="en-US" sz="2700" smtClean="0"/>
              <a:t>f(x,y,x)=1 nếu x=1 đồng thời với y=1 hoặc z=1 hoặc cả hai</a:t>
            </a:r>
          </a:p>
          <a:p>
            <a:pPr>
              <a:lnSpc>
                <a:spcPct val="90000"/>
              </a:lnSpc>
            </a:pPr>
            <a:r>
              <a:rPr lang="vi-VN" altLang="en-US" sz="2700" smtClean="0"/>
              <a:t>Các tổ hợp có thể:</a:t>
            </a:r>
          </a:p>
          <a:p>
            <a:pPr lvl="1">
              <a:lnSpc>
                <a:spcPct val="90000"/>
              </a:lnSpc>
            </a:pPr>
            <a:r>
              <a:rPr lang="vi-VN" altLang="en-US" sz="2200" smtClean="0"/>
              <a:t>x=1, y=1, z=1 </a:t>
            </a:r>
            <a:r>
              <a:rPr lang="vi-VN" altLang="en-US" sz="2200" smtClean="0">
                <a:sym typeface="Wingdings" panose="05000000000000000000" pitchFamily="2" charset="2"/>
              </a:rPr>
              <a:t> xyz</a:t>
            </a:r>
            <a:endParaRPr lang="vi-VN" altLang="en-US" sz="2200" smtClean="0"/>
          </a:p>
          <a:p>
            <a:pPr lvl="1">
              <a:lnSpc>
                <a:spcPct val="90000"/>
              </a:lnSpc>
            </a:pPr>
            <a:r>
              <a:rPr lang="vi-VN" altLang="en-US" sz="2200" smtClean="0"/>
              <a:t>x=1, y=1, z=0 </a:t>
            </a:r>
            <a:r>
              <a:rPr lang="vi-VN" altLang="en-US" sz="2200" smtClean="0">
                <a:sym typeface="Wingdings" panose="05000000000000000000" pitchFamily="2" charset="2"/>
              </a:rPr>
              <a:t> xyz’</a:t>
            </a:r>
            <a:endParaRPr lang="vi-VN" altLang="en-US" sz="2200" smtClean="0"/>
          </a:p>
          <a:p>
            <a:pPr lvl="1">
              <a:lnSpc>
                <a:spcPct val="90000"/>
              </a:lnSpc>
            </a:pPr>
            <a:r>
              <a:rPr lang="vi-VN" altLang="en-US" sz="2200" smtClean="0"/>
              <a:t>x=1, y=0, z=1 </a:t>
            </a:r>
            <a:r>
              <a:rPr lang="vi-VN" altLang="en-US" sz="2200" smtClean="0">
                <a:sym typeface="Wingdings" panose="05000000000000000000" pitchFamily="2" charset="2"/>
              </a:rPr>
              <a:t> xy’z</a:t>
            </a:r>
          </a:p>
          <a:p>
            <a:pPr>
              <a:lnSpc>
                <a:spcPct val="90000"/>
              </a:lnSpc>
            </a:pPr>
            <a:r>
              <a:rPr lang="vi-VN" altLang="en-US" sz="2700" smtClean="0"/>
              <a:t>Hàm f(x,y,z) được viết dưới dạng tổng của các tích: f(x,y,z)=xyz+xyz’+xy’z</a:t>
            </a:r>
            <a:endParaRPr lang="en-US" altLang="en-US" sz="2700" smtClean="0"/>
          </a:p>
        </p:txBody>
      </p:sp>
      <p:sp>
        <p:nvSpPr>
          <p:cNvPr id="6"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9CE8322A-B13D-44DD-9844-17C90FE42C32}" type="slidenum">
              <a:rPr lang="en-US" altLang="en-US">
                <a:solidFill>
                  <a:srgbClr val="045C75"/>
                </a:solidFill>
              </a:rPr>
              <a:pPr eaLnBrk="1" hangingPunct="1"/>
              <a:t>37</a:t>
            </a:fld>
            <a:endParaRPr lang="en-US" altLang="en-US">
              <a:solidFill>
                <a:srgbClr val="045C75"/>
              </a:solidFill>
            </a:endParaRPr>
          </a:p>
        </p:txBody>
      </p:sp>
      <p:sp>
        <p:nvSpPr>
          <p:cNvPr id="7" name="Footer Placeholder 6"/>
          <p:cNvSpPr>
            <a:spLocks noGrp="1"/>
          </p:cNvSpPr>
          <p:nvPr>
            <p:ph type="ftr" sz="quarter" idx="11"/>
          </p:nvPr>
        </p:nvSpPr>
        <p:spPr/>
        <p:txBody>
          <a:bodyPr/>
          <a:lstStyle/>
          <a:p>
            <a:pPr>
              <a:defRPr/>
            </a:pPr>
            <a:r>
              <a:rPr lang="en-US"/>
              <a:t>Khoa ĐT-VT, Đại học Bách Khoa Hà nội           Tiến sỹ Hoàng Mạnh Thắng</a:t>
            </a:r>
          </a:p>
        </p:txBody>
      </p:sp>
    </p:spTree>
    <p:extLst>
      <p:ext uri="{BB962C8B-B14F-4D97-AF65-F5344CB8AC3E}">
        <p14:creationId xmlns:p14="http://schemas.microsoft.com/office/powerpoint/2010/main" val="749121903"/>
      </p:ext>
    </p:extLst>
  </p:cSld>
  <p:clrMapOvr>
    <a:masterClrMapping/>
  </p:clrMapOvr>
</p:sld>
</file>

<file path=ppt/slides/slide3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vi-VN" altLang="en-US" sz="4000" smtClean="0"/>
              <a:t>Cho phép làm việc và xóa bộ đếm</a:t>
            </a:r>
            <a:endParaRPr lang="en-US" altLang="en-US" sz="4000" smtClean="0">
              <a:latin typeface="Arial" panose="020B0604020202020204" pitchFamily="34" charset="0"/>
            </a:endParaRPr>
          </a:p>
        </p:txBody>
      </p:sp>
      <p:sp>
        <p:nvSpPr>
          <p:cNvPr id="17411" name="Rectangle 3"/>
          <p:cNvSpPr>
            <a:spLocks noGrp="1" noChangeArrowheads="1"/>
          </p:cNvSpPr>
          <p:nvPr>
            <p:ph idx="1"/>
          </p:nvPr>
        </p:nvSpPr>
        <p:spPr/>
        <p:txBody>
          <a:bodyPr/>
          <a:lstStyle/>
          <a:p>
            <a:r>
              <a:rPr lang="vi-VN" altLang="en-US" smtClean="0"/>
              <a:t>Tín hiệu enable là điều khiển.</a:t>
            </a:r>
          </a:p>
          <a:p>
            <a:r>
              <a:rPr lang="vi-VN" altLang="en-US" smtClean="0"/>
              <a:t>clear không đồng bộ</a:t>
            </a:r>
            <a:endParaRPr lang="en-US" altLang="en-US" smtClean="0"/>
          </a:p>
        </p:txBody>
      </p:sp>
      <p:pic>
        <p:nvPicPr>
          <p:cNvPr id="1741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3200400"/>
            <a:ext cx="8189913" cy="278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0334046"/>
      </p:ext>
    </p:extLst>
  </p:cSld>
  <p:clrMapOvr>
    <a:masterClrMapping/>
  </p:clrMapOvr>
  <p:timing>
    <p:tnLst>
      <p:par>
        <p:cTn id="1" dur="indefinite" restart="never" nodeType="tmRoot"/>
      </p:par>
    </p:tnLst>
  </p:timing>
</p:sld>
</file>

<file path=ppt/slides/slide3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vi-VN" altLang="en-US" sz="4000" smtClean="0"/>
              <a:t>Bộ đếm đồng bộ dùng D flip-flop</a:t>
            </a:r>
            <a:endParaRPr lang="en-US" altLang="en-US" sz="4000" smtClean="0">
              <a:latin typeface="Arial" panose="020B0604020202020204" pitchFamily="34" charset="0"/>
            </a:endParaRPr>
          </a:p>
        </p:txBody>
      </p:sp>
      <p:sp>
        <p:nvSpPr>
          <p:cNvPr id="18435" name="Rectangle 3"/>
          <p:cNvSpPr>
            <a:spLocks noGrp="1" noChangeArrowheads="1"/>
          </p:cNvSpPr>
          <p:nvPr>
            <p:ph idx="1"/>
          </p:nvPr>
        </p:nvSpPr>
        <p:spPr/>
        <p:txBody>
          <a:bodyPr/>
          <a:lstStyle/>
          <a:p>
            <a:r>
              <a:rPr lang="vi-VN" altLang="en-US" smtClean="0"/>
              <a:t>Bộ đếm tăng 4 bit: 0,1,..,15,0,1..</a:t>
            </a:r>
          </a:p>
          <a:p>
            <a:r>
              <a:rPr lang="vi-VN" altLang="en-US" smtClean="0"/>
              <a:t>Các đầu ra của bộ đếm: Q</a:t>
            </a:r>
            <a:r>
              <a:rPr lang="vi-VN" altLang="en-US" baseline="-25000" smtClean="0"/>
              <a:t>3</a:t>
            </a:r>
            <a:r>
              <a:rPr lang="vi-VN" altLang="en-US" smtClean="0"/>
              <a:t>Q</a:t>
            </a:r>
            <a:r>
              <a:rPr lang="vi-VN" altLang="en-US" baseline="-25000" smtClean="0"/>
              <a:t>2</a:t>
            </a:r>
            <a:r>
              <a:rPr lang="vi-VN" altLang="en-US" smtClean="0"/>
              <a:t>Q</a:t>
            </a:r>
            <a:r>
              <a:rPr lang="vi-VN" altLang="en-US" baseline="-25000" smtClean="0"/>
              <a:t>1</a:t>
            </a:r>
            <a:r>
              <a:rPr lang="vi-VN" altLang="en-US" smtClean="0"/>
              <a:t>Q</a:t>
            </a:r>
            <a:r>
              <a:rPr lang="vi-VN" altLang="en-US" baseline="-25000" smtClean="0"/>
              <a:t>0</a:t>
            </a:r>
            <a:r>
              <a:rPr lang="vi-VN" altLang="en-US" smtClean="0"/>
              <a:t> </a:t>
            </a:r>
          </a:p>
          <a:p>
            <a:r>
              <a:rPr lang="vi-VN" altLang="en-US" smtClean="0"/>
              <a:t>Cácđầu vào D:</a:t>
            </a:r>
            <a:endParaRPr lang="en-US" altLang="en-US" smtClean="0"/>
          </a:p>
        </p:txBody>
      </p:sp>
      <p:pic>
        <p:nvPicPr>
          <p:cNvPr id="1843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3733800"/>
            <a:ext cx="4410075" cy="2009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93280756"/>
      </p:ext>
    </p:extLst>
  </p:cSld>
  <p:clrMapOvr>
    <a:masterClrMapping/>
  </p:clrMapOvr>
  <p:timing>
    <p:tnLst>
      <p:par>
        <p:cTn id="1" dur="indefinite" restart="never" nodeType="tmRoot"/>
      </p:par>
    </p:tnLst>
  </p:timing>
</p:sld>
</file>

<file path=ppt/slides/slide3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vi-VN" altLang="en-US" smtClean="0"/>
              <a:t>Bộ đếm 4-bit dùng D flip-flop</a:t>
            </a:r>
            <a:endParaRPr lang="en-US" altLang="en-US" smtClean="0">
              <a:latin typeface="Arial" panose="020B0604020202020204" pitchFamily="34" charset="0"/>
            </a:endParaRPr>
          </a:p>
        </p:txBody>
      </p:sp>
      <p:pic>
        <p:nvPicPr>
          <p:cNvPr id="19459"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1828800"/>
            <a:ext cx="6553200" cy="408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44794624"/>
      </p:ext>
    </p:extLst>
  </p:cSld>
  <p:clrMapOvr>
    <a:masterClrMapping/>
  </p:clrMapOvr>
  <p:timing>
    <p:tnLst>
      <p:par>
        <p:cTn id="1" dur="indefinite" restart="never" nodeType="tmRoot"/>
      </p:par>
    </p:tnLst>
  </p:timing>
</p:sld>
</file>

<file path=ppt/slides/slide3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vi-VN" altLang="en-US" sz="4000" smtClean="0"/>
              <a:t>Bộ đếm được nạp vào song song</a:t>
            </a:r>
            <a:endParaRPr lang="en-US" altLang="en-US" sz="4000" smtClean="0">
              <a:latin typeface="Arial" panose="020B0604020202020204" pitchFamily="34" charset="0"/>
            </a:endParaRPr>
          </a:p>
        </p:txBody>
      </p:sp>
      <p:sp>
        <p:nvSpPr>
          <p:cNvPr id="20483" name="Rectangle 3"/>
          <p:cNvSpPr>
            <a:spLocks noGrp="1" noChangeArrowheads="1"/>
          </p:cNvSpPr>
          <p:nvPr>
            <p:ph idx="1"/>
          </p:nvPr>
        </p:nvSpPr>
        <p:spPr/>
        <p:txBody>
          <a:bodyPr/>
          <a:lstStyle/>
          <a:p>
            <a:r>
              <a:rPr lang="vi-VN" altLang="en-US" smtClean="0"/>
              <a:t>Thông thường đếm bắt đầu từ 0, nhưng có thể bắt đầu từ một giá trị được nạp song song</a:t>
            </a:r>
          </a:p>
          <a:p>
            <a:r>
              <a:rPr lang="vi-VN" altLang="en-US" smtClean="0"/>
              <a:t>Đầu vào điều kiểm </a:t>
            </a:r>
            <a:r>
              <a:rPr lang="vi-VN" altLang="en-US" b="1" i="1" smtClean="0"/>
              <a:t>load:</a:t>
            </a:r>
          </a:p>
          <a:p>
            <a:pPr lvl="1"/>
            <a:r>
              <a:rPr lang="vi-VN" altLang="en-US" b="1" i="1" smtClean="0"/>
              <a:t>Load=0, </a:t>
            </a:r>
            <a:r>
              <a:rPr lang="vi-VN" altLang="en-US" smtClean="0"/>
              <a:t>thực hiện đếm</a:t>
            </a:r>
          </a:p>
          <a:p>
            <a:pPr lvl="1"/>
            <a:r>
              <a:rPr lang="vi-VN" altLang="en-US" b="1" i="1" smtClean="0"/>
              <a:t>Load=</a:t>
            </a:r>
            <a:r>
              <a:rPr lang="en-US" altLang="en-US" b="1" i="1" smtClean="0"/>
              <a:t>1</a:t>
            </a:r>
            <a:r>
              <a:rPr lang="vi-VN" altLang="en-US" b="1" i="1" smtClean="0"/>
              <a:t>, </a:t>
            </a:r>
            <a:r>
              <a:rPr lang="vi-VN" altLang="en-US" smtClean="0"/>
              <a:t>nạp giá trị song song vào bộ đếm</a:t>
            </a:r>
            <a:endParaRPr lang="en-US" altLang="en-US" smtClean="0"/>
          </a:p>
          <a:p>
            <a:pPr lvl="1"/>
            <a:endParaRPr lang="en-US" altLang="en-US" smtClean="0"/>
          </a:p>
        </p:txBody>
      </p:sp>
    </p:spTree>
    <p:extLst>
      <p:ext uri="{BB962C8B-B14F-4D97-AF65-F5344CB8AC3E}">
        <p14:creationId xmlns:p14="http://schemas.microsoft.com/office/powerpoint/2010/main" val="2579439392"/>
      </p:ext>
    </p:extLst>
  </p:cSld>
  <p:clrMapOvr>
    <a:masterClrMapping/>
  </p:clrMapOvr>
  <p:timing>
    <p:tnLst>
      <p:par>
        <p:cTn id="1" dur="indefinite" restart="never" nodeType="tmRoot"/>
      </p:par>
    </p:tnLst>
  </p:timing>
</p:sld>
</file>

<file path=ppt/slides/slide3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vi-VN" altLang="en-US" sz="3600" smtClean="0"/>
              <a:t>Bộ đếm được nạp vào song song, cont</a:t>
            </a:r>
            <a:endParaRPr lang="en-US" altLang="en-US" sz="3600" smtClean="0">
              <a:latin typeface="Arial" panose="020B0604020202020204" pitchFamily="34" charset="0"/>
            </a:endParaRPr>
          </a:p>
        </p:txBody>
      </p:sp>
      <p:pic>
        <p:nvPicPr>
          <p:cNvPr id="21507"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1905000"/>
            <a:ext cx="7200900" cy="414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16934895"/>
      </p:ext>
    </p:extLst>
  </p:cSld>
  <p:clrMapOvr>
    <a:masterClrMapping/>
  </p:clrMapOvr>
  <p:timing>
    <p:tnLst>
      <p:par>
        <p:cTn id="1" dur="indefinite" restart="never" nodeType="tmRoot"/>
      </p:par>
    </p:tnLst>
  </p:timing>
</p:sld>
</file>

<file path=ppt/slides/slide3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3"/>
          <p:cNvSpPr>
            <a:spLocks noGrp="1" noChangeArrowheads="1"/>
          </p:cNvSpPr>
          <p:nvPr>
            <p:ph idx="1"/>
          </p:nvPr>
        </p:nvSpPr>
        <p:spPr/>
        <p:txBody>
          <a:bodyPr/>
          <a:lstStyle/>
          <a:p>
            <a:r>
              <a:rPr lang="vi-VN" altLang="en-US" sz="3000" smtClean="0"/>
              <a:t>Bài tập: viết bảng trạng thái cho mạch trên</a:t>
            </a:r>
            <a:endParaRPr lang="en-US" altLang="en-US" sz="3000" smtClean="0"/>
          </a:p>
        </p:txBody>
      </p:sp>
    </p:spTree>
    <p:extLst>
      <p:ext uri="{BB962C8B-B14F-4D97-AF65-F5344CB8AC3E}">
        <p14:creationId xmlns:p14="http://schemas.microsoft.com/office/powerpoint/2010/main" val="400468334"/>
      </p:ext>
    </p:extLst>
  </p:cSld>
  <p:clrMapOvr>
    <a:masterClrMapping/>
  </p:clrMapOvr>
  <p:timing>
    <p:tnLst>
      <p:par>
        <p:cTn id="1" dur="indefinite" restart="never" nodeType="tmRoot"/>
      </p:par>
    </p:tnLst>
  </p:timing>
</p:sld>
</file>

<file path=ppt/slides/slide3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Grp="1" noChangeArrowheads="1"/>
          </p:cNvSpPr>
          <p:nvPr>
            <p:ph type="ctrTitle"/>
          </p:nvPr>
        </p:nvSpPr>
        <p:spPr>
          <a:xfrm>
            <a:off x="533400" y="838200"/>
            <a:ext cx="8077200" cy="2559050"/>
          </a:xfrm>
        </p:spPr>
        <p:txBody>
          <a:bodyPr>
            <a:normAutofit fontScale="90000"/>
          </a:bodyPr>
          <a:lstStyle/>
          <a:p>
            <a:pPr fontAlgn="auto">
              <a:spcAft>
                <a:spcPts val="0"/>
              </a:spcAft>
              <a:defRPr/>
            </a:pPr>
            <a:r>
              <a:rPr lang="vi-VN" sz="6800"/>
              <a:t>Thiết kế số</a:t>
            </a:r>
            <a:br>
              <a:rPr lang="vi-VN" sz="6800"/>
            </a:br>
            <a:r>
              <a:rPr lang="vi-VN" sz="6800"/>
              <a:t> </a:t>
            </a:r>
            <a:r>
              <a:rPr lang="vi-VN" sz="4200" i="1">
                <a:solidFill>
                  <a:schemeClr val="accent2"/>
                </a:solidFill>
              </a:rPr>
              <a:t>Các khối mạch tổ hợp:</a:t>
            </a:r>
            <a:br>
              <a:rPr lang="vi-VN" sz="4200" i="1">
                <a:solidFill>
                  <a:schemeClr val="accent2"/>
                </a:solidFill>
              </a:rPr>
            </a:br>
            <a:r>
              <a:rPr lang="en-US" sz="3000" i="1">
                <a:solidFill>
                  <a:srgbClr val="0033CC"/>
                </a:solidFill>
                <a:latin typeface="Arial" charset="0"/>
              </a:rPr>
              <a:t>M</a:t>
            </a:r>
            <a:r>
              <a:rPr lang="vi-VN" sz="3000" i="1">
                <a:solidFill>
                  <a:srgbClr val="0033CC"/>
                </a:solidFill>
              </a:rPr>
              <a:t>ạch tuần tư đồng bộ:</a:t>
            </a:r>
            <a:r>
              <a:rPr lang="vi-VN" sz="2600" i="1">
                <a:solidFill>
                  <a:srgbClr val="0033CC"/>
                </a:solidFill>
              </a:rPr>
              <a:t> </a:t>
            </a:r>
            <a:br>
              <a:rPr lang="vi-VN" sz="2600" i="1">
                <a:solidFill>
                  <a:srgbClr val="0033CC"/>
                </a:solidFill>
              </a:rPr>
            </a:br>
            <a:r>
              <a:rPr lang="vi-VN" sz="2600" i="1">
                <a:solidFill>
                  <a:srgbClr val="0033CC"/>
                </a:solidFill>
              </a:rPr>
              <a:t>sơ đồ trạng thái và bảng trạng thái</a:t>
            </a:r>
            <a:endParaRPr lang="en-US" sz="2200" i="1">
              <a:solidFill>
                <a:srgbClr val="0033CC"/>
              </a:solidFill>
              <a:latin typeface="Arial" charset="0"/>
            </a:endParaRPr>
          </a:p>
        </p:txBody>
      </p:sp>
      <p:sp>
        <p:nvSpPr>
          <p:cNvPr id="5123" name="Rectangle 3"/>
          <p:cNvSpPr>
            <a:spLocks noGrp="1" noChangeArrowheads="1"/>
          </p:cNvSpPr>
          <p:nvPr>
            <p:ph type="subTitle" idx="1"/>
          </p:nvPr>
        </p:nvSpPr>
        <p:spPr>
          <a:xfrm>
            <a:off x="533400" y="3228975"/>
            <a:ext cx="7854950" cy="1752600"/>
          </a:xfrm>
        </p:spPr>
        <p:txBody>
          <a:bodyPr/>
          <a:lstStyle/>
          <a:p>
            <a:pPr marR="0"/>
            <a:r>
              <a:rPr lang="vi-VN" altLang="en-US" smtClean="0"/>
              <a:t>Người trình bày: </a:t>
            </a:r>
          </a:p>
          <a:p>
            <a:pPr marR="0"/>
            <a:r>
              <a:rPr lang="vi-VN" altLang="en-US" smtClean="0"/>
              <a:t>TS. Hoàng Mạnh Thắng</a:t>
            </a:r>
            <a:endParaRPr lang="en-US" altLang="en-US" smtClean="0"/>
          </a:p>
        </p:txBody>
      </p:sp>
      <p:sp>
        <p:nvSpPr>
          <p:cNvPr id="5124" name="Text Box 4"/>
          <p:cNvSpPr txBox="1">
            <a:spLocks noChangeArrowheads="1"/>
          </p:cNvSpPr>
          <p:nvPr>
            <p:custDataLst>
              <p:tags r:id="rId1"/>
            </p:custDataLst>
          </p:nvPr>
        </p:nvSpPr>
        <p:spPr bwMode="auto">
          <a:xfrm>
            <a:off x="0" y="7112000"/>
            <a:ext cx="9144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TexPoint fonts used in EMF: </a:t>
            </a:r>
            <a:r>
              <a:rPr lang="en-US" altLang="en-US">
                <a:latin typeface="cmmi10" pitchFamily="34" charset="0"/>
              </a:rPr>
              <a:t>A</a:t>
            </a:r>
            <a:r>
              <a:rPr lang="en-US" altLang="en-US">
                <a:latin typeface="cmr10" pitchFamily="34" charset="0"/>
              </a:rPr>
              <a:t>A</a:t>
            </a:r>
            <a:r>
              <a:rPr lang="en-US" altLang="en-US">
                <a:latin typeface="cmsy10" pitchFamily="34" charset="0"/>
              </a:rPr>
              <a:t>A</a:t>
            </a:r>
            <a:r>
              <a:rPr lang="en-US" altLang="en-US">
                <a:latin typeface="cmsy7" pitchFamily="34" charset="0"/>
              </a:rPr>
              <a:t>A</a:t>
            </a:r>
            <a:r>
              <a:rPr lang="en-US" altLang="en-US">
                <a:latin typeface="cmr7" pitchFamily="34" charset="0"/>
              </a:rPr>
              <a:t>A</a:t>
            </a:r>
            <a:r>
              <a:rPr lang="en-US" altLang="en-US">
                <a:latin typeface="cmmi7" pitchFamily="34" charset="0"/>
              </a:rPr>
              <a:t>A</a:t>
            </a:r>
          </a:p>
        </p:txBody>
      </p:sp>
    </p:spTree>
    <p:extLst>
      <p:ext uri="{BB962C8B-B14F-4D97-AF65-F5344CB8AC3E}">
        <p14:creationId xmlns:p14="http://schemas.microsoft.com/office/powerpoint/2010/main" val="3943738710"/>
      </p:ext>
    </p:extLst>
  </p:cSld>
  <p:clrMapOvr>
    <a:masterClrMapping/>
  </p:clrMapOvr>
  <p:timing>
    <p:tnLst>
      <p:par>
        <p:cTn id="1" dur="indefinite" restart="never" nodeType="tmRoot"/>
      </p:par>
    </p:tnLst>
  </p:timing>
</p:sld>
</file>

<file path=ppt/slides/slide3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vi-VN" altLang="en-US" smtClean="0"/>
              <a:t>Mạch tuần tự đồng bộ</a:t>
            </a:r>
            <a:endParaRPr lang="en-US" altLang="en-US" smtClean="0">
              <a:latin typeface="Arial" panose="020B0604020202020204" pitchFamily="34" charset="0"/>
            </a:endParaRPr>
          </a:p>
        </p:txBody>
      </p:sp>
      <p:sp>
        <p:nvSpPr>
          <p:cNvPr id="6147" name="Rectangle 3"/>
          <p:cNvSpPr>
            <a:spLocks noGrp="1" noChangeArrowheads="1"/>
          </p:cNvSpPr>
          <p:nvPr>
            <p:ph idx="1"/>
          </p:nvPr>
        </p:nvSpPr>
        <p:spPr/>
        <p:txBody>
          <a:bodyPr/>
          <a:lstStyle/>
          <a:p>
            <a:pPr>
              <a:lnSpc>
                <a:spcPct val="90000"/>
              </a:lnSpc>
            </a:pPr>
            <a:r>
              <a:rPr lang="en-US" altLang="en-US" sz="2200" smtClean="0"/>
              <a:t>M</a:t>
            </a:r>
            <a:r>
              <a:rPr lang="vi-VN" altLang="en-US" sz="2200" smtClean="0"/>
              <a:t>ạch Synchronous sequential có tín hiệu Clk điều khiển hoạt động</a:t>
            </a:r>
          </a:p>
          <a:p>
            <a:pPr lvl="1">
              <a:lnSpc>
                <a:spcPct val="90000"/>
              </a:lnSpc>
            </a:pPr>
            <a:r>
              <a:rPr lang="vi-VN" altLang="en-US" sz="2000" smtClean="0"/>
              <a:t>Từ active clock edge là sự thay đổi trạng thái</a:t>
            </a:r>
          </a:p>
          <a:p>
            <a:pPr>
              <a:lnSpc>
                <a:spcPct val="90000"/>
              </a:lnSpc>
            </a:pPr>
            <a:r>
              <a:rPr lang="vi-VN" altLang="en-US" sz="2200" smtClean="0"/>
              <a:t>Mạch đươc thực hiện dùng combinational logic và một hay nhiều flip-flops</a:t>
            </a:r>
          </a:p>
          <a:p>
            <a:pPr>
              <a:lnSpc>
                <a:spcPct val="90000"/>
              </a:lnSpc>
            </a:pPr>
            <a:r>
              <a:rPr lang="vi-VN" altLang="en-US" sz="2200" smtClean="0"/>
              <a:t>Hai mô hình cho loại này là:</a:t>
            </a:r>
          </a:p>
          <a:p>
            <a:pPr lvl="1">
              <a:lnSpc>
                <a:spcPct val="90000"/>
              </a:lnSpc>
            </a:pPr>
            <a:r>
              <a:rPr lang="vi-VN" altLang="en-US" sz="2000" smtClean="0"/>
              <a:t>Mô hình Moore: đầu ra chỉ phụ thuộc vào trạng thái hiện tại</a:t>
            </a:r>
          </a:p>
          <a:p>
            <a:pPr lvl="1">
              <a:lnSpc>
                <a:spcPct val="90000"/>
              </a:lnSpc>
            </a:pPr>
            <a:r>
              <a:rPr lang="vi-VN" altLang="en-US" sz="2000" smtClean="0"/>
              <a:t>Mô hình Mealy: đầu ra phụ thuộc vào trạng thái hiện tại và đầu vào</a:t>
            </a:r>
          </a:p>
          <a:p>
            <a:pPr>
              <a:lnSpc>
                <a:spcPct val="90000"/>
              </a:lnSpc>
            </a:pPr>
            <a:r>
              <a:rPr lang="vi-VN" altLang="en-US" sz="2200" smtClean="0"/>
              <a:t>Các mạch sequential này còn được gọi là Finite State Machines (FSM)</a:t>
            </a:r>
            <a:endParaRPr lang="en-US" altLang="en-US" sz="2200" smtClean="0"/>
          </a:p>
        </p:txBody>
      </p:sp>
    </p:spTree>
    <p:extLst>
      <p:ext uri="{BB962C8B-B14F-4D97-AF65-F5344CB8AC3E}">
        <p14:creationId xmlns:p14="http://schemas.microsoft.com/office/powerpoint/2010/main" val="711035414"/>
      </p:ext>
    </p:extLst>
  </p:cSld>
  <p:clrMapOvr>
    <a:masterClrMapping/>
  </p:clrMapOvr>
</p:sld>
</file>

<file path=ppt/slides/slide3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vi-VN" altLang="en-US" smtClean="0"/>
              <a:t>Các máy Moore và Mealy </a:t>
            </a:r>
            <a:endParaRPr lang="en-US" altLang="en-US" smtClean="0">
              <a:latin typeface="Arial" panose="020B0604020202020204" pitchFamily="34" charset="0"/>
            </a:endParaRPr>
          </a:p>
        </p:txBody>
      </p:sp>
      <p:pic>
        <p:nvPicPr>
          <p:cNvPr id="7171"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981200"/>
            <a:ext cx="7296150" cy="398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25114009"/>
      </p:ext>
    </p:extLst>
  </p:cSld>
  <p:clrMapOvr>
    <a:masterClrMapping/>
  </p:clrMapOvr>
</p:sld>
</file>

<file path=ppt/slides/slide3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vi-VN" altLang="en-US" smtClean="0"/>
              <a:t>Các bước thiết kế</a:t>
            </a:r>
            <a:endParaRPr lang="en-US" altLang="en-US" smtClean="0">
              <a:latin typeface="Arial" panose="020B0604020202020204" pitchFamily="34" charset="0"/>
            </a:endParaRPr>
          </a:p>
        </p:txBody>
      </p:sp>
      <p:sp>
        <p:nvSpPr>
          <p:cNvPr id="8195" name="Rectangle 3"/>
          <p:cNvSpPr>
            <a:spLocks noGrp="1" noChangeArrowheads="1"/>
          </p:cNvSpPr>
          <p:nvPr>
            <p:ph idx="1"/>
          </p:nvPr>
        </p:nvSpPr>
        <p:spPr/>
        <p:txBody>
          <a:bodyPr/>
          <a:lstStyle/>
          <a:p>
            <a:r>
              <a:rPr lang="vi-VN" altLang="en-US" smtClean="0"/>
              <a:t>Các kỹ thuật thiết kế thông qua ví dụ đơn giản</a:t>
            </a:r>
          </a:p>
          <a:p>
            <a:r>
              <a:rPr lang="vi-VN" altLang="en-US" smtClean="0"/>
              <a:t>Thiết kế mạch thỏa mãn các thông số sau:</a:t>
            </a:r>
          </a:p>
          <a:p>
            <a:pPr lvl="1"/>
            <a:r>
              <a:rPr lang="vi-VN" altLang="en-US" smtClean="0"/>
              <a:t>Mạch có một đầu vào, </a:t>
            </a:r>
            <a:r>
              <a:rPr lang="vi-VN" altLang="en-US" b="1" i="1" smtClean="0"/>
              <a:t>w,</a:t>
            </a:r>
            <a:r>
              <a:rPr lang="vi-VN" altLang="en-US" smtClean="0"/>
              <a:t> ào một đầu ra, </a:t>
            </a:r>
            <a:r>
              <a:rPr lang="vi-VN" altLang="en-US" b="1" i="1" smtClean="0"/>
              <a:t>z</a:t>
            </a:r>
            <a:r>
              <a:rPr lang="vi-VN" altLang="en-US" smtClean="0"/>
              <a:t>,</a:t>
            </a:r>
          </a:p>
          <a:p>
            <a:pPr lvl="1"/>
            <a:r>
              <a:rPr lang="vi-VN" altLang="en-US" smtClean="0"/>
              <a:t>Tất cả thay đổi xảy ra ở sườn dương của tín hiệu Clk</a:t>
            </a:r>
          </a:p>
          <a:p>
            <a:pPr lvl="1"/>
            <a:r>
              <a:rPr lang="vi-VN" altLang="en-US" smtClean="0"/>
              <a:t>Đầu ra </a:t>
            </a:r>
            <a:r>
              <a:rPr lang="vi-VN" altLang="en-US" b="1" i="1" smtClean="0"/>
              <a:t>z=1</a:t>
            </a:r>
            <a:r>
              <a:rPr lang="vi-VN" altLang="en-US" smtClean="0"/>
              <a:t> nếu </a:t>
            </a:r>
            <a:r>
              <a:rPr lang="vi-VN" altLang="en-US" b="1" i="1" smtClean="0"/>
              <a:t>w=1</a:t>
            </a:r>
            <a:r>
              <a:rPr lang="vi-VN" altLang="en-US" smtClean="0"/>
              <a:t> trong hai chu kỳ Clk</a:t>
            </a:r>
          </a:p>
          <a:p>
            <a:r>
              <a:rPr lang="vi-VN" altLang="en-US" smtClean="0"/>
              <a:t>Như vậy </a:t>
            </a:r>
            <a:r>
              <a:rPr lang="vi-VN" altLang="en-US" b="1" i="1" smtClean="0"/>
              <a:t>z</a:t>
            </a:r>
            <a:r>
              <a:rPr lang="vi-VN" altLang="en-US" smtClean="0"/>
              <a:t> không thể chỉ phụ thuộc vào </a:t>
            </a:r>
            <a:r>
              <a:rPr lang="vi-VN" altLang="en-US" b="1" i="1" smtClean="0"/>
              <a:t>w</a:t>
            </a:r>
            <a:endParaRPr lang="en-US" altLang="en-US" smtClean="0"/>
          </a:p>
        </p:txBody>
      </p:sp>
    </p:spTree>
    <p:extLst>
      <p:ext uri="{BB962C8B-B14F-4D97-AF65-F5344CB8AC3E}">
        <p14:creationId xmlns:p14="http://schemas.microsoft.com/office/powerpoint/2010/main" val="180419505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altLang="en-US" sz="4000" smtClean="0"/>
              <a:t> </a:t>
            </a:r>
            <a:r>
              <a:rPr lang="vi-VN" altLang="en-US" sz="4000" smtClean="0"/>
              <a:t>Ví dụ thiết kế mạch logic</a:t>
            </a:r>
            <a:r>
              <a:rPr lang="en-US" altLang="en-US" sz="4000" smtClean="0">
                <a:latin typeface="Arial" panose="020B0604020202020204" pitchFamily="34" charset="0"/>
              </a:rPr>
              <a:t> </a:t>
            </a:r>
            <a:r>
              <a:rPr lang="vi-VN" altLang="en-US" sz="4000" smtClean="0"/>
              <a:t>(cont.)</a:t>
            </a:r>
            <a:endParaRPr lang="en-US" altLang="en-US" sz="4000" smtClean="0">
              <a:latin typeface="Arial" panose="020B0604020202020204" pitchFamily="34" charset="0"/>
            </a:endParaRPr>
          </a:p>
        </p:txBody>
      </p:sp>
      <p:pic>
        <p:nvPicPr>
          <p:cNvPr id="7171"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981200"/>
            <a:ext cx="5715000" cy="324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2" name="Text Box 5"/>
          <p:cNvSpPr txBox="1">
            <a:spLocks noChangeArrowheads="1"/>
          </p:cNvSpPr>
          <p:nvPr/>
        </p:nvSpPr>
        <p:spPr bwMode="auto">
          <a:xfrm>
            <a:off x="6248400" y="3581400"/>
            <a:ext cx="264318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90000"/>
              </a:lnSpc>
              <a:spcBef>
                <a:spcPct val="20000"/>
              </a:spcBef>
              <a:buClr>
                <a:schemeClr val="accent2"/>
              </a:buClr>
              <a:buSzPct val="75000"/>
              <a:buFont typeface="Wingdings" panose="05000000000000000000" pitchFamily="2" charset="2"/>
              <a:buNone/>
            </a:pPr>
            <a:r>
              <a:rPr lang="vi-VN" altLang="en-US" sz="2000"/>
              <a:t>f(x,y,z)=xyz+xyz’+xy’z</a:t>
            </a:r>
            <a:endParaRPr lang="en-US" altLang="en-US" sz="2400"/>
          </a:p>
        </p:txBody>
      </p:sp>
      <p:sp>
        <p:nvSpPr>
          <p:cNvPr id="7" name="Slide Number Placeholder 6"/>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20766C8A-FBDC-40F8-A7D7-FEE315744EC5}" type="slidenum">
              <a:rPr lang="en-US" altLang="en-US">
                <a:solidFill>
                  <a:srgbClr val="045C75"/>
                </a:solidFill>
              </a:rPr>
              <a:pPr eaLnBrk="1" hangingPunct="1"/>
              <a:t>38</a:t>
            </a:fld>
            <a:endParaRPr lang="en-US" altLang="en-US">
              <a:solidFill>
                <a:srgbClr val="045C75"/>
              </a:solidFill>
            </a:endParaRPr>
          </a:p>
        </p:txBody>
      </p:sp>
      <p:sp>
        <p:nvSpPr>
          <p:cNvPr id="8" name="Footer Placeholder 7"/>
          <p:cNvSpPr>
            <a:spLocks noGrp="1"/>
          </p:cNvSpPr>
          <p:nvPr>
            <p:ph type="ftr" sz="quarter" idx="11"/>
          </p:nvPr>
        </p:nvSpPr>
        <p:spPr/>
        <p:txBody>
          <a:bodyPr/>
          <a:lstStyle/>
          <a:p>
            <a:pPr>
              <a:defRPr/>
            </a:pPr>
            <a:r>
              <a:rPr lang="en-US"/>
              <a:t>Khoa ĐT-VT, Đại học Bách Khoa Hà nội           Tiến sỹ Hoàng Mạnh Thắng</a:t>
            </a:r>
          </a:p>
        </p:txBody>
      </p:sp>
    </p:spTree>
    <p:extLst>
      <p:ext uri="{BB962C8B-B14F-4D97-AF65-F5344CB8AC3E}">
        <p14:creationId xmlns:p14="http://schemas.microsoft.com/office/powerpoint/2010/main" val="413221671"/>
      </p:ext>
    </p:extLst>
  </p:cSld>
  <p:clrMapOvr>
    <a:masterClrMapping/>
  </p:clrMapOvr>
</p:sld>
</file>

<file path=ppt/slides/slide3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vi-VN" altLang="en-US" smtClean="0"/>
              <a:t>Tuân tự của tín hiệu</a:t>
            </a:r>
            <a:endParaRPr lang="en-US" altLang="en-US" smtClean="0">
              <a:latin typeface="Arial" panose="020B0604020202020204" pitchFamily="34" charset="0"/>
            </a:endParaRPr>
          </a:p>
        </p:txBody>
      </p:sp>
      <p:sp>
        <p:nvSpPr>
          <p:cNvPr id="9219" name="Rectangle 3"/>
          <p:cNvSpPr>
            <a:spLocks noGrp="1" noChangeArrowheads="1"/>
          </p:cNvSpPr>
          <p:nvPr>
            <p:ph idx="1"/>
          </p:nvPr>
        </p:nvSpPr>
        <p:spPr/>
        <p:txBody>
          <a:bodyPr/>
          <a:lstStyle/>
          <a:p>
            <a:r>
              <a:rPr lang="vi-VN" altLang="en-US" smtClean="0"/>
              <a:t>Đầu vào và đầu ra như dưới đây là ví dụ </a:t>
            </a:r>
            <a:endParaRPr lang="en-US" altLang="en-US" smtClean="0"/>
          </a:p>
        </p:txBody>
      </p:sp>
      <p:pic>
        <p:nvPicPr>
          <p:cNvPr id="922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3124200"/>
            <a:ext cx="5848350" cy="174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71198514"/>
      </p:ext>
    </p:extLst>
  </p:cSld>
  <p:clrMapOvr>
    <a:masterClrMapping/>
  </p:clrMapOvr>
</p:sld>
</file>

<file path=ppt/slides/slide3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vi-VN" altLang="en-US" smtClean="0"/>
              <a:t>Sơ đồ trạng thái</a:t>
            </a:r>
            <a:endParaRPr lang="en-US" altLang="en-US" smtClean="0">
              <a:latin typeface="Arial" panose="020B0604020202020204" pitchFamily="34" charset="0"/>
            </a:endParaRPr>
          </a:p>
        </p:txBody>
      </p:sp>
      <p:sp>
        <p:nvSpPr>
          <p:cNvPr id="10243" name="Rectangle 3"/>
          <p:cNvSpPr>
            <a:spLocks noGrp="1" noChangeArrowheads="1"/>
          </p:cNvSpPr>
          <p:nvPr>
            <p:ph idx="1"/>
          </p:nvPr>
        </p:nvSpPr>
        <p:spPr/>
        <p:txBody>
          <a:bodyPr/>
          <a:lstStyle/>
          <a:p>
            <a:pPr>
              <a:lnSpc>
                <a:spcPct val="90000"/>
              </a:lnSpc>
            </a:pPr>
            <a:r>
              <a:rPr lang="vi-VN" altLang="en-US" smtClean="0"/>
              <a:t>Bước 1: trong quá trình thiết kế FSM là xem xét có bao nhiêu trạng thái cần thiết và dịch chuyển trạng thái có thể xảy ra.</a:t>
            </a:r>
          </a:p>
          <a:p>
            <a:pPr lvl="1">
              <a:lnSpc>
                <a:spcPct val="90000"/>
              </a:lnSpc>
            </a:pPr>
            <a:r>
              <a:rPr lang="vi-VN" altLang="en-US" smtClean="0"/>
              <a:t>Không có thủ tục preset cho nó</a:t>
            </a:r>
          </a:p>
          <a:p>
            <a:pPr lvl="1">
              <a:lnSpc>
                <a:spcPct val="90000"/>
              </a:lnSpc>
            </a:pPr>
            <a:r>
              <a:rPr lang="vi-VN" altLang="en-US" smtClean="0"/>
              <a:t>Người thiết kế phải nghĩ đến những gì để mạch hoàn thành</a:t>
            </a:r>
          </a:p>
          <a:p>
            <a:pPr>
              <a:lnSpc>
                <a:spcPct val="90000"/>
              </a:lnSpc>
            </a:pPr>
            <a:r>
              <a:rPr lang="vi-VN" altLang="en-US" smtClean="0"/>
              <a:t>Bắt đầu là phải định nghĩa trạng thái </a:t>
            </a:r>
            <a:r>
              <a:rPr lang="vi-VN" altLang="en-US" b="1" i="1" smtClean="0"/>
              <a:t>reset</a:t>
            </a:r>
            <a:r>
              <a:rPr lang="vi-VN" altLang="en-US" smtClean="0"/>
              <a:t> mà mạch thực hiện sau khi bật nguồn hoặc tín hiệu </a:t>
            </a:r>
            <a:r>
              <a:rPr lang="vi-VN" altLang="en-US" b="1" i="1" smtClean="0"/>
              <a:t>reset</a:t>
            </a:r>
            <a:r>
              <a:rPr lang="vi-VN" altLang="en-US" smtClean="0"/>
              <a:t> được đưa vào</a:t>
            </a:r>
            <a:endParaRPr lang="en-US" altLang="en-US" smtClean="0"/>
          </a:p>
        </p:txBody>
      </p:sp>
    </p:spTree>
    <p:extLst>
      <p:ext uri="{BB962C8B-B14F-4D97-AF65-F5344CB8AC3E}">
        <p14:creationId xmlns:p14="http://schemas.microsoft.com/office/powerpoint/2010/main" val="2970606073"/>
      </p:ext>
    </p:extLst>
  </p:cSld>
  <p:clrMapOvr>
    <a:masterClrMapping/>
  </p:clrMapOvr>
</p:sld>
</file>

<file path=ppt/slides/slide3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vi-VN" altLang="en-US" smtClean="0"/>
              <a:t>Sơ đồ trạng thái</a:t>
            </a:r>
            <a:endParaRPr lang="en-US" altLang="en-US" smtClean="0">
              <a:latin typeface="Arial" panose="020B0604020202020204" pitchFamily="34" charset="0"/>
            </a:endParaRPr>
          </a:p>
        </p:txBody>
      </p:sp>
      <p:sp>
        <p:nvSpPr>
          <p:cNvPr id="11267" name="Rectangle 3"/>
          <p:cNvSpPr>
            <a:spLocks noGrp="1" noChangeArrowheads="1"/>
          </p:cNvSpPr>
          <p:nvPr>
            <p:ph idx="1"/>
          </p:nvPr>
        </p:nvSpPr>
        <p:spPr/>
        <p:txBody>
          <a:bodyPr/>
          <a:lstStyle/>
          <a:p>
            <a:r>
              <a:rPr lang="vi-VN" altLang="en-US" smtClean="0"/>
              <a:t>Giả sử trạng thái bắt đầu là A</a:t>
            </a:r>
          </a:p>
          <a:p>
            <a:r>
              <a:rPr lang="vi-VN" altLang="en-US" smtClean="0"/>
              <a:t>Khi </a:t>
            </a:r>
            <a:r>
              <a:rPr lang="vi-VN" altLang="en-US" b="1" i="1" smtClean="0"/>
              <a:t>w=0	</a:t>
            </a:r>
            <a:r>
              <a:rPr lang="vi-VN" altLang="en-US" smtClean="0"/>
              <a:t>, mạch ko thực hiện gì và </a:t>
            </a:r>
            <a:r>
              <a:rPr lang="vi-VN" altLang="en-US" b="1" smtClean="0"/>
              <a:t>z=0</a:t>
            </a:r>
          </a:p>
          <a:p>
            <a:endParaRPr lang="en-US" altLang="en-US" smtClean="0"/>
          </a:p>
        </p:txBody>
      </p:sp>
      <p:pic>
        <p:nvPicPr>
          <p:cNvPr id="1126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0" y="3352800"/>
            <a:ext cx="3724275"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20227472"/>
      </p:ext>
    </p:extLst>
  </p:cSld>
  <p:clrMapOvr>
    <a:masterClrMapping/>
  </p:clrMapOvr>
</p:sld>
</file>

<file path=ppt/slides/slide3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vi-VN" altLang="en-US" smtClean="0"/>
              <a:t>Sơ đồ trạng thái, cont.</a:t>
            </a:r>
            <a:endParaRPr lang="en-US" altLang="en-US" smtClean="0">
              <a:latin typeface="Arial" panose="020B0604020202020204" pitchFamily="34" charset="0"/>
            </a:endParaRPr>
          </a:p>
        </p:txBody>
      </p:sp>
      <p:sp>
        <p:nvSpPr>
          <p:cNvPr id="12291" name="Rectangle 3"/>
          <p:cNvSpPr>
            <a:spLocks noGrp="1" noChangeArrowheads="1"/>
          </p:cNvSpPr>
          <p:nvPr>
            <p:ph idx="1"/>
          </p:nvPr>
        </p:nvSpPr>
        <p:spPr/>
        <p:txBody>
          <a:bodyPr/>
          <a:lstStyle/>
          <a:p>
            <a:r>
              <a:rPr lang="vi-VN" altLang="en-US" smtClean="0"/>
              <a:t>Khi w=1, mạch nhớ trạng thái bằng cách chuyển đến trạng thái mới B</a:t>
            </a:r>
          </a:p>
          <a:p>
            <a:r>
              <a:rPr lang="vi-VN" altLang="en-US" smtClean="0"/>
              <a:t>Chuyển trạng thái nên xảy ra ở sườn xung nhịp tiếp theo</a:t>
            </a:r>
            <a:endParaRPr lang="en-US" altLang="en-US" smtClean="0"/>
          </a:p>
        </p:txBody>
      </p:sp>
      <p:pic>
        <p:nvPicPr>
          <p:cNvPr id="1229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0" y="3810000"/>
            <a:ext cx="4419600" cy="211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23018946"/>
      </p:ext>
    </p:extLst>
  </p:cSld>
  <p:clrMapOvr>
    <a:masterClrMapping/>
  </p:clrMapOvr>
</p:sld>
</file>

<file path=ppt/slides/slide3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vi-VN" altLang="en-US" smtClean="0"/>
              <a:t>Sơ đồ trạng thái, cont.</a:t>
            </a:r>
            <a:endParaRPr lang="en-US" altLang="en-US" smtClean="0">
              <a:latin typeface="Arial" panose="020B0604020202020204" pitchFamily="34" charset="0"/>
            </a:endParaRPr>
          </a:p>
        </p:txBody>
      </p:sp>
      <p:sp>
        <p:nvSpPr>
          <p:cNvPr id="13315" name="Rectangle 3"/>
          <p:cNvSpPr>
            <a:spLocks noGrp="1" noChangeArrowheads="1"/>
          </p:cNvSpPr>
          <p:nvPr>
            <p:ph idx="1"/>
          </p:nvPr>
        </p:nvSpPr>
        <p:spPr/>
        <p:txBody>
          <a:bodyPr/>
          <a:lstStyle/>
          <a:p>
            <a:r>
              <a:rPr lang="vi-VN" altLang="en-US" smtClean="0"/>
              <a:t>Khi trong trạng thái B và w=1, mạch nhớ bằng cách chuyển đến trạng thái mới C</a:t>
            </a:r>
          </a:p>
          <a:p>
            <a:endParaRPr lang="en-US" altLang="en-US" smtClean="0"/>
          </a:p>
        </p:txBody>
      </p:sp>
      <p:pic>
        <p:nvPicPr>
          <p:cNvPr id="1331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2895600"/>
            <a:ext cx="4648200" cy="298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97275112"/>
      </p:ext>
    </p:extLst>
  </p:cSld>
  <p:clrMapOvr>
    <a:masterClrMapping/>
  </p:clrMapOvr>
</p:sld>
</file>

<file path=ppt/slides/slide3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vi-VN" altLang="en-US" smtClean="0"/>
              <a:t>Sơ đồ trạng thái đầy đủ</a:t>
            </a:r>
            <a:endParaRPr lang="en-US" altLang="en-US" smtClean="0">
              <a:latin typeface="Arial" panose="020B0604020202020204" pitchFamily="34" charset="0"/>
            </a:endParaRPr>
          </a:p>
        </p:txBody>
      </p:sp>
      <p:pic>
        <p:nvPicPr>
          <p:cNvPr id="14339"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1905000"/>
            <a:ext cx="5324475" cy="3721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40" name="Text Box 5"/>
          <p:cNvSpPr txBox="1">
            <a:spLocks noChangeArrowheads="1"/>
          </p:cNvSpPr>
          <p:nvPr/>
        </p:nvSpPr>
        <p:spPr bwMode="auto">
          <a:xfrm>
            <a:off x="1143000" y="5715000"/>
            <a:ext cx="1720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vi-VN" altLang="en-US"/>
              <a:t>Mô hình Moore</a:t>
            </a:r>
            <a:endParaRPr lang="en-US" altLang="en-US"/>
          </a:p>
        </p:txBody>
      </p:sp>
    </p:spTree>
    <p:extLst>
      <p:ext uri="{BB962C8B-B14F-4D97-AF65-F5344CB8AC3E}">
        <p14:creationId xmlns:p14="http://schemas.microsoft.com/office/powerpoint/2010/main" val="3381011889"/>
      </p:ext>
    </p:extLst>
  </p:cSld>
  <p:clrMapOvr>
    <a:masterClrMapping/>
  </p:clrMapOvr>
</p:sld>
</file>

<file path=ppt/slides/slide3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vi-VN" altLang="en-US" smtClean="0"/>
              <a:t>Bảng trạng thái</a:t>
            </a:r>
            <a:endParaRPr lang="en-US" altLang="en-US" smtClean="0">
              <a:latin typeface="Arial" panose="020B0604020202020204" pitchFamily="34" charset="0"/>
            </a:endParaRPr>
          </a:p>
        </p:txBody>
      </p:sp>
      <p:sp>
        <p:nvSpPr>
          <p:cNvPr id="15363" name="Rectangle 3"/>
          <p:cNvSpPr>
            <a:spLocks noGrp="1" noChangeArrowheads="1"/>
          </p:cNvSpPr>
          <p:nvPr>
            <p:ph idx="1"/>
          </p:nvPr>
        </p:nvSpPr>
        <p:spPr>
          <a:xfrm>
            <a:off x="533400" y="1828800"/>
            <a:ext cx="7848600" cy="4038600"/>
          </a:xfrm>
        </p:spPr>
        <p:txBody>
          <a:bodyPr/>
          <a:lstStyle/>
          <a:p>
            <a:pPr>
              <a:lnSpc>
                <a:spcPct val="90000"/>
              </a:lnSpc>
            </a:pPr>
            <a:r>
              <a:rPr lang="vi-VN" altLang="en-US" sz="2200" smtClean="0"/>
              <a:t>Sơ đồ trạng thái mô tả chức năng của mạch, nhưng không mô tả việc thực hiện mạch </a:t>
            </a:r>
            <a:r>
              <a:rPr lang="vi-VN" altLang="en-US" sz="2200" smtClean="0">
                <a:sym typeface="Wingdings" panose="05000000000000000000" pitchFamily="2" charset="2"/>
              </a:rPr>
              <a:t> cần chuyển thành dạng bảng</a:t>
            </a:r>
          </a:p>
          <a:p>
            <a:pPr>
              <a:lnSpc>
                <a:spcPct val="90000"/>
              </a:lnSpc>
            </a:pPr>
            <a:r>
              <a:rPr lang="vi-VN" altLang="en-US" sz="2200" smtClean="0">
                <a:sym typeface="Wingdings" panose="05000000000000000000" pitchFamily="2" charset="2"/>
              </a:rPr>
              <a:t>Bảng trạng thái nên chứa</a:t>
            </a:r>
          </a:p>
          <a:p>
            <a:pPr lvl="1">
              <a:lnSpc>
                <a:spcPct val="90000"/>
              </a:lnSpc>
            </a:pPr>
            <a:r>
              <a:rPr lang="vi-VN" altLang="en-US" sz="2000" smtClean="0"/>
              <a:t>Tát cả dịch chuyển từ trạng thái hiện tại sang trạng thái tiếp theo cho tất cả các giá trị tín hiệu vào</a:t>
            </a:r>
          </a:p>
          <a:p>
            <a:pPr lvl="1">
              <a:lnSpc>
                <a:spcPct val="90000"/>
              </a:lnSpc>
            </a:pPr>
            <a:r>
              <a:rPr lang="vi-VN" altLang="en-US" sz="2000" smtClean="0"/>
              <a:t>Đầu ra </a:t>
            </a:r>
            <a:r>
              <a:rPr lang="vi-VN" altLang="en-US" sz="2000" b="1" i="1" smtClean="0"/>
              <a:t>z</a:t>
            </a:r>
            <a:r>
              <a:rPr lang="vi-VN" altLang="en-US" sz="2000" smtClean="0"/>
              <a:t> ứng với trạng thái hiện tại cũng được chỉ ra</a:t>
            </a:r>
            <a:endParaRPr lang="en-US" altLang="en-US" sz="2000" smtClean="0"/>
          </a:p>
        </p:txBody>
      </p:sp>
      <p:pic>
        <p:nvPicPr>
          <p:cNvPr id="1536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4600" y="4191000"/>
            <a:ext cx="3848100" cy="1722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94813124"/>
      </p:ext>
    </p:extLst>
  </p:cSld>
  <p:clrMapOvr>
    <a:masterClrMapping/>
  </p:clrMapOvr>
</p:sld>
</file>

<file path=ppt/slides/slide3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altLang="en-US" smtClean="0">
                <a:latin typeface="Arial" panose="020B0604020202020204" pitchFamily="34" charset="0"/>
              </a:rPr>
              <a:t>Ph</a:t>
            </a:r>
            <a:r>
              <a:rPr lang="vi-VN" altLang="en-US" smtClean="0"/>
              <a:t>ép gán trạng thái</a:t>
            </a:r>
            <a:endParaRPr lang="en-US" altLang="en-US" smtClean="0">
              <a:latin typeface="Arial" panose="020B0604020202020204" pitchFamily="34" charset="0"/>
            </a:endParaRPr>
          </a:p>
        </p:txBody>
      </p:sp>
      <p:sp>
        <p:nvSpPr>
          <p:cNvPr id="16387" name="Rectangle 3"/>
          <p:cNvSpPr>
            <a:spLocks noGrp="1" noChangeArrowheads="1"/>
          </p:cNvSpPr>
          <p:nvPr>
            <p:ph idx="1"/>
          </p:nvPr>
        </p:nvSpPr>
        <p:spPr>
          <a:xfrm>
            <a:off x="304800" y="1828800"/>
            <a:ext cx="8686800" cy="4343400"/>
          </a:xfrm>
        </p:spPr>
        <p:txBody>
          <a:bodyPr/>
          <a:lstStyle/>
          <a:p>
            <a:pPr>
              <a:lnSpc>
                <a:spcPct val="90000"/>
              </a:lnSpc>
            </a:pPr>
            <a:r>
              <a:rPr lang="vi-VN" altLang="en-US" smtClean="0"/>
              <a:t>Các trạng thái được định nghĩa như là các biến</a:t>
            </a:r>
          </a:p>
          <a:p>
            <a:pPr>
              <a:lnSpc>
                <a:spcPct val="90000"/>
              </a:lnSpc>
            </a:pPr>
            <a:r>
              <a:rPr lang="vi-VN" altLang="en-US" smtClean="0"/>
              <a:t>Mỗi trạng thái được biểu diễn bởi một giá trị của các biến trạng thái cụ thể</a:t>
            </a:r>
          </a:p>
          <a:p>
            <a:pPr>
              <a:lnSpc>
                <a:spcPct val="90000"/>
              </a:lnSpc>
            </a:pPr>
            <a:r>
              <a:rPr lang="vi-VN" altLang="en-US" smtClean="0"/>
              <a:t>Mỗi biến được thực hiện với một flip-flop</a:t>
            </a:r>
          </a:p>
          <a:p>
            <a:pPr>
              <a:lnSpc>
                <a:spcPct val="90000"/>
              </a:lnSpc>
            </a:pPr>
            <a:r>
              <a:rPr lang="vi-VN" altLang="en-US" smtClean="0"/>
              <a:t>Vì chỉ có 3 trạng thái </a:t>
            </a:r>
            <a:r>
              <a:rPr lang="vi-VN" altLang="en-US" smtClean="0">
                <a:sym typeface="Wingdings" panose="05000000000000000000" pitchFamily="2" charset="2"/>
              </a:rPr>
              <a:t> chỉ cần 2 biến trạng thái</a:t>
            </a:r>
          </a:p>
          <a:p>
            <a:pPr lvl="1">
              <a:lnSpc>
                <a:spcPct val="90000"/>
              </a:lnSpc>
            </a:pPr>
            <a:r>
              <a:rPr lang="vi-VN" altLang="en-US" smtClean="0"/>
              <a:t>y</a:t>
            </a:r>
            <a:r>
              <a:rPr lang="vi-VN" altLang="en-US" baseline="-25000" smtClean="0"/>
              <a:t>2</a:t>
            </a:r>
            <a:r>
              <a:rPr lang="vi-VN" altLang="en-US" smtClean="0"/>
              <a:t>y</a:t>
            </a:r>
            <a:r>
              <a:rPr lang="vi-VN" altLang="en-US" baseline="-25000" smtClean="0"/>
              <a:t>1</a:t>
            </a:r>
            <a:r>
              <a:rPr lang="vi-VN" altLang="en-US" smtClean="0"/>
              <a:t> biểu diễn trạng thái hiện tại</a:t>
            </a:r>
          </a:p>
          <a:p>
            <a:pPr lvl="1">
              <a:lnSpc>
                <a:spcPct val="90000"/>
              </a:lnSpc>
            </a:pPr>
            <a:r>
              <a:rPr lang="vi-VN" altLang="en-US" smtClean="0"/>
              <a:t>Y</a:t>
            </a:r>
            <a:r>
              <a:rPr lang="vi-VN" altLang="en-US" baseline="-25000" smtClean="0"/>
              <a:t>2</a:t>
            </a:r>
            <a:r>
              <a:rPr lang="vi-VN" altLang="en-US" smtClean="0"/>
              <a:t>Y</a:t>
            </a:r>
            <a:r>
              <a:rPr lang="vi-VN" altLang="en-US" baseline="-25000" smtClean="0"/>
              <a:t>1</a:t>
            </a:r>
            <a:r>
              <a:rPr lang="vi-VN" altLang="en-US" smtClean="0"/>
              <a:t> dùng cho trạng thái tiếp theo</a:t>
            </a:r>
            <a:endParaRPr lang="en-US" altLang="en-US" smtClean="0"/>
          </a:p>
        </p:txBody>
      </p:sp>
    </p:spTree>
    <p:extLst>
      <p:ext uri="{BB962C8B-B14F-4D97-AF65-F5344CB8AC3E}">
        <p14:creationId xmlns:p14="http://schemas.microsoft.com/office/powerpoint/2010/main" val="3180269833"/>
      </p:ext>
    </p:extLst>
  </p:cSld>
  <p:clrMapOvr>
    <a:masterClrMapping/>
  </p:clrMapOvr>
</p:sld>
</file>

<file path=ppt/slides/slide3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vi-VN" altLang="en-US" smtClean="0"/>
              <a:t>Bảng trạng thái được gán</a:t>
            </a:r>
            <a:endParaRPr lang="en-US" altLang="en-US" smtClean="0"/>
          </a:p>
        </p:txBody>
      </p:sp>
      <p:pic>
        <p:nvPicPr>
          <p:cNvPr id="17411"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2200" y="2057400"/>
            <a:ext cx="5210175" cy="301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2" name="Text Box 5"/>
          <p:cNvSpPr txBox="1">
            <a:spLocks noChangeArrowheads="1"/>
          </p:cNvSpPr>
          <p:nvPr/>
        </p:nvSpPr>
        <p:spPr bwMode="auto">
          <a:xfrm>
            <a:off x="1203325" y="5522913"/>
            <a:ext cx="39179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vi-VN" altLang="en-US"/>
              <a:t>Chú ý rằng ttrạng thái y2y1 ko dùngi </a:t>
            </a:r>
            <a:endParaRPr lang="en-US" altLang="en-US"/>
          </a:p>
        </p:txBody>
      </p:sp>
    </p:spTree>
    <p:extLst>
      <p:ext uri="{BB962C8B-B14F-4D97-AF65-F5344CB8AC3E}">
        <p14:creationId xmlns:p14="http://schemas.microsoft.com/office/powerpoint/2010/main" val="198065866"/>
      </p:ext>
    </p:extLst>
  </p:cSld>
  <p:clrMapOvr>
    <a:masterClrMapping/>
  </p:clrMapOvr>
  <p:timing>
    <p:tnLst>
      <p:par>
        <p:cTn id="1" dur="indefinite" restart="never" nodeType="tmRoot"/>
      </p:par>
    </p:tnLst>
  </p:timing>
</p:sld>
</file>

<file path=ppt/slides/slide3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vi-VN" altLang="en-US" smtClean="0"/>
              <a:t>Bảng đầu ra và trạng thái tiếp theo</a:t>
            </a:r>
            <a:endParaRPr lang="en-US" altLang="en-US" smtClean="0"/>
          </a:p>
        </p:txBody>
      </p:sp>
      <p:sp>
        <p:nvSpPr>
          <p:cNvPr id="18435" name="Rectangle 3"/>
          <p:cNvSpPr>
            <a:spLocks noGrp="1" noChangeArrowheads="1"/>
          </p:cNvSpPr>
          <p:nvPr>
            <p:ph idx="1"/>
          </p:nvPr>
        </p:nvSpPr>
        <p:spPr>
          <a:xfrm>
            <a:off x="304800" y="1828800"/>
            <a:ext cx="8382000" cy="4191000"/>
          </a:xfrm>
        </p:spPr>
        <p:txBody>
          <a:bodyPr/>
          <a:lstStyle/>
          <a:p>
            <a:pPr>
              <a:lnSpc>
                <a:spcPct val="90000"/>
              </a:lnSpc>
            </a:pPr>
            <a:r>
              <a:rPr lang="vi-VN" altLang="en-US" smtClean="0"/>
              <a:t>Bảng K-map được xây dựng từ bảng trạng thái:</a:t>
            </a:r>
          </a:p>
          <a:p>
            <a:pPr lvl="1">
              <a:lnSpc>
                <a:spcPct val="90000"/>
              </a:lnSpc>
            </a:pPr>
            <a:r>
              <a:rPr lang="vi-VN" altLang="en-US" smtClean="0"/>
              <a:t>Đầu ra mạch, </a:t>
            </a:r>
            <a:r>
              <a:rPr lang="vi-VN" altLang="en-US" b="1" i="1" smtClean="0"/>
              <a:t>z</a:t>
            </a:r>
          </a:p>
          <a:p>
            <a:pPr lvl="1">
              <a:lnSpc>
                <a:spcPct val="90000"/>
              </a:lnSpc>
            </a:pPr>
            <a:r>
              <a:rPr lang="vi-VN" altLang="en-US" smtClean="0"/>
              <a:t>Các đầu vào cho flip-flop (trạng thái tiếp của K-map)</a:t>
            </a:r>
          </a:p>
          <a:p>
            <a:pPr>
              <a:lnSpc>
                <a:spcPct val="90000"/>
              </a:lnSpc>
            </a:pPr>
            <a:r>
              <a:rPr lang="vi-VN" altLang="en-US" smtClean="0"/>
              <a:t>Xây dựng bảng trạng thái tiếp theo phụ thuộc vào loại flip-flop được dùng</a:t>
            </a:r>
          </a:p>
          <a:p>
            <a:pPr lvl="1">
              <a:lnSpc>
                <a:spcPct val="90000"/>
              </a:lnSpc>
            </a:pPr>
            <a:r>
              <a:rPr lang="vi-VN" altLang="en-US" smtClean="0"/>
              <a:t>Loại D: bảng trạng thái xây dựng từ trực tiếp từ bảng trạng thái khi Q(t+1)=Q</a:t>
            </a:r>
            <a:r>
              <a:rPr lang="vi-VN" altLang="en-US" baseline="30000" smtClean="0"/>
              <a:t>+</a:t>
            </a:r>
            <a:r>
              <a:rPr lang="vi-VN" altLang="en-US" smtClean="0"/>
              <a:t>=D. T và JK xét sau</a:t>
            </a:r>
            <a:endParaRPr lang="en-US" altLang="en-US" smtClean="0"/>
          </a:p>
        </p:txBody>
      </p:sp>
    </p:spTree>
    <p:extLst>
      <p:ext uri="{BB962C8B-B14F-4D97-AF65-F5344CB8AC3E}">
        <p14:creationId xmlns:p14="http://schemas.microsoft.com/office/powerpoint/2010/main" val="395776368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sz="4000" smtClean="0"/>
              <a:t> </a:t>
            </a:r>
            <a:r>
              <a:rPr lang="vi-VN" altLang="en-US" sz="4000" smtClean="0"/>
              <a:t>Ví dụ thiết kế mạch logic</a:t>
            </a:r>
            <a:r>
              <a:rPr lang="en-US" altLang="en-US" sz="4000" smtClean="0">
                <a:latin typeface="Arial" panose="020B0604020202020204" pitchFamily="34" charset="0"/>
              </a:rPr>
              <a:t> </a:t>
            </a:r>
            <a:r>
              <a:rPr lang="vi-VN" altLang="en-US" sz="4000" smtClean="0"/>
              <a:t>(cont.)</a:t>
            </a:r>
            <a:endParaRPr lang="en-US" altLang="en-US" sz="4000" smtClean="0">
              <a:latin typeface="Arial" panose="020B0604020202020204" pitchFamily="34" charset="0"/>
            </a:endParaRPr>
          </a:p>
        </p:txBody>
      </p:sp>
      <p:sp>
        <p:nvSpPr>
          <p:cNvPr id="8195" name="Rectangle 3"/>
          <p:cNvSpPr>
            <a:spLocks noGrp="1" noChangeArrowheads="1"/>
          </p:cNvSpPr>
          <p:nvPr>
            <p:ph idx="1"/>
          </p:nvPr>
        </p:nvSpPr>
        <p:spPr/>
        <p:txBody>
          <a:bodyPr/>
          <a:lstStyle/>
          <a:p>
            <a:r>
              <a:rPr lang="en-US" altLang="en-US" smtClean="0"/>
              <a:t>Th</a:t>
            </a:r>
            <a:r>
              <a:rPr lang="vi-VN" altLang="en-US" smtClean="0"/>
              <a:t>ực hiện mạch cho hàm </a:t>
            </a:r>
            <a:r>
              <a:rPr lang="vi-VN" altLang="en-US" sz="3200" smtClean="0"/>
              <a:t>f(x,y,z)=xyz+xyz’+xy’z như trên là đúng, nhưng chưa phải là đơn giản nhất</a:t>
            </a:r>
          </a:p>
          <a:p>
            <a:pPr lvl="1"/>
            <a:r>
              <a:rPr lang="vi-VN" altLang="en-US" sz="2700" smtClean="0"/>
              <a:t>Từ 14.a </a:t>
            </a:r>
            <a:r>
              <a:rPr lang="vi-VN" altLang="en-US" sz="2700" smtClean="0">
                <a:sym typeface="Wingdings" panose="05000000000000000000" pitchFamily="2" charset="2"/>
              </a:rPr>
              <a:t> </a:t>
            </a:r>
            <a:r>
              <a:rPr lang="vi-VN" altLang="en-US" sz="2700" smtClean="0"/>
              <a:t>f(x,y,z)=xy+xy’z </a:t>
            </a:r>
          </a:p>
          <a:p>
            <a:pPr lvl="1"/>
            <a:r>
              <a:rPr lang="vi-VN" altLang="en-US" sz="2700" smtClean="0"/>
              <a:t>Từ 12.a </a:t>
            </a:r>
            <a:r>
              <a:rPr lang="vi-VN" altLang="en-US" sz="2700" smtClean="0">
                <a:sym typeface="Wingdings" panose="05000000000000000000" pitchFamily="2" charset="2"/>
              </a:rPr>
              <a:t> </a:t>
            </a:r>
            <a:r>
              <a:rPr lang="vi-VN" altLang="en-US" sz="2700" smtClean="0"/>
              <a:t>f(x,y,z)=x(y+y’z)</a:t>
            </a:r>
          </a:p>
          <a:p>
            <a:pPr lvl="1"/>
            <a:r>
              <a:rPr lang="vi-VN" altLang="en-US" sz="2700" smtClean="0"/>
              <a:t> Từ 16.a </a:t>
            </a:r>
            <a:r>
              <a:rPr lang="vi-VN" altLang="en-US" sz="2700" smtClean="0">
                <a:sym typeface="Wingdings" panose="05000000000000000000" pitchFamily="2" charset="2"/>
              </a:rPr>
              <a:t> </a:t>
            </a:r>
            <a:r>
              <a:rPr lang="vi-VN" altLang="en-US" sz="2700" smtClean="0"/>
              <a:t>f(x,y,z)=x(y+z)</a:t>
            </a:r>
          </a:p>
          <a:p>
            <a:pPr lvl="1"/>
            <a:endParaRPr lang="en-US" altLang="en-US" sz="2700" smtClean="0"/>
          </a:p>
          <a:p>
            <a:endParaRPr lang="en-US" altLang="en-US" smtClean="0"/>
          </a:p>
        </p:txBody>
      </p:sp>
      <p:grpSp>
        <p:nvGrpSpPr>
          <p:cNvPr id="8196" name="Group 8"/>
          <p:cNvGrpSpPr>
            <a:grpSpLocks/>
          </p:cNvGrpSpPr>
          <p:nvPr/>
        </p:nvGrpSpPr>
        <p:grpSpPr bwMode="auto">
          <a:xfrm>
            <a:off x="3886200" y="5029200"/>
            <a:ext cx="4191000" cy="1233488"/>
            <a:chOff x="-288" y="3216"/>
            <a:chExt cx="2640" cy="777"/>
          </a:xfrm>
        </p:grpSpPr>
        <p:sp>
          <p:nvSpPr>
            <p:cNvPr id="8199" name="Rectangle 7"/>
            <p:cNvSpPr>
              <a:spLocks noChangeArrowheads="1"/>
            </p:cNvSpPr>
            <p:nvPr/>
          </p:nvSpPr>
          <p:spPr bwMode="auto">
            <a:xfrm>
              <a:off x="-288" y="3312"/>
              <a:ext cx="2640" cy="672"/>
            </a:xfrm>
            <a:prstGeom prst="rect">
              <a:avLst/>
            </a:prstGeom>
            <a:solidFill>
              <a:schemeClr val="tx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pic>
          <p:nvPicPr>
            <p:cNvPr id="8200"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2" y="3216"/>
              <a:ext cx="2486" cy="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9" name="Slide Number Placeholder 8"/>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3791266B-C3AA-42B3-AA7F-23DE971F974B}" type="slidenum">
              <a:rPr lang="en-US" altLang="en-US">
                <a:solidFill>
                  <a:srgbClr val="045C75"/>
                </a:solidFill>
              </a:rPr>
              <a:pPr eaLnBrk="1" hangingPunct="1"/>
              <a:t>39</a:t>
            </a:fld>
            <a:endParaRPr lang="en-US" altLang="en-US">
              <a:solidFill>
                <a:srgbClr val="045C75"/>
              </a:solidFill>
            </a:endParaRPr>
          </a:p>
        </p:txBody>
      </p:sp>
      <p:sp>
        <p:nvSpPr>
          <p:cNvPr id="10" name="Footer Placeholder 9"/>
          <p:cNvSpPr>
            <a:spLocks noGrp="1"/>
          </p:cNvSpPr>
          <p:nvPr>
            <p:ph type="ftr" sz="quarter" idx="11"/>
          </p:nvPr>
        </p:nvSpPr>
        <p:spPr/>
        <p:txBody>
          <a:bodyPr/>
          <a:lstStyle/>
          <a:p>
            <a:pPr>
              <a:defRPr/>
            </a:pPr>
            <a:r>
              <a:rPr lang="en-US"/>
              <a:t>Khoa ĐT-VT, Đại học Bách Khoa Hà nội           Tiến sỹ Hoàng Mạnh Thắng</a:t>
            </a:r>
          </a:p>
        </p:txBody>
      </p:sp>
    </p:spTree>
    <p:extLst>
      <p:ext uri="{BB962C8B-B14F-4D97-AF65-F5344CB8AC3E}">
        <p14:creationId xmlns:p14="http://schemas.microsoft.com/office/powerpoint/2010/main" val="2487904047"/>
      </p:ext>
    </p:extLst>
  </p:cSld>
  <p:clrMapOvr>
    <a:masterClrMapping/>
  </p:clrMapOvr>
</p:sld>
</file>

<file path=ppt/slides/slide3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vi-VN" altLang="en-US" sz="3600" smtClean="0"/>
              <a:t>Bảng trang thái và bảng trạng thái tiếp theo </a:t>
            </a:r>
            <a:endParaRPr lang="en-US" altLang="en-US" sz="3600" smtClean="0"/>
          </a:p>
        </p:txBody>
      </p:sp>
      <p:pic>
        <p:nvPicPr>
          <p:cNvPr id="19459"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752600"/>
            <a:ext cx="7543800" cy="414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43514881"/>
      </p:ext>
    </p:extLst>
  </p:cSld>
  <p:clrMapOvr>
    <a:masterClrMapping/>
  </p:clrMapOvr>
  <p:timing>
    <p:tnLst>
      <p:par>
        <p:cTn id="1" dur="indefinite" restart="never" nodeType="tmRoot"/>
      </p:par>
    </p:tnLst>
  </p:timing>
</p:sld>
</file>

<file path=ppt/slides/slide3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vi-VN" altLang="en-US" smtClean="0"/>
              <a:t>Bảng trạng thái và bảng đầu ra</a:t>
            </a:r>
            <a:endParaRPr lang="en-US" altLang="en-US" smtClean="0"/>
          </a:p>
        </p:txBody>
      </p:sp>
      <p:pic>
        <p:nvPicPr>
          <p:cNvPr id="20483"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2209800"/>
            <a:ext cx="7780338" cy="3571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16110158"/>
      </p:ext>
    </p:extLst>
  </p:cSld>
  <p:clrMapOvr>
    <a:masterClrMapping/>
  </p:clrMapOvr>
  <p:timing>
    <p:tnLst>
      <p:par>
        <p:cTn id="1" dur="indefinite" restart="never" nodeType="tmRoot"/>
      </p:par>
    </p:tnLst>
  </p:timing>
</p:sld>
</file>

<file path=ppt/slides/slide3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vi-VN" altLang="en-US" smtClean="0"/>
              <a:t>Sơ đồ mạch</a:t>
            </a:r>
            <a:endParaRPr lang="en-US" altLang="en-US" smtClean="0"/>
          </a:p>
        </p:txBody>
      </p:sp>
      <p:pic>
        <p:nvPicPr>
          <p:cNvPr id="21507"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3200" y="1828800"/>
            <a:ext cx="4614863" cy="416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73915484"/>
      </p:ext>
    </p:extLst>
  </p:cSld>
  <p:clrMapOvr>
    <a:masterClrMapping/>
  </p:clrMapOvr>
  <p:timing>
    <p:tnLst>
      <p:par>
        <p:cTn id="1" dur="indefinite" restart="never" nodeType="tmRoot"/>
      </p:par>
    </p:tnLst>
  </p:timing>
</p:sld>
</file>

<file path=ppt/slides/slide3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vi-VN" altLang="en-US" smtClean="0"/>
              <a:t>Sơ đồ thời gian</a:t>
            </a:r>
            <a:endParaRPr lang="en-US" altLang="en-US" smtClean="0"/>
          </a:p>
        </p:txBody>
      </p:sp>
      <p:pic>
        <p:nvPicPr>
          <p:cNvPr id="22531"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2057400"/>
            <a:ext cx="6076950" cy="3922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19997920"/>
      </p:ext>
    </p:extLst>
  </p:cSld>
  <p:clrMapOvr>
    <a:masterClrMapping/>
  </p:clrMapOvr>
  <p:timing>
    <p:tnLst>
      <p:par>
        <p:cTn id="1" dur="indefinite" restart="never" nodeType="tmRoot"/>
      </p:par>
    </p:tnLst>
  </p:timing>
</p:sld>
</file>

<file path=ppt/slides/slide3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2"/>
          <p:cNvSpPr>
            <a:spLocks noGrp="1" noChangeArrowheads="1"/>
          </p:cNvSpPr>
          <p:nvPr>
            <p:ph type="ctrTitle"/>
          </p:nvPr>
        </p:nvSpPr>
        <p:spPr>
          <a:xfrm>
            <a:off x="533400" y="838200"/>
            <a:ext cx="8077200" cy="2559050"/>
          </a:xfrm>
        </p:spPr>
        <p:txBody>
          <a:bodyPr>
            <a:normAutofit fontScale="90000"/>
          </a:bodyPr>
          <a:lstStyle/>
          <a:p>
            <a:pPr fontAlgn="auto">
              <a:spcAft>
                <a:spcPts val="0"/>
              </a:spcAft>
              <a:defRPr/>
            </a:pPr>
            <a:r>
              <a:rPr lang="vi-VN" sz="6800" dirty="0"/>
              <a:t>Thiết kế số</a:t>
            </a:r>
            <a:br>
              <a:rPr lang="vi-VN" sz="6800" dirty="0"/>
            </a:br>
            <a:r>
              <a:rPr lang="vi-VN" sz="6800" dirty="0"/>
              <a:t> </a:t>
            </a:r>
            <a:r>
              <a:rPr lang="vi-VN" sz="4200" i="1" dirty="0">
                <a:solidFill>
                  <a:schemeClr val="accent2"/>
                </a:solidFill>
              </a:rPr>
              <a:t>Các khối mạch tổ hợp:</a:t>
            </a:r>
            <a:br>
              <a:rPr lang="vi-VN" sz="4200" i="1" dirty="0">
                <a:solidFill>
                  <a:schemeClr val="accent2"/>
                </a:solidFill>
              </a:rPr>
            </a:br>
            <a:r>
              <a:rPr lang="en-US" sz="3000" i="1" dirty="0">
                <a:solidFill>
                  <a:srgbClr val="0033CC"/>
                </a:solidFill>
                <a:latin typeface="Arial" charset="0"/>
              </a:rPr>
              <a:t>M</a:t>
            </a:r>
            <a:r>
              <a:rPr lang="vi-VN" sz="3000" i="1" dirty="0">
                <a:solidFill>
                  <a:srgbClr val="0033CC"/>
                </a:solidFill>
              </a:rPr>
              <a:t>ạch tuần tư đồng bộ:</a:t>
            </a:r>
            <a:r>
              <a:rPr lang="vi-VN" sz="2600" i="1" dirty="0">
                <a:solidFill>
                  <a:srgbClr val="0033CC"/>
                </a:solidFill>
              </a:rPr>
              <a:t> </a:t>
            </a:r>
            <a:br>
              <a:rPr lang="vi-VN" sz="2600" i="1" dirty="0">
                <a:solidFill>
                  <a:srgbClr val="0033CC"/>
                </a:solidFill>
              </a:rPr>
            </a:br>
            <a:r>
              <a:rPr lang="en-US" sz="2600" i="1" dirty="0" err="1">
                <a:solidFill>
                  <a:srgbClr val="0033CC"/>
                </a:solidFill>
                <a:latin typeface="Arial" charset="0"/>
              </a:rPr>
              <a:t>Th</a:t>
            </a:r>
            <a:r>
              <a:rPr lang="vi-VN" sz="2600" i="1" dirty="0">
                <a:solidFill>
                  <a:srgbClr val="0033CC"/>
                </a:solidFill>
              </a:rPr>
              <a:t>ực hiện mạch dùng Flip-Flop loại D, T và JK</a:t>
            </a:r>
            <a:endParaRPr lang="en-US" sz="2200" i="1" dirty="0">
              <a:solidFill>
                <a:srgbClr val="0033CC"/>
              </a:solidFill>
              <a:latin typeface="Arial" charset="0"/>
            </a:endParaRPr>
          </a:p>
        </p:txBody>
      </p:sp>
      <p:sp>
        <p:nvSpPr>
          <p:cNvPr id="5123" name="Rectangle 3"/>
          <p:cNvSpPr>
            <a:spLocks noGrp="1" noChangeArrowheads="1"/>
          </p:cNvSpPr>
          <p:nvPr>
            <p:ph type="subTitle" idx="1"/>
          </p:nvPr>
        </p:nvSpPr>
        <p:spPr>
          <a:xfrm>
            <a:off x="533400" y="3228975"/>
            <a:ext cx="7854950" cy="1752600"/>
          </a:xfrm>
        </p:spPr>
        <p:txBody>
          <a:bodyPr/>
          <a:lstStyle/>
          <a:p>
            <a:pPr marR="0"/>
            <a:r>
              <a:rPr lang="vi-VN" altLang="en-US" smtClean="0"/>
              <a:t>Người trình bày: </a:t>
            </a:r>
          </a:p>
          <a:p>
            <a:pPr marR="0"/>
            <a:r>
              <a:rPr lang="vi-VN" altLang="en-US" smtClean="0"/>
              <a:t>TS. Hoàng Mạnh Thắng</a:t>
            </a:r>
            <a:endParaRPr lang="en-US" altLang="en-US" smtClean="0"/>
          </a:p>
        </p:txBody>
      </p:sp>
      <p:sp>
        <p:nvSpPr>
          <p:cNvPr id="5124" name="Text Box 4"/>
          <p:cNvSpPr txBox="1">
            <a:spLocks noChangeArrowheads="1"/>
          </p:cNvSpPr>
          <p:nvPr>
            <p:custDataLst>
              <p:tags r:id="rId1"/>
            </p:custDataLst>
          </p:nvPr>
        </p:nvSpPr>
        <p:spPr bwMode="auto">
          <a:xfrm>
            <a:off x="0" y="7112000"/>
            <a:ext cx="9144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TexPoint fonts used in EMF: </a:t>
            </a:r>
            <a:r>
              <a:rPr lang="en-US" altLang="en-US">
                <a:latin typeface="cmmi10" pitchFamily="34" charset="0"/>
              </a:rPr>
              <a:t>A</a:t>
            </a:r>
            <a:r>
              <a:rPr lang="en-US" altLang="en-US">
                <a:latin typeface="cmr10" pitchFamily="34" charset="0"/>
              </a:rPr>
              <a:t>A</a:t>
            </a:r>
            <a:r>
              <a:rPr lang="en-US" altLang="en-US">
                <a:latin typeface="cmsy10" pitchFamily="34" charset="0"/>
              </a:rPr>
              <a:t>A</a:t>
            </a:r>
            <a:r>
              <a:rPr lang="en-US" altLang="en-US">
                <a:latin typeface="cmsy7" pitchFamily="34" charset="0"/>
              </a:rPr>
              <a:t>A</a:t>
            </a:r>
            <a:r>
              <a:rPr lang="en-US" altLang="en-US">
                <a:latin typeface="cmr7" pitchFamily="34" charset="0"/>
              </a:rPr>
              <a:t>A</a:t>
            </a:r>
            <a:r>
              <a:rPr lang="en-US" altLang="en-US">
                <a:latin typeface="cmmi7" pitchFamily="34" charset="0"/>
              </a:rPr>
              <a:t>A</a:t>
            </a:r>
          </a:p>
        </p:txBody>
      </p:sp>
    </p:spTree>
    <p:extLst>
      <p:ext uri="{BB962C8B-B14F-4D97-AF65-F5344CB8AC3E}">
        <p14:creationId xmlns:p14="http://schemas.microsoft.com/office/powerpoint/2010/main" val="583041936"/>
      </p:ext>
    </p:extLst>
  </p:cSld>
  <p:clrMapOvr>
    <a:masterClrMapping/>
  </p:clrMapOvr>
  <p:timing>
    <p:tnLst>
      <p:par>
        <p:cTn id="1" dur="indefinite" restart="never" nodeType="tmRoot"/>
      </p:par>
    </p:tnLst>
  </p:timing>
</p:sld>
</file>

<file path=ppt/slides/slide3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vi-VN" altLang="en-US" smtClean="0"/>
              <a:t>Ví dụ thiết kế bộ đếm</a:t>
            </a:r>
            <a:endParaRPr lang="en-US" altLang="en-US" smtClean="0">
              <a:latin typeface="Arial" panose="020B0604020202020204" pitchFamily="34" charset="0"/>
            </a:endParaRPr>
          </a:p>
        </p:txBody>
      </p:sp>
      <p:sp>
        <p:nvSpPr>
          <p:cNvPr id="6147" name="Rectangle 3"/>
          <p:cNvSpPr>
            <a:spLocks noGrp="1" noChangeArrowheads="1"/>
          </p:cNvSpPr>
          <p:nvPr>
            <p:ph idx="1"/>
          </p:nvPr>
        </p:nvSpPr>
        <p:spPr/>
        <p:txBody>
          <a:bodyPr/>
          <a:lstStyle/>
          <a:p>
            <a:r>
              <a:rPr lang="vi-VN" altLang="en-US" smtClean="0"/>
              <a:t>Bộ đếm tăng giảm 2-bit với:</a:t>
            </a:r>
          </a:p>
          <a:p>
            <a:pPr lvl="1"/>
            <a:r>
              <a:rPr lang="vi-VN" altLang="en-US" smtClean="0"/>
              <a:t>Đếm tăng nếu U=1 và là 0,1,2,3,0,1...</a:t>
            </a:r>
          </a:p>
          <a:p>
            <a:pPr lvl="1"/>
            <a:r>
              <a:rPr lang="vi-VN" altLang="en-US" smtClean="0"/>
              <a:t>Đếm giảm nếu U=0 và là 0,3,2,1,0,3...</a:t>
            </a:r>
          </a:p>
          <a:p>
            <a:r>
              <a:rPr lang="vi-VN" altLang="en-US" smtClean="0"/>
              <a:t>U là đầu điều khiển, đầu vào Reset về 0, hai đầu ra Z_1Z_0 và bộ đếm active theo sườn dương xung nhịp</a:t>
            </a:r>
          </a:p>
          <a:p>
            <a:r>
              <a:rPr lang="vi-VN" altLang="en-US" smtClean="0"/>
              <a:t>Thiết kế dùng các flip-flop D, T và JK</a:t>
            </a:r>
            <a:endParaRPr lang="en-US" altLang="en-US" smtClean="0"/>
          </a:p>
        </p:txBody>
      </p:sp>
    </p:spTree>
    <p:extLst>
      <p:ext uri="{BB962C8B-B14F-4D97-AF65-F5344CB8AC3E}">
        <p14:creationId xmlns:p14="http://schemas.microsoft.com/office/powerpoint/2010/main" val="3447227061"/>
      </p:ext>
    </p:extLst>
  </p:cSld>
  <p:clrMapOvr>
    <a:masterClrMapping/>
  </p:clrMapOvr>
</p:sld>
</file>

<file path=ppt/slides/slide3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vi-VN" altLang="en-US" smtClean="0"/>
              <a:t>Sơ đồ trạng thái</a:t>
            </a:r>
            <a:endParaRPr lang="en-US" altLang="en-US" smtClean="0"/>
          </a:p>
        </p:txBody>
      </p:sp>
      <p:pic>
        <p:nvPicPr>
          <p:cNvPr id="7171"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1830388"/>
            <a:ext cx="6381750" cy="421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60149118"/>
      </p:ext>
    </p:extLst>
  </p:cSld>
  <p:clrMapOvr>
    <a:masterClrMapping/>
  </p:clrMapOvr>
</p:sld>
</file>

<file path=ppt/slides/slide3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vi-VN" altLang="en-US" smtClean="0"/>
              <a:t>Bảng trạng thái</a:t>
            </a:r>
            <a:endParaRPr lang="en-US" altLang="en-US" smtClean="0"/>
          </a:p>
        </p:txBody>
      </p:sp>
      <p:pic>
        <p:nvPicPr>
          <p:cNvPr id="819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8850" y="2362200"/>
            <a:ext cx="4686300"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53043661"/>
      </p:ext>
    </p:extLst>
  </p:cSld>
  <p:clrMapOvr>
    <a:masterClrMapping/>
  </p:clrMapOvr>
</p:sld>
</file>

<file path=ppt/slides/slide3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normAutofit fontScale="90000"/>
          </a:bodyPr>
          <a:lstStyle/>
          <a:p>
            <a:pPr fontAlgn="auto">
              <a:spcAft>
                <a:spcPts val="0"/>
              </a:spcAft>
              <a:defRPr/>
            </a:pPr>
            <a:r>
              <a:rPr lang="vi-VN"/>
              <a:t>Bảng trạng thái được mã hóa</a:t>
            </a:r>
            <a:endParaRPr lang="en-US"/>
          </a:p>
        </p:txBody>
      </p:sp>
      <p:sp>
        <p:nvSpPr>
          <p:cNvPr id="9219" name="Rectangle 3"/>
          <p:cNvSpPr>
            <a:spLocks noGrp="1" noChangeArrowheads="1"/>
          </p:cNvSpPr>
          <p:nvPr>
            <p:ph idx="1"/>
          </p:nvPr>
        </p:nvSpPr>
        <p:spPr/>
        <p:txBody>
          <a:bodyPr/>
          <a:lstStyle/>
          <a:p>
            <a:r>
              <a:rPr lang="vi-VN" altLang="en-US" smtClean="0"/>
              <a:t>Các trạng thái A=00, B=01, C=10 và D=11</a:t>
            </a:r>
            <a:endParaRPr lang="en-US" altLang="en-US" smtClean="0"/>
          </a:p>
        </p:txBody>
      </p:sp>
      <p:pic>
        <p:nvPicPr>
          <p:cNvPr id="922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2743200"/>
            <a:ext cx="5105400" cy="296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66341757"/>
      </p:ext>
    </p:extLst>
  </p:cSld>
  <p:clrMapOvr>
    <a:masterClrMapping/>
  </p:clrMapOvr>
</p:sld>
</file>

<file path=ppt/slides/slide3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normAutofit fontScale="90000"/>
          </a:bodyPr>
          <a:lstStyle/>
          <a:p>
            <a:pPr fontAlgn="auto">
              <a:spcAft>
                <a:spcPts val="0"/>
              </a:spcAft>
              <a:defRPr/>
            </a:pPr>
            <a:r>
              <a:rPr lang="vi-VN"/>
              <a:t>Thực hiện dùng Flip-flop loại D</a:t>
            </a:r>
            <a:endParaRPr lang="en-US"/>
          </a:p>
        </p:txBody>
      </p:sp>
      <p:sp>
        <p:nvSpPr>
          <p:cNvPr id="10243" name="Rectangle 3"/>
          <p:cNvSpPr>
            <a:spLocks noGrp="1" noChangeArrowheads="1"/>
          </p:cNvSpPr>
          <p:nvPr>
            <p:ph idx="1"/>
          </p:nvPr>
        </p:nvSpPr>
        <p:spPr/>
        <p:txBody>
          <a:bodyPr/>
          <a:lstStyle/>
          <a:p>
            <a:r>
              <a:rPr lang="vi-VN" altLang="en-US" smtClean="0"/>
              <a:t>Khi dùng flip-flop loại D, trạng thái tiếp theo được đưa trực tiếp vào đầu vào của flip-flop</a:t>
            </a:r>
          </a:p>
          <a:p>
            <a:r>
              <a:rPr lang="vi-VN" altLang="en-US" smtClean="0"/>
              <a:t>Do vậy, K-map dinh ra trực tiếp từ bảng mã hóa trạng thái</a:t>
            </a:r>
          </a:p>
          <a:p>
            <a:r>
              <a:rPr lang="vi-VN" altLang="en-US" smtClean="0"/>
              <a:t>Cách làm này ko áp dụng cho T và JK được</a:t>
            </a:r>
            <a:endParaRPr lang="en-US" altLang="en-US" smtClean="0"/>
          </a:p>
        </p:txBody>
      </p:sp>
    </p:spTree>
    <p:extLst>
      <p:ext uri="{BB962C8B-B14F-4D97-AF65-F5344CB8AC3E}">
        <p14:creationId xmlns:p14="http://schemas.microsoft.com/office/powerpoint/2010/main" val="1589057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ChangeArrowheads="1"/>
          </p:cNvSpPr>
          <p:nvPr>
            <p:ph type="ctrTitle"/>
          </p:nvPr>
        </p:nvSpPr>
        <p:spPr>
          <a:ln>
            <a:miter lim="800000"/>
            <a:headEnd/>
            <a:tailEnd/>
          </a:ln>
        </p:spPr>
        <p:txBody>
          <a:bodyPr/>
          <a:lstStyle/>
          <a:p>
            <a:pPr eaLnBrk="1" fontAlgn="auto" hangingPunct="1">
              <a:spcAft>
                <a:spcPts val="0"/>
              </a:spcAft>
              <a:defRPr/>
            </a:pPr>
            <a:r>
              <a:rPr lang="vi-VN" altLang="ja-JP"/>
              <a:t>Chương I</a:t>
            </a:r>
            <a:br>
              <a:rPr lang="vi-VN" altLang="ja-JP"/>
            </a:br>
            <a:r>
              <a:rPr lang="vi-VN"/>
              <a:t> </a:t>
            </a:r>
            <a:r>
              <a:rPr lang="vi-VN" sz="3800" i="1">
                <a:solidFill>
                  <a:schemeClr val="accent2"/>
                </a:solidFill>
              </a:rPr>
              <a:t>Giới thiệu về thiết kế số</a:t>
            </a:r>
            <a:endParaRPr lang="en-US" sz="3800" i="1">
              <a:solidFill>
                <a:schemeClr val="accent2"/>
              </a:solidFill>
              <a:latin typeface="Arial" charset="0"/>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altLang="en-US" sz="4000" smtClean="0"/>
              <a:t> </a:t>
            </a:r>
            <a:r>
              <a:rPr lang="vi-VN" altLang="en-US" sz="4000" smtClean="0"/>
              <a:t>Ví dụ thiết kế mạch logic</a:t>
            </a:r>
            <a:r>
              <a:rPr lang="en-US" altLang="en-US" sz="4000" smtClean="0">
                <a:latin typeface="Arial" panose="020B0604020202020204" pitchFamily="34" charset="0"/>
              </a:rPr>
              <a:t> </a:t>
            </a:r>
            <a:r>
              <a:rPr lang="vi-VN" altLang="en-US" sz="4000" smtClean="0"/>
              <a:t>(cont.)</a:t>
            </a:r>
            <a:endParaRPr lang="en-US" altLang="en-US" sz="4000" smtClean="0">
              <a:latin typeface="Arial" panose="020B0604020202020204" pitchFamily="34" charset="0"/>
            </a:endParaRPr>
          </a:p>
        </p:txBody>
      </p:sp>
      <p:sp>
        <p:nvSpPr>
          <p:cNvPr id="9219" name="Rectangle 3"/>
          <p:cNvSpPr>
            <a:spLocks noGrp="1" noChangeArrowheads="1"/>
          </p:cNvSpPr>
          <p:nvPr>
            <p:ph idx="1"/>
          </p:nvPr>
        </p:nvSpPr>
        <p:spPr/>
        <p:txBody>
          <a:bodyPr/>
          <a:lstStyle/>
          <a:p>
            <a:pPr>
              <a:lnSpc>
                <a:spcPct val="90000"/>
              </a:lnSpc>
            </a:pPr>
            <a:r>
              <a:rPr lang="vi-VN" altLang="en-US" sz="3200" smtClean="0"/>
              <a:t>Dễ thấy rằng, mạch này có chi phí (cổng logic và kết nối) thấp hơn mạch cùng chức năng được đưa ra </a:t>
            </a:r>
            <a:r>
              <a:rPr lang="en-US" altLang="en-US" sz="3200" smtClean="0"/>
              <a:t>lúc</a:t>
            </a:r>
            <a:r>
              <a:rPr lang="vi-VN" altLang="en-US" sz="3200" smtClean="0"/>
              <a:t> trước</a:t>
            </a:r>
          </a:p>
          <a:p>
            <a:pPr>
              <a:lnSpc>
                <a:spcPct val="90000"/>
              </a:lnSpc>
            </a:pPr>
            <a:r>
              <a:rPr lang="vi-VN" altLang="en-US" sz="3200" smtClean="0"/>
              <a:t>Quá trình tạo ra mạch từ hàm thể hiện chức năng gọ</a:t>
            </a:r>
            <a:r>
              <a:rPr lang="en-US" altLang="en-US" sz="3200" smtClean="0"/>
              <a:t>i</a:t>
            </a:r>
            <a:r>
              <a:rPr lang="vi-VN" altLang="en-US" sz="3200" smtClean="0"/>
              <a:t> là </a:t>
            </a:r>
            <a:r>
              <a:rPr lang="vi-VN" altLang="en-US" sz="3200" b="1" u="sng" smtClean="0"/>
              <a:t>tổng hợp mạch</a:t>
            </a:r>
          </a:p>
          <a:p>
            <a:pPr>
              <a:lnSpc>
                <a:spcPct val="90000"/>
              </a:lnSpc>
            </a:pPr>
            <a:r>
              <a:rPr lang="vi-VN" altLang="en-US" sz="3200" smtClean="0">
                <a:cs typeface="Times New Roman" panose="02020603050405020304" pitchFamily="18" charset="0"/>
              </a:rPr>
              <a:t>Việc tạo mạng dùng các cổng AND-OR từ bảng </a:t>
            </a:r>
            <a:r>
              <a:rPr lang="en-US" altLang="en-US" sz="3200" smtClean="0">
                <a:latin typeface="Times New Roman" panose="02020603050405020304" pitchFamily="18" charset="0"/>
                <a:cs typeface="Times New Roman" panose="02020603050405020304" pitchFamily="18" charset="0"/>
              </a:rPr>
              <a:t>chân lý</a:t>
            </a:r>
            <a:r>
              <a:rPr lang="vi-VN" altLang="en-US" sz="3200" smtClean="0">
                <a:cs typeface="Times New Roman" panose="02020603050405020304" pitchFamily="18" charset="0"/>
              </a:rPr>
              <a:t> là </a:t>
            </a:r>
            <a:r>
              <a:rPr lang="vi-VN" altLang="en-US" sz="3200" smtClean="0"/>
              <a:t>một trong nhiều kỹ thuật tổng hợp được dùng nhiều sau này</a:t>
            </a:r>
            <a:endParaRPr lang="en-US" altLang="en-US" sz="3200" smtClean="0"/>
          </a:p>
          <a:p>
            <a:pPr>
              <a:lnSpc>
                <a:spcPct val="90000"/>
              </a:lnSpc>
            </a:pPr>
            <a:endParaRPr lang="en-US" altLang="en-US" sz="3200" smtClean="0"/>
          </a:p>
        </p:txBody>
      </p:sp>
      <p:sp>
        <p:nvSpPr>
          <p:cNvPr id="6"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A3A5ADC-04D1-4771-AD86-B6F8965E8F49}" type="slidenum">
              <a:rPr lang="en-US" altLang="en-US">
                <a:solidFill>
                  <a:srgbClr val="045C75"/>
                </a:solidFill>
              </a:rPr>
              <a:pPr eaLnBrk="1" hangingPunct="1"/>
              <a:t>40</a:t>
            </a:fld>
            <a:endParaRPr lang="en-US" altLang="en-US">
              <a:solidFill>
                <a:srgbClr val="045C75"/>
              </a:solidFill>
            </a:endParaRPr>
          </a:p>
        </p:txBody>
      </p:sp>
      <p:sp>
        <p:nvSpPr>
          <p:cNvPr id="7" name="Footer Placeholder 6"/>
          <p:cNvSpPr>
            <a:spLocks noGrp="1"/>
          </p:cNvSpPr>
          <p:nvPr>
            <p:ph type="ftr" sz="quarter" idx="11"/>
          </p:nvPr>
        </p:nvSpPr>
        <p:spPr/>
        <p:txBody>
          <a:bodyPr/>
          <a:lstStyle/>
          <a:p>
            <a:pPr>
              <a:defRPr/>
            </a:pPr>
            <a:r>
              <a:rPr lang="en-US"/>
              <a:t>Khoa ĐT-VT, Đại học Bách Khoa Hà nội           Tiến sỹ Hoàng Mạnh Thắng</a:t>
            </a:r>
          </a:p>
        </p:txBody>
      </p:sp>
    </p:spTree>
    <p:extLst>
      <p:ext uri="{BB962C8B-B14F-4D97-AF65-F5344CB8AC3E}">
        <p14:creationId xmlns:p14="http://schemas.microsoft.com/office/powerpoint/2010/main" val="1793198344"/>
      </p:ext>
    </p:extLst>
  </p:cSld>
  <p:clrMapOvr>
    <a:masterClrMapping/>
  </p:clrMapOvr>
</p:sld>
</file>

<file path=ppt/slides/slide4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vi-VN" altLang="en-US" smtClean="0"/>
              <a:t>Bảng trạng thái được mã</a:t>
            </a:r>
            <a:endParaRPr lang="en-US" altLang="en-US" smtClean="0"/>
          </a:p>
        </p:txBody>
      </p:sp>
      <p:pic>
        <p:nvPicPr>
          <p:cNvPr id="11267"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1981200"/>
            <a:ext cx="6872288" cy="397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83660963"/>
      </p:ext>
    </p:extLst>
  </p:cSld>
  <p:clrMapOvr>
    <a:masterClrMapping/>
  </p:clrMapOvr>
</p:sld>
</file>

<file path=ppt/slides/slide4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normAutofit fontScale="90000"/>
          </a:bodyPr>
          <a:lstStyle/>
          <a:p>
            <a:pPr fontAlgn="auto">
              <a:spcAft>
                <a:spcPts val="0"/>
              </a:spcAft>
              <a:defRPr/>
            </a:pPr>
            <a:r>
              <a:rPr lang="vi-VN"/>
              <a:t>Thực hiện dùng flip-flop loại D</a:t>
            </a:r>
            <a:endParaRPr lang="en-US"/>
          </a:p>
        </p:txBody>
      </p:sp>
      <p:pic>
        <p:nvPicPr>
          <p:cNvPr id="12291"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1752600"/>
            <a:ext cx="5434013"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21315800"/>
      </p:ext>
    </p:extLst>
  </p:cSld>
  <p:clrMapOvr>
    <a:masterClrMapping/>
  </p:clrMapOvr>
</p:sld>
</file>

<file path=ppt/slides/slide4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vi-VN" altLang="en-US" sz="4000" smtClean="0"/>
              <a:t>Thiết kế dùng các loại flip-flop khác</a:t>
            </a:r>
            <a:endParaRPr lang="en-US" altLang="en-US" sz="4000" smtClean="0"/>
          </a:p>
        </p:txBody>
      </p:sp>
      <p:sp>
        <p:nvSpPr>
          <p:cNvPr id="13315" name="Rectangle 3"/>
          <p:cNvSpPr>
            <a:spLocks noGrp="1" noChangeArrowheads="1"/>
          </p:cNvSpPr>
          <p:nvPr>
            <p:ph idx="1"/>
          </p:nvPr>
        </p:nvSpPr>
        <p:spPr/>
        <p:txBody>
          <a:bodyPr/>
          <a:lstStyle/>
          <a:p>
            <a:r>
              <a:rPr lang="vi-VN" altLang="en-US" sz="2700" smtClean="0"/>
              <a:t>Với loai T hoặc JK, ta phải biến đổi các đầu vào cho flip-flop</a:t>
            </a:r>
          </a:p>
          <a:p>
            <a:r>
              <a:rPr lang="vi-VN" altLang="en-US" sz="2700" smtClean="0"/>
              <a:t>Trước khi thực hiện bảng dịch chuyển trạng thái, các đầu vào yêu cầu được liệt kê cho một dịch chuyển trạng thái cụ thể nào đó</a:t>
            </a:r>
          </a:p>
          <a:p>
            <a:r>
              <a:rPr lang="vi-VN" altLang="en-US" sz="2700" smtClean="0"/>
              <a:t>Bảng dịch chuyển được dùng với bảng mã hóa trạng thái để tạo ra bảng kích (excitation table)</a:t>
            </a:r>
          </a:p>
          <a:p>
            <a:pPr lvl="1"/>
            <a:r>
              <a:rPr lang="vi-VN" altLang="en-US" sz="2200" smtClean="0"/>
              <a:t>Bảng kích liệt kê tấ cả các đầu vào yêu cầu đầu của flip-flop gây dịch chuyển trạng thái</a:t>
            </a:r>
            <a:endParaRPr lang="en-US" altLang="en-US" sz="2200" smtClean="0"/>
          </a:p>
        </p:txBody>
      </p:sp>
    </p:spTree>
    <p:extLst>
      <p:ext uri="{BB962C8B-B14F-4D97-AF65-F5344CB8AC3E}">
        <p14:creationId xmlns:p14="http://schemas.microsoft.com/office/powerpoint/2010/main" val="1283569584"/>
      </p:ext>
    </p:extLst>
  </p:cSld>
  <p:clrMapOvr>
    <a:masterClrMapping/>
  </p:clrMapOvr>
</p:sld>
</file>

<file path=ppt/slides/slide4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vi-VN" altLang="en-US" smtClean="0"/>
              <a:t>Các bảng dịch chuyển trạng thái</a:t>
            </a:r>
            <a:endParaRPr lang="en-US" altLang="en-US" smtClean="0"/>
          </a:p>
        </p:txBody>
      </p:sp>
      <p:pic>
        <p:nvPicPr>
          <p:cNvPr id="14339"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828800"/>
            <a:ext cx="7624763" cy="4233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2655683"/>
      </p:ext>
    </p:extLst>
  </p:cSld>
  <p:clrMapOvr>
    <a:masterClrMapping/>
  </p:clrMapOvr>
</p:sld>
</file>

<file path=ppt/slides/slide4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vi-VN" altLang="en-US" smtClean="0"/>
              <a:t>Thực hiện dùng flip-flop T</a:t>
            </a:r>
            <a:endParaRPr lang="en-US" altLang="en-US" smtClean="0"/>
          </a:p>
        </p:txBody>
      </p:sp>
      <p:sp>
        <p:nvSpPr>
          <p:cNvPr id="15363" name="Rectangle 3"/>
          <p:cNvSpPr>
            <a:spLocks noGrp="1" noChangeArrowheads="1"/>
          </p:cNvSpPr>
          <p:nvPr>
            <p:ph idx="1"/>
          </p:nvPr>
        </p:nvSpPr>
        <p:spPr/>
        <p:txBody>
          <a:bodyPr/>
          <a:lstStyle/>
          <a:p>
            <a:r>
              <a:rPr lang="vi-VN" altLang="en-US" sz="2700" smtClean="0"/>
              <a:t>Dùng các đầu vào của bảng dịch chuyển trạng thái để suy ra các đầu vào dựa trên bảng mã hóa trạng thái</a:t>
            </a:r>
            <a:endParaRPr lang="en-US" altLang="en-US" sz="2700" smtClean="0"/>
          </a:p>
        </p:txBody>
      </p:sp>
      <p:pic>
        <p:nvPicPr>
          <p:cNvPr id="1536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3141663"/>
            <a:ext cx="6477000" cy="287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82480209"/>
      </p:ext>
    </p:extLst>
  </p:cSld>
  <p:clrMapOvr>
    <a:masterClrMapping/>
  </p:clrMapOvr>
</p:sld>
</file>

<file path=ppt/slides/slide4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altLang="en-US" smtClean="0"/>
              <a:t>B</a:t>
            </a:r>
            <a:r>
              <a:rPr lang="vi-VN" altLang="en-US" smtClean="0"/>
              <a:t>ảng kích và K-map</a:t>
            </a:r>
            <a:endParaRPr lang="en-US" altLang="en-US" smtClean="0"/>
          </a:p>
        </p:txBody>
      </p:sp>
      <p:pic>
        <p:nvPicPr>
          <p:cNvPr id="16387"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1828800"/>
            <a:ext cx="7473950" cy="409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82303804"/>
      </p:ext>
    </p:extLst>
  </p:cSld>
  <p:clrMapOvr>
    <a:masterClrMapping/>
  </p:clrMapOvr>
</p:sld>
</file>

<file path=ppt/slides/slide4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vi-VN" altLang="en-US" smtClean="0"/>
              <a:t>Sơ đồ mạch dùng flip-flop loại T</a:t>
            </a:r>
            <a:endParaRPr lang="en-US" altLang="en-US" smtClean="0"/>
          </a:p>
        </p:txBody>
      </p:sp>
      <p:pic>
        <p:nvPicPr>
          <p:cNvPr id="17411"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4600" y="1905000"/>
            <a:ext cx="4376738" cy="4129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40743047"/>
      </p:ext>
    </p:extLst>
  </p:cSld>
  <p:clrMapOvr>
    <a:masterClrMapping/>
  </p:clrMapOvr>
</p:sld>
</file>

<file path=ppt/slides/slide4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vi-VN" altLang="en-US" smtClean="0"/>
              <a:t>Thự hiện dùng flip-flop JK</a:t>
            </a:r>
            <a:endParaRPr lang="en-US" altLang="en-US" smtClean="0"/>
          </a:p>
        </p:txBody>
      </p:sp>
      <p:pic>
        <p:nvPicPr>
          <p:cNvPr id="1843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981200"/>
            <a:ext cx="8391525" cy="3817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85358389"/>
      </p:ext>
    </p:extLst>
  </p:cSld>
  <p:clrMapOvr>
    <a:masterClrMapping/>
  </p:clrMapOvr>
</p:sld>
</file>

<file path=ppt/slides/slide4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vi-VN" altLang="en-US" smtClean="0"/>
              <a:t>Bảng kích thích và K-map</a:t>
            </a:r>
            <a:endParaRPr lang="en-US" altLang="en-US" smtClean="0"/>
          </a:p>
        </p:txBody>
      </p:sp>
      <p:pic>
        <p:nvPicPr>
          <p:cNvPr id="19459"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1787525"/>
            <a:ext cx="6448425" cy="430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00703116"/>
      </p:ext>
    </p:extLst>
  </p:cSld>
  <p:clrMapOvr>
    <a:masterClrMapping/>
  </p:clrMapOvr>
</p:sld>
</file>

<file path=ppt/slides/slide4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vi-VN" altLang="en-US" smtClean="0"/>
              <a:t>Mạch điện thực hiện dùng JK</a:t>
            </a:r>
            <a:endParaRPr lang="en-US" altLang="en-US" smtClean="0"/>
          </a:p>
        </p:txBody>
      </p:sp>
      <p:pic>
        <p:nvPicPr>
          <p:cNvPr id="20483"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1828800"/>
            <a:ext cx="4457700" cy="4135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4608276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vi-VN" altLang="en-US" smtClean="0"/>
              <a:t>Tổng hợp mạch logic</a:t>
            </a:r>
            <a:endParaRPr lang="en-US" altLang="en-US" smtClean="0">
              <a:latin typeface="Arial" panose="020B0604020202020204" pitchFamily="34" charset="0"/>
            </a:endParaRPr>
          </a:p>
        </p:txBody>
      </p:sp>
      <p:sp>
        <p:nvSpPr>
          <p:cNvPr id="10243" name="Rectangle 3"/>
          <p:cNvSpPr>
            <a:spLocks noGrp="1" noChangeArrowheads="1"/>
          </p:cNvSpPr>
          <p:nvPr>
            <p:ph idx="1"/>
          </p:nvPr>
        </p:nvSpPr>
        <p:spPr/>
        <p:txBody>
          <a:bodyPr/>
          <a:lstStyle/>
          <a:p>
            <a:r>
              <a:rPr lang="vi-VN" altLang="en-US" sz="3200" smtClean="0"/>
              <a:t>Nếu một hàm </a:t>
            </a:r>
            <a:r>
              <a:rPr lang="vi-VN" altLang="en-US" sz="3200" i="1" smtClean="0"/>
              <a:t>f</a:t>
            </a:r>
            <a:r>
              <a:rPr lang="vi-VN" altLang="en-US" sz="3200" smtClean="0"/>
              <a:t> được mô tả bởi bảng chân lý thì biểu thức tạo ra hàm </a:t>
            </a:r>
            <a:r>
              <a:rPr lang="vi-VN" altLang="en-US" sz="3200" i="1" smtClean="0"/>
              <a:t>f</a:t>
            </a:r>
            <a:r>
              <a:rPr lang="vi-VN" altLang="en-US" sz="3200" smtClean="0"/>
              <a:t> có thể được nhận lại bằng cách:</a:t>
            </a:r>
          </a:p>
          <a:p>
            <a:pPr lvl="1"/>
            <a:r>
              <a:rPr lang="vi-VN" altLang="en-US" sz="3200" smtClean="0"/>
              <a:t>Xét tất cả các tổ hợp ở đó có f=1, hoặc</a:t>
            </a:r>
          </a:p>
          <a:p>
            <a:pPr lvl="1"/>
            <a:r>
              <a:rPr lang="vi-VN" altLang="en-US" sz="3200" smtClean="0"/>
              <a:t>Xét tất cả các tổ hợp ở đó có f=0,</a:t>
            </a:r>
          </a:p>
          <a:p>
            <a:r>
              <a:rPr lang="vi-VN" altLang="en-US" sz="3200" smtClean="0"/>
              <a:t>Đây là một ứng dụng của tính đối ngẫu</a:t>
            </a:r>
            <a:endParaRPr lang="en-US" altLang="en-US" sz="3200" smtClean="0"/>
          </a:p>
        </p:txBody>
      </p:sp>
      <p:sp>
        <p:nvSpPr>
          <p:cNvPr id="6"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34DFEDDE-DBD3-411E-8640-970468BF5CFF}" type="slidenum">
              <a:rPr lang="en-US" altLang="en-US">
                <a:solidFill>
                  <a:srgbClr val="045C75"/>
                </a:solidFill>
              </a:rPr>
              <a:pPr eaLnBrk="1" hangingPunct="1"/>
              <a:t>41</a:t>
            </a:fld>
            <a:endParaRPr lang="en-US" altLang="en-US">
              <a:solidFill>
                <a:srgbClr val="045C75"/>
              </a:solidFill>
            </a:endParaRPr>
          </a:p>
        </p:txBody>
      </p:sp>
      <p:sp>
        <p:nvSpPr>
          <p:cNvPr id="7" name="Footer Placeholder 6"/>
          <p:cNvSpPr>
            <a:spLocks noGrp="1"/>
          </p:cNvSpPr>
          <p:nvPr>
            <p:ph type="ftr" sz="quarter" idx="11"/>
          </p:nvPr>
        </p:nvSpPr>
        <p:spPr/>
        <p:txBody>
          <a:bodyPr/>
          <a:lstStyle/>
          <a:p>
            <a:pPr>
              <a:defRPr/>
            </a:pPr>
            <a:r>
              <a:rPr lang="en-US"/>
              <a:t>Khoa ĐT-VT, Đại học Bách Khoa Hà nội           Tiến sỹ Hoàng Mạnh Thắng</a:t>
            </a:r>
          </a:p>
        </p:txBody>
      </p:sp>
    </p:spTree>
    <p:extLst>
      <p:ext uri="{BB962C8B-B14F-4D97-AF65-F5344CB8AC3E}">
        <p14:creationId xmlns:p14="http://schemas.microsoft.com/office/powerpoint/2010/main" val="1041872947"/>
      </p:ext>
    </p:extLst>
  </p:cSld>
  <p:clrMapOvr>
    <a:masterClrMapping/>
  </p:clrMapOvr>
</p:sld>
</file>

<file path=ppt/slides/slide4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Rectangle 2"/>
          <p:cNvSpPr>
            <a:spLocks noGrp="1" noChangeArrowheads="1"/>
          </p:cNvSpPr>
          <p:nvPr>
            <p:ph type="ctrTitle"/>
          </p:nvPr>
        </p:nvSpPr>
        <p:spPr>
          <a:xfrm>
            <a:off x="533400" y="838200"/>
            <a:ext cx="8077200" cy="2559050"/>
          </a:xfrm>
        </p:spPr>
        <p:txBody>
          <a:bodyPr>
            <a:normAutofit fontScale="90000"/>
          </a:bodyPr>
          <a:lstStyle/>
          <a:p>
            <a:pPr fontAlgn="auto">
              <a:spcAft>
                <a:spcPts val="0"/>
              </a:spcAft>
              <a:defRPr/>
            </a:pPr>
            <a:r>
              <a:rPr lang="vi-VN" sz="6800"/>
              <a:t>Thiết kế số</a:t>
            </a:r>
            <a:br>
              <a:rPr lang="vi-VN" sz="6800"/>
            </a:br>
            <a:r>
              <a:rPr lang="vi-VN" sz="6800"/>
              <a:t> </a:t>
            </a:r>
            <a:r>
              <a:rPr lang="vi-VN" sz="4200" i="1">
                <a:solidFill>
                  <a:schemeClr val="accent2"/>
                </a:solidFill>
              </a:rPr>
              <a:t>Các khối mạch tổ hợp:</a:t>
            </a:r>
            <a:br>
              <a:rPr lang="vi-VN" sz="4200" i="1">
                <a:solidFill>
                  <a:schemeClr val="accent2"/>
                </a:solidFill>
              </a:rPr>
            </a:br>
            <a:r>
              <a:rPr lang="en-US" sz="3000" i="1">
                <a:solidFill>
                  <a:srgbClr val="0033CC"/>
                </a:solidFill>
                <a:latin typeface="Arial" charset="0"/>
              </a:rPr>
              <a:t>M</a:t>
            </a:r>
            <a:r>
              <a:rPr lang="vi-VN" sz="3000" i="1">
                <a:solidFill>
                  <a:srgbClr val="0033CC"/>
                </a:solidFill>
              </a:rPr>
              <a:t>ạch tuần tư đồng bộ:</a:t>
            </a:r>
            <a:r>
              <a:rPr lang="vi-VN" sz="2600" i="1">
                <a:solidFill>
                  <a:srgbClr val="0033CC"/>
                </a:solidFill>
              </a:rPr>
              <a:t> </a:t>
            </a:r>
            <a:br>
              <a:rPr lang="vi-VN" sz="2600" i="1">
                <a:solidFill>
                  <a:srgbClr val="0033CC"/>
                </a:solidFill>
              </a:rPr>
            </a:br>
            <a:r>
              <a:rPr lang="vi-VN" sz="2600" i="1">
                <a:solidFill>
                  <a:srgbClr val="0033CC"/>
                </a:solidFill>
              </a:rPr>
              <a:t>Vấn đề gán trạng thái, các máy trạng thái Mealy</a:t>
            </a:r>
            <a:endParaRPr lang="en-US" sz="2200" i="1">
              <a:solidFill>
                <a:srgbClr val="0033CC"/>
              </a:solidFill>
              <a:latin typeface="Arial" charset="0"/>
            </a:endParaRPr>
          </a:p>
        </p:txBody>
      </p:sp>
      <p:sp>
        <p:nvSpPr>
          <p:cNvPr id="5123" name="Rectangle 3"/>
          <p:cNvSpPr>
            <a:spLocks noGrp="1" noChangeArrowheads="1"/>
          </p:cNvSpPr>
          <p:nvPr>
            <p:ph type="subTitle" idx="1"/>
          </p:nvPr>
        </p:nvSpPr>
        <p:spPr>
          <a:xfrm>
            <a:off x="533400" y="3228975"/>
            <a:ext cx="7854950" cy="1752600"/>
          </a:xfrm>
        </p:spPr>
        <p:txBody>
          <a:bodyPr/>
          <a:lstStyle/>
          <a:p>
            <a:pPr marR="0"/>
            <a:r>
              <a:rPr lang="vi-VN" altLang="en-US" smtClean="0"/>
              <a:t>Người trình bày: </a:t>
            </a:r>
          </a:p>
          <a:p>
            <a:pPr marR="0"/>
            <a:r>
              <a:rPr lang="vi-VN" altLang="en-US" smtClean="0"/>
              <a:t>TS. Hoàng Mạnh Thắng</a:t>
            </a:r>
            <a:endParaRPr lang="en-US" altLang="en-US" smtClean="0"/>
          </a:p>
        </p:txBody>
      </p:sp>
      <p:sp>
        <p:nvSpPr>
          <p:cNvPr id="5124" name="Text Box 4"/>
          <p:cNvSpPr txBox="1">
            <a:spLocks noChangeArrowheads="1"/>
          </p:cNvSpPr>
          <p:nvPr>
            <p:custDataLst>
              <p:tags r:id="rId1"/>
            </p:custDataLst>
          </p:nvPr>
        </p:nvSpPr>
        <p:spPr bwMode="auto">
          <a:xfrm>
            <a:off x="0" y="7112000"/>
            <a:ext cx="9144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TexPoint fonts used in EMF: </a:t>
            </a:r>
            <a:r>
              <a:rPr lang="en-US" altLang="en-US">
                <a:latin typeface="cmmi10" pitchFamily="34" charset="0"/>
              </a:rPr>
              <a:t>A</a:t>
            </a:r>
            <a:r>
              <a:rPr lang="en-US" altLang="en-US">
                <a:latin typeface="cmr10" pitchFamily="34" charset="0"/>
              </a:rPr>
              <a:t>A</a:t>
            </a:r>
            <a:r>
              <a:rPr lang="en-US" altLang="en-US">
                <a:latin typeface="cmsy10" pitchFamily="34" charset="0"/>
              </a:rPr>
              <a:t>A</a:t>
            </a:r>
            <a:r>
              <a:rPr lang="en-US" altLang="en-US">
                <a:latin typeface="cmsy7" pitchFamily="34" charset="0"/>
              </a:rPr>
              <a:t>A</a:t>
            </a:r>
            <a:r>
              <a:rPr lang="en-US" altLang="en-US">
                <a:latin typeface="cmr7" pitchFamily="34" charset="0"/>
              </a:rPr>
              <a:t>A</a:t>
            </a:r>
            <a:r>
              <a:rPr lang="en-US" altLang="en-US">
                <a:latin typeface="cmmi7" pitchFamily="34" charset="0"/>
              </a:rPr>
              <a:t>A</a:t>
            </a:r>
          </a:p>
        </p:txBody>
      </p:sp>
    </p:spTree>
    <p:extLst>
      <p:ext uri="{BB962C8B-B14F-4D97-AF65-F5344CB8AC3E}">
        <p14:creationId xmlns:p14="http://schemas.microsoft.com/office/powerpoint/2010/main" val="2040893594"/>
      </p:ext>
    </p:extLst>
  </p:cSld>
  <p:clrMapOvr>
    <a:masterClrMapping/>
  </p:clrMapOvr>
  <p:timing>
    <p:tnLst>
      <p:par>
        <p:cTn id="1" dur="indefinite" restart="never" nodeType="tmRoot"/>
      </p:par>
    </p:tnLst>
  </p:timing>
</p:sld>
</file>

<file path=ppt/slides/slide4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vi-VN" altLang="en-US" smtClean="0"/>
              <a:t>Vấn đề gán trạng thái</a:t>
            </a:r>
            <a:endParaRPr lang="en-US" altLang="en-US" smtClean="0">
              <a:latin typeface="Arial" panose="020B0604020202020204" pitchFamily="34" charset="0"/>
            </a:endParaRPr>
          </a:p>
        </p:txBody>
      </p:sp>
      <p:sp>
        <p:nvSpPr>
          <p:cNvPr id="6147" name="Rectangle 3"/>
          <p:cNvSpPr>
            <a:spLocks noGrp="1" noChangeArrowheads="1"/>
          </p:cNvSpPr>
          <p:nvPr>
            <p:ph idx="1"/>
          </p:nvPr>
        </p:nvSpPr>
        <p:spPr/>
        <p:txBody>
          <a:bodyPr/>
          <a:lstStyle/>
          <a:p>
            <a:r>
              <a:rPr lang="vi-VN" altLang="en-US" smtClean="0"/>
              <a:t>Các ví dụ đã xét rất đơn giản và gán thẳng</a:t>
            </a:r>
          </a:p>
          <a:p>
            <a:r>
              <a:rPr lang="vi-VN" altLang="en-US" smtClean="0"/>
              <a:t>Vậy có phép gán nào khác có thể làm lời giải đơn giản hơn ?</a:t>
            </a:r>
            <a:endParaRPr lang="en-US" altLang="en-US" smtClean="0"/>
          </a:p>
        </p:txBody>
      </p:sp>
      <p:pic>
        <p:nvPicPr>
          <p:cNvPr id="614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3352800"/>
            <a:ext cx="7696200" cy="2668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85498940"/>
      </p:ext>
    </p:extLst>
  </p:cSld>
  <p:clrMapOvr>
    <a:masterClrMapping/>
  </p:clrMapOvr>
  <p:timing>
    <p:tnLst>
      <p:par>
        <p:cTn id="1" dur="indefinite" restart="never" nodeType="tmRoot"/>
      </p:par>
    </p:tnLst>
  </p:timing>
</p:sld>
</file>

<file path=ppt/slides/slide4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vi-VN" altLang="en-US" smtClean="0"/>
              <a:t>Thay đổi phép gán</a:t>
            </a:r>
            <a:endParaRPr lang="en-US" altLang="en-US" smtClean="0">
              <a:latin typeface="Arial" panose="020B0604020202020204" pitchFamily="34" charset="0"/>
            </a:endParaRPr>
          </a:p>
        </p:txBody>
      </p:sp>
      <p:sp>
        <p:nvSpPr>
          <p:cNvPr id="7171" name="Rectangle 3"/>
          <p:cNvSpPr>
            <a:spLocks noGrp="1" noChangeArrowheads="1"/>
          </p:cNvSpPr>
          <p:nvPr>
            <p:ph idx="1"/>
          </p:nvPr>
        </p:nvSpPr>
        <p:spPr/>
        <p:txBody>
          <a:bodyPr/>
          <a:lstStyle/>
          <a:p>
            <a:r>
              <a:rPr lang="vi-VN" altLang="en-US" smtClean="0"/>
              <a:t>Thay đổi phép gán như sau: A=00, B=01, C=11, 10 ko được dùng. Kết quả</a:t>
            </a:r>
            <a:endParaRPr lang="en-US" altLang="en-US" smtClean="0"/>
          </a:p>
        </p:txBody>
      </p:sp>
      <p:pic>
        <p:nvPicPr>
          <p:cNvPr id="717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3219450"/>
            <a:ext cx="8153400" cy="272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09460741"/>
      </p:ext>
    </p:extLst>
  </p:cSld>
  <p:clrMapOvr>
    <a:masterClrMapping/>
  </p:clrMapOvr>
  <p:timing>
    <p:tnLst>
      <p:par>
        <p:cTn id="1" dur="indefinite" restart="never" nodeType="tmRoot"/>
      </p:par>
    </p:tnLst>
  </p:timing>
</p:sld>
</file>

<file path=ppt/slides/slide4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vi-VN" altLang="en-US" smtClean="0"/>
              <a:t>Mạch được đơn giản hóa</a:t>
            </a:r>
            <a:endParaRPr lang="en-US" altLang="en-US" smtClean="0"/>
          </a:p>
        </p:txBody>
      </p:sp>
      <p:pic>
        <p:nvPicPr>
          <p:cNvPr id="819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828800"/>
            <a:ext cx="7208838" cy="415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97330209"/>
      </p:ext>
    </p:extLst>
  </p:cSld>
  <p:clrMapOvr>
    <a:masterClrMapping/>
  </p:clrMapOvr>
</p:sld>
</file>

<file path=ppt/slides/slide4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vi-VN" altLang="en-US" smtClean="0"/>
              <a:t>Vấn đề gán trạng thái</a:t>
            </a:r>
            <a:endParaRPr lang="en-US" altLang="en-US" smtClean="0">
              <a:latin typeface="Arial" panose="020B0604020202020204" pitchFamily="34" charset="0"/>
            </a:endParaRPr>
          </a:p>
        </p:txBody>
      </p:sp>
      <p:sp>
        <p:nvSpPr>
          <p:cNvPr id="9219" name="Rectangle 3"/>
          <p:cNvSpPr>
            <a:spLocks noGrp="1" noChangeArrowheads="1"/>
          </p:cNvSpPr>
          <p:nvPr>
            <p:ph idx="1"/>
          </p:nvPr>
        </p:nvSpPr>
        <p:spPr/>
        <p:txBody>
          <a:bodyPr/>
          <a:lstStyle/>
          <a:p>
            <a:r>
              <a:rPr lang="vi-VN" altLang="en-US" smtClean="0"/>
              <a:t>Nhìn chung, chọn phép gán thích hợp sẽ có mạch đơn giản </a:t>
            </a:r>
            <a:r>
              <a:rPr lang="vi-VN" altLang="en-US" smtClean="0">
                <a:sym typeface="Wingdings" panose="05000000000000000000" pitchFamily="2" charset="2"/>
              </a:rPr>
              <a:t> low cost</a:t>
            </a:r>
          </a:p>
          <a:p>
            <a:r>
              <a:rPr lang="vi-VN" altLang="en-US" smtClean="0">
                <a:sym typeface="Wingdings" panose="05000000000000000000" pitchFamily="2" charset="2"/>
              </a:rPr>
              <a:t>Mạch lớn sẽ rất khó tìn được phép gán tối ưu vì có quá nhiều biến</a:t>
            </a:r>
          </a:p>
          <a:p>
            <a:r>
              <a:rPr lang="vi-VN" altLang="en-US" smtClean="0">
                <a:sym typeface="Wingdings" panose="05000000000000000000" pitchFamily="2" charset="2"/>
              </a:rPr>
              <a:t>CAD tools thường thực hiện gán dùng các kỹ thuật heuristic (thử từng phép)</a:t>
            </a:r>
            <a:endParaRPr lang="en-US" altLang="en-US" smtClean="0"/>
          </a:p>
        </p:txBody>
      </p:sp>
    </p:spTree>
    <p:extLst>
      <p:ext uri="{BB962C8B-B14F-4D97-AF65-F5344CB8AC3E}">
        <p14:creationId xmlns:p14="http://schemas.microsoft.com/office/powerpoint/2010/main" val="3540102148"/>
      </p:ext>
    </p:extLst>
  </p:cSld>
  <p:clrMapOvr>
    <a:masterClrMapping/>
  </p:clrMapOvr>
</p:sld>
</file>

<file path=ppt/slides/slide4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vi-VN" altLang="en-US" smtClean="0"/>
              <a:t>Gợi ý cho việc gán trạng thái</a:t>
            </a:r>
            <a:endParaRPr lang="en-US" altLang="en-US" smtClean="0"/>
          </a:p>
        </p:txBody>
      </p:sp>
      <p:sp>
        <p:nvSpPr>
          <p:cNvPr id="10243" name="Rectangle 3"/>
          <p:cNvSpPr>
            <a:spLocks noGrp="1" noChangeArrowheads="1"/>
          </p:cNvSpPr>
          <p:nvPr>
            <p:ph idx="1"/>
          </p:nvPr>
        </p:nvSpPr>
        <p:spPr/>
        <p:txBody>
          <a:bodyPr/>
          <a:lstStyle/>
          <a:p>
            <a:pPr marL="590550" indent="-590550"/>
            <a:r>
              <a:rPr lang="vi-VN" altLang="en-US" smtClean="0"/>
              <a:t>Các phép gán cho trạng thái là lân cận nếu chúng khác nhau duy nhất một biến</a:t>
            </a:r>
          </a:p>
          <a:p>
            <a:pPr marL="952500" lvl="1" indent="-495300">
              <a:buFont typeface="Wingdings" panose="05000000000000000000" pitchFamily="2" charset="2"/>
              <a:buAutoNum type="arabicPeriod"/>
            </a:pPr>
            <a:r>
              <a:rPr lang="vi-VN" altLang="en-US" smtClean="0"/>
              <a:t>Các trạng thái có cùng trạng thái tiếp theo đối với một đầu vào nên được gán lân cận nhau</a:t>
            </a:r>
          </a:p>
          <a:p>
            <a:pPr marL="952500" lvl="1" indent="-495300">
              <a:buFont typeface="Wingdings" panose="05000000000000000000" pitchFamily="2" charset="2"/>
              <a:buAutoNum type="arabicPeriod"/>
            </a:pPr>
            <a:r>
              <a:rPr lang="vi-VN" altLang="en-US" smtClean="0"/>
              <a:t>Các trạng thái là trạng thái tiếp theo của cùng một trạng thái nên được gán lân cận</a:t>
            </a:r>
          </a:p>
          <a:p>
            <a:pPr marL="952500" lvl="1" indent="-495300">
              <a:buFont typeface="Wingdings" panose="05000000000000000000" pitchFamily="2" charset="2"/>
              <a:buAutoNum type="arabicPeriod"/>
            </a:pPr>
            <a:r>
              <a:rPr lang="vi-VN" altLang="en-US" smtClean="0"/>
              <a:t>Các trạng thái có cùng đầu ra ứng với đầu vào nào đó nên được gán là lân cận nhau</a:t>
            </a:r>
            <a:endParaRPr lang="en-US" altLang="en-US" smtClean="0"/>
          </a:p>
        </p:txBody>
      </p:sp>
    </p:spTree>
    <p:extLst>
      <p:ext uri="{BB962C8B-B14F-4D97-AF65-F5344CB8AC3E}">
        <p14:creationId xmlns:p14="http://schemas.microsoft.com/office/powerpoint/2010/main" val="1418369826"/>
      </p:ext>
    </p:extLst>
  </p:cSld>
  <p:clrMapOvr>
    <a:masterClrMapping/>
  </p:clrMapOvr>
</p:sld>
</file>

<file path=ppt/slides/slide4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normAutofit fontScale="90000"/>
          </a:bodyPr>
          <a:lstStyle/>
          <a:p>
            <a:pPr fontAlgn="auto">
              <a:spcAft>
                <a:spcPts val="0"/>
              </a:spcAft>
              <a:defRPr/>
            </a:pPr>
            <a:r>
              <a:rPr lang="vi-VN"/>
              <a:t>Gợi ý cho việc gán trạng thái, cont.</a:t>
            </a:r>
            <a:endParaRPr lang="en-US"/>
          </a:p>
        </p:txBody>
      </p:sp>
      <p:sp>
        <p:nvSpPr>
          <p:cNvPr id="11267" name="Rectangle 3"/>
          <p:cNvSpPr>
            <a:spLocks noGrp="1" noChangeArrowheads="1"/>
          </p:cNvSpPr>
          <p:nvPr>
            <p:ph idx="1"/>
          </p:nvPr>
        </p:nvSpPr>
        <p:spPr>
          <a:xfrm>
            <a:off x="533400" y="4038600"/>
            <a:ext cx="4114800" cy="1905000"/>
          </a:xfrm>
        </p:spPr>
        <p:txBody>
          <a:bodyPr/>
          <a:lstStyle/>
          <a:p>
            <a:r>
              <a:rPr lang="vi-VN" altLang="en-US" sz="2700" smtClean="0"/>
              <a:t>Các trạng thái là trạng thái tiếp theo của cùng một trạng thái nên được gán lân cận</a:t>
            </a:r>
            <a:endParaRPr lang="en-US" altLang="en-US" sz="2700" smtClean="0"/>
          </a:p>
        </p:txBody>
      </p:sp>
      <p:sp>
        <p:nvSpPr>
          <p:cNvPr id="11268" name="Rectangle 4"/>
          <p:cNvSpPr>
            <a:spLocks noChangeArrowheads="1"/>
          </p:cNvSpPr>
          <p:nvPr/>
        </p:nvSpPr>
        <p:spPr bwMode="auto">
          <a:xfrm>
            <a:off x="457200" y="1905000"/>
            <a:ext cx="4114800"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buClr>
                <a:schemeClr val="accent2"/>
              </a:buClr>
              <a:buSzPct val="75000"/>
              <a:buFont typeface="Wingdings" panose="05000000000000000000" pitchFamily="2" charset="2"/>
              <a:buChar char="n"/>
            </a:pPr>
            <a:r>
              <a:rPr lang="vi-VN" altLang="en-US" sz="2700"/>
              <a:t>Các trạng thái có cùng trạng thái tiếp theo đối với một đầu vào nên gán lân cận nhau</a:t>
            </a:r>
            <a:endParaRPr lang="en-US" altLang="en-US" sz="2700"/>
          </a:p>
        </p:txBody>
      </p:sp>
      <p:grpSp>
        <p:nvGrpSpPr>
          <p:cNvPr id="11269" name="Group 12"/>
          <p:cNvGrpSpPr>
            <a:grpSpLocks/>
          </p:cNvGrpSpPr>
          <p:nvPr/>
        </p:nvGrpSpPr>
        <p:grpSpPr bwMode="auto">
          <a:xfrm>
            <a:off x="5410200" y="1828800"/>
            <a:ext cx="2590800" cy="3994150"/>
            <a:chOff x="3408" y="1152"/>
            <a:chExt cx="1632" cy="2516"/>
          </a:xfrm>
        </p:grpSpPr>
        <p:pic>
          <p:nvPicPr>
            <p:cNvPr id="11270"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08" y="1152"/>
              <a:ext cx="1632" cy="1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1"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08" y="2496"/>
              <a:ext cx="1632" cy="1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72" name="Rectangle 7"/>
            <p:cNvSpPr>
              <a:spLocks noChangeArrowheads="1"/>
            </p:cNvSpPr>
            <p:nvPr/>
          </p:nvSpPr>
          <p:spPr bwMode="auto">
            <a:xfrm>
              <a:off x="4080" y="1200"/>
              <a:ext cx="480" cy="240"/>
            </a:xfrm>
            <a:prstGeom prst="rect">
              <a:avLst/>
            </a:prstGeom>
            <a:solidFill>
              <a:schemeClr val="accent1">
                <a:alpha val="59999"/>
              </a:schemeClr>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1273" name="Rectangle 9"/>
            <p:cNvSpPr>
              <a:spLocks noChangeArrowheads="1"/>
            </p:cNvSpPr>
            <p:nvPr/>
          </p:nvSpPr>
          <p:spPr bwMode="auto">
            <a:xfrm>
              <a:off x="4128" y="2016"/>
              <a:ext cx="480" cy="240"/>
            </a:xfrm>
            <a:prstGeom prst="rect">
              <a:avLst/>
            </a:prstGeom>
            <a:solidFill>
              <a:schemeClr val="accent1">
                <a:alpha val="59999"/>
              </a:schemeClr>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1274" name="Rectangle 10"/>
            <p:cNvSpPr>
              <a:spLocks noChangeArrowheads="1"/>
            </p:cNvSpPr>
            <p:nvPr/>
          </p:nvSpPr>
          <p:spPr bwMode="auto">
            <a:xfrm>
              <a:off x="3888" y="2592"/>
              <a:ext cx="480" cy="240"/>
            </a:xfrm>
            <a:prstGeom prst="rect">
              <a:avLst/>
            </a:prstGeom>
            <a:solidFill>
              <a:schemeClr val="accent1">
                <a:alpha val="59999"/>
              </a:schemeClr>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1275" name="Rectangle 11"/>
            <p:cNvSpPr>
              <a:spLocks noChangeArrowheads="1"/>
            </p:cNvSpPr>
            <p:nvPr/>
          </p:nvSpPr>
          <p:spPr bwMode="auto">
            <a:xfrm>
              <a:off x="3888" y="3408"/>
              <a:ext cx="480" cy="240"/>
            </a:xfrm>
            <a:prstGeom prst="rect">
              <a:avLst/>
            </a:prstGeom>
            <a:solidFill>
              <a:schemeClr val="accent1">
                <a:alpha val="59999"/>
              </a:schemeClr>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grpSp>
    </p:spTree>
    <p:extLst>
      <p:ext uri="{BB962C8B-B14F-4D97-AF65-F5344CB8AC3E}">
        <p14:creationId xmlns:p14="http://schemas.microsoft.com/office/powerpoint/2010/main" val="728553772"/>
      </p:ext>
    </p:extLst>
  </p:cSld>
  <p:clrMapOvr>
    <a:masterClrMapping/>
  </p:clrMapOvr>
</p:sld>
</file>

<file path=ppt/slides/slide4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vi-VN" altLang="en-US" smtClean="0"/>
              <a:t>Ví dụ bảng trạng thái Moore</a:t>
            </a:r>
            <a:endParaRPr lang="en-US" altLang="en-US" smtClean="0"/>
          </a:p>
        </p:txBody>
      </p:sp>
      <p:sp>
        <p:nvSpPr>
          <p:cNvPr id="12291" name="Rectangle 3"/>
          <p:cNvSpPr>
            <a:spLocks noGrp="1" noChangeArrowheads="1"/>
          </p:cNvSpPr>
          <p:nvPr>
            <p:ph idx="1"/>
          </p:nvPr>
        </p:nvSpPr>
        <p:spPr/>
        <p:txBody>
          <a:bodyPr/>
          <a:lstStyle/>
          <a:p>
            <a:r>
              <a:rPr lang="vi-VN" altLang="en-US" smtClean="0"/>
              <a:t>Nhớ một số điều sau:</a:t>
            </a:r>
          </a:p>
          <a:p>
            <a:pPr lvl="1"/>
            <a:r>
              <a:rPr lang="vi-VN" altLang="en-US" smtClean="0"/>
              <a:t>Gán trạng thái ban đầu bằng 0..0 (đầu ra flip-flop)</a:t>
            </a:r>
          </a:p>
          <a:p>
            <a:pPr lvl="1"/>
            <a:r>
              <a:rPr lang="vi-VN" altLang="en-US" smtClean="0"/>
              <a:t>Xem xét theo 1 và 2 trước</a:t>
            </a:r>
          </a:p>
          <a:p>
            <a:pPr lvl="1"/>
            <a:r>
              <a:rPr lang="vi-VN" altLang="en-US" smtClean="0"/>
              <a:t>Nếu thấy có 3 hoặc 4 trạng thái lân cận nhau, đặt các trạng thái này vào nhóm 4 ô vuông trên Map</a:t>
            </a:r>
          </a:p>
          <a:p>
            <a:pPr lvl="1"/>
            <a:r>
              <a:rPr lang="vi-VN" altLang="en-US" smtClean="0"/>
              <a:t>1 và 2 quan trọng hơn 3</a:t>
            </a:r>
          </a:p>
          <a:p>
            <a:pPr lvl="1"/>
            <a:endParaRPr lang="en-US" altLang="en-US" smtClean="0"/>
          </a:p>
        </p:txBody>
      </p:sp>
    </p:spTree>
    <p:extLst>
      <p:ext uri="{BB962C8B-B14F-4D97-AF65-F5344CB8AC3E}">
        <p14:creationId xmlns:p14="http://schemas.microsoft.com/office/powerpoint/2010/main" val="630566337"/>
      </p:ext>
    </p:extLst>
  </p:cSld>
  <p:clrMapOvr>
    <a:masterClrMapping/>
  </p:clrMapOvr>
  <p:timing>
    <p:tnLst>
      <p:par>
        <p:cTn id="1" dur="indefinite" restart="never" nodeType="tmRoot"/>
      </p:par>
    </p:tnLst>
  </p:timing>
</p:sld>
</file>

<file path=ppt/slides/slide4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vi-VN" altLang="en-US" smtClean="0"/>
              <a:t>Bảng dịch chuyển trạng thái</a:t>
            </a:r>
            <a:endParaRPr lang="en-US" altLang="en-US" smtClean="0">
              <a:latin typeface="Arial" panose="020B0604020202020204" pitchFamily="34" charset="0"/>
            </a:endParaRPr>
          </a:p>
        </p:txBody>
      </p:sp>
      <p:pic>
        <p:nvPicPr>
          <p:cNvPr id="13315" name="Picture 4"/>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301750" y="1935163"/>
            <a:ext cx="6540500" cy="4389437"/>
          </a:xfrm>
          <a:noFill/>
        </p:spPr>
      </p:pic>
    </p:spTree>
    <p:extLst>
      <p:ext uri="{BB962C8B-B14F-4D97-AF65-F5344CB8AC3E}">
        <p14:creationId xmlns:p14="http://schemas.microsoft.com/office/powerpoint/2010/main" val="2386780766"/>
      </p:ext>
    </p:extLst>
  </p:cSld>
  <p:clrMapOvr>
    <a:masterClrMapping/>
  </p:clrMapOvr>
  <p:timing>
    <p:tnLst>
      <p:par>
        <p:cTn id="1" dur="indefinite" restart="never" nodeType="tmRoot"/>
      </p:par>
    </p:tnLst>
  </p:timing>
</p:sld>
</file>

<file path=ppt/slides/slide4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vi-VN" altLang="en-US" sz="4000" smtClean="0"/>
              <a:t>Mã hóa trạng thái theo hướng dẫn</a:t>
            </a:r>
            <a:endParaRPr lang="en-US" altLang="en-US" sz="4000" smtClean="0">
              <a:latin typeface="Arial" panose="020B0604020202020204" pitchFamily="34" charset="0"/>
            </a:endParaRPr>
          </a:p>
        </p:txBody>
      </p:sp>
      <p:pic>
        <p:nvPicPr>
          <p:cNvPr id="14339"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2209800"/>
            <a:ext cx="7686675" cy="337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2268882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vi-VN" altLang="en-US" smtClean="0"/>
              <a:t>Minterms</a:t>
            </a:r>
            <a:endParaRPr lang="en-US" altLang="en-US" smtClean="0">
              <a:latin typeface="Arial" panose="020B0604020202020204" pitchFamily="34" charset="0"/>
            </a:endParaRPr>
          </a:p>
        </p:txBody>
      </p:sp>
      <p:sp>
        <p:nvSpPr>
          <p:cNvPr id="11267" name="Rectangle 3"/>
          <p:cNvSpPr>
            <a:spLocks noGrp="1" noChangeArrowheads="1"/>
          </p:cNvSpPr>
          <p:nvPr>
            <p:ph idx="1"/>
          </p:nvPr>
        </p:nvSpPr>
        <p:spPr/>
        <p:txBody>
          <a:bodyPr/>
          <a:lstStyle/>
          <a:p>
            <a:r>
              <a:rPr lang="vi-VN" altLang="en-US" sz="2800" smtClean="0"/>
              <a:t>Đối với một hàm có n biến, f(...), một minterm của </a:t>
            </a:r>
            <a:r>
              <a:rPr lang="vi-VN" altLang="en-US" sz="2800" i="1" smtClean="0"/>
              <a:t>f </a:t>
            </a:r>
            <a:r>
              <a:rPr lang="vi-VN" altLang="en-US" sz="2800" smtClean="0"/>
              <a:t>là </a:t>
            </a:r>
            <a:r>
              <a:rPr lang="vi-VN" altLang="en-US" sz="2800" b="1" u="sng" smtClean="0"/>
              <a:t>tích của </a:t>
            </a:r>
            <a:r>
              <a:rPr lang="vi-VN" altLang="en-US" sz="2800" b="1" u="sng" smtClean="0">
                <a:cs typeface="Times New Roman" panose="02020603050405020304" pitchFamily="18" charset="0"/>
              </a:rPr>
              <a:t>n biến</a:t>
            </a:r>
            <a:r>
              <a:rPr lang="en-US" altLang="en-US" sz="2800" smtClean="0">
                <a:latin typeface="Times New Roman" panose="02020603050405020304" pitchFamily="18" charset="0"/>
                <a:cs typeface="Times New Roman" panose="02020603050405020304" pitchFamily="18" charset="0"/>
              </a:rPr>
              <a:t>,</a:t>
            </a:r>
            <a:r>
              <a:rPr lang="vi-VN" altLang="en-US" sz="2800" smtClean="0">
                <a:cs typeface="Times New Roman" panose="02020603050405020304" pitchFamily="18" charset="0"/>
              </a:rPr>
              <a:t> trong đó </a:t>
            </a:r>
            <a:r>
              <a:rPr lang="vi-VN" altLang="en-US" sz="2800" smtClean="0"/>
              <a:t>mỗi biến xuất hiện một lần dưới dạng bất kỳ (nguyên biến hoặc nghịch đảo của biến), nhưng không phải cả hai</a:t>
            </a:r>
          </a:p>
          <a:p>
            <a:pPr lvl="1"/>
            <a:r>
              <a:rPr lang="vi-VN" altLang="en-US" sz="2800" smtClean="0"/>
              <a:t>f(a,b,c) – ví dụ minterm là: abc, a’bc, abc’</a:t>
            </a:r>
          </a:p>
          <a:p>
            <a:pPr lvl="1"/>
            <a:r>
              <a:rPr lang="vi-VN" altLang="en-US" sz="2800" smtClean="0"/>
              <a:t>f(a,b,c) – ví dụ không phải là minterm: ab,c’, a’c,</a:t>
            </a:r>
          </a:p>
          <a:p>
            <a:r>
              <a:rPr lang="vi-VN" altLang="en-US" sz="2800" smtClean="0"/>
              <a:t>Một hàm n biến có 2</a:t>
            </a:r>
            <a:r>
              <a:rPr lang="vi-VN" altLang="en-US" sz="2800" baseline="30000" smtClean="0"/>
              <a:t>n </a:t>
            </a:r>
            <a:r>
              <a:rPr lang="vi-VN" altLang="en-US" sz="2800" smtClean="0"/>
              <a:t>minterm</a:t>
            </a:r>
            <a:endParaRPr lang="en-US" altLang="en-US" sz="2800" smtClean="0"/>
          </a:p>
        </p:txBody>
      </p:sp>
      <p:sp>
        <p:nvSpPr>
          <p:cNvPr id="6"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4F15C900-1E21-4BC6-9451-82EF3CF0424F}" type="slidenum">
              <a:rPr lang="en-US" altLang="en-US">
                <a:solidFill>
                  <a:srgbClr val="045C75"/>
                </a:solidFill>
              </a:rPr>
              <a:pPr eaLnBrk="1" hangingPunct="1"/>
              <a:t>42</a:t>
            </a:fld>
            <a:endParaRPr lang="en-US" altLang="en-US">
              <a:solidFill>
                <a:srgbClr val="045C75"/>
              </a:solidFill>
            </a:endParaRPr>
          </a:p>
        </p:txBody>
      </p:sp>
      <p:sp>
        <p:nvSpPr>
          <p:cNvPr id="7" name="Footer Placeholder 6"/>
          <p:cNvSpPr>
            <a:spLocks noGrp="1"/>
          </p:cNvSpPr>
          <p:nvPr>
            <p:ph type="ftr" sz="quarter" idx="11"/>
          </p:nvPr>
        </p:nvSpPr>
        <p:spPr/>
        <p:txBody>
          <a:bodyPr/>
          <a:lstStyle/>
          <a:p>
            <a:pPr>
              <a:defRPr/>
            </a:pPr>
            <a:r>
              <a:rPr lang="en-US"/>
              <a:t>Khoa ĐT-VT, Đại học Bách Khoa Hà nội           Tiến sỹ Hoàng Mạnh Thắng</a:t>
            </a:r>
          </a:p>
        </p:txBody>
      </p:sp>
    </p:spTree>
    <p:extLst>
      <p:ext uri="{BB962C8B-B14F-4D97-AF65-F5344CB8AC3E}">
        <p14:creationId xmlns:p14="http://schemas.microsoft.com/office/powerpoint/2010/main" val="72922772"/>
      </p:ext>
    </p:extLst>
  </p:cSld>
  <p:clrMapOvr>
    <a:masterClrMapping/>
  </p:clrMapOvr>
</p:sld>
</file>

<file path=ppt/slides/slide4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vi-VN" altLang="en-US" smtClean="0"/>
              <a:t>Mealy model</a:t>
            </a:r>
            <a:endParaRPr lang="en-US" altLang="en-US" smtClean="0">
              <a:latin typeface="Arial" panose="020B0604020202020204" pitchFamily="34" charset="0"/>
            </a:endParaRPr>
          </a:p>
        </p:txBody>
      </p:sp>
      <p:sp>
        <p:nvSpPr>
          <p:cNvPr id="15363" name="Rectangle 3"/>
          <p:cNvSpPr>
            <a:spLocks noGrp="1" noChangeArrowheads="1"/>
          </p:cNvSpPr>
          <p:nvPr>
            <p:ph idx="1"/>
          </p:nvPr>
        </p:nvSpPr>
        <p:spPr/>
        <p:txBody>
          <a:bodyPr/>
          <a:lstStyle/>
          <a:p>
            <a:r>
              <a:rPr lang="vi-VN" altLang="en-US" smtClean="0"/>
              <a:t>Đầu ra phụ thuọc vào trạng thái hiện tại và đầu vào</a:t>
            </a:r>
          </a:p>
          <a:p>
            <a:endParaRPr lang="en-US" altLang="en-US" smtClean="0"/>
          </a:p>
        </p:txBody>
      </p:sp>
      <p:pic>
        <p:nvPicPr>
          <p:cNvPr id="1536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3352800"/>
            <a:ext cx="7974013" cy="2255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15340685"/>
      </p:ext>
    </p:extLst>
  </p:cSld>
  <p:clrMapOvr>
    <a:masterClrMapping/>
  </p:clrMapOvr>
  <p:timing>
    <p:tnLst>
      <p:par>
        <p:cTn id="1" dur="indefinite" restart="never" nodeType="tmRoot"/>
      </p:par>
    </p:tnLst>
  </p:timing>
</p:sld>
</file>

<file path=ppt/slides/slide4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vi-VN" altLang="en-US" smtClean="0"/>
              <a:t>Sơ đồ trạng thái Mealy</a:t>
            </a:r>
            <a:endParaRPr lang="en-US" altLang="en-US" smtClean="0">
              <a:latin typeface="Arial" panose="020B0604020202020204" pitchFamily="34" charset="0"/>
            </a:endParaRPr>
          </a:p>
        </p:txBody>
      </p:sp>
      <p:sp>
        <p:nvSpPr>
          <p:cNvPr id="16387" name="Rectangle 3"/>
          <p:cNvSpPr>
            <a:spLocks noGrp="1" noChangeArrowheads="1"/>
          </p:cNvSpPr>
          <p:nvPr>
            <p:ph idx="1"/>
          </p:nvPr>
        </p:nvSpPr>
        <p:spPr/>
        <p:txBody>
          <a:bodyPr/>
          <a:lstStyle/>
          <a:p>
            <a:r>
              <a:rPr lang="vi-VN" altLang="en-US" smtClean="0"/>
              <a:t>Đầu ra không còn được kết hợp với trạng thái cụ thể nữa mà kết hợp với dịch chyển giữa các trạng thái</a:t>
            </a:r>
          </a:p>
          <a:p>
            <a:r>
              <a:rPr lang="vi-VN" altLang="en-US" smtClean="0"/>
              <a:t>Ví dụ cho trường hợp detect w=11</a:t>
            </a:r>
          </a:p>
          <a:p>
            <a:endParaRPr lang="en-US" altLang="en-US" smtClean="0"/>
          </a:p>
        </p:txBody>
      </p:sp>
      <p:pic>
        <p:nvPicPr>
          <p:cNvPr id="1638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3962400"/>
            <a:ext cx="7504113" cy="200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81906282"/>
      </p:ext>
    </p:extLst>
  </p:cSld>
  <p:clrMapOvr>
    <a:masterClrMapping/>
  </p:clrMapOvr>
</p:sld>
</file>

<file path=ppt/slides/slide4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vi-VN" altLang="en-US" smtClean="0"/>
              <a:t>Bảng trạng thái mô hình Mealy</a:t>
            </a:r>
            <a:endParaRPr lang="en-US" altLang="en-US" smtClean="0">
              <a:latin typeface="Arial" panose="020B0604020202020204" pitchFamily="34" charset="0"/>
            </a:endParaRPr>
          </a:p>
        </p:txBody>
      </p:sp>
      <p:sp>
        <p:nvSpPr>
          <p:cNvPr id="17411" name="Rectangle 3"/>
          <p:cNvSpPr>
            <a:spLocks noGrp="1" noChangeArrowheads="1"/>
          </p:cNvSpPr>
          <p:nvPr>
            <p:ph idx="1"/>
          </p:nvPr>
        </p:nvSpPr>
        <p:spPr/>
        <p:txBody>
          <a:bodyPr/>
          <a:lstStyle/>
          <a:p>
            <a:r>
              <a:rPr lang="vi-VN" altLang="en-US" smtClean="0"/>
              <a:t>Bảng trạng thái của Mealy model khác với Moore model chỉ ở chỗ đầu ra được view thế nào</a:t>
            </a:r>
            <a:endParaRPr lang="en-US" altLang="en-US" smtClean="0"/>
          </a:p>
        </p:txBody>
      </p:sp>
      <p:pic>
        <p:nvPicPr>
          <p:cNvPr id="1741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4600" y="2895600"/>
            <a:ext cx="5757863" cy="3068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68147144"/>
      </p:ext>
    </p:extLst>
  </p:cSld>
  <p:clrMapOvr>
    <a:masterClrMapping/>
  </p:clrMapOvr>
</p:sld>
</file>

<file path=ppt/slides/slide4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vi-VN" altLang="en-US" smtClean="0"/>
              <a:t>Bảng trạng thái được gán</a:t>
            </a:r>
            <a:endParaRPr lang="en-US" altLang="en-US" smtClean="0">
              <a:latin typeface="Arial" panose="020B0604020202020204" pitchFamily="34" charset="0"/>
            </a:endParaRPr>
          </a:p>
        </p:txBody>
      </p:sp>
      <p:pic>
        <p:nvPicPr>
          <p:cNvPr id="1843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1981200"/>
            <a:ext cx="5038725" cy="396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07557427"/>
      </p:ext>
    </p:extLst>
  </p:cSld>
  <p:clrMapOvr>
    <a:masterClrMapping/>
  </p:clrMapOvr>
</p:sld>
</file>

<file path=ppt/slides/slide4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vi-VN" altLang="en-US" smtClean="0"/>
              <a:t>Bài tập</a:t>
            </a:r>
            <a:endParaRPr lang="en-US" altLang="en-US" smtClean="0">
              <a:latin typeface="Arial" panose="020B0604020202020204" pitchFamily="34" charset="0"/>
            </a:endParaRPr>
          </a:p>
        </p:txBody>
      </p:sp>
      <p:sp>
        <p:nvSpPr>
          <p:cNvPr id="19459" name="Rectangle 3"/>
          <p:cNvSpPr>
            <a:spLocks noGrp="1" noChangeArrowheads="1"/>
          </p:cNvSpPr>
          <p:nvPr>
            <p:ph idx="1"/>
          </p:nvPr>
        </p:nvSpPr>
        <p:spPr/>
        <p:txBody>
          <a:bodyPr/>
          <a:lstStyle/>
          <a:p>
            <a:r>
              <a:rPr lang="vi-VN" altLang="en-US" smtClean="0"/>
              <a:t>Xây dựng sơ đồ trạng thái Mealy để nhận biết chuối w=101</a:t>
            </a:r>
            <a:endParaRPr lang="en-US" altLang="en-US" smtClean="0"/>
          </a:p>
        </p:txBody>
      </p:sp>
    </p:spTree>
    <p:extLst>
      <p:ext uri="{BB962C8B-B14F-4D97-AF65-F5344CB8AC3E}">
        <p14:creationId xmlns:p14="http://schemas.microsoft.com/office/powerpoint/2010/main" val="1131095036"/>
      </p:ext>
    </p:extLst>
  </p:cSld>
  <p:clrMapOvr>
    <a:masterClrMapping/>
  </p:clrMapOvr>
</p:sld>
</file>

<file path=ppt/slides/slide4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2"/>
          <p:cNvSpPr>
            <a:spLocks noGrp="1" noChangeArrowheads="1"/>
          </p:cNvSpPr>
          <p:nvPr>
            <p:ph type="ctrTitle"/>
          </p:nvPr>
        </p:nvSpPr>
        <p:spPr>
          <a:xfrm>
            <a:off x="533400" y="838200"/>
            <a:ext cx="8077200" cy="2559050"/>
          </a:xfrm>
        </p:spPr>
        <p:txBody>
          <a:bodyPr>
            <a:normAutofit fontScale="90000"/>
          </a:bodyPr>
          <a:lstStyle/>
          <a:p>
            <a:pPr fontAlgn="auto">
              <a:spcAft>
                <a:spcPts val="0"/>
              </a:spcAft>
              <a:defRPr/>
            </a:pPr>
            <a:r>
              <a:rPr lang="vi-VN" sz="7400"/>
              <a:t>Thiết kế số</a:t>
            </a:r>
            <a:br>
              <a:rPr lang="vi-VN" sz="7400"/>
            </a:br>
            <a:r>
              <a:rPr lang="vi-VN" sz="7400"/>
              <a:t> </a:t>
            </a:r>
            <a:r>
              <a:rPr lang="vi-VN" sz="4600" i="1">
                <a:solidFill>
                  <a:schemeClr val="accent2"/>
                </a:solidFill>
              </a:rPr>
              <a:t>Các khối mạch tổ hợp:</a:t>
            </a:r>
            <a:br>
              <a:rPr lang="vi-VN" sz="4600" i="1">
                <a:solidFill>
                  <a:schemeClr val="accent2"/>
                </a:solidFill>
              </a:rPr>
            </a:br>
            <a:r>
              <a:rPr lang="vi-VN" sz="3400" i="1">
                <a:solidFill>
                  <a:srgbClr val="0033CC"/>
                </a:solidFill>
              </a:rPr>
              <a:t>VHDL cho mạch tuần tư đồng bộ</a:t>
            </a:r>
            <a:endParaRPr lang="en-US" sz="2600" i="1">
              <a:solidFill>
                <a:srgbClr val="0033CC"/>
              </a:solidFill>
              <a:latin typeface="Arial" charset="0"/>
            </a:endParaRPr>
          </a:p>
        </p:txBody>
      </p:sp>
      <p:sp>
        <p:nvSpPr>
          <p:cNvPr id="5123" name="Rectangle 3"/>
          <p:cNvSpPr>
            <a:spLocks noGrp="1" noChangeArrowheads="1"/>
          </p:cNvSpPr>
          <p:nvPr>
            <p:ph type="subTitle" idx="1"/>
          </p:nvPr>
        </p:nvSpPr>
        <p:spPr>
          <a:xfrm>
            <a:off x="533400" y="3228975"/>
            <a:ext cx="7854950" cy="1752600"/>
          </a:xfrm>
        </p:spPr>
        <p:txBody>
          <a:bodyPr/>
          <a:lstStyle/>
          <a:p>
            <a:pPr marR="0"/>
            <a:r>
              <a:rPr lang="vi-VN" altLang="en-US" smtClean="0"/>
              <a:t>Người trình bày: </a:t>
            </a:r>
          </a:p>
          <a:p>
            <a:pPr marR="0"/>
            <a:r>
              <a:rPr lang="vi-VN" altLang="en-US" smtClean="0"/>
              <a:t>TS. Hoàng Mạnh Thắng</a:t>
            </a:r>
            <a:endParaRPr lang="en-US" altLang="en-US" smtClean="0"/>
          </a:p>
        </p:txBody>
      </p:sp>
      <p:sp>
        <p:nvSpPr>
          <p:cNvPr id="5124" name="Text Box 4"/>
          <p:cNvSpPr txBox="1">
            <a:spLocks noChangeArrowheads="1"/>
          </p:cNvSpPr>
          <p:nvPr>
            <p:custDataLst>
              <p:tags r:id="rId1"/>
            </p:custDataLst>
          </p:nvPr>
        </p:nvSpPr>
        <p:spPr bwMode="auto">
          <a:xfrm>
            <a:off x="0" y="7112000"/>
            <a:ext cx="9144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TexPoint fonts used in EMF: </a:t>
            </a:r>
            <a:r>
              <a:rPr lang="en-US" altLang="en-US">
                <a:latin typeface="cmmi10" pitchFamily="34" charset="0"/>
              </a:rPr>
              <a:t>A</a:t>
            </a:r>
            <a:r>
              <a:rPr lang="en-US" altLang="en-US">
                <a:latin typeface="cmr10" pitchFamily="34" charset="0"/>
              </a:rPr>
              <a:t>A</a:t>
            </a:r>
            <a:r>
              <a:rPr lang="en-US" altLang="en-US">
                <a:latin typeface="cmsy10" pitchFamily="34" charset="0"/>
              </a:rPr>
              <a:t>A</a:t>
            </a:r>
            <a:r>
              <a:rPr lang="en-US" altLang="en-US">
                <a:latin typeface="cmsy7" pitchFamily="34" charset="0"/>
              </a:rPr>
              <a:t>A</a:t>
            </a:r>
            <a:r>
              <a:rPr lang="en-US" altLang="en-US">
                <a:latin typeface="cmr7" pitchFamily="34" charset="0"/>
              </a:rPr>
              <a:t>A</a:t>
            </a:r>
            <a:r>
              <a:rPr lang="en-US" altLang="en-US">
                <a:latin typeface="cmmi7" pitchFamily="34" charset="0"/>
              </a:rPr>
              <a:t>A</a:t>
            </a:r>
          </a:p>
        </p:txBody>
      </p:sp>
    </p:spTree>
    <p:extLst>
      <p:ext uri="{BB962C8B-B14F-4D97-AF65-F5344CB8AC3E}">
        <p14:creationId xmlns:p14="http://schemas.microsoft.com/office/powerpoint/2010/main" val="322850214"/>
      </p:ext>
    </p:extLst>
  </p:cSld>
  <p:clrMapOvr>
    <a:masterClrMapping/>
  </p:clrMapOvr>
  <p:timing>
    <p:tnLst>
      <p:par>
        <p:cTn id="1" dur="indefinite" restart="never" nodeType="tmRoot"/>
      </p:par>
    </p:tnLst>
  </p:timing>
</p:sld>
</file>

<file path=ppt/slides/slide4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vi-VN" altLang="en-US" smtClean="0"/>
              <a:t>Dùng gói Flip-flop D</a:t>
            </a:r>
            <a:endParaRPr lang="en-US" altLang="en-US" smtClean="0">
              <a:latin typeface="Arial" panose="020B0604020202020204" pitchFamily="34" charset="0"/>
            </a:endParaRPr>
          </a:p>
        </p:txBody>
      </p:sp>
      <p:pic>
        <p:nvPicPr>
          <p:cNvPr id="6147"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1828800"/>
            <a:ext cx="7145338" cy="421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09847562"/>
      </p:ext>
    </p:extLst>
  </p:cSld>
  <p:clrMapOvr>
    <a:masterClrMapping/>
  </p:clrMapOvr>
  <p:timing>
    <p:tnLst>
      <p:par>
        <p:cTn id="1" dur="indefinite" restart="never" nodeType="tmRoot"/>
      </p:par>
    </p:tnLst>
  </p:timing>
</p:sld>
</file>

<file path=ppt/slides/slide4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normAutofit fontScale="90000"/>
          </a:bodyPr>
          <a:lstStyle/>
          <a:p>
            <a:pPr fontAlgn="auto">
              <a:spcAft>
                <a:spcPts val="0"/>
              </a:spcAft>
              <a:defRPr/>
            </a:pPr>
            <a:r>
              <a:rPr lang="vi-VN"/>
              <a:t>Mã VHDL cho gated D lached</a:t>
            </a:r>
            <a:endParaRPr lang="en-US">
              <a:latin typeface="Arial" charset="0"/>
            </a:endParaRPr>
          </a:p>
        </p:txBody>
      </p:sp>
      <p:pic>
        <p:nvPicPr>
          <p:cNvPr id="7171"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828800"/>
            <a:ext cx="7466013" cy="415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94609304"/>
      </p:ext>
    </p:extLst>
  </p:cSld>
  <p:clrMapOvr>
    <a:masterClrMapping/>
  </p:clrMapOvr>
  <p:timing>
    <p:tnLst>
      <p:par>
        <p:cTn id="1" dur="indefinite" restart="never" nodeType="tmRoot"/>
      </p:par>
    </p:tnLst>
  </p:timing>
</p:sld>
</file>

<file path=ppt/slides/slide4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vi-VN" altLang="en-US" smtClean="0"/>
              <a:t>Mã cho flip flop D</a:t>
            </a:r>
            <a:endParaRPr lang="en-US" altLang="en-US" smtClean="0">
              <a:latin typeface="Arial" panose="020B0604020202020204" pitchFamily="34" charset="0"/>
            </a:endParaRPr>
          </a:p>
        </p:txBody>
      </p:sp>
      <p:pic>
        <p:nvPicPr>
          <p:cNvPr id="819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8838" y="1828800"/>
            <a:ext cx="7523162" cy="423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05590669"/>
      </p:ext>
    </p:extLst>
  </p:cSld>
  <p:clrMapOvr>
    <a:masterClrMapping/>
  </p:clrMapOvr>
  <p:timing>
    <p:tnLst>
      <p:par>
        <p:cTn id="1" dur="indefinite" restart="never" nodeType="tmRoot"/>
      </p:par>
    </p:tnLst>
  </p:timing>
</p:sld>
</file>

<file path=ppt/slides/slide4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normAutofit fontScale="90000"/>
          </a:bodyPr>
          <a:lstStyle/>
          <a:p>
            <a:pPr fontAlgn="auto">
              <a:spcAft>
                <a:spcPts val="0"/>
              </a:spcAft>
              <a:defRPr/>
            </a:pPr>
            <a:r>
              <a:rPr lang="vi-VN"/>
              <a:t>Mã cho flip flop D (cách khác)</a:t>
            </a:r>
            <a:endParaRPr lang="en-US">
              <a:latin typeface="Arial" charset="0"/>
            </a:endParaRPr>
          </a:p>
        </p:txBody>
      </p:sp>
      <p:pic>
        <p:nvPicPr>
          <p:cNvPr id="9219"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828800"/>
            <a:ext cx="7535863" cy="422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9282226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vi-VN" altLang="en-US" smtClean="0"/>
              <a:t>Minterms</a:t>
            </a:r>
            <a:endParaRPr lang="en-US" altLang="en-US" smtClean="0">
              <a:latin typeface="Arial" panose="020B0604020202020204" pitchFamily="34" charset="0"/>
            </a:endParaRPr>
          </a:p>
        </p:txBody>
      </p:sp>
      <p:sp>
        <p:nvSpPr>
          <p:cNvPr id="12291" name="Rectangle 3"/>
          <p:cNvSpPr>
            <a:spLocks noGrp="1" noChangeArrowheads="1"/>
          </p:cNvSpPr>
          <p:nvPr>
            <p:ph idx="1"/>
          </p:nvPr>
        </p:nvSpPr>
        <p:spPr>
          <a:xfrm>
            <a:off x="4191000" y="1752600"/>
            <a:ext cx="4648200" cy="4038600"/>
          </a:xfrm>
        </p:spPr>
        <p:txBody>
          <a:bodyPr/>
          <a:lstStyle/>
          <a:p>
            <a:r>
              <a:rPr lang="vi-VN" altLang="en-US" sz="2800" smtClean="0"/>
              <a:t>Mỗi hàng của bảng ứng với một minterm</a:t>
            </a:r>
          </a:p>
          <a:p>
            <a:r>
              <a:rPr lang="vi-VN" altLang="en-US" sz="2800" smtClean="0"/>
              <a:t>Khi một hàm được viết dưới dạng tổng các minterm thì dạng đó được gọi là chuẩn </a:t>
            </a:r>
            <a:r>
              <a:rPr lang="vi-VN" altLang="en-US" sz="2800" b="1" smtClean="0"/>
              <a:t>tổng của các tích</a:t>
            </a:r>
            <a:r>
              <a:rPr lang="en-US" altLang="en-US" sz="2800" b="1" smtClean="0"/>
              <a:t> (Sum-Of-Product-SOP)</a:t>
            </a:r>
          </a:p>
        </p:txBody>
      </p:sp>
      <p:grpSp>
        <p:nvGrpSpPr>
          <p:cNvPr id="12292" name="Group 7"/>
          <p:cNvGrpSpPr>
            <a:grpSpLocks/>
          </p:cNvGrpSpPr>
          <p:nvPr/>
        </p:nvGrpSpPr>
        <p:grpSpPr bwMode="auto">
          <a:xfrm>
            <a:off x="304800" y="1905000"/>
            <a:ext cx="3886200" cy="3733800"/>
            <a:chOff x="288" y="1248"/>
            <a:chExt cx="2256" cy="1918"/>
          </a:xfrm>
        </p:grpSpPr>
        <p:pic>
          <p:nvPicPr>
            <p:cNvPr id="1229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8" y="1248"/>
              <a:ext cx="2256" cy="19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6" name="Text Box 6"/>
            <p:cNvSpPr txBox="1">
              <a:spLocks noChangeArrowheads="1"/>
            </p:cNvSpPr>
            <p:nvPr/>
          </p:nvSpPr>
          <p:spPr bwMode="auto">
            <a:xfrm>
              <a:off x="336" y="1296"/>
              <a:ext cx="630"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vi-VN" altLang="en-US" b="1">
                  <a:solidFill>
                    <a:schemeClr val="bg1"/>
                  </a:solidFill>
                </a:rPr>
                <a:t>Số hàng</a:t>
              </a:r>
              <a:endParaRPr lang="en-US" altLang="en-US" b="1">
                <a:solidFill>
                  <a:schemeClr val="bg1"/>
                </a:solidFill>
              </a:endParaRPr>
            </a:p>
          </p:txBody>
        </p:sp>
      </p:grpSp>
      <p:sp>
        <p:nvSpPr>
          <p:cNvPr id="9" name="Slide Number Placeholder 8"/>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6BFF40C-9764-4D11-A28D-E66A0A1DD791}" type="slidenum">
              <a:rPr lang="en-US" altLang="en-US">
                <a:solidFill>
                  <a:srgbClr val="045C75"/>
                </a:solidFill>
              </a:rPr>
              <a:pPr eaLnBrk="1" hangingPunct="1"/>
              <a:t>43</a:t>
            </a:fld>
            <a:endParaRPr lang="en-US" altLang="en-US">
              <a:solidFill>
                <a:srgbClr val="045C75"/>
              </a:solidFill>
            </a:endParaRPr>
          </a:p>
        </p:txBody>
      </p:sp>
      <p:sp>
        <p:nvSpPr>
          <p:cNvPr id="10" name="Footer Placeholder 9"/>
          <p:cNvSpPr>
            <a:spLocks noGrp="1"/>
          </p:cNvSpPr>
          <p:nvPr>
            <p:ph type="ftr" sz="quarter" idx="11"/>
          </p:nvPr>
        </p:nvSpPr>
        <p:spPr/>
        <p:txBody>
          <a:bodyPr/>
          <a:lstStyle/>
          <a:p>
            <a:pPr>
              <a:defRPr/>
            </a:pPr>
            <a:r>
              <a:rPr lang="en-US"/>
              <a:t>Khoa ĐT-VT, Đại học Bách Khoa Hà nội           Tiến sỹ Hoàng Mạnh Thắng</a:t>
            </a:r>
          </a:p>
        </p:txBody>
      </p:sp>
    </p:spTree>
    <p:extLst>
      <p:ext uri="{BB962C8B-B14F-4D97-AF65-F5344CB8AC3E}">
        <p14:creationId xmlns:p14="http://schemas.microsoft.com/office/powerpoint/2010/main" val="780207419"/>
      </p:ext>
    </p:extLst>
  </p:cSld>
  <p:clrMapOvr>
    <a:masterClrMapping/>
  </p:clrMapOvr>
</p:sld>
</file>

<file path=ppt/slides/slide4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vi-VN" altLang="en-US" smtClean="0"/>
              <a:t>Flip flop D có reset đồng bộ</a:t>
            </a:r>
            <a:endParaRPr lang="en-US" altLang="en-US" smtClean="0">
              <a:latin typeface="Arial" panose="020B0604020202020204" pitchFamily="34" charset="0"/>
            </a:endParaRPr>
          </a:p>
        </p:txBody>
      </p:sp>
      <p:pic>
        <p:nvPicPr>
          <p:cNvPr id="10243"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1828800"/>
            <a:ext cx="6392863" cy="425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45589567"/>
      </p:ext>
    </p:extLst>
  </p:cSld>
  <p:clrMapOvr>
    <a:masterClrMapping/>
  </p:clrMapOvr>
  <p:timing>
    <p:tnLst>
      <p:par>
        <p:cTn id="1" dur="indefinite" restart="never" nodeType="tmRoot"/>
      </p:par>
    </p:tnLst>
  </p:timing>
</p:sld>
</file>

<file path=ppt/slides/slide4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vi-VN" altLang="en-US" smtClean="0"/>
              <a:t>Flip flop D có đâu vào MUX</a:t>
            </a:r>
            <a:endParaRPr lang="en-US" altLang="en-US" smtClean="0">
              <a:latin typeface="Arial" panose="020B0604020202020204" pitchFamily="34" charset="0"/>
            </a:endParaRPr>
          </a:p>
        </p:txBody>
      </p:sp>
      <p:pic>
        <p:nvPicPr>
          <p:cNvPr id="11267"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1809750"/>
            <a:ext cx="6440488" cy="421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80235760"/>
      </p:ext>
    </p:extLst>
  </p:cSld>
  <p:clrMapOvr>
    <a:masterClrMapping/>
  </p:clrMapOvr>
  <p:timing>
    <p:tnLst>
      <p:par>
        <p:cTn id="1" dur="indefinite" restart="never" nodeType="tmRoot"/>
      </p:par>
    </p:tnLst>
  </p:timing>
</p:sld>
</file>

<file path=ppt/slides/slide4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vi-VN" altLang="en-US" smtClean="0"/>
              <a:t>Thanh ghi dịch 4-bit</a:t>
            </a:r>
            <a:endParaRPr lang="en-US" altLang="en-US" smtClean="0">
              <a:latin typeface="Arial" panose="020B0604020202020204" pitchFamily="34" charset="0"/>
            </a:endParaRPr>
          </a:p>
        </p:txBody>
      </p:sp>
      <p:pic>
        <p:nvPicPr>
          <p:cNvPr id="12291"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1752600"/>
            <a:ext cx="7361238" cy="427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55010766"/>
      </p:ext>
    </p:extLst>
  </p:cSld>
  <p:clrMapOvr>
    <a:masterClrMapping/>
  </p:clrMapOvr>
  <p:timing>
    <p:tnLst>
      <p:par>
        <p:cTn id="1" dur="indefinite" restart="never" nodeType="tmRoot"/>
      </p:par>
    </p:tnLst>
  </p:timing>
</p:sld>
</file>

<file path=ppt/slides/slide4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vi-VN" altLang="en-US" smtClean="0"/>
              <a:t>Thanh ghi dịch 4-bit (cách khác)</a:t>
            </a:r>
            <a:endParaRPr lang="en-US" altLang="en-US" smtClean="0">
              <a:latin typeface="Arial" panose="020B0604020202020204" pitchFamily="34" charset="0"/>
            </a:endParaRPr>
          </a:p>
        </p:txBody>
      </p:sp>
      <p:pic>
        <p:nvPicPr>
          <p:cNvPr id="1331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1828800"/>
            <a:ext cx="7218363" cy="420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99371600"/>
      </p:ext>
    </p:extLst>
  </p:cSld>
  <p:clrMapOvr>
    <a:masterClrMapping/>
  </p:clrMapOvr>
  <p:timing>
    <p:tnLst>
      <p:par>
        <p:cTn id="1" dur="indefinite" restart="never" nodeType="tmRoot"/>
      </p:par>
    </p:tnLst>
  </p:timing>
</p:sld>
</file>

<file path=ppt/slides/slide4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vi-VN" altLang="en-US" smtClean="0"/>
              <a:t>Bộ đếm tăng 4-bit</a:t>
            </a:r>
            <a:endParaRPr lang="en-US" altLang="en-US" smtClean="0">
              <a:latin typeface="Arial" panose="020B0604020202020204" pitchFamily="34" charset="0"/>
            </a:endParaRPr>
          </a:p>
        </p:txBody>
      </p:sp>
      <p:pic>
        <p:nvPicPr>
          <p:cNvPr id="14339"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1905000"/>
            <a:ext cx="7065963" cy="408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41188490"/>
      </p:ext>
    </p:extLst>
  </p:cSld>
  <p:clrMapOvr>
    <a:masterClrMapping/>
  </p:clrMapOvr>
  <p:timing>
    <p:tnLst>
      <p:par>
        <p:cTn id="1" dur="indefinite" restart="never" nodeType="tmRoot"/>
      </p:par>
    </p:tnLst>
  </p:timing>
</p:sld>
</file>

<file path=ppt/slides/slide4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vi-VN" altLang="en-US" smtClean="0"/>
              <a:t>Bộ đếm tăng 4-bit có load</a:t>
            </a:r>
            <a:endParaRPr lang="en-US" altLang="en-US" smtClean="0">
              <a:latin typeface="Arial" panose="020B0604020202020204" pitchFamily="34" charset="0"/>
            </a:endParaRPr>
          </a:p>
        </p:txBody>
      </p:sp>
      <p:pic>
        <p:nvPicPr>
          <p:cNvPr id="15363"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1828800"/>
            <a:ext cx="7027863"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46552008"/>
      </p:ext>
    </p:extLst>
  </p:cSld>
  <p:clrMapOvr>
    <a:masterClrMapping/>
  </p:clrMapOvr>
  <p:timing>
    <p:tnLst>
      <p:par>
        <p:cTn id="1" dur="indefinite" restart="never" nodeType="tmRoot"/>
      </p:par>
    </p:tnLst>
  </p:timing>
</p:sld>
</file>

<file path=ppt/slides/slide4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2"/>
          <p:cNvSpPr>
            <a:spLocks noGrp="1" noChangeArrowheads="1"/>
          </p:cNvSpPr>
          <p:nvPr>
            <p:ph type="ctrTitle"/>
          </p:nvPr>
        </p:nvSpPr>
        <p:spPr>
          <a:xfrm>
            <a:off x="533400" y="838200"/>
            <a:ext cx="8077200" cy="2559050"/>
          </a:xfrm>
        </p:spPr>
        <p:txBody>
          <a:bodyPr>
            <a:normAutofit fontScale="90000"/>
          </a:bodyPr>
          <a:lstStyle/>
          <a:p>
            <a:pPr fontAlgn="auto">
              <a:spcAft>
                <a:spcPts val="0"/>
              </a:spcAft>
              <a:defRPr/>
            </a:pPr>
            <a:r>
              <a:rPr lang="vi-VN" sz="7400"/>
              <a:t>Thiết kế số</a:t>
            </a:r>
            <a:br>
              <a:rPr lang="vi-VN" sz="7400"/>
            </a:br>
            <a:r>
              <a:rPr lang="vi-VN" sz="7400"/>
              <a:t> </a:t>
            </a:r>
            <a:r>
              <a:rPr lang="vi-VN" sz="4600" i="1">
                <a:solidFill>
                  <a:schemeClr val="accent2"/>
                </a:solidFill>
              </a:rPr>
              <a:t>Các khối mạch tổ hợp:</a:t>
            </a:r>
            <a:br>
              <a:rPr lang="vi-VN" sz="4600" i="1">
                <a:solidFill>
                  <a:schemeClr val="accent2"/>
                </a:solidFill>
              </a:rPr>
            </a:br>
            <a:r>
              <a:rPr lang="vi-VN" sz="3400" i="1">
                <a:solidFill>
                  <a:srgbClr val="0033CC"/>
                </a:solidFill>
              </a:rPr>
              <a:t>Thiết kế FSM dùng CAD tools</a:t>
            </a:r>
            <a:endParaRPr lang="en-US" sz="3400" i="1">
              <a:solidFill>
                <a:srgbClr val="0033CC"/>
              </a:solidFill>
              <a:latin typeface="Arial" charset="0"/>
            </a:endParaRPr>
          </a:p>
        </p:txBody>
      </p:sp>
      <p:sp>
        <p:nvSpPr>
          <p:cNvPr id="5123" name="Rectangle 3"/>
          <p:cNvSpPr>
            <a:spLocks noGrp="1" noChangeArrowheads="1"/>
          </p:cNvSpPr>
          <p:nvPr>
            <p:ph type="subTitle" idx="1"/>
          </p:nvPr>
        </p:nvSpPr>
        <p:spPr>
          <a:xfrm>
            <a:off x="533400" y="3228975"/>
            <a:ext cx="7854950" cy="1752600"/>
          </a:xfrm>
        </p:spPr>
        <p:txBody>
          <a:bodyPr/>
          <a:lstStyle/>
          <a:p>
            <a:pPr marR="0"/>
            <a:r>
              <a:rPr lang="vi-VN" altLang="en-US" smtClean="0"/>
              <a:t>Người trình bày: </a:t>
            </a:r>
          </a:p>
          <a:p>
            <a:pPr marR="0"/>
            <a:r>
              <a:rPr lang="vi-VN" altLang="en-US" smtClean="0"/>
              <a:t>TS. Hoàng Mạnh Thắng</a:t>
            </a:r>
            <a:endParaRPr lang="en-US" altLang="en-US" smtClean="0"/>
          </a:p>
        </p:txBody>
      </p:sp>
      <p:sp>
        <p:nvSpPr>
          <p:cNvPr id="5124" name="Text Box 4"/>
          <p:cNvSpPr txBox="1">
            <a:spLocks noChangeArrowheads="1"/>
          </p:cNvSpPr>
          <p:nvPr>
            <p:custDataLst>
              <p:tags r:id="rId1"/>
            </p:custDataLst>
          </p:nvPr>
        </p:nvSpPr>
        <p:spPr bwMode="auto">
          <a:xfrm>
            <a:off x="0" y="7112000"/>
            <a:ext cx="9144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TexPoint fonts used in EMF: </a:t>
            </a:r>
            <a:r>
              <a:rPr lang="en-US" altLang="en-US">
                <a:latin typeface="cmmi10" pitchFamily="34" charset="0"/>
              </a:rPr>
              <a:t>A</a:t>
            </a:r>
            <a:r>
              <a:rPr lang="en-US" altLang="en-US">
                <a:latin typeface="cmr10" pitchFamily="34" charset="0"/>
              </a:rPr>
              <a:t>A</a:t>
            </a:r>
            <a:r>
              <a:rPr lang="en-US" altLang="en-US">
                <a:latin typeface="cmsy10" pitchFamily="34" charset="0"/>
              </a:rPr>
              <a:t>A</a:t>
            </a:r>
            <a:r>
              <a:rPr lang="en-US" altLang="en-US">
                <a:latin typeface="cmsy7" pitchFamily="34" charset="0"/>
              </a:rPr>
              <a:t>A</a:t>
            </a:r>
            <a:r>
              <a:rPr lang="en-US" altLang="en-US">
                <a:latin typeface="cmr7" pitchFamily="34" charset="0"/>
              </a:rPr>
              <a:t>A</a:t>
            </a:r>
            <a:r>
              <a:rPr lang="en-US" altLang="en-US">
                <a:latin typeface="cmmi7" pitchFamily="34" charset="0"/>
              </a:rPr>
              <a:t>A</a:t>
            </a:r>
          </a:p>
        </p:txBody>
      </p:sp>
    </p:spTree>
    <p:extLst>
      <p:ext uri="{BB962C8B-B14F-4D97-AF65-F5344CB8AC3E}">
        <p14:creationId xmlns:p14="http://schemas.microsoft.com/office/powerpoint/2010/main" val="3211392596"/>
      </p:ext>
    </p:extLst>
  </p:cSld>
  <p:clrMapOvr>
    <a:masterClrMapping/>
  </p:clrMapOvr>
  <p:timing>
    <p:tnLst>
      <p:par>
        <p:cTn id="1" dur="indefinite" restart="never" nodeType="tmRoot"/>
      </p:par>
    </p:tnLst>
  </p:timing>
</p:sld>
</file>

<file path=ppt/slides/slide4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p:txBody>
          <a:bodyPr>
            <a:normAutofit fontScale="90000"/>
          </a:bodyPr>
          <a:lstStyle/>
          <a:p>
            <a:pPr fontAlgn="auto">
              <a:spcAft>
                <a:spcPts val="0"/>
              </a:spcAft>
              <a:defRPr/>
            </a:pPr>
            <a:r>
              <a:rPr lang="vi-VN"/>
              <a:t>Thiết kế FSM dùng CAD tools</a:t>
            </a:r>
            <a:endParaRPr lang="en-US">
              <a:latin typeface="Arial" charset="0"/>
            </a:endParaRPr>
          </a:p>
        </p:txBody>
      </p:sp>
      <p:sp>
        <p:nvSpPr>
          <p:cNvPr id="6147" name="Rectangle 3"/>
          <p:cNvSpPr>
            <a:spLocks noGrp="1" noChangeArrowheads="1"/>
          </p:cNvSpPr>
          <p:nvPr>
            <p:ph idx="1"/>
          </p:nvPr>
        </p:nvSpPr>
        <p:spPr/>
        <p:txBody>
          <a:bodyPr/>
          <a:lstStyle/>
          <a:p>
            <a:pPr>
              <a:lnSpc>
                <a:spcPct val="80000"/>
              </a:lnSpc>
            </a:pPr>
            <a:r>
              <a:rPr lang="vi-VN" altLang="en-US" sz="2700" smtClean="0"/>
              <a:t>VHDL cung cấp một số cách tạo để thiết kế FSM</a:t>
            </a:r>
          </a:p>
          <a:p>
            <a:pPr>
              <a:lnSpc>
                <a:spcPct val="80000"/>
              </a:lnSpc>
            </a:pPr>
            <a:r>
              <a:rPr lang="vi-VN" altLang="en-US" sz="2700" smtClean="0"/>
              <a:t>Không có cách chuẩn nào cho địng nghĩa một FSM</a:t>
            </a:r>
          </a:p>
          <a:p>
            <a:pPr>
              <a:lnSpc>
                <a:spcPct val="80000"/>
              </a:lnSpc>
            </a:pPr>
            <a:r>
              <a:rPr lang="vi-VN" altLang="en-US" sz="2700" smtClean="0"/>
              <a:t>Tiếp cận cơ bản:</a:t>
            </a:r>
          </a:p>
          <a:p>
            <a:pPr lvl="1">
              <a:lnSpc>
                <a:spcPct val="80000"/>
              </a:lnSpc>
            </a:pPr>
            <a:r>
              <a:rPr lang="vi-VN" altLang="en-US" sz="2200" smtClean="0"/>
              <a:t>Người dùng tạo ra dạng dữ liệu để biểu diễn các trạng thái có thể trong FSM</a:t>
            </a:r>
          </a:p>
          <a:p>
            <a:pPr lvl="1">
              <a:lnSpc>
                <a:spcPct val="80000"/>
              </a:lnSpc>
            </a:pPr>
            <a:r>
              <a:rPr lang="vi-VN" altLang="en-US" sz="2200" smtClean="0"/>
              <a:t>Tín hiệu này biểu diễn các đầu ra (biến trạng thái) của flip flop</a:t>
            </a:r>
          </a:p>
          <a:p>
            <a:pPr lvl="1">
              <a:lnSpc>
                <a:spcPct val="80000"/>
              </a:lnSpc>
            </a:pPr>
            <a:r>
              <a:rPr lang="vi-VN" altLang="en-US" sz="2200" smtClean="0"/>
              <a:t>Chương trình dịch VHDL chọn số flip flop phù hợp trong quá trình tổ hợp</a:t>
            </a:r>
          </a:p>
          <a:p>
            <a:pPr lvl="1">
              <a:lnSpc>
                <a:spcPct val="80000"/>
              </a:lnSpc>
            </a:pPr>
            <a:r>
              <a:rPr lang="vi-VN" altLang="en-US" sz="2200" smtClean="0"/>
              <a:t>Gán trạng thái có thể được thực hiện bởi bộ dịch hoặc có thể là người dùng chỉ ra</a:t>
            </a:r>
            <a:endParaRPr lang="en-US" altLang="en-US" sz="2200" smtClean="0"/>
          </a:p>
        </p:txBody>
      </p:sp>
    </p:spTree>
    <p:extLst>
      <p:ext uri="{BB962C8B-B14F-4D97-AF65-F5344CB8AC3E}">
        <p14:creationId xmlns:p14="http://schemas.microsoft.com/office/powerpoint/2010/main" val="3144271672"/>
      </p:ext>
    </p:extLst>
  </p:cSld>
  <p:clrMapOvr>
    <a:masterClrMapping/>
  </p:clrMapOvr>
  <p:timing>
    <p:tnLst>
      <p:par>
        <p:cTn id="1" dur="indefinite" restart="never" nodeType="tmRoot"/>
      </p:par>
    </p:tnLst>
  </p:timing>
</p:sld>
</file>

<file path=ppt/slides/slide4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vi-VN" altLang="en-US" sz="3600" smtClean="0"/>
              <a:t>Các kiểu dữ liệu do người dùng chỉ ra</a:t>
            </a:r>
            <a:endParaRPr lang="en-US" altLang="en-US" sz="3600" smtClean="0">
              <a:latin typeface="Arial" panose="020B0604020202020204" pitchFamily="34" charset="0"/>
            </a:endParaRPr>
          </a:p>
        </p:txBody>
      </p:sp>
      <p:sp>
        <p:nvSpPr>
          <p:cNvPr id="7171" name="Rectangle 3"/>
          <p:cNvSpPr>
            <a:spLocks noGrp="1" noChangeArrowheads="1"/>
          </p:cNvSpPr>
          <p:nvPr>
            <p:ph idx="1"/>
          </p:nvPr>
        </p:nvSpPr>
        <p:spPr>
          <a:xfrm>
            <a:off x="533400" y="1828800"/>
            <a:ext cx="8153400" cy="4267200"/>
          </a:xfrm>
        </p:spPr>
        <p:txBody>
          <a:bodyPr/>
          <a:lstStyle/>
          <a:p>
            <a:r>
              <a:rPr lang="vi-VN" altLang="en-US" smtClean="0"/>
              <a:t>Từ khóa </a:t>
            </a:r>
            <a:r>
              <a:rPr lang="vi-VN" altLang="en-US" b="1" i="1" smtClean="0"/>
              <a:t>TYPE</a:t>
            </a:r>
            <a:r>
              <a:rPr lang="vi-VN" altLang="en-US" smtClean="0"/>
              <a:t> được dùng để định nghĩa kiểu dữ liệu mới dùng để biểu diễn các trạng thái trong FSM</a:t>
            </a:r>
          </a:p>
          <a:p>
            <a:endParaRPr lang="vi-VN" altLang="en-US" smtClean="0"/>
          </a:p>
          <a:p>
            <a:endParaRPr lang="vi-VN" altLang="en-US" smtClean="0"/>
          </a:p>
          <a:p>
            <a:endParaRPr lang="vi-VN" altLang="en-US" smtClean="0"/>
          </a:p>
          <a:p>
            <a:r>
              <a:rPr lang="vi-VN" altLang="en-US" smtClean="0"/>
              <a:t>Kiểu dữ liệu này có thể nhận 3 giá trị khác nhau: A, B và C</a:t>
            </a:r>
            <a:endParaRPr lang="en-US" altLang="en-US" smtClean="0"/>
          </a:p>
        </p:txBody>
      </p:sp>
      <p:pic>
        <p:nvPicPr>
          <p:cNvPr id="717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3352800"/>
            <a:ext cx="5076825" cy="971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3" name="Text Box 5"/>
          <p:cNvSpPr txBox="1">
            <a:spLocks noChangeArrowheads="1"/>
          </p:cNvSpPr>
          <p:nvPr/>
        </p:nvSpPr>
        <p:spPr bwMode="auto">
          <a:xfrm>
            <a:off x="1508125" y="4456113"/>
            <a:ext cx="10350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vi-VN" altLang="en-US"/>
              <a:t>Từ khóa</a:t>
            </a:r>
            <a:endParaRPr lang="en-US" altLang="en-US"/>
          </a:p>
        </p:txBody>
      </p:sp>
      <p:sp>
        <p:nvSpPr>
          <p:cNvPr id="7174" name="Text Box 6"/>
          <p:cNvSpPr txBox="1">
            <a:spLocks noChangeArrowheads="1"/>
          </p:cNvSpPr>
          <p:nvPr/>
        </p:nvSpPr>
        <p:spPr bwMode="auto">
          <a:xfrm>
            <a:off x="3886200" y="4419600"/>
            <a:ext cx="10604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vi-VN" altLang="en-US"/>
              <a:t>Tên kiểu</a:t>
            </a:r>
          </a:p>
          <a:p>
            <a:pPr eaLnBrk="1" hangingPunct="1"/>
            <a:r>
              <a:rPr lang="vi-VN" altLang="en-US"/>
              <a:t> dữ liệu</a:t>
            </a:r>
            <a:endParaRPr lang="en-US" altLang="en-US"/>
          </a:p>
        </p:txBody>
      </p:sp>
      <p:sp>
        <p:nvSpPr>
          <p:cNvPr id="7175" name="Text Box 7"/>
          <p:cNvSpPr txBox="1">
            <a:spLocks noChangeArrowheads="1"/>
          </p:cNvSpPr>
          <p:nvPr/>
        </p:nvSpPr>
        <p:spPr bwMode="auto">
          <a:xfrm>
            <a:off x="5715000" y="4419600"/>
            <a:ext cx="26733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vi-VN" altLang="en-US"/>
              <a:t>Các biến cho kiểu dl này</a:t>
            </a:r>
            <a:endParaRPr lang="en-US" altLang="en-US"/>
          </a:p>
        </p:txBody>
      </p:sp>
    </p:spTree>
    <p:extLst>
      <p:ext uri="{BB962C8B-B14F-4D97-AF65-F5344CB8AC3E}">
        <p14:creationId xmlns:p14="http://schemas.microsoft.com/office/powerpoint/2010/main" val="1424455661"/>
      </p:ext>
    </p:extLst>
  </p:cSld>
  <p:clrMapOvr>
    <a:masterClrMapping/>
  </p:clrMapOvr>
  <p:timing>
    <p:tnLst>
      <p:par>
        <p:cTn id="1" dur="indefinite" restart="never" nodeType="tmRoot"/>
      </p:par>
    </p:tnLst>
  </p:timing>
</p:sld>
</file>

<file path=ppt/slides/slide4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vi-VN" altLang="en-US" smtClean="0"/>
              <a:t>Biểu diễn các trạng thái</a:t>
            </a:r>
            <a:endParaRPr lang="en-US" altLang="en-US" smtClean="0">
              <a:latin typeface="Arial" panose="020B0604020202020204" pitchFamily="34" charset="0"/>
            </a:endParaRPr>
          </a:p>
        </p:txBody>
      </p:sp>
      <p:sp>
        <p:nvSpPr>
          <p:cNvPr id="8195" name="Rectangle 3"/>
          <p:cNvSpPr>
            <a:spLocks noGrp="1" noChangeArrowheads="1"/>
          </p:cNvSpPr>
          <p:nvPr>
            <p:ph idx="1"/>
          </p:nvPr>
        </p:nvSpPr>
        <p:spPr/>
        <p:txBody>
          <a:bodyPr/>
          <a:lstStyle/>
          <a:p>
            <a:r>
              <a:rPr lang="vi-VN" altLang="en-US" b="1" i="1" smtClean="0"/>
              <a:t>SIGNAL</a:t>
            </a:r>
            <a:r>
              <a:rPr lang="vi-VN" altLang="en-US" smtClean="0"/>
              <a:t> được định nghĩa với kiểu trạng thái như đã định nghĩa để biẻu diễn đầu ra  của flip flop</a:t>
            </a:r>
          </a:p>
          <a:p>
            <a:endParaRPr lang="en-US" altLang="en-US" b="1" i="1" smtClean="0"/>
          </a:p>
        </p:txBody>
      </p:sp>
      <p:pic>
        <p:nvPicPr>
          <p:cNvPr id="819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3200" y="3581400"/>
            <a:ext cx="3705225"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1912577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altLang="en-US" smtClean="0">
                <a:latin typeface="Times New Roman" panose="02020603050405020304" pitchFamily="18" charset="0"/>
                <a:cs typeface="Times New Roman" panose="02020603050405020304" pitchFamily="18" charset="0"/>
              </a:rPr>
              <a:t>Biểu diễn hàm dùng</a:t>
            </a:r>
            <a:r>
              <a:rPr lang="vi-VN" altLang="en-US" smtClean="0">
                <a:latin typeface="Times New Roman" panose="02020603050405020304" pitchFamily="18" charset="0"/>
                <a:cs typeface="Times New Roman" panose="02020603050405020304" pitchFamily="18" charset="0"/>
              </a:rPr>
              <a:t> minterm</a:t>
            </a:r>
            <a:endParaRPr lang="en-US" altLang="en-US" smtClean="0">
              <a:latin typeface="Times New Roman" panose="02020603050405020304" pitchFamily="18" charset="0"/>
              <a:cs typeface="Times New Roman" panose="02020603050405020304" pitchFamily="18" charset="0"/>
            </a:endParaRPr>
          </a:p>
        </p:txBody>
      </p:sp>
      <p:sp>
        <p:nvSpPr>
          <p:cNvPr id="13315" name="Rectangle 3"/>
          <p:cNvSpPr>
            <a:spLocks noGrp="1" noChangeArrowheads="1"/>
          </p:cNvSpPr>
          <p:nvPr>
            <p:ph idx="1"/>
          </p:nvPr>
        </p:nvSpPr>
        <p:spPr/>
        <p:txBody>
          <a:bodyPr/>
          <a:lstStyle/>
          <a:p>
            <a:r>
              <a:rPr lang="vi-VN" altLang="en-US" smtClean="0"/>
              <a:t>Một hàm có thể được biểu diễn dưới dạng tổng của các minterm</a:t>
            </a:r>
            <a:endParaRPr lang="en-US" altLang="en-US" smtClean="0"/>
          </a:p>
        </p:txBody>
      </p:sp>
      <p:grpSp>
        <p:nvGrpSpPr>
          <p:cNvPr id="13316" name="Group 9"/>
          <p:cNvGrpSpPr>
            <a:grpSpLocks/>
          </p:cNvGrpSpPr>
          <p:nvPr/>
        </p:nvGrpSpPr>
        <p:grpSpPr bwMode="auto">
          <a:xfrm>
            <a:off x="914400" y="2819400"/>
            <a:ext cx="7269163" cy="3162300"/>
            <a:chOff x="576" y="1776"/>
            <a:chExt cx="4579" cy="1992"/>
          </a:xfrm>
        </p:grpSpPr>
        <p:pic>
          <p:nvPicPr>
            <p:cNvPr id="13319"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6" y="1776"/>
              <a:ext cx="4579" cy="1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20" name="Oval 5"/>
            <p:cNvSpPr>
              <a:spLocks noChangeArrowheads="1"/>
            </p:cNvSpPr>
            <p:nvPr/>
          </p:nvSpPr>
          <p:spPr bwMode="auto">
            <a:xfrm>
              <a:off x="4896" y="2064"/>
              <a:ext cx="144" cy="144"/>
            </a:xfrm>
            <a:prstGeom prst="ellipse">
              <a:avLst/>
            </a:prstGeom>
            <a:solidFill>
              <a:schemeClr val="accent1">
                <a:alpha val="50195"/>
              </a:schemeClr>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3321" name="Oval 6"/>
            <p:cNvSpPr>
              <a:spLocks noChangeArrowheads="1"/>
            </p:cNvSpPr>
            <p:nvPr/>
          </p:nvSpPr>
          <p:spPr bwMode="auto">
            <a:xfrm>
              <a:off x="4896" y="2256"/>
              <a:ext cx="144" cy="144"/>
            </a:xfrm>
            <a:prstGeom prst="ellipse">
              <a:avLst/>
            </a:prstGeom>
            <a:solidFill>
              <a:schemeClr val="accent1">
                <a:alpha val="50195"/>
              </a:schemeClr>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3322" name="Oval 7"/>
            <p:cNvSpPr>
              <a:spLocks noChangeArrowheads="1"/>
            </p:cNvSpPr>
            <p:nvPr/>
          </p:nvSpPr>
          <p:spPr bwMode="auto">
            <a:xfrm>
              <a:off x="4896" y="2480"/>
              <a:ext cx="144" cy="144"/>
            </a:xfrm>
            <a:prstGeom prst="ellipse">
              <a:avLst/>
            </a:prstGeom>
            <a:solidFill>
              <a:schemeClr val="accent1">
                <a:alpha val="50195"/>
              </a:schemeClr>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3323" name="Oval 8"/>
            <p:cNvSpPr>
              <a:spLocks noChangeArrowheads="1"/>
            </p:cNvSpPr>
            <p:nvPr/>
          </p:nvSpPr>
          <p:spPr bwMode="auto">
            <a:xfrm>
              <a:off x="4896" y="2912"/>
              <a:ext cx="144" cy="144"/>
            </a:xfrm>
            <a:prstGeom prst="ellipse">
              <a:avLst/>
            </a:prstGeom>
            <a:solidFill>
              <a:schemeClr val="accent1">
                <a:alpha val="50195"/>
              </a:schemeClr>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grpSp>
      <p:sp>
        <p:nvSpPr>
          <p:cNvPr id="12" name="Slide Number Placeholder 11"/>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5EBA6267-1A39-4A19-941F-AE2165A8C5B6}" type="slidenum">
              <a:rPr lang="en-US" altLang="en-US">
                <a:solidFill>
                  <a:srgbClr val="045C75"/>
                </a:solidFill>
              </a:rPr>
              <a:pPr eaLnBrk="1" hangingPunct="1"/>
              <a:t>44</a:t>
            </a:fld>
            <a:endParaRPr lang="en-US" altLang="en-US">
              <a:solidFill>
                <a:srgbClr val="045C75"/>
              </a:solidFill>
            </a:endParaRPr>
          </a:p>
        </p:txBody>
      </p:sp>
      <p:sp>
        <p:nvSpPr>
          <p:cNvPr id="13" name="Footer Placeholder 12"/>
          <p:cNvSpPr>
            <a:spLocks noGrp="1"/>
          </p:cNvSpPr>
          <p:nvPr>
            <p:ph type="ftr" sz="quarter" idx="11"/>
          </p:nvPr>
        </p:nvSpPr>
        <p:spPr/>
        <p:txBody>
          <a:bodyPr/>
          <a:lstStyle/>
          <a:p>
            <a:pPr>
              <a:defRPr/>
            </a:pPr>
            <a:r>
              <a:rPr lang="en-US"/>
              <a:t>Khoa ĐT-VT, Đại học Bách Khoa Hà nội           Tiến sỹ Hoàng Mạnh Thắng</a:t>
            </a:r>
          </a:p>
        </p:txBody>
      </p:sp>
    </p:spTree>
    <p:extLst>
      <p:ext uri="{BB962C8B-B14F-4D97-AF65-F5344CB8AC3E}">
        <p14:creationId xmlns:p14="http://schemas.microsoft.com/office/powerpoint/2010/main" val="2384501089"/>
      </p:ext>
    </p:extLst>
  </p:cSld>
  <p:clrMapOvr>
    <a:masterClrMapping/>
  </p:clrMapOvr>
</p:sld>
</file>

<file path=ppt/slides/slide4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vi-VN" altLang="en-US" smtClean="0"/>
              <a:t>Ví dụ thiết kế</a:t>
            </a:r>
            <a:endParaRPr lang="en-US" altLang="en-US" smtClean="0">
              <a:latin typeface="Arial" panose="020B0604020202020204" pitchFamily="34" charset="0"/>
            </a:endParaRPr>
          </a:p>
        </p:txBody>
      </p:sp>
      <p:sp>
        <p:nvSpPr>
          <p:cNvPr id="9219" name="Rectangle 3"/>
          <p:cNvSpPr>
            <a:spLocks noGrp="1" noChangeArrowheads="1"/>
          </p:cNvSpPr>
          <p:nvPr>
            <p:ph idx="1"/>
          </p:nvPr>
        </p:nvSpPr>
        <p:spPr/>
        <p:txBody>
          <a:bodyPr/>
          <a:lstStyle/>
          <a:p>
            <a:r>
              <a:rPr lang="vi-VN" altLang="en-US" smtClean="0"/>
              <a:t>Tạo đoạn VHDL cho mạch phát hiện chuỗi 11 ở đầu vào </a:t>
            </a:r>
            <a:r>
              <a:rPr lang="vi-VN" altLang="en-US" b="1" i="1" smtClean="0"/>
              <a:t>w</a:t>
            </a:r>
            <a:endParaRPr lang="en-US" altLang="en-US" smtClean="0"/>
          </a:p>
        </p:txBody>
      </p:sp>
      <p:pic>
        <p:nvPicPr>
          <p:cNvPr id="922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4200" y="2971800"/>
            <a:ext cx="4205288" cy="294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11163015"/>
      </p:ext>
    </p:extLst>
  </p:cSld>
  <p:clrMapOvr>
    <a:masterClrMapping/>
  </p:clrMapOvr>
  <p:timing>
    <p:tnLst>
      <p:par>
        <p:cTn id="1" dur="indefinite" restart="never" nodeType="tmRoot"/>
      </p:par>
    </p:tnLst>
  </p:timing>
</p:sld>
</file>

<file path=ppt/slides/slide4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vi-VN" altLang="en-US" smtClean="0"/>
              <a:t>Ví dụ thiết kế, cont</a:t>
            </a:r>
            <a:endParaRPr lang="en-US" altLang="en-US" smtClean="0">
              <a:latin typeface="Arial" panose="020B0604020202020204" pitchFamily="34" charset="0"/>
            </a:endParaRPr>
          </a:p>
        </p:txBody>
      </p:sp>
      <p:pic>
        <p:nvPicPr>
          <p:cNvPr id="10243"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6813" y="1828800"/>
            <a:ext cx="6757987" cy="409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28547330"/>
      </p:ext>
    </p:extLst>
  </p:cSld>
  <p:clrMapOvr>
    <a:masterClrMapping/>
  </p:clrMapOvr>
  <p:timing>
    <p:tnLst>
      <p:par>
        <p:cTn id="1" dur="indefinite" restart="never" nodeType="tmRoot"/>
      </p:par>
    </p:tnLst>
  </p:timing>
</p:sld>
</file>

<file path=ppt/slides/slide4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vi-VN" altLang="en-US" smtClean="0"/>
              <a:t>Ví dụ thiết kế, cont</a:t>
            </a:r>
            <a:endParaRPr lang="en-US" altLang="en-US" smtClean="0">
              <a:latin typeface="Arial" panose="020B0604020202020204" pitchFamily="34" charset="0"/>
            </a:endParaRPr>
          </a:p>
        </p:txBody>
      </p:sp>
      <p:pic>
        <p:nvPicPr>
          <p:cNvPr id="11267"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752600"/>
            <a:ext cx="7500938" cy="4246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43637785"/>
      </p:ext>
    </p:extLst>
  </p:cSld>
  <p:clrMapOvr>
    <a:masterClrMapping/>
  </p:clrMapOvr>
  <p:timing>
    <p:tnLst>
      <p:par>
        <p:cTn id="1" dur="indefinite" restart="never" nodeType="tmRoot"/>
      </p:par>
    </p:tnLst>
  </p:timing>
</p:sld>
</file>

<file path=ppt/slides/slide4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vi-VN" altLang="en-US" smtClean="0"/>
              <a:t>Mã VHDL kiểu khác</a:t>
            </a:r>
            <a:endParaRPr lang="en-US" altLang="en-US" smtClean="0">
              <a:latin typeface="Arial" panose="020B0604020202020204" pitchFamily="34" charset="0"/>
            </a:endParaRPr>
          </a:p>
        </p:txBody>
      </p:sp>
      <p:sp>
        <p:nvSpPr>
          <p:cNvPr id="12291" name="Rectangle 3"/>
          <p:cNvSpPr>
            <a:spLocks noGrp="1" noChangeArrowheads="1"/>
          </p:cNvSpPr>
          <p:nvPr>
            <p:ph idx="1"/>
          </p:nvPr>
        </p:nvSpPr>
        <p:spPr/>
        <p:txBody>
          <a:bodyPr/>
          <a:lstStyle/>
          <a:p>
            <a:pPr>
              <a:lnSpc>
                <a:spcPct val="90000"/>
              </a:lnSpc>
            </a:pPr>
            <a:r>
              <a:rPr lang="vi-VN" altLang="en-US" smtClean="0"/>
              <a:t>Cách khác này mô tả mạch trong VHDL định nghĩa hai tín hiệu biểu diễn trạng thái của FSM</a:t>
            </a:r>
          </a:p>
          <a:p>
            <a:pPr lvl="1">
              <a:lnSpc>
                <a:spcPct val="90000"/>
              </a:lnSpc>
            </a:pPr>
            <a:r>
              <a:rPr lang="vi-VN" altLang="en-US" smtClean="0"/>
              <a:t>Một tín hiệu </a:t>
            </a:r>
            <a:r>
              <a:rPr lang="vi-VN" altLang="en-US" b="1" i="1" smtClean="0"/>
              <a:t>y_present</a:t>
            </a:r>
            <a:r>
              <a:rPr lang="vi-VN" altLang="en-US" smtClean="0"/>
              <a:t> chỉ ra trạng thái FSM</a:t>
            </a:r>
          </a:p>
          <a:p>
            <a:pPr lvl="1">
              <a:lnSpc>
                <a:spcPct val="90000"/>
              </a:lnSpc>
            </a:pPr>
            <a:r>
              <a:rPr lang="vi-VN" altLang="en-US" smtClean="0"/>
              <a:t>Tín hiệu thứ 2 </a:t>
            </a:r>
            <a:r>
              <a:rPr lang="vi-VN" altLang="en-US" b="1" i="1" smtClean="0"/>
              <a:t>y_next</a:t>
            </a:r>
            <a:r>
              <a:rPr lang="vi-VN" altLang="en-US" i="1" smtClean="0"/>
              <a:t> </a:t>
            </a:r>
            <a:r>
              <a:rPr lang="vi-VN" altLang="en-US" smtClean="0"/>
              <a:t>chỉ ra trạng thái tiếp theo</a:t>
            </a:r>
          </a:p>
          <a:p>
            <a:pPr>
              <a:lnSpc>
                <a:spcPct val="90000"/>
              </a:lnSpc>
            </a:pPr>
            <a:r>
              <a:rPr lang="vi-VN" altLang="en-US" smtClean="0"/>
              <a:t>Hai khai báo </a:t>
            </a:r>
            <a:r>
              <a:rPr lang="vi-VN" altLang="en-US" b="1" i="1" smtClean="0"/>
              <a:t>PROCESS</a:t>
            </a:r>
            <a:r>
              <a:rPr lang="vi-VN" altLang="en-US" smtClean="0"/>
              <a:t> được dùng</a:t>
            </a:r>
          </a:p>
          <a:p>
            <a:pPr lvl="1">
              <a:lnSpc>
                <a:spcPct val="90000"/>
              </a:lnSpc>
            </a:pPr>
            <a:r>
              <a:rPr lang="vi-VN" altLang="en-US" smtClean="0"/>
              <a:t>Một mô tả bảng trạng thái mạch combinational</a:t>
            </a:r>
          </a:p>
          <a:p>
            <a:pPr lvl="1">
              <a:lnSpc>
                <a:spcPct val="90000"/>
              </a:lnSpc>
            </a:pPr>
            <a:r>
              <a:rPr lang="vi-VN" altLang="en-US" smtClean="0"/>
              <a:t>Cái thứ 2 dùng mô tả các flip flop với </a:t>
            </a:r>
            <a:r>
              <a:rPr lang="vi-VN" altLang="en-US" b="1" i="1" smtClean="0"/>
              <a:t>y_present</a:t>
            </a:r>
            <a:r>
              <a:rPr lang="vi-VN" altLang="en-US" i="1" smtClean="0"/>
              <a:t> </a:t>
            </a:r>
            <a:r>
              <a:rPr lang="vi-VN" altLang="en-US" smtClean="0"/>
              <a:t>sẽ nhận giá trị </a:t>
            </a:r>
            <a:r>
              <a:rPr lang="vi-VN" altLang="en-US" b="1" i="1" smtClean="0"/>
              <a:t>y_next</a:t>
            </a:r>
            <a:r>
              <a:rPr lang="vi-VN" altLang="en-US" smtClean="0"/>
              <a:t> sau mỗi sường xung nhịp</a:t>
            </a:r>
            <a:endParaRPr lang="en-US" altLang="en-US" smtClean="0"/>
          </a:p>
        </p:txBody>
      </p:sp>
    </p:spTree>
    <p:extLst>
      <p:ext uri="{BB962C8B-B14F-4D97-AF65-F5344CB8AC3E}">
        <p14:creationId xmlns:p14="http://schemas.microsoft.com/office/powerpoint/2010/main" val="453102036"/>
      </p:ext>
    </p:extLst>
  </p:cSld>
  <p:clrMapOvr>
    <a:masterClrMapping/>
  </p:clrMapOvr>
  <p:timing>
    <p:tnLst>
      <p:par>
        <p:cTn id="1" dur="indefinite" restart="never" nodeType="tmRoot"/>
      </p:par>
    </p:tnLst>
  </p:timing>
</p:sld>
</file>

<file path=ppt/slides/slide4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vi-VN" altLang="en-US" smtClean="0"/>
              <a:t>Mã VHDL kiểu khác, cont</a:t>
            </a:r>
            <a:endParaRPr lang="en-US" altLang="en-US" smtClean="0">
              <a:latin typeface="Arial" panose="020B0604020202020204" pitchFamily="34" charset="0"/>
            </a:endParaRPr>
          </a:p>
        </p:txBody>
      </p:sp>
      <p:pic>
        <p:nvPicPr>
          <p:cNvPr id="1331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905000"/>
            <a:ext cx="7850188" cy="405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32406598"/>
      </p:ext>
    </p:extLst>
  </p:cSld>
  <p:clrMapOvr>
    <a:masterClrMapping/>
  </p:clrMapOvr>
  <p:timing>
    <p:tnLst>
      <p:par>
        <p:cTn id="1" dur="indefinite" restart="never" nodeType="tmRoot"/>
      </p:par>
    </p:tnLst>
  </p:timing>
</p:sld>
</file>

<file path=ppt/slides/slide4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vi-VN" altLang="en-US" smtClean="0"/>
              <a:t>Chỉ ra phép gán trạng thái</a:t>
            </a:r>
            <a:endParaRPr lang="en-US" altLang="en-US" smtClean="0">
              <a:latin typeface="Arial" panose="020B0604020202020204" pitchFamily="34" charset="0"/>
            </a:endParaRPr>
          </a:p>
        </p:txBody>
      </p:sp>
      <p:sp>
        <p:nvSpPr>
          <p:cNvPr id="14339" name="Rectangle 3"/>
          <p:cNvSpPr>
            <a:spLocks noGrp="1" noChangeArrowheads="1"/>
          </p:cNvSpPr>
          <p:nvPr>
            <p:ph idx="1"/>
          </p:nvPr>
        </p:nvSpPr>
        <p:spPr/>
        <p:txBody>
          <a:bodyPr/>
          <a:lstStyle/>
          <a:p>
            <a:r>
              <a:rPr lang="vi-VN" altLang="en-US" smtClean="0"/>
              <a:t>Như phần trước thì phép gán trạng thái được thực hiện bởi bộ dịch VHDL</a:t>
            </a:r>
          </a:p>
          <a:p>
            <a:r>
              <a:rPr lang="vi-VN" altLang="en-US" smtClean="0"/>
              <a:t>Người dùng có thể thực hiện gán dùng:</a:t>
            </a:r>
            <a:endParaRPr lang="en-US" altLang="en-US" smtClean="0"/>
          </a:p>
        </p:txBody>
      </p:sp>
      <p:pic>
        <p:nvPicPr>
          <p:cNvPr id="1434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3505200"/>
            <a:ext cx="6637338" cy="254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86682750"/>
      </p:ext>
    </p:extLst>
  </p:cSld>
  <p:clrMapOvr>
    <a:masterClrMapping/>
  </p:clrMapOvr>
  <p:timing>
    <p:tnLst>
      <p:par>
        <p:cTn id="1" dur="indefinite" restart="never" nodeType="tmRoot"/>
      </p:par>
    </p:tnLst>
  </p:timing>
</p:sld>
</file>

<file path=ppt/slides/slide4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vi-VN" altLang="en-US" smtClean="0"/>
              <a:t>Mã VHDL của Mealy FSM</a:t>
            </a:r>
            <a:endParaRPr lang="en-US" altLang="en-US" smtClean="0">
              <a:latin typeface="Arial" panose="020B0604020202020204" pitchFamily="34" charset="0"/>
            </a:endParaRPr>
          </a:p>
        </p:txBody>
      </p:sp>
      <p:sp>
        <p:nvSpPr>
          <p:cNvPr id="15363" name="Rectangle 3"/>
          <p:cNvSpPr>
            <a:spLocks noGrp="1" noChangeArrowheads="1"/>
          </p:cNvSpPr>
          <p:nvPr>
            <p:ph idx="1"/>
          </p:nvPr>
        </p:nvSpPr>
        <p:spPr/>
        <p:txBody>
          <a:bodyPr/>
          <a:lstStyle/>
          <a:p>
            <a:r>
              <a:rPr lang="vi-VN" altLang="en-US" sz="2700" smtClean="0"/>
              <a:t>Mealy FSM có thể được mô tả tương tự với Moore FSM</a:t>
            </a:r>
          </a:p>
          <a:p>
            <a:r>
              <a:rPr lang="vi-VN" altLang="en-US" sz="2700" smtClean="0"/>
              <a:t>Dịch chuyển trạng thái được mô tả tương tự</a:t>
            </a:r>
          </a:p>
          <a:p>
            <a:r>
              <a:rPr lang="vi-VN" altLang="en-US" sz="2700" smtClean="0"/>
              <a:t>Ví dụ sơ đồ trạng thái Mealy phát hiện chuỗi 11 </a:t>
            </a:r>
          </a:p>
        </p:txBody>
      </p:sp>
      <p:pic>
        <p:nvPicPr>
          <p:cNvPr id="1536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4038600"/>
            <a:ext cx="7040563" cy="191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43632412"/>
      </p:ext>
    </p:extLst>
  </p:cSld>
  <p:clrMapOvr>
    <a:masterClrMapping/>
  </p:clrMapOvr>
  <p:timing>
    <p:tnLst>
      <p:par>
        <p:cTn id="1" dur="indefinite" restart="never" nodeType="tmRoot"/>
      </p:par>
    </p:tnLst>
  </p:timing>
</p:sld>
</file>

<file path=ppt/slides/slide4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vi-VN" altLang="en-US" smtClean="0"/>
              <a:t>Mã VHDL cho Mealy detector</a:t>
            </a:r>
            <a:endParaRPr lang="en-US" altLang="en-US" smtClean="0">
              <a:latin typeface="Arial" panose="020B0604020202020204" pitchFamily="34" charset="0"/>
            </a:endParaRPr>
          </a:p>
        </p:txBody>
      </p:sp>
      <p:pic>
        <p:nvPicPr>
          <p:cNvPr id="16387"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1828800"/>
            <a:ext cx="7024688" cy="411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04998284"/>
      </p:ext>
    </p:extLst>
  </p:cSld>
  <p:clrMapOvr>
    <a:masterClrMapping/>
  </p:clrMapOvr>
  <p:timing>
    <p:tnLst>
      <p:par>
        <p:cTn id="1" dur="indefinite" restart="never" nodeType="tmRoot"/>
      </p:par>
    </p:tnLst>
  </p:timing>
</p:sld>
</file>

<file path=ppt/slides/slide4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Grp="1" noChangeArrowheads="1"/>
          </p:cNvSpPr>
          <p:nvPr>
            <p:ph type="ctrTitle"/>
          </p:nvPr>
        </p:nvSpPr>
        <p:spPr>
          <a:xfrm>
            <a:off x="533400" y="838200"/>
            <a:ext cx="8077200" cy="2559050"/>
          </a:xfrm>
        </p:spPr>
        <p:txBody>
          <a:bodyPr/>
          <a:lstStyle/>
          <a:p>
            <a:pPr fontAlgn="auto">
              <a:spcAft>
                <a:spcPts val="0"/>
              </a:spcAft>
              <a:defRPr/>
            </a:pPr>
            <a:r>
              <a:rPr lang="vi-VN" sz="7400"/>
              <a:t>Thiết kế số</a:t>
            </a:r>
            <a:br>
              <a:rPr lang="vi-VN" sz="7400"/>
            </a:br>
            <a:r>
              <a:rPr lang="vi-VN" sz="7400"/>
              <a:t> </a:t>
            </a:r>
            <a:r>
              <a:rPr lang="vi-VN" sz="4600" i="1">
                <a:solidFill>
                  <a:schemeClr val="accent2"/>
                </a:solidFill>
              </a:rPr>
              <a:t>Tối thiểu hóa trạng thái</a:t>
            </a:r>
            <a:endParaRPr lang="en-US" sz="3400" i="1">
              <a:solidFill>
                <a:srgbClr val="0033CC"/>
              </a:solidFill>
              <a:latin typeface="Arial" charset="0"/>
            </a:endParaRPr>
          </a:p>
        </p:txBody>
      </p:sp>
      <p:sp>
        <p:nvSpPr>
          <p:cNvPr id="5123" name="Rectangle 3"/>
          <p:cNvSpPr>
            <a:spLocks noGrp="1" noChangeArrowheads="1"/>
          </p:cNvSpPr>
          <p:nvPr>
            <p:ph type="subTitle" idx="1"/>
          </p:nvPr>
        </p:nvSpPr>
        <p:spPr>
          <a:xfrm>
            <a:off x="533400" y="3228975"/>
            <a:ext cx="7854950" cy="1752600"/>
          </a:xfrm>
        </p:spPr>
        <p:txBody>
          <a:bodyPr/>
          <a:lstStyle/>
          <a:p>
            <a:pPr marR="0"/>
            <a:r>
              <a:rPr lang="vi-VN" altLang="en-US" smtClean="0"/>
              <a:t>Người trình bày: </a:t>
            </a:r>
          </a:p>
          <a:p>
            <a:pPr marR="0"/>
            <a:r>
              <a:rPr lang="vi-VN" altLang="en-US" smtClean="0"/>
              <a:t>TS. Hoàng Mạnh Thắng</a:t>
            </a:r>
            <a:endParaRPr lang="en-US" altLang="en-US" smtClean="0"/>
          </a:p>
        </p:txBody>
      </p:sp>
      <p:sp>
        <p:nvSpPr>
          <p:cNvPr id="5124" name="Text Box 4"/>
          <p:cNvSpPr txBox="1">
            <a:spLocks noChangeArrowheads="1"/>
          </p:cNvSpPr>
          <p:nvPr>
            <p:custDataLst>
              <p:tags r:id="rId1"/>
            </p:custDataLst>
          </p:nvPr>
        </p:nvSpPr>
        <p:spPr bwMode="auto">
          <a:xfrm>
            <a:off x="0" y="7112000"/>
            <a:ext cx="9144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TexPoint fonts used in EMF: </a:t>
            </a:r>
            <a:r>
              <a:rPr lang="en-US" altLang="en-US">
                <a:latin typeface="cmmi10" pitchFamily="34" charset="0"/>
              </a:rPr>
              <a:t>A</a:t>
            </a:r>
            <a:r>
              <a:rPr lang="en-US" altLang="en-US">
                <a:latin typeface="cmr10" pitchFamily="34" charset="0"/>
              </a:rPr>
              <a:t>A</a:t>
            </a:r>
            <a:r>
              <a:rPr lang="en-US" altLang="en-US">
                <a:latin typeface="cmsy10" pitchFamily="34" charset="0"/>
              </a:rPr>
              <a:t>A</a:t>
            </a:r>
            <a:r>
              <a:rPr lang="en-US" altLang="en-US">
                <a:latin typeface="cmsy7" pitchFamily="34" charset="0"/>
              </a:rPr>
              <a:t>A</a:t>
            </a:r>
            <a:r>
              <a:rPr lang="en-US" altLang="en-US">
                <a:latin typeface="cmr7" pitchFamily="34" charset="0"/>
              </a:rPr>
              <a:t>A</a:t>
            </a:r>
            <a:r>
              <a:rPr lang="en-US" altLang="en-US">
                <a:latin typeface="cmmi7" pitchFamily="34" charset="0"/>
              </a:rPr>
              <a:t>A</a:t>
            </a:r>
          </a:p>
        </p:txBody>
      </p:sp>
    </p:spTree>
    <p:extLst>
      <p:ext uri="{BB962C8B-B14F-4D97-AF65-F5344CB8AC3E}">
        <p14:creationId xmlns:p14="http://schemas.microsoft.com/office/powerpoint/2010/main" val="187673414"/>
      </p:ext>
    </p:extLst>
  </p:cSld>
  <p:clrMapOvr>
    <a:masterClrMapping/>
  </p:clrMapOvr>
  <p:timing>
    <p:tnLst>
      <p:par>
        <p:cTn id="1" dur="indefinite" restart="never" nodeType="tmRoot"/>
      </p:par>
    </p:tnLst>
  </p:timing>
</p:sld>
</file>

<file path=ppt/slides/slide4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vi-VN" altLang="en-US" smtClean="0"/>
              <a:t>Tối thiểu hóa trạng thái</a:t>
            </a:r>
            <a:endParaRPr lang="en-US" altLang="en-US" smtClean="0">
              <a:latin typeface="Arial" panose="020B0604020202020204" pitchFamily="34" charset="0"/>
            </a:endParaRPr>
          </a:p>
        </p:txBody>
      </p:sp>
      <p:sp>
        <p:nvSpPr>
          <p:cNvPr id="6147" name="Rectangle 3"/>
          <p:cNvSpPr>
            <a:spLocks noGrp="1" noChangeArrowheads="1"/>
          </p:cNvSpPr>
          <p:nvPr>
            <p:ph idx="1"/>
          </p:nvPr>
        </p:nvSpPr>
        <p:spPr/>
        <p:txBody>
          <a:bodyPr/>
          <a:lstStyle/>
          <a:p>
            <a:pPr>
              <a:lnSpc>
                <a:spcPct val="80000"/>
              </a:lnSpc>
            </a:pPr>
            <a:r>
              <a:rPr lang="vi-VN" altLang="en-US" sz="2700" smtClean="0"/>
              <a:t>Với FSM đơn giản thì có thể dễ thấy qua sơ đồ trạng thái mà số trạng thái được dùng có thể tối thiểu hóa</a:t>
            </a:r>
          </a:p>
          <a:p>
            <a:pPr>
              <a:lnSpc>
                <a:spcPct val="80000"/>
              </a:lnSpc>
            </a:pPr>
            <a:r>
              <a:rPr lang="vi-VN" altLang="en-US" sz="2700" smtClean="0"/>
              <a:t>Với FSM phức tạp, sơ đồ trạng thái có thể có nhiều trạng thái cần để thực hiện chức năng yêu cầu</a:t>
            </a:r>
          </a:p>
          <a:p>
            <a:pPr>
              <a:lnSpc>
                <a:spcPct val="80000"/>
              </a:lnSpc>
            </a:pPr>
            <a:r>
              <a:rPr lang="vi-VN" altLang="en-US" sz="2700" smtClean="0"/>
              <a:t>Tối thiểu hóa các trạng thái được quan tâm để tối thiểu hóa mạch</a:t>
            </a:r>
          </a:p>
          <a:p>
            <a:pPr>
              <a:lnSpc>
                <a:spcPct val="80000"/>
              </a:lnSpc>
            </a:pPr>
            <a:r>
              <a:rPr lang="vi-VN" altLang="en-US" sz="2700" smtClean="0"/>
              <a:t>Thay vì cố đưa ra các trạng thái nào tương đương, thường dễ hơn đưa ra các trạng thái không tương đương </a:t>
            </a:r>
            <a:r>
              <a:rPr lang="vi-VN" altLang="en-US" sz="2700" smtClean="0">
                <a:sym typeface="Wingdings" panose="05000000000000000000" pitchFamily="2" charset="2"/>
              </a:rPr>
              <a:t> định nghĩa thủ tục tối ưu</a:t>
            </a:r>
            <a:endParaRPr lang="en-US" altLang="en-US" sz="2700" smtClean="0"/>
          </a:p>
        </p:txBody>
      </p:sp>
    </p:spTree>
    <p:extLst>
      <p:ext uri="{BB962C8B-B14F-4D97-AF65-F5344CB8AC3E}">
        <p14:creationId xmlns:p14="http://schemas.microsoft.com/office/powerpoint/2010/main" val="220899347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0" y="704850"/>
            <a:ext cx="9144000" cy="1143000"/>
          </a:xfrm>
        </p:spPr>
        <p:txBody>
          <a:bodyPr/>
          <a:lstStyle/>
          <a:p>
            <a:r>
              <a:rPr lang="en-US" altLang="en-US" smtClean="0">
                <a:latin typeface="Times New Roman" panose="02020603050405020304" pitchFamily="18" charset="0"/>
                <a:cs typeface="Times New Roman" panose="02020603050405020304" pitchFamily="18" charset="0"/>
              </a:rPr>
              <a:t> </a:t>
            </a:r>
            <a:r>
              <a:rPr lang="vi-VN" altLang="en-US" smtClean="0">
                <a:latin typeface="Times New Roman" panose="02020603050405020304" pitchFamily="18" charset="0"/>
                <a:cs typeface="Times New Roman" panose="02020603050405020304" pitchFamily="18" charset="0"/>
              </a:rPr>
              <a:t>Các biểu diễn </a:t>
            </a:r>
            <a:r>
              <a:rPr lang="en-US" altLang="en-US" smtClean="0">
                <a:latin typeface="Times New Roman" panose="02020603050405020304" pitchFamily="18" charset="0"/>
                <a:cs typeface="Times New Roman" panose="02020603050405020304" pitchFamily="18" charset="0"/>
              </a:rPr>
              <a:t>dùng </a:t>
            </a:r>
            <a:r>
              <a:rPr lang="vi-VN" altLang="en-US" smtClean="0">
                <a:latin typeface="Times New Roman" panose="02020603050405020304" pitchFamily="18" charset="0"/>
                <a:cs typeface="Times New Roman" panose="02020603050405020304" pitchFamily="18" charset="0"/>
              </a:rPr>
              <a:t>minterm</a:t>
            </a:r>
            <a:endParaRPr lang="en-US" altLang="en-US" smtClean="0">
              <a:latin typeface="Times New Roman" panose="02020603050405020304" pitchFamily="18" charset="0"/>
              <a:cs typeface="Times New Roman" panose="02020603050405020304" pitchFamily="18" charset="0"/>
            </a:endParaRPr>
          </a:p>
        </p:txBody>
      </p:sp>
      <p:sp>
        <p:nvSpPr>
          <p:cNvPr id="14339" name="Rectangle 3"/>
          <p:cNvSpPr>
            <a:spLocks noGrp="1" noChangeArrowheads="1"/>
          </p:cNvSpPr>
          <p:nvPr>
            <p:ph idx="1"/>
          </p:nvPr>
        </p:nvSpPr>
        <p:spPr/>
        <p:txBody>
          <a:bodyPr/>
          <a:lstStyle/>
          <a:p>
            <a:r>
              <a:rPr lang="vi-VN" altLang="en-US" smtClean="0"/>
              <a:t>Viết ký hiệu theo minterm và ngược lại của cá hàm sau:</a:t>
            </a:r>
          </a:p>
          <a:p>
            <a:pPr lvl="1"/>
            <a:r>
              <a:rPr lang="vi-VN" altLang="en-US" smtClean="0"/>
              <a:t>f(a,b,c)=abc+a’bc+abc’+a’b’c</a:t>
            </a:r>
          </a:p>
          <a:p>
            <a:pPr lvl="1"/>
            <a:endParaRPr lang="vi-VN" altLang="en-US" smtClean="0"/>
          </a:p>
          <a:p>
            <a:pPr lvl="1"/>
            <a:endParaRPr lang="vi-VN" altLang="en-US" smtClean="0"/>
          </a:p>
          <a:p>
            <a:pPr lvl="1"/>
            <a:r>
              <a:rPr lang="vi-VN" altLang="en-US" smtClean="0"/>
              <a:t>f(a,b,c)=</a:t>
            </a:r>
            <a:r>
              <a:rPr lang="el-GR" altLang="en-US" smtClean="0"/>
              <a:t>Σ</a:t>
            </a:r>
            <a:r>
              <a:rPr lang="vi-VN" altLang="en-US" smtClean="0"/>
              <a:t>m(1,5,6,7)</a:t>
            </a:r>
            <a:endParaRPr lang="el-GR" altLang="en-US" smtClean="0"/>
          </a:p>
        </p:txBody>
      </p:sp>
      <p:sp>
        <p:nvSpPr>
          <p:cNvPr id="6"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1456E9F-9E25-4F24-B7A9-75D4F2BC85E4}" type="slidenum">
              <a:rPr lang="en-US" altLang="en-US">
                <a:solidFill>
                  <a:srgbClr val="045C75"/>
                </a:solidFill>
              </a:rPr>
              <a:pPr eaLnBrk="1" hangingPunct="1"/>
              <a:t>45</a:t>
            </a:fld>
            <a:endParaRPr lang="en-US" altLang="en-US">
              <a:solidFill>
                <a:srgbClr val="045C75"/>
              </a:solidFill>
            </a:endParaRPr>
          </a:p>
        </p:txBody>
      </p:sp>
      <p:sp>
        <p:nvSpPr>
          <p:cNvPr id="7" name="Footer Placeholder 6"/>
          <p:cNvSpPr>
            <a:spLocks noGrp="1"/>
          </p:cNvSpPr>
          <p:nvPr>
            <p:ph type="ftr" sz="quarter" idx="11"/>
          </p:nvPr>
        </p:nvSpPr>
        <p:spPr/>
        <p:txBody>
          <a:bodyPr/>
          <a:lstStyle/>
          <a:p>
            <a:pPr>
              <a:defRPr/>
            </a:pPr>
            <a:r>
              <a:rPr lang="en-US"/>
              <a:t>Khoa ĐT-VT, Đại học Bách Khoa Hà nội           Tiến sỹ Hoàng Mạnh Thắng</a:t>
            </a:r>
          </a:p>
        </p:txBody>
      </p:sp>
    </p:spTree>
    <p:extLst>
      <p:ext uri="{BB962C8B-B14F-4D97-AF65-F5344CB8AC3E}">
        <p14:creationId xmlns:p14="http://schemas.microsoft.com/office/powerpoint/2010/main" val="790687045"/>
      </p:ext>
    </p:extLst>
  </p:cSld>
  <p:clrMapOvr>
    <a:masterClrMapping/>
  </p:clrMapOvr>
</p:sld>
</file>

<file path=ppt/slides/slide4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vi-VN" altLang="en-US" smtClean="0"/>
              <a:t>Trạng thái tương đương</a:t>
            </a:r>
            <a:endParaRPr lang="en-US" altLang="en-US" smtClean="0">
              <a:latin typeface="Arial" panose="020B0604020202020204" pitchFamily="34" charset="0"/>
            </a:endParaRPr>
          </a:p>
        </p:txBody>
      </p:sp>
      <p:sp>
        <p:nvSpPr>
          <p:cNvPr id="7171" name="Rectangle 3"/>
          <p:cNvSpPr>
            <a:spLocks noGrp="1" noChangeArrowheads="1"/>
          </p:cNvSpPr>
          <p:nvPr>
            <p:ph idx="1"/>
          </p:nvPr>
        </p:nvSpPr>
        <p:spPr/>
        <p:txBody>
          <a:bodyPr/>
          <a:lstStyle/>
          <a:p>
            <a:pPr>
              <a:lnSpc>
                <a:spcPct val="80000"/>
              </a:lnSpc>
            </a:pPr>
            <a:r>
              <a:rPr lang="vi-VN" altLang="en-US" sz="2700" smtClean="0"/>
              <a:t>Hai trạng thái S</a:t>
            </a:r>
            <a:r>
              <a:rPr lang="vi-VN" altLang="en-US" sz="2700" baseline="-25000" smtClean="0"/>
              <a:t>i</a:t>
            </a:r>
            <a:r>
              <a:rPr lang="vi-VN" altLang="en-US" sz="2700" smtClean="0"/>
              <a:t> và S</a:t>
            </a:r>
            <a:r>
              <a:rPr lang="vi-VN" altLang="en-US" sz="2700" baseline="-25000" smtClean="0"/>
              <a:t>j</a:t>
            </a:r>
            <a:r>
              <a:rPr lang="vi-VN" altLang="en-US" sz="2700" smtClean="0"/>
              <a:t> là tương nếu đối với mọi chuỗi vào có thể, chúng cho ra cùng một giá trị đầu ra không quan tâm đến S</a:t>
            </a:r>
            <a:r>
              <a:rPr lang="vi-VN" altLang="en-US" sz="2700" baseline="-25000" smtClean="0"/>
              <a:t>i</a:t>
            </a:r>
            <a:r>
              <a:rPr lang="vi-VN" altLang="en-US" sz="2700" smtClean="0"/>
              <a:t> hay S</a:t>
            </a:r>
            <a:r>
              <a:rPr lang="vi-VN" altLang="en-US" sz="2700" baseline="-25000" smtClean="0"/>
              <a:t>j</a:t>
            </a:r>
            <a:r>
              <a:rPr lang="vi-VN" altLang="en-US" sz="2700" smtClean="0"/>
              <a:t> là trạng thái đầu</a:t>
            </a:r>
          </a:p>
          <a:p>
            <a:pPr>
              <a:lnSpc>
                <a:spcPct val="80000"/>
              </a:lnSpc>
            </a:pPr>
            <a:r>
              <a:rPr lang="vi-VN" altLang="en-US" sz="2700" smtClean="0"/>
              <a:t>Nếu đầu vào </a:t>
            </a:r>
            <a:r>
              <a:rPr lang="vi-VN" altLang="en-US" sz="2700" b="1" i="1" smtClean="0"/>
              <a:t>w=0</a:t>
            </a:r>
            <a:r>
              <a:rPr lang="vi-VN" altLang="en-US" sz="2700" smtClean="0"/>
              <a:t> đưa vào FSM khi đang ở S</a:t>
            </a:r>
            <a:r>
              <a:rPr lang="vi-VN" altLang="en-US" sz="2700" baseline="-25000" smtClean="0"/>
              <a:t>i</a:t>
            </a:r>
            <a:r>
              <a:rPr lang="vi-VN" altLang="en-US" sz="2700" smtClean="0"/>
              <a:t> và FSM dịch  sang S</a:t>
            </a:r>
            <a:r>
              <a:rPr lang="vi-VN" altLang="en-US" sz="2700" baseline="-25000" smtClean="0"/>
              <a:t>u</a:t>
            </a:r>
            <a:r>
              <a:rPr lang="vi-VN" altLang="en-US" sz="2700" smtClean="0"/>
              <a:t>, thì S</a:t>
            </a:r>
            <a:r>
              <a:rPr lang="vi-VN" altLang="en-US" sz="2700" baseline="-25000" smtClean="0"/>
              <a:t>u</a:t>
            </a:r>
            <a:r>
              <a:rPr lang="vi-VN" altLang="en-US" sz="2700" smtClean="0"/>
              <a:t> được đặt là </a:t>
            </a:r>
            <a:r>
              <a:rPr lang="vi-VN" altLang="en-US" sz="2700" b="1" i="1" smtClean="0"/>
              <a:t>0-successor</a:t>
            </a:r>
            <a:r>
              <a:rPr lang="vi-VN" altLang="en-US" sz="2700" smtClean="0"/>
              <a:t> của S</a:t>
            </a:r>
            <a:r>
              <a:rPr lang="vi-VN" altLang="en-US" sz="2700" baseline="-25000" smtClean="0"/>
              <a:t>i</a:t>
            </a:r>
            <a:endParaRPr lang="vi-VN" altLang="en-US" sz="2700" smtClean="0"/>
          </a:p>
          <a:p>
            <a:pPr>
              <a:lnSpc>
                <a:spcPct val="80000"/>
              </a:lnSpc>
            </a:pPr>
            <a:r>
              <a:rPr lang="vi-VN" altLang="en-US" sz="2700" smtClean="0"/>
              <a:t>Tương tự, nếu </a:t>
            </a:r>
            <a:r>
              <a:rPr lang="vi-VN" altLang="en-US" sz="2700" b="1" i="1" smtClean="0"/>
              <a:t>w=1</a:t>
            </a:r>
            <a:r>
              <a:rPr lang="vi-VN" altLang="en-US" sz="2700" smtClean="0"/>
              <a:t> va FSM chuyển sang S</a:t>
            </a:r>
            <a:r>
              <a:rPr lang="vi-VN" altLang="en-US" sz="2700" baseline="-25000" smtClean="0"/>
              <a:t>y</a:t>
            </a:r>
            <a:r>
              <a:rPr lang="vi-VN" altLang="en-US" sz="2700" smtClean="0"/>
              <a:t> thì S</a:t>
            </a:r>
            <a:r>
              <a:rPr lang="vi-VN" altLang="en-US" sz="2700" baseline="-25000" smtClean="0"/>
              <a:t>y</a:t>
            </a:r>
            <a:r>
              <a:rPr lang="vi-VN" altLang="en-US" sz="2700" smtClean="0"/>
              <a:t> được gọi là 1-successor của S</a:t>
            </a:r>
            <a:r>
              <a:rPr lang="vi-VN" altLang="en-US" sz="2700" baseline="-25000" smtClean="0"/>
              <a:t>i</a:t>
            </a:r>
            <a:endParaRPr lang="vi-VN" altLang="en-US" sz="2700" smtClean="0"/>
          </a:p>
          <a:p>
            <a:pPr>
              <a:lnSpc>
                <a:spcPct val="80000"/>
              </a:lnSpc>
            </a:pPr>
            <a:r>
              <a:rPr lang="vi-VN" altLang="en-US" sz="2700" smtClean="0"/>
              <a:t>Các successor của S</a:t>
            </a:r>
            <a:r>
              <a:rPr lang="vi-VN" altLang="en-US" sz="2700" baseline="-25000" smtClean="0"/>
              <a:t>i</a:t>
            </a:r>
            <a:r>
              <a:rPr lang="vi-VN" altLang="en-US" sz="2700" smtClean="0"/>
              <a:t> là </a:t>
            </a:r>
            <a:r>
              <a:rPr lang="vi-VN" altLang="en-US" sz="2700" b="1" i="1" smtClean="0"/>
              <a:t>k-successor</a:t>
            </a:r>
            <a:r>
              <a:rPr lang="vi-VN" altLang="en-US" sz="2700" smtClean="0"/>
              <a:t> của nó, với nhiều biến vào </a:t>
            </a:r>
            <a:endParaRPr lang="en-US" altLang="en-US" sz="2700" smtClean="0"/>
          </a:p>
        </p:txBody>
      </p:sp>
    </p:spTree>
    <p:extLst>
      <p:ext uri="{BB962C8B-B14F-4D97-AF65-F5344CB8AC3E}">
        <p14:creationId xmlns:p14="http://schemas.microsoft.com/office/powerpoint/2010/main" val="2695170811"/>
      </p:ext>
    </p:extLst>
  </p:cSld>
  <p:clrMapOvr>
    <a:masterClrMapping/>
  </p:clrMapOvr>
  <p:timing>
    <p:tnLst>
      <p:par>
        <p:cTn id="1" dur="indefinite" restart="never" nodeType="tmRoot"/>
      </p:par>
    </p:tnLst>
  </p:timing>
</p:sld>
</file>

<file path=ppt/slides/slide4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vi-VN" altLang="en-US" smtClean="0"/>
              <a:t>Tối thiểu hóa phân tách nhỏ</a:t>
            </a:r>
            <a:endParaRPr lang="en-US" altLang="en-US" smtClean="0"/>
          </a:p>
        </p:txBody>
      </p:sp>
      <p:sp>
        <p:nvSpPr>
          <p:cNvPr id="8195" name="Rectangle 3"/>
          <p:cNvSpPr>
            <a:spLocks noGrp="1" noChangeArrowheads="1"/>
          </p:cNvSpPr>
          <p:nvPr>
            <p:ph idx="1"/>
          </p:nvPr>
        </p:nvSpPr>
        <p:spPr>
          <a:xfrm>
            <a:off x="304800" y="1752600"/>
            <a:ext cx="8382000" cy="4038600"/>
          </a:xfrm>
        </p:spPr>
        <p:txBody>
          <a:bodyPr/>
          <a:lstStyle/>
          <a:p>
            <a:pPr>
              <a:lnSpc>
                <a:spcPct val="90000"/>
              </a:lnSpc>
            </a:pPr>
            <a:r>
              <a:rPr lang="vi-VN" altLang="en-US" smtClean="0"/>
              <a:t>Từ định nghĩa về tương đương, nếu S_i và S_j là tương đương thì tương ứng có </a:t>
            </a:r>
            <a:r>
              <a:rPr lang="vi-VN" altLang="en-US" b="1" i="1" smtClean="0"/>
              <a:t>k-successor </a:t>
            </a:r>
            <a:r>
              <a:rPr lang="vi-VN" altLang="en-US" smtClean="0"/>
              <a:t>tương đương</a:t>
            </a:r>
          </a:p>
          <a:p>
            <a:pPr>
              <a:lnSpc>
                <a:spcPct val="90000"/>
              </a:lnSpc>
            </a:pPr>
            <a:r>
              <a:rPr lang="vi-VN" altLang="en-US" smtClean="0"/>
              <a:t>Nó được dùng tạo ra thủ tục tối thiểu hóa liên quan đến các trạng thái như là các tập và sau đó phá vỡ các tập đó thành các </a:t>
            </a:r>
            <a:r>
              <a:rPr lang="vi-VN" altLang="en-US" b="1" i="1" smtClean="0"/>
              <a:t>partitions</a:t>
            </a:r>
            <a:r>
              <a:rPr lang="vi-VN" altLang="en-US" smtClean="0"/>
              <a:t> gồm các tập con không tương đương</a:t>
            </a:r>
          </a:p>
          <a:p>
            <a:pPr>
              <a:lnSpc>
                <a:spcPct val="90000"/>
              </a:lnSpc>
            </a:pPr>
            <a:r>
              <a:rPr lang="vi-VN" altLang="en-US" smtClean="0"/>
              <a:t>Định nghĩa: </a:t>
            </a:r>
            <a:r>
              <a:rPr lang="vi-VN" altLang="en-US" i="1" smtClean="0"/>
              <a:t>một partition gồm một hay nhiều bloc, mỗ block gồm một tập con các trạng thái có thể là tương đương, nhưng các trạng thái trong một block không tương đương với các trạng thái trong block khác</a:t>
            </a:r>
            <a:endParaRPr lang="en-US" altLang="en-US" i="1" smtClean="0"/>
          </a:p>
        </p:txBody>
      </p:sp>
    </p:spTree>
    <p:extLst>
      <p:ext uri="{BB962C8B-B14F-4D97-AF65-F5344CB8AC3E}">
        <p14:creationId xmlns:p14="http://schemas.microsoft.com/office/powerpoint/2010/main" val="1015649474"/>
      </p:ext>
    </p:extLst>
  </p:cSld>
  <p:clrMapOvr>
    <a:masterClrMapping/>
  </p:clrMapOvr>
  <p:timing>
    <p:tnLst>
      <p:par>
        <p:cTn id="1" dur="indefinite" restart="never" nodeType="tmRoot"/>
      </p:par>
    </p:tnLst>
  </p:timing>
</p:sld>
</file>

<file path=ppt/slides/slide4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vi-VN" altLang="en-US" smtClean="0"/>
              <a:t>Ví dụ tối thiểu hóa partition</a:t>
            </a:r>
            <a:endParaRPr lang="en-US" altLang="en-US" smtClean="0"/>
          </a:p>
        </p:txBody>
      </p:sp>
      <p:sp>
        <p:nvSpPr>
          <p:cNvPr id="9219" name="Rectangle 3"/>
          <p:cNvSpPr>
            <a:spLocks noGrp="1" noChangeArrowheads="1"/>
          </p:cNvSpPr>
          <p:nvPr>
            <p:ph idx="1"/>
          </p:nvPr>
        </p:nvSpPr>
        <p:spPr/>
        <p:txBody>
          <a:bodyPr/>
          <a:lstStyle/>
          <a:p>
            <a:r>
              <a:rPr lang="vi-VN" altLang="en-US" sz="2700" smtClean="0"/>
              <a:t>Xem bảng trạng thái sau</a:t>
            </a:r>
          </a:p>
          <a:p>
            <a:endParaRPr lang="vi-VN" altLang="en-US" sz="2700" smtClean="0"/>
          </a:p>
          <a:p>
            <a:endParaRPr lang="vi-VN" altLang="en-US" sz="2700" smtClean="0"/>
          </a:p>
          <a:p>
            <a:endParaRPr lang="vi-VN" altLang="en-US" sz="2700" smtClean="0"/>
          </a:p>
          <a:p>
            <a:endParaRPr lang="vi-VN" altLang="en-US" sz="2700" smtClean="0"/>
          </a:p>
          <a:p>
            <a:endParaRPr lang="vi-VN" altLang="en-US" sz="2700" smtClean="0"/>
          </a:p>
          <a:p>
            <a:r>
              <a:rPr lang="vi-VN" altLang="en-US" sz="2700" smtClean="0"/>
              <a:t>Partition ban đầu gồm tấ cả các trạng thái</a:t>
            </a:r>
          </a:p>
          <a:p>
            <a:pPr>
              <a:buFont typeface="Wingdings" panose="05000000000000000000" pitchFamily="2" charset="2"/>
              <a:buNone/>
            </a:pPr>
            <a:endParaRPr lang="vi-VN" altLang="en-US" sz="2700" smtClean="0"/>
          </a:p>
          <a:p>
            <a:pPr>
              <a:buFont typeface="Wingdings" panose="05000000000000000000" pitchFamily="2" charset="2"/>
              <a:buNone/>
            </a:pPr>
            <a:endParaRPr lang="vi-VN" altLang="en-US" sz="2700" smtClean="0"/>
          </a:p>
          <a:p>
            <a:pPr>
              <a:buFont typeface="Wingdings" panose="05000000000000000000" pitchFamily="2" charset="2"/>
              <a:buNone/>
            </a:pPr>
            <a:endParaRPr lang="en-US" altLang="en-US" sz="2700" smtClean="0"/>
          </a:p>
        </p:txBody>
      </p:sp>
      <p:pic>
        <p:nvPicPr>
          <p:cNvPr id="922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1800" y="2362200"/>
            <a:ext cx="3019425" cy="2449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95600" y="5410200"/>
            <a:ext cx="234315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55968915"/>
      </p:ext>
    </p:extLst>
  </p:cSld>
  <p:clrMapOvr>
    <a:masterClrMapping/>
  </p:clrMapOvr>
  <p:timing>
    <p:tnLst>
      <p:par>
        <p:cTn id="1" dur="indefinite" restart="never" nodeType="tmRoot"/>
      </p:par>
    </p:tnLst>
  </p:timing>
</p:sld>
</file>

<file path=ppt/slides/slide4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normAutofit fontScale="90000"/>
          </a:bodyPr>
          <a:lstStyle/>
          <a:p>
            <a:pPr fontAlgn="auto">
              <a:spcAft>
                <a:spcPts val="0"/>
              </a:spcAft>
              <a:defRPr/>
            </a:pPr>
            <a:r>
              <a:rPr lang="vi-VN"/>
              <a:t>Ví dụ tối thiểu hóa partition, cont</a:t>
            </a:r>
            <a:endParaRPr lang="en-US"/>
          </a:p>
        </p:txBody>
      </p:sp>
      <p:sp>
        <p:nvSpPr>
          <p:cNvPr id="10243" name="Rectangle 3"/>
          <p:cNvSpPr>
            <a:spLocks noGrp="1" noChangeArrowheads="1"/>
          </p:cNvSpPr>
          <p:nvPr>
            <p:ph idx="1"/>
          </p:nvPr>
        </p:nvSpPr>
        <p:spPr/>
        <p:txBody>
          <a:bodyPr/>
          <a:lstStyle/>
          <a:p>
            <a:pPr>
              <a:lnSpc>
                <a:spcPct val="90000"/>
              </a:lnSpc>
            </a:pPr>
            <a:r>
              <a:rPr lang="vi-VN" altLang="en-US" sz="2700" smtClean="0"/>
              <a:t>Partition tiếp theo tách các trạng thái có các đầu ra khác nhau</a:t>
            </a:r>
          </a:p>
          <a:p>
            <a:pPr>
              <a:lnSpc>
                <a:spcPct val="90000"/>
              </a:lnSpc>
            </a:pPr>
            <a:endParaRPr lang="vi-VN" altLang="en-US" sz="2700" smtClean="0"/>
          </a:p>
          <a:p>
            <a:pPr>
              <a:lnSpc>
                <a:spcPct val="90000"/>
              </a:lnSpc>
            </a:pPr>
            <a:r>
              <a:rPr lang="vi-VN" altLang="en-US" sz="2700" smtClean="0"/>
              <a:t>Bây giờ xem xét tất cả 0- và 1- successor của tất cả các trạng thái trong mỗ block</a:t>
            </a:r>
          </a:p>
          <a:p>
            <a:pPr lvl="1">
              <a:lnSpc>
                <a:spcPct val="90000"/>
              </a:lnSpc>
            </a:pPr>
            <a:r>
              <a:rPr lang="vi-VN" altLang="en-US" sz="2200" smtClean="0"/>
              <a:t>Với (ABD), 0-successors là (BDB): vẫn cùng một block </a:t>
            </a:r>
            <a:r>
              <a:rPr lang="vi-VN" altLang="en-US" sz="2200" smtClean="0">
                <a:sym typeface="Wingdings" panose="05000000000000000000" pitchFamily="2" charset="2"/>
              </a:rPr>
              <a:t> xem xét A,B và D vẫn còn tương đương</a:t>
            </a:r>
          </a:p>
          <a:p>
            <a:pPr lvl="1">
              <a:lnSpc>
                <a:spcPct val="90000"/>
              </a:lnSpc>
            </a:pPr>
            <a:r>
              <a:rPr lang="vi-VN" altLang="en-US" sz="2200" smtClean="0">
                <a:sym typeface="Wingdings" panose="05000000000000000000" pitchFamily="2" charset="2"/>
              </a:rPr>
              <a:t>1-successors của (ABD) là (CFG)  xem xét A,B và D vẫn còn tương đương</a:t>
            </a:r>
          </a:p>
          <a:p>
            <a:pPr>
              <a:lnSpc>
                <a:spcPct val="90000"/>
              </a:lnSpc>
            </a:pPr>
            <a:r>
              <a:rPr lang="vi-VN" altLang="en-US" sz="2700" smtClean="0">
                <a:sym typeface="Wingdings" panose="05000000000000000000" pitchFamily="2" charset="2"/>
              </a:rPr>
              <a:t>Tiếp theo xét đên (CEFG)</a:t>
            </a:r>
            <a:endParaRPr lang="en-US" altLang="en-US" sz="2700" smtClean="0">
              <a:sym typeface="Wingdings" panose="05000000000000000000" pitchFamily="2" charset="2"/>
            </a:endParaRPr>
          </a:p>
        </p:txBody>
      </p:sp>
      <p:pic>
        <p:nvPicPr>
          <p:cNvPr id="10244"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4200" y="2514600"/>
            <a:ext cx="3090863"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80783967"/>
      </p:ext>
    </p:extLst>
  </p:cSld>
  <p:clrMapOvr>
    <a:masterClrMapping/>
  </p:clrMapOvr>
  <p:timing>
    <p:tnLst>
      <p:par>
        <p:cTn id="1" dur="indefinite" restart="never" nodeType="tmRoot"/>
      </p:par>
    </p:tnLst>
  </p:timing>
</p:sld>
</file>

<file path=ppt/slides/slide4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normAutofit fontScale="90000"/>
          </a:bodyPr>
          <a:lstStyle/>
          <a:p>
            <a:pPr fontAlgn="auto">
              <a:spcAft>
                <a:spcPts val="0"/>
              </a:spcAft>
              <a:defRPr/>
            </a:pPr>
            <a:r>
              <a:rPr lang="vi-VN"/>
              <a:t>Ví dụ tối thiểu hóa partition, cont</a:t>
            </a:r>
            <a:endParaRPr lang="en-US"/>
          </a:p>
        </p:txBody>
      </p:sp>
      <p:sp>
        <p:nvSpPr>
          <p:cNvPr id="11267" name="Rectangle 3"/>
          <p:cNvSpPr>
            <a:spLocks noGrp="1" noChangeArrowheads="1"/>
          </p:cNvSpPr>
          <p:nvPr>
            <p:ph idx="1"/>
          </p:nvPr>
        </p:nvSpPr>
        <p:spPr/>
        <p:txBody>
          <a:bodyPr/>
          <a:lstStyle/>
          <a:p>
            <a:pPr>
              <a:lnSpc>
                <a:spcPct val="80000"/>
              </a:lnSpc>
            </a:pPr>
            <a:r>
              <a:rPr lang="vi-VN" altLang="en-US" sz="2700" smtClean="0"/>
              <a:t>P_2=(ABD)(CEFG)</a:t>
            </a:r>
          </a:p>
          <a:p>
            <a:pPr>
              <a:lnSpc>
                <a:spcPct val="80000"/>
              </a:lnSpc>
            </a:pPr>
            <a:r>
              <a:rPr lang="vi-VN" altLang="en-US" sz="2700" smtClean="0"/>
              <a:t>Đối với (CEFG), 0-successors là (FEFF), tất cả trong cùng block trong P_2</a:t>
            </a:r>
            <a:r>
              <a:rPr lang="vi-VN" altLang="en-US" sz="2700" smtClean="0">
                <a:sym typeface="Wingdings" panose="05000000000000000000" pitchFamily="2" charset="2"/>
              </a:rPr>
              <a:t>C,E,F và G vẫn còn tương đương</a:t>
            </a:r>
          </a:p>
          <a:p>
            <a:pPr>
              <a:lnSpc>
                <a:spcPct val="80000"/>
              </a:lnSpc>
            </a:pPr>
            <a:r>
              <a:rPr lang="vi-VN" altLang="en-US" sz="2700" smtClean="0"/>
              <a:t>1-successors là (ECDG), chúng ko cùng trong một block </a:t>
            </a:r>
            <a:r>
              <a:rPr lang="vi-VN" altLang="en-US" sz="2700" smtClean="0">
                <a:sym typeface="Wingdings" panose="05000000000000000000" pitchFamily="2" charset="2"/>
              </a:rPr>
              <a:t>ít nhất có một trạng thái trong (CEFG) không tương đương với các trạng thái kia</a:t>
            </a:r>
          </a:p>
          <a:p>
            <a:pPr lvl="1">
              <a:lnSpc>
                <a:spcPct val="80000"/>
              </a:lnSpc>
            </a:pPr>
            <a:r>
              <a:rPr lang="vi-VN" altLang="en-US" sz="2200" smtClean="0"/>
              <a:t>F phải khác C, E, G bởi 1-successor, D, thuộc khối khác E, C và G</a:t>
            </a:r>
          </a:p>
          <a:p>
            <a:pPr>
              <a:lnSpc>
                <a:spcPct val="80000"/>
              </a:lnSpc>
            </a:pPr>
            <a:r>
              <a:rPr lang="vi-VN" altLang="en-US" sz="2700" smtClean="0"/>
              <a:t>Do đó, P_3=(ABD)(CEG)(F)</a:t>
            </a:r>
          </a:p>
          <a:p>
            <a:pPr>
              <a:lnSpc>
                <a:spcPct val="80000"/>
              </a:lnSpc>
            </a:pPr>
            <a:r>
              <a:rPr lang="vi-VN" altLang="en-US" sz="2700" smtClean="0"/>
              <a:t>Ở đây, ta biết rằng trạng thái F là duy nhất</a:t>
            </a:r>
            <a:endParaRPr lang="en-US" altLang="en-US" sz="2700" smtClean="0"/>
          </a:p>
        </p:txBody>
      </p:sp>
    </p:spTree>
    <p:extLst>
      <p:ext uri="{BB962C8B-B14F-4D97-AF65-F5344CB8AC3E}">
        <p14:creationId xmlns:p14="http://schemas.microsoft.com/office/powerpoint/2010/main" val="1380969152"/>
      </p:ext>
    </p:extLst>
  </p:cSld>
  <p:clrMapOvr>
    <a:masterClrMapping/>
  </p:clrMapOvr>
  <p:timing>
    <p:tnLst>
      <p:par>
        <p:cTn id="1" dur="indefinite" restart="never" nodeType="tmRoot"/>
      </p:par>
    </p:tnLst>
  </p:timing>
</p:sld>
</file>

<file path=ppt/slides/slide4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normAutofit fontScale="90000"/>
          </a:bodyPr>
          <a:lstStyle/>
          <a:p>
            <a:pPr fontAlgn="auto">
              <a:spcAft>
                <a:spcPts val="0"/>
              </a:spcAft>
              <a:defRPr/>
            </a:pPr>
            <a:r>
              <a:rPr lang="vi-VN"/>
              <a:t>Ví dụ tối thiểu hóa partition, cont</a:t>
            </a:r>
            <a:endParaRPr lang="en-US"/>
          </a:p>
        </p:txBody>
      </p:sp>
      <p:sp>
        <p:nvSpPr>
          <p:cNvPr id="12291" name="Rectangle 3"/>
          <p:cNvSpPr>
            <a:spLocks noGrp="1" noChangeArrowheads="1"/>
          </p:cNvSpPr>
          <p:nvPr>
            <p:ph idx="1"/>
          </p:nvPr>
        </p:nvSpPr>
        <p:spPr/>
        <p:txBody>
          <a:bodyPr/>
          <a:lstStyle/>
          <a:p>
            <a:r>
              <a:rPr lang="vi-VN" altLang="en-US" smtClean="0"/>
              <a:t>P_3=(ABD)(CEG)(F)</a:t>
            </a:r>
          </a:p>
          <a:p>
            <a:r>
              <a:rPr lang="vi-VN" altLang="en-US" smtClean="0"/>
              <a:t>Qúa trình được lặp lại và cuối cùng nhận được P_5=(AD)(B)(CEG)(F)</a:t>
            </a:r>
          </a:p>
          <a:p>
            <a:pPr lvl="1"/>
            <a:r>
              <a:rPr lang="vi-VN" altLang="en-US" smtClean="0"/>
              <a:t>A và D tương đương nhau,</a:t>
            </a:r>
          </a:p>
          <a:p>
            <a:pPr lvl="1"/>
            <a:r>
              <a:rPr lang="vi-VN" altLang="en-US" smtClean="0"/>
              <a:t>C,E và G cũng vậy</a:t>
            </a:r>
          </a:p>
          <a:p>
            <a:r>
              <a:rPr lang="vi-VN" altLang="en-US" smtClean="0"/>
              <a:t>Bảng trạng thái có thể được viết lại bằng cách xóa bỏ các hàng D, E và G</a:t>
            </a:r>
            <a:endParaRPr lang="en-US" altLang="en-US" smtClean="0"/>
          </a:p>
        </p:txBody>
      </p:sp>
    </p:spTree>
    <p:extLst>
      <p:ext uri="{BB962C8B-B14F-4D97-AF65-F5344CB8AC3E}">
        <p14:creationId xmlns:p14="http://schemas.microsoft.com/office/powerpoint/2010/main" val="4226366020"/>
      </p:ext>
    </p:extLst>
  </p:cSld>
  <p:clrMapOvr>
    <a:masterClrMapping/>
  </p:clrMapOvr>
  <p:timing>
    <p:tnLst>
      <p:par>
        <p:cTn id="1" dur="indefinite" restart="never" nodeType="tmRoot"/>
      </p:par>
    </p:tnLst>
  </p:timing>
</p:sld>
</file>

<file path=ppt/slides/slide4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vi-VN" altLang="en-US" smtClean="0"/>
              <a:t>Kết quả </a:t>
            </a:r>
            <a:endParaRPr lang="en-US" altLang="en-US" smtClean="0"/>
          </a:p>
        </p:txBody>
      </p:sp>
      <p:pic>
        <p:nvPicPr>
          <p:cNvPr id="1331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2209800"/>
            <a:ext cx="6181725" cy="361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47341373"/>
      </p:ext>
    </p:extLst>
  </p:cSld>
  <p:clrMapOvr>
    <a:masterClrMapping/>
  </p:clrMapOvr>
  <p:timing>
    <p:tnLst>
      <p:par>
        <p:cTn id="1" dur="indefinite" restart="never" nodeType="tmRoot"/>
      </p:par>
    </p:tnLst>
  </p:timing>
</p:sld>
</file>

<file path=ppt/slides/slide4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vi-VN" altLang="en-US" smtClean="0"/>
              <a:t>Bài tập</a:t>
            </a:r>
            <a:endParaRPr lang="en-US" altLang="en-US" smtClean="0"/>
          </a:p>
        </p:txBody>
      </p:sp>
      <p:sp>
        <p:nvSpPr>
          <p:cNvPr id="14339" name="Rectangle 3"/>
          <p:cNvSpPr>
            <a:spLocks noGrp="1" noChangeArrowheads="1"/>
          </p:cNvSpPr>
          <p:nvPr>
            <p:ph idx="1"/>
          </p:nvPr>
        </p:nvSpPr>
        <p:spPr/>
        <p:txBody>
          <a:bodyPr/>
          <a:lstStyle/>
          <a:p>
            <a:r>
              <a:rPr lang="vi-VN" altLang="en-US" smtClean="0"/>
              <a:t>Xét các trạng thái tương đương trong sơ đồ trạng thái sau</a:t>
            </a:r>
            <a:endParaRPr lang="en-US" altLang="en-US" smtClean="0"/>
          </a:p>
        </p:txBody>
      </p:sp>
      <p:pic>
        <p:nvPicPr>
          <p:cNvPr id="1434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1800" y="2895600"/>
            <a:ext cx="2884488" cy="301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9305961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altLang="en-US" smtClean="0"/>
              <a:t> </a:t>
            </a:r>
            <a:r>
              <a:rPr lang="vi-VN" altLang="en-US" smtClean="0"/>
              <a:t>Tổng hợp logic</a:t>
            </a:r>
            <a:endParaRPr lang="en-US" altLang="en-US" smtClean="0"/>
          </a:p>
        </p:txBody>
      </p:sp>
      <p:sp>
        <p:nvSpPr>
          <p:cNvPr id="15363" name="Rectangle 3"/>
          <p:cNvSpPr>
            <a:spLocks noGrp="1" noChangeArrowheads="1"/>
          </p:cNvSpPr>
          <p:nvPr>
            <p:ph idx="1"/>
          </p:nvPr>
        </p:nvSpPr>
        <p:spPr/>
        <p:txBody>
          <a:bodyPr/>
          <a:lstStyle/>
          <a:p>
            <a:r>
              <a:rPr lang="vi-VN" altLang="en-US" sz="3200" u="sng" smtClean="0"/>
              <a:t>Tính đối ngẫu gợi ý rằng: </a:t>
            </a:r>
            <a:r>
              <a:rPr lang="vi-VN" altLang="en-US" sz="3200" smtClean="0"/>
              <a:t>nếu có thể tổng hợp một hàm </a:t>
            </a:r>
            <a:r>
              <a:rPr lang="vi-VN" altLang="en-US" sz="3200" i="1" smtClean="0"/>
              <a:t>f </a:t>
            </a:r>
            <a:r>
              <a:rPr lang="vi-VN" altLang="en-US" sz="3200" smtClean="0"/>
              <a:t>bằng cách xem xét các hàng có </a:t>
            </a:r>
            <a:r>
              <a:rPr lang="vi-VN" altLang="en-US" sz="3200" i="1" smtClean="0"/>
              <a:t>f=1</a:t>
            </a:r>
            <a:r>
              <a:rPr lang="vi-VN" altLang="en-US" sz="3200" smtClean="0"/>
              <a:t> thì cũng có thể tổng hợp hàm đó bằng cách xem xét các hàng có </a:t>
            </a:r>
            <a:r>
              <a:rPr lang="vi-VN" altLang="en-US" sz="3200" i="1" smtClean="0"/>
              <a:t>f=0</a:t>
            </a:r>
          </a:p>
          <a:p>
            <a:r>
              <a:rPr lang="vi-VN" altLang="en-US" sz="3200" smtClean="0"/>
              <a:t>Theo cách dùng nghịch đảo các minterm, nó được gọi là </a:t>
            </a:r>
            <a:r>
              <a:rPr lang="vi-VN" altLang="en-US" sz="3200" b="1" smtClean="0"/>
              <a:t>maxterm</a:t>
            </a:r>
            <a:endParaRPr lang="en-US" altLang="en-US" sz="3200" b="1" smtClean="0"/>
          </a:p>
        </p:txBody>
      </p:sp>
      <p:sp>
        <p:nvSpPr>
          <p:cNvPr id="6"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92C079AB-F16D-42AA-AD06-8E7915DB453E}" type="slidenum">
              <a:rPr lang="en-US" altLang="en-US">
                <a:solidFill>
                  <a:srgbClr val="045C75"/>
                </a:solidFill>
              </a:rPr>
              <a:pPr eaLnBrk="1" hangingPunct="1"/>
              <a:t>46</a:t>
            </a:fld>
            <a:endParaRPr lang="en-US" altLang="en-US">
              <a:solidFill>
                <a:srgbClr val="045C75"/>
              </a:solidFill>
            </a:endParaRPr>
          </a:p>
        </p:txBody>
      </p:sp>
      <p:sp>
        <p:nvSpPr>
          <p:cNvPr id="7" name="Footer Placeholder 6"/>
          <p:cNvSpPr>
            <a:spLocks noGrp="1"/>
          </p:cNvSpPr>
          <p:nvPr>
            <p:ph type="ftr" sz="quarter" idx="11"/>
          </p:nvPr>
        </p:nvSpPr>
        <p:spPr/>
        <p:txBody>
          <a:bodyPr/>
          <a:lstStyle/>
          <a:p>
            <a:pPr>
              <a:defRPr/>
            </a:pPr>
            <a:r>
              <a:rPr lang="en-US"/>
              <a:t>Khoa ĐT-VT, Đại học Bách Khoa Hà nội           Tiến sỹ Hoàng Mạnh Thắng</a:t>
            </a:r>
          </a:p>
        </p:txBody>
      </p:sp>
    </p:spTree>
    <p:extLst>
      <p:ext uri="{BB962C8B-B14F-4D97-AF65-F5344CB8AC3E}">
        <p14:creationId xmlns:p14="http://schemas.microsoft.com/office/powerpoint/2010/main" val="22120190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altLang="en-US" smtClean="0"/>
              <a:t> </a:t>
            </a:r>
            <a:r>
              <a:rPr lang="vi-VN" altLang="en-US" smtClean="0"/>
              <a:t>Maxterms</a:t>
            </a:r>
            <a:endParaRPr lang="en-US" altLang="en-US" smtClean="0"/>
          </a:p>
        </p:txBody>
      </p:sp>
      <p:sp>
        <p:nvSpPr>
          <p:cNvPr id="16387" name="Rectangle 3"/>
          <p:cNvSpPr>
            <a:spLocks noGrp="1" noChangeArrowheads="1"/>
          </p:cNvSpPr>
          <p:nvPr>
            <p:ph idx="1"/>
          </p:nvPr>
        </p:nvSpPr>
        <p:spPr>
          <a:xfrm>
            <a:off x="3962400" y="1752600"/>
            <a:ext cx="4876800" cy="4038600"/>
          </a:xfrm>
        </p:spPr>
        <p:txBody>
          <a:bodyPr/>
          <a:lstStyle/>
          <a:p>
            <a:r>
              <a:rPr lang="vi-VN" altLang="en-US" sz="3200" smtClean="0"/>
              <a:t>Mỗi hàng của bảng tương ứng với một maxterm</a:t>
            </a:r>
          </a:p>
          <a:p>
            <a:r>
              <a:rPr lang="vi-VN" altLang="en-US" sz="3200" smtClean="0"/>
              <a:t>Khi một hàm được viết dưới dang tích của các maxterm thì nó được gọi là </a:t>
            </a:r>
            <a:r>
              <a:rPr lang="vi-VN" altLang="en-US" sz="3200" smtClean="0">
                <a:cs typeface="Times New Roman" panose="02020603050405020304" pitchFamily="18" charset="0"/>
              </a:rPr>
              <a:t>chuẩn </a:t>
            </a:r>
            <a:r>
              <a:rPr lang="vi-VN" altLang="en-US" sz="3200" b="1" smtClean="0">
                <a:cs typeface="Times New Roman" panose="02020603050405020304" pitchFamily="18" charset="0"/>
              </a:rPr>
              <a:t>tích của các tổng</a:t>
            </a:r>
            <a:r>
              <a:rPr lang="en-US" altLang="en-US" sz="3200" b="1" smtClean="0">
                <a:latin typeface="Times New Roman" panose="02020603050405020304" pitchFamily="18" charset="0"/>
                <a:cs typeface="Times New Roman" panose="02020603050405020304" pitchFamily="18" charset="0"/>
              </a:rPr>
              <a:t> (Product-Of-Sum)</a:t>
            </a:r>
          </a:p>
        </p:txBody>
      </p:sp>
      <p:grpSp>
        <p:nvGrpSpPr>
          <p:cNvPr id="16388" name="Group 6"/>
          <p:cNvGrpSpPr>
            <a:grpSpLocks/>
          </p:cNvGrpSpPr>
          <p:nvPr/>
        </p:nvGrpSpPr>
        <p:grpSpPr bwMode="auto">
          <a:xfrm>
            <a:off x="152400" y="1981200"/>
            <a:ext cx="3886200" cy="3810000"/>
            <a:chOff x="240" y="1392"/>
            <a:chExt cx="2256" cy="1891"/>
          </a:xfrm>
        </p:grpSpPr>
        <p:pic>
          <p:nvPicPr>
            <p:cNvPr id="16391"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0" y="1392"/>
              <a:ext cx="2256" cy="18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92" name="Text Box 5"/>
            <p:cNvSpPr txBox="1">
              <a:spLocks noChangeArrowheads="1"/>
            </p:cNvSpPr>
            <p:nvPr/>
          </p:nvSpPr>
          <p:spPr bwMode="auto">
            <a:xfrm>
              <a:off x="240" y="1430"/>
              <a:ext cx="71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vi-VN" altLang="en-US" sz="2000">
                  <a:solidFill>
                    <a:schemeClr val="bg1"/>
                  </a:solidFill>
                </a:rPr>
                <a:t>Số hàng</a:t>
              </a:r>
              <a:endParaRPr lang="en-US" altLang="en-US" sz="2000">
                <a:solidFill>
                  <a:schemeClr val="bg1"/>
                </a:solidFill>
              </a:endParaRPr>
            </a:p>
          </p:txBody>
        </p:sp>
      </p:grpSp>
      <p:sp>
        <p:nvSpPr>
          <p:cNvPr id="9" name="Slide Number Placeholder 8"/>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60EEE2A-1A76-4C11-B864-CB2C1B73DA8B}" type="slidenum">
              <a:rPr lang="en-US" altLang="en-US">
                <a:solidFill>
                  <a:srgbClr val="045C75"/>
                </a:solidFill>
              </a:rPr>
              <a:pPr eaLnBrk="1" hangingPunct="1"/>
              <a:t>47</a:t>
            </a:fld>
            <a:endParaRPr lang="en-US" altLang="en-US">
              <a:solidFill>
                <a:srgbClr val="045C75"/>
              </a:solidFill>
            </a:endParaRPr>
          </a:p>
        </p:txBody>
      </p:sp>
      <p:sp>
        <p:nvSpPr>
          <p:cNvPr id="10" name="Footer Placeholder 9"/>
          <p:cNvSpPr>
            <a:spLocks noGrp="1"/>
          </p:cNvSpPr>
          <p:nvPr>
            <p:ph type="ftr" sz="quarter" idx="11"/>
          </p:nvPr>
        </p:nvSpPr>
        <p:spPr/>
        <p:txBody>
          <a:bodyPr/>
          <a:lstStyle/>
          <a:p>
            <a:pPr>
              <a:defRPr/>
            </a:pPr>
            <a:r>
              <a:rPr lang="en-US"/>
              <a:t>Khoa ĐT-VT, Đại học Bách Khoa Hà nội           Tiến sỹ Hoàng Mạnh Thắng</a:t>
            </a:r>
          </a:p>
        </p:txBody>
      </p:sp>
    </p:spTree>
    <p:extLst>
      <p:ext uri="{BB962C8B-B14F-4D97-AF65-F5344CB8AC3E}">
        <p14:creationId xmlns:p14="http://schemas.microsoft.com/office/powerpoint/2010/main" val="135654748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ChangeArrowheads="1"/>
          </p:cNvSpPr>
          <p:nvPr>
            <p:ph type="title"/>
          </p:nvPr>
        </p:nvSpPr>
        <p:spPr/>
        <p:txBody>
          <a:bodyPr>
            <a:normAutofit fontScale="90000"/>
          </a:bodyPr>
          <a:lstStyle/>
          <a:p>
            <a:pPr fontAlgn="auto">
              <a:spcAft>
                <a:spcPts val="0"/>
              </a:spcAft>
              <a:defRPr/>
            </a:pPr>
            <a:r>
              <a:rPr lang="vi-VN"/>
              <a:t>Biểu diễn dưới dạng maxterm</a:t>
            </a:r>
            <a:endParaRPr lang="en-US"/>
          </a:p>
        </p:txBody>
      </p:sp>
      <p:sp>
        <p:nvSpPr>
          <p:cNvPr id="17411" name="Rectangle 3"/>
          <p:cNvSpPr>
            <a:spLocks noGrp="1" noChangeArrowheads="1"/>
          </p:cNvSpPr>
          <p:nvPr>
            <p:ph idx="1"/>
          </p:nvPr>
        </p:nvSpPr>
        <p:spPr/>
        <p:txBody>
          <a:bodyPr/>
          <a:lstStyle/>
          <a:p>
            <a:r>
              <a:rPr lang="vi-VN" altLang="en-US" smtClean="0"/>
              <a:t>Một hàm có thể được biểu diễn dưới dạng tổng của các maxterm</a:t>
            </a:r>
            <a:endParaRPr lang="en-US" altLang="en-US" smtClean="0"/>
          </a:p>
          <a:p>
            <a:endParaRPr lang="en-US" altLang="en-US" smtClean="0"/>
          </a:p>
        </p:txBody>
      </p:sp>
      <p:pic>
        <p:nvPicPr>
          <p:cNvPr id="1741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2743200"/>
            <a:ext cx="8018463" cy="350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Slide Number Placeholder 6"/>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EFC1D8E-3C7F-4BA6-A016-119D25D8E208}" type="slidenum">
              <a:rPr lang="en-US" altLang="en-US">
                <a:solidFill>
                  <a:srgbClr val="045C75"/>
                </a:solidFill>
              </a:rPr>
              <a:pPr eaLnBrk="1" hangingPunct="1"/>
              <a:t>48</a:t>
            </a:fld>
            <a:endParaRPr lang="en-US" altLang="en-US">
              <a:solidFill>
                <a:srgbClr val="045C75"/>
              </a:solidFill>
            </a:endParaRPr>
          </a:p>
        </p:txBody>
      </p:sp>
      <p:sp>
        <p:nvSpPr>
          <p:cNvPr id="8" name="Footer Placeholder 7"/>
          <p:cNvSpPr>
            <a:spLocks noGrp="1"/>
          </p:cNvSpPr>
          <p:nvPr>
            <p:ph type="ftr" sz="quarter" idx="11"/>
          </p:nvPr>
        </p:nvSpPr>
        <p:spPr/>
        <p:txBody>
          <a:bodyPr/>
          <a:lstStyle/>
          <a:p>
            <a:pPr>
              <a:defRPr/>
            </a:pPr>
            <a:r>
              <a:rPr lang="en-US"/>
              <a:t>Khoa ĐT-VT, Đại học Bách Khoa Hà nội           Tiến sỹ Hoàng Mạnh Thắng</a:t>
            </a:r>
          </a:p>
        </p:txBody>
      </p:sp>
    </p:spTree>
    <p:extLst>
      <p:ext uri="{BB962C8B-B14F-4D97-AF65-F5344CB8AC3E}">
        <p14:creationId xmlns:p14="http://schemas.microsoft.com/office/powerpoint/2010/main" val="305375565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a:xfrm>
            <a:off x="152400" y="704850"/>
            <a:ext cx="8686800" cy="1143000"/>
          </a:xfrm>
        </p:spPr>
        <p:txBody>
          <a:bodyPr>
            <a:normAutofit fontScale="90000"/>
          </a:bodyPr>
          <a:lstStyle/>
          <a:p>
            <a:pPr fontAlgn="auto">
              <a:spcAft>
                <a:spcPts val="0"/>
              </a:spcAft>
              <a:defRPr/>
            </a:pPr>
            <a:r>
              <a:rPr lang="en-US" dirty="0"/>
              <a:t> </a:t>
            </a:r>
            <a:r>
              <a:rPr lang="vi-VN" dirty="0"/>
              <a:t>Các ví dụ cho biểu diễn maxterm</a:t>
            </a:r>
            <a:endParaRPr lang="en-US" dirty="0"/>
          </a:p>
        </p:txBody>
      </p:sp>
      <p:sp>
        <p:nvSpPr>
          <p:cNvPr id="18435" name="Rectangle 3"/>
          <p:cNvSpPr>
            <a:spLocks noGrp="1" noChangeArrowheads="1"/>
          </p:cNvSpPr>
          <p:nvPr>
            <p:ph idx="1"/>
          </p:nvPr>
        </p:nvSpPr>
        <p:spPr/>
        <p:txBody>
          <a:bodyPr/>
          <a:lstStyle/>
          <a:p>
            <a:r>
              <a:rPr lang="vi-VN" altLang="en-US" smtClean="0"/>
              <a:t>Viết ký hiệu theo minterm và ngược lại của cá hàm sau:</a:t>
            </a:r>
          </a:p>
          <a:p>
            <a:pPr lvl="1"/>
            <a:r>
              <a:rPr lang="vi-VN" altLang="en-US" smtClean="0"/>
              <a:t>f(a,b,c)=(a+b+c)(a’+b+c)(a+b+c’)(a’+b’+c)</a:t>
            </a:r>
          </a:p>
          <a:p>
            <a:pPr lvl="1"/>
            <a:endParaRPr lang="vi-VN" altLang="en-US" smtClean="0"/>
          </a:p>
          <a:p>
            <a:pPr lvl="1"/>
            <a:endParaRPr lang="vi-VN" altLang="en-US" smtClean="0"/>
          </a:p>
          <a:p>
            <a:pPr lvl="1"/>
            <a:r>
              <a:rPr lang="vi-VN" altLang="en-US" smtClean="0"/>
              <a:t>f(a,b,c)=</a:t>
            </a:r>
            <a:r>
              <a:rPr lang="el-GR" altLang="en-US" sz="4200" smtClean="0"/>
              <a:t>π</a:t>
            </a:r>
            <a:r>
              <a:rPr lang="vi-VN" altLang="en-US" smtClean="0"/>
              <a:t>M(1,5,6,7)</a:t>
            </a:r>
            <a:endParaRPr lang="el-GR" altLang="en-US" smtClean="0"/>
          </a:p>
          <a:p>
            <a:endParaRPr lang="en-US" altLang="en-US" smtClean="0"/>
          </a:p>
        </p:txBody>
      </p:sp>
      <p:sp>
        <p:nvSpPr>
          <p:cNvPr id="6"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98A503E-CAFC-4102-BD9D-83533897F278}" type="slidenum">
              <a:rPr lang="en-US" altLang="en-US">
                <a:solidFill>
                  <a:srgbClr val="045C75"/>
                </a:solidFill>
              </a:rPr>
              <a:pPr eaLnBrk="1" hangingPunct="1"/>
              <a:t>49</a:t>
            </a:fld>
            <a:endParaRPr lang="en-US" altLang="en-US">
              <a:solidFill>
                <a:srgbClr val="045C75"/>
              </a:solidFill>
            </a:endParaRPr>
          </a:p>
        </p:txBody>
      </p:sp>
      <p:sp>
        <p:nvSpPr>
          <p:cNvPr id="7" name="Footer Placeholder 6"/>
          <p:cNvSpPr>
            <a:spLocks noGrp="1"/>
          </p:cNvSpPr>
          <p:nvPr>
            <p:ph type="ftr" sz="quarter" idx="11"/>
          </p:nvPr>
        </p:nvSpPr>
        <p:spPr/>
        <p:txBody>
          <a:bodyPr/>
          <a:lstStyle/>
          <a:p>
            <a:pPr>
              <a:defRPr/>
            </a:pPr>
            <a:r>
              <a:rPr lang="en-US"/>
              <a:t>Khoa ĐT-VT, Đại học Bách Khoa Hà nội           Tiến sỹ Hoàng Mạnh Thắng</a:t>
            </a:r>
          </a:p>
        </p:txBody>
      </p:sp>
    </p:spTree>
    <p:extLst>
      <p:ext uri="{BB962C8B-B14F-4D97-AF65-F5344CB8AC3E}">
        <p14:creationId xmlns:p14="http://schemas.microsoft.com/office/powerpoint/2010/main" val="7920415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ChangeArrowheads="1"/>
          </p:cNvSpPr>
          <p:nvPr>
            <p:ph type="ctrTitle"/>
          </p:nvPr>
        </p:nvSpPr>
        <p:spPr>
          <a:ln>
            <a:miter lim="800000"/>
            <a:headEnd/>
            <a:tailEnd/>
          </a:ln>
        </p:spPr>
        <p:txBody>
          <a:bodyPr/>
          <a:lstStyle/>
          <a:p>
            <a:pPr eaLnBrk="1" fontAlgn="auto" hangingPunct="1">
              <a:spcAft>
                <a:spcPts val="0"/>
              </a:spcAft>
              <a:defRPr/>
            </a:pPr>
            <a:r>
              <a:rPr lang="vi-VN"/>
              <a:t>Thiết kế số</a:t>
            </a:r>
            <a:br>
              <a:rPr lang="vi-VN"/>
            </a:br>
            <a:r>
              <a:rPr lang="vi-VN"/>
              <a:t> </a:t>
            </a:r>
            <a:r>
              <a:rPr lang="vi-VN" sz="3800" i="1">
                <a:solidFill>
                  <a:schemeClr val="accent2"/>
                </a:solidFill>
              </a:rPr>
              <a:t>Giới thiệu về thiết kế số</a:t>
            </a:r>
            <a:endParaRPr lang="en-US" sz="3800" i="1">
              <a:solidFill>
                <a:schemeClr val="accent2"/>
              </a:solidFill>
              <a:latin typeface="Arial" charset="0"/>
            </a:endParaRPr>
          </a:p>
        </p:txBody>
      </p:sp>
      <p:sp>
        <p:nvSpPr>
          <p:cNvPr id="9219" name="Rectangle 3"/>
          <p:cNvSpPr>
            <a:spLocks noGrp="1" noChangeArrowheads="1"/>
          </p:cNvSpPr>
          <p:nvPr>
            <p:ph type="subTitle" idx="1"/>
          </p:nvPr>
        </p:nvSpPr>
        <p:spPr>
          <a:xfrm>
            <a:off x="533400" y="3228975"/>
            <a:ext cx="7854950" cy="1752600"/>
          </a:xfrm>
        </p:spPr>
        <p:txBody>
          <a:bodyPr/>
          <a:lstStyle/>
          <a:p>
            <a:pPr marR="0" eaLnBrk="1" hangingPunct="1"/>
            <a:r>
              <a:rPr lang="vi-VN" altLang="en-US" smtClean="0"/>
              <a:t>Người trình bày: </a:t>
            </a:r>
          </a:p>
          <a:p>
            <a:pPr marR="0" eaLnBrk="1" hangingPunct="1"/>
            <a:r>
              <a:rPr lang="vi-VN" altLang="en-US" smtClean="0"/>
              <a:t>T</a:t>
            </a:r>
            <a:r>
              <a:rPr lang="en-US" altLang="en-US" smtClean="0"/>
              <a:t>iến sỹ</a:t>
            </a:r>
            <a:r>
              <a:rPr lang="vi-VN" altLang="en-US" smtClean="0"/>
              <a:t> Hoàng Mạnh Thắng</a:t>
            </a:r>
            <a:endParaRPr lang="en-US" altLang="en-US" smtClean="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304800" y="457200"/>
            <a:ext cx="8686800" cy="1143000"/>
          </a:xfrm>
        </p:spPr>
        <p:txBody>
          <a:bodyPr/>
          <a:lstStyle/>
          <a:p>
            <a:r>
              <a:rPr lang="en-US" altLang="en-US" smtClean="0"/>
              <a:t>SOP </a:t>
            </a:r>
            <a:r>
              <a:rPr lang="vi-VN" altLang="en-US" smtClean="0"/>
              <a:t>và tối thiểu hóa</a:t>
            </a:r>
            <a:endParaRPr lang="en-US" altLang="en-US" smtClean="0"/>
          </a:p>
        </p:txBody>
      </p:sp>
      <p:sp>
        <p:nvSpPr>
          <p:cNvPr id="19459" name="Rectangle 3"/>
          <p:cNvSpPr>
            <a:spLocks noGrp="1" noChangeArrowheads="1"/>
          </p:cNvSpPr>
          <p:nvPr>
            <p:ph idx="1"/>
          </p:nvPr>
        </p:nvSpPr>
        <p:spPr/>
        <p:txBody>
          <a:bodyPr/>
          <a:lstStyle/>
          <a:p>
            <a:r>
              <a:rPr lang="vi-VN" altLang="en-US" smtClean="0"/>
              <a:t>Một hàm được biểu diễn dưới </a:t>
            </a:r>
            <a:r>
              <a:rPr lang="vi-VN" altLang="en-US" smtClean="0">
                <a:cs typeface="Times New Roman" panose="02020603050405020304" pitchFamily="18" charset="0"/>
              </a:rPr>
              <a:t>dạng </a:t>
            </a:r>
            <a:r>
              <a:rPr lang="en-US" altLang="en-US" smtClean="0">
                <a:latin typeface="Times New Roman" panose="02020603050405020304" pitchFamily="18" charset="0"/>
                <a:cs typeface="Times New Roman" panose="02020603050405020304" pitchFamily="18" charset="0"/>
              </a:rPr>
              <a:t>SOP hay POS</a:t>
            </a:r>
            <a:r>
              <a:rPr lang="vi-VN" altLang="en-US" smtClean="0">
                <a:cs typeface="Times New Roman" panose="02020603050405020304" pitchFamily="18" charset="0"/>
              </a:rPr>
              <a:t> có </a:t>
            </a:r>
            <a:r>
              <a:rPr lang="vi-VN" altLang="en-US" smtClean="0"/>
              <a:t>thể ở dạng chưa tối thiểu (minimal)</a:t>
            </a:r>
            <a:endParaRPr lang="en-US" altLang="en-US" smtClean="0"/>
          </a:p>
        </p:txBody>
      </p:sp>
      <p:pic>
        <p:nvPicPr>
          <p:cNvPr id="1946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2819400"/>
            <a:ext cx="7935913" cy="3440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Slide Number Placeholder 6"/>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AD144347-4554-4427-B6CF-3E2834542909}" type="slidenum">
              <a:rPr lang="en-US" altLang="en-US">
                <a:solidFill>
                  <a:srgbClr val="045C75"/>
                </a:solidFill>
              </a:rPr>
              <a:pPr eaLnBrk="1" hangingPunct="1"/>
              <a:t>50</a:t>
            </a:fld>
            <a:endParaRPr lang="en-US" altLang="en-US">
              <a:solidFill>
                <a:srgbClr val="045C75"/>
              </a:solidFill>
            </a:endParaRPr>
          </a:p>
        </p:txBody>
      </p:sp>
      <p:sp>
        <p:nvSpPr>
          <p:cNvPr id="8" name="Footer Placeholder 7"/>
          <p:cNvSpPr>
            <a:spLocks noGrp="1"/>
          </p:cNvSpPr>
          <p:nvPr>
            <p:ph type="ftr" sz="quarter" idx="11"/>
          </p:nvPr>
        </p:nvSpPr>
        <p:spPr/>
        <p:txBody>
          <a:bodyPr/>
          <a:lstStyle/>
          <a:p>
            <a:pPr>
              <a:defRPr/>
            </a:pPr>
            <a:r>
              <a:rPr lang="en-US"/>
              <a:t>Khoa ĐT-VT, Đại học Bách Khoa Hà nội           Tiến sỹ Hoàng Mạnh Thắng</a:t>
            </a:r>
          </a:p>
        </p:txBody>
      </p:sp>
    </p:spTree>
    <p:extLst>
      <p:ext uri="{BB962C8B-B14F-4D97-AF65-F5344CB8AC3E}">
        <p14:creationId xmlns:p14="http://schemas.microsoft.com/office/powerpoint/2010/main" val="363352211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ChangeArrowheads="1"/>
          </p:cNvSpPr>
          <p:nvPr>
            <p:ph type="title"/>
          </p:nvPr>
        </p:nvSpPr>
        <p:spPr>
          <a:xfrm>
            <a:off x="0" y="762000"/>
            <a:ext cx="9144000" cy="1143000"/>
          </a:xfrm>
        </p:spPr>
        <p:txBody>
          <a:bodyPr>
            <a:normAutofit fontScale="90000"/>
          </a:bodyPr>
          <a:lstStyle/>
          <a:p>
            <a:pPr algn="r" fontAlgn="auto">
              <a:spcAft>
                <a:spcPts val="0"/>
              </a:spcAft>
              <a:defRPr/>
            </a:pPr>
            <a:r>
              <a:rPr lang="vi-VN" dirty="0"/>
              <a:t>Chuyển đổi </a:t>
            </a:r>
            <a:r>
              <a:rPr lang="vi-VN" dirty="0" smtClean="0"/>
              <a:t>giữa </a:t>
            </a:r>
            <a:r>
              <a:rPr lang="vi-VN" dirty="0"/>
              <a:t>minterm </a:t>
            </a:r>
            <a:r>
              <a:rPr lang="vi-VN" dirty="0" smtClean="0"/>
              <a:t>và</a:t>
            </a:r>
            <a:r>
              <a:rPr lang="en-US" dirty="0" smtClean="0"/>
              <a:t> </a:t>
            </a:r>
            <a:r>
              <a:rPr lang="vi-VN" dirty="0" smtClean="0"/>
              <a:t>maxterm</a:t>
            </a:r>
            <a:endParaRPr lang="en-US" dirty="0"/>
          </a:p>
        </p:txBody>
      </p:sp>
      <p:sp>
        <p:nvSpPr>
          <p:cNvPr id="20483" name="Rectangle 3"/>
          <p:cNvSpPr>
            <a:spLocks noGrp="1" noChangeArrowheads="1"/>
          </p:cNvSpPr>
          <p:nvPr>
            <p:ph idx="1"/>
          </p:nvPr>
        </p:nvSpPr>
        <p:spPr/>
        <p:txBody>
          <a:bodyPr/>
          <a:lstStyle/>
          <a:p>
            <a:pPr>
              <a:buFont typeface="Wingdings" panose="05000000000000000000" pitchFamily="2" charset="2"/>
              <a:buNone/>
            </a:pPr>
            <a:r>
              <a:rPr lang="vi-VN" altLang="en-US" smtClean="0"/>
              <a:t>Có thể chuyển theo bảng như sau:</a:t>
            </a:r>
            <a:endParaRPr lang="en-US" altLang="en-US" smtClean="0"/>
          </a:p>
        </p:txBody>
      </p:sp>
      <p:pic>
        <p:nvPicPr>
          <p:cNvPr id="2048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2514600"/>
            <a:ext cx="8153400" cy="3281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5" name="Text Box 5"/>
          <p:cNvSpPr txBox="1">
            <a:spLocks noChangeArrowheads="1"/>
          </p:cNvSpPr>
          <p:nvPr/>
        </p:nvSpPr>
        <p:spPr bwMode="auto">
          <a:xfrm>
            <a:off x="3581400" y="3429000"/>
            <a:ext cx="1616075"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vi-VN" altLang="en-US" sz="1400">
                <a:solidFill>
                  <a:schemeClr val="bg1"/>
                </a:solidFill>
              </a:rPr>
              <a:t>Dùng các số </a:t>
            </a:r>
          </a:p>
          <a:p>
            <a:pPr algn="ctr" eaLnBrk="1" hangingPunct="1"/>
            <a:r>
              <a:rPr lang="vi-VN" altLang="en-US" sz="1400" u="sng">
                <a:solidFill>
                  <a:schemeClr val="bg1"/>
                </a:solidFill>
              </a:rPr>
              <a:t>vắng mặt</a:t>
            </a:r>
            <a:r>
              <a:rPr lang="vi-VN" altLang="en-US" sz="1400">
                <a:solidFill>
                  <a:schemeClr val="bg1"/>
                </a:solidFill>
              </a:rPr>
              <a:t> trong</a:t>
            </a:r>
          </a:p>
          <a:p>
            <a:pPr algn="ctr" eaLnBrk="1" hangingPunct="1"/>
            <a:r>
              <a:rPr lang="vi-VN" altLang="en-US" sz="1400">
                <a:solidFill>
                  <a:schemeClr val="bg1"/>
                </a:solidFill>
              </a:rPr>
              <a:t> danh sách minterm</a:t>
            </a:r>
            <a:endParaRPr lang="en-US" altLang="en-US" sz="1400">
              <a:solidFill>
                <a:schemeClr val="bg1"/>
              </a:solidFill>
            </a:endParaRPr>
          </a:p>
        </p:txBody>
      </p:sp>
      <p:sp>
        <p:nvSpPr>
          <p:cNvPr id="20486" name="Text Box 6"/>
          <p:cNvSpPr txBox="1">
            <a:spLocks noChangeArrowheads="1"/>
          </p:cNvSpPr>
          <p:nvPr/>
        </p:nvSpPr>
        <p:spPr bwMode="auto">
          <a:xfrm>
            <a:off x="838200" y="3124200"/>
            <a:ext cx="958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vi-VN" altLang="en-US">
                <a:solidFill>
                  <a:schemeClr val="bg1"/>
                </a:solidFill>
              </a:rPr>
              <a:t>(3 biến)</a:t>
            </a:r>
            <a:endParaRPr lang="en-US" altLang="en-US">
              <a:solidFill>
                <a:schemeClr val="bg1"/>
              </a:solidFill>
            </a:endParaRPr>
          </a:p>
        </p:txBody>
      </p:sp>
      <p:sp>
        <p:nvSpPr>
          <p:cNvPr id="20487" name="Text Box 7"/>
          <p:cNvSpPr txBox="1">
            <a:spLocks noChangeArrowheads="1"/>
          </p:cNvSpPr>
          <p:nvPr/>
        </p:nvSpPr>
        <p:spPr bwMode="auto">
          <a:xfrm>
            <a:off x="5181600" y="3429000"/>
            <a:ext cx="1616075"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vi-VN" altLang="en-US" sz="1400">
                <a:solidFill>
                  <a:schemeClr val="bg1"/>
                </a:solidFill>
              </a:rPr>
              <a:t>Dùng các số </a:t>
            </a:r>
          </a:p>
          <a:p>
            <a:pPr algn="ctr" eaLnBrk="1" hangingPunct="1"/>
            <a:r>
              <a:rPr lang="vi-VN" altLang="en-US" sz="1400" u="sng">
                <a:solidFill>
                  <a:schemeClr val="bg1"/>
                </a:solidFill>
              </a:rPr>
              <a:t>vắng mặt</a:t>
            </a:r>
            <a:r>
              <a:rPr lang="vi-VN" altLang="en-US" sz="1400">
                <a:solidFill>
                  <a:schemeClr val="bg1"/>
                </a:solidFill>
              </a:rPr>
              <a:t> trong</a:t>
            </a:r>
          </a:p>
          <a:p>
            <a:pPr algn="ctr" eaLnBrk="1" hangingPunct="1"/>
            <a:r>
              <a:rPr lang="vi-VN" altLang="en-US" sz="1400">
                <a:solidFill>
                  <a:schemeClr val="bg1"/>
                </a:solidFill>
              </a:rPr>
              <a:t> danh sách minterm</a:t>
            </a:r>
            <a:endParaRPr lang="en-US" altLang="en-US" sz="1400">
              <a:solidFill>
                <a:schemeClr val="bg1"/>
              </a:solidFill>
            </a:endParaRPr>
          </a:p>
        </p:txBody>
      </p:sp>
      <p:sp>
        <p:nvSpPr>
          <p:cNvPr id="20488" name="Text Box 8"/>
          <p:cNvSpPr txBox="1">
            <a:spLocks noChangeArrowheads="1"/>
          </p:cNvSpPr>
          <p:nvPr/>
        </p:nvSpPr>
        <p:spPr bwMode="auto">
          <a:xfrm>
            <a:off x="6934200" y="3505200"/>
            <a:ext cx="1616075"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vi-VN" altLang="en-US" sz="1400">
                <a:solidFill>
                  <a:schemeClr val="bg1"/>
                </a:solidFill>
              </a:rPr>
              <a:t>Dùng các số trong danh sách minterm</a:t>
            </a:r>
            <a:endParaRPr lang="en-US" altLang="en-US" sz="1400">
              <a:solidFill>
                <a:schemeClr val="bg1"/>
              </a:solidFill>
            </a:endParaRPr>
          </a:p>
        </p:txBody>
      </p:sp>
      <p:sp>
        <p:nvSpPr>
          <p:cNvPr id="20489" name="Text Box 9"/>
          <p:cNvSpPr txBox="1">
            <a:spLocks noChangeArrowheads="1"/>
          </p:cNvSpPr>
          <p:nvPr/>
        </p:nvSpPr>
        <p:spPr bwMode="auto">
          <a:xfrm>
            <a:off x="1905000" y="4572000"/>
            <a:ext cx="1616075"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vi-VN" altLang="en-US" sz="1400">
                <a:solidFill>
                  <a:schemeClr val="bg1"/>
                </a:solidFill>
              </a:rPr>
              <a:t>Dùng các số </a:t>
            </a:r>
          </a:p>
          <a:p>
            <a:pPr algn="ctr" eaLnBrk="1" hangingPunct="1"/>
            <a:r>
              <a:rPr lang="vi-VN" altLang="en-US" sz="1400" u="sng">
                <a:solidFill>
                  <a:schemeClr val="bg1"/>
                </a:solidFill>
              </a:rPr>
              <a:t>vắng mặt</a:t>
            </a:r>
            <a:r>
              <a:rPr lang="vi-VN" altLang="en-US" sz="1400">
                <a:solidFill>
                  <a:schemeClr val="bg1"/>
                </a:solidFill>
              </a:rPr>
              <a:t> trong</a:t>
            </a:r>
          </a:p>
          <a:p>
            <a:pPr algn="ctr" eaLnBrk="1" hangingPunct="1"/>
            <a:r>
              <a:rPr lang="vi-VN" altLang="en-US" sz="1400">
                <a:solidFill>
                  <a:schemeClr val="bg1"/>
                </a:solidFill>
              </a:rPr>
              <a:t> danh sách maxterm</a:t>
            </a:r>
            <a:endParaRPr lang="en-US" altLang="en-US" sz="1400">
              <a:solidFill>
                <a:schemeClr val="bg1"/>
              </a:solidFill>
            </a:endParaRPr>
          </a:p>
        </p:txBody>
      </p:sp>
      <p:sp>
        <p:nvSpPr>
          <p:cNvPr id="20490" name="Text Box 10"/>
          <p:cNvSpPr txBox="1">
            <a:spLocks noChangeArrowheads="1"/>
          </p:cNvSpPr>
          <p:nvPr/>
        </p:nvSpPr>
        <p:spPr bwMode="auto">
          <a:xfrm>
            <a:off x="5181600" y="4572000"/>
            <a:ext cx="1616075"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vi-VN" altLang="en-US" sz="1400">
                <a:solidFill>
                  <a:schemeClr val="bg1"/>
                </a:solidFill>
              </a:rPr>
              <a:t>Dùng các số trong danh sách maxterm</a:t>
            </a:r>
            <a:endParaRPr lang="en-US" altLang="en-US" sz="1400">
              <a:solidFill>
                <a:schemeClr val="bg1"/>
              </a:solidFill>
            </a:endParaRPr>
          </a:p>
        </p:txBody>
      </p:sp>
      <p:sp>
        <p:nvSpPr>
          <p:cNvPr id="20491" name="Text Box 11"/>
          <p:cNvSpPr txBox="1">
            <a:spLocks noChangeArrowheads="1"/>
          </p:cNvSpPr>
          <p:nvPr/>
        </p:nvSpPr>
        <p:spPr bwMode="auto">
          <a:xfrm>
            <a:off x="6934200" y="4572000"/>
            <a:ext cx="1616075"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vi-VN" altLang="en-US" sz="1400">
                <a:solidFill>
                  <a:schemeClr val="bg1"/>
                </a:solidFill>
              </a:rPr>
              <a:t>Dùng các số </a:t>
            </a:r>
          </a:p>
          <a:p>
            <a:pPr algn="ctr" eaLnBrk="1" hangingPunct="1"/>
            <a:r>
              <a:rPr lang="vi-VN" altLang="en-US" sz="1400" u="sng">
                <a:solidFill>
                  <a:schemeClr val="bg1"/>
                </a:solidFill>
              </a:rPr>
              <a:t>vắng mặt</a:t>
            </a:r>
            <a:r>
              <a:rPr lang="vi-VN" altLang="en-US" sz="1400">
                <a:solidFill>
                  <a:schemeClr val="bg1"/>
                </a:solidFill>
              </a:rPr>
              <a:t> trong</a:t>
            </a:r>
          </a:p>
          <a:p>
            <a:pPr algn="ctr" eaLnBrk="1" hangingPunct="1"/>
            <a:r>
              <a:rPr lang="vi-VN" altLang="en-US" sz="1400">
                <a:solidFill>
                  <a:schemeClr val="bg1"/>
                </a:solidFill>
              </a:rPr>
              <a:t> danh sách maxterm</a:t>
            </a:r>
            <a:endParaRPr lang="en-US" altLang="en-US" sz="1400">
              <a:solidFill>
                <a:schemeClr val="bg1"/>
              </a:solidFill>
            </a:endParaRPr>
          </a:p>
        </p:txBody>
      </p:sp>
      <p:sp>
        <p:nvSpPr>
          <p:cNvPr id="14" name="Slide Number Placeholder 13"/>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960E735B-A5C4-411A-AC3E-9948640D7F6F}" type="slidenum">
              <a:rPr lang="en-US" altLang="en-US">
                <a:solidFill>
                  <a:srgbClr val="045C75"/>
                </a:solidFill>
              </a:rPr>
              <a:pPr eaLnBrk="1" hangingPunct="1"/>
              <a:t>51</a:t>
            </a:fld>
            <a:endParaRPr lang="en-US" altLang="en-US">
              <a:solidFill>
                <a:srgbClr val="045C75"/>
              </a:solidFill>
            </a:endParaRPr>
          </a:p>
        </p:txBody>
      </p:sp>
      <p:sp>
        <p:nvSpPr>
          <p:cNvPr id="15" name="Footer Placeholder 14"/>
          <p:cNvSpPr>
            <a:spLocks noGrp="1"/>
          </p:cNvSpPr>
          <p:nvPr>
            <p:ph type="ftr" sz="quarter" idx="11"/>
          </p:nvPr>
        </p:nvSpPr>
        <p:spPr/>
        <p:txBody>
          <a:bodyPr/>
          <a:lstStyle/>
          <a:p>
            <a:pPr>
              <a:defRPr/>
            </a:pPr>
            <a:r>
              <a:rPr lang="en-US"/>
              <a:t>Khoa ĐT-VT, Đại học Bách Khoa Hà nội           Tiến sỹ Hoàng Mạnh Thắng</a:t>
            </a:r>
          </a:p>
        </p:txBody>
      </p:sp>
    </p:spTree>
    <p:extLst>
      <p:ext uri="{BB962C8B-B14F-4D97-AF65-F5344CB8AC3E}">
        <p14:creationId xmlns:p14="http://schemas.microsoft.com/office/powerpoint/2010/main" val="299847007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Grp="1" noChangeArrowheads="1"/>
          </p:cNvSpPr>
          <p:nvPr>
            <p:ph type="ctrTitle"/>
          </p:nvPr>
        </p:nvSpPr>
        <p:spPr/>
        <p:txBody>
          <a:bodyPr>
            <a:normAutofit fontScale="90000"/>
          </a:bodyPr>
          <a:lstStyle/>
          <a:p>
            <a:pPr fontAlgn="auto">
              <a:spcAft>
                <a:spcPts val="0"/>
              </a:spcAft>
              <a:defRPr/>
            </a:pPr>
            <a:r>
              <a:rPr lang="vi-VN" sz="6800" dirty="0"/>
              <a:t>Thiết kế số</a:t>
            </a:r>
            <a:br>
              <a:rPr lang="vi-VN" sz="6800" dirty="0"/>
            </a:br>
            <a:r>
              <a:rPr lang="vi-VN" sz="6800" dirty="0"/>
              <a:t> </a:t>
            </a:r>
            <a:r>
              <a:rPr lang="vi-VN" sz="4200" i="1" u="sng" dirty="0">
                <a:solidFill>
                  <a:schemeClr val="accent2"/>
                </a:solidFill>
              </a:rPr>
              <a:t>Giới thiệu về mạch số: </a:t>
            </a:r>
            <a:r>
              <a:rPr lang="en-US" sz="4200" i="1" u="sng" dirty="0">
                <a:solidFill>
                  <a:schemeClr val="accent2"/>
                </a:solidFill>
                <a:latin typeface="Arial" charset="0"/>
              </a:rPr>
              <a:t/>
            </a:r>
            <a:br>
              <a:rPr lang="en-US" sz="4200" i="1" u="sng" dirty="0">
                <a:solidFill>
                  <a:schemeClr val="accent2"/>
                </a:solidFill>
                <a:latin typeface="Arial" charset="0"/>
              </a:rPr>
            </a:br>
            <a:r>
              <a:rPr lang="vi-VN" sz="4200" i="1" dirty="0">
                <a:solidFill>
                  <a:schemeClr val="accent2"/>
                </a:solidFill>
              </a:rPr>
              <a:t>Các ví dụ thiết kế</a:t>
            </a:r>
            <a:endParaRPr lang="en-US" sz="4200" i="1" dirty="0">
              <a:solidFill>
                <a:schemeClr val="accent2"/>
              </a:solidFill>
              <a:latin typeface="Arial" charset="0"/>
            </a:endParaRPr>
          </a:p>
        </p:txBody>
      </p:sp>
      <p:sp>
        <p:nvSpPr>
          <p:cNvPr id="5123" name="Rectangle 3"/>
          <p:cNvSpPr>
            <a:spLocks noGrp="1" noChangeArrowheads="1"/>
          </p:cNvSpPr>
          <p:nvPr>
            <p:ph type="subTitle" idx="1"/>
          </p:nvPr>
        </p:nvSpPr>
        <p:spPr>
          <a:xfrm>
            <a:off x="533400" y="3228975"/>
            <a:ext cx="7854950" cy="1752600"/>
          </a:xfrm>
        </p:spPr>
        <p:txBody>
          <a:bodyPr/>
          <a:lstStyle/>
          <a:p>
            <a:pPr marR="0"/>
            <a:r>
              <a:rPr lang="vi-VN" altLang="en-US" smtClean="0"/>
              <a:t>Người trình bày: </a:t>
            </a:r>
          </a:p>
          <a:p>
            <a:pPr marR="0"/>
            <a:r>
              <a:rPr lang="vi-VN" altLang="en-US" smtClean="0"/>
              <a:t>T</a:t>
            </a:r>
            <a:r>
              <a:rPr lang="en-US" altLang="en-US" smtClean="0"/>
              <a:t>iến sỹ </a:t>
            </a:r>
            <a:r>
              <a:rPr lang="vi-VN" altLang="en-US" smtClean="0"/>
              <a:t>Hoàng Mạnh Thắng</a:t>
            </a:r>
            <a:endParaRPr lang="en-US" altLang="en-US" smtClean="0"/>
          </a:p>
        </p:txBody>
      </p:sp>
      <p:sp>
        <p:nvSpPr>
          <p:cNvPr id="5124" name="Text Box 4"/>
          <p:cNvSpPr txBox="1">
            <a:spLocks noChangeArrowheads="1"/>
          </p:cNvSpPr>
          <p:nvPr>
            <p:custDataLst>
              <p:tags r:id="rId1"/>
            </p:custDataLst>
          </p:nvPr>
        </p:nvSpPr>
        <p:spPr bwMode="auto">
          <a:xfrm>
            <a:off x="0" y="7112000"/>
            <a:ext cx="9144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TexPoint fonts used in EMF: </a:t>
            </a:r>
            <a:r>
              <a:rPr lang="en-US" altLang="en-US">
                <a:latin typeface="cmmi10" pitchFamily="34" charset="0"/>
              </a:rPr>
              <a:t>A</a:t>
            </a:r>
            <a:r>
              <a:rPr lang="en-US" altLang="en-US">
                <a:latin typeface="cmr10" pitchFamily="34" charset="0"/>
              </a:rPr>
              <a:t>A</a:t>
            </a:r>
            <a:r>
              <a:rPr lang="en-US" altLang="en-US">
                <a:latin typeface="cmsy10" pitchFamily="34" charset="0"/>
              </a:rPr>
              <a:t>A</a:t>
            </a:r>
            <a:r>
              <a:rPr lang="en-US" altLang="en-US">
                <a:latin typeface="cmsy7" pitchFamily="34" charset="0"/>
              </a:rPr>
              <a:t>A</a:t>
            </a:r>
            <a:r>
              <a:rPr lang="en-US" altLang="en-US">
                <a:latin typeface="cmr7" pitchFamily="34" charset="0"/>
              </a:rPr>
              <a:t>A</a:t>
            </a:r>
          </a:p>
        </p:txBody>
      </p:sp>
    </p:spTree>
    <p:extLst>
      <p:ext uri="{BB962C8B-B14F-4D97-AF65-F5344CB8AC3E}">
        <p14:creationId xmlns:p14="http://schemas.microsoft.com/office/powerpoint/2010/main" val="82047126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vi-VN" altLang="en-US" smtClean="0"/>
              <a:t>Các ví dụ thiết kế</a:t>
            </a:r>
            <a:endParaRPr lang="en-US" altLang="en-US" smtClean="0"/>
          </a:p>
        </p:txBody>
      </p:sp>
      <p:sp>
        <p:nvSpPr>
          <p:cNvPr id="6147" name="Rectangle 3"/>
          <p:cNvSpPr>
            <a:spLocks noGrp="1" noChangeArrowheads="1"/>
          </p:cNvSpPr>
          <p:nvPr>
            <p:ph idx="1"/>
          </p:nvPr>
        </p:nvSpPr>
        <p:spPr/>
        <p:txBody>
          <a:bodyPr/>
          <a:lstStyle/>
          <a:p>
            <a:r>
              <a:rPr lang="vi-VN" altLang="en-US" sz="3200" smtClean="0"/>
              <a:t>Mạch logic cung cấp lời giải cho một vấn đề, đôi khi là phức tạp và khó thiết kế</a:t>
            </a:r>
          </a:p>
          <a:p>
            <a:r>
              <a:rPr lang="vi-VN" altLang="en-US" sz="3200" smtClean="0"/>
              <a:t>Không quan tâm đến mức độ phức tạp, các vấn đề cơ sở thiết kế phải được giải quyết:</a:t>
            </a:r>
          </a:p>
          <a:p>
            <a:pPr lvl="1"/>
            <a:r>
              <a:rPr lang="vi-VN" altLang="en-US" sz="3200" smtClean="0"/>
              <a:t>Chỉ ra hoạt động của mạch</a:t>
            </a:r>
          </a:p>
          <a:p>
            <a:pPr lvl="1"/>
            <a:r>
              <a:rPr lang="vi-VN" altLang="en-US" sz="3200" smtClean="0"/>
              <a:t>Tổng hợp và thực hiện mạch</a:t>
            </a:r>
          </a:p>
          <a:p>
            <a:pPr lvl="1"/>
            <a:r>
              <a:rPr lang="vi-VN" altLang="en-US" sz="3200" smtClean="0"/>
              <a:t>Kiểm tra và xác nhận hoạt động của mạch</a:t>
            </a:r>
            <a:endParaRPr lang="en-US" altLang="en-US" sz="3200" smtClean="0"/>
          </a:p>
        </p:txBody>
      </p:sp>
      <p:sp>
        <p:nvSpPr>
          <p:cNvPr id="6"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1CD1A75-30FF-4F24-A54E-F8A16303C243}" type="slidenum">
              <a:rPr lang="en-US" altLang="en-US">
                <a:solidFill>
                  <a:srgbClr val="045C75"/>
                </a:solidFill>
              </a:rPr>
              <a:pPr eaLnBrk="1" hangingPunct="1"/>
              <a:t>53</a:t>
            </a:fld>
            <a:endParaRPr lang="en-US" altLang="en-US">
              <a:solidFill>
                <a:srgbClr val="045C75"/>
              </a:solidFill>
            </a:endParaRPr>
          </a:p>
        </p:txBody>
      </p:sp>
      <p:sp>
        <p:nvSpPr>
          <p:cNvPr id="7" name="Footer Placeholder 6"/>
          <p:cNvSpPr>
            <a:spLocks noGrp="1"/>
          </p:cNvSpPr>
          <p:nvPr>
            <p:ph type="ftr" sz="quarter" idx="11"/>
          </p:nvPr>
        </p:nvSpPr>
        <p:spPr/>
        <p:txBody>
          <a:bodyPr/>
          <a:lstStyle/>
          <a:p>
            <a:pPr>
              <a:defRPr/>
            </a:pPr>
            <a:r>
              <a:rPr lang="en-US"/>
              <a:t>Khoa ĐT-VT, Đại học Bách Khoa Hà nội           Tiến sỹ Hoàng Mạnh Thắng</a:t>
            </a:r>
          </a:p>
        </p:txBody>
      </p:sp>
      <p:sp>
        <p:nvSpPr>
          <p:cNvPr id="8" name="Date Placeholder 7"/>
          <p:cNvSpPr>
            <a:spLocks noGrp="1"/>
          </p:cNvSpPr>
          <p:nvPr>
            <p:ph type="dt" sz="quarter" idx="10"/>
          </p:nvPr>
        </p:nvSpPr>
        <p:spPr/>
        <p:txBody>
          <a:bodyPr/>
          <a:lstStyle/>
          <a:p>
            <a:pPr>
              <a:defRPr/>
            </a:pPr>
            <a:r>
              <a:rPr lang="en-US"/>
              <a:t>Chương II</a:t>
            </a:r>
          </a:p>
        </p:txBody>
      </p:sp>
    </p:spTree>
    <p:extLst>
      <p:ext uri="{BB962C8B-B14F-4D97-AF65-F5344CB8AC3E}">
        <p14:creationId xmlns:p14="http://schemas.microsoft.com/office/powerpoint/2010/main" val="283912038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vi-VN" altLang="en-US" smtClean="0"/>
              <a:t>Điều khiển đèn có 3 cửa</a:t>
            </a:r>
            <a:endParaRPr lang="en-US" altLang="en-US" smtClean="0"/>
          </a:p>
        </p:txBody>
      </p:sp>
      <p:sp>
        <p:nvSpPr>
          <p:cNvPr id="7171" name="Rectangle 3"/>
          <p:cNvSpPr>
            <a:spLocks noGrp="1" noChangeArrowheads="1"/>
          </p:cNvSpPr>
          <p:nvPr>
            <p:ph idx="1"/>
          </p:nvPr>
        </p:nvSpPr>
        <p:spPr/>
        <p:txBody>
          <a:bodyPr/>
          <a:lstStyle/>
          <a:p>
            <a:r>
              <a:rPr lang="vi-VN" altLang="en-US" sz="2700" smtClean="0">
                <a:cs typeface="Times New Roman" panose="02020603050405020304" pitchFamily="18" charset="0"/>
              </a:rPr>
              <a:t>Giả sử một phòng có </a:t>
            </a:r>
            <a:r>
              <a:rPr lang="vi-VN" altLang="en-US" sz="2700" u="sng" smtClean="0">
                <a:cs typeface="Times New Roman" panose="02020603050405020304" pitchFamily="18" charset="0"/>
              </a:rPr>
              <a:t>3 cửa</a:t>
            </a:r>
            <a:r>
              <a:rPr lang="vi-VN" altLang="en-US" sz="2700" smtClean="0">
                <a:cs typeface="Times New Roman" panose="02020603050405020304" pitchFamily="18" charset="0"/>
              </a:rPr>
              <a:t>, mỗi cửa có 1 chuyển mạch. </a:t>
            </a:r>
            <a:r>
              <a:rPr lang="en-US" altLang="en-US" sz="2700" smtClean="0">
                <a:latin typeface="Times New Roman" panose="02020603050405020304" pitchFamily="18" charset="0"/>
                <a:cs typeface="Times New Roman" panose="02020603050405020304" pitchFamily="18" charset="0"/>
              </a:rPr>
              <a:t>Đèn trong phòng được </a:t>
            </a:r>
            <a:r>
              <a:rPr lang="vi-VN" altLang="en-US" sz="2700" smtClean="0">
                <a:cs typeface="Times New Roman" panose="02020603050405020304" pitchFamily="18" charset="0"/>
              </a:rPr>
              <a:t>điều khiển như sau:</a:t>
            </a:r>
          </a:p>
          <a:p>
            <a:pPr lvl="1"/>
            <a:r>
              <a:rPr lang="vi-VN" altLang="en-US" sz="2200" smtClean="0"/>
              <a:t>Đặt x,y,z là trạng thái của các chuyển mạch</a:t>
            </a:r>
          </a:p>
          <a:p>
            <a:pPr lvl="1"/>
            <a:r>
              <a:rPr lang="vi-VN" altLang="en-US" sz="2200" smtClean="0"/>
              <a:t>Đèn tắt nếu chuyển mạch mở</a:t>
            </a:r>
          </a:p>
          <a:p>
            <a:pPr lvl="1"/>
            <a:r>
              <a:rPr lang="vi-VN" altLang="en-US" sz="2200" smtClean="0"/>
              <a:t>Đóng bất kỳ chuyển mạch nào thì đèn sáng, nếu đóng tiếp chuyển mạch khác thì đèn tắt</a:t>
            </a:r>
          </a:p>
          <a:p>
            <a:pPr lvl="1"/>
            <a:r>
              <a:rPr lang="vi-VN" altLang="en-US" sz="2200" smtClean="0"/>
              <a:t>Đèn bật nếu bất kỳ chuyển mạch nào đó đóng và tắt nếu hai (hoặc không) chuyển mạch nào đóng</a:t>
            </a:r>
          </a:p>
          <a:p>
            <a:pPr lvl="1"/>
            <a:r>
              <a:rPr lang="vi-VN" altLang="en-US" sz="2200" smtClean="0"/>
              <a:t>Đèn bật nếu tất cả 3 chuyển mạch đóng</a:t>
            </a:r>
            <a:endParaRPr lang="en-US" altLang="en-US" sz="2200" smtClean="0"/>
          </a:p>
        </p:txBody>
      </p:sp>
      <p:sp>
        <p:nvSpPr>
          <p:cNvPr id="6"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9B4179E4-50E7-48E8-AE15-3226D6F82D3D}" type="slidenum">
              <a:rPr lang="en-US" altLang="en-US">
                <a:solidFill>
                  <a:srgbClr val="045C75"/>
                </a:solidFill>
              </a:rPr>
              <a:pPr eaLnBrk="1" hangingPunct="1"/>
              <a:t>54</a:t>
            </a:fld>
            <a:endParaRPr lang="en-US" altLang="en-US">
              <a:solidFill>
                <a:srgbClr val="045C75"/>
              </a:solidFill>
            </a:endParaRPr>
          </a:p>
        </p:txBody>
      </p:sp>
      <p:sp>
        <p:nvSpPr>
          <p:cNvPr id="7" name="Footer Placeholder 6"/>
          <p:cNvSpPr>
            <a:spLocks noGrp="1"/>
          </p:cNvSpPr>
          <p:nvPr>
            <p:ph type="ftr" sz="quarter" idx="11"/>
          </p:nvPr>
        </p:nvSpPr>
        <p:spPr/>
        <p:txBody>
          <a:bodyPr/>
          <a:lstStyle/>
          <a:p>
            <a:pPr>
              <a:defRPr/>
            </a:pPr>
            <a:r>
              <a:rPr lang="en-US"/>
              <a:t>Khoa ĐT-VT, Đại học Bách Khoa Hà nội           Tiến sỹ Hoàng Mạnh Thắng</a:t>
            </a:r>
          </a:p>
        </p:txBody>
      </p:sp>
      <p:sp>
        <p:nvSpPr>
          <p:cNvPr id="8" name="Date Placeholder 7"/>
          <p:cNvSpPr>
            <a:spLocks noGrp="1"/>
          </p:cNvSpPr>
          <p:nvPr>
            <p:ph type="dt" sz="quarter" idx="10"/>
          </p:nvPr>
        </p:nvSpPr>
        <p:spPr/>
        <p:txBody>
          <a:bodyPr/>
          <a:lstStyle/>
          <a:p>
            <a:pPr>
              <a:defRPr/>
            </a:pPr>
            <a:r>
              <a:rPr lang="en-US"/>
              <a:t>Chương II</a:t>
            </a:r>
          </a:p>
        </p:txBody>
      </p:sp>
    </p:spTree>
    <p:extLst>
      <p:ext uri="{BB962C8B-B14F-4D97-AF65-F5344CB8AC3E}">
        <p14:creationId xmlns:p14="http://schemas.microsoft.com/office/powerpoint/2010/main" val="65031126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457200" y="457200"/>
            <a:ext cx="8229600" cy="1143000"/>
          </a:xfrm>
        </p:spPr>
        <p:txBody>
          <a:bodyPr>
            <a:normAutofit fontScale="90000"/>
          </a:bodyPr>
          <a:lstStyle/>
          <a:p>
            <a:pPr fontAlgn="auto">
              <a:spcAft>
                <a:spcPts val="0"/>
              </a:spcAft>
              <a:defRPr/>
            </a:pPr>
            <a:r>
              <a:rPr lang="vi-VN" dirty="0"/>
              <a:t>Điều khiển đèn có 3 cửa (cont.)</a:t>
            </a:r>
            <a:endParaRPr lang="en-US" dirty="0"/>
          </a:p>
        </p:txBody>
      </p:sp>
      <p:sp>
        <p:nvSpPr>
          <p:cNvPr id="8195" name="Rectangle 3"/>
          <p:cNvSpPr>
            <a:spLocks noGrp="1" noChangeArrowheads="1"/>
          </p:cNvSpPr>
          <p:nvPr>
            <p:ph idx="1"/>
          </p:nvPr>
        </p:nvSpPr>
        <p:spPr>
          <a:xfrm>
            <a:off x="2667000" y="1828800"/>
            <a:ext cx="6019800" cy="4038600"/>
          </a:xfrm>
        </p:spPr>
        <p:txBody>
          <a:bodyPr/>
          <a:lstStyle/>
          <a:p>
            <a:r>
              <a:rPr lang="vi-VN" altLang="en-US" smtClean="0"/>
              <a:t>f(x,y,z)=m</a:t>
            </a:r>
            <a:r>
              <a:rPr lang="vi-VN" altLang="en-US" baseline="-25000" smtClean="0"/>
              <a:t>1</a:t>
            </a:r>
            <a:r>
              <a:rPr lang="vi-VN" altLang="en-US" smtClean="0"/>
              <a:t>+ m</a:t>
            </a:r>
            <a:r>
              <a:rPr lang="vi-VN" altLang="en-US" baseline="-25000" smtClean="0"/>
              <a:t>2</a:t>
            </a:r>
            <a:r>
              <a:rPr lang="vi-VN" altLang="en-US" smtClean="0"/>
              <a:t>+ m</a:t>
            </a:r>
            <a:r>
              <a:rPr lang="vi-VN" altLang="en-US" baseline="-25000" smtClean="0"/>
              <a:t>4</a:t>
            </a:r>
            <a:r>
              <a:rPr lang="vi-VN" altLang="en-US" smtClean="0"/>
              <a:t>+ m</a:t>
            </a:r>
            <a:r>
              <a:rPr lang="vi-VN" altLang="en-US" baseline="-25000" smtClean="0"/>
              <a:t>7</a:t>
            </a:r>
          </a:p>
          <a:p>
            <a:r>
              <a:rPr lang="vi-VN" altLang="en-US" smtClean="0"/>
              <a:t>f(x,y,z)=x’y’z+x’yz’+xy’z’+xyz</a:t>
            </a:r>
            <a:endParaRPr lang="en-US" altLang="en-US" smtClean="0"/>
          </a:p>
        </p:txBody>
      </p:sp>
      <p:pic>
        <p:nvPicPr>
          <p:cNvPr id="819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981200"/>
            <a:ext cx="2036763"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86200" y="3435350"/>
            <a:ext cx="4619625" cy="255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8" name="Text Box 6"/>
          <p:cNvSpPr txBox="1">
            <a:spLocks noChangeArrowheads="1"/>
          </p:cNvSpPr>
          <p:nvPr/>
        </p:nvSpPr>
        <p:spPr bwMode="auto">
          <a:xfrm>
            <a:off x="3184525" y="2971800"/>
            <a:ext cx="42068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vi-VN" altLang="en-US"/>
              <a:t>Biểu diễn dưới dạng tổng của các tích</a:t>
            </a:r>
            <a:endParaRPr lang="en-US" altLang="en-US"/>
          </a:p>
        </p:txBody>
      </p:sp>
      <p:sp>
        <p:nvSpPr>
          <p:cNvPr id="9" name="Slide Number Placeholder 8"/>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D40A458-4431-4E19-BDD7-0F7B97F47037}" type="slidenum">
              <a:rPr lang="en-US" altLang="en-US">
                <a:solidFill>
                  <a:srgbClr val="045C75"/>
                </a:solidFill>
              </a:rPr>
              <a:pPr eaLnBrk="1" hangingPunct="1"/>
              <a:t>55</a:t>
            </a:fld>
            <a:endParaRPr lang="en-US" altLang="en-US">
              <a:solidFill>
                <a:srgbClr val="045C75"/>
              </a:solidFill>
            </a:endParaRPr>
          </a:p>
        </p:txBody>
      </p:sp>
      <p:sp>
        <p:nvSpPr>
          <p:cNvPr id="10" name="Footer Placeholder 9"/>
          <p:cNvSpPr>
            <a:spLocks noGrp="1"/>
          </p:cNvSpPr>
          <p:nvPr>
            <p:ph type="ftr" sz="quarter" idx="11"/>
          </p:nvPr>
        </p:nvSpPr>
        <p:spPr/>
        <p:txBody>
          <a:bodyPr/>
          <a:lstStyle/>
          <a:p>
            <a:pPr>
              <a:defRPr/>
            </a:pPr>
            <a:r>
              <a:rPr lang="en-US"/>
              <a:t>Khoa ĐT-VT, Đại học Bách Khoa Hà nội           Tiến sỹ Hoàng Mạnh Thắng</a:t>
            </a:r>
          </a:p>
        </p:txBody>
      </p:sp>
      <p:sp>
        <p:nvSpPr>
          <p:cNvPr id="11" name="Date Placeholder 10"/>
          <p:cNvSpPr>
            <a:spLocks noGrp="1"/>
          </p:cNvSpPr>
          <p:nvPr>
            <p:ph type="dt" sz="quarter" idx="10"/>
          </p:nvPr>
        </p:nvSpPr>
        <p:spPr/>
        <p:txBody>
          <a:bodyPr/>
          <a:lstStyle/>
          <a:p>
            <a:pPr>
              <a:defRPr/>
            </a:pPr>
            <a:r>
              <a:rPr lang="en-US"/>
              <a:t>Chương II</a:t>
            </a:r>
          </a:p>
        </p:txBody>
      </p:sp>
    </p:spTree>
    <p:extLst>
      <p:ext uri="{BB962C8B-B14F-4D97-AF65-F5344CB8AC3E}">
        <p14:creationId xmlns:p14="http://schemas.microsoft.com/office/powerpoint/2010/main" val="275526177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vi-VN" altLang="en-US" smtClean="0"/>
              <a:t>Mạch bộ ghép kênh</a:t>
            </a:r>
            <a:endParaRPr lang="en-US" altLang="en-US" smtClean="0"/>
          </a:p>
        </p:txBody>
      </p:sp>
      <p:sp>
        <p:nvSpPr>
          <p:cNvPr id="9219" name="Rectangle 3"/>
          <p:cNvSpPr>
            <a:spLocks noGrp="1" noChangeArrowheads="1"/>
          </p:cNvSpPr>
          <p:nvPr>
            <p:ph idx="1"/>
          </p:nvPr>
        </p:nvSpPr>
        <p:spPr/>
        <p:txBody>
          <a:bodyPr/>
          <a:lstStyle/>
          <a:p>
            <a:pPr>
              <a:lnSpc>
                <a:spcPct val="90000"/>
              </a:lnSpc>
            </a:pPr>
            <a:r>
              <a:rPr lang="vi-VN" altLang="en-US" sz="2800" smtClean="0"/>
              <a:t>Mạch này dùng để chọn dữ liệu từ một trong số các nguồn dữ liệu đầu vào</a:t>
            </a:r>
          </a:p>
          <a:p>
            <a:pPr lvl="1">
              <a:lnSpc>
                <a:spcPct val="90000"/>
              </a:lnSpc>
            </a:pPr>
            <a:r>
              <a:rPr lang="vi-VN" altLang="en-US" sz="2800" smtClean="0"/>
              <a:t>Thiết kế mạch có một đầu ra </a:t>
            </a:r>
            <a:r>
              <a:rPr lang="vi-VN" altLang="en-US" sz="2800" i="1" smtClean="0"/>
              <a:t>f</a:t>
            </a:r>
            <a:r>
              <a:rPr lang="vi-VN" altLang="en-US" sz="2800" smtClean="0"/>
              <a:t> có mức logic giống với một trong hai đầu vào </a:t>
            </a:r>
            <a:r>
              <a:rPr lang="vi-VN" altLang="en-US" sz="2800" i="1" smtClean="0"/>
              <a:t>x </a:t>
            </a:r>
            <a:r>
              <a:rPr lang="vi-VN" altLang="en-US" sz="2800" smtClean="0"/>
              <a:t>hoặc </a:t>
            </a:r>
            <a:r>
              <a:rPr lang="vi-VN" altLang="en-US" sz="2800" i="1" smtClean="0"/>
              <a:t>y</a:t>
            </a:r>
            <a:r>
              <a:rPr lang="vi-VN" altLang="en-US" sz="2800" smtClean="0"/>
              <a:t> tùy theo giá trị của đầu vào điều khiển s:</a:t>
            </a:r>
          </a:p>
          <a:p>
            <a:pPr lvl="2">
              <a:lnSpc>
                <a:spcPct val="90000"/>
              </a:lnSpc>
            </a:pPr>
            <a:r>
              <a:rPr lang="vi-VN" altLang="en-US" sz="2400" smtClean="0"/>
              <a:t>Nếu s=0 </a:t>
            </a:r>
            <a:r>
              <a:rPr lang="vi-VN" altLang="en-US" sz="2400" smtClean="0">
                <a:sym typeface="Wingdings" panose="05000000000000000000" pitchFamily="2" charset="2"/>
              </a:rPr>
              <a:t> f=x</a:t>
            </a:r>
          </a:p>
          <a:p>
            <a:pPr lvl="2">
              <a:lnSpc>
                <a:spcPct val="90000"/>
              </a:lnSpc>
            </a:pPr>
            <a:r>
              <a:rPr lang="vi-VN" altLang="en-US" sz="2400" smtClean="0"/>
              <a:t>Nếu s=1 </a:t>
            </a:r>
            <a:r>
              <a:rPr lang="vi-VN" altLang="en-US" sz="2400" smtClean="0">
                <a:sym typeface="Wingdings" panose="05000000000000000000" pitchFamily="2" charset="2"/>
              </a:rPr>
              <a:t> f=y</a:t>
            </a:r>
          </a:p>
          <a:p>
            <a:pPr lvl="1">
              <a:lnSpc>
                <a:spcPct val="90000"/>
              </a:lnSpc>
            </a:pPr>
            <a:r>
              <a:rPr lang="vi-VN" altLang="en-US" sz="2800" smtClean="0">
                <a:sym typeface="Wingdings" panose="05000000000000000000" pitchFamily="2" charset="2"/>
              </a:rPr>
              <a:t>Như vậy f là hàm của 3 biến </a:t>
            </a:r>
            <a:r>
              <a:rPr lang="vi-VN" altLang="en-US" sz="2800" i="1" smtClean="0">
                <a:sym typeface="Wingdings" panose="05000000000000000000" pitchFamily="2" charset="2"/>
              </a:rPr>
              <a:t>(s,x,y)</a:t>
            </a:r>
          </a:p>
          <a:p>
            <a:pPr lvl="1">
              <a:lnSpc>
                <a:spcPct val="90000"/>
              </a:lnSpc>
            </a:pPr>
            <a:r>
              <a:rPr lang="vi-VN" altLang="en-US" sz="2800" smtClean="0">
                <a:sym typeface="Wingdings" panose="05000000000000000000" pitchFamily="2" charset="2"/>
              </a:rPr>
              <a:t>Mô tả hàm dùng bảng chân lý 3 biến</a:t>
            </a:r>
            <a:endParaRPr lang="en-US" altLang="en-US" sz="2800" smtClean="0">
              <a:sym typeface="Wingdings" panose="05000000000000000000" pitchFamily="2" charset="2"/>
            </a:endParaRPr>
          </a:p>
        </p:txBody>
      </p:sp>
      <p:sp>
        <p:nvSpPr>
          <p:cNvPr id="6"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473ECEBC-474C-4261-9AA5-D5EAD2726CB9}" type="slidenum">
              <a:rPr lang="en-US" altLang="en-US">
                <a:solidFill>
                  <a:srgbClr val="045C75"/>
                </a:solidFill>
              </a:rPr>
              <a:pPr eaLnBrk="1" hangingPunct="1"/>
              <a:t>56</a:t>
            </a:fld>
            <a:endParaRPr lang="en-US" altLang="en-US">
              <a:solidFill>
                <a:srgbClr val="045C75"/>
              </a:solidFill>
            </a:endParaRPr>
          </a:p>
        </p:txBody>
      </p:sp>
      <p:sp>
        <p:nvSpPr>
          <p:cNvPr id="7" name="Footer Placeholder 6"/>
          <p:cNvSpPr>
            <a:spLocks noGrp="1"/>
          </p:cNvSpPr>
          <p:nvPr>
            <p:ph type="ftr" sz="quarter" idx="11"/>
          </p:nvPr>
        </p:nvSpPr>
        <p:spPr/>
        <p:txBody>
          <a:bodyPr/>
          <a:lstStyle/>
          <a:p>
            <a:pPr>
              <a:defRPr/>
            </a:pPr>
            <a:r>
              <a:rPr lang="en-US"/>
              <a:t>Khoa ĐT-VT, Đại học Bách Khoa Hà nội           Tiến sỹ Hoàng Mạnh Thắng</a:t>
            </a:r>
          </a:p>
        </p:txBody>
      </p:sp>
      <p:sp>
        <p:nvSpPr>
          <p:cNvPr id="8" name="Date Placeholder 7"/>
          <p:cNvSpPr>
            <a:spLocks noGrp="1"/>
          </p:cNvSpPr>
          <p:nvPr>
            <p:ph type="dt" sz="quarter" idx="10"/>
          </p:nvPr>
        </p:nvSpPr>
        <p:spPr/>
        <p:txBody>
          <a:bodyPr/>
          <a:lstStyle/>
          <a:p>
            <a:pPr>
              <a:defRPr/>
            </a:pPr>
            <a:r>
              <a:rPr lang="en-US"/>
              <a:t>Chương II</a:t>
            </a:r>
          </a:p>
        </p:txBody>
      </p:sp>
    </p:spTree>
    <p:extLst>
      <p:ext uri="{BB962C8B-B14F-4D97-AF65-F5344CB8AC3E}">
        <p14:creationId xmlns:p14="http://schemas.microsoft.com/office/powerpoint/2010/main" val="223830067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457200" y="457200"/>
            <a:ext cx="8229600" cy="1143000"/>
          </a:xfrm>
        </p:spPr>
        <p:txBody>
          <a:bodyPr/>
          <a:lstStyle/>
          <a:p>
            <a:r>
              <a:rPr lang="vi-VN" altLang="en-US" smtClean="0"/>
              <a:t>Mạch bộ ghép kênh (cont.)</a:t>
            </a:r>
            <a:endParaRPr lang="en-US" altLang="en-US" smtClean="0"/>
          </a:p>
        </p:txBody>
      </p:sp>
      <p:pic>
        <p:nvPicPr>
          <p:cNvPr id="10243"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1600200"/>
            <a:ext cx="6005513" cy="312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4"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4267200"/>
            <a:ext cx="5106988" cy="1976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Slide Number Placeholder 6"/>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91A25B78-0C3D-4F78-953B-75F610E7070E}" type="slidenum">
              <a:rPr lang="en-US" altLang="en-US">
                <a:solidFill>
                  <a:srgbClr val="045C75"/>
                </a:solidFill>
              </a:rPr>
              <a:pPr eaLnBrk="1" hangingPunct="1"/>
              <a:t>57</a:t>
            </a:fld>
            <a:endParaRPr lang="en-US" altLang="en-US">
              <a:solidFill>
                <a:srgbClr val="045C75"/>
              </a:solidFill>
            </a:endParaRPr>
          </a:p>
        </p:txBody>
      </p:sp>
      <p:sp>
        <p:nvSpPr>
          <p:cNvPr id="8" name="Footer Placeholder 7"/>
          <p:cNvSpPr>
            <a:spLocks noGrp="1"/>
          </p:cNvSpPr>
          <p:nvPr>
            <p:ph type="ftr" sz="quarter" idx="11"/>
          </p:nvPr>
        </p:nvSpPr>
        <p:spPr/>
        <p:txBody>
          <a:bodyPr/>
          <a:lstStyle/>
          <a:p>
            <a:pPr>
              <a:defRPr/>
            </a:pPr>
            <a:r>
              <a:rPr lang="en-US"/>
              <a:t>Khoa ĐT-VT, Đại học Bách Khoa Hà nội           Tiến sỹ Hoàng Mạnh Thắng</a:t>
            </a:r>
          </a:p>
        </p:txBody>
      </p:sp>
      <p:sp>
        <p:nvSpPr>
          <p:cNvPr id="9" name="Date Placeholder 8"/>
          <p:cNvSpPr>
            <a:spLocks noGrp="1"/>
          </p:cNvSpPr>
          <p:nvPr>
            <p:ph type="dt" sz="quarter" idx="10"/>
          </p:nvPr>
        </p:nvSpPr>
        <p:spPr/>
        <p:txBody>
          <a:bodyPr/>
          <a:lstStyle/>
          <a:p>
            <a:pPr>
              <a:defRPr/>
            </a:pPr>
            <a:r>
              <a:rPr lang="en-US"/>
              <a:t>Chương II</a:t>
            </a:r>
          </a:p>
        </p:txBody>
      </p:sp>
    </p:spTree>
    <p:extLst>
      <p:ext uri="{BB962C8B-B14F-4D97-AF65-F5344CB8AC3E}">
        <p14:creationId xmlns:p14="http://schemas.microsoft.com/office/powerpoint/2010/main" val="881359752"/>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ltLang="en-US" smtClean="0">
                <a:latin typeface="Times New Roman" panose="02020603050405020304" pitchFamily="18" charset="0"/>
                <a:cs typeface="Times New Roman" panose="02020603050405020304" pitchFamily="18" charset="0"/>
              </a:rPr>
              <a:t>Ví dụ </a:t>
            </a:r>
            <a:r>
              <a:rPr lang="vi-VN" altLang="en-US" smtClean="0">
                <a:latin typeface="Times New Roman" panose="02020603050405020304" pitchFamily="18" charset="0"/>
                <a:cs typeface="Times New Roman" panose="02020603050405020304" pitchFamily="18" charset="0"/>
              </a:rPr>
              <a:t>Cảnh báo an toàn xe ôtô</a:t>
            </a:r>
            <a:endParaRPr lang="en-US" altLang="en-US" smtClean="0">
              <a:latin typeface="Times New Roman" panose="02020603050405020304" pitchFamily="18" charset="0"/>
              <a:cs typeface="Times New Roman" panose="02020603050405020304" pitchFamily="18" charset="0"/>
            </a:endParaRPr>
          </a:p>
        </p:txBody>
      </p:sp>
      <p:sp>
        <p:nvSpPr>
          <p:cNvPr id="11267" name="Rectangle 3"/>
          <p:cNvSpPr>
            <a:spLocks noGrp="1" noChangeArrowheads="1"/>
          </p:cNvSpPr>
          <p:nvPr>
            <p:ph idx="1"/>
          </p:nvPr>
        </p:nvSpPr>
        <p:spPr/>
        <p:txBody>
          <a:bodyPr/>
          <a:lstStyle/>
          <a:p>
            <a:r>
              <a:rPr lang="vi-VN" altLang="en-US" sz="2700" smtClean="0"/>
              <a:t>Thiết kế bộ cảnh báo an toàn với 4 biến vào:</a:t>
            </a:r>
          </a:p>
          <a:p>
            <a:pPr lvl="1"/>
            <a:r>
              <a:rPr lang="vi-VN" altLang="en-US" sz="2200" smtClean="0"/>
              <a:t>Cửa đóng (D)</a:t>
            </a:r>
          </a:p>
          <a:p>
            <a:pPr lvl="1"/>
            <a:r>
              <a:rPr lang="vi-VN" altLang="en-US" sz="2200" smtClean="0"/>
              <a:t>Chìa khóa cắm trong ổ (K)</a:t>
            </a:r>
          </a:p>
          <a:p>
            <a:pPr lvl="1"/>
            <a:r>
              <a:rPr lang="vi-VN" altLang="en-US" sz="2200" smtClean="0"/>
              <a:t>Áp lực lên ghế (S)</a:t>
            </a:r>
          </a:p>
          <a:p>
            <a:pPr lvl="1"/>
            <a:r>
              <a:rPr lang="vi-VN" altLang="en-US" sz="2200" smtClean="0"/>
              <a:t>Thắt dây an toàn (B)</a:t>
            </a:r>
          </a:p>
          <a:p>
            <a:r>
              <a:rPr lang="vi-VN" altLang="en-US" sz="2700" smtClean="0"/>
              <a:t>Đầu ra là tín hiệu cảnh báo (A) được bật nếu:</a:t>
            </a:r>
          </a:p>
          <a:p>
            <a:pPr lvl="1"/>
            <a:r>
              <a:rPr lang="vi-VN" altLang="en-US" sz="2200" smtClean="0"/>
              <a:t>Chìa khóa được cắm </a:t>
            </a:r>
            <a:r>
              <a:rPr lang="vi-VN" altLang="en-US" sz="2200" smtClean="0">
                <a:cs typeface="Times New Roman" panose="02020603050405020304" pitchFamily="18" charset="0"/>
              </a:rPr>
              <a:t>vào ổ </a:t>
            </a:r>
            <a:r>
              <a:rPr lang="vi-VN" altLang="en-US" sz="2200" b="1" u="sng" smtClean="0">
                <a:cs typeface="Times New Roman" panose="02020603050405020304" pitchFamily="18" charset="0"/>
              </a:rPr>
              <a:t>và</a:t>
            </a:r>
            <a:r>
              <a:rPr lang="vi-VN" altLang="en-US" sz="2200" smtClean="0">
                <a:cs typeface="Times New Roman" panose="02020603050405020304" pitchFamily="18" charset="0"/>
              </a:rPr>
              <a:t> c</a:t>
            </a:r>
            <a:r>
              <a:rPr lang="en-US" altLang="en-US" sz="2200" smtClean="0">
                <a:latin typeface="Times New Roman" panose="02020603050405020304" pitchFamily="18" charset="0"/>
                <a:cs typeface="Times New Roman" panose="02020603050405020304" pitchFamily="18" charset="0"/>
              </a:rPr>
              <a:t>ử</a:t>
            </a:r>
            <a:r>
              <a:rPr lang="vi-VN" altLang="en-US" sz="2200" smtClean="0">
                <a:cs typeface="Times New Roman" panose="02020603050405020304" pitchFamily="18" charset="0"/>
              </a:rPr>
              <a:t>a không </a:t>
            </a:r>
            <a:r>
              <a:rPr lang="vi-VN" altLang="en-US" sz="2200" smtClean="0"/>
              <a:t>được đóng</a:t>
            </a:r>
          </a:p>
          <a:p>
            <a:pPr lvl="1"/>
            <a:r>
              <a:rPr lang="vi-VN" altLang="en-US" sz="2200" smtClean="0"/>
              <a:t>Của được đóng </a:t>
            </a:r>
            <a:r>
              <a:rPr lang="vi-VN" altLang="en-US" sz="2200" b="1" u="sng" smtClean="0"/>
              <a:t>và</a:t>
            </a:r>
            <a:r>
              <a:rPr lang="vi-VN" altLang="en-US" sz="2200" smtClean="0"/>
              <a:t> chìa </a:t>
            </a:r>
            <a:r>
              <a:rPr lang="vi-VN" altLang="en-US" sz="2200" smtClean="0">
                <a:cs typeface="Times New Roman" panose="02020603050405020304" pitchFamily="18" charset="0"/>
              </a:rPr>
              <a:t>khóa </a:t>
            </a:r>
            <a:r>
              <a:rPr lang="en-US" altLang="en-US" sz="2200" smtClean="0">
                <a:latin typeface="Times New Roman" panose="02020603050405020304" pitchFamily="18" charset="0"/>
                <a:cs typeface="Times New Roman" panose="02020603050405020304" pitchFamily="18" charset="0"/>
              </a:rPr>
              <a:t>vẫn để </a:t>
            </a:r>
            <a:r>
              <a:rPr lang="vi-VN" altLang="en-US" sz="2200" smtClean="0">
                <a:cs typeface="Times New Roman" panose="02020603050405020304" pitchFamily="18" charset="0"/>
              </a:rPr>
              <a:t>trong </a:t>
            </a:r>
            <a:r>
              <a:rPr lang="vi-VN" altLang="en-US" sz="2200" smtClean="0"/>
              <a:t>ổ </a:t>
            </a:r>
            <a:r>
              <a:rPr lang="vi-VN" altLang="en-US" sz="2200" b="1" u="sng" smtClean="0"/>
              <a:t>và</a:t>
            </a:r>
            <a:r>
              <a:rPr lang="vi-VN" altLang="en-US" sz="2200" smtClean="0"/>
              <a:t> lái xe đã ngồi </a:t>
            </a:r>
            <a:r>
              <a:rPr lang="vi-VN" altLang="en-US" sz="2200" b="1" u="sng" smtClean="0"/>
              <a:t>và</a:t>
            </a:r>
            <a:r>
              <a:rPr lang="vi-VN" altLang="en-US" sz="2200" smtClean="0"/>
              <a:t> dây an toàn chưa được thắt</a:t>
            </a:r>
            <a:endParaRPr lang="en-US" altLang="en-US" sz="2200" smtClean="0"/>
          </a:p>
        </p:txBody>
      </p:sp>
      <p:sp>
        <p:nvSpPr>
          <p:cNvPr id="6"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D163366-9B73-4FD8-AC5E-46758B9D0E1F}" type="slidenum">
              <a:rPr lang="en-US" altLang="en-US">
                <a:solidFill>
                  <a:srgbClr val="045C75"/>
                </a:solidFill>
              </a:rPr>
              <a:pPr eaLnBrk="1" hangingPunct="1"/>
              <a:t>58</a:t>
            </a:fld>
            <a:endParaRPr lang="en-US" altLang="en-US">
              <a:solidFill>
                <a:srgbClr val="045C75"/>
              </a:solidFill>
            </a:endParaRPr>
          </a:p>
        </p:txBody>
      </p:sp>
      <p:sp>
        <p:nvSpPr>
          <p:cNvPr id="7" name="Footer Placeholder 6"/>
          <p:cNvSpPr>
            <a:spLocks noGrp="1"/>
          </p:cNvSpPr>
          <p:nvPr>
            <p:ph type="ftr" sz="quarter" idx="11"/>
          </p:nvPr>
        </p:nvSpPr>
        <p:spPr/>
        <p:txBody>
          <a:bodyPr/>
          <a:lstStyle/>
          <a:p>
            <a:pPr>
              <a:defRPr/>
            </a:pPr>
            <a:r>
              <a:rPr lang="en-US"/>
              <a:t>Khoa ĐT-VT, Đại học Bách Khoa Hà nội           Tiến sỹ Hoàng Mạnh Thắng</a:t>
            </a:r>
          </a:p>
        </p:txBody>
      </p:sp>
      <p:sp>
        <p:nvSpPr>
          <p:cNvPr id="8" name="Date Placeholder 7"/>
          <p:cNvSpPr>
            <a:spLocks noGrp="1"/>
          </p:cNvSpPr>
          <p:nvPr>
            <p:ph type="dt" sz="quarter" idx="10"/>
          </p:nvPr>
        </p:nvSpPr>
        <p:spPr/>
        <p:txBody>
          <a:bodyPr/>
          <a:lstStyle/>
          <a:p>
            <a:pPr>
              <a:defRPr/>
            </a:pPr>
            <a:r>
              <a:rPr lang="en-US"/>
              <a:t>Chương II</a:t>
            </a:r>
          </a:p>
        </p:txBody>
      </p:sp>
    </p:spTree>
    <p:extLst>
      <p:ext uri="{BB962C8B-B14F-4D97-AF65-F5344CB8AC3E}">
        <p14:creationId xmlns:p14="http://schemas.microsoft.com/office/powerpoint/2010/main" val="1322504400"/>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normAutofit fontScale="90000"/>
          </a:bodyPr>
          <a:lstStyle/>
          <a:p>
            <a:pPr fontAlgn="auto">
              <a:spcAft>
                <a:spcPts val="0"/>
              </a:spcAft>
              <a:defRPr/>
            </a:pPr>
            <a:r>
              <a:rPr lang="vi-VN"/>
              <a:t>Cảnh báo an toàn xe ôtô (cont.)</a:t>
            </a:r>
            <a:endParaRPr lang="en-US"/>
          </a:p>
        </p:txBody>
      </p:sp>
      <p:pic>
        <p:nvPicPr>
          <p:cNvPr id="12291"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9338" y="1828800"/>
            <a:ext cx="1541462" cy="409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2"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9400" y="1828800"/>
            <a:ext cx="5486400" cy="406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Slide Number Placeholder 6"/>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A442414-432F-4BE6-8BB4-D0A27C0AEDF6}" type="slidenum">
              <a:rPr lang="en-US" altLang="en-US">
                <a:solidFill>
                  <a:srgbClr val="045C75"/>
                </a:solidFill>
              </a:rPr>
              <a:pPr eaLnBrk="1" hangingPunct="1"/>
              <a:t>59</a:t>
            </a:fld>
            <a:endParaRPr lang="en-US" altLang="en-US">
              <a:solidFill>
                <a:srgbClr val="045C75"/>
              </a:solidFill>
            </a:endParaRPr>
          </a:p>
        </p:txBody>
      </p:sp>
      <p:sp>
        <p:nvSpPr>
          <p:cNvPr id="8" name="Footer Placeholder 7"/>
          <p:cNvSpPr>
            <a:spLocks noGrp="1"/>
          </p:cNvSpPr>
          <p:nvPr>
            <p:ph type="ftr" sz="quarter" idx="11"/>
          </p:nvPr>
        </p:nvSpPr>
        <p:spPr/>
        <p:txBody>
          <a:bodyPr/>
          <a:lstStyle/>
          <a:p>
            <a:pPr>
              <a:defRPr/>
            </a:pPr>
            <a:r>
              <a:rPr lang="en-US"/>
              <a:t>Khoa ĐT-VT, Đại học Bách Khoa Hà nội           Tiến sỹ Hoàng Mạnh Thắng</a:t>
            </a:r>
          </a:p>
        </p:txBody>
      </p:sp>
      <p:sp>
        <p:nvSpPr>
          <p:cNvPr id="9" name="Date Placeholder 8"/>
          <p:cNvSpPr>
            <a:spLocks noGrp="1"/>
          </p:cNvSpPr>
          <p:nvPr>
            <p:ph type="dt" sz="quarter" idx="10"/>
          </p:nvPr>
        </p:nvSpPr>
        <p:spPr/>
        <p:txBody>
          <a:bodyPr/>
          <a:lstStyle/>
          <a:p>
            <a:pPr>
              <a:defRPr/>
            </a:pPr>
            <a:r>
              <a:rPr lang="en-US"/>
              <a:t>Chương II</a:t>
            </a:r>
          </a:p>
        </p:txBody>
      </p:sp>
    </p:spTree>
    <p:extLst>
      <p:ext uri="{BB962C8B-B14F-4D97-AF65-F5344CB8AC3E}">
        <p14:creationId xmlns:p14="http://schemas.microsoft.com/office/powerpoint/2010/main" val="4330150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altLang="en-US" sz="4000" smtClean="0"/>
              <a:t> </a:t>
            </a:r>
            <a:r>
              <a:rPr lang="vi-VN" altLang="en-US" sz="4000" smtClean="0"/>
              <a:t>Phần cứng số (Digital Hardware)</a:t>
            </a:r>
            <a:endParaRPr lang="en-US" altLang="en-US" sz="4000" smtClean="0">
              <a:latin typeface="Arial" panose="020B0604020202020204" pitchFamily="34" charset="0"/>
            </a:endParaRPr>
          </a:p>
        </p:txBody>
      </p:sp>
      <p:sp>
        <p:nvSpPr>
          <p:cNvPr id="10243" name="Rectangle 3"/>
          <p:cNvSpPr>
            <a:spLocks noGrp="1" noChangeArrowheads="1"/>
          </p:cNvSpPr>
          <p:nvPr>
            <p:ph idx="1"/>
          </p:nvPr>
        </p:nvSpPr>
        <p:spPr/>
        <p:txBody>
          <a:bodyPr/>
          <a:lstStyle/>
          <a:p>
            <a:pPr eaLnBrk="1" hangingPunct="1"/>
            <a:r>
              <a:rPr lang="vi-VN" altLang="en-US" sz="2700" smtClean="0"/>
              <a:t>Các mạch logic được dùng để xây dựng các máy tính số cũng như các thiết bị điện tử số khác</a:t>
            </a:r>
          </a:p>
          <a:p>
            <a:pPr eaLnBrk="1" hangingPunct="1"/>
            <a:r>
              <a:rPr lang="vi-VN" altLang="en-US" sz="2700" smtClean="0"/>
              <a:t>Sự bùng phát về khả năng số bắt đ</a:t>
            </a:r>
            <a:r>
              <a:rPr lang="vi-VN" altLang="ja-JP" sz="2700" smtClean="0">
                <a:cs typeface="HGP明朝E"/>
              </a:rPr>
              <a:t>ầu</a:t>
            </a:r>
            <a:r>
              <a:rPr lang="vi-VN" altLang="en-US" sz="2700" smtClean="0"/>
              <a:t> vào khoảng cuối thập niên 60 và đầu 70 với:</a:t>
            </a:r>
          </a:p>
          <a:p>
            <a:pPr lvl="1" eaLnBrk="1" hangingPunct="1"/>
            <a:r>
              <a:rPr lang="vi-VN" altLang="en-US" sz="2200" smtClean="0"/>
              <a:t>Kích thước transistor nhỏ</a:t>
            </a:r>
          </a:p>
          <a:p>
            <a:pPr lvl="1" eaLnBrk="1" hangingPunct="1"/>
            <a:r>
              <a:rPr lang="vi-VN" altLang="en-US" sz="2200" smtClean="0"/>
              <a:t>Kích thước chip lớn hơ</a:t>
            </a:r>
            <a:r>
              <a:rPr lang="vi-VN" altLang="ja-JP" sz="2200" smtClean="0">
                <a:cs typeface="HGP明朝E"/>
              </a:rPr>
              <a:t>n</a:t>
            </a:r>
            <a:endParaRPr lang="vi-VN" altLang="en-US" sz="2200" smtClean="0"/>
          </a:p>
          <a:p>
            <a:pPr eaLnBrk="1" hangingPunct="1"/>
            <a:r>
              <a:rPr lang="vi-VN" altLang="en-US" sz="2700" smtClean="0"/>
              <a:t>Kích thước transitstor/chip lớn </a:t>
            </a:r>
            <a:r>
              <a:rPr lang="vi-VN" altLang="en-US" sz="2700" smtClean="0">
                <a:sym typeface="Wingdings" panose="05000000000000000000" pitchFamily="2" charset="2"/>
              </a:rPr>
              <a:t>dễ ràng thực hiện nhiều chức năng hơn, nhưng phức tạp trong quá trình thiết kế.</a:t>
            </a:r>
            <a:endParaRPr lang="en-US" altLang="en-US" sz="2700" smtClean="0"/>
          </a:p>
        </p:txBody>
      </p:sp>
      <p:sp>
        <p:nvSpPr>
          <p:cNvPr id="6"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5E9148BC-E37C-4B49-A3F5-BD68E1F0DDE2}" type="slidenum">
              <a:rPr lang="en-US" altLang="en-US">
                <a:solidFill>
                  <a:srgbClr val="045C75"/>
                </a:solidFill>
              </a:rPr>
              <a:pPr eaLnBrk="1" hangingPunct="1"/>
              <a:t>6</a:t>
            </a:fld>
            <a:endParaRPr lang="en-US" altLang="en-US">
              <a:solidFill>
                <a:srgbClr val="045C75"/>
              </a:solidFill>
            </a:endParaRPr>
          </a:p>
        </p:txBody>
      </p:sp>
      <p:sp>
        <p:nvSpPr>
          <p:cNvPr id="7" name="Footer Placeholder 6"/>
          <p:cNvSpPr>
            <a:spLocks noGrp="1"/>
          </p:cNvSpPr>
          <p:nvPr>
            <p:ph type="ftr" sz="quarter" idx="11"/>
          </p:nvPr>
        </p:nvSpPr>
        <p:spPr/>
        <p:txBody>
          <a:bodyPr/>
          <a:lstStyle/>
          <a:p>
            <a:pPr>
              <a:defRPr/>
            </a:pPr>
            <a:r>
              <a:rPr lang="en-US" dirty="0" err="1"/>
              <a:t>Khoa</a:t>
            </a:r>
            <a:r>
              <a:rPr lang="en-US" dirty="0"/>
              <a:t> ĐT-VT, </a:t>
            </a:r>
            <a:r>
              <a:rPr lang="en-US" dirty="0" err="1"/>
              <a:t>Đại</a:t>
            </a:r>
            <a:r>
              <a:rPr lang="en-US" dirty="0"/>
              <a:t> </a:t>
            </a:r>
            <a:r>
              <a:rPr lang="en-US" dirty="0" err="1"/>
              <a:t>học</a:t>
            </a:r>
            <a:r>
              <a:rPr lang="en-US" dirty="0"/>
              <a:t> </a:t>
            </a:r>
            <a:r>
              <a:rPr lang="en-US" dirty="0" err="1"/>
              <a:t>Bách</a:t>
            </a:r>
            <a:r>
              <a:rPr lang="en-US" dirty="0"/>
              <a:t> </a:t>
            </a:r>
            <a:r>
              <a:rPr lang="en-US" dirty="0" err="1"/>
              <a:t>Khoa</a:t>
            </a:r>
            <a:r>
              <a:rPr lang="en-US" dirty="0"/>
              <a:t> </a:t>
            </a:r>
            <a:r>
              <a:rPr lang="en-US" dirty="0" err="1"/>
              <a:t>Hà</a:t>
            </a:r>
            <a:r>
              <a:rPr lang="en-US" dirty="0"/>
              <a:t> </a:t>
            </a:r>
            <a:r>
              <a:rPr lang="en-US" dirty="0" err="1"/>
              <a:t>nội</a:t>
            </a:r>
            <a:r>
              <a:rPr lang="en-US" dirty="0"/>
              <a:t>           </a:t>
            </a:r>
            <a:r>
              <a:rPr lang="en-US" dirty="0" err="1"/>
              <a:t>Tiến</a:t>
            </a:r>
            <a:r>
              <a:rPr lang="en-US" dirty="0"/>
              <a:t> </a:t>
            </a:r>
            <a:r>
              <a:rPr lang="en-US" dirty="0" err="1"/>
              <a:t>sỹ</a:t>
            </a:r>
            <a:r>
              <a:rPr lang="en-US" dirty="0"/>
              <a:t> </a:t>
            </a:r>
            <a:r>
              <a:rPr lang="en-US" dirty="0" err="1"/>
              <a:t>Hoàng</a:t>
            </a:r>
            <a:r>
              <a:rPr lang="en-US" dirty="0"/>
              <a:t> </a:t>
            </a:r>
            <a:r>
              <a:rPr lang="en-US" dirty="0" err="1"/>
              <a:t>Mạnh</a:t>
            </a:r>
            <a:r>
              <a:rPr lang="en-US" dirty="0"/>
              <a:t> </a:t>
            </a:r>
            <a:r>
              <a:rPr lang="en-US" dirty="0" err="1"/>
              <a:t>Thắng</a:t>
            </a:r>
            <a:endParaRPr lang="en-US" dirty="0"/>
          </a:p>
        </p:txBody>
      </p:sp>
      <p:sp>
        <p:nvSpPr>
          <p:cNvPr id="9" name="Date Placeholder 8"/>
          <p:cNvSpPr>
            <a:spLocks noGrp="1"/>
          </p:cNvSpPr>
          <p:nvPr>
            <p:ph type="dt" sz="quarter" idx="10"/>
          </p:nvPr>
        </p:nvSpPr>
        <p:spPr/>
        <p:txBody>
          <a:bodyPr/>
          <a:lstStyle/>
          <a:p>
            <a:pPr>
              <a:defRPr/>
            </a:pPr>
            <a:r>
              <a:rPr lang="en-US"/>
              <a:t>Chương 1</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vi-VN" altLang="en-US" smtClean="0"/>
              <a:t>Mạch cộng </a:t>
            </a:r>
            <a:r>
              <a:rPr lang="en-US" altLang="en-US" smtClean="0"/>
              <a:t>- </a:t>
            </a:r>
            <a:r>
              <a:rPr lang="vi-VN" altLang="en-US" smtClean="0"/>
              <a:t>bài tập</a:t>
            </a:r>
            <a:endParaRPr lang="en-US" altLang="en-US" smtClean="0"/>
          </a:p>
        </p:txBody>
      </p:sp>
      <p:sp>
        <p:nvSpPr>
          <p:cNvPr id="13315" name="Rectangle 3"/>
          <p:cNvSpPr>
            <a:spLocks noGrp="1" noChangeArrowheads="1"/>
          </p:cNvSpPr>
          <p:nvPr>
            <p:ph idx="1"/>
          </p:nvPr>
        </p:nvSpPr>
        <p:spPr/>
        <p:txBody>
          <a:bodyPr/>
          <a:lstStyle/>
          <a:p>
            <a:r>
              <a:rPr lang="vi-VN" altLang="en-US" smtClean="0"/>
              <a:t>Thiết kế mạch cộng 2 đầu vào dạng bit,x và y và tạo ra 2 đầu ra dạng bit, s và c:</a:t>
            </a:r>
          </a:p>
          <a:p>
            <a:pPr lvl="1"/>
            <a:r>
              <a:rPr lang="vi-VN" altLang="en-US" smtClean="0"/>
              <a:t>s: bit tổng</a:t>
            </a:r>
          </a:p>
          <a:p>
            <a:pPr lvl="1"/>
            <a:endParaRPr lang="vi-VN" altLang="en-US" smtClean="0"/>
          </a:p>
          <a:p>
            <a:pPr lvl="1"/>
            <a:endParaRPr lang="vi-VN" altLang="en-US" smtClean="0"/>
          </a:p>
          <a:p>
            <a:pPr lvl="1"/>
            <a:r>
              <a:rPr lang="vi-VN" altLang="en-US" smtClean="0"/>
              <a:t>c: bit nhớ</a:t>
            </a:r>
            <a:endParaRPr lang="en-US" altLang="en-US" smtClean="0"/>
          </a:p>
        </p:txBody>
      </p:sp>
      <p:pic>
        <p:nvPicPr>
          <p:cNvPr id="1331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6600" y="2971800"/>
            <a:ext cx="2743200"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1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6600" y="4572000"/>
            <a:ext cx="2743200" cy="1277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Slide Number Placeholder 7"/>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B19B8DB-FA28-4B8D-B9CE-0895BADE84D7}" type="slidenum">
              <a:rPr lang="en-US" altLang="en-US">
                <a:solidFill>
                  <a:srgbClr val="045C75"/>
                </a:solidFill>
              </a:rPr>
              <a:pPr eaLnBrk="1" hangingPunct="1"/>
              <a:t>60</a:t>
            </a:fld>
            <a:endParaRPr lang="en-US" altLang="en-US">
              <a:solidFill>
                <a:srgbClr val="045C75"/>
              </a:solidFill>
            </a:endParaRPr>
          </a:p>
        </p:txBody>
      </p:sp>
      <p:sp>
        <p:nvSpPr>
          <p:cNvPr id="9" name="Footer Placeholder 8"/>
          <p:cNvSpPr>
            <a:spLocks noGrp="1"/>
          </p:cNvSpPr>
          <p:nvPr>
            <p:ph type="ftr" sz="quarter" idx="11"/>
          </p:nvPr>
        </p:nvSpPr>
        <p:spPr/>
        <p:txBody>
          <a:bodyPr/>
          <a:lstStyle/>
          <a:p>
            <a:pPr>
              <a:defRPr/>
            </a:pPr>
            <a:r>
              <a:rPr lang="en-US"/>
              <a:t>Khoa ĐT-VT, Đại học Bách Khoa Hà nội           Tiến sỹ Hoàng Mạnh Thắng</a:t>
            </a:r>
          </a:p>
        </p:txBody>
      </p:sp>
      <p:sp>
        <p:nvSpPr>
          <p:cNvPr id="10" name="Date Placeholder 9"/>
          <p:cNvSpPr>
            <a:spLocks noGrp="1"/>
          </p:cNvSpPr>
          <p:nvPr>
            <p:ph type="dt" sz="quarter" idx="10"/>
          </p:nvPr>
        </p:nvSpPr>
        <p:spPr/>
        <p:txBody>
          <a:bodyPr/>
          <a:lstStyle/>
          <a:p>
            <a:pPr>
              <a:defRPr/>
            </a:pPr>
            <a:r>
              <a:rPr lang="en-US"/>
              <a:t>Chương II</a:t>
            </a:r>
          </a:p>
        </p:txBody>
      </p:sp>
    </p:spTree>
    <p:extLst>
      <p:ext uri="{BB962C8B-B14F-4D97-AF65-F5344CB8AC3E}">
        <p14:creationId xmlns:p14="http://schemas.microsoft.com/office/powerpoint/2010/main" val="121261301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algn="ctr"/>
            <a:r>
              <a:rPr lang="vi-VN" altLang="en-US" sz="4000" smtClean="0"/>
              <a:t>Mạch xác định số đông </a:t>
            </a:r>
            <a:endParaRPr lang="en-US" altLang="en-US" sz="4000" smtClean="0"/>
          </a:p>
        </p:txBody>
      </p:sp>
      <p:sp>
        <p:nvSpPr>
          <p:cNvPr id="14339" name="Rectangle 3"/>
          <p:cNvSpPr>
            <a:spLocks noGrp="1" noChangeArrowheads="1"/>
          </p:cNvSpPr>
          <p:nvPr>
            <p:ph idx="1"/>
          </p:nvPr>
        </p:nvSpPr>
        <p:spPr/>
        <p:txBody>
          <a:bodyPr/>
          <a:lstStyle/>
          <a:p>
            <a:r>
              <a:rPr lang="vi-VN" altLang="en-US" smtClean="0"/>
              <a:t>Thiết kế mạch với 3 đầu vào (x,y,z) và 1 đầu ra </a:t>
            </a:r>
            <a:r>
              <a:rPr lang="vi-VN" altLang="en-US" i="1" smtClean="0"/>
              <a:t>f. f=1 </a:t>
            </a:r>
            <a:r>
              <a:rPr lang="vi-VN" altLang="en-US" smtClean="0"/>
              <a:t>nếu số đầu vào bằng 1 nhiều hơn số đầu vào bằng 0</a:t>
            </a:r>
            <a:endParaRPr lang="en-US" altLang="en-US" smtClean="0"/>
          </a:p>
        </p:txBody>
      </p:sp>
      <p:sp>
        <p:nvSpPr>
          <p:cNvPr id="6"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1C66D9E-0F6E-42FC-A5FA-90A5ED97F1AA}" type="slidenum">
              <a:rPr lang="en-US" altLang="en-US">
                <a:solidFill>
                  <a:srgbClr val="045C75"/>
                </a:solidFill>
              </a:rPr>
              <a:pPr eaLnBrk="1" hangingPunct="1"/>
              <a:t>61</a:t>
            </a:fld>
            <a:endParaRPr lang="en-US" altLang="en-US">
              <a:solidFill>
                <a:srgbClr val="045C75"/>
              </a:solidFill>
            </a:endParaRPr>
          </a:p>
        </p:txBody>
      </p:sp>
      <p:sp>
        <p:nvSpPr>
          <p:cNvPr id="7" name="Footer Placeholder 6"/>
          <p:cNvSpPr>
            <a:spLocks noGrp="1"/>
          </p:cNvSpPr>
          <p:nvPr>
            <p:ph type="ftr" sz="quarter" idx="11"/>
          </p:nvPr>
        </p:nvSpPr>
        <p:spPr/>
        <p:txBody>
          <a:bodyPr/>
          <a:lstStyle/>
          <a:p>
            <a:pPr>
              <a:defRPr/>
            </a:pPr>
            <a:r>
              <a:rPr lang="en-US" dirty="0" err="1"/>
              <a:t>Khoa</a:t>
            </a:r>
            <a:r>
              <a:rPr lang="en-US" dirty="0"/>
              <a:t> ĐT-VT, </a:t>
            </a:r>
            <a:r>
              <a:rPr lang="en-US" dirty="0" err="1"/>
              <a:t>Đại</a:t>
            </a:r>
            <a:r>
              <a:rPr lang="en-US" dirty="0"/>
              <a:t> </a:t>
            </a:r>
            <a:r>
              <a:rPr lang="en-US" dirty="0" err="1"/>
              <a:t>học</a:t>
            </a:r>
            <a:r>
              <a:rPr lang="en-US" dirty="0"/>
              <a:t> </a:t>
            </a:r>
            <a:r>
              <a:rPr lang="en-US" dirty="0" err="1"/>
              <a:t>Bách</a:t>
            </a:r>
            <a:r>
              <a:rPr lang="en-US" dirty="0"/>
              <a:t> </a:t>
            </a:r>
            <a:r>
              <a:rPr lang="en-US" dirty="0" err="1"/>
              <a:t>Khoa</a:t>
            </a:r>
            <a:r>
              <a:rPr lang="en-US" dirty="0"/>
              <a:t> </a:t>
            </a:r>
            <a:r>
              <a:rPr lang="en-US" dirty="0" err="1"/>
              <a:t>Hà</a:t>
            </a:r>
            <a:r>
              <a:rPr lang="en-US" dirty="0"/>
              <a:t> </a:t>
            </a:r>
            <a:r>
              <a:rPr lang="en-US" dirty="0" err="1"/>
              <a:t>nội</a:t>
            </a:r>
            <a:r>
              <a:rPr lang="en-US" dirty="0"/>
              <a:t>           </a:t>
            </a:r>
            <a:r>
              <a:rPr lang="en-US" dirty="0" err="1"/>
              <a:t>Tiến</a:t>
            </a:r>
            <a:r>
              <a:rPr lang="en-US" dirty="0"/>
              <a:t> </a:t>
            </a:r>
            <a:r>
              <a:rPr lang="en-US" dirty="0" err="1"/>
              <a:t>sỹ</a:t>
            </a:r>
            <a:r>
              <a:rPr lang="en-US" dirty="0"/>
              <a:t> </a:t>
            </a:r>
            <a:r>
              <a:rPr lang="en-US" dirty="0" err="1"/>
              <a:t>Hoàng</a:t>
            </a:r>
            <a:r>
              <a:rPr lang="en-US" dirty="0"/>
              <a:t> </a:t>
            </a:r>
            <a:r>
              <a:rPr lang="en-US" dirty="0" err="1"/>
              <a:t>Mạnh</a:t>
            </a:r>
            <a:r>
              <a:rPr lang="en-US" dirty="0"/>
              <a:t> </a:t>
            </a:r>
            <a:r>
              <a:rPr lang="en-US" dirty="0" err="1"/>
              <a:t>Thắng</a:t>
            </a:r>
            <a:endParaRPr lang="en-US" dirty="0"/>
          </a:p>
        </p:txBody>
      </p:sp>
      <p:sp>
        <p:nvSpPr>
          <p:cNvPr id="8" name="Date Placeholder 7"/>
          <p:cNvSpPr>
            <a:spLocks noGrp="1"/>
          </p:cNvSpPr>
          <p:nvPr>
            <p:ph type="dt" sz="quarter" idx="10"/>
          </p:nvPr>
        </p:nvSpPr>
        <p:spPr/>
        <p:txBody>
          <a:bodyPr/>
          <a:lstStyle/>
          <a:p>
            <a:pPr>
              <a:defRPr/>
            </a:pPr>
            <a:r>
              <a:rPr lang="en-US" dirty="0" err="1"/>
              <a:t>Chương</a:t>
            </a:r>
            <a:r>
              <a:rPr lang="en-US" dirty="0"/>
              <a:t> II</a:t>
            </a:r>
          </a:p>
        </p:txBody>
      </p:sp>
    </p:spTree>
    <p:extLst>
      <p:ext uri="{BB962C8B-B14F-4D97-AF65-F5344CB8AC3E}">
        <p14:creationId xmlns:p14="http://schemas.microsoft.com/office/powerpoint/2010/main" val="378243517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ctrTitle"/>
          </p:nvPr>
        </p:nvSpPr>
        <p:spPr>
          <a:ln>
            <a:miter lim="800000"/>
            <a:headEnd/>
            <a:tailEnd/>
          </a:ln>
        </p:spPr>
        <p:txBody>
          <a:bodyPr>
            <a:normAutofit fontScale="90000"/>
          </a:bodyPr>
          <a:lstStyle/>
          <a:p>
            <a:pPr eaLnBrk="1" fontAlgn="auto" hangingPunct="1">
              <a:spcAft>
                <a:spcPts val="0"/>
              </a:spcAft>
              <a:defRPr/>
            </a:pPr>
            <a:r>
              <a:rPr lang="vi-VN" sz="6800" dirty="0"/>
              <a:t>Thiết kế số</a:t>
            </a:r>
            <a:br>
              <a:rPr lang="vi-VN" sz="6800" dirty="0"/>
            </a:br>
            <a:r>
              <a:rPr lang="vi-VN" sz="6800" dirty="0"/>
              <a:t> </a:t>
            </a:r>
            <a:r>
              <a:rPr lang="vi-VN" sz="4200" i="1" u="sng" dirty="0">
                <a:solidFill>
                  <a:schemeClr val="accent2"/>
                </a:solidFill>
              </a:rPr>
              <a:t>Giới thiệu về mạch số: </a:t>
            </a:r>
            <a:r>
              <a:rPr lang="en-US" sz="4200" i="1" u="sng" dirty="0">
                <a:solidFill>
                  <a:schemeClr val="accent2"/>
                </a:solidFill>
                <a:latin typeface="Arial" charset="0"/>
              </a:rPr>
              <a:t/>
            </a:r>
            <a:br>
              <a:rPr lang="en-US" sz="4200" i="1" u="sng" dirty="0">
                <a:solidFill>
                  <a:schemeClr val="accent2"/>
                </a:solidFill>
                <a:latin typeface="Arial" charset="0"/>
              </a:rPr>
            </a:br>
            <a:r>
              <a:rPr lang="vi-VN" sz="4200" i="1" dirty="0">
                <a:solidFill>
                  <a:schemeClr val="accent2"/>
                </a:solidFill>
              </a:rPr>
              <a:t>Sử dụng CAD và VHDL</a:t>
            </a:r>
            <a:endParaRPr lang="en-US" sz="4200" i="1" dirty="0">
              <a:solidFill>
                <a:schemeClr val="accent2"/>
              </a:solidFill>
              <a:latin typeface="Arial" charset="0"/>
            </a:endParaRPr>
          </a:p>
        </p:txBody>
      </p:sp>
      <p:sp>
        <p:nvSpPr>
          <p:cNvPr id="5123" name="Rectangle 3"/>
          <p:cNvSpPr>
            <a:spLocks noGrp="1" noChangeArrowheads="1"/>
          </p:cNvSpPr>
          <p:nvPr>
            <p:ph type="subTitle" idx="1"/>
          </p:nvPr>
        </p:nvSpPr>
        <p:spPr>
          <a:xfrm>
            <a:off x="533400" y="3228975"/>
            <a:ext cx="7854950" cy="1752600"/>
          </a:xfrm>
        </p:spPr>
        <p:txBody>
          <a:bodyPr/>
          <a:lstStyle/>
          <a:p>
            <a:pPr marR="0" eaLnBrk="1" hangingPunct="1"/>
            <a:r>
              <a:rPr lang="vi-VN" altLang="en-US" smtClean="0"/>
              <a:t>Người trình bày: </a:t>
            </a:r>
          </a:p>
          <a:p>
            <a:pPr marR="0" eaLnBrk="1" hangingPunct="1"/>
            <a:r>
              <a:rPr lang="vi-VN" altLang="en-US" smtClean="0"/>
              <a:t>T</a:t>
            </a:r>
            <a:r>
              <a:rPr lang="en-US" altLang="en-US" smtClean="0"/>
              <a:t>iến sỹ</a:t>
            </a:r>
            <a:r>
              <a:rPr lang="vi-VN" altLang="en-US" smtClean="0"/>
              <a:t> Hoàng Mạnh Thắng</a:t>
            </a:r>
            <a:endParaRPr lang="en-US" altLang="en-US" smtClean="0"/>
          </a:p>
        </p:txBody>
      </p:sp>
      <p:sp>
        <p:nvSpPr>
          <p:cNvPr id="5124" name="Text Box 4"/>
          <p:cNvSpPr txBox="1">
            <a:spLocks noChangeArrowheads="1"/>
          </p:cNvSpPr>
          <p:nvPr>
            <p:custDataLst>
              <p:tags r:id="rId1"/>
            </p:custDataLst>
          </p:nvPr>
        </p:nvSpPr>
        <p:spPr bwMode="auto">
          <a:xfrm>
            <a:off x="0" y="7112000"/>
            <a:ext cx="9144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TexPoint fonts used in EMF: </a:t>
            </a:r>
            <a:r>
              <a:rPr lang="en-US" altLang="en-US">
                <a:latin typeface="cmmi10" pitchFamily="34" charset="0"/>
              </a:rPr>
              <a:t>A</a:t>
            </a:r>
            <a:r>
              <a:rPr lang="en-US" altLang="en-US">
                <a:latin typeface="cmr10" pitchFamily="34" charset="0"/>
              </a:rPr>
              <a:t>A</a:t>
            </a:r>
            <a:r>
              <a:rPr lang="en-US" altLang="en-US">
                <a:latin typeface="cmsy10" pitchFamily="34" charset="0"/>
              </a:rPr>
              <a:t>A</a:t>
            </a:r>
            <a:r>
              <a:rPr lang="en-US" altLang="en-US">
                <a:latin typeface="cmsy7" pitchFamily="34" charset="0"/>
              </a:rPr>
              <a:t>A</a:t>
            </a:r>
            <a:r>
              <a:rPr lang="en-US" altLang="en-US">
                <a:latin typeface="cmr7" pitchFamily="34" charset="0"/>
              </a:rPr>
              <a:t>A</a:t>
            </a:r>
          </a:p>
        </p:txBody>
      </p:sp>
    </p:spTree>
    <p:extLst>
      <p:ext uri="{BB962C8B-B14F-4D97-AF65-F5344CB8AC3E}">
        <p14:creationId xmlns:p14="http://schemas.microsoft.com/office/powerpoint/2010/main" val="996475181"/>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vi-VN" altLang="en-US" smtClean="0"/>
              <a:t>Giới thiệu công cụ CAD</a:t>
            </a:r>
            <a:endParaRPr lang="en-US" altLang="en-US" smtClean="0"/>
          </a:p>
        </p:txBody>
      </p:sp>
      <p:sp>
        <p:nvSpPr>
          <p:cNvPr id="6147" name="Rectangle 3"/>
          <p:cNvSpPr>
            <a:spLocks noGrp="1" noChangeArrowheads="1"/>
          </p:cNvSpPr>
          <p:nvPr>
            <p:ph idx="1"/>
          </p:nvPr>
        </p:nvSpPr>
        <p:spPr/>
        <p:txBody>
          <a:bodyPr/>
          <a:lstStyle/>
          <a:p>
            <a:pPr eaLnBrk="1" hangingPunct="1"/>
            <a:r>
              <a:rPr lang="vi-VN" altLang="en-US" sz="3200" smtClean="0"/>
              <a:t>Một hệ thống CAD thường kèm theo các công cụ sau:</a:t>
            </a:r>
          </a:p>
          <a:p>
            <a:pPr lvl="1" eaLnBrk="1" hangingPunct="1"/>
            <a:r>
              <a:rPr lang="vi-VN" altLang="en-US" sz="3200" smtClean="0"/>
              <a:t>Đưa thiết kế vào</a:t>
            </a:r>
            <a:r>
              <a:rPr lang="en-US" altLang="en-US" sz="3200" smtClean="0"/>
              <a:t> (design entry)</a:t>
            </a:r>
            <a:endParaRPr lang="vi-VN" altLang="en-US" sz="3200" smtClean="0"/>
          </a:p>
          <a:p>
            <a:pPr lvl="1" eaLnBrk="1" hangingPunct="1"/>
            <a:r>
              <a:rPr lang="vi-VN" altLang="en-US" sz="3200" smtClean="0"/>
              <a:t>Tổng hợp và tối ưu hóa</a:t>
            </a:r>
          </a:p>
          <a:p>
            <a:pPr lvl="1" eaLnBrk="1" hangingPunct="1"/>
            <a:r>
              <a:rPr lang="vi-VN" altLang="en-US" sz="3200" smtClean="0"/>
              <a:t>Mô phỏng</a:t>
            </a:r>
          </a:p>
          <a:p>
            <a:pPr lvl="1" eaLnBrk="1" hangingPunct="1"/>
            <a:r>
              <a:rPr lang="vi-VN" altLang="en-US" sz="3200" smtClean="0"/>
              <a:t>Thiết </a:t>
            </a:r>
            <a:r>
              <a:rPr lang="vi-VN" altLang="en-US" sz="3200" smtClean="0">
                <a:cs typeface="Times New Roman" panose="02020603050405020304" pitchFamily="18" charset="0"/>
              </a:rPr>
              <a:t>kế </a:t>
            </a:r>
            <a:r>
              <a:rPr lang="en-US" altLang="en-US" sz="3200" smtClean="0">
                <a:latin typeface="Times New Roman" panose="02020603050405020304" pitchFamily="18" charset="0"/>
                <a:cs typeface="Times New Roman" panose="02020603050405020304" pitchFamily="18" charset="0"/>
              </a:rPr>
              <a:t>lớp </a:t>
            </a:r>
            <a:r>
              <a:rPr lang="vi-VN" altLang="en-US" sz="3200" smtClean="0">
                <a:cs typeface="Times New Roman" panose="02020603050405020304" pitchFamily="18" charset="0"/>
              </a:rPr>
              <a:t>vật lý</a:t>
            </a:r>
            <a:endParaRPr lang="en-US" altLang="en-US" sz="3200" smtClean="0">
              <a:latin typeface="Times New Roman" panose="02020603050405020304" pitchFamily="18" charset="0"/>
              <a:cs typeface="Times New Roman" panose="02020603050405020304" pitchFamily="18" charset="0"/>
            </a:endParaRPr>
          </a:p>
        </p:txBody>
      </p:sp>
      <p:sp>
        <p:nvSpPr>
          <p:cNvPr id="6" name="Date Placeholder 5"/>
          <p:cNvSpPr>
            <a:spLocks noGrp="1"/>
          </p:cNvSpPr>
          <p:nvPr>
            <p:ph type="dt" sz="quarter" idx="10"/>
          </p:nvPr>
        </p:nvSpPr>
        <p:spPr/>
        <p:txBody>
          <a:bodyPr/>
          <a:lstStyle/>
          <a:p>
            <a:pPr>
              <a:defRPr/>
            </a:pPr>
            <a:r>
              <a:rPr lang="en-US"/>
              <a:t>Chương 2</a:t>
            </a:r>
          </a:p>
        </p:txBody>
      </p:sp>
      <p:sp>
        <p:nvSpPr>
          <p:cNvPr id="7" name="Slide Number Placeholder 6"/>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030D2A7-56D9-40F8-9C7A-DA356DF75B9B}" type="slidenum">
              <a:rPr lang="en-US" altLang="en-US">
                <a:solidFill>
                  <a:srgbClr val="045C75"/>
                </a:solidFill>
              </a:rPr>
              <a:pPr eaLnBrk="1" hangingPunct="1"/>
              <a:t>63</a:t>
            </a:fld>
            <a:endParaRPr lang="en-US" altLang="en-US">
              <a:solidFill>
                <a:srgbClr val="045C75"/>
              </a:solidFill>
            </a:endParaRPr>
          </a:p>
        </p:txBody>
      </p:sp>
      <p:sp>
        <p:nvSpPr>
          <p:cNvPr id="8" name="Footer Placeholder 7"/>
          <p:cNvSpPr>
            <a:spLocks noGrp="1"/>
          </p:cNvSpPr>
          <p:nvPr>
            <p:ph type="ftr" sz="quarter" idx="11"/>
          </p:nvPr>
        </p:nvSpPr>
        <p:spPr/>
        <p:txBody>
          <a:bodyPr/>
          <a:lstStyle/>
          <a:p>
            <a:pPr>
              <a:defRPr/>
            </a:pPr>
            <a:r>
              <a:rPr lang="en-US"/>
              <a:t>Khoa ĐT-VT, Đại học Bách Khoa Hà nội           Tiến sỹ Hoàng Mạnh Thắng</a:t>
            </a:r>
          </a:p>
        </p:txBody>
      </p:sp>
    </p:spTree>
    <p:extLst>
      <p:ext uri="{BB962C8B-B14F-4D97-AF65-F5344CB8AC3E}">
        <p14:creationId xmlns:p14="http://schemas.microsoft.com/office/powerpoint/2010/main" val="723315505"/>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vi-VN" altLang="en-US" smtClean="0"/>
              <a:t>Đưa thiết kế vào</a:t>
            </a:r>
            <a:endParaRPr lang="en-US" altLang="en-US" smtClean="0"/>
          </a:p>
        </p:txBody>
      </p:sp>
      <p:sp>
        <p:nvSpPr>
          <p:cNvPr id="7171" name="Rectangle 3"/>
          <p:cNvSpPr>
            <a:spLocks noGrp="1" noChangeArrowheads="1"/>
          </p:cNvSpPr>
          <p:nvPr>
            <p:ph idx="1"/>
          </p:nvPr>
        </p:nvSpPr>
        <p:spPr/>
        <p:txBody>
          <a:bodyPr/>
          <a:lstStyle/>
          <a:p>
            <a:pPr eaLnBrk="1" hangingPunct="1"/>
            <a:r>
              <a:rPr lang="vi-VN" altLang="en-US" sz="2800" smtClean="0"/>
              <a:t>Là quá trình đưa biểu diễn mạc</a:t>
            </a:r>
            <a:r>
              <a:rPr lang="en-US" altLang="en-US" sz="2800" smtClean="0">
                <a:latin typeface="Times New Roman" panose="02020603050405020304" pitchFamily="18" charset="0"/>
                <a:cs typeface="Times New Roman" panose="02020603050405020304" pitchFamily="18" charset="0"/>
              </a:rPr>
              <a:t>h</a:t>
            </a:r>
            <a:r>
              <a:rPr lang="vi-VN" altLang="en-US" sz="2800" smtClean="0">
                <a:cs typeface="Times New Roman" panose="02020603050405020304" pitchFamily="18" charset="0"/>
              </a:rPr>
              <a:t> điện </a:t>
            </a:r>
            <a:r>
              <a:rPr lang="en-US" altLang="en-US" sz="2800" smtClean="0">
                <a:latin typeface="Times New Roman" panose="02020603050405020304" pitchFamily="18" charset="0"/>
                <a:cs typeface="Times New Roman" panose="02020603050405020304" pitchFamily="18" charset="0"/>
              </a:rPr>
              <a:t>trong </a:t>
            </a:r>
            <a:r>
              <a:rPr lang="vi-VN" altLang="en-US" sz="2800" smtClean="0"/>
              <a:t>hệ thống CAD </a:t>
            </a:r>
          </a:p>
          <a:p>
            <a:pPr eaLnBrk="1" hangingPunct="1"/>
            <a:r>
              <a:rPr lang="vi-VN" altLang="en-US" sz="2800" smtClean="0"/>
              <a:t>Thường có 3 phương pháp đưa vào:</a:t>
            </a:r>
          </a:p>
          <a:p>
            <a:pPr lvl="1" eaLnBrk="1" hangingPunct="1"/>
            <a:r>
              <a:rPr lang="vi-VN" altLang="en-US" sz="2800" smtClean="0"/>
              <a:t>Dùng bảng chân lý: dưới dạng text hoặc vẽ dạng sóng biểu diễn đầu vào và đầu ra mong muốn</a:t>
            </a:r>
          </a:p>
          <a:p>
            <a:pPr lvl="1" eaLnBrk="1" hangingPunct="1"/>
            <a:r>
              <a:rPr lang="vi-VN" altLang="en-US" sz="2800" smtClean="0"/>
              <a:t>Vẽ mạch điện logic</a:t>
            </a:r>
          </a:p>
          <a:p>
            <a:pPr lvl="1" eaLnBrk="1" hangingPunct="1"/>
            <a:r>
              <a:rPr lang="vi-VN" altLang="en-US" sz="2800" smtClean="0"/>
              <a:t>Dùng ngôn ngữ mô tả phần cứng như VHDL, Verilog</a:t>
            </a:r>
            <a:endParaRPr lang="en-US" altLang="en-US" sz="2800" smtClean="0"/>
          </a:p>
        </p:txBody>
      </p:sp>
      <p:sp>
        <p:nvSpPr>
          <p:cNvPr id="6" name="Date Placeholder 5"/>
          <p:cNvSpPr>
            <a:spLocks noGrp="1"/>
          </p:cNvSpPr>
          <p:nvPr>
            <p:ph type="dt" sz="quarter" idx="10"/>
          </p:nvPr>
        </p:nvSpPr>
        <p:spPr/>
        <p:txBody>
          <a:bodyPr/>
          <a:lstStyle/>
          <a:p>
            <a:pPr>
              <a:defRPr/>
            </a:pPr>
            <a:r>
              <a:rPr lang="en-US"/>
              <a:t>Chương 2</a:t>
            </a:r>
          </a:p>
        </p:txBody>
      </p:sp>
      <p:sp>
        <p:nvSpPr>
          <p:cNvPr id="7" name="Slide Number Placeholder 6"/>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0A539256-BBDF-41A2-AE4F-C06636AC55A3}" type="slidenum">
              <a:rPr lang="en-US" altLang="en-US">
                <a:solidFill>
                  <a:srgbClr val="045C75"/>
                </a:solidFill>
              </a:rPr>
              <a:pPr eaLnBrk="1" hangingPunct="1"/>
              <a:t>64</a:t>
            </a:fld>
            <a:endParaRPr lang="en-US" altLang="en-US">
              <a:solidFill>
                <a:srgbClr val="045C75"/>
              </a:solidFill>
            </a:endParaRPr>
          </a:p>
        </p:txBody>
      </p:sp>
      <p:sp>
        <p:nvSpPr>
          <p:cNvPr id="8" name="Footer Placeholder 7"/>
          <p:cNvSpPr>
            <a:spLocks noGrp="1"/>
          </p:cNvSpPr>
          <p:nvPr>
            <p:ph type="ftr" sz="quarter" idx="11"/>
          </p:nvPr>
        </p:nvSpPr>
        <p:spPr/>
        <p:txBody>
          <a:bodyPr/>
          <a:lstStyle/>
          <a:p>
            <a:pPr>
              <a:defRPr/>
            </a:pPr>
            <a:r>
              <a:rPr lang="en-US"/>
              <a:t>Khoa ĐT-VT, Đại học Bách Khoa Hà nội           Tiến sỹ Hoàng Mạnh Thắng</a:t>
            </a:r>
          </a:p>
        </p:txBody>
      </p:sp>
    </p:spTree>
    <p:extLst>
      <p:ext uri="{BB962C8B-B14F-4D97-AF65-F5344CB8AC3E}">
        <p14:creationId xmlns:p14="http://schemas.microsoft.com/office/powerpoint/2010/main" val="2445511177"/>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0" y="533400"/>
            <a:ext cx="9144000" cy="1143000"/>
          </a:xfrm>
        </p:spPr>
        <p:txBody>
          <a:bodyPr>
            <a:normAutofit fontScale="90000"/>
          </a:bodyPr>
          <a:lstStyle/>
          <a:p>
            <a:pPr eaLnBrk="1" fontAlgn="auto" hangingPunct="1">
              <a:spcAft>
                <a:spcPts val="0"/>
              </a:spcAft>
              <a:defRPr/>
            </a:pPr>
            <a:r>
              <a:rPr lang="vi-VN" dirty="0"/>
              <a:t>Đưa thiết kế vào:dùng bảng chân lý</a:t>
            </a:r>
            <a:endParaRPr lang="en-US" dirty="0"/>
          </a:p>
        </p:txBody>
      </p:sp>
      <p:sp>
        <p:nvSpPr>
          <p:cNvPr id="8195" name="Rectangle 3"/>
          <p:cNvSpPr>
            <a:spLocks noGrp="1" noChangeArrowheads="1"/>
          </p:cNvSpPr>
          <p:nvPr>
            <p:ph idx="1"/>
          </p:nvPr>
        </p:nvSpPr>
        <p:spPr>
          <a:xfrm>
            <a:off x="533400" y="1676400"/>
            <a:ext cx="8153400" cy="4038600"/>
          </a:xfrm>
        </p:spPr>
        <p:txBody>
          <a:bodyPr/>
          <a:lstStyle/>
          <a:p>
            <a:pPr eaLnBrk="1" hangingPunct="1"/>
            <a:r>
              <a:rPr lang="vi-VN" altLang="en-US" smtClean="0">
                <a:cs typeface="Times New Roman" panose="02020603050405020304" pitchFamily="18" charset="0"/>
              </a:rPr>
              <a:t>Thường dùng </a:t>
            </a:r>
            <a:r>
              <a:rPr lang="vi-VN" altLang="en-US" b="1" smtClean="0">
                <a:cs typeface="Times New Roman" panose="02020603050405020304" pitchFamily="18" charset="0"/>
              </a:rPr>
              <a:t>phần biên dịch</a:t>
            </a:r>
            <a:r>
              <a:rPr lang="vi-VN" altLang="en-US" smtClean="0">
                <a:cs typeface="Times New Roman" panose="02020603050405020304" pitchFamily="18" charset="0"/>
              </a:rPr>
              <a:t> để đưa vào sơ đ</a:t>
            </a:r>
            <a:r>
              <a:rPr lang="en-US" altLang="en-US" smtClean="0">
                <a:latin typeface="Times New Roman" panose="02020603050405020304" pitchFamily="18" charset="0"/>
                <a:cs typeface="Times New Roman" panose="02020603050405020304" pitchFamily="18" charset="0"/>
              </a:rPr>
              <a:t>ồ</a:t>
            </a:r>
            <a:r>
              <a:rPr lang="vi-VN" altLang="en-US" smtClean="0">
                <a:cs typeface="Times New Roman" panose="02020603050405020304" pitchFamily="18" charset="0"/>
              </a:rPr>
              <a:t> thời gian mô tả hàm mong muốn cho mạch logic</a:t>
            </a:r>
          </a:p>
          <a:p>
            <a:pPr lvl="1" eaLnBrk="1" hangingPunct="1"/>
            <a:r>
              <a:rPr lang="vi-VN" altLang="en-US" b="1" smtClean="0">
                <a:cs typeface="Times New Roman" panose="02020603050405020304" pitchFamily="18" charset="0"/>
              </a:rPr>
              <a:t>Hệ thống CAD chuyển đổi sơ đồ thời gian này thành các cổng logic tương đương</a:t>
            </a:r>
          </a:p>
          <a:p>
            <a:pPr lvl="1" eaLnBrk="1" hangingPunct="1"/>
            <a:r>
              <a:rPr lang="vi-VN" altLang="en-US" b="1" smtClean="0">
                <a:cs typeface="Times New Roman" panose="02020603050405020304" pitchFamily="18" charset="0"/>
              </a:rPr>
              <a:t>Không phù hợp cho mạch lớn, nhưng có thể dùng cho phần mạch chức năng nhỏ</a:t>
            </a:r>
            <a:endParaRPr lang="en-US" altLang="en-US" b="1" smtClean="0">
              <a:latin typeface="Times New Roman" panose="02020603050405020304" pitchFamily="18" charset="0"/>
              <a:cs typeface="Times New Roman" panose="02020603050405020304" pitchFamily="18" charset="0"/>
            </a:endParaRPr>
          </a:p>
        </p:txBody>
      </p:sp>
      <p:pic>
        <p:nvPicPr>
          <p:cNvPr id="819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4343400"/>
            <a:ext cx="6230938" cy="177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Date Placeholder 6"/>
          <p:cNvSpPr>
            <a:spLocks noGrp="1"/>
          </p:cNvSpPr>
          <p:nvPr>
            <p:ph type="dt" sz="quarter" idx="10"/>
          </p:nvPr>
        </p:nvSpPr>
        <p:spPr/>
        <p:txBody>
          <a:bodyPr/>
          <a:lstStyle/>
          <a:p>
            <a:pPr>
              <a:defRPr/>
            </a:pPr>
            <a:r>
              <a:rPr lang="en-US"/>
              <a:t>Chương 2</a:t>
            </a:r>
          </a:p>
        </p:txBody>
      </p:sp>
      <p:sp>
        <p:nvSpPr>
          <p:cNvPr id="8" name="Slide Number Placeholder 7"/>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E7945BB-8DFC-4F9C-849D-F1EB50C04FFD}" type="slidenum">
              <a:rPr lang="en-US" altLang="en-US">
                <a:solidFill>
                  <a:srgbClr val="045C75"/>
                </a:solidFill>
              </a:rPr>
              <a:pPr eaLnBrk="1" hangingPunct="1"/>
              <a:t>65</a:t>
            </a:fld>
            <a:endParaRPr lang="en-US" altLang="en-US">
              <a:solidFill>
                <a:srgbClr val="045C75"/>
              </a:solidFill>
            </a:endParaRPr>
          </a:p>
        </p:txBody>
      </p:sp>
      <p:sp>
        <p:nvSpPr>
          <p:cNvPr id="9" name="Footer Placeholder 8"/>
          <p:cNvSpPr>
            <a:spLocks noGrp="1"/>
          </p:cNvSpPr>
          <p:nvPr>
            <p:ph type="ftr" sz="quarter" idx="11"/>
          </p:nvPr>
        </p:nvSpPr>
        <p:spPr/>
        <p:txBody>
          <a:bodyPr/>
          <a:lstStyle/>
          <a:p>
            <a:pPr>
              <a:defRPr/>
            </a:pPr>
            <a:r>
              <a:rPr lang="en-US"/>
              <a:t>Khoa ĐT-VT, Đại học Bách Khoa Hà nội           Tiến sỹ Hoàng Mạnh Thắng</a:t>
            </a:r>
          </a:p>
        </p:txBody>
      </p:sp>
    </p:spTree>
    <p:extLst>
      <p:ext uri="{BB962C8B-B14F-4D97-AF65-F5344CB8AC3E}">
        <p14:creationId xmlns:p14="http://schemas.microsoft.com/office/powerpoint/2010/main" val="2679742093"/>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52400" y="704850"/>
            <a:ext cx="8991600" cy="1143000"/>
          </a:xfrm>
        </p:spPr>
        <p:txBody>
          <a:bodyPr>
            <a:normAutofit fontScale="90000"/>
          </a:bodyPr>
          <a:lstStyle/>
          <a:p>
            <a:pPr eaLnBrk="1" fontAlgn="auto" hangingPunct="1">
              <a:spcAft>
                <a:spcPts val="0"/>
              </a:spcAft>
              <a:defRPr/>
            </a:pPr>
            <a:r>
              <a:rPr lang="vi-VN" dirty="0"/>
              <a:t>Đưa thiết kế vào:vẽ mạch </a:t>
            </a:r>
            <a:r>
              <a:rPr lang="vi-VN" sz="4000" dirty="0"/>
              <a:t>(schematic capture)</a:t>
            </a:r>
            <a:endParaRPr lang="en-US" sz="4000" dirty="0"/>
          </a:p>
        </p:txBody>
      </p:sp>
      <p:sp>
        <p:nvSpPr>
          <p:cNvPr id="9219" name="Rectangle 3"/>
          <p:cNvSpPr>
            <a:spLocks noGrp="1" noChangeArrowheads="1"/>
          </p:cNvSpPr>
          <p:nvPr>
            <p:ph idx="1"/>
          </p:nvPr>
        </p:nvSpPr>
        <p:spPr>
          <a:xfrm>
            <a:off x="304800" y="1905000"/>
            <a:ext cx="8839200" cy="4953000"/>
          </a:xfrm>
        </p:spPr>
        <p:txBody>
          <a:bodyPr/>
          <a:lstStyle/>
          <a:p>
            <a:pPr eaLnBrk="1" hangingPunct="1">
              <a:lnSpc>
                <a:spcPct val="90000"/>
              </a:lnSpc>
            </a:pPr>
            <a:r>
              <a:rPr lang="vi-VN" altLang="en-US" smtClean="0"/>
              <a:t>Đây là cách thông thường khi dùng CAD</a:t>
            </a:r>
          </a:p>
          <a:p>
            <a:pPr eaLnBrk="1" hangingPunct="1">
              <a:lnSpc>
                <a:spcPct val="90000"/>
              </a:lnSpc>
            </a:pPr>
            <a:r>
              <a:rPr lang="vi-VN" altLang="en-US" b="1" smtClean="0"/>
              <a:t>Schematic</a:t>
            </a:r>
            <a:r>
              <a:rPr lang="vi-VN" altLang="en-US" smtClean="0"/>
              <a:t>: là sơ đồ mạch dùng các phần tử mạch (cổng logic) dưới dạng đồ họa. Chúng được nối với nhau bằng các đường dây</a:t>
            </a:r>
          </a:p>
          <a:p>
            <a:pPr eaLnBrk="1" hangingPunct="1">
              <a:lnSpc>
                <a:spcPct val="90000"/>
              </a:lnSpc>
            </a:pPr>
            <a:r>
              <a:rPr lang="vi-VN" altLang="en-US" smtClean="0"/>
              <a:t>Công cụ cung cấp một tập hợp các ký hiệu biểu diễn các loại cổng với các đầu vào ra khác nhau. Hay gọi là thư viện</a:t>
            </a:r>
          </a:p>
          <a:p>
            <a:pPr eaLnBrk="1" hangingPunct="1">
              <a:lnSpc>
                <a:spcPct val="90000"/>
              </a:lnSpc>
            </a:pPr>
            <a:r>
              <a:rPr lang="vi-VN" altLang="en-US" smtClean="0"/>
              <a:t>Các mạch thiết kế trong các phần trước có thể được biểu diễn dưới dạng đồ họa và được dùng trong các mạch lớn. Được xem như thiết kế phân cấp (</a:t>
            </a:r>
            <a:r>
              <a:rPr lang="vi-VN" altLang="en-US" b="1" u="sng" smtClean="0"/>
              <a:t>hierarchical design</a:t>
            </a:r>
            <a:r>
              <a:rPr lang="vi-VN" altLang="en-US" smtClean="0"/>
              <a:t>) dùng trong các thiết kế lớn và phức tạp</a:t>
            </a:r>
            <a:endParaRPr lang="en-US" altLang="en-US" b="1" u="sng" smtClean="0"/>
          </a:p>
        </p:txBody>
      </p:sp>
      <p:sp>
        <p:nvSpPr>
          <p:cNvPr id="6" name="Date Placeholder 5"/>
          <p:cNvSpPr>
            <a:spLocks noGrp="1"/>
          </p:cNvSpPr>
          <p:nvPr>
            <p:ph type="dt" sz="quarter" idx="10"/>
          </p:nvPr>
        </p:nvSpPr>
        <p:spPr/>
        <p:txBody>
          <a:bodyPr/>
          <a:lstStyle/>
          <a:p>
            <a:pPr>
              <a:defRPr/>
            </a:pPr>
            <a:r>
              <a:rPr lang="en-US"/>
              <a:t>Chương 2</a:t>
            </a:r>
          </a:p>
        </p:txBody>
      </p:sp>
      <p:sp>
        <p:nvSpPr>
          <p:cNvPr id="7" name="Slide Number Placeholder 6"/>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4B72DA25-F2FA-4539-A85A-9CE9EC6D7721}" type="slidenum">
              <a:rPr lang="en-US" altLang="en-US">
                <a:solidFill>
                  <a:srgbClr val="045C75"/>
                </a:solidFill>
              </a:rPr>
              <a:pPr eaLnBrk="1" hangingPunct="1"/>
              <a:t>66</a:t>
            </a:fld>
            <a:endParaRPr lang="en-US" altLang="en-US">
              <a:solidFill>
                <a:srgbClr val="045C75"/>
              </a:solidFill>
            </a:endParaRPr>
          </a:p>
        </p:txBody>
      </p:sp>
      <p:sp>
        <p:nvSpPr>
          <p:cNvPr id="8" name="Footer Placeholder 7"/>
          <p:cNvSpPr>
            <a:spLocks noGrp="1"/>
          </p:cNvSpPr>
          <p:nvPr>
            <p:ph type="ftr" sz="quarter" idx="11"/>
          </p:nvPr>
        </p:nvSpPr>
        <p:spPr/>
        <p:txBody>
          <a:bodyPr/>
          <a:lstStyle/>
          <a:p>
            <a:pPr>
              <a:defRPr/>
            </a:pPr>
            <a:r>
              <a:rPr lang="en-US"/>
              <a:t>Khoa ĐT-VT, Đại học Bách Khoa Hà nội           Tiến sỹ Hoàng Mạnh Thắng</a:t>
            </a:r>
          </a:p>
        </p:txBody>
      </p:sp>
    </p:spTree>
    <p:extLst>
      <p:ext uri="{BB962C8B-B14F-4D97-AF65-F5344CB8AC3E}">
        <p14:creationId xmlns:p14="http://schemas.microsoft.com/office/powerpoint/2010/main" val="2942346951"/>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ChangeArrowheads="1"/>
          </p:cNvSpPr>
          <p:nvPr>
            <p:ph type="title"/>
          </p:nvPr>
        </p:nvSpPr>
        <p:spPr/>
        <p:txBody>
          <a:bodyPr>
            <a:normAutofit fontScale="90000"/>
          </a:bodyPr>
          <a:lstStyle/>
          <a:p>
            <a:pPr eaLnBrk="1" fontAlgn="auto" hangingPunct="1">
              <a:spcAft>
                <a:spcPts val="0"/>
              </a:spcAft>
              <a:defRPr/>
            </a:pPr>
            <a:r>
              <a:rPr lang="vi-VN"/>
              <a:t>Đưa thiết kế vào:vẽ mạch </a:t>
            </a:r>
            <a:r>
              <a:rPr lang="vi-VN" sz="4000"/>
              <a:t>(schematic capture)</a:t>
            </a:r>
            <a:endParaRPr lang="en-US" sz="4000"/>
          </a:p>
        </p:txBody>
      </p:sp>
      <p:pic>
        <p:nvPicPr>
          <p:cNvPr id="10243"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828800"/>
            <a:ext cx="7431088" cy="421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Date Placeholder 5"/>
          <p:cNvSpPr>
            <a:spLocks noGrp="1"/>
          </p:cNvSpPr>
          <p:nvPr>
            <p:ph type="dt" sz="quarter" idx="10"/>
          </p:nvPr>
        </p:nvSpPr>
        <p:spPr/>
        <p:txBody>
          <a:bodyPr/>
          <a:lstStyle/>
          <a:p>
            <a:pPr>
              <a:defRPr/>
            </a:pPr>
            <a:r>
              <a:rPr lang="en-US"/>
              <a:t>Chương 2</a:t>
            </a:r>
          </a:p>
        </p:txBody>
      </p:sp>
      <p:sp>
        <p:nvSpPr>
          <p:cNvPr id="7" name="Slide Number Placeholder 6"/>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A75C293C-663F-40A1-9D11-AD936AD384F9}" type="slidenum">
              <a:rPr lang="en-US" altLang="en-US">
                <a:solidFill>
                  <a:srgbClr val="045C75"/>
                </a:solidFill>
              </a:rPr>
              <a:pPr eaLnBrk="1" hangingPunct="1"/>
              <a:t>67</a:t>
            </a:fld>
            <a:endParaRPr lang="en-US" altLang="en-US">
              <a:solidFill>
                <a:srgbClr val="045C75"/>
              </a:solidFill>
            </a:endParaRPr>
          </a:p>
        </p:txBody>
      </p:sp>
      <p:sp>
        <p:nvSpPr>
          <p:cNvPr id="8" name="Footer Placeholder 7"/>
          <p:cNvSpPr>
            <a:spLocks noGrp="1"/>
          </p:cNvSpPr>
          <p:nvPr>
            <p:ph type="ftr" sz="quarter" idx="11"/>
          </p:nvPr>
        </p:nvSpPr>
        <p:spPr/>
        <p:txBody>
          <a:bodyPr/>
          <a:lstStyle/>
          <a:p>
            <a:pPr>
              <a:defRPr/>
            </a:pPr>
            <a:r>
              <a:rPr lang="en-US"/>
              <a:t>Khoa ĐT-VT, Đại học Bách Khoa Hà nội           Tiến sỹ Hoàng Mạnh Thắng</a:t>
            </a:r>
          </a:p>
        </p:txBody>
      </p:sp>
    </p:spTree>
    <p:extLst>
      <p:ext uri="{BB962C8B-B14F-4D97-AF65-F5344CB8AC3E}">
        <p14:creationId xmlns:p14="http://schemas.microsoft.com/office/powerpoint/2010/main" val="300991363"/>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normAutofit fontScale="90000"/>
          </a:bodyPr>
          <a:lstStyle/>
          <a:p>
            <a:pPr eaLnBrk="1" fontAlgn="auto" hangingPunct="1">
              <a:spcAft>
                <a:spcPts val="0"/>
              </a:spcAft>
              <a:defRPr/>
            </a:pPr>
            <a:r>
              <a:rPr lang="vi-VN" sz="4000"/>
              <a:t>Đưa thiết kế vào:Ngôn ngữ mô tả phần cứng </a:t>
            </a:r>
            <a:r>
              <a:rPr lang="vi-VN" sz="3200"/>
              <a:t>(Hardware Description Language- HDL)</a:t>
            </a:r>
            <a:endParaRPr lang="en-US" sz="3200"/>
          </a:p>
        </p:txBody>
      </p:sp>
      <p:sp>
        <p:nvSpPr>
          <p:cNvPr id="11267" name="Rectangle 3"/>
          <p:cNvSpPr>
            <a:spLocks noGrp="1" noChangeArrowheads="1"/>
          </p:cNvSpPr>
          <p:nvPr>
            <p:ph idx="1"/>
          </p:nvPr>
        </p:nvSpPr>
        <p:spPr/>
        <p:txBody>
          <a:bodyPr/>
          <a:lstStyle/>
          <a:p>
            <a:pPr eaLnBrk="1" hangingPunct="1"/>
            <a:r>
              <a:rPr lang="vi-VN" altLang="en-US" sz="2700" smtClean="0"/>
              <a:t>HDL tương tự chương trình máy tính ngoại trừ nó được dùng để mô tả phần cứng</a:t>
            </a:r>
          </a:p>
          <a:p>
            <a:pPr eaLnBrk="1" hangingPunct="1"/>
            <a:r>
              <a:rPr lang="vi-VN" altLang="en-US" sz="2700" smtClean="0"/>
              <a:t>Các loại HDL thông dụng:</a:t>
            </a:r>
          </a:p>
          <a:p>
            <a:pPr lvl="1" eaLnBrk="1" hangingPunct="1"/>
            <a:r>
              <a:rPr lang="vi-VN" altLang="en-US" sz="2200" smtClean="0"/>
              <a:t>VHLD (VHSIC Hardware  Description Language)</a:t>
            </a:r>
          </a:p>
          <a:p>
            <a:pPr lvl="1" eaLnBrk="1" hangingPunct="1"/>
            <a:r>
              <a:rPr lang="vi-VN" altLang="en-US" sz="2200" smtClean="0"/>
              <a:t>Verilog</a:t>
            </a:r>
          </a:p>
          <a:p>
            <a:pPr lvl="1" eaLnBrk="1" hangingPunct="1"/>
            <a:r>
              <a:rPr lang="vi-VN" altLang="en-US" sz="2200" smtClean="0"/>
              <a:t>Các ngôn ngữ khác (các nhà cung cấp)</a:t>
            </a:r>
          </a:p>
          <a:p>
            <a:pPr eaLnBrk="1" hangingPunct="1"/>
            <a:r>
              <a:rPr lang="vi-VN" altLang="en-US" sz="2700" smtClean="0"/>
              <a:t>VHDL và Verilog được chuẩn hóa</a:t>
            </a:r>
            <a:r>
              <a:rPr lang="vi-VN" altLang="en-US" sz="2700" smtClean="0">
                <a:sym typeface="Wingdings" panose="05000000000000000000" pitchFamily="2" charset="2"/>
              </a:rPr>
              <a:t> dùng thuận tiện trong các CAD tools và các loại chip khác nhau</a:t>
            </a:r>
            <a:endParaRPr lang="en-US" altLang="en-US" sz="2700" smtClean="0"/>
          </a:p>
        </p:txBody>
      </p:sp>
      <p:sp>
        <p:nvSpPr>
          <p:cNvPr id="6" name="Date Placeholder 5"/>
          <p:cNvSpPr>
            <a:spLocks noGrp="1"/>
          </p:cNvSpPr>
          <p:nvPr>
            <p:ph type="dt" sz="quarter" idx="10"/>
          </p:nvPr>
        </p:nvSpPr>
        <p:spPr/>
        <p:txBody>
          <a:bodyPr/>
          <a:lstStyle/>
          <a:p>
            <a:pPr>
              <a:defRPr/>
            </a:pPr>
            <a:r>
              <a:rPr lang="en-US"/>
              <a:t>Chương 2</a:t>
            </a:r>
          </a:p>
        </p:txBody>
      </p:sp>
      <p:sp>
        <p:nvSpPr>
          <p:cNvPr id="7" name="Slide Number Placeholder 6"/>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5B7AE715-A596-4835-B449-4083495750F6}" type="slidenum">
              <a:rPr lang="en-US" altLang="en-US">
                <a:solidFill>
                  <a:srgbClr val="045C75"/>
                </a:solidFill>
              </a:rPr>
              <a:pPr eaLnBrk="1" hangingPunct="1"/>
              <a:t>68</a:t>
            </a:fld>
            <a:endParaRPr lang="en-US" altLang="en-US">
              <a:solidFill>
                <a:srgbClr val="045C75"/>
              </a:solidFill>
            </a:endParaRPr>
          </a:p>
        </p:txBody>
      </p:sp>
      <p:sp>
        <p:nvSpPr>
          <p:cNvPr id="8" name="Footer Placeholder 7"/>
          <p:cNvSpPr>
            <a:spLocks noGrp="1"/>
          </p:cNvSpPr>
          <p:nvPr>
            <p:ph type="ftr" sz="quarter" idx="11"/>
          </p:nvPr>
        </p:nvSpPr>
        <p:spPr/>
        <p:txBody>
          <a:bodyPr/>
          <a:lstStyle/>
          <a:p>
            <a:pPr>
              <a:defRPr/>
            </a:pPr>
            <a:r>
              <a:rPr lang="en-US"/>
              <a:t>Khoa ĐT-VT, Đại học Bách Khoa Hà nội           Tiến sỹ Hoàng Mạnh Thắng</a:t>
            </a:r>
          </a:p>
        </p:txBody>
      </p:sp>
    </p:spTree>
    <p:extLst>
      <p:ext uri="{BB962C8B-B14F-4D97-AF65-F5344CB8AC3E}">
        <p14:creationId xmlns:p14="http://schemas.microsoft.com/office/powerpoint/2010/main" val="228083035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457200" y="533400"/>
            <a:ext cx="8229600" cy="1143000"/>
          </a:xfrm>
        </p:spPr>
        <p:txBody>
          <a:bodyPr/>
          <a:lstStyle/>
          <a:p>
            <a:pPr eaLnBrk="1" hangingPunct="1"/>
            <a:r>
              <a:rPr lang="en-US" altLang="en-US" smtClean="0"/>
              <a:t>T</a:t>
            </a:r>
            <a:r>
              <a:rPr lang="vi-VN" altLang="en-US" smtClean="0"/>
              <a:t>ổng hợp mạch </a:t>
            </a:r>
            <a:r>
              <a:rPr lang="vi-VN" altLang="en-US" sz="4000" smtClean="0"/>
              <a:t>(synthesis)</a:t>
            </a:r>
            <a:endParaRPr lang="en-US" altLang="en-US" sz="4000" smtClean="0"/>
          </a:p>
        </p:txBody>
      </p:sp>
      <p:sp>
        <p:nvSpPr>
          <p:cNvPr id="12291" name="Rectangle 3"/>
          <p:cNvSpPr>
            <a:spLocks noGrp="1" noChangeArrowheads="1"/>
          </p:cNvSpPr>
          <p:nvPr>
            <p:ph idx="1"/>
          </p:nvPr>
        </p:nvSpPr>
        <p:spPr>
          <a:xfrm>
            <a:off x="304800" y="1600200"/>
            <a:ext cx="8839200" cy="4953000"/>
          </a:xfrm>
        </p:spPr>
        <p:txBody>
          <a:bodyPr/>
          <a:lstStyle/>
          <a:p>
            <a:pPr eaLnBrk="1" hangingPunct="1">
              <a:lnSpc>
                <a:spcPct val="90000"/>
              </a:lnSpc>
            </a:pPr>
            <a:r>
              <a:rPr lang="vi-VN" altLang="en-US" sz="2800" smtClean="0"/>
              <a:t>Công cụ tổng hợp mach của CAD thực hiện việc tạo ra mạch logic từ các mô tả trạng thái của chức năng mong muốn</a:t>
            </a:r>
          </a:p>
          <a:p>
            <a:pPr eaLnBrk="1" hangingPunct="1">
              <a:lnSpc>
                <a:spcPct val="90000"/>
              </a:lnSpc>
            </a:pPr>
            <a:r>
              <a:rPr lang="vi-VN" altLang="en-US" sz="2800" smtClean="0"/>
              <a:t>Chuyển đổi từ VDHL sang mạch logic là một phần của chức năng tổng hợp mạch</a:t>
            </a:r>
          </a:p>
          <a:p>
            <a:pPr eaLnBrk="1" hangingPunct="1">
              <a:lnSpc>
                <a:spcPct val="90000"/>
              </a:lnSpc>
            </a:pPr>
            <a:r>
              <a:rPr lang="vi-VN" altLang="en-US" sz="2800" smtClean="0"/>
              <a:t>Công cụ của CAD ko những tổng hợp mạch mà còn có thể tối ưu mạch logic: Tối ưu theo kích thước và/hoặc tốc độ (logic optimization)</a:t>
            </a:r>
          </a:p>
          <a:p>
            <a:pPr eaLnBrk="1" hangingPunct="1">
              <a:lnSpc>
                <a:spcPct val="90000"/>
              </a:lnSpc>
            </a:pPr>
            <a:r>
              <a:rPr lang="vi-VN" altLang="en-US" sz="2800" smtClean="0"/>
              <a:t>Cuối cùng chuyển mạch logic thành các phần tử transitor ứng với công nghệ nào đó (CMOS..) và quá trình layout được thực hiện.</a:t>
            </a:r>
          </a:p>
          <a:p>
            <a:pPr eaLnBrk="1" hangingPunct="1">
              <a:lnSpc>
                <a:spcPct val="90000"/>
              </a:lnSpc>
            </a:pPr>
            <a:endParaRPr lang="en-US" altLang="en-US" sz="3200" smtClean="0"/>
          </a:p>
        </p:txBody>
      </p:sp>
      <p:sp>
        <p:nvSpPr>
          <p:cNvPr id="6" name="Date Placeholder 5"/>
          <p:cNvSpPr>
            <a:spLocks noGrp="1"/>
          </p:cNvSpPr>
          <p:nvPr>
            <p:ph type="dt" sz="quarter" idx="10"/>
          </p:nvPr>
        </p:nvSpPr>
        <p:spPr/>
        <p:txBody>
          <a:bodyPr/>
          <a:lstStyle/>
          <a:p>
            <a:pPr>
              <a:defRPr/>
            </a:pPr>
            <a:r>
              <a:rPr lang="en-US"/>
              <a:t>Chương 2</a:t>
            </a:r>
          </a:p>
        </p:txBody>
      </p:sp>
      <p:sp>
        <p:nvSpPr>
          <p:cNvPr id="7" name="Slide Number Placeholder 6"/>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7841902-011F-45CE-8492-1C0FD468423B}" type="slidenum">
              <a:rPr lang="en-US" altLang="en-US">
                <a:solidFill>
                  <a:srgbClr val="045C75"/>
                </a:solidFill>
              </a:rPr>
              <a:pPr eaLnBrk="1" hangingPunct="1"/>
              <a:t>69</a:t>
            </a:fld>
            <a:endParaRPr lang="en-US" altLang="en-US">
              <a:solidFill>
                <a:srgbClr val="045C75"/>
              </a:solidFill>
            </a:endParaRPr>
          </a:p>
        </p:txBody>
      </p:sp>
      <p:sp>
        <p:nvSpPr>
          <p:cNvPr id="8" name="Footer Placeholder 7"/>
          <p:cNvSpPr>
            <a:spLocks noGrp="1"/>
          </p:cNvSpPr>
          <p:nvPr>
            <p:ph type="ftr" sz="quarter" idx="11"/>
          </p:nvPr>
        </p:nvSpPr>
        <p:spPr/>
        <p:txBody>
          <a:bodyPr/>
          <a:lstStyle/>
          <a:p>
            <a:pPr>
              <a:defRPr/>
            </a:pPr>
            <a:r>
              <a:rPr lang="en-US"/>
              <a:t>Khoa ĐT-VT, Đại học Bách Khoa Hà nội           Tiến sỹ Hoàng Mạnh Thắng</a:t>
            </a:r>
          </a:p>
        </p:txBody>
      </p:sp>
    </p:spTree>
    <p:extLst>
      <p:ext uri="{BB962C8B-B14F-4D97-AF65-F5344CB8AC3E}">
        <p14:creationId xmlns:p14="http://schemas.microsoft.com/office/powerpoint/2010/main" val="165740462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altLang="en-US" sz="4000" smtClean="0"/>
              <a:t> </a:t>
            </a:r>
            <a:r>
              <a:rPr lang="vi-VN" altLang="en-US" sz="4000" smtClean="0"/>
              <a:t>Phần cứng số (Digital Hardware)</a:t>
            </a:r>
            <a:endParaRPr lang="en-US" altLang="en-US" sz="4000" smtClean="0">
              <a:latin typeface="Arial" panose="020B0604020202020204" pitchFamily="34" charset="0"/>
            </a:endParaRPr>
          </a:p>
        </p:txBody>
      </p:sp>
      <p:sp>
        <p:nvSpPr>
          <p:cNvPr id="11267" name="Rectangle 3"/>
          <p:cNvSpPr>
            <a:spLocks noGrp="1" noChangeArrowheads="1"/>
          </p:cNvSpPr>
          <p:nvPr>
            <p:ph idx="1"/>
          </p:nvPr>
        </p:nvSpPr>
        <p:spPr>
          <a:xfrm>
            <a:off x="533400" y="1828800"/>
            <a:ext cx="5334000" cy="4038600"/>
          </a:xfrm>
        </p:spPr>
        <p:txBody>
          <a:bodyPr/>
          <a:lstStyle/>
          <a:p>
            <a:pPr eaLnBrk="1" hangingPunct="1"/>
            <a:r>
              <a:rPr lang="vi-VN" altLang="en-US" smtClean="0"/>
              <a:t>Mạch tích hợp được xây dựng trên khối silic</a:t>
            </a:r>
          </a:p>
          <a:p>
            <a:pPr eaLnBrk="1" hangingPunct="1"/>
            <a:r>
              <a:rPr lang="vi-VN" altLang="en-US" smtClean="0"/>
              <a:t>Các khối silic được cắt và được đóng gói để thành CHIP</a:t>
            </a:r>
          </a:p>
          <a:p>
            <a:pPr eaLnBrk="1" hangingPunct="1"/>
            <a:r>
              <a:rPr lang="vi-VN" altLang="en-US" smtClean="0"/>
              <a:t>Trên một CHIP có đến hàng triệu transistor</a:t>
            </a:r>
            <a:endParaRPr lang="en-US" altLang="en-US" smtClean="0"/>
          </a:p>
        </p:txBody>
      </p:sp>
      <p:pic>
        <p:nvPicPr>
          <p:cNvPr id="1126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62600" y="2057400"/>
            <a:ext cx="2971800" cy="2919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Slide Number Placeholder 6"/>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38850B9-79FB-4415-89C6-806BC8D3FFF1}" type="slidenum">
              <a:rPr lang="en-US" altLang="en-US">
                <a:solidFill>
                  <a:srgbClr val="045C75"/>
                </a:solidFill>
              </a:rPr>
              <a:pPr eaLnBrk="1" hangingPunct="1"/>
              <a:t>7</a:t>
            </a:fld>
            <a:endParaRPr lang="en-US" altLang="en-US">
              <a:solidFill>
                <a:srgbClr val="045C75"/>
              </a:solidFill>
            </a:endParaRPr>
          </a:p>
        </p:txBody>
      </p:sp>
      <p:sp>
        <p:nvSpPr>
          <p:cNvPr id="8" name="Footer Placeholder 7"/>
          <p:cNvSpPr>
            <a:spLocks noGrp="1"/>
          </p:cNvSpPr>
          <p:nvPr>
            <p:ph type="ftr" sz="quarter" idx="11"/>
          </p:nvPr>
        </p:nvSpPr>
        <p:spPr/>
        <p:txBody>
          <a:bodyPr/>
          <a:lstStyle/>
          <a:p>
            <a:pPr>
              <a:defRPr/>
            </a:pPr>
            <a:r>
              <a:rPr lang="en-US"/>
              <a:t>Khoa ĐT-VT, Đại học Bách Khoa Hà nội           Tiến sỹ Hoàng Mạnh Thắng</a:t>
            </a:r>
          </a:p>
        </p:txBody>
      </p:sp>
      <p:sp>
        <p:nvSpPr>
          <p:cNvPr id="10" name="Date Placeholder 9"/>
          <p:cNvSpPr>
            <a:spLocks noGrp="1"/>
          </p:cNvSpPr>
          <p:nvPr>
            <p:ph type="dt" sz="quarter" idx="10"/>
          </p:nvPr>
        </p:nvSpPr>
        <p:spPr/>
        <p:txBody>
          <a:bodyPr/>
          <a:lstStyle/>
          <a:p>
            <a:pPr>
              <a:defRPr/>
            </a:pPr>
            <a:r>
              <a:rPr lang="en-US"/>
              <a:t>Chương 1</a:t>
            </a: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vi-VN" altLang="en-US" smtClean="0"/>
              <a:t>Mô phỏng</a:t>
            </a:r>
            <a:endParaRPr lang="en-US" altLang="en-US" smtClean="0">
              <a:latin typeface="Arial" panose="020B0604020202020204" pitchFamily="34" charset="0"/>
            </a:endParaRPr>
          </a:p>
        </p:txBody>
      </p:sp>
      <p:sp>
        <p:nvSpPr>
          <p:cNvPr id="13315" name="Rectangle 3"/>
          <p:cNvSpPr>
            <a:spLocks noGrp="1" noChangeArrowheads="1"/>
          </p:cNvSpPr>
          <p:nvPr>
            <p:ph idx="1"/>
          </p:nvPr>
        </p:nvSpPr>
        <p:spPr/>
        <p:txBody>
          <a:bodyPr/>
          <a:lstStyle/>
          <a:p>
            <a:pPr eaLnBrk="1" hangingPunct="1"/>
            <a:r>
              <a:rPr lang="vi-VN" altLang="en-US" sz="2800" smtClean="0"/>
              <a:t>Cho thấy hoạt động của mạch </a:t>
            </a:r>
            <a:r>
              <a:rPr lang="en-US" altLang="en-US" sz="2800" smtClean="0"/>
              <a:t>s</a:t>
            </a:r>
            <a:r>
              <a:rPr lang="vi-VN" altLang="en-US" sz="2800" smtClean="0"/>
              <a:t>o với yêu cầu (verify)</a:t>
            </a:r>
          </a:p>
          <a:p>
            <a:pPr eaLnBrk="1" hangingPunct="1"/>
            <a:r>
              <a:rPr lang="vi-VN" altLang="en-US" sz="2800" smtClean="0"/>
              <a:t>Người dùng đưa đầu vào và CAD sẽ tạo ra đầu ra, thường dưới dạng biểu thời gian. Nó được so sánh với đầu ra theo yêu cầu thiết kế.</a:t>
            </a:r>
          </a:p>
          <a:p>
            <a:pPr eaLnBrk="1" hangingPunct="1"/>
            <a:r>
              <a:rPr lang="vi-VN" altLang="en-US" sz="2800" smtClean="0"/>
              <a:t>Trong mô phỏng, các tín hiệu lan truyền trong mạch với thời gian trễ không đáng kể. Cần mô phỏng liên quan đến thời gian trễ (timing simulator)</a:t>
            </a:r>
            <a:endParaRPr lang="en-US" altLang="en-US" sz="2800" smtClean="0"/>
          </a:p>
        </p:txBody>
      </p:sp>
      <p:sp>
        <p:nvSpPr>
          <p:cNvPr id="6" name="Date Placeholder 5"/>
          <p:cNvSpPr>
            <a:spLocks noGrp="1"/>
          </p:cNvSpPr>
          <p:nvPr>
            <p:ph type="dt" sz="quarter" idx="10"/>
          </p:nvPr>
        </p:nvSpPr>
        <p:spPr/>
        <p:txBody>
          <a:bodyPr/>
          <a:lstStyle/>
          <a:p>
            <a:pPr>
              <a:defRPr/>
            </a:pPr>
            <a:r>
              <a:rPr lang="en-US"/>
              <a:t>Chương 2</a:t>
            </a:r>
          </a:p>
        </p:txBody>
      </p:sp>
      <p:sp>
        <p:nvSpPr>
          <p:cNvPr id="7" name="Slide Number Placeholder 6"/>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9A3B35F0-43DA-41D9-8224-A79C1ED63794}" type="slidenum">
              <a:rPr lang="en-US" altLang="en-US">
                <a:solidFill>
                  <a:srgbClr val="045C75"/>
                </a:solidFill>
              </a:rPr>
              <a:pPr eaLnBrk="1" hangingPunct="1"/>
              <a:t>70</a:t>
            </a:fld>
            <a:endParaRPr lang="en-US" altLang="en-US">
              <a:solidFill>
                <a:srgbClr val="045C75"/>
              </a:solidFill>
            </a:endParaRPr>
          </a:p>
        </p:txBody>
      </p:sp>
      <p:sp>
        <p:nvSpPr>
          <p:cNvPr id="8" name="Footer Placeholder 7"/>
          <p:cNvSpPr>
            <a:spLocks noGrp="1"/>
          </p:cNvSpPr>
          <p:nvPr>
            <p:ph type="ftr" sz="quarter" idx="11"/>
          </p:nvPr>
        </p:nvSpPr>
        <p:spPr/>
        <p:txBody>
          <a:bodyPr/>
          <a:lstStyle/>
          <a:p>
            <a:pPr>
              <a:defRPr/>
            </a:pPr>
            <a:r>
              <a:rPr lang="en-US"/>
              <a:t>Khoa ĐT-VT, Đại học Bách Khoa Hà nội           Tiến sỹ Hoàng Mạnh Thắng</a:t>
            </a:r>
          </a:p>
        </p:txBody>
      </p:sp>
    </p:spTree>
    <p:extLst>
      <p:ext uri="{BB962C8B-B14F-4D97-AF65-F5344CB8AC3E}">
        <p14:creationId xmlns:p14="http://schemas.microsoft.com/office/powerpoint/2010/main" val="346617630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vi-VN" altLang="en-US" smtClean="0"/>
              <a:t>Giới thiệu về VHDL</a:t>
            </a:r>
            <a:endParaRPr lang="en-US" altLang="en-US" smtClean="0">
              <a:latin typeface="Arial" panose="020B0604020202020204" pitchFamily="34" charset="0"/>
            </a:endParaRPr>
          </a:p>
        </p:txBody>
      </p:sp>
      <p:sp>
        <p:nvSpPr>
          <p:cNvPr id="14339" name="Rectangle 3"/>
          <p:cNvSpPr>
            <a:spLocks noGrp="1" noChangeArrowheads="1"/>
          </p:cNvSpPr>
          <p:nvPr>
            <p:ph idx="1"/>
          </p:nvPr>
        </p:nvSpPr>
        <p:spPr/>
        <p:txBody>
          <a:bodyPr/>
          <a:lstStyle/>
          <a:p>
            <a:pPr eaLnBrk="1" hangingPunct="1"/>
            <a:r>
              <a:rPr lang="vi-VN" altLang="en-US" sz="2800" smtClean="0"/>
              <a:t>Người thiết kế mô tả mạch logic dưới dạng mã của VHDL</a:t>
            </a:r>
          </a:p>
          <a:p>
            <a:pPr eaLnBrk="1" hangingPunct="1"/>
            <a:r>
              <a:rPr lang="vi-VN" altLang="en-US" sz="2800" smtClean="0"/>
              <a:t>Chươn</a:t>
            </a:r>
            <a:r>
              <a:rPr lang="en-US" altLang="en-US" sz="2800" smtClean="0"/>
              <a:t>g</a:t>
            </a:r>
            <a:r>
              <a:rPr lang="vi-VN" altLang="en-US" sz="2800" smtClean="0"/>
              <a:t> trình dịch của VHDL thực hiện chuyển mô tả đó thành mạch logic</a:t>
            </a:r>
          </a:p>
          <a:p>
            <a:pPr eaLnBrk="1" hangingPunct="1"/>
            <a:r>
              <a:rPr lang="vi-VN" altLang="en-US" sz="2800" smtClean="0"/>
              <a:t>Biểu diễn tín hiệu số trong VHDL:</a:t>
            </a:r>
          </a:p>
          <a:p>
            <a:pPr lvl="1" eaLnBrk="1" hangingPunct="1"/>
            <a:r>
              <a:rPr lang="vi-VN" altLang="en-US" sz="2800" smtClean="0"/>
              <a:t>Tín hiệu số được mô tả ở dạng đối tượng dữ liệu (data object)</a:t>
            </a:r>
          </a:p>
          <a:p>
            <a:pPr lvl="1" eaLnBrk="1" hangingPunct="1"/>
            <a:r>
              <a:rPr lang="vi-VN" altLang="en-US" sz="2800" smtClean="0"/>
              <a:t>VHDL có kiểu dữ liệu BIT, với 2 giá trị 0 và 1</a:t>
            </a:r>
            <a:endParaRPr lang="en-US" altLang="en-US" sz="2800" smtClean="0"/>
          </a:p>
        </p:txBody>
      </p:sp>
      <p:sp>
        <p:nvSpPr>
          <p:cNvPr id="6" name="Date Placeholder 5"/>
          <p:cNvSpPr>
            <a:spLocks noGrp="1"/>
          </p:cNvSpPr>
          <p:nvPr>
            <p:ph type="dt" sz="quarter" idx="10"/>
          </p:nvPr>
        </p:nvSpPr>
        <p:spPr/>
        <p:txBody>
          <a:bodyPr/>
          <a:lstStyle/>
          <a:p>
            <a:pPr>
              <a:defRPr/>
            </a:pPr>
            <a:r>
              <a:rPr lang="en-US"/>
              <a:t>Chương 2</a:t>
            </a:r>
          </a:p>
        </p:txBody>
      </p:sp>
      <p:sp>
        <p:nvSpPr>
          <p:cNvPr id="7" name="Slide Number Placeholder 6"/>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ACF44F4D-6AC0-4740-B118-4A3AB5C17382}" type="slidenum">
              <a:rPr lang="en-US" altLang="en-US">
                <a:solidFill>
                  <a:srgbClr val="045C75"/>
                </a:solidFill>
              </a:rPr>
              <a:pPr eaLnBrk="1" hangingPunct="1"/>
              <a:t>71</a:t>
            </a:fld>
            <a:endParaRPr lang="en-US" altLang="en-US">
              <a:solidFill>
                <a:srgbClr val="045C75"/>
              </a:solidFill>
            </a:endParaRPr>
          </a:p>
        </p:txBody>
      </p:sp>
      <p:sp>
        <p:nvSpPr>
          <p:cNvPr id="8" name="Footer Placeholder 7"/>
          <p:cNvSpPr>
            <a:spLocks noGrp="1"/>
          </p:cNvSpPr>
          <p:nvPr>
            <p:ph type="ftr" sz="quarter" idx="11"/>
          </p:nvPr>
        </p:nvSpPr>
        <p:spPr/>
        <p:txBody>
          <a:bodyPr/>
          <a:lstStyle/>
          <a:p>
            <a:pPr>
              <a:defRPr/>
            </a:pPr>
            <a:r>
              <a:rPr lang="en-US"/>
              <a:t>Khoa ĐT-VT, Đại học Bách Khoa Hà nội           Tiến sỹ Hoàng Mạnh Thắng</a:t>
            </a:r>
          </a:p>
        </p:txBody>
      </p:sp>
    </p:spTree>
    <p:extLst>
      <p:ext uri="{BB962C8B-B14F-4D97-AF65-F5344CB8AC3E}">
        <p14:creationId xmlns:p14="http://schemas.microsoft.com/office/powerpoint/2010/main" val="23177254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457200" y="457200"/>
            <a:ext cx="8229600" cy="1143000"/>
          </a:xfrm>
        </p:spPr>
        <p:txBody>
          <a:bodyPr/>
          <a:lstStyle/>
          <a:p>
            <a:pPr eaLnBrk="1" hangingPunct="1"/>
            <a:r>
              <a:rPr lang="vi-VN" altLang="en-US" sz="4000" smtClean="0"/>
              <a:t>Viết một đoạn mã VHDL đơn giản</a:t>
            </a:r>
            <a:endParaRPr lang="en-US" altLang="en-US" sz="4000" smtClean="0">
              <a:latin typeface="Arial" panose="020B0604020202020204" pitchFamily="34" charset="0"/>
            </a:endParaRPr>
          </a:p>
        </p:txBody>
      </p:sp>
      <p:sp>
        <p:nvSpPr>
          <p:cNvPr id="15363" name="Rectangle 3"/>
          <p:cNvSpPr>
            <a:spLocks noGrp="1" noChangeArrowheads="1"/>
          </p:cNvSpPr>
          <p:nvPr>
            <p:ph idx="1"/>
          </p:nvPr>
        </p:nvSpPr>
        <p:spPr>
          <a:xfrm>
            <a:off x="457200" y="1752600"/>
            <a:ext cx="8229600" cy="4389438"/>
          </a:xfrm>
        </p:spPr>
        <p:txBody>
          <a:bodyPr/>
          <a:lstStyle/>
          <a:p>
            <a:pPr eaLnBrk="1" hangingPunct="1"/>
            <a:r>
              <a:rPr lang="vi-VN" altLang="en-US" sz="2400" smtClean="0"/>
              <a:t>Việc đầu tiên là khai báo tín hiêu vào và ra</a:t>
            </a:r>
          </a:p>
          <a:p>
            <a:pPr eaLnBrk="1" hangingPunct="1"/>
            <a:r>
              <a:rPr lang="vi-VN" altLang="en-US" sz="2400" smtClean="0"/>
              <a:t>Được thực hiện bằng khai báo ENTITY</a:t>
            </a:r>
            <a:endParaRPr lang="en-US" altLang="en-US" sz="2400" smtClean="0"/>
          </a:p>
        </p:txBody>
      </p:sp>
      <p:sp>
        <p:nvSpPr>
          <p:cNvPr id="13" name="Date Placeholder 12"/>
          <p:cNvSpPr>
            <a:spLocks noGrp="1"/>
          </p:cNvSpPr>
          <p:nvPr>
            <p:ph type="dt" sz="quarter" idx="10"/>
          </p:nvPr>
        </p:nvSpPr>
        <p:spPr/>
        <p:txBody>
          <a:bodyPr/>
          <a:lstStyle/>
          <a:p>
            <a:pPr>
              <a:defRPr/>
            </a:pPr>
            <a:r>
              <a:rPr lang="en-US"/>
              <a:t>Chương 2</a:t>
            </a:r>
          </a:p>
        </p:txBody>
      </p:sp>
      <p:sp>
        <p:nvSpPr>
          <p:cNvPr id="14" name="Slide Number Placeholder 13"/>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12D65D9-60E1-42AB-8EDB-BBD84023A80A}" type="slidenum">
              <a:rPr lang="en-US" altLang="en-US">
                <a:solidFill>
                  <a:srgbClr val="045C75"/>
                </a:solidFill>
              </a:rPr>
              <a:pPr eaLnBrk="1" hangingPunct="1"/>
              <a:t>72</a:t>
            </a:fld>
            <a:endParaRPr lang="en-US" altLang="en-US">
              <a:solidFill>
                <a:srgbClr val="045C75"/>
              </a:solidFill>
            </a:endParaRPr>
          </a:p>
        </p:txBody>
      </p:sp>
      <p:sp>
        <p:nvSpPr>
          <p:cNvPr id="15" name="Footer Placeholder 14"/>
          <p:cNvSpPr>
            <a:spLocks noGrp="1"/>
          </p:cNvSpPr>
          <p:nvPr>
            <p:ph type="ftr" sz="quarter" idx="11"/>
          </p:nvPr>
        </p:nvSpPr>
        <p:spPr/>
        <p:txBody>
          <a:bodyPr/>
          <a:lstStyle/>
          <a:p>
            <a:pPr>
              <a:defRPr/>
            </a:pPr>
            <a:r>
              <a:rPr lang="en-US"/>
              <a:t>Khoa ĐT-VT, Đại học Bách Khoa Hà nội           Tiến sỹ Hoàng Mạnh Thắng</a:t>
            </a:r>
          </a:p>
        </p:txBody>
      </p:sp>
      <p:grpSp>
        <p:nvGrpSpPr>
          <p:cNvPr id="15367" name="Group 19"/>
          <p:cNvGrpSpPr>
            <a:grpSpLocks/>
          </p:cNvGrpSpPr>
          <p:nvPr/>
        </p:nvGrpSpPr>
        <p:grpSpPr bwMode="auto">
          <a:xfrm>
            <a:off x="1524000" y="2590800"/>
            <a:ext cx="6288088" cy="3538538"/>
            <a:chOff x="1524000" y="2590800"/>
            <a:chExt cx="6288622" cy="3538538"/>
          </a:xfrm>
        </p:grpSpPr>
        <p:grpSp>
          <p:nvGrpSpPr>
            <p:cNvPr id="15368" name="Group 12"/>
            <p:cNvGrpSpPr>
              <a:grpSpLocks/>
            </p:cNvGrpSpPr>
            <p:nvPr/>
          </p:nvGrpSpPr>
          <p:grpSpPr bwMode="auto">
            <a:xfrm>
              <a:off x="1524000" y="2667000"/>
              <a:ext cx="6019800" cy="3462338"/>
              <a:chOff x="960" y="1680"/>
              <a:chExt cx="3792" cy="2181"/>
            </a:xfrm>
          </p:grpSpPr>
          <p:pic>
            <p:nvPicPr>
              <p:cNvPr id="1537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0" y="1685"/>
                <a:ext cx="3792" cy="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74" name="Text Box 6"/>
              <p:cNvSpPr txBox="1">
                <a:spLocks noChangeArrowheads="1"/>
              </p:cNvSpPr>
              <p:nvPr/>
            </p:nvSpPr>
            <p:spPr bwMode="auto">
              <a:xfrm>
                <a:off x="990" y="1680"/>
                <a:ext cx="1095" cy="218"/>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vi-VN" altLang="en-US" sz="1600" b="1">
                    <a:solidFill>
                      <a:schemeClr val="bg1"/>
                    </a:solidFill>
                  </a:rPr>
                  <a:t>Tên của ENTITY</a:t>
                </a:r>
                <a:endParaRPr lang="en-US" altLang="en-US" sz="1600" b="1">
                  <a:solidFill>
                    <a:schemeClr val="bg1"/>
                  </a:solidFill>
                </a:endParaRPr>
              </a:p>
            </p:txBody>
          </p:sp>
          <p:sp>
            <p:nvSpPr>
              <p:cNvPr id="15375" name="Text Box 7"/>
              <p:cNvSpPr txBox="1">
                <a:spLocks noChangeArrowheads="1"/>
              </p:cNvSpPr>
              <p:nvPr/>
            </p:nvSpPr>
            <p:spPr bwMode="auto">
              <a:xfrm>
                <a:off x="2688" y="1713"/>
                <a:ext cx="2045" cy="218"/>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vi-VN" altLang="en-US" sz="1600" b="1">
                    <a:solidFill>
                      <a:schemeClr val="bg1"/>
                    </a:solidFill>
                  </a:rPr>
                  <a:t>Chỉ ra tín hiệu vào và ra (PORT)</a:t>
                </a:r>
                <a:endParaRPr lang="en-US" altLang="en-US" sz="1600" b="1">
                  <a:solidFill>
                    <a:schemeClr val="bg1"/>
                  </a:solidFill>
                </a:endParaRPr>
              </a:p>
            </p:txBody>
          </p:sp>
          <p:sp>
            <p:nvSpPr>
              <p:cNvPr id="15376" name="Text Box 8"/>
              <p:cNvSpPr txBox="1">
                <a:spLocks noChangeArrowheads="1"/>
              </p:cNvSpPr>
              <p:nvPr/>
            </p:nvSpPr>
            <p:spPr bwMode="auto">
              <a:xfrm>
                <a:off x="1968" y="2817"/>
                <a:ext cx="1480" cy="218"/>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vi-VN" altLang="en-US" sz="1600" b="1">
                    <a:solidFill>
                      <a:schemeClr val="bg1"/>
                    </a:solidFill>
                  </a:rPr>
                  <a:t>Chế độ vào và/hoặc ra</a:t>
                </a:r>
                <a:endParaRPr lang="en-US" altLang="en-US" sz="1600" b="1">
                  <a:solidFill>
                    <a:schemeClr val="bg1"/>
                  </a:solidFill>
                </a:endParaRPr>
              </a:p>
            </p:txBody>
          </p:sp>
          <p:sp>
            <p:nvSpPr>
              <p:cNvPr id="15377" name="Text Box 9"/>
              <p:cNvSpPr txBox="1">
                <a:spLocks noChangeArrowheads="1"/>
              </p:cNvSpPr>
              <p:nvPr/>
            </p:nvSpPr>
            <p:spPr bwMode="auto">
              <a:xfrm>
                <a:off x="3509" y="2817"/>
                <a:ext cx="1147" cy="218"/>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vi-VN" altLang="en-US" sz="1600" b="1">
                    <a:solidFill>
                      <a:schemeClr val="bg1"/>
                    </a:solidFill>
                  </a:rPr>
                  <a:t>Kiểu của tín hiệu</a:t>
                </a:r>
                <a:endParaRPr lang="en-US" altLang="en-US" sz="1600" b="1">
                  <a:solidFill>
                    <a:schemeClr val="bg1"/>
                  </a:solidFill>
                </a:endParaRPr>
              </a:p>
            </p:txBody>
          </p:sp>
          <p:pic>
            <p:nvPicPr>
              <p:cNvPr id="15378"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28" y="3168"/>
                <a:ext cx="2352" cy="6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5369" name="TextBox 15"/>
            <p:cNvSpPr txBox="1">
              <a:spLocks noChangeArrowheads="1"/>
            </p:cNvSpPr>
            <p:nvPr/>
          </p:nvSpPr>
          <p:spPr bwMode="auto">
            <a:xfrm>
              <a:off x="1600200" y="2590800"/>
              <a:ext cx="167545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latin typeface="Times New Roman" panose="02020603050405020304" pitchFamily="18" charset="0"/>
                  <a:cs typeface="Times New Roman" panose="02020603050405020304" pitchFamily="18" charset="0"/>
                </a:rPr>
                <a:t>Tên của phần tử</a:t>
              </a:r>
            </a:p>
          </p:txBody>
        </p:sp>
        <p:sp>
          <p:nvSpPr>
            <p:cNvPr id="15370" name="TextBox 16"/>
            <p:cNvSpPr txBox="1">
              <a:spLocks noChangeArrowheads="1"/>
            </p:cNvSpPr>
            <p:nvPr/>
          </p:nvSpPr>
          <p:spPr bwMode="auto">
            <a:xfrm>
              <a:off x="4572000" y="4572000"/>
              <a:ext cx="160813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latin typeface="Times New Roman" panose="02020603050405020304" pitchFamily="18" charset="0"/>
                  <a:cs typeface="Times New Roman" panose="02020603050405020304" pitchFamily="18" charset="0"/>
                </a:rPr>
                <a:t>Mode của cổng</a:t>
              </a:r>
            </a:p>
          </p:txBody>
        </p:sp>
        <p:sp>
          <p:nvSpPr>
            <p:cNvPr id="15371" name="TextBox 17"/>
            <p:cNvSpPr txBox="1">
              <a:spLocks noChangeArrowheads="1"/>
            </p:cNvSpPr>
            <p:nvPr/>
          </p:nvSpPr>
          <p:spPr bwMode="auto">
            <a:xfrm>
              <a:off x="6477000" y="4572000"/>
              <a:ext cx="133562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latin typeface="Times New Roman" panose="02020603050405020304" pitchFamily="18" charset="0"/>
                  <a:cs typeface="Times New Roman" panose="02020603050405020304" pitchFamily="18" charset="0"/>
                </a:rPr>
                <a:t>Kiểu dữ liệu</a:t>
              </a:r>
            </a:p>
          </p:txBody>
        </p:sp>
        <p:sp>
          <p:nvSpPr>
            <p:cNvPr id="15372" name="TextBox 18"/>
            <p:cNvSpPr txBox="1">
              <a:spLocks noChangeArrowheads="1"/>
            </p:cNvSpPr>
            <p:nvPr/>
          </p:nvSpPr>
          <p:spPr bwMode="auto">
            <a:xfrm>
              <a:off x="5105400" y="2667000"/>
              <a:ext cx="141577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latin typeface="Times New Roman" panose="02020603050405020304" pitchFamily="18" charset="0"/>
                  <a:cs typeface="Times New Roman" panose="02020603050405020304" pitchFamily="18" charset="0"/>
                </a:rPr>
                <a:t>Tên các cổng</a:t>
              </a:r>
            </a:p>
          </p:txBody>
        </p:sp>
      </p:grpSp>
    </p:spTree>
    <p:extLst>
      <p:ext uri="{BB962C8B-B14F-4D97-AF65-F5344CB8AC3E}">
        <p14:creationId xmlns:p14="http://schemas.microsoft.com/office/powerpoint/2010/main" val="52682662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title"/>
          </p:nvPr>
        </p:nvSpPr>
        <p:spPr/>
        <p:txBody>
          <a:bodyPr>
            <a:normAutofit fontScale="90000"/>
          </a:bodyPr>
          <a:lstStyle/>
          <a:p>
            <a:pPr eaLnBrk="1" fontAlgn="auto" hangingPunct="1">
              <a:spcAft>
                <a:spcPts val="0"/>
              </a:spcAft>
              <a:defRPr/>
            </a:pPr>
            <a:r>
              <a:rPr lang="vi-VN" sz="4000"/>
              <a:t>Viết một đoạn mã VHDL đơn giản</a:t>
            </a:r>
            <a:r>
              <a:rPr lang="en-US" sz="4000">
                <a:latin typeface="Arial" charset="0"/>
              </a:rPr>
              <a:t> (cont.)</a:t>
            </a:r>
          </a:p>
        </p:txBody>
      </p:sp>
      <p:sp>
        <p:nvSpPr>
          <p:cNvPr id="16387" name="Rectangle 3"/>
          <p:cNvSpPr>
            <a:spLocks noGrp="1" noChangeArrowheads="1"/>
          </p:cNvSpPr>
          <p:nvPr>
            <p:ph idx="1"/>
          </p:nvPr>
        </p:nvSpPr>
        <p:spPr>
          <a:xfrm>
            <a:off x="457200" y="1935163"/>
            <a:ext cx="8686800" cy="4389437"/>
          </a:xfrm>
        </p:spPr>
        <p:txBody>
          <a:bodyPr/>
          <a:lstStyle/>
          <a:p>
            <a:pPr eaLnBrk="1" hangingPunct="1"/>
            <a:r>
              <a:rPr lang="en-US" altLang="en-US" sz="2300" smtClean="0">
                <a:latin typeface="Times New Roman" panose="02020603050405020304" pitchFamily="18" charset="0"/>
                <a:cs typeface="Times New Roman" panose="02020603050405020304" pitchFamily="18" charset="0"/>
              </a:rPr>
              <a:t>Entity ch</a:t>
            </a:r>
            <a:r>
              <a:rPr lang="vi-VN" altLang="en-US" sz="2300" smtClean="0">
                <a:cs typeface="Times New Roman" panose="02020603050405020304" pitchFamily="18" charset="0"/>
              </a:rPr>
              <a:t>ỉ ra tín hiệu vào và ra mà ko chỉ ra chức năng của mạch.</a:t>
            </a:r>
          </a:p>
          <a:p>
            <a:pPr eaLnBrk="1" hangingPunct="1"/>
            <a:r>
              <a:rPr lang="vi-VN" altLang="en-US" sz="2300" smtClean="0">
                <a:cs typeface="Times New Roman" panose="02020603050405020304" pitchFamily="18" charset="0"/>
              </a:rPr>
              <a:t>Chức năng của mạch được chỉ ra bởi định nghĩa ARCHITECTURE</a:t>
            </a:r>
            <a:endParaRPr lang="en-US" altLang="en-US" sz="2300" smtClean="0">
              <a:latin typeface="Times New Roman" panose="02020603050405020304" pitchFamily="18" charset="0"/>
              <a:cs typeface="Times New Roman" panose="02020603050405020304" pitchFamily="18" charset="0"/>
            </a:endParaRPr>
          </a:p>
        </p:txBody>
      </p:sp>
      <p:pic>
        <p:nvPicPr>
          <p:cNvPr id="16388" name="Picture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3429000"/>
            <a:ext cx="7478713" cy="245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9" name="Text Box 12"/>
          <p:cNvSpPr txBox="1">
            <a:spLocks noChangeArrowheads="1"/>
          </p:cNvSpPr>
          <p:nvPr/>
        </p:nvSpPr>
        <p:spPr bwMode="auto">
          <a:xfrm>
            <a:off x="746125" y="3389313"/>
            <a:ext cx="22288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vi-VN" altLang="en-US" b="1">
                <a:latin typeface="Times New Roman" panose="02020603050405020304" pitchFamily="18" charset="0"/>
                <a:cs typeface="Times New Roman" panose="02020603050405020304" pitchFamily="18" charset="0"/>
              </a:rPr>
              <a:t>Tên của architecture</a:t>
            </a:r>
            <a:endParaRPr lang="en-US" altLang="en-US" b="1">
              <a:latin typeface="Times New Roman" panose="02020603050405020304" pitchFamily="18" charset="0"/>
              <a:cs typeface="Times New Roman" panose="02020603050405020304" pitchFamily="18" charset="0"/>
            </a:endParaRPr>
          </a:p>
        </p:txBody>
      </p:sp>
      <p:sp>
        <p:nvSpPr>
          <p:cNvPr id="16390" name="Text Box 13"/>
          <p:cNvSpPr txBox="1">
            <a:spLocks noChangeArrowheads="1"/>
          </p:cNvSpPr>
          <p:nvPr/>
        </p:nvSpPr>
        <p:spPr bwMode="auto">
          <a:xfrm>
            <a:off x="5867400" y="3429000"/>
            <a:ext cx="21145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vi-VN" altLang="en-US" b="1">
                <a:latin typeface="Times New Roman" panose="02020603050405020304" pitchFamily="18" charset="0"/>
                <a:cs typeface="Times New Roman" panose="02020603050405020304" pitchFamily="18" charset="0"/>
              </a:rPr>
              <a:t>Hàm của entity này</a:t>
            </a:r>
            <a:endParaRPr lang="en-US" altLang="en-US" b="1">
              <a:latin typeface="Times New Roman" panose="02020603050405020304" pitchFamily="18" charset="0"/>
              <a:cs typeface="Times New Roman" panose="02020603050405020304" pitchFamily="18" charset="0"/>
            </a:endParaRPr>
          </a:p>
        </p:txBody>
      </p:sp>
      <p:sp>
        <p:nvSpPr>
          <p:cNvPr id="16391" name="Text Box 14"/>
          <p:cNvSpPr txBox="1">
            <a:spLocks noChangeArrowheads="1"/>
          </p:cNvSpPr>
          <p:nvPr/>
        </p:nvSpPr>
        <p:spPr bwMode="auto">
          <a:xfrm>
            <a:off x="4267200" y="5410200"/>
            <a:ext cx="23352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vi-VN" altLang="en-US" b="1">
                <a:latin typeface="Times New Roman" panose="02020603050405020304" pitchFamily="18" charset="0"/>
                <a:cs typeface="Times New Roman" panose="02020603050405020304" pitchFamily="18" charset="0"/>
              </a:rPr>
              <a:t>Mô tả hàm chức năng</a:t>
            </a:r>
            <a:endParaRPr lang="en-US" altLang="en-US" b="1">
              <a:latin typeface="Times New Roman" panose="02020603050405020304" pitchFamily="18" charset="0"/>
              <a:cs typeface="Times New Roman" panose="02020603050405020304" pitchFamily="18" charset="0"/>
            </a:endParaRPr>
          </a:p>
        </p:txBody>
      </p:sp>
      <p:sp>
        <p:nvSpPr>
          <p:cNvPr id="10" name="Date Placeholder 9"/>
          <p:cNvSpPr>
            <a:spLocks noGrp="1"/>
          </p:cNvSpPr>
          <p:nvPr>
            <p:ph type="dt" sz="quarter" idx="10"/>
          </p:nvPr>
        </p:nvSpPr>
        <p:spPr/>
        <p:txBody>
          <a:bodyPr/>
          <a:lstStyle/>
          <a:p>
            <a:pPr>
              <a:defRPr/>
            </a:pPr>
            <a:r>
              <a:rPr lang="en-US"/>
              <a:t>Chương 2</a:t>
            </a:r>
          </a:p>
        </p:txBody>
      </p:sp>
      <p:sp>
        <p:nvSpPr>
          <p:cNvPr id="11" name="Slide Number Placeholder 10"/>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6485054-4439-4596-8486-4DA16CA6F070}" type="slidenum">
              <a:rPr lang="en-US" altLang="en-US">
                <a:solidFill>
                  <a:srgbClr val="045C75"/>
                </a:solidFill>
              </a:rPr>
              <a:pPr eaLnBrk="1" hangingPunct="1"/>
              <a:t>73</a:t>
            </a:fld>
            <a:endParaRPr lang="en-US" altLang="en-US">
              <a:solidFill>
                <a:srgbClr val="045C75"/>
              </a:solidFill>
            </a:endParaRPr>
          </a:p>
        </p:txBody>
      </p:sp>
      <p:sp>
        <p:nvSpPr>
          <p:cNvPr id="12" name="Footer Placeholder 11"/>
          <p:cNvSpPr>
            <a:spLocks noGrp="1"/>
          </p:cNvSpPr>
          <p:nvPr>
            <p:ph type="ftr" sz="quarter" idx="11"/>
          </p:nvPr>
        </p:nvSpPr>
        <p:spPr/>
        <p:txBody>
          <a:bodyPr/>
          <a:lstStyle/>
          <a:p>
            <a:pPr>
              <a:defRPr/>
            </a:pPr>
            <a:r>
              <a:rPr lang="en-US"/>
              <a:t>Khoa ĐT-VT, Đại học Bách Khoa Hà nội           Tiến sỹ Hoàng Mạnh Thắng</a:t>
            </a:r>
          </a:p>
        </p:txBody>
      </p:sp>
    </p:spTree>
    <p:extLst>
      <p:ext uri="{BB962C8B-B14F-4D97-AF65-F5344CB8AC3E}">
        <p14:creationId xmlns:p14="http://schemas.microsoft.com/office/powerpoint/2010/main" val="325546152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vi-VN" altLang="en-US" smtClean="0"/>
              <a:t>Hoàn thành đoạn mã VHDL</a:t>
            </a:r>
            <a:endParaRPr lang="en-US" altLang="en-US" smtClean="0">
              <a:latin typeface="Arial" panose="020B0604020202020204" pitchFamily="34" charset="0"/>
            </a:endParaRPr>
          </a:p>
        </p:txBody>
      </p:sp>
      <p:sp>
        <p:nvSpPr>
          <p:cNvPr id="17411" name="Text Box 5"/>
          <p:cNvSpPr txBox="1">
            <a:spLocks noChangeArrowheads="1"/>
          </p:cNvSpPr>
          <p:nvPr/>
        </p:nvSpPr>
        <p:spPr bwMode="auto">
          <a:xfrm>
            <a:off x="746125" y="3389313"/>
            <a:ext cx="24193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vi-VN" altLang="en-US" b="1">
                <a:solidFill>
                  <a:schemeClr val="bg1"/>
                </a:solidFill>
              </a:rPr>
              <a:t>Tên của architecture</a:t>
            </a:r>
            <a:endParaRPr lang="en-US" altLang="en-US" b="1">
              <a:solidFill>
                <a:schemeClr val="bg1"/>
              </a:solidFill>
            </a:endParaRPr>
          </a:p>
        </p:txBody>
      </p:sp>
      <p:sp>
        <p:nvSpPr>
          <p:cNvPr id="17412" name="Text Box 6"/>
          <p:cNvSpPr txBox="1">
            <a:spLocks noChangeArrowheads="1"/>
          </p:cNvSpPr>
          <p:nvPr/>
        </p:nvSpPr>
        <p:spPr bwMode="auto">
          <a:xfrm>
            <a:off x="5867400" y="3429000"/>
            <a:ext cx="2266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vi-VN" altLang="en-US" b="1">
                <a:solidFill>
                  <a:schemeClr val="bg1"/>
                </a:solidFill>
              </a:rPr>
              <a:t>Hàm của entity này</a:t>
            </a:r>
            <a:endParaRPr lang="en-US" altLang="en-US" b="1">
              <a:solidFill>
                <a:schemeClr val="bg1"/>
              </a:solidFill>
            </a:endParaRPr>
          </a:p>
        </p:txBody>
      </p:sp>
      <p:sp>
        <p:nvSpPr>
          <p:cNvPr id="17413" name="Text Box 7"/>
          <p:cNvSpPr txBox="1">
            <a:spLocks noChangeArrowheads="1"/>
          </p:cNvSpPr>
          <p:nvPr/>
        </p:nvSpPr>
        <p:spPr bwMode="auto">
          <a:xfrm>
            <a:off x="4267200" y="5410200"/>
            <a:ext cx="25463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vi-VN" altLang="en-US" b="1">
                <a:solidFill>
                  <a:schemeClr val="bg1"/>
                </a:solidFill>
              </a:rPr>
              <a:t>Mô tả hàm chức năng</a:t>
            </a:r>
            <a:endParaRPr lang="en-US" altLang="en-US" b="1">
              <a:solidFill>
                <a:schemeClr val="bg1"/>
              </a:solidFill>
            </a:endParaRPr>
          </a:p>
        </p:txBody>
      </p:sp>
      <p:pic>
        <p:nvPicPr>
          <p:cNvPr id="17414"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828800"/>
            <a:ext cx="7351713" cy="411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Date Placeholder 8"/>
          <p:cNvSpPr>
            <a:spLocks noGrp="1"/>
          </p:cNvSpPr>
          <p:nvPr>
            <p:ph type="dt" sz="quarter" idx="10"/>
          </p:nvPr>
        </p:nvSpPr>
        <p:spPr/>
        <p:txBody>
          <a:bodyPr/>
          <a:lstStyle/>
          <a:p>
            <a:pPr>
              <a:defRPr/>
            </a:pPr>
            <a:r>
              <a:rPr lang="en-US"/>
              <a:t>Chương 2</a:t>
            </a:r>
          </a:p>
        </p:txBody>
      </p:sp>
      <p:sp>
        <p:nvSpPr>
          <p:cNvPr id="10" name="Slide Number Placeholder 9"/>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95052A7-D559-47D5-89B8-8DC2E763568C}" type="slidenum">
              <a:rPr lang="en-US" altLang="en-US">
                <a:solidFill>
                  <a:srgbClr val="045C75"/>
                </a:solidFill>
              </a:rPr>
              <a:pPr eaLnBrk="1" hangingPunct="1"/>
              <a:t>74</a:t>
            </a:fld>
            <a:endParaRPr lang="en-US" altLang="en-US">
              <a:solidFill>
                <a:srgbClr val="045C75"/>
              </a:solidFill>
            </a:endParaRPr>
          </a:p>
        </p:txBody>
      </p:sp>
      <p:sp>
        <p:nvSpPr>
          <p:cNvPr id="11" name="Footer Placeholder 10"/>
          <p:cNvSpPr>
            <a:spLocks noGrp="1"/>
          </p:cNvSpPr>
          <p:nvPr>
            <p:ph type="ftr" sz="quarter" idx="11"/>
          </p:nvPr>
        </p:nvSpPr>
        <p:spPr/>
        <p:txBody>
          <a:bodyPr/>
          <a:lstStyle/>
          <a:p>
            <a:pPr>
              <a:defRPr/>
            </a:pPr>
            <a:r>
              <a:rPr lang="en-US"/>
              <a:t>Khoa ĐT-VT, Đại học Bách Khoa Hà nội           Tiến sỹ Hoàng Mạnh Thắng</a:t>
            </a:r>
          </a:p>
        </p:txBody>
      </p:sp>
    </p:spTree>
    <p:extLst>
      <p:ext uri="{BB962C8B-B14F-4D97-AF65-F5344CB8AC3E}">
        <p14:creationId xmlns:p14="http://schemas.microsoft.com/office/powerpoint/2010/main" val="375377493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457200" y="457200"/>
            <a:ext cx="8686800" cy="1143000"/>
          </a:xfrm>
        </p:spPr>
        <p:txBody>
          <a:bodyPr>
            <a:normAutofit fontScale="90000"/>
          </a:bodyPr>
          <a:lstStyle/>
          <a:p>
            <a:pPr eaLnBrk="1" fontAlgn="auto" hangingPunct="1">
              <a:spcAft>
                <a:spcPts val="0"/>
              </a:spcAft>
              <a:defRPr/>
            </a:pPr>
            <a:r>
              <a:rPr lang="vi-VN" dirty="0"/>
              <a:t>Các toán tử Boolean trong VHDL</a:t>
            </a:r>
            <a:endParaRPr lang="en-US" dirty="0">
              <a:latin typeface="Arial" charset="0"/>
            </a:endParaRPr>
          </a:p>
        </p:txBody>
      </p:sp>
      <p:sp>
        <p:nvSpPr>
          <p:cNvPr id="18435" name="Rectangle 3"/>
          <p:cNvSpPr>
            <a:spLocks noGrp="1" noChangeArrowheads="1"/>
          </p:cNvSpPr>
          <p:nvPr>
            <p:ph idx="1"/>
          </p:nvPr>
        </p:nvSpPr>
        <p:spPr/>
        <p:txBody>
          <a:bodyPr/>
          <a:lstStyle/>
          <a:p>
            <a:pPr eaLnBrk="1" hangingPunct="1"/>
            <a:r>
              <a:rPr lang="vi-VN" altLang="en-US" sz="2800" smtClean="0"/>
              <a:t>Các toán tử AND, OR, NOT, XOR, XNOR, NAND, NOR</a:t>
            </a:r>
          </a:p>
          <a:p>
            <a:pPr eaLnBrk="1" hangingPunct="1"/>
            <a:r>
              <a:rPr lang="vi-VN" altLang="en-US" sz="2800" smtClean="0"/>
              <a:t>Phép gán là “&lt;=“ với biến đầu ra được đặt bên trái</a:t>
            </a:r>
          </a:p>
          <a:p>
            <a:pPr eaLnBrk="1" hangingPunct="1"/>
            <a:r>
              <a:rPr lang="vi-VN" altLang="en-US" sz="2800" smtClean="0"/>
              <a:t>Trong VHDL, biểu thức logic được gọi là </a:t>
            </a:r>
            <a:r>
              <a:rPr lang="vi-VN" altLang="en-US" sz="2800" i="1" smtClean="0"/>
              <a:t>simple assignment expression</a:t>
            </a:r>
            <a:endParaRPr lang="en-US" altLang="en-US" sz="2800" i="1" smtClean="0"/>
          </a:p>
        </p:txBody>
      </p:sp>
      <p:sp>
        <p:nvSpPr>
          <p:cNvPr id="6" name="Date Placeholder 5"/>
          <p:cNvSpPr>
            <a:spLocks noGrp="1"/>
          </p:cNvSpPr>
          <p:nvPr>
            <p:ph type="dt" sz="quarter" idx="10"/>
          </p:nvPr>
        </p:nvSpPr>
        <p:spPr/>
        <p:txBody>
          <a:bodyPr/>
          <a:lstStyle/>
          <a:p>
            <a:pPr>
              <a:defRPr/>
            </a:pPr>
            <a:r>
              <a:rPr lang="en-US"/>
              <a:t>Chương 2</a:t>
            </a:r>
          </a:p>
        </p:txBody>
      </p:sp>
      <p:sp>
        <p:nvSpPr>
          <p:cNvPr id="7" name="Slide Number Placeholder 6"/>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E04BFEE-678A-409E-84A7-DA660739DE6B}" type="slidenum">
              <a:rPr lang="en-US" altLang="en-US">
                <a:solidFill>
                  <a:srgbClr val="045C75"/>
                </a:solidFill>
              </a:rPr>
              <a:pPr eaLnBrk="1" hangingPunct="1"/>
              <a:t>75</a:t>
            </a:fld>
            <a:endParaRPr lang="en-US" altLang="en-US">
              <a:solidFill>
                <a:srgbClr val="045C75"/>
              </a:solidFill>
            </a:endParaRPr>
          </a:p>
        </p:txBody>
      </p:sp>
      <p:sp>
        <p:nvSpPr>
          <p:cNvPr id="8" name="Footer Placeholder 7"/>
          <p:cNvSpPr>
            <a:spLocks noGrp="1"/>
          </p:cNvSpPr>
          <p:nvPr>
            <p:ph type="ftr" sz="quarter" idx="11"/>
          </p:nvPr>
        </p:nvSpPr>
        <p:spPr/>
        <p:txBody>
          <a:bodyPr/>
          <a:lstStyle/>
          <a:p>
            <a:pPr>
              <a:defRPr/>
            </a:pPr>
            <a:r>
              <a:rPr lang="en-US"/>
              <a:t>Khoa ĐT-VT, Đại học Bách Khoa Hà nội           Tiến sỹ Hoàng Mạnh Thắng</a:t>
            </a:r>
          </a:p>
        </p:txBody>
      </p:sp>
    </p:spTree>
    <p:extLst>
      <p:ext uri="{BB962C8B-B14F-4D97-AF65-F5344CB8AC3E}">
        <p14:creationId xmlns:p14="http://schemas.microsoft.com/office/powerpoint/2010/main" val="67554995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vi-VN" altLang="en-US" smtClean="0"/>
              <a:t>Bài tập: </a:t>
            </a:r>
            <a:r>
              <a:rPr lang="en-US" altLang="en-US" smtClean="0">
                <a:latin typeface="Arial" panose="020B0604020202020204" pitchFamily="34" charset="0"/>
              </a:rPr>
              <a:t>viết </a:t>
            </a:r>
            <a:r>
              <a:rPr lang="vi-VN" altLang="en-US" smtClean="0"/>
              <a:t>đoạn mã VHDL</a:t>
            </a:r>
            <a:endParaRPr lang="en-US" altLang="en-US" smtClean="0">
              <a:latin typeface="Arial" panose="020B0604020202020204" pitchFamily="34" charset="0"/>
            </a:endParaRPr>
          </a:p>
        </p:txBody>
      </p:sp>
      <p:sp>
        <p:nvSpPr>
          <p:cNvPr id="19459" name="Rectangle 3"/>
          <p:cNvSpPr>
            <a:spLocks noGrp="1" noChangeArrowheads="1"/>
          </p:cNvSpPr>
          <p:nvPr>
            <p:ph idx="1"/>
          </p:nvPr>
        </p:nvSpPr>
        <p:spPr/>
        <p:txBody>
          <a:bodyPr/>
          <a:lstStyle/>
          <a:p>
            <a:pPr eaLnBrk="1" hangingPunct="1"/>
            <a:r>
              <a:rPr lang="vi-VN" altLang="en-US" sz="2800" smtClean="0"/>
              <a:t>Viết đoạn mã VHDL (entity và architecture) để thực hiện mạch cộng, lấy tên entity là Add và tên architecture là AddFunc</a:t>
            </a:r>
          </a:p>
          <a:p>
            <a:pPr eaLnBrk="1" hangingPunct="1"/>
            <a:r>
              <a:rPr lang="vi-VN" altLang="en-US" sz="2800" smtClean="0"/>
              <a:t>Viết đọan mã cho mạch tìm số đông với tên entity là Majority và tên architecture là Majorityfunc</a:t>
            </a:r>
            <a:endParaRPr lang="en-US" altLang="en-US" sz="2800" smtClean="0"/>
          </a:p>
        </p:txBody>
      </p:sp>
      <p:sp>
        <p:nvSpPr>
          <p:cNvPr id="6" name="Date Placeholder 5"/>
          <p:cNvSpPr>
            <a:spLocks noGrp="1"/>
          </p:cNvSpPr>
          <p:nvPr>
            <p:ph type="dt" sz="quarter" idx="10"/>
          </p:nvPr>
        </p:nvSpPr>
        <p:spPr/>
        <p:txBody>
          <a:bodyPr/>
          <a:lstStyle/>
          <a:p>
            <a:pPr>
              <a:defRPr/>
            </a:pPr>
            <a:r>
              <a:rPr lang="en-US"/>
              <a:t>Chương 2</a:t>
            </a:r>
          </a:p>
        </p:txBody>
      </p:sp>
      <p:sp>
        <p:nvSpPr>
          <p:cNvPr id="7" name="Slide Number Placeholder 6"/>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4E5E18A5-A3F8-45E5-98FB-53F53F0760D2}" type="slidenum">
              <a:rPr lang="en-US" altLang="en-US">
                <a:solidFill>
                  <a:srgbClr val="045C75"/>
                </a:solidFill>
              </a:rPr>
              <a:pPr eaLnBrk="1" hangingPunct="1"/>
              <a:t>76</a:t>
            </a:fld>
            <a:endParaRPr lang="en-US" altLang="en-US">
              <a:solidFill>
                <a:srgbClr val="045C75"/>
              </a:solidFill>
            </a:endParaRPr>
          </a:p>
        </p:txBody>
      </p:sp>
      <p:sp>
        <p:nvSpPr>
          <p:cNvPr id="8" name="Footer Placeholder 7"/>
          <p:cNvSpPr>
            <a:spLocks noGrp="1"/>
          </p:cNvSpPr>
          <p:nvPr>
            <p:ph type="ftr" sz="quarter" idx="11"/>
          </p:nvPr>
        </p:nvSpPr>
        <p:spPr/>
        <p:txBody>
          <a:bodyPr/>
          <a:lstStyle/>
          <a:p>
            <a:pPr>
              <a:defRPr/>
            </a:pPr>
            <a:r>
              <a:rPr lang="en-US"/>
              <a:t>Khoa ĐT-VT, Đại học Bách Khoa Hà nội           Tiến sỹ Hoàng Mạnh Thắng</a:t>
            </a:r>
          </a:p>
        </p:txBody>
      </p:sp>
    </p:spTree>
    <p:extLst>
      <p:ext uri="{BB962C8B-B14F-4D97-AF65-F5344CB8AC3E}">
        <p14:creationId xmlns:p14="http://schemas.microsoft.com/office/powerpoint/2010/main" val="366918228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2"/>
          <p:cNvSpPr>
            <a:spLocks noGrp="1" noChangeArrowheads="1"/>
          </p:cNvSpPr>
          <p:nvPr>
            <p:ph type="ctrTitle"/>
          </p:nvPr>
        </p:nvSpPr>
        <p:spPr>
          <a:xfrm>
            <a:off x="762000" y="1600200"/>
            <a:ext cx="7620000" cy="2559050"/>
          </a:xfrm>
        </p:spPr>
        <p:txBody>
          <a:bodyPr>
            <a:normAutofit fontScale="90000"/>
          </a:bodyPr>
          <a:lstStyle/>
          <a:p>
            <a:pPr fontAlgn="auto">
              <a:spcAft>
                <a:spcPts val="0"/>
              </a:spcAft>
              <a:defRPr/>
            </a:pPr>
            <a:r>
              <a:rPr lang="en-US" sz="6800" dirty="0" err="1" smtClean="0"/>
              <a:t>Chương</a:t>
            </a:r>
            <a:r>
              <a:rPr lang="en-US" sz="6800" dirty="0" smtClean="0"/>
              <a:t> 3</a:t>
            </a:r>
            <a:r>
              <a:rPr lang="vi-VN" sz="6800" dirty="0"/>
              <a:t/>
            </a:r>
            <a:br>
              <a:rPr lang="vi-VN" sz="6800" dirty="0"/>
            </a:br>
            <a:r>
              <a:rPr lang="vi-VN" sz="6800" dirty="0"/>
              <a:t> </a:t>
            </a:r>
            <a:r>
              <a:rPr lang="vi-VN" sz="4200" i="1" dirty="0">
                <a:solidFill>
                  <a:schemeClr val="accent2"/>
                </a:solidFill>
              </a:rPr>
              <a:t>Thực hiện tối ưu hàm logic:</a:t>
            </a:r>
            <a:br>
              <a:rPr lang="vi-VN" sz="4200" i="1" dirty="0">
                <a:solidFill>
                  <a:schemeClr val="accent2"/>
                </a:solidFill>
              </a:rPr>
            </a:br>
            <a:endParaRPr lang="en-US" sz="4200" i="1" dirty="0">
              <a:solidFill>
                <a:schemeClr val="accent2"/>
              </a:solidFill>
              <a:latin typeface="Arial" pitchFamily="34" charset="0"/>
            </a:endParaRPr>
          </a:p>
        </p:txBody>
      </p:sp>
      <p:sp>
        <p:nvSpPr>
          <p:cNvPr id="5123" name="Text Box 4"/>
          <p:cNvSpPr txBox="1">
            <a:spLocks noChangeArrowheads="1"/>
          </p:cNvSpPr>
          <p:nvPr>
            <p:custDataLst>
              <p:tags r:id="rId1"/>
            </p:custDataLst>
          </p:nvPr>
        </p:nvSpPr>
        <p:spPr bwMode="auto">
          <a:xfrm>
            <a:off x="0" y="7112000"/>
            <a:ext cx="9144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TexPoint fonts used in EMF: </a:t>
            </a:r>
            <a:r>
              <a:rPr lang="en-US" altLang="en-US">
                <a:latin typeface="cmmi10" pitchFamily="34" charset="0"/>
              </a:rPr>
              <a:t>A</a:t>
            </a:r>
            <a:r>
              <a:rPr lang="en-US" altLang="en-US">
                <a:latin typeface="cmr10" pitchFamily="34" charset="0"/>
              </a:rPr>
              <a:t>A</a:t>
            </a:r>
            <a:r>
              <a:rPr lang="en-US" altLang="en-US">
                <a:latin typeface="cmsy10" pitchFamily="34" charset="0"/>
              </a:rPr>
              <a:t>A</a:t>
            </a:r>
            <a:r>
              <a:rPr lang="en-US" altLang="en-US">
                <a:latin typeface="cmsy7" pitchFamily="34" charset="0"/>
              </a:rPr>
              <a:t>A</a:t>
            </a:r>
            <a:r>
              <a:rPr lang="en-US" altLang="en-US">
                <a:latin typeface="cmr7" pitchFamily="34" charset="0"/>
              </a:rPr>
              <a:t>A</a:t>
            </a:r>
          </a:p>
        </p:txBody>
      </p:sp>
    </p:spTree>
    <p:extLst>
      <p:ext uri="{BB962C8B-B14F-4D97-AF65-F5344CB8AC3E}">
        <p14:creationId xmlns:p14="http://schemas.microsoft.com/office/powerpoint/2010/main" val="296398844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2"/>
          <p:cNvSpPr>
            <a:spLocks noGrp="1" noChangeArrowheads="1"/>
          </p:cNvSpPr>
          <p:nvPr>
            <p:ph type="ctrTitle"/>
          </p:nvPr>
        </p:nvSpPr>
        <p:spPr>
          <a:xfrm>
            <a:off x="762000" y="1600200"/>
            <a:ext cx="7620000" cy="2559050"/>
          </a:xfrm>
        </p:spPr>
        <p:txBody>
          <a:bodyPr>
            <a:normAutofit fontScale="90000"/>
          </a:bodyPr>
          <a:lstStyle/>
          <a:p>
            <a:pPr fontAlgn="auto">
              <a:spcAft>
                <a:spcPts val="0"/>
              </a:spcAft>
              <a:defRPr/>
            </a:pPr>
            <a:r>
              <a:rPr lang="vi-VN" sz="6800" dirty="0"/>
              <a:t>Thiết kế số</a:t>
            </a:r>
            <a:br>
              <a:rPr lang="vi-VN" sz="6800" dirty="0"/>
            </a:br>
            <a:r>
              <a:rPr lang="vi-VN" sz="6800" dirty="0"/>
              <a:t> </a:t>
            </a:r>
            <a:r>
              <a:rPr lang="vi-VN" sz="4200" i="1" dirty="0">
                <a:solidFill>
                  <a:schemeClr val="accent2"/>
                </a:solidFill>
              </a:rPr>
              <a:t>Thực hiện tối ưu hàm logic:</a:t>
            </a:r>
            <a:br>
              <a:rPr lang="vi-VN" sz="4200" i="1" dirty="0">
                <a:solidFill>
                  <a:schemeClr val="accent2"/>
                </a:solidFill>
              </a:rPr>
            </a:br>
            <a:r>
              <a:rPr lang="vi-VN" sz="4200" i="1" dirty="0">
                <a:solidFill>
                  <a:schemeClr val="accent2"/>
                </a:solidFill>
              </a:rPr>
              <a:t>Bìa Karnaugh và dạng tối thiểu tổng các tích</a:t>
            </a:r>
            <a:endParaRPr lang="en-US" sz="4200" i="1" dirty="0">
              <a:solidFill>
                <a:schemeClr val="accent2"/>
              </a:solidFill>
              <a:latin typeface="Arial" pitchFamily="34" charset="0"/>
            </a:endParaRPr>
          </a:p>
        </p:txBody>
      </p:sp>
      <p:sp>
        <p:nvSpPr>
          <p:cNvPr id="6147" name="Rectangle 3"/>
          <p:cNvSpPr>
            <a:spLocks noGrp="1" noChangeArrowheads="1"/>
          </p:cNvSpPr>
          <p:nvPr>
            <p:ph type="subTitle" idx="1"/>
          </p:nvPr>
        </p:nvSpPr>
        <p:spPr>
          <a:xfrm>
            <a:off x="533400" y="4191000"/>
            <a:ext cx="7854950" cy="1752600"/>
          </a:xfrm>
        </p:spPr>
        <p:txBody>
          <a:bodyPr/>
          <a:lstStyle/>
          <a:p>
            <a:pPr marR="0"/>
            <a:r>
              <a:rPr lang="vi-VN" altLang="en-US" smtClean="0"/>
              <a:t>Người trình bày: </a:t>
            </a:r>
          </a:p>
          <a:p>
            <a:pPr marR="0"/>
            <a:r>
              <a:rPr lang="vi-VN" altLang="en-US" smtClean="0"/>
              <a:t>TS. Hoàng Mạnh Thắng</a:t>
            </a:r>
            <a:endParaRPr lang="en-US" altLang="en-US" smtClean="0"/>
          </a:p>
        </p:txBody>
      </p:sp>
      <p:sp>
        <p:nvSpPr>
          <p:cNvPr id="6148" name="Text Box 4"/>
          <p:cNvSpPr txBox="1">
            <a:spLocks noChangeArrowheads="1"/>
          </p:cNvSpPr>
          <p:nvPr>
            <p:custDataLst>
              <p:tags r:id="rId1"/>
            </p:custDataLst>
          </p:nvPr>
        </p:nvSpPr>
        <p:spPr bwMode="auto">
          <a:xfrm>
            <a:off x="0" y="7112000"/>
            <a:ext cx="9144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TexPoint fonts used in EMF: </a:t>
            </a:r>
            <a:r>
              <a:rPr lang="en-US" altLang="en-US">
                <a:latin typeface="cmmi10" pitchFamily="34" charset="0"/>
              </a:rPr>
              <a:t>A</a:t>
            </a:r>
            <a:r>
              <a:rPr lang="en-US" altLang="en-US">
                <a:latin typeface="cmr10" pitchFamily="34" charset="0"/>
              </a:rPr>
              <a:t>A</a:t>
            </a:r>
            <a:r>
              <a:rPr lang="en-US" altLang="en-US">
                <a:latin typeface="cmsy10" pitchFamily="34" charset="0"/>
              </a:rPr>
              <a:t>A</a:t>
            </a:r>
            <a:r>
              <a:rPr lang="en-US" altLang="en-US">
                <a:latin typeface="cmsy7" pitchFamily="34" charset="0"/>
              </a:rPr>
              <a:t>A</a:t>
            </a:r>
            <a:r>
              <a:rPr lang="en-US" altLang="en-US">
                <a:latin typeface="cmr7" pitchFamily="34" charset="0"/>
              </a:rPr>
              <a:t>A</a:t>
            </a:r>
          </a:p>
        </p:txBody>
      </p:sp>
    </p:spTree>
    <p:extLst>
      <p:ext uri="{BB962C8B-B14F-4D97-AF65-F5344CB8AC3E}">
        <p14:creationId xmlns:p14="http://schemas.microsoft.com/office/powerpoint/2010/main" val="72922304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vi-VN" altLang="en-US" smtClean="0"/>
              <a:t>Bìa Karnaugh (K-map)</a:t>
            </a:r>
            <a:endParaRPr lang="en-US" altLang="en-US" smtClean="0">
              <a:latin typeface="Arial" panose="020B0604020202020204" pitchFamily="34" charset="0"/>
            </a:endParaRPr>
          </a:p>
        </p:txBody>
      </p:sp>
      <p:sp>
        <p:nvSpPr>
          <p:cNvPr id="7171" name="Rectangle 3"/>
          <p:cNvSpPr>
            <a:spLocks noGrp="1" noChangeArrowheads="1"/>
          </p:cNvSpPr>
          <p:nvPr>
            <p:ph idx="1"/>
          </p:nvPr>
        </p:nvSpPr>
        <p:spPr/>
        <p:txBody>
          <a:bodyPr/>
          <a:lstStyle/>
          <a:p>
            <a:r>
              <a:rPr lang="vi-VN" altLang="en-US" sz="3200" smtClean="0"/>
              <a:t>K-map cung cấp cách </a:t>
            </a:r>
            <a:r>
              <a:rPr lang="en-US" altLang="en-US" sz="3200" smtClean="0"/>
              <a:t>thực hiện </a:t>
            </a:r>
            <a:r>
              <a:rPr lang="vi-VN" altLang="en-US" sz="3200" smtClean="0"/>
              <a:t>tối thiểu hóa dạng tổng các tích hay tích các tổng dưới dạng đồ họa</a:t>
            </a:r>
          </a:p>
          <a:p>
            <a:r>
              <a:rPr lang="vi-VN" altLang="en-US" sz="3200" smtClean="0"/>
              <a:t>Các minterm có thể được kết hợp với nhau khi chúng khác nhau duy nhất một biến</a:t>
            </a:r>
          </a:p>
          <a:p>
            <a:pPr lvl="1">
              <a:buFont typeface="Wingdings 2" panose="05020102010507070707" pitchFamily="18" charset="2"/>
              <a:buNone/>
            </a:pPr>
            <a:r>
              <a:rPr lang="en-US" altLang="en-US" sz="3200" smtClean="0"/>
              <a:t>		</a:t>
            </a:r>
            <a:r>
              <a:rPr lang="vi-VN" altLang="en-US" sz="3200" smtClean="0"/>
              <a:t>f(x,y,z)=xyz+xyz’=xy(z+z’)=xy(1)=xy</a:t>
            </a:r>
          </a:p>
          <a:p>
            <a:r>
              <a:rPr lang="vi-VN" altLang="en-US" sz="3200" smtClean="0"/>
              <a:t>K-map mô tả </a:t>
            </a:r>
            <a:r>
              <a:rPr lang="en-US" altLang="en-US" sz="3200" smtClean="0"/>
              <a:t>việc </a:t>
            </a:r>
            <a:r>
              <a:rPr lang="vi-VN" altLang="en-US" sz="3200" smtClean="0"/>
              <a:t>kết hợp này bằng hình</a:t>
            </a:r>
            <a:endParaRPr lang="en-US" altLang="en-US" sz="3200" smtClean="0"/>
          </a:p>
        </p:txBody>
      </p:sp>
      <p:sp>
        <p:nvSpPr>
          <p:cNvPr id="6" name="Date Placeholder 5"/>
          <p:cNvSpPr>
            <a:spLocks noGrp="1"/>
          </p:cNvSpPr>
          <p:nvPr>
            <p:ph type="dt" sz="quarter" idx="10"/>
          </p:nvPr>
        </p:nvSpPr>
        <p:spPr/>
        <p:txBody>
          <a:bodyPr/>
          <a:lstStyle/>
          <a:p>
            <a:pPr>
              <a:defRPr/>
            </a:pPr>
            <a:r>
              <a:rPr lang="en-US"/>
              <a:t>Chương 3</a:t>
            </a:r>
          </a:p>
        </p:txBody>
      </p:sp>
      <p:sp>
        <p:nvSpPr>
          <p:cNvPr id="7" name="Slide Number Placeholder 6"/>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F1E087C-093A-4AF0-BE06-CF965553B4C7}" type="slidenum">
              <a:rPr lang="en-US" altLang="en-US">
                <a:solidFill>
                  <a:srgbClr val="045C75"/>
                </a:solidFill>
              </a:rPr>
              <a:pPr eaLnBrk="1" hangingPunct="1"/>
              <a:t>79</a:t>
            </a:fld>
            <a:endParaRPr lang="en-US" altLang="en-US">
              <a:solidFill>
                <a:srgbClr val="045C75"/>
              </a:solidFill>
            </a:endParaRPr>
          </a:p>
        </p:txBody>
      </p:sp>
      <p:sp>
        <p:nvSpPr>
          <p:cNvPr id="8" name="Footer Placeholder 7"/>
          <p:cNvSpPr>
            <a:spLocks noGrp="1"/>
          </p:cNvSpPr>
          <p:nvPr>
            <p:ph type="ftr" sz="quarter" idx="11"/>
          </p:nvPr>
        </p:nvSpPr>
        <p:spPr/>
        <p:txBody>
          <a:bodyPr/>
          <a:lstStyle/>
          <a:p>
            <a:pPr>
              <a:defRPr/>
            </a:pPr>
            <a:r>
              <a:rPr lang="en-US" dirty="0" err="1"/>
              <a:t>Khoa</a:t>
            </a:r>
            <a:r>
              <a:rPr lang="en-US" dirty="0"/>
              <a:t> ĐT-VT, </a:t>
            </a:r>
            <a:r>
              <a:rPr lang="en-US" dirty="0" err="1"/>
              <a:t>Đại</a:t>
            </a:r>
            <a:r>
              <a:rPr lang="en-US" dirty="0"/>
              <a:t> </a:t>
            </a:r>
            <a:r>
              <a:rPr lang="en-US" dirty="0" err="1"/>
              <a:t>học</a:t>
            </a:r>
            <a:r>
              <a:rPr lang="en-US" dirty="0"/>
              <a:t> </a:t>
            </a:r>
            <a:r>
              <a:rPr lang="en-US" dirty="0" err="1"/>
              <a:t>Bách</a:t>
            </a:r>
            <a:r>
              <a:rPr lang="en-US" dirty="0"/>
              <a:t> </a:t>
            </a:r>
            <a:r>
              <a:rPr lang="en-US" dirty="0" err="1"/>
              <a:t>Khoa</a:t>
            </a:r>
            <a:r>
              <a:rPr lang="en-US" dirty="0"/>
              <a:t> </a:t>
            </a:r>
            <a:r>
              <a:rPr lang="en-US" dirty="0" err="1"/>
              <a:t>Hà</a:t>
            </a:r>
            <a:r>
              <a:rPr lang="en-US" dirty="0"/>
              <a:t> </a:t>
            </a:r>
            <a:r>
              <a:rPr lang="en-US" dirty="0" err="1"/>
              <a:t>nội</a:t>
            </a:r>
            <a:r>
              <a:rPr lang="en-US" dirty="0"/>
              <a:t>           </a:t>
            </a:r>
            <a:r>
              <a:rPr lang="en-US" dirty="0" err="1"/>
              <a:t>Tiến</a:t>
            </a:r>
            <a:r>
              <a:rPr lang="en-US" dirty="0"/>
              <a:t> </a:t>
            </a:r>
            <a:r>
              <a:rPr lang="en-US" dirty="0" err="1"/>
              <a:t>sỹ</a:t>
            </a:r>
            <a:r>
              <a:rPr lang="en-US" dirty="0"/>
              <a:t> </a:t>
            </a:r>
            <a:r>
              <a:rPr lang="en-US" dirty="0" err="1"/>
              <a:t>Hoàng</a:t>
            </a:r>
            <a:r>
              <a:rPr lang="en-US" dirty="0"/>
              <a:t> </a:t>
            </a:r>
            <a:r>
              <a:rPr lang="en-US" dirty="0" err="1"/>
              <a:t>Mạnh</a:t>
            </a:r>
            <a:r>
              <a:rPr lang="en-US" dirty="0"/>
              <a:t> </a:t>
            </a:r>
            <a:r>
              <a:rPr lang="en-US" dirty="0" err="1"/>
              <a:t>Thắng</a:t>
            </a:r>
            <a:endParaRPr lang="en-US" dirty="0"/>
          </a:p>
        </p:txBody>
      </p:sp>
    </p:spTree>
    <p:extLst>
      <p:ext uri="{BB962C8B-B14F-4D97-AF65-F5344CB8AC3E}">
        <p14:creationId xmlns:p14="http://schemas.microsoft.com/office/powerpoint/2010/main" val="41238877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normAutofit fontScale="90000"/>
          </a:bodyPr>
          <a:lstStyle/>
          <a:p>
            <a:pPr eaLnBrk="1" fontAlgn="auto" hangingPunct="1">
              <a:spcAft>
                <a:spcPts val="0"/>
              </a:spcAft>
              <a:defRPr/>
            </a:pPr>
            <a:r>
              <a:rPr lang="en-US"/>
              <a:t> </a:t>
            </a:r>
            <a:r>
              <a:rPr lang="vi-VN"/>
              <a:t>Thiết kế số phức tạp ra sao </a:t>
            </a:r>
            <a:r>
              <a:rPr lang="en-US"/>
              <a:t>?</a:t>
            </a:r>
          </a:p>
        </p:txBody>
      </p:sp>
      <p:sp>
        <p:nvSpPr>
          <p:cNvPr id="12291" name="Rectangle 3"/>
          <p:cNvSpPr>
            <a:spLocks noGrp="1" noChangeArrowheads="1"/>
          </p:cNvSpPr>
          <p:nvPr>
            <p:ph idx="1"/>
          </p:nvPr>
        </p:nvSpPr>
        <p:spPr/>
        <p:txBody>
          <a:bodyPr/>
          <a:lstStyle/>
          <a:p>
            <a:pPr eaLnBrk="1" hangingPunct="1">
              <a:lnSpc>
                <a:spcPct val="90000"/>
              </a:lnSpc>
            </a:pPr>
            <a:r>
              <a:rPr lang="vi-VN" altLang="en-US" smtClean="0"/>
              <a:t>Sự phức tạp vượt qua khả năng của con người:</a:t>
            </a:r>
          </a:p>
          <a:p>
            <a:pPr lvl="1" eaLnBrk="1" hangingPunct="1">
              <a:lnSpc>
                <a:spcPct val="90000"/>
              </a:lnSpc>
            </a:pPr>
            <a:r>
              <a:rPr lang="vi-VN" altLang="en-US" smtClean="0"/>
              <a:t>Hiện nay là 16 triệu transistor/cm</a:t>
            </a:r>
            <a:r>
              <a:rPr lang="vi-VN" altLang="en-US" baseline="30000" smtClean="0"/>
              <a:t>2</a:t>
            </a:r>
          </a:p>
          <a:p>
            <a:pPr lvl="1" eaLnBrk="1" hangingPunct="1">
              <a:lnSpc>
                <a:spcPct val="90000"/>
              </a:lnSpc>
            </a:pPr>
            <a:r>
              <a:rPr lang="vi-VN" altLang="en-US" smtClean="0"/>
              <a:t>Trong 10 năm tới sẽ là 100 triệu transistor/cm</a:t>
            </a:r>
            <a:r>
              <a:rPr lang="vi-VN" altLang="en-US" baseline="30000" smtClean="0"/>
              <a:t>2</a:t>
            </a:r>
          </a:p>
          <a:p>
            <a:pPr eaLnBrk="1" hangingPunct="1">
              <a:lnSpc>
                <a:spcPct val="90000"/>
              </a:lnSpc>
            </a:pPr>
            <a:r>
              <a:rPr lang="vi-VN" altLang="en-US" smtClean="0"/>
              <a:t>Sự phức tạp này </a:t>
            </a:r>
            <a:r>
              <a:rPr lang="en-US" altLang="en-US" smtClean="0"/>
              <a:t>đòi hỏi có </a:t>
            </a:r>
            <a:r>
              <a:rPr lang="vi-VN" altLang="en-US" smtClean="0"/>
              <a:t>các kỹ thuật thiết kế dựa vào máy tính</a:t>
            </a:r>
          </a:p>
          <a:p>
            <a:pPr eaLnBrk="1" hangingPunct="1">
              <a:lnSpc>
                <a:spcPct val="90000"/>
              </a:lnSpc>
            </a:pPr>
            <a:r>
              <a:rPr lang="vi-VN" altLang="en-US" smtClean="0"/>
              <a:t>Hầu hết công việc thiết kế dựa trên CAD (</a:t>
            </a:r>
            <a:r>
              <a:rPr lang="en-US" altLang="en-US" smtClean="0"/>
              <a:t>C</a:t>
            </a:r>
            <a:r>
              <a:rPr lang="vi-VN" altLang="en-US" smtClean="0"/>
              <a:t>omputer-Aid</a:t>
            </a:r>
            <a:r>
              <a:rPr lang="en-US" altLang="en-US" smtClean="0"/>
              <a:t>ed</a:t>
            </a:r>
            <a:r>
              <a:rPr lang="vi-VN" altLang="en-US" smtClean="0"/>
              <a:t> Design)</a:t>
            </a:r>
            <a:endParaRPr lang="en-US" altLang="en-US" smtClean="0"/>
          </a:p>
        </p:txBody>
      </p:sp>
      <p:sp>
        <p:nvSpPr>
          <p:cNvPr id="6"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EA413787-1907-49B3-83C6-0DD2901100FA}" type="slidenum">
              <a:rPr lang="en-US" altLang="en-US">
                <a:solidFill>
                  <a:srgbClr val="045C75"/>
                </a:solidFill>
              </a:rPr>
              <a:pPr eaLnBrk="1" hangingPunct="1"/>
              <a:t>8</a:t>
            </a:fld>
            <a:endParaRPr lang="en-US" altLang="en-US">
              <a:solidFill>
                <a:srgbClr val="045C75"/>
              </a:solidFill>
            </a:endParaRPr>
          </a:p>
        </p:txBody>
      </p:sp>
      <p:sp>
        <p:nvSpPr>
          <p:cNvPr id="7" name="Footer Placeholder 6"/>
          <p:cNvSpPr>
            <a:spLocks noGrp="1"/>
          </p:cNvSpPr>
          <p:nvPr>
            <p:ph type="ftr" sz="quarter" idx="11"/>
          </p:nvPr>
        </p:nvSpPr>
        <p:spPr>
          <a:xfrm>
            <a:off x="457200" y="6356350"/>
            <a:ext cx="7848600" cy="365125"/>
          </a:xfrm>
        </p:spPr>
        <p:txBody>
          <a:bodyPr/>
          <a:lstStyle/>
          <a:p>
            <a:pPr>
              <a:defRPr/>
            </a:pPr>
            <a:r>
              <a:rPr lang="en-US"/>
              <a:t>Khoa ĐT-VT, Đại học Bách Khoa Hà nội           Tiến sỹ Hoàng Mạnh Thắng</a:t>
            </a:r>
            <a:endParaRPr lang="en-US" dirty="0"/>
          </a:p>
        </p:txBody>
      </p:sp>
      <p:sp>
        <p:nvSpPr>
          <p:cNvPr id="9" name="Date Placeholder 8"/>
          <p:cNvSpPr>
            <a:spLocks noGrp="1"/>
          </p:cNvSpPr>
          <p:nvPr>
            <p:ph type="dt" sz="quarter" idx="10"/>
          </p:nvPr>
        </p:nvSpPr>
        <p:spPr/>
        <p:txBody>
          <a:bodyPr/>
          <a:lstStyle/>
          <a:p>
            <a:pPr>
              <a:defRPr/>
            </a:pPr>
            <a:r>
              <a:rPr lang="en-US"/>
              <a:t>Chương 1</a:t>
            </a: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vi-VN" altLang="en-US" smtClean="0"/>
              <a:t>Bìa Karnaugh (cont.)</a:t>
            </a:r>
            <a:endParaRPr lang="en-US" altLang="en-US" smtClean="0">
              <a:latin typeface="Arial" panose="020B0604020202020204" pitchFamily="34" charset="0"/>
            </a:endParaRPr>
          </a:p>
        </p:txBody>
      </p:sp>
      <p:sp>
        <p:nvSpPr>
          <p:cNvPr id="8195" name="Rectangle 3"/>
          <p:cNvSpPr>
            <a:spLocks noGrp="1" noChangeArrowheads="1"/>
          </p:cNvSpPr>
          <p:nvPr>
            <p:ph idx="1"/>
          </p:nvPr>
        </p:nvSpPr>
        <p:spPr>
          <a:xfrm>
            <a:off x="457200" y="1935163"/>
            <a:ext cx="8534400" cy="4389437"/>
          </a:xfrm>
        </p:spPr>
        <p:txBody>
          <a:bodyPr/>
          <a:lstStyle/>
          <a:p>
            <a:r>
              <a:rPr lang="vi-VN" altLang="en-US" sz="2800" smtClean="0"/>
              <a:t>K-map thay thế cho bảng chân lý khi biểu diễn một biểu thức</a:t>
            </a:r>
          </a:p>
          <a:p>
            <a:pPr lvl="1"/>
            <a:r>
              <a:rPr lang="vi-VN" altLang="en-US" sz="2800" smtClean="0"/>
              <a:t>K-map chứa các cell tương ứng với hàng của bảng chân lý</a:t>
            </a:r>
          </a:p>
          <a:p>
            <a:pPr lvl="1"/>
            <a:r>
              <a:rPr lang="vi-VN" altLang="en-US" sz="2800" smtClean="0"/>
              <a:t>Mỗi cell tương ứng với một minterm</a:t>
            </a:r>
          </a:p>
          <a:p>
            <a:r>
              <a:rPr lang="vi-VN" altLang="en-US" sz="2800" smtClean="0"/>
              <a:t>Ví dụ: </a:t>
            </a:r>
            <a:endParaRPr lang="en-US" altLang="en-US" sz="2800" smtClean="0"/>
          </a:p>
        </p:txBody>
      </p:sp>
      <p:pic>
        <p:nvPicPr>
          <p:cNvPr id="819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2800" y="4419600"/>
            <a:ext cx="4191000" cy="185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Date Placeholder 6"/>
          <p:cNvSpPr>
            <a:spLocks noGrp="1"/>
          </p:cNvSpPr>
          <p:nvPr>
            <p:ph type="dt" sz="quarter" idx="10"/>
          </p:nvPr>
        </p:nvSpPr>
        <p:spPr/>
        <p:txBody>
          <a:bodyPr/>
          <a:lstStyle/>
          <a:p>
            <a:pPr>
              <a:defRPr/>
            </a:pPr>
            <a:r>
              <a:rPr lang="en-US"/>
              <a:t>Chương 3</a:t>
            </a:r>
          </a:p>
        </p:txBody>
      </p:sp>
      <p:sp>
        <p:nvSpPr>
          <p:cNvPr id="8" name="Slide Number Placeholder 7"/>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599AA64-BAF9-4413-A1AA-F6B697322F70}" type="slidenum">
              <a:rPr lang="en-US" altLang="en-US">
                <a:solidFill>
                  <a:srgbClr val="045C75"/>
                </a:solidFill>
              </a:rPr>
              <a:pPr eaLnBrk="1" hangingPunct="1"/>
              <a:t>80</a:t>
            </a:fld>
            <a:endParaRPr lang="en-US" altLang="en-US">
              <a:solidFill>
                <a:srgbClr val="045C75"/>
              </a:solidFill>
            </a:endParaRPr>
          </a:p>
        </p:txBody>
      </p:sp>
      <p:sp>
        <p:nvSpPr>
          <p:cNvPr id="9" name="Footer Placeholder 8"/>
          <p:cNvSpPr>
            <a:spLocks noGrp="1"/>
          </p:cNvSpPr>
          <p:nvPr>
            <p:ph type="ftr" sz="quarter" idx="11"/>
          </p:nvPr>
        </p:nvSpPr>
        <p:spPr/>
        <p:txBody>
          <a:bodyPr/>
          <a:lstStyle/>
          <a:p>
            <a:pPr>
              <a:defRPr/>
            </a:pPr>
            <a:r>
              <a:rPr lang="en-US"/>
              <a:t>Khoa ĐT-VT, Đại học Bách Khoa Hà nội           Tiến sỹ Hoàng Mạnh Thắng</a:t>
            </a:r>
          </a:p>
        </p:txBody>
      </p:sp>
    </p:spTree>
    <p:extLst>
      <p:ext uri="{BB962C8B-B14F-4D97-AF65-F5344CB8AC3E}">
        <p14:creationId xmlns:p14="http://schemas.microsoft.com/office/powerpoint/2010/main" val="3211513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vi-VN" altLang="en-US" smtClean="0"/>
              <a:t>Bìa Karnaugh (cont.)</a:t>
            </a:r>
            <a:endParaRPr lang="en-US" altLang="en-US" smtClean="0">
              <a:latin typeface="Arial" panose="020B0604020202020204" pitchFamily="34" charset="0"/>
            </a:endParaRPr>
          </a:p>
        </p:txBody>
      </p:sp>
      <p:pic>
        <p:nvPicPr>
          <p:cNvPr id="9219"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400" y="2286000"/>
            <a:ext cx="4438650" cy="325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20" name="Text Box 5"/>
          <p:cNvSpPr txBox="1">
            <a:spLocks noChangeArrowheads="1"/>
          </p:cNvSpPr>
          <p:nvPr/>
        </p:nvSpPr>
        <p:spPr bwMode="auto">
          <a:xfrm>
            <a:off x="4724400" y="1905000"/>
            <a:ext cx="40544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vi-VN" altLang="en-US" sz="2400"/>
              <a:t>Các giá trị cho biến thứ nhất</a:t>
            </a:r>
            <a:endParaRPr lang="en-US" altLang="en-US" sz="2400"/>
          </a:p>
        </p:txBody>
      </p:sp>
      <p:sp>
        <p:nvSpPr>
          <p:cNvPr id="9221" name="Text Box 6"/>
          <p:cNvSpPr txBox="1">
            <a:spLocks noChangeArrowheads="1"/>
          </p:cNvSpPr>
          <p:nvPr/>
        </p:nvSpPr>
        <p:spPr bwMode="auto">
          <a:xfrm>
            <a:off x="1447800" y="5562600"/>
            <a:ext cx="36258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vi-VN" altLang="en-US" sz="2400"/>
              <a:t>Các giá trị cho biến thứ 2</a:t>
            </a:r>
            <a:endParaRPr lang="en-US" altLang="en-US" sz="2400"/>
          </a:p>
        </p:txBody>
      </p:sp>
      <p:sp>
        <p:nvSpPr>
          <p:cNvPr id="8" name="Date Placeholder 7"/>
          <p:cNvSpPr>
            <a:spLocks noGrp="1"/>
          </p:cNvSpPr>
          <p:nvPr>
            <p:ph type="dt" sz="quarter" idx="10"/>
          </p:nvPr>
        </p:nvSpPr>
        <p:spPr/>
        <p:txBody>
          <a:bodyPr/>
          <a:lstStyle/>
          <a:p>
            <a:pPr>
              <a:defRPr/>
            </a:pPr>
            <a:r>
              <a:rPr lang="en-US"/>
              <a:t>Chương 3</a:t>
            </a:r>
          </a:p>
        </p:txBody>
      </p:sp>
      <p:sp>
        <p:nvSpPr>
          <p:cNvPr id="9" name="Slide Number Placeholder 8"/>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2B0D1AD-6FC0-4C2F-881C-2D7FA29BD390}" type="slidenum">
              <a:rPr lang="en-US" altLang="en-US">
                <a:solidFill>
                  <a:srgbClr val="045C75"/>
                </a:solidFill>
              </a:rPr>
              <a:pPr eaLnBrk="1" hangingPunct="1"/>
              <a:t>81</a:t>
            </a:fld>
            <a:endParaRPr lang="en-US" altLang="en-US">
              <a:solidFill>
                <a:srgbClr val="045C75"/>
              </a:solidFill>
            </a:endParaRPr>
          </a:p>
        </p:txBody>
      </p:sp>
      <p:sp>
        <p:nvSpPr>
          <p:cNvPr id="10" name="Footer Placeholder 9"/>
          <p:cNvSpPr>
            <a:spLocks noGrp="1"/>
          </p:cNvSpPr>
          <p:nvPr>
            <p:ph type="ftr" sz="quarter" idx="11"/>
          </p:nvPr>
        </p:nvSpPr>
        <p:spPr/>
        <p:txBody>
          <a:bodyPr/>
          <a:lstStyle/>
          <a:p>
            <a:pPr>
              <a:defRPr/>
            </a:pPr>
            <a:r>
              <a:rPr lang="en-US"/>
              <a:t>Khoa ĐT-VT, Đại học Bách Khoa Hà nội           Tiến sỹ Hoàng Mạnh Thắng</a:t>
            </a:r>
          </a:p>
        </p:txBody>
      </p:sp>
    </p:spTree>
    <p:extLst>
      <p:ext uri="{BB962C8B-B14F-4D97-AF65-F5344CB8AC3E}">
        <p14:creationId xmlns:p14="http://schemas.microsoft.com/office/powerpoint/2010/main" val="265765982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vi-VN" altLang="en-US" smtClean="0"/>
              <a:t>Nhóm trong bìa Karnaugh</a:t>
            </a:r>
            <a:endParaRPr lang="en-US" altLang="en-US" smtClean="0">
              <a:latin typeface="Arial" panose="020B0604020202020204" pitchFamily="34" charset="0"/>
            </a:endParaRPr>
          </a:p>
        </p:txBody>
      </p:sp>
      <p:sp>
        <p:nvSpPr>
          <p:cNvPr id="10243" name="Rectangle 3"/>
          <p:cNvSpPr>
            <a:spLocks noGrp="1" noChangeArrowheads="1"/>
          </p:cNvSpPr>
          <p:nvPr>
            <p:ph idx="1"/>
          </p:nvPr>
        </p:nvSpPr>
        <p:spPr/>
        <p:txBody>
          <a:bodyPr/>
          <a:lstStyle/>
          <a:p>
            <a:r>
              <a:rPr lang="vi-VN" altLang="en-US" sz="2400" smtClean="0"/>
              <a:t>Các minterm gần nhau được khoanh vuông khi chúng chỉ khác nhau duy nhất một biến</a:t>
            </a:r>
          </a:p>
          <a:p>
            <a:r>
              <a:rPr lang="vi-VN" altLang="en-US" sz="2400" smtClean="0"/>
              <a:t>Các minterm được khoanh có giá trị “1” và là lân cận của nhau trong bảng</a:t>
            </a:r>
          </a:p>
          <a:p>
            <a:r>
              <a:rPr lang="vi-VN" altLang="en-US" sz="2400" smtClean="0"/>
              <a:t>Khoanh 2 giá trị 1 tương ứng loại bỏ được một biến ở biểu thức</a:t>
            </a:r>
            <a:endParaRPr lang="en-US" altLang="en-US" sz="2400" smtClean="0"/>
          </a:p>
        </p:txBody>
      </p:sp>
      <p:pic>
        <p:nvPicPr>
          <p:cNvPr id="10244"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4038600"/>
            <a:ext cx="6705600" cy="215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Date Placeholder 6"/>
          <p:cNvSpPr>
            <a:spLocks noGrp="1"/>
          </p:cNvSpPr>
          <p:nvPr>
            <p:ph type="dt" sz="quarter" idx="10"/>
          </p:nvPr>
        </p:nvSpPr>
        <p:spPr/>
        <p:txBody>
          <a:bodyPr/>
          <a:lstStyle/>
          <a:p>
            <a:pPr>
              <a:defRPr/>
            </a:pPr>
            <a:r>
              <a:rPr lang="en-US"/>
              <a:t>Chương 3</a:t>
            </a:r>
          </a:p>
        </p:txBody>
      </p:sp>
      <p:sp>
        <p:nvSpPr>
          <p:cNvPr id="8" name="Slide Number Placeholder 7"/>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DAB6894-EA8D-4A1B-9922-78F355F1443C}" type="slidenum">
              <a:rPr lang="en-US" altLang="en-US">
                <a:solidFill>
                  <a:srgbClr val="045C75"/>
                </a:solidFill>
              </a:rPr>
              <a:pPr eaLnBrk="1" hangingPunct="1"/>
              <a:t>82</a:t>
            </a:fld>
            <a:endParaRPr lang="en-US" altLang="en-US">
              <a:solidFill>
                <a:srgbClr val="045C75"/>
              </a:solidFill>
            </a:endParaRPr>
          </a:p>
        </p:txBody>
      </p:sp>
      <p:sp>
        <p:nvSpPr>
          <p:cNvPr id="9" name="Footer Placeholder 8"/>
          <p:cNvSpPr>
            <a:spLocks noGrp="1"/>
          </p:cNvSpPr>
          <p:nvPr>
            <p:ph type="ftr" sz="quarter" idx="11"/>
          </p:nvPr>
        </p:nvSpPr>
        <p:spPr/>
        <p:txBody>
          <a:bodyPr/>
          <a:lstStyle/>
          <a:p>
            <a:pPr>
              <a:defRPr/>
            </a:pPr>
            <a:r>
              <a:rPr lang="en-US"/>
              <a:t>Khoa ĐT-VT, Đại học Bách Khoa Hà nội           Tiến sỹ Hoàng Mạnh Thắng</a:t>
            </a:r>
          </a:p>
        </p:txBody>
      </p:sp>
    </p:spTree>
    <p:extLst>
      <p:ext uri="{BB962C8B-B14F-4D97-AF65-F5344CB8AC3E}">
        <p14:creationId xmlns:p14="http://schemas.microsoft.com/office/powerpoint/2010/main" val="309674967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vi-VN" altLang="en-US" smtClean="0"/>
              <a:t>Ví dụ nhóm bìa Karnaugh</a:t>
            </a:r>
            <a:endParaRPr lang="en-US" altLang="en-US" smtClean="0">
              <a:latin typeface="Arial" panose="020B0604020202020204" pitchFamily="34" charset="0"/>
            </a:endParaRPr>
          </a:p>
        </p:txBody>
      </p:sp>
      <p:sp>
        <p:nvSpPr>
          <p:cNvPr id="11267" name="Rectangle 3"/>
          <p:cNvSpPr>
            <a:spLocks noGrp="1" noChangeArrowheads="1"/>
          </p:cNvSpPr>
          <p:nvPr>
            <p:ph idx="1"/>
          </p:nvPr>
        </p:nvSpPr>
        <p:spPr>
          <a:xfrm>
            <a:off x="457200" y="1935163"/>
            <a:ext cx="8458200" cy="4389437"/>
          </a:xfrm>
        </p:spPr>
        <p:txBody>
          <a:bodyPr/>
          <a:lstStyle/>
          <a:p>
            <a:r>
              <a:rPr lang="vi-VN" altLang="en-US" sz="3600" smtClean="0"/>
              <a:t>Hai ô dưới cùng khác nhau duy nhất biến x, 2 ô bên cạnh khác nhau duy nhất biến y.</a:t>
            </a:r>
            <a:endParaRPr lang="en-US" altLang="en-US" sz="3600" smtClean="0"/>
          </a:p>
        </p:txBody>
      </p:sp>
      <p:pic>
        <p:nvPicPr>
          <p:cNvPr id="11268"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3124200"/>
            <a:ext cx="5667375" cy="2400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Date Placeholder 6"/>
          <p:cNvSpPr>
            <a:spLocks noGrp="1"/>
          </p:cNvSpPr>
          <p:nvPr>
            <p:ph type="dt" sz="quarter" idx="10"/>
          </p:nvPr>
        </p:nvSpPr>
        <p:spPr/>
        <p:txBody>
          <a:bodyPr/>
          <a:lstStyle/>
          <a:p>
            <a:pPr>
              <a:defRPr/>
            </a:pPr>
            <a:r>
              <a:rPr lang="en-US"/>
              <a:t>Chương 3</a:t>
            </a:r>
          </a:p>
        </p:txBody>
      </p:sp>
      <p:sp>
        <p:nvSpPr>
          <p:cNvPr id="8" name="Slide Number Placeholder 7"/>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AB1E02E-5CEF-4937-9978-3018DC0DE3E0}" type="slidenum">
              <a:rPr lang="en-US" altLang="en-US">
                <a:solidFill>
                  <a:srgbClr val="045C75"/>
                </a:solidFill>
              </a:rPr>
              <a:pPr eaLnBrk="1" hangingPunct="1"/>
              <a:t>83</a:t>
            </a:fld>
            <a:endParaRPr lang="en-US" altLang="en-US">
              <a:solidFill>
                <a:srgbClr val="045C75"/>
              </a:solidFill>
            </a:endParaRPr>
          </a:p>
        </p:txBody>
      </p:sp>
      <p:sp>
        <p:nvSpPr>
          <p:cNvPr id="9" name="Footer Placeholder 8"/>
          <p:cNvSpPr>
            <a:spLocks noGrp="1"/>
          </p:cNvSpPr>
          <p:nvPr>
            <p:ph type="ftr" sz="quarter" idx="11"/>
          </p:nvPr>
        </p:nvSpPr>
        <p:spPr/>
        <p:txBody>
          <a:bodyPr/>
          <a:lstStyle/>
          <a:p>
            <a:pPr>
              <a:defRPr/>
            </a:pPr>
            <a:r>
              <a:rPr lang="en-US"/>
              <a:t>Khoa ĐT-VT, Đại học Bách Khoa Hà nội           Tiến sỹ Hoàng Mạnh Thắng</a:t>
            </a:r>
          </a:p>
        </p:txBody>
      </p:sp>
    </p:spTree>
    <p:extLst>
      <p:ext uri="{BB962C8B-B14F-4D97-AF65-F5344CB8AC3E}">
        <p14:creationId xmlns:p14="http://schemas.microsoft.com/office/powerpoint/2010/main" val="339417468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vi-VN" altLang="en-US" smtClean="0"/>
              <a:t>Bài tập: nhóm bìa Karnaugh</a:t>
            </a:r>
            <a:endParaRPr lang="en-US" altLang="en-US" smtClean="0">
              <a:latin typeface="Arial" panose="020B0604020202020204" pitchFamily="34" charset="0"/>
            </a:endParaRPr>
          </a:p>
        </p:txBody>
      </p:sp>
      <p:sp>
        <p:nvSpPr>
          <p:cNvPr id="12291" name="Rectangle 3"/>
          <p:cNvSpPr>
            <a:spLocks noGrp="1" noChangeArrowheads="1"/>
          </p:cNvSpPr>
          <p:nvPr>
            <p:ph idx="1"/>
          </p:nvPr>
        </p:nvSpPr>
        <p:spPr/>
        <p:txBody>
          <a:bodyPr/>
          <a:lstStyle/>
          <a:p>
            <a:r>
              <a:rPr lang="vi-VN" altLang="en-US" sz="2800" smtClean="0"/>
              <a:t>Vẽ K-map và </a:t>
            </a:r>
            <a:r>
              <a:rPr lang="en-US" altLang="en-US" sz="2800" smtClean="0"/>
              <a:t>đ</a:t>
            </a:r>
            <a:r>
              <a:rPr lang="vi-VN" altLang="en-US" sz="2800" smtClean="0"/>
              <a:t>ưa ra biểu thức logic tối thiểu cho</a:t>
            </a:r>
            <a:r>
              <a:rPr lang="en-US" altLang="en-US" sz="2800" smtClean="0"/>
              <a:t> </a:t>
            </a:r>
            <a:r>
              <a:rPr lang="vi-VN" altLang="en-US" sz="2800" smtClean="0"/>
              <a:t>bảng chân lý sau</a:t>
            </a:r>
          </a:p>
          <a:p>
            <a:r>
              <a:rPr lang="vi-VN" altLang="en-US" sz="2800" smtClean="0"/>
              <a:t>Sau đó đưa ra nhóm cho K-map</a:t>
            </a:r>
            <a:endParaRPr lang="en-US" altLang="en-US" sz="2800" smtClean="0"/>
          </a:p>
        </p:txBody>
      </p:sp>
      <p:pic>
        <p:nvPicPr>
          <p:cNvPr id="12292"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48400" y="3276600"/>
            <a:ext cx="1974850" cy="236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Date Placeholder 6"/>
          <p:cNvSpPr>
            <a:spLocks noGrp="1"/>
          </p:cNvSpPr>
          <p:nvPr>
            <p:ph type="dt" sz="quarter" idx="10"/>
          </p:nvPr>
        </p:nvSpPr>
        <p:spPr/>
        <p:txBody>
          <a:bodyPr/>
          <a:lstStyle/>
          <a:p>
            <a:pPr>
              <a:defRPr/>
            </a:pPr>
            <a:r>
              <a:rPr lang="en-US"/>
              <a:t>Chương 3</a:t>
            </a:r>
          </a:p>
        </p:txBody>
      </p:sp>
      <p:sp>
        <p:nvSpPr>
          <p:cNvPr id="8" name="Slide Number Placeholder 7"/>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09B5B4D4-F0E2-4FDB-9A4F-E35129139E66}" type="slidenum">
              <a:rPr lang="en-US" altLang="en-US">
                <a:solidFill>
                  <a:srgbClr val="045C75"/>
                </a:solidFill>
              </a:rPr>
              <a:pPr eaLnBrk="1" hangingPunct="1"/>
              <a:t>84</a:t>
            </a:fld>
            <a:endParaRPr lang="en-US" altLang="en-US">
              <a:solidFill>
                <a:srgbClr val="045C75"/>
              </a:solidFill>
            </a:endParaRPr>
          </a:p>
        </p:txBody>
      </p:sp>
      <p:sp>
        <p:nvSpPr>
          <p:cNvPr id="9" name="Footer Placeholder 8"/>
          <p:cNvSpPr>
            <a:spLocks noGrp="1"/>
          </p:cNvSpPr>
          <p:nvPr>
            <p:ph type="ftr" sz="quarter" idx="11"/>
          </p:nvPr>
        </p:nvSpPr>
        <p:spPr/>
        <p:txBody>
          <a:bodyPr/>
          <a:lstStyle/>
          <a:p>
            <a:pPr>
              <a:defRPr/>
            </a:pPr>
            <a:r>
              <a:rPr lang="en-US"/>
              <a:t>Khoa ĐT-VT, Đại học Bách Khoa Hà nội           Tiến sỹ Hoàng Mạnh Thắng</a:t>
            </a:r>
          </a:p>
        </p:txBody>
      </p:sp>
    </p:spTree>
    <p:extLst>
      <p:ext uri="{BB962C8B-B14F-4D97-AF65-F5344CB8AC3E}">
        <p14:creationId xmlns:p14="http://schemas.microsoft.com/office/powerpoint/2010/main" val="207344714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vi-VN" altLang="en-US" smtClean="0"/>
              <a:t>K-map ba biến</a:t>
            </a:r>
            <a:endParaRPr lang="en-US" altLang="en-US" smtClean="0">
              <a:latin typeface="Arial" panose="020B0604020202020204" pitchFamily="34" charset="0"/>
            </a:endParaRPr>
          </a:p>
        </p:txBody>
      </p:sp>
      <p:sp>
        <p:nvSpPr>
          <p:cNvPr id="13315" name="Rectangle 3"/>
          <p:cNvSpPr>
            <a:spLocks noGrp="1" noChangeArrowheads="1"/>
          </p:cNvSpPr>
          <p:nvPr>
            <p:ph idx="1"/>
          </p:nvPr>
        </p:nvSpPr>
        <p:spPr/>
        <p:txBody>
          <a:bodyPr/>
          <a:lstStyle/>
          <a:p>
            <a:r>
              <a:rPr lang="vi-VN" altLang="en-US" sz="2800" smtClean="0"/>
              <a:t>K-map 3 biến được xây dựng bằng cách đặt bảng 2 biến cạnh nhau</a:t>
            </a:r>
          </a:p>
          <a:p>
            <a:r>
              <a:rPr lang="vi-VN" altLang="en-US" sz="2800" smtClean="0"/>
              <a:t>K-map được đặt sa</a:t>
            </a:r>
            <a:r>
              <a:rPr lang="en-US" altLang="en-US" sz="2800" smtClean="0"/>
              <a:t>o</a:t>
            </a:r>
            <a:r>
              <a:rPr lang="vi-VN" altLang="en-US" sz="2800" smtClean="0"/>
              <a:t> cho các ô vuông cạnh nhau chỉ khác nhau duy nhất 1 biến</a:t>
            </a:r>
            <a:endParaRPr lang="en-US" altLang="en-US" sz="2800" smtClean="0"/>
          </a:p>
        </p:txBody>
      </p:sp>
      <p:pic>
        <p:nvPicPr>
          <p:cNvPr id="13316"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3863975"/>
            <a:ext cx="5449888" cy="2365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7" name="Text Box 6"/>
          <p:cNvSpPr txBox="1">
            <a:spLocks noChangeArrowheads="1"/>
          </p:cNvSpPr>
          <p:nvPr/>
        </p:nvSpPr>
        <p:spPr bwMode="auto">
          <a:xfrm>
            <a:off x="4784725" y="5881688"/>
            <a:ext cx="36988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vi-VN" altLang="en-US">
                <a:solidFill>
                  <a:srgbClr val="FF0000"/>
                </a:solidFill>
              </a:rPr>
              <a:t>Các cell ở đầu là lân cận của nhau</a:t>
            </a:r>
            <a:endParaRPr lang="en-US" altLang="en-US">
              <a:solidFill>
                <a:srgbClr val="FF0000"/>
              </a:solidFill>
            </a:endParaRPr>
          </a:p>
        </p:txBody>
      </p:sp>
      <p:sp>
        <p:nvSpPr>
          <p:cNvPr id="8" name="Date Placeholder 7"/>
          <p:cNvSpPr>
            <a:spLocks noGrp="1"/>
          </p:cNvSpPr>
          <p:nvPr>
            <p:ph type="dt" sz="quarter" idx="10"/>
          </p:nvPr>
        </p:nvSpPr>
        <p:spPr/>
        <p:txBody>
          <a:bodyPr/>
          <a:lstStyle/>
          <a:p>
            <a:pPr>
              <a:defRPr/>
            </a:pPr>
            <a:r>
              <a:rPr lang="en-US"/>
              <a:t>Chương 3</a:t>
            </a:r>
          </a:p>
        </p:txBody>
      </p:sp>
      <p:sp>
        <p:nvSpPr>
          <p:cNvPr id="9" name="Slide Number Placeholder 8"/>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488C1D38-4833-48F0-A23B-84842EE2DDDE}" type="slidenum">
              <a:rPr lang="en-US" altLang="en-US">
                <a:solidFill>
                  <a:srgbClr val="045C75"/>
                </a:solidFill>
              </a:rPr>
              <a:pPr eaLnBrk="1" hangingPunct="1"/>
              <a:t>85</a:t>
            </a:fld>
            <a:endParaRPr lang="en-US" altLang="en-US">
              <a:solidFill>
                <a:srgbClr val="045C75"/>
              </a:solidFill>
            </a:endParaRPr>
          </a:p>
        </p:txBody>
      </p:sp>
      <p:sp>
        <p:nvSpPr>
          <p:cNvPr id="10" name="Footer Placeholder 9"/>
          <p:cNvSpPr>
            <a:spLocks noGrp="1"/>
          </p:cNvSpPr>
          <p:nvPr>
            <p:ph type="ftr" sz="quarter" idx="11"/>
          </p:nvPr>
        </p:nvSpPr>
        <p:spPr/>
        <p:txBody>
          <a:bodyPr/>
          <a:lstStyle/>
          <a:p>
            <a:pPr>
              <a:defRPr/>
            </a:pPr>
            <a:r>
              <a:rPr lang="en-US"/>
              <a:t>Khoa ĐT-VT, Đại học Bách Khoa Hà nội           Tiến sỹ Hoàng Mạnh Thắng</a:t>
            </a:r>
          </a:p>
        </p:txBody>
      </p:sp>
    </p:spTree>
    <p:extLst>
      <p:ext uri="{BB962C8B-B14F-4D97-AF65-F5344CB8AC3E}">
        <p14:creationId xmlns:p14="http://schemas.microsoft.com/office/powerpoint/2010/main" val="334647643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vi-VN" altLang="en-US" smtClean="0"/>
              <a:t>Ví dụ K-map ba biến</a:t>
            </a:r>
            <a:endParaRPr lang="en-US" altLang="en-US" smtClean="0">
              <a:latin typeface="Arial" panose="020B0604020202020204" pitchFamily="34" charset="0"/>
            </a:endParaRPr>
          </a:p>
        </p:txBody>
      </p:sp>
      <p:pic>
        <p:nvPicPr>
          <p:cNvPr id="14339"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1828800"/>
            <a:ext cx="6897688" cy="418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40" name="Text Box 5"/>
          <p:cNvSpPr txBox="1">
            <a:spLocks noChangeArrowheads="1"/>
          </p:cNvSpPr>
          <p:nvPr/>
        </p:nvSpPr>
        <p:spPr bwMode="auto">
          <a:xfrm>
            <a:off x="4098925" y="5599113"/>
            <a:ext cx="38893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vi-VN" altLang="en-US">
                <a:solidFill>
                  <a:srgbClr val="FF0000"/>
                </a:solidFill>
              </a:rPr>
              <a:t>Nhóm 4 minterm sẽ loại được 2 biến</a:t>
            </a:r>
            <a:endParaRPr lang="en-US" altLang="en-US">
              <a:solidFill>
                <a:srgbClr val="FF0000"/>
              </a:solidFill>
            </a:endParaRPr>
          </a:p>
        </p:txBody>
      </p:sp>
      <p:sp>
        <p:nvSpPr>
          <p:cNvPr id="7" name="Date Placeholder 6"/>
          <p:cNvSpPr>
            <a:spLocks noGrp="1"/>
          </p:cNvSpPr>
          <p:nvPr>
            <p:ph type="dt" sz="quarter" idx="10"/>
          </p:nvPr>
        </p:nvSpPr>
        <p:spPr/>
        <p:txBody>
          <a:bodyPr/>
          <a:lstStyle/>
          <a:p>
            <a:pPr>
              <a:defRPr/>
            </a:pPr>
            <a:r>
              <a:rPr lang="en-US"/>
              <a:t>Chương 3</a:t>
            </a:r>
          </a:p>
        </p:txBody>
      </p:sp>
      <p:sp>
        <p:nvSpPr>
          <p:cNvPr id="8" name="Slide Number Placeholder 7"/>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F7846D3-B3C1-479A-9B59-C5D5408C5ABF}" type="slidenum">
              <a:rPr lang="en-US" altLang="en-US">
                <a:solidFill>
                  <a:srgbClr val="045C75"/>
                </a:solidFill>
              </a:rPr>
              <a:pPr eaLnBrk="1" hangingPunct="1"/>
              <a:t>86</a:t>
            </a:fld>
            <a:endParaRPr lang="en-US" altLang="en-US">
              <a:solidFill>
                <a:srgbClr val="045C75"/>
              </a:solidFill>
            </a:endParaRPr>
          </a:p>
        </p:txBody>
      </p:sp>
      <p:sp>
        <p:nvSpPr>
          <p:cNvPr id="9" name="Footer Placeholder 8"/>
          <p:cNvSpPr>
            <a:spLocks noGrp="1"/>
          </p:cNvSpPr>
          <p:nvPr>
            <p:ph type="ftr" sz="quarter" idx="11"/>
          </p:nvPr>
        </p:nvSpPr>
        <p:spPr/>
        <p:txBody>
          <a:bodyPr/>
          <a:lstStyle/>
          <a:p>
            <a:pPr>
              <a:defRPr/>
            </a:pPr>
            <a:r>
              <a:rPr lang="en-US"/>
              <a:t>Khoa ĐT-VT, Đại học Bách Khoa Hà nội           Tiến sỹ Hoàng Mạnh Thắng</a:t>
            </a:r>
          </a:p>
        </p:txBody>
      </p:sp>
    </p:spTree>
    <p:extLst>
      <p:ext uri="{BB962C8B-B14F-4D97-AF65-F5344CB8AC3E}">
        <p14:creationId xmlns:p14="http://schemas.microsoft.com/office/powerpoint/2010/main" val="1480531693"/>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vi-VN" altLang="en-US" smtClean="0"/>
              <a:t>Gợi ý cho việc nhóm</a:t>
            </a:r>
            <a:endParaRPr lang="en-US" altLang="en-US" smtClean="0">
              <a:latin typeface="Arial" panose="020B0604020202020204" pitchFamily="34" charset="0"/>
            </a:endParaRPr>
          </a:p>
        </p:txBody>
      </p:sp>
      <p:sp>
        <p:nvSpPr>
          <p:cNvPr id="15363" name="Rectangle 3"/>
          <p:cNvSpPr>
            <a:spLocks noGrp="1" noChangeArrowheads="1"/>
          </p:cNvSpPr>
          <p:nvPr>
            <p:ph idx="1"/>
          </p:nvPr>
        </p:nvSpPr>
        <p:spPr/>
        <p:txBody>
          <a:bodyPr/>
          <a:lstStyle/>
          <a:p>
            <a:r>
              <a:rPr lang="vi-VN" altLang="en-US" smtClean="0"/>
              <a:t>Chỉ nhóm các giá trị “1” lân cận nhau</a:t>
            </a:r>
          </a:p>
          <a:p>
            <a:r>
              <a:rPr lang="vi-VN" altLang="en-US" smtClean="0"/>
              <a:t>Chỉ nhóm số minterm với lỹ thừa của 2 (2,4,8...)</a:t>
            </a:r>
          </a:p>
          <a:p>
            <a:r>
              <a:rPr lang="vi-VN" altLang="en-US" smtClean="0"/>
              <a:t>Cố gắng tạo ra nhóm càng to càng tốt, tức là càng ít nhóm càng tốt.</a:t>
            </a:r>
            <a:endParaRPr lang="en-US" altLang="en-US" smtClean="0"/>
          </a:p>
        </p:txBody>
      </p:sp>
      <p:sp>
        <p:nvSpPr>
          <p:cNvPr id="6" name="Date Placeholder 5"/>
          <p:cNvSpPr>
            <a:spLocks noGrp="1"/>
          </p:cNvSpPr>
          <p:nvPr>
            <p:ph type="dt" sz="quarter" idx="10"/>
          </p:nvPr>
        </p:nvSpPr>
        <p:spPr/>
        <p:txBody>
          <a:bodyPr/>
          <a:lstStyle/>
          <a:p>
            <a:pPr>
              <a:defRPr/>
            </a:pPr>
            <a:r>
              <a:rPr lang="en-US"/>
              <a:t>Chương 3</a:t>
            </a:r>
          </a:p>
        </p:txBody>
      </p:sp>
      <p:sp>
        <p:nvSpPr>
          <p:cNvPr id="7" name="Slide Number Placeholder 6"/>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92FA4AE8-DC7E-42B0-B76C-995556210DFA}" type="slidenum">
              <a:rPr lang="en-US" altLang="en-US">
                <a:solidFill>
                  <a:srgbClr val="045C75"/>
                </a:solidFill>
              </a:rPr>
              <a:pPr eaLnBrk="1" hangingPunct="1"/>
              <a:t>87</a:t>
            </a:fld>
            <a:endParaRPr lang="en-US" altLang="en-US">
              <a:solidFill>
                <a:srgbClr val="045C75"/>
              </a:solidFill>
            </a:endParaRPr>
          </a:p>
        </p:txBody>
      </p:sp>
      <p:sp>
        <p:nvSpPr>
          <p:cNvPr id="8" name="Footer Placeholder 7"/>
          <p:cNvSpPr>
            <a:spLocks noGrp="1"/>
          </p:cNvSpPr>
          <p:nvPr>
            <p:ph type="ftr" sz="quarter" idx="11"/>
          </p:nvPr>
        </p:nvSpPr>
        <p:spPr/>
        <p:txBody>
          <a:bodyPr/>
          <a:lstStyle/>
          <a:p>
            <a:pPr>
              <a:defRPr/>
            </a:pPr>
            <a:r>
              <a:rPr lang="en-US"/>
              <a:t>Khoa ĐT-VT, Đại học Bách Khoa Hà nội           Tiến sỹ Hoàng Mạnh Thắng</a:t>
            </a:r>
          </a:p>
        </p:txBody>
      </p:sp>
    </p:spTree>
    <p:extLst>
      <p:ext uri="{BB962C8B-B14F-4D97-AF65-F5344CB8AC3E}">
        <p14:creationId xmlns:p14="http://schemas.microsoft.com/office/powerpoint/2010/main" val="185346624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vi-VN" altLang="en-US" smtClean="0"/>
              <a:t>Các ví dụ về nhóm</a:t>
            </a:r>
            <a:endParaRPr lang="en-US" altLang="en-US" smtClean="0">
              <a:latin typeface="Arial" panose="020B0604020202020204" pitchFamily="34" charset="0"/>
            </a:endParaRPr>
          </a:p>
        </p:txBody>
      </p:sp>
      <p:pic>
        <p:nvPicPr>
          <p:cNvPr id="16387"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981200"/>
            <a:ext cx="6399213" cy="3829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Date Placeholder 5"/>
          <p:cNvSpPr>
            <a:spLocks noGrp="1"/>
          </p:cNvSpPr>
          <p:nvPr>
            <p:ph type="dt" sz="quarter" idx="10"/>
          </p:nvPr>
        </p:nvSpPr>
        <p:spPr/>
        <p:txBody>
          <a:bodyPr/>
          <a:lstStyle/>
          <a:p>
            <a:pPr>
              <a:defRPr/>
            </a:pPr>
            <a:r>
              <a:rPr lang="en-US"/>
              <a:t>Chương 3</a:t>
            </a:r>
          </a:p>
        </p:txBody>
      </p:sp>
      <p:sp>
        <p:nvSpPr>
          <p:cNvPr id="7" name="Slide Number Placeholder 6"/>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96817F9A-AD19-4756-9418-8A035CC94199}" type="slidenum">
              <a:rPr lang="en-US" altLang="en-US">
                <a:solidFill>
                  <a:srgbClr val="045C75"/>
                </a:solidFill>
              </a:rPr>
              <a:pPr eaLnBrk="1" hangingPunct="1"/>
              <a:t>88</a:t>
            </a:fld>
            <a:endParaRPr lang="en-US" altLang="en-US">
              <a:solidFill>
                <a:srgbClr val="045C75"/>
              </a:solidFill>
            </a:endParaRPr>
          </a:p>
        </p:txBody>
      </p:sp>
      <p:sp>
        <p:nvSpPr>
          <p:cNvPr id="8" name="Footer Placeholder 7"/>
          <p:cNvSpPr>
            <a:spLocks noGrp="1"/>
          </p:cNvSpPr>
          <p:nvPr>
            <p:ph type="ftr" sz="quarter" idx="11"/>
          </p:nvPr>
        </p:nvSpPr>
        <p:spPr/>
        <p:txBody>
          <a:bodyPr/>
          <a:lstStyle/>
          <a:p>
            <a:pPr>
              <a:defRPr/>
            </a:pPr>
            <a:r>
              <a:rPr lang="en-US"/>
              <a:t>Khoa ĐT-VT, Đại học Bách Khoa Hà nội           Tiến sỹ Hoàng Mạnh Thắng</a:t>
            </a:r>
          </a:p>
        </p:txBody>
      </p:sp>
    </p:spTree>
    <p:extLst>
      <p:ext uri="{BB962C8B-B14F-4D97-AF65-F5344CB8AC3E}">
        <p14:creationId xmlns:p14="http://schemas.microsoft.com/office/powerpoint/2010/main" val="2066020037"/>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vi-VN" altLang="en-US" smtClean="0"/>
              <a:t>Bài tập: Nhóm K-map</a:t>
            </a:r>
            <a:endParaRPr lang="en-US" altLang="en-US" smtClean="0">
              <a:latin typeface="Arial" panose="020B0604020202020204" pitchFamily="34" charset="0"/>
            </a:endParaRPr>
          </a:p>
        </p:txBody>
      </p:sp>
      <p:sp>
        <p:nvSpPr>
          <p:cNvPr id="17411" name="Rectangle 3"/>
          <p:cNvSpPr>
            <a:spLocks noGrp="1" noChangeArrowheads="1"/>
          </p:cNvSpPr>
          <p:nvPr>
            <p:ph idx="1"/>
          </p:nvPr>
        </p:nvSpPr>
        <p:spPr/>
        <p:txBody>
          <a:bodyPr/>
          <a:lstStyle/>
          <a:p>
            <a:r>
              <a:rPr lang="vi-VN" altLang="en-US" smtClean="0"/>
              <a:t>Vẽ K-map và đưa ra biểu thức tối giản cho:</a:t>
            </a:r>
          </a:p>
          <a:p>
            <a:pPr>
              <a:buFont typeface="Wingdings" panose="05000000000000000000" pitchFamily="2" charset="2"/>
              <a:buNone/>
            </a:pPr>
            <a:endParaRPr lang="vi-VN" altLang="en-US" smtClean="0"/>
          </a:p>
        </p:txBody>
      </p:sp>
      <p:pic>
        <p:nvPicPr>
          <p:cNvPr id="1741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4200" y="2590800"/>
            <a:ext cx="2867025"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Date Placeholder 6"/>
          <p:cNvSpPr>
            <a:spLocks noGrp="1"/>
          </p:cNvSpPr>
          <p:nvPr>
            <p:ph type="dt" sz="quarter" idx="10"/>
          </p:nvPr>
        </p:nvSpPr>
        <p:spPr/>
        <p:txBody>
          <a:bodyPr/>
          <a:lstStyle/>
          <a:p>
            <a:pPr>
              <a:defRPr/>
            </a:pPr>
            <a:r>
              <a:rPr lang="en-US"/>
              <a:t>Chương 3</a:t>
            </a:r>
          </a:p>
        </p:txBody>
      </p:sp>
      <p:sp>
        <p:nvSpPr>
          <p:cNvPr id="8" name="Slide Number Placeholder 7"/>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3DA8C9E-0F69-4EEE-8BCC-84EEBD5455F5}" type="slidenum">
              <a:rPr lang="en-US" altLang="en-US">
                <a:solidFill>
                  <a:srgbClr val="045C75"/>
                </a:solidFill>
              </a:rPr>
              <a:pPr eaLnBrk="1" hangingPunct="1"/>
              <a:t>89</a:t>
            </a:fld>
            <a:endParaRPr lang="en-US" altLang="en-US">
              <a:solidFill>
                <a:srgbClr val="045C75"/>
              </a:solidFill>
            </a:endParaRPr>
          </a:p>
        </p:txBody>
      </p:sp>
      <p:sp>
        <p:nvSpPr>
          <p:cNvPr id="9" name="Footer Placeholder 8"/>
          <p:cNvSpPr>
            <a:spLocks noGrp="1"/>
          </p:cNvSpPr>
          <p:nvPr>
            <p:ph type="ftr" sz="quarter" idx="11"/>
          </p:nvPr>
        </p:nvSpPr>
        <p:spPr/>
        <p:txBody>
          <a:bodyPr/>
          <a:lstStyle/>
          <a:p>
            <a:pPr>
              <a:defRPr/>
            </a:pPr>
            <a:r>
              <a:rPr lang="en-US"/>
              <a:t>Khoa ĐT-VT, Đại học Bách Khoa Hà nội           Tiến sỹ Hoàng Mạnh Thắng</a:t>
            </a:r>
          </a:p>
        </p:txBody>
      </p:sp>
    </p:spTree>
    <p:extLst>
      <p:ext uri="{BB962C8B-B14F-4D97-AF65-F5344CB8AC3E}">
        <p14:creationId xmlns:p14="http://schemas.microsoft.com/office/powerpoint/2010/main" val="4931136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altLang="en-US" smtClean="0"/>
              <a:t> </a:t>
            </a:r>
            <a:r>
              <a:rPr lang="vi-VN" altLang="en-US" smtClean="0"/>
              <a:t>Hai tiếp cận thiết kế</a:t>
            </a:r>
            <a:endParaRPr lang="en-US" altLang="en-US" smtClean="0"/>
          </a:p>
        </p:txBody>
      </p:sp>
      <p:sp>
        <p:nvSpPr>
          <p:cNvPr id="13315" name="Rectangle 3"/>
          <p:cNvSpPr>
            <a:spLocks noGrp="1" noChangeArrowheads="1"/>
          </p:cNvSpPr>
          <p:nvPr>
            <p:ph idx="1"/>
          </p:nvPr>
        </p:nvSpPr>
        <p:spPr>
          <a:xfrm>
            <a:off x="457200" y="1828800"/>
            <a:ext cx="4038600" cy="4267200"/>
          </a:xfrm>
        </p:spPr>
        <p:txBody>
          <a:bodyPr/>
          <a:lstStyle/>
          <a:p>
            <a:pPr eaLnBrk="1" hangingPunct="1"/>
            <a:r>
              <a:rPr lang="vi-VN" altLang="en-US" sz="2800" smtClean="0"/>
              <a:t>Truyền thống:</a:t>
            </a:r>
          </a:p>
          <a:p>
            <a:pPr lvl="1" eaLnBrk="1" hangingPunct="1"/>
            <a:r>
              <a:rPr lang="vi-VN" altLang="en-US" smtClean="0"/>
              <a:t>Dựa trên các mô hình toán học</a:t>
            </a:r>
          </a:p>
          <a:p>
            <a:pPr lvl="1" eaLnBrk="1" hangingPunct="1"/>
            <a:r>
              <a:rPr lang="vi-VN" altLang="en-US" smtClean="0"/>
              <a:t>Các tiếp cận phân tích</a:t>
            </a:r>
          </a:p>
          <a:p>
            <a:pPr lvl="1" eaLnBrk="1" hangingPunct="1"/>
            <a:r>
              <a:rPr lang="vi-VN" altLang="en-US" smtClean="0"/>
              <a:t>Cung cấp cái nhìn đầy đủ và hiểu biết về vấn đề</a:t>
            </a:r>
          </a:p>
          <a:p>
            <a:pPr lvl="1" eaLnBrk="1" hangingPunct="1"/>
            <a:r>
              <a:rPr lang="vi-VN" altLang="en-US" smtClean="0"/>
              <a:t>Hữu ích đối với các vấn đề nhỏ, nhưng không dễ với các vấn đề lớn</a:t>
            </a:r>
            <a:endParaRPr lang="en-US" altLang="en-US" smtClean="0"/>
          </a:p>
        </p:txBody>
      </p:sp>
      <p:sp>
        <p:nvSpPr>
          <p:cNvPr id="13316" name="Rectangle 4"/>
          <p:cNvSpPr>
            <a:spLocks noChangeArrowheads="1"/>
          </p:cNvSpPr>
          <p:nvPr/>
        </p:nvSpPr>
        <p:spPr bwMode="auto">
          <a:xfrm>
            <a:off x="4724400" y="1828800"/>
            <a:ext cx="3962400" cy="403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buClr>
                <a:schemeClr val="accent2"/>
              </a:buClr>
              <a:buSzPct val="75000"/>
              <a:buFont typeface="Wingdings" panose="05000000000000000000" pitchFamily="2" charset="2"/>
              <a:buChar char="n"/>
            </a:pPr>
            <a:r>
              <a:rPr lang="vi-VN" altLang="en-US" sz="2700"/>
              <a:t>Dùng CAD:</a:t>
            </a:r>
          </a:p>
          <a:p>
            <a:pPr lvl="1" eaLnBrk="1" hangingPunct="1">
              <a:spcBef>
                <a:spcPct val="20000"/>
              </a:spcBef>
              <a:buClr>
                <a:schemeClr val="accent1"/>
              </a:buClr>
              <a:buSzPct val="65000"/>
              <a:buFont typeface="Wingdings" panose="05000000000000000000" pitchFamily="2" charset="2"/>
              <a:buChar char="n"/>
            </a:pPr>
            <a:r>
              <a:rPr lang="vi-VN" altLang="en-US" sz="2200"/>
              <a:t>Phần mềm dựa trên các mô hình toán học và tiếp cận phân tích</a:t>
            </a:r>
          </a:p>
          <a:p>
            <a:pPr lvl="1" eaLnBrk="1" hangingPunct="1">
              <a:spcBef>
                <a:spcPct val="20000"/>
              </a:spcBef>
              <a:buClr>
                <a:schemeClr val="accent1"/>
              </a:buClr>
              <a:buSzPct val="65000"/>
              <a:buFont typeface="Wingdings" panose="05000000000000000000" pitchFamily="2" charset="2"/>
              <a:buChar char="n"/>
            </a:pPr>
            <a:r>
              <a:rPr lang="vi-VN" altLang="en-US" sz="2200"/>
              <a:t>Rõ ràng cho người dùng</a:t>
            </a:r>
          </a:p>
          <a:p>
            <a:pPr lvl="1" eaLnBrk="1" hangingPunct="1">
              <a:spcBef>
                <a:spcPct val="20000"/>
              </a:spcBef>
              <a:buClr>
                <a:schemeClr val="accent1"/>
              </a:buClr>
              <a:buSzPct val="65000"/>
              <a:buFont typeface="Wingdings" panose="05000000000000000000" pitchFamily="2" charset="2"/>
              <a:buChar char="n"/>
            </a:pPr>
            <a:r>
              <a:rPr lang="vi-VN" altLang="en-US" sz="2200"/>
              <a:t>Có nhiều chi tiết được rút ngắn gọn</a:t>
            </a:r>
          </a:p>
          <a:p>
            <a:pPr lvl="1" eaLnBrk="1" hangingPunct="1">
              <a:spcBef>
                <a:spcPct val="20000"/>
              </a:spcBef>
              <a:buClr>
                <a:schemeClr val="accent1"/>
              </a:buClr>
              <a:buSzPct val="65000"/>
              <a:buFont typeface="Wingdings" panose="05000000000000000000" pitchFamily="2" charset="2"/>
              <a:buChar char="n"/>
            </a:pPr>
            <a:r>
              <a:rPr lang="vi-VN" altLang="en-US" sz="2200"/>
              <a:t>Các vấn đề thực tế lớn được giải quyết đơn giản </a:t>
            </a:r>
            <a:endParaRPr lang="en-US" altLang="en-US" sz="2200"/>
          </a:p>
        </p:txBody>
      </p:sp>
      <p:sp>
        <p:nvSpPr>
          <p:cNvPr id="8" name="Slide Number Placeholder 7"/>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000155BB-16BD-4193-AD5B-3FD7602CC573}" type="slidenum">
              <a:rPr lang="en-US" altLang="en-US">
                <a:solidFill>
                  <a:srgbClr val="045C75"/>
                </a:solidFill>
              </a:rPr>
              <a:pPr eaLnBrk="1" hangingPunct="1"/>
              <a:t>9</a:t>
            </a:fld>
            <a:endParaRPr lang="en-US" altLang="en-US">
              <a:solidFill>
                <a:srgbClr val="045C75"/>
              </a:solidFill>
            </a:endParaRPr>
          </a:p>
        </p:txBody>
      </p:sp>
      <p:sp>
        <p:nvSpPr>
          <p:cNvPr id="10" name="Footer Placeholder 9"/>
          <p:cNvSpPr>
            <a:spLocks noGrp="1"/>
          </p:cNvSpPr>
          <p:nvPr>
            <p:ph type="ftr" sz="quarter" idx="11"/>
          </p:nvPr>
        </p:nvSpPr>
        <p:spPr/>
        <p:txBody>
          <a:bodyPr/>
          <a:lstStyle/>
          <a:p>
            <a:pPr>
              <a:defRPr/>
            </a:pPr>
            <a:r>
              <a:rPr lang="en-US" dirty="0" err="1"/>
              <a:t>Khoa</a:t>
            </a:r>
            <a:r>
              <a:rPr lang="en-US" dirty="0"/>
              <a:t> ĐT-VT, </a:t>
            </a:r>
            <a:r>
              <a:rPr lang="en-US" dirty="0" err="1"/>
              <a:t>Đại</a:t>
            </a:r>
            <a:r>
              <a:rPr lang="en-US" dirty="0"/>
              <a:t> </a:t>
            </a:r>
            <a:r>
              <a:rPr lang="en-US" dirty="0" err="1"/>
              <a:t>học</a:t>
            </a:r>
            <a:r>
              <a:rPr lang="en-US" dirty="0"/>
              <a:t> </a:t>
            </a:r>
            <a:r>
              <a:rPr lang="en-US" dirty="0" err="1"/>
              <a:t>Bách</a:t>
            </a:r>
            <a:r>
              <a:rPr lang="en-US" dirty="0"/>
              <a:t> </a:t>
            </a:r>
            <a:r>
              <a:rPr lang="en-US" dirty="0" err="1"/>
              <a:t>Khoa</a:t>
            </a:r>
            <a:r>
              <a:rPr lang="en-US" dirty="0"/>
              <a:t> </a:t>
            </a:r>
            <a:r>
              <a:rPr lang="en-US" dirty="0" err="1"/>
              <a:t>Hà</a:t>
            </a:r>
            <a:r>
              <a:rPr lang="en-US" dirty="0"/>
              <a:t> </a:t>
            </a:r>
            <a:r>
              <a:rPr lang="en-US" dirty="0" err="1"/>
              <a:t>nội</a:t>
            </a:r>
            <a:r>
              <a:rPr lang="en-US" dirty="0"/>
              <a:t>           </a:t>
            </a:r>
            <a:r>
              <a:rPr lang="en-US" dirty="0" err="1"/>
              <a:t>Tiến</a:t>
            </a:r>
            <a:r>
              <a:rPr lang="en-US" dirty="0"/>
              <a:t> </a:t>
            </a:r>
            <a:r>
              <a:rPr lang="en-US" dirty="0" err="1"/>
              <a:t>sỹ</a:t>
            </a:r>
            <a:r>
              <a:rPr lang="en-US" dirty="0"/>
              <a:t> </a:t>
            </a:r>
            <a:r>
              <a:rPr lang="en-US" dirty="0" err="1"/>
              <a:t>Hoàng</a:t>
            </a:r>
            <a:r>
              <a:rPr lang="en-US" dirty="0"/>
              <a:t> </a:t>
            </a:r>
            <a:r>
              <a:rPr lang="en-US" dirty="0" err="1"/>
              <a:t>Mạnh</a:t>
            </a:r>
            <a:r>
              <a:rPr lang="en-US" dirty="0"/>
              <a:t> </a:t>
            </a:r>
            <a:r>
              <a:rPr lang="en-US" dirty="0" err="1"/>
              <a:t>Thắng</a:t>
            </a:r>
            <a:endParaRPr lang="en-US" dirty="0"/>
          </a:p>
        </p:txBody>
      </p:sp>
      <p:sp>
        <p:nvSpPr>
          <p:cNvPr id="9" name="Date Placeholder 8"/>
          <p:cNvSpPr>
            <a:spLocks noGrp="1"/>
          </p:cNvSpPr>
          <p:nvPr>
            <p:ph type="dt" sz="quarter" idx="10"/>
          </p:nvPr>
        </p:nvSpPr>
        <p:spPr/>
        <p:txBody>
          <a:bodyPr/>
          <a:lstStyle/>
          <a:p>
            <a:pPr>
              <a:defRPr/>
            </a:pPr>
            <a:r>
              <a:rPr lang="en-US"/>
              <a:t>Chương 1</a:t>
            </a:r>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altLang="en-US" smtClean="0"/>
              <a:t> </a:t>
            </a:r>
            <a:r>
              <a:rPr lang="vi-VN" altLang="en-US" smtClean="0"/>
              <a:t>K-map cho 4 biến</a:t>
            </a:r>
            <a:endParaRPr lang="en-US" altLang="en-US" smtClean="0">
              <a:latin typeface="Arial" panose="020B0604020202020204" pitchFamily="34" charset="0"/>
            </a:endParaRPr>
          </a:p>
        </p:txBody>
      </p:sp>
      <p:sp>
        <p:nvSpPr>
          <p:cNvPr id="18435" name="Rectangle 3"/>
          <p:cNvSpPr>
            <a:spLocks noGrp="1" noChangeArrowheads="1"/>
          </p:cNvSpPr>
          <p:nvPr>
            <p:ph idx="1"/>
          </p:nvPr>
        </p:nvSpPr>
        <p:spPr/>
        <p:txBody>
          <a:bodyPr/>
          <a:lstStyle/>
          <a:p>
            <a:r>
              <a:rPr lang="vi-VN" altLang="en-US" sz="3200" smtClean="0"/>
              <a:t>Xây dựng bằng cách đặ</a:t>
            </a:r>
            <a:r>
              <a:rPr lang="en-US" altLang="en-US" sz="3200" smtClean="0"/>
              <a:t>t</a:t>
            </a:r>
            <a:r>
              <a:rPr lang="vi-VN" altLang="en-US" sz="3200" smtClean="0"/>
              <a:t> 2 bảng 3 biến với nhau để tao ra 4 hàng</a:t>
            </a:r>
            <a:endParaRPr lang="en-US" altLang="en-US" sz="3200" smtClean="0"/>
          </a:p>
        </p:txBody>
      </p:sp>
      <p:pic>
        <p:nvPicPr>
          <p:cNvPr id="1843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38600" y="2895600"/>
            <a:ext cx="4152900" cy="293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7" name="Rectangle 5"/>
          <p:cNvSpPr>
            <a:spLocks noChangeArrowheads="1"/>
          </p:cNvSpPr>
          <p:nvPr/>
        </p:nvSpPr>
        <p:spPr bwMode="auto">
          <a:xfrm>
            <a:off x="5562600" y="4800600"/>
            <a:ext cx="2743200" cy="381000"/>
          </a:xfrm>
          <a:prstGeom prst="rect">
            <a:avLst/>
          </a:prstGeom>
          <a:solidFill>
            <a:schemeClr val="accent1">
              <a:alpha val="39999"/>
            </a:schemeClr>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8" name="Date Placeholder 7"/>
          <p:cNvSpPr>
            <a:spLocks noGrp="1"/>
          </p:cNvSpPr>
          <p:nvPr>
            <p:ph type="dt" sz="quarter" idx="10"/>
          </p:nvPr>
        </p:nvSpPr>
        <p:spPr/>
        <p:txBody>
          <a:bodyPr/>
          <a:lstStyle/>
          <a:p>
            <a:pPr>
              <a:defRPr/>
            </a:pPr>
            <a:r>
              <a:rPr lang="en-US"/>
              <a:t>Chương 3</a:t>
            </a:r>
          </a:p>
        </p:txBody>
      </p:sp>
      <p:sp>
        <p:nvSpPr>
          <p:cNvPr id="9" name="Slide Number Placeholder 8"/>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487C29C-A601-452A-B063-2F70E18AF73B}" type="slidenum">
              <a:rPr lang="en-US" altLang="en-US">
                <a:solidFill>
                  <a:srgbClr val="045C75"/>
                </a:solidFill>
              </a:rPr>
              <a:pPr eaLnBrk="1" hangingPunct="1"/>
              <a:t>90</a:t>
            </a:fld>
            <a:endParaRPr lang="en-US" altLang="en-US">
              <a:solidFill>
                <a:srgbClr val="045C75"/>
              </a:solidFill>
            </a:endParaRPr>
          </a:p>
        </p:txBody>
      </p:sp>
      <p:sp>
        <p:nvSpPr>
          <p:cNvPr id="10" name="Footer Placeholder 9"/>
          <p:cNvSpPr>
            <a:spLocks noGrp="1"/>
          </p:cNvSpPr>
          <p:nvPr>
            <p:ph type="ftr" sz="quarter" idx="11"/>
          </p:nvPr>
        </p:nvSpPr>
        <p:spPr/>
        <p:txBody>
          <a:bodyPr/>
          <a:lstStyle/>
          <a:p>
            <a:pPr>
              <a:defRPr/>
            </a:pPr>
            <a:r>
              <a:rPr lang="en-US"/>
              <a:t>Khoa ĐT-VT, Đại học Bách Khoa Hà nội           Tiến sỹ Hoàng Mạnh Thắng</a:t>
            </a:r>
          </a:p>
        </p:txBody>
      </p:sp>
      <p:sp>
        <p:nvSpPr>
          <p:cNvPr id="18441" name="TextBox 10"/>
          <p:cNvSpPr txBox="1">
            <a:spLocks noChangeArrowheads="1"/>
          </p:cNvSpPr>
          <p:nvPr/>
        </p:nvSpPr>
        <p:spPr bwMode="auto">
          <a:xfrm>
            <a:off x="762000" y="4800600"/>
            <a:ext cx="37750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i="1">
                <a:solidFill>
                  <a:srgbClr val="FF0000"/>
                </a:solidFill>
              </a:rPr>
              <a:t>Chú ý thứ tự chỉ số của minterm </a:t>
            </a:r>
            <a:r>
              <a:rPr lang="en-US" altLang="en-US">
                <a:solidFill>
                  <a:srgbClr val="FF0000"/>
                </a:solidFill>
                <a:sym typeface="Wingdings" panose="05000000000000000000" pitchFamily="2" charset="2"/>
              </a:rPr>
              <a:t></a:t>
            </a:r>
            <a:endParaRPr lang="en-US" altLang="en-US">
              <a:solidFill>
                <a:srgbClr val="FF0000"/>
              </a:solidFill>
            </a:endParaRPr>
          </a:p>
        </p:txBody>
      </p:sp>
    </p:spTree>
    <p:extLst>
      <p:ext uri="{BB962C8B-B14F-4D97-AF65-F5344CB8AC3E}">
        <p14:creationId xmlns:p14="http://schemas.microsoft.com/office/powerpoint/2010/main" val="3708006259"/>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altLang="en-US" smtClean="0"/>
              <a:t> </a:t>
            </a:r>
            <a:r>
              <a:rPr lang="vi-VN" altLang="en-US" smtClean="0"/>
              <a:t>K-map cho 4 biến (cont.)</a:t>
            </a:r>
            <a:endParaRPr lang="en-US" altLang="en-US" smtClean="0">
              <a:latin typeface="Arial" panose="020B0604020202020204" pitchFamily="34" charset="0"/>
            </a:endParaRPr>
          </a:p>
        </p:txBody>
      </p:sp>
      <p:sp>
        <p:nvSpPr>
          <p:cNvPr id="19459" name="Rectangle 3"/>
          <p:cNvSpPr>
            <a:spLocks noGrp="1" noChangeArrowheads="1"/>
          </p:cNvSpPr>
          <p:nvPr>
            <p:ph idx="1"/>
          </p:nvPr>
        </p:nvSpPr>
        <p:spPr/>
        <p:txBody>
          <a:bodyPr/>
          <a:lstStyle/>
          <a:p>
            <a:r>
              <a:rPr lang="vi-VN" altLang="en-US" smtClean="0"/>
              <a:t>Các cell cuối là lân cận của nhau</a:t>
            </a:r>
            <a:endParaRPr lang="en-US" altLang="en-US" smtClean="0"/>
          </a:p>
        </p:txBody>
      </p:sp>
      <p:pic>
        <p:nvPicPr>
          <p:cNvPr id="19460"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6600" y="2895600"/>
            <a:ext cx="3448050" cy="300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Date Placeholder 6"/>
          <p:cNvSpPr>
            <a:spLocks noGrp="1"/>
          </p:cNvSpPr>
          <p:nvPr>
            <p:ph type="dt" sz="quarter" idx="10"/>
          </p:nvPr>
        </p:nvSpPr>
        <p:spPr/>
        <p:txBody>
          <a:bodyPr/>
          <a:lstStyle/>
          <a:p>
            <a:pPr>
              <a:defRPr/>
            </a:pPr>
            <a:r>
              <a:rPr lang="en-US"/>
              <a:t>Chương 3</a:t>
            </a:r>
          </a:p>
        </p:txBody>
      </p:sp>
      <p:sp>
        <p:nvSpPr>
          <p:cNvPr id="8" name="Slide Number Placeholder 7"/>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2C6CF950-5277-462C-A196-5D73EE449031}" type="slidenum">
              <a:rPr lang="en-US" altLang="en-US">
                <a:solidFill>
                  <a:srgbClr val="045C75"/>
                </a:solidFill>
              </a:rPr>
              <a:pPr eaLnBrk="1" hangingPunct="1"/>
              <a:t>91</a:t>
            </a:fld>
            <a:endParaRPr lang="en-US" altLang="en-US">
              <a:solidFill>
                <a:srgbClr val="045C75"/>
              </a:solidFill>
            </a:endParaRPr>
          </a:p>
        </p:txBody>
      </p:sp>
      <p:sp>
        <p:nvSpPr>
          <p:cNvPr id="9" name="Footer Placeholder 8"/>
          <p:cNvSpPr>
            <a:spLocks noGrp="1"/>
          </p:cNvSpPr>
          <p:nvPr>
            <p:ph type="ftr" sz="quarter" idx="11"/>
          </p:nvPr>
        </p:nvSpPr>
        <p:spPr/>
        <p:txBody>
          <a:bodyPr/>
          <a:lstStyle/>
          <a:p>
            <a:pPr>
              <a:defRPr/>
            </a:pPr>
            <a:r>
              <a:rPr lang="en-US"/>
              <a:t>Khoa ĐT-VT, Đại học Bách Khoa Hà nội           Tiến sỹ Hoàng Mạnh Thắng</a:t>
            </a:r>
          </a:p>
        </p:txBody>
      </p:sp>
    </p:spTree>
    <p:extLst>
      <p:ext uri="{BB962C8B-B14F-4D97-AF65-F5344CB8AC3E}">
        <p14:creationId xmlns:p14="http://schemas.microsoft.com/office/powerpoint/2010/main" val="640480561"/>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vi-VN" altLang="en-US" smtClean="0"/>
              <a:t>Ví dụ về K-map 4 biến</a:t>
            </a:r>
            <a:endParaRPr lang="en-US" altLang="en-US" smtClean="0">
              <a:latin typeface="Arial" panose="020B0604020202020204" pitchFamily="34" charset="0"/>
            </a:endParaRPr>
          </a:p>
        </p:txBody>
      </p:sp>
      <p:pic>
        <p:nvPicPr>
          <p:cNvPr id="20483"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1905000"/>
            <a:ext cx="7010400" cy="4103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Date Placeholder 5"/>
          <p:cNvSpPr>
            <a:spLocks noGrp="1"/>
          </p:cNvSpPr>
          <p:nvPr>
            <p:ph type="dt" sz="quarter" idx="10"/>
          </p:nvPr>
        </p:nvSpPr>
        <p:spPr/>
        <p:txBody>
          <a:bodyPr/>
          <a:lstStyle/>
          <a:p>
            <a:pPr>
              <a:defRPr/>
            </a:pPr>
            <a:r>
              <a:rPr lang="en-US"/>
              <a:t>Chương 3</a:t>
            </a:r>
          </a:p>
        </p:txBody>
      </p:sp>
      <p:sp>
        <p:nvSpPr>
          <p:cNvPr id="7" name="Slide Number Placeholder 6"/>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8E7C19F-E826-4D3A-913F-76191BF964EE}" type="slidenum">
              <a:rPr lang="en-US" altLang="en-US">
                <a:solidFill>
                  <a:srgbClr val="045C75"/>
                </a:solidFill>
              </a:rPr>
              <a:pPr eaLnBrk="1" hangingPunct="1"/>
              <a:t>92</a:t>
            </a:fld>
            <a:endParaRPr lang="en-US" altLang="en-US">
              <a:solidFill>
                <a:srgbClr val="045C75"/>
              </a:solidFill>
            </a:endParaRPr>
          </a:p>
        </p:txBody>
      </p:sp>
      <p:sp>
        <p:nvSpPr>
          <p:cNvPr id="8" name="Footer Placeholder 7"/>
          <p:cNvSpPr>
            <a:spLocks noGrp="1"/>
          </p:cNvSpPr>
          <p:nvPr>
            <p:ph type="ftr" sz="quarter" idx="11"/>
          </p:nvPr>
        </p:nvSpPr>
        <p:spPr/>
        <p:txBody>
          <a:bodyPr/>
          <a:lstStyle/>
          <a:p>
            <a:pPr>
              <a:defRPr/>
            </a:pPr>
            <a:r>
              <a:rPr lang="en-US"/>
              <a:t>Khoa ĐT-VT, Đại học Bách Khoa Hà nội           Tiến sỹ Hoàng Mạnh Thắng</a:t>
            </a:r>
          </a:p>
        </p:txBody>
      </p:sp>
    </p:spTree>
    <p:extLst>
      <p:ext uri="{BB962C8B-B14F-4D97-AF65-F5344CB8AC3E}">
        <p14:creationId xmlns:p14="http://schemas.microsoft.com/office/powerpoint/2010/main" val="3951401464"/>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2"/>
          <p:cNvSpPr>
            <a:spLocks noGrp="1" noChangeArrowheads="1"/>
          </p:cNvSpPr>
          <p:nvPr>
            <p:ph type="title"/>
          </p:nvPr>
        </p:nvSpPr>
        <p:spPr/>
        <p:txBody>
          <a:bodyPr>
            <a:normAutofit fontScale="90000"/>
          </a:bodyPr>
          <a:lstStyle/>
          <a:p>
            <a:pPr fontAlgn="auto">
              <a:spcAft>
                <a:spcPts val="0"/>
              </a:spcAft>
              <a:defRPr/>
            </a:pPr>
            <a:r>
              <a:rPr lang="vi-VN"/>
              <a:t>Ví dụ về K-map 4 biến (cont.)</a:t>
            </a:r>
            <a:endParaRPr lang="en-US">
              <a:latin typeface="Arial" pitchFamily="34" charset="0"/>
            </a:endParaRPr>
          </a:p>
        </p:txBody>
      </p:sp>
      <p:pic>
        <p:nvPicPr>
          <p:cNvPr id="21507"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828800"/>
            <a:ext cx="8077200" cy="3702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Date Placeholder 5"/>
          <p:cNvSpPr>
            <a:spLocks noGrp="1"/>
          </p:cNvSpPr>
          <p:nvPr>
            <p:ph type="dt" sz="quarter" idx="10"/>
          </p:nvPr>
        </p:nvSpPr>
        <p:spPr/>
        <p:txBody>
          <a:bodyPr/>
          <a:lstStyle/>
          <a:p>
            <a:pPr>
              <a:defRPr/>
            </a:pPr>
            <a:r>
              <a:rPr lang="en-US"/>
              <a:t>Chương 3</a:t>
            </a:r>
          </a:p>
        </p:txBody>
      </p:sp>
      <p:sp>
        <p:nvSpPr>
          <p:cNvPr id="7" name="Slide Number Placeholder 6"/>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E76F3F4-27DC-4438-9098-9A202854BA22}" type="slidenum">
              <a:rPr lang="en-US" altLang="en-US">
                <a:solidFill>
                  <a:srgbClr val="045C75"/>
                </a:solidFill>
              </a:rPr>
              <a:pPr eaLnBrk="1" hangingPunct="1"/>
              <a:t>93</a:t>
            </a:fld>
            <a:endParaRPr lang="en-US" altLang="en-US">
              <a:solidFill>
                <a:srgbClr val="045C75"/>
              </a:solidFill>
            </a:endParaRPr>
          </a:p>
        </p:txBody>
      </p:sp>
      <p:sp>
        <p:nvSpPr>
          <p:cNvPr id="8" name="Footer Placeholder 7"/>
          <p:cNvSpPr>
            <a:spLocks noGrp="1"/>
          </p:cNvSpPr>
          <p:nvPr>
            <p:ph type="ftr" sz="quarter" idx="11"/>
          </p:nvPr>
        </p:nvSpPr>
        <p:spPr/>
        <p:txBody>
          <a:bodyPr/>
          <a:lstStyle/>
          <a:p>
            <a:pPr>
              <a:defRPr/>
            </a:pPr>
            <a:r>
              <a:rPr lang="en-US"/>
              <a:t>Khoa ĐT-VT, Đại học Bách Khoa Hà nội           Tiến sỹ Hoàng Mạnh Thắng</a:t>
            </a:r>
          </a:p>
        </p:txBody>
      </p:sp>
    </p:spTree>
    <p:extLst>
      <p:ext uri="{BB962C8B-B14F-4D97-AF65-F5344CB8AC3E}">
        <p14:creationId xmlns:p14="http://schemas.microsoft.com/office/powerpoint/2010/main" val="2172316165"/>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Rectangle 2"/>
          <p:cNvSpPr>
            <a:spLocks noGrp="1" noChangeArrowheads="1"/>
          </p:cNvSpPr>
          <p:nvPr>
            <p:ph type="title"/>
          </p:nvPr>
        </p:nvSpPr>
        <p:spPr/>
        <p:txBody>
          <a:bodyPr>
            <a:normAutofit fontScale="90000"/>
          </a:bodyPr>
          <a:lstStyle/>
          <a:p>
            <a:pPr fontAlgn="auto">
              <a:spcAft>
                <a:spcPts val="0"/>
              </a:spcAft>
              <a:defRPr/>
            </a:pPr>
            <a:r>
              <a:rPr lang="vi-VN"/>
              <a:t>Ví dụ về K-map 4 biến (cont.)</a:t>
            </a:r>
            <a:endParaRPr lang="en-US">
              <a:latin typeface="Arial" pitchFamily="34" charset="0"/>
            </a:endParaRPr>
          </a:p>
        </p:txBody>
      </p:sp>
      <p:pic>
        <p:nvPicPr>
          <p:cNvPr id="22531"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981200"/>
            <a:ext cx="7924800" cy="3656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Date Placeholder 5"/>
          <p:cNvSpPr>
            <a:spLocks noGrp="1"/>
          </p:cNvSpPr>
          <p:nvPr>
            <p:ph type="dt" sz="quarter" idx="10"/>
          </p:nvPr>
        </p:nvSpPr>
        <p:spPr/>
        <p:txBody>
          <a:bodyPr/>
          <a:lstStyle/>
          <a:p>
            <a:pPr>
              <a:defRPr/>
            </a:pPr>
            <a:r>
              <a:rPr lang="en-US"/>
              <a:t>Chương 3</a:t>
            </a:r>
          </a:p>
        </p:txBody>
      </p:sp>
      <p:sp>
        <p:nvSpPr>
          <p:cNvPr id="7" name="Slide Number Placeholder 6"/>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7108746-B4FF-490D-A95F-75B4514FCAE4}" type="slidenum">
              <a:rPr lang="en-US" altLang="en-US">
                <a:solidFill>
                  <a:srgbClr val="045C75"/>
                </a:solidFill>
              </a:rPr>
              <a:pPr eaLnBrk="1" hangingPunct="1"/>
              <a:t>94</a:t>
            </a:fld>
            <a:endParaRPr lang="en-US" altLang="en-US">
              <a:solidFill>
                <a:srgbClr val="045C75"/>
              </a:solidFill>
            </a:endParaRPr>
          </a:p>
        </p:txBody>
      </p:sp>
      <p:sp>
        <p:nvSpPr>
          <p:cNvPr id="8" name="Footer Placeholder 7"/>
          <p:cNvSpPr>
            <a:spLocks noGrp="1"/>
          </p:cNvSpPr>
          <p:nvPr>
            <p:ph type="ftr" sz="quarter" idx="11"/>
          </p:nvPr>
        </p:nvSpPr>
        <p:spPr/>
        <p:txBody>
          <a:bodyPr/>
          <a:lstStyle/>
          <a:p>
            <a:pPr>
              <a:defRPr/>
            </a:pPr>
            <a:r>
              <a:rPr lang="en-US"/>
              <a:t>Khoa ĐT-VT, Đại học Bách Khoa Hà nội           Tiến sỹ Hoàng Mạnh Thắng</a:t>
            </a:r>
          </a:p>
        </p:txBody>
      </p:sp>
    </p:spTree>
    <p:extLst>
      <p:ext uri="{BB962C8B-B14F-4D97-AF65-F5344CB8AC3E}">
        <p14:creationId xmlns:p14="http://schemas.microsoft.com/office/powerpoint/2010/main" val="3946211249"/>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2"/>
          <p:cNvSpPr>
            <a:spLocks noGrp="1" noChangeArrowheads="1"/>
          </p:cNvSpPr>
          <p:nvPr>
            <p:ph type="ctrTitle"/>
          </p:nvPr>
        </p:nvSpPr>
        <p:spPr>
          <a:xfrm>
            <a:off x="838200" y="1143000"/>
            <a:ext cx="7620000" cy="2559050"/>
          </a:xfrm>
        </p:spPr>
        <p:txBody>
          <a:bodyPr>
            <a:normAutofit fontScale="90000"/>
          </a:bodyPr>
          <a:lstStyle/>
          <a:p>
            <a:pPr fontAlgn="auto">
              <a:spcAft>
                <a:spcPts val="0"/>
              </a:spcAft>
              <a:defRPr/>
            </a:pPr>
            <a:r>
              <a:rPr lang="vi-VN" sz="6800"/>
              <a:t>Thiết kế số</a:t>
            </a:r>
            <a:br>
              <a:rPr lang="vi-VN" sz="6800"/>
            </a:br>
            <a:r>
              <a:rPr lang="vi-VN" sz="6800"/>
              <a:t> </a:t>
            </a:r>
            <a:r>
              <a:rPr lang="vi-VN" sz="4200" i="1">
                <a:solidFill>
                  <a:schemeClr val="accent2"/>
                </a:solidFill>
              </a:rPr>
              <a:t>Thực hiện tối ưu hàm logic:</a:t>
            </a:r>
            <a:br>
              <a:rPr lang="vi-VN" sz="4200" i="1">
                <a:solidFill>
                  <a:schemeClr val="accent2"/>
                </a:solidFill>
              </a:rPr>
            </a:br>
            <a:r>
              <a:rPr lang="vi-VN" sz="3800" i="1">
                <a:solidFill>
                  <a:schemeClr val="accent2"/>
                </a:solidFill>
              </a:rPr>
              <a:t>Chiến lược tối thiểu hóa, dạng tích của tổng tối thiểu hóa, các hàm không đầy đủ</a:t>
            </a:r>
            <a:endParaRPr lang="en-US" sz="3800" i="1">
              <a:solidFill>
                <a:schemeClr val="accent2"/>
              </a:solidFill>
              <a:latin typeface="Arial" charset="0"/>
            </a:endParaRPr>
          </a:p>
        </p:txBody>
      </p:sp>
      <p:sp>
        <p:nvSpPr>
          <p:cNvPr id="5123" name="Rectangle 3"/>
          <p:cNvSpPr>
            <a:spLocks noGrp="1" noChangeArrowheads="1"/>
          </p:cNvSpPr>
          <p:nvPr>
            <p:ph type="subTitle" idx="1"/>
          </p:nvPr>
        </p:nvSpPr>
        <p:spPr>
          <a:xfrm>
            <a:off x="533400" y="3228975"/>
            <a:ext cx="7854950" cy="1752600"/>
          </a:xfrm>
        </p:spPr>
        <p:txBody>
          <a:bodyPr/>
          <a:lstStyle/>
          <a:p>
            <a:pPr marR="0"/>
            <a:endParaRPr lang="en-US" altLang="en-US" dirty="0" smtClean="0"/>
          </a:p>
          <a:p>
            <a:pPr marR="0"/>
            <a:r>
              <a:rPr lang="vi-VN" altLang="en-US" dirty="0" smtClean="0"/>
              <a:t>Người trình bày: </a:t>
            </a:r>
          </a:p>
          <a:p>
            <a:pPr marR="0"/>
            <a:r>
              <a:rPr lang="vi-VN" altLang="en-US" dirty="0" smtClean="0"/>
              <a:t>TS. Hoàng Mạnh Thắng</a:t>
            </a:r>
            <a:endParaRPr lang="en-US" altLang="en-US" dirty="0" smtClean="0"/>
          </a:p>
        </p:txBody>
      </p:sp>
      <p:sp>
        <p:nvSpPr>
          <p:cNvPr id="5124" name="Text Box 4"/>
          <p:cNvSpPr txBox="1">
            <a:spLocks noChangeArrowheads="1"/>
          </p:cNvSpPr>
          <p:nvPr>
            <p:custDataLst>
              <p:tags r:id="rId1"/>
            </p:custDataLst>
          </p:nvPr>
        </p:nvSpPr>
        <p:spPr bwMode="auto">
          <a:xfrm>
            <a:off x="0" y="7112000"/>
            <a:ext cx="9144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TexPoint fonts used in EMF: </a:t>
            </a:r>
            <a:r>
              <a:rPr lang="en-US" altLang="en-US">
                <a:latin typeface="cmmi10" pitchFamily="34" charset="0"/>
              </a:rPr>
              <a:t>A</a:t>
            </a:r>
            <a:r>
              <a:rPr lang="en-US" altLang="en-US">
                <a:latin typeface="cmr10" pitchFamily="34" charset="0"/>
              </a:rPr>
              <a:t>A</a:t>
            </a:r>
            <a:r>
              <a:rPr lang="en-US" altLang="en-US">
                <a:latin typeface="cmsy10" pitchFamily="34" charset="0"/>
              </a:rPr>
              <a:t>A</a:t>
            </a:r>
            <a:r>
              <a:rPr lang="en-US" altLang="en-US">
                <a:latin typeface="cmsy7" pitchFamily="34" charset="0"/>
              </a:rPr>
              <a:t>A</a:t>
            </a:r>
            <a:r>
              <a:rPr lang="en-US" altLang="en-US">
                <a:latin typeface="cmr7" pitchFamily="34" charset="0"/>
              </a:rPr>
              <a:t>A</a:t>
            </a:r>
          </a:p>
        </p:txBody>
      </p:sp>
    </p:spTree>
    <p:extLst>
      <p:ext uri="{BB962C8B-B14F-4D97-AF65-F5344CB8AC3E}">
        <p14:creationId xmlns:p14="http://schemas.microsoft.com/office/powerpoint/2010/main" val="61428808"/>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vi-VN" altLang="en-US" smtClean="0"/>
              <a:t>Các thuật ngữ</a:t>
            </a:r>
            <a:endParaRPr lang="en-US" altLang="en-US" smtClean="0">
              <a:latin typeface="Arial" panose="020B0604020202020204" pitchFamily="34" charset="0"/>
            </a:endParaRPr>
          </a:p>
        </p:txBody>
      </p:sp>
      <p:sp>
        <p:nvSpPr>
          <p:cNvPr id="6147" name="Rectangle 3"/>
          <p:cNvSpPr>
            <a:spLocks noGrp="1" noChangeArrowheads="1"/>
          </p:cNvSpPr>
          <p:nvPr>
            <p:ph idx="1"/>
          </p:nvPr>
        </p:nvSpPr>
        <p:spPr/>
        <p:txBody>
          <a:bodyPr/>
          <a:lstStyle/>
          <a:p>
            <a:pPr>
              <a:lnSpc>
                <a:spcPct val="80000"/>
              </a:lnSpc>
            </a:pPr>
            <a:r>
              <a:rPr lang="vi-VN" altLang="en-US" sz="2200" smtClean="0"/>
              <a:t>Với một thành phần, mỗi lần xuất hiện biến dưới dạng true (x) hay complement (x’) được gọi là </a:t>
            </a:r>
            <a:r>
              <a:rPr lang="vi-VN" altLang="en-US" sz="2200" i="1" smtClean="0"/>
              <a:t>literal</a:t>
            </a:r>
          </a:p>
          <a:p>
            <a:pPr lvl="1">
              <a:lnSpc>
                <a:spcPct val="80000"/>
              </a:lnSpc>
            </a:pPr>
            <a:r>
              <a:rPr lang="vi-VN" altLang="en-US" sz="2000" smtClean="0"/>
              <a:t>xyz’ </a:t>
            </a:r>
            <a:r>
              <a:rPr lang="vi-VN" altLang="en-US" sz="2000" smtClean="0">
                <a:sym typeface="Wingdings" panose="05000000000000000000" pitchFamily="2" charset="2"/>
              </a:rPr>
              <a:t> có 3 literals</a:t>
            </a:r>
          </a:p>
          <a:p>
            <a:pPr lvl="1">
              <a:lnSpc>
                <a:spcPct val="80000"/>
              </a:lnSpc>
            </a:pPr>
            <a:r>
              <a:rPr lang="vi-VN" altLang="en-US" sz="2000" smtClean="0"/>
              <a:t>abc’d </a:t>
            </a:r>
            <a:r>
              <a:rPr lang="vi-VN" altLang="en-US" sz="2000" smtClean="0">
                <a:sym typeface="Wingdings" panose="05000000000000000000" pitchFamily="2" charset="2"/>
              </a:rPr>
              <a:t> có 4 literals</a:t>
            </a:r>
            <a:r>
              <a:rPr lang="vi-VN" altLang="en-US" sz="2000" smtClean="0"/>
              <a:t> </a:t>
            </a:r>
          </a:p>
          <a:p>
            <a:pPr>
              <a:lnSpc>
                <a:spcPct val="80000"/>
              </a:lnSpc>
            </a:pPr>
            <a:r>
              <a:rPr lang="vi-VN" altLang="en-US" sz="2200" smtClean="0"/>
              <a:t>Bất kỳ nhóm ‘1’ nào có thể được nhóm trên K-map biẻu diễn một </a:t>
            </a:r>
            <a:r>
              <a:rPr lang="vi-VN" altLang="en-US" sz="2200" i="1" smtClean="0"/>
              <a:t>implicant </a:t>
            </a:r>
            <a:r>
              <a:rPr lang="vi-VN" altLang="en-US" sz="2200" smtClean="0"/>
              <a:t>của hàm</a:t>
            </a:r>
          </a:p>
          <a:p>
            <a:pPr>
              <a:lnSpc>
                <a:spcPct val="80000"/>
              </a:lnSpc>
            </a:pPr>
            <a:r>
              <a:rPr lang="vi-VN" altLang="en-US" sz="2200" smtClean="0"/>
              <a:t>Một implicant được gọi là </a:t>
            </a:r>
            <a:r>
              <a:rPr lang="vi-VN" altLang="en-US" sz="2200" i="1" smtClean="0"/>
              <a:t>prime implicant</a:t>
            </a:r>
            <a:r>
              <a:rPr lang="vi-VN" altLang="en-US" sz="2200" smtClean="0"/>
              <a:t> nếu nó có thể kết hợp với implicant khác để loại bỏ biến</a:t>
            </a:r>
          </a:p>
          <a:p>
            <a:pPr>
              <a:lnSpc>
                <a:spcPct val="80000"/>
              </a:lnSpc>
            </a:pPr>
            <a:r>
              <a:rPr lang="vi-VN" altLang="en-US" sz="2200" smtClean="0"/>
              <a:t>Tập hợp các implicants ở đó cho ra hàm bằng 1 được gọi là </a:t>
            </a:r>
            <a:r>
              <a:rPr lang="vi-VN" altLang="en-US" sz="2200" i="1" smtClean="0"/>
              <a:t>cover</a:t>
            </a:r>
            <a:r>
              <a:rPr lang="vi-VN" altLang="en-US" sz="2200" smtClean="0"/>
              <a:t> của hàm đó</a:t>
            </a:r>
          </a:p>
          <a:p>
            <a:pPr>
              <a:lnSpc>
                <a:spcPct val="80000"/>
              </a:lnSpc>
            </a:pPr>
            <a:r>
              <a:rPr lang="vi-VN" altLang="en-US" sz="2200" smtClean="0"/>
              <a:t>Chi phí (cost) là tổng số các cổng logic cộng với tổng số các đầu vào đi đến tất cả các cổng của mạch</a:t>
            </a:r>
            <a:endParaRPr lang="en-US" altLang="en-US" sz="2200" smtClean="0"/>
          </a:p>
        </p:txBody>
      </p:sp>
    </p:spTree>
    <p:extLst>
      <p:ext uri="{BB962C8B-B14F-4D97-AF65-F5344CB8AC3E}">
        <p14:creationId xmlns:p14="http://schemas.microsoft.com/office/powerpoint/2010/main" val="1110766765"/>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vi-VN" altLang="en-US" smtClean="0"/>
              <a:t>Ví dụ</a:t>
            </a:r>
            <a:endParaRPr lang="en-US" altLang="en-US" smtClean="0">
              <a:latin typeface="Arial" panose="020B0604020202020204" pitchFamily="34" charset="0"/>
            </a:endParaRPr>
          </a:p>
        </p:txBody>
      </p:sp>
      <p:pic>
        <p:nvPicPr>
          <p:cNvPr id="7171"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905000"/>
            <a:ext cx="8305800" cy="3176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2" name="Text Box 5"/>
          <p:cNvSpPr txBox="1">
            <a:spLocks noChangeArrowheads="1"/>
          </p:cNvSpPr>
          <p:nvPr/>
        </p:nvSpPr>
        <p:spPr bwMode="auto">
          <a:xfrm>
            <a:off x="3657600" y="2895600"/>
            <a:ext cx="43084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vi-VN" altLang="en-US">
                <a:solidFill>
                  <a:srgbClr val="FF0000"/>
                </a:solidFill>
              </a:rPr>
              <a:t>Ví dụ các implicants: tất cả các nơi có ‘1’</a:t>
            </a:r>
            <a:endParaRPr lang="en-US" altLang="en-US">
              <a:solidFill>
                <a:srgbClr val="FF0000"/>
              </a:solidFill>
            </a:endParaRPr>
          </a:p>
        </p:txBody>
      </p:sp>
      <p:sp>
        <p:nvSpPr>
          <p:cNvPr id="7173" name="Text Box 6"/>
          <p:cNvSpPr txBox="1">
            <a:spLocks noChangeArrowheads="1"/>
          </p:cNvSpPr>
          <p:nvPr/>
        </p:nvSpPr>
        <p:spPr bwMode="auto">
          <a:xfrm>
            <a:off x="3810000" y="4191000"/>
            <a:ext cx="1873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vi-VN" altLang="en-US">
                <a:solidFill>
                  <a:srgbClr val="FF0000"/>
                </a:solidFill>
              </a:rPr>
              <a:t>Prime Implicants</a:t>
            </a:r>
            <a:endParaRPr lang="en-US" altLang="en-US">
              <a:solidFill>
                <a:srgbClr val="FF0000"/>
              </a:solidFill>
            </a:endParaRPr>
          </a:p>
        </p:txBody>
      </p:sp>
      <p:sp>
        <p:nvSpPr>
          <p:cNvPr id="7174" name="Text Box 7"/>
          <p:cNvSpPr txBox="1">
            <a:spLocks noChangeArrowheads="1"/>
          </p:cNvSpPr>
          <p:nvPr/>
        </p:nvSpPr>
        <p:spPr bwMode="auto">
          <a:xfrm>
            <a:off x="669925" y="5145088"/>
            <a:ext cx="764222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vi-VN" altLang="en-US" sz="2400"/>
              <a:t>Như vậy, dạng tối thiểu hóa tổng các tích chỉ chứa các </a:t>
            </a:r>
          </a:p>
          <a:p>
            <a:pPr eaLnBrk="1" hangingPunct="1"/>
            <a:r>
              <a:rPr lang="vi-VN" altLang="en-US" sz="2400"/>
              <a:t>prime implicants (không nhất thiết phải tất cả)</a:t>
            </a:r>
            <a:endParaRPr lang="en-US" altLang="en-US" sz="2400"/>
          </a:p>
        </p:txBody>
      </p:sp>
    </p:spTree>
    <p:extLst>
      <p:ext uri="{BB962C8B-B14F-4D97-AF65-F5344CB8AC3E}">
        <p14:creationId xmlns:p14="http://schemas.microsoft.com/office/powerpoint/2010/main" val="371305358"/>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normAutofit fontScale="90000"/>
          </a:bodyPr>
          <a:lstStyle/>
          <a:p>
            <a:pPr fontAlgn="auto">
              <a:spcAft>
                <a:spcPts val="0"/>
              </a:spcAft>
              <a:defRPr/>
            </a:pPr>
            <a:r>
              <a:rPr lang="vi-VN"/>
              <a:t>Phân biệt các prime implicants</a:t>
            </a:r>
            <a:endParaRPr lang="en-US">
              <a:latin typeface="Arial" charset="0"/>
            </a:endParaRPr>
          </a:p>
        </p:txBody>
      </p:sp>
      <p:sp>
        <p:nvSpPr>
          <p:cNvPr id="8195" name="Rectangle 3"/>
          <p:cNvSpPr>
            <a:spLocks noGrp="1" noChangeArrowheads="1"/>
          </p:cNvSpPr>
          <p:nvPr>
            <p:ph idx="1"/>
          </p:nvPr>
        </p:nvSpPr>
        <p:spPr>
          <a:xfrm>
            <a:off x="533400" y="1828800"/>
            <a:ext cx="8153400" cy="4191000"/>
          </a:xfrm>
        </p:spPr>
        <p:txBody>
          <a:bodyPr/>
          <a:lstStyle/>
          <a:p>
            <a:pPr>
              <a:lnSpc>
                <a:spcPct val="80000"/>
              </a:lnSpc>
            </a:pPr>
            <a:r>
              <a:rPr lang="vi-VN" altLang="en-US" sz="2700" smtClean="0"/>
              <a:t>Các essential implicants: cần thết để hình thành hàm tối thiểu, ngược lại gọi là nonessential implicants</a:t>
            </a:r>
          </a:p>
          <a:p>
            <a:pPr>
              <a:lnSpc>
                <a:spcPct val="80000"/>
              </a:lnSpc>
              <a:buFont typeface="Wingdings" panose="05000000000000000000" pitchFamily="2" charset="2"/>
              <a:buNone/>
            </a:pPr>
            <a:endParaRPr lang="vi-VN" altLang="en-US" sz="2700" smtClean="0"/>
          </a:p>
          <a:p>
            <a:pPr>
              <a:lnSpc>
                <a:spcPct val="80000"/>
              </a:lnSpc>
            </a:pPr>
            <a:endParaRPr lang="vi-VN" altLang="en-US" sz="2700" smtClean="0"/>
          </a:p>
          <a:p>
            <a:pPr>
              <a:lnSpc>
                <a:spcPct val="80000"/>
              </a:lnSpc>
            </a:pPr>
            <a:endParaRPr lang="vi-VN" altLang="en-US" sz="2700" smtClean="0"/>
          </a:p>
          <a:p>
            <a:pPr>
              <a:lnSpc>
                <a:spcPct val="80000"/>
              </a:lnSpc>
              <a:buFont typeface="Wingdings" panose="05000000000000000000" pitchFamily="2" charset="2"/>
              <a:buNone/>
            </a:pPr>
            <a:endParaRPr lang="vi-VN" altLang="en-US" sz="2700" smtClean="0"/>
          </a:p>
          <a:p>
            <a:pPr>
              <a:lnSpc>
                <a:spcPct val="80000"/>
              </a:lnSpc>
            </a:pPr>
            <a:endParaRPr lang="vi-VN" altLang="en-US" sz="2700" smtClean="0"/>
          </a:p>
          <a:p>
            <a:pPr>
              <a:lnSpc>
                <a:spcPct val="80000"/>
              </a:lnSpc>
            </a:pPr>
            <a:r>
              <a:rPr lang="vi-VN" altLang="en-US" sz="2700" smtClean="0"/>
              <a:t>Tối thiểu hóa chứa tất cả các essential và có thể có nonessentials</a:t>
            </a:r>
            <a:endParaRPr lang="en-US" altLang="en-US" sz="2700" smtClean="0"/>
          </a:p>
        </p:txBody>
      </p:sp>
      <p:pic>
        <p:nvPicPr>
          <p:cNvPr id="819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2895600"/>
            <a:ext cx="5983288" cy="1966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97164525"/>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vi-VN" altLang="en-US" smtClean="0"/>
              <a:t>Ví dụ về prime implicants</a:t>
            </a:r>
            <a:endParaRPr lang="en-US" altLang="en-US" smtClean="0">
              <a:latin typeface="Arial" panose="020B0604020202020204" pitchFamily="34" charset="0"/>
            </a:endParaRPr>
          </a:p>
        </p:txBody>
      </p:sp>
      <p:pic>
        <p:nvPicPr>
          <p:cNvPr id="9219"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871663"/>
            <a:ext cx="8153400" cy="384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20" name="Text Box 5"/>
          <p:cNvSpPr txBox="1">
            <a:spLocks noChangeArrowheads="1"/>
          </p:cNvSpPr>
          <p:nvPr/>
        </p:nvSpPr>
        <p:spPr bwMode="auto">
          <a:xfrm>
            <a:off x="5638800" y="3581400"/>
            <a:ext cx="293687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vi-VN" altLang="en-US">
                <a:solidFill>
                  <a:srgbClr val="FF0000"/>
                </a:solidFill>
              </a:rPr>
              <a:t>Một trong chúng phải được</a:t>
            </a:r>
          </a:p>
          <a:p>
            <a:pPr algn="ctr" eaLnBrk="1" hangingPunct="1"/>
            <a:r>
              <a:rPr lang="vi-VN" altLang="en-US">
                <a:solidFill>
                  <a:srgbClr val="FF0000"/>
                </a:solidFill>
              </a:rPr>
              <a:t>đưa vào hàm tối thiểu</a:t>
            </a:r>
            <a:endParaRPr lang="en-US" altLang="en-US">
              <a:solidFill>
                <a:srgbClr val="FF0000"/>
              </a:solidFill>
            </a:endParaRPr>
          </a:p>
        </p:txBody>
      </p:sp>
    </p:spTree>
    <p:extLst>
      <p:ext uri="{BB962C8B-B14F-4D97-AF65-F5344CB8AC3E}">
        <p14:creationId xmlns:p14="http://schemas.microsoft.com/office/powerpoint/2010/main" val="1966328064"/>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HIDDENFONTSHAPE" val="true"/>
</p:tagLst>
</file>

<file path=ppt/tags/tag10.xml><?xml version="1.0" encoding="utf-8"?>
<p:tagLst xmlns:a="http://schemas.openxmlformats.org/drawingml/2006/main" xmlns:r="http://schemas.openxmlformats.org/officeDocument/2006/relationships" xmlns:p="http://schemas.openxmlformats.org/presentationml/2006/main">
  <p:tag name="HIDDENFONTSHAPE" val="true"/>
</p:tagLst>
</file>

<file path=ppt/tags/tag11.xml><?xml version="1.0" encoding="utf-8"?>
<p:tagLst xmlns:a="http://schemas.openxmlformats.org/drawingml/2006/main" xmlns:r="http://schemas.openxmlformats.org/officeDocument/2006/relationships" xmlns:p="http://schemas.openxmlformats.org/presentationml/2006/main">
  <p:tag name="HIDDENFONTSHAPE" val="true"/>
</p:tagLst>
</file>

<file path=ppt/tags/tag12.xml><?xml version="1.0" encoding="utf-8"?>
<p:tagLst xmlns:a="http://schemas.openxmlformats.org/drawingml/2006/main" xmlns:r="http://schemas.openxmlformats.org/officeDocument/2006/relationships" xmlns:p="http://schemas.openxmlformats.org/presentationml/2006/main">
  <p:tag name="HIDDENFONTSHAPE" val="true"/>
</p:tagLst>
</file>

<file path=ppt/tags/tag13.xml><?xml version="1.0" encoding="utf-8"?>
<p:tagLst xmlns:a="http://schemas.openxmlformats.org/drawingml/2006/main" xmlns:r="http://schemas.openxmlformats.org/officeDocument/2006/relationships" xmlns:p="http://schemas.openxmlformats.org/presentationml/2006/main">
  <p:tag name="HIDDENFONTSHAPE" val="true"/>
</p:tagLst>
</file>

<file path=ppt/tags/tag14.xml><?xml version="1.0" encoding="utf-8"?>
<p:tagLst xmlns:a="http://schemas.openxmlformats.org/drawingml/2006/main" xmlns:r="http://schemas.openxmlformats.org/officeDocument/2006/relationships" xmlns:p="http://schemas.openxmlformats.org/presentationml/2006/main">
  <p:tag name="HIDDENFONTSHAPE" val="true"/>
</p:tagLst>
</file>

<file path=ppt/tags/tag15.xml><?xml version="1.0" encoding="utf-8"?>
<p:tagLst xmlns:a="http://schemas.openxmlformats.org/drawingml/2006/main" xmlns:r="http://schemas.openxmlformats.org/officeDocument/2006/relationships" xmlns:p="http://schemas.openxmlformats.org/presentationml/2006/main">
  <p:tag name="HIDDENFONTSHAPE" val="true"/>
</p:tagLst>
</file>

<file path=ppt/tags/tag16.xml><?xml version="1.0" encoding="utf-8"?>
<p:tagLst xmlns:a="http://schemas.openxmlformats.org/drawingml/2006/main" xmlns:r="http://schemas.openxmlformats.org/officeDocument/2006/relationships" xmlns:p="http://schemas.openxmlformats.org/presentationml/2006/main">
  <p:tag name="TEXPOINT" val="latex"/>
  <p:tag name="SOURCE" val="\documentclass{article}\usepackage[usenames]{color}&#10;\pagestyle{empty}&#10;\color[rgb]{1,1,1}&#10;\begin{document}&#10;&#10;$f(x_1,..,x_7)=x_1x_3x_6’+x_1x_4x_5x_6’+x_2x_3x_7+x_2x_4x_5x_7$&#10;\end{document}&#10;"/>
  <p:tag name="EXTERNALNAME" val="TP_tmp"/>
  <p:tag name="BLEND" val="0"/>
  <p:tag name="TRANSPARENT" val="1"/>
  <p:tag name="RESOLUTION" val="1200"/>
  <p:tag name="WORKAROUNDTRANSPARENCYBUG" val="0"/>
  <p:tag name="ALLOWFONTSUBSTITUTION" val="1"/>
  <p:tag name="BITMAPFORMAT" val="emf"/>
  <p:tag name="ORIGWIDTH" val="267.875"/>
  <p:tag name="PICTUREFILESIZE" val="20756"/>
</p:tagLst>
</file>

<file path=ppt/tags/tag17.xml><?xml version="1.0" encoding="utf-8"?>
<p:tagLst xmlns:a="http://schemas.openxmlformats.org/drawingml/2006/main" xmlns:r="http://schemas.openxmlformats.org/officeDocument/2006/relationships" xmlns:p="http://schemas.openxmlformats.org/presentationml/2006/main">
  <p:tag name="HIDDENFONTSHAPE" val="true"/>
</p:tagLst>
</file>

<file path=ppt/tags/tag18.xml><?xml version="1.0" encoding="utf-8"?>
<p:tagLst xmlns:a="http://schemas.openxmlformats.org/drawingml/2006/main" xmlns:r="http://schemas.openxmlformats.org/officeDocument/2006/relationships" xmlns:p="http://schemas.openxmlformats.org/presentationml/2006/main">
  <p:tag name="HIDDENFONTSHAPE" val="true"/>
</p:tagLst>
</file>

<file path=ppt/tags/tag19.xml><?xml version="1.0" encoding="utf-8"?>
<p:tagLst xmlns:a="http://schemas.openxmlformats.org/drawingml/2006/main" xmlns:r="http://schemas.openxmlformats.org/officeDocument/2006/relationships" xmlns:p="http://schemas.openxmlformats.org/presentationml/2006/main">
  <p:tag name="HIDDENFONTSHAPE" val="true"/>
</p:tagLst>
</file>

<file path=ppt/tags/tag2.xml><?xml version="1.0" encoding="utf-8"?>
<p:tagLst xmlns:a="http://schemas.openxmlformats.org/drawingml/2006/main" xmlns:r="http://schemas.openxmlformats.org/officeDocument/2006/relationships" xmlns:p="http://schemas.openxmlformats.org/presentationml/2006/main">
  <p:tag name="TEXPOINT" val="latex"/>
  <p:tag name="SOURCE" val="\documentclass{article}\usepackage[usenames]{color}&#10;\pagestyle{empty}&#10;\color[rgb]{1,1,1}&#10;\begin{document}&#10;&#10;$\not{f}(x_1,..)$&#10;\end{document}&#10;"/>
  <p:tag name="EXTERNALNAME" val="TP_tmp"/>
  <p:tag name="BLEND" val="0"/>
  <p:tag name="TRANSPARENT" val="0"/>
  <p:tag name="RESOLUTION" val="1200"/>
  <p:tag name="WORKAROUNDTRANSPARENCYBUG" val="0"/>
  <p:tag name="ALLOWFONTSUBSTITUTION" val="1"/>
  <p:tag name="BITMAPFORMAT" val="emf"/>
  <p:tag name="ORIGWIDTH" val="38.25"/>
  <p:tag name="PICTUREFILESIZE" val="3968"/>
</p:tagLst>
</file>

<file path=ppt/tags/tag20.xml><?xml version="1.0" encoding="utf-8"?>
<p:tagLst xmlns:a="http://schemas.openxmlformats.org/drawingml/2006/main" xmlns:r="http://schemas.openxmlformats.org/officeDocument/2006/relationships" xmlns:p="http://schemas.openxmlformats.org/presentationml/2006/main">
  <p:tag name="HIDDENFONTSHAPE" val="true"/>
</p:tagLst>
</file>

<file path=ppt/tags/tag21.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begin{document}&#10;$p_i$&#10;\end{document}&#10;"/>
  <p:tag name="EXTERNALNAME" val="TP_tmp"/>
  <p:tag name="BLEND" val="0"/>
  <p:tag name="TRANSPARENT" val="0"/>
  <p:tag name="RESOLUTION" val="1200"/>
  <p:tag name="WORKAROUNDTRANSPARENCYBUG" val="0"/>
  <p:tag name="ALLOWFONTSUBSTITUTION" val="1"/>
  <p:tag name="BITMAPFORMAT" val="emf"/>
  <p:tag name="ORIGWIDTH" val="10.75"/>
  <p:tag name="PICTUREFILESIZE" val="1276"/>
</p:tagLst>
</file>

<file path=ppt/tags/tag22.xml><?xml version="1.0" encoding="utf-8"?>
<p:tagLst xmlns:a="http://schemas.openxmlformats.org/drawingml/2006/main" xmlns:r="http://schemas.openxmlformats.org/officeDocument/2006/relationships" xmlns:p="http://schemas.openxmlformats.org/presentationml/2006/main">
  <p:tag name="HIDDENFONTSHAPE" val="true"/>
</p:tagLst>
</file>

<file path=ppt/tags/tag23.xml><?xml version="1.0" encoding="utf-8"?>
<p:tagLst xmlns:a="http://schemas.openxmlformats.org/drawingml/2006/main" xmlns:r="http://schemas.openxmlformats.org/officeDocument/2006/relationships" xmlns:p="http://schemas.openxmlformats.org/presentationml/2006/main">
  <p:tag name="HIDDENFONTSHAPE" val="true"/>
</p:tagLst>
</file>

<file path=ppt/tags/tag24.xml><?xml version="1.0" encoding="utf-8"?>
<p:tagLst xmlns:a="http://schemas.openxmlformats.org/drawingml/2006/main" xmlns:r="http://schemas.openxmlformats.org/officeDocument/2006/relationships" xmlns:p="http://schemas.openxmlformats.org/presentationml/2006/main">
  <p:tag name="HIDDENFONTSHAPE" val="true"/>
</p:tagLst>
</file>

<file path=ppt/tags/tag25.xml><?xml version="1.0" encoding="utf-8"?>
<p:tagLst xmlns:a="http://schemas.openxmlformats.org/drawingml/2006/main" xmlns:r="http://schemas.openxmlformats.org/officeDocument/2006/relationships" xmlns:p="http://schemas.openxmlformats.org/presentationml/2006/main">
  <p:tag name="HIDDENFONTSHAPE" val="true"/>
</p:tagLst>
</file>

<file path=ppt/tags/tag26.xml><?xml version="1.0" encoding="utf-8"?>
<p:tagLst xmlns:a="http://schemas.openxmlformats.org/drawingml/2006/main" xmlns:r="http://schemas.openxmlformats.org/officeDocument/2006/relationships" xmlns:p="http://schemas.openxmlformats.org/presentationml/2006/main">
  <p:tag name="HIDDENFONTSHAPE" val="true"/>
</p:tagLst>
</file>

<file path=ppt/tags/tag27.xml><?xml version="1.0" encoding="utf-8"?>
<p:tagLst xmlns:a="http://schemas.openxmlformats.org/drawingml/2006/main" xmlns:r="http://schemas.openxmlformats.org/officeDocument/2006/relationships" xmlns:p="http://schemas.openxmlformats.org/presentationml/2006/main">
  <p:tag name="HIDDENFONTSHAPE" val="true"/>
</p:tagLst>
</file>

<file path=ppt/tags/tag28.xml><?xml version="1.0" encoding="utf-8"?>
<p:tagLst xmlns:a="http://schemas.openxmlformats.org/drawingml/2006/main" xmlns:r="http://schemas.openxmlformats.org/officeDocument/2006/relationships" xmlns:p="http://schemas.openxmlformats.org/presentationml/2006/main">
  <p:tag name="HIDDENFONTSHAPE" val="true"/>
</p:tagLst>
</file>

<file path=ppt/tags/tag29.xml><?xml version="1.0" encoding="utf-8"?>
<p:tagLst xmlns:a="http://schemas.openxmlformats.org/drawingml/2006/main" xmlns:r="http://schemas.openxmlformats.org/officeDocument/2006/relationships" xmlns:p="http://schemas.openxmlformats.org/presentationml/2006/main">
  <p:tag name="HIDDENFONTSHAPE" val="true"/>
</p:tagLst>
</file>

<file path=ppt/tags/tag3.xml><?xml version="1.0" encoding="utf-8"?>
<p:tagLst xmlns:a="http://schemas.openxmlformats.org/drawingml/2006/main" xmlns:r="http://schemas.openxmlformats.org/officeDocument/2006/relationships" xmlns:p="http://schemas.openxmlformats.org/presentationml/2006/main">
  <p:tag name="TEXPOINT" val="latex"/>
  <p:tag name="SOURCE" val="\documentclass{article}\usepackage[usenames]{color}&#10;\pagestyle{empty}&#10;\color[rgb]{1,1,1}&#10;\begin{document}&#10;&#10;${f}(x_1,x_2)=x_1+x_2 --&gt;\not{f}(x_1,x_2)=\not{x_1+x_2}$&#10;\end{document}&#10;"/>
  <p:tag name="EXTERNALNAME" val="TP_tmp"/>
  <p:tag name="BLEND" val="0"/>
  <p:tag name="TRANSPARENT" val="0"/>
  <p:tag name="RESOLUTION" val="1200"/>
  <p:tag name="WORKAROUNDTRANSPARENCYBUG" val="0"/>
  <p:tag name="ALLOWFONTSUBSTITUTION" val="1"/>
  <p:tag name="BITMAPFORMAT" val="emf"/>
  <p:tag name="ORIGWIDTH" val="213.875"/>
  <p:tag name="PICTUREFILESIZE" val="14756"/>
</p:tagLst>
</file>

<file path=ppt/tags/tag30.xml><?xml version="1.0" encoding="utf-8"?>
<p:tagLst xmlns:a="http://schemas.openxmlformats.org/drawingml/2006/main" xmlns:r="http://schemas.openxmlformats.org/officeDocument/2006/relationships" xmlns:p="http://schemas.openxmlformats.org/presentationml/2006/main">
  <p:tag name="HIDDENFONTSHAPE" val="true"/>
</p:tagLst>
</file>

<file path=ppt/tags/tag31.xml><?xml version="1.0" encoding="utf-8"?>
<p:tagLst xmlns:a="http://schemas.openxmlformats.org/drawingml/2006/main" xmlns:r="http://schemas.openxmlformats.org/officeDocument/2006/relationships" xmlns:p="http://schemas.openxmlformats.org/presentationml/2006/main">
  <p:tag name="HIDDENFONTSHAPE" val="true"/>
</p:tagLst>
</file>

<file path=ppt/tags/tag32.xml><?xml version="1.0" encoding="utf-8"?>
<p:tagLst xmlns:a="http://schemas.openxmlformats.org/drawingml/2006/main" xmlns:r="http://schemas.openxmlformats.org/officeDocument/2006/relationships" xmlns:p="http://schemas.openxmlformats.org/presentationml/2006/main">
  <p:tag name="HIDDENFONTSHAPE" val="true"/>
</p:tagLst>
</file>

<file path=ppt/tags/tag33.xml><?xml version="1.0" encoding="utf-8"?>
<p:tagLst xmlns:a="http://schemas.openxmlformats.org/drawingml/2006/main" xmlns:r="http://schemas.openxmlformats.org/officeDocument/2006/relationships" xmlns:p="http://schemas.openxmlformats.org/presentationml/2006/main">
  <p:tag name="HIDDENFONTSHAPE" val="true"/>
</p:tagLst>
</file>

<file path=ppt/tags/tag34.xml><?xml version="1.0" encoding="utf-8"?>
<p:tagLst xmlns:a="http://schemas.openxmlformats.org/drawingml/2006/main" xmlns:r="http://schemas.openxmlformats.org/officeDocument/2006/relationships" xmlns:p="http://schemas.openxmlformats.org/presentationml/2006/main">
  <p:tag name="HIDDENFONTSHAPE" val="true"/>
</p:tagLst>
</file>

<file path=ppt/tags/tag35.xml><?xml version="1.0" encoding="utf-8"?>
<p:tagLst xmlns:a="http://schemas.openxmlformats.org/drawingml/2006/main" xmlns:r="http://schemas.openxmlformats.org/officeDocument/2006/relationships" xmlns:p="http://schemas.openxmlformats.org/presentationml/2006/main">
  <p:tag name="HIDDENFONTSHAPE" val="true"/>
</p:tagLst>
</file>

<file path=ppt/tags/tag4.xml><?xml version="1.0" encoding="utf-8"?>
<p:tagLst xmlns:a="http://schemas.openxmlformats.org/drawingml/2006/main" xmlns:r="http://schemas.openxmlformats.org/officeDocument/2006/relationships" xmlns:p="http://schemas.openxmlformats.org/presentationml/2006/main">
  <p:tag name="HIDDENFONTSHAPE" val="true"/>
</p:tagLst>
</file>

<file path=ppt/tags/tag5.xml><?xml version="1.0" encoding="utf-8"?>
<p:tagLst xmlns:a="http://schemas.openxmlformats.org/drawingml/2006/main" xmlns:r="http://schemas.openxmlformats.org/officeDocument/2006/relationships" xmlns:p="http://schemas.openxmlformats.org/presentationml/2006/main">
  <p:tag name="HIDDENFONTSHAPE" val="true"/>
</p:tagLst>
</file>

<file path=ppt/tags/tag6.xml><?xml version="1.0" encoding="utf-8"?>
<p:tagLst xmlns:a="http://schemas.openxmlformats.org/drawingml/2006/main" xmlns:r="http://schemas.openxmlformats.org/officeDocument/2006/relationships" xmlns:p="http://schemas.openxmlformats.org/presentationml/2006/main">
  <p:tag name="HIDDENFONTSHAPE" val="true"/>
</p:tagLst>
</file>

<file path=ppt/tags/tag7.xml><?xml version="1.0" encoding="utf-8"?>
<p:tagLst xmlns:a="http://schemas.openxmlformats.org/drawingml/2006/main" xmlns:r="http://schemas.openxmlformats.org/officeDocument/2006/relationships" xmlns:p="http://schemas.openxmlformats.org/presentationml/2006/main">
  <p:tag name="HIDDENFONTSHAPE" val="true"/>
</p:tagLst>
</file>

<file path=ppt/tags/tag8.xml><?xml version="1.0" encoding="utf-8"?>
<p:tagLst xmlns:a="http://schemas.openxmlformats.org/drawingml/2006/main" xmlns:r="http://schemas.openxmlformats.org/officeDocument/2006/relationships" xmlns:p="http://schemas.openxmlformats.org/presentationml/2006/main">
  <p:tag name="HIDDENFONTSHAPE" val="true"/>
</p:tagLst>
</file>

<file path=ppt/tags/tag9.xml><?xml version="1.0" encoding="utf-8"?>
<p:tagLst xmlns:a="http://schemas.openxmlformats.org/drawingml/2006/main" xmlns:r="http://schemas.openxmlformats.org/officeDocument/2006/relationships" xmlns:p="http://schemas.openxmlformats.org/presentationml/2006/main">
  <p:tag name="HIDDENFONTSHAPE" val="true"/>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ppt/theme/themeOverride2.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docProps/app.xml><?xml version="1.0" encoding="utf-8"?>
<Properties xmlns="http://schemas.openxmlformats.org/officeDocument/2006/extended-properties" xmlns:vt="http://schemas.openxmlformats.org/officeDocument/2006/docPropsVTypes">
  <Template>Flow</Template>
  <TotalTime>831</TotalTime>
  <Words>17474</Words>
  <Application>Microsoft Office PowerPoint</Application>
  <PresentationFormat>On-screen Show (4:3)</PresentationFormat>
  <Paragraphs>1935</Paragraphs>
  <Slides>457</Slides>
  <Notes>15</Notes>
  <HiddenSlides>0</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457</vt:i4>
      </vt:variant>
    </vt:vector>
  </HeadingPairs>
  <TitlesOfParts>
    <vt:vector size="473" baseType="lpstr">
      <vt:lpstr>ＭＳ Ｐゴシック</vt:lpstr>
      <vt:lpstr>Arial</vt:lpstr>
      <vt:lpstr>Calibri</vt:lpstr>
      <vt:lpstr>cmmi10</vt:lpstr>
      <vt:lpstr>cmmi7</vt:lpstr>
      <vt:lpstr>cmr10</vt:lpstr>
      <vt:lpstr>cmr7</vt:lpstr>
      <vt:lpstr>cmsy10</vt:lpstr>
      <vt:lpstr>cmsy7</vt:lpstr>
      <vt:lpstr>Constantia</vt:lpstr>
      <vt:lpstr>HGP明朝E</vt:lpstr>
      <vt:lpstr>Symbol</vt:lpstr>
      <vt:lpstr>Times New Roman</vt:lpstr>
      <vt:lpstr>Wingdings</vt:lpstr>
      <vt:lpstr>Wingdings 2</vt:lpstr>
      <vt:lpstr>Flow</vt:lpstr>
      <vt:lpstr>Thiết kế số  (Digital Logic Design)</vt:lpstr>
      <vt:lpstr>Tóm tắt nội dung môn học</vt:lpstr>
      <vt:lpstr>Cách đánh giá kết quả học</vt:lpstr>
      <vt:lpstr>Chương I  Giới thiệu về thiết kế số</vt:lpstr>
      <vt:lpstr>Thiết kế số  Giới thiệu về thiết kế số</vt:lpstr>
      <vt:lpstr> Phần cứng số (Digital Hardware)</vt:lpstr>
      <vt:lpstr> Phần cứng số (Digital Hardware)</vt:lpstr>
      <vt:lpstr> Thiết kế số phức tạp ra sao ?</vt:lpstr>
      <vt:lpstr> Hai tiếp cận thiết kế</vt:lpstr>
      <vt:lpstr> So sánh các tiếp cận thiết kế</vt:lpstr>
      <vt:lpstr> Các loại CHIP</vt:lpstr>
      <vt:lpstr> Các loại CHIP (cont.)</vt:lpstr>
      <vt:lpstr> Quá trình thiết kế</vt:lpstr>
      <vt:lpstr> Quá trình thiết kế (cont.)</vt:lpstr>
      <vt:lpstr> Môn này mang lại gì cho bạn ?</vt:lpstr>
      <vt:lpstr>Chương II  Giới thiệu về mạch  số</vt:lpstr>
      <vt:lpstr>Thiết kế số  Giới thiệu về mạch số:  các biến, hàm, bảng trân lý, cổng logic và các mạng logic</vt:lpstr>
      <vt:lpstr> Mạch logic</vt:lpstr>
      <vt:lpstr> Đại số Boolean</vt:lpstr>
      <vt:lpstr> Các biến và các hàm</vt:lpstr>
      <vt:lpstr> Các biến và các hàm (cont.)</vt:lpstr>
      <vt:lpstr>  Các biến và các hàm (cont.) - AND</vt:lpstr>
      <vt:lpstr>  Các biến và các hàm (cont.) - OR</vt:lpstr>
      <vt:lpstr>  Các biến và các hàm (cont.) –    nối hỗn hợp AND và OR</vt:lpstr>
      <vt:lpstr>  Các biến và các hàm (cont.) –    nối hỗn hợp AND và OR</vt:lpstr>
      <vt:lpstr>Các biến và các hàm (cont.) – NOT</vt:lpstr>
      <vt:lpstr>Các biến và các hàm (cont.) – Nghịch đảo của hàm</vt:lpstr>
      <vt:lpstr>Bảng trân lý (truth table)</vt:lpstr>
      <vt:lpstr>Bảng trân lý (truth table) – Hàm 3 biến</vt:lpstr>
      <vt:lpstr>Cổng logic và mạng</vt:lpstr>
      <vt:lpstr>Cổng logic và mạng</vt:lpstr>
      <vt:lpstr>Cổng logic và mạng</vt:lpstr>
      <vt:lpstr>Cổng logic và mạng</vt:lpstr>
      <vt:lpstr>Phân tích mạng logic</vt:lpstr>
      <vt:lpstr>Phân tích mạng logic (cont.)</vt:lpstr>
      <vt:lpstr>Thiết kế số  Giới thiệu về mạch số:  Tổng hợp mạch dùng AND, OR và NOT</vt:lpstr>
      <vt:lpstr>Ví dụ thiết kế mạch logic</vt:lpstr>
      <vt:lpstr> Ví dụ thiết kế mạch logic (cont.)</vt:lpstr>
      <vt:lpstr> Ví dụ thiết kế mạch logic (cont.)</vt:lpstr>
      <vt:lpstr> Ví dụ thiết kế mạch logic (cont.)</vt:lpstr>
      <vt:lpstr>Tổng hợp mạch logic</vt:lpstr>
      <vt:lpstr>Minterms</vt:lpstr>
      <vt:lpstr>Minterms</vt:lpstr>
      <vt:lpstr>Biểu diễn hàm dùng minterm</vt:lpstr>
      <vt:lpstr> Các biểu diễn dùng minterm</vt:lpstr>
      <vt:lpstr> Tổng hợp logic</vt:lpstr>
      <vt:lpstr> Maxterms</vt:lpstr>
      <vt:lpstr>Biểu diễn dưới dạng maxterm</vt:lpstr>
      <vt:lpstr> Các ví dụ cho biểu diễn maxterm</vt:lpstr>
      <vt:lpstr>SOP và tối thiểu hóa</vt:lpstr>
      <vt:lpstr>Chuyển đổi giữa minterm và maxterm</vt:lpstr>
      <vt:lpstr>Thiết kế số  Giới thiệu về mạch số:  Các ví dụ thiết kế</vt:lpstr>
      <vt:lpstr>Các ví dụ thiết kế</vt:lpstr>
      <vt:lpstr>Điều khiển đèn có 3 cửa</vt:lpstr>
      <vt:lpstr>Điều khiển đèn có 3 cửa (cont.)</vt:lpstr>
      <vt:lpstr>Mạch bộ ghép kênh</vt:lpstr>
      <vt:lpstr>Mạch bộ ghép kênh (cont.)</vt:lpstr>
      <vt:lpstr>Ví dụ Cảnh báo an toàn xe ôtô</vt:lpstr>
      <vt:lpstr>Cảnh báo an toàn xe ôtô (cont.)</vt:lpstr>
      <vt:lpstr>Mạch cộng - bài tập</vt:lpstr>
      <vt:lpstr>Mạch xác định số đông </vt:lpstr>
      <vt:lpstr>Thiết kế số  Giới thiệu về mạch số:  Sử dụng CAD và VHDL</vt:lpstr>
      <vt:lpstr>Giới thiệu công cụ CAD</vt:lpstr>
      <vt:lpstr>Đưa thiết kế vào</vt:lpstr>
      <vt:lpstr>Đưa thiết kế vào:dùng bảng chân lý</vt:lpstr>
      <vt:lpstr>Đưa thiết kế vào:vẽ mạch (schematic capture)</vt:lpstr>
      <vt:lpstr>Đưa thiết kế vào:vẽ mạch (schematic capture)</vt:lpstr>
      <vt:lpstr>Đưa thiết kế vào:Ngôn ngữ mô tả phần cứng (Hardware Description Language- HDL)</vt:lpstr>
      <vt:lpstr>Tổng hợp mạch (synthesis)</vt:lpstr>
      <vt:lpstr>Mô phỏng</vt:lpstr>
      <vt:lpstr>Giới thiệu về VHDL</vt:lpstr>
      <vt:lpstr>Viết một đoạn mã VHDL đơn giản</vt:lpstr>
      <vt:lpstr>Viết một đoạn mã VHDL đơn giản (cont.)</vt:lpstr>
      <vt:lpstr>Hoàn thành đoạn mã VHDL</vt:lpstr>
      <vt:lpstr>Các toán tử Boolean trong VHDL</vt:lpstr>
      <vt:lpstr>Bài tập: viết đoạn mã VHDL</vt:lpstr>
      <vt:lpstr>Chương 3  Thực hiện tối ưu hàm logic: </vt:lpstr>
      <vt:lpstr>Thiết kế số  Thực hiện tối ưu hàm logic: Bìa Karnaugh và dạng tối thiểu tổng các tích</vt:lpstr>
      <vt:lpstr>Bìa Karnaugh (K-map)</vt:lpstr>
      <vt:lpstr>Bìa Karnaugh (cont.)</vt:lpstr>
      <vt:lpstr>Bìa Karnaugh (cont.)</vt:lpstr>
      <vt:lpstr>Nhóm trong bìa Karnaugh</vt:lpstr>
      <vt:lpstr>Ví dụ nhóm bìa Karnaugh</vt:lpstr>
      <vt:lpstr>Bài tập: nhóm bìa Karnaugh</vt:lpstr>
      <vt:lpstr>K-map ba biến</vt:lpstr>
      <vt:lpstr>Ví dụ K-map ba biến</vt:lpstr>
      <vt:lpstr>Gợi ý cho việc nhóm</vt:lpstr>
      <vt:lpstr>Các ví dụ về nhóm</vt:lpstr>
      <vt:lpstr>Bài tập: Nhóm K-map</vt:lpstr>
      <vt:lpstr> K-map cho 4 biến</vt:lpstr>
      <vt:lpstr> K-map cho 4 biến (cont.)</vt:lpstr>
      <vt:lpstr>Ví dụ về K-map 4 biến</vt:lpstr>
      <vt:lpstr>Ví dụ về K-map 4 biến (cont.)</vt:lpstr>
      <vt:lpstr>Ví dụ về K-map 4 biến (cont.)</vt:lpstr>
      <vt:lpstr>Thiết kế số  Thực hiện tối ưu hàm logic: Chiến lược tối thiểu hóa, dạng tích của tổng tối thiểu hóa, các hàm không đầy đủ</vt:lpstr>
      <vt:lpstr>Các thuật ngữ</vt:lpstr>
      <vt:lpstr>Ví dụ</vt:lpstr>
      <vt:lpstr>Phân biệt các prime implicants</vt:lpstr>
      <vt:lpstr>Ví dụ về prime implicants</vt:lpstr>
      <vt:lpstr>Bài tập: về prime implicants</vt:lpstr>
      <vt:lpstr>Biểu thức tối thiểu dưới dạng tích các tổng</vt:lpstr>
      <vt:lpstr>Ví dụ tối thiểu hóa tích các tổng</vt:lpstr>
      <vt:lpstr>Ví dụ tối thiểu hóa tích các tổng (cont.)</vt:lpstr>
      <vt:lpstr>Bài tập</vt:lpstr>
      <vt:lpstr>Các hàm không đầy đủ</vt:lpstr>
      <vt:lpstr>Ví dụ hàm không đầy đủ</vt:lpstr>
      <vt:lpstr>Ví dụ hàm không đầy đủ (cont.)</vt:lpstr>
      <vt:lpstr>Thiết kế số  Thực hiện tối ưu hàm logic: Mạch nhiều đầu ra, mạch dùng cổng NAND và NOR</vt:lpstr>
      <vt:lpstr>Mạch nhiều đầu ra</vt:lpstr>
      <vt:lpstr>Ví dụ mạch có nhiều đầu ra</vt:lpstr>
      <vt:lpstr>Ví dụ mạch có nhiều đầu ra (cont.)</vt:lpstr>
      <vt:lpstr>Ví dụ mạch có nhiều đầu ra (cont.)</vt:lpstr>
      <vt:lpstr>Ví dụ mạch có nhiều đầu ra (cont.)</vt:lpstr>
      <vt:lpstr>Mạch logic dùng cổng NAND và NOR</vt:lpstr>
      <vt:lpstr>DeMorgan cho các cổng NAND và NOR</vt:lpstr>
      <vt:lpstr>AND-OR và NAND-NAND</vt:lpstr>
      <vt:lpstr> Mạng OR-AND và NOR-NOR</vt:lpstr>
      <vt:lpstr>Thiết kế số  Công nghệ thực hiện mạch: Chip chuẩn (họ 74xxx) và PLD</vt:lpstr>
      <vt:lpstr>Chip chuẩn (họ 74xxx)</vt:lpstr>
      <vt:lpstr>Chip họ 74xxx</vt:lpstr>
      <vt:lpstr>Thực hiện hàm f=ab+b’c</vt:lpstr>
      <vt:lpstr>Công nghệ cho họ 74xxx</vt:lpstr>
      <vt:lpstr>Programmable Logic Devices (PLD)</vt:lpstr>
      <vt:lpstr>Programmable Logic Devices-PLD (cont.)</vt:lpstr>
      <vt:lpstr>Programmable Logic Array-PLA</vt:lpstr>
      <vt:lpstr>Sơ đồ của PLA</vt:lpstr>
      <vt:lpstr>Sơ đồ mạch dùng PLA</vt:lpstr>
      <vt:lpstr>Programmable Array Logic (PAL)</vt:lpstr>
      <vt:lpstr>Ví dụ PAL</vt:lpstr>
      <vt:lpstr>Mạch thêm trong PAL</vt:lpstr>
      <vt:lpstr>Complex PLD - CPLD</vt:lpstr>
      <vt:lpstr>Cấu trúc của một CPLD</vt:lpstr>
      <vt:lpstr>Field Programmable Gate Arrays (FPGA)</vt:lpstr>
      <vt:lpstr>Cấu trúc của  FPGA</vt:lpstr>
      <vt:lpstr>Thiết kế số  Công nghệ thực hiện mạch: Bảng Look-up, các cổng NXOR và XOR</vt:lpstr>
      <vt:lpstr>Các bảng look-up (look-up table-LUT)</vt:lpstr>
      <vt:lpstr>Cấu trúc của LUT hai đầu vào</vt:lpstr>
      <vt:lpstr>Ví dụ Programmable LUT cho hàm f=a’b+ab’</vt:lpstr>
      <vt:lpstr>LUT 3 đầu vào</vt:lpstr>
      <vt:lpstr>Bài tập: LUT 3 đầu vào</vt:lpstr>
      <vt:lpstr> Cổng exclusive OR - XOR</vt:lpstr>
      <vt:lpstr>Ví dụ mạch cộng dùng XOR</vt:lpstr>
      <vt:lpstr>Bài tập: XOR với 3 đầu vào</vt:lpstr>
      <vt:lpstr>Cổng Exclusive NOR - XNOR</vt:lpstr>
      <vt:lpstr>Bài tập: XNOR ba đầu vào</vt:lpstr>
      <vt:lpstr>Thiết kế số  Công nghệ thực hiện mạch: Bộ đệm, cổng 3 trạng thái và cổng truyền dẫn</vt:lpstr>
      <vt:lpstr>Bộ đệm - Buffer</vt:lpstr>
      <vt:lpstr>Bộ đệm – Buffer (cont.)</vt:lpstr>
      <vt:lpstr>Buffer ba trạng thái – tri-state buffer</vt:lpstr>
      <vt:lpstr>4 loại buffer 3 trạng thái</vt:lpstr>
      <vt:lpstr>Ứng dụng của buffer 3 trạng thái</vt:lpstr>
      <vt:lpstr>Cổng truyền dẫn – transmission gate</vt:lpstr>
      <vt:lpstr>Bộ ghép kênh và XOR dùng cổng truyền dẫn</vt:lpstr>
      <vt:lpstr>Thiết kế số  Công nghệ thực hiện mạch: Transistor NMOS và PMOS, cổng logic CMOS</vt:lpstr>
      <vt:lpstr>Giá trị logic và mức điện áp</vt:lpstr>
      <vt:lpstr>Các chuyển mạch transistor</vt:lpstr>
      <vt:lpstr>Chuyển mạch dùng NMOS transistor</vt:lpstr>
      <vt:lpstr>Chuyển mạch dùng NMOS transistor</vt:lpstr>
      <vt:lpstr>PMOS transistor làm việc như chuyển mạch</vt:lpstr>
      <vt:lpstr>Chuyển mạch dùng PMOS transistor</vt:lpstr>
      <vt:lpstr>NMOS và PMOS trong mạch logic</vt:lpstr>
      <vt:lpstr>NMOS và PMOS trong mạch logic (cont.)</vt:lpstr>
      <vt:lpstr>Cổng logic dùng CMOS</vt:lpstr>
      <vt:lpstr>Cổng logic CMOS</vt:lpstr>
      <vt:lpstr>Cổng NOT dùng CMOS</vt:lpstr>
      <vt:lpstr>Cổng NAND dùng CMOS</vt:lpstr>
      <vt:lpstr>                                                          Cổng NOR dùng CMOS</vt:lpstr>
      <vt:lpstr>Cổng AND dùng CMOS</vt:lpstr>
      <vt:lpstr>Cổng OR dùng CMOS</vt:lpstr>
      <vt:lpstr>Buffer không đảo dùng CMOS</vt:lpstr>
      <vt:lpstr>Cổng truyền dùng CMOS</vt:lpstr>
      <vt:lpstr>Buffer 3 trạng thái dùng CMOS</vt:lpstr>
      <vt:lpstr>Thiết kế số  Thực hiện tối ưu hóa hàm logic: Phân tích và tổng hợp mạch đa mức</vt:lpstr>
      <vt:lpstr>Tổng hợp mạch đa mức</vt:lpstr>
      <vt:lpstr>Tổng hợp mạch đa mức (cont.)</vt:lpstr>
      <vt:lpstr>Tổng hợp mạch đa mức (cont.)</vt:lpstr>
      <vt:lpstr>Tổng hợp mạch đa mức (cont.)</vt:lpstr>
      <vt:lpstr>Tổng hợp mạch đa mức (cont.)</vt:lpstr>
      <vt:lpstr>Factoring (đặt thừa số)</vt:lpstr>
      <vt:lpstr>Factoring (đặt thừa số)</vt:lpstr>
      <vt:lpstr>Các vấn đề của Fan-in</vt:lpstr>
      <vt:lpstr>Các vấn đề của Fan-in (cont.)</vt:lpstr>
      <vt:lpstr>Bài tập</vt:lpstr>
      <vt:lpstr>Ảnh hưởng lên mức phức tạp của kết nối</vt:lpstr>
      <vt:lpstr>Functional decomposition (phân tách hàm)</vt:lpstr>
      <vt:lpstr>Ví dụ về phân tách hàm</vt:lpstr>
      <vt:lpstr>Ví dụ về phân tách hàm (cont.)</vt:lpstr>
      <vt:lpstr>Các vấn đề thực tế</vt:lpstr>
      <vt:lpstr>Thiết kế số  Thực hiện tối ưu hóa hàm logic: Phân tích và tổng hợp mạch đa mức</vt:lpstr>
      <vt:lpstr>Các mạch NAND và NOR đa mức</vt:lpstr>
      <vt:lpstr>AND-OR thành NAND-NAND</vt:lpstr>
      <vt:lpstr>OR-AND thành NOR-NOR</vt:lpstr>
      <vt:lpstr>Ví dụ mạch đa mức</vt:lpstr>
      <vt:lpstr>Mạch đa mức dùng NAND</vt:lpstr>
      <vt:lpstr>Mạch đa mức dùng NAND</vt:lpstr>
      <vt:lpstr>Mạch đa mức dùng NOR</vt:lpstr>
      <vt:lpstr>Mạch đa mức dùng NOR</vt:lpstr>
      <vt:lpstr>Quá trình chuyển đổi đa mức</vt:lpstr>
      <vt:lpstr>Bài tập</vt:lpstr>
      <vt:lpstr>Phân tích mạch đa mức</vt:lpstr>
      <vt:lpstr>Phân tích mạch đa mức (cont.)</vt:lpstr>
      <vt:lpstr>Thiết kế số  Biểu diễn số và các mạch thực hiện phép toán: Biểu diễn số và phép cộng không dấu</vt:lpstr>
      <vt:lpstr>Biểu diễn theo vị trí</vt:lpstr>
      <vt:lpstr>Biểu diễn theo vị trí (cont.)</vt:lpstr>
      <vt:lpstr>Biểu diễn theo vị trí (cont.)</vt:lpstr>
      <vt:lpstr>Chuyển đổi giữa hệ 2 và 10</vt:lpstr>
      <vt:lpstr>Chuyển đổi giữa hệ 2 và 10 (cont.)</vt:lpstr>
      <vt:lpstr>Hệ cơ số 8 và 16 (octal &amp; hexadecimal)</vt:lpstr>
      <vt:lpstr>Số trong các hệ khác nhau</vt:lpstr>
      <vt:lpstr>Chuyển từ hệ 2 sang 16 và 8</vt:lpstr>
      <vt:lpstr>Phép cộng số không dấu</vt:lpstr>
      <vt:lpstr>Phép cộng số không dấu (cont.)</vt:lpstr>
      <vt:lpstr>Mạch của bộ cộng đầy đủ</vt:lpstr>
      <vt:lpstr>Mạch của bộ cộng đầy đủ (cont.)</vt:lpstr>
      <vt:lpstr>Phân tách mạch của bộ cộng đầy đủ</vt:lpstr>
      <vt:lpstr>Bộ cộng lan truyền (ripple-carry adder) </vt:lpstr>
      <vt:lpstr>Thiết kế số  Biểu diễn số và các mạch thực hiện phép toán: Số có dấu và phép cộng, trừ nhị phân</vt:lpstr>
      <vt:lpstr>Số có dấu</vt:lpstr>
      <vt:lpstr>Số có dấu (cont.)</vt:lpstr>
      <vt:lpstr>Biểu diễn kiểu bù 1</vt:lpstr>
      <vt:lpstr>Biểu diễn kiểu bù 2</vt:lpstr>
      <vt:lpstr>Luật tìm số bù 2</vt:lpstr>
      <vt:lpstr>Số nguyên có dấu 4 bit</vt:lpstr>
      <vt:lpstr>Cộng và trừ</vt:lpstr>
      <vt:lpstr>Với biểu diễn bù 2</vt:lpstr>
      <vt:lpstr>Phép trừ với biểu diễn bù 2</vt:lpstr>
      <vt:lpstr>Đơn vị cộng và trừ</vt:lpstr>
      <vt:lpstr>Đơn vị cộng và trừ (cont.)</vt:lpstr>
      <vt:lpstr>Tràn trong khi thực hiện phép tóan</vt:lpstr>
      <vt:lpstr>Ví dụ về có tràn ở phép tóan</vt:lpstr>
      <vt:lpstr>Phát hiện tràn</vt:lpstr>
      <vt:lpstr>Thiết kế số  Biểu diễn số và các mạch thực hiện phép toán: Bộ cộng nhanh, cân bằng trong thiết kế và các ví dụ</vt:lpstr>
      <vt:lpstr>Các vấn đề hoạt động</vt:lpstr>
      <vt:lpstr>Hoạt động của bộ cộng và trừ</vt:lpstr>
      <vt:lpstr>Hoạt động của bộ cộng và trừ (cont.)</vt:lpstr>
      <vt:lpstr>Bộ cộng carry-lookahead</vt:lpstr>
      <vt:lpstr>Bộ cộng carry-lookahead (cla) (cont.)</vt:lpstr>
      <vt:lpstr>Bộ cộng carry-lookahead (cla) (cont.)</vt:lpstr>
      <vt:lpstr>Đường đi dài nhất của bộ cộng ripple-carry</vt:lpstr>
      <vt:lpstr>Đường đi dài nhất của bộ cộng carry-lookahead</vt:lpstr>
      <vt:lpstr>Các hạn chế của carry-lookahead</vt:lpstr>
      <vt:lpstr>Bộ cộng 32 bit</vt:lpstr>
      <vt:lpstr>Ripple-Carry</vt:lpstr>
      <vt:lpstr>CLA mức thứ 2</vt:lpstr>
      <vt:lpstr>CLA mức thứ 2 (cont.)</vt:lpstr>
      <vt:lpstr>Phân tích cho bộ cộng CLA </vt:lpstr>
      <vt:lpstr>Thiết kế số  Biểu diễn số và các mạch thực hiện phép toán: Thiết kế bộ toán học dùng CAD tools</vt:lpstr>
      <vt:lpstr>Thiết kế dùng chương trình vẽ mạch- sch. capture</vt:lpstr>
      <vt:lpstr>Macro- và megafunctions</vt:lpstr>
      <vt:lpstr>LPM_ADD_SUB</vt:lpstr>
      <vt:lpstr>Bộ cộng dùng LPM_ADD_SUB</vt:lpstr>
      <vt:lpstr>Thực hiện Simulation</vt:lpstr>
      <vt:lpstr>Thiết kế dùng VHDL</vt:lpstr>
      <vt:lpstr>Bộ cộng đầy đủ trong VHDL</vt:lpstr>
      <vt:lpstr>Bộ cộng Ripple Carry 4-bit đầy đủ</vt:lpstr>
      <vt:lpstr>Bộ cộng Ripple Carry 4-bit đầy đủ</vt:lpstr>
      <vt:lpstr>Khai báo mới của VHDL</vt:lpstr>
      <vt:lpstr>Khai báo mới của VHDL, cont.</vt:lpstr>
      <vt:lpstr>Các gói VHDL</vt:lpstr>
      <vt:lpstr>Các gói VHDL, cont,</vt:lpstr>
      <vt:lpstr>Các gói VHDL, cont,</vt:lpstr>
      <vt:lpstr>Số học trong VHDL</vt:lpstr>
      <vt:lpstr>Số học trong VHDL, cont.</vt:lpstr>
      <vt:lpstr>Mô tả Behavioral trong VHDL</vt:lpstr>
      <vt:lpstr>Các gói toán học của VHDL Bài tập: đọc và giải thích</vt:lpstr>
      <vt:lpstr>Thiết kế số  Biểu diễn số và các mạch thực hiện phép toán: Các biểu diễn số khác</vt:lpstr>
      <vt:lpstr>Các biểu diễn số khác</vt:lpstr>
      <vt:lpstr>Các số dấu phảy cố định</vt:lpstr>
      <vt:lpstr>Các số dấu phảy cố định, cont.</vt:lpstr>
      <vt:lpstr>Các số dấu phảy động</vt:lpstr>
      <vt:lpstr>Các số dấu phảy động, cont.</vt:lpstr>
      <vt:lpstr>Các số dấu phảy động, cont.</vt:lpstr>
      <vt:lpstr>Các số dấu phảy động, cont.</vt:lpstr>
      <vt:lpstr>Các số mã BCD</vt:lpstr>
      <vt:lpstr>Mã ký tự ASCII</vt:lpstr>
      <vt:lpstr>Mã ký tự ASCII: ví dụ</vt:lpstr>
      <vt:lpstr>Thiết kế số  Các khối mạch tổ hợp: Các bộ ghép kênh</vt:lpstr>
      <vt:lpstr>Các bộ ghép kênh</vt:lpstr>
      <vt:lpstr>Thực hiện bộ ghép kênh</vt:lpstr>
      <vt:lpstr>Bộ ghép kênh 4 đầu vào</vt:lpstr>
      <vt:lpstr>Xây dựng bộ ghép kênh 4 đầu vào</vt:lpstr>
      <vt:lpstr>Ứng dụng của MUX (crossbar 2x2)</vt:lpstr>
      <vt:lpstr>Ứng dụng của MUX</vt:lpstr>
      <vt:lpstr>Hàm logic dùng MUX</vt:lpstr>
      <vt:lpstr>Hàm logic dùng MUX, cont</vt:lpstr>
      <vt:lpstr>Hàm logic dùng MUX, cont-Bài tập</vt:lpstr>
      <vt:lpstr>Hàm logic dùng MUX, cont</vt:lpstr>
      <vt:lpstr>Hàm logic dùng MUX, cont-Bài tập</vt:lpstr>
      <vt:lpstr>Lý thuyết khai triển Shannon</vt:lpstr>
      <vt:lpstr>Lý thuyết khai triển Shannon-Ví dụ</vt:lpstr>
      <vt:lpstr>Lý thuyết khai triển Shannon-Ví dụ</vt:lpstr>
      <vt:lpstr>Lý thuyết khai triển Shannon-Bài tập</vt:lpstr>
      <vt:lpstr>Thiết kế số  Các khối mạch tổ hợp: Các bộ giải mã, tách kênh mã hóa và chuyển đổi mã</vt:lpstr>
      <vt:lpstr>Các bộ giải mã</vt:lpstr>
      <vt:lpstr>Mạch giải mã 2-to-4 (2 vào-4 ra)</vt:lpstr>
      <vt:lpstr>Mạch giải mã 3-to-8 (3 vào-8 ra)</vt:lpstr>
      <vt:lpstr>Mạch giải mã 3-to-8 (74138)</vt:lpstr>
      <vt:lpstr>Ứng dụng của bộ giải mã</vt:lpstr>
      <vt:lpstr>Các bộ tách kênh (demultiplexer)</vt:lpstr>
      <vt:lpstr>Bộ mã hóa (encoder)</vt:lpstr>
      <vt:lpstr>Bộ mã hóa (encoder), cont.</vt:lpstr>
      <vt:lpstr>Bộ mã hóa ưu tiên (priority enc)</vt:lpstr>
      <vt:lpstr>Bộ mã hóa ưu tiên, cont.</vt:lpstr>
      <vt:lpstr>Các bộ chuyển đổi mã</vt:lpstr>
      <vt:lpstr>Bộ giải mã BCD-to-7 segment</vt:lpstr>
      <vt:lpstr>Bộ giải mã BCD-to-7 segment, cont.</vt:lpstr>
      <vt:lpstr>Bộ giải mã BCD-to-7 segment, cont.</vt:lpstr>
      <vt:lpstr>Thiết kế số  Các khối mạch tổ hợp: VHDL cho mạch logic tổ hợp</vt:lpstr>
      <vt:lpstr>Các phép gán-asignment statement</vt:lpstr>
      <vt:lpstr>Các phép gán tín hiệu lựa chọn</vt:lpstr>
      <vt:lpstr>Đoạn mã VHDL cho bộ ghép kênh 4-to-1</vt:lpstr>
      <vt:lpstr>Đoạn mã VHDL cho bộ giải mã 2-to-4</vt:lpstr>
      <vt:lpstr>Phép gán có điều kiện</vt:lpstr>
      <vt:lpstr>Mã VHDL cho bộ mã hóa ưu tiên</vt:lpstr>
      <vt:lpstr>Tạo các statements</vt:lpstr>
      <vt:lpstr>Bộ cộng Ripple Carry 4-bit</vt:lpstr>
      <vt:lpstr>Bộ cộng Ripple Carry 4-bit, cont</vt:lpstr>
      <vt:lpstr>Phát biểu tiến trình-process statement</vt:lpstr>
      <vt:lpstr>Process statements</vt:lpstr>
      <vt:lpstr>MUX 2-to-1 làm việc như một process</vt:lpstr>
      <vt:lpstr>Bộ mã hóa ưu tiên (IF_THEN_ELSE)</vt:lpstr>
      <vt:lpstr>Bộ mã hóa ưu tiên (cách khác)</vt:lpstr>
      <vt:lpstr>Ám chỉ bộ nhớ trong Process</vt:lpstr>
      <vt:lpstr>Case statement</vt:lpstr>
      <vt:lpstr>MUX 2-to-1 với CASE</vt:lpstr>
      <vt:lpstr>Bộ giải mã 2-to-4 với CASE</vt:lpstr>
      <vt:lpstr>Thiết kế số  Các khối mạch tổ hợp: Các Flop-Flops, thanh ghi và các bộ đếm: Chốt</vt:lpstr>
      <vt:lpstr>Các phần tử lưu giữ</vt:lpstr>
      <vt:lpstr>Mạch tuần tự-sequential circuit</vt:lpstr>
      <vt:lpstr>Hệ thống điều khiển báo động</vt:lpstr>
      <vt:lpstr>Phần tử nhớ đơn giản</vt:lpstr>
      <vt:lpstr>Chốt SR</vt:lpstr>
      <vt:lpstr>Chốt SR, cont.</vt:lpstr>
      <vt:lpstr>Sơ đồ thời gian của chốt SR</vt:lpstr>
      <vt:lpstr>Sơ đồ thời gian của chốt SR</vt:lpstr>
      <vt:lpstr>Chốt được đóng mở-Gated SR latch</vt:lpstr>
      <vt:lpstr>Chốt được đóng mở-Gated SR latch, cont.</vt:lpstr>
      <vt:lpstr>Sơ đồ thời gian</vt:lpstr>
      <vt:lpstr>Chốt SR dùng cổng NAND</vt:lpstr>
      <vt:lpstr>Chốt D có clk</vt:lpstr>
      <vt:lpstr>Chốt D có clk, cont</vt:lpstr>
      <vt:lpstr>Cảm nhận them mức và sườn (level vs. edge)</vt:lpstr>
      <vt:lpstr>Ảnh hưởng của trễ lan truyền</vt:lpstr>
      <vt:lpstr>Các thời gian setup và hold</vt:lpstr>
      <vt:lpstr>Thiết kế số  Các khối mạch tổ hợp: Các Flop-Flops, thanh ghi và các bộ đếm:  Các Flip-Flop</vt:lpstr>
      <vt:lpstr>Flip-Flop</vt:lpstr>
      <vt:lpstr>Master-slave D flip-flip</vt:lpstr>
      <vt:lpstr>Master-slave D flip-flip, cont</vt:lpstr>
      <vt:lpstr>Edge-triggered Flip-Flops</vt:lpstr>
      <vt:lpstr>Edge-triggered Flip-Flops, cont</vt:lpstr>
      <vt:lpstr>So sánh các loại</vt:lpstr>
      <vt:lpstr>Các đầu vào Clear và Preset</vt:lpstr>
      <vt:lpstr>T flip-flop</vt:lpstr>
      <vt:lpstr>T flip-flop, cont</vt:lpstr>
      <vt:lpstr>JK flip-flop</vt:lpstr>
      <vt:lpstr>JK flip-flop</vt:lpstr>
      <vt:lpstr>Sơ đồ thời gian của JK flip-flop</vt:lpstr>
      <vt:lpstr>Thiết kế số  Các khối mạch tổ hợp: Các Flop-Flops, thanh ghi và các bộ đếm:  Thạn ghivà các bộ đếm</vt:lpstr>
      <vt:lpstr>Thanh ghi - registers</vt:lpstr>
      <vt:lpstr>Thanh ghi dịch – Shift register</vt:lpstr>
      <vt:lpstr>Thanh ghi dịch phải</vt:lpstr>
      <vt:lpstr>Thanh ghi dịch truy nhập song song</vt:lpstr>
      <vt:lpstr>Thanh ghi dịch truy nhập song song, cont.</vt:lpstr>
      <vt:lpstr>Bộ đếm</vt:lpstr>
      <vt:lpstr>Bọ đếm tăng</vt:lpstr>
      <vt:lpstr>Bọ đếm giảm</vt:lpstr>
      <vt:lpstr>Bộ đếm không đồng bộ</vt:lpstr>
      <vt:lpstr>Bộ đếm đồng bộ</vt:lpstr>
      <vt:lpstr>Bộ đếm đồng bộ dùng T flip-flop</vt:lpstr>
      <vt:lpstr>Cho phép làm việc và xóa bộ đếm</vt:lpstr>
      <vt:lpstr>Bộ đếm đồng bộ dùng D flip-flop</vt:lpstr>
      <vt:lpstr>Bộ đếm 4-bit dùng D flip-flop</vt:lpstr>
      <vt:lpstr>Bộ đếm được nạp vào song song</vt:lpstr>
      <vt:lpstr>Bộ đếm được nạp vào song song, cont</vt:lpstr>
      <vt:lpstr>PowerPoint Presentation</vt:lpstr>
      <vt:lpstr>Thiết kế số  Các khối mạch tổ hợp: Mạch tuần tư đồng bộ:  sơ đồ trạng thái và bảng trạng thái</vt:lpstr>
      <vt:lpstr>Mạch tuần tự đồng bộ</vt:lpstr>
      <vt:lpstr>Các máy Moore và Mealy </vt:lpstr>
      <vt:lpstr>Các bước thiết kế</vt:lpstr>
      <vt:lpstr>Tuân tự của tín hiệu</vt:lpstr>
      <vt:lpstr>Sơ đồ trạng thái</vt:lpstr>
      <vt:lpstr>Sơ đồ trạng thái</vt:lpstr>
      <vt:lpstr>Sơ đồ trạng thái, cont.</vt:lpstr>
      <vt:lpstr>Sơ đồ trạng thái, cont.</vt:lpstr>
      <vt:lpstr>Sơ đồ trạng thái đầy đủ</vt:lpstr>
      <vt:lpstr>Bảng trạng thái</vt:lpstr>
      <vt:lpstr>Phép gán trạng thái</vt:lpstr>
      <vt:lpstr>Bảng trạng thái được gán</vt:lpstr>
      <vt:lpstr>Bảng đầu ra và trạng thái tiếp theo</vt:lpstr>
      <vt:lpstr>Bảng trang thái và bảng trạng thái tiếp theo </vt:lpstr>
      <vt:lpstr>Bảng trạng thái và bảng đầu ra</vt:lpstr>
      <vt:lpstr>Sơ đồ mạch</vt:lpstr>
      <vt:lpstr>Sơ đồ thời gian</vt:lpstr>
      <vt:lpstr>Thiết kế số  Các khối mạch tổ hợp: Mạch tuần tư đồng bộ:  Thực hiện mạch dùng Flip-Flop loại D, T và JK</vt:lpstr>
      <vt:lpstr>Ví dụ thiết kế bộ đếm</vt:lpstr>
      <vt:lpstr>Sơ đồ trạng thái</vt:lpstr>
      <vt:lpstr>Bảng trạng thái</vt:lpstr>
      <vt:lpstr>Bảng trạng thái được mã hóa</vt:lpstr>
      <vt:lpstr>Thực hiện dùng Flip-flop loại D</vt:lpstr>
      <vt:lpstr>Bảng trạng thái được mã</vt:lpstr>
      <vt:lpstr>Thực hiện dùng flip-flop loại D</vt:lpstr>
      <vt:lpstr>Thiết kế dùng các loại flip-flop khác</vt:lpstr>
      <vt:lpstr>Các bảng dịch chuyển trạng thái</vt:lpstr>
      <vt:lpstr>Thực hiện dùng flip-flop T</vt:lpstr>
      <vt:lpstr>Bảng kích và K-map</vt:lpstr>
      <vt:lpstr>Sơ đồ mạch dùng flip-flop loại T</vt:lpstr>
      <vt:lpstr>Thự hiện dùng flip-flop JK</vt:lpstr>
      <vt:lpstr>Bảng kích thích và K-map</vt:lpstr>
      <vt:lpstr>Mạch điện thực hiện dùng JK</vt:lpstr>
      <vt:lpstr>Thiết kế số  Các khối mạch tổ hợp: Mạch tuần tư đồng bộ:  Vấn đề gán trạng thái, các máy trạng thái Mealy</vt:lpstr>
      <vt:lpstr>Vấn đề gán trạng thái</vt:lpstr>
      <vt:lpstr>Thay đổi phép gán</vt:lpstr>
      <vt:lpstr>Mạch được đơn giản hóa</vt:lpstr>
      <vt:lpstr>Vấn đề gán trạng thái</vt:lpstr>
      <vt:lpstr>Gợi ý cho việc gán trạng thái</vt:lpstr>
      <vt:lpstr>Gợi ý cho việc gán trạng thái, cont.</vt:lpstr>
      <vt:lpstr>Ví dụ bảng trạng thái Moore</vt:lpstr>
      <vt:lpstr>Bảng dịch chuyển trạng thái</vt:lpstr>
      <vt:lpstr>Mã hóa trạng thái theo hướng dẫn</vt:lpstr>
      <vt:lpstr>Mealy model</vt:lpstr>
      <vt:lpstr>Sơ đồ trạng thái Mealy</vt:lpstr>
      <vt:lpstr>Bảng trạng thái mô hình Mealy</vt:lpstr>
      <vt:lpstr>Bảng trạng thái được gán</vt:lpstr>
      <vt:lpstr>Bài tập</vt:lpstr>
      <vt:lpstr>Thiết kế số  Các khối mạch tổ hợp: VHDL cho mạch tuần tư đồng bộ</vt:lpstr>
      <vt:lpstr>Dùng gói Flip-flop D</vt:lpstr>
      <vt:lpstr>Mã VHDL cho gated D lached</vt:lpstr>
      <vt:lpstr>Mã cho flip flop D</vt:lpstr>
      <vt:lpstr>Mã cho flip flop D (cách khác)</vt:lpstr>
      <vt:lpstr>Flip flop D có reset đồng bộ</vt:lpstr>
      <vt:lpstr>Flip flop D có đâu vào MUX</vt:lpstr>
      <vt:lpstr>Thanh ghi dịch 4-bit</vt:lpstr>
      <vt:lpstr>Thanh ghi dịch 4-bit (cách khác)</vt:lpstr>
      <vt:lpstr>Bộ đếm tăng 4-bit</vt:lpstr>
      <vt:lpstr>Bộ đếm tăng 4-bit có load</vt:lpstr>
      <vt:lpstr>Thiết kế số  Các khối mạch tổ hợp: Thiết kế FSM dùng CAD tools</vt:lpstr>
      <vt:lpstr>Thiết kế FSM dùng CAD tools</vt:lpstr>
      <vt:lpstr>Các kiểu dữ liệu do người dùng chỉ ra</vt:lpstr>
      <vt:lpstr>Biểu diễn các trạng thái</vt:lpstr>
      <vt:lpstr>Ví dụ thiết kế</vt:lpstr>
      <vt:lpstr>Ví dụ thiết kế, cont</vt:lpstr>
      <vt:lpstr>Ví dụ thiết kế, cont</vt:lpstr>
      <vt:lpstr>Mã VHDL kiểu khác</vt:lpstr>
      <vt:lpstr>Mã VHDL kiểu khác, cont</vt:lpstr>
      <vt:lpstr>Chỉ ra phép gán trạng thái</vt:lpstr>
      <vt:lpstr>Mã VHDL của Mealy FSM</vt:lpstr>
      <vt:lpstr>Mã VHDL cho Mealy detector</vt:lpstr>
      <vt:lpstr>Thiết kế số  Tối thiểu hóa trạng thái</vt:lpstr>
      <vt:lpstr>Tối thiểu hóa trạng thái</vt:lpstr>
      <vt:lpstr>Trạng thái tương đương</vt:lpstr>
      <vt:lpstr>Tối thiểu hóa phân tách nhỏ</vt:lpstr>
      <vt:lpstr>Ví dụ tối thiểu hóa partition</vt:lpstr>
      <vt:lpstr>Ví dụ tối thiểu hóa partition, cont</vt:lpstr>
      <vt:lpstr>Ví dụ tối thiểu hóa partition, cont</vt:lpstr>
      <vt:lpstr>Ví dụ tối thiểu hóa partition, cont</vt:lpstr>
      <vt:lpstr>Kết quả </vt:lpstr>
      <vt:lpstr>Bài tập</vt:lpstr>
    </vt:vector>
  </TitlesOfParts>
  <Company>HUTNUT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Thiết kế số</dc:title>
  <dc:creator>The Tuan</dc:creator>
  <cp:lastModifiedBy>Hiếu Minh</cp:lastModifiedBy>
  <cp:revision>53</cp:revision>
  <dcterms:created xsi:type="dcterms:W3CDTF">2008-07-21T07:42:49Z</dcterms:created>
  <dcterms:modified xsi:type="dcterms:W3CDTF">2018-01-24T09:39:49Z</dcterms:modified>
</cp:coreProperties>
</file>