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8" r:id="rId3"/>
    <p:sldId id="259" r:id="rId4"/>
    <p:sldId id="260" r:id="rId5"/>
    <p:sldId id="261" r:id="rId6"/>
    <p:sldId id="262" r:id="rId7"/>
    <p:sldId id="263" r:id="rId8"/>
    <p:sldId id="264" r:id="rId9"/>
    <p:sldId id="265" r:id="rId10"/>
    <p:sldId id="266" r:id="rId11"/>
    <p:sldId id="267" r:id="rId12"/>
    <p:sldId id="270" r:id="rId13"/>
    <p:sldId id="271" r:id="rId14"/>
    <p:sldId id="272"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632" autoAdjust="0"/>
    <p:restoredTop sz="94719" autoAdjust="0"/>
  </p:normalViewPr>
  <p:slideViewPr>
    <p:cSldViewPr snapToGrid="0">
      <p:cViewPr varScale="1">
        <p:scale>
          <a:sx n="42" d="100"/>
          <a:sy n="42" d="100"/>
        </p:scale>
        <p:origin x="78" y="76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06676D-D39D-40CD-9421-8492A0EFD52E}" type="datetimeFigureOut">
              <a:rPr lang="en-US" smtClean="0"/>
              <a:t>10/5/2018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4226A5-A755-4C86-BF52-F5E48ADBA2D9}" type="slidenum">
              <a:rPr lang="en-US" smtClean="0"/>
              <a:t>‹#›</a:t>
            </a:fld>
            <a:endParaRPr lang="en-US"/>
          </a:p>
        </p:txBody>
      </p:sp>
    </p:spTree>
    <p:extLst>
      <p:ext uri="{BB962C8B-B14F-4D97-AF65-F5344CB8AC3E}">
        <p14:creationId xmlns:p14="http://schemas.microsoft.com/office/powerpoint/2010/main" val="3085379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44226A5-A755-4C86-BF52-F5E48ADBA2D9}" type="slidenum">
              <a:rPr lang="en-US" smtClean="0"/>
              <a:t>1</a:t>
            </a:fld>
            <a:endParaRPr lang="en-US"/>
          </a:p>
        </p:txBody>
      </p:sp>
    </p:spTree>
    <p:extLst>
      <p:ext uri="{BB962C8B-B14F-4D97-AF65-F5344CB8AC3E}">
        <p14:creationId xmlns:p14="http://schemas.microsoft.com/office/powerpoint/2010/main" val="355343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mtClean="0"/>
              <a:t>Nội</a:t>
            </a:r>
            <a:r>
              <a:rPr lang="en-US" baseline="0" smtClean="0"/>
              <a:t> dung gồm 4 phần</a:t>
            </a:r>
          </a:p>
          <a:p>
            <a:pPr marL="171450" indent="-171450">
              <a:buFontTx/>
              <a:buChar char="-"/>
            </a:pPr>
            <a:r>
              <a:rPr lang="en-US" baseline="0" smtClean="0"/>
              <a:t>Overview; Giới thiệu tổng quan về AR</a:t>
            </a:r>
          </a:p>
          <a:p>
            <a:pPr marL="171450" indent="-171450">
              <a:buFontTx/>
              <a:buChar char="-"/>
            </a:pPr>
            <a:r>
              <a:rPr lang="en-US" baseline="0" smtClean="0"/>
              <a:t>Applications: Các ứng dụng của AR trong các lĩnh vực của đời sống cũng như học tập, nghiên cứu</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smtClean="0"/>
              <a:t>Technology used in AR: Tóm</a:t>
            </a:r>
            <a:r>
              <a:rPr lang="en-US" sz="1200" baseline="0" smtClean="0"/>
              <a:t> tắt các công nghệ được sử dụng trong AR</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aseline="0" smtClean="0"/>
              <a:t>So sánh VR và AR</a:t>
            </a:r>
            <a:endParaRPr lang="en-US" sz="1200" smtClean="0"/>
          </a:p>
          <a:p>
            <a:pPr marL="171450" indent="-171450">
              <a:buFontTx/>
              <a:buChar char="-"/>
            </a:pPr>
            <a:endParaRPr lang="en-US"/>
          </a:p>
        </p:txBody>
      </p:sp>
      <p:sp>
        <p:nvSpPr>
          <p:cNvPr id="4" name="Slide Number Placeholder 3"/>
          <p:cNvSpPr>
            <a:spLocks noGrp="1"/>
          </p:cNvSpPr>
          <p:nvPr>
            <p:ph type="sldNum" sz="quarter" idx="10"/>
          </p:nvPr>
        </p:nvSpPr>
        <p:spPr/>
        <p:txBody>
          <a:bodyPr/>
          <a:lstStyle/>
          <a:p>
            <a:fld id="{844226A5-A755-4C86-BF52-F5E48ADBA2D9}" type="slidenum">
              <a:rPr lang="en-US" smtClean="0"/>
              <a:t>2</a:t>
            </a:fld>
            <a:endParaRPr lang="en-US"/>
          </a:p>
        </p:txBody>
      </p:sp>
    </p:spTree>
    <p:extLst>
      <p:ext uri="{BB962C8B-B14F-4D97-AF65-F5344CB8AC3E}">
        <p14:creationId xmlns:p14="http://schemas.microsoft.com/office/powerpoint/2010/main" val="121844344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10/5/2018</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10/5/2018</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oAutofit/>
          </a:bodyPr>
          <a:lstStyle/>
          <a:p>
            <a:pPr algn="ctr"/>
            <a:r>
              <a:rPr lang="en-US" sz="5200" b="1" smtClean="0"/>
              <a:t>Augmented reality TECHNOLOGY</a:t>
            </a:r>
            <a:endParaRPr lang="en-US" sz="5200" b="1"/>
          </a:p>
        </p:txBody>
      </p:sp>
      <p:sp>
        <p:nvSpPr>
          <p:cNvPr id="3" name="Subtitle 2"/>
          <p:cNvSpPr>
            <a:spLocks noGrp="1"/>
          </p:cNvSpPr>
          <p:nvPr>
            <p:ph type="subTitle" idx="1"/>
          </p:nvPr>
        </p:nvSpPr>
        <p:spPr>
          <a:xfrm>
            <a:off x="3962399" y="4385731"/>
            <a:ext cx="7356390" cy="2200419"/>
          </a:xfrm>
        </p:spPr>
        <p:txBody>
          <a:bodyPr>
            <a:normAutofit/>
          </a:bodyPr>
          <a:lstStyle/>
          <a:p>
            <a:pPr algn="l"/>
            <a:r>
              <a:rPr lang="en-US" sz="3600" cap="none" smtClean="0">
                <a:latin typeface="+mj-lt"/>
              </a:rPr>
              <a:t>ESRC Lab – VR Team</a:t>
            </a:r>
          </a:p>
          <a:p>
            <a:pPr algn="l"/>
            <a:r>
              <a:rPr lang="en-US" sz="3600" cap="none" smtClean="0">
                <a:latin typeface="+mj-lt"/>
              </a:rPr>
              <a:t>Presenter: Nguyen Minh Hieu</a:t>
            </a:r>
          </a:p>
          <a:p>
            <a:pPr algn="l"/>
            <a:r>
              <a:rPr lang="en-US" sz="3600" cap="none" smtClean="0"/>
              <a:t>										 	   </a:t>
            </a:r>
            <a:r>
              <a:rPr lang="en-US" sz="2800" cap="none" smtClean="0"/>
              <a:t>Oct-5 </a:t>
            </a:r>
            <a:r>
              <a:rPr lang="en-US" sz="2800" cap="none"/>
              <a:t>2018</a:t>
            </a:r>
            <a:endParaRPr lang="en-US" sz="2800" cap="none">
              <a:latin typeface="+mj-lt"/>
            </a:endParaRPr>
          </a:p>
        </p:txBody>
      </p:sp>
    </p:spTree>
    <p:extLst>
      <p:ext uri="{BB962C8B-B14F-4D97-AF65-F5344CB8AC3E}">
        <p14:creationId xmlns:p14="http://schemas.microsoft.com/office/powerpoint/2010/main" val="25520795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09093"/>
            <a:ext cx="10131425" cy="5482107"/>
          </a:xfrm>
        </p:spPr>
        <p:txBody>
          <a:bodyPr anchor="t"/>
          <a:lstStyle/>
          <a:p>
            <a:pPr marL="0" indent="0">
              <a:buNone/>
            </a:pPr>
            <a:r>
              <a:rPr lang="en-US" sz="3200" b="1"/>
              <a:t>Superimposition-based AR</a:t>
            </a:r>
          </a:p>
          <a:p>
            <a:r>
              <a:rPr lang="en-US" sz="2400" smtClean="0"/>
              <a:t>In </a:t>
            </a:r>
            <a:r>
              <a:rPr lang="en-US" sz="2400"/>
              <a:t>this technology, the augmented image can replace the original image, either partially or </a:t>
            </a:r>
            <a:r>
              <a:rPr lang="en-US" sz="2400" smtClean="0"/>
              <a:t>fully</a:t>
            </a:r>
          </a:p>
          <a:p>
            <a:r>
              <a:rPr lang="en-US" sz="2400"/>
              <a:t>The technology is useful in the medical field,  helps the doctor to examine patient thoroughly; or </a:t>
            </a:r>
            <a:r>
              <a:rPr lang="en-US" sz="2400" smtClean="0"/>
              <a:t>in </a:t>
            </a:r>
            <a:r>
              <a:rPr lang="en-US" sz="2400"/>
              <a:t>a </a:t>
            </a:r>
            <a:r>
              <a:rPr lang="en-US" sz="2400" smtClean="0"/>
              <a:t>military, it can </a:t>
            </a:r>
            <a:r>
              <a:rPr lang="en-US" sz="2400"/>
              <a:t>offer multiple views of a </a:t>
            </a:r>
            <a:r>
              <a:rPr lang="en-US" sz="2400" smtClean="0"/>
              <a:t>target</a:t>
            </a:r>
            <a:endParaRPr lang="en-US" sz="2400"/>
          </a:p>
        </p:txBody>
      </p:sp>
      <p:pic>
        <p:nvPicPr>
          <p:cNvPr id="4" name="Picture 3"/>
          <p:cNvPicPr>
            <a:picLocks noChangeAspect="1"/>
          </p:cNvPicPr>
          <p:nvPr/>
        </p:nvPicPr>
        <p:blipFill>
          <a:blip r:embed="rId2"/>
          <a:stretch>
            <a:fillRect/>
          </a:stretch>
        </p:blipFill>
        <p:spPr>
          <a:xfrm>
            <a:off x="2846097" y="2626274"/>
            <a:ext cx="6259266" cy="4089387"/>
          </a:xfrm>
          <a:prstGeom prst="rect">
            <a:avLst/>
          </a:prstGeom>
        </p:spPr>
      </p:pic>
    </p:spTree>
    <p:extLst>
      <p:ext uri="{BB962C8B-B14F-4D97-AF65-F5344CB8AC3E}">
        <p14:creationId xmlns:p14="http://schemas.microsoft.com/office/powerpoint/2010/main" val="20342705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1013137"/>
          </a:xfrm>
        </p:spPr>
        <p:txBody>
          <a:bodyPr anchor="t">
            <a:noAutofit/>
          </a:bodyPr>
          <a:lstStyle/>
          <a:p>
            <a:r>
              <a:rPr lang="en-US" sz="4800" b="1" cap="none" smtClean="0"/>
              <a:t>AR Related Technologies</a:t>
            </a:r>
            <a:r>
              <a:rPr lang="en-US" sz="4800" b="1"/>
              <a:t/>
            </a:r>
            <a:br>
              <a:rPr lang="en-US" sz="4800" b="1"/>
            </a:br>
            <a:r>
              <a:rPr lang="en-US" sz="4800" b="1" cap="none" smtClean="0"/>
              <a:t/>
            </a:r>
            <a:br>
              <a:rPr lang="en-US" sz="4800" b="1" cap="none" smtClean="0"/>
            </a:br>
            <a:endParaRPr lang="en-US" sz="4800" b="1" cap="none"/>
          </a:p>
        </p:txBody>
      </p:sp>
      <p:sp>
        <p:nvSpPr>
          <p:cNvPr id="3" name="Content Placeholder 2"/>
          <p:cNvSpPr>
            <a:spLocks noGrp="1"/>
          </p:cNvSpPr>
          <p:nvPr>
            <p:ph idx="1"/>
          </p:nvPr>
        </p:nvSpPr>
        <p:spPr>
          <a:xfrm>
            <a:off x="685801" y="1622737"/>
            <a:ext cx="10131425" cy="4168463"/>
          </a:xfrm>
        </p:spPr>
        <p:txBody>
          <a:bodyPr anchor="t">
            <a:normAutofit/>
          </a:bodyPr>
          <a:lstStyle/>
          <a:p>
            <a:pPr marL="0" indent="0">
              <a:buNone/>
            </a:pPr>
            <a:r>
              <a:rPr lang="en-US" sz="2400" smtClean="0"/>
              <a:t>AR </a:t>
            </a:r>
            <a:r>
              <a:rPr lang="en-US" sz="2400"/>
              <a:t>involves </a:t>
            </a:r>
            <a:r>
              <a:rPr lang="en-US" sz="2400" smtClean="0"/>
              <a:t>some following technologies:</a:t>
            </a:r>
          </a:p>
          <a:p>
            <a:r>
              <a:rPr lang="en-US" sz="2400" smtClean="0"/>
              <a:t>SLAM - Simultaneous Localization And Mapping </a:t>
            </a:r>
          </a:p>
          <a:p>
            <a:r>
              <a:rPr lang="en-US" sz="2400"/>
              <a:t>D</a:t>
            </a:r>
            <a:r>
              <a:rPr lang="en-US" sz="2400" smtClean="0"/>
              <a:t>epth tracking: Briefly</a:t>
            </a:r>
            <a:r>
              <a:rPr lang="en-US" sz="2400"/>
              <a:t>, a sensor data calculating the distance to the </a:t>
            </a:r>
            <a:r>
              <a:rPr lang="en-US" sz="2400" smtClean="0"/>
              <a:t>objects</a:t>
            </a:r>
          </a:p>
          <a:p>
            <a:r>
              <a:rPr lang="en-US" sz="2400" smtClean="0"/>
              <a:t>Recognition technology (</a:t>
            </a:r>
            <a:r>
              <a:rPr lang="en-US" sz="2400"/>
              <a:t>Marker-based </a:t>
            </a:r>
            <a:r>
              <a:rPr lang="en-US" sz="2400" smtClean="0"/>
              <a:t>AR)</a:t>
            </a:r>
          </a:p>
          <a:p>
            <a:r>
              <a:rPr lang="en-US" sz="2400"/>
              <a:t>Location technology </a:t>
            </a:r>
            <a:r>
              <a:rPr lang="en-US" sz="2400" smtClean="0"/>
              <a:t>(Marker-less AR)</a:t>
            </a:r>
            <a:endParaRPr lang="en-US" sz="2400"/>
          </a:p>
          <a:p>
            <a:endParaRPr lang="en-US" sz="2400"/>
          </a:p>
          <a:p>
            <a:endParaRPr lang="en-US" sz="2400" smtClean="0"/>
          </a:p>
          <a:p>
            <a:endParaRPr lang="en-US" sz="2400"/>
          </a:p>
        </p:txBody>
      </p:sp>
    </p:spTree>
    <p:extLst>
      <p:ext uri="{BB962C8B-B14F-4D97-AF65-F5344CB8AC3E}">
        <p14:creationId xmlns:p14="http://schemas.microsoft.com/office/powerpoint/2010/main" val="7336888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399245"/>
            <a:ext cx="10763517" cy="6117465"/>
          </a:xfrm>
        </p:spPr>
        <p:txBody>
          <a:bodyPr anchor="t">
            <a:normAutofit/>
          </a:bodyPr>
          <a:lstStyle/>
          <a:p>
            <a:pPr marL="0" indent="0">
              <a:buNone/>
            </a:pPr>
            <a:r>
              <a:rPr lang="en-US" sz="2400" b="1"/>
              <a:t>SLAM - Simultaneous </a:t>
            </a:r>
            <a:r>
              <a:rPr lang="en-US" sz="2400" b="1" smtClean="0"/>
              <a:t>ALocalizationnd </a:t>
            </a:r>
            <a:r>
              <a:rPr lang="en-US" sz="2400" b="1"/>
              <a:t>Mapping </a:t>
            </a:r>
          </a:p>
          <a:p>
            <a:r>
              <a:rPr lang="en-US" sz="2400"/>
              <a:t>U</a:t>
            </a:r>
            <a:r>
              <a:rPr lang="en-US" sz="2400" smtClean="0"/>
              <a:t>sed </a:t>
            </a:r>
            <a:r>
              <a:rPr lang="en-US" sz="2400"/>
              <a:t>in self-driving cars, unmanned aerial vehicles, autonomous underwater vehicles, planetary rovers, newer domestic robots and even inside the human </a:t>
            </a:r>
            <a:r>
              <a:rPr lang="en-US" sz="2400" smtClean="0"/>
              <a:t>body</a:t>
            </a:r>
            <a:endParaRPr lang="en-US" sz="2400" b="1" smtClean="0"/>
          </a:p>
          <a:p>
            <a:pPr marL="0" indent="0">
              <a:buNone/>
            </a:pPr>
            <a:r>
              <a:rPr lang="en-US" sz="2400" smtClean="0"/>
              <a:t>E.g</a:t>
            </a:r>
            <a:r>
              <a:rPr lang="en-US" sz="2400"/>
              <a:t>: Estimate the pose of a robot and the map of </a:t>
            </a:r>
            <a:r>
              <a:rPr lang="en-US" sz="2400" smtClean="0"/>
              <a:t>the </a:t>
            </a:r>
            <a:r>
              <a:rPr lang="en-US" sz="2400"/>
              <a:t>environment at the same time </a:t>
            </a:r>
            <a:endParaRPr lang="en-US" sz="2400" smtClean="0"/>
          </a:p>
          <a:p>
            <a:r>
              <a:rPr lang="en-US" sz="2400"/>
              <a:t>Localization: Inferring location given a map </a:t>
            </a:r>
          </a:p>
          <a:p>
            <a:r>
              <a:rPr lang="en-US" sz="2400"/>
              <a:t>Mapping: </a:t>
            </a:r>
            <a:r>
              <a:rPr lang="en-US" sz="2400" smtClean="0"/>
              <a:t>Inferring </a:t>
            </a:r>
            <a:r>
              <a:rPr lang="en-US" sz="2400"/>
              <a:t>a map given </a:t>
            </a:r>
            <a:r>
              <a:rPr lang="en-US" sz="2400" smtClean="0"/>
              <a:t>locations</a:t>
            </a:r>
          </a:p>
          <a:p>
            <a:r>
              <a:rPr lang="en-US" sz="2400" smtClean="0"/>
              <a:t>SLAM: Learning </a:t>
            </a:r>
            <a:r>
              <a:rPr lang="en-US" sz="2400"/>
              <a:t>a map and locating the </a:t>
            </a:r>
            <a:r>
              <a:rPr lang="en-US" sz="2400" smtClean="0"/>
              <a:t>robot </a:t>
            </a:r>
            <a:r>
              <a:rPr lang="en-US" sz="2400"/>
              <a:t>simultaneously </a:t>
            </a:r>
          </a:p>
          <a:p>
            <a:pPr marL="0" indent="0">
              <a:buNone/>
            </a:pPr>
            <a:r>
              <a:rPr lang="en-US" sz="2400" smtClean="0"/>
              <a:t>So, there are two basic problems in SLAM:</a:t>
            </a:r>
          </a:p>
          <a:p>
            <a:r>
              <a:rPr lang="en-US" sz="2400" smtClean="0"/>
              <a:t>A </a:t>
            </a:r>
            <a:r>
              <a:rPr lang="en-US" sz="2400"/>
              <a:t>map is needed for </a:t>
            </a:r>
            <a:r>
              <a:rPr lang="en-US" sz="2400" smtClean="0"/>
              <a:t>localization</a:t>
            </a:r>
            <a:endParaRPr lang="en-US" sz="2400"/>
          </a:p>
          <a:p>
            <a:r>
              <a:rPr lang="en-US" sz="2400"/>
              <a:t>A</a:t>
            </a:r>
            <a:r>
              <a:rPr lang="en-US" sz="2400" smtClean="0"/>
              <a:t> </a:t>
            </a:r>
            <a:r>
              <a:rPr lang="en-US" sz="2400"/>
              <a:t>pose estimate is needed for mapping </a:t>
            </a:r>
            <a:endParaRPr lang="en-US" sz="2400" smtClean="0"/>
          </a:p>
          <a:p>
            <a:pPr marL="0" indent="0">
              <a:buNone/>
            </a:pPr>
            <a:r>
              <a:rPr lang="en-US" sz="2400"/>
              <a:t>→ SLAM is a </a:t>
            </a:r>
            <a:r>
              <a:rPr lang="en-US" sz="2400" smtClean="0"/>
              <a:t>chicken-or-egg problem</a:t>
            </a:r>
            <a:endParaRPr lang="en-US" sz="2400"/>
          </a:p>
        </p:txBody>
      </p:sp>
    </p:spTree>
    <p:extLst>
      <p:ext uri="{BB962C8B-B14F-4D97-AF65-F5344CB8AC3E}">
        <p14:creationId xmlns:p14="http://schemas.microsoft.com/office/powerpoint/2010/main" val="18435822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25003"/>
            <a:ext cx="10377151" cy="5366197"/>
          </a:xfrm>
        </p:spPr>
        <p:txBody>
          <a:bodyPr anchor="t">
            <a:normAutofit/>
          </a:bodyPr>
          <a:lstStyle/>
          <a:p>
            <a:pPr marL="0" indent="0">
              <a:buNone/>
            </a:pPr>
            <a:r>
              <a:rPr lang="en-US" sz="2400" b="1"/>
              <a:t>How </a:t>
            </a:r>
            <a:r>
              <a:rPr lang="en-US" sz="2400" b="1" smtClean="0"/>
              <a:t>is SLAM involved AR</a:t>
            </a:r>
            <a:endParaRPr lang="en-US" sz="2400" b="1"/>
          </a:p>
          <a:p>
            <a:r>
              <a:rPr lang="en-US" sz="2400"/>
              <a:t>SLAM helps AR developers </a:t>
            </a:r>
            <a:r>
              <a:rPr lang="en-US" sz="2400" smtClean="0"/>
              <a:t>to </a:t>
            </a:r>
            <a:r>
              <a:rPr lang="en-US" sz="2400"/>
              <a:t>create much more interactive and realistic </a:t>
            </a:r>
            <a:r>
              <a:rPr lang="en-US" sz="2400" smtClean="0"/>
              <a:t>experiences</a:t>
            </a:r>
          </a:p>
          <a:p>
            <a:pPr marL="0" indent="0">
              <a:buNone/>
            </a:pPr>
            <a:r>
              <a:rPr lang="en-US" sz="2400" smtClean="0"/>
              <a:t>E.g: One of the AR phrase is recognizing </a:t>
            </a:r>
            <a:r>
              <a:rPr lang="en-US" sz="2400"/>
              <a:t>walls and barriers and also </a:t>
            </a:r>
            <a:r>
              <a:rPr lang="en-US" sz="2400" smtClean="0"/>
              <a:t>floors</a:t>
            </a:r>
          </a:p>
          <a:p>
            <a:r>
              <a:rPr lang="en-US" sz="2400" smtClean="0"/>
              <a:t>Right </a:t>
            </a:r>
            <a:r>
              <a:rPr lang="en-US" sz="2400"/>
              <a:t>now most AR SLAM technologies like ARKit only use floor recognition and position tracking to place AR objects around </a:t>
            </a:r>
            <a:r>
              <a:rPr lang="en-US" sz="2400"/>
              <a:t> </a:t>
            </a:r>
            <a:r>
              <a:rPr lang="en-US" sz="2400" smtClean="0"/>
              <a:t>the user</a:t>
            </a:r>
            <a:endParaRPr lang="en-US" sz="2400" smtClean="0"/>
          </a:p>
          <a:p>
            <a:pPr marL="0" indent="0">
              <a:buNone/>
            </a:pPr>
            <a:r>
              <a:rPr lang="en-US" sz="2400" smtClean="0"/>
              <a:t>→ Don’t </a:t>
            </a:r>
            <a:r>
              <a:rPr lang="en-US" sz="2400"/>
              <a:t>actually know what’s going on in your environment to correctly react to </a:t>
            </a:r>
            <a:r>
              <a:rPr lang="en-US" sz="2400" smtClean="0"/>
              <a:t>it</a:t>
            </a:r>
          </a:p>
          <a:p>
            <a:r>
              <a:rPr lang="en-US" sz="2400" smtClean="0"/>
              <a:t>More </a:t>
            </a:r>
            <a:r>
              <a:rPr lang="en-US" sz="2400"/>
              <a:t>advanced SLAM technologies like Google Tango, can create a mesh of our </a:t>
            </a:r>
            <a:r>
              <a:rPr lang="en-US" sz="2400" smtClean="0"/>
              <a:t>environment</a:t>
            </a:r>
          </a:p>
          <a:p>
            <a:pPr marL="0" indent="0">
              <a:buNone/>
            </a:pPr>
            <a:r>
              <a:rPr lang="en-US" sz="2400"/>
              <a:t>→ N</a:t>
            </a:r>
            <a:r>
              <a:rPr lang="en-US" sz="2400" smtClean="0"/>
              <a:t>ot </a:t>
            </a:r>
            <a:r>
              <a:rPr lang="en-US" sz="2400"/>
              <a:t>only the machine can tell you where the floor is, but it can also identify walls and objects in your environment allowing everything around you to be an element to interact </a:t>
            </a:r>
            <a:r>
              <a:rPr lang="en-US" sz="2400" smtClean="0"/>
              <a:t>with</a:t>
            </a:r>
            <a:endParaRPr lang="en-US" sz="2400"/>
          </a:p>
        </p:txBody>
      </p:sp>
    </p:spTree>
    <p:extLst>
      <p:ext uri="{BB962C8B-B14F-4D97-AF65-F5344CB8AC3E}">
        <p14:creationId xmlns:p14="http://schemas.microsoft.com/office/powerpoint/2010/main" val="38486060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0"/>
            <a:ext cx="10131425" cy="845713"/>
          </a:xfrm>
        </p:spPr>
        <p:txBody>
          <a:bodyPr anchor="t">
            <a:normAutofit/>
          </a:bodyPr>
          <a:lstStyle/>
          <a:p>
            <a:r>
              <a:rPr lang="en-US" sz="4800" b="1" cap="none" smtClean="0"/>
              <a:t>AR Components And Devices</a:t>
            </a:r>
            <a:endParaRPr lang="en-US" sz="4800" b="1" cap="none"/>
          </a:p>
        </p:txBody>
      </p:sp>
      <p:sp>
        <p:nvSpPr>
          <p:cNvPr id="10" name="Content Placeholder 2"/>
          <p:cNvSpPr txBox="1">
            <a:spLocks/>
          </p:cNvSpPr>
          <p:nvPr/>
        </p:nvSpPr>
        <p:spPr>
          <a:xfrm>
            <a:off x="685801" y="1352282"/>
            <a:ext cx="10338513" cy="6143222"/>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sz="2400" b="1" smtClean="0"/>
              <a:t>Basic components in a AR system: </a:t>
            </a:r>
          </a:p>
          <a:p>
            <a:r>
              <a:rPr lang="en-US" sz="2400" smtClean="0"/>
              <a:t>Cameras and sensors: May be special duty cameras, like in Microsoft Hololens, or common smartphone cameras to take pictures/videos</a:t>
            </a:r>
          </a:p>
          <a:p>
            <a:endParaRPr lang="en-US" sz="2400" smtClean="0"/>
          </a:p>
          <a:p>
            <a:endParaRPr lang="en-US" sz="2400" smtClean="0"/>
          </a:p>
          <a:p>
            <a:endParaRPr lang="en-US" sz="2400" smtClean="0"/>
          </a:p>
          <a:p>
            <a:r>
              <a:rPr lang="en-US" sz="2400" smtClean="0"/>
              <a:t>Processing: AR technology requires a CPU, a GPU, flash memory, RAM, Bluetooth/WiFi, a GPS, etc. to be able to measure speed, angle, direction, orientation in space, and so on, like in modern smartphones</a:t>
            </a:r>
          </a:p>
          <a:p>
            <a:r>
              <a:rPr lang="en-US" sz="2400" smtClean="0"/>
              <a:t>Projection: Takes data from sensors and projects digital content (result of processing) onto a surface to view</a:t>
            </a:r>
          </a:p>
          <a:p>
            <a:r>
              <a:rPr lang="en-US" sz="2400" smtClean="0"/>
              <a:t>Reflection: Assist human eyes to view virtual images by mirrors</a:t>
            </a:r>
          </a:p>
          <a:p>
            <a:pPr marL="0" indent="0">
              <a:buFont typeface="Arial"/>
              <a:buNone/>
            </a:pPr>
            <a:endParaRPr lang="en-US" sz="2400" smtClean="0"/>
          </a:p>
          <a:p>
            <a:endParaRPr lang="en-US" sz="2400" b="1" smtClean="0"/>
          </a:p>
          <a:p>
            <a:endParaRPr lang="en-US"/>
          </a:p>
        </p:txBody>
      </p:sp>
      <p:sp>
        <p:nvSpPr>
          <p:cNvPr id="11" name="Rectangle 10"/>
          <p:cNvSpPr/>
          <p:nvPr/>
        </p:nvSpPr>
        <p:spPr>
          <a:xfrm>
            <a:off x="283336" y="2770460"/>
            <a:ext cx="3248562" cy="11709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Collect </a:t>
            </a:r>
            <a:r>
              <a:rPr lang="en-US" sz="2000"/>
              <a:t>data about user’s interactions</a:t>
            </a:r>
          </a:p>
        </p:txBody>
      </p:sp>
      <p:sp>
        <p:nvSpPr>
          <p:cNvPr id="12" name="Rectangle 11"/>
          <p:cNvSpPr/>
          <p:nvPr/>
        </p:nvSpPr>
        <p:spPr>
          <a:xfrm>
            <a:off x="4314423" y="2770460"/>
            <a:ext cx="3248562" cy="11709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Send the collected data for processing</a:t>
            </a:r>
            <a:endParaRPr lang="en-US" sz="2000"/>
          </a:p>
        </p:txBody>
      </p:sp>
      <p:sp>
        <p:nvSpPr>
          <p:cNvPr id="13" name="Rectangle 12"/>
          <p:cNvSpPr/>
          <p:nvPr/>
        </p:nvSpPr>
        <p:spPr>
          <a:xfrm>
            <a:off x="8345510" y="2770460"/>
            <a:ext cx="3248562" cy="11709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a:t>With this data, the device locates physical objects and generates 3D models</a:t>
            </a:r>
          </a:p>
        </p:txBody>
      </p:sp>
      <p:cxnSp>
        <p:nvCxnSpPr>
          <p:cNvPr id="14" name="Straight Arrow Connector 13"/>
          <p:cNvCxnSpPr>
            <a:stCxn id="11" idx="3"/>
            <a:endCxn id="12" idx="1"/>
          </p:cNvCxnSpPr>
          <p:nvPr/>
        </p:nvCxnSpPr>
        <p:spPr>
          <a:xfrm>
            <a:off x="3531898" y="3355948"/>
            <a:ext cx="782525"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2" idx="3"/>
            <a:endCxn id="13" idx="1"/>
          </p:cNvCxnSpPr>
          <p:nvPr/>
        </p:nvCxnSpPr>
        <p:spPr>
          <a:xfrm>
            <a:off x="7562985" y="3355948"/>
            <a:ext cx="782525"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44668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631065"/>
            <a:ext cx="11175641" cy="5924281"/>
          </a:xfrm>
        </p:spPr>
        <p:txBody>
          <a:bodyPr anchor="t">
            <a:noAutofit/>
          </a:bodyPr>
          <a:lstStyle/>
          <a:p>
            <a:pPr marL="0" indent="0">
              <a:buNone/>
            </a:pPr>
            <a:r>
              <a:rPr lang="en-US" sz="2400" b="1" smtClean="0"/>
              <a:t>AR Devices:</a:t>
            </a:r>
          </a:p>
          <a:p>
            <a:r>
              <a:rPr lang="en-US" sz="2400" smtClean="0"/>
              <a:t>Mobile </a:t>
            </a:r>
            <a:r>
              <a:rPr lang="en-US" sz="2400"/>
              <a:t>devices (smartphones and </a:t>
            </a:r>
            <a:r>
              <a:rPr lang="en-US" sz="2400" smtClean="0"/>
              <a:t>tablets): The </a:t>
            </a:r>
            <a:r>
              <a:rPr lang="en-US" sz="2400"/>
              <a:t>most available and best fit for AR mobile </a:t>
            </a:r>
            <a:r>
              <a:rPr lang="en-US" sz="2400" smtClean="0"/>
              <a:t>apps</a:t>
            </a:r>
          </a:p>
          <a:p>
            <a:r>
              <a:rPr lang="en-US" sz="2400" smtClean="0"/>
              <a:t>Special </a:t>
            </a:r>
            <a:r>
              <a:rPr lang="en-US" sz="2400"/>
              <a:t>AR </a:t>
            </a:r>
            <a:r>
              <a:rPr lang="en-US" sz="2400" smtClean="0"/>
              <a:t>devices: are designed </a:t>
            </a:r>
            <a:r>
              <a:rPr lang="en-US" sz="2400"/>
              <a:t>primarily and solely for </a:t>
            </a:r>
            <a:r>
              <a:rPr lang="en-US" sz="2400" smtClean="0"/>
              <a:t>AR experiences</a:t>
            </a:r>
            <a:r>
              <a:rPr lang="en-US" sz="2400"/>
              <a:t>. </a:t>
            </a:r>
            <a:r>
              <a:rPr lang="en-US" sz="2400" smtClean="0"/>
              <a:t>A </a:t>
            </a:r>
            <a:r>
              <a:rPr lang="en-US" sz="2400"/>
              <a:t>example is head-up displays (HUD), sending data to a transparent display directly into user’s </a:t>
            </a:r>
            <a:r>
              <a:rPr lang="en-US" sz="2400" smtClean="0"/>
              <a:t>view.</a:t>
            </a:r>
          </a:p>
          <a:p>
            <a:r>
              <a:rPr lang="en-US" sz="2400" smtClean="0"/>
              <a:t>AR </a:t>
            </a:r>
            <a:r>
              <a:rPr lang="en-US" sz="2400"/>
              <a:t>glasses (or smart </a:t>
            </a:r>
            <a:r>
              <a:rPr lang="en-US" sz="2400" smtClean="0"/>
              <a:t>glasses): Google </a:t>
            </a:r>
            <a:r>
              <a:rPr lang="en-US" sz="2400"/>
              <a:t>Glasses, Meta 2 Glasses, Laster See-Thru, Laforge AR eyewear, etc. These units are capable of displaying notifications from your smartphone, assisting assembly line workers, access content hands-free, etc.</a:t>
            </a:r>
          </a:p>
          <a:p>
            <a:r>
              <a:rPr lang="en-US" sz="2400" smtClean="0"/>
              <a:t>AR </a:t>
            </a:r>
            <a:r>
              <a:rPr lang="en-US" sz="2400"/>
              <a:t>contact lenses (or smart lenses</a:t>
            </a:r>
            <a:r>
              <a:rPr lang="en-US" sz="2400" smtClean="0"/>
              <a:t>): take AR one </a:t>
            </a:r>
            <a:r>
              <a:rPr lang="en-US" sz="2400"/>
              <a:t>step even farther. Manufacturers like Samsung and Sony have announced the development of AR </a:t>
            </a:r>
            <a:r>
              <a:rPr lang="en-US" sz="2400" smtClean="0"/>
              <a:t>lenses</a:t>
            </a:r>
          </a:p>
          <a:p>
            <a:r>
              <a:rPr lang="en-US" sz="2400" smtClean="0"/>
              <a:t>Virtual </a:t>
            </a:r>
            <a:r>
              <a:rPr lang="en-US" sz="2400"/>
              <a:t>retinal displays (VRD</a:t>
            </a:r>
            <a:r>
              <a:rPr lang="en-US" sz="2400" smtClean="0"/>
              <a:t>):  create </a:t>
            </a:r>
            <a:r>
              <a:rPr lang="en-US" sz="2400"/>
              <a:t>images by projecting laser light into the human </a:t>
            </a:r>
            <a:r>
              <a:rPr lang="en-US" sz="2400" smtClean="0"/>
              <a:t>eye. These system have bright</a:t>
            </a:r>
            <a:r>
              <a:rPr lang="en-US" sz="2400"/>
              <a:t>, high contrast and high-resolution </a:t>
            </a:r>
            <a:r>
              <a:rPr lang="en-US" sz="2400" smtClean="0"/>
              <a:t>images</a:t>
            </a:r>
            <a:endParaRPr lang="en-US" sz="2400"/>
          </a:p>
        </p:txBody>
      </p:sp>
    </p:spTree>
    <p:extLst>
      <p:ext uri="{BB962C8B-B14F-4D97-AF65-F5344CB8AC3E}">
        <p14:creationId xmlns:p14="http://schemas.microsoft.com/office/powerpoint/2010/main" val="460414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b="1"/>
              <a:t>CONTENTS</a:t>
            </a:r>
            <a:endParaRPr lang="en-US" sz="4800"/>
          </a:p>
        </p:txBody>
      </p:sp>
      <p:sp>
        <p:nvSpPr>
          <p:cNvPr id="3" name="Content Placeholder 2"/>
          <p:cNvSpPr>
            <a:spLocks noGrp="1"/>
          </p:cNvSpPr>
          <p:nvPr>
            <p:ph idx="1"/>
          </p:nvPr>
        </p:nvSpPr>
        <p:spPr/>
        <p:txBody>
          <a:bodyPr anchor="t"/>
          <a:lstStyle/>
          <a:p>
            <a:pPr>
              <a:buFont typeface="Arial" panose="020B0604020202020204" pitchFamily="34" charset="0"/>
              <a:buChar char="•"/>
            </a:pPr>
            <a:r>
              <a:rPr lang="en-US" sz="3600" smtClean="0"/>
              <a:t>Types Of AR</a:t>
            </a:r>
          </a:p>
          <a:p>
            <a:pPr>
              <a:buFont typeface="Arial" panose="020B0604020202020204" pitchFamily="34" charset="0"/>
              <a:buChar char="•"/>
            </a:pPr>
            <a:r>
              <a:rPr lang="en-US" sz="3600" smtClean="0"/>
              <a:t>AR Related Technologies</a:t>
            </a:r>
            <a:endParaRPr lang="en-US" sz="3600"/>
          </a:p>
          <a:p>
            <a:pPr>
              <a:buFont typeface="Arial" panose="020B0604020202020204" pitchFamily="34" charset="0"/>
              <a:buChar char="•"/>
            </a:pPr>
            <a:r>
              <a:rPr lang="en-US" sz="3600" smtClean="0"/>
              <a:t>AR Components And Devices</a:t>
            </a:r>
            <a:endParaRPr lang="en-US" sz="3600"/>
          </a:p>
          <a:p>
            <a:pPr>
              <a:buFont typeface="Arial" panose="020B0604020202020204" pitchFamily="34" charset="0"/>
              <a:buChar char="•"/>
            </a:pPr>
            <a:endParaRPr lang="en-US" sz="3600" smtClean="0"/>
          </a:p>
          <a:p>
            <a:pPr marL="0" indent="0">
              <a:buNone/>
            </a:pPr>
            <a:endParaRPr lang="en-US"/>
          </a:p>
        </p:txBody>
      </p:sp>
    </p:spTree>
    <p:extLst>
      <p:ext uri="{BB962C8B-B14F-4D97-AF65-F5344CB8AC3E}">
        <p14:creationId xmlns:p14="http://schemas.microsoft.com/office/powerpoint/2010/main" val="247562462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1" y="609601"/>
            <a:ext cx="10131425" cy="832834"/>
          </a:xfrm>
        </p:spPr>
        <p:txBody>
          <a:bodyPr anchor="t">
            <a:normAutofit/>
          </a:bodyPr>
          <a:lstStyle/>
          <a:p>
            <a:r>
              <a:rPr lang="en-US" sz="4800" b="1" cap="none" smtClean="0"/>
              <a:t>Types of AR</a:t>
            </a:r>
            <a:endParaRPr lang="en-US" sz="4800" b="1" cap="none"/>
          </a:p>
        </p:txBody>
      </p:sp>
      <p:sp>
        <p:nvSpPr>
          <p:cNvPr id="3" name="Content Placeholder 2"/>
          <p:cNvSpPr>
            <a:spLocks noGrp="1"/>
          </p:cNvSpPr>
          <p:nvPr>
            <p:ph idx="1"/>
          </p:nvPr>
        </p:nvSpPr>
        <p:spPr>
          <a:xfrm>
            <a:off x="685801" y="1442435"/>
            <a:ext cx="10131425" cy="4348765"/>
          </a:xfrm>
        </p:spPr>
        <p:txBody>
          <a:bodyPr anchor="t">
            <a:normAutofit/>
          </a:bodyPr>
          <a:lstStyle/>
          <a:p>
            <a:pPr marL="0" indent="0">
              <a:buNone/>
            </a:pPr>
            <a:r>
              <a:rPr lang="en-US" sz="2400" smtClean="0"/>
              <a:t>There are 4 major types of AR:</a:t>
            </a:r>
          </a:p>
          <a:p>
            <a:r>
              <a:rPr lang="en-US" sz="2400" smtClean="0"/>
              <a:t>Marker-based </a:t>
            </a:r>
            <a:r>
              <a:rPr lang="en-US" sz="2400"/>
              <a:t>AR (also called Image Recognition or </a:t>
            </a:r>
            <a:r>
              <a:rPr lang="en-US" sz="2400" smtClean="0"/>
              <a:t>Recognition-based AR)</a:t>
            </a:r>
          </a:p>
          <a:p>
            <a:r>
              <a:rPr lang="en-US" sz="2400"/>
              <a:t>Marker-less </a:t>
            </a:r>
            <a:r>
              <a:rPr lang="en-US" sz="2400" smtClean="0"/>
              <a:t>AR (also </a:t>
            </a:r>
            <a:r>
              <a:rPr lang="en-US" sz="2400"/>
              <a:t>called </a:t>
            </a:r>
            <a:r>
              <a:rPr lang="en-US" sz="2400" smtClean="0"/>
              <a:t>Location-based or Position-based AR)</a:t>
            </a:r>
          </a:p>
          <a:p>
            <a:r>
              <a:rPr lang="en-US" sz="2400"/>
              <a:t>Projection-based AR</a:t>
            </a:r>
          </a:p>
          <a:p>
            <a:r>
              <a:rPr lang="en-US" sz="2400"/>
              <a:t>Superimposition-based AR</a:t>
            </a:r>
          </a:p>
          <a:p>
            <a:pPr marL="0" indent="0">
              <a:buNone/>
            </a:pPr>
            <a:r>
              <a:rPr lang="en-US" sz="2400" smtClean="0"/>
              <a:t>Each type of AR has a </a:t>
            </a:r>
            <a:r>
              <a:rPr lang="en-US" sz="2400"/>
              <a:t>different use in the different case</a:t>
            </a:r>
          </a:p>
        </p:txBody>
      </p:sp>
    </p:spTree>
    <p:extLst>
      <p:ext uri="{BB962C8B-B14F-4D97-AF65-F5344CB8AC3E}">
        <p14:creationId xmlns:p14="http://schemas.microsoft.com/office/powerpoint/2010/main" val="46665190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270457"/>
            <a:ext cx="10131425" cy="5520744"/>
          </a:xfrm>
        </p:spPr>
        <p:txBody>
          <a:bodyPr anchor="t">
            <a:normAutofit/>
          </a:bodyPr>
          <a:lstStyle/>
          <a:p>
            <a:pPr marL="0" indent="0">
              <a:buNone/>
            </a:pPr>
            <a:r>
              <a:rPr lang="en-US" sz="3200" b="1"/>
              <a:t>Marker-based AR </a:t>
            </a:r>
            <a:endParaRPr lang="en-US" sz="3200" b="1" smtClean="0"/>
          </a:p>
          <a:p>
            <a:r>
              <a:rPr lang="en-US" sz="2400" smtClean="0"/>
              <a:t>Requires </a:t>
            </a:r>
            <a:r>
              <a:rPr lang="en-US" sz="2400"/>
              <a:t>a </a:t>
            </a:r>
            <a:r>
              <a:rPr lang="en-US" sz="2400" smtClean="0"/>
              <a:t>visual object and </a:t>
            </a:r>
            <a:r>
              <a:rPr lang="en-US" sz="2400"/>
              <a:t>a camera </a:t>
            </a:r>
            <a:r>
              <a:rPr lang="en-US" sz="2400" smtClean="0"/>
              <a:t>(in AR device) to </a:t>
            </a:r>
            <a:r>
              <a:rPr lang="en-US" sz="2400"/>
              <a:t>scan </a:t>
            </a:r>
            <a:r>
              <a:rPr lang="en-US" sz="2400" smtClean="0"/>
              <a:t>it</a:t>
            </a:r>
          </a:p>
          <a:p>
            <a:pPr marL="0" indent="0">
              <a:buNone/>
            </a:pPr>
            <a:r>
              <a:rPr lang="en-US" sz="2400"/>
              <a:t>	</a:t>
            </a:r>
            <a:r>
              <a:rPr lang="en-US" sz="2400" smtClean="0"/>
              <a:t>A object may be anything, e.g: a printed QR code or a 2D image</a:t>
            </a:r>
          </a:p>
          <a:p>
            <a:pPr>
              <a:buFont typeface="Arial" panose="020B0604020202020204" pitchFamily="34" charset="0"/>
              <a:buChar char="•"/>
            </a:pPr>
            <a:r>
              <a:rPr lang="en-US" sz="2400" smtClean="0"/>
              <a:t>Process</a:t>
            </a:r>
          </a:p>
          <a:p>
            <a:pPr marL="0" indent="0">
              <a:buNone/>
            </a:pPr>
            <a:endParaRPr lang="en-US" sz="2400"/>
          </a:p>
          <a:p>
            <a:pPr marL="0" indent="0">
              <a:buNone/>
            </a:pPr>
            <a:endParaRPr lang="en-US" sz="3200" smtClean="0"/>
          </a:p>
          <a:p>
            <a:endParaRPr lang="en-US" sz="3200" smtClean="0"/>
          </a:p>
          <a:p>
            <a:pPr>
              <a:buFont typeface="Arial" panose="020B0604020202020204" pitchFamily="34" charset="0"/>
              <a:buChar char="•"/>
            </a:pPr>
            <a:r>
              <a:rPr lang="en-US" sz="2400"/>
              <a:t>The users get the result when camera reader senses the </a:t>
            </a:r>
            <a:r>
              <a:rPr lang="en-US" sz="2400" smtClean="0"/>
              <a:t>marker</a:t>
            </a:r>
            <a:endParaRPr lang="en-US" sz="2400"/>
          </a:p>
        </p:txBody>
      </p:sp>
      <p:sp>
        <p:nvSpPr>
          <p:cNvPr id="4" name="Rectangle 3"/>
          <p:cNvSpPr/>
          <p:nvPr/>
        </p:nvSpPr>
        <p:spPr>
          <a:xfrm>
            <a:off x="463640" y="2602534"/>
            <a:ext cx="3248562" cy="11709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Scan the object</a:t>
            </a:r>
            <a:endParaRPr lang="en-US" sz="2000"/>
          </a:p>
        </p:txBody>
      </p:sp>
      <p:sp>
        <p:nvSpPr>
          <p:cNvPr id="5" name="Rectangle 4"/>
          <p:cNvSpPr/>
          <p:nvPr/>
        </p:nvSpPr>
        <p:spPr>
          <a:xfrm>
            <a:off x="4494727" y="2602534"/>
            <a:ext cx="3248562" cy="11709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Calculate </a:t>
            </a:r>
            <a:r>
              <a:rPr lang="en-US" sz="2000"/>
              <a:t>the position and orientation of </a:t>
            </a:r>
            <a:r>
              <a:rPr lang="en-US" sz="2000" smtClean="0"/>
              <a:t>the object</a:t>
            </a:r>
            <a:endParaRPr lang="en-US" sz="2000"/>
          </a:p>
        </p:txBody>
      </p:sp>
      <p:sp>
        <p:nvSpPr>
          <p:cNvPr id="6" name="Rectangle 5"/>
          <p:cNvSpPr/>
          <p:nvPr/>
        </p:nvSpPr>
        <p:spPr>
          <a:xfrm>
            <a:off x="8525814" y="2602534"/>
            <a:ext cx="3248562" cy="11709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Overlay the information or the 3D object on the scanned object by the marker</a:t>
            </a:r>
            <a:endParaRPr lang="en-US" sz="2000"/>
          </a:p>
        </p:txBody>
      </p:sp>
      <p:cxnSp>
        <p:nvCxnSpPr>
          <p:cNvPr id="8" name="Straight Arrow Connector 7"/>
          <p:cNvCxnSpPr>
            <a:stCxn id="4" idx="3"/>
            <a:endCxn id="5" idx="1"/>
          </p:cNvCxnSpPr>
          <p:nvPr/>
        </p:nvCxnSpPr>
        <p:spPr>
          <a:xfrm>
            <a:off x="3712202" y="3188022"/>
            <a:ext cx="782525"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5" idx="3"/>
            <a:endCxn id="6" idx="1"/>
          </p:cNvCxnSpPr>
          <p:nvPr/>
        </p:nvCxnSpPr>
        <p:spPr>
          <a:xfrm>
            <a:off x="7743289" y="3188022"/>
            <a:ext cx="782525"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746516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47731"/>
            <a:ext cx="10131425" cy="5443470"/>
          </a:xfrm>
        </p:spPr>
        <p:txBody>
          <a:bodyPr anchor="t">
            <a:normAutofit/>
          </a:bodyPr>
          <a:lstStyle/>
          <a:p>
            <a:r>
              <a:rPr lang="en-US" sz="2400" smtClean="0"/>
              <a:t>Uses of the marker-based AR</a:t>
            </a:r>
          </a:p>
          <a:p>
            <a:pPr>
              <a:buFont typeface="Courier New" panose="02070309020205020404" pitchFamily="49" charset="0"/>
              <a:buChar char="o"/>
            </a:pPr>
            <a:r>
              <a:rPr lang="en-US" sz="2400" smtClean="0"/>
              <a:t>It detects the object and gives information about it</a:t>
            </a:r>
            <a:endParaRPr lang="en-US" sz="2400"/>
          </a:p>
        </p:txBody>
      </p:sp>
      <p:pic>
        <p:nvPicPr>
          <p:cNvPr id="6" name="Picture 5"/>
          <p:cNvPicPr>
            <a:picLocks noChangeAspect="1"/>
          </p:cNvPicPr>
          <p:nvPr/>
        </p:nvPicPr>
        <p:blipFill rotWithShape="1">
          <a:blip r:embed="rId2"/>
          <a:srcRect l="8493" t="14393" r="6678" b="2684"/>
          <a:stretch/>
        </p:blipFill>
        <p:spPr>
          <a:xfrm>
            <a:off x="1721522" y="1483295"/>
            <a:ext cx="8806956" cy="4840229"/>
          </a:xfrm>
          <a:prstGeom prst="rect">
            <a:avLst/>
          </a:prstGeom>
        </p:spPr>
      </p:pic>
    </p:spTree>
    <p:extLst>
      <p:ext uri="{BB962C8B-B14F-4D97-AF65-F5344CB8AC3E}">
        <p14:creationId xmlns:p14="http://schemas.microsoft.com/office/powerpoint/2010/main" val="401847452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47731"/>
            <a:ext cx="10131425" cy="5443470"/>
          </a:xfrm>
        </p:spPr>
        <p:txBody>
          <a:bodyPr anchor="t">
            <a:normAutofit/>
          </a:bodyPr>
          <a:lstStyle/>
          <a:p>
            <a:r>
              <a:rPr lang="en-US" sz="2400" smtClean="0"/>
              <a:t>Uses of the marker-based AR</a:t>
            </a:r>
          </a:p>
          <a:p>
            <a:pPr>
              <a:buFont typeface="Courier New" panose="02070309020205020404" pitchFamily="49" charset="0"/>
              <a:buChar char="o"/>
            </a:pPr>
            <a:r>
              <a:rPr lang="en-US" sz="2400"/>
              <a:t>It translates the words </a:t>
            </a:r>
            <a:r>
              <a:rPr lang="en-US" sz="2400" smtClean="0"/>
              <a:t>using </a:t>
            </a:r>
            <a:r>
              <a:rPr lang="en-US" sz="2400"/>
              <a:t>Optical Character Recognition </a:t>
            </a:r>
            <a:r>
              <a:rPr lang="en-US" sz="2400" smtClean="0"/>
              <a:t>technology</a:t>
            </a:r>
            <a:endParaRPr lang="en-US" sz="2400"/>
          </a:p>
        </p:txBody>
      </p:sp>
      <p:pic>
        <p:nvPicPr>
          <p:cNvPr id="2" name="Picture 1"/>
          <p:cNvPicPr>
            <a:picLocks noChangeAspect="1"/>
          </p:cNvPicPr>
          <p:nvPr/>
        </p:nvPicPr>
        <p:blipFill>
          <a:blip r:embed="rId2"/>
          <a:stretch>
            <a:fillRect/>
          </a:stretch>
        </p:blipFill>
        <p:spPr>
          <a:xfrm>
            <a:off x="1974806" y="1379143"/>
            <a:ext cx="7553414" cy="5035609"/>
          </a:xfrm>
          <a:prstGeom prst="rect">
            <a:avLst/>
          </a:prstGeom>
        </p:spPr>
      </p:pic>
    </p:spTree>
    <p:extLst>
      <p:ext uri="{BB962C8B-B14F-4D97-AF65-F5344CB8AC3E}">
        <p14:creationId xmlns:p14="http://schemas.microsoft.com/office/powerpoint/2010/main" val="26416553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47731"/>
            <a:ext cx="10131425" cy="5443470"/>
          </a:xfrm>
        </p:spPr>
        <p:txBody>
          <a:bodyPr anchor="t">
            <a:normAutofit/>
          </a:bodyPr>
          <a:lstStyle/>
          <a:p>
            <a:r>
              <a:rPr lang="en-US" sz="2400" smtClean="0"/>
              <a:t>Uses of the marker-based AR</a:t>
            </a:r>
          </a:p>
          <a:p>
            <a:pPr>
              <a:buFont typeface="Courier New" panose="02070309020205020404" pitchFamily="49" charset="0"/>
              <a:buChar char="o"/>
            </a:pPr>
            <a:r>
              <a:rPr lang="en-US" sz="2400"/>
              <a:t>It </a:t>
            </a:r>
            <a:r>
              <a:rPr lang="en-US" sz="2400" smtClean="0"/>
              <a:t>creates 3D objects to simulate the architecture or to entertain</a:t>
            </a:r>
            <a:endParaRPr lang="en-US" sz="2400"/>
          </a:p>
        </p:txBody>
      </p:sp>
      <p:pic>
        <p:nvPicPr>
          <p:cNvPr id="4" name="Picture 3"/>
          <p:cNvPicPr>
            <a:picLocks noChangeAspect="1"/>
          </p:cNvPicPr>
          <p:nvPr/>
        </p:nvPicPr>
        <p:blipFill>
          <a:blip r:embed="rId2"/>
          <a:stretch>
            <a:fillRect/>
          </a:stretch>
        </p:blipFill>
        <p:spPr>
          <a:xfrm>
            <a:off x="1417772" y="1415869"/>
            <a:ext cx="8667482" cy="4875459"/>
          </a:xfrm>
          <a:prstGeom prst="rect">
            <a:avLst/>
          </a:prstGeom>
        </p:spPr>
      </p:pic>
    </p:spTree>
    <p:extLst>
      <p:ext uri="{BB962C8B-B14F-4D97-AF65-F5344CB8AC3E}">
        <p14:creationId xmlns:p14="http://schemas.microsoft.com/office/powerpoint/2010/main" val="3950822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321972"/>
            <a:ext cx="10131425" cy="6536027"/>
          </a:xfrm>
        </p:spPr>
        <p:txBody>
          <a:bodyPr anchor="t">
            <a:normAutofit/>
          </a:bodyPr>
          <a:lstStyle/>
          <a:p>
            <a:pPr marL="0" indent="0">
              <a:buNone/>
            </a:pPr>
            <a:r>
              <a:rPr lang="en-US" sz="3200" b="1"/>
              <a:t>Marker-less </a:t>
            </a:r>
            <a:r>
              <a:rPr lang="en-US" sz="3200" b="1" smtClean="0"/>
              <a:t>AR</a:t>
            </a:r>
          </a:p>
          <a:p>
            <a:r>
              <a:rPr lang="en-US" sz="2400" smtClean="0"/>
              <a:t>Is the </a:t>
            </a:r>
            <a:r>
              <a:rPr lang="en-US" sz="2400"/>
              <a:t>only type of </a:t>
            </a:r>
            <a:r>
              <a:rPr lang="en-US" sz="2400" smtClean="0"/>
              <a:t>AR </a:t>
            </a:r>
            <a:r>
              <a:rPr lang="en-US" sz="2400"/>
              <a:t>which does not use any kind of recognition </a:t>
            </a:r>
            <a:r>
              <a:rPr lang="en-US" sz="2400" smtClean="0"/>
              <a:t>system</a:t>
            </a:r>
          </a:p>
          <a:p>
            <a:r>
              <a:rPr lang="en-US" sz="2400" smtClean="0"/>
              <a:t>Uses </a:t>
            </a:r>
            <a:r>
              <a:rPr lang="en-US" sz="2400"/>
              <a:t>various location tools: GPS, digital compass, velocity </a:t>
            </a:r>
            <a:r>
              <a:rPr lang="en-US" sz="2400" smtClean="0"/>
              <a:t>meter, </a:t>
            </a:r>
            <a:r>
              <a:rPr lang="en-US" sz="2400"/>
              <a:t>gyroscope</a:t>
            </a:r>
            <a:r>
              <a:rPr lang="en-US" sz="2400" smtClean="0"/>
              <a:t> accelerometer</a:t>
            </a:r>
          </a:p>
          <a:p>
            <a:r>
              <a:rPr lang="en-US" sz="2400" smtClean="0"/>
              <a:t>Process</a:t>
            </a:r>
          </a:p>
          <a:p>
            <a:pPr marL="0" indent="0">
              <a:buNone/>
            </a:pPr>
            <a:endParaRPr lang="en-US" sz="2400" smtClean="0"/>
          </a:p>
          <a:p>
            <a:pPr marL="0" indent="0">
              <a:buNone/>
            </a:pPr>
            <a:endParaRPr lang="en-US" sz="2400"/>
          </a:p>
          <a:p>
            <a:pPr marL="0" indent="0">
              <a:buNone/>
            </a:pPr>
            <a:endParaRPr lang="en-US" sz="2400" smtClean="0"/>
          </a:p>
          <a:p>
            <a:r>
              <a:rPr lang="en-US" sz="2400" smtClean="0"/>
              <a:t>This </a:t>
            </a:r>
            <a:r>
              <a:rPr lang="en-US" sz="2400"/>
              <a:t>type of AR </a:t>
            </a:r>
            <a:r>
              <a:rPr lang="en-US" sz="2400" smtClean="0"/>
              <a:t>is one of the most used technology, typically </a:t>
            </a:r>
            <a:r>
              <a:rPr lang="en-US" sz="2400"/>
              <a:t>produces maps and directions</a:t>
            </a:r>
            <a:r>
              <a:rPr lang="en-US" sz="2400" smtClean="0"/>
              <a:t>, searchs the nearby places and predicts the locations where the user wants to go</a:t>
            </a:r>
          </a:p>
          <a:p>
            <a:r>
              <a:rPr lang="en-US" sz="2400" smtClean="0"/>
              <a:t>Applications using this type of AR </a:t>
            </a:r>
            <a:r>
              <a:rPr lang="en-US" sz="2400"/>
              <a:t>include events and information, business ads pop-ups, navigation </a:t>
            </a:r>
            <a:r>
              <a:rPr lang="en-US" sz="2400" smtClean="0"/>
              <a:t>support,…</a:t>
            </a:r>
            <a:endParaRPr lang="en-US" sz="2400"/>
          </a:p>
        </p:txBody>
      </p:sp>
      <p:sp>
        <p:nvSpPr>
          <p:cNvPr id="4" name="Rectangle 3"/>
          <p:cNvSpPr/>
          <p:nvPr/>
        </p:nvSpPr>
        <p:spPr>
          <a:xfrm>
            <a:off x="476519" y="2872990"/>
            <a:ext cx="3248562" cy="11709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Detect user’s location an orientation on the map</a:t>
            </a:r>
            <a:endParaRPr lang="en-US" sz="2000"/>
          </a:p>
        </p:txBody>
      </p:sp>
      <p:sp>
        <p:nvSpPr>
          <p:cNvPr id="5" name="Rectangle 4"/>
          <p:cNvSpPr/>
          <p:nvPr/>
        </p:nvSpPr>
        <p:spPr>
          <a:xfrm>
            <a:off x="4507606" y="2872990"/>
            <a:ext cx="3248562" cy="11709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Read </a:t>
            </a:r>
            <a:r>
              <a:rPr lang="en-US" sz="2000"/>
              <a:t>the data through GPS, </a:t>
            </a:r>
            <a:r>
              <a:rPr lang="en-US" sz="2000" smtClean="0"/>
              <a:t>determine </a:t>
            </a:r>
            <a:r>
              <a:rPr lang="en-US" sz="2000"/>
              <a:t>what AR content </a:t>
            </a:r>
            <a:r>
              <a:rPr lang="en-US" sz="2000" smtClean="0"/>
              <a:t>to </a:t>
            </a:r>
            <a:r>
              <a:rPr lang="en-US" sz="2000"/>
              <a:t>find or get in a certain area</a:t>
            </a:r>
          </a:p>
        </p:txBody>
      </p:sp>
      <p:sp>
        <p:nvSpPr>
          <p:cNvPr id="6" name="Rectangle 5"/>
          <p:cNvSpPr/>
          <p:nvPr/>
        </p:nvSpPr>
        <p:spPr>
          <a:xfrm>
            <a:off x="8538693" y="2872990"/>
            <a:ext cx="3248562" cy="1170976"/>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smtClean="0"/>
              <a:t>Show </a:t>
            </a:r>
            <a:r>
              <a:rPr lang="en-US" sz="2000"/>
              <a:t>the relevant information on </a:t>
            </a:r>
            <a:r>
              <a:rPr lang="en-US" sz="2000" smtClean="0"/>
              <a:t>the </a:t>
            </a:r>
            <a:r>
              <a:rPr lang="en-US" sz="2000"/>
              <a:t>screen </a:t>
            </a:r>
          </a:p>
        </p:txBody>
      </p:sp>
      <p:cxnSp>
        <p:nvCxnSpPr>
          <p:cNvPr id="7" name="Straight Arrow Connector 6"/>
          <p:cNvCxnSpPr>
            <a:stCxn id="4" idx="3"/>
            <a:endCxn id="5" idx="1"/>
          </p:cNvCxnSpPr>
          <p:nvPr/>
        </p:nvCxnSpPr>
        <p:spPr>
          <a:xfrm>
            <a:off x="3725081" y="3458478"/>
            <a:ext cx="782525"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a:off x="7756168" y="3458478"/>
            <a:ext cx="782525" cy="0"/>
          </a:xfrm>
          <a:prstGeom prst="straightConnector1">
            <a:avLst/>
          </a:prstGeom>
          <a:ln w="571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66752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1" y="450761"/>
            <a:ext cx="10131425" cy="5340439"/>
          </a:xfrm>
        </p:spPr>
        <p:txBody>
          <a:bodyPr anchor="t"/>
          <a:lstStyle/>
          <a:p>
            <a:pPr marL="0" indent="0">
              <a:buNone/>
            </a:pPr>
            <a:r>
              <a:rPr lang="en-US" sz="3200" b="1"/>
              <a:t>Projection-based </a:t>
            </a:r>
            <a:r>
              <a:rPr lang="en-US" sz="3200" b="1" smtClean="0"/>
              <a:t>AR</a:t>
            </a:r>
          </a:p>
          <a:p>
            <a:r>
              <a:rPr lang="en-US" sz="2400"/>
              <a:t>Evident to its </a:t>
            </a:r>
            <a:r>
              <a:rPr lang="en-US" sz="2400" smtClean="0"/>
              <a:t>name, this type of AR is </a:t>
            </a:r>
            <a:r>
              <a:rPr lang="en-US" sz="2400"/>
              <a:t>based on </a:t>
            </a:r>
            <a:r>
              <a:rPr lang="en-US" sz="2400" smtClean="0"/>
              <a:t>lights </a:t>
            </a:r>
            <a:r>
              <a:rPr lang="en-US" sz="2400"/>
              <a:t>from the device projected on the </a:t>
            </a:r>
            <a:r>
              <a:rPr lang="en-US" sz="2400" smtClean="0"/>
              <a:t>objects</a:t>
            </a:r>
          </a:p>
          <a:p>
            <a:r>
              <a:rPr lang="en-US" sz="2400" smtClean="0"/>
              <a:t>In </a:t>
            </a:r>
            <a:r>
              <a:rPr lang="en-US" sz="2400"/>
              <a:t>some </a:t>
            </a:r>
            <a:r>
              <a:rPr lang="en-US" sz="2400" smtClean="0"/>
              <a:t>cases. this type of AR </a:t>
            </a:r>
            <a:r>
              <a:rPr lang="en-US" sz="2400"/>
              <a:t>allows </a:t>
            </a:r>
            <a:r>
              <a:rPr lang="en-US" sz="2400" smtClean="0"/>
              <a:t>user to </a:t>
            </a:r>
            <a:r>
              <a:rPr lang="en-US" sz="2400"/>
              <a:t>interact with </a:t>
            </a:r>
            <a:r>
              <a:rPr lang="en-US" sz="2400" smtClean="0"/>
              <a:t>the holograms</a:t>
            </a:r>
            <a:endParaRPr lang="en-US" sz="2400"/>
          </a:p>
          <a:p>
            <a:r>
              <a:rPr lang="en-US" sz="2400"/>
              <a:t>Example: When the light of the calculator is thrown through projection-based AR device on your </a:t>
            </a:r>
            <a:r>
              <a:rPr lang="en-US" sz="2400" smtClean="0"/>
              <a:t>palm, </a:t>
            </a:r>
            <a:r>
              <a:rPr lang="en-US" sz="2400"/>
              <a:t>the 12 partitions in your hand will become 12 buttons and a user can touch these </a:t>
            </a:r>
            <a:r>
              <a:rPr lang="en-US" sz="2400" smtClean="0"/>
              <a:t>buttons </a:t>
            </a:r>
            <a:r>
              <a:rPr lang="en-US" sz="2400"/>
              <a:t>and can interact with </a:t>
            </a:r>
            <a:r>
              <a:rPr lang="en-US" sz="2400" smtClean="0"/>
              <a:t>them</a:t>
            </a:r>
          </a:p>
          <a:p>
            <a:endParaRPr lang="en-US" sz="2400"/>
          </a:p>
        </p:txBody>
      </p:sp>
      <p:pic>
        <p:nvPicPr>
          <p:cNvPr id="4" name="Picture 3"/>
          <p:cNvPicPr>
            <a:picLocks noChangeAspect="1"/>
          </p:cNvPicPr>
          <p:nvPr/>
        </p:nvPicPr>
        <p:blipFill>
          <a:blip r:embed="rId2"/>
          <a:stretch>
            <a:fillRect/>
          </a:stretch>
        </p:blipFill>
        <p:spPr>
          <a:xfrm>
            <a:off x="2873017" y="3595589"/>
            <a:ext cx="5756991" cy="3116451"/>
          </a:xfrm>
          <a:prstGeom prst="rect">
            <a:avLst/>
          </a:prstGeom>
        </p:spPr>
      </p:pic>
    </p:spTree>
    <p:extLst>
      <p:ext uri="{BB962C8B-B14F-4D97-AF65-F5344CB8AC3E}">
        <p14:creationId xmlns:p14="http://schemas.microsoft.com/office/powerpoint/2010/main" val="283368856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2892</TotalTime>
  <Words>1002</Words>
  <Application>Microsoft Office PowerPoint</Application>
  <PresentationFormat>Widescreen</PresentationFormat>
  <Paragraphs>101</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Celestial</vt:lpstr>
      <vt:lpstr>Augmented reality TECHNOLOGY</vt:lpstr>
      <vt:lpstr>CONTENTS</vt:lpstr>
      <vt:lpstr>Types of AR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 Related Technologies  </vt:lpstr>
      <vt:lpstr>PowerPoint Presentation</vt:lpstr>
      <vt:lpstr>PowerPoint Presentation</vt:lpstr>
      <vt:lpstr>AR Components And Devices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Augmented reality (AR)</dc:title>
  <dc:creator>Hiếu Minh</dc:creator>
  <cp:lastModifiedBy>Hiếu Minh</cp:lastModifiedBy>
  <cp:revision>77</cp:revision>
  <dcterms:created xsi:type="dcterms:W3CDTF">2018-09-27T10:22:44Z</dcterms:created>
  <dcterms:modified xsi:type="dcterms:W3CDTF">2018-10-05T11:20:16Z</dcterms:modified>
</cp:coreProperties>
</file>