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9" autoAdjust="0"/>
  </p:normalViewPr>
  <p:slideViewPr>
    <p:cSldViewPr snapToGrid="0">
      <p:cViewPr varScale="1">
        <p:scale>
          <a:sx n="78" d="100"/>
          <a:sy n="78" d="100"/>
        </p:scale>
        <p:origin x="43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5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4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5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0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E78B-9F79-42D7-A7DE-2C100FD76ABD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9E71-1439-43DE-99B7-E0FDB7F23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5319"/>
              </p:ext>
            </p:extLst>
          </p:nvPr>
        </p:nvGraphicFramePr>
        <p:xfrm>
          <a:off x="1106905" y="89352"/>
          <a:ext cx="9396663" cy="7884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24">
                  <a:extLst>
                    <a:ext uri="{9D8B030D-6E8A-4147-A177-3AD203B41FA5}">
                      <a16:colId xmlns:a16="http://schemas.microsoft.com/office/drawing/2014/main" val="3552236433"/>
                    </a:ext>
                  </a:extLst>
                </a:gridCol>
                <a:gridCol w="1824926">
                  <a:extLst>
                    <a:ext uri="{9D8B030D-6E8A-4147-A177-3AD203B41FA5}">
                      <a16:colId xmlns:a16="http://schemas.microsoft.com/office/drawing/2014/main" val="1361626013"/>
                    </a:ext>
                  </a:extLst>
                </a:gridCol>
                <a:gridCol w="1811771">
                  <a:extLst>
                    <a:ext uri="{9D8B030D-6E8A-4147-A177-3AD203B41FA5}">
                      <a16:colId xmlns:a16="http://schemas.microsoft.com/office/drawing/2014/main" val="875718789"/>
                    </a:ext>
                  </a:extLst>
                </a:gridCol>
                <a:gridCol w="2139200">
                  <a:extLst>
                    <a:ext uri="{9D8B030D-6E8A-4147-A177-3AD203B41FA5}">
                      <a16:colId xmlns:a16="http://schemas.microsoft.com/office/drawing/2014/main" val="4118171928"/>
                    </a:ext>
                  </a:extLst>
                </a:gridCol>
                <a:gridCol w="2553942">
                  <a:extLst>
                    <a:ext uri="{9D8B030D-6E8A-4147-A177-3AD203B41FA5}">
                      <a16:colId xmlns:a16="http://schemas.microsoft.com/office/drawing/2014/main" val="2653878539"/>
                    </a:ext>
                  </a:extLst>
                </a:gridCol>
              </a:tblGrid>
              <a:tr h="631520">
                <a:tc>
                  <a:txBody>
                    <a:bodyPr/>
                    <a:lstStyle/>
                    <a:p>
                      <a:r>
                        <a:rPr lang="en-US" smtClean="0"/>
                        <a:t>Specs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Hololens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Magic Leap 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Vuzix M300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Google Glass Explorer Edition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31090"/>
                  </a:ext>
                </a:extLst>
              </a:tr>
              <a:tr h="815704">
                <a:tc>
                  <a:txBody>
                    <a:bodyPr/>
                    <a:lstStyle/>
                    <a:p>
                      <a:r>
                        <a:rPr lang="en-US" smtClean="0"/>
                        <a:t>Optics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&gt;2.5k radiants (light points per</a:t>
                      </a:r>
                      <a:r>
                        <a:rPr lang="en-US" baseline="0" smtClean="0"/>
                        <a:t> radian)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No information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Field of View: Diagonal 16.7°</a:t>
                      </a:r>
                    </a:p>
                    <a:p>
                      <a:r>
                        <a:rPr lang="en-US" smtClean="0"/>
                        <a:t>24-bit color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 640×360 pixels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37974"/>
                  </a:ext>
                </a:extLst>
              </a:tr>
              <a:tr h="1060415">
                <a:tc>
                  <a:txBody>
                    <a:bodyPr/>
                    <a:lstStyle/>
                    <a:p>
                      <a:r>
                        <a:rPr lang="en-US" smtClean="0"/>
                        <a:t>Human </a:t>
                      </a:r>
                    </a:p>
                    <a:p>
                      <a:r>
                        <a:rPr lang="en-US" smtClean="0"/>
                        <a:t>Understanding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Spatial sound</a:t>
                      </a:r>
                    </a:p>
                    <a:p>
                      <a:r>
                        <a:rPr lang="en-US" smtClean="0"/>
                        <a:t>Gaze tracking</a:t>
                      </a:r>
                    </a:p>
                    <a:p>
                      <a:r>
                        <a:rPr lang="en-US" smtClean="0"/>
                        <a:t>Gesture input</a:t>
                      </a:r>
                    </a:p>
                    <a:p>
                      <a:r>
                        <a:rPr lang="en-US" smtClean="0"/>
                        <a:t>Voice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information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information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19195"/>
                  </a:ext>
                </a:extLst>
              </a:tr>
              <a:tr h="2039260">
                <a:tc>
                  <a:txBody>
                    <a:bodyPr/>
                    <a:lstStyle/>
                    <a:p>
                      <a:r>
                        <a:rPr lang="en-US" smtClean="0"/>
                        <a:t>Sensor/Camera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 depth camera</a:t>
                      </a:r>
                    </a:p>
                    <a:p>
                      <a:r>
                        <a:rPr lang="en-US" smtClean="0"/>
                        <a:t>1 2MP photo / HD video camera </a:t>
                      </a:r>
                    </a:p>
                    <a:p>
                      <a:r>
                        <a:rPr lang="en-US" smtClean="0"/>
                        <a:t>Mixed reality capture 4 microphones </a:t>
                      </a:r>
                    </a:p>
                    <a:p>
                      <a:r>
                        <a:rPr lang="en-US" smtClean="0"/>
                        <a:t>1 ambient light sensor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information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 MP camera</a:t>
                      </a:r>
                      <a:r>
                        <a:rPr lang="en-US" baseline="0" smtClean="0"/>
                        <a:t>/FHD video recording</a:t>
                      </a:r>
                    </a:p>
                    <a:p>
                      <a:r>
                        <a:rPr lang="en-US" smtClean="0"/>
                        <a:t>Optical Image Stabilization</a:t>
                      </a:r>
                    </a:p>
                    <a:p>
                      <a:r>
                        <a:rPr lang="en-US" smtClean="0"/>
                        <a:t>Flash/scene illumination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MP camera</a:t>
                      </a:r>
                      <a:r>
                        <a:rPr lang="en-US" baseline="0" smtClean="0"/>
                        <a:t>/HD video recording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81796"/>
                  </a:ext>
                </a:extLst>
              </a:tr>
              <a:tr h="570993">
                <a:tc>
                  <a:txBody>
                    <a:bodyPr/>
                    <a:lstStyle/>
                    <a:p>
                      <a:r>
                        <a:rPr lang="en-US" smtClean="0"/>
                        <a:t>Memory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2GB RAM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64 GB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8GB RAM</a:t>
                      </a:r>
                    </a:p>
                    <a:p>
                      <a:r>
                        <a:rPr lang="en-US" smtClean="0"/>
                        <a:t>128 GB Storage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2GB RAM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64 GB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2GB RAM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16 GB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73110"/>
                  </a:ext>
                </a:extLst>
              </a:tr>
              <a:tr h="570993">
                <a:tc>
                  <a:txBody>
                    <a:bodyPr/>
                    <a:lstStyle/>
                    <a:p>
                      <a:r>
                        <a:rPr lang="en-US" smtClean="0"/>
                        <a:t>Processors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Intel 32 bit architecture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Nividia Denver  64-bit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Dual Core Intel Atom CPU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 OMAP4430 Dual 1.2GHz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90550"/>
                  </a:ext>
                </a:extLst>
              </a:tr>
              <a:tr h="815704">
                <a:tc>
                  <a:txBody>
                    <a:bodyPr/>
                    <a:lstStyle/>
                    <a:p>
                      <a:r>
                        <a:rPr lang="en-US" smtClean="0"/>
                        <a:t>Power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2-3 hours of active 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hours continuous use.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 – 12 hours of operation based on external battery choice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3 hours</a:t>
                      </a:r>
                      <a:r>
                        <a:rPr lang="en-US" baseline="0" smtClean="0"/>
                        <a:t> of taking photos and videos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98399"/>
                  </a:ext>
                </a:extLst>
              </a:tr>
              <a:tr h="386872"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$3000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$2300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$1500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$1300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8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16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2357"/>
              </p:ext>
            </p:extLst>
          </p:nvPr>
        </p:nvGraphicFramePr>
        <p:xfrm>
          <a:off x="1106905" y="249011"/>
          <a:ext cx="7640016" cy="882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127">
                  <a:extLst>
                    <a:ext uri="{9D8B030D-6E8A-4147-A177-3AD203B41FA5}">
                      <a16:colId xmlns:a16="http://schemas.microsoft.com/office/drawing/2014/main" val="3552236433"/>
                    </a:ext>
                  </a:extLst>
                </a:gridCol>
                <a:gridCol w="2037561">
                  <a:extLst>
                    <a:ext uri="{9D8B030D-6E8A-4147-A177-3AD203B41FA5}">
                      <a16:colId xmlns:a16="http://schemas.microsoft.com/office/drawing/2014/main" val="1361626013"/>
                    </a:ext>
                  </a:extLst>
                </a:gridCol>
                <a:gridCol w="2022874">
                  <a:extLst>
                    <a:ext uri="{9D8B030D-6E8A-4147-A177-3AD203B41FA5}">
                      <a16:colId xmlns:a16="http://schemas.microsoft.com/office/drawing/2014/main" val="875718789"/>
                    </a:ext>
                  </a:extLst>
                </a:gridCol>
                <a:gridCol w="2388454">
                  <a:extLst>
                    <a:ext uri="{9D8B030D-6E8A-4147-A177-3AD203B41FA5}">
                      <a16:colId xmlns:a16="http://schemas.microsoft.com/office/drawing/2014/main" val="4118171928"/>
                    </a:ext>
                  </a:extLst>
                </a:gridCol>
              </a:tblGrid>
              <a:tr h="707931">
                <a:tc>
                  <a:txBody>
                    <a:bodyPr/>
                    <a:lstStyle/>
                    <a:p>
                      <a:r>
                        <a:rPr lang="en-US" smtClean="0"/>
                        <a:t>Specs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Hololens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smtClean="0"/>
                        <a:t>Sony SED-E1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mtClean="0"/>
                        <a:t>Moverio BT-200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31090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r>
                        <a:rPr lang="en-US" smtClean="0"/>
                        <a:t>Optics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&gt;2.5k radiants (light points per</a:t>
                      </a:r>
                      <a:r>
                        <a:rPr lang="en-US" baseline="0" smtClean="0"/>
                        <a:t> radian)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See-through monochrome 8-bit display with more than 85% transmittance.</a:t>
                      </a:r>
                    </a:p>
                    <a:p>
                      <a:r>
                        <a:rPr lang="en-US" smtClean="0"/>
                        <a:t>FIELD OF VIEW: Diagonal 20°</a:t>
                      </a:r>
                    </a:p>
                    <a:p>
                      <a:r>
                        <a:rPr lang="en-US" smtClean="0"/>
                        <a:t>419 × 138 pixels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FIELD OF VIEW: Diagonal 23°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960x540 pixels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37974"/>
                  </a:ext>
                </a:extLst>
              </a:tr>
              <a:tr h="920310">
                <a:tc>
                  <a:txBody>
                    <a:bodyPr/>
                    <a:lstStyle/>
                    <a:p>
                      <a:r>
                        <a:rPr lang="en-US" smtClean="0"/>
                        <a:t>Human </a:t>
                      </a:r>
                    </a:p>
                    <a:p>
                      <a:r>
                        <a:rPr lang="en-US" smtClean="0"/>
                        <a:t>Understanding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Spatial sound</a:t>
                      </a:r>
                    </a:p>
                    <a:p>
                      <a:r>
                        <a:rPr lang="en-US" smtClean="0"/>
                        <a:t>Gaze tracking</a:t>
                      </a:r>
                    </a:p>
                    <a:p>
                      <a:r>
                        <a:rPr lang="en-US" smtClean="0"/>
                        <a:t>Gesture input</a:t>
                      </a:r>
                    </a:p>
                    <a:p>
                      <a:r>
                        <a:rPr lang="en-US" smtClean="0"/>
                        <a:t>Voice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information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No information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19195"/>
                  </a:ext>
                </a:extLst>
              </a:tr>
              <a:tr h="1345069">
                <a:tc>
                  <a:txBody>
                    <a:bodyPr/>
                    <a:lstStyle/>
                    <a:p>
                      <a:r>
                        <a:rPr lang="en-US" smtClean="0"/>
                        <a:t>Sensor/Camera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 depth camera</a:t>
                      </a:r>
                    </a:p>
                    <a:p>
                      <a:r>
                        <a:rPr lang="en-US" smtClean="0"/>
                        <a:t>1 2MP photo / HD video camera </a:t>
                      </a:r>
                    </a:p>
                    <a:p>
                      <a:r>
                        <a:rPr lang="en-US" smtClean="0"/>
                        <a:t>Mixed reality capture 4 microphones </a:t>
                      </a:r>
                    </a:p>
                    <a:p>
                      <a:r>
                        <a:rPr lang="en-US" smtClean="0"/>
                        <a:t>1 ambient light sensor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3 MP camera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VGA camera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681796"/>
                  </a:ext>
                </a:extLst>
              </a:tr>
              <a:tr h="433682">
                <a:tc>
                  <a:txBody>
                    <a:bodyPr/>
                    <a:lstStyle/>
                    <a:p>
                      <a:r>
                        <a:rPr lang="en-US" smtClean="0"/>
                        <a:t>Memory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2GB RAM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64 GB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1GB RAM</a:t>
                      </a:r>
                    </a:p>
                    <a:p>
                      <a:r>
                        <a:rPr lang="en-US" smtClean="0"/>
                        <a:t>8 GB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73110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r>
                        <a:rPr lang="en-US" smtClean="0"/>
                        <a:t>Processors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Intel 32 bit architecture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TI OMAP 4460 1.2Ghz Dual Core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90550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r>
                        <a:rPr lang="en-US" smtClean="0"/>
                        <a:t>Power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2-3 hours of active 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2,5</a:t>
                      </a:r>
                      <a:r>
                        <a:rPr lang="en-US" baseline="0" smtClean="0"/>
                        <a:t> hours </a:t>
                      </a:r>
                      <a:r>
                        <a:rPr lang="en-US" smtClean="0"/>
                        <a:t>of continuous use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r>
                        <a:rPr lang="en-US" baseline="0" smtClean="0"/>
                        <a:t> hours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198399"/>
                  </a:ext>
                </a:extLst>
              </a:tr>
              <a:tr h="433682">
                <a:tc>
                  <a:txBody>
                    <a:bodyPr/>
                    <a:lstStyle/>
                    <a:p>
                      <a:r>
                        <a:rPr lang="en-US" smtClean="0"/>
                        <a:t>Price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$3000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$400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$400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8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8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294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16</cp:revision>
  <dcterms:created xsi:type="dcterms:W3CDTF">2018-10-23T04:44:48Z</dcterms:created>
  <dcterms:modified xsi:type="dcterms:W3CDTF">2018-10-26T10:39:31Z</dcterms:modified>
</cp:coreProperties>
</file>