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2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8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6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1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FEF8F-5A6E-4FB0-82E1-F56859048EC7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02B9-089E-47FE-B206-1682A362B5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Phép chiếu OACP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Xây dựng phép chiếu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06071" y="2602534"/>
            <a:ext cx="1141997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CMP</a:t>
            </a:r>
            <a:endParaRPr lang="en-US" sz="2000"/>
          </a:p>
        </p:txBody>
      </p:sp>
      <p:sp>
        <p:nvSpPr>
          <p:cNvPr id="5" name="Rectangle 4"/>
          <p:cNvSpPr/>
          <p:nvPr/>
        </p:nvSpPr>
        <p:spPr>
          <a:xfrm>
            <a:off x="5254206" y="2602534"/>
            <a:ext cx="1141997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ACP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9502342" y="2602534"/>
            <a:ext cx="1141997" cy="11709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OACP</a:t>
            </a:r>
            <a:endParaRPr lang="en-US" sz="2000"/>
          </a:p>
        </p:txBody>
      </p:sp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2148068" y="3188022"/>
            <a:ext cx="310613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6396203" y="3188022"/>
            <a:ext cx="3106139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06071" y="4090086"/>
            <a:ext cx="23920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Mật độ lấy mẫu trên mặt cầu ko đồng đều → Chất lượng video ko đồng đều, bị giảm chẩt lượng</a:t>
            </a:r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315939" y="2691368"/>
            <a:ext cx="27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 Adjusted fuction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41842" y="2691368"/>
            <a:ext cx="27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 Oriented fuction</a:t>
            </a:r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9334470" y="4090086"/>
            <a:ext cx="2441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Chất lượng cao ở hướng nhìn, giảm chất lượng các hướng còn lại</a:t>
            </a:r>
          </a:p>
          <a:p>
            <a:r>
              <a:rPr lang="en-US" smtClean="0"/>
              <a:t>→ Giảm tài nguyên lưu trữ hay phát video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41842" y="3322960"/>
            <a:ext cx="2792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+ Adaption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3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768"/>
            <a:ext cx="6019800" cy="5596195"/>
          </a:xfrm>
        </p:spPr>
        <p:txBody>
          <a:bodyPr/>
          <a:lstStyle/>
          <a:p>
            <a:r>
              <a:rPr lang="en-US" smtClean="0"/>
              <a:t>Oriented function</a:t>
            </a:r>
          </a:p>
          <a:p>
            <a:pPr marL="0" indent="0">
              <a:buNone/>
            </a:pPr>
            <a:r>
              <a:rPr lang="en-US" smtClean="0"/>
              <a:t> </a:t>
            </a:r>
            <a:r>
              <a:rPr lang="el-GR" smtClean="0"/>
              <a:t>θ=</a:t>
            </a:r>
            <a:r>
              <a:rPr lang="en-US" smtClean="0"/>
              <a:t>f(</a:t>
            </a:r>
            <a:r>
              <a:rPr lang="el-GR" smtClean="0"/>
              <a:t>θ')</a:t>
            </a:r>
            <a:r>
              <a:rPr lang="en-US" smtClean="0"/>
              <a:t>, trong đó</a:t>
            </a:r>
          </a:p>
          <a:p>
            <a:pPr marL="0" indent="0">
              <a:buNone/>
            </a:pPr>
            <a:r>
              <a:rPr lang="el-GR" smtClean="0"/>
              <a:t>θ</a:t>
            </a:r>
            <a:r>
              <a:rPr lang="en-US" smtClean="0"/>
              <a:t>: tọa độ trên phép chiếu OACP</a:t>
            </a:r>
          </a:p>
          <a:p>
            <a:pPr marL="0" indent="0">
              <a:buNone/>
            </a:pPr>
            <a:r>
              <a:rPr lang="el-GR" smtClean="0"/>
              <a:t>θ‘</a:t>
            </a:r>
            <a:r>
              <a:rPr lang="en-US" smtClean="0"/>
              <a:t>: tọa độ trên mặt cầu hình ảnh</a:t>
            </a:r>
          </a:p>
          <a:p>
            <a:pPr marL="0" indent="0">
              <a:buNone/>
            </a:pPr>
            <a:r>
              <a:rPr lang="en-US" smtClean="0"/>
              <a:t>Mối liên hệ giữa diện tích 2 mặt được thể hiện qua hàm số h(</a:t>
            </a:r>
            <a:r>
              <a:rPr lang="el-GR" smtClean="0"/>
              <a:t>θ' )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779" y="580768"/>
            <a:ext cx="4239684" cy="39639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238156" y="3861554"/>
                <a:ext cx="266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dθ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dθ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56" y="3861554"/>
                <a:ext cx="26648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8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493418"/>
                  </p:ext>
                </p:extLst>
              </p:nvPr>
            </p:nvGraphicFramePr>
            <p:xfrm>
              <a:off x="308918" y="148288"/>
              <a:ext cx="11615351" cy="6493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5677">
                      <a:extLst>
                        <a:ext uri="{9D8B030D-6E8A-4147-A177-3AD203B41FA5}">
                          <a16:colId xmlns:a16="http://schemas.microsoft.com/office/drawing/2014/main" val="300781784"/>
                        </a:ext>
                      </a:extLst>
                    </a:gridCol>
                    <a:gridCol w="3311610">
                      <a:extLst>
                        <a:ext uri="{9D8B030D-6E8A-4147-A177-3AD203B41FA5}">
                          <a16:colId xmlns:a16="http://schemas.microsoft.com/office/drawing/2014/main" val="674108308"/>
                        </a:ext>
                      </a:extLst>
                    </a:gridCol>
                    <a:gridCol w="3101546">
                      <a:extLst>
                        <a:ext uri="{9D8B030D-6E8A-4147-A177-3AD203B41FA5}">
                          <a16:colId xmlns:a16="http://schemas.microsoft.com/office/drawing/2014/main" val="2300996376"/>
                        </a:ext>
                      </a:extLst>
                    </a:gridCol>
                    <a:gridCol w="3966518">
                      <a:extLst>
                        <a:ext uri="{9D8B030D-6E8A-4147-A177-3AD203B41FA5}">
                          <a16:colId xmlns:a16="http://schemas.microsoft.com/office/drawing/2014/main" val="4263078314"/>
                        </a:ext>
                      </a:extLst>
                    </a:gridCol>
                  </a:tblGrid>
                  <a:tr h="729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3 loại OF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Đa</a:t>
                          </a:r>
                          <a:r>
                            <a:rPr lang="en-US" sz="1800" baseline="0" smtClean="0"/>
                            <a:t> </a:t>
                          </a:r>
                          <a:r>
                            <a:rPr lang="en-US" sz="1800" smtClean="0"/>
                            <a:t>miền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Tỉ</a:t>
                          </a:r>
                          <a:r>
                            <a:rPr lang="en-US" sz="1800" baseline="0" smtClean="0"/>
                            <a:t> </a:t>
                          </a:r>
                          <a:r>
                            <a:rPr lang="en-US" sz="1800" smtClean="0"/>
                            <a:t>lệ tuyến tính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Mũ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785168"/>
                      </a:ext>
                    </a:extLst>
                  </a:tr>
                  <a:tr h="705017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Biểu</a:t>
                          </a:r>
                          <a:r>
                            <a:rPr lang="en-US" sz="1800" baseline="0" smtClean="0"/>
                            <a:t> thức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800" i="0" smtClean="0">
                                        <a:effectLst/>
                                        <a:highlight>
                                          <a:srgbClr val="FFFFFF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0">
                                            <a:effectLst/>
                                            <a:highlight>
                                              <a:srgbClr val="FFFFFF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p</m:t>
                                          </m:r>
                                        </m:e>
                                        <m:e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a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θ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1800" i="0">
                                                      <a:effectLst/>
                                                      <a:highlight>
                                                        <a:srgbClr val="FFFFFF"/>
                                                      </a:highlight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q</m:t>
                                          </m:r>
                                        </m:e>
                                        <m:e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800" i="0">
                                                  <a:effectLst/>
                                                  <a:highlight>
                                                    <a:srgbClr val="FFFFFF"/>
                                                  </a:highlight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&gt;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a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800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i="0" smtClean="0"/>
                            <a:t>h(</a:t>
                          </a:r>
                          <a:r>
                            <a:rPr lang="el-GR" sz="1800" i="0" smtClean="0"/>
                            <a:t>θ')=</a:t>
                          </a:r>
                          <a:r>
                            <a:rPr lang="en-US" sz="1800" i="0" smtClean="0"/>
                            <a:t>α</a:t>
                          </a:r>
                          <a:r>
                            <a:rPr lang="el-GR" sz="1800" i="0" smtClean="0"/>
                            <a:t>θ'+</a:t>
                          </a:r>
                          <a:r>
                            <a:rPr lang="en-US" sz="1800" i="0" smtClean="0"/>
                            <a:t>b với</a:t>
                          </a:r>
                          <a:r>
                            <a:rPr lang="en-US" sz="1800" i="0" baseline="0" smtClean="0"/>
                            <a:t> giả sử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σh</m:t>
                              </m:r>
                              <m:d>
                                <m:d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e>
                              </m:d>
                            </m:oMath>
                          </a14:m>
                          <a:endParaRPr lang="en-US" sz="1800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ae</m:t>
                                  </m:r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b</m:t>
                              </m:r>
                            </m:oMath>
                          </a14:m>
                          <a:r>
                            <a:rPr lang="en-US" sz="1800" i="0" smtClean="0"/>
                            <a:t> </a:t>
                          </a:r>
                          <a:r>
                            <a:rPr lang="en-US" sz="1800" i="0" smtClean="0"/>
                            <a:t>với</a:t>
                          </a:r>
                          <a:r>
                            <a:rPr lang="en-US" sz="1800" i="0" baseline="0" smtClean="0"/>
                            <a:t> giả sử ở hướng chính diện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1800" i="1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oMath>
                          </a14:m>
                          <a:endParaRPr lang="en-US" sz="1800" i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2062134"/>
                      </a:ext>
                    </a:extLst>
                  </a:tr>
                  <a:tr h="3046903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Đồ</a:t>
                          </a:r>
                          <a:r>
                            <a:rPr lang="en-US" sz="1800" baseline="0" smtClean="0"/>
                            <a:t> thị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800" smtClean="0"/>
                        </a:p>
                        <a:p>
                          <a:pPr/>
                          <a:endParaRPr lang="en-US" sz="1400" smtClean="0"/>
                        </a:p>
                        <a:p>
                          <a:pPr/>
                          <a:r>
                            <a:rPr lang="en-US" sz="1400" smtClean="0"/>
                            <a:t>Đồ</a:t>
                          </a:r>
                          <a:r>
                            <a:rPr lang="en-US" sz="1400" baseline="0" smtClean="0"/>
                            <a:t> thị m</a:t>
                          </a:r>
                          <a:r>
                            <a:rPr lang="en-US" sz="1400" smtClean="0"/>
                            <a:t>iền</a:t>
                          </a:r>
                          <a:r>
                            <a:rPr lang="en-US" sz="1400" baseline="0" smtClean="0"/>
                            <a:t> giới hạn của p phụ thuộc vào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endParaRPr lang="en-US" sz="140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mtClean="0"/>
                            <a:t>Đồ</a:t>
                          </a:r>
                          <a:r>
                            <a:rPr lang="en-US" sz="1800" baseline="0" smtClean="0"/>
                            <a:t> thị của h</a:t>
                          </a:r>
                          <a:r>
                            <a:rPr lang="en-US" sz="1800" smtClean="0"/>
                            <a:t>(</a:t>
                          </a:r>
                          <a:r>
                            <a:rPr lang="el-GR" sz="1800" smtClean="0"/>
                            <a:t>θ')</a:t>
                          </a:r>
                          <a:r>
                            <a:rPr lang="en-US" sz="1800" smtClean="0"/>
                            <a:t> là</a:t>
                          </a:r>
                          <a:r>
                            <a:rPr lang="en-US" sz="1800" baseline="0" smtClean="0"/>
                            <a:t> 1 đường thẳng, tuy nhiên </a:t>
                          </a:r>
                          <a:r>
                            <a:rPr lang="en-US" sz="1800" smtClean="0"/>
                            <a:t>h(</a:t>
                          </a:r>
                          <a:r>
                            <a:rPr lang="el-GR" sz="1800" smtClean="0"/>
                            <a:t>θ')</a:t>
                          </a:r>
                          <a:r>
                            <a:rPr lang="en-US" sz="1800" baseline="0" smtClean="0"/>
                            <a:t> bị giới hạn</a:t>
                          </a:r>
                        </a:p>
                        <a:p>
                          <a:r>
                            <a:rPr lang="en-US" sz="1800" baseline="0" smtClean="0"/>
                            <a:t>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800" i="0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σ</m:t>
                                      </m:r>
                                      <m: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θ</m:t>
                                          </m:r>
                                          <m:r>
                                            <a:rPr lang="en-US" sz="1800" i="0">
                                              <a:effectLst/>
                                              <a:highlight>
                                                <a:srgbClr val="FFFFFF"/>
                                              </a:highlight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oMath>
                          </a14:m>
                          <a:r>
                            <a:rPr lang="en-US" sz="1800" i="0" smtClean="0"/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π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i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</m:oMath>
                          </a14:m>
                          <a:endParaRPr lang="en-US" sz="1800" i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smtClean="0"/>
                            <a:t>vì</a:t>
                          </a:r>
                          <a:r>
                            <a:rPr lang="en-US" sz="1800" i="0" baseline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p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+mn-lt"/>
                                  <a:ea typeface="+mn-ea"/>
                                  <a:cs typeface="+mn-cs"/>
                                </a:rPr>
                                <m:t>ϵ</m:t>
                              </m:r>
                            </m:oMath>
                          </a14:m>
                          <a:r>
                            <a:rPr lang="en-US" sz="1800" i="0" smtClean="0"/>
                            <a:t> </a:t>
                          </a:r>
                          <a:r>
                            <a:rPr lang="en-US" sz="1800" i="0" smtClean="0"/>
                            <a:t>[0,</a:t>
                          </a:r>
                          <a:r>
                            <a:rPr lang="el-GR" sz="1800" i="0" smtClean="0"/>
                            <a:t>π</a:t>
                          </a:r>
                          <a:r>
                            <a:rPr lang="en-US" sz="1800" i="0" smtClean="0"/>
                            <a:t>] nên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 smtClean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θ</m:t>
                                      </m:r>
                                      <m:r>
                                        <a:rPr lang="en-US" sz="1800" i="0">
                                          <a:effectLst/>
                                          <a:highlight>
                                            <a:srgbClr val="FFFFFF"/>
                                          </a:highlight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ϵ</m:t>
                              </m:r>
                            </m:oMath>
                          </a14:m>
                          <a:r>
                            <a:rPr lang="en-US" sz="1800" i="0" smtClean="0"/>
                            <a:t> [</a:t>
                          </a:r>
                          <a:r>
                            <a:rPr lang="en-US" sz="1800" i="0" smtClean="0"/>
                            <a:t>0,2] </a:t>
                          </a:r>
                          <a:endParaRPr lang="en-US" sz="1800" i="0"/>
                        </a:p>
                        <a:p>
                          <a:endParaRPr lang="en-US" sz="1800" i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r>
                            <a:rPr lang="en-US" sz="1400" smtClean="0"/>
                            <a:t>Đồ</a:t>
                          </a:r>
                          <a:r>
                            <a:rPr lang="en-US" sz="1400" baseline="0" smtClean="0"/>
                            <a:t> thị của </a:t>
                          </a:r>
                          <a:r>
                            <a:rPr lang="en-US" sz="1400" smtClean="0"/>
                            <a:t>h(</a:t>
                          </a:r>
                          <a:r>
                            <a:rPr lang="el-GR" sz="1400" smtClean="0"/>
                            <a:t>θ') </a:t>
                          </a:r>
                          <a:r>
                            <a:rPr lang="en-US" sz="1400" smtClean="0"/>
                            <a:t>với một số cặp số</a:t>
                          </a:r>
                          <a:r>
                            <a:rPr lang="en-US" sz="1400" baseline="0" smtClean="0"/>
                            <a:t> </a:t>
                          </a:r>
                          <a:r>
                            <a:rPr lang="en-US" sz="1400" smtClean="0"/>
                            <a:t>(</a:t>
                          </a:r>
                          <a:r>
                            <a:rPr lang="el-GR" sz="1400" smtClean="0"/>
                            <a:t>σ,μ)</a:t>
                          </a:r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4311052"/>
                      </a:ext>
                    </a:extLst>
                  </a:tr>
                  <a:tr h="1573266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Đánh</a:t>
                          </a:r>
                          <a:r>
                            <a:rPr lang="en-US" sz="1800" baseline="0" smtClean="0"/>
                            <a:t> giá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342900" indent="-342900">
                            <a:buFontTx/>
                            <a:buChar char="-"/>
                          </a:pPr>
                          <a:r>
                            <a:rPr lang="en-US" sz="1800" smtClean="0"/>
                            <a:t>Khi</a:t>
                          </a:r>
                          <a:r>
                            <a:rPr lang="en-US" sz="1800" baseline="0" smtClean="0"/>
                            <a:t> miền chất lượng cao càng nhỏ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smtClean="0"/>
                            <a:t> càng</a:t>
                          </a:r>
                          <a:r>
                            <a:rPr lang="en-US" sz="1800" baseline="0" smtClean="0"/>
                            <a:t> nhỏ) thì càng có thể tang chất lượng miền đó lên càng nhiều (p càng lớn)</a:t>
                          </a:r>
                        </a:p>
                        <a:p>
                          <a:pPr marL="342900" indent="-342900">
                            <a:buFontTx/>
                            <a:buChar char="-"/>
                          </a:pPr>
                          <a:r>
                            <a:rPr lang="en-US" sz="1800" baseline="0" smtClean="0"/>
                            <a:t>Chất lượng giữa 2 miền thay đổi đột ngột gây khó chịu cho người xem</a:t>
                          </a:r>
                          <a:endParaRPr lang="en-US" sz="180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smtClean="0"/>
                            <a:t>Vì</a:t>
                          </a:r>
                          <a:r>
                            <a:rPr lang="en-US" sz="1800" baseline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smtClean="0"/>
                            <a:t> </a:t>
                          </a:r>
                          <a:r>
                            <a:rPr lang="en-US" sz="1800" smtClean="0"/>
                            <a:t>quá</a:t>
                          </a:r>
                          <a:r>
                            <a:rPr lang="en-US" sz="1800" baseline="0" smtClean="0"/>
                            <a:t> nhỏ nên không sử dụng mô hình này trên thực tế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i="0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  <m:r>
                                    <a:rPr lang="en-US" sz="1800" i="0">
                                      <a:effectLst/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800" smtClean="0"/>
                            <a:t> </a:t>
                          </a:r>
                          <a:r>
                            <a:rPr lang="en-US" sz="1800" smtClean="0"/>
                            <a:t>là</a:t>
                          </a:r>
                          <a:r>
                            <a:rPr lang="en-US" sz="1800" baseline="0" smtClean="0"/>
                            <a:t> hàm liên tục, ko bị gãy nên độ phóng đại ảnh, hay chất lượng video thay đổi 1 cách từ từ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sz="1800" baseline="0" smtClean="0"/>
                            <a:t>Chất lượng giảm theo hàm mũ, thay đổi đột ngột ở hướng chính diện cũng gây khó chịu cho người xem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endParaRPr lang="en-US" sz="18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78972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493418"/>
                  </p:ext>
                </p:extLst>
              </p:nvPr>
            </p:nvGraphicFramePr>
            <p:xfrm>
              <a:off x="308918" y="148288"/>
              <a:ext cx="11615351" cy="64937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5677">
                      <a:extLst>
                        <a:ext uri="{9D8B030D-6E8A-4147-A177-3AD203B41FA5}">
                          <a16:colId xmlns:a16="http://schemas.microsoft.com/office/drawing/2014/main" val="300781784"/>
                        </a:ext>
                      </a:extLst>
                    </a:gridCol>
                    <a:gridCol w="3311610">
                      <a:extLst>
                        <a:ext uri="{9D8B030D-6E8A-4147-A177-3AD203B41FA5}">
                          <a16:colId xmlns:a16="http://schemas.microsoft.com/office/drawing/2014/main" val="674108308"/>
                        </a:ext>
                      </a:extLst>
                    </a:gridCol>
                    <a:gridCol w="3101546">
                      <a:extLst>
                        <a:ext uri="{9D8B030D-6E8A-4147-A177-3AD203B41FA5}">
                          <a16:colId xmlns:a16="http://schemas.microsoft.com/office/drawing/2014/main" val="2300996376"/>
                        </a:ext>
                      </a:extLst>
                    </a:gridCol>
                    <a:gridCol w="3966518">
                      <a:extLst>
                        <a:ext uri="{9D8B030D-6E8A-4147-A177-3AD203B41FA5}">
                          <a16:colId xmlns:a16="http://schemas.microsoft.com/office/drawing/2014/main" val="4263078314"/>
                        </a:ext>
                      </a:extLst>
                    </a:gridCol>
                  </a:tblGrid>
                  <a:tr h="729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3 loại OF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Đa</a:t>
                          </a:r>
                          <a:r>
                            <a:rPr lang="en-US" sz="1800" baseline="0" smtClean="0"/>
                            <a:t> </a:t>
                          </a:r>
                          <a:r>
                            <a:rPr lang="en-US" sz="1800" smtClean="0"/>
                            <a:t>miền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Tỉ</a:t>
                          </a:r>
                          <a:r>
                            <a:rPr lang="en-US" sz="1800" baseline="0" smtClean="0"/>
                            <a:t> </a:t>
                          </a:r>
                          <a:r>
                            <a:rPr lang="en-US" sz="1800" smtClean="0"/>
                            <a:t>lệ tuyến tính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smtClean="0"/>
                            <a:t>Mũ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7785168"/>
                      </a:ext>
                    </a:extLst>
                  </a:tr>
                  <a:tr h="705017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Biểu</a:t>
                          </a:r>
                          <a:r>
                            <a:rPr lang="en-US" sz="1800" baseline="0" smtClean="0"/>
                            <a:t> thức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00" t="-108696" r="-213971" b="-7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955" t="-108696" r="-128684" b="-736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088" t="-108696" r="-614" b="-7365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2062134"/>
                      </a:ext>
                    </a:extLst>
                  </a:tr>
                  <a:tr h="304800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Đồ</a:t>
                          </a:r>
                          <a:r>
                            <a:rPr lang="en-US" sz="1800" baseline="0" smtClean="0"/>
                            <a:t> thị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00" t="-47904" r="-213971" b="-69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955" t="-47904" r="-128684" b="-69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endParaRPr lang="en-US" sz="1800" smtClean="0"/>
                        </a:p>
                        <a:p>
                          <a:r>
                            <a:rPr lang="en-US" sz="1400" smtClean="0"/>
                            <a:t>Đồ</a:t>
                          </a:r>
                          <a:r>
                            <a:rPr lang="en-US" sz="1400" baseline="0" smtClean="0"/>
                            <a:t> thị của </a:t>
                          </a:r>
                          <a:r>
                            <a:rPr lang="en-US" sz="1400" smtClean="0"/>
                            <a:t>h(</a:t>
                          </a:r>
                          <a:r>
                            <a:rPr lang="el-GR" sz="1400" smtClean="0"/>
                            <a:t>θ') </a:t>
                          </a:r>
                          <a:r>
                            <a:rPr lang="en-US" sz="1400" smtClean="0"/>
                            <a:t>với một số cặp số</a:t>
                          </a:r>
                          <a:r>
                            <a:rPr lang="en-US" sz="1400" baseline="0" smtClean="0"/>
                            <a:t> </a:t>
                          </a:r>
                          <a:r>
                            <a:rPr lang="en-US" sz="1400" smtClean="0"/>
                            <a:t>(</a:t>
                          </a:r>
                          <a:r>
                            <a:rPr lang="el-GR" sz="1400" smtClean="0"/>
                            <a:t>σ,μ)</a:t>
                          </a:r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4311052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1800" smtClean="0"/>
                            <a:t>Đánh</a:t>
                          </a:r>
                          <a:r>
                            <a:rPr lang="en-US" sz="1800" baseline="0" smtClean="0"/>
                            <a:t> giá</a:t>
                          </a:r>
                          <a:endParaRPr lang="en-US" sz="18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500" t="-224545" r="-213971" b="-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6955" t="-224545" r="-128684" b="-48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3088" t="-224545" r="-614" b="-48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789729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 descr="E:\work\1_VR\7_360project\1_test\boudation_of_p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" t="4719" r="7967" b="3354"/>
          <a:stretch/>
        </p:blipFill>
        <p:spPr bwMode="auto">
          <a:xfrm>
            <a:off x="1717590" y="1705232"/>
            <a:ext cx="2990335" cy="263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5719" t="4279" r="6479" b="5444"/>
          <a:stretch/>
        </p:blipFill>
        <p:spPr>
          <a:xfrm>
            <a:off x="8143102" y="1705231"/>
            <a:ext cx="3413095" cy="26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8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7773"/>
                <a:ext cx="10515600" cy="6277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mtClean="0"/>
                  <a:t>So sánh OACP với OCMP và TSP</a:t>
                </a:r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 smtClean="0"/>
              </a:p>
              <a:p>
                <a:pPr>
                  <a:buFontTx/>
                  <a:buChar char="-"/>
                </a:pPr>
                <a:r>
                  <a:rPr lang="en-US" smtClean="0"/>
                  <a:t>Trục hoành thể hiện kích thước của sổ, trục tung thể hiện % tiết kiệm bitrate</a:t>
                </a:r>
              </a:p>
              <a:p>
                <a:pPr>
                  <a:buFontTx/>
                  <a:buChar char="-"/>
                </a:pPr>
                <a:r>
                  <a:rPr lang="en-US" smtClean="0"/>
                  <a:t>Khi kích thước cửa sổ &lt; </a:t>
                </a:r>
                <a14:m>
                  <m:oMath xmlns:m="http://schemas.openxmlformats.org/officeDocument/2006/math">
                    <m:r>
                      <a:rPr lang="en-US" i="1"/>
                      <m:t>80°</m:t>
                    </m:r>
                  </m:oMath>
                </a14:m>
                <a:r>
                  <a:rPr lang="en-US" smtClean="0"/>
                  <a:t> </a:t>
                </a:r>
                <a:r>
                  <a:rPr lang="en-US" smtClean="0"/>
                  <a:t>thì ACMP (OACP) tiết kiệm nhiều hơn hẳn so với 2 phép chiếu còn lại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7773"/>
                <a:ext cx="10515600" cy="6277232"/>
              </a:xfrm>
              <a:blipFill>
                <a:blip r:embed="rId2"/>
                <a:stretch>
                  <a:fillRect l="-1217" t="-16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E:\learning\semeter20172\DATN\pic\chapter4wdspsnr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187" y="906660"/>
            <a:ext cx="5936040" cy="35417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984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279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Phép chiếu OACP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Phép chiếu OACP</dc:title>
  <dc:creator>Hiếu Minh</dc:creator>
  <cp:lastModifiedBy>Hiếu Minh</cp:lastModifiedBy>
  <cp:revision>12</cp:revision>
  <dcterms:created xsi:type="dcterms:W3CDTF">2018-11-16T04:14:56Z</dcterms:created>
  <dcterms:modified xsi:type="dcterms:W3CDTF">2018-11-16T11:38:59Z</dcterms:modified>
</cp:coreProperties>
</file>