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39991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200158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5043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4170142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2729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19207722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1609755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823315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44892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730E1A-B7B0-4005-916D-70785A28422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297945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30E1A-B7B0-4005-916D-70785A28422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1223593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730E1A-B7B0-4005-916D-70785A284224}"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40743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B730E1A-B7B0-4005-916D-70785A284224}"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174208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30E1A-B7B0-4005-916D-70785A284224}"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389795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730E1A-B7B0-4005-916D-70785A28422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212115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B730E1A-B7B0-4005-916D-70785A28422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6ACA1-6508-4881-9336-5E1A241A3783}" type="slidenum">
              <a:rPr lang="en-US" smtClean="0"/>
              <a:t>‹#›</a:t>
            </a:fld>
            <a:endParaRPr lang="en-US"/>
          </a:p>
        </p:txBody>
      </p:sp>
    </p:spTree>
    <p:extLst>
      <p:ext uri="{BB962C8B-B14F-4D97-AF65-F5344CB8AC3E}">
        <p14:creationId xmlns:p14="http://schemas.microsoft.com/office/powerpoint/2010/main" val="2926947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730E1A-B7B0-4005-916D-70785A284224}" type="datetimeFigureOut">
              <a:rPr lang="en-US" smtClean="0"/>
              <a:t>4/10/2019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C6ACA1-6508-4881-9336-5E1A241A3783}" type="slidenum">
              <a:rPr lang="en-US" smtClean="0"/>
              <a:t>‹#›</a:t>
            </a:fld>
            <a:endParaRPr lang="en-US"/>
          </a:p>
        </p:txBody>
      </p:sp>
    </p:spTree>
    <p:extLst>
      <p:ext uri="{BB962C8B-B14F-4D97-AF65-F5344CB8AC3E}">
        <p14:creationId xmlns:p14="http://schemas.microsoft.com/office/powerpoint/2010/main" val="335796680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friendlarm/prebuilts.git"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4800" err="1" smtClean="0">
                <a:solidFill>
                  <a:schemeClr val="tx1"/>
                </a:solidFill>
              </a:rPr>
              <a:t>Hệ</a:t>
            </a:r>
            <a:r>
              <a:rPr lang="en-US" sz="4800" smtClean="0">
                <a:solidFill>
                  <a:schemeClr val="tx1"/>
                </a:solidFill>
              </a:rPr>
              <a:t> </a:t>
            </a:r>
            <a:r>
              <a:rPr lang="en-US" sz="4800" err="1" smtClean="0">
                <a:solidFill>
                  <a:schemeClr val="tx1"/>
                </a:solidFill>
              </a:rPr>
              <a:t>điều</a:t>
            </a:r>
            <a:r>
              <a:rPr lang="en-US" sz="4800" smtClean="0">
                <a:solidFill>
                  <a:schemeClr val="tx1"/>
                </a:solidFill>
              </a:rPr>
              <a:t> </a:t>
            </a:r>
            <a:r>
              <a:rPr lang="en-US" sz="4800" err="1" smtClean="0">
                <a:solidFill>
                  <a:schemeClr val="tx1"/>
                </a:solidFill>
              </a:rPr>
              <a:t>hành</a:t>
            </a:r>
            <a:endParaRPr lang="en-US" sz="4800">
              <a:solidFill>
                <a:schemeClr val="tx1"/>
              </a:solidFill>
            </a:endParaRPr>
          </a:p>
        </p:txBody>
      </p:sp>
      <p:sp>
        <p:nvSpPr>
          <p:cNvPr id="5" name="Content Placeholder 4"/>
          <p:cNvSpPr>
            <a:spLocks noGrp="1"/>
          </p:cNvSpPr>
          <p:nvPr>
            <p:ph idx="1"/>
          </p:nvPr>
        </p:nvSpPr>
        <p:spPr/>
        <p:txBody>
          <a:bodyPr>
            <a:normAutofit/>
          </a:bodyPr>
          <a:lstStyle/>
          <a:p>
            <a:pPr marL="0" indent="0" algn="ctr">
              <a:buNone/>
            </a:pPr>
            <a:r>
              <a:rPr lang="en-US" sz="2800" err="1" smtClean="0">
                <a:solidFill>
                  <a:schemeClr val="tx1"/>
                </a:solidFill>
              </a:rPr>
              <a:t>Đề</a:t>
            </a:r>
            <a:r>
              <a:rPr lang="en-US" sz="2800" smtClean="0">
                <a:solidFill>
                  <a:schemeClr val="tx1"/>
                </a:solidFill>
              </a:rPr>
              <a:t> </a:t>
            </a:r>
            <a:r>
              <a:rPr lang="en-US" sz="2800" err="1" smtClean="0">
                <a:solidFill>
                  <a:schemeClr val="tx1"/>
                </a:solidFill>
              </a:rPr>
              <a:t>tài</a:t>
            </a:r>
            <a:r>
              <a:rPr lang="en-US" sz="2800" smtClean="0">
                <a:solidFill>
                  <a:schemeClr val="tx1"/>
                </a:solidFill>
              </a:rPr>
              <a:t>: </a:t>
            </a:r>
            <a:r>
              <a:rPr lang="en-US" sz="2800" err="1" smtClean="0">
                <a:solidFill>
                  <a:schemeClr val="tx1"/>
                </a:solidFill>
              </a:rPr>
              <a:t>Biên</a:t>
            </a:r>
            <a:r>
              <a:rPr lang="en-US" sz="2800" smtClean="0">
                <a:solidFill>
                  <a:schemeClr val="tx1"/>
                </a:solidFill>
              </a:rPr>
              <a:t> </a:t>
            </a:r>
            <a:r>
              <a:rPr lang="en-US" sz="2800" err="1" smtClean="0">
                <a:solidFill>
                  <a:schemeClr val="tx1"/>
                </a:solidFill>
              </a:rPr>
              <a:t>dịch</a:t>
            </a:r>
            <a:r>
              <a:rPr lang="en-US" sz="2800" smtClean="0">
                <a:solidFill>
                  <a:schemeClr val="tx1"/>
                </a:solidFill>
              </a:rPr>
              <a:t> kernel </a:t>
            </a:r>
            <a:r>
              <a:rPr lang="en-US" sz="2800" err="1" smtClean="0">
                <a:solidFill>
                  <a:schemeClr val="tx1"/>
                </a:solidFill>
              </a:rPr>
              <a:t>cho</a:t>
            </a:r>
            <a:r>
              <a:rPr lang="en-US" sz="2800" smtClean="0">
                <a:solidFill>
                  <a:schemeClr val="tx1"/>
                </a:solidFill>
              </a:rPr>
              <a:t> kit NanoPC-T3</a:t>
            </a:r>
          </a:p>
          <a:p>
            <a:pPr marL="0" indent="0" algn="ctr">
              <a:buNone/>
            </a:pPr>
            <a:endParaRPr lang="en-US" sz="2800">
              <a:solidFill>
                <a:schemeClr val="tx1"/>
              </a:solidFill>
            </a:endParaRPr>
          </a:p>
          <a:p>
            <a:pPr marL="0" indent="0" algn="ctr">
              <a:buNone/>
            </a:pPr>
            <a:r>
              <a:rPr lang="en-US" sz="2000" smtClean="0">
                <a:solidFill>
                  <a:schemeClr val="tx1"/>
                </a:solidFill>
              </a:rPr>
              <a:t>Nhóm 6</a:t>
            </a:r>
          </a:p>
          <a:p>
            <a:pPr marL="0" indent="0" algn="ctr">
              <a:buNone/>
            </a:pPr>
            <a:endParaRPr lang="en-US" sz="2800">
              <a:solidFill>
                <a:schemeClr val="tx1"/>
              </a:solidFill>
            </a:endParaRPr>
          </a:p>
          <a:p>
            <a:pPr marL="0" indent="0" algn="ctr">
              <a:buNone/>
            </a:pPr>
            <a:endParaRPr lang="en-US" sz="280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58977079"/>
              </p:ext>
            </p:extLst>
          </p:nvPr>
        </p:nvGraphicFramePr>
        <p:xfrm>
          <a:off x="1899678" y="3949991"/>
          <a:ext cx="6151980" cy="2595880"/>
        </p:xfrm>
        <a:graphic>
          <a:graphicData uri="http://schemas.openxmlformats.org/drawingml/2006/table">
            <a:tbl>
              <a:tblPr firstRow="1" bandRow="1">
                <a:tableStyleId>{2D5ABB26-0587-4C30-8999-92F81FD0307C}</a:tableStyleId>
              </a:tblPr>
              <a:tblGrid>
                <a:gridCol w="3075990">
                  <a:extLst>
                    <a:ext uri="{9D8B030D-6E8A-4147-A177-3AD203B41FA5}">
                      <a16:colId xmlns:a16="http://schemas.microsoft.com/office/drawing/2014/main" val="1195189890"/>
                    </a:ext>
                  </a:extLst>
                </a:gridCol>
                <a:gridCol w="3075990">
                  <a:extLst>
                    <a:ext uri="{9D8B030D-6E8A-4147-A177-3AD203B41FA5}">
                      <a16:colId xmlns:a16="http://schemas.microsoft.com/office/drawing/2014/main" val="1221282949"/>
                    </a:ext>
                  </a:extLst>
                </a:gridCol>
              </a:tblGrid>
              <a:tr h="370840">
                <a:tc>
                  <a:txBody>
                    <a:bodyPr/>
                    <a:lstStyle/>
                    <a:p>
                      <a:pPr algn="ctr"/>
                      <a:r>
                        <a:rPr lang="en-US" err="1" smtClean="0"/>
                        <a:t>Họ</a:t>
                      </a:r>
                      <a:r>
                        <a:rPr lang="en-US" baseline="0" smtClean="0"/>
                        <a:t> </a:t>
                      </a:r>
                      <a:r>
                        <a:rPr lang="en-US" baseline="0" err="1" smtClean="0"/>
                        <a:t>và</a:t>
                      </a:r>
                      <a:r>
                        <a:rPr lang="en-US" baseline="0" smtClean="0"/>
                        <a:t> </a:t>
                      </a:r>
                      <a:r>
                        <a:rPr lang="en-US" baseline="0" err="1" smtClean="0"/>
                        <a:t>tên</a:t>
                      </a:r>
                      <a:endParaRPr lang="en-US"/>
                    </a:p>
                  </a:txBody>
                  <a:tcPr/>
                </a:tc>
                <a:tc>
                  <a:txBody>
                    <a:bodyPr/>
                    <a:lstStyle/>
                    <a:p>
                      <a:pPr algn="ctr"/>
                      <a:r>
                        <a:rPr lang="en-US" smtClean="0"/>
                        <a:t>MSSV</a:t>
                      </a:r>
                      <a:endParaRPr lang="en-US"/>
                    </a:p>
                  </a:txBody>
                  <a:tcPr/>
                </a:tc>
                <a:extLst>
                  <a:ext uri="{0D108BD9-81ED-4DB2-BD59-A6C34878D82A}">
                    <a16:rowId xmlns:a16="http://schemas.microsoft.com/office/drawing/2014/main" val="4073002547"/>
                  </a:ext>
                </a:extLst>
              </a:tr>
              <a:tr h="370840">
                <a:tc>
                  <a:txBody>
                    <a:bodyPr/>
                    <a:lstStyle/>
                    <a:p>
                      <a:pPr algn="l"/>
                      <a:r>
                        <a:rPr lang="en-US" err="1" smtClean="0"/>
                        <a:t>Cù</a:t>
                      </a:r>
                      <a:r>
                        <a:rPr lang="en-US" baseline="0" smtClean="0"/>
                        <a:t> </a:t>
                      </a:r>
                      <a:r>
                        <a:rPr lang="en-US" baseline="0" err="1" smtClean="0"/>
                        <a:t>Quang</a:t>
                      </a:r>
                      <a:r>
                        <a:rPr lang="en-US" baseline="0" smtClean="0"/>
                        <a:t> </a:t>
                      </a:r>
                      <a:r>
                        <a:rPr lang="en-US" baseline="0" err="1" smtClean="0"/>
                        <a:t>Hiệu</a:t>
                      </a:r>
                      <a:endParaRPr lang="en-US"/>
                    </a:p>
                  </a:txBody>
                  <a:tcPr/>
                </a:tc>
                <a:tc>
                  <a:txBody>
                    <a:bodyPr/>
                    <a:lstStyle/>
                    <a:p>
                      <a:pPr algn="ctr"/>
                      <a:r>
                        <a:rPr lang="en-US" smtClean="0"/>
                        <a:t>20141675</a:t>
                      </a:r>
                      <a:endParaRPr lang="en-US"/>
                    </a:p>
                  </a:txBody>
                  <a:tcPr/>
                </a:tc>
                <a:extLst>
                  <a:ext uri="{0D108BD9-81ED-4DB2-BD59-A6C34878D82A}">
                    <a16:rowId xmlns:a16="http://schemas.microsoft.com/office/drawing/2014/main" val="2224609998"/>
                  </a:ext>
                </a:extLst>
              </a:tr>
              <a:tr h="370840">
                <a:tc>
                  <a:txBody>
                    <a:bodyPr/>
                    <a:lstStyle/>
                    <a:p>
                      <a:pPr algn="l"/>
                      <a:r>
                        <a:rPr lang="en-US" err="1" smtClean="0"/>
                        <a:t>Đặng</a:t>
                      </a:r>
                      <a:r>
                        <a:rPr lang="en-US" baseline="0" smtClean="0"/>
                        <a:t> </a:t>
                      </a:r>
                      <a:r>
                        <a:rPr lang="en-US" baseline="0" err="1" smtClean="0"/>
                        <a:t>Tùng</a:t>
                      </a:r>
                      <a:r>
                        <a:rPr lang="en-US" baseline="0" smtClean="0"/>
                        <a:t> Long</a:t>
                      </a:r>
                      <a:endParaRPr lang="en-US"/>
                    </a:p>
                  </a:txBody>
                  <a:tcPr/>
                </a:tc>
                <a:tc>
                  <a:txBody>
                    <a:bodyPr/>
                    <a:lstStyle/>
                    <a:p>
                      <a:pPr algn="ctr"/>
                      <a:r>
                        <a:rPr lang="en-US" smtClean="0"/>
                        <a:t>20142642</a:t>
                      </a:r>
                      <a:endParaRPr lang="en-US"/>
                    </a:p>
                  </a:txBody>
                  <a:tcPr/>
                </a:tc>
                <a:extLst>
                  <a:ext uri="{0D108BD9-81ED-4DB2-BD59-A6C34878D82A}">
                    <a16:rowId xmlns:a16="http://schemas.microsoft.com/office/drawing/2014/main" val="1900678363"/>
                  </a:ext>
                </a:extLst>
              </a:tr>
              <a:tr h="370840">
                <a:tc>
                  <a:txBody>
                    <a:bodyPr/>
                    <a:lstStyle/>
                    <a:p>
                      <a:pPr algn="l"/>
                      <a:r>
                        <a:rPr lang="en-US" err="1" smtClean="0"/>
                        <a:t>Hoàng</a:t>
                      </a:r>
                      <a:r>
                        <a:rPr lang="en-US" baseline="0" smtClean="0"/>
                        <a:t> </a:t>
                      </a:r>
                      <a:r>
                        <a:rPr lang="en-US" baseline="0" err="1" smtClean="0"/>
                        <a:t>Huyền</a:t>
                      </a:r>
                      <a:r>
                        <a:rPr lang="en-US" baseline="0" smtClean="0"/>
                        <a:t> </a:t>
                      </a:r>
                      <a:r>
                        <a:rPr lang="en-US" baseline="0" err="1" smtClean="0"/>
                        <a:t>Trang</a:t>
                      </a:r>
                      <a:endParaRPr lang="en-US"/>
                    </a:p>
                  </a:txBody>
                  <a:tcPr/>
                </a:tc>
                <a:tc>
                  <a:txBody>
                    <a:bodyPr/>
                    <a:lstStyle/>
                    <a:p>
                      <a:pPr algn="ctr"/>
                      <a:r>
                        <a:rPr lang="en-US" smtClean="0"/>
                        <a:t>20144587</a:t>
                      </a:r>
                      <a:endParaRPr lang="en-US"/>
                    </a:p>
                  </a:txBody>
                  <a:tcPr/>
                </a:tc>
                <a:extLst>
                  <a:ext uri="{0D108BD9-81ED-4DB2-BD59-A6C34878D82A}">
                    <a16:rowId xmlns:a16="http://schemas.microsoft.com/office/drawing/2014/main" val="2977249612"/>
                  </a:ext>
                </a:extLst>
              </a:tr>
              <a:tr h="370840">
                <a:tc>
                  <a:txBody>
                    <a:bodyPr/>
                    <a:lstStyle/>
                    <a:p>
                      <a:pPr algn="l"/>
                      <a:r>
                        <a:rPr lang="en-US" err="1" smtClean="0"/>
                        <a:t>Nguyễn</a:t>
                      </a:r>
                      <a:r>
                        <a:rPr lang="en-US" baseline="0" smtClean="0"/>
                        <a:t> </a:t>
                      </a:r>
                      <a:r>
                        <a:rPr lang="en-US" baseline="0" err="1" smtClean="0"/>
                        <a:t>Hà</a:t>
                      </a:r>
                      <a:r>
                        <a:rPr lang="en-US" baseline="0" smtClean="0"/>
                        <a:t> Thu</a:t>
                      </a:r>
                      <a:endParaRPr lang="en-US"/>
                    </a:p>
                  </a:txBody>
                  <a:tcPr/>
                </a:tc>
                <a:tc>
                  <a:txBody>
                    <a:bodyPr/>
                    <a:lstStyle/>
                    <a:p>
                      <a:pPr algn="ctr"/>
                      <a:r>
                        <a:rPr lang="en-US" smtClean="0"/>
                        <a:t>20144339</a:t>
                      </a:r>
                      <a:endParaRPr lang="en-US"/>
                    </a:p>
                  </a:txBody>
                  <a:tcPr/>
                </a:tc>
                <a:extLst>
                  <a:ext uri="{0D108BD9-81ED-4DB2-BD59-A6C34878D82A}">
                    <a16:rowId xmlns:a16="http://schemas.microsoft.com/office/drawing/2014/main" val="1910464577"/>
                  </a:ext>
                </a:extLst>
              </a:tr>
              <a:tr h="370840">
                <a:tc>
                  <a:txBody>
                    <a:bodyPr/>
                    <a:lstStyle/>
                    <a:p>
                      <a:pPr algn="l"/>
                      <a:r>
                        <a:rPr lang="en-US" err="1" smtClean="0"/>
                        <a:t>Nguyễn</a:t>
                      </a:r>
                      <a:r>
                        <a:rPr lang="en-US" baseline="0" smtClean="0"/>
                        <a:t> </a:t>
                      </a:r>
                      <a:r>
                        <a:rPr lang="en-US" baseline="0" err="1" smtClean="0"/>
                        <a:t>Xuân</a:t>
                      </a:r>
                      <a:r>
                        <a:rPr lang="en-US" baseline="0" smtClean="0"/>
                        <a:t> </a:t>
                      </a:r>
                      <a:r>
                        <a:rPr lang="en-US" baseline="0" err="1" smtClean="0"/>
                        <a:t>Thái</a:t>
                      </a:r>
                      <a:endParaRPr lang="en-US"/>
                    </a:p>
                  </a:txBody>
                  <a:tcPr/>
                </a:tc>
                <a:tc>
                  <a:txBody>
                    <a:bodyPr/>
                    <a:lstStyle/>
                    <a:p>
                      <a:pPr algn="ctr"/>
                      <a:r>
                        <a:rPr lang="en-US" smtClean="0"/>
                        <a:t>20144035</a:t>
                      </a:r>
                      <a:endParaRPr lang="en-US"/>
                    </a:p>
                  </a:txBody>
                  <a:tcPr/>
                </a:tc>
                <a:extLst>
                  <a:ext uri="{0D108BD9-81ED-4DB2-BD59-A6C34878D82A}">
                    <a16:rowId xmlns:a16="http://schemas.microsoft.com/office/drawing/2014/main" val="1130968496"/>
                  </a:ext>
                </a:extLst>
              </a:tr>
              <a:tr h="370840">
                <a:tc>
                  <a:txBody>
                    <a:bodyPr/>
                    <a:lstStyle/>
                    <a:p>
                      <a:pPr algn="l"/>
                      <a:r>
                        <a:rPr lang="en-US" err="1" smtClean="0"/>
                        <a:t>Vũ</a:t>
                      </a:r>
                      <a:r>
                        <a:rPr lang="en-US" baseline="0" smtClean="0"/>
                        <a:t> </a:t>
                      </a:r>
                      <a:r>
                        <a:rPr lang="en-US" baseline="0" err="1" smtClean="0"/>
                        <a:t>Hồng</a:t>
                      </a:r>
                      <a:r>
                        <a:rPr lang="en-US" baseline="0" smtClean="0"/>
                        <a:t> </a:t>
                      </a:r>
                      <a:r>
                        <a:rPr lang="en-US" baseline="0" err="1" smtClean="0"/>
                        <a:t>Việt</a:t>
                      </a:r>
                      <a:endParaRPr lang="en-US"/>
                    </a:p>
                  </a:txBody>
                  <a:tcPr/>
                </a:tc>
                <a:tc>
                  <a:txBody>
                    <a:bodyPr/>
                    <a:lstStyle/>
                    <a:p>
                      <a:pPr algn="ctr"/>
                      <a:r>
                        <a:rPr lang="en-US" smtClean="0"/>
                        <a:t>20145255</a:t>
                      </a:r>
                      <a:endParaRPr lang="en-US"/>
                    </a:p>
                  </a:txBody>
                  <a:tcPr/>
                </a:tc>
                <a:extLst>
                  <a:ext uri="{0D108BD9-81ED-4DB2-BD59-A6C34878D82A}">
                    <a16:rowId xmlns:a16="http://schemas.microsoft.com/office/drawing/2014/main" val="856062431"/>
                  </a:ext>
                </a:extLst>
              </a:tr>
            </a:tbl>
          </a:graphicData>
        </a:graphic>
      </p:graphicFrame>
    </p:spTree>
    <p:extLst>
      <p:ext uri="{BB962C8B-B14F-4D97-AF65-F5344CB8AC3E}">
        <p14:creationId xmlns:p14="http://schemas.microsoft.com/office/powerpoint/2010/main" val="353785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arn(inVertical)">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smtClean="0">
                <a:solidFill>
                  <a:schemeClr val="tx1"/>
                </a:solidFill>
              </a:rPr>
              <a:t>1. Tìm hiểu kernel Linux</a:t>
            </a:r>
            <a:endParaRPr lang="en-US" sz="4800">
              <a:solidFill>
                <a:schemeClr val="tx1"/>
              </a:solidFill>
            </a:endParaRPr>
          </a:p>
        </p:txBody>
      </p:sp>
      <p:sp>
        <p:nvSpPr>
          <p:cNvPr id="5" name="Content Placeholder 4"/>
          <p:cNvSpPr>
            <a:spLocks noGrp="1"/>
          </p:cNvSpPr>
          <p:nvPr>
            <p:ph sz="half" idx="1"/>
          </p:nvPr>
        </p:nvSpPr>
        <p:spPr>
          <a:xfrm>
            <a:off x="677334" y="1930400"/>
            <a:ext cx="4184035" cy="4110960"/>
          </a:xfrm>
        </p:spPr>
        <p:txBody>
          <a:bodyPr>
            <a:normAutofit lnSpcReduction="10000"/>
          </a:bodyPr>
          <a:lstStyle/>
          <a:p>
            <a:pPr>
              <a:buClrTx/>
              <a:buFont typeface="Wingdings" panose="05000000000000000000" pitchFamily="2" charset="2"/>
              <a:buChar char="v"/>
            </a:pPr>
            <a:r>
              <a:rPr lang="en-US" smtClean="0">
                <a:solidFill>
                  <a:schemeClr val="tx1"/>
                </a:solidFill>
              </a:rPr>
              <a:t>Là một bộ phận cấu thành hệ thống, là lớp phần mềm nằm giữa phần cứng và các chương trình ứng dụng.</a:t>
            </a:r>
          </a:p>
          <a:p>
            <a:pPr>
              <a:buClrTx/>
              <a:buFont typeface="Wingdings" panose="05000000000000000000" pitchFamily="2" charset="2"/>
              <a:buChar char="v"/>
            </a:pPr>
            <a:r>
              <a:rPr lang="en-US" smtClean="0">
                <a:solidFill>
                  <a:schemeClr val="tx1"/>
                </a:solidFill>
              </a:rPr>
              <a:t>Vai trò:</a:t>
            </a:r>
          </a:p>
          <a:p>
            <a:pPr>
              <a:buClrTx/>
              <a:buFont typeface="Wingdings" panose="05000000000000000000" pitchFamily="2" charset="2"/>
              <a:buChar char="Ø"/>
            </a:pPr>
            <a:r>
              <a:rPr lang="en-US" smtClean="0">
                <a:solidFill>
                  <a:schemeClr val="tx1"/>
                </a:solidFill>
              </a:rPr>
              <a:t>Quản lý tất cả các tài nguyên phần cứng.</a:t>
            </a:r>
          </a:p>
          <a:p>
            <a:pPr>
              <a:buClrTx/>
              <a:buFont typeface="Wingdings" panose="05000000000000000000" pitchFamily="2" charset="2"/>
              <a:buChar char="Ø"/>
            </a:pPr>
            <a:r>
              <a:rPr lang="en-US" smtClean="0">
                <a:solidFill>
                  <a:schemeClr val="tx1"/>
                </a:solidFill>
              </a:rPr>
              <a:t>Cung cấp việc cài đặt đa nền tảng, kiến trúc, phần cứng độc lập.</a:t>
            </a:r>
          </a:p>
          <a:p>
            <a:pPr>
              <a:buClrTx/>
              <a:buFont typeface="Wingdings" panose="05000000000000000000" pitchFamily="2" charset="2"/>
              <a:buChar char="Ø"/>
            </a:pPr>
            <a:r>
              <a:rPr lang="en-US" smtClean="0">
                <a:solidFill>
                  <a:schemeClr val="tx1"/>
                </a:solidFill>
              </a:rPr>
              <a:t>Xử lý việc truy cập và sử dụng các thành phần phần cứng một cách đồng thời từ các nguồn tài nguyên khác nhau.</a:t>
            </a:r>
            <a:endParaRPr lang="en-US">
              <a:solidFill>
                <a:schemeClr val="tx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69" y="1930400"/>
            <a:ext cx="4783185" cy="4110960"/>
          </a:xfrm>
        </p:spPr>
      </p:pic>
    </p:spTree>
    <p:extLst>
      <p:ext uri="{BB962C8B-B14F-4D97-AF65-F5344CB8AC3E}">
        <p14:creationId xmlns:p14="http://schemas.microsoft.com/office/powerpoint/2010/main" val="43725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down)">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down)">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err="1" smtClean="0">
                <a:solidFill>
                  <a:schemeClr val="tx1"/>
                </a:solidFill>
              </a:rPr>
              <a:t>Mục</a:t>
            </a:r>
            <a:r>
              <a:rPr lang="en-US" sz="4800" smtClean="0">
                <a:solidFill>
                  <a:schemeClr val="tx1"/>
                </a:solidFill>
              </a:rPr>
              <a:t> </a:t>
            </a:r>
            <a:r>
              <a:rPr lang="en-US" sz="4800" err="1" smtClean="0">
                <a:solidFill>
                  <a:schemeClr val="tx1"/>
                </a:solidFill>
              </a:rPr>
              <a:t>đích</a:t>
            </a:r>
            <a:r>
              <a:rPr lang="en-US" sz="4800" smtClean="0">
                <a:solidFill>
                  <a:schemeClr val="tx1"/>
                </a:solidFill>
              </a:rPr>
              <a:t> </a:t>
            </a:r>
            <a:r>
              <a:rPr lang="en-US" sz="4800" err="1" smtClean="0">
                <a:solidFill>
                  <a:schemeClr val="tx1"/>
                </a:solidFill>
              </a:rPr>
              <a:t>biên</a:t>
            </a:r>
            <a:r>
              <a:rPr lang="en-US" sz="4800" smtClean="0">
                <a:solidFill>
                  <a:schemeClr val="tx1"/>
                </a:solidFill>
              </a:rPr>
              <a:t> </a:t>
            </a:r>
            <a:r>
              <a:rPr lang="en-US" sz="4800" err="1" smtClean="0">
                <a:solidFill>
                  <a:schemeClr val="tx1"/>
                </a:solidFill>
              </a:rPr>
              <a:t>dịch</a:t>
            </a:r>
            <a:r>
              <a:rPr lang="en-US" sz="4800" smtClean="0">
                <a:solidFill>
                  <a:schemeClr val="tx1"/>
                </a:solidFill>
              </a:rPr>
              <a:t> kernel</a:t>
            </a:r>
            <a:endParaRPr lang="en-US" sz="4800">
              <a:solidFill>
                <a:schemeClr val="tx1"/>
              </a:solidFill>
            </a:endParaRPr>
          </a:p>
        </p:txBody>
      </p:sp>
      <p:sp>
        <p:nvSpPr>
          <p:cNvPr id="5" name="Content Placeholder 4"/>
          <p:cNvSpPr>
            <a:spLocks noGrp="1"/>
          </p:cNvSpPr>
          <p:nvPr>
            <p:ph idx="1"/>
          </p:nvPr>
        </p:nvSpPr>
        <p:spPr/>
        <p:txBody>
          <a:bodyPr>
            <a:normAutofit/>
          </a:bodyPr>
          <a:lstStyle/>
          <a:p>
            <a:pPr>
              <a:buClrTx/>
              <a:buFont typeface="Wingdings" panose="05000000000000000000" pitchFamily="2" charset="2"/>
              <a:buChar char="ü"/>
            </a:pPr>
            <a:r>
              <a:rPr lang="en-US" sz="2800" smtClean="0">
                <a:solidFill>
                  <a:schemeClr val="tx1"/>
                </a:solidFill>
              </a:rPr>
              <a:t>Tái biên dịch kernel để chữa lỗi của kernel. Nếu các lỗi này thuộc về lõi của kernel thì phải vá nguồn của kernel và biên dịch lại nó để sửa chữa các lỗi được công bố.</a:t>
            </a:r>
          </a:p>
          <a:p>
            <a:pPr>
              <a:buClrTx/>
              <a:buFont typeface="Wingdings" panose="05000000000000000000" pitchFamily="2" charset="2"/>
              <a:buChar char="ü"/>
            </a:pPr>
            <a:r>
              <a:rPr lang="en-US" sz="2800" smtClean="0">
                <a:solidFill>
                  <a:schemeClr val="tx1"/>
                </a:solidFill>
              </a:rPr>
              <a:t>Biên dịch lại nhân để loại bỏ những </a:t>
            </a:r>
            <a:r>
              <a:rPr lang="en-US" sz="2800" smtClean="0">
                <a:solidFill>
                  <a:srgbClr val="C00000"/>
                </a:solidFill>
              </a:rPr>
              <a:t>Driver</a:t>
            </a:r>
            <a:r>
              <a:rPr lang="en-US" sz="2800" smtClean="0">
                <a:solidFill>
                  <a:schemeClr val="tx1"/>
                </a:solidFill>
              </a:rPr>
              <a:t> không cần thiết qua đó nâng cao hiệu năng của nhân.</a:t>
            </a:r>
          </a:p>
          <a:p>
            <a:pPr>
              <a:buClrTx/>
              <a:buFont typeface="Wingdings" panose="05000000000000000000" pitchFamily="2" charset="2"/>
              <a:buChar char="ü"/>
            </a:pPr>
            <a:r>
              <a:rPr lang="en-US" sz="2800" smtClean="0">
                <a:solidFill>
                  <a:schemeClr val="tx1"/>
                </a:solidFill>
              </a:rPr>
              <a:t>Biên dịch lại kernel để thử nghiệm một chức năng hoặc một module mới.</a:t>
            </a:r>
            <a:endParaRPr lang="en-US" sz="2800">
              <a:solidFill>
                <a:schemeClr val="tx1"/>
              </a:solidFill>
            </a:endParaRPr>
          </a:p>
        </p:txBody>
      </p:sp>
    </p:spTree>
    <p:extLst>
      <p:ext uri="{BB962C8B-B14F-4D97-AF65-F5344CB8AC3E}">
        <p14:creationId xmlns:p14="http://schemas.microsoft.com/office/powerpoint/2010/main" val="397176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2. </a:t>
            </a:r>
            <a:r>
              <a:rPr lang="en-US" sz="4800" err="1" smtClean="0">
                <a:solidFill>
                  <a:schemeClr val="tx1"/>
                </a:solidFill>
              </a:rPr>
              <a:t>Biên</a:t>
            </a:r>
            <a:r>
              <a:rPr lang="en-US" sz="4800" smtClean="0">
                <a:solidFill>
                  <a:schemeClr val="tx1"/>
                </a:solidFill>
              </a:rPr>
              <a:t> </a:t>
            </a:r>
            <a:r>
              <a:rPr lang="en-US" sz="4800" err="1" smtClean="0">
                <a:solidFill>
                  <a:schemeClr val="tx1"/>
                </a:solidFill>
              </a:rPr>
              <a:t>dịch</a:t>
            </a:r>
            <a:r>
              <a:rPr lang="en-US" sz="4800" smtClean="0">
                <a:solidFill>
                  <a:schemeClr val="tx1"/>
                </a:solidFill>
              </a:rPr>
              <a:t> </a:t>
            </a:r>
            <a:r>
              <a:rPr lang="en-US" sz="4800" err="1" smtClean="0">
                <a:solidFill>
                  <a:schemeClr val="tx1"/>
                </a:solidFill>
              </a:rPr>
              <a:t>một</a:t>
            </a:r>
            <a:r>
              <a:rPr lang="en-US" sz="4800" smtClean="0">
                <a:solidFill>
                  <a:schemeClr val="tx1"/>
                </a:solidFill>
              </a:rPr>
              <a:t> kernel </a:t>
            </a:r>
            <a:r>
              <a:rPr lang="en-US" sz="4800" err="1" smtClean="0">
                <a:solidFill>
                  <a:schemeClr val="tx1"/>
                </a:solidFill>
              </a:rPr>
              <a:t>mới</a:t>
            </a:r>
            <a:endParaRPr lang="en-US" sz="4800">
              <a:solidFill>
                <a:schemeClr val="tx1"/>
              </a:solidFill>
            </a:endParaRPr>
          </a:p>
        </p:txBody>
      </p:sp>
      <p:sp>
        <p:nvSpPr>
          <p:cNvPr id="4" name="Content Placeholder 3"/>
          <p:cNvSpPr>
            <a:spLocks noGrp="1"/>
          </p:cNvSpPr>
          <p:nvPr>
            <p:ph sz="half" idx="1"/>
          </p:nvPr>
        </p:nvSpPr>
        <p:spPr/>
        <p:txBody>
          <a:bodyPr/>
          <a:lstStyle/>
          <a:p>
            <a:pPr>
              <a:buClrTx/>
              <a:buFont typeface="Wingdings" panose="05000000000000000000" pitchFamily="2" charset="2"/>
              <a:buChar char="v"/>
            </a:pPr>
            <a:r>
              <a:rPr lang="en-US" err="1" smtClean="0">
                <a:solidFill>
                  <a:schemeClr val="tx1"/>
                </a:solidFill>
              </a:rPr>
              <a:t>Cài</a:t>
            </a:r>
            <a:r>
              <a:rPr lang="en-US" smtClean="0">
                <a:solidFill>
                  <a:schemeClr val="tx1"/>
                </a:solidFill>
              </a:rPr>
              <a:t> </a:t>
            </a:r>
            <a:r>
              <a:rPr lang="en-US" err="1" smtClean="0">
                <a:solidFill>
                  <a:schemeClr val="tx1"/>
                </a:solidFill>
              </a:rPr>
              <a:t>đặt</a:t>
            </a:r>
            <a:r>
              <a:rPr lang="en-US" smtClean="0">
                <a:solidFill>
                  <a:schemeClr val="tx1"/>
                </a:solidFill>
              </a:rPr>
              <a:t> </a:t>
            </a:r>
            <a:r>
              <a:rPr lang="en-US" err="1" smtClean="0">
                <a:solidFill>
                  <a:srgbClr val="FF0000"/>
                </a:solidFill>
              </a:rPr>
              <a:t>git</a:t>
            </a:r>
            <a:endParaRPr lang="en-US" smtClean="0">
              <a:solidFill>
                <a:srgbClr val="FF0000"/>
              </a:solidFill>
            </a:endParaRPr>
          </a:p>
          <a:p>
            <a:pPr marL="0" indent="0">
              <a:buClrTx/>
              <a:buNone/>
            </a:pPr>
            <a:r>
              <a:rPr lang="en-US" smtClean="0">
                <a:solidFill>
                  <a:srgbClr val="FF0000"/>
                </a:solidFill>
              </a:rPr>
              <a:t>	</a:t>
            </a:r>
            <a:r>
              <a:rPr lang="en-US" err="1" smtClean="0">
                <a:solidFill>
                  <a:schemeClr val="tx1"/>
                </a:solidFill>
              </a:rPr>
              <a:t>sudo</a:t>
            </a:r>
            <a:r>
              <a:rPr lang="en-US" smtClean="0">
                <a:solidFill>
                  <a:schemeClr val="tx1"/>
                </a:solidFill>
              </a:rPr>
              <a:t> apt install </a:t>
            </a:r>
            <a:r>
              <a:rPr lang="en-US" err="1" smtClean="0">
                <a:solidFill>
                  <a:schemeClr val="tx1"/>
                </a:solidFill>
              </a:rPr>
              <a:t>git</a:t>
            </a:r>
            <a:endParaRPr lang="en-US" smtClean="0">
              <a:solidFill>
                <a:schemeClr val="tx1"/>
              </a:solidFill>
            </a:endParaRPr>
          </a:p>
          <a:p>
            <a:pPr>
              <a:buClrTx/>
              <a:buFont typeface="Wingdings" panose="05000000000000000000" pitchFamily="2" charset="2"/>
              <a:buChar char="v"/>
            </a:pPr>
            <a:r>
              <a:rPr lang="en-US" err="1" smtClean="0">
                <a:solidFill>
                  <a:schemeClr val="tx1"/>
                </a:solidFill>
              </a:rPr>
              <a:t>Tải</a:t>
            </a:r>
            <a:r>
              <a:rPr lang="en-US" smtClean="0">
                <a:solidFill>
                  <a:schemeClr val="tx1"/>
                </a:solidFill>
              </a:rPr>
              <a:t> toolchain </a:t>
            </a:r>
            <a:r>
              <a:rPr lang="en-US" err="1" smtClean="0">
                <a:solidFill>
                  <a:schemeClr val="tx1"/>
                </a:solidFill>
              </a:rPr>
              <a:t>để</a:t>
            </a:r>
            <a:r>
              <a:rPr lang="en-US" smtClean="0">
                <a:solidFill>
                  <a:schemeClr val="tx1"/>
                </a:solidFill>
              </a:rPr>
              <a:t> </a:t>
            </a:r>
            <a:r>
              <a:rPr lang="en-US" err="1" smtClean="0">
                <a:solidFill>
                  <a:schemeClr val="tx1"/>
                </a:solidFill>
              </a:rPr>
              <a:t>thực</a:t>
            </a:r>
            <a:r>
              <a:rPr lang="en-US" smtClean="0">
                <a:solidFill>
                  <a:schemeClr val="tx1"/>
                </a:solidFill>
              </a:rPr>
              <a:t> </a:t>
            </a:r>
            <a:r>
              <a:rPr lang="en-US" err="1" smtClean="0">
                <a:solidFill>
                  <a:schemeClr val="tx1"/>
                </a:solidFill>
              </a:rPr>
              <a:t>hiện</a:t>
            </a:r>
            <a:r>
              <a:rPr lang="en-US" smtClean="0">
                <a:solidFill>
                  <a:schemeClr val="tx1"/>
                </a:solidFill>
              </a:rPr>
              <a:t> </a:t>
            </a:r>
            <a:r>
              <a:rPr lang="en-US" err="1" smtClean="0">
                <a:solidFill>
                  <a:schemeClr val="tx1"/>
                </a:solidFill>
              </a:rPr>
              <a:t>biên</a:t>
            </a:r>
            <a:r>
              <a:rPr lang="en-US" smtClean="0">
                <a:solidFill>
                  <a:schemeClr val="tx1"/>
                </a:solidFill>
              </a:rPr>
              <a:t> </a:t>
            </a:r>
            <a:r>
              <a:rPr lang="en-US" err="1" smtClean="0">
                <a:solidFill>
                  <a:schemeClr val="tx1"/>
                </a:solidFill>
              </a:rPr>
              <a:t>dịch</a:t>
            </a:r>
            <a:r>
              <a:rPr lang="en-US" smtClean="0">
                <a:solidFill>
                  <a:schemeClr val="tx1"/>
                </a:solidFill>
              </a:rPr>
              <a:t> </a:t>
            </a:r>
            <a:r>
              <a:rPr lang="en-US" err="1" smtClean="0">
                <a:solidFill>
                  <a:schemeClr val="tx1"/>
                </a:solidFill>
              </a:rPr>
              <a:t>chéo</a:t>
            </a:r>
            <a:endParaRPr lang="en-US" smtClean="0">
              <a:solidFill>
                <a:schemeClr val="tx1"/>
              </a:solidFill>
            </a:endParaRPr>
          </a:p>
          <a:p>
            <a:pPr marL="0" indent="0">
              <a:buClrTx/>
              <a:buNone/>
            </a:pPr>
            <a:r>
              <a:rPr lang="en-US">
                <a:solidFill>
                  <a:schemeClr val="tx1"/>
                </a:solidFill>
              </a:rPr>
              <a:t>	</a:t>
            </a:r>
            <a:r>
              <a:rPr lang="en-US" sz="1100" err="1" smtClean="0">
                <a:solidFill>
                  <a:schemeClr val="tx1"/>
                </a:solidFill>
              </a:rPr>
              <a:t>git</a:t>
            </a:r>
            <a:r>
              <a:rPr lang="en-US" sz="1100" smtClean="0">
                <a:solidFill>
                  <a:schemeClr val="tx1"/>
                </a:solidFill>
              </a:rPr>
              <a:t> clone </a:t>
            </a:r>
            <a:r>
              <a:rPr lang="en-US" sz="1100" smtClean="0">
                <a:solidFill>
                  <a:schemeClr val="tx1"/>
                </a:solidFill>
                <a:hlinkClick r:id="rId2"/>
              </a:rPr>
              <a:t>https://github.com/friendlarm/prebuilts.git</a:t>
            </a:r>
            <a:endParaRPr lang="en-US" sz="1100" smtClean="0">
              <a:solidFill>
                <a:schemeClr val="tx1"/>
              </a:solidFill>
            </a:endParaRPr>
          </a:p>
          <a:p>
            <a:pPr marL="0" indent="0">
              <a:buClrTx/>
              <a:buNone/>
            </a:pPr>
            <a:r>
              <a:rPr lang="en-US" smtClean="0">
                <a:solidFill>
                  <a:schemeClr val="tx1"/>
                </a:solidFill>
              </a:rPr>
              <a:t>	</a:t>
            </a:r>
            <a:r>
              <a:rPr lang="en-US" sz="1400" err="1" smtClean="0">
                <a:solidFill>
                  <a:schemeClr val="tx1"/>
                </a:solidFill>
              </a:rPr>
              <a:t>sudo</a:t>
            </a:r>
            <a:r>
              <a:rPr lang="en-US" sz="1400" smtClean="0">
                <a:solidFill>
                  <a:schemeClr val="tx1"/>
                </a:solidFill>
              </a:rPr>
              <a:t> </a:t>
            </a:r>
            <a:r>
              <a:rPr lang="en-US" sz="1400" err="1" smtClean="0">
                <a:solidFill>
                  <a:schemeClr val="tx1"/>
                </a:solidFill>
              </a:rPr>
              <a:t>mkdir</a:t>
            </a:r>
            <a:r>
              <a:rPr lang="en-US" sz="1400" smtClean="0">
                <a:solidFill>
                  <a:schemeClr val="tx1"/>
                </a:solidFill>
              </a:rPr>
              <a:t> –p /opt/</a:t>
            </a:r>
            <a:r>
              <a:rPr lang="en-US" sz="1400" err="1" smtClean="0">
                <a:solidFill>
                  <a:schemeClr val="tx1"/>
                </a:solidFill>
              </a:rPr>
              <a:t>FriendlyARM</a:t>
            </a:r>
            <a:r>
              <a:rPr lang="en-US" sz="1400" smtClean="0">
                <a:solidFill>
                  <a:schemeClr val="tx1"/>
                </a:solidFill>
              </a:rPr>
              <a:t>/toolchain</a:t>
            </a:r>
          </a:p>
          <a:p>
            <a:pPr marL="0" indent="0">
              <a:buClrTx/>
              <a:buNone/>
            </a:pPr>
            <a:r>
              <a:rPr lang="en-US" sz="1400" smtClean="0">
                <a:solidFill>
                  <a:schemeClr val="tx1"/>
                </a:solidFill>
              </a:rPr>
              <a:t>	</a:t>
            </a:r>
            <a:r>
              <a:rPr lang="en-US" sz="1100" err="1" smtClean="0">
                <a:solidFill>
                  <a:schemeClr val="tx1"/>
                </a:solidFill>
              </a:rPr>
              <a:t>sudo</a:t>
            </a:r>
            <a:r>
              <a:rPr lang="en-US" sz="1100" smtClean="0">
                <a:solidFill>
                  <a:schemeClr val="tx1"/>
                </a:solidFill>
              </a:rPr>
              <a:t> </a:t>
            </a:r>
            <a:r>
              <a:rPr lang="en-US" sz="1100">
                <a:solidFill>
                  <a:schemeClr val="tx1"/>
                </a:solidFill>
              </a:rPr>
              <a:t>tar </a:t>
            </a:r>
            <a:r>
              <a:rPr lang="en-US" sz="1100" err="1">
                <a:solidFill>
                  <a:schemeClr val="tx1"/>
                </a:solidFill>
              </a:rPr>
              <a:t>xf</a:t>
            </a:r>
            <a:r>
              <a:rPr lang="en-US" sz="1100">
                <a:solidFill>
                  <a:schemeClr val="tx1"/>
                </a:solidFill>
              </a:rPr>
              <a:t> </a:t>
            </a:r>
            <a:r>
              <a:rPr lang="en-US" sz="1100" err="1" smtClean="0">
                <a:solidFill>
                  <a:schemeClr val="tx1"/>
                </a:solidFill>
              </a:rPr>
              <a:t>prebuilts</a:t>
            </a:r>
            <a:r>
              <a:rPr lang="en-US" sz="1100" smtClean="0">
                <a:solidFill>
                  <a:schemeClr val="tx1"/>
                </a:solidFill>
              </a:rPr>
              <a:t>/gcc-x64/aarch64-cortexa53-linux-</a:t>
            </a:r>
            <a:br>
              <a:rPr lang="en-US" sz="1100" smtClean="0">
                <a:solidFill>
                  <a:schemeClr val="tx1"/>
                </a:solidFill>
              </a:rPr>
            </a:br>
            <a:r>
              <a:rPr lang="en-US" sz="1100" smtClean="0">
                <a:solidFill>
                  <a:schemeClr val="tx1"/>
                </a:solidFill>
              </a:rPr>
              <a:t>	gnu-6.4.tar.xz </a:t>
            </a:r>
            <a:r>
              <a:rPr lang="en-US" sz="1100">
                <a:solidFill>
                  <a:schemeClr val="tx1"/>
                </a:solidFill>
              </a:rPr>
              <a:t>-C /opt/</a:t>
            </a:r>
            <a:r>
              <a:rPr lang="en-US" sz="1100" err="1">
                <a:solidFill>
                  <a:schemeClr val="tx1"/>
                </a:solidFill>
              </a:rPr>
              <a:t>FriendlyARM</a:t>
            </a:r>
            <a:r>
              <a:rPr lang="en-US" sz="1100">
                <a:solidFill>
                  <a:schemeClr val="tx1"/>
                </a:solidFill>
              </a:rPr>
              <a:t>/toolchain</a:t>
            </a:r>
            <a:r>
              <a:rPr lang="en-US" sz="1100" smtClean="0">
                <a:solidFill>
                  <a:schemeClr val="tx1"/>
                </a:solidFill>
              </a:rPr>
              <a:t>/</a:t>
            </a:r>
          </a:p>
          <a:p>
            <a:pPr marL="0" indent="0">
              <a:buClrTx/>
              <a:buNone/>
            </a:pPr>
            <a:r>
              <a:rPr lang="en-US" sz="1100">
                <a:solidFill>
                  <a:schemeClr val="tx1"/>
                </a:solidFill>
              </a:rPr>
              <a:t>	sudo tar xf </a:t>
            </a:r>
            <a:r>
              <a:rPr lang="en-US" sz="1100" smtClean="0">
                <a:solidFill>
                  <a:schemeClr val="tx1"/>
                </a:solidFill>
              </a:rPr>
              <a:t>prebuilts/gcc-x64/arm-cortexa9-linux-</a:t>
            </a:r>
            <a:br>
              <a:rPr lang="en-US" sz="1100" smtClean="0">
                <a:solidFill>
                  <a:schemeClr val="tx1"/>
                </a:solidFill>
              </a:rPr>
            </a:br>
            <a:r>
              <a:rPr lang="en-US" sz="1100" smtClean="0">
                <a:solidFill>
                  <a:schemeClr val="tx1"/>
                </a:solidFill>
              </a:rPr>
              <a:t>	gnueabihf-4.9.3.tar.xz </a:t>
            </a:r>
            <a:r>
              <a:rPr lang="en-US" sz="1100">
                <a:solidFill>
                  <a:schemeClr val="tx1"/>
                </a:solidFill>
              </a:rPr>
              <a:t>-C /opt/FriendlyARM/toolchain/</a:t>
            </a:r>
          </a:p>
        </p:txBody>
      </p:sp>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61370" y="2160589"/>
            <a:ext cx="5239510" cy="3483489"/>
          </a:xfrm>
        </p:spPr>
      </p:pic>
    </p:spTree>
    <p:extLst>
      <p:ext uri="{BB962C8B-B14F-4D97-AF65-F5344CB8AC3E}">
        <p14:creationId xmlns:p14="http://schemas.microsoft.com/office/powerpoint/2010/main" val="288384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2. </a:t>
            </a:r>
            <a:r>
              <a:rPr lang="en-US" sz="4800" err="1" smtClean="0">
                <a:solidFill>
                  <a:schemeClr val="tx1"/>
                </a:solidFill>
              </a:rPr>
              <a:t>Biên</a:t>
            </a:r>
            <a:r>
              <a:rPr lang="en-US" sz="4800" smtClean="0">
                <a:solidFill>
                  <a:schemeClr val="tx1"/>
                </a:solidFill>
              </a:rPr>
              <a:t> </a:t>
            </a:r>
            <a:r>
              <a:rPr lang="en-US" sz="4800" err="1" smtClean="0">
                <a:solidFill>
                  <a:schemeClr val="tx1"/>
                </a:solidFill>
              </a:rPr>
              <a:t>dịch</a:t>
            </a:r>
            <a:r>
              <a:rPr lang="en-US" sz="4800" smtClean="0">
                <a:solidFill>
                  <a:schemeClr val="tx1"/>
                </a:solidFill>
              </a:rPr>
              <a:t> </a:t>
            </a:r>
            <a:r>
              <a:rPr lang="en-US" sz="4800" err="1" smtClean="0">
                <a:solidFill>
                  <a:schemeClr val="tx1"/>
                </a:solidFill>
              </a:rPr>
              <a:t>một</a:t>
            </a:r>
            <a:r>
              <a:rPr lang="en-US" sz="4800" smtClean="0">
                <a:solidFill>
                  <a:schemeClr val="tx1"/>
                </a:solidFill>
              </a:rPr>
              <a:t> kernel </a:t>
            </a:r>
            <a:r>
              <a:rPr lang="en-US" sz="4800" err="1" smtClean="0">
                <a:solidFill>
                  <a:schemeClr val="tx1"/>
                </a:solidFill>
              </a:rPr>
              <a:t>mới</a:t>
            </a:r>
            <a:endParaRPr lang="en-US" sz="4800">
              <a:solidFill>
                <a:schemeClr val="tx1"/>
              </a:solidFill>
            </a:endParaRPr>
          </a:p>
        </p:txBody>
      </p:sp>
      <p:sp>
        <p:nvSpPr>
          <p:cNvPr id="3" name="Content Placeholder 2"/>
          <p:cNvSpPr>
            <a:spLocks noGrp="1"/>
          </p:cNvSpPr>
          <p:nvPr>
            <p:ph sz="half" idx="1"/>
          </p:nvPr>
        </p:nvSpPr>
        <p:spPr/>
        <p:txBody>
          <a:bodyPr/>
          <a:lstStyle/>
          <a:p>
            <a:pPr>
              <a:buClrTx/>
              <a:buFont typeface="Wingdings" panose="05000000000000000000" pitchFamily="2" charset="2"/>
              <a:buChar char="v"/>
            </a:pPr>
            <a:r>
              <a:rPr lang="en-US" err="1" smtClean="0">
                <a:solidFill>
                  <a:schemeClr val="tx1"/>
                </a:solidFill>
              </a:rPr>
              <a:t>Các</a:t>
            </a:r>
            <a:r>
              <a:rPr lang="en-US" smtClean="0">
                <a:solidFill>
                  <a:schemeClr val="tx1"/>
                </a:solidFill>
              </a:rPr>
              <a:t> </a:t>
            </a:r>
            <a:r>
              <a:rPr lang="en-US" err="1" smtClean="0">
                <a:solidFill>
                  <a:schemeClr val="tx1"/>
                </a:solidFill>
              </a:rPr>
              <a:t>bước</a:t>
            </a:r>
            <a:r>
              <a:rPr lang="en-US" smtClean="0">
                <a:solidFill>
                  <a:schemeClr val="tx1"/>
                </a:solidFill>
              </a:rPr>
              <a:t> </a:t>
            </a:r>
            <a:r>
              <a:rPr lang="en-US" err="1" smtClean="0">
                <a:solidFill>
                  <a:schemeClr val="tx1"/>
                </a:solidFill>
              </a:rPr>
              <a:t>chuẩn</a:t>
            </a:r>
            <a:r>
              <a:rPr lang="en-US" smtClean="0">
                <a:solidFill>
                  <a:schemeClr val="tx1"/>
                </a:solidFill>
              </a:rPr>
              <a:t> </a:t>
            </a:r>
            <a:r>
              <a:rPr lang="en-US" err="1" smtClean="0">
                <a:solidFill>
                  <a:schemeClr val="tx1"/>
                </a:solidFill>
              </a:rPr>
              <a:t>bị</a:t>
            </a:r>
            <a:endParaRPr lang="en-US" smtClean="0">
              <a:solidFill>
                <a:schemeClr val="tx1"/>
              </a:solidFill>
            </a:endParaRPr>
          </a:p>
          <a:p>
            <a:pPr>
              <a:buClrTx/>
              <a:buFont typeface="Wingdings" panose="05000000000000000000" pitchFamily="2" charset="2"/>
              <a:buChar char="Ø"/>
            </a:pPr>
            <a:r>
              <a:rPr lang="en-US" err="1" smtClean="0">
                <a:solidFill>
                  <a:schemeClr val="tx1"/>
                </a:solidFill>
              </a:rPr>
              <a:t>Cập</a:t>
            </a:r>
            <a:r>
              <a:rPr lang="en-US" smtClean="0">
                <a:solidFill>
                  <a:schemeClr val="tx1"/>
                </a:solidFill>
              </a:rPr>
              <a:t> </a:t>
            </a:r>
            <a:r>
              <a:rPr lang="en-US" err="1" smtClean="0">
                <a:solidFill>
                  <a:schemeClr val="tx1"/>
                </a:solidFill>
              </a:rPr>
              <a:t>nhật</a:t>
            </a:r>
            <a:r>
              <a:rPr lang="en-US" smtClean="0">
                <a:solidFill>
                  <a:schemeClr val="tx1"/>
                </a:solidFill>
              </a:rPr>
              <a:t> </a:t>
            </a:r>
            <a:r>
              <a:rPr lang="en-US" err="1" smtClean="0">
                <a:solidFill>
                  <a:schemeClr val="tx1"/>
                </a:solidFill>
              </a:rPr>
              <a:t>biến</a:t>
            </a:r>
            <a:r>
              <a:rPr lang="en-US" smtClean="0">
                <a:solidFill>
                  <a:schemeClr val="tx1"/>
                </a:solidFill>
              </a:rPr>
              <a:t> </a:t>
            </a:r>
            <a:r>
              <a:rPr lang="en-US" err="1" smtClean="0">
                <a:solidFill>
                  <a:schemeClr val="tx1"/>
                </a:solidFill>
              </a:rPr>
              <a:t>môi</a:t>
            </a:r>
            <a:r>
              <a:rPr lang="en-US" smtClean="0">
                <a:solidFill>
                  <a:schemeClr val="tx1"/>
                </a:solidFill>
              </a:rPr>
              <a:t> </a:t>
            </a:r>
            <a:r>
              <a:rPr lang="en-US" err="1" smtClean="0">
                <a:solidFill>
                  <a:schemeClr val="tx1"/>
                </a:solidFill>
              </a:rPr>
              <a:t>trường</a:t>
            </a:r>
            <a:endParaRPr lang="en-US" smtClean="0">
              <a:solidFill>
                <a:schemeClr val="tx1"/>
              </a:solidFill>
            </a:endParaRPr>
          </a:p>
          <a:p>
            <a:pPr>
              <a:buClrTx/>
              <a:buFont typeface="Wingdings" panose="05000000000000000000" pitchFamily="2" charset="2"/>
              <a:buChar char="§"/>
            </a:pPr>
            <a:r>
              <a:rPr lang="en-US" err="1">
                <a:solidFill>
                  <a:schemeClr val="tx1"/>
                </a:solidFill>
              </a:rPr>
              <a:t>c</a:t>
            </a:r>
            <a:r>
              <a:rPr lang="en-US" err="1" smtClean="0">
                <a:solidFill>
                  <a:schemeClr val="tx1"/>
                </a:solidFill>
              </a:rPr>
              <a:t>hmod</a:t>
            </a:r>
            <a:r>
              <a:rPr lang="en-US" smtClean="0">
                <a:solidFill>
                  <a:schemeClr val="tx1"/>
                </a:solidFill>
              </a:rPr>
              <a:t> 644 ~/.</a:t>
            </a:r>
            <a:r>
              <a:rPr lang="en-US" err="1" smtClean="0">
                <a:solidFill>
                  <a:schemeClr val="tx1"/>
                </a:solidFill>
              </a:rPr>
              <a:t>bashrc</a:t>
            </a:r>
            <a:endParaRPr lang="en-US" smtClean="0">
              <a:solidFill>
                <a:schemeClr val="tx1"/>
              </a:solidFill>
            </a:endParaRPr>
          </a:p>
          <a:p>
            <a:pPr>
              <a:buClrTx/>
              <a:buFont typeface="Wingdings" panose="05000000000000000000" pitchFamily="2" charset="2"/>
              <a:buChar char="§"/>
            </a:pPr>
            <a:r>
              <a:rPr lang="en-US" err="1" smtClean="0">
                <a:solidFill>
                  <a:schemeClr val="tx1"/>
                </a:solidFill>
              </a:rPr>
              <a:t>gedit</a:t>
            </a:r>
            <a:r>
              <a:rPr lang="en-US" smtClean="0">
                <a:solidFill>
                  <a:schemeClr val="tx1"/>
                </a:solidFill>
              </a:rPr>
              <a:t> ~/.</a:t>
            </a:r>
            <a:r>
              <a:rPr lang="en-US" err="1" smtClean="0">
                <a:solidFill>
                  <a:schemeClr val="tx1"/>
                </a:solidFill>
              </a:rPr>
              <a:t>bashrc</a:t>
            </a:r>
            <a:endParaRPr lang="en-US" smtClean="0">
              <a:solidFill>
                <a:schemeClr val="tx1"/>
              </a:solidFill>
            </a:endParaRPr>
          </a:p>
          <a:p>
            <a:pPr>
              <a:buClrTx/>
              <a:buFont typeface="Wingdings" panose="05000000000000000000" pitchFamily="2" charset="2"/>
              <a:buChar char="§"/>
            </a:pPr>
            <a:endParaRPr lang="en-US"/>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70" y="2160589"/>
            <a:ext cx="5239510" cy="3483489"/>
          </a:xfrm>
        </p:spPr>
      </p:pic>
    </p:spTree>
    <p:extLst>
      <p:ext uri="{BB962C8B-B14F-4D97-AF65-F5344CB8AC3E}">
        <p14:creationId xmlns:p14="http://schemas.microsoft.com/office/powerpoint/2010/main" val="60293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2. </a:t>
            </a:r>
            <a:r>
              <a:rPr lang="en-US" sz="4800" err="1" smtClean="0">
                <a:solidFill>
                  <a:schemeClr val="tx1"/>
                </a:solidFill>
              </a:rPr>
              <a:t>Biên</a:t>
            </a:r>
            <a:r>
              <a:rPr lang="en-US" sz="4800" smtClean="0">
                <a:solidFill>
                  <a:schemeClr val="tx1"/>
                </a:solidFill>
              </a:rPr>
              <a:t> </a:t>
            </a:r>
            <a:r>
              <a:rPr lang="en-US" sz="4800" err="1" smtClean="0">
                <a:solidFill>
                  <a:schemeClr val="tx1"/>
                </a:solidFill>
              </a:rPr>
              <a:t>dịch</a:t>
            </a:r>
            <a:r>
              <a:rPr lang="en-US" sz="4800" smtClean="0">
                <a:solidFill>
                  <a:schemeClr val="tx1"/>
                </a:solidFill>
              </a:rPr>
              <a:t> </a:t>
            </a:r>
            <a:r>
              <a:rPr lang="en-US" sz="4800" err="1" smtClean="0">
                <a:solidFill>
                  <a:schemeClr val="tx1"/>
                </a:solidFill>
              </a:rPr>
              <a:t>một</a:t>
            </a:r>
            <a:r>
              <a:rPr lang="en-US" sz="4800" smtClean="0">
                <a:solidFill>
                  <a:schemeClr val="tx1"/>
                </a:solidFill>
              </a:rPr>
              <a:t> kernel </a:t>
            </a:r>
            <a:r>
              <a:rPr lang="en-US" sz="4800" err="1" smtClean="0">
                <a:solidFill>
                  <a:schemeClr val="tx1"/>
                </a:solidFill>
              </a:rPr>
              <a:t>mới</a:t>
            </a:r>
            <a:endParaRPr lang="en-US" sz="4800">
              <a:solidFill>
                <a:schemeClr val="tx1"/>
              </a:solidFill>
            </a:endParaRPr>
          </a:p>
        </p:txBody>
      </p:sp>
      <p:sp>
        <p:nvSpPr>
          <p:cNvPr id="3" name="Content Placeholder 2"/>
          <p:cNvSpPr>
            <a:spLocks noGrp="1"/>
          </p:cNvSpPr>
          <p:nvPr>
            <p:ph sz="half" idx="1"/>
          </p:nvPr>
        </p:nvSpPr>
        <p:spPr/>
        <p:txBody>
          <a:bodyPr/>
          <a:lstStyle/>
          <a:p>
            <a:pPr>
              <a:buClrTx/>
              <a:buFont typeface="Wingdings" panose="05000000000000000000" pitchFamily="2" charset="2"/>
              <a:buChar char="§"/>
            </a:pPr>
            <a:r>
              <a:rPr lang="en-US" err="1" smtClean="0"/>
              <a:t>thêm</a:t>
            </a:r>
            <a:r>
              <a:rPr lang="en-US" smtClean="0"/>
              <a:t> </a:t>
            </a:r>
            <a:r>
              <a:rPr lang="en-US" err="1" smtClean="0"/>
              <a:t>các</a:t>
            </a:r>
            <a:r>
              <a:rPr lang="en-US" smtClean="0"/>
              <a:t> </a:t>
            </a:r>
            <a:r>
              <a:rPr lang="en-US" err="1" smtClean="0"/>
              <a:t>dòng</a:t>
            </a:r>
            <a:r>
              <a:rPr lang="en-US" smtClean="0"/>
              <a:t> </a:t>
            </a:r>
            <a:r>
              <a:rPr lang="en-US" err="1" smtClean="0"/>
              <a:t>sau</a:t>
            </a:r>
            <a:r>
              <a:rPr lang="en-US" smtClean="0"/>
              <a:t> </a:t>
            </a:r>
            <a:r>
              <a:rPr lang="en-US" err="1" smtClean="0"/>
              <a:t>vào</a:t>
            </a:r>
            <a:r>
              <a:rPr lang="en-US" smtClean="0"/>
              <a:t> </a:t>
            </a:r>
            <a:r>
              <a:rPr lang="en-US" err="1" smtClean="0"/>
              <a:t>cuối</a:t>
            </a:r>
            <a:r>
              <a:rPr lang="en-US" smtClean="0"/>
              <a:t> file </a:t>
            </a:r>
            <a:r>
              <a:rPr lang="en-US" smtClean="0">
                <a:solidFill>
                  <a:srgbClr val="FF0000"/>
                </a:solidFill>
              </a:rPr>
              <a:t>bashrc</a:t>
            </a:r>
          </a:p>
          <a:p>
            <a:pPr>
              <a:buClrTx/>
              <a:buFont typeface="Arial" panose="020B0604020202020204" pitchFamily="34" charset="0"/>
              <a:buChar char="•"/>
            </a:pPr>
            <a:r>
              <a:rPr lang="en-US" sz="1600">
                <a:solidFill>
                  <a:schemeClr val="tx1"/>
                </a:solidFill>
              </a:rPr>
              <a:t>export PATH=/</a:t>
            </a:r>
            <a:r>
              <a:rPr lang="en-US" sz="1600" smtClean="0">
                <a:solidFill>
                  <a:schemeClr val="tx1"/>
                </a:solidFill>
              </a:rPr>
              <a:t>opt/FriendlyARM/</a:t>
            </a:r>
            <a:br>
              <a:rPr lang="en-US" sz="1600" smtClean="0">
                <a:solidFill>
                  <a:schemeClr val="tx1"/>
                </a:solidFill>
              </a:rPr>
            </a:br>
            <a:r>
              <a:rPr lang="en-US" sz="1600" smtClean="0">
                <a:solidFill>
                  <a:schemeClr val="tx1"/>
                </a:solidFill>
              </a:rPr>
              <a:t>toolchain/6.4-aarch64/bin</a:t>
            </a:r>
            <a:r>
              <a:rPr lang="en-US" sz="1600">
                <a:solidFill>
                  <a:schemeClr val="tx1"/>
                </a:solidFill>
              </a:rPr>
              <a:t>:$</a:t>
            </a:r>
            <a:r>
              <a:rPr lang="en-US" sz="1600" smtClean="0">
                <a:solidFill>
                  <a:schemeClr val="tx1"/>
                </a:solidFill>
              </a:rPr>
              <a:t>PATH</a:t>
            </a:r>
          </a:p>
          <a:p>
            <a:pPr>
              <a:buClrTx/>
              <a:buFont typeface="Arial" panose="020B0604020202020204" pitchFamily="34" charset="0"/>
              <a:buChar char="•"/>
            </a:pPr>
            <a:r>
              <a:rPr lang="en-US">
                <a:solidFill>
                  <a:schemeClr val="tx1"/>
                </a:solidFill>
              </a:rPr>
              <a:t>export </a:t>
            </a:r>
            <a:r>
              <a:rPr lang="en-US" smtClean="0">
                <a:solidFill>
                  <a:schemeClr val="tx1"/>
                </a:solidFill>
              </a:rPr>
              <a:t>GCC_COLORS=auto</a:t>
            </a:r>
          </a:p>
          <a:p>
            <a:pPr>
              <a:buClrTx/>
              <a:buFont typeface="Arial" panose="020B0604020202020204" pitchFamily="34" charset="0"/>
              <a:buChar char="•"/>
            </a:pPr>
            <a:r>
              <a:rPr lang="en-US" sz="1600" smtClean="0">
                <a:solidFill>
                  <a:schemeClr val="tx1"/>
                </a:solidFill>
              </a:rPr>
              <a:t>export PATH</a:t>
            </a:r>
            <a:r>
              <a:rPr lang="en-US" sz="1600">
                <a:solidFill>
                  <a:schemeClr val="tx1"/>
                </a:solidFill>
              </a:rPr>
              <a:t>=/opt/FriendlyARM</a:t>
            </a:r>
            <a:r>
              <a:rPr lang="en-US" sz="1600" smtClean="0">
                <a:solidFill>
                  <a:schemeClr val="tx1"/>
                </a:solidFill>
              </a:rPr>
              <a:t>/</a:t>
            </a:r>
            <a:br>
              <a:rPr lang="en-US" sz="1600" smtClean="0">
                <a:solidFill>
                  <a:schemeClr val="tx1"/>
                </a:solidFill>
              </a:rPr>
            </a:br>
            <a:r>
              <a:rPr lang="en-US" sz="1600" smtClean="0">
                <a:solidFill>
                  <a:schemeClr val="tx1"/>
                </a:solidFill>
              </a:rPr>
              <a:t>toolchain/4.9.3/bin</a:t>
            </a:r>
            <a:r>
              <a:rPr lang="en-US" sz="1600">
                <a:solidFill>
                  <a:schemeClr val="tx1"/>
                </a:solidFill>
              </a:rPr>
              <a:t>:$</a:t>
            </a:r>
            <a:r>
              <a:rPr lang="en-US" sz="1600" smtClean="0">
                <a:solidFill>
                  <a:schemeClr val="tx1"/>
                </a:solidFill>
              </a:rPr>
              <a:t>PATH</a:t>
            </a:r>
          </a:p>
          <a:p>
            <a:pPr>
              <a:buClrTx/>
              <a:buFont typeface="Arial" panose="020B0604020202020204" pitchFamily="34" charset="0"/>
              <a:buChar char="•"/>
            </a:pPr>
            <a:r>
              <a:rPr lang="en-US">
                <a:solidFill>
                  <a:schemeClr val="tx1"/>
                </a:solidFill>
              </a:rPr>
              <a:t>export GCC_COLORS=auto</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69" y="2160590"/>
            <a:ext cx="4677628" cy="3851246"/>
          </a:xfrm>
        </p:spPr>
      </p:pic>
    </p:spTree>
    <p:extLst>
      <p:ext uri="{BB962C8B-B14F-4D97-AF65-F5344CB8AC3E}">
        <p14:creationId xmlns:p14="http://schemas.microsoft.com/office/powerpoint/2010/main" val="297420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2. Biên dịch một kernel mới</a:t>
            </a:r>
            <a:endParaRPr lang="en-US" sz="4800">
              <a:solidFill>
                <a:schemeClr val="tx1"/>
              </a:solidFill>
            </a:endParaRPr>
          </a:p>
        </p:txBody>
      </p:sp>
      <p:sp>
        <p:nvSpPr>
          <p:cNvPr id="3" name="Content Placeholder 2"/>
          <p:cNvSpPr>
            <a:spLocks noGrp="1"/>
          </p:cNvSpPr>
          <p:nvPr>
            <p:ph sz="half" idx="1"/>
          </p:nvPr>
        </p:nvSpPr>
        <p:spPr/>
        <p:txBody>
          <a:bodyPr/>
          <a:lstStyle/>
          <a:p>
            <a:pPr>
              <a:buClrTx/>
              <a:buFont typeface="Wingdings" panose="05000000000000000000" pitchFamily="2" charset="2"/>
              <a:buChar char="Ø"/>
            </a:pPr>
            <a:r>
              <a:rPr lang="en-US" smtClean="0">
                <a:solidFill>
                  <a:schemeClr val="tx1"/>
                </a:solidFill>
              </a:rPr>
              <a:t>Tải source code kernel</a:t>
            </a:r>
          </a:p>
          <a:p>
            <a:pPr>
              <a:buClrTx/>
              <a:buFont typeface="Arial" panose="020B0604020202020204" pitchFamily="34" charset="0"/>
              <a:buChar char="•"/>
            </a:pPr>
            <a:r>
              <a:rPr lang="es-ES" sz="1600">
                <a:solidFill>
                  <a:schemeClr val="tx1"/>
                </a:solidFill>
              </a:rPr>
              <a:t>git clone https://</a:t>
            </a:r>
            <a:r>
              <a:rPr lang="es-ES" sz="1600" smtClean="0">
                <a:solidFill>
                  <a:schemeClr val="tx1"/>
                </a:solidFill>
              </a:rPr>
              <a:t>github.com/</a:t>
            </a:r>
            <a:br>
              <a:rPr lang="es-ES" sz="1600" smtClean="0">
                <a:solidFill>
                  <a:schemeClr val="tx1"/>
                </a:solidFill>
              </a:rPr>
            </a:br>
            <a:r>
              <a:rPr lang="es-ES" sz="1600" smtClean="0">
                <a:solidFill>
                  <a:schemeClr val="tx1"/>
                </a:solidFill>
              </a:rPr>
              <a:t>friendlyarm/linux.git </a:t>
            </a:r>
            <a:r>
              <a:rPr lang="es-ES" sz="1600">
                <a:solidFill>
                  <a:schemeClr val="tx1"/>
                </a:solidFill>
              </a:rPr>
              <a:t>-b </a:t>
            </a:r>
            <a:r>
              <a:rPr lang="es-ES" sz="1600" smtClean="0">
                <a:solidFill>
                  <a:schemeClr val="tx1"/>
                </a:solidFill>
              </a:rPr>
              <a:t/>
            </a:r>
            <a:br>
              <a:rPr lang="es-ES" sz="1600" smtClean="0">
                <a:solidFill>
                  <a:schemeClr val="tx1"/>
                </a:solidFill>
              </a:rPr>
            </a:br>
            <a:r>
              <a:rPr lang="es-ES" sz="1600" smtClean="0">
                <a:solidFill>
                  <a:schemeClr val="tx1"/>
                </a:solidFill>
              </a:rPr>
              <a:t>nanopi2-v4.4.y </a:t>
            </a:r>
            <a:r>
              <a:rPr lang="es-ES" sz="1600">
                <a:solidFill>
                  <a:schemeClr val="tx1"/>
                </a:solidFill>
              </a:rPr>
              <a:t>--depth </a:t>
            </a:r>
            <a:r>
              <a:rPr lang="es-ES" sz="1600" smtClean="0">
                <a:solidFill>
                  <a:schemeClr val="tx1"/>
                </a:solidFill>
              </a:rPr>
              <a:t>1</a:t>
            </a:r>
          </a:p>
          <a:p>
            <a:pPr>
              <a:buClrTx/>
              <a:buFont typeface="Arial" panose="020B0604020202020204" pitchFamily="34" charset="0"/>
              <a:buChar char="•"/>
            </a:pPr>
            <a:r>
              <a:rPr lang="es-ES" smtClean="0">
                <a:solidFill>
                  <a:schemeClr val="tx1"/>
                </a:solidFill>
              </a:rPr>
              <a:t>cd Linux</a:t>
            </a:r>
          </a:p>
          <a:p>
            <a:pPr>
              <a:buClrTx/>
              <a:buFont typeface="Arial" panose="020B0604020202020204" pitchFamily="34" charset="0"/>
              <a:buChar char="•"/>
            </a:pPr>
            <a:r>
              <a:rPr lang="es-ES" smtClean="0">
                <a:solidFill>
                  <a:schemeClr val="tx1"/>
                </a:solidFill>
              </a:rPr>
              <a:t>git checkout nanopi2-v4.4.y</a:t>
            </a:r>
            <a:endParaRPr lang="en-US">
              <a:solidFill>
                <a:schemeClr val="tx1"/>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70" y="2160589"/>
            <a:ext cx="5239510" cy="3483489"/>
          </a:xfrm>
        </p:spPr>
      </p:pic>
    </p:spTree>
    <p:extLst>
      <p:ext uri="{BB962C8B-B14F-4D97-AF65-F5344CB8AC3E}">
        <p14:creationId xmlns:p14="http://schemas.microsoft.com/office/powerpoint/2010/main" val="111715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2. Biên dịch một kernel mới</a:t>
            </a:r>
            <a:endParaRPr lang="en-US" sz="4800">
              <a:solidFill>
                <a:schemeClr val="tx1"/>
              </a:solidFill>
            </a:endParaRPr>
          </a:p>
        </p:txBody>
      </p:sp>
      <p:sp>
        <p:nvSpPr>
          <p:cNvPr id="3" name="Content Placeholder 2"/>
          <p:cNvSpPr>
            <a:spLocks noGrp="1"/>
          </p:cNvSpPr>
          <p:nvPr>
            <p:ph sz="half" idx="1"/>
          </p:nvPr>
        </p:nvSpPr>
        <p:spPr/>
        <p:txBody>
          <a:bodyPr/>
          <a:lstStyle/>
          <a:p>
            <a:pPr>
              <a:buClrTx/>
              <a:buFont typeface="Wingdings" panose="05000000000000000000" pitchFamily="2" charset="2"/>
              <a:buChar char="Ø"/>
            </a:pPr>
            <a:r>
              <a:rPr lang="en-US" smtClean="0">
                <a:solidFill>
                  <a:schemeClr val="tx1"/>
                </a:solidFill>
              </a:rPr>
              <a:t>Biên dịch kernel</a:t>
            </a:r>
          </a:p>
          <a:p>
            <a:pPr>
              <a:buClrTx/>
              <a:buFont typeface="Arial" panose="020B0604020202020204" pitchFamily="34" charset="0"/>
              <a:buChar char="•"/>
            </a:pPr>
            <a:r>
              <a:rPr lang="en-US">
                <a:solidFill>
                  <a:schemeClr val="tx1"/>
                </a:solidFill>
              </a:rPr>
              <a:t>touch .</a:t>
            </a:r>
            <a:r>
              <a:rPr lang="en-US" smtClean="0">
                <a:solidFill>
                  <a:schemeClr val="tx1"/>
                </a:solidFill>
              </a:rPr>
              <a:t>scmversion</a:t>
            </a:r>
          </a:p>
          <a:p>
            <a:pPr>
              <a:buClrTx/>
              <a:buFont typeface="Arial" panose="020B0604020202020204" pitchFamily="34" charset="0"/>
              <a:buChar char="•"/>
            </a:pPr>
            <a:r>
              <a:rPr lang="en-US" sz="1400">
                <a:solidFill>
                  <a:schemeClr val="tx1"/>
                </a:solidFill>
              </a:rPr>
              <a:t>make ARCH=arm64 nanopi3_linux_defconfig</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70" y="2160589"/>
            <a:ext cx="5239510" cy="3483489"/>
          </a:xfrm>
        </p:spPr>
      </p:pic>
    </p:spTree>
    <p:extLst>
      <p:ext uri="{BB962C8B-B14F-4D97-AF65-F5344CB8AC3E}">
        <p14:creationId xmlns:p14="http://schemas.microsoft.com/office/powerpoint/2010/main" val="306298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2. Biên dịch một kernel mới</a:t>
            </a:r>
            <a:endParaRPr lang="vi-VN" sz="4800">
              <a:solidFill>
                <a:schemeClr val="tx1"/>
              </a:solidFill>
            </a:endParaRPr>
          </a:p>
        </p:txBody>
      </p:sp>
      <p:sp>
        <p:nvSpPr>
          <p:cNvPr id="3" name="Content Placeholder 2"/>
          <p:cNvSpPr>
            <a:spLocks noGrp="1"/>
          </p:cNvSpPr>
          <p:nvPr>
            <p:ph sz="half" idx="1"/>
          </p:nvPr>
        </p:nvSpPr>
        <p:spPr/>
        <p:txBody>
          <a:bodyPr/>
          <a:lstStyle/>
          <a:p>
            <a:pPr>
              <a:buClrTx/>
              <a:buFont typeface="Wingdings" panose="05000000000000000000" pitchFamily="2" charset="2"/>
              <a:buChar char="Ø"/>
            </a:pPr>
            <a:r>
              <a:rPr lang="en-US" sz="1700" smtClean="0">
                <a:solidFill>
                  <a:schemeClr val="tx1"/>
                </a:solidFill>
              </a:rPr>
              <a:t>Cấu hình kernel để chuẩn bị biên dịch</a:t>
            </a:r>
          </a:p>
          <a:p>
            <a:pPr>
              <a:buClrTx/>
              <a:buFont typeface="Arial" panose="020B0604020202020204" pitchFamily="34" charset="0"/>
              <a:buChar char="•"/>
            </a:pPr>
            <a:r>
              <a:rPr lang="en-US" smtClean="0">
                <a:solidFill>
                  <a:schemeClr val="tx1"/>
                </a:solidFill>
              </a:rPr>
              <a:t>make menuconfig</a:t>
            </a:r>
            <a:endParaRPr lang="vi-VN">
              <a:solidFill>
                <a:schemeClr val="tx1"/>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1370" y="2160589"/>
            <a:ext cx="5239510" cy="3483489"/>
          </a:xfrm>
        </p:spPr>
      </p:pic>
    </p:spTree>
    <p:extLst>
      <p:ext uri="{BB962C8B-B14F-4D97-AF65-F5344CB8AC3E}">
        <p14:creationId xmlns:p14="http://schemas.microsoft.com/office/powerpoint/2010/main" val="972102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2. Biên dịch một kernel mới</a:t>
            </a:r>
            <a:endParaRPr lang="en-US" sz="4800">
              <a:solidFill>
                <a:schemeClr val="tx1"/>
              </a:solidFill>
            </a:endParaRPr>
          </a:p>
        </p:txBody>
      </p:sp>
      <p:sp>
        <p:nvSpPr>
          <p:cNvPr id="3" name="Content Placeholder 2"/>
          <p:cNvSpPr>
            <a:spLocks noGrp="1"/>
          </p:cNvSpPr>
          <p:nvPr>
            <p:ph sz="half" idx="1"/>
          </p:nvPr>
        </p:nvSpPr>
        <p:spPr/>
        <p:txBody>
          <a:bodyPr/>
          <a:lstStyle/>
          <a:p>
            <a:pPr>
              <a:buClrTx/>
              <a:buFont typeface="Wingdings" panose="05000000000000000000" pitchFamily="2" charset="2"/>
              <a:buChar char="Ø"/>
            </a:pPr>
            <a:r>
              <a:rPr lang="en-US" smtClean="0">
                <a:solidFill>
                  <a:schemeClr val="tx1"/>
                </a:solidFill>
              </a:rPr>
              <a:t>Bắt đầu biên dịch</a:t>
            </a:r>
          </a:p>
          <a:p>
            <a:pPr>
              <a:buClrTx/>
              <a:buFont typeface="Arial" panose="020B0604020202020204" pitchFamily="34" charset="0"/>
              <a:buChar char="•"/>
            </a:pPr>
            <a:r>
              <a:rPr lang="en-US" smtClean="0">
                <a:solidFill>
                  <a:schemeClr val="tx1"/>
                </a:solidFill>
              </a:rPr>
              <a:t>make </a:t>
            </a:r>
            <a:r>
              <a:rPr lang="en-US">
                <a:solidFill>
                  <a:schemeClr val="tx1"/>
                </a:solidFill>
              </a:rPr>
              <a:t>ARCH=arm64</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2760" y="2160590"/>
            <a:ext cx="5238119" cy="3482564"/>
          </a:xfrm>
        </p:spPr>
      </p:pic>
    </p:spTree>
    <p:extLst>
      <p:ext uri="{BB962C8B-B14F-4D97-AF65-F5344CB8AC3E}">
        <p14:creationId xmlns:p14="http://schemas.microsoft.com/office/powerpoint/2010/main" val="10248309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2. Biên dịch một kernel mới</a:t>
            </a:r>
            <a:endParaRPr lang="en-US" sz="4800">
              <a:solidFill>
                <a:schemeClr val="tx1"/>
              </a:solidFill>
            </a:endParaRPr>
          </a:p>
        </p:txBody>
      </p:sp>
      <p:sp>
        <p:nvSpPr>
          <p:cNvPr id="5" name="Content Placeholder 4"/>
          <p:cNvSpPr>
            <a:spLocks noGrp="1"/>
          </p:cNvSpPr>
          <p:nvPr>
            <p:ph sz="half" idx="1"/>
          </p:nvPr>
        </p:nvSpPr>
        <p:spPr/>
        <p:txBody>
          <a:bodyPr/>
          <a:lstStyle/>
          <a:p>
            <a:pPr>
              <a:buClrTx/>
              <a:buFont typeface="Courier New" panose="02070309020205020404" pitchFamily="49" charset="0"/>
              <a:buChar char="o"/>
            </a:pPr>
            <a:r>
              <a:rPr lang="en-US" smtClean="0">
                <a:solidFill>
                  <a:schemeClr val="tx1"/>
                </a:solidFill>
              </a:rPr>
              <a:t>Quá trình biên dich kết thúc, ta sao chép file </a:t>
            </a:r>
            <a:r>
              <a:rPr lang="en-US" smtClean="0">
                <a:solidFill>
                  <a:srgbClr val="FF0000"/>
                </a:solidFill>
              </a:rPr>
              <a:t>Image</a:t>
            </a:r>
            <a:r>
              <a:rPr lang="en-US">
                <a:solidFill>
                  <a:schemeClr val="tx1"/>
                </a:solidFill>
              </a:rPr>
              <a:t> ở thư mục arch/arm64/boot và các file DTB có tên dạng </a:t>
            </a:r>
            <a:r>
              <a:rPr lang="en-US">
                <a:solidFill>
                  <a:srgbClr val="FF0000"/>
                </a:solidFill>
              </a:rPr>
              <a:t>s5p6818-nanopi2-rev*.</a:t>
            </a:r>
            <a:r>
              <a:rPr lang="en-US" smtClean="0">
                <a:solidFill>
                  <a:srgbClr val="FF0000"/>
                </a:solidFill>
              </a:rPr>
              <a:t>dtb</a:t>
            </a:r>
            <a:r>
              <a:rPr lang="en-US" smtClean="0">
                <a:solidFill>
                  <a:schemeClr val="tx1"/>
                </a:solidFill>
              </a:rPr>
              <a:t> vào một chiếc USB.</a:t>
            </a:r>
          </a:p>
          <a:p>
            <a:pPr>
              <a:buClrTx/>
              <a:buFont typeface="Courier New" panose="02070309020205020404" pitchFamily="49" charset="0"/>
              <a:buChar char="o"/>
            </a:pPr>
            <a:r>
              <a:rPr lang="en-US" smtClean="0">
                <a:solidFill>
                  <a:schemeClr val="tx1"/>
                </a:solidFill>
              </a:rPr>
              <a:t>Sau đó cắm USB vào kit NanoPC-T3 rồi sao chép các file trên vào phân vùng "Boot" ở trên bộ nhớ eMMC.</a:t>
            </a:r>
          </a:p>
          <a:p>
            <a:pPr>
              <a:buClrTx/>
              <a:buFont typeface="Courier New" panose="02070309020205020404" pitchFamily="49" charset="0"/>
              <a:buChar char="o"/>
            </a:pPr>
            <a:r>
              <a:rPr lang="en-US" smtClean="0">
                <a:solidFill>
                  <a:schemeClr val="tx1"/>
                </a:solidFill>
              </a:rPr>
              <a:t>Cuối cùng, mở Terminal lên và gõ lệnh "reboot" để khởi động lại kit NanoPC-T3 và hoàn thành việc cập nhật kernel mới cho kit.</a:t>
            </a:r>
          </a:p>
          <a:p>
            <a:pPr>
              <a:buClrTx/>
              <a:buFont typeface="Courier New" panose="02070309020205020404" pitchFamily="49" charset="0"/>
              <a:buChar char="o"/>
            </a:pPr>
            <a:endParaRPr lang="en-US">
              <a:solidFill>
                <a:schemeClr val="tx1"/>
              </a:solidFill>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62990" y="2160589"/>
            <a:ext cx="5009630" cy="3613194"/>
          </a:xfrm>
        </p:spPr>
      </p:pic>
    </p:spTree>
    <p:extLst>
      <p:ext uri="{BB962C8B-B14F-4D97-AF65-F5344CB8AC3E}">
        <p14:creationId xmlns:p14="http://schemas.microsoft.com/office/powerpoint/2010/main" val="1035518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Nội dung</a:t>
            </a:r>
            <a:endParaRPr lang="en-US" sz="4800">
              <a:solidFill>
                <a:schemeClr val="tx1"/>
              </a:solidFill>
            </a:endParaRPr>
          </a:p>
        </p:txBody>
      </p:sp>
      <p:sp>
        <p:nvSpPr>
          <p:cNvPr id="3" name="Content Placeholder 2"/>
          <p:cNvSpPr>
            <a:spLocks noGrp="1"/>
          </p:cNvSpPr>
          <p:nvPr>
            <p:ph idx="1"/>
          </p:nvPr>
        </p:nvSpPr>
        <p:spPr/>
        <p:txBody>
          <a:bodyPr>
            <a:normAutofit/>
          </a:bodyPr>
          <a:lstStyle/>
          <a:p>
            <a:pPr marL="0" indent="0">
              <a:buNone/>
            </a:pPr>
            <a:r>
              <a:rPr lang="en-US" sz="2400" smtClean="0">
                <a:solidFill>
                  <a:schemeClr val="tx1"/>
                </a:solidFill>
              </a:rPr>
              <a:t>I. Tìm hiểu kit nhúng NanoPC-T3</a:t>
            </a:r>
          </a:p>
          <a:p>
            <a:pPr marL="0" indent="0">
              <a:buNone/>
            </a:pPr>
            <a:r>
              <a:rPr lang="en-US" sz="3200">
                <a:solidFill>
                  <a:schemeClr val="tx1"/>
                </a:solidFill>
              </a:rPr>
              <a:t>	</a:t>
            </a:r>
            <a:r>
              <a:rPr lang="en-US" sz="2000" smtClean="0">
                <a:solidFill>
                  <a:schemeClr val="tx1"/>
                </a:solidFill>
              </a:rPr>
              <a:t>1. Tìm hiểu kit NanoPC-T3</a:t>
            </a:r>
          </a:p>
          <a:p>
            <a:pPr marL="0" indent="0">
              <a:buNone/>
            </a:pPr>
            <a:r>
              <a:rPr lang="en-US" sz="2000" smtClean="0">
                <a:solidFill>
                  <a:schemeClr val="tx1"/>
                </a:solidFill>
              </a:rPr>
              <a:t>	2. Cài hệ điều hành cho kit</a:t>
            </a:r>
          </a:p>
          <a:p>
            <a:pPr marL="0" indent="0">
              <a:buNone/>
            </a:pPr>
            <a:r>
              <a:rPr lang="en-US" sz="2400" smtClean="0">
                <a:solidFill>
                  <a:schemeClr val="tx1"/>
                </a:solidFill>
              </a:rPr>
              <a:t>II. Tìm hiểu kernel Linux và tiến hành biên dịch kernel</a:t>
            </a:r>
          </a:p>
          <a:p>
            <a:pPr marL="0" indent="0">
              <a:buNone/>
            </a:pPr>
            <a:r>
              <a:rPr lang="en-US" sz="2400">
                <a:solidFill>
                  <a:schemeClr val="tx1"/>
                </a:solidFill>
              </a:rPr>
              <a:t>	</a:t>
            </a:r>
            <a:r>
              <a:rPr lang="en-US" sz="2000" smtClean="0">
                <a:solidFill>
                  <a:schemeClr val="tx1"/>
                </a:solidFill>
              </a:rPr>
              <a:t>1. Tìm hiểu kernel Linux</a:t>
            </a:r>
          </a:p>
          <a:p>
            <a:pPr marL="0" indent="0">
              <a:buNone/>
            </a:pPr>
            <a:r>
              <a:rPr lang="en-US" sz="2000">
                <a:solidFill>
                  <a:schemeClr val="tx1"/>
                </a:solidFill>
              </a:rPr>
              <a:t>	</a:t>
            </a:r>
            <a:r>
              <a:rPr lang="en-US" sz="2000" smtClean="0">
                <a:solidFill>
                  <a:schemeClr val="tx1"/>
                </a:solidFill>
              </a:rPr>
              <a:t>2. Biên dịch một kernel mới</a:t>
            </a:r>
            <a:endParaRPr lang="en-US" sz="2400" smtClean="0">
              <a:solidFill>
                <a:schemeClr val="tx1"/>
              </a:solidFill>
            </a:endParaRPr>
          </a:p>
          <a:p>
            <a:pPr marL="0" indent="0">
              <a:buNone/>
            </a:pPr>
            <a:endParaRPr lang="en-US" sz="3200" smtClean="0"/>
          </a:p>
          <a:p>
            <a:pPr marL="571500" indent="-571500">
              <a:buAutoNum type="romanUcPeriod"/>
            </a:pPr>
            <a:endParaRPr lang="en-US" sz="3200"/>
          </a:p>
        </p:txBody>
      </p:sp>
    </p:spTree>
    <p:extLst>
      <p:ext uri="{BB962C8B-B14F-4D97-AF65-F5344CB8AC3E}">
        <p14:creationId xmlns:p14="http://schemas.microsoft.com/office/powerpoint/2010/main" val="54833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smtClean="0">
                <a:solidFill>
                  <a:schemeClr val="tx1"/>
                </a:solidFill>
              </a:rPr>
              <a:t>Tài liệu tham khảo</a:t>
            </a:r>
            <a:endParaRPr lang="en-US" sz="4800">
              <a:solidFill>
                <a:schemeClr val="tx1"/>
              </a:solidFill>
            </a:endParaRPr>
          </a:p>
        </p:txBody>
      </p:sp>
      <p:sp>
        <p:nvSpPr>
          <p:cNvPr id="6" name="Content Placeholder 5"/>
          <p:cNvSpPr>
            <a:spLocks noGrp="1"/>
          </p:cNvSpPr>
          <p:nvPr>
            <p:ph idx="1"/>
          </p:nvPr>
        </p:nvSpPr>
        <p:spPr/>
        <p:txBody>
          <a:bodyPr/>
          <a:lstStyle/>
          <a:p>
            <a:pPr marL="0" indent="0">
              <a:buNone/>
            </a:pPr>
            <a:r>
              <a:rPr lang="en-US">
                <a:solidFill>
                  <a:schemeClr val="tx1"/>
                </a:solidFill>
              </a:rPr>
              <a:t>http://wiki.friendlyarm.com/wiki/index.php/NanoPC-T3</a:t>
            </a:r>
          </a:p>
        </p:txBody>
      </p:sp>
    </p:spTree>
    <p:extLst>
      <p:ext uri="{BB962C8B-B14F-4D97-AF65-F5344CB8AC3E}">
        <p14:creationId xmlns:p14="http://schemas.microsoft.com/office/powerpoint/2010/main" val="3545305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067" y="1255003"/>
            <a:ext cx="7766936" cy="1646302"/>
          </a:xfrm>
        </p:spPr>
        <p:txBody>
          <a:bodyPr/>
          <a:lstStyle/>
          <a:p>
            <a:pPr algn="ctr"/>
            <a:r>
              <a:rPr lang="en-US" sz="4000" smtClean="0">
                <a:solidFill>
                  <a:schemeClr val="tx1"/>
                </a:solidFill>
              </a:rPr>
              <a:t>I. Tìm hiểu kit nhúng NanoPC-T3 </a:t>
            </a:r>
            <a:endParaRPr lang="en-US" sz="4000">
              <a:solidFill>
                <a:schemeClr val="tx1"/>
              </a:solidFill>
            </a:endParaRPr>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stretch>
            <a:fillRect/>
          </a:stretch>
        </p:blipFill>
        <p:spPr>
          <a:xfrm>
            <a:off x="3555697" y="3345403"/>
            <a:ext cx="3669675" cy="2507757"/>
          </a:xfrm>
          <a:prstGeom prst="rect">
            <a:avLst/>
          </a:prstGeom>
        </p:spPr>
      </p:pic>
    </p:spTree>
    <p:extLst>
      <p:ext uri="{BB962C8B-B14F-4D97-AF65-F5344CB8AC3E}">
        <p14:creationId xmlns:p14="http://schemas.microsoft.com/office/powerpoint/2010/main" val="4151285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1. Tìm hiểu kit NanoPC-T3</a:t>
            </a:r>
            <a:endParaRPr lang="en-US" sz="4800">
              <a:solidFill>
                <a:schemeClr val="tx1"/>
              </a:solidFill>
            </a:endParaRPr>
          </a:p>
        </p:txBody>
      </p:sp>
      <p:sp>
        <p:nvSpPr>
          <p:cNvPr id="4" name="Content Placeholder 3"/>
          <p:cNvSpPr>
            <a:spLocks noGrp="1"/>
          </p:cNvSpPr>
          <p:nvPr>
            <p:ph sz="half" idx="1"/>
          </p:nvPr>
        </p:nvSpPr>
        <p:spPr/>
        <p:txBody>
          <a:bodyPr/>
          <a:lstStyle/>
          <a:p>
            <a:pPr>
              <a:buClrTx/>
              <a:buFont typeface="Wingdings" panose="05000000000000000000" pitchFamily="2" charset="2"/>
              <a:buChar char="Ø"/>
            </a:pPr>
            <a:r>
              <a:rPr lang="en-US" smtClean="0">
                <a:solidFill>
                  <a:schemeClr val="tx1"/>
                </a:solidFill>
              </a:rPr>
              <a:t>Bo mạch máy tính NanoPC-T3 được thiết kế và phát triển bởi FriendlyARM cho người dùng chuyên nghiệp và doanh nghiệp.</a:t>
            </a:r>
          </a:p>
          <a:p>
            <a:pPr>
              <a:buClrTx/>
              <a:buFont typeface="Wingdings" panose="05000000000000000000" pitchFamily="2" charset="2"/>
              <a:buChar char="Ø"/>
            </a:pPr>
            <a:r>
              <a:rPr lang="en-US" smtClean="0">
                <a:solidFill>
                  <a:schemeClr val="tx1"/>
                </a:solidFill>
              </a:rPr>
              <a:t>Kit được tích hợp bộ vi xử lý Samsung Octa-Core Cortex-A53 S5P6818 SoC hoạt động với xung nhịp từ 400MHz đến 1,4GHz.</a:t>
            </a:r>
            <a:endParaRPr lang="en-US">
              <a:solidFill>
                <a:schemeClr val="tx1"/>
              </a:solidFill>
            </a:endParaRP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61369" y="1930400"/>
            <a:ext cx="5051549" cy="3536085"/>
          </a:xfrm>
        </p:spPr>
      </p:pic>
    </p:spTree>
    <p:extLst>
      <p:ext uri="{BB962C8B-B14F-4D97-AF65-F5344CB8AC3E}">
        <p14:creationId xmlns:p14="http://schemas.microsoft.com/office/powerpoint/2010/main" val="20310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Tổng quan phần cứng</a:t>
            </a:r>
            <a:endParaRPr lang="en-US" sz="4800">
              <a:solidFill>
                <a:schemeClr val="tx1"/>
              </a:solidFill>
            </a:endParaRPr>
          </a:p>
        </p:txBody>
      </p:sp>
      <p:sp>
        <p:nvSpPr>
          <p:cNvPr id="3" name="Content Placeholder 2"/>
          <p:cNvSpPr>
            <a:spLocks noGrp="1"/>
          </p:cNvSpPr>
          <p:nvPr>
            <p:ph sz="half" idx="1"/>
          </p:nvPr>
        </p:nvSpPr>
        <p:spPr/>
        <p:txBody>
          <a:bodyPr/>
          <a:lstStyle/>
          <a:p>
            <a:pPr>
              <a:buClrTx/>
              <a:buFont typeface="Arial" panose="020B0604020202020204" pitchFamily="34" charset="0"/>
              <a:buChar char="•"/>
            </a:pPr>
            <a:r>
              <a:rPr lang="en-US" smtClean="0">
                <a:solidFill>
                  <a:schemeClr val="tx1"/>
                </a:solidFill>
              </a:rPr>
              <a:t>Vi xử lý: Samsung S5P6818 Octa-Core Cortex-A53 hoạt động với xung nhịp từ 400MHz đến 1,4GHz.</a:t>
            </a:r>
          </a:p>
          <a:p>
            <a:pPr>
              <a:buClrTx/>
              <a:buFont typeface="Arial" panose="020B0604020202020204" pitchFamily="34" charset="0"/>
              <a:buChar char="•"/>
            </a:pPr>
            <a:r>
              <a:rPr lang="en-US" smtClean="0">
                <a:solidFill>
                  <a:schemeClr val="tx1"/>
                </a:solidFill>
              </a:rPr>
              <a:t>Điều khiển nguồn: Sử dụng vi điều khiển AXP228, được tích hợp phần mềm để tắt và đèn báo khi mở.</a:t>
            </a:r>
          </a:p>
          <a:p>
            <a:pPr>
              <a:buClrTx/>
              <a:buFont typeface="Arial" panose="020B0604020202020204" pitchFamily="34" charset="0"/>
              <a:buChar char="•"/>
            </a:pPr>
            <a:r>
              <a:rPr lang="en-US" smtClean="0">
                <a:solidFill>
                  <a:schemeClr val="tx1"/>
                </a:solidFill>
              </a:rPr>
              <a:t>Ram: 1GB 32bit DDR3</a:t>
            </a:r>
          </a:p>
          <a:p>
            <a:pPr>
              <a:buClrTx/>
              <a:buFont typeface="Arial" panose="020B0604020202020204" pitchFamily="34" charset="0"/>
              <a:buChar char="•"/>
            </a:pPr>
            <a:r>
              <a:rPr lang="en-US" smtClean="0">
                <a:solidFill>
                  <a:schemeClr val="tx1"/>
                </a:solidFill>
              </a:rPr>
              <a:t>Bộ nhớ: eMMC 8GB và 1 khe thẻ nhớ SD.</a:t>
            </a:r>
          </a:p>
          <a:p>
            <a:pPr>
              <a:buClrTx/>
              <a:buFont typeface="Arial" panose="020B0604020202020204" pitchFamily="34" charset="0"/>
              <a:buChar char="•"/>
            </a:pPr>
            <a:r>
              <a:rPr lang="en-US" smtClean="0">
                <a:solidFill>
                  <a:schemeClr val="tx1"/>
                </a:solidFill>
              </a:rPr>
              <a:t>Ethernet: Gbps Ethernet Port (RTL8211E).</a:t>
            </a:r>
            <a:endParaRPr lang="en-US">
              <a:solidFill>
                <a:schemeClr val="tx1"/>
              </a:solidFill>
            </a:endParaRP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61369" y="2535462"/>
            <a:ext cx="4472894" cy="3131026"/>
          </a:xfrm>
        </p:spPr>
      </p:pic>
    </p:spTree>
    <p:extLst>
      <p:ext uri="{BB962C8B-B14F-4D97-AF65-F5344CB8AC3E}">
        <p14:creationId xmlns:p14="http://schemas.microsoft.com/office/powerpoint/2010/main" val="350706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Tổng quan phần cứng</a:t>
            </a:r>
            <a:endParaRPr lang="en-US" sz="4800">
              <a:solidFill>
                <a:schemeClr val="tx1"/>
              </a:solidFill>
            </a:endParaRPr>
          </a:p>
        </p:txBody>
      </p:sp>
      <p:sp>
        <p:nvSpPr>
          <p:cNvPr id="3" name="Content Placeholder 2"/>
          <p:cNvSpPr>
            <a:spLocks noGrp="1"/>
          </p:cNvSpPr>
          <p:nvPr>
            <p:ph sz="half" idx="1"/>
          </p:nvPr>
        </p:nvSpPr>
        <p:spPr/>
        <p:txBody>
          <a:bodyPr>
            <a:normAutofit lnSpcReduction="10000"/>
          </a:bodyPr>
          <a:lstStyle/>
          <a:p>
            <a:pPr>
              <a:buClrTx/>
              <a:buFont typeface="Arial" panose="020B0604020202020204" pitchFamily="34" charset="0"/>
              <a:buChar char="•"/>
            </a:pPr>
            <a:r>
              <a:rPr lang="en-US" smtClean="0">
                <a:solidFill>
                  <a:schemeClr val="tx1"/>
                </a:solidFill>
              </a:rPr>
              <a:t>Wifi: 802.11b/g/n.</a:t>
            </a:r>
          </a:p>
          <a:p>
            <a:pPr>
              <a:buClrTx/>
              <a:buFont typeface="Arial" panose="020B0604020202020204" pitchFamily="34" charset="0"/>
              <a:buChar char="•"/>
            </a:pPr>
            <a:r>
              <a:rPr lang="en-US" smtClean="0">
                <a:solidFill>
                  <a:schemeClr val="tx1"/>
                </a:solidFill>
              </a:rPr>
              <a:t>Bluetooth: 4.0 dual mode.</a:t>
            </a:r>
          </a:p>
          <a:p>
            <a:pPr>
              <a:buClrTx/>
              <a:buFont typeface="Arial" panose="020B0604020202020204" pitchFamily="34" charset="0"/>
              <a:buChar char="•"/>
            </a:pPr>
            <a:r>
              <a:rPr lang="en-US" smtClean="0">
                <a:solidFill>
                  <a:schemeClr val="tx1"/>
                </a:solidFill>
              </a:rPr>
              <a:t>2 cổng USB standard type A.</a:t>
            </a:r>
          </a:p>
          <a:p>
            <a:pPr>
              <a:buClrTx/>
              <a:buFont typeface="Arial" panose="020B0604020202020204" pitchFamily="34" charset="0"/>
              <a:buChar char="•"/>
            </a:pPr>
            <a:r>
              <a:rPr lang="en-US" smtClean="0">
                <a:solidFill>
                  <a:schemeClr val="tx1"/>
                </a:solidFill>
              </a:rPr>
              <a:t>1 jack 3.5mm cho âm thanh và 1 microphone.</a:t>
            </a:r>
          </a:p>
          <a:p>
            <a:pPr>
              <a:buClrTx/>
              <a:buFont typeface="Arial" panose="020B0604020202020204" pitchFamily="34" charset="0"/>
              <a:buChar char="•"/>
            </a:pPr>
            <a:r>
              <a:rPr lang="en-US" smtClean="0">
                <a:solidFill>
                  <a:schemeClr val="tx1"/>
                </a:solidFill>
              </a:rPr>
              <a:t>1 cổng HDMI cho đầu ra âm thanh / video số.</a:t>
            </a:r>
          </a:p>
          <a:p>
            <a:pPr>
              <a:buClrTx/>
              <a:buFont typeface="Arial" panose="020B0604020202020204" pitchFamily="34" charset="0"/>
              <a:buChar char="•"/>
            </a:pPr>
            <a:r>
              <a:rPr lang="en-US" smtClean="0">
                <a:solidFill>
                  <a:schemeClr val="tx1"/>
                </a:solidFill>
              </a:rPr>
              <a:t>30 chân GPIO 2,54mm.</a:t>
            </a:r>
          </a:p>
          <a:p>
            <a:pPr>
              <a:buClrTx/>
              <a:buFont typeface="Arial" panose="020B0604020202020204" pitchFamily="34" charset="0"/>
              <a:buChar char="•"/>
            </a:pPr>
            <a:r>
              <a:rPr lang="en-US" smtClean="0">
                <a:solidFill>
                  <a:schemeClr val="tx1"/>
                </a:solidFill>
              </a:rPr>
              <a:t>Nguồn 1 chiều 5V/2A.</a:t>
            </a:r>
          </a:p>
          <a:p>
            <a:pPr>
              <a:buClrTx/>
              <a:buFont typeface="Arial" panose="020B0604020202020204" pitchFamily="34" charset="0"/>
              <a:buChar char="•"/>
            </a:pPr>
            <a:r>
              <a:rPr lang="en-US" smtClean="0">
                <a:solidFill>
                  <a:schemeClr val="tx1"/>
                </a:solidFill>
              </a:rPr>
              <a:t>Hoạt động ở nhiệt độ từ -40</a:t>
            </a:r>
            <a:r>
              <a:rPr lang="en-US" baseline="30000" smtClean="0">
                <a:solidFill>
                  <a:schemeClr val="tx1"/>
                </a:solidFill>
              </a:rPr>
              <a:t>o</a:t>
            </a:r>
            <a:r>
              <a:rPr lang="en-US" smtClean="0">
                <a:solidFill>
                  <a:schemeClr val="tx1"/>
                </a:solidFill>
              </a:rPr>
              <a:t>C đến 80</a:t>
            </a:r>
            <a:r>
              <a:rPr lang="en-US" baseline="30000" smtClean="0">
                <a:solidFill>
                  <a:schemeClr val="tx1"/>
                </a:solidFill>
              </a:rPr>
              <a:t>o</a:t>
            </a:r>
            <a:r>
              <a:rPr lang="en-US" smtClean="0">
                <a:solidFill>
                  <a:schemeClr val="tx1"/>
                </a:solidFill>
              </a:rPr>
              <a:t>C.</a:t>
            </a:r>
            <a:endParaRPr lang="en-US">
              <a:solidFill>
                <a:schemeClr val="tx1"/>
              </a:solidFill>
            </a:endParaRP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861369" y="2535462"/>
            <a:ext cx="4472894" cy="3131026"/>
          </a:xfrm>
        </p:spPr>
      </p:pic>
    </p:spTree>
    <p:extLst>
      <p:ext uri="{BB962C8B-B14F-4D97-AF65-F5344CB8AC3E}">
        <p14:creationId xmlns:p14="http://schemas.microsoft.com/office/powerpoint/2010/main" val="162047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800" smtClean="0">
                <a:solidFill>
                  <a:schemeClr val="tx1"/>
                </a:solidFill>
              </a:rPr>
              <a:t>2. Cài đặt hệ điều hành cho kit</a:t>
            </a:r>
            <a:endParaRPr lang="en-US" sz="4800">
              <a:solidFill>
                <a:schemeClr val="tx1"/>
              </a:solidFill>
            </a:endParaRPr>
          </a:p>
        </p:txBody>
      </p:sp>
      <p:sp>
        <p:nvSpPr>
          <p:cNvPr id="6" name="Content Placeholder 5"/>
          <p:cNvSpPr>
            <a:spLocks noGrp="1"/>
          </p:cNvSpPr>
          <p:nvPr>
            <p:ph idx="1"/>
          </p:nvPr>
        </p:nvSpPr>
        <p:spPr/>
        <p:txBody>
          <a:bodyPr>
            <a:normAutofit/>
          </a:bodyPr>
          <a:lstStyle/>
          <a:p>
            <a:pPr marL="0" indent="0">
              <a:buNone/>
            </a:pPr>
            <a:r>
              <a:rPr lang="en-US" sz="2400" smtClean="0">
                <a:solidFill>
                  <a:schemeClr val="tx1"/>
                </a:solidFill>
              </a:rPr>
              <a:t>2.1. Chuẩn bị</a:t>
            </a:r>
          </a:p>
          <a:p>
            <a:pPr>
              <a:buClrTx/>
              <a:buFont typeface="Wingdings" panose="05000000000000000000" pitchFamily="2" charset="2"/>
              <a:buChar char="ü"/>
            </a:pPr>
            <a:r>
              <a:rPr lang="en-US" sz="2000" smtClean="0">
                <a:solidFill>
                  <a:schemeClr val="tx1"/>
                </a:solidFill>
              </a:rPr>
              <a:t>Kit NanoPC-T3</a:t>
            </a:r>
          </a:p>
          <a:p>
            <a:pPr>
              <a:buClrTx/>
              <a:buFont typeface="Wingdings" panose="05000000000000000000" pitchFamily="2" charset="2"/>
              <a:buChar char="ü"/>
            </a:pPr>
            <a:r>
              <a:rPr lang="en-US" sz="2000" smtClean="0">
                <a:solidFill>
                  <a:schemeClr val="tx1"/>
                </a:solidFill>
              </a:rPr>
              <a:t>1 thẻ nhớ SD class 10 hoặc hơn.</a:t>
            </a:r>
          </a:p>
          <a:p>
            <a:pPr>
              <a:buClrTx/>
              <a:buFont typeface="Wingdings" panose="05000000000000000000" pitchFamily="2" charset="2"/>
              <a:buChar char="ü"/>
            </a:pPr>
            <a:r>
              <a:rPr lang="en-US" sz="2000" smtClean="0">
                <a:solidFill>
                  <a:schemeClr val="tx1"/>
                </a:solidFill>
              </a:rPr>
              <a:t>Nguồn điện 5V/2A</a:t>
            </a:r>
          </a:p>
          <a:p>
            <a:pPr>
              <a:buClrTx/>
              <a:buFont typeface="Wingdings" panose="05000000000000000000" pitchFamily="2" charset="2"/>
              <a:buChar char="ü"/>
            </a:pPr>
            <a:r>
              <a:rPr lang="en-US" sz="2000" smtClean="0">
                <a:solidFill>
                  <a:schemeClr val="tx1"/>
                </a:solidFill>
              </a:rPr>
              <a:t>Màn hình có kết nối HDMI</a:t>
            </a:r>
          </a:p>
          <a:p>
            <a:pPr>
              <a:buClrTx/>
              <a:buFont typeface="Wingdings" panose="05000000000000000000" pitchFamily="2" charset="2"/>
              <a:buChar char="ü"/>
            </a:pPr>
            <a:r>
              <a:rPr lang="en-US" sz="2000" smtClean="0">
                <a:solidFill>
                  <a:schemeClr val="tx1"/>
                </a:solidFill>
              </a:rPr>
              <a:t>Bàn phím và chuột USB (và 1 USB hub nếu có)</a:t>
            </a:r>
          </a:p>
          <a:p>
            <a:pPr>
              <a:buClrTx/>
              <a:buFont typeface="Wingdings" panose="05000000000000000000" pitchFamily="2" charset="2"/>
              <a:buChar char="ü"/>
            </a:pPr>
            <a:r>
              <a:rPr lang="en-US" sz="2000" smtClean="0">
                <a:solidFill>
                  <a:schemeClr val="tx1"/>
                </a:solidFill>
              </a:rPr>
              <a:t>Một máy tính được cài đặt Ubuntu 64 bit phiên bản 16.04</a:t>
            </a:r>
            <a:endParaRPr lang="en-US" sz="2000">
              <a:solidFill>
                <a:schemeClr val="tx1"/>
              </a:solidFill>
            </a:endParaRPr>
          </a:p>
        </p:txBody>
      </p:sp>
    </p:spTree>
    <p:extLst>
      <p:ext uri="{BB962C8B-B14F-4D97-AF65-F5344CB8AC3E}">
        <p14:creationId xmlns:p14="http://schemas.microsoft.com/office/powerpoint/2010/main" val="2151634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down)">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wipe(down)">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chemeClr val="tx1"/>
                </a:solidFill>
              </a:rPr>
              <a:t>Khởi động từ thẻ nhớ SD</a:t>
            </a:r>
            <a:endParaRPr lang="en-US" sz="4800">
              <a:solidFill>
                <a:schemeClr val="tx1"/>
              </a:solidFill>
            </a:endParaRPr>
          </a:p>
        </p:txBody>
      </p:sp>
      <p:sp>
        <p:nvSpPr>
          <p:cNvPr id="3" name="Content Placeholder 2"/>
          <p:cNvSpPr>
            <a:spLocks noGrp="1"/>
          </p:cNvSpPr>
          <p:nvPr>
            <p:ph idx="1"/>
          </p:nvPr>
        </p:nvSpPr>
        <p:spPr/>
        <p:txBody>
          <a:bodyPr>
            <a:normAutofit lnSpcReduction="10000"/>
          </a:bodyPr>
          <a:lstStyle/>
          <a:p>
            <a:pPr>
              <a:buClrTx/>
              <a:buFont typeface="Arial" panose="020B0604020202020204" pitchFamily="34" charset="0"/>
              <a:buChar char="•"/>
            </a:pPr>
            <a:r>
              <a:rPr lang="en-US">
                <a:solidFill>
                  <a:schemeClr val="tx1"/>
                </a:solidFill>
              </a:rPr>
              <a:t>Download những file cần thiết theo đường </a:t>
            </a:r>
            <a:r>
              <a:rPr lang="en-US" smtClean="0">
                <a:solidFill>
                  <a:schemeClr val="tx1"/>
                </a:solidFill>
              </a:rPr>
              <a:t>dẫn sau: </a:t>
            </a:r>
            <a:r>
              <a:rPr lang="en-US" b="1" smtClean="0">
                <a:solidFill>
                  <a:srgbClr val="0070C0"/>
                </a:solidFill>
              </a:rPr>
              <a:t>https</a:t>
            </a:r>
            <a:r>
              <a:rPr lang="en-US" b="1">
                <a:solidFill>
                  <a:srgbClr val="0070C0"/>
                </a:solidFill>
              </a:rPr>
              <a:t>://drive.google.com/drive/folders/1hGZVao7vpj_0BtaN-_</a:t>
            </a:r>
            <a:r>
              <a:rPr lang="en-US" b="1" smtClean="0">
                <a:solidFill>
                  <a:srgbClr val="0070C0"/>
                </a:solidFill>
              </a:rPr>
              <a:t>HZPs2GNr35E0if</a:t>
            </a:r>
          </a:p>
          <a:p>
            <a:pPr>
              <a:buClrTx/>
              <a:buFont typeface="Arial" panose="020B0604020202020204" pitchFamily="34" charset="0"/>
              <a:buChar char="•"/>
            </a:pPr>
            <a:r>
              <a:rPr lang="en-US" smtClean="0">
                <a:solidFill>
                  <a:schemeClr val="tx1"/>
                </a:solidFill>
              </a:rPr>
              <a:t>Giải nén file đã tải về.</a:t>
            </a:r>
          </a:p>
          <a:p>
            <a:pPr>
              <a:buClrTx/>
              <a:buFont typeface="Arial" panose="020B0604020202020204" pitchFamily="34" charset="0"/>
              <a:buChar char="•"/>
            </a:pPr>
            <a:r>
              <a:rPr lang="en-US" smtClean="0">
                <a:solidFill>
                  <a:schemeClr val="tx1"/>
                </a:solidFill>
              </a:rPr>
              <a:t>Cắm thẻ nhớ vào máy tính và bật phần mềm </a:t>
            </a:r>
            <a:r>
              <a:rPr lang="en-US" b="1" smtClean="0">
                <a:solidFill>
                  <a:srgbClr val="FF0000"/>
                </a:solidFill>
              </a:rPr>
              <a:t>Win32diskimager</a:t>
            </a:r>
            <a:r>
              <a:rPr lang="en-US">
                <a:solidFill>
                  <a:schemeClr val="tx1"/>
                </a:solidFill>
              </a:rPr>
              <a:t> </a:t>
            </a:r>
            <a:r>
              <a:rPr lang="en-US" smtClean="0">
                <a:solidFill>
                  <a:schemeClr val="tx1"/>
                </a:solidFill>
              </a:rPr>
              <a:t>với quyền Administrator, sau đó chọn ổ của thẻ SD vừa cắm, chọn file vừa giải nén để ghi vào thẻ nhớ rồi ấn nút "</a:t>
            </a:r>
            <a:r>
              <a:rPr lang="en-US" b="1" smtClean="0">
                <a:solidFill>
                  <a:schemeClr val="tx1"/>
                </a:solidFill>
              </a:rPr>
              <a:t>Write</a:t>
            </a:r>
            <a:r>
              <a:rPr lang="en-US" smtClean="0">
                <a:solidFill>
                  <a:schemeClr val="tx1"/>
                </a:solidFill>
              </a:rPr>
              <a:t>" và chờ đến khi hoàn thành.</a:t>
            </a:r>
          </a:p>
          <a:p>
            <a:pPr>
              <a:buClrTx/>
              <a:buFont typeface="Arial" panose="020B0604020202020204" pitchFamily="34" charset="0"/>
              <a:buChar char="•"/>
            </a:pPr>
            <a:r>
              <a:rPr lang="en-US" smtClean="0">
                <a:solidFill>
                  <a:schemeClr val="tx1"/>
                </a:solidFill>
              </a:rPr>
              <a:t>Rút thẻ nhớ ở máy tính ra rồi cắm vào khe thẻ nhớ trên kit, kết nối kit với một màn hình thông qua cổng HDMI, sau đó vừa ấn nút "Boot" (ở bên cạnh cổng Ethernet) vừa gạt công tắc nguồn.</a:t>
            </a:r>
          </a:p>
          <a:p>
            <a:pPr>
              <a:buClrTx/>
              <a:buFont typeface="Arial" panose="020B0604020202020204" pitchFamily="34" charset="0"/>
              <a:buChar char="•"/>
            </a:pPr>
            <a:r>
              <a:rPr lang="en-US">
                <a:solidFill>
                  <a:schemeClr val="tx1"/>
                </a:solidFill>
              </a:rPr>
              <a:t>Một cửa sổ hiện lên và hỏi hệ điều hành muốn cài đặt. Chọn hệ điều hành muốn cài đặt rồi chờ một lát, hệ điều hành sẽ được cài đặt trên bộ nhớ eMMC.</a:t>
            </a:r>
            <a:endParaRPr lang="en-US" smtClean="0">
              <a:solidFill>
                <a:schemeClr val="tx1"/>
              </a:solidFill>
            </a:endParaRPr>
          </a:p>
          <a:p>
            <a:pPr>
              <a:buClrTx/>
              <a:buFont typeface="Arial" panose="020B0604020202020204" pitchFamily="34" charset="0"/>
              <a:buChar char="•"/>
            </a:pPr>
            <a:endParaRPr lang="en-US" smtClean="0">
              <a:solidFill>
                <a:schemeClr val="tx1"/>
              </a:solidFill>
            </a:endParaRPr>
          </a:p>
          <a:p>
            <a:pPr>
              <a:buClrTx/>
              <a:buFont typeface="Arial" panose="020B0604020202020204" pitchFamily="34" charset="0"/>
              <a:buChar char="•"/>
            </a:pPr>
            <a:endParaRPr lang="en-US" b="1">
              <a:solidFill>
                <a:srgbClr val="FF0000"/>
              </a:solidFill>
            </a:endParaRPr>
          </a:p>
        </p:txBody>
      </p:sp>
    </p:spTree>
    <p:extLst>
      <p:ext uri="{BB962C8B-B14F-4D97-AF65-F5344CB8AC3E}">
        <p14:creationId xmlns:p14="http://schemas.microsoft.com/office/powerpoint/2010/main" val="169805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07067" y="1633825"/>
            <a:ext cx="7766936" cy="1646302"/>
          </a:xfrm>
        </p:spPr>
        <p:txBody>
          <a:bodyPr/>
          <a:lstStyle/>
          <a:p>
            <a:pPr algn="ctr"/>
            <a:r>
              <a:rPr lang="en-US" sz="4400" smtClean="0">
                <a:solidFill>
                  <a:schemeClr val="tx1"/>
                </a:solidFill>
              </a:rPr>
              <a:t>II. Tìm hiểu kernel Linux và tiến hành biên dịch kernel</a:t>
            </a:r>
            <a:endParaRPr lang="en-US" sz="4400">
              <a:solidFill>
                <a:schemeClr val="tx1"/>
              </a:solidFill>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89010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581</TotalTime>
  <Words>857</Words>
  <Application>Microsoft Office PowerPoint</Application>
  <PresentationFormat>Widescreen</PresentationFormat>
  <Paragraphs>109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Courier New</vt:lpstr>
      <vt:lpstr>Tahoma</vt:lpstr>
      <vt:lpstr>Trebuchet MS</vt:lpstr>
      <vt:lpstr>Wingdings</vt:lpstr>
      <vt:lpstr>Wingdings 3</vt:lpstr>
      <vt:lpstr>Facet</vt:lpstr>
      <vt:lpstr>Hệ điều hành</vt:lpstr>
      <vt:lpstr>Nội dung</vt:lpstr>
      <vt:lpstr>I. Tìm hiểu kit nhúng NanoPC-T3 </vt:lpstr>
      <vt:lpstr>1. Tìm hiểu kit NanoPC-T3</vt:lpstr>
      <vt:lpstr>Tổng quan phần cứng</vt:lpstr>
      <vt:lpstr>Tổng quan phần cứng</vt:lpstr>
      <vt:lpstr>2. Cài đặt hệ điều hành cho kit</vt:lpstr>
      <vt:lpstr>Khởi động từ thẻ nhớ SD</vt:lpstr>
      <vt:lpstr>II. Tìm hiểu kernel Linux và tiến hành biên dịch kernel</vt:lpstr>
      <vt:lpstr>1. Tìm hiểu kernel Linux</vt:lpstr>
      <vt:lpstr>Mục đích biên dịch kernel</vt:lpstr>
      <vt:lpstr>2. Biên dịch một kernel mới</vt:lpstr>
      <vt:lpstr>2. Biên dịch một kernel mới</vt:lpstr>
      <vt:lpstr>2. Biên dịch một kernel mới</vt:lpstr>
      <vt:lpstr>2. Biên dịch một kernel mới</vt:lpstr>
      <vt:lpstr>2. Biên dịch một kernel mới</vt:lpstr>
      <vt:lpstr>2. Biên dịch một kernel mới</vt:lpstr>
      <vt:lpstr>2. Biên dịch một kernel mới</vt:lpstr>
      <vt:lpstr>2. Biên dịch một kernel mới</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dc:title>
  <dc:creator>Windows User</dc:creator>
  <cp:lastModifiedBy>Hiếu Minh</cp:lastModifiedBy>
  <cp:revision>51</cp:revision>
  <dcterms:created xsi:type="dcterms:W3CDTF">2018-04-01T12:51:28Z</dcterms:created>
  <dcterms:modified xsi:type="dcterms:W3CDTF">2019-04-09T18:07:40Z</dcterms:modified>
</cp:coreProperties>
</file>