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2"/>
  </p:notesMasterIdLst>
  <p:sldIdLst>
    <p:sldId id="256" r:id="rId2"/>
    <p:sldId id="257" r:id="rId3"/>
    <p:sldId id="258" r:id="rId4"/>
    <p:sldId id="259" r:id="rId5"/>
    <p:sldId id="261" r:id="rId6"/>
    <p:sldId id="262" r:id="rId7"/>
    <p:sldId id="263" r:id="rId8"/>
    <p:sldId id="273" r:id="rId9"/>
    <p:sldId id="264" r:id="rId10"/>
    <p:sldId id="265" r:id="rId11"/>
    <p:sldId id="276" r:id="rId12"/>
    <p:sldId id="266" r:id="rId13"/>
    <p:sldId id="267" r:id="rId14"/>
    <p:sldId id="270" r:id="rId15"/>
    <p:sldId id="272" r:id="rId16"/>
    <p:sldId id="268" r:id="rId17"/>
    <p:sldId id="269" r:id="rId18"/>
    <p:sldId id="271"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1993" autoAdjust="0"/>
  </p:normalViewPr>
  <p:slideViewPr>
    <p:cSldViewPr snapToGrid="0">
      <p:cViewPr varScale="1">
        <p:scale>
          <a:sx n="42" d="100"/>
          <a:sy n="42" d="100"/>
        </p:scale>
        <p:origin x="72" y="7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3C141D-69E8-47CC-8DDB-E06835281AEA}" type="datetimeFigureOut">
              <a:rPr lang="en-US" smtClean="0"/>
              <a:t>4/26/2019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3EFEB-EC9D-478D-B25E-DC8C8042C623}" type="slidenum">
              <a:rPr lang="en-US" smtClean="0"/>
              <a:t>‹#›</a:t>
            </a:fld>
            <a:endParaRPr lang="en-US"/>
          </a:p>
        </p:txBody>
      </p:sp>
    </p:spTree>
    <p:extLst>
      <p:ext uri="{BB962C8B-B14F-4D97-AF65-F5344CB8AC3E}">
        <p14:creationId xmlns:p14="http://schemas.microsoft.com/office/powerpoint/2010/main" val="3075108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Diffraction:</a:t>
            </a:r>
            <a:r>
              <a:rPr lang="en-US" baseline="0" smtClean="0"/>
              <a:t> Nhiễu xạ	Reflection: Phản xạ	Scattering: Tán xạ	LOS: Light of sight</a:t>
            </a:r>
            <a:endParaRPr lang="en-US"/>
          </a:p>
        </p:txBody>
      </p:sp>
      <p:sp>
        <p:nvSpPr>
          <p:cNvPr id="4" name="Slide Number Placeholder 3"/>
          <p:cNvSpPr>
            <a:spLocks noGrp="1"/>
          </p:cNvSpPr>
          <p:nvPr>
            <p:ph type="sldNum" sz="quarter" idx="10"/>
          </p:nvPr>
        </p:nvSpPr>
        <p:spPr/>
        <p:txBody>
          <a:bodyPr/>
          <a:lstStyle/>
          <a:p>
            <a:fld id="{AD03EFEB-EC9D-478D-B25E-DC8C8042C623}" type="slidenum">
              <a:rPr lang="en-US" smtClean="0"/>
              <a:t>7</a:t>
            </a:fld>
            <a:endParaRPr lang="en-US"/>
          </a:p>
        </p:txBody>
      </p:sp>
    </p:spTree>
    <p:extLst>
      <p:ext uri="{BB962C8B-B14F-4D97-AF65-F5344CB8AC3E}">
        <p14:creationId xmlns:p14="http://schemas.microsoft.com/office/powerpoint/2010/main" val="3319166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 large-scale fading là hiện t</a:t>
            </a:r>
            <a:r>
              <a:rPr lang="vi-VN" smtClean="0"/>
              <a:t>ư</a:t>
            </a:r>
            <a:r>
              <a:rPr lang="en-US" smtClean="0"/>
              <a:t>ợng tín hiệu bị suy giảm trong khoảng cách lớn và bị nhiễu xạ qua vật thể lớn trong tuyến truyền dẫn</a:t>
            </a:r>
          </a:p>
          <a:p>
            <a:pPr marL="0" indent="0">
              <a:buFontTx/>
              <a:buNone/>
            </a:pPr>
            <a:r>
              <a:rPr lang="en-US" smtClean="0"/>
              <a:t>- Small-scale fading là sự thay đổi lớn về độ lớn và pha của tín hiệu mà có thể tạo ra bởi sự thay đổi nhỏ trong không gian nhỏ giữa phía phát và phía thu (</a:t>
            </a:r>
            <a:r>
              <a:rPr lang="en-US" sz="1200" kern="1200" smtClean="0">
                <a:solidFill>
                  <a:schemeClr val="tx1"/>
                </a:solidFill>
                <a:effectLst/>
                <a:latin typeface="+mn-lt"/>
                <a:ea typeface="+mn-ea"/>
                <a:cs typeface="+mn-cs"/>
              </a:rPr>
              <a:t>như ảnh hưởng của kênh đa đường, ảnh hưởng của hiệu ứng Doppler, ảnh hưởng của suy hao đường truyền theo khoảng cách và có tap-delay thay đổi ngẫu nhiên</a:t>
            </a:r>
            <a:r>
              <a:rPr lang="en-US" smtClean="0"/>
              <a:t>).DO ảnh h</a:t>
            </a:r>
            <a:r>
              <a:rPr lang="vi-VN" smtClean="0"/>
              <a:t>ư</a:t>
            </a:r>
            <a:r>
              <a:rPr lang="en-US" smtClean="0"/>
              <a:t>ởng của các hiệu ứng này, Phía thu là tập hợp của nhiều thành phần tín hiệu multipath. Trong TH tất cả các thành phầ tín hiều này không có thành phân nổi bật thì đó là Rayleigh fading</a:t>
            </a:r>
          </a:p>
          <a:p>
            <a:endParaRPr lang="en-US"/>
          </a:p>
        </p:txBody>
      </p:sp>
      <p:sp>
        <p:nvSpPr>
          <p:cNvPr id="4" name="Slide Number Placeholder 3"/>
          <p:cNvSpPr>
            <a:spLocks noGrp="1"/>
          </p:cNvSpPr>
          <p:nvPr>
            <p:ph type="sldNum" sz="quarter" idx="10"/>
          </p:nvPr>
        </p:nvSpPr>
        <p:spPr/>
        <p:txBody>
          <a:bodyPr/>
          <a:lstStyle/>
          <a:p>
            <a:fld id="{AD03EFEB-EC9D-478D-B25E-DC8C8042C623}" type="slidenum">
              <a:rPr lang="en-US" smtClean="0"/>
              <a:t>8</a:t>
            </a:fld>
            <a:endParaRPr lang="en-US"/>
          </a:p>
        </p:txBody>
      </p:sp>
    </p:spTree>
    <p:extLst>
      <p:ext uri="{BB962C8B-B14F-4D97-AF65-F5344CB8AC3E}">
        <p14:creationId xmlns:p14="http://schemas.microsoft.com/office/powerpoint/2010/main" val="268109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maxf=1/oe^(-1/2)</a:t>
            </a:r>
            <a:r>
              <a:rPr lang="en-US" baseline="0" smtClean="0"/>
              <a:t> tại x=o</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mtClean="0"/>
              <a:t>Định lý giới hạn trung tâm đã chứng minh điều đó, nếu có sự tán xạ (scatter) đủ lớn thì đáp ứng xung sẽ đ</a:t>
            </a:r>
            <a:r>
              <a:rPr lang="vi-VN" smtClean="0"/>
              <a:t>ư</a:t>
            </a:r>
            <a:r>
              <a:rPr lang="en-US" smtClean="0"/>
              <a:t>ợc coi là tiến trình gausse dù các phân phối của từng thành phần tín hiệu là khác nhau. Nếu nh</a:t>
            </a:r>
            <a:r>
              <a:rPr lang="vi-VN" smtClean="0"/>
              <a:t>ư</a:t>
            </a:r>
            <a:r>
              <a:rPr lang="en-US" smtClean="0"/>
              <a:t> không có thành phần tín hiệu thống trị, tức là tín hiệu có kì vọng bằng không và pha o đến 2pi thì đáp ứng kênh sẽ tuân theo phân phối Rayleigh.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mtClean="0"/>
              <a:t>Dựa trên trễ thời gian đa đ</a:t>
            </a:r>
            <a:r>
              <a:rPr lang="vi-VN" smtClean="0"/>
              <a:t>ư</a:t>
            </a:r>
            <a:r>
              <a:rPr lang="en-US" smtClean="0"/>
              <a:t>ờng (tần số) ta có thể chia small-scale fading ra là hai loại là fading phẳng và fading lựa chọn tần số</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mtClean="0"/>
          </a:p>
          <a:p>
            <a:endParaRPr lang="en-US"/>
          </a:p>
        </p:txBody>
      </p:sp>
      <p:sp>
        <p:nvSpPr>
          <p:cNvPr id="4" name="Slide Number Placeholder 3"/>
          <p:cNvSpPr>
            <a:spLocks noGrp="1"/>
          </p:cNvSpPr>
          <p:nvPr>
            <p:ph type="sldNum" sz="quarter" idx="10"/>
          </p:nvPr>
        </p:nvSpPr>
        <p:spPr/>
        <p:txBody>
          <a:bodyPr/>
          <a:lstStyle/>
          <a:p>
            <a:fld id="{AD03EFEB-EC9D-478D-B25E-DC8C8042C623}" type="slidenum">
              <a:rPr lang="en-US" smtClean="0"/>
              <a:t>9</a:t>
            </a:fld>
            <a:endParaRPr lang="en-US"/>
          </a:p>
        </p:txBody>
      </p:sp>
    </p:spTree>
    <p:extLst>
      <p:ext uri="{BB962C8B-B14F-4D97-AF65-F5344CB8AC3E}">
        <p14:creationId xmlns:p14="http://schemas.microsoft.com/office/powerpoint/2010/main" val="1216041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bw</a:t>
            </a:r>
            <a:r>
              <a:rPr lang="en-US" baseline="0" smtClean="0"/>
              <a:t> tín hiệu &lt; bw kênh truyền</a:t>
            </a:r>
            <a:endParaRPr lang="en-US"/>
          </a:p>
        </p:txBody>
      </p:sp>
      <p:sp>
        <p:nvSpPr>
          <p:cNvPr id="4" name="Slide Number Placeholder 3"/>
          <p:cNvSpPr>
            <a:spLocks noGrp="1"/>
          </p:cNvSpPr>
          <p:nvPr>
            <p:ph type="sldNum" sz="quarter" idx="10"/>
          </p:nvPr>
        </p:nvSpPr>
        <p:spPr/>
        <p:txBody>
          <a:bodyPr/>
          <a:lstStyle/>
          <a:p>
            <a:fld id="{AD03EFEB-EC9D-478D-B25E-DC8C8042C623}" type="slidenum">
              <a:rPr lang="en-US" smtClean="0"/>
              <a:t>10</a:t>
            </a:fld>
            <a:endParaRPr lang="en-US"/>
          </a:p>
        </p:txBody>
      </p:sp>
    </p:spTree>
    <p:extLst>
      <p:ext uri="{BB962C8B-B14F-4D97-AF65-F5344CB8AC3E}">
        <p14:creationId xmlns:p14="http://schemas.microsoft.com/office/powerpoint/2010/main" val="316189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AGC: tăng tín hiệu trong điều kiện yếu (tuy nhiên nếu điều kiện quá mạnh bộ khuếch đại có thể bị quá tải, làm bóp méo tín hiệu, gây ra sự không chính xác) =&gt; sử dụng tùy môi trường</a:t>
            </a:r>
          </a:p>
          <a:p>
            <a:endParaRPr lang="en-US"/>
          </a:p>
        </p:txBody>
      </p:sp>
      <p:sp>
        <p:nvSpPr>
          <p:cNvPr id="4" name="Slide Number Placeholder 3"/>
          <p:cNvSpPr>
            <a:spLocks noGrp="1"/>
          </p:cNvSpPr>
          <p:nvPr>
            <p:ph type="sldNum" sz="quarter" idx="10"/>
          </p:nvPr>
        </p:nvSpPr>
        <p:spPr/>
        <p:txBody>
          <a:bodyPr/>
          <a:lstStyle/>
          <a:p>
            <a:fld id="{AD03EFEB-EC9D-478D-B25E-DC8C8042C623}" type="slidenum">
              <a:rPr lang="en-US" smtClean="0"/>
              <a:t>11</a:t>
            </a:fld>
            <a:endParaRPr lang="en-US"/>
          </a:p>
        </p:txBody>
      </p:sp>
    </p:spTree>
    <p:extLst>
      <p:ext uri="{BB962C8B-B14F-4D97-AF65-F5344CB8AC3E}">
        <p14:creationId xmlns:p14="http://schemas.microsoft.com/office/powerpoint/2010/main" val="471521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smtClean="0">
                <a:solidFill>
                  <a:schemeClr val="tx1"/>
                </a:solidFill>
                <a:effectLst/>
                <a:latin typeface="+mn-lt"/>
                <a:ea typeface="+mn-ea"/>
                <a:cs typeface="+mn-cs"/>
              </a:rPr>
              <a:t>ber</a:t>
            </a:r>
            <a:r>
              <a:rPr lang="en-US" sz="1200" b="0" i="0" kern="1200" baseline="0" smtClean="0">
                <a:solidFill>
                  <a:schemeClr val="tx1"/>
                </a:solidFill>
                <a:effectLst/>
                <a:latin typeface="+mn-lt"/>
                <a:ea typeface="+mn-ea"/>
                <a:cs typeface="+mn-cs"/>
              </a:rPr>
              <a:t> awgn&lt;ber flat</a:t>
            </a:r>
            <a:endParaRPr lang="en-US" sz="1200" b="0" i="0"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Tín</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hiệu qua kênh fading có tỉ lệ lỗi bít khá lớn. Điều này là do</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tín hiệu ngoài ảnh hưởng của nhiễu Gauss còn chịu ảnh</a:t>
            </a:r>
            <a:r>
              <a:rPr lang="en-US" sz="1200" b="0" i="0" kern="1200" baseline="0" smtClean="0">
                <a:solidFill>
                  <a:schemeClr val="tx1"/>
                </a:solidFill>
                <a:effectLst/>
                <a:latin typeface="+mn-lt"/>
                <a:ea typeface="+mn-ea"/>
                <a:cs typeface="+mn-cs"/>
              </a:rPr>
              <a:t> </a:t>
            </a:r>
            <a:r>
              <a:rPr lang="vi-VN" sz="1200" b="0" i="0" kern="1200" smtClean="0">
                <a:solidFill>
                  <a:schemeClr val="tx1"/>
                </a:solidFill>
                <a:effectLst/>
                <a:latin typeface="+mn-lt"/>
                <a:ea typeface="+mn-ea"/>
                <a:cs typeface="+mn-cs"/>
              </a:rPr>
              <a:t>hưởng của multipath fadin</a:t>
            </a:r>
            <a:r>
              <a:rPr lang="vi-VN" smtClean="0"/>
              <a:t> </a:t>
            </a:r>
            <a:br>
              <a:rPr lang="vi-VN" smtClean="0"/>
            </a:br>
            <a:endParaRPr lang="en-US"/>
          </a:p>
        </p:txBody>
      </p:sp>
      <p:sp>
        <p:nvSpPr>
          <p:cNvPr id="4" name="Slide Number Placeholder 3"/>
          <p:cNvSpPr>
            <a:spLocks noGrp="1"/>
          </p:cNvSpPr>
          <p:nvPr>
            <p:ph type="sldNum" sz="quarter" idx="10"/>
          </p:nvPr>
        </p:nvSpPr>
        <p:spPr/>
        <p:txBody>
          <a:bodyPr/>
          <a:lstStyle/>
          <a:p>
            <a:fld id="{AD03EFEB-EC9D-478D-B25E-DC8C8042C623}" type="slidenum">
              <a:rPr lang="en-US" smtClean="0"/>
              <a:t>13</a:t>
            </a:fld>
            <a:endParaRPr lang="en-US"/>
          </a:p>
        </p:txBody>
      </p:sp>
    </p:spTree>
    <p:extLst>
      <p:ext uri="{BB962C8B-B14F-4D97-AF65-F5344CB8AC3E}">
        <p14:creationId xmlns:p14="http://schemas.microsoft.com/office/powerpoint/2010/main" val="2809047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03EFEB-EC9D-478D-B25E-DC8C8042C623}" type="slidenum">
              <a:rPr lang="en-US" smtClean="0"/>
              <a:t>15</a:t>
            </a:fld>
            <a:endParaRPr lang="en-US"/>
          </a:p>
        </p:txBody>
      </p:sp>
    </p:spTree>
    <p:extLst>
      <p:ext uri="{BB962C8B-B14F-4D97-AF65-F5344CB8AC3E}">
        <p14:creationId xmlns:p14="http://schemas.microsoft.com/office/powerpoint/2010/main" val="99976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D03EFEB-EC9D-478D-B25E-DC8C8042C623}" type="slidenum">
              <a:rPr lang="en-US" smtClean="0"/>
              <a:t>16</a:t>
            </a:fld>
            <a:endParaRPr lang="en-US"/>
          </a:p>
        </p:txBody>
      </p:sp>
    </p:spTree>
    <p:extLst>
      <p:ext uri="{BB962C8B-B14F-4D97-AF65-F5344CB8AC3E}">
        <p14:creationId xmlns:p14="http://schemas.microsoft.com/office/powerpoint/2010/main" val="2772784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do tần số songs mang thấp nên chu kì tín hiệu &gt;&gt; thời gian delay =&gt; các path hầu nh</a:t>
            </a:r>
            <a:r>
              <a:rPr lang="vi-VN" smtClean="0"/>
              <a:t>ư</a:t>
            </a:r>
            <a:r>
              <a:rPr lang="en-US" smtClean="0"/>
              <a:t> là cùng pha tại đầu thu.</a:t>
            </a:r>
            <a:endParaRPr lang="en-US"/>
          </a:p>
        </p:txBody>
      </p:sp>
      <p:sp>
        <p:nvSpPr>
          <p:cNvPr id="4" name="Slide Number Placeholder 3"/>
          <p:cNvSpPr>
            <a:spLocks noGrp="1"/>
          </p:cNvSpPr>
          <p:nvPr>
            <p:ph type="sldNum" sz="quarter" idx="10"/>
          </p:nvPr>
        </p:nvSpPr>
        <p:spPr/>
        <p:txBody>
          <a:bodyPr/>
          <a:lstStyle/>
          <a:p>
            <a:fld id="{AD03EFEB-EC9D-478D-B25E-DC8C8042C623}" type="slidenum">
              <a:rPr lang="en-US" smtClean="0"/>
              <a:t>17</a:t>
            </a:fld>
            <a:endParaRPr lang="en-US"/>
          </a:p>
        </p:txBody>
      </p:sp>
    </p:spTree>
    <p:extLst>
      <p:ext uri="{BB962C8B-B14F-4D97-AF65-F5344CB8AC3E}">
        <p14:creationId xmlns:p14="http://schemas.microsoft.com/office/powerpoint/2010/main" val="25845381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DF16BEAB-6762-4D5C-AACB-CE34E5D678EA}" type="datetime1">
              <a:rPr lang="en-US" smtClean="0"/>
              <a:t>4/26/2019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lvl1pPr>
              <a:defRPr sz="1000">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3AEC6DF-6945-443D-9AE7-EA1533A637CC}" type="datetime1">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FC0C1A6-3F16-45E8-BCF1-940B03C0E48E}" type="datetime1">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5DFC32F-9304-481C-9A85-D694CF1E5468}" type="datetime1">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B1D151-3C57-4228-B83A-26A21F6C4992}" type="datetime1">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B75B14-9738-44B2-B7EA-3EB55AE6BB81}" type="datetime1">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78DD4A1-A605-49A2-AB38-5C9C3092AB2E}" type="datetime1">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EDCB622-924A-4E82-8508-BF8E50734CB0}" type="datetime1">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1566F6-A4EE-43DC-8294-C04BF17BFEBF}" type="datetime1">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642201-6489-4069-935E-B010E64229DF}" type="datetime1">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809ADC-05FF-4D25-BACC-7B6E9FB71E65}" type="datetime1">
              <a:rPr lang="en-US" smtClean="0"/>
              <a:t>4/26/2019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3ABE3ED-F65E-4582-8CF9-EEB870315697}" type="datetime1">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7751ED8-79D4-47F9-A72F-1E624E8986E6}" type="datetime1">
              <a:rPr lang="en-US" smtClean="0"/>
              <a:t>4/26/2019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CBAB34-B4D7-4EB8-B36C-A5F6E0B539AF}" type="datetime1">
              <a:rPr lang="en-US" smtClean="0"/>
              <a:t>4/26/2019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F958AE4-598E-4847-97F8-5ECEC10EB20D}" type="datetime1">
              <a:rPr lang="en-US" smtClean="0"/>
              <a:t>4/26/2019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FEB6CFA-157C-44F0-8468-0C35DFCC186D}" type="datetime1">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DE0EF63-C7DA-48B8-A54E-A8FCBAE69C5D}" type="datetime1">
              <a:rPr lang="en-US" smtClean="0"/>
              <a:t>4/26/2019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7DE935-BCA1-4332-A1BB-3A0563A911FB}" type="datetime1">
              <a:rPr lang="en-US" smtClean="0"/>
              <a:t>4/26/2019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1155680" y="6248400"/>
            <a:ext cx="783211" cy="377825"/>
          </a:xfrm>
          <a:prstGeom prst="rect">
            <a:avLst/>
          </a:prstGeom>
        </p:spPr>
        <p:txBody>
          <a:bodyPr vert="horz" lIns="91440" tIns="45720" rIns="91440" bIns="45720" rtlCol="0" anchor="ctr"/>
          <a:lstStyle>
            <a:lvl1pPr algn="r">
              <a:defRPr sz="2800" b="0" i="0">
                <a:solidFill>
                  <a:schemeClr val="accent1"/>
                </a:solidFill>
                <a:effectLst/>
                <a:latin typeface="Tahoma" panose="020B0604030504040204" pitchFamily="34" charset="0"/>
                <a:ea typeface="Tahoma" panose="020B0604030504040204" pitchFamily="34" charset="0"/>
                <a:cs typeface="Tahoma" panose="020B0604030504040204" pitchFamily="34" charset="0"/>
              </a:defRPr>
            </a:lvl1pPr>
          </a:lstStyle>
          <a:p>
            <a:fld id="{D57F1E4F-1CFF-5643-939E-217C01CDF565}"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iming>
    <p:tnLst>
      <p:par>
        <p:cTn id="1" dur="indefinite" restart="never" nodeType="tmRoot"/>
      </p:par>
    </p:tnLst>
  </p:timing>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0.png"/></Relationships>
</file>

<file path=ppt/slides/_rels/slide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0978" y="1964267"/>
            <a:ext cx="8132720" cy="1520338"/>
          </a:xfrm>
        </p:spPr>
        <p:txBody>
          <a:bodyPr anchor="t">
            <a:normAutofit fontScale="90000"/>
          </a:bodyPr>
          <a:lstStyle/>
          <a:p>
            <a:r>
              <a:rPr lang="en-US" sz="4000" smtClean="0">
                <a:latin typeface="Tahoma" panose="020B0604030504040204" pitchFamily="34" charset="0"/>
                <a:ea typeface="Tahoma" panose="020B0604030504040204" pitchFamily="34" charset="0"/>
                <a:cs typeface="Tahoma" panose="020B0604030504040204" pitchFamily="34" charset="0"/>
              </a:rPr>
              <a:t>HỆ THống viễn thông</a:t>
            </a:r>
            <a:br>
              <a:rPr lang="en-US" sz="4000" smtClean="0">
                <a:latin typeface="Tahoma" panose="020B0604030504040204" pitchFamily="34" charset="0"/>
                <a:ea typeface="Tahoma" panose="020B0604030504040204" pitchFamily="34" charset="0"/>
                <a:cs typeface="Tahoma" panose="020B0604030504040204" pitchFamily="34" charset="0"/>
              </a:rPr>
            </a:br>
            <a:r>
              <a:rPr lang="en-US" smtClean="0">
                <a:latin typeface="Tahoma" panose="020B0604030504040204" pitchFamily="34" charset="0"/>
                <a:ea typeface="Tahoma" panose="020B0604030504040204" pitchFamily="34" charset="0"/>
                <a:cs typeface="Tahoma" panose="020B0604030504040204" pitchFamily="34" charset="0"/>
              </a:rPr>
              <a:t>Kĩ thuật trải phổ trực tiếp</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3" name="Subtitle 2"/>
          <p:cNvSpPr>
            <a:spLocks noGrp="1"/>
          </p:cNvSpPr>
          <p:nvPr>
            <p:ph type="subTitle" idx="1"/>
          </p:nvPr>
        </p:nvSpPr>
        <p:spPr>
          <a:xfrm>
            <a:off x="2103120" y="3484605"/>
            <a:ext cx="9870578" cy="3373395"/>
          </a:xfrm>
        </p:spPr>
        <p:txBody>
          <a:bodyPr>
            <a:normAutofit lnSpcReduction="10000"/>
          </a:bodyPr>
          <a:lstStyle/>
          <a:p>
            <a:pPr algn="l"/>
            <a:r>
              <a:rPr lang="en-US" sz="2400" cap="none" smtClean="0">
                <a:latin typeface="Tahoma" panose="020B0604030504040204" pitchFamily="34" charset="0"/>
                <a:ea typeface="Tahoma" panose="020B0604030504040204" pitchFamily="34" charset="0"/>
                <a:cs typeface="Tahoma" panose="020B0604030504040204" pitchFamily="34" charset="0"/>
              </a:rPr>
              <a:t>Nhóm 4 					Lớp: 109202 		</a:t>
            </a:r>
            <a:r>
              <a:rPr lang="en-US" sz="2400" cap="none" smtClean="0">
                <a:latin typeface="Tahoma" panose="020B0604030504040204" pitchFamily="34" charset="0"/>
                <a:ea typeface="Tahoma" panose="020B0604030504040204" pitchFamily="34" charset="0"/>
                <a:cs typeface="Tahoma" panose="020B0604030504040204" pitchFamily="34" charset="0"/>
              </a:rPr>
              <a:t>GV: </a:t>
            </a:r>
            <a:r>
              <a:rPr lang="en-US" sz="2400" cap="none" smtClean="0">
                <a:latin typeface="Tahoma" panose="020B0604030504040204" pitchFamily="34" charset="0"/>
                <a:ea typeface="Tahoma" panose="020B0604030504040204" pitchFamily="34" charset="0"/>
                <a:cs typeface="Tahoma" panose="020B0604030504040204" pitchFamily="34" charset="0"/>
              </a:rPr>
              <a:t>TS. Nguyễn Thành Chuyên</a:t>
            </a:r>
          </a:p>
          <a:p>
            <a:pPr algn="l"/>
            <a:r>
              <a:rPr lang="en-US" sz="2400" cap="none" smtClean="0">
                <a:latin typeface="Tahoma" panose="020B0604030504040204" pitchFamily="34" charset="0"/>
                <a:ea typeface="Tahoma" panose="020B0604030504040204" pitchFamily="34" charset="0"/>
                <a:cs typeface="Tahoma" panose="020B0604030504040204" pitchFamily="34" charset="0"/>
              </a:rPr>
              <a:t>Thành viên				MSSV 				Lớp</a:t>
            </a:r>
          </a:p>
          <a:p>
            <a:pPr algn="l"/>
            <a:r>
              <a:rPr lang="en-US" sz="2400" cap="none" smtClean="0">
                <a:latin typeface="Tahoma" panose="020B0604030504040204" pitchFamily="34" charset="0"/>
                <a:ea typeface="Tahoma" panose="020B0604030504040204" pitchFamily="34" charset="0"/>
                <a:cs typeface="Tahoma" panose="020B0604030504040204" pitchFamily="34" charset="0"/>
              </a:rPr>
              <a:t>Nguyễn Minh Hiếu		20151336			Điện tử 03 ─ K60</a:t>
            </a:r>
          </a:p>
          <a:p>
            <a:pPr algn="l"/>
            <a:r>
              <a:rPr lang="en-US" sz="2400" cap="none" smtClean="0">
                <a:latin typeface="Tahoma" panose="020B0604030504040204" pitchFamily="34" charset="0"/>
                <a:ea typeface="Tahoma" panose="020B0604030504040204" pitchFamily="34" charset="0"/>
                <a:cs typeface="Tahoma" panose="020B0604030504040204" pitchFamily="34" charset="0"/>
              </a:rPr>
              <a:t>Nguyễn Nguyên Bách	20150239			Điện tử 08 </a:t>
            </a:r>
            <a:r>
              <a:rPr lang="en-US" sz="2400" cap="none">
                <a:latin typeface="Tahoma" panose="020B0604030504040204" pitchFamily="34" charset="0"/>
                <a:ea typeface="Tahoma" panose="020B0604030504040204" pitchFamily="34" charset="0"/>
                <a:cs typeface="Tahoma" panose="020B0604030504040204" pitchFamily="34" charset="0"/>
              </a:rPr>
              <a:t>─ </a:t>
            </a:r>
            <a:r>
              <a:rPr lang="en-US" sz="2400" cap="none" smtClean="0">
                <a:latin typeface="Tahoma" panose="020B0604030504040204" pitchFamily="34" charset="0"/>
                <a:ea typeface="Tahoma" panose="020B0604030504040204" pitchFamily="34" charset="0"/>
                <a:cs typeface="Tahoma" panose="020B0604030504040204" pitchFamily="34" charset="0"/>
              </a:rPr>
              <a:t>K60</a:t>
            </a:r>
          </a:p>
          <a:p>
            <a:pPr algn="l"/>
            <a:r>
              <a:rPr lang="en-US" sz="2400" cap="none">
                <a:latin typeface="Tahoma" panose="020B0604030504040204" pitchFamily="34" charset="0"/>
                <a:ea typeface="Tahoma" panose="020B0604030504040204" pitchFamily="34" charset="0"/>
                <a:cs typeface="Tahoma" panose="020B0604030504040204" pitchFamily="34" charset="0"/>
              </a:rPr>
              <a:t>	</a:t>
            </a:r>
            <a:r>
              <a:rPr lang="en-US" sz="2400" cap="none" smtClean="0">
                <a:latin typeface="Tahoma" panose="020B0604030504040204" pitchFamily="34" charset="0"/>
                <a:ea typeface="Tahoma" panose="020B0604030504040204" pitchFamily="34" charset="0"/>
                <a:cs typeface="Tahoma" panose="020B0604030504040204" pitchFamily="34" charset="0"/>
              </a:rPr>
              <a:t>						</a:t>
            </a:r>
          </a:p>
          <a:p>
            <a:pPr algn="l"/>
            <a:r>
              <a:rPr lang="en-US" sz="2400" cap="none">
                <a:latin typeface="Tahoma" panose="020B0604030504040204" pitchFamily="34" charset="0"/>
                <a:ea typeface="Tahoma" panose="020B0604030504040204" pitchFamily="34" charset="0"/>
                <a:cs typeface="Tahoma" panose="020B0604030504040204" pitchFamily="34" charset="0"/>
              </a:rPr>
              <a:t>	</a:t>
            </a:r>
            <a:r>
              <a:rPr lang="en-US" sz="2400" cap="none" smtClean="0">
                <a:latin typeface="Tahoma" panose="020B0604030504040204" pitchFamily="34" charset="0"/>
                <a:ea typeface="Tahoma" panose="020B0604030504040204" pitchFamily="34" charset="0"/>
                <a:cs typeface="Tahoma" panose="020B0604030504040204" pitchFamily="34" charset="0"/>
              </a:rPr>
              <a:t>														   </a:t>
            </a:r>
          </a:p>
          <a:p>
            <a:pPr algn="l"/>
            <a:r>
              <a:rPr lang="en-US" sz="2400" cap="none">
                <a:latin typeface="Tahoma" panose="020B0604030504040204" pitchFamily="34" charset="0"/>
                <a:ea typeface="Tahoma" panose="020B0604030504040204" pitchFamily="34" charset="0"/>
                <a:cs typeface="Tahoma" panose="020B0604030504040204" pitchFamily="34" charset="0"/>
              </a:rPr>
              <a:t>	</a:t>
            </a:r>
            <a:r>
              <a:rPr lang="en-US" sz="2400" cap="none" smtClean="0">
                <a:latin typeface="Tahoma" panose="020B0604030504040204" pitchFamily="34" charset="0"/>
                <a:ea typeface="Tahoma" panose="020B0604030504040204" pitchFamily="34" charset="0"/>
                <a:cs typeface="Tahoma" panose="020B0604030504040204" pitchFamily="34" charset="0"/>
              </a:rPr>
              <a:t>														   TC 208, 25/4/2019</a:t>
            </a:r>
            <a:endParaRPr lang="en-US" sz="2400" cap="none">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05306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06401" y="172995"/>
                <a:ext cx="6083168" cy="6227805"/>
              </a:xfrm>
            </p:spPr>
            <p:txBody>
              <a:bodyPr anchor="t">
                <a:normAutofit/>
              </a:bodyPr>
              <a:lstStyle/>
              <a:p>
                <a:pPr>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Fading phẳng (flat fading)</a:t>
                </a:r>
              </a:p>
              <a:p>
                <a:pPr>
                  <a:buFontTx/>
                  <a:buChar char="-"/>
                </a:pPr>
                <a:r>
                  <a:rPr lang="en-US" sz="2400" smtClean="0">
                    <a:latin typeface="Tahoma" panose="020B0604030504040204" pitchFamily="34" charset="0"/>
                    <a:ea typeface="Tahoma" panose="020B0604030504040204" pitchFamily="34" charset="0"/>
                    <a:cs typeface="Tahoma" panose="020B0604030504040204" pitchFamily="34" charset="0"/>
                  </a:rPr>
                  <a:t>Băng thông kết hợp: </a:t>
                </a:r>
              </a:p>
              <a:p>
                <a:pPr marL="0" indent="0">
                  <a:buNone/>
                </a:pPr>
                <a:r>
                  <a:rPr lang="en-US" sz="2400">
                    <a:latin typeface="Tahoma" panose="020B0604030504040204" pitchFamily="34" charset="0"/>
                    <a:ea typeface="Tahoma" panose="020B0604030504040204" pitchFamily="34" charset="0"/>
                    <a:cs typeface="Tahoma" panose="020B0604030504040204" pitchFamily="34" charset="0"/>
                  </a:rPr>
                  <a:t>	</a:t>
                </a:r>
                <a:r>
                  <a:rPr lang="vi-VN" sz="2400" smtClean="0">
                    <a:latin typeface="Tahoma" panose="020B0604030504040204" pitchFamily="34" charset="0"/>
                    <a:ea typeface="Tahoma" panose="020B0604030504040204" pitchFamily="34" charset="0"/>
                    <a:cs typeface="Tahoma" panose="020B0604030504040204" pitchFamily="34" charset="0"/>
                  </a:rPr>
                  <a:t>Mỗi </a:t>
                </a:r>
                <a:r>
                  <a:rPr lang="vi-VN" sz="2400">
                    <a:latin typeface="Tahoma" panose="020B0604030504040204" pitchFamily="34" charset="0"/>
                    <a:ea typeface="Tahoma" panose="020B0604030504040204" pitchFamily="34" charset="0"/>
                    <a:cs typeface="Tahoma" panose="020B0604030504040204" pitchFamily="34" charset="0"/>
                  </a:rPr>
                  <a:t>kênh truyền đều tồn tại một khoảng tần số mà trong khoảng đó, đáp ứng tần số của kênh truyền là gần như nhau , khoảng tần số này được gọi là </a:t>
                </a:r>
                <a:r>
                  <a:rPr lang="vi-VN" sz="2400" smtClean="0">
                    <a:latin typeface="Tahoma" panose="020B0604030504040204" pitchFamily="34" charset="0"/>
                    <a:ea typeface="Tahoma" panose="020B0604030504040204" pitchFamily="34" charset="0"/>
                    <a:cs typeface="Tahoma" panose="020B0604030504040204" pitchFamily="34" charset="0"/>
                  </a:rPr>
                  <a:t>b</a:t>
                </a:r>
                <a:r>
                  <a:rPr lang="en-US" sz="2400">
                    <a:latin typeface="Tahoma" panose="020B0604030504040204" pitchFamily="34" charset="0"/>
                    <a:ea typeface="Tahoma" panose="020B0604030504040204" pitchFamily="34" charset="0"/>
                    <a:cs typeface="Tahoma" panose="020B0604030504040204" pitchFamily="34" charset="0"/>
                  </a:rPr>
                  <a:t>ă</a:t>
                </a:r>
                <a:r>
                  <a:rPr lang="vi-VN" sz="2400" smtClean="0">
                    <a:latin typeface="Tahoma" panose="020B0604030504040204" pitchFamily="34" charset="0"/>
                    <a:ea typeface="Tahoma" panose="020B0604030504040204" pitchFamily="34" charset="0"/>
                    <a:cs typeface="Tahoma" panose="020B0604030504040204" pitchFamily="34" charset="0"/>
                  </a:rPr>
                  <a:t>ng </a:t>
                </a:r>
                <a:r>
                  <a:rPr lang="vi-VN" sz="2400">
                    <a:latin typeface="Tahoma" panose="020B0604030504040204" pitchFamily="34" charset="0"/>
                    <a:ea typeface="Tahoma" panose="020B0604030504040204" pitchFamily="34" charset="0"/>
                    <a:cs typeface="Tahoma" panose="020B0604030504040204" pitchFamily="34" charset="0"/>
                  </a:rPr>
                  <a:t>thông kết hợp (kí hiệu là </a:t>
                </a:r>
                <a14:m>
                  <m:oMath xmlns:m="http://schemas.openxmlformats.org/officeDocument/2006/math">
                    <m:sSub>
                      <m:sSubPr>
                        <m:ctrlPr>
                          <a:rPr lang="vi-VN" sz="2400" i="1" smtClean="0">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f</m:t>
                        </m:r>
                      </m:e>
                      <m:sub>
                        <m:r>
                          <a:rPr lang="en-US" sz="2400" b="0" i="0" smtClean="0">
                            <a:latin typeface="Cambria Math" panose="02040503050406030204" pitchFamily="18" charset="0"/>
                            <a:ea typeface="Tahoma" panose="020B0604030504040204" pitchFamily="34" charset="0"/>
                            <a:cs typeface="Tahoma" panose="020B0604030504040204" pitchFamily="34" charset="0"/>
                          </a:rPr>
                          <m:t>0</m:t>
                        </m:r>
                      </m:sub>
                    </m:sSub>
                  </m:oMath>
                </a14:m>
                <a:r>
                  <a:rPr lang="vi-VN" sz="2400" smtClean="0">
                    <a:latin typeface="Tahoma" panose="020B0604030504040204" pitchFamily="34" charset="0"/>
                    <a:ea typeface="Tahoma" panose="020B0604030504040204" pitchFamily="34" charset="0"/>
                    <a:cs typeface="Tahoma" panose="020B0604030504040204" pitchFamily="34" charset="0"/>
                  </a:rPr>
                  <a:t>)</a:t>
                </a: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Tx/>
                  <a:buChar char="-"/>
                </a:pPr>
                <a:r>
                  <a:rPr lang="en-US" sz="2400" smtClean="0">
                    <a:latin typeface="Tahoma" panose="020B0604030504040204" pitchFamily="34" charset="0"/>
                    <a:ea typeface="Tahoma" panose="020B0604030504040204" pitchFamily="34" charset="0"/>
                    <a:cs typeface="Tahoma" panose="020B0604030504040204" pitchFamily="34" charset="0"/>
                  </a:rPr>
                  <a:t>Đối với fading phẳng:</a:t>
                </a:r>
              </a:p>
              <a:p>
                <a:pPr marL="0" indent="0">
                  <a:buNone/>
                </a:pPr>
                <a:r>
                  <a:rPr lang="en-US" sz="2400" smtClean="0">
                    <a:latin typeface="Tahoma" panose="020B0604030504040204" pitchFamily="34" charset="0"/>
                    <a:ea typeface="Tahoma" panose="020B0604030504040204" pitchFamily="34" charset="0"/>
                    <a:cs typeface="Tahoma" panose="020B0604030504040204" pitchFamily="34" charset="0"/>
                  </a:rPr>
                  <a:t>	Băng </a:t>
                </a:r>
                <a:r>
                  <a:rPr lang="vi-VN" sz="2400">
                    <a:latin typeface="Tahoma" panose="020B0604030504040204" pitchFamily="34" charset="0"/>
                    <a:ea typeface="Tahoma" panose="020B0604030504040204" pitchFamily="34" charset="0"/>
                    <a:cs typeface="Tahoma" panose="020B0604030504040204" pitchFamily="34" charset="0"/>
                  </a:rPr>
                  <a:t>thông kết hợp của kênh truyền</a:t>
                </a:r>
                <a:r>
                  <a:rPr lang="en-US" sz="2400">
                    <a:latin typeface="Tahoma" panose="020B0604030504040204" pitchFamily="34" charset="0"/>
                    <a:ea typeface="Tahoma" panose="020B0604030504040204" pitchFamily="34" charset="0"/>
                    <a:cs typeface="Tahoma" panose="020B0604030504040204" pitchFamily="34" charset="0"/>
                  </a:rPr>
                  <a:t> </a:t>
                </a:r>
                <a:r>
                  <a:rPr lang="vi-VN" sz="2400">
                    <a:latin typeface="Tahoma" panose="020B0604030504040204" pitchFamily="34" charset="0"/>
                    <a:ea typeface="Tahoma" panose="020B0604030504040204" pitchFamily="34" charset="0"/>
                    <a:cs typeface="Tahoma" panose="020B0604030504040204" pitchFamily="34" charset="0"/>
                  </a:rPr>
                  <a:t>lớn hơn độ rộng phổ của tín </a:t>
                </a:r>
                <a:r>
                  <a:rPr lang="vi-VN" sz="2400" smtClean="0">
                    <a:latin typeface="Tahoma" panose="020B0604030504040204" pitchFamily="34" charset="0"/>
                    <a:ea typeface="Tahoma" panose="020B0604030504040204" pitchFamily="34" charset="0"/>
                    <a:cs typeface="Tahoma" panose="020B0604030504040204" pitchFamily="34" charset="0"/>
                  </a:rPr>
                  <a:t>hiệu</a:t>
                </a:r>
                <a:endParaRPr lang="vi-VN" sz="24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smtClean="0">
                    <a:latin typeface="Tahoma" panose="020B0604030504040204" pitchFamily="34" charset="0"/>
                    <a:ea typeface="Tahoma" panose="020B0604030504040204" pitchFamily="34" charset="0"/>
                    <a:cs typeface="Tahoma" panose="020B0604030504040204" pitchFamily="34" charset="0"/>
                  </a:rPr>
                  <a:t>	</a:t>
                </a:r>
              </a:p>
              <a:p>
                <a:pPr marL="0" indent="0">
                  <a:buNone/>
                </a:pPr>
                <a:endParaRPr lang="en-US" sz="24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endParaRPr lang="vi-VN" sz="24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06401" y="172995"/>
                <a:ext cx="6083168" cy="6227805"/>
              </a:xfrm>
              <a:blipFill>
                <a:blip r:embed="rId3"/>
                <a:stretch>
                  <a:fillRect l="-1603" t="-783" r="-3006"/>
                </a:stretch>
              </a:blipFill>
            </p:spPr>
            <p:txBody>
              <a:bodyPr/>
              <a:lstStyle/>
              <a:p>
                <a:r>
                  <a:rPr lang="en-US">
                    <a:noFill/>
                  </a:rPr>
                  <a:t> </a:t>
                </a:r>
              </a:p>
            </p:txBody>
          </p:sp>
        </mc:Fallback>
      </mc:AlternateContent>
      <p:sp>
        <p:nvSpPr>
          <p:cNvPr id="9" name="Slide Number Placeholder 8"/>
          <p:cNvSpPr>
            <a:spLocks noGrp="1"/>
          </p:cNvSpPr>
          <p:nvPr>
            <p:ph type="sldNum" sz="quarter" idx="12"/>
          </p:nvPr>
        </p:nvSpPr>
        <p:spPr/>
        <p:txBody>
          <a:bodyPr/>
          <a:lstStyle/>
          <a:p>
            <a:fld id="{D57F1E4F-1CFF-5643-939E-217C01CDF565}" type="slidenum">
              <a:rPr lang="en-US" smtClean="0"/>
              <a:pPr/>
              <a:t>10</a:t>
            </a:fld>
            <a:endParaRPr lang="en-US" dirty="0"/>
          </a:p>
        </p:txBody>
      </p:sp>
      <p:pic>
        <p:nvPicPr>
          <p:cNvPr id="11" name="Picture 2" descr="Káº¿t quáº£ hÃ¬nh áº£nh cho Coherent Bandwidth">
            <a:extLst>
              <a:ext uri="{FF2B5EF4-FFF2-40B4-BE49-F238E27FC236}">
                <a16:creationId xmlns:a16="http://schemas.microsoft.com/office/drawing/2014/main" id="{221DCFCD-66D6-4A5A-8D60-5DB26BFE7663}"/>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922309" y="172995"/>
            <a:ext cx="5040881" cy="277139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8013622" y="2906736"/>
            <a:ext cx="2858254"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Băng thông kết hợp</a:t>
            </a:r>
            <a:endParaRPr lang="en-US" sz="2400"/>
          </a:p>
        </p:txBody>
      </p:sp>
      <p:pic>
        <p:nvPicPr>
          <p:cNvPr id="13" name="Picture 12"/>
          <p:cNvPicPr>
            <a:picLocks noChangeAspect="1"/>
          </p:cNvPicPr>
          <p:nvPr/>
        </p:nvPicPr>
        <p:blipFill rotWithShape="1">
          <a:blip r:embed="rId6">
            <a:extLst>
              <a:ext uri="{28A0092B-C50C-407E-A947-70E740481C1C}">
                <a14:useLocalDpi xmlns:a14="http://schemas.microsoft.com/office/drawing/2010/main" val="0"/>
              </a:ext>
            </a:extLst>
          </a:blip>
          <a:srcRect l="3249" t="5286" r="3123" b="6459"/>
          <a:stretch/>
        </p:blipFill>
        <p:spPr>
          <a:xfrm>
            <a:off x="6922309" y="3407804"/>
            <a:ext cx="5016582" cy="2741620"/>
          </a:xfrm>
          <a:prstGeom prst="rect">
            <a:avLst/>
          </a:prstGeom>
        </p:spPr>
      </p:pic>
      <p:sp>
        <p:nvSpPr>
          <p:cNvPr id="14" name="TextBox 13">
            <a:extLst>
              <a:ext uri="{FF2B5EF4-FFF2-40B4-BE49-F238E27FC236}">
                <a16:creationId xmlns:a16="http://schemas.microsoft.com/office/drawing/2014/main" id="{0F09212E-6D49-4CD9-9ED3-3AF4577CD9DD}"/>
              </a:ext>
            </a:extLst>
          </p:cNvPr>
          <p:cNvSpPr txBox="1"/>
          <p:nvPr/>
        </p:nvSpPr>
        <p:spPr>
          <a:xfrm>
            <a:off x="7067724" y="3368401"/>
            <a:ext cx="1571509" cy="369332"/>
          </a:xfrm>
          <a:prstGeom prst="rect">
            <a:avLst/>
          </a:prstGeom>
          <a:noFill/>
        </p:spPr>
        <p:txBody>
          <a:bodyPr wrap="square" rtlCol="0">
            <a:spAutoFit/>
          </a:bodyPr>
          <a:lstStyle/>
          <a:p>
            <a:r>
              <a:rPr lang="en-US" err="1">
                <a:solidFill>
                  <a:schemeClr val="bg1"/>
                </a:solidFill>
                <a:latin typeface="Segoe UI" panose="020B0502040204020203" pitchFamily="34" charset="0"/>
                <a:cs typeface="Segoe UI" panose="020B0502040204020203" pitchFamily="34" charset="0"/>
              </a:rPr>
              <a:t>Mật</a:t>
            </a:r>
            <a:r>
              <a:rPr lang="en-US">
                <a:solidFill>
                  <a:schemeClr val="bg1"/>
                </a:solidFill>
                <a:latin typeface="Segoe UI" panose="020B0502040204020203" pitchFamily="34" charset="0"/>
                <a:cs typeface="Segoe UI" panose="020B0502040204020203" pitchFamily="34" charset="0"/>
              </a:rPr>
              <a:t> </a:t>
            </a:r>
            <a:r>
              <a:rPr lang="en-US" err="1">
                <a:solidFill>
                  <a:schemeClr val="bg1"/>
                </a:solidFill>
                <a:latin typeface="Segoe UI" panose="020B0502040204020203" pitchFamily="34" charset="0"/>
                <a:cs typeface="Segoe UI" panose="020B0502040204020203" pitchFamily="34" charset="0"/>
              </a:rPr>
              <a:t>độ</a:t>
            </a:r>
            <a:r>
              <a:rPr lang="en-US">
                <a:solidFill>
                  <a:schemeClr val="bg1"/>
                </a:solidFill>
                <a:latin typeface="Segoe UI" panose="020B0502040204020203" pitchFamily="34" charset="0"/>
                <a:cs typeface="Segoe UI" panose="020B0502040204020203" pitchFamily="34" charset="0"/>
              </a:rPr>
              <a:t> </a:t>
            </a:r>
            <a:r>
              <a:rPr lang="en-US" smtClean="0">
                <a:solidFill>
                  <a:schemeClr val="bg1"/>
                </a:solidFill>
                <a:latin typeface="Segoe UI" panose="020B0502040204020203" pitchFamily="34" charset="0"/>
                <a:cs typeface="Segoe UI" panose="020B0502040204020203" pitchFamily="34" charset="0"/>
              </a:rPr>
              <a:t>phổ</a:t>
            </a:r>
            <a:endParaRPr lang="en-US">
              <a:solidFill>
                <a:schemeClr val="bg1"/>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D86A8C01-19EE-468B-94D5-A9EE14CBC84A}"/>
              </a:ext>
            </a:extLst>
          </p:cNvPr>
          <p:cNvSpPr txBox="1"/>
          <p:nvPr/>
        </p:nvSpPr>
        <p:spPr>
          <a:xfrm>
            <a:off x="11001346" y="5189873"/>
            <a:ext cx="937545" cy="369332"/>
          </a:xfrm>
          <a:prstGeom prst="rect">
            <a:avLst/>
          </a:prstGeom>
          <a:noFill/>
        </p:spPr>
        <p:txBody>
          <a:bodyPr wrap="square" rtlCol="0">
            <a:spAutoFit/>
          </a:bodyPr>
          <a:lstStyle/>
          <a:p>
            <a:pPr algn="r"/>
            <a:r>
              <a:rPr lang="en-US" err="1">
                <a:solidFill>
                  <a:schemeClr val="bg1"/>
                </a:solidFill>
                <a:latin typeface="Tahoma" panose="020B0604030504040204" pitchFamily="34" charset="0"/>
                <a:ea typeface="Tahoma" panose="020B0604030504040204" pitchFamily="34" charset="0"/>
                <a:cs typeface="Tahoma" panose="020B0604030504040204" pitchFamily="34" charset="0"/>
              </a:rPr>
              <a:t>Tần</a:t>
            </a:r>
            <a:r>
              <a:rPr lang="en-US">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err="1">
                <a:solidFill>
                  <a:schemeClr val="bg1"/>
                </a:solidFill>
                <a:latin typeface="Tahoma" panose="020B0604030504040204" pitchFamily="34" charset="0"/>
                <a:ea typeface="Tahoma" panose="020B0604030504040204" pitchFamily="34" charset="0"/>
                <a:cs typeface="Tahoma" panose="020B0604030504040204" pitchFamily="34" charset="0"/>
              </a:rPr>
              <a:t>số</a:t>
            </a:r>
            <a:endParaRPr lang="en-US">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6" name="TextBox 15">
            <a:extLst>
              <a:ext uri="{FF2B5EF4-FFF2-40B4-BE49-F238E27FC236}">
                <a16:creationId xmlns:a16="http://schemas.microsoft.com/office/drawing/2014/main" id="{F0F0A503-008F-44AE-9338-E1C95B3823A0}"/>
              </a:ext>
            </a:extLst>
          </p:cNvPr>
          <p:cNvSpPr txBox="1"/>
          <p:nvPr/>
        </p:nvSpPr>
        <p:spPr>
          <a:xfrm>
            <a:off x="8672567" y="3982337"/>
            <a:ext cx="1278075" cy="923330"/>
          </a:xfrm>
          <a:prstGeom prst="rect">
            <a:avLst/>
          </a:prstGeom>
          <a:noFill/>
        </p:spPr>
        <p:txBody>
          <a:bodyPr wrap="square" rtlCol="0">
            <a:spAutoFit/>
          </a:bodyPr>
          <a:lstStyle/>
          <a:p>
            <a:pPr algn="r"/>
            <a:r>
              <a:rPr lang="en-US" smtClean="0">
                <a:solidFill>
                  <a:schemeClr val="bg1"/>
                </a:solidFill>
                <a:latin typeface="Tahoma" panose="020B0604030504040204" pitchFamily="34" charset="0"/>
                <a:ea typeface="Tahoma" panose="020B0604030504040204" pitchFamily="34" charset="0"/>
                <a:cs typeface="Tahoma" panose="020B0604030504040204" pitchFamily="34" charset="0"/>
              </a:rPr>
              <a:t>Phổ của tín </a:t>
            </a:r>
            <a:r>
              <a:rPr lang="en-US" err="1">
                <a:solidFill>
                  <a:schemeClr val="bg1"/>
                </a:solidFill>
                <a:latin typeface="Tahoma" panose="020B0604030504040204" pitchFamily="34" charset="0"/>
                <a:ea typeface="Tahoma" panose="020B0604030504040204" pitchFamily="34" charset="0"/>
                <a:cs typeface="Tahoma" panose="020B0604030504040204" pitchFamily="34" charset="0"/>
              </a:rPr>
              <a:t>hiệu</a:t>
            </a:r>
            <a:r>
              <a:rPr lang="en-US">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err="1">
                <a:solidFill>
                  <a:schemeClr val="bg1"/>
                </a:solidFill>
                <a:latin typeface="Tahoma" panose="020B0604030504040204" pitchFamily="34" charset="0"/>
                <a:ea typeface="Tahoma" panose="020B0604030504040204" pitchFamily="34" charset="0"/>
                <a:cs typeface="Tahoma" panose="020B0604030504040204" pitchFamily="34" charset="0"/>
              </a:rPr>
              <a:t>truyền</a:t>
            </a:r>
            <a:r>
              <a:rPr lang="en-US">
                <a:solidFill>
                  <a:schemeClr val="bg1"/>
                </a:solidFill>
                <a:latin typeface="Tahoma" panose="020B0604030504040204" pitchFamily="34" charset="0"/>
                <a:ea typeface="Tahoma" panose="020B0604030504040204" pitchFamily="34" charset="0"/>
                <a:cs typeface="Tahoma" panose="020B0604030504040204" pitchFamily="34" charset="0"/>
              </a:rPr>
              <a:t> W</a:t>
            </a:r>
          </a:p>
        </p:txBody>
      </p:sp>
      <p:sp>
        <p:nvSpPr>
          <p:cNvPr id="17" name="TextBox 16">
            <a:extLst>
              <a:ext uri="{FF2B5EF4-FFF2-40B4-BE49-F238E27FC236}">
                <a16:creationId xmlns:a16="http://schemas.microsoft.com/office/drawing/2014/main" id="{E9B02450-B3F6-496A-9484-CB770BBEC260}"/>
              </a:ext>
            </a:extLst>
          </p:cNvPr>
          <p:cNvSpPr txBox="1"/>
          <p:nvPr/>
        </p:nvSpPr>
        <p:spPr>
          <a:xfrm>
            <a:off x="10350048" y="3389413"/>
            <a:ext cx="1391878" cy="923330"/>
          </a:xfrm>
          <a:prstGeom prst="rect">
            <a:avLst/>
          </a:prstGeom>
          <a:noFill/>
        </p:spPr>
        <p:txBody>
          <a:bodyPr wrap="square" rtlCol="0">
            <a:spAutoFit/>
          </a:bodyPr>
          <a:lstStyle/>
          <a:p>
            <a:pPr algn="r"/>
            <a:r>
              <a:rPr lang="en-US" err="1">
                <a:solidFill>
                  <a:schemeClr val="bg1"/>
                </a:solidFill>
                <a:latin typeface="Tahoma" panose="020B0604030504040204" pitchFamily="34" charset="0"/>
                <a:ea typeface="Tahoma" panose="020B0604030504040204" pitchFamily="34" charset="0"/>
                <a:cs typeface="Tahoma" panose="020B0604030504040204" pitchFamily="34" charset="0"/>
              </a:rPr>
              <a:t>Đáp</a:t>
            </a:r>
            <a:r>
              <a:rPr lang="en-US">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err="1">
                <a:solidFill>
                  <a:schemeClr val="bg1"/>
                </a:solidFill>
                <a:latin typeface="Tahoma" panose="020B0604030504040204" pitchFamily="34" charset="0"/>
                <a:ea typeface="Tahoma" panose="020B0604030504040204" pitchFamily="34" charset="0"/>
                <a:cs typeface="Tahoma" panose="020B0604030504040204" pitchFamily="34" charset="0"/>
              </a:rPr>
              <a:t>ứng</a:t>
            </a:r>
            <a:r>
              <a:rPr lang="en-US">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err="1">
                <a:solidFill>
                  <a:schemeClr val="bg1"/>
                </a:solidFill>
                <a:latin typeface="Tahoma" panose="020B0604030504040204" pitchFamily="34" charset="0"/>
                <a:ea typeface="Tahoma" panose="020B0604030504040204" pitchFamily="34" charset="0"/>
                <a:cs typeface="Tahoma" panose="020B0604030504040204" pitchFamily="34" charset="0"/>
              </a:rPr>
              <a:t>tần</a:t>
            </a:r>
            <a:r>
              <a:rPr lang="en-US">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err="1">
                <a:solidFill>
                  <a:schemeClr val="bg1"/>
                </a:solidFill>
                <a:latin typeface="Tahoma" panose="020B0604030504040204" pitchFamily="34" charset="0"/>
                <a:ea typeface="Tahoma" panose="020B0604030504040204" pitchFamily="34" charset="0"/>
                <a:cs typeface="Tahoma" panose="020B0604030504040204" pitchFamily="34" charset="0"/>
              </a:rPr>
              <a:t>số</a:t>
            </a:r>
            <a:r>
              <a:rPr lang="en-US">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err="1">
                <a:solidFill>
                  <a:schemeClr val="bg1"/>
                </a:solidFill>
                <a:latin typeface="Tahoma" panose="020B0604030504040204" pitchFamily="34" charset="0"/>
                <a:ea typeface="Tahoma" panose="020B0604030504040204" pitchFamily="34" charset="0"/>
                <a:cs typeface="Tahoma" panose="020B0604030504040204" pitchFamily="34" charset="0"/>
              </a:rPr>
              <a:t>của</a:t>
            </a:r>
            <a:r>
              <a:rPr lang="en-US">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err="1">
                <a:solidFill>
                  <a:schemeClr val="bg1"/>
                </a:solidFill>
                <a:latin typeface="Tahoma" panose="020B0604030504040204" pitchFamily="34" charset="0"/>
                <a:ea typeface="Tahoma" panose="020B0604030504040204" pitchFamily="34" charset="0"/>
                <a:cs typeface="Tahoma" panose="020B0604030504040204" pitchFamily="34" charset="0"/>
              </a:rPr>
              <a:t>kênh</a:t>
            </a:r>
            <a:r>
              <a:rPr lang="en-US">
                <a:solidFill>
                  <a:schemeClr val="bg1"/>
                </a:solidFill>
                <a:latin typeface="Tahoma" panose="020B0604030504040204" pitchFamily="34" charset="0"/>
                <a:ea typeface="Tahoma" panose="020B0604030504040204" pitchFamily="34" charset="0"/>
                <a:cs typeface="Tahoma" panose="020B0604030504040204" pitchFamily="34" charset="0"/>
              </a:rPr>
              <a:t> </a:t>
            </a:r>
            <a:r>
              <a:rPr lang="en-US" err="1">
                <a:solidFill>
                  <a:schemeClr val="bg1"/>
                </a:solidFill>
                <a:latin typeface="Tahoma" panose="020B0604030504040204" pitchFamily="34" charset="0"/>
                <a:ea typeface="Tahoma" panose="020B0604030504040204" pitchFamily="34" charset="0"/>
                <a:cs typeface="Tahoma" panose="020B0604030504040204" pitchFamily="34" charset="0"/>
              </a:rPr>
              <a:t>truyền</a:t>
            </a:r>
            <a:endParaRPr lang="en-US">
              <a:solidFill>
                <a:schemeClr val="bg1"/>
              </a:solidFill>
              <a:latin typeface="Tahoma" panose="020B0604030504040204" pitchFamily="34" charset="0"/>
              <a:ea typeface="Tahoma" panose="020B0604030504040204" pitchFamily="34" charset="0"/>
              <a:cs typeface="Tahoma" panose="020B0604030504040204" pitchFamily="34" charset="0"/>
            </a:endParaRPr>
          </a:p>
        </p:txBody>
      </p:sp>
      <p:sp>
        <p:nvSpPr>
          <p:cNvPr id="18" name="TextBox 17"/>
          <p:cNvSpPr txBox="1"/>
          <p:nvPr/>
        </p:nvSpPr>
        <p:spPr>
          <a:xfrm>
            <a:off x="8593477" y="6164560"/>
            <a:ext cx="2057400"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Fading phẳng</a:t>
            </a:r>
            <a:endParaRPr lang="en-US"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7365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fade">
                                      <p:cBhvr>
                                        <p:cTn id="45" dur="500"/>
                                        <p:tgtEl>
                                          <p:spTgt spid="16"/>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7" grpId="0"/>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72995"/>
            <a:ext cx="11554941" cy="2965621"/>
          </a:xfrm>
        </p:spPr>
        <p:txBody>
          <a:bodyPr anchor="t">
            <a:normAutofit/>
          </a:bodyPr>
          <a:lstStyle/>
          <a:p>
            <a:pPr>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Ảnh hưởng của fading phẳng</a:t>
            </a:r>
          </a:p>
          <a:p>
            <a:pPr>
              <a:buFontTx/>
              <a:buChar char="-"/>
            </a:pPr>
            <a:r>
              <a:rPr lang="en-US" sz="2400" smtClean="0">
                <a:latin typeface="Tahoma" panose="020B0604030504040204" pitchFamily="34" charset="0"/>
                <a:ea typeface="Tahoma" panose="020B0604030504040204" pitchFamily="34" charset="0"/>
                <a:cs typeface="Tahoma" panose="020B0604030504040204" pitchFamily="34" charset="0"/>
              </a:rPr>
              <a:t>M</a:t>
            </a:r>
            <a:r>
              <a:rPr lang="vi-VN" sz="2400" smtClean="0">
                <a:latin typeface="Tahoma" panose="020B0604030504040204" pitchFamily="34" charset="0"/>
                <a:ea typeface="Tahoma" panose="020B0604030504040204" pitchFamily="34" charset="0"/>
                <a:cs typeface="Tahoma" panose="020B0604030504040204" pitchFamily="34" charset="0"/>
              </a:rPr>
              <a:t>ọi </a:t>
            </a:r>
            <a:r>
              <a:rPr lang="vi-VN" sz="2400">
                <a:latin typeface="Tahoma" panose="020B0604030504040204" pitchFamily="34" charset="0"/>
                <a:ea typeface="Tahoma" panose="020B0604030504040204" pitchFamily="34" charset="0"/>
                <a:cs typeface="Tahoma" panose="020B0604030504040204" pitchFamily="34" charset="0"/>
              </a:rPr>
              <a:t>thành phần tấn số của tín hiệu được truyền qua kênh chịu sự suy giảm và dịch pha gần như </a:t>
            </a:r>
            <a:r>
              <a:rPr lang="vi-VN" sz="2400" smtClean="0">
                <a:latin typeface="Tahoma" panose="020B0604030504040204" pitchFamily="34" charset="0"/>
                <a:ea typeface="Tahoma" panose="020B0604030504040204" pitchFamily="34" charset="0"/>
                <a:cs typeface="Tahoma" panose="020B0604030504040204" pitchFamily="34" charset="0"/>
              </a:rPr>
              <a:t>nhau</a:t>
            </a: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Tx/>
              <a:buChar char="-"/>
            </a:pPr>
            <a:r>
              <a:rPr lang="vi-VN" sz="2400" smtClean="0">
                <a:latin typeface="Tahoma" panose="020B0604030504040204" pitchFamily="34" charset="0"/>
                <a:ea typeface="Tahoma" panose="020B0604030504040204" pitchFamily="34" charset="0"/>
                <a:cs typeface="Tahoma" panose="020B0604030504040204" pitchFamily="34" charset="0"/>
              </a:rPr>
              <a:t>Fading </a:t>
            </a:r>
            <a:r>
              <a:rPr lang="vi-VN" sz="2400">
                <a:latin typeface="Tahoma" panose="020B0604030504040204" pitchFamily="34" charset="0"/>
                <a:ea typeface="Tahoma" panose="020B0604030504040204" pitchFamily="34" charset="0"/>
                <a:cs typeface="Tahoma" panose="020B0604030504040204" pitchFamily="34" charset="0"/>
              </a:rPr>
              <a:t>phẳng sẽ làm thay đổi tín hiệu sóng mang trong một dải tần số và sự thay đổi là không giống nhau đối với các dải tần số khác </a:t>
            </a:r>
            <a:r>
              <a:rPr lang="vi-VN" sz="2400" smtClean="0">
                <a:latin typeface="Tahoma" panose="020B0604030504040204" pitchFamily="34" charset="0"/>
                <a:ea typeface="Tahoma" panose="020B0604030504040204" pitchFamily="34" charset="0"/>
                <a:cs typeface="Tahoma" panose="020B0604030504040204" pitchFamily="34" charset="0"/>
              </a:rPr>
              <a:t>nhau</a:t>
            </a: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r>
              <a:rPr lang="en-US" sz="2400">
                <a:latin typeface="Tahoma" panose="020B0604030504040204" pitchFamily="34" charset="0"/>
                <a:ea typeface="Tahoma" panose="020B0604030504040204" pitchFamily="34" charset="0"/>
                <a:cs typeface="Tahoma" panose="020B0604030504040204" pitchFamily="34" charset="0"/>
              </a:rPr>
              <a:t>Khắc phục Fading </a:t>
            </a:r>
            <a:r>
              <a:rPr lang="en-US" sz="2400" smtClean="0">
                <a:latin typeface="Tahoma" panose="020B0604030504040204" pitchFamily="34" charset="0"/>
                <a:ea typeface="Tahoma" panose="020B0604030504040204" pitchFamily="34" charset="0"/>
                <a:cs typeface="Tahoma" panose="020B0604030504040204" pitchFamily="34" charset="0"/>
              </a:rPr>
              <a:t>phẳng				</a:t>
            </a:r>
            <a:endParaRPr lang="vi-VN" sz="24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15" name="Rectangle 14"/>
          <p:cNvSpPr/>
          <p:nvPr/>
        </p:nvSpPr>
        <p:spPr>
          <a:xfrm>
            <a:off x="6715894" y="3027407"/>
            <a:ext cx="2928553" cy="147040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5570" y="2910588"/>
            <a:ext cx="3228833" cy="1705799"/>
          </a:xfrm>
          <a:prstGeom prst="rect">
            <a:avLst/>
          </a:prstGeom>
        </p:spPr>
      </p:pic>
      <p:sp>
        <p:nvSpPr>
          <p:cNvPr id="9" name="Slide Number Placeholder 8"/>
          <p:cNvSpPr>
            <a:spLocks noGrp="1"/>
          </p:cNvSpPr>
          <p:nvPr>
            <p:ph type="sldNum" sz="quarter" idx="12"/>
          </p:nvPr>
        </p:nvSpPr>
        <p:spPr/>
        <p:txBody>
          <a:bodyPr/>
          <a:lstStyle/>
          <a:p>
            <a:fld id="{D57F1E4F-1CFF-5643-939E-217C01CDF565}" type="slidenum">
              <a:rPr lang="en-US" smtClean="0"/>
              <a:pPr/>
              <a:t>11</a:t>
            </a:fld>
            <a:endParaRPr lang="en-US" dirty="0"/>
          </a:p>
        </p:txBody>
      </p:sp>
      <p:sp>
        <p:nvSpPr>
          <p:cNvPr id="11" name="Isosceles Triangle 10"/>
          <p:cNvSpPr/>
          <p:nvPr/>
        </p:nvSpPr>
        <p:spPr>
          <a:xfrm flipV="1">
            <a:off x="2034926" y="3027407"/>
            <a:ext cx="951911" cy="502113"/>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Elbow Connector 11"/>
          <p:cNvCxnSpPr>
            <a:stCxn id="11" idx="0"/>
          </p:cNvCxnSpPr>
          <p:nvPr/>
        </p:nvCxnSpPr>
        <p:spPr>
          <a:xfrm rot="5400000">
            <a:off x="1698241" y="3685173"/>
            <a:ext cx="968294" cy="656988"/>
          </a:xfrm>
          <a:prstGeom prst="bentConnector3">
            <a:avLst>
              <a:gd name="adj1" fmla="val 9976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1055116" y="4615509"/>
            <a:ext cx="2986715" cy="461665"/>
          </a:xfrm>
          <a:prstGeom prst="rect">
            <a:avLst/>
          </a:prstGeom>
          <a:noFill/>
        </p:spPr>
        <p:txBody>
          <a:bodyPr wrap="none" rtlCol="0">
            <a:spAutoFit/>
          </a:bodyPr>
          <a:lstStyle/>
          <a:p>
            <a:r>
              <a:rPr lang="en-US" sz="2400">
                <a:latin typeface="Tahoma" panose="020B0604030504040204" pitchFamily="34" charset="0"/>
                <a:ea typeface="Tahoma" panose="020B0604030504040204" pitchFamily="34" charset="0"/>
                <a:cs typeface="Tahoma" panose="020B0604030504040204" pitchFamily="34" charset="0"/>
              </a:rPr>
              <a:t>Tăng công suất phát</a:t>
            </a:r>
            <a:endParaRPr lang="en-US" sz="2400"/>
          </a:p>
        </p:txBody>
      </p:sp>
      <p:sp>
        <p:nvSpPr>
          <p:cNvPr id="25" name="TextBox 24"/>
          <p:cNvSpPr txBox="1"/>
          <p:nvPr/>
        </p:nvSpPr>
        <p:spPr>
          <a:xfrm>
            <a:off x="6183870" y="4586676"/>
            <a:ext cx="4224490" cy="461665"/>
          </a:xfrm>
          <a:prstGeom prst="rect">
            <a:avLst/>
          </a:prstGeom>
          <a:noFill/>
        </p:spPr>
        <p:txBody>
          <a:bodyPr wrap="none" rtlCol="0">
            <a:spAutoFit/>
          </a:bodyPr>
          <a:lstStyle/>
          <a:p>
            <a:r>
              <a:rPr lang="en-US" sz="2400">
                <a:latin typeface="Tahoma" panose="020B0604030504040204" pitchFamily="34" charset="0"/>
                <a:ea typeface="Tahoma" panose="020B0604030504040204" pitchFamily="34" charset="0"/>
                <a:cs typeface="Tahoma" panose="020B0604030504040204" pitchFamily="34" charset="0"/>
              </a:rPr>
              <a:t>Automatic Gain Control (AGC)</a:t>
            </a:r>
          </a:p>
        </p:txBody>
      </p:sp>
      <mc:AlternateContent xmlns:mc="http://schemas.openxmlformats.org/markup-compatibility/2006" xmlns:a14="http://schemas.microsoft.com/office/drawing/2010/main">
        <mc:Choice Requires="a14">
          <p:sp>
            <p:nvSpPr>
              <p:cNvPr id="26" name="TextBox 25"/>
              <p:cNvSpPr txBox="1"/>
              <p:nvPr/>
            </p:nvSpPr>
            <p:spPr>
              <a:xfrm>
                <a:off x="2636307" y="3552002"/>
                <a:ext cx="774699" cy="461665"/>
              </a:xfrm>
              <a:prstGeom prst="rect">
                <a:avLst/>
              </a:prstGeom>
              <a:noFill/>
            </p:spPr>
            <p:txBody>
              <a:bodyPr wrap="none" rtlCol="0">
                <a:spAutoFit/>
              </a:bodyPr>
              <a:lstStyle/>
              <a:p>
                <a:r>
                  <a:rPr lang="en-US" sz="2400">
                    <a:latin typeface="Tahoma" panose="020B0604030504040204" pitchFamily="34" charset="0"/>
                    <a:ea typeface="Tahoma" panose="020B0604030504040204" pitchFamily="34" charset="0"/>
                    <a:cs typeface="Tahoma" panose="020B0604030504040204" pitchFamily="34" charset="0"/>
                  </a:rPr>
                  <a:t>↑</a:t>
                </a: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Tahoma" panose="020B0604030504040204" pitchFamily="34" charset="0"/>
                            <a:cs typeface="Tahoma" panose="020B0604030504040204" pitchFamily="34" charset="0"/>
                          </a:rPr>
                          <m:t>P</m:t>
                        </m:r>
                      </m:e>
                      <m:sub>
                        <m:r>
                          <m:rPr>
                            <m:sty m:val="p"/>
                          </m:rPr>
                          <a:rPr lang="en-US" sz="2400">
                            <a:latin typeface="Cambria Math" panose="02040503050406030204" pitchFamily="18" charset="0"/>
                            <a:ea typeface="Tahoma" panose="020B0604030504040204" pitchFamily="34" charset="0"/>
                            <a:cs typeface="Tahoma" panose="020B0604030504040204" pitchFamily="34" charset="0"/>
                          </a:rPr>
                          <m:t>TX</m:t>
                        </m:r>
                      </m:sub>
                    </m:sSub>
                  </m:oMath>
                </a14:m>
                <a:endParaRPr lang="en-US" sz="2400"/>
              </a:p>
            </p:txBody>
          </p:sp>
        </mc:Choice>
        <mc:Fallback xmlns="">
          <p:sp>
            <p:nvSpPr>
              <p:cNvPr id="26" name="TextBox 25"/>
              <p:cNvSpPr txBox="1">
                <a:spLocks noRot="1" noChangeAspect="1" noMove="1" noResize="1" noEditPoints="1" noAdjustHandles="1" noChangeArrowheads="1" noChangeShapeType="1" noTextEdit="1"/>
              </p:cNvSpPr>
              <p:nvPr/>
            </p:nvSpPr>
            <p:spPr>
              <a:xfrm>
                <a:off x="2636307" y="3552002"/>
                <a:ext cx="774699" cy="461665"/>
              </a:xfrm>
              <a:prstGeom prst="rect">
                <a:avLst/>
              </a:prstGeom>
              <a:blipFill>
                <a:blip r:embed="rId4"/>
                <a:stretch>
                  <a:fillRect l="-11719" t="-14667" b="-26667"/>
                </a:stretch>
              </a:blipFill>
            </p:spPr>
            <p:txBody>
              <a:bodyPr/>
              <a:lstStyle/>
              <a:p>
                <a:r>
                  <a:rPr lang="en-US">
                    <a:noFill/>
                  </a:rPr>
                  <a:t> </a:t>
                </a:r>
              </a:p>
            </p:txBody>
          </p:sp>
        </mc:Fallback>
      </mc:AlternateContent>
    </p:spTree>
    <p:extLst>
      <p:ext uri="{BB962C8B-B14F-4D97-AF65-F5344CB8AC3E}">
        <p14:creationId xmlns:p14="http://schemas.microsoft.com/office/powerpoint/2010/main" val="40129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animBg="1"/>
      <p:bldP spid="24" grpId="0"/>
      <p:bldP spid="25"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58" y="253206"/>
            <a:ext cx="10131425" cy="1456267"/>
          </a:xfrm>
        </p:spPr>
        <p:txBody>
          <a:bodyPr anchor="t">
            <a:normAutofit/>
          </a:bodyPr>
          <a:lstStyle/>
          <a:p>
            <a:r>
              <a:rPr lang="en-US" sz="4400" cap="none" smtClean="0">
                <a:latin typeface="Tahoma" panose="020B0604030504040204" pitchFamily="34" charset="0"/>
                <a:ea typeface="Tahoma" panose="020B0604030504040204" pitchFamily="34" charset="0"/>
                <a:cs typeface="Tahoma" panose="020B0604030504040204" pitchFamily="34" charset="0"/>
              </a:rPr>
              <a:t>III. Mô phỏng</a:t>
            </a:r>
            <a:endParaRPr lang="en-US" sz="4400" cap="none">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0958" y="1087395"/>
                <a:ext cx="11535032" cy="5857102"/>
              </a:xfrm>
            </p:spPr>
            <p:txBody>
              <a:bodyPr anchor="t">
                <a:normAutofit fontScale="92500"/>
              </a:bodyPr>
              <a:lstStyle/>
              <a:p>
                <a:r>
                  <a:rPr lang="en-US" sz="2400" smtClean="0">
                    <a:latin typeface="Tahoma" panose="020B0604030504040204" pitchFamily="34" charset="0"/>
                    <a:ea typeface="Tahoma" panose="020B0604030504040204" pitchFamily="34" charset="0"/>
                    <a:cs typeface="Tahoma" panose="020B0604030504040204" pitchFamily="34" charset="0"/>
                  </a:rPr>
                  <a:t>Phần mềm mô phỏng: MATLAB R2016a</a:t>
                </a:r>
              </a:p>
              <a:p>
                <a:pPr>
                  <a:buFont typeface="Arial" panose="020B0604020202020204" pitchFamily="34" charset="0"/>
                  <a:buChar char="•"/>
                </a:pPr>
                <a:r>
                  <a:rPr lang="en-US" sz="2400">
                    <a:latin typeface="Tahoma" panose="020B0604030504040204" pitchFamily="34" charset="0"/>
                    <a:ea typeface="Tahoma" panose="020B0604030504040204" pitchFamily="34" charset="0"/>
                    <a:cs typeface="Tahoma" panose="020B0604030504040204" pitchFamily="34" charset="0"/>
                  </a:rPr>
                  <a:t>Hệ </a:t>
                </a:r>
                <a:r>
                  <a:rPr lang="en-US" sz="2400" smtClean="0">
                    <a:latin typeface="Tahoma" panose="020B0604030504040204" pitchFamily="34" charset="0"/>
                    <a:ea typeface="Tahoma" panose="020B0604030504040204" pitchFamily="34" charset="0"/>
                    <a:cs typeface="Tahoma" panose="020B0604030504040204" pitchFamily="34" charset="0"/>
                  </a:rPr>
                  <a:t>thống thông tin:</a:t>
                </a:r>
                <a:endParaRPr lang="en-US" sz="2400">
                  <a:latin typeface="Tahoma" panose="020B0604030504040204" pitchFamily="34" charset="0"/>
                  <a:ea typeface="Tahoma" panose="020B0604030504040204" pitchFamily="34" charset="0"/>
                  <a:cs typeface="Tahoma" panose="020B0604030504040204" pitchFamily="34" charset="0"/>
                </a:endParaRPr>
              </a:p>
              <a:p>
                <a:pPr>
                  <a:buFontTx/>
                  <a:buChar char="-"/>
                </a:pPr>
                <a:r>
                  <a:rPr lang="en-US" sz="2400">
                    <a:latin typeface="Tahoma" panose="020B0604030504040204" pitchFamily="34" charset="0"/>
                    <a:ea typeface="Tahoma" panose="020B0604030504040204" pitchFamily="34" charset="0"/>
                    <a:cs typeface="Tahoma" panose="020B0604030504040204" pitchFamily="34" charset="0"/>
                  </a:rPr>
                  <a:t>Bộ tạo mã </a:t>
                </a:r>
                <a:r>
                  <a:rPr lang="en-US" sz="2400" smtClean="0">
                    <a:latin typeface="Tahoma" panose="020B0604030504040204" pitchFamily="34" charset="0"/>
                    <a:ea typeface="Tahoma" panose="020B0604030504040204" pitchFamily="34" charset="0"/>
                    <a:cs typeface="Tahoma" panose="020B0604030504040204" pitchFamily="34" charset="0"/>
                  </a:rPr>
                  <a:t>Gold</a:t>
                </a:r>
                <a:r>
                  <a:rPr lang="en-US" sz="2400">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400">
                    <a:latin typeface="Tahoma" panose="020B0604030504040204" pitchFamily="34" charset="0"/>
                    <a:ea typeface="Tahoma" panose="020B0604030504040204" pitchFamily="34" charset="0"/>
                    <a:cs typeface="Tahoma" panose="020B0604030504040204" pitchFamily="34" charset="0"/>
                  </a:rPr>
                  <a:t>		</a:t>
                </a:r>
                <a:r>
                  <a:rPr lang="en-US" sz="2400" smtClean="0">
                    <a:latin typeface="Tahoma" panose="020B0604030504040204" pitchFamily="34" charset="0"/>
                    <a:ea typeface="Tahoma" panose="020B0604030504040204" pitchFamily="34" charset="0"/>
                    <a:cs typeface="Tahoma" panose="020B0604030504040204" pitchFamily="34" charset="0"/>
                  </a:rPr>
                  <a:t>r=3, N=7, </a:t>
                </a: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Tahoma" panose="020B0604030504040204" pitchFamily="34" charset="0"/>
                            <a:cs typeface="Tahoma" panose="020B0604030504040204" pitchFamily="34" charset="0"/>
                          </a:rPr>
                          <m:t>g</m:t>
                        </m:r>
                      </m:e>
                      <m:sub>
                        <m:r>
                          <a:rPr lang="en-US" sz="2400">
                            <a:latin typeface="Cambria Math" panose="02040503050406030204" pitchFamily="18" charset="0"/>
                            <a:ea typeface="Tahoma" panose="020B0604030504040204" pitchFamily="34" charset="0"/>
                            <a:cs typeface="Tahoma" panose="020B0604030504040204" pitchFamily="34" charset="0"/>
                          </a:rPr>
                          <m:t>1</m:t>
                        </m:r>
                      </m:sub>
                    </m:sSub>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x</m:t>
                        </m:r>
                      </m:e>
                    </m:d>
                    <m:r>
                      <a:rPr lang="en-US" sz="240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a:latin typeface="Cambria Math" panose="02040503050406030204" pitchFamily="18" charset="0"/>
                            <a:ea typeface="Tahoma" panose="020B0604030504040204" pitchFamily="34" charset="0"/>
                            <a:cs typeface="Tahoma" panose="020B0604030504040204" pitchFamily="34" charset="0"/>
                          </a:rPr>
                          <m:t>x</m:t>
                        </m:r>
                      </m:e>
                      <m:sup>
                        <m:r>
                          <a:rPr lang="en-US" sz="2400">
                            <a:latin typeface="Cambria Math" panose="02040503050406030204" pitchFamily="18" charset="0"/>
                            <a:ea typeface="Tahoma" panose="020B0604030504040204" pitchFamily="34" charset="0"/>
                            <a:cs typeface="Tahoma" panose="020B0604030504040204" pitchFamily="34" charset="0"/>
                          </a:rPr>
                          <m:t>3</m:t>
                        </m:r>
                      </m:sup>
                    </m:sSup>
                    <m:r>
                      <a:rPr lang="en-US" sz="240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a:latin typeface="Cambria Math" panose="02040503050406030204" pitchFamily="18" charset="0"/>
                            <a:ea typeface="Tahoma" panose="020B0604030504040204" pitchFamily="34" charset="0"/>
                            <a:cs typeface="Tahoma" panose="020B0604030504040204" pitchFamily="34" charset="0"/>
                          </a:rPr>
                          <m:t>x</m:t>
                        </m:r>
                      </m:e>
                      <m:sup>
                        <m:r>
                          <a:rPr lang="en-US" sz="2400">
                            <a:latin typeface="Cambria Math" panose="02040503050406030204" pitchFamily="18" charset="0"/>
                            <a:ea typeface="Tahoma" panose="020B0604030504040204" pitchFamily="34" charset="0"/>
                            <a:cs typeface="Tahoma" panose="020B0604030504040204" pitchFamily="34" charset="0"/>
                          </a:rPr>
                          <m:t>2</m:t>
                        </m:r>
                      </m:sup>
                    </m:sSup>
                    <m:r>
                      <a:rPr lang="en-US" sz="2400">
                        <a:latin typeface="Cambria Math" panose="02040503050406030204" pitchFamily="18" charset="0"/>
                        <a:ea typeface="Tahoma" panose="020B0604030504040204" pitchFamily="34" charset="0"/>
                        <a:cs typeface="Tahoma" panose="020B0604030504040204" pitchFamily="34" charset="0"/>
                      </a:rPr>
                      <m:t>+1</m:t>
                    </m:r>
                  </m:oMath>
                </a14:m>
                <a:r>
                  <a:rPr lang="en-US" sz="240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Tahoma" panose="020B0604030504040204" pitchFamily="34" charset="0"/>
                            <a:cs typeface="Tahoma" panose="020B0604030504040204" pitchFamily="34" charset="0"/>
                          </a:rPr>
                          <m:t>g</m:t>
                        </m:r>
                      </m:e>
                      <m:sub>
                        <m:r>
                          <a:rPr lang="en-US" sz="2400">
                            <a:latin typeface="Cambria Math" panose="02040503050406030204" pitchFamily="18" charset="0"/>
                            <a:ea typeface="Tahoma" panose="020B0604030504040204" pitchFamily="34" charset="0"/>
                            <a:cs typeface="Tahoma" panose="020B0604030504040204" pitchFamily="34" charset="0"/>
                          </a:rPr>
                          <m:t>2</m:t>
                        </m:r>
                      </m:sub>
                    </m:sSub>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x</m:t>
                        </m:r>
                      </m:e>
                    </m:d>
                    <m:r>
                      <a:rPr lang="en-US" sz="240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a:latin typeface="Cambria Math" panose="02040503050406030204" pitchFamily="18" charset="0"/>
                            <a:ea typeface="Tahoma" panose="020B0604030504040204" pitchFamily="34" charset="0"/>
                            <a:cs typeface="Tahoma" panose="020B0604030504040204" pitchFamily="34" charset="0"/>
                          </a:rPr>
                          <m:t>x</m:t>
                        </m:r>
                      </m:e>
                      <m:sup>
                        <m:r>
                          <a:rPr lang="en-US" sz="2400">
                            <a:latin typeface="Cambria Math" panose="02040503050406030204" pitchFamily="18" charset="0"/>
                            <a:ea typeface="Tahoma" panose="020B0604030504040204" pitchFamily="34" charset="0"/>
                            <a:cs typeface="Tahoma" panose="020B0604030504040204" pitchFamily="34" charset="0"/>
                          </a:rPr>
                          <m:t>3</m:t>
                        </m:r>
                      </m:sup>
                    </m:sSup>
                    <m:r>
                      <a:rPr lang="en-US" sz="2400">
                        <a:latin typeface="Cambria Math" panose="02040503050406030204" pitchFamily="18" charset="0"/>
                        <a:ea typeface="Tahoma" panose="020B0604030504040204" pitchFamily="34" charset="0"/>
                        <a:cs typeface="Tahoma" panose="020B0604030504040204" pitchFamily="34" charset="0"/>
                      </a:rPr>
                      <m:t>+</m:t>
                    </m:r>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x</m:t>
                    </m:r>
                    <m:r>
                      <a:rPr lang="en-US" sz="2400">
                        <a:latin typeface="Cambria Math" panose="02040503050406030204" pitchFamily="18" charset="0"/>
                        <a:ea typeface="Tahoma" panose="020B0604030504040204" pitchFamily="34" charset="0"/>
                        <a:cs typeface="Tahoma" panose="020B0604030504040204" pitchFamily="34" charset="0"/>
                      </a:rPr>
                      <m:t>+1</m:t>
                    </m:r>
                  </m:oMath>
                </a14:m>
                <a:r>
                  <a:rPr lang="en-US" sz="2400" smtClean="0">
                    <a:latin typeface="Tahoma" panose="020B0604030504040204" pitchFamily="34" charset="0"/>
                    <a:ea typeface="Tahoma" panose="020B0604030504040204" pitchFamily="34" charset="0"/>
                    <a:cs typeface="Tahoma" panose="020B0604030504040204" pitchFamily="34" charset="0"/>
                  </a:rPr>
                  <a:t>, init1</a:t>
                </a:r>
                <a:r>
                  <a:rPr lang="en-US" sz="2400">
                    <a:latin typeface="Tahoma" panose="020B0604030504040204" pitchFamily="34" charset="0"/>
                    <a:ea typeface="Tahoma" panose="020B0604030504040204" pitchFamily="34" charset="0"/>
                    <a:cs typeface="Tahoma" panose="020B0604030504040204" pitchFamily="34" charset="0"/>
                  </a:rPr>
                  <a:t>=[1 1 0 0], init2=[0 1 0 1]</a:t>
                </a:r>
              </a:p>
              <a:p>
                <a:pPr>
                  <a:buFontTx/>
                  <a:buChar char="-"/>
                </a:pPr>
                <a:r>
                  <a:rPr lang="en-US" sz="2400">
                    <a:latin typeface="Tahoma" panose="020B0604030504040204" pitchFamily="34" charset="0"/>
                    <a:ea typeface="Tahoma" panose="020B0604030504040204" pitchFamily="34" charset="0"/>
                    <a:cs typeface="Tahoma" panose="020B0604030504040204" pitchFamily="34" charset="0"/>
                  </a:rPr>
                  <a:t>Điều chế QPSK</a:t>
                </a:r>
              </a:p>
              <a:p>
                <a:pPr>
                  <a:buFontTx/>
                  <a:buChar char="-"/>
                </a:pPr>
                <a:r>
                  <a:rPr lang="en-US" sz="2400">
                    <a:latin typeface="Tahoma" panose="020B0604030504040204" pitchFamily="34" charset="0"/>
                    <a:ea typeface="Tahoma" panose="020B0604030504040204" pitchFamily="34" charset="0"/>
                    <a:cs typeface="Tahoma" panose="020B0604030504040204" pitchFamily="34" charset="0"/>
                  </a:rPr>
                  <a:t>Kênh truyền: </a:t>
                </a:r>
              </a:p>
              <a:p>
                <a:pPr marL="0" indent="0">
                  <a:buNone/>
                </a:pPr>
                <a:r>
                  <a:rPr lang="en-US" sz="2400">
                    <a:latin typeface="Tahoma" panose="020B0604030504040204" pitchFamily="34" charset="0"/>
                    <a:ea typeface="Tahoma" panose="020B0604030504040204" pitchFamily="34" charset="0"/>
                    <a:cs typeface="Tahoma" panose="020B0604030504040204" pitchFamily="34" charset="0"/>
                  </a:rPr>
                  <a:t>		</a:t>
                </a:r>
                <a:r>
                  <a:rPr lang="en-US" sz="2400" smtClean="0">
                    <a:latin typeface="Tahoma" panose="020B0604030504040204" pitchFamily="34" charset="0"/>
                    <a:ea typeface="Tahoma" panose="020B0604030504040204" pitchFamily="34" charset="0"/>
                    <a:cs typeface="Tahoma" panose="020B0604030504040204" pitchFamily="34" charset="0"/>
                  </a:rPr>
                  <a:t>Số đường truyền=2</a:t>
                </a:r>
                <a:r>
                  <a:rPr lang="en-US" sz="2400">
                    <a:latin typeface="Tahoma" panose="020B0604030504040204" pitchFamily="34" charset="0"/>
                    <a:ea typeface="Tahoma" panose="020B0604030504040204" pitchFamily="34" charset="0"/>
                    <a:cs typeface="Tahoma" panose="020B0604030504040204" pitchFamily="34" charset="0"/>
                  </a:rPr>
                  <a:t>, </a:t>
                </a:r>
                <a:r>
                  <a:rPr lang="el-GR" sz="2400" smtClean="0">
                    <a:latin typeface="Tahoma" panose="020B0604030504040204" pitchFamily="34" charset="0"/>
                    <a:ea typeface="Tahoma" panose="020B0604030504040204" pitchFamily="34" charset="0"/>
                    <a:cs typeface="Tahoma" panose="020B0604030504040204" pitchFamily="34" charset="0"/>
                  </a:rPr>
                  <a:t>σ</a:t>
                </a:r>
                <a:r>
                  <a:rPr lang="en-US" sz="2400" smtClean="0">
                    <a:latin typeface="Tahoma" panose="020B0604030504040204" pitchFamily="34" charset="0"/>
                    <a:ea typeface="Tahoma" panose="020B0604030504040204" pitchFamily="34" charset="0"/>
                    <a:cs typeface="Tahoma" panose="020B0604030504040204" pitchFamily="34" charset="0"/>
                  </a:rPr>
                  <a:t>=0.5</a:t>
                </a:r>
                <a:r>
                  <a:rPr lang="en-US" sz="240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i="0">
                            <a:latin typeface="Cambria Math" panose="02040503050406030204" pitchFamily="18" charset="0"/>
                            <a:ea typeface="Tahoma" panose="020B0604030504040204" pitchFamily="34" charset="0"/>
                            <a:cs typeface="Tahoma" panose="020B0604030504040204" pitchFamily="34" charset="0"/>
                          </a:rPr>
                          <m:t>G</m:t>
                        </m:r>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ain</m:t>
                        </m:r>
                      </m:e>
                      <m:sub>
                        <m:r>
                          <a:rPr lang="en-US" sz="2400" i="0">
                            <a:latin typeface="Cambria Math" panose="02040503050406030204" pitchFamily="18" charset="0"/>
                            <a:ea typeface="Tahoma" panose="020B0604030504040204" pitchFamily="34" charset="0"/>
                            <a:cs typeface="Tahoma" panose="020B0604030504040204" pitchFamily="34" charset="0"/>
                          </a:rPr>
                          <m:t>1</m:t>
                        </m:r>
                      </m:sub>
                    </m:sSub>
                  </m:oMath>
                </a14:m>
                <a:r>
                  <a:rPr lang="en-US" sz="2400">
                    <a:latin typeface="Tahoma" panose="020B0604030504040204" pitchFamily="34" charset="0"/>
                    <a:ea typeface="Tahoma" panose="020B0604030504040204" pitchFamily="34" charset="0"/>
                    <a:cs typeface="Tahoma" panose="020B0604030504040204" pitchFamily="34" charset="0"/>
                  </a:rPr>
                  <a:t>=0 dB,</a:t>
                </a:r>
                <a:r>
                  <a:rPr lang="en-US" sz="2400">
                    <a:ea typeface="Tahoma" panose="020B0604030504040204" pitchFamily="34" charset="0"/>
                    <a:cs typeface="Tahoma" panose="020B0604030504040204" pitchFamily="34" charset="0"/>
                  </a:rPr>
                  <a:t> </a:t>
                </a: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i="0">
                            <a:latin typeface="Cambria Math" panose="02040503050406030204" pitchFamily="18" charset="0"/>
                            <a:ea typeface="Tahoma" panose="020B0604030504040204" pitchFamily="34" charset="0"/>
                            <a:cs typeface="Tahoma" panose="020B0604030504040204" pitchFamily="34" charset="0"/>
                          </a:rPr>
                          <m:t>G</m:t>
                        </m:r>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ain</m:t>
                        </m:r>
                      </m:e>
                      <m:sub>
                        <m:r>
                          <a:rPr lang="en-US" sz="2400" i="0">
                            <a:latin typeface="Cambria Math" panose="02040503050406030204" pitchFamily="18" charset="0"/>
                            <a:ea typeface="Tahoma" panose="020B0604030504040204" pitchFamily="34" charset="0"/>
                            <a:cs typeface="Tahoma" panose="020B0604030504040204" pitchFamily="34" charset="0"/>
                          </a:rPr>
                          <m:t>2</m:t>
                        </m:r>
                      </m:sub>
                    </m:sSub>
                  </m:oMath>
                </a14:m>
                <a:r>
                  <a:rPr lang="en-US" sz="2400">
                    <a:latin typeface="Tahoma" panose="020B0604030504040204" pitchFamily="34" charset="0"/>
                    <a:ea typeface="Tahoma" panose="020B0604030504040204" pitchFamily="34" charset="0"/>
                    <a:cs typeface="Tahoma" panose="020B0604030504040204" pitchFamily="34" charset="0"/>
                  </a:rPr>
                  <a:t>=-3 dB,</a:t>
                </a:r>
                <a:r>
                  <a:rPr lang="en-US" sz="2400">
                    <a:ea typeface="Tahoma" panose="020B0604030504040204" pitchFamily="34" charset="0"/>
                    <a:cs typeface="Tahoma" panose="020B0604030504040204" pitchFamily="34" charset="0"/>
                  </a:rPr>
                  <a:t> </a:t>
                </a: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i="0">
                            <a:latin typeface="Cambria Math" panose="02040503050406030204" pitchFamily="18" charset="0"/>
                            <a:ea typeface="Tahoma" panose="020B0604030504040204" pitchFamily="34" charset="0"/>
                            <a:cs typeface="Tahoma" panose="020B0604030504040204" pitchFamily="34" charset="0"/>
                          </a:rPr>
                          <m:t>D</m:t>
                        </m:r>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elay</m:t>
                        </m:r>
                      </m:e>
                      <m:sub>
                        <m:r>
                          <a:rPr lang="en-US" sz="2400" i="0">
                            <a:latin typeface="Cambria Math" panose="02040503050406030204" pitchFamily="18" charset="0"/>
                            <a:ea typeface="Tahoma" panose="020B0604030504040204" pitchFamily="34" charset="0"/>
                            <a:cs typeface="Tahoma" panose="020B0604030504040204" pitchFamily="34" charset="0"/>
                          </a:rPr>
                          <m:t>1</m:t>
                        </m:r>
                      </m:sub>
                    </m:sSub>
                  </m:oMath>
                </a14:m>
                <a:r>
                  <a:rPr lang="en-US" sz="2400">
                    <a:latin typeface="Tahoma" panose="020B0604030504040204" pitchFamily="34" charset="0"/>
                    <a:ea typeface="Tahoma" panose="020B0604030504040204" pitchFamily="34" charset="0"/>
                    <a:cs typeface="Tahoma" panose="020B0604030504040204" pitchFamily="34" charset="0"/>
                  </a:rPr>
                  <a:t>=0 s, </a:t>
                </a: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i="0">
                            <a:latin typeface="Cambria Math" panose="02040503050406030204" pitchFamily="18" charset="0"/>
                            <a:ea typeface="Tahoma" panose="020B0604030504040204" pitchFamily="34" charset="0"/>
                            <a:cs typeface="Tahoma" panose="020B0604030504040204" pitchFamily="34" charset="0"/>
                          </a:rPr>
                          <m:t>D</m:t>
                        </m:r>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elay</m:t>
                        </m:r>
                      </m:e>
                      <m:sub>
                        <m:r>
                          <a:rPr lang="en-US" sz="2400" i="0">
                            <a:latin typeface="Cambria Math" panose="02040503050406030204" pitchFamily="18" charset="0"/>
                            <a:ea typeface="Tahoma" panose="020B0604030504040204" pitchFamily="34" charset="0"/>
                            <a:cs typeface="Tahoma" panose="020B0604030504040204" pitchFamily="34" charset="0"/>
                          </a:rPr>
                          <m:t>2</m:t>
                        </m:r>
                      </m:sub>
                    </m:sSub>
                  </m:oMath>
                </a14:m>
                <a:r>
                  <a:rPr lang="en-US" sz="2400">
                    <a:latin typeface="Tahoma" panose="020B0604030504040204" pitchFamily="34" charset="0"/>
                    <a:ea typeface="Tahoma" panose="020B0604030504040204" pitchFamily="34" charset="0"/>
                    <a:cs typeface="Tahoma" panose="020B0604030504040204" pitchFamily="34" charset="0"/>
                  </a:rPr>
                  <a:t>=1 </a:t>
                </a:r>
                <a:r>
                  <a:rPr lang="el-GR" sz="2400">
                    <a:latin typeface="Tahoma" panose="020B0604030504040204" pitchFamily="34" charset="0"/>
                    <a:ea typeface="Tahoma" panose="020B0604030504040204" pitchFamily="34" charset="0"/>
                    <a:cs typeface="Tahoma" panose="020B0604030504040204" pitchFamily="34" charset="0"/>
                  </a:rPr>
                  <a:t>μ</a:t>
                </a:r>
                <a:r>
                  <a:rPr lang="en-US" sz="2400" smtClean="0">
                    <a:latin typeface="Tahoma" panose="020B0604030504040204" pitchFamily="34" charset="0"/>
                    <a:ea typeface="Tahoma" panose="020B0604030504040204" pitchFamily="34" charset="0"/>
                    <a:cs typeface="Tahoma" panose="020B0604030504040204" pitchFamily="34" charset="0"/>
                  </a:rPr>
                  <a:t>s</a:t>
                </a:r>
              </a:p>
              <a:p>
                <a:r>
                  <a:rPr lang="en-US" sz="2400" smtClean="0">
                    <a:latin typeface="Tahoma" panose="020B0604030504040204" pitchFamily="34" charset="0"/>
                    <a:ea typeface="Tahoma" panose="020B0604030504040204" pitchFamily="34" charset="0"/>
                    <a:cs typeface="Tahoma" panose="020B0604030504040204" pitchFamily="34" charset="0"/>
                  </a:rPr>
                  <a:t>Nội dung mô phỏng:</a:t>
                </a:r>
              </a:p>
              <a:p>
                <a:pPr marL="457200" indent="-457200">
                  <a:buAutoNum type="arabicPeriod"/>
                </a:pPr>
                <a:r>
                  <a:rPr lang="en-US" sz="2400" smtClean="0">
                    <a:latin typeface="Tahoma" panose="020B0604030504040204" pitchFamily="34" charset="0"/>
                    <a:ea typeface="Tahoma" panose="020B0604030504040204" pitchFamily="34" charset="0"/>
                    <a:cs typeface="Tahoma" panose="020B0604030504040204" pitchFamily="34" charset="0"/>
                  </a:rPr>
                  <a:t>Tỉ lệ lỗi bit BER theo SNR</a:t>
                </a:r>
              </a:p>
              <a:p>
                <a:pPr marL="457200" indent="-457200">
                  <a:buAutoNum type="arabicPeriod"/>
                </a:pPr>
                <a:r>
                  <a:rPr lang="en-US" sz="2400" smtClean="0">
                    <a:latin typeface="Tahoma" panose="020B0604030504040204" pitchFamily="34" charset="0"/>
                    <a:ea typeface="Tahoma" panose="020B0604030504040204" pitchFamily="34" charset="0"/>
                    <a:cs typeface="Tahoma" panose="020B0604030504040204" pitchFamily="34" charset="0"/>
                  </a:rPr>
                  <a:t>Mật độ phổ công suất của tín hiệu</a:t>
                </a:r>
                <a:endParaRPr lang="en-US" sz="2400">
                  <a:latin typeface="Tahoma" panose="020B0604030504040204" pitchFamily="34" charset="0"/>
                  <a:ea typeface="Tahoma" panose="020B0604030504040204" pitchFamily="34" charset="0"/>
                  <a:cs typeface="Tahoma" panose="020B0604030504040204" pitchFamily="34" charset="0"/>
                </a:endParaRPr>
              </a:p>
              <a:p>
                <a:pPr marL="457200" indent="-457200">
                  <a:buAutoNum type="arabicPeriod"/>
                </a:pPr>
                <a:r>
                  <a:rPr lang="en-US" sz="2400" smtClean="0">
                    <a:latin typeface="Tahoma" panose="020B0604030504040204" pitchFamily="34" charset="0"/>
                    <a:ea typeface="Tahoma" panose="020B0604030504040204" pitchFamily="34" charset="0"/>
                    <a:cs typeface="Tahoma" panose="020B0604030504040204" pitchFamily="34" charset="0"/>
                  </a:rPr>
                  <a:t>Mô phỏng hệ thống với đầu vào là dãy bit</a:t>
                </a:r>
              </a:p>
              <a:p>
                <a:pPr marL="457200" indent="-457200">
                  <a:buAutoNum type="arabicPeriod"/>
                </a:pPr>
                <a:r>
                  <a:rPr lang="en-US" sz="2400" smtClean="0">
                    <a:latin typeface="Tahoma" panose="020B0604030504040204" pitchFamily="34" charset="0"/>
                    <a:ea typeface="Tahoma" panose="020B0604030504040204" pitchFamily="34" charset="0"/>
                    <a:cs typeface="Tahoma" panose="020B0604030504040204" pitchFamily="34" charset="0"/>
                  </a:rPr>
                  <a:t>Mô </a:t>
                </a:r>
                <a:r>
                  <a:rPr lang="en-US" sz="2400">
                    <a:latin typeface="Tahoma" panose="020B0604030504040204" pitchFamily="34" charset="0"/>
                    <a:ea typeface="Tahoma" panose="020B0604030504040204" pitchFamily="34" charset="0"/>
                    <a:cs typeface="Tahoma" panose="020B0604030504040204" pitchFamily="34" charset="0"/>
                  </a:rPr>
                  <a:t>phỏng hệ thống với đầu vào </a:t>
                </a:r>
                <a:r>
                  <a:rPr lang="en-US" sz="2400" smtClean="0">
                    <a:latin typeface="Tahoma" panose="020B0604030504040204" pitchFamily="34" charset="0"/>
                    <a:ea typeface="Tahoma" panose="020B0604030504040204" pitchFamily="34" charset="0"/>
                    <a:cs typeface="Tahoma" panose="020B0604030504040204" pitchFamily="34" charset="0"/>
                  </a:rPr>
                  <a:t>là hình ảnh</a:t>
                </a: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endParaRPr lang="en-US" sz="24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endParaRPr lang="en-US" sz="240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0958" y="1087395"/>
                <a:ext cx="11535032" cy="5857102"/>
              </a:xfrm>
              <a:blipFill>
                <a:blip r:embed="rId2"/>
                <a:stretch>
                  <a:fillRect l="-740" t="-520"/>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75154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fade">
                                      <p:cBhvr>
                                        <p:cTn id="34" dur="5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fade">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fade">
                                      <p:cBhvr>
                                        <p:cTn id="47" dur="500"/>
                                        <p:tgtEl>
                                          <p:spTgt spid="3">
                                            <p:txEl>
                                              <p:pRg st="9" end="9"/>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0" end="10"/>
                                            </p:txEl>
                                          </p:spTgt>
                                        </p:tgtEl>
                                        <p:attrNameLst>
                                          <p:attrName>style.visibility</p:attrName>
                                        </p:attrNameLst>
                                      </p:cBhvr>
                                      <p:to>
                                        <p:strVal val="visible"/>
                                      </p:to>
                                    </p:set>
                                    <p:animEffect transition="in" filter="fade">
                                      <p:cBhvr>
                                        <p:cTn id="50" dur="500"/>
                                        <p:tgtEl>
                                          <p:spTgt spid="3">
                                            <p:txEl>
                                              <p:pRg st="10" end="10"/>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animEffect transition="in" filter="fade">
                                      <p:cBhvr>
                                        <p:cTn id="5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957" y="0"/>
            <a:ext cx="11572101" cy="6363731"/>
          </a:xfrm>
        </p:spPr>
        <p:txBody>
          <a:bodyPr anchor="t">
            <a:normAutofit/>
          </a:bodyPr>
          <a:lstStyle/>
          <a:p>
            <a:pPr marL="514350" indent="-514350">
              <a:buAutoNum type="arabicPeriod"/>
            </a:pPr>
            <a:r>
              <a:rPr lang="en-US" sz="3200">
                <a:latin typeface="Tahoma" panose="020B0604030504040204" pitchFamily="34" charset="0"/>
                <a:ea typeface="Tahoma" panose="020B0604030504040204" pitchFamily="34" charset="0"/>
                <a:cs typeface="Tahoma" panose="020B0604030504040204" pitchFamily="34" charset="0"/>
              </a:rPr>
              <a:t>T</a:t>
            </a:r>
            <a:r>
              <a:rPr lang="en-US" sz="3200" smtClean="0">
                <a:latin typeface="Tahoma" panose="020B0604030504040204" pitchFamily="34" charset="0"/>
                <a:ea typeface="Tahoma" panose="020B0604030504040204" pitchFamily="34" charset="0"/>
                <a:cs typeface="Tahoma" panose="020B0604030504040204" pitchFamily="34" charset="0"/>
              </a:rPr>
              <a:t>ỉ lệ lỗi bit BER theo SNR</a:t>
            </a:r>
          </a:p>
          <a:p>
            <a:pPr marL="0" indent="0">
              <a:buNone/>
            </a:pPr>
            <a:r>
              <a:rPr lang="en-US" sz="2400" smtClean="0">
                <a:latin typeface="Tahoma" panose="020B0604030504040204" pitchFamily="34" charset="0"/>
                <a:ea typeface="Tahoma" panose="020B0604030504040204" pitchFamily="34" charset="0"/>
                <a:cs typeface="Tahoma" panose="020B0604030504040204" pitchFamily="34" charset="0"/>
              </a:rPr>
              <a:t>	Tín hiệu vào được tạo ngẫu nhiên 50000 bit</a:t>
            </a:r>
          </a:p>
          <a:p>
            <a:pPr>
              <a:buFontTx/>
              <a:buChar char="-"/>
            </a:pPr>
            <a:endParaRPr lang="en-US" sz="2400" smtClean="0">
              <a:latin typeface="Tahoma" panose="020B0604030504040204" pitchFamily="34" charset="0"/>
              <a:ea typeface="Tahoma" panose="020B0604030504040204" pitchFamily="34" charset="0"/>
              <a:cs typeface="Tahoma" panose="020B0604030504040204" pitchFamily="34" charset="0"/>
            </a:endParaRPr>
          </a:p>
          <a:p>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8" name="Slide Number Placeholder 7"/>
          <p:cNvSpPr>
            <a:spLocks noGrp="1"/>
          </p:cNvSpPr>
          <p:nvPr>
            <p:ph type="sldNum" sz="quarter" idx="12"/>
          </p:nvPr>
        </p:nvSpPr>
        <p:spPr/>
        <p:txBody>
          <a:bodyPr/>
          <a:lstStyle/>
          <a:p>
            <a:fld id="{D57F1E4F-1CFF-5643-939E-217C01CDF565}" type="slidenum">
              <a:rPr lang="en-US" smtClean="0"/>
              <a:pPr/>
              <a:t>13</a:t>
            </a:fld>
            <a:endParaRPr lang="en-US" dirty="0"/>
          </a:p>
        </p:txBody>
      </p:sp>
      <p:sp>
        <p:nvSpPr>
          <p:cNvPr id="9" name="TextBox 8"/>
          <p:cNvSpPr txBox="1"/>
          <p:nvPr/>
        </p:nvSpPr>
        <p:spPr>
          <a:xfrm>
            <a:off x="4167315" y="6209869"/>
            <a:ext cx="3827507"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Tỉ lệ lỗi bit BER theo SNR</a:t>
            </a:r>
            <a:endParaRPr lang="en-US" sz="2400">
              <a:latin typeface="Tahoma" panose="020B0604030504040204" pitchFamily="34" charset="0"/>
              <a:ea typeface="Tahoma" panose="020B0604030504040204" pitchFamily="34" charset="0"/>
              <a:cs typeface="Tahoma" panose="020B0604030504040204" pitchFamily="34"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2155" y="1109093"/>
            <a:ext cx="6330062" cy="5032216"/>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2633" y="1128120"/>
            <a:ext cx="6209105" cy="5013189"/>
          </a:xfrm>
          <a:prstGeom prst="rect">
            <a:avLst/>
          </a:prstGeom>
        </p:spPr>
      </p:pic>
    </p:spTree>
    <p:extLst>
      <p:ext uri="{BB962C8B-B14F-4D97-AF65-F5344CB8AC3E}">
        <p14:creationId xmlns:p14="http://schemas.microsoft.com/office/powerpoint/2010/main" val="232192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40957" y="86496"/>
                <a:ext cx="11621529" cy="6400801"/>
              </a:xfrm>
            </p:spPr>
            <p:txBody>
              <a:bodyPr anchor="t">
                <a:normAutofit/>
              </a:bodyPr>
              <a:lstStyle/>
              <a:p>
                <a:pPr marL="0" indent="0">
                  <a:buNone/>
                </a:pPr>
                <a:r>
                  <a:rPr lang="en-US" sz="3200" smtClean="0">
                    <a:latin typeface="Tahoma" panose="020B0604030504040204" pitchFamily="34" charset="0"/>
                    <a:ea typeface="Tahoma" panose="020B0604030504040204" pitchFamily="34" charset="0"/>
                    <a:cs typeface="Tahoma" panose="020B0604030504040204" pitchFamily="34" charset="0"/>
                  </a:rPr>
                  <a:t>2. Mật độ phổ công suất của tín hiệu</a:t>
                </a:r>
              </a:p>
              <a:p>
                <a:pPr marL="0" indent="0">
                  <a:buNone/>
                </a:pPr>
                <a:r>
                  <a:rPr lang="en-US" sz="2400" smtClean="0">
                    <a:latin typeface="Tahoma" panose="020B0604030504040204" pitchFamily="34" charset="0"/>
                    <a:ea typeface="Tahoma" panose="020B0604030504040204" pitchFamily="34" charset="0"/>
                    <a:cs typeface="Tahoma" panose="020B0604030504040204" pitchFamily="34" charset="0"/>
                  </a:rPr>
                  <a:t>Chuẩn </a:t>
                </a:r>
                <a:r>
                  <a:rPr lang="en-US" sz="2400">
                    <a:latin typeface="Tahoma" panose="020B0604030504040204" pitchFamily="34" charset="0"/>
                    <a:ea typeface="Tahoma" panose="020B0604030504040204" pitchFamily="34" charset="0"/>
                    <a:cs typeface="Tahoma" panose="020B0604030504040204" pitchFamily="34" charset="0"/>
                  </a:rPr>
                  <a:t>hóa </a:t>
                </a: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Tahoma" panose="020B0604030504040204" pitchFamily="34" charset="0"/>
                            <a:cs typeface="Tahoma" panose="020B0604030504040204" pitchFamily="34" charset="0"/>
                          </a:rPr>
                          <m:t>T</m:t>
                        </m:r>
                      </m:e>
                      <m:sub>
                        <m:r>
                          <m:rPr>
                            <m:sty m:val="p"/>
                          </m:rPr>
                          <a:rPr lang="en-US" sz="2400">
                            <a:latin typeface="Cambria Math" panose="02040503050406030204" pitchFamily="18" charset="0"/>
                            <a:ea typeface="Tahoma" panose="020B0604030504040204" pitchFamily="34" charset="0"/>
                            <a:cs typeface="Tahoma" panose="020B0604030504040204" pitchFamily="34" charset="0"/>
                          </a:rPr>
                          <m:t>c</m:t>
                        </m:r>
                      </m:sub>
                    </m:sSub>
                  </m:oMath>
                </a14:m>
                <a:r>
                  <a:rPr lang="en-US" sz="2400">
                    <a:latin typeface="Tahoma" panose="020B0604030504040204" pitchFamily="34" charset="0"/>
                    <a:ea typeface="Tahoma" panose="020B0604030504040204" pitchFamily="34" charset="0"/>
                    <a:cs typeface="Tahoma" panose="020B0604030504040204" pitchFamily="34" charset="0"/>
                  </a:rPr>
                  <a:t>=</a:t>
                </a:r>
                <a:r>
                  <a:rPr lang="en-US" sz="2400" smtClean="0">
                    <a:latin typeface="Tahoma" panose="020B0604030504040204" pitchFamily="34" charset="0"/>
                    <a:ea typeface="Tahoma" panose="020B0604030504040204" pitchFamily="34" charset="0"/>
                    <a:cs typeface="Tahoma" panose="020B0604030504040204" pitchFamily="34" charset="0"/>
                  </a:rPr>
                  <a:t>1,T=N</a:t>
                </a: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Tahoma" panose="020B0604030504040204" pitchFamily="34" charset="0"/>
                            <a:cs typeface="Tahoma" panose="020B0604030504040204" pitchFamily="34" charset="0"/>
                          </a:rPr>
                          <m:t>T</m:t>
                        </m:r>
                      </m:e>
                      <m:sub>
                        <m:r>
                          <m:rPr>
                            <m:sty m:val="p"/>
                          </m:rPr>
                          <a:rPr lang="en-US" sz="2400">
                            <a:latin typeface="Cambria Math" panose="02040503050406030204" pitchFamily="18" charset="0"/>
                            <a:ea typeface="Tahoma" panose="020B0604030504040204" pitchFamily="34" charset="0"/>
                            <a:cs typeface="Tahoma" panose="020B0604030504040204" pitchFamily="34" charset="0"/>
                          </a:rPr>
                          <m:t>c</m:t>
                        </m:r>
                      </m:sub>
                    </m:sSub>
                  </m:oMath>
                </a14:m>
                <a:r>
                  <a:rPr lang="en-US" sz="2400">
                    <a:latin typeface="Tahoma" panose="020B0604030504040204" pitchFamily="34" charset="0"/>
                    <a:ea typeface="Tahoma" panose="020B0604030504040204" pitchFamily="34" charset="0"/>
                    <a:cs typeface="Tahoma" panose="020B0604030504040204" pitchFamily="34" charset="0"/>
                  </a:rPr>
                  <a:t>=N</a:t>
                </a:r>
                <a:r>
                  <a:rPr lang="en-US" sz="2400" smtClean="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Tahoma" panose="020B0604030504040204" pitchFamily="34" charset="0"/>
                            <a:cs typeface="Tahoma" panose="020B0604030504040204" pitchFamily="34" charset="0"/>
                          </a:rPr>
                          <m:t>f</m:t>
                        </m:r>
                      </m:e>
                      <m:sub>
                        <m:r>
                          <m:rPr>
                            <m:sty m:val="p"/>
                          </m:rPr>
                          <a:rPr lang="en-US" sz="2400">
                            <a:latin typeface="Cambria Math" panose="02040503050406030204" pitchFamily="18" charset="0"/>
                            <a:ea typeface="Tahoma" panose="020B0604030504040204" pitchFamily="34" charset="0"/>
                            <a:cs typeface="Tahoma" panose="020B0604030504040204" pitchFamily="34" charset="0"/>
                          </a:rPr>
                          <m:t>c</m:t>
                        </m:r>
                      </m:sub>
                    </m:sSub>
                  </m:oMath>
                </a14:m>
                <a:r>
                  <a:rPr lang="en-US" sz="2400">
                    <a:latin typeface="Tahoma" panose="020B0604030504040204" pitchFamily="34" charset="0"/>
                    <a:ea typeface="Tahoma" panose="020B0604030504040204" pitchFamily="34" charset="0"/>
                    <a:cs typeface="Tahoma" panose="020B0604030504040204" pitchFamily="34" charset="0"/>
                  </a:rPr>
                  <a:t>=</a:t>
                </a:r>
                <a:r>
                  <a:rPr lang="en-US" sz="2400" smtClean="0">
                    <a:latin typeface="Tahoma" panose="020B0604030504040204" pitchFamily="34" charset="0"/>
                    <a:ea typeface="Tahoma" panose="020B0604030504040204" pitchFamily="34" charset="0"/>
                    <a:cs typeface="Tahoma" panose="020B0604030504040204" pitchFamily="34" charset="0"/>
                  </a:rPr>
                  <a:t>1, </a:t>
                </a:r>
                <a:r>
                  <a:rPr lang="en-US" sz="2400">
                    <a:latin typeface="Tahoma" panose="020B0604030504040204" pitchFamily="34" charset="0"/>
                    <a:ea typeface="Tahoma" panose="020B0604030504040204" pitchFamily="34" charset="0"/>
                    <a:cs typeface="Tahoma" panose="020B0604030504040204" pitchFamily="34" charset="0"/>
                  </a:rPr>
                  <a:t>biên độ tín </a:t>
                </a:r>
                <a:r>
                  <a:rPr lang="en-US" sz="2400" smtClean="0">
                    <a:latin typeface="Tahoma" panose="020B0604030504040204" pitchFamily="34" charset="0"/>
                    <a:ea typeface="Tahoma" panose="020B0604030504040204" pitchFamily="34" charset="0"/>
                    <a:cs typeface="Tahoma" panose="020B0604030504040204" pitchFamily="34" charset="0"/>
                  </a:rPr>
                  <a:t>hiệu điều chế QPSK A=1</a:t>
                </a:r>
              </a:p>
              <a:p>
                <a:pPr>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PSD của bản tin</a:t>
                </a:r>
              </a:p>
              <a:p>
                <a:pPr marL="0" indent="0">
                  <a:buNone/>
                </a:pP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Cambria Math" panose="02040503050406030204" pitchFamily="18" charset="0"/>
                            <a:cs typeface="Tahoma" panose="020B0604030504040204" pitchFamily="34" charset="0"/>
                          </a:rPr>
                          <m:t>φ</m:t>
                        </m:r>
                      </m:e>
                      <m:sub>
                        <m:r>
                          <m:rPr>
                            <m:sty m:val="p"/>
                          </m:rPr>
                          <a:rPr lang="en-US" sz="2400">
                            <a:latin typeface="Cambria Math" panose="02040503050406030204" pitchFamily="18" charset="0"/>
                            <a:ea typeface="Tahoma" panose="020B0604030504040204" pitchFamily="34" charset="0"/>
                            <a:cs typeface="Tahoma" panose="020B0604030504040204" pitchFamily="34" charset="0"/>
                          </a:rPr>
                          <m:t>b</m:t>
                        </m:r>
                      </m:sub>
                    </m:sSub>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f</m:t>
                        </m:r>
                      </m:e>
                    </m:d>
                    <m:r>
                      <a:rPr lang="en-US" sz="2400">
                        <a:latin typeface="Cambria Math" panose="02040503050406030204" pitchFamily="18" charset="0"/>
                        <a:ea typeface="Tahoma" panose="020B0604030504040204" pitchFamily="34" charset="0"/>
                        <a:cs typeface="Tahoma" panose="020B0604030504040204" pitchFamily="34" charset="0"/>
                      </a:rPr>
                      <m:t>=</m:t>
                    </m:r>
                    <m:r>
                      <m:rPr>
                        <m:sty m:val="p"/>
                      </m:rPr>
                      <a:rPr lang="en-US" sz="2400">
                        <a:latin typeface="Cambria Math" panose="02040503050406030204" pitchFamily="18" charset="0"/>
                        <a:ea typeface="Tahoma" panose="020B0604030504040204" pitchFamily="34" charset="0"/>
                        <a:cs typeface="Tahoma" panose="020B0604030504040204" pitchFamily="34" charset="0"/>
                      </a:rPr>
                      <m:t>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a:latin typeface="Cambria Math" panose="02040503050406030204" pitchFamily="18" charset="0"/>
                            <a:ea typeface="Tahoma" panose="020B0604030504040204" pitchFamily="34" charset="0"/>
                            <a:cs typeface="Tahoma" panose="020B0604030504040204" pitchFamily="34" charset="0"/>
                          </a:rPr>
                          <m:t>sinc</m:t>
                        </m:r>
                      </m:e>
                      <m:sup>
                        <m:r>
                          <a:rPr lang="en-US" sz="2400">
                            <a:latin typeface="Cambria Math" panose="02040503050406030204" pitchFamily="18" charset="0"/>
                            <a:ea typeface="Tahoma" panose="020B0604030504040204" pitchFamily="34" charset="0"/>
                            <a:cs typeface="Tahoma" panose="020B0604030504040204" pitchFamily="34" charset="0"/>
                          </a:rPr>
                          <m:t>2</m:t>
                        </m:r>
                      </m:sup>
                    </m:sSup>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fT</m:t>
                        </m:r>
                      </m:e>
                    </m:d>
                    <m:r>
                      <a:rPr lang="en-US" sz="240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a:latin typeface="Cambria Math" panose="02040503050406030204" pitchFamily="18" charset="0"/>
                            <a:ea typeface="Tahoma" panose="020B0604030504040204" pitchFamily="34" charset="0"/>
                            <a:cs typeface="Tahoma" panose="020B0604030504040204" pitchFamily="34" charset="0"/>
                          </a:rPr>
                          <m:t>sinc</m:t>
                        </m:r>
                      </m:e>
                      <m:sup>
                        <m:r>
                          <a:rPr lang="en-US" sz="2400">
                            <a:latin typeface="Cambria Math" panose="02040503050406030204" pitchFamily="18" charset="0"/>
                            <a:ea typeface="Tahoma" panose="020B0604030504040204" pitchFamily="34" charset="0"/>
                            <a:cs typeface="Tahoma" panose="020B0604030504040204" pitchFamily="34" charset="0"/>
                          </a:rPr>
                          <m:t>2</m:t>
                        </m:r>
                      </m:sup>
                    </m:sSup>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Nf</m:t>
                        </m:r>
                      </m:e>
                    </m:d>
                  </m:oMath>
                </a14:m>
                <a:r>
                  <a:rPr lang="en-US" sz="2400" smtClean="0">
                    <a:ea typeface="Tahoma" panose="020B0604030504040204" pitchFamily="34" charset="0"/>
                    <a:cs typeface="Tahoma" panose="020B0604030504040204" pitchFamily="34" charset="0"/>
                  </a:rPr>
                  <a:t>   </a:t>
                </a:r>
              </a:p>
              <a:p>
                <a:pPr>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PSD của mã gold và tín hiệu sau khi trải phổ</a:t>
                </a:r>
              </a:p>
              <a:p>
                <a:pPr marL="0" indent="0">
                  <a:buNone/>
                </a:pP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Cambria Math" panose="02040503050406030204" pitchFamily="18" charset="0"/>
                            <a:cs typeface="Tahoma" panose="020B0604030504040204" pitchFamily="34" charset="0"/>
                          </a:rPr>
                          <m:t>φ</m:t>
                        </m:r>
                      </m:e>
                      <m:sub>
                        <m:r>
                          <m:rPr>
                            <m:sty m:val="p"/>
                          </m:rPr>
                          <a:rPr lang="en-US" sz="2400">
                            <a:latin typeface="Cambria Math" panose="02040503050406030204" pitchFamily="18" charset="0"/>
                            <a:ea typeface="Cambria Math" panose="02040503050406030204" pitchFamily="18" charset="0"/>
                            <a:cs typeface="Tahoma" panose="020B0604030504040204" pitchFamily="34" charset="0"/>
                          </a:rPr>
                          <m:t>c</m:t>
                        </m:r>
                      </m:sub>
                    </m:sSub>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f</m:t>
                        </m:r>
                      </m:e>
                    </m:d>
                    <m:r>
                      <a:rPr lang="en-US" sz="2400">
                        <a:latin typeface="Cambria Math" panose="02040503050406030204" pitchFamily="18" charset="0"/>
                        <a:ea typeface="Tahoma" panose="020B0604030504040204" pitchFamily="34" charset="0"/>
                        <a:cs typeface="Tahoma" panose="020B0604030504040204" pitchFamily="34" charset="0"/>
                      </a:rPr>
                      <m:t>=</m:t>
                    </m:r>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Cambria Math" panose="02040503050406030204" pitchFamily="18" charset="0"/>
                            <a:cs typeface="Tahoma" panose="020B0604030504040204" pitchFamily="34" charset="0"/>
                          </a:rPr>
                          <m:t>φ</m:t>
                        </m:r>
                      </m:e>
                      <m:sub>
                        <m:r>
                          <m:rPr>
                            <m:sty m:val="p"/>
                          </m:rPr>
                          <a:rPr lang="en-US" sz="2400">
                            <a:latin typeface="Cambria Math" panose="02040503050406030204" pitchFamily="18" charset="0"/>
                            <a:ea typeface="Cambria Math" panose="02040503050406030204" pitchFamily="18" charset="0"/>
                            <a:cs typeface="Tahoma" panose="020B0604030504040204" pitchFamily="34" charset="0"/>
                          </a:rPr>
                          <m:t>u</m:t>
                        </m:r>
                      </m:sub>
                    </m:sSub>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f</m:t>
                        </m:r>
                      </m:e>
                    </m:d>
                    <m:r>
                      <a:rPr lang="en-US" sz="2400">
                        <a:latin typeface="Cambria Math" panose="02040503050406030204" pitchFamily="18" charset="0"/>
                        <a:ea typeface="Tahoma" panose="020B0604030504040204" pitchFamily="34" charset="0"/>
                        <a:cs typeface="Tahoma" panose="020B0604030504040204" pitchFamily="34" charset="0"/>
                      </a:rPr>
                      <m:t>=</m:t>
                    </m:r>
                    <m:r>
                      <m:rPr>
                        <m:sty m:val="p"/>
                      </m:rPr>
                      <a:rPr lang="en-US" sz="2400">
                        <a:latin typeface="Cambria Math" panose="02040503050406030204" pitchFamily="18" charset="0"/>
                        <a:ea typeface="Tahoma" panose="020B0604030504040204" pitchFamily="34" charset="0"/>
                        <a:cs typeface="Tahoma" panose="020B0604030504040204" pitchFamily="34" charset="0"/>
                      </a:rPr>
                      <m:t>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a:latin typeface="Cambria Math" panose="02040503050406030204" pitchFamily="18" charset="0"/>
                            <a:ea typeface="Tahoma" panose="020B0604030504040204" pitchFamily="34" charset="0"/>
                            <a:cs typeface="Tahoma" panose="020B0604030504040204" pitchFamily="34" charset="0"/>
                          </a:rPr>
                          <m:t>sinc</m:t>
                        </m:r>
                      </m:e>
                      <m:sup>
                        <m:r>
                          <a:rPr lang="en-US" sz="2400">
                            <a:latin typeface="Cambria Math" panose="02040503050406030204" pitchFamily="18" charset="0"/>
                            <a:ea typeface="Tahoma" panose="020B0604030504040204" pitchFamily="34" charset="0"/>
                            <a:cs typeface="Tahoma" panose="020B0604030504040204" pitchFamily="34" charset="0"/>
                          </a:rPr>
                          <m:t>2</m:t>
                        </m:r>
                      </m:sup>
                    </m:sSup>
                    <m:d>
                      <m:dPr>
                        <m:ctrlPr>
                          <a:rPr lang="en-US" sz="2400" i="1">
                            <a:latin typeface="Cambria Math" panose="02040503050406030204" pitchFamily="18" charset="0"/>
                            <a:ea typeface="Tahoma" panose="020B0604030504040204" pitchFamily="34" charset="0"/>
                            <a:cs typeface="Tahoma" panose="020B0604030504040204" pitchFamily="34" charset="0"/>
                          </a:rPr>
                        </m:ctrlPr>
                      </m:dPr>
                      <m:e>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Tahoma" panose="020B0604030504040204" pitchFamily="34" charset="0"/>
                                <a:cs typeface="Tahoma" panose="020B0604030504040204" pitchFamily="34" charset="0"/>
                              </a:rPr>
                              <m:t>T</m:t>
                            </m:r>
                          </m:e>
                          <m:sub>
                            <m:r>
                              <m:rPr>
                                <m:sty m:val="p"/>
                              </m:rPr>
                              <a:rPr lang="en-US" sz="2400">
                                <a:latin typeface="Cambria Math" panose="02040503050406030204" pitchFamily="18" charset="0"/>
                                <a:ea typeface="Tahoma" panose="020B0604030504040204" pitchFamily="34" charset="0"/>
                                <a:cs typeface="Tahoma" panose="020B0604030504040204" pitchFamily="34" charset="0"/>
                              </a:rPr>
                              <m:t>c</m:t>
                            </m:r>
                          </m:sub>
                        </m:sSub>
                        <m:r>
                          <m:rPr>
                            <m:sty m:val="p"/>
                          </m:rPr>
                          <a:rPr lang="en-US" sz="2400">
                            <a:latin typeface="Cambria Math" panose="02040503050406030204" pitchFamily="18" charset="0"/>
                            <a:ea typeface="Tahoma" panose="020B0604030504040204" pitchFamily="34" charset="0"/>
                            <a:cs typeface="Tahoma" panose="020B0604030504040204" pitchFamily="34" charset="0"/>
                          </a:rPr>
                          <m:t>f</m:t>
                        </m:r>
                      </m:e>
                    </m:d>
                    <m:r>
                      <a:rPr lang="en-US" sz="240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a:latin typeface="Cambria Math" panose="02040503050406030204" pitchFamily="18" charset="0"/>
                            <a:ea typeface="Tahoma" panose="020B0604030504040204" pitchFamily="34" charset="0"/>
                            <a:cs typeface="Tahoma" panose="020B0604030504040204" pitchFamily="34" charset="0"/>
                          </a:rPr>
                          <m:t>sinc</m:t>
                        </m:r>
                      </m:e>
                      <m:sup>
                        <m:r>
                          <a:rPr lang="en-US" sz="2400">
                            <a:latin typeface="Cambria Math" panose="02040503050406030204" pitchFamily="18" charset="0"/>
                            <a:ea typeface="Tahoma" panose="020B0604030504040204" pitchFamily="34" charset="0"/>
                            <a:cs typeface="Tahoma" panose="020B0604030504040204" pitchFamily="34" charset="0"/>
                          </a:rPr>
                          <m:t>2</m:t>
                        </m:r>
                      </m:sup>
                    </m:sSup>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f</m:t>
                        </m:r>
                      </m:e>
                    </m:d>
                  </m:oMath>
                </a14:m>
                <a:r>
                  <a:rPr lang="en-US" sz="2400" smtClean="0">
                    <a:ea typeface="Tahoma" panose="020B0604030504040204" pitchFamily="34" charset="0"/>
                    <a:cs typeface="Tahoma" panose="020B0604030504040204" pitchFamily="34" charset="0"/>
                  </a:rPr>
                  <a:t> </a:t>
                </a:r>
              </a:p>
              <a:p>
                <a:pPr>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PSD </a:t>
                </a:r>
                <a:r>
                  <a:rPr lang="en-US" sz="2400">
                    <a:latin typeface="Tahoma" panose="020B0604030504040204" pitchFamily="34" charset="0"/>
                    <a:ea typeface="Tahoma" panose="020B0604030504040204" pitchFamily="34" charset="0"/>
                    <a:cs typeface="Tahoma" panose="020B0604030504040204" pitchFamily="34" charset="0"/>
                  </a:rPr>
                  <a:t>của </a:t>
                </a:r>
                <a:r>
                  <a:rPr lang="en-US" sz="2400" smtClean="0">
                    <a:latin typeface="Tahoma" panose="020B0604030504040204" pitchFamily="34" charset="0"/>
                    <a:ea typeface="Tahoma" panose="020B0604030504040204" pitchFamily="34" charset="0"/>
                    <a:cs typeface="Tahoma" panose="020B0604030504040204" pitchFamily="34" charset="0"/>
                  </a:rPr>
                  <a:t>tín hiệu sau khi điều chế QPSK</a:t>
                </a:r>
                <a:endParaRPr lang="en-US" sz="2400" smtClean="0">
                  <a:ea typeface="Tahoma" panose="020B0604030504040204" pitchFamily="34" charset="0"/>
                  <a:cs typeface="Tahoma" panose="020B0604030504040204" pitchFamily="34" charset="0"/>
                </a:endParaRPr>
              </a:p>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i="0">
                              <a:latin typeface="Cambria Math" panose="02040503050406030204" pitchFamily="18" charset="0"/>
                              <a:ea typeface="Cambria Math" panose="02040503050406030204" pitchFamily="18" charset="0"/>
                              <a:cs typeface="Tahoma" panose="020B0604030504040204" pitchFamily="34" charset="0"/>
                            </a:rPr>
                            <m:t>φ</m:t>
                          </m:r>
                        </m:e>
                        <m:sub>
                          <m:r>
                            <m:rPr>
                              <m:sty m:val="p"/>
                            </m:rPr>
                            <a:rPr lang="en-US" sz="2400" i="0">
                              <a:latin typeface="Cambria Math" panose="02040503050406030204" pitchFamily="18" charset="0"/>
                              <a:ea typeface="Cambria Math" panose="02040503050406030204" pitchFamily="18" charset="0"/>
                              <a:cs typeface="Tahoma" panose="020B0604030504040204" pitchFamily="34" charset="0"/>
                            </a:rPr>
                            <m:t>m</m:t>
                          </m:r>
                        </m:sub>
                      </m:sSub>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i="0">
                              <a:latin typeface="Cambria Math" panose="02040503050406030204" pitchFamily="18" charset="0"/>
                              <a:ea typeface="Tahoma" panose="020B0604030504040204" pitchFamily="34" charset="0"/>
                              <a:cs typeface="Tahoma" panose="020B0604030504040204" pitchFamily="34" charset="0"/>
                            </a:rPr>
                            <m:t>f</m:t>
                          </m:r>
                        </m:e>
                      </m:d>
                      <m:r>
                        <a:rPr lang="en-US" sz="2400" i="0">
                          <a:latin typeface="Cambria Math" panose="02040503050406030204" pitchFamily="18" charset="0"/>
                          <a:ea typeface="Tahoma" panose="020B0604030504040204" pitchFamily="34" charset="0"/>
                          <a:cs typeface="Tahoma" panose="020B0604030504040204" pitchFamily="34" charset="0"/>
                        </a:rPr>
                        <m:t>=</m:t>
                      </m:r>
                      <m:f>
                        <m:fPr>
                          <m:ctrlPr>
                            <a:rPr lang="en-US" sz="2400" i="1">
                              <a:latin typeface="Cambria Math" panose="02040503050406030204" pitchFamily="18" charset="0"/>
                              <a:ea typeface="Tahoma" panose="020B0604030504040204" pitchFamily="34" charset="0"/>
                              <a:cs typeface="Tahoma" panose="020B0604030504040204" pitchFamily="34" charset="0"/>
                            </a:rPr>
                          </m:ctrlPr>
                        </m:fPr>
                        <m:num>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i="0">
                                  <a:latin typeface="Cambria Math" panose="02040503050406030204" pitchFamily="18" charset="0"/>
                                  <a:ea typeface="Tahoma" panose="020B0604030504040204" pitchFamily="34" charset="0"/>
                                  <a:cs typeface="Tahoma" panose="020B0604030504040204" pitchFamily="34" charset="0"/>
                                </a:rPr>
                                <m:t>A</m:t>
                              </m:r>
                            </m:e>
                            <m:sup>
                              <m:r>
                                <a:rPr lang="en-US" sz="2400" i="0">
                                  <a:latin typeface="Cambria Math" panose="02040503050406030204" pitchFamily="18" charset="0"/>
                                  <a:ea typeface="Tahoma" panose="020B0604030504040204" pitchFamily="34" charset="0"/>
                                  <a:cs typeface="Tahoma" panose="020B0604030504040204" pitchFamily="34" charset="0"/>
                                </a:rPr>
                                <m:t>2</m:t>
                              </m:r>
                            </m:sup>
                          </m:sSup>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i="0">
                                  <a:latin typeface="Cambria Math" panose="02040503050406030204" pitchFamily="18" charset="0"/>
                                  <a:ea typeface="Tahoma" panose="020B0604030504040204" pitchFamily="34" charset="0"/>
                                  <a:cs typeface="Tahoma" panose="020B0604030504040204" pitchFamily="34" charset="0"/>
                                </a:rPr>
                                <m:t>T</m:t>
                              </m:r>
                            </m:e>
                            <m:sub>
                              <m:r>
                                <m:rPr>
                                  <m:sty m:val="p"/>
                                </m:rPr>
                                <a:rPr lang="en-US" sz="2400" i="0">
                                  <a:latin typeface="Cambria Math" panose="02040503050406030204" pitchFamily="18" charset="0"/>
                                  <a:ea typeface="Tahoma" panose="020B0604030504040204" pitchFamily="34" charset="0"/>
                                  <a:cs typeface="Tahoma" panose="020B0604030504040204" pitchFamily="34" charset="0"/>
                                </a:rPr>
                                <m:t>c</m:t>
                              </m:r>
                            </m:sub>
                          </m:sSub>
                        </m:num>
                        <m:den>
                          <m:r>
                            <a:rPr lang="en-US" sz="2400" i="0">
                              <a:latin typeface="Cambria Math" panose="02040503050406030204" pitchFamily="18" charset="0"/>
                              <a:ea typeface="Tahoma" panose="020B0604030504040204" pitchFamily="34" charset="0"/>
                              <a:cs typeface="Tahoma" panose="020B0604030504040204" pitchFamily="34" charset="0"/>
                            </a:rPr>
                            <m:t>4</m:t>
                          </m:r>
                        </m:den>
                      </m:f>
                      <m:r>
                        <a:rPr lang="en-US" sz="2400" i="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i="0">
                              <a:latin typeface="Cambria Math" panose="02040503050406030204" pitchFamily="18" charset="0"/>
                              <a:ea typeface="Tahoma" panose="020B0604030504040204" pitchFamily="34" charset="0"/>
                              <a:cs typeface="Tahoma" panose="020B0604030504040204" pitchFamily="34" charset="0"/>
                            </a:rPr>
                            <m:t>sinc</m:t>
                          </m:r>
                        </m:e>
                        <m:sup>
                          <m:r>
                            <a:rPr lang="en-US" sz="2400" i="0">
                              <a:latin typeface="Cambria Math" panose="02040503050406030204" pitchFamily="18" charset="0"/>
                              <a:ea typeface="Tahoma" panose="020B0604030504040204" pitchFamily="34" charset="0"/>
                              <a:cs typeface="Tahoma" panose="020B0604030504040204" pitchFamily="34" charset="0"/>
                            </a:rPr>
                            <m:t>2</m:t>
                          </m:r>
                        </m:sup>
                      </m:sSup>
                      <m:r>
                        <a:rPr lang="en-US" sz="2400" i="0">
                          <a:latin typeface="Cambria Math" panose="02040503050406030204" pitchFamily="18" charset="0"/>
                          <a:ea typeface="Tahoma" panose="020B0604030504040204" pitchFamily="34" charset="0"/>
                          <a:cs typeface="Tahoma" panose="020B0604030504040204" pitchFamily="34" charset="0"/>
                        </a:rPr>
                        <m:t>[</m:t>
                      </m:r>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i="0">
                              <a:latin typeface="Cambria Math" panose="02040503050406030204" pitchFamily="18" charset="0"/>
                              <a:ea typeface="Tahoma" panose="020B0604030504040204" pitchFamily="34" charset="0"/>
                              <a:cs typeface="Tahoma" panose="020B0604030504040204" pitchFamily="34" charset="0"/>
                            </a:rPr>
                            <m:t>f</m:t>
                          </m:r>
                          <m:r>
                            <a:rPr lang="en-US" sz="2400" i="0">
                              <a:latin typeface="Cambria Math" panose="02040503050406030204" pitchFamily="18" charset="0"/>
                              <a:ea typeface="Tahoma" panose="020B0604030504040204" pitchFamily="34" charset="0"/>
                              <a:cs typeface="Tahoma" panose="020B0604030504040204" pitchFamily="34" charset="0"/>
                            </a:rPr>
                            <m:t>−</m:t>
                          </m:r>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i="0">
                                  <a:latin typeface="Cambria Math" panose="02040503050406030204" pitchFamily="18" charset="0"/>
                                  <a:ea typeface="Tahoma" panose="020B0604030504040204" pitchFamily="34" charset="0"/>
                                  <a:cs typeface="Tahoma" panose="020B0604030504040204" pitchFamily="34" charset="0"/>
                                </a:rPr>
                                <m:t>f</m:t>
                              </m:r>
                            </m:e>
                            <m:sub>
                              <m:r>
                                <m:rPr>
                                  <m:sty m:val="p"/>
                                </m:rPr>
                                <a:rPr lang="en-US" sz="2400" i="0">
                                  <a:latin typeface="Cambria Math" panose="02040503050406030204" pitchFamily="18" charset="0"/>
                                  <a:ea typeface="Tahoma" panose="020B0604030504040204" pitchFamily="34" charset="0"/>
                                  <a:cs typeface="Tahoma" panose="020B0604030504040204" pitchFamily="34" charset="0"/>
                                </a:rPr>
                                <m:t>c</m:t>
                              </m:r>
                            </m:sub>
                          </m:sSub>
                        </m:e>
                      </m:d>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i="0">
                              <a:latin typeface="Cambria Math" panose="02040503050406030204" pitchFamily="18" charset="0"/>
                              <a:ea typeface="Tahoma" panose="020B0604030504040204" pitchFamily="34" charset="0"/>
                              <a:cs typeface="Tahoma" panose="020B0604030504040204" pitchFamily="34" charset="0"/>
                            </a:rPr>
                            <m:t>T</m:t>
                          </m:r>
                        </m:e>
                        <m:sub>
                          <m:r>
                            <m:rPr>
                              <m:sty m:val="p"/>
                            </m:rPr>
                            <a:rPr lang="en-US" sz="2400" i="0">
                              <a:latin typeface="Cambria Math" panose="02040503050406030204" pitchFamily="18" charset="0"/>
                              <a:ea typeface="Tahoma" panose="020B0604030504040204" pitchFamily="34" charset="0"/>
                              <a:cs typeface="Tahoma" panose="020B0604030504040204" pitchFamily="34" charset="0"/>
                            </a:rPr>
                            <m:t>c</m:t>
                          </m:r>
                        </m:sub>
                      </m:sSub>
                      <m:r>
                        <a:rPr lang="en-US" sz="2400" i="0">
                          <a:latin typeface="Cambria Math" panose="02040503050406030204" pitchFamily="18" charset="0"/>
                          <a:ea typeface="Tahoma" panose="020B0604030504040204" pitchFamily="34" charset="0"/>
                          <a:cs typeface="Tahoma" panose="020B0604030504040204" pitchFamily="34" charset="0"/>
                        </a:rPr>
                        <m:t>]</m:t>
                      </m:r>
                      <m:r>
                        <m:rPr>
                          <m:nor/>
                        </m:rPr>
                        <a:rPr lang="en-US" sz="240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i="0">
                              <a:latin typeface="Cambria Math" panose="02040503050406030204" pitchFamily="18" charset="0"/>
                              <a:ea typeface="Tahoma" panose="020B0604030504040204" pitchFamily="34" charset="0"/>
                              <a:cs typeface="Tahoma" panose="020B0604030504040204" pitchFamily="34" charset="0"/>
                            </a:rPr>
                            <m:t>sinc</m:t>
                          </m:r>
                        </m:e>
                        <m:sup>
                          <m:r>
                            <a:rPr lang="en-US" sz="2400" i="0">
                              <a:latin typeface="Cambria Math" panose="02040503050406030204" pitchFamily="18" charset="0"/>
                              <a:ea typeface="Tahoma" panose="020B0604030504040204" pitchFamily="34" charset="0"/>
                              <a:cs typeface="Tahoma" panose="020B0604030504040204" pitchFamily="34" charset="0"/>
                            </a:rPr>
                            <m:t>2</m:t>
                          </m:r>
                        </m:sup>
                      </m:sSup>
                      <m:d>
                        <m:dPr>
                          <m:begChr m:val="["/>
                          <m:endChr m:val="]"/>
                          <m:ctrlPr>
                            <a:rPr lang="en-US" sz="2400" i="1">
                              <a:latin typeface="Cambria Math" panose="02040503050406030204" pitchFamily="18" charset="0"/>
                              <a:ea typeface="Tahoma" panose="020B0604030504040204" pitchFamily="34" charset="0"/>
                              <a:cs typeface="Tahoma" panose="020B0604030504040204" pitchFamily="34" charset="0"/>
                            </a:rPr>
                          </m:ctrlPr>
                        </m:dPr>
                        <m:e>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i="0">
                                  <a:latin typeface="Cambria Math" panose="02040503050406030204" pitchFamily="18" charset="0"/>
                                  <a:ea typeface="Tahoma" panose="020B0604030504040204" pitchFamily="34" charset="0"/>
                                  <a:cs typeface="Tahoma" panose="020B0604030504040204" pitchFamily="34" charset="0"/>
                                </a:rPr>
                                <m:t>f</m:t>
                              </m:r>
                              <m:r>
                                <a:rPr lang="en-US" sz="2400" i="0">
                                  <a:latin typeface="Cambria Math" panose="02040503050406030204" pitchFamily="18" charset="0"/>
                                  <a:ea typeface="Tahoma" panose="020B0604030504040204" pitchFamily="34" charset="0"/>
                                  <a:cs typeface="Tahoma" panose="020B0604030504040204" pitchFamily="34" charset="0"/>
                                </a:rPr>
                                <m:t>+</m:t>
                              </m:r>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i="0">
                                      <a:latin typeface="Cambria Math" panose="02040503050406030204" pitchFamily="18" charset="0"/>
                                      <a:ea typeface="Tahoma" panose="020B0604030504040204" pitchFamily="34" charset="0"/>
                                      <a:cs typeface="Tahoma" panose="020B0604030504040204" pitchFamily="34" charset="0"/>
                                    </a:rPr>
                                    <m:t>f</m:t>
                                  </m:r>
                                </m:e>
                                <m:sub>
                                  <m:r>
                                    <m:rPr>
                                      <m:sty m:val="p"/>
                                    </m:rPr>
                                    <a:rPr lang="en-US" sz="2400" i="0">
                                      <a:latin typeface="Cambria Math" panose="02040503050406030204" pitchFamily="18" charset="0"/>
                                      <a:ea typeface="Tahoma" panose="020B0604030504040204" pitchFamily="34" charset="0"/>
                                      <a:cs typeface="Tahoma" panose="020B0604030504040204" pitchFamily="34" charset="0"/>
                                    </a:rPr>
                                    <m:t>c</m:t>
                                  </m:r>
                                </m:sub>
                              </m:sSub>
                            </m:e>
                          </m:d>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i="0">
                                  <a:latin typeface="Cambria Math" panose="02040503050406030204" pitchFamily="18" charset="0"/>
                                  <a:ea typeface="Tahoma" panose="020B0604030504040204" pitchFamily="34" charset="0"/>
                                  <a:cs typeface="Tahoma" panose="020B0604030504040204" pitchFamily="34" charset="0"/>
                                </a:rPr>
                                <m:t>T</m:t>
                              </m:r>
                            </m:e>
                            <m:sub>
                              <m:r>
                                <m:rPr>
                                  <m:sty m:val="p"/>
                                </m:rPr>
                                <a:rPr lang="en-US" sz="2400" i="0">
                                  <a:latin typeface="Cambria Math" panose="02040503050406030204" pitchFamily="18" charset="0"/>
                                  <a:ea typeface="Tahoma" panose="020B0604030504040204" pitchFamily="34" charset="0"/>
                                  <a:cs typeface="Tahoma" panose="020B0604030504040204" pitchFamily="34" charset="0"/>
                                </a:rPr>
                                <m:t>c</m:t>
                              </m:r>
                            </m:sub>
                          </m:sSub>
                        </m:e>
                      </m:d>
                      <m:r>
                        <a:rPr lang="en-US" sz="2400" i="0">
                          <a:latin typeface="Cambria Math" panose="02040503050406030204" pitchFamily="18" charset="0"/>
                          <a:ea typeface="Tahoma" panose="020B0604030504040204" pitchFamily="34" charset="0"/>
                          <a:cs typeface="Tahoma" panose="020B0604030504040204" pitchFamily="34" charset="0"/>
                        </a:rPr>
                        <m:t>}=</m:t>
                      </m:r>
                      <m:f>
                        <m:fPr>
                          <m:ctrlPr>
                            <a:rPr lang="en-US" sz="2400" i="1">
                              <a:latin typeface="Cambria Math" panose="02040503050406030204" pitchFamily="18" charset="0"/>
                              <a:ea typeface="Tahoma" panose="020B0604030504040204" pitchFamily="34" charset="0"/>
                              <a:cs typeface="Tahoma" panose="020B0604030504040204" pitchFamily="34" charset="0"/>
                            </a:rPr>
                          </m:ctrlPr>
                        </m:fPr>
                        <m:num>
                          <m:r>
                            <a:rPr lang="en-US" sz="2400" i="0">
                              <a:latin typeface="Cambria Math" panose="02040503050406030204" pitchFamily="18" charset="0"/>
                              <a:ea typeface="Tahoma" panose="020B0604030504040204" pitchFamily="34" charset="0"/>
                              <a:cs typeface="Tahoma" panose="020B0604030504040204" pitchFamily="34" charset="0"/>
                            </a:rPr>
                            <m:t>1</m:t>
                          </m:r>
                        </m:num>
                        <m:den>
                          <m:r>
                            <a:rPr lang="en-US" sz="2400" i="0">
                              <a:latin typeface="Cambria Math" panose="02040503050406030204" pitchFamily="18" charset="0"/>
                              <a:ea typeface="Tahoma" panose="020B0604030504040204" pitchFamily="34" charset="0"/>
                              <a:cs typeface="Tahoma" panose="020B0604030504040204" pitchFamily="34" charset="0"/>
                            </a:rPr>
                            <m:t>4</m:t>
                          </m:r>
                        </m:den>
                      </m:f>
                      <m:r>
                        <a:rPr lang="en-US" sz="2400" i="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i="0">
                              <a:latin typeface="Cambria Math" panose="02040503050406030204" pitchFamily="18" charset="0"/>
                              <a:ea typeface="Tahoma" panose="020B0604030504040204" pitchFamily="34" charset="0"/>
                              <a:cs typeface="Tahoma" panose="020B0604030504040204" pitchFamily="34" charset="0"/>
                            </a:rPr>
                            <m:t>sinc</m:t>
                          </m:r>
                        </m:e>
                        <m:sup>
                          <m:r>
                            <a:rPr lang="en-US" sz="2400" i="0">
                              <a:latin typeface="Cambria Math" panose="02040503050406030204" pitchFamily="18" charset="0"/>
                              <a:ea typeface="Tahoma" panose="020B0604030504040204" pitchFamily="34" charset="0"/>
                              <a:cs typeface="Tahoma" panose="020B0604030504040204" pitchFamily="34" charset="0"/>
                            </a:rPr>
                            <m:t>2</m:t>
                          </m:r>
                        </m:sup>
                      </m:sSup>
                      <m:r>
                        <a:rPr lang="en-US" sz="2400" i="0">
                          <a:latin typeface="Cambria Math" panose="02040503050406030204" pitchFamily="18" charset="0"/>
                          <a:ea typeface="Tahoma" panose="020B0604030504040204" pitchFamily="34" charset="0"/>
                          <a:cs typeface="Tahoma" panose="020B0604030504040204" pitchFamily="34" charset="0"/>
                        </a:rPr>
                        <m:t>(</m:t>
                      </m:r>
                      <m:r>
                        <m:rPr>
                          <m:sty m:val="p"/>
                        </m:rPr>
                        <a:rPr lang="en-US" sz="2400" i="0">
                          <a:latin typeface="Cambria Math" panose="02040503050406030204" pitchFamily="18" charset="0"/>
                          <a:ea typeface="Tahoma" panose="020B0604030504040204" pitchFamily="34" charset="0"/>
                          <a:cs typeface="Tahoma" panose="020B0604030504040204" pitchFamily="34" charset="0"/>
                        </a:rPr>
                        <m:t>f</m:t>
                      </m:r>
                      <m:r>
                        <a:rPr lang="en-US" sz="2400" i="0">
                          <a:latin typeface="Cambria Math" panose="02040503050406030204" pitchFamily="18" charset="0"/>
                          <a:ea typeface="Tahoma" panose="020B0604030504040204" pitchFamily="34" charset="0"/>
                          <a:cs typeface="Tahoma" panose="020B0604030504040204" pitchFamily="34" charset="0"/>
                        </a:rPr>
                        <m:t>−1)</m:t>
                      </m:r>
                      <m:r>
                        <m:rPr>
                          <m:nor/>
                        </m:rPr>
                        <a:rPr lang="en-US" sz="240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i="0">
                              <a:latin typeface="Cambria Math" panose="02040503050406030204" pitchFamily="18" charset="0"/>
                              <a:ea typeface="Tahoma" panose="020B0604030504040204" pitchFamily="34" charset="0"/>
                              <a:cs typeface="Tahoma" panose="020B0604030504040204" pitchFamily="34" charset="0"/>
                            </a:rPr>
                            <m:t>sinc</m:t>
                          </m:r>
                        </m:e>
                        <m:sup>
                          <m:r>
                            <a:rPr lang="en-US" sz="2400" i="0">
                              <a:latin typeface="Cambria Math" panose="02040503050406030204" pitchFamily="18" charset="0"/>
                              <a:ea typeface="Tahoma" panose="020B0604030504040204" pitchFamily="34" charset="0"/>
                              <a:cs typeface="Tahoma" panose="020B0604030504040204" pitchFamily="34" charset="0"/>
                            </a:rPr>
                            <m:t>2</m:t>
                          </m:r>
                        </m:sup>
                      </m:sSup>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i="0">
                              <a:latin typeface="Cambria Math" panose="02040503050406030204" pitchFamily="18" charset="0"/>
                              <a:ea typeface="Tahoma" panose="020B0604030504040204" pitchFamily="34" charset="0"/>
                              <a:cs typeface="Tahoma" panose="020B0604030504040204" pitchFamily="34" charset="0"/>
                            </a:rPr>
                            <m:t>f</m:t>
                          </m:r>
                          <m:r>
                            <a:rPr lang="en-US" sz="2400" i="0">
                              <a:latin typeface="Cambria Math" panose="02040503050406030204" pitchFamily="18" charset="0"/>
                              <a:ea typeface="Tahoma" panose="020B0604030504040204" pitchFamily="34" charset="0"/>
                              <a:cs typeface="Tahoma" panose="020B0604030504040204" pitchFamily="34" charset="0"/>
                            </a:rPr>
                            <m:t>+1</m:t>
                          </m:r>
                        </m:e>
                      </m:d>
                      <m:r>
                        <a:rPr lang="en-US" sz="2400" i="0">
                          <a:latin typeface="Cambria Math" panose="02040503050406030204" pitchFamily="18" charset="0"/>
                          <a:ea typeface="Tahoma" panose="020B0604030504040204" pitchFamily="34" charset="0"/>
                          <a:cs typeface="Tahoma" panose="020B0604030504040204" pitchFamily="34" charset="0"/>
                        </a:rPr>
                        <m:t>]</m:t>
                      </m:r>
                    </m:oMath>
                  </m:oMathPara>
                </a14:m>
                <a:endParaRPr lang="en-US" sz="2400" smtClean="0">
                  <a:latin typeface="Cambria Math" panose="02040503050406030204" pitchFamily="18" charset="0"/>
                  <a:ea typeface="Tahoma" panose="020B0604030504040204" pitchFamily="34" charset="0"/>
                  <a:cs typeface="Tahoma" panose="020B0604030504040204" pitchFamily="34" charset="0"/>
                </a:endParaRPr>
              </a:p>
              <a:p>
                <a:pPr>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PSD </a:t>
                </a:r>
                <a:r>
                  <a:rPr lang="en-US" sz="2400">
                    <a:latin typeface="Tahoma" panose="020B0604030504040204" pitchFamily="34" charset="0"/>
                    <a:ea typeface="Tahoma" panose="020B0604030504040204" pitchFamily="34" charset="0"/>
                    <a:cs typeface="Tahoma" panose="020B0604030504040204" pitchFamily="34" charset="0"/>
                  </a:rPr>
                  <a:t>của </a:t>
                </a:r>
                <a:r>
                  <a:rPr lang="en-US" sz="2400" smtClean="0">
                    <a:latin typeface="Tahoma" panose="020B0604030504040204" pitchFamily="34" charset="0"/>
                    <a:ea typeface="Tahoma" panose="020B0604030504040204" pitchFamily="34" charset="0"/>
                    <a:cs typeface="Tahoma" panose="020B0604030504040204" pitchFamily="34" charset="0"/>
                  </a:rPr>
                  <a:t>tín </a:t>
                </a:r>
                <a:r>
                  <a:rPr lang="en-US" sz="2400">
                    <a:latin typeface="Tahoma" panose="020B0604030504040204" pitchFamily="34" charset="0"/>
                    <a:ea typeface="Tahoma" panose="020B0604030504040204" pitchFamily="34" charset="0"/>
                    <a:cs typeface="Tahoma" panose="020B0604030504040204" pitchFamily="34" charset="0"/>
                  </a:rPr>
                  <a:t>hiệu sau khi </a:t>
                </a:r>
                <a:r>
                  <a:rPr lang="en-US" sz="2400" smtClean="0">
                    <a:latin typeface="Tahoma" panose="020B0604030504040204" pitchFamily="34" charset="0"/>
                    <a:ea typeface="Tahoma" panose="020B0604030504040204" pitchFamily="34" charset="0"/>
                    <a:cs typeface="Tahoma" panose="020B0604030504040204" pitchFamily="34" charset="0"/>
                  </a:rPr>
                  <a:t>giải trải phổ</a:t>
                </a:r>
                <a:endParaRPr lang="en-US" sz="2400" smtClean="0">
                  <a:latin typeface="Cambria Math" panose="02040503050406030204" pitchFamily="18" charset="0"/>
                  <a:ea typeface="Tahoma" panose="020B0604030504040204" pitchFamily="34" charset="0"/>
                  <a:cs typeface="Tahoma" panose="020B0604030504040204" pitchFamily="34" charset="0"/>
                </a:endParaRPr>
              </a:p>
              <a:p>
                <a:pPr marL="0" indent="0">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Cambria Math" panose="02040503050406030204" pitchFamily="18" charset="0"/>
                              <a:cs typeface="Tahoma" panose="020B0604030504040204" pitchFamily="34" charset="0"/>
                            </a:rPr>
                            <m:t>φ</m:t>
                          </m:r>
                        </m:e>
                        <m:sub>
                          <m:r>
                            <m:rPr>
                              <m:sty m:val="p"/>
                            </m:rPr>
                            <a:rPr lang="en-US" sz="2400" b="0" i="0" smtClean="0">
                              <a:latin typeface="Cambria Math" panose="02040503050406030204" pitchFamily="18" charset="0"/>
                              <a:ea typeface="Cambria Math" panose="02040503050406030204" pitchFamily="18" charset="0"/>
                              <a:cs typeface="Tahoma" panose="020B0604030504040204" pitchFamily="34" charset="0"/>
                            </a:rPr>
                            <m:t>w</m:t>
                          </m:r>
                        </m:sub>
                      </m:sSub>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f</m:t>
                          </m:r>
                        </m:e>
                      </m:d>
                      <m:r>
                        <a:rPr lang="en-US" sz="2400">
                          <a:latin typeface="Cambria Math" panose="02040503050406030204" pitchFamily="18" charset="0"/>
                          <a:ea typeface="Tahoma" panose="020B0604030504040204" pitchFamily="34" charset="0"/>
                          <a:cs typeface="Tahoma" panose="020B0604030504040204" pitchFamily="34" charset="0"/>
                        </a:rPr>
                        <m:t>=</m:t>
                      </m:r>
                      <m:f>
                        <m:fPr>
                          <m:ctrlPr>
                            <a:rPr lang="en-US" sz="2400" i="1">
                              <a:latin typeface="Cambria Math" panose="02040503050406030204" pitchFamily="18" charset="0"/>
                              <a:ea typeface="Tahoma" panose="020B0604030504040204" pitchFamily="34" charset="0"/>
                              <a:cs typeface="Tahoma" panose="020B0604030504040204" pitchFamily="34" charset="0"/>
                            </a:rPr>
                          </m:ctrlPr>
                        </m:fPr>
                        <m:num>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a:latin typeface="Cambria Math" panose="02040503050406030204" pitchFamily="18" charset="0"/>
                                  <a:ea typeface="Tahoma" panose="020B0604030504040204" pitchFamily="34" charset="0"/>
                                  <a:cs typeface="Tahoma" panose="020B0604030504040204" pitchFamily="34" charset="0"/>
                                </a:rPr>
                                <m:t>A</m:t>
                              </m:r>
                            </m:e>
                            <m:sup>
                              <m:r>
                                <a:rPr lang="en-US" sz="2400">
                                  <a:latin typeface="Cambria Math" panose="02040503050406030204" pitchFamily="18" charset="0"/>
                                  <a:ea typeface="Tahoma" panose="020B0604030504040204" pitchFamily="34" charset="0"/>
                                  <a:cs typeface="Tahoma" panose="020B0604030504040204" pitchFamily="34" charset="0"/>
                                </a:rPr>
                                <m:t>2</m:t>
                              </m:r>
                            </m:sup>
                          </m:sSup>
                          <m:r>
                            <m:rPr>
                              <m:sty m:val="p"/>
                            </m:rPr>
                            <a:rPr lang="en-US" sz="2400">
                              <a:latin typeface="Cambria Math" panose="02040503050406030204" pitchFamily="18" charset="0"/>
                              <a:ea typeface="Tahoma" panose="020B0604030504040204" pitchFamily="34" charset="0"/>
                              <a:cs typeface="Tahoma" panose="020B0604030504040204" pitchFamily="34" charset="0"/>
                            </a:rPr>
                            <m:t>T</m:t>
                          </m:r>
                        </m:num>
                        <m:den>
                          <m:r>
                            <a:rPr lang="en-US" sz="2400">
                              <a:latin typeface="Cambria Math" panose="02040503050406030204" pitchFamily="18" charset="0"/>
                              <a:ea typeface="Tahoma" panose="020B0604030504040204" pitchFamily="34" charset="0"/>
                              <a:cs typeface="Tahoma" panose="020B0604030504040204" pitchFamily="34" charset="0"/>
                            </a:rPr>
                            <m:t>4</m:t>
                          </m:r>
                        </m:den>
                      </m:f>
                      <m:r>
                        <a:rPr lang="en-US" sz="240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a:latin typeface="Cambria Math" panose="02040503050406030204" pitchFamily="18" charset="0"/>
                              <a:ea typeface="Tahoma" panose="020B0604030504040204" pitchFamily="34" charset="0"/>
                              <a:cs typeface="Tahoma" panose="020B0604030504040204" pitchFamily="34" charset="0"/>
                            </a:rPr>
                            <m:t>sinc</m:t>
                          </m:r>
                        </m:e>
                        <m:sup>
                          <m:r>
                            <a:rPr lang="en-US" sz="2400">
                              <a:latin typeface="Cambria Math" panose="02040503050406030204" pitchFamily="18" charset="0"/>
                              <a:ea typeface="Tahoma" panose="020B0604030504040204" pitchFamily="34" charset="0"/>
                              <a:cs typeface="Tahoma" panose="020B0604030504040204" pitchFamily="34" charset="0"/>
                            </a:rPr>
                            <m:t>2</m:t>
                          </m:r>
                        </m:sup>
                      </m:sSup>
                      <m:r>
                        <a:rPr lang="en-US" sz="2400">
                          <a:latin typeface="Cambria Math" panose="02040503050406030204" pitchFamily="18" charset="0"/>
                          <a:ea typeface="Tahoma" panose="020B0604030504040204" pitchFamily="34" charset="0"/>
                          <a:cs typeface="Tahoma" panose="020B0604030504040204" pitchFamily="34" charset="0"/>
                        </a:rPr>
                        <m:t>[</m:t>
                      </m:r>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f</m:t>
                          </m:r>
                          <m:r>
                            <a:rPr lang="en-US" sz="2400">
                              <a:latin typeface="Cambria Math" panose="02040503050406030204" pitchFamily="18" charset="0"/>
                              <a:ea typeface="Tahoma" panose="020B0604030504040204" pitchFamily="34" charset="0"/>
                              <a:cs typeface="Tahoma" panose="020B0604030504040204" pitchFamily="34" charset="0"/>
                            </a:rPr>
                            <m:t>−</m:t>
                          </m:r>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Tahoma" panose="020B0604030504040204" pitchFamily="34" charset="0"/>
                                  <a:cs typeface="Tahoma" panose="020B0604030504040204" pitchFamily="34" charset="0"/>
                                </a:rPr>
                                <m:t>f</m:t>
                              </m:r>
                            </m:e>
                            <m:sub>
                              <m:r>
                                <m:rPr>
                                  <m:sty m:val="p"/>
                                </m:rPr>
                                <a:rPr lang="en-US" sz="2400">
                                  <a:latin typeface="Cambria Math" panose="02040503050406030204" pitchFamily="18" charset="0"/>
                                  <a:ea typeface="Tahoma" panose="020B0604030504040204" pitchFamily="34" charset="0"/>
                                  <a:cs typeface="Tahoma" panose="020B0604030504040204" pitchFamily="34" charset="0"/>
                                </a:rPr>
                                <m:t>c</m:t>
                              </m:r>
                            </m:sub>
                          </m:sSub>
                        </m:e>
                      </m:d>
                      <m:r>
                        <m:rPr>
                          <m:sty m:val="p"/>
                        </m:rPr>
                        <a:rPr lang="en-US" sz="2400">
                          <a:latin typeface="Cambria Math" panose="02040503050406030204" pitchFamily="18" charset="0"/>
                          <a:ea typeface="Tahoma" panose="020B0604030504040204" pitchFamily="34" charset="0"/>
                          <a:cs typeface="Tahoma" panose="020B0604030504040204" pitchFamily="34" charset="0"/>
                        </a:rPr>
                        <m:t>T</m:t>
                      </m:r>
                      <m:r>
                        <a:rPr lang="en-US" sz="2400">
                          <a:latin typeface="Cambria Math" panose="02040503050406030204" pitchFamily="18" charset="0"/>
                          <a:ea typeface="Tahoma" panose="020B0604030504040204" pitchFamily="34" charset="0"/>
                          <a:cs typeface="Tahoma" panose="020B0604030504040204" pitchFamily="34" charset="0"/>
                        </a:rPr>
                        <m:t>]</m:t>
                      </m:r>
                      <m:r>
                        <m:rPr>
                          <m:nor/>
                        </m:rPr>
                        <a:rPr lang="en-US" sz="240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a:latin typeface="Cambria Math" panose="02040503050406030204" pitchFamily="18" charset="0"/>
                              <a:ea typeface="Tahoma" panose="020B0604030504040204" pitchFamily="34" charset="0"/>
                              <a:cs typeface="Tahoma" panose="020B0604030504040204" pitchFamily="34" charset="0"/>
                            </a:rPr>
                            <m:t>sinc</m:t>
                          </m:r>
                        </m:e>
                        <m:sup>
                          <m:r>
                            <a:rPr lang="en-US" sz="2400">
                              <a:latin typeface="Cambria Math" panose="02040503050406030204" pitchFamily="18" charset="0"/>
                              <a:ea typeface="Tahoma" panose="020B0604030504040204" pitchFamily="34" charset="0"/>
                              <a:cs typeface="Tahoma" panose="020B0604030504040204" pitchFamily="34" charset="0"/>
                            </a:rPr>
                            <m:t>2</m:t>
                          </m:r>
                        </m:sup>
                      </m:sSup>
                      <m:d>
                        <m:dPr>
                          <m:begChr m:val="["/>
                          <m:endChr m:val="]"/>
                          <m:ctrlPr>
                            <a:rPr lang="en-US" sz="2400" i="1">
                              <a:latin typeface="Cambria Math" panose="02040503050406030204" pitchFamily="18" charset="0"/>
                              <a:ea typeface="Tahoma" panose="020B0604030504040204" pitchFamily="34" charset="0"/>
                              <a:cs typeface="Tahoma" panose="020B0604030504040204" pitchFamily="34" charset="0"/>
                            </a:rPr>
                          </m:ctrlPr>
                        </m:dPr>
                        <m:e>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f</m:t>
                              </m:r>
                              <m:r>
                                <a:rPr lang="en-US" sz="2400">
                                  <a:latin typeface="Cambria Math" panose="02040503050406030204" pitchFamily="18" charset="0"/>
                                  <a:ea typeface="Tahoma" panose="020B0604030504040204" pitchFamily="34" charset="0"/>
                                  <a:cs typeface="Tahoma" panose="020B0604030504040204" pitchFamily="34" charset="0"/>
                                </a:rPr>
                                <m:t>+</m:t>
                              </m:r>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a:latin typeface="Cambria Math" panose="02040503050406030204" pitchFamily="18" charset="0"/>
                                      <a:ea typeface="Tahoma" panose="020B0604030504040204" pitchFamily="34" charset="0"/>
                                      <a:cs typeface="Tahoma" panose="020B0604030504040204" pitchFamily="34" charset="0"/>
                                    </a:rPr>
                                    <m:t>f</m:t>
                                  </m:r>
                                </m:e>
                                <m:sub>
                                  <m:r>
                                    <m:rPr>
                                      <m:sty m:val="p"/>
                                    </m:rPr>
                                    <a:rPr lang="en-US" sz="2400">
                                      <a:latin typeface="Cambria Math" panose="02040503050406030204" pitchFamily="18" charset="0"/>
                                      <a:ea typeface="Tahoma" panose="020B0604030504040204" pitchFamily="34" charset="0"/>
                                      <a:cs typeface="Tahoma" panose="020B0604030504040204" pitchFamily="34" charset="0"/>
                                    </a:rPr>
                                    <m:t>c</m:t>
                                  </m:r>
                                </m:sub>
                              </m:sSub>
                            </m:e>
                          </m:d>
                          <m:r>
                            <m:rPr>
                              <m:sty m:val="p"/>
                            </m:rPr>
                            <a:rPr lang="en-US" sz="2400">
                              <a:latin typeface="Cambria Math" panose="02040503050406030204" pitchFamily="18" charset="0"/>
                              <a:ea typeface="Tahoma" panose="020B0604030504040204" pitchFamily="34" charset="0"/>
                              <a:cs typeface="Tahoma" panose="020B0604030504040204" pitchFamily="34" charset="0"/>
                            </a:rPr>
                            <m:t>T</m:t>
                          </m:r>
                        </m:e>
                      </m:d>
                      <m:r>
                        <a:rPr lang="en-US" sz="2400">
                          <a:latin typeface="Cambria Math" panose="02040503050406030204" pitchFamily="18" charset="0"/>
                          <a:ea typeface="Tahoma" panose="020B0604030504040204" pitchFamily="34" charset="0"/>
                          <a:cs typeface="Tahoma" panose="020B0604030504040204" pitchFamily="34" charset="0"/>
                        </a:rPr>
                        <m:t>}=</m:t>
                      </m:r>
                      <m:f>
                        <m:fPr>
                          <m:ctrlPr>
                            <a:rPr lang="en-US" sz="2400" i="1">
                              <a:latin typeface="Cambria Math" panose="02040503050406030204" pitchFamily="18" charset="0"/>
                              <a:ea typeface="Tahoma" panose="020B0604030504040204" pitchFamily="34" charset="0"/>
                              <a:cs typeface="Tahoma" panose="020B0604030504040204" pitchFamily="34" charset="0"/>
                            </a:rPr>
                          </m:ctrlPr>
                        </m:fPr>
                        <m:num>
                          <m:r>
                            <m:rPr>
                              <m:sty m:val="p"/>
                            </m:rPr>
                            <a:rPr lang="en-US" sz="2400">
                              <a:latin typeface="Cambria Math" panose="02040503050406030204" pitchFamily="18" charset="0"/>
                              <a:ea typeface="Tahoma" panose="020B0604030504040204" pitchFamily="34" charset="0"/>
                              <a:cs typeface="Tahoma" panose="020B0604030504040204" pitchFamily="34" charset="0"/>
                            </a:rPr>
                            <m:t>N</m:t>
                          </m:r>
                        </m:num>
                        <m:den>
                          <m:r>
                            <a:rPr lang="en-US" sz="2400">
                              <a:latin typeface="Cambria Math" panose="02040503050406030204" pitchFamily="18" charset="0"/>
                              <a:ea typeface="Tahoma" panose="020B0604030504040204" pitchFamily="34" charset="0"/>
                              <a:cs typeface="Tahoma" panose="020B0604030504040204" pitchFamily="34" charset="0"/>
                            </a:rPr>
                            <m:t>4</m:t>
                          </m:r>
                        </m:den>
                      </m:f>
                      <m:r>
                        <a:rPr lang="en-US" sz="240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a:latin typeface="Cambria Math" panose="02040503050406030204" pitchFamily="18" charset="0"/>
                              <a:ea typeface="Tahoma" panose="020B0604030504040204" pitchFamily="34" charset="0"/>
                              <a:cs typeface="Tahoma" panose="020B0604030504040204" pitchFamily="34" charset="0"/>
                            </a:rPr>
                            <m:t>sinc</m:t>
                          </m:r>
                        </m:e>
                        <m:sup>
                          <m:r>
                            <a:rPr lang="en-US" sz="2400">
                              <a:latin typeface="Cambria Math" panose="02040503050406030204" pitchFamily="18" charset="0"/>
                              <a:ea typeface="Tahoma" panose="020B0604030504040204" pitchFamily="34" charset="0"/>
                              <a:cs typeface="Tahoma" panose="020B0604030504040204" pitchFamily="34" charset="0"/>
                            </a:rPr>
                            <m:t>2</m:t>
                          </m:r>
                        </m:sup>
                      </m:sSup>
                      <m:d>
                        <m:dPr>
                          <m:begChr m:val="["/>
                          <m:endChr m:val="]"/>
                          <m:ctrlPr>
                            <a:rPr lang="en-US" sz="2400" i="1">
                              <a:latin typeface="Cambria Math" panose="02040503050406030204" pitchFamily="18" charset="0"/>
                              <a:ea typeface="Tahoma" panose="020B0604030504040204" pitchFamily="34" charset="0"/>
                              <a:cs typeface="Tahoma" panose="020B0604030504040204" pitchFamily="34" charset="0"/>
                            </a:rPr>
                          </m:ctrlPr>
                        </m:dPr>
                        <m:e>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f</m:t>
                              </m:r>
                              <m:r>
                                <a:rPr lang="en-US" sz="2400">
                                  <a:latin typeface="Cambria Math" panose="02040503050406030204" pitchFamily="18" charset="0"/>
                                  <a:ea typeface="Tahoma" panose="020B0604030504040204" pitchFamily="34" charset="0"/>
                                  <a:cs typeface="Tahoma" panose="020B0604030504040204" pitchFamily="34" charset="0"/>
                                </a:rPr>
                                <m:t>−1</m:t>
                              </m:r>
                            </m:e>
                          </m:d>
                          <m:r>
                            <m:rPr>
                              <m:nor/>
                            </m:rPr>
                            <a:rPr lang="en-US" sz="2400">
                              <a:latin typeface="Cambria Math" panose="02040503050406030204" pitchFamily="18" charset="0"/>
                              <a:ea typeface="Tahoma" panose="020B0604030504040204" pitchFamily="34" charset="0"/>
                              <a:cs typeface="Tahoma" panose="020B0604030504040204" pitchFamily="34" charset="0"/>
                            </a:rPr>
                            <m:t>N</m:t>
                          </m:r>
                          <m:r>
                            <m:rPr>
                              <m:nor/>
                            </m:rPr>
                            <a:rPr lang="en-US" sz="240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a:latin typeface="Cambria Math" panose="02040503050406030204" pitchFamily="18" charset="0"/>
                                  <a:ea typeface="Tahoma" panose="020B0604030504040204" pitchFamily="34" charset="0"/>
                                  <a:cs typeface="Tahoma" panose="020B0604030504040204" pitchFamily="34" charset="0"/>
                                </a:rPr>
                                <m:t>sinc</m:t>
                              </m:r>
                            </m:e>
                            <m:sup>
                              <m:r>
                                <a:rPr lang="en-US" sz="2400">
                                  <a:latin typeface="Cambria Math" panose="02040503050406030204" pitchFamily="18" charset="0"/>
                                  <a:ea typeface="Tahoma" panose="020B0604030504040204" pitchFamily="34" charset="0"/>
                                  <a:cs typeface="Tahoma" panose="020B0604030504040204" pitchFamily="34" charset="0"/>
                                </a:rPr>
                                <m:t>2</m:t>
                              </m:r>
                            </m:sup>
                          </m:sSup>
                          <m:r>
                            <a:rPr lang="en-US" sz="2400">
                              <a:latin typeface="Cambria Math" panose="02040503050406030204" pitchFamily="18" charset="0"/>
                              <a:ea typeface="Tahoma" panose="020B0604030504040204" pitchFamily="34" charset="0"/>
                              <a:cs typeface="Tahoma" panose="020B0604030504040204" pitchFamily="34" charset="0"/>
                            </a:rPr>
                            <m:t>[</m:t>
                          </m:r>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a:latin typeface="Cambria Math" panose="02040503050406030204" pitchFamily="18" charset="0"/>
                                  <a:ea typeface="Tahoma" panose="020B0604030504040204" pitchFamily="34" charset="0"/>
                                  <a:cs typeface="Tahoma" panose="020B0604030504040204" pitchFamily="34" charset="0"/>
                                </a:rPr>
                                <m:t>f</m:t>
                              </m:r>
                              <m:r>
                                <a:rPr lang="en-US" sz="2400">
                                  <a:latin typeface="Cambria Math" panose="02040503050406030204" pitchFamily="18" charset="0"/>
                                  <a:ea typeface="Tahoma" panose="020B0604030504040204" pitchFamily="34" charset="0"/>
                                  <a:cs typeface="Tahoma" panose="020B0604030504040204" pitchFamily="34" charset="0"/>
                                </a:rPr>
                                <m:t>+1</m:t>
                              </m:r>
                            </m:e>
                          </m:d>
                          <m:r>
                            <m:rPr>
                              <m:sty m:val="p"/>
                            </m:rPr>
                            <a:rPr lang="en-US" sz="2400">
                              <a:latin typeface="Cambria Math" panose="02040503050406030204" pitchFamily="18" charset="0"/>
                              <a:ea typeface="Tahoma" panose="020B0604030504040204" pitchFamily="34" charset="0"/>
                              <a:cs typeface="Tahoma" panose="020B0604030504040204" pitchFamily="34" charset="0"/>
                            </a:rPr>
                            <m:t>N</m:t>
                          </m:r>
                        </m:e>
                      </m:d>
                      <m:r>
                        <a:rPr lang="en-US" sz="2400">
                          <a:latin typeface="Cambria Math" panose="02040503050406030204" pitchFamily="18" charset="0"/>
                          <a:ea typeface="Tahoma" panose="020B0604030504040204" pitchFamily="34" charset="0"/>
                          <a:cs typeface="Tahoma" panose="020B0604030504040204" pitchFamily="34" charset="0"/>
                        </a:rPr>
                        <m:t>}</m:t>
                      </m:r>
                    </m:oMath>
                  </m:oMathPara>
                </a14:m>
                <a:endParaRPr lang="en-US" sz="2400">
                  <a:latin typeface="Cambria Math" panose="02040503050406030204" pitchFamily="18" charset="0"/>
                  <a:ea typeface="Tahoma" panose="020B0604030504040204" pitchFamily="34" charset="0"/>
                  <a:cs typeface="Tahoma" panose="020B0604030504040204" pitchFamily="34" charset="0"/>
                </a:endParaRPr>
              </a:p>
              <a:p>
                <a:pPr marL="0" indent="0">
                  <a:buNone/>
                </a:pPr>
                <a:endParaRPr lang="en-US" sz="2400">
                  <a:latin typeface="Cambria Math" panose="02040503050406030204" pitchFamily="18"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Tx/>
                  <a:buChar char="-"/>
                </a:pPr>
                <a:endParaRPr lang="en-US" sz="24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40957" y="86496"/>
                <a:ext cx="11621529" cy="6400801"/>
              </a:xfrm>
              <a:blipFill>
                <a:blip r:embed="rId2"/>
                <a:stretch>
                  <a:fillRect l="-1364" t="-1238"/>
                </a:stretch>
              </a:blipFill>
            </p:spPr>
            <p:txBody>
              <a:bodyPr/>
              <a:lstStyle/>
              <a:p>
                <a:r>
                  <a:rPr lang="en-US">
                    <a:noFill/>
                  </a:rPr>
                  <a:t> </a:t>
                </a:r>
              </a:p>
            </p:txBody>
          </p:sp>
        </mc:Fallback>
      </mc:AlternateContent>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36615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
        <p:nvSpPr>
          <p:cNvPr id="6" name="TextBox 5"/>
          <p:cNvSpPr txBox="1"/>
          <p:nvPr/>
        </p:nvSpPr>
        <p:spPr>
          <a:xfrm>
            <a:off x="3727877" y="6284418"/>
            <a:ext cx="4987189"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Mật </a:t>
            </a:r>
            <a:r>
              <a:rPr lang="en-US" sz="2400">
                <a:latin typeface="Tahoma" panose="020B0604030504040204" pitchFamily="34" charset="0"/>
                <a:ea typeface="Tahoma" panose="020B0604030504040204" pitchFamily="34" charset="0"/>
                <a:cs typeface="Tahoma" panose="020B0604030504040204" pitchFamily="34" charset="0"/>
              </a:rPr>
              <a:t>độ phổ công suất của tín </a:t>
            </a:r>
            <a:r>
              <a:rPr lang="en-US" sz="2400" smtClean="0">
                <a:latin typeface="Tahoma" panose="020B0604030504040204" pitchFamily="34" charset="0"/>
                <a:ea typeface="Tahoma" panose="020B0604030504040204" pitchFamily="34" charset="0"/>
                <a:cs typeface="Tahoma" panose="020B0604030504040204" pitchFamily="34" charset="0"/>
              </a:rPr>
              <a:t>hiệu</a:t>
            </a:r>
            <a:endParaRPr lang="en-US" sz="240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934" y="188438"/>
            <a:ext cx="11003615" cy="6059961"/>
          </a:xfrm>
          <a:prstGeom prst="rect">
            <a:avLst/>
          </a:prstGeom>
        </p:spPr>
      </p:pic>
    </p:spTree>
    <p:extLst>
      <p:ext uri="{BB962C8B-B14F-4D97-AF65-F5344CB8AC3E}">
        <p14:creationId xmlns:p14="http://schemas.microsoft.com/office/powerpoint/2010/main" val="38624231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956" y="0"/>
            <a:ext cx="11572101" cy="6304234"/>
          </a:xfrm>
        </p:spPr>
        <p:txBody>
          <a:bodyPr anchor="t">
            <a:normAutofit/>
          </a:bodyPr>
          <a:lstStyle/>
          <a:p>
            <a:pPr marL="0" indent="0">
              <a:buNone/>
            </a:pPr>
            <a:r>
              <a:rPr lang="en-US" sz="3200" smtClean="0">
                <a:latin typeface="Tahoma" panose="020B0604030504040204" pitchFamily="34" charset="0"/>
                <a:ea typeface="Tahoma" panose="020B0604030504040204" pitchFamily="34" charset="0"/>
                <a:cs typeface="Tahoma" panose="020B0604030504040204" pitchFamily="34" charset="0"/>
              </a:rPr>
              <a:t>3. Mô phỏng hệ thống với đầu vào là dãy bit</a:t>
            </a:r>
          </a:p>
          <a:p>
            <a:pPr marL="0" indent="0">
              <a:buNone/>
            </a:pPr>
            <a:r>
              <a:rPr lang="en-US" sz="3200">
                <a:latin typeface="Tahoma" panose="020B0604030504040204" pitchFamily="34" charset="0"/>
                <a:ea typeface="Tahoma" panose="020B0604030504040204" pitchFamily="34" charset="0"/>
                <a:cs typeface="Tahoma" panose="020B0604030504040204" pitchFamily="34" charset="0"/>
              </a:rPr>
              <a:t>	</a:t>
            </a:r>
            <a:r>
              <a:rPr lang="en-US" sz="2400" smtClean="0">
                <a:latin typeface="Tahoma" panose="020B0604030504040204" pitchFamily="34" charset="0"/>
                <a:ea typeface="Tahoma" panose="020B0604030504040204" pitchFamily="34" charset="0"/>
                <a:cs typeface="Tahoma" panose="020B0604030504040204" pitchFamily="34" charset="0"/>
              </a:rPr>
              <a:t>Dãy bit đầu vào: 1 0 1 0 1 1 0 0</a:t>
            </a:r>
            <a:endParaRPr lang="en-US" sz="2400"/>
          </a:p>
          <a:p>
            <a:pPr>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Khi không truyền qua kênh truyền</a:t>
            </a: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Tx/>
              <a:buChar char="-"/>
            </a:pPr>
            <a:endParaRPr lang="en-US" sz="2400" smtClean="0">
              <a:latin typeface="Tahoma" panose="020B0604030504040204" pitchFamily="34" charset="0"/>
              <a:ea typeface="Tahoma" panose="020B0604030504040204" pitchFamily="34" charset="0"/>
              <a:cs typeface="Tahoma" panose="020B0604030504040204" pitchFamily="34" charset="0"/>
            </a:endParaRPr>
          </a:p>
          <a:p>
            <a:endParaRPr lang="en-US" sz="2400">
              <a:latin typeface="Tahoma" panose="020B0604030504040204" pitchFamily="34" charset="0"/>
              <a:ea typeface="Tahoma" panose="020B0604030504040204" pitchFamily="34" charset="0"/>
              <a:cs typeface="Tahoma" panose="020B0604030504040204"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358" y="1792812"/>
            <a:ext cx="5529648" cy="4326071"/>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7529" y="1792812"/>
            <a:ext cx="5351840" cy="4326071"/>
          </a:xfrm>
          <a:prstGeom prst="rect">
            <a:avLst/>
          </a:prstGeom>
        </p:spPr>
      </p:pic>
      <p:sp>
        <p:nvSpPr>
          <p:cNvPr id="7" name="TextBox 6"/>
          <p:cNvSpPr txBox="1"/>
          <p:nvPr/>
        </p:nvSpPr>
        <p:spPr>
          <a:xfrm>
            <a:off x="1898007" y="6180722"/>
            <a:ext cx="2728350"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Tín hiệu phía phát</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7784817" y="6180722"/>
            <a:ext cx="2517264"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Tín hiệu phía thu</a:t>
            </a:r>
          </a:p>
        </p:txBody>
      </p:sp>
      <p:sp>
        <p:nvSpPr>
          <p:cNvPr id="9" name="Slide Number Placeholder 8"/>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3828632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957" y="296563"/>
            <a:ext cx="11621529" cy="6067168"/>
          </a:xfrm>
        </p:spPr>
        <p:txBody>
          <a:bodyPr anchor="t">
            <a:normAutofit/>
          </a:bodyPr>
          <a:lstStyle/>
          <a:p>
            <a:pPr>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Khi truyền qua kênh truyền Rayleigh Fading phẳng</a:t>
            </a: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Tx/>
              <a:buChar char="-"/>
            </a:pPr>
            <a:endParaRPr lang="en-US" sz="2400" smtClean="0">
              <a:latin typeface="Tahoma" panose="020B0604030504040204" pitchFamily="34" charset="0"/>
              <a:ea typeface="Tahoma" panose="020B0604030504040204" pitchFamily="34" charset="0"/>
              <a:cs typeface="Tahoma" panose="020B0604030504040204" pitchFamily="34" charset="0"/>
            </a:endParaRPr>
          </a:p>
          <a:p>
            <a:endParaRPr lang="en-US" sz="24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r="1388"/>
          <a:stretch/>
        </p:blipFill>
        <p:spPr>
          <a:xfrm>
            <a:off x="7313122" y="1303318"/>
            <a:ext cx="4725294" cy="3883372"/>
          </a:xfrm>
          <a:prstGeom prst="rect">
            <a:avLst/>
          </a:prstGeom>
        </p:spPr>
      </p:pic>
      <p:sp>
        <p:nvSpPr>
          <p:cNvPr id="5" name="TextBox 4"/>
          <p:cNvSpPr txBox="1"/>
          <p:nvPr/>
        </p:nvSpPr>
        <p:spPr>
          <a:xfrm>
            <a:off x="2246492" y="5313545"/>
            <a:ext cx="2828393"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Tín hiệu phía phát</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6" name="TextBox 5"/>
          <p:cNvSpPr txBox="1"/>
          <p:nvPr/>
        </p:nvSpPr>
        <p:spPr>
          <a:xfrm>
            <a:off x="8342402" y="5322095"/>
            <a:ext cx="2666733"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Tín hiệu phía thu</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17</a:t>
            </a:fld>
            <a:endParaRPr lang="en-US" dirty="0"/>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0957" y="1303318"/>
            <a:ext cx="6839465" cy="3883372"/>
          </a:xfrm>
          <a:prstGeom prst="rect">
            <a:avLst/>
          </a:prstGeom>
        </p:spPr>
      </p:pic>
    </p:spTree>
    <p:extLst>
      <p:ext uri="{BB962C8B-B14F-4D97-AF65-F5344CB8AC3E}">
        <p14:creationId xmlns:p14="http://schemas.microsoft.com/office/powerpoint/2010/main" val="389567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0957" y="0"/>
            <a:ext cx="11572101" cy="6363731"/>
          </a:xfrm>
        </p:spPr>
        <p:txBody>
          <a:bodyPr anchor="t">
            <a:normAutofit/>
          </a:bodyPr>
          <a:lstStyle/>
          <a:p>
            <a:pPr marL="0" indent="0">
              <a:buNone/>
            </a:pPr>
            <a:r>
              <a:rPr lang="en-US" sz="3200">
                <a:latin typeface="Tahoma" panose="020B0604030504040204" pitchFamily="34" charset="0"/>
                <a:ea typeface="Tahoma" panose="020B0604030504040204" pitchFamily="34" charset="0"/>
                <a:cs typeface="Tahoma" panose="020B0604030504040204" pitchFamily="34" charset="0"/>
              </a:rPr>
              <a:t>4</a:t>
            </a:r>
            <a:r>
              <a:rPr lang="en-US" sz="3200" smtClean="0">
                <a:latin typeface="Tahoma" panose="020B0604030504040204" pitchFamily="34" charset="0"/>
                <a:ea typeface="Tahoma" panose="020B0604030504040204" pitchFamily="34" charset="0"/>
                <a:cs typeface="Tahoma" panose="020B0604030504040204" pitchFamily="34" charset="0"/>
              </a:rPr>
              <a:t>. Mô phỏng hệ thống với đầu vào là hình ảnh</a:t>
            </a: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Tx/>
              <a:buChar char="-"/>
            </a:pPr>
            <a:endParaRPr lang="en-US" sz="2400" smtClean="0">
              <a:latin typeface="Tahoma" panose="020B0604030504040204" pitchFamily="34" charset="0"/>
              <a:ea typeface="Tahoma" panose="020B0604030504040204" pitchFamily="34" charset="0"/>
              <a:cs typeface="Tahoma" panose="020B0604030504040204" pitchFamily="34" charset="0"/>
            </a:endParaRPr>
          </a:p>
          <a:p>
            <a:endParaRPr lang="en-US" sz="24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585" y="685365"/>
            <a:ext cx="2444026" cy="2444026"/>
          </a:xfrm>
          <a:prstGeom prst="rect">
            <a:avLst/>
          </a:prstGeom>
        </p:spPr>
      </p:pic>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905" r="1516"/>
          <a:stretch/>
        </p:blipFill>
        <p:spPr>
          <a:xfrm>
            <a:off x="867585" y="3694694"/>
            <a:ext cx="2444026" cy="2483559"/>
          </a:xfrm>
          <a:prstGeom prst="rect">
            <a:avLst/>
          </a:prstGeom>
        </p:spPr>
      </p:pic>
      <p:sp>
        <p:nvSpPr>
          <p:cNvPr id="8" name="TextBox 7"/>
          <p:cNvSpPr txBox="1"/>
          <p:nvPr/>
        </p:nvSpPr>
        <p:spPr>
          <a:xfrm>
            <a:off x="367069" y="3128233"/>
            <a:ext cx="3580847"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Ảnh truyền đi (100x100) </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367069" y="6225338"/>
            <a:ext cx="3543777"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Ảnh thu được (100x100) </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10" name="TextBox 9"/>
          <p:cNvSpPr txBox="1"/>
          <p:nvPr/>
        </p:nvSpPr>
        <p:spPr>
          <a:xfrm>
            <a:off x="6629221" y="5786735"/>
            <a:ext cx="2724145"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Tín hiệu phía phát</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18</a:t>
            </a:fld>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47916" y="1139007"/>
            <a:ext cx="8086757" cy="4523958"/>
          </a:xfrm>
          <a:prstGeom prst="rect">
            <a:avLst/>
          </a:prstGeom>
        </p:spPr>
      </p:pic>
    </p:spTree>
    <p:extLst>
      <p:ext uri="{BB962C8B-B14F-4D97-AF65-F5344CB8AC3E}">
        <p14:creationId xmlns:p14="http://schemas.microsoft.com/office/powerpoint/2010/main" val="139774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58" y="253206"/>
            <a:ext cx="10914722" cy="5739821"/>
          </a:xfrm>
        </p:spPr>
        <p:txBody>
          <a:bodyPr anchor="t">
            <a:normAutofit/>
          </a:bodyPr>
          <a:lstStyle/>
          <a:p>
            <a:r>
              <a:rPr lang="en-US" sz="4400" cap="none" smtClean="0">
                <a:latin typeface="Tahoma" panose="020B0604030504040204" pitchFamily="34" charset="0"/>
                <a:ea typeface="Tahoma" panose="020B0604030504040204" pitchFamily="34" charset="0"/>
                <a:cs typeface="Tahoma" panose="020B0604030504040204" pitchFamily="34" charset="0"/>
              </a:rPr>
              <a:t>IV. Kết luận</a:t>
            </a:r>
            <a:br>
              <a:rPr lang="en-US" sz="4400" cap="none" smtClean="0">
                <a:latin typeface="Tahoma" panose="020B0604030504040204" pitchFamily="34" charset="0"/>
                <a:ea typeface="Tahoma" panose="020B0604030504040204" pitchFamily="34" charset="0"/>
                <a:cs typeface="Tahoma" panose="020B0604030504040204" pitchFamily="34" charset="0"/>
              </a:rPr>
            </a:br>
            <a:r>
              <a:rPr lang="en-US" sz="4400" cap="none" smtClean="0">
                <a:latin typeface="Tahoma" panose="020B0604030504040204" pitchFamily="34" charset="0"/>
                <a:ea typeface="Tahoma" panose="020B0604030504040204" pitchFamily="34" charset="0"/>
                <a:cs typeface="Tahoma" panose="020B0604030504040204" pitchFamily="34" charset="0"/>
              </a:rPr>
              <a:t/>
            </a:r>
            <a:br>
              <a:rPr lang="en-US" sz="4400" cap="none" smtClean="0">
                <a:latin typeface="Tahoma" panose="020B0604030504040204" pitchFamily="34" charset="0"/>
                <a:ea typeface="Tahoma" panose="020B0604030504040204" pitchFamily="34" charset="0"/>
                <a:cs typeface="Tahoma" panose="020B0604030504040204" pitchFamily="34" charset="0"/>
              </a:rPr>
            </a:br>
            <a:endParaRPr lang="en-US" sz="4400" cap="none">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40958" y="1087395"/>
            <a:ext cx="11535032" cy="5857102"/>
          </a:xfrm>
        </p:spPr>
        <p:txBody>
          <a:bodyPr anchor="t">
            <a:normAutofit/>
          </a:bodyPr>
          <a:lstStyle/>
          <a:p>
            <a:pPr>
              <a:buFontTx/>
              <a:buChar char="-"/>
            </a:pPr>
            <a:r>
              <a:rPr lang="en-US" sz="2400">
                <a:latin typeface="Tahoma" panose="020B0604030504040204" pitchFamily="34" charset="0"/>
                <a:ea typeface="Tahoma" panose="020B0604030504040204" pitchFamily="34" charset="0"/>
                <a:cs typeface="Tahoma" panose="020B0604030504040204" pitchFamily="34" charset="0"/>
              </a:rPr>
              <a:t>Kĩ thuật trải phổ trực tiếp đã thể hiện tác dụng </a:t>
            </a:r>
            <a:r>
              <a:rPr lang="en-US" sz="2400" smtClean="0">
                <a:latin typeface="Tahoma" panose="020B0604030504040204" pitchFamily="34" charset="0"/>
                <a:ea typeface="Tahoma" panose="020B0604030504040204" pitchFamily="34" charset="0"/>
                <a:cs typeface="Tahoma" panose="020B0604030504040204" pitchFamily="34" charset="0"/>
              </a:rPr>
              <a:t>chia </a:t>
            </a:r>
            <a:r>
              <a:rPr lang="en-US" sz="2400">
                <a:latin typeface="Tahoma" panose="020B0604030504040204" pitchFamily="34" charset="0"/>
                <a:ea typeface="Tahoma" panose="020B0604030504040204" pitchFamily="34" charset="0"/>
                <a:cs typeface="Tahoma" panose="020B0604030504040204" pitchFamily="34" charset="0"/>
              </a:rPr>
              <a:t>sẻ băng </a:t>
            </a:r>
            <a:r>
              <a:rPr lang="en-US" sz="2400" smtClean="0">
                <a:latin typeface="Tahoma" panose="020B0604030504040204" pitchFamily="34" charset="0"/>
                <a:ea typeface="Tahoma" panose="020B0604030504040204" pitchFamily="34" charset="0"/>
                <a:cs typeface="Tahoma" panose="020B0604030504040204" pitchFamily="34" charset="0"/>
              </a:rPr>
              <a:t>tần nhờ đưa </a:t>
            </a:r>
            <a:r>
              <a:rPr lang="en-US" sz="2400">
                <a:latin typeface="Tahoma" panose="020B0604030504040204" pitchFamily="34" charset="0"/>
                <a:ea typeface="Tahoma" panose="020B0604030504040204" pitchFamily="34" charset="0"/>
                <a:cs typeface="Tahoma" panose="020B0604030504040204" pitchFamily="34" charset="0"/>
              </a:rPr>
              <a:t>băng thông của tín hiệu truyền cao hơn nhiều lần tín hiệu gốc và chống nghe lén nhờ chuỗi PN (chuỗi Gold</a:t>
            </a:r>
            <a:r>
              <a:rPr lang="en-US" sz="2400" smtClean="0">
                <a:latin typeface="Tahoma" panose="020B0604030504040204" pitchFamily="34" charset="0"/>
                <a:ea typeface="Tahoma" panose="020B0604030504040204" pitchFamily="34" charset="0"/>
                <a:cs typeface="Tahoma" panose="020B0604030504040204" pitchFamily="34" charset="0"/>
              </a:rPr>
              <a:t>)</a:t>
            </a:r>
          </a:p>
          <a:p>
            <a:pPr>
              <a:buFontTx/>
              <a:buChar char="-"/>
            </a:pPr>
            <a:r>
              <a:rPr lang="en-US" sz="2400" smtClean="0">
                <a:latin typeface="Tahoma" panose="020B0604030504040204" pitchFamily="34" charset="0"/>
                <a:ea typeface="Tahoma" panose="020B0604030504040204" pitchFamily="34" charset="0"/>
                <a:cs typeface="Tahoma" panose="020B0604030504040204" pitchFamily="34" charset="0"/>
              </a:rPr>
              <a:t>Ảnh hưởng của kênh truyền Rayleigh fading phẳng lên tín hiệu không nhiều, chấp nhận được, tín hiệu thu được không khác quá nhiều so với tín hiệu phát</a:t>
            </a:r>
            <a:endParaRPr lang="en-US" sz="2400">
              <a:latin typeface="Tahoma" panose="020B0604030504040204" pitchFamily="34" charset="0"/>
              <a:ea typeface="Tahoma" panose="020B0604030504040204" pitchFamily="34" charset="0"/>
              <a:cs typeface="Tahoma" panose="020B0604030504040204" pitchFamily="34" charset="0"/>
            </a:endParaRPr>
          </a:p>
          <a:p>
            <a:pPr>
              <a:buFontTx/>
              <a:buChar char="-"/>
            </a:pP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endParaRPr lang="en-US" sz="24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83323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smtClean="0">
                <a:latin typeface="Tahoma" panose="020B0604030504040204" pitchFamily="34" charset="0"/>
                <a:ea typeface="Tahoma" panose="020B0604030504040204" pitchFamily="34" charset="0"/>
                <a:cs typeface="Tahoma" panose="020B0604030504040204" pitchFamily="34" charset="0"/>
              </a:rPr>
              <a:t>Nội Dung</a:t>
            </a:r>
            <a:endParaRPr lang="en-US" sz="480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p:txBody>
          <a:bodyPr anchor="t">
            <a:normAutofit/>
          </a:bodyPr>
          <a:lstStyle/>
          <a:p>
            <a:pPr marL="400050" indent="-400050">
              <a:buAutoNum type="romanUcPeriod"/>
            </a:pPr>
            <a:r>
              <a:rPr lang="en-US" sz="3600" smtClean="0">
                <a:latin typeface="Tahoma" panose="020B0604030504040204" pitchFamily="34" charset="0"/>
                <a:ea typeface="Tahoma" panose="020B0604030504040204" pitchFamily="34" charset="0"/>
                <a:cs typeface="Tahoma" panose="020B0604030504040204" pitchFamily="34" charset="0"/>
              </a:rPr>
              <a:t>Giới thiệu kĩ thuật trải phổ</a:t>
            </a:r>
          </a:p>
          <a:p>
            <a:pPr marL="400050" indent="-400050">
              <a:buAutoNum type="romanUcPeriod"/>
            </a:pPr>
            <a:r>
              <a:rPr lang="en-US" sz="3600">
                <a:latin typeface="Tahoma" panose="020B0604030504040204" pitchFamily="34" charset="0"/>
                <a:ea typeface="Tahoma" panose="020B0604030504040204" pitchFamily="34" charset="0"/>
                <a:cs typeface="Tahoma" panose="020B0604030504040204" pitchFamily="34" charset="0"/>
              </a:rPr>
              <a:t>H</a:t>
            </a:r>
            <a:r>
              <a:rPr lang="en-US" sz="3600" smtClean="0">
                <a:latin typeface="Tahoma" panose="020B0604030504040204" pitchFamily="34" charset="0"/>
                <a:ea typeface="Tahoma" panose="020B0604030504040204" pitchFamily="34" charset="0"/>
                <a:cs typeface="Tahoma" panose="020B0604030504040204" pitchFamily="34" charset="0"/>
              </a:rPr>
              <a:t>ệ thống trải phổ trực tiếp</a:t>
            </a:r>
          </a:p>
          <a:p>
            <a:pPr marL="400050" indent="-400050">
              <a:buAutoNum type="romanUcPeriod"/>
            </a:pPr>
            <a:r>
              <a:rPr lang="en-US" sz="3600" smtClean="0">
                <a:latin typeface="Tahoma" panose="020B0604030504040204" pitchFamily="34" charset="0"/>
                <a:ea typeface="Tahoma" panose="020B0604030504040204" pitchFamily="34" charset="0"/>
                <a:cs typeface="Tahoma" panose="020B0604030504040204" pitchFamily="34" charset="0"/>
              </a:rPr>
              <a:t>Mô phỏng</a:t>
            </a:r>
          </a:p>
          <a:p>
            <a:pPr marL="400050" indent="-400050">
              <a:buAutoNum type="romanUcPeriod"/>
            </a:pPr>
            <a:r>
              <a:rPr lang="en-US" sz="3600" smtClean="0">
                <a:latin typeface="Tahoma" panose="020B0604030504040204" pitchFamily="34" charset="0"/>
                <a:ea typeface="Tahoma" panose="020B0604030504040204" pitchFamily="34" charset="0"/>
                <a:cs typeface="Tahoma" panose="020B0604030504040204" pitchFamily="34" charset="0"/>
              </a:rPr>
              <a:t>Kết luận</a:t>
            </a:r>
            <a:endParaRPr lang="en-US" sz="360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628919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51673" y="1697223"/>
            <a:ext cx="7049526" cy="3649133"/>
          </a:xfrm>
        </p:spPr>
        <p:txBody>
          <a:bodyPr>
            <a:normAutofit/>
          </a:bodyPr>
          <a:lstStyle/>
          <a:p>
            <a:pPr marL="0" indent="0" algn="ctr">
              <a:buNone/>
            </a:pPr>
            <a:r>
              <a:rPr lang="en-US" sz="4400" smtClean="0">
                <a:latin typeface="Tahoma" panose="020B0604030504040204" pitchFamily="34" charset="0"/>
                <a:ea typeface="Tahoma" panose="020B0604030504040204" pitchFamily="34" charset="0"/>
                <a:cs typeface="Tahoma" panose="020B0604030504040204" pitchFamily="34" charset="0"/>
              </a:rPr>
              <a:t>CẢM ƠN THẦY VÀ CÁC BẠN ĐÃ XEM VÀ LẮNG NGHE!</a:t>
            </a:r>
            <a:endParaRPr lang="en-US" sz="440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1109870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958" y="253206"/>
            <a:ext cx="10131425" cy="1456267"/>
          </a:xfrm>
        </p:spPr>
        <p:txBody>
          <a:bodyPr anchor="t">
            <a:normAutofit/>
          </a:bodyPr>
          <a:lstStyle/>
          <a:p>
            <a:r>
              <a:rPr lang="en-US" sz="4400" cap="none" smtClean="0">
                <a:latin typeface="Tahoma" panose="020B0604030504040204" pitchFamily="34" charset="0"/>
                <a:ea typeface="Tahoma" panose="020B0604030504040204" pitchFamily="34" charset="0"/>
                <a:cs typeface="Tahoma" panose="020B0604030504040204" pitchFamily="34" charset="0"/>
              </a:rPr>
              <a:t>I. Giới thiệu kĩ thuật trải phổ</a:t>
            </a:r>
            <a:endParaRPr lang="en-US" sz="4400" cap="none">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40957" y="1087395"/>
            <a:ext cx="11819237" cy="1382137"/>
          </a:xfrm>
        </p:spPr>
        <p:txBody>
          <a:bodyPr anchor="t">
            <a:norm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Các công nghệ đa truy nhập là nền tảng của hệ thống thông tin vô truyến</a:t>
            </a:r>
          </a:p>
          <a:p>
            <a:r>
              <a:rPr lang="en-US" sz="2400" smtClean="0">
                <a:latin typeface="Tahoma" panose="020B0604030504040204" pitchFamily="34" charset="0"/>
                <a:ea typeface="Tahoma" panose="020B0604030504040204" pitchFamily="34" charset="0"/>
                <a:cs typeface="Tahoma" panose="020B0604030504040204" pitchFamily="34" charset="0"/>
              </a:rPr>
              <a:t>Kĩ thuật trải phổ là cơ sở của CDMA</a:t>
            </a:r>
          </a:p>
          <a:p>
            <a:endParaRPr lang="en-US" sz="2400">
              <a:latin typeface="Tahoma" panose="020B0604030504040204" pitchFamily="34" charset="0"/>
              <a:ea typeface="Tahoma" panose="020B0604030504040204" pitchFamily="34" charset="0"/>
              <a:cs typeface="Tahoma" panose="020B0604030504040204" pitchFamily="34" charset="0"/>
            </a:endParaRPr>
          </a:p>
        </p:txBody>
      </p:sp>
      <p:pic>
        <p:nvPicPr>
          <p:cNvPr id="4" name="Picture 3"/>
          <p:cNvPicPr>
            <a:picLocks noChangeAspect="1"/>
          </p:cNvPicPr>
          <p:nvPr/>
        </p:nvPicPr>
        <p:blipFill>
          <a:blip r:embed="rId2"/>
          <a:stretch>
            <a:fillRect/>
          </a:stretch>
        </p:blipFill>
        <p:spPr>
          <a:xfrm>
            <a:off x="5545748" y="2469532"/>
            <a:ext cx="6232505" cy="3234908"/>
          </a:xfrm>
          <a:prstGeom prst="rect">
            <a:avLst/>
          </a:prstGeom>
        </p:spPr>
      </p:pic>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97" y="2173719"/>
            <a:ext cx="4803173" cy="3960939"/>
          </a:xfrm>
          <a:prstGeom prst="rect">
            <a:avLst/>
          </a:prstGeom>
        </p:spPr>
      </p:pic>
      <p:sp>
        <p:nvSpPr>
          <p:cNvPr id="8" name="TextBox 7"/>
          <p:cNvSpPr txBox="1"/>
          <p:nvPr/>
        </p:nvSpPr>
        <p:spPr>
          <a:xfrm>
            <a:off x="845881" y="6206479"/>
            <a:ext cx="4460789"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Các hệ thống đa truy nhập</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9" name="TextBox 8"/>
          <p:cNvSpPr txBox="1"/>
          <p:nvPr/>
        </p:nvSpPr>
        <p:spPr>
          <a:xfrm>
            <a:off x="6694891" y="6206479"/>
            <a:ext cx="4460789"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Các công nghệ đa truy nhập</a:t>
            </a:r>
            <a:endParaRPr lang="en-US"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68623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animEffect transition="in" filter="fade">
                                      <p:cBhvr>
                                        <p:cTn id="33"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3085" y="0"/>
            <a:ext cx="11003691" cy="6734432"/>
          </a:xfrm>
        </p:spPr>
        <p:txBody>
          <a:bodyPr anchor="t">
            <a:no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Trải phổ (Spread Spectrum – SS) là kĩ thuật mà tín hiệu được trải ra trên miền tần số, từ đó dẫn đến tín hiệu truyền đi trên băng thông lớn hơn nhiều lần so với tần số tín hiệu gốc</a:t>
            </a:r>
          </a:p>
          <a:p>
            <a:pPr>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Tác dụng của trải phổ</a:t>
            </a:r>
          </a:p>
          <a:p>
            <a:pPr>
              <a:buFontTx/>
              <a:buChar char="-"/>
            </a:pP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Tx/>
              <a:buChar char="-"/>
            </a:pPr>
            <a:endParaRPr lang="en-US" sz="24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a:latin typeface="Tahoma" panose="020B0604030504040204" pitchFamily="34" charset="0"/>
              <a:ea typeface="Tahoma" panose="020B0604030504040204" pitchFamily="34" charset="0"/>
              <a:cs typeface="Tahoma" panose="020B0604030504040204" pitchFamily="34" charset="0"/>
            </a:endParaRPr>
          </a:p>
          <a:p>
            <a:pPr marL="0" indent="0">
              <a:buNone/>
            </a:pPr>
            <a:r>
              <a:rPr lang="en-US" sz="2400" smtClean="0">
                <a:latin typeface="Tahoma" panose="020B0604030504040204" pitchFamily="34" charset="0"/>
                <a:ea typeface="Tahoma" panose="020B0604030504040204" pitchFamily="34" charset="0"/>
                <a:cs typeface="Tahoma" panose="020B0604030504040204" pitchFamily="34" charset="0"/>
              </a:rPr>
              <a:t>    </a:t>
            </a:r>
          </a:p>
          <a:p>
            <a:pPr marL="0" indent="0">
              <a:buNone/>
            </a:pPr>
            <a:r>
              <a:rPr lang="en-US" sz="2400" smtClean="0">
                <a:latin typeface="Tahoma" panose="020B0604030504040204" pitchFamily="34" charset="0"/>
                <a:ea typeface="Tahoma" panose="020B0604030504040204" pitchFamily="34" charset="0"/>
                <a:cs typeface="Tahoma" panose="020B0604030504040204" pitchFamily="34" charset="0"/>
              </a:rPr>
              <a:t> </a:t>
            </a:r>
          </a:p>
          <a:p>
            <a:pPr>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Các loại trải phổ</a:t>
            </a:r>
          </a:p>
          <a:p>
            <a:pPr>
              <a:buFontTx/>
              <a:buChar char="-"/>
            </a:pPr>
            <a:r>
              <a:rPr lang="en-US" sz="2400" smtClean="0">
                <a:latin typeface="Tahoma" panose="020B0604030504040204" pitchFamily="34" charset="0"/>
                <a:ea typeface="Tahoma" panose="020B0604030504040204" pitchFamily="34" charset="0"/>
                <a:cs typeface="Tahoma" panose="020B0604030504040204" pitchFamily="34" charset="0"/>
              </a:rPr>
              <a:t>Trải phổ trực tiếp </a:t>
            </a:r>
            <a:r>
              <a:rPr lang="en-US" sz="2400">
                <a:latin typeface="Tahoma" panose="020B0604030504040204" pitchFamily="34" charset="0"/>
                <a:ea typeface="Tahoma" panose="020B0604030504040204" pitchFamily="34" charset="0"/>
                <a:cs typeface="Tahoma" panose="020B0604030504040204" pitchFamily="34" charset="0"/>
              </a:rPr>
              <a:t>(Direct Sequence SS – DSSS)</a:t>
            </a: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Tx/>
              <a:buChar char="-"/>
            </a:pPr>
            <a:r>
              <a:rPr lang="en-US" sz="2400" smtClean="0">
                <a:latin typeface="Tahoma" panose="020B0604030504040204" pitchFamily="34" charset="0"/>
                <a:ea typeface="Tahoma" panose="020B0604030504040204" pitchFamily="34" charset="0"/>
                <a:cs typeface="Tahoma" panose="020B0604030504040204" pitchFamily="34" charset="0"/>
              </a:rPr>
              <a:t>Trải phổ nhảy tần (Frequency Hopping </a:t>
            </a:r>
            <a:r>
              <a:rPr lang="en-US" sz="2400">
                <a:latin typeface="Tahoma" panose="020B0604030504040204" pitchFamily="34" charset="0"/>
                <a:ea typeface="Tahoma" panose="020B0604030504040204" pitchFamily="34" charset="0"/>
                <a:cs typeface="Tahoma" panose="020B0604030504040204" pitchFamily="34" charset="0"/>
              </a:rPr>
              <a:t>SS </a:t>
            </a:r>
            <a:r>
              <a:rPr lang="en-US" sz="2400" smtClean="0">
                <a:latin typeface="Tahoma" panose="020B0604030504040204" pitchFamily="34" charset="0"/>
                <a:ea typeface="Tahoma" panose="020B0604030504040204" pitchFamily="34" charset="0"/>
                <a:cs typeface="Tahoma" panose="020B0604030504040204" pitchFamily="34" charset="0"/>
              </a:rPr>
              <a:t>– FHSS)</a:t>
            </a:r>
          </a:p>
          <a:p>
            <a:pPr>
              <a:buFontTx/>
              <a:buChar char="-"/>
            </a:pPr>
            <a:r>
              <a:rPr lang="en-US" sz="2400" smtClean="0">
                <a:latin typeface="Tahoma" panose="020B0604030504040204" pitchFamily="34" charset="0"/>
                <a:ea typeface="Tahoma" panose="020B0604030504040204" pitchFamily="34" charset="0"/>
                <a:cs typeface="Tahoma" panose="020B0604030504040204" pitchFamily="34" charset="0"/>
              </a:rPr>
              <a:t>Trải phổ nhảy thời </a:t>
            </a:r>
            <a:r>
              <a:rPr lang="en-US" sz="2400">
                <a:latin typeface="Tahoma" panose="020B0604030504040204" pitchFamily="34" charset="0"/>
                <a:ea typeface="Tahoma" panose="020B0604030504040204" pitchFamily="34" charset="0"/>
                <a:cs typeface="Tahoma" panose="020B0604030504040204" pitchFamily="34" charset="0"/>
              </a:rPr>
              <a:t>gian </a:t>
            </a:r>
            <a:r>
              <a:rPr lang="en-US" sz="2400" smtClean="0">
                <a:latin typeface="Tahoma" panose="020B0604030504040204" pitchFamily="34" charset="0"/>
                <a:ea typeface="Tahoma" panose="020B0604030504040204" pitchFamily="34" charset="0"/>
                <a:cs typeface="Tahoma" panose="020B0604030504040204" pitchFamily="34" charset="0"/>
              </a:rPr>
              <a:t>(Time </a:t>
            </a:r>
            <a:r>
              <a:rPr lang="en-US" sz="2400">
                <a:latin typeface="Tahoma" panose="020B0604030504040204" pitchFamily="34" charset="0"/>
                <a:ea typeface="Tahoma" panose="020B0604030504040204" pitchFamily="34" charset="0"/>
                <a:cs typeface="Tahoma" panose="020B0604030504040204" pitchFamily="34" charset="0"/>
              </a:rPr>
              <a:t>Hopping SS </a:t>
            </a:r>
            <a:r>
              <a:rPr lang="en-US" sz="2400" smtClean="0">
                <a:latin typeface="Tahoma" panose="020B0604030504040204" pitchFamily="34" charset="0"/>
                <a:ea typeface="Tahoma" panose="020B0604030504040204" pitchFamily="34" charset="0"/>
                <a:cs typeface="Tahoma" panose="020B0604030504040204" pitchFamily="34" charset="0"/>
              </a:rPr>
              <a:t>– THSS)</a:t>
            </a:r>
          </a:p>
          <a:p>
            <a:pPr>
              <a:buFont typeface="Arial" panose="020B0604020202020204" pitchFamily="34" charset="0"/>
              <a:buChar char="•"/>
            </a:pPr>
            <a:endParaRPr lang="en-US" sz="240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51246"/>
          <a:stretch/>
        </p:blipFill>
        <p:spPr>
          <a:xfrm>
            <a:off x="939812" y="1718404"/>
            <a:ext cx="3198237" cy="2458178"/>
          </a:xfrm>
          <a:prstGeom prst="rect">
            <a:avLst/>
          </a:prstGeom>
        </p:spPr>
      </p:pic>
      <p:sp>
        <p:nvSpPr>
          <p:cNvPr id="2" name="Slide Number Placeholder 1"/>
          <p:cNvSpPr>
            <a:spLocks noGrp="1"/>
          </p:cNvSpPr>
          <p:nvPr>
            <p:ph type="sldNum" sz="quarter" idx="12"/>
          </p:nvPr>
        </p:nvSpPr>
        <p:spPr/>
        <p:txBody>
          <a:bodyPr/>
          <a:lstStyle/>
          <a:p>
            <a:fld id="{D57F1E4F-1CFF-5643-939E-217C01CDF565}" type="slidenum">
              <a:rPr lang="en-US" smtClean="0"/>
              <a:pPr/>
              <a:t>4</a:t>
            </a:fld>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33308" t="573" r="7536" b="41254"/>
          <a:stretch/>
        </p:blipFill>
        <p:spPr>
          <a:xfrm>
            <a:off x="4955055" y="1718404"/>
            <a:ext cx="2499749" cy="2458177"/>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2224" y="1718405"/>
            <a:ext cx="3033908" cy="2458176"/>
          </a:xfrm>
          <a:prstGeom prst="rect">
            <a:avLst/>
          </a:prstGeom>
        </p:spPr>
      </p:pic>
      <p:sp>
        <p:nvSpPr>
          <p:cNvPr id="9" name="TextBox 8"/>
          <p:cNvSpPr txBox="1"/>
          <p:nvPr/>
        </p:nvSpPr>
        <p:spPr>
          <a:xfrm>
            <a:off x="939812" y="4213648"/>
            <a:ext cx="3348682"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Chống </a:t>
            </a:r>
            <a:r>
              <a:rPr lang="en-US" sz="2400">
                <a:latin typeface="Tahoma" panose="020B0604030504040204" pitchFamily="34" charset="0"/>
                <a:ea typeface="Tahoma" panose="020B0604030504040204" pitchFamily="34" charset="0"/>
                <a:cs typeface="Tahoma" panose="020B0604030504040204" pitchFamily="34" charset="0"/>
              </a:rPr>
              <a:t>fading và nhiễu</a:t>
            </a:r>
            <a:endParaRPr lang="en-US" sz="2400"/>
          </a:p>
        </p:txBody>
      </p:sp>
      <p:sp>
        <p:nvSpPr>
          <p:cNvPr id="10" name="TextBox 9"/>
          <p:cNvSpPr txBox="1"/>
          <p:nvPr/>
        </p:nvSpPr>
        <p:spPr>
          <a:xfrm>
            <a:off x="5020786" y="4213648"/>
            <a:ext cx="2368291"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Chống nghe lén</a:t>
            </a:r>
            <a:endParaRPr lang="en-US" sz="2400"/>
          </a:p>
        </p:txBody>
      </p:sp>
      <p:sp>
        <p:nvSpPr>
          <p:cNvPr id="11" name="TextBox 10"/>
          <p:cNvSpPr txBox="1"/>
          <p:nvPr/>
        </p:nvSpPr>
        <p:spPr>
          <a:xfrm>
            <a:off x="8472095" y="4213648"/>
            <a:ext cx="2554166"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Chia sẻ băng tần</a:t>
            </a:r>
            <a:endParaRPr lang="en-US" sz="2400"/>
          </a:p>
        </p:txBody>
      </p:sp>
    </p:spTree>
    <p:extLst>
      <p:ext uri="{BB962C8B-B14F-4D97-AF65-F5344CB8AC3E}">
        <p14:creationId xmlns:p14="http://schemas.microsoft.com/office/powerpoint/2010/main" val="1949950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1" end="11"/>
                                            </p:txEl>
                                          </p:spTgt>
                                        </p:tgtEl>
                                        <p:attrNameLst>
                                          <p:attrName>style.visibility</p:attrName>
                                        </p:attrNameLst>
                                      </p:cBhvr>
                                      <p:to>
                                        <p:strVal val="visible"/>
                                      </p:to>
                                    </p:set>
                                    <p:animEffect transition="in" filter="fade">
                                      <p:cBhvr>
                                        <p:cTn id="4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9426" y="2416256"/>
            <a:ext cx="5430199" cy="375448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40958" y="253206"/>
            <a:ext cx="10131425" cy="846545"/>
          </a:xfrm>
        </p:spPr>
        <p:txBody>
          <a:bodyPr anchor="t"/>
          <a:lstStyle/>
          <a:p>
            <a:r>
              <a:rPr lang="en-US" sz="4400" cap="none" smtClean="0">
                <a:latin typeface="Tahoma" panose="020B0604030504040204" pitchFamily="34" charset="0"/>
                <a:ea typeface="Tahoma" panose="020B0604030504040204" pitchFamily="34" charset="0"/>
                <a:cs typeface="Tahoma" panose="020B0604030504040204" pitchFamily="34" charset="0"/>
              </a:rPr>
              <a:t>II. Hệ thống trải phổ trực tiếp</a:t>
            </a:r>
            <a:endParaRPr lang="en-US" sz="4400" cap="none">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p:cNvSpPr>
            <a:spLocks noGrp="1"/>
          </p:cNvSpPr>
          <p:nvPr>
            <p:ph idx="1"/>
          </p:nvPr>
        </p:nvSpPr>
        <p:spPr>
          <a:xfrm>
            <a:off x="240957" y="1099751"/>
            <a:ext cx="11890569" cy="2079409"/>
          </a:xfrm>
        </p:spPr>
        <p:txBody>
          <a:bodyPr anchor="t">
            <a:normAutofit/>
          </a:bodyPr>
          <a:lstStyle/>
          <a:p>
            <a:pPr>
              <a:buFont typeface="Arial" panose="020B0604020202020204" pitchFamily="34" charset="0"/>
              <a:buChar char="•"/>
            </a:pPr>
            <a:r>
              <a:rPr lang="en-US" sz="2400">
                <a:latin typeface="Tahoma" panose="020B0604030504040204" pitchFamily="34" charset="0"/>
                <a:ea typeface="Tahoma" panose="020B0604030504040204" pitchFamily="34" charset="0"/>
                <a:cs typeface="Tahoma" panose="020B0604030504040204" pitchFamily="34" charset="0"/>
              </a:rPr>
              <a:t>Kĩ thuật trải phổ trực tiếp được thực hiện bằng cách nhân tín hiệu với chuỗi PN (Pseudo Noise) có thời </a:t>
            </a:r>
            <a:r>
              <a:rPr lang="en-US" sz="2400" smtClean="0">
                <a:latin typeface="Tahoma" panose="020B0604030504040204" pitchFamily="34" charset="0"/>
                <a:ea typeface="Tahoma" panose="020B0604030504040204" pitchFamily="34" charset="0"/>
                <a:cs typeface="Tahoma" panose="020B0604030504040204" pitchFamily="34" charset="0"/>
              </a:rPr>
              <a:t>gian bit </a:t>
            </a:r>
            <a:r>
              <a:rPr lang="en-US" sz="2400">
                <a:latin typeface="Tahoma" panose="020B0604030504040204" pitchFamily="34" charset="0"/>
                <a:ea typeface="Tahoma" panose="020B0604030504040204" pitchFamily="34" charset="0"/>
                <a:cs typeface="Tahoma" panose="020B0604030504040204" pitchFamily="34" charset="0"/>
              </a:rPr>
              <a:t>ngắn hơn nhiều </a:t>
            </a:r>
            <a:r>
              <a:rPr lang="en-US" sz="2400" smtClean="0">
                <a:latin typeface="Tahoma" panose="020B0604030504040204" pitchFamily="34" charset="0"/>
                <a:ea typeface="Tahoma" panose="020B0604030504040204" pitchFamily="34" charset="0"/>
                <a:cs typeface="Tahoma" panose="020B0604030504040204" pitchFamily="34" charset="0"/>
              </a:rPr>
              <a:t>lần thời gian bit của tín </a:t>
            </a:r>
            <a:r>
              <a:rPr lang="en-US" sz="2400">
                <a:latin typeface="Tahoma" panose="020B0604030504040204" pitchFamily="34" charset="0"/>
                <a:ea typeface="Tahoma" panose="020B0604030504040204" pitchFamily="34" charset="0"/>
                <a:cs typeface="Tahoma" panose="020B0604030504040204" pitchFamily="34" charset="0"/>
              </a:rPr>
              <a:t>hiệu ban đầu</a:t>
            </a:r>
          </a:p>
          <a:p>
            <a:pPr>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Sơ </a:t>
            </a:r>
            <a:r>
              <a:rPr lang="en-US" sz="2400">
                <a:latin typeface="Tahoma" panose="020B0604030504040204" pitchFamily="34" charset="0"/>
                <a:ea typeface="Tahoma" panose="020B0604030504040204" pitchFamily="34" charset="0"/>
                <a:cs typeface="Tahoma" panose="020B0604030504040204" pitchFamily="34" charset="0"/>
              </a:rPr>
              <a:t>đồ hệ </a:t>
            </a:r>
            <a:r>
              <a:rPr lang="en-US" sz="2400" smtClean="0">
                <a:latin typeface="Tahoma" panose="020B0604030504040204" pitchFamily="34" charset="0"/>
                <a:ea typeface="Tahoma" panose="020B0604030504040204" pitchFamily="34" charset="0"/>
                <a:cs typeface="Tahoma" panose="020B0604030504040204" pitchFamily="34" charset="0"/>
              </a:rPr>
              <a:t>thống </a:t>
            </a:r>
          </a:p>
          <a:p>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8" name="TextBox 7"/>
          <p:cNvSpPr txBox="1"/>
          <p:nvPr/>
        </p:nvSpPr>
        <p:spPr>
          <a:xfrm>
            <a:off x="0" y="3195935"/>
            <a:ext cx="753761" cy="646331"/>
          </a:xfrm>
          <a:prstGeom prst="rect">
            <a:avLst/>
          </a:prstGeom>
          <a:noFill/>
        </p:spPr>
        <p:txBody>
          <a:bodyPr wrap="square" rtlCol="0">
            <a:spAutoFit/>
          </a:bodyPr>
          <a:lstStyle/>
          <a:p>
            <a:r>
              <a:rPr lang="en-US" smtClean="0"/>
              <a:t>b(t) {1,0}</a:t>
            </a:r>
            <a:endParaRPr lang="en-US"/>
          </a:p>
        </p:txBody>
      </p:sp>
      <p:sp>
        <p:nvSpPr>
          <p:cNvPr id="5" name="Rectangle 4"/>
          <p:cNvSpPr/>
          <p:nvPr/>
        </p:nvSpPr>
        <p:spPr>
          <a:xfrm>
            <a:off x="625901" y="3336324"/>
            <a:ext cx="1234697" cy="1062681"/>
          </a:xfrm>
          <a:prstGeom prst="rect">
            <a:avLst/>
          </a:prstGeom>
          <a:solidFill>
            <a:schemeClr val="tx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Tahoma" panose="020B0604030504040204" pitchFamily="34" charset="0"/>
                <a:ea typeface="Tahoma" panose="020B0604030504040204" pitchFamily="34" charset="0"/>
                <a:cs typeface="Tahoma" panose="020B0604030504040204" pitchFamily="34" charset="0"/>
              </a:rPr>
              <a:t>Bộ chuyển đổi mức</a:t>
            </a:r>
            <a:endParaRPr lang="en-US">
              <a:latin typeface="Tahoma" panose="020B0604030504040204" pitchFamily="34" charset="0"/>
              <a:ea typeface="Tahoma" panose="020B0604030504040204" pitchFamily="34" charset="0"/>
              <a:cs typeface="Tahoma" panose="020B0604030504040204" pitchFamily="34" charset="0"/>
            </a:endParaRPr>
          </a:p>
        </p:txBody>
      </p:sp>
      <p:cxnSp>
        <p:nvCxnSpPr>
          <p:cNvPr id="6" name="Straight Arrow Connector 5"/>
          <p:cNvCxnSpPr>
            <a:endCxn id="5" idx="1"/>
          </p:cNvCxnSpPr>
          <p:nvPr/>
        </p:nvCxnSpPr>
        <p:spPr>
          <a:xfrm>
            <a:off x="111211" y="3867663"/>
            <a:ext cx="514690" cy="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3"/>
            <a:endCxn id="23" idx="2"/>
          </p:cNvCxnSpPr>
          <p:nvPr/>
        </p:nvCxnSpPr>
        <p:spPr>
          <a:xfrm flipV="1">
            <a:off x="1860598" y="3864655"/>
            <a:ext cx="548363" cy="30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17736" y="3488635"/>
            <a:ext cx="704333" cy="369332"/>
          </a:xfrm>
          <a:prstGeom prst="rect">
            <a:avLst/>
          </a:prstGeom>
          <a:noFill/>
        </p:spPr>
        <p:txBody>
          <a:bodyPr wrap="square" rtlCol="0">
            <a:spAutoFit/>
          </a:bodyPr>
          <a:lstStyle/>
          <a:p>
            <a:r>
              <a:rPr lang="en-US" smtClean="0"/>
              <a:t>{1,-1}</a:t>
            </a:r>
            <a:endParaRPr lang="en-US"/>
          </a:p>
        </p:txBody>
      </p:sp>
      <p:sp>
        <p:nvSpPr>
          <p:cNvPr id="19" name="Rectangle 18"/>
          <p:cNvSpPr/>
          <p:nvPr/>
        </p:nvSpPr>
        <p:spPr>
          <a:xfrm>
            <a:off x="625901" y="4930346"/>
            <a:ext cx="1234698" cy="1062681"/>
          </a:xfrm>
          <a:prstGeom prst="rect">
            <a:avLst/>
          </a:prstGeom>
          <a:solidFill>
            <a:schemeClr val="tx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Tahoma" panose="020B0604030504040204" pitchFamily="34" charset="0"/>
                <a:ea typeface="Tahoma" panose="020B0604030504040204" pitchFamily="34" charset="0"/>
                <a:cs typeface="Tahoma" panose="020B0604030504040204" pitchFamily="34" charset="0"/>
              </a:rPr>
              <a:t>Bộ tạo mã PN</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1" name="TextBox 20"/>
          <p:cNvSpPr txBox="1"/>
          <p:nvPr/>
        </p:nvSpPr>
        <p:spPr>
          <a:xfrm>
            <a:off x="1964960" y="4793969"/>
            <a:ext cx="753761" cy="646331"/>
          </a:xfrm>
          <a:prstGeom prst="rect">
            <a:avLst/>
          </a:prstGeom>
          <a:noFill/>
        </p:spPr>
        <p:txBody>
          <a:bodyPr wrap="square" rtlCol="0">
            <a:spAutoFit/>
          </a:bodyPr>
          <a:lstStyle/>
          <a:p>
            <a:r>
              <a:rPr lang="en-US"/>
              <a:t>c</a:t>
            </a:r>
            <a:r>
              <a:rPr lang="en-US" smtClean="0"/>
              <a:t>(t) {1,-1}</a:t>
            </a:r>
            <a:endParaRPr lang="en-US"/>
          </a:p>
        </p:txBody>
      </p:sp>
      <p:sp>
        <p:nvSpPr>
          <p:cNvPr id="23" name="Flowchart: Summing Junction 22"/>
          <p:cNvSpPr/>
          <p:nvPr/>
        </p:nvSpPr>
        <p:spPr>
          <a:xfrm>
            <a:off x="2408961" y="3541489"/>
            <a:ext cx="646331" cy="646331"/>
          </a:xfrm>
          <a:prstGeom prst="flowChartSummingJunctio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Elbow Connector 26"/>
          <p:cNvCxnSpPr>
            <a:stCxn id="19" idx="3"/>
            <a:endCxn id="23" idx="4"/>
          </p:cNvCxnSpPr>
          <p:nvPr/>
        </p:nvCxnSpPr>
        <p:spPr>
          <a:xfrm flipV="1">
            <a:off x="1860599" y="4187820"/>
            <a:ext cx="871528" cy="1273867"/>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307324" y="3114046"/>
            <a:ext cx="1235678" cy="400110"/>
          </a:xfrm>
          <a:prstGeom prst="rect">
            <a:avLst/>
          </a:prstGeom>
          <a:noFill/>
        </p:spPr>
        <p:txBody>
          <a:bodyPr wrap="square" rtlCol="0">
            <a:spAutoFit/>
          </a:bodyPr>
          <a:lstStyle/>
          <a:p>
            <a:r>
              <a:rPr lang="en-US" sz="2000" smtClean="0"/>
              <a:t>Trải phổ</a:t>
            </a:r>
            <a:endParaRPr lang="en-US" sz="2000"/>
          </a:p>
        </p:txBody>
      </p:sp>
      <p:cxnSp>
        <p:nvCxnSpPr>
          <p:cNvPr id="30" name="Straight Arrow Connector 29"/>
          <p:cNvCxnSpPr>
            <a:stCxn id="23" idx="6"/>
            <a:endCxn id="31" idx="1"/>
          </p:cNvCxnSpPr>
          <p:nvPr/>
        </p:nvCxnSpPr>
        <p:spPr>
          <a:xfrm>
            <a:off x="3055292" y="3864655"/>
            <a:ext cx="538223" cy="30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3593515" y="3336324"/>
            <a:ext cx="1234697" cy="1062681"/>
          </a:xfrm>
          <a:prstGeom prst="rect">
            <a:avLst/>
          </a:prstGeom>
          <a:solidFill>
            <a:schemeClr val="tx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Tahoma" panose="020B0604030504040204" pitchFamily="34" charset="0"/>
                <a:ea typeface="Tahoma" panose="020B0604030504040204" pitchFamily="34" charset="0"/>
                <a:cs typeface="Tahoma" panose="020B0604030504040204" pitchFamily="34" charset="0"/>
              </a:rPr>
              <a:t>Điều chế</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63" name="Isosceles Triangle 62"/>
          <p:cNvSpPr/>
          <p:nvPr/>
        </p:nvSpPr>
        <p:spPr>
          <a:xfrm flipV="1">
            <a:off x="4926408" y="2970136"/>
            <a:ext cx="545652" cy="28782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Elbow Connector 64"/>
          <p:cNvCxnSpPr>
            <a:stCxn id="63" idx="0"/>
            <a:endCxn id="31" idx="3"/>
          </p:cNvCxnSpPr>
          <p:nvPr/>
        </p:nvCxnSpPr>
        <p:spPr>
          <a:xfrm rot="5400000">
            <a:off x="4708869" y="3377299"/>
            <a:ext cx="609709" cy="371022"/>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tangle 89"/>
          <p:cNvSpPr/>
          <p:nvPr/>
        </p:nvSpPr>
        <p:spPr>
          <a:xfrm>
            <a:off x="10328581" y="3311937"/>
            <a:ext cx="1234697" cy="1062681"/>
          </a:xfrm>
          <a:prstGeom prst="rect">
            <a:avLst/>
          </a:prstGeom>
          <a:solidFill>
            <a:schemeClr val="tx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Tahoma" panose="020B0604030504040204" pitchFamily="34" charset="0"/>
                <a:ea typeface="Tahoma" panose="020B0604030504040204" pitchFamily="34" charset="0"/>
                <a:cs typeface="Tahoma" panose="020B0604030504040204" pitchFamily="34" charset="0"/>
              </a:rPr>
              <a:t>Mạch quyết định</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94" name="Rectangle 93"/>
          <p:cNvSpPr/>
          <p:nvPr/>
        </p:nvSpPr>
        <p:spPr>
          <a:xfrm>
            <a:off x="10328581" y="4915656"/>
            <a:ext cx="1234698" cy="1062681"/>
          </a:xfrm>
          <a:prstGeom prst="rect">
            <a:avLst/>
          </a:prstGeom>
          <a:solidFill>
            <a:schemeClr val="tx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Tahoma" panose="020B0604030504040204" pitchFamily="34" charset="0"/>
                <a:ea typeface="Tahoma" panose="020B0604030504040204" pitchFamily="34" charset="0"/>
                <a:cs typeface="Tahoma" panose="020B0604030504040204" pitchFamily="34" charset="0"/>
              </a:rPr>
              <a:t>Bộ tạo mã PN</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95" name="TextBox 94"/>
          <p:cNvSpPr txBox="1"/>
          <p:nvPr/>
        </p:nvSpPr>
        <p:spPr>
          <a:xfrm>
            <a:off x="9561414" y="4779279"/>
            <a:ext cx="753761" cy="646331"/>
          </a:xfrm>
          <a:prstGeom prst="rect">
            <a:avLst/>
          </a:prstGeom>
          <a:noFill/>
        </p:spPr>
        <p:txBody>
          <a:bodyPr wrap="square" rtlCol="0">
            <a:spAutoFit/>
          </a:bodyPr>
          <a:lstStyle/>
          <a:p>
            <a:r>
              <a:rPr lang="en-US"/>
              <a:t>c</a:t>
            </a:r>
            <a:r>
              <a:rPr lang="en-US" smtClean="0"/>
              <a:t>(t) {1,-1}</a:t>
            </a:r>
            <a:endParaRPr lang="en-US"/>
          </a:p>
        </p:txBody>
      </p:sp>
      <p:sp>
        <p:nvSpPr>
          <p:cNvPr id="96" name="Flowchart: Summing Junction 95"/>
          <p:cNvSpPr/>
          <p:nvPr/>
        </p:nvSpPr>
        <p:spPr>
          <a:xfrm>
            <a:off x="9114001" y="3514230"/>
            <a:ext cx="646331" cy="646331"/>
          </a:xfrm>
          <a:prstGeom prst="flowChartSummingJunction">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8714117" y="3070257"/>
            <a:ext cx="1480295" cy="400110"/>
          </a:xfrm>
          <a:prstGeom prst="rect">
            <a:avLst/>
          </a:prstGeom>
          <a:noFill/>
        </p:spPr>
        <p:txBody>
          <a:bodyPr wrap="square" rtlCol="0">
            <a:spAutoFit/>
          </a:bodyPr>
          <a:lstStyle/>
          <a:p>
            <a:r>
              <a:rPr lang="en-US" sz="2000" smtClean="0"/>
              <a:t>Giải trải phổ</a:t>
            </a:r>
            <a:endParaRPr lang="en-US" sz="2000"/>
          </a:p>
        </p:txBody>
      </p:sp>
      <p:sp>
        <p:nvSpPr>
          <p:cNvPr id="100" name="Rectangle 99"/>
          <p:cNvSpPr/>
          <p:nvPr/>
        </p:nvSpPr>
        <p:spPr>
          <a:xfrm>
            <a:off x="7311055" y="3303675"/>
            <a:ext cx="1234697" cy="1062681"/>
          </a:xfrm>
          <a:prstGeom prst="rect">
            <a:avLst/>
          </a:prstGeom>
          <a:solidFill>
            <a:schemeClr val="tx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latin typeface="Tahoma" panose="020B0604030504040204" pitchFamily="34" charset="0"/>
                <a:ea typeface="Tahoma" panose="020B0604030504040204" pitchFamily="34" charset="0"/>
                <a:cs typeface="Tahoma" panose="020B0604030504040204" pitchFamily="34" charset="0"/>
              </a:rPr>
              <a:t>Giải điều chế</a:t>
            </a:r>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102" name="Isosceles Triangle 101"/>
          <p:cNvSpPr/>
          <p:nvPr/>
        </p:nvSpPr>
        <p:spPr>
          <a:xfrm flipV="1">
            <a:off x="6686391" y="2974973"/>
            <a:ext cx="545652" cy="287820"/>
          </a:xfrm>
          <a:prstGeom prst="triangle">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Elbow Connector 128"/>
          <p:cNvCxnSpPr>
            <a:stCxn id="102" idx="0"/>
            <a:endCxn id="100" idx="1"/>
          </p:cNvCxnSpPr>
          <p:nvPr/>
        </p:nvCxnSpPr>
        <p:spPr>
          <a:xfrm rot="16200000" flipH="1">
            <a:off x="6849025" y="3372985"/>
            <a:ext cx="572223" cy="351838"/>
          </a:xfrm>
          <a:prstGeom prst="bentConnector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endCxn id="96" idx="2"/>
          </p:cNvCxnSpPr>
          <p:nvPr/>
        </p:nvCxnSpPr>
        <p:spPr>
          <a:xfrm>
            <a:off x="8580681" y="3832005"/>
            <a:ext cx="533320" cy="539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p:cNvCxnSpPr>
            <a:stCxn id="96" idx="6"/>
            <a:endCxn id="90" idx="1"/>
          </p:cNvCxnSpPr>
          <p:nvPr/>
        </p:nvCxnSpPr>
        <p:spPr>
          <a:xfrm>
            <a:off x="9760332" y="3837396"/>
            <a:ext cx="568249" cy="588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p:cNvCxnSpPr>
            <a:stCxn id="94" idx="1"/>
            <a:endCxn id="96" idx="4"/>
          </p:cNvCxnSpPr>
          <p:nvPr/>
        </p:nvCxnSpPr>
        <p:spPr>
          <a:xfrm rot="10800000">
            <a:off x="9437167" y="4160561"/>
            <a:ext cx="891414" cy="1286436"/>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90" idx="3"/>
          </p:cNvCxnSpPr>
          <p:nvPr/>
        </p:nvCxnSpPr>
        <p:spPr>
          <a:xfrm>
            <a:off x="11563278" y="3843278"/>
            <a:ext cx="568249" cy="66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9" name="TextBox 148"/>
          <p:cNvSpPr txBox="1"/>
          <p:nvPr/>
        </p:nvSpPr>
        <p:spPr>
          <a:xfrm>
            <a:off x="11563278" y="3159876"/>
            <a:ext cx="753761" cy="646331"/>
          </a:xfrm>
          <a:prstGeom prst="rect">
            <a:avLst/>
          </a:prstGeom>
          <a:noFill/>
        </p:spPr>
        <p:txBody>
          <a:bodyPr wrap="square" rtlCol="0">
            <a:spAutoFit/>
          </a:bodyPr>
          <a:lstStyle/>
          <a:p>
            <a:r>
              <a:rPr lang="en-US" smtClean="0"/>
              <a:t>b’(t) {1,0}</a:t>
            </a:r>
            <a:endParaRPr lang="en-US"/>
          </a:p>
        </p:txBody>
      </p:sp>
      <p:cxnSp>
        <p:nvCxnSpPr>
          <p:cNvPr id="151" name="Straight Connector 150"/>
          <p:cNvCxnSpPr/>
          <p:nvPr/>
        </p:nvCxnSpPr>
        <p:spPr>
          <a:xfrm flipV="1">
            <a:off x="5475896" y="2717866"/>
            <a:ext cx="643293" cy="9812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flipV="1">
            <a:off x="6010418" y="2717866"/>
            <a:ext cx="108772" cy="20845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Arrow Connector 155"/>
          <p:cNvCxnSpPr/>
          <p:nvPr/>
        </p:nvCxnSpPr>
        <p:spPr>
          <a:xfrm flipV="1">
            <a:off x="6010419" y="2828168"/>
            <a:ext cx="675972" cy="981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p:cNvSpPr txBox="1"/>
          <p:nvPr/>
        </p:nvSpPr>
        <p:spPr>
          <a:xfrm>
            <a:off x="9692290" y="3466520"/>
            <a:ext cx="704333" cy="369332"/>
          </a:xfrm>
          <a:prstGeom prst="rect">
            <a:avLst/>
          </a:prstGeom>
          <a:noFill/>
        </p:spPr>
        <p:txBody>
          <a:bodyPr wrap="square" rtlCol="0">
            <a:spAutoFit/>
          </a:bodyPr>
          <a:lstStyle/>
          <a:p>
            <a:r>
              <a:rPr lang="en-US" smtClean="0"/>
              <a:t>{1,-1}</a:t>
            </a:r>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TextBox 6"/>
          <p:cNvSpPr txBox="1"/>
          <p:nvPr/>
        </p:nvSpPr>
        <p:spPr>
          <a:xfrm>
            <a:off x="1765863" y="6202573"/>
            <a:ext cx="1512412"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Phía phát</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37" name="TextBox 36"/>
          <p:cNvSpPr txBox="1"/>
          <p:nvPr/>
        </p:nvSpPr>
        <p:spPr>
          <a:xfrm>
            <a:off x="9004126" y="6219348"/>
            <a:ext cx="1512412"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Phía thu</a:t>
            </a: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39" name="Rectangle 38"/>
          <p:cNvSpPr/>
          <p:nvPr/>
        </p:nvSpPr>
        <p:spPr>
          <a:xfrm>
            <a:off x="6646280" y="2448088"/>
            <a:ext cx="5512109" cy="375448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916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par>
                                <p:cTn id="29" presetID="10"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fade">
                                      <p:cBhvr>
                                        <p:cTn id="43" dur="500"/>
                                        <p:tgtEl>
                                          <p:spTgt spid="2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fade">
                                      <p:cBhvr>
                                        <p:cTn id="46" dur="500"/>
                                        <p:tgtEl>
                                          <p:spTgt spid="23"/>
                                        </p:tgtEl>
                                      </p:cBhvr>
                                    </p:animEffect>
                                  </p:childTnLst>
                                </p:cTn>
                              </p:par>
                              <p:par>
                                <p:cTn id="47" presetID="10"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500"/>
                                        <p:tgtEl>
                                          <p:spTgt spid="2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fade">
                                      <p:cBhvr>
                                        <p:cTn id="52" dur="500"/>
                                        <p:tgtEl>
                                          <p:spTgt spid="29"/>
                                        </p:tgtEl>
                                      </p:cBhvr>
                                    </p:animEffect>
                                  </p:childTnLst>
                                </p:cTn>
                              </p:par>
                              <p:par>
                                <p:cTn id="53" presetID="10" presetClass="entr" presetSubtype="0"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500"/>
                                        <p:tgtEl>
                                          <p:spTgt spid="3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31"/>
                                        </p:tgtEl>
                                        <p:attrNameLst>
                                          <p:attrName>style.visibility</p:attrName>
                                        </p:attrNameLst>
                                      </p:cBhvr>
                                      <p:to>
                                        <p:strVal val="visible"/>
                                      </p:to>
                                    </p:set>
                                    <p:animEffect transition="in" filter="fade">
                                      <p:cBhvr>
                                        <p:cTn id="58" dur="500"/>
                                        <p:tgtEl>
                                          <p:spTgt spid="31"/>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63"/>
                                        </p:tgtEl>
                                        <p:attrNameLst>
                                          <p:attrName>style.visibility</p:attrName>
                                        </p:attrNameLst>
                                      </p:cBhvr>
                                      <p:to>
                                        <p:strVal val="visible"/>
                                      </p:to>
                                    </p:set>
                                    <p:animEffect transition="in" filter="fade">
                                      <p:cBhvr>
                                        <p:cTn id="61" dur="500"/>
                                        <p:tgtEl>
                                          <p:spTgt spid="63"/>
                                        </p:tgtEl>
                                      </p:cBhvr>
                                    </p:animEffect>
                                  </p:childTnLst>
                                </p:cTn>
                              </p:par>
                              <p:par>
                                <p:cTn id="62" presetID="10" presetClass="entr" presetSubtype="0" fill="hold" nodeType="withEffect">
                                  <p:stCondLst>
                                    <p:cond delay="0"/>
                                  </p:stCondLst>
                                  <p:childTnLst>
                                    <p:set>
                                      <p:cBhvr>
                                        <p:cTn id="63" dur="1" fill="hold">
                                          <p:stCondLst>
                                            <p:cond delay="0"/>
                                          </p:stCondLst>
                                        </p:cTn>
                                        <p:tgtEl>
                                          <p:spTgt spid="65"/>
                                        </p:tgtEl>
                                        <p:attrNameLst>
                                          <p:attrName>style.visibility</p:attrName>
                                        </p:attrNameLst>
                                      </p:cBhvr>
                                      <p:to>
                                        <p:strVal val="visible"/>
                                      </p:to>
                                    </p:set>
                                    <p:animEffect transition="in" filter="fade">
                                      <p:cBhvr>
                                        <p:cTn id="64" dur="500"/>
                                        <p:tgtEl>
                                          <p:spTgt spid="65"/>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90"/>
                                        </p:tgtEl>
                                        <p:attrNameLst>
                                          <p:attrName>style.visibility</p:attrName>
                                        </p:attrNameLst>
                                      </p:cBhvr>
                                      <p:to>
                                        <p:strVal val="visible"/>
                                      </p:to>
                                    </p:set>
                                    <p:animEffect transition="in" filter="fade">
                                      <p:cBhvr>
                                        <p:cTn id="67" dur="500"/>
                                        <p:tgtEl>
                                          <p:spTgt spid="90"/>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94"/>
                                        </p:tgtEl>
                                        <p:attrNameLst>
                                          <p:attrName>style.visibility</p:attrName>
                                        </p:attrNameLst>
                                      </p:cBhvr>
                                      <p:to>
                                        <p:strVal val="visible"/>
                                      </p:to>
                                    </p:set>
                                    <p:animEffect transition="in" filter="fade">
                                      <p:cBhvr>
                                        <p:cTn id="70" dur="500"/>
                                        <p:tgtEl>
                                          <p:spTgt spid="94"/>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95"/>
                                        </p:tgtEl>
                                        <p:attrNameLst>
                                          <p:attrName>style.visibility</p:attrName>
                                        </p:attrNameLst>
                                      </p:cBhvr>
                                      <p:to>
                                        <p:strVal val="visible"/>
                                      </p:to>
                                    </p:set>
                                    <p:animEffect transition="in" filter="fade">
                                      <p:cBhvr>
                                        <p:cTn id="73" dur="500"/>
                                        <p:tgtEl>
                                          <p:spTgt spid="9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96"/>
                                        </p:tgtEl>
                                        <p:attrNameLst>
                                          <p:attrName>style.visibility</p:attrName>
                                        </p:attrNameLst>
                                      </p:cBhvr>
                                      <p:to>
                                        <p:strVal val="visible"/>
                                      </p:to>
                                    </p:set>
                                    <p:animEffect transition="in" filter="fade">
                                      <p:cBhvr>
                                        <p:cTn id="76" dur="500"/>
                                        <p:tgtEl>
                                          <p:spTgt spid="96"/>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fade">
                                      <p:cBhvr>
                                        <p:cTn id="79" dur="500"/>
                                        <p:tgtEl>
                                          <p:spTgt spid="98"/>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100"/>
                                        </p:tgtEl>
                                        <p:attrNameLst>
                                          <p:attrName>style.visibility</p:attrName>
                                        </p:attrNameLst>
                                      </p:cBhvr>
                                      <p:to>
                                        <p:strVal val="visible"/>
                                      </p:to>
                                    </p:set>
                                    <p:animEffect transition="in" filter="fade">
                                      <p:cBhvr>
                                        <p:cTn id="82" dur="500"/>
                                        <p:tgtEl>
                                          <p:spTgt spid="100"/>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fade">
                                      <p:cBhvr>
                                        <p:cTn id="85" dur="500"/>
                                        <p:tgtEl>
                                          <p:spTgt spid="102"/>
                                        </p:tgtEl>
                                      </p:cBhvr>
                                    </p:animEffect>
                                  </p:childTnLst>
                                </p:cTn>
                              </p:par>
                              <p:par>
                                <p:cTn id="86" presetID="10" presetClass="entr" presetSubtype="0" fill="hold" nodeType="withEffect">
                                  <p:stCondLst>
                                    <p:cond delay="0"/>
                                  </p:stCondLst>
                                  <p:childTnLst>
                                    <p:set>
                                      <p:cBhvr>
                                        <p:cTn id="87" dur="1" fill="hold">
                                          <p:stCondLst>
                                            <p:cond delay="0"/>
                                          </p:stCondLst>
                                        </p:cTn>
                                        <p:tgtEl>
                                          <p:spTgt spid="129"/>
                                        </p:tgtEl>
                                        <p:attrNameLst>
                                          <p:attrName>style.visibility</p:attrName>
                                        </p:attrNameLst>
                                      </p:cBhvr>
                                      <p:to>
                                        <p:strVal val="visible"/>
                                      </p:to>
                                    </p:set>
                                    <p:animEffect transition="in" filter="fade">
                                      <p:cBhvr>
                                        <p:cTn id="88" dur="500"/>
                                        <p:tgtEl>
                                          <p:spTgt spid="129"/>
                                        </p:tgtEl>
                                      </p:cBhvr>
                                    </p:animEffect>
                                  </p:childTnLst>
                                </p:cTn>
                              </p:par>
                              <p:par>
                                <p:cTn id="89" presetID="10" presetClass="entr" presetSubtype="0" fill="hold" nodeType="withEffect">
                                  <p:stCondLst>
                                    <p:cond delay="0"/>
                                  </p:stCondLst>
                                  <p:childTnLst>
                                    <p:set>
                                      <p:cBhvr>
                                        <p:cTn id="90" dur="1" fill="hold">
                                          <p:stCondLst>
                                            <p:cond delay="0"/>
                                          </p:stCondLst>
                                        </p:cTn>
                                        <p:tgtEl>
                                          <p:spTgt spid="135"/>
                                        </p:tgtEl>
                                        <p:attrNameLst>
                                          <p:attrName>style.visibility</p:attrName>
                                        </p:attrNameLst>
                                      </p:cBhvr>
                                      <p:to>
                                        <p:strVal val="visible"/>
                                      </p:to>
                                    </p:set>
                                    <p:animEffect transition="in" filter="fade">
                                      <p:cBhvr>
                                        <p:cTn id="91" dur="500"/>
                                        <p:tgtEl>
                                          <p:spTgt spid="135"/>
                                        </p:tgtEl>
                                      </p:cBhvr>
                                    </p:animEffect>
                                  </p:childTnLst>
                                </p:cTn>
                              </p:par>
                              <p:par>
                                <p:cTn id="92" presetID="10" presetClass="entr" presetSubtype="0" fill="hold" nodeType="withEffect">
                                  <p:stCondLst>
                                    <p:cond delay="0"/>
                                  </p:stCondLst>
                                  <p:childTnLst>
                                    <p:set>
                                      <p:cBhvr>
                                        <p:cTn id="93" dur="1" fill="hold">
                                          <p:stCondLst>
                                            <p:cond delay="0"/>
                                          </p:stCondLst>
                                        </p:cTn>
                                        <p:tgtEl>
                                          <p:spTgt spid="137"/>
                                        </p:tgtEl>
                                        <p:attrNameLst>
                                          <p:attrName>style.visibility</p:attrName>
                                        </p:attrNameLst>
                                      </p:cBhvr>
                                      <p:to>
                                        <p:strVal val="visible"/>
                                      </p:to>
                                    </p:set>
                                    <p:animEffect transition="in" filter="fade">
                                      <p:cBhvr>
                                        <p:cTn id="94" dur="500"/>
                                        <p:tgtEl>
                                          <p:spTgt spid="137"/>
                                        </p:tgtEl>
                                      </p:cBhvr>
                                    </p:animEffect>
                                  </p:childTnLst>
                                </p:cTn>
                              </p:par>
                              <p:par>
                                <p:cTn id="95" presetID="10" presetClass="entr" presetSubtype="0" fill="hold" nodeType="withEffect">
                                  <p:stCondLst>
                                    <p:cond delay="0"/>
                                  </p:stCondLst>
                                  <p:childTnLst>
                                    <p:set>
                                      <p:cBhvr>
                                        <p:cTn id="96" dur="1" fill="hold">
                                          <p:stCondLst>
                                            <p:cond delay="0"/>
                                          </p:stCondLst>
                                        </p:cTn>
                                        <p:tgtEl>
                                          <p:spTgt spid="142"/>
                                        </p:tgtEl>
                                        <p:attrNameLst>
                                          <p:attrName>style.visibility</p:attrName>
                                        </p:attrNameLst>
                                      </p:cBhvr>
                                      <p:to>
                                        <p:strVal val="visible"/>
                                      </p:to>
                                    </p:set>
                                    <p:animEffect transition="in" filter="fade">
                                      <p:cBhvr>
                                        <p:cTn id="97" dur="500"/>
                                        <p:tgtEl>
                                          <p:spTgt spid="142"/>
                                        </p:tgtEl>
                                      </p:cBhvr>
                                    </p:animEffect>
                                  </p:childTnLst>
                                </p:cTn>
                              </p:par>
                              <p:par>
                                <p:cTn id="98" presetID="10" presetClass="entr" presetSubtype="0" fill="hold" nodeType="withEffect">
                                  <p:stCondLst>
                                    <p:cond delay="0"/>
                                  </p:stCondLst>
                                  <p:childTnLst>
                                    <p:set>
                                      <p:cBhvr>
                                        <p:cTn id="99" dur="1" fill="hold">
                                          <p:stCondLst>
                                            <p:cond delay="0"/>
                                          </p:stCondLst>
                                        </p:cTn>
                                        <p:tgtEl>
                                          <p:spTgt spid="146"/>
                                        </p:tgtEl>
                                        <p:attrNameLst>
                                          <p:attrName>style.visibility</p:attrName>
                                        </p:attrNameLst>
                                      </p:cBhvr>
                                      <p:to>
                                        <p:strVal val="visible"/>
                                      </p:to>
                                    </p:set>
                                    <p:animEffect transition="in" filter="fade">
                                      <p:cBhvr>
                                        <p:cTn id="100" dur="500"/>
                                        <p:tgtEl>
                                          <p:spTgt spid="146"/>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49"/>
                                        </p:tgtEl>
                                        <p:attrNameLst>
                                          <p:attrName>style.visibility</p:attrName>
                                        </p:attrNameLst>
                                      </p:cBhvr>
                                      <p:to>
                                        <p:strVal val="visible"/>
                                      </p:to>
                                    </p:set>
                                    <p:animEffect transition="in" filter="fade">
                                      <p:cBhvr>
                                        <p:cTn id="103" dur="500"/>
                                        <p:tgtEl>
                                          <p:spTgt spid="149"/>
                                        </p:tgtEl>
                                      </p:cBhvr>
                                    </p:animEffect>
                                  </p:childTnLst>
                                </p:cTn>
                              </p:par>
                              <p:par>
                                <p:cTn id="104" presetID="10" presetClass="entr" presetSubtype="0" fill="hold" nodeType="withEffect">
                                  <p:stCondLst>
                                    <p:cond delay="0"/>
                                  </p:stCondLst>
                                  <p:childTnLst>
                                    <p:set>
                                      <p:cBhvr>
                                        <p:cTn id="105" dur="1" fill="hold">
                                          <p:stCondLst>
                                            <p:cond delay="0"/>
                                          </p:stCondLst>
                                        </p:cTn>
                                        <p:tgtEl>
                                          <p:spTgt spid="151"/>
                                        </p:tgtEl>
                                        <p:attrNameLst>
                                          <p:attrName>style.visibility</p:attrName>
                                        </p:attrNameLst>
                                      </p:cBhvr>
                                      <p:to>
                                        <p:strVal val="visible"/>
                                      </p:to>
                                    </p:set>
                                    <p:animEffect transition="in" filter="fade">
                                      <p:cBhvr>
                                        <p:cTn id="106" dur="500"/>
                                        <p:tgtEl>
                                          <p:spTgt spid="151"/>
                                        </p:tgtEl>
                                      </p:cBhvr>
                                    </p:animEffect>
                                  </p:childTnLst>
                                </p:cTn>
                              </p:par>
                              <p:par>
                                <p:cTn id="107" presetID="10" presetClass="entr" presetSubtype="0" fill="hold" nodeType="withEffect">
                                  <p:stCondLst>
                                    <p:cond delay="0"/>
                                  </p:stCondLst>
                                  <p:childTnLst>
                                    <p:set>
                                      <p:cBhvr>
                                        <p:cTn id="108" dur="1" fill="hold">
                                          <p:stCondLst>
                                            <p:cond delay="0"/>
                                          </p:stCondLst>
                                        </p:cTn>
                                        <p:tgtEl>
                                          <p:spTgt spid="152"/>
                                        </p:tgtEl>
                                        <p:attrNameLst>
                                          <p:attrName>style.visibility</p:attrName>
                                        </p:attrNameLst>
                                      </p:cBhvr>
                                      <p:to>
                                        <p:strVal val="visible"/>
                                      </p:to>
                                    </p:set>
                                    <p:animEffect transition="in" filter="fade">
                                      <p:cBhvr>
                                        <p:cTn id="109" dur="500"/>
                                        <p:tgtEl>
                                          <p:spTgt spid="152"/>
                                        </p:tgtEl>
                                      </p:cBhvr>
                                    </p:animEffect>
                                  </p:childTnLst>
                                </p:cTn>
                              </p:par>
                              <p:par>
                                <p:cTn id="110" presetID="10" presetClass="entr" presetSubtype="0" fill="hold" nodeType="withEffect">
                                  <p:stCondLst>
                                    <p:cond delay="0"/>
                                  </p:stCondLst>
                                  <p:childTnLst>
                                    <p:set>
                                      <p:cBhvr>
                                        <p:cTn id="111" dur="1" fill="hold">
                                          <p:stCondLst>
                                            <p:cond delay="0"/>
                                          </p:stCondLst>
                                        </p:cTn>
                                        <p:tgtEl>
                                          <p:spTgt spid="156"/>
                                        </p:tgtEl>
                                        <p:attrNameLst>
                                          <p:attrName>style.visibility</p:attrName>
                                        </p:attrNameLst>
                                      </p:cBhvr>
                                      <p:to>
                                        <p:strVal val="visible"/>
                                      </p:to>
                                    </p:set>
                                    <p:animEffect transition="in" filter="fade">
                                      <p:cBhvr>
                                        <p:cTn id="112" dur="500"/>
                                        <p:tgtEl>
                                          <p:spTgt spid="156"/>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72"/>
                                        </p:tgtEl>
                                        <p:attrNameLst>
                                          <p:attrName>style.visibility</p:attrName>
                                        </p:attrNameLst>
                                      </p:cBhvr>
                                      <p:to>
                                        <p:strVal val="visible"/>
                                      </p:to>
                                    </p:set>
                                    <p:animEffect transition="in" filter="fade">
                                      <p:cBhvr>
                                        <p:cTn id="115" dur="500"/>
                                        <p:tgtEl>
                                          <p:spTgt spid="17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fade">
                                      <p:cBhvr>
                                        <p:cTn id="118" dur="500"/>
                                        <p:tgtEl>
                                          <p:spTgt spid="39"/>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500"/>
                                        <p:tgtEl>
                                          <p:spTgt spid="37"/>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7"/>
                                        </p:tgtEl>
                                        <p:attrNameLst>
                                          <p:attrName>style.visibility</p:attrName>
                                        </p:attrNameLst>
                                      </p:cBhvr>
                                      <p:to>
                                        <p:strVal val="visible"/>
                                      </p:to>
                                    </p:set>
                                    <p:animEffect transition="in" filter="fade">
                                      <p:cBhvr>
                                        <p:cTn id="1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 grpId="0"/>
      <p:bldP spid="8" grpId="0"/>
      <p:bldP spid="5" grpId="0" animBg="1"/>
      <p:bldP spid="15" grpId="0"/>
      <p:bldP spid="19" grpId="0" animBg="1"/>
      <p:bldP spid="21" grpId="0"/>
      <p:bldP spid="23" grpId="0" animBg="1"/>
      <p:bldP spid="29" grpId="0"/>
      <p:bldP spid="31" grpId="0" animBg="1"/>
      <p:bldP spid="63" grpId="0" animBg="1"/>
      <p:bldP spid="90" grpId="0" animBg="1"/>
      <p:bldP spid="94" grpId="0" animBg="1"/>
      <p:bldP spid="95" grpId="0"/>
      <p:bldP spid="96" grpId="0" animBg="1"/>
      <p:bldP spid="98" grpId="0"/>
      <p:bldP spid="100" grpId="0" animBg="1"/>
      <p:bldP spid="102" grpId="0" animBg="1"/>
      <p:bldP spid="149" grpId="0"/>
      <p:bldP spid="172" grpId="0"/>
      <p:bldP spid="7" grpId="0"/>
      <p:bldP spid="37" grpId="0"/>
      <p:bldP spid="3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0638" y="172995"/>
                <a:ext cx="5622324" cy="6227805"/>
              </a:xfrm>
            </p:spPr>
            <p:txBody>
              <a:bodyPr anchor="t">
                <a:norm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Bộ tạo mã Gold</a:t>
                </a:r>
              </a:p>
              <a:p>
                <a:pPr>
                  <a:buFontTx/>
                  <a:buChar char="-"/>
                </a:pPr>
                <a:r>
                  <a:rPr lang="en-US" sz="2400" smtClean="0">
                    <a:latin typeface="Tahoma" panose="020B0604030504040204" pitchFamily="34" charset="0"/>
                    <a:ea typeface="Tahoma" panose="020B0604030504040204" pitchFamily="34" charset="0"/>
                    <a:cs typeface="Tahoma" panose="020B0604030504040204" pitchFamily="34" charset="0"/>
                  </a:rPr>
                  <a:t>Sử dụng 2 thanh ghi dịch để tạo mã từ 2 đa thức sinh nguyên thủy bậc r</a:t>
                </a:r>
              </a:p>
              <a:p>
                <a:pPr>
                  <a:buFontTx/>
                  <a:buChar char="-"/>
                </a:pPr>
                <a:r>
                  <a:rPr lang="en-US" sz="2400" smtClean="0">
                    <a:latin typeface="Tahoma" panose="020B0604030504040204" pitchFamily="34" charset="0"/>
                    <a:ea typeface="Tahoma" panose="020B0604030504040204" pitchFamily="34" charset="0"/>
                    <a:cs typeface="Tahoma" panose="020B0604030504040204" pitchFamily="34" charset="0"/>
                  </a:rPr>
                  <a:t>Gọi thời gian bit của mã Gold là </a:t>
                </a:r>
                <a14:m>
                  <m:oMath xmlns:m="http://schemas.openxmlformats.org/officeDocument/2006/math">
                    <m:sSub>
                      <m:sSubPr>
                        <m:ctrlPr>
                          <a:rPr lang="en-US" sz="2400" i="1" smtClean="0">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T</m:t>
                        </m:r>
                      </m:e>
                      <m:sub>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c</m:t>
                        </m:r>
                      </m:sub>
                    </m:sSub>
                  </m:oMath>
                </a14:m>
                <a:r>
                  <a:rPr lang="en-US" sz="2400" smtClean="0">
                    <a:latin typeface="Tahoma" panose="020B0604030504040204" pitchFamily="34" charset="0"/>
                    <a:ea typeface="Tahoma" panose="020B0604030504040204" pitchFamily="34" charset="0"/>
                    <a:cs typeface="Tahoma" panose="020B0604030504040204" pitchFamily="34" charset="0"/>
                  </a:rPr>
                  <a:t>, thời gian bit bản tin là T, ta có:</a:t>
                </a:r>
              </a:p>
              <a:p>
                <a:pPr marL="0" indent="0">
                  <a:buNone/>
                </a:pPr>
                <a:r>
                  <a:rPr lang="en-US" sz="2400">
                    <a:latin typeface="Tahoma" panose="020B0604030504040204" pitchFamily="34" charset="0"/>
                    <a:ea typeface="Tahoma" panose="020B0604030504040204" pitchFamily="34" charset="0"/>
                    <a:cs typeface="Tahoma" panose="020B0604030504040204" pitchFamily="34" charset="0"/>
                  </a:rPr>
                  <a:t>	</a:t>
                </a:r>
                <a:r>
                  <a:rPr lang="en-US" sz="2400" smtClean="0">
                    <a:latin typeface="Tahoma" panose="020B0604030504040204" pitchFamily="34" charset="0"/>
                    <a:ea typeface="Tahoma" panose="020B0604030504040204" pitchFamily="34" charset="0"/>
                    <a:cs typeface="Tahoma" panose="020B0604030504040204" pitchFamily="34" charset="0"/>
                  </a:rPr>
                  <a:t>		T=N</a:t>
                </a: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i="0">
                            <a:latin typeface="Cambria Math" panose="02040503050406030204" pitchFamily="18" charset="0"/>
                            <a:ea typeface="Tahoma" panose="020B0604030504040204" pitchFamily="34" charset="0"/>
                            <a:cs typeface="Tahoma" panose="020B0604030504040204" pitchFamily="34" charset="0"/>
                          </a:rPr>
                          <m:t>T</m:t>
                        </m:r>
                      </m:e>
                      <m:sub>
                        <m:r>
                          <m:rPr>
                            <m:sty m:val="p"/>
                          </m:rPr>
                          <a:rPr lang="en-US" sz="2400" i="0">
                            <a:latin typeface="Cambria Math" panose="02040503050406030204" pitchFamily="18" charset="0"/>
                            <a:ea typeface="Tahoma" panose="020B0604030504040204" pitchFamily="34" charset="0"/>
                            <a:cs typeface="Tahoma" panose="020B0604030504040204" pitchFamily="34" charset="0"/>
                          </a:rPr>
                          <m:t>c</m:t>
                        </m:r>
                      </m:sub>
                    </m:sSub>
                  </m:oMath>
                </a14:m>
                <a:r>
                  <a:rPr lang="en-US" sz="2400" smtClean="0">
                    <a:latin typeface="Tahoma" panose="020B0604030504040204" pitchFamily="34" charset="0"/>
                    <a:ea typeface="Tahoma" panose="020B0604030504040204" pitchFamily="34" charset="0"/>
                    <a:cs typeface="Tahoma" panose="020B0604030504040204" pitchFamily="34" charset="0"/>
                  </a:rPr>
                  <a:t>, với N=</a:t>
                </a:r>
                <a14:m>
                  <m:oMath xmlns:m="http://schemas.openxmlformats.org/officeDocument/2006/math">
                    <m:sSup>
                      <m:sSupPr>
                        <m:ctrlPr>
                          <a:rPr lang="en-US" sz="2400" i="1" smtClean="0">
                            <a:latin typeface="Cambria Math" panose="02040503050406030204" pitchFamily="18" charset="0"/>
                            <a:ea typeface="Tahoma" panose="020B0604030504040204" pitchFamily="34" charset="0"/>
                            <a:cs typeface="Tahoma" panose="020B0604030504040204" pitchFamily="34" charset="0"/>
                          </a:rPr>
                        </m:ctrlPr>
                      </m:sSupPr>
                      <m:e>
                        <m:r>
                          <a:rPr lang="en-US" sz="2400" b="0" i="0" smtClean="0">
                            <a:latin typeface="Cambria Math" panose="02040503050406030204" pitchFamily="18" charset="0"/>
                            <a:ea typeface="Tahoma" panose="020B0604030504040204" pitchFamily="34" charset="0"/>
                            <a:cs typeface="Tahoma" panose="020B0604030504040204" pitchFamily="34" charset="0"/>
                          </a:rPr>
                          <m:t>2</m:t>
                        </m:r>
                      </m:e>
                      <m:sup>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r</m:t>
                        </m:r>
                      </m:sup>
                    </m:sSup>
                  </m:oMath>
                </a14:m>
                <a:r>
                  <a:rPr lang="en-US" sz="2400" smtClean="0">
                    <a:latin typeface="Tahoma" panose="020B0604030504040204" pitchFamily="34" charset="0"/>
                    <a:ea typeface="Tahoma" panose="020B0604030504040204" pitchFamily="34" charset="0"/>
                    <a:cs typeface="Tahoma" panose="020B0604030504040204" pitchFamily="34" charset="0"/>
                  </a:rPr>
                  <a:t>-1</a:t>
                </a:r>
              </a:p>
              <a:p>
                <a:pPr>
                  <a:buFontTx/>
                  <a:buChar char="-"/>
                </a:pPr>
                <a:r>
                  <a:rPr lang="en-US" sz="2400" smtClean="0">
                    <a:latin typeface="Tahoma" panose="020B0604030504040204" pitchFamily="34" charset="0"/>
                    <a:ea typeface="Tahoma" panose="020B0604030504040204" pitchFamily="34" charset="0"/>
                    <a:cs typeface="Tahoma" panose="020B0604030504040204" pitchFamily="34" charset="0"/>
                  </a:rPr>
                  <a:t>VD bộ tạo mã Gold với r=3, N=7</a:t>
                </a:r>
              </a:p>
              <a:p>
                <a:pPr marL="0" indent="0">
                  <a:buNone/>
                </a:pPr>
                <a:r>
                  <a:rPr lang="en-US" sz="2400" smtClean="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sz="2400" i="1" smtClean="0">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g</m:t>
                        </m:r>
                      </m:e>
                      <m:sub>
                        <m:r>
                          <a:rPr lang="en-US" sz="2400" b="0" i="0" smtClean="0">
                            <a:latin typeface="Cambria Math" panose="02040503050406030204" pitchFamily="18" charset="0"/>
                            <a:ea typeface="Tahoma" panose="020B0604030504040204" pitchFamily="34" charset="0"/>
                            <a:cs typeface="Tahoma" panose="020B0604030504040204" pitchFamily="34" charset="0"/>
                          </a:rPr>
                          <m:t>1</m:t>
                        </m:r>
                      </m:sub>
                    </m:sSub>
                    <m:d>
                      <m:dPr>
                        <m:ctrlPr>
                          <a:rPr lang="en-US" sz="2400" b="0" i="1" smtClean="0">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x</m:t>
                        </m:r>
                      </m:e>
                    </m:d>
                    <m:r>
                      <a:rPr lang="en-US" sz="2400" b="0" i="0" smtClean="0">
                        <a:latin typeface="Cambria Math" panose="02040503050406030204" pitchFamily="18" charset="0"/>
                        <a:ea typeface="Tahoma" panose="020B0604030504040204" pitchFamily="34" charset="0"/>
                        <a:cs typeface="Tahoma" panose="020B0604030504040204" pitchFamily="34" charset="0"/>
                      </a:rPr>
                      <m:t>=</m:t>
                    </m:r>
                    <m:sSup>
                      <m:sSupPr>
                        <m:ctrlPr>
                          <a:rPr lang="en-US" sz="2400" b="0" i="1" smtClean="0">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x</m:t>
                        </m:r>
                      </m:e>
                      <m:sup>
                        <m:r>
                          <a:rPr lang="en-US" sz="2400" b="0" i="0" smtClean="0">
                            <a:latin typeface="Cambria Math" panose="02040503050406030204" pitchFamily="18" charset="0"/>
                            <a:ea typeface="Tahoma" panose="020B0604030504040204" pitchFamily="34" charset="0"/>
                            <a:cs typeface="Tahoma" panose="020B0604030504040204" pitchFamily="34" charset="0"/>
                          </a:rPr>
                          <m:t>3</m:t>
                        </m:r>
                      </m:sup>
                    </m:sSup>
                    <m:r>
                      <a:rPr lang="en-US" sz="2400" b="0" i="0" smtClean="0">
                        <a:latin typeface="Cambria Math" panose="02040503050406030204" pitchFamily="18" charset="0"/>
                        <a:ea typeface="Tahoma" panose="020B0604030504040204" pitchFamily="34" charset="0"/>
                        <a:cs typeface="Tahoma" panose="020B0604030504040204" pitchFamily="34" charset="0"/>
                      </a:rPr>
                      <m:t>+</m:t>
                    </m:r>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x</m:t>
                    </m:r>
                    <m:r>
                      <a:rPr lang="en-US" sz="2400" b="0" i="0" smtClean="0">
                        <a:latin typeface="Cambria Math" panose="02040503050406030204" pitchFamily="18" charset="0"/>
                        <a:ea typeface="Tahoma" panose="020B0604030504040204" pitchFamily="34" charset="0"/>
                        <a:cs typeface="Tahoma" panose="020B0604030504040204" pitchFamily="34" charset="0"/>
                      </a:rPr>
                      <m:t>+1</m:t>
                    </m:r>
                  </m:oMath>
                </a14:m>
                <a:r>
                  <a:rPr lang="en-US" sz="2400" smtClean="0">
                    <a:latin typeface="Tahoma" panose="020B0604030504040204" pitchFamily="34" charset="0"/>
                    <a:ea typeface="Tahoma" panose="020B0604030504040204" pitchFamily="34" charset="0"/>
                    <a:cs typeface="Tahoma" panose="020B0604030504040204" pitchFamily="34" charset="0"/>
                  </a:rPr>
                  <a:t>, </a:t>
                </a:r>
                <a14:m>
                  <m:oMath xmlns:m="http://schemas.openxmlformats.org/officeDocument/2006/math">
                    <m:sSub>
                      <m:sSubPr>
                        <m:ctrlPr>
                          <a:rPr lang="en-US" sz="2400" i="1">
                            <a:latin typeface="Cambria Math" panose="02040503050406030204" pitchFamily="18" charset="0"/>
                            <a:ea typeface="Tahoma" panose="020B0604030504040204" pitchFamily="34" charset="0"/>
                            <a:cs typeface="Tahoma" panose="020B0604030504040204" pitchFamily="34" charset="0"/>
                          </a:rPr>
                        </m:ctrlPr>
                      </m:sSubPr>
                      <m:e>
                        <m:r>
                          <m:rPr>
                            <m:sty m:val="p"/>
                          </m:rPr>
                          <a:rPr lang="en-US" sz="2400" i="0">
                            <a:latin typeface="Cambria Math" panose="02040503050406030204" pitchFamily="18" charset="0"/>
                            <a:ea typeface="Tahoma" panose="020B0604030504040204" pitchFamily="34" charset="0"/>
                            <a:cs typeface="Tahoma" panose="020B0604030504040204" pitchFamily="34" charset="0"/>
                          </a:rPr>
                          <m:t>g</m:t>
                        </m:r>
                      </m:e>
                      <m:sub>
                        <m:r>
                          <a:rPr lang="en-US" sz="2400" b="0" i="0" smtClean="0">
                            <a:latin typeface="Cambria Math" panose="02040503050406030204" pitchFamily="18" charset="0"/>
                            <a:ea typeface="Tahoma" panose="020B0604030504040204" pitchFamily="34" charset="0"/>
                            <a:cs typeface="Tahoma" panose="020B0604030504040204" pitchFamily="34" charset="0"/>
                          </a:rPr>
                          <m:t>2</m:t>
                        </m:r>
                      </m:sub>
                    </m:sSub>
                    <m:d>
                      <m:dPr>
                        <m:ctrlPr>
                          <a:rPr lang="en-US" sz="2400" i="1">
                            <a:latin typeface="Cambria Math" panose="02040503050406030204" pitchFamily="18" charset="0"/>
                            <a:ea typeface="Tahoma" panose="020B0604030504040204" pitchFamily="34" charset="0"/>
                            <a:cs typeface="Tahoma" panose="020B0604030504040204" pitchFamily="34" charset="0"/>
                          </a:rPr>
                        </m:ctrlPr>
                      </m:dPr>
                      <m:e>
                        <m:r>
                          <m:rPr>
                            <m:sty m:val="p"/>
                          </m:rPr>
                          <a:rPr lang="en-US" sz="2400" i="0">
                            <a:latin typeface="Cambria Math" panose="02040503050406030204" pitchFamily="18" charset="0"/>
                            <a:ea typeface="Tahoma" panose="020B0604030504040204" pitchFamily="34" charset="0"/>
                            <a:cs typeface="Tahoma" panose="020B0604030504040204" pitchFamily="34" charset="0"/>
                          </a:rPr>
                          <m:t>x</m:t>
                        </m:r>
                      </m:e>
                    </m:d>
                    <m:r>
                      <a:rPr lang="en-US" sz="2400" i="0">
                        <a:latin typeface="Cambria Math" panose="02040503050406030204" pitchFamily="18" charset="0"/>
                        <a:ea typeface="Tahoma" panose="020B0604030504040204" pitchFamily="34" charset="0"/>
                        <a:cs typeface="Tahoma" panose="020B0604030504040204" pitchFamily="34" charset="0"/>
                      </a:rPr>
                      <m:t>=</m:t>
                    </m:r>
                    <m:sSup>
                      <m:sSupPr>
                        <m:ctrlPr>
                          <a:rPr lang="en-US" sz="2400" i="1">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i="0">
                            <a:latin typeface="Cambria Math" panose="02040503050406030204" pitchFamily="18" charset="0"/>
                            <a:ea typeface="Tahoma" panose="020B0604030504040204" pitchFamily="34" charset="0"/>
                            <a:cs typeface="Tahoma" panose="020B0604030504040204" pitchFamily="34" charset="0"/>
                          </a:rPr>
                          <m:t>x</m:t>
                        </m:r>
                      </m:e>
                      <m:sup>
                        <m:r>
                          <a:rPr lang="en-US" sz="2400" i="0">
                            <a:latin typeface="Cambria Math" panose="02040503050406030204" pitchFamily="18" charset="0"/>
                            <a:ea typeface="Tahoma" panose="020B0604030504040204" pitchFamily="34" charset="0"/>
                            <a:cs typeface="Tahoma" panose="020B0604030504040204" pitchFamily="34" charset="0"/>
                          </a:rPr>
                          <m:t>3</m:t>
                        </m:r>
                      </m:sup>
                    </m:sSup>
                    <m:r>
                      <a:rPr lang="en-US" sz="2400" i="0">
                        <a:latin typeface="Cambria Math" panose="02040503050406030204" pitchFamily="18" charset="0"/>
                        <a:ea typeface="Tahoma" panose="020B0604030504040204" pitchFamily="34" charset="0"/>
                        <a:cs typeface="Tahoma" panose="020B0604030504040204" pitchFamily="34" charset="0"/>
                      </a:rPr>
                      <m:t>+</m:t>
                    </m:r>
                    <m:sSup>
                      <m:sSupPr>
                        <m:ctrlPr>
                          <a:rPr lang="en-US" sz="2400" i="1" smtClean="0">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b="0" i="0" smtClean="0">
                            <a:latin typeface="Cambria Math" panose="02040503050406030204" pitchFamily="18" charset="0"/>
                            <a:ea typeface="Tahoma" panose="020B0604030504040204" pitchFamily="34" charset="0"/>
                            <a:cs typeface="Tahoma" panose="020B0604030504040204" pitchFamily="34" charset="0"/>
                          </a:rPr>
                          <m:t>x</m:t>
                        </m:r>
                      </m:e>
                      <m:sup>
                        <m:r>
                          <a:rPr lang="en-US" sz="2400" b="0" i="0" smtClean="0">
                            <a:latin typeface="Cambria Math" panose="02040503050406030204" pitchFamily="18" charset="0"/>
                            <a:ea typeface="Tahoma" panose="020B0604030504040204" pitchFamily="34" charset="0"/>
                            <a:cs typeface="Tahoma" panose="020B0604030504040204" pitchFamily="34" charset="0"/>
                          </a:rPr>
                          <m:t>2</m:t>
                        </m:r>
                      </m:sup>
                    </m:sSup>
                    <m:r>
                      <a:rPr lang="en-US" sz="2400" i="0">
                        <a:latin typeface="Cambria Math" panose="02040503050406030204" pitchFamily="18" charset="0"/>
                        <a:ea typeface="Tahoma" panose="020B0604030504040204" pitchFamily="34" charset="0"/>
                        <a:cs typeface="Tahoma" panose="020B0604030504040204" pitchFamily="34" charset="0"/>
                      </a:rPr>
                      <m:t>+1</m:t>
                    </m:r>
                  </m:oMath>
                </a14:m>
                <a:r>
                  <a:rPr lang="en-US" sz="2400">
                    <a:latin typeface="Tahoma" panose="020B0604030504040204" pitchFamily="34" charset="0"/>
                    <a:ea typeface="Tahoma" panose="020B0604030504040204" pitchFamily="34" charset="0"/>
                    <a:cs typeface="Tahoma" panose="020B0604030504040204" pitchFamily="34" charset="0"/>
                  </a:rPr>
                  <a:t>, 2 thanh ghi dịch được khởi tạo 001, sẽ tạo ra mã </a:t>
                </a:r>
                <a:r>
                  <a:rPr lang="en-US" sz="2400" smtClean="0">
                    <a:latin typeface="Tahoma" panose="020B0604030504040204" pitchFamily="34" charset="0"/>
                    <a:ea typeface="Tahoma" panose="020B0604030504040204" pitchFamily="34" charset="0"/>
                    <a:cs typeface="Tahoma" panose="020B0604030504040204" pitchFamily="34" charset="0"/>
                  </a:rPr>
                  <a:t>0100010 trong 1 chu kì mã </a:t>
                </a:r>
                <a:endParaRPr lang="en-US" sz="24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0638" y="172995"/>
                <a:ext cx="5622324" cy="6227805"/>
              </a:xfrm>
              <a:blipFill>
                <a:blip r:embed="rId2"/>
                <a:stretch>
                  <a:fillRect l="-1625" t="-783" r="-2817"/>
                </a:stretch>
              </a:blipFill>
            </p:spPr>
            <p:txBody>
              <a:bodyPr/>
              <a:lstStyle/>
              <a:p>
                <a:r>
                  <a:rPr lang="en-US">
                    <a:noFill/>
                  </a:rPr>
                  <a:t> </a:t>
                </a:r>
              </a:p>
            </p:txBody>
          </p:sp>
        </mc:Fallback>
      </mc:AlternateContent>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l="1012" r="2858" b="5378"/>
          <a:stretch/>
        </p:blipFill>
        <p:spPr>
          <a:xfrm>
            <a:off x="5782962" y="530606"/>
            <a:ext cx="6177115" cy="4782799"/>
          </a:xfrm>
          <a:prstGeom prst="rect">
            <a:avLst/>
          </a:prstGeom>
        </p:spPr>
      </p:pic>
      <p:sp>
        <p:nvSpPr>
          <p:cNvPr id="2" name="Slide Number Placeholder 1"/>
          <p:cNvSpPr>
            <a:spLocks noGrp="1"/>
          </p:cNvSpPr>
          <p:nvPr>
            <p:ph type="sldNum" sz="quarter" idx="12"/>
          </p:nvPr>
        </p:nvSpPr>
        <p:spPr/>
        <p:txBody>
          <a:bodyPr/>
          <a:lstStyle/>
          <a:p>
            <a:fld id="{D57F1E4F-1CFF-5643-939E-217C01CDF565}" type="slidenum">
              <a:rPr lang="en-US" smtClean="0"/>
              <a:pPr/>
              <a:t>6</a:t>
            </a:fld>
            <a:endParaRPr lang="en-US" dirty="0"/>
          </a:p>
        </p:txBody>
      </p:sp>
      <p:sp>
        <p:nvSpPr>
          <p:cNvPr id="4" name="TextBox 3"/>
          <p:cNvSpPr txBox="1"/>
          <p:nvPr/>
        </p:nvSpPr>
        <p:spPr>
          <a:xfrm>
            <a:off x="7660557" y="5395437"/>
            <a:ext cx="2421924"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Bộ tạo mã Gold</a:t>
            </a:r>
            <a:endParaRPr lang="en-US"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7499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500"/>
                                        <p:tgtEl>
                                          <p:spTgt spid="3">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fade">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172995"/>
            <a:ext cx="11542584" cy="1768367"/>
          </a:xfrm>
        </p:spPr>
        <p:txBody>
          <a:bodyPr anchor="t">
            <a:norm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Kênh truyền Rayleigh fading phẳng</a:t>
            </a:r>
          </a:p>
          <a:p>
            <a:pPr marL="0" indent="0">
              <a:buNone/>
            </a:pPr>
            <a:r>
              <a:rPr lang="en-US" sz="2400" smtClean="0">
                <a:latin typeface="Tahoma" panose="020B0604030504040204" pitchFamily="34" charset="0"/>
                <a:ea typeface="Tahoma" panose="020B0604030504040204" pitchFamily="34" charset="0"/>
                <a:cs typeface="Tahoma" panose="020B0604030504040204" pitchFamily="34" charset="0"/>
              </a:rPr>
              <a:t>	</a:t>
            </a:r>
            <a:r>
              <a:rPr lang="vi-VN" sz="2400" smtClean="0">
                <a:latin typeface="Tahoma" panose="020B0604030504040204" pitchFamily="34" charset="0"/>
                <a:ea typeface="Tahoma" panose="020B0604030504040204" pitchFamily="34" charset="0"/>
                <a:cs typeface="Tahoma" panose="020B0604030504040204" pitchFamily="34" charset="0"/>
              </a:rPr>
              <a:t>Fading </a:t>
            </a:r>
            <a:r>
              <a:rPr lang="vi-VN" sz="2400">
                <a:latin typeface="Tahoma" panose="020B0604030504040204" pitchFamily="34" charset="0"/>
                <a:ea typeface="Tahoma" panose="020B0604030504040204" pitchFamily="34" charset="0"/>
                <a:cs typeface="Tahoma" panose="020B0604030504040204" pitchFamily="34" charset="0"/>
              </a:rPr>
              <a:t>là hiện tượng sai lạc tín hiệu thu một cách bất thường xảy ra đối với hệ thống vô tuyến do tác động của môi trường truyền </a:t>
            </a:r>
            <a:r>
              <a:rPr lang="vi-VN" sz="2400" smtClean="0">
                <a:latin typeface="Tahoma" panose="020B0604030504040204" pitchFamily="34" charset="0"/>
                <a:ea typeface="Tahoma" panose="020B0604030504040204" pitchFamily="34" charset="0"/>
                <a:cs typeface="Tahoma" panose="020B0604030504040204" pitchFamily="34" charset="0"/>
              </a:rPr>
              <a:t>dẫn</a:t>
            </a:r>
            <a:endParaRPr lang="en-US" sz="2400" smtClean="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smtClean="0">
              <a:latin typeface="Tahoma" panose="020B0604030504040204" pitchFamily="34" charset="0"/>
              <a:ea typeface="Tahoma" panose="020B0604030504040204" pitchFamily="34" charset="0"/>
              <a:cs typeface="Tahoma" panose="020B0604030504040204" pitchFamily="34" charset="0"/>
            </a:endParaRPr>
          </a:p>
          <a:p>
            <a:pPr>
              <a:buFont typeface="Arial" panose="020B0604020202020204" pitchFamily="34" charset="0"/>
              <a:buChar char="•"/>
            </a:pPr>
            <a:endParaRPr lang="en-US" sz="2400"/>
          </a:p>
        </p:txBody>
      </p:sp>
      <p:sp>
        <p:nvSpPr>
          <p:cNvPr id="4" name="Slide Number Placeholder 3"/>
          <p:cNvSpPr>
            <a:spLocks noGrp="1"/>
          </p:cNvSpPr>
          <p:nvPr>
            <p:ph type="sldNum" sz="quarter" idx="12"/>
          </p:nvPr>
        </p:nvSpPr>
        <p:spPr>
          <a:xfrm>
            <a:off x="11155680" y="6231284"/>
            <a:ext cx="783211" cy="377825"/>
          </a:xfrm>
        </p:spPr>
        <p:txBody>
          <a:bodyPr/>
          <a:lstStyle/>
          <a:p>
            <a:fld id="{D57F1E4F-1CFF-5643-939E-217C01CDF565}" type="slidenum">
              <a:rPr lang="en-US" smtClean="0"/>
              <a:pPr/>
              <a:t>7</a:t>
            </a:fld>
            <a:endParaRPr lang="en-US" dirty="0"/>
          </a:p>
        </p:txBody>
      </p:sp>
      <p:pic>
        <p:nvPicPr>
          <p:cNvPr id="23" name="Hình ảnh 3">
            <a:extLst>
              <a:ext uri="{FF2B5EF4-FFF2-40B4-BE49-F238E27FC236}">
                <a16:creationId xmlns:a16="http://schemas.microsoft.com/office/drawing/2014/main" id="{D6157B3A-D135-4D68-A12C-19C736FE3612}"/>
              </a:ext>
            </a:extLst>
          </p:cNvPr>
          <p:cNvPicPr>
            <a:picLocks noChangeAspect="1"/>
          </p:cNvPicPr>
          <p:nvPr/>
        </p:nvPicPr>
        <p:blipFill>
          <a:blip r:embed="rId3"/>
          <a:stretch>
            <a:fillRect/>
          </a:stretch>
        </p:blipFill>
        <p:spPr>
          <a:xfrm>
            <a:off x="2407097" y="1714321"/>
            <a:ext cx="7469217" cy="4253991"/>
          </a:xfrm>
          <a:prstGeom prst="rect">
            <a:avLst/>
          </a:prstGeom>
        </p:spPr>
      </p:pic>
      <p:sp>
        <p:nvSpPr>
          <p:cNvPr id="24" name="TextBox 23"/>
          <p:cNvSpPr txBox="1"/>
          <p:nvPr/>
        </p:nvSpPr>
        <p:spPr>
          <a:xfrm>
            <a:off x="4832006" y="6058289"/>
            <a:ext cx="2691371"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Hiện tượng fading</a:t>
            </a:r>
            <a:endParaRPr lang="vi-VN" sz="240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5367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6462" y="864431"/>
            <a:ext cx="2473823" cy="8139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rPr>
              <a:t>Fading</a:t>
            </a:r>
            <a:endParaRPr lang="en-US" sz="2000">
              <a:solidFill>
                <a:schemeClr val="bg1"/>
              </a:solidFill>
            </a:endParaRPr>
          </a:p>
        </p:txBody>
      </p:sp>
      <p:sp>
        <p:nvSpPr>
          <p:cNvPr id="8" name="Rectangle 7"/>
          <p:cNvSpPr/>
          <p:nvPr/>
        </p:nvSpPr>
        <p:spPr>
          <a:xfrm>
            <a:off x="1301165" y="2098302"/>
            <a:ext cx="2473823" cy="8139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rPr>
              <a:t>Fading quy mô lớn</a:t>
            </a:r>
            <a:endParaRPr lang="en-US" sz="2000">
              <a:solidFill>
                <a:schemeClr val="bg1"/>
              </a:solidFill>
            </a:endParaRPr>
          </a:p>
        </p:txBody>
      </p:sp>
      <p:sp>
        <p:nvSpPr>
          <p:cNvPr id="9" name="Rectangle 8"/>
          <p:cNvSpPr/>
          <p:nvPr/>
        </p:nvSpPr>
        <p:spPr>
          <a:xfrm>
            <a:off x="5131759" y="2098302"/>
            <a:ext cx="2473823" cy="8139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rPr>
              <a:t>Fading quy mô nhỏ</a:t>
            </a:r>
            <a:endParaRPr lang="en-US" sz="2000">
              <a:solidFill>
                <a:schemeClr val="bg1"/>
              </a:solidFill>
            </a:endParaRPr>
          </a:p>
        </p:txBody>
      </p:sp>
      <p:sp>
        <p:nvSpPr>
          <p:cNvPr id="10" name="Rectangle 9"/>
          <p:cNvSpPr/>
          <p:nvPr/>
        </p:nvSpPr>
        <p:spPr>
          <a:xfrm>
            <a:off x="2258814" y="3453936"/>
            <a:ext cx="2473823" cy="8139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rPr>
              <a:t>Trải trễ đa đường</a:t>
            </a:r>
            <a:endParaRPr lang="en-US" sz="2000">
              <a:solidFill>
                <a:schemeClr val="bg1"/>
              </a:solidFill>
            </a:endParaRPr>
          </a:p>
        </p:txBody>
      </p:sp>
      <p:sp>
        <p:nvSpPr>
          <p:cNvPr id="11" name="Rectangle 10"/>
          <p:cNvSpPr/>
          <p:nvPr/>
        </p:nvSpPr>
        <p:spPr>
          <a:xfrm>
            <a:off x="7763748" y="3453935"/>
            <a:ext cx="2473823" cy="8139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rPr>
              <a:t>Trải Doppler</a:t>
            </a:r>
            <a:endParaRPr lang="en-US" sz="2000">
              <a:solidFill>
                <a:schemeClr val="bg1"/>
              </a:solidFill>
            </a:endParaRPr>
          </a:p>
        </p:txBody>
      </p:sp>
      <p:sp>
        <p:nvSpPr>
          <p:cNvPr id="16" name="Rectangle 15"/>
          <p:cNvSpPr/>
          <p:nvPr/>
        </p:nvSpPr>
        <p:spPr>
          <a:xfrm>
            <a:off x="6361257" y="4663731"/>
            <a:ext cx="2473823" cy="8139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rPr>
              <a:t>Fading nhanh</a:t>
            </a:r>
            <a:endParaRPr lang="en-US" sz="2000">
              <a:solidFill>
                <a:schemeClr val="bg1"/>
              </a:solidFill>
            </a:endParaRPr>
          </a:p>
        </p:txBody>
      </p:sp>
      <p:sp>
        <p:nvSpPr>
          <p:cNvPr id="17" name="Rectangle 16"/>
          <p:cNvSpPr/>
          <p:nvPr/>
        </p:nvSpPr>
        <p:spPr>
          <a:xfrm>
            <a:off x="9079744" y="4656271"/>
            <a:ext cx="2473823" cy="8139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rPr>
              <a:t>Fading chậm</a:t>
            </a:r>
            <a:endParaRPr lang="en-US" sz="2000">
              <a:solidFill>
                <a:schemeClr val="bg1"/>
              </a:solidFill>
            </a:endParaRPr>
          </a:p>
        </p:txBody>
      </p:sp>
      <p:sp>
        <p:nvSpPr>
          <p:cNvPr id="18" name="Rectangle 17"/>
          <p:cNvSpPr/>
          <p:nvPr/>
        </p:nvSpPr>
        <p:spPr>
          <a:xfrm>
            <a:off x="3667485" y="4656272"/>
            <a:ext cx="2473823" cy="8139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rPr>
              <a:t>Fading chọn lọc tần số</a:t>
            </a:r>
            <a:endParaRPr lang="en-US" sz="2000">
              <a:solidFill>
                <a:schemeClr val="bg1"/>
              </a:solidFill>
            </a:endParaRPr>
          </a:p>
        </p:txBody>
      </p:sp>
      <p:sp>
        <p:nvSpPr>
          <p:cNvPr id="19" name="Rectangle 18"/>
          <p:cNvSpPr/>
          <p:nvPr/>
        </p:nvSpPr>
        <p:spPr>
          <a:xfrm>
            <a:off x="794539" y="4656272"/>
            <a:ext cx="2473823" cy="813968"/>
          </a:xfrm>
          <a:prstGeom prst="rect">
            <a:avLst/>
          </a:prstGeom>
          <a:solidFill>
            <a:schemeClr val="tx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solidFill>
                  <a:schemeClr val="bg1"/>
                </a:solidFill>
              </a:rPr>
              <a:t>Fading phẳng</a:t>
            </a:r>
            <a:endParaRPr lang="en-US" sz="2000">
              <a:solidFill>
                <a:schemeClr val="bg1"/>
              </a:solidFill>
            </a:endParaRPr>
          </a:p>
        </p:txBody>
      </p:sp>
      <p:cxnSp>
        <p:nvCxnSpPr>
          <p:cNvPr id="20" name="Straight Arrow Connector 19"/>
          <p:cNvCxnSpPr>
            <a:endCxn id="8" idx="0"/>
          </p:cNvCxnSpPr>
          <p:nvPr/>
        </p:nvCxnSpPr>
        <p:spPr>
          <a:xfrm flipH="1">
            <a:off x="2258815" y="1494626"/>
            <a:ext cx="1915296" cy="6036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1" idx="2"/>
            <a:endCxn id="16" idx="0"/>
          </p:cNvCxnSpPr>
          <p:nvPr/>
        </p:nvCxnSpPr>
        <p:spPr>
          <a:xfrm flipH="1">
            <a:off x="7318907" y="4084130"/>
            <a:ext cx="1402491" cy="5796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 idx="2"/>
            <a:endCxn id="9" idx="0"/>
          </p:cNvCxnSpPr>
          <p:nvPr/>
        </p:nvCxnSpPr>
        <p:spPr>
          <a:xfrm>
            <a:off x="4174112" y="1494626"/>
            <a:ext cx="1915297" cy="6036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1" idx="2"/>
            <a:endCxn id="17" idx="0"/>
          </p:cNvCxnSpPr>
          <p:nvPr/>
        </p:nvCxnSpPr>
        <p:spPr>
          <a:xfrm>
            <a:off x="8721398" y="4084130"/>
            <a:ext cx="1315996" cy="5721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2"/>
            <a:endCxn id="11" idx="0"/>
          </p:cNvCxnSpPr>
          <p:nvPr/>
        </p:nvCxnSpPr>
        <p:spPr>
          <a:xfrm>
            <a:off x="6089409" y="2728497"/>
            <a:ext cx="2631989" cy="7254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9" idx="2"/>
            <a:endCxn id="10" idx="0"/>
          </p:cNvCxnSpPr>
          <p:nvPr/>
        </p:nvCxnSpPr>
        <p:spPr>
          <a:xfrm flipH="1">
            <a:off x="3216464" y="2728497"/>
            <a:ext cx="2872945" cy="7254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0" idx="2"/>
            <a:endCxn id="18" idx="0"/>
          </p:cNvCxnSpPr>
          <p:nvPr/>
        </p:nvCxnSpPr>
        <p:spPr>
          <a:xfrm>
            <a:off x="3216464" y="4084131"/>
            <a:ext cx="1408671" cy="5721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0" idx="2"/>
            <a:endCxn id="19" idx="0"/>
          </p:cNvCxnSpPr>
          <p:nvPr/>
        </p:nvCxnSpPr>
        <p:spPr>
          <a:xfrm flipH="1">
            <a:off x="1752189" y="4084131"/>
            <a:ext cx="1464275" cy="5721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D57F1E4F-1CFF-5643-939E-217C01CDF565}" type="slidenum">
              <a:rPr lang="en-US" smtClean="0"/>
              <a:pPr/>
              <a:t>8</a:t>
            </a:fld>
            <a:endParaRPr lang="en-US" dirty="0"/>
          </a:p>
        </p:txBody>
      </p:sp>
      <p:sp>
        <p:nvSpPr>
          <p:cNvPr id="5" name="TextBox 4"/>
          <p:cNvSpPr txBox="1"/>
          <p:nvPr/>
        </p:nvSpPr>
        <p:spPr>
          <a:xfrm>
            <a:off x="4585592" y="5866068"/>
            <a:ext cx="2440459" cy="461665"/>
          </a:xfrm>
          <a:prstGeom prst="rect">
            <a:avLst/>
          </a:prstGeom>
          <a:noFill/>
        </p:spPr>
        <p:txBody>
          <a:bodyPr wrap="square" rtlCol="0">
            <a:spAutoFit/>
          </a:bodyPr>
          <a:lstStyle/>
          <a:p>
            <a:r>
              <a:rPr lang="en-US" sz="2400">
                <a:latin typeface="Tahoma" panose="020B0604030504040204" pitchFamily="34" charset="0"/>
                <a:ea typeface="Tahoma" panose="020B0604030504040204" pitchFamily="34" charset="0"/>
                <a:cs typeface="Tahoma" panose="020B0604030504040204" pitchFamily="34" charset="0"/>
              </a:rPr>
              <a:t>Các loại </a:t>
            </a:r>
            <a:r>
              <a:rPr lang="en-US" sz="2400" smtClean="0">
                <a:latin typeface="Tahoma" panose="020B0604030504040204" pitchFamily="34" charset="0"/>
                <a:ea typeface="Tahoma" panose="020B0604030504040204" pitchFamily="34" charset="0"/>
                <a:cs typeface="Tahoma" panose="020B0604030504040204" pitchFamily="34" charset="0"/>
              </a:rPr>
              <a:t>fading</a:t>
            </a:r>
            <a:endParaRPr lang="vi-VN" sz="2400">
              <a:latin typeface="Tahoma" panose="020B0604030504040204" pitchFamily="34" charset="0"/>
              <a:ea typeface="Tahoma" panose="020B0604030504040204" pitchFamily="34" charset="0"/>
              <a:cs typeface="Tahoma" panose="020B0604030504040204" pitchFamily="34" charset="0"/>
            </a:endParaRPr>
          </a:p>
        </p:txBody>
      </p:sp>
      <p:sp>
        <p:nvSpPr>
          <p:cNvPr id="23" name="TextBox 22"/>
          <p:cNvSpPr txBox="1"/>
          <p:nvPr/>
        </p:nvSpPr>
        <p:spPr>
          <a:xfrm>
            <a:off x="794539" y="208582"/>
            <a:ext cx="2751850" cy="461665"/>
          </a:xfrm>
          <a:prstGeom prst="rect">
            <a:avLst/>
          </a:prstGeom>
          <a:noFill/>
        </p:spPr>
        <p:txBody>
          <a:bodyPr wrap="square" rtlCol="0">
            <a:spAutoFit/>
          </a:bodyPr>
          <a:lstStyle/>
          <a:p>
            <a:pPr marL="342900" indent="-342900">
              <a:buFont typeface="Arial" panose="020B0604020202020204" pitchFamily="34" charset="0"/>
              <a:buChar char="•"/>
            </a:pPr>
            <a:r>
              <a:rPr lang="en-US" sz="2400" smtClean="0">
                <a:latin typeface="Tahoma" panose="020B0604030504040204" pitchFamily="34" charset="0"/>
                <a:ea typeface="Tahoma" panose="020B0604030504040204" pitchFamily="34" charset="0"/>
                <a:cs typeface="Tahoma" panose="020B0604030504040204" pitchFamily="34" charset="0"/>
              </a:rPr>
              <a:t>Phân </a:t>
            </a:r>
            <a:r>
              <a:rPr lang="en-US" sz="2400">
                <a:latin typeface="Tahoma" panose="020B0604030504040204" pitchFamily="34" charset="0"/>
                <a:ea typeface="Tahoma" panose="020B0604030504040204" pitchFamily="34" charset="0"/>
                <a:cs typeface="Tahoma" panose="020B0604030504040204" pitchFamily="34" charset="0"/>
              </a:rPr>
              <a:t>loại </a:t>
            </a:r>
            <a:r>
              <a:rPr lang="en-US" sz="2400" smtClean="0">
                <a:latin typeface="Tahoma" panose="020B0604030504040204" pitchFamily="34" charset="0"/>
                <a:ea typeface="Tahoma" panose="020B0604030504040204" pitchFamily="34" charset="0"/>
                <a:cs typeface="Tahoma" panose="020B0604030504040204" pitchFamily="34" charset="0"/>
              </a:rPr>
              <a:t>fading</a:t>
            </a:r>
          </a:p>
        </p:txBody>
      </p:sp>
    </p:spTree>
    <p:extLst>
      <p:ext uri="{BB962C8B-B14F-4D97-AF65-F5344CB8AC3E}">
        <p14:creationId xmlns:p14="http://schemas.microsoft.com/office/powerpoint/2010/main" val="39072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500"/>
                                        <p:tgtEl>
                                          <p:spTgt spid="1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par>
                                <p:cTn id="40" presetID="10" presetClass="entr" presetSubtype="0"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fade">
                                      <p:cBhvr>
                                        <p:cTn id="42" dur="500"/>
                                        <p:tgtEl>
                                          <p:spTgt spid="22"/>
                                        </p:tgtEl>
                                      </p:cBhvr>
                                    </p:animEffect>
                                  </p:childTnLst>
                                </p:cTn>
                              </p:par>
                              <p:par>
                                <p:cTn id="43" presetID="10" presetClass="entr" presetSubtype="0" fill="hold"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500"/>
                                        <p:tgtEl>
                                          <p:spTgt spid="25"/>
                                        </p:tgtEl>
                                      </p:cBhvr>
                                    </p:animEffect>
                                  </p:childTnLst>
                                </p:cTn>
                              </p:par>
                              <p:par>
                                <p:cTn id="46" presetID="10" presetClass="entr" presetSubtype="0" fill="hold"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fade">
                                      <p:cBhvr>
                                        <p:cTn id="48" dur="500"/>
                                        <p:tgtEl>
                                          <p:spTgt spid="26"/>
                                        </p:tgtEl>
                                      </p:cBhvr>
                                    </p:animEffect>
                                  </p:childTnLst>
                                </p:cTn>
                              </p:par>
                              <p:par>
                                <p:cTn id="49" presetID="10" presetClass="entr" presetSubtype="0" fill="hold"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fade">
                                      <p:cBhvr>
                                        <p:cTn id="51" dur="500"/>
                                        <p:tgtEl>
                                          <p:spTgt spid="27"/>
                                        </p:tgtEl>
                                      </p:cBhvr>
                                    </p:animEffect>
                                  </p:childTnLst>
                                </p:cTn>
                              </p:par>
                              <p:par>
                                <p:cTn id="52" presetID="10" presetClass="entr" presetSubtype="0" fill="hold"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par>
                                <p:cTn id="55" presetID="10"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fade">
                                      <p:cBhvr>
                                        <p:cTn id="57" dur="500"/>
                                        <p:tgtEl>
                                          <p:spTgt spid="40"/>
                                        </p:tgtEl>
                                      </p:cBhvr>
                                    </p:animEffect>
                                  </p:childTnLst>
                                </p:cTn>
                              </p:par>
                              <p:par>
                                <p:cTn id="58" presetID="10" presetClass="entr" presetSubtype="0" fill="hold" nodeType="with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fade">
                                      <p:cBhvr>
                                        <p:cTn id="60" dur="500"/>
                                        <p:tgtEl>
                                          <p:spTgt spid="41"/>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P spid="16" grpId="0" animBg="1"/>
      <p:bldP spid="17" grpId="0" animBg="1"/>
      <p:bldP spid="18" grpId="0" animBg="1"/>
      <p:bldP spid="19" grpId="0" animBg="1"/>
      <p:bldP spid="5"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9789" y="1715342"/>
            <a:ext cx="5529479" cy="4557772"/>
          </a:xfrm>
          <a:prstGeom prst="rect">
            <a:avLst/>
          </a:prstGeom>
        </p:spPr>
      </p:pic>
      <p:sp>
        <p:nvSpPr>
          <p:cNvPr id="3" name="Content Placeholder 2"/>
          <p:cNvSpPr>
            <a:spLocks noGrp="1"/>
          </p:cNvSpPr>
          <p:nvPr>
            <p:ph idx="1"/>
          </p:nvPr>
        </p:nvSpPr>
        <p:spPr>
          <a:xfrm>
            <a:off x="396307" y="0"/>
            <a:ext cx="11542584" cy="2483708"/>
          </a:xfrm>
        </p:spPr>
        <p:txBody>
          <a:bodyPr anchor="t">
            <a:norm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Rayleigh fading</a:t>
            </a:r>
          </a:p>
          <a:p>
            <a:pPr marL="0" indent="0">
              <a:buNone/>
            </a:pPr>
            <a:r>
              <a:rPr lang="en-US" sz="2400" smtClean="0">
                <a:latin typeface="Tahoma" panose="020B0604030504040204" pitchFamily="34" charset="0"/>
                <a:ea typeface="Tahoma" panose="020B0604030504040204" pitchFamily="34" charset="0"/>
                <a:cs typeface="Tahoma" panose="020B0604030504040204" pitchFamily="34" charset="0"/>
              </a:rPr>
              <a:t>	Là </a:t>
            </a:r>
            <a:r>
              <a:rPr lang="vi-VN" sz="2400" smtClean="0">
                <a:latin typeface="Tahoma" panose="020B0604030504040204" pitchFamily="34" charset="0"/>
                <a:ea typeface="Tahoma" panose="020B0604030504040204" pitchFamily="34" charset="0"/>
                <a:cs typeface="Tahoma" panose="020B0604030504040204" pitchFamily="34" charset="0"/>
              </a:rPr>
              <a:t>fading</a:t>
            </a:r>
            <a:r>
              <a:rPr lang="en-US" sz="2400" smtClean="0">
                <a:latin typeface="Tahoma" panose="020B0604030504040204" pitchFamily="34" charset="0"/>
                <a:ea typeface="Tahoma" panose="020B0604030504040204" pitchFamily="34" charset="0"/>
                <a:cs typeface="Tahoma" panose="020B0604030504040204" pitchFamily="34" charset="0"/>
              </a:rPr>
              <a:t> quy mô nhỏ, mô hình này </a:t>
            </a:r>
            <a:r>
              <a:rPr lang="vi-VN" sz="2400" smtClean="0">
                <a:latin typeface="Tahoma" panose="020B0604030504040204" pitchFamily="34" charset="0"/>
                <a:ea typeface="Tahoma" panose="020B0604030504040204" pitchFamily="34" charset="0"/>
                <a:cs typeface="Tahoma" panose="020B0604030504040204" pitchFamily="34" charset="0"/>
              </a:rPr>
              <a:t>phù </a:t>
            </a:r>
            <a:r>
              <a:rPr lang="vi-VN" sz="2400">
                <a:latin typeface="Tahoma" panose="020B0604030504040204" pitchFamily="34" charset="0"/>
                <a:ea typeface="Tahoma" panose="020B0604030504040204" pitchFamily="34" charset="0"/>
                <a:cs typeface="Tahoma" panose="020B0604030504040204" pitchFamily="34" charset="0"/>
              </a:rPr>
              <a:t>hợp với trường hợp tín hiệu bị tán xạ qua nhiều vật </a:t>
            </a:r>
            <a:r>
              <a:rPr lang="vi-VN" sz="2400" smtClean="0">
                <a:latin typeface="Tahoma" panose="020B0604030504040204" pitchFamily="34" charset="0"/>
                <a:ea typeface="Tahoma" panose="020B0604030504040204" pitchFamily="34" charset="0"/>
                <a:cs typeface="Tahoma" panose="020B0604030504040204" pitchFamily="34" charset="0"/>
              </a:rPr>
              <a:t>thể</a:t>
            </a:r>
            <a:r>
              <a:rPr lang="en-US" sz="2400" smtClean="0">
                <a:latin typeface="Tahoma" panose="020B0604030504040204" pitchFamily="34" charset="0"/>
                <a:ea typeface="Tahoma" panose="020B0604030504040204" pitchFamily="34" charset="0"/>
                <a:cs typeface="Tahoma" panose="020B0604030504040204" pitchFamily="34" charset="0"/>
              </a:rPr>
              <a:t> trên đường truyền.</a:t>
            </a:r>
            <a:r>
              <a:rPr lang="vi-VN" sz="2400" smtClean="0">
                <a:latin typeface="Tahoma" panose="020B0604030504040204" pitchFamily="34" charset="0"/>
                <a:ea typeface="Tahoma" panose="020B0604030504040204" pitchFamily="34" charset="0"/>
                <a:cs typeface="Tahoma" panose="020B0604030504040204" pitchFamily="34" charset="0"/>
              </a:rPr>
              <a:t> </a:t>
            </a:r>
            <a:r>
              <a:rPr lang="en-US" sz="2400" smtClean="0">
                <a:latin typeface="Tahoma" panose="020B0604030504040204" pitchFamily="34" charset="0"/>
                <a:ea typeface="Tahoma" panose="020B0604030504040204" pitchFamily="34" charset="0"/>
                <a:cs typeface="Tahoma" panose="020B0604030504040204" pitchFamily="34" charset="0"/>
              </a:rPr>
              <a:t>K</a:t>
            </a:r>
            <a:r>
              <a:rPr lang="vi-VN" sz="2400" smtClean="0">
                <a:latin typeface="Tahoma" panose="020B0604030504040204" pitchFamily="34" charset="0"/>
                <a:ea typeface="Tahoma" panose="020B0604030504040204" pitchFamily="34" charset="0"/>
                <a:cs typeface="Tahoma" panose="020B0604030504040204" pitchFamily="34" charset="0"/>
              </a:rPr>
              <a:t>hi </a:t>
            </a:r>
            <a:r>
              <a:rPr lang="vi-VN" sz="2400">
                <a:latin typeface="Tahoma" panose="020B0604030504040204" pitchFamily="34" charset="0"/>
                <a:ea typeface="Tahoma" panose="020B0604030504040204" pitchFamily="34" charset="0"/>
                <a:cs typeface="Tahoma" panose="020B0604030504040204" pitchFamily="34" charset="0"/>
              </a:rPr>
              <a:t>số lượng </a:t>
            </a:r>
            <a:r>
              <a:rPr lang="en-US" sz="2400" smtClean="0">
                <a:latin typeface="Tahoma" panose="020B0604030504040204" pitchFamily="34" charset="0"/>
                <a:ea typeface="Tahoma" panose="020B0604030504040204" pitchFamily="34" charset="0"/>
                <a:cs typeface="Tahoma" panose="020B0604030504040204" pitchFamily="34" charset="0"/>
              </a:rPr>
              <a:t>đa đường</a:t>
            </a:r>
            <a:r>
              <a:rPr lang="vi-VN" sz="2400" smtClean="0">
                <a:latin typeface="Tahoma" panose="020B0604030504040204" pitchFamily="34" charset="0"/>
                <a:ea typeface="Tahoma" panose="020B0604030504040204" pitchFamily="34" charset="0"/>
                <a:cs typeface="Tahoma" panose="020B0604030504040204" pitchFamily="34" charset="0"/>
              </a:rPr>
              <a:t> </a:t>
            </a:r>
            <a:r>
              <a:rPr lang="vi-VN" sz="2400">
                <a:latin typeface="Tahoma" panose="020B0604030504040204" pitchFamily="34" charset="0"/>
                <a:ea typeface="Tahoma" panose="020B0604030504040204" pitchFamily="34" charset="0"/>
                <a:cs typeface="Tahoma" panose="020B0604030504040204" pitchFamily="34" charset="0"/>
              </a:rPr>
              <a:t>lớn, không có tín hiệu tầm nhìn thẳng thì tín hiệu nhận được tuân theo phân phối </a:t>
            </a:r>
            <a:r>
              <a:rPr lang="vi-VN" sz="2400" smtClean="0">
                <a:latin typeface="Tahoma" panose="020B0604030504040204" pitchFamily="34" charset="0"/>
                <a:ea typeface="Tahoma" panose="020B0604030504040204" pitchFamily="34" charset="0"/>
                <a:cs typeface="Tahoma" panose="020B0604030504040204" pitchFamily="34" charset="0"/>
              </a:rPr>
              <a:t>Rayleigh</a:t>
            </a:r>
            <a:r>
              <a:rPr lang="en-US" sz="2400" smtClean="0">
                <a:latin typeface="Tahoma" panose="020B0604030504040204" pitchFamily="34" charset="0"/>
                <a:ea typeface="Tahoma" panose="020B0604030504040204" pitchFamily="34" charset="0"/>
                <a:cs typeface="Tahoma" panose="020B0604030504040204" pitchFamily="34" charset="0"/>
              </a:rPr>
              <a:t>									</a:t>
            </a:r>
          </a:p>
          <a:p>
            <a:pPr>
              <a:buFont typeface="Arial" panose="020B0604020202020204" pitchFamily="34" charset="0"/>
              <a:buChar char="•"/>
            </a:pPr>
            <a:endParaRPr lang="vi-VN" sz="2400">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400">
              <a:latin typeface="Tahoma" panose="020B0604030504040204" pitchFamily="34" charset="0"/>
              <a:ea typeface="Tahoma" panose="020B0604030504040204" pitchFamily="34" charset="0"/>
              <a:cs typeface="Tahoma" panose="020B0604030504040204" pitchFamily="34" charset="0"/>
            </a:endParaRPr>
          </a:p>
        </p:txBody>
      </p:sp>
      <p:sp>
        <p:nvSpPr>
          <p:cNvPr id="2" name="Slide Number Placeholder 1"/>
          <p:cNvSpPr>
            <a:spLocks noGrp="1"/>
          </p:cNvSpPr>
          <p:nvPr>
            <p:ph type="sldNum" sz="quarter" idx="12"/>
          </p:nvPr>
        </p:nvSpPr>
        <p:spPr/>
        <p:txBody>
          <a:bodyPr/>
          <a:lstStyle/>
          <a:p>
            <a:fld id="{D57F1E4F-1CFF-5643-939E-217C01CDF565}" type="slidenum">
              <a:rPr lang="en-US" smtClean="0"/>
              <a:pPr/>
              <a:t>9</a:t>
            </a:fld>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5458320" y="2365721"/>
                <a:ext cx="1792416" cy="767646"/>
              </a:xfrm>
              <a:prstGeom prst="rect">
                <a:avLst/>
              </a:prstGeom>
              <a:noFill/>
            </p:spPr>
            <p:txBody>
              <a:bodyPr wrap="square" rtlCol="0">
                <a:spAutoFit/>
              </a:bodyPr>
              <a:lstStyle/>
              <a:p>
                <a:r>
                  <a:rPr lang="en-US" sz="2400">
                    <a:solidFill>
                      <a:schemeClr val="bg1"/>
                    </a:solidFill>
                    <a:latin typeface="Tahoma" panose="020B0604030504040204" pitchFamily="34" charset="0"/>
                    <a:ea typeface="Tahoma" panose="020B0604030504040204" pitchFamily="34" charset="0"/>
                    <a:cs typeface="Tahoma" panose="020B0604030504040204" pitchFamily="34" charset="0"/>
                  </a:rPr>
                  <a:t>f(x)=</a:t>
                </a:r>
                <a14:m>
                  <m:oMath xmlns:m="http://schemas.openxmlformats.org/officeDocument/2006/math">
                    <m:f>
                      <m:fPr>
                        <m:ctrlPr>
                          <a:rPr lang="en-US" sz="2400" i="1">
                            <a:solidFill>
                              <a:schemeClr val="bg1"/>
                            </a:solidFill>
                            <a:latin typeface="Cambria Math" panose="02040503050406030204" pitchFamily="18" charset="0"/>
                          </a:rPr>
                        </m:ctrlPr>
                      </m:fPr>
                      <m:num>
                        <m:r>
                          <m:rPr>
                            <m:sty m:val="p"/>
                          </m:rPr>
                          <a:rPr lang="en-US" sz="2400">
                            <a:solidFill>
                              <a:schemeClr val="bg1"/>
                            </a:solidFill>
                            <a:latin typeface="Cambria Math" panose="02040503050406030204" pitchFamily="18" charset="0"/>
                          </a:rPr>
                          <m:t>x</m:t>
                        </m:r>
                      </m:num>
                      <m:den>
                        <m:sSup>
                          <m:sSupPr>
                            <m:ctrlPr>
                              <a:rPr lang="en-US" sz="2400" i="1">
                                <a:solidFill>
                                  <a:schemeClr val="bg1"/>
                                </a:solidFill>
                                <a:latin typeface="Cambria Math" panose="02040503050406030204" pitchFamily="18" charset="0"/>
                              </a:rPr>
                            </m:ctrlPr>
                          </m:sSupPr>
                          <m:e>
                            <m:r>
                              <m:rPr>
                                <m:sty m:val="p"/>
                              </m:rPr>
                              <a:rPr lang="en-US" sz="2400">
                                <a:solidFill>
                                  <a:schemeClr val="bg1"/>
                                </a:solidFill>
                                <a:latin typeface="Cambria Math" panose="02040503050406030204" pitchFamily="18" charset="0"/>
                                <a:ea typeface="Cambria Math" panose="02040503050406030204" pitchFamily="18" charset="0"/>
                              </a:rPr>
                              <m:t>σ</m:t>
                            </m:r>
                          </m:e>
                          <m:sup>
                            <m:r>
                              <a:rPr lang="en-US" sz="2400">
                                <a:solidFill>
                                  <a:schemeClr val="bg1"/>
                                </a:solidFill>
                                <a:latin typeface="Cambria Math" panose="02040503050406030204" pitchFamily="18" charset="0"/>
                              </a:rPr>
                              <m:t>2</m:t>
                            </m:r>
                          </m:sup>
                        </m:sSup>
                      </m:den>
                    </m:f>
                    <m:sSup>
                      <m:sSupPr>
                        <m:ctrlPr>
                          <a:rPr lang="en-US" sz="2400" i="1">
                            <a:solidFill>
                              <a:schemeClr val="bg1"/>
                            </a:solidFill>
                            <a:latin typeface="Cambria Math" panose="02040503050406030204" pitchFamily="18" charset="0"/>
                          </a:rPr>
                        </m:ctrlPr>
                      </m:sSupPr>
                      <m:e>
                        <m:r>
                          <m:rPr>
                            <m:sty m:val="p"/>
                          </m:rPr>
                          <a:rPr lang="en-US" sz="2400">
                            <a:solidFill>
                              <a:schemeClr val="bg1"/>
                            </a:solidFill>
                            <a:latin typeface="Cambria Math" panose="02040503050406030204" pitchFamily="18" charset="0"/>
                          </a:rPr>
                          <m:t>e</m:t>
                        </m:r>
                      </m:e>
                      <m:sup>
                        <m:f>
                          <m:fPr>
                            <m:ctrlPr>
                              <a:rPr lang="en-US" sz="2400" i="1">
                                <a:solidFill>
                                  <a:schemeClr val="bg1"/>
                                </a:solidFill>
                                <a:latin typeface="Cambria Math" panose="02040503050406030204" pitchFamily="18" charset="0"/>
                              </a:rPr>
                            </m:ctrlPr>
                          </m:fPr>
                          <m:num>
                            <m:r>
                              <a:rPr lang="en-US" sz="2400">
                                <a:solidFill>
                                  <a:schemeClr val="bg1"/>
                                </a:solidFill>
                                <a:latin typeface="Cambria Math" panose="02040503050406030204" pitchFamily="18" charset="0"/>
                              </a:rPr>
                              <m:t>−</m:t>
                            </m:r>
                            <m:sSup>
                              <m:sSupPr>
                                <m:ctrlPr>
                                  <a:rPr lang="en-US" sz="2400" i="1">
                                    <a:solidFill>
                                      <a:schemeClr val="bg1"/>
                                    </a:solidFill>
                                    <a:latin typeface="Cambria Math" panose="02040503050406030204" pitchFamily="18" charset="0"/>
                                  </a:rPr>
                                </m:ctrlPr>
                              </m:sSupPr>
                              <m:e>
                                <m:r>
                                  <m:rPr>
                                    <m:sty m:val="p"/>
                                  </m:rPr>
                                  <a:rPr lang="en-US" sz="2400">
                                    <a:solidFill>
                                      <a:schemeClr val="bg1"/>
                                    </a:solidFill>
                                    <a:latin typeface="Cambria Math" panose="02040503050406030204" pitchFamily="18" charset="0"/>
                                  </a:rPr>
                                  <m:t>x</m:t>
                                </m:r>
                              </m:e>
                              <m:sup>
                                <m:r>
                                  <a:rPr lang="en-US" sz="2400">
                                    <a:solidFill>
                                      <a:schemeClr val="bg1"/>
                                    </a:solidFill>
                                    <a:latin typeface="Cambria Math" panose="02040503050406030204" pitchFamily="18" charset="0"/>
                                  </a:rPr>
                                  <m:t>2</m:t>
                                </m:r>
                              </m:sup>
                            </m:sSup>
                          </m:num>
                          <m:den>
                            <m:sSup>
                              <m:sSupPr>
                                <m:ctrlPr>
                                  <a:rPr lang="en-US" sz="2400" i="1">
                                    <a:solidFill>
                                      <a:schemeClr val="bg1"/>
                                    </a:solidFill>
                                    <a:latin typeface="Cambria Math" panose="02040503050406030204" pitchFamily="18" charset="0"/>
                                  </a:rPr>
                                </m:ctrlPr>
                              </m:sSupPr>
                              <m:e>
                                <m:r>
                                  <a:rPr lang="en-US" sz="2400">
                                    <a:solidFill>
                                      <a:schemeClr val="bg1"/>
                                    </a:solidFill>
                                    <a:latin typeface="Cambria Math" panose="02040503050406030204" pitchFamily="18" charset="0"/>
                                  </a:rPr>
                                  <m:t>2</m:t>
                                </m:r>
                                <m:r>
                                  <m:rPr>
                                    <m:sty m:val="p"/>
                                  </m:rPr>
                                  <a:rPr lang="en-US" sz="2400">
                                    <a:solidFill>
                                      <a:schemeClr val="bg1"/>
                                    </a:solidFill>
                                    <a:latin typeface="Cambria Math" panose="02040503050406030204" pitchFamily="18" charset="0"/>
                                    <a:ea typeface="Cambria Math" panose="02040503050406030204" pitchFamily="18" charset="0"/>
                                  </a:rPr>
                                  <m:t>σ</m:t>
                                </m:r>
                              </m:e>
                              <m:sup>
                                <m:r>
                                  <a:rPr lang="en-US" sz="2400">
                                    <a:solidFill>
                                      <a:schemeClr val="bg1"/>
                                    </a:solidFill>
                                    <a:latin typeface="Cambria Math" panose="02040503050406030204" pitchFamily="18" charset="0"/>
                                  </a:rPr>
                                  <m:t>2</m:t>
                                </m:r>
                              </m:sup>
                            </m:sSup>
                          </m:den>
                        </m:f>
                      </m:sup>
                    </m:sSup>
                  </m:oMath>
                </a14:m>
                <a:endParaRPr lang="en-US" sz="2400"/>
              </a:p>
            </p:txBody>
          </p:sp>
        </mc:Choice>
        <mc:Fallback xmlns="">
          <p:sp>
            <p:nvSpPr>
              <p:cNvPr id="5" name="TextBox 4"/>
              <p:cNvSpPr txBox="1">
                <a:spLocks noRot="1" noChangeAspect="1" noMove="1" noResize="1" noEditPoints="1" noAdjustHandles="1" noChangeArrowheads="1" noChangeShapeType="1" noTextEdit="1"/>
              </p:cNvSpPr>
              <p:nvPr/>
            </p:nvSpPr>
            <p:spPr>
              <a:xfrm>
                <a:off x="5458320" y="2365721"/>
                <a:ext cx="1792416" cy="767646"/>
              </a:xfrm>
              <a:prstGeom prst="rect">
                <a:avLst/>
              </a:prstGeom>
              <a:blipFill>
                <a:blip r:embed="rId4"/>
                <a:stretch>
                  <a:fillRect l="-5102" b="-4762"/>
                </a:stretch>
              </a:blipFill>
            </p:spPr>
            <p:txBody>
              <a:bodyPr/>
              <a:lstStyle/>
              <a:p>
                <a:r>
                  <a:rPr lang="en-US">
                    <a:noFill/>
                  </a:rPr>
                  <a:t> </a:t>
                </a:r>
              </a:p>
            </p:txBody>
          </p:sp>
        </mc:Fallback>
      </mc:AlternateContent>
      <p:sp>
        <p:nvSpPr>
          <p:cNvPr id="6" name="TextBox 5"/>
          <p:cNvSpPr txBox="1"/>
          <p:nvPr/>
        </p:nvSpPr>
        <p:spPr>
          <a:xfrm>
            <a:off x="4925401" y="6310185"/>
            <a:ext cx="2858254" cy="461665"/>
          </a:xfrm>
          <a:prstGeom prst="rect">
            <a:avLst/>
          </a:prstGeom>
          <a:noFill/>
        </p:spPr>
        <p:txBody>
          <a:bodyPr wrap="square" rtlCol="0">
            <a:spAutoFit/>
          </a:bodyPr>
          <a:lstStyle/>
          <a:p>
            <a:r>
              <a:rPr lang="en-US" sz="2400" smtClean="0">
                <a:latin typeface="Tahoma" panose="020B0604030504040204" pitchFamily="34" charset="0"/>
                <a:ea typeface="Tahoma" panose="020B0604030504040204" pitchFamily="34" charset="0"/>
                <a:cs typeface="Tahoma" panose="020B0604030504040204" pitchFamily="34" charset="0"/>
              </a:rPr>
              <a:t>Phân phối Rayleigh</a:t>
            </a:r>
            <a:endParaRPr lang="en-US" sz="2400"/>
          </a:p>
        </p:txBody>
      </p:sp>
      <mc:AlternateContent xmlns:mc="http://schemas.openxmlformats.org/markup-compatibility/2006" xmlns:a14="http://schemas.microsoft.com/office/drawing/2010/main">
        <mc:Choice Requires="a14">
          <p:sp>
            <p:nvSpPr>
              <p:cNvPr id="7" name="TextBox 6"/>
              <p:cNvSpPr txBox="1"/>
              <p:nvPr/>
            </p:nvSpPr>
            <p:spPr>
              <a:xfrm>
                <a:off x="5458320" y="3244266"/>
                <a:ext cx="1792416" cy="843885"/>
              </a:xfrm>
              <a:prstGeom prst="rect">
                <a:avLst/>
              </a:prstGeom>
              <a:noFill/>
            </p:spPr>
            <p:txBody>
              <a:bodyPr wrap="square" rtlCol="0">
                <a:spAutoFit/>
              </a:bodyPr>
              <a:lstStyle/>
              <a:p>
                <a:r>
                  <a:rPr lang="en-US" sz="2400" smtClean="0">
                    <a:solidFill>
                      <a:schemeClr val="bg1"/>
                    </a:solidFill>
                    <a:latin typeface="Tahoma" panose="020B0604030504040204" pitchFamily="34" charset="0"/>
                    <a:ea typeface="Tahoma" panose="020B0604030504040204" pitchFamily="34" charset="0"/>
                    <a:cs typeface="Tahoma" panose="020B0604030504040204" pitchFamily="34" charset="0"/>
                  </a:rPr>
                  <a:t>E(x)=</a:t>
                </a:r>
                <a14:m>
                  <m:oMath xmlns:m="http://schemas.openxmlformats.org/officeDocument/2006/math">
                    <m:r>
                      <m:rPr>
                        <m:sty m:val="p"/>
                      </m:rPr>
                      <a:rPr lang="en-US" sz="2400" i="0" smtClean="0">
                        <a:solidFill>
                          <a:schemeClr val="bg1"/>
                        </a:solidFill>
                        <a:latin typeface="Cambria Math" panose="02040503050406030204" pitchFamily="18" charset="0"/>
                        <a:ea typeface="Cambria Math" panose="02040503050406030204" pitchFamily="18" charset="0"/>
                        <a:cs typeface="Tahoma" panose="020B0604030504040204" pitchFamily="34" charset="0"/>
                      </a:rPr>
                      <m:t>σ</m:t>
                    </m:r>
                    <m:rad>
                      <m:radPr>
                        <m:degHide m:val="on"/>
                        <m:ctrlPr>
                          <a:rPr lang="en-US" sz="2400" i="1" smtClean="0">
                            <a:solidFill>
                              <a:schemeClr val="bg1"/>
                            </a:solidFill>
                            <a:latin typeface="Cambria Math" panose="02040503050406030204" pitchFamily="18" charset="0"/>
                            <a:ea typeface="Cambria Math" panose="02040503050406030204" pitchFamily="18" charset="0"/>
                            <a:cs typeface="Tahoma" panose="020B0604030504040204" pitchFamily="34" charset="0"/>
                          </a:rPr>
                        </m:ctrlPr>
                      </m:radPr>
                      <m:deg/>
                      <m:e>
                        <m:f>
                          <m:fPr>
                            <m:ctrlPr>
                              <a:rPr lang="en-US" sz="2400" i="1" smtClean="0">
                                <a:solidFill>
                                  <a:schemeClr val="bg1"/>
                                </a:solidFill>
                                <a:latin typeface="Cambria Math" panose="02040503050406030204" pitchFamily="18" charset="0"/>
                                <a:ea typeface="Cambria Math" panose="02040503050406030204" pitchFamily="18" charset="0"/>
                                <a:cs typeface="Tahoma" panose="020B0604030504040204" pitchFamily="34" charset="0"/>
                              </a:rPr>
                            </m:ctrlPr>
                          </m:fPr>
                          <m:num>
                            <m:r>
                              <m:rPr>
                                <m:sty m:val="p"/>
                              </m:rPr>
                              <a:rPr lang="en-US" sz="2400" i="0" smtClean="0">
                                <a:solidFill>
                                  <a:schemeClr val="bg1"/>
                                </a:solidFill>
                                <a:latin typeface="Cambria Math" panose="02040503050406030204" pitchFamily="18" charset="0"/>
                                <a:ea typeface="Cambria Math" panose="02040503050406030204" pitchFamily="18" charset="0"/>
                                <a:cs typeface="Tahoma" panose="020B0604030504040204" pitchFamily="34" charset="0"/>
                              </a:rPr>
                              <m:t>π</m:t>
                            </m:r>
                          </m:num>
                          <m:den>
                            <m:r>
                              <a:rPr lang="en-US" sz="2400" b="0" i="0" smtClean="0">
                                <a:solidFill>
                                  <a:schemeClr val="bg1"/>
                                </a:solidFill>
                                <a:latin typeface="Cambria Math" panose="02040503050406030204" pitchFamily="18" charset="0"/>
                                <a:ea typeface="Cambria Math" panose="02040503050406030204" pitchFamily="18" charset="0"/>
                                <a:cs typeface="Tahoma" panose="020B0604030504040204" pitchFamily="34" charset="0"/>
                              </a:rPr>
                              <m:t>2</m:t>
                            </m:r>
                          </m:den>
                        </m:f>
                      </m:e>
                    </m:rad>
                  </m:oMath>
                </a14:m>
                <a:endParaRPr lang="en-US" sz="2400"/>
              </a:p>
            </p:txBody>
          </p:sp>
        </mc:Choice>
        <mc:Fallback xmlns="">
          <p:sp>
            <p:nvSpPr>
              <p:cNvPr id="7" name="TextBox 6"/>
              <p:cNvSpPr txBox="1">
                <a:spLocks noRot="1" noChangeAspect="1" noMove="1" noResize="1" noEditPoints="1" noAdjustHandles="1" noChangeArrowheads="1" noChangeShapeType="1" noTextEdit="1"/>
              </p:cNvSpPr>
              <p:nvPr/>
            </p:nvSpPr>
            <p:spPr>
              <a:xfrm>
                <a:off x="5458320" y="3244266"/>
                <a:ext cx="1792416" cy="843885"/>
              </a:xfrm>
              <a:prstGeom prst="rect">
                <a:avLst/>
              </a:prstGeom>
              <a:blipFill>
                <a:blip r:embed="rId5"/>
                <a:stretch>
                  <a:fillRect l="-51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458320" y="4199050"/>
                <a:ext cx="1792416" cy="613117"/>
              </a:xfrm>
              <a:prstGeom prst="rect">
                <a:avLst/>
              </a:prstGeom>
              <a:noFill/>
            </p:spPr>
            <p:txBody>
              <a:bodyPr wrap="square" rtlCol="0">
                <a:spAutoFit/>
              </a:bodyPr>
              <a:lstStyle/>
              <a:p>
                <a:r>
                  <a:rPr lang="en-US" sz="2400" smtClean="0">
                    <a:solidFill>
                      <a:schemeClr val="bg1"/>
                    </a:solidFill>
                    <a:latin typeface="Tahoma" panose="020B0604030504040204" pitchFamily="34" charset="0"/>
                    <a:ea typeface="Tahoma" panose="020B0604030504040204" pitchFamily="34" charset="0"/>
                    <a:cs typeface="Tahoma" panose="020B0604030504040204" pitchFamily="34" charset="0"/>
                  </a:rPr>
                  <a:t>V(x)=</a:t>
                </a:r>
                <a14:m>
                  <m:oMath xmlns:m="http://schemas.openxmlformats.org/officeDocument/2006/math">
                    <m:sSup>
                      <m:sSupPr>
                        <m:ctrlPr>
                          <a:rPr lang="en-US" sz="2400" i="1" smtClean="0">
                            <a:solidFill>
                              <a:schemeClr val="bg1"/>
                            </a:solidFill>
                            <a:latin typeface="Cambria Math" panose="02040503050406030204" pitchFamily="18" charset="0"/>
                            <a:ea typeface="Tahoma" panose="020B0604030504040204" pitchFamily="34" charset="0"/>
                            <a:cs typeface="Tahoma" panose="020B0604030504040204" pitchFamily="34" charset="0"/>
                          </a:rPr>
                        </m:ctrlPr>
                      </m:sSupPr>
                      <m:e>
                        <m:r>
                          <m:rPr>
                            <m:sty m:val="p"/>
                          </m:rPr>
                          <a:rPr lang="en-US" sz="2400" i="0" smtClean="0">
                            <a:solidFill>
                              <a:schemeClr val="bg1"/>
                            </a:solidFill>
                            <a:latin typeface="Cambria Math" panose="02040503050406030204" pitchFamily="18" charset="0"/>
                            <a:ea typeface="Cambria Math" panose="02040503050406030204" pitchFamily="18" charset="0"/>
                            <a:cs typeface="Tahoma" panose="020B0604030504040204" pitchFamily="34" charset="0"/>
                          </a:rPr>
                          <m:t>σ</m:t>
                        </m:r>
                      </m:e>
                      <m:sup>
                        <m:r>
                          <a:rPr lang="en-US" sz="2400" b="0" i="0" smtClean="0">
                            <a:solidFill>
                              <a:schemeClr val="bg1"/>
                            </a:solidFill>
                            <a:latin typeface="Cambria Math" panose="02040503050406030204" pitchFamily="18" charset="0"/>
                            <a:ea typeface="Tahoma" panose="020B0604030504040204" pitchFamily="34" charset="0"/>
                            <a:cs typeface="Tahoma" panose="020B0604030504040204" pitchFamily="34" charset="0"/>
                          </a:rPr>
                          <m:t>2</m:t>
                        </m:r>
                      </m:sup>
                    </m:sSup>
                    <m:f>
                      <m:fPr>
                        <m:ctrlPr>
                          <a:rPr lang="en-US" sz="2400" i="1" smtClean="0">
                            <a:solidFill>
                              <a:schemeClr val="bg1"/>
                            </a:solidFill>
                            <a:latin typeface="Cambria Math" panose="02040503050406030204" pitchFamily="18" charset="0"/>
                            <a:ea typeface="Tahoma" panose="020B0604030504040204" pitchFamily="34" charset="0"/>
                            <a:cs typeface="Tahoma" panose="020B0604030504040204" pitchFamily="34" charset="0"/>
                          </a:rPr>
                        </m:ctrlPr>
                      </m:fPr>
                      <m:num>
                        <m:r>
                          <a:rPr lang="en-US" sz="2400" b="0" i="0" smtClean="0">
                            <a:solidFill>
                              <a:schemeClr val="bg1"/>
                            </a:solidFill>
                            <a:latin typeface="Cambria Math" panose="02040503050406030204" pitchFamily="18" charset="0"/>
                            <a:ea typeface="Tahoma" panose="020B0604030504040204" pitchFamily="34" charset="0"/>
                            <a:cs typeface="Tahoma" panose="020B0604030504040204" pitchFamily="34" charset="0"/>
                          </a:rPr>
                          <m:t>4−</m:t>
                        </m:r>
                        <m:r>
                          <m:rPr>
                            <m:sty m:val="p"/>
                          </m:rPr>
                          <a:rPr lang="en-US" sz="2400" b="0" i="0" smtClean="0">
                            <a:solidFill>
                              <a:schemeClr val="bg1"/>
                            </a:solidFill>
                            <a:latin typeface="Cambria Math" panose="02040503050406030204" pitchFamily="18" charset="0"/>
                            <a:ea typeface="Cambria Math" panose="02040503050406030204" pitchFamily="18" charset="0"/>
                            <a:cs typeface="Tahoma" panose="020B0604030504040204" pitchFamily="34" charset="0"/>
                          </a:rPr>
                          <m:t>π</m:t>
                        </m:r>
                      </m:num>
                      <m:den>
                        <m:r>
                          <a:rPr lang="en-US" sz="2400" b="0" i="0" smtClean="0">
                            <a:solidFill>
                              <a:schemeClr val="bg1"/>
                            </a:solidFill>
                            <a:latin typeface="Cambria Math" panose="02040503050406030204" pitchFamily="18" charset="0"/>
                            <a:ea typeface="Tahoma" panose="020B0604030504040204" pitchFamily="34" charset="0"/>
                            <a:cs typeface="Tahoma" panose="020B0604030504040204" pitchFamily="34" charset="0"/>
                          </a:rPr>
                          <m:t>2</m:t>
                        </m:r>
                      </m:den>
                    </m:f>
                  </m:oMath>
                </a14:m>
                <a:endParaRPr lang="en-US" sz="2400"/>
              </a:p>
            </p:txBody>
          </p:sp>
        </mc:Choice>
        <mc:Fallback xmlns="">
          <p:sp>
            <p:nvSpPr>
              <p:cNvPr id="8" name="TextBox 7"/>
              <p:cNvSpPr txBox="1">
                <a:spLocks noRot="1" noChangeAspect="1" noMove="1" noResize="1" noEditPoints="1" noAdjustHandles="1" noChangeArrowheads="1" noChangeShapeType="1" noTextEdit="1"/>
              </p:cNvSpPr>
              <p:nvPr/>
            </p:nvSpPr>
            <p:spPr>
              <a:xfrm>
                <a:off x="5458320" y="4199050"/>
                <a:ext cx="1792416" cy="613117"/>
              </a:xfrm>
              <a:prstGeom prst="rect">
                <a:avLst/>
              </a:prstGeom>
              <a:blipFill>
                <a:blip r:embed="rId6"/>
                <a:stretch>
                  <a:fillRect l="-5102" b="-7000"/>
                </a:stretch>
              </a:blipFill>
            </p:spPr>
            <p:txBody>
              <a:bodyPr/>
              <a:lstStyle/>
              <a:p>
                <a:r>
                  <a:rPr lang="en-US">
                    <a:noFill/>
                  </a:rPr>
                  <a:t> </a:t>
                </a:r>
              </a:p>
            </p:txBody>
          </p:sp>
        </mc:Fallback>
      </mc:AlternateContent>
    </p:spTree>
    <p:extLst>
      <p:ext uri="{BB962C8B-B14F-4D97-AF65-F5344CB8AC3E}">
        <p14:creationId xmlns:p14="http://schemas.microsoft.com/office/powerpoint/2010/main" val="784163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4971</TotalTime>
  <Words>1104</Words>
  <Application>Microsoft Office PowerPoint</Application>
  <PresentationFormat>Widescreen</PresentationFormat>
  <Paragraphs>202</Paragraphs>
  <Slides>20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 Math</vt:lpstr>
      <vt:lpstr>Segoe UI</vt:lpstr>
      <vt:lpstr>Tahoma</vt:lpstr>
      <vt:lpstr>Celestial</vt:lpstr>
      <vt:lpstr>HỆ THống viễn thông Kĩ thuật trải phổ trực tiếp</vt:lpstr>
      <vt:lpstr>Nội Dung</vt:lpstr>
      <vt:lpstr>I. Giới thiệu kĩ thuật trải phổ</vt:lpstr>
      <vt:lpstr>PowerPoint Presentation</vt:lpstr>
      <vt:lpstr>II. Hệ thống trải phổ trực tiếp</vt:lpstr>
      <vt:lpstr>PowerPoint Presentation</vt:lpstr>
      <vt:lpstr>PowerPoint Presentation</vt:lpstr>
      <vt:lpstr>PowerPoint Presentation</vt:lpstr>
      <vt:lpstr>PowerPoint Presentation</vt:lpstr>
      <vt:lpstr>PowerPoint Presentation</vt:lpstr>
      <vt:lpstr>PowerPoint Presentation</vt:lpstr>
      <vt:lpstr>III. Mô phỏng</vt:lpstr>
      <vt:lpstr>PowerPoint Presentation</vt:lpstr>
      <vt:lpstr>PowerPoint Presentation</vt:lpstr>
      <vt:lpstr>PowerPoint Presentation</vt:lpstr>
      <vt:lpstr>PowerPoint Presentation</vt:lpstr>
      <vt:lpstr>PowerPoint Presentation</vt:lpstr>
      <vt:lpstr>PowerPoint Presentation</vt:lpstr>
      <vt:lpstr>IV. Kết luận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viễn thông Kĩ thuật trải phổ trực tiếp</dc:title>
  <dc:creator>Hiếu Minh</dc:creator>
  <cp:lastModifiedBy>Hiếu Minh</cp:lastModifiedBy>
  <cp:revision>99</cp:revision>
  <dcterms:created xsi:type="dcterms:W3CDTF">2019-04-21T11:05:08Z</dcterms:created>
  <dcterms:modified xsi:type="dcterms:W3CDTF">2019-04-28T06:12:27Z</dcterms:modified>
</cp:coreProperties>
</file>