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3" r:id="rId39"/>
    <p:sldId id="295" r:id="rId40"/>
    <p:sldId id="296" r:id="rId41"/>
    <p:sldId id="297" r:id="rId42"/>
    <p:sldId id="298" r:id="rId43"/>
    <p:sldId id="303" r:id="rId44"/>
    <p:sldId id="300" r:id="rId45"/>
    <p:sldId id="306" r:id="rId46"/>
    <p:sldId id="302" r:id="rId47"/>
    <p:sldId id="307" r:id="rId48"/>
    <p:sldId id="308" r:id="rId49"/>
    <p:sldId id="309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0643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2055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213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1822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9431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631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0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808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9290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049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0793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5626-FCCD-4FB6-B8B2-52226181ECD1}" type="datetimeFigureOut">
              <a:rPr lang="vi-VN" smtClean="0"/>
              <a:pPr/>
              <a:t>18/11/2018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04AE-0838-4CEE-9125-1FDD4331F403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0319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4B68E-DA38-441D-89C7-85D14A26B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vi-VN" sz="4400" dirty="0">
                <a:latin typeface="Calibri" panose="020F0502020204030204" pitchFamily="34" charset="0"/>
              </a:rPr>
              <a:t>Chương IV: Hệ thống thông tin sợi quang</a:t>
            </a:r>
            <a:br>
              <a:rPr lang="vi-VN" sz="4400" dirty="0">
                <a:latin typeface="Calibri" panose="020F0502020204030204" pitchFamily="34" charset="0"/>
              </a:rPr>
            </a:br>
            <a:r>
              <a:rPr lang="vi-VN" sz="4400" dirty="0">
                <a:latin typeface="Calibri" panose="020F0502020204030204" pitchFamily="34" charset="0"/>
              </a:rPr>
              <a:t>(Optical fiber communications system)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403318-ADF7-489B-A0F8-938789D61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8499"/>
            <a:ext cx="6858000" cy="1655762"/>
          </a:xfrm>
        </p:spPr>
        <p:txBody>
          <a:bodyPr/>
          <a:lstStyle/>
          <a:p>
            <a:r>
              <a:rPr lang="vi-VN" dirty="0"/>
              <a:t>Chuyen T. Nguyen </a:t>
            </a:r>
          </a:p>
          <a:p>
            <a:r>
              <a:rPr lang="vi-VN" dirty="0"/>
              <a:t>2018.1</a:t>
            </a:r>
          </a:p>
        </p:txBody>
      </p:sp>
    </p:spTree>
    <p:extLst>
      <p:ext uri="{BB962C8B-B14F-4D97-AF65-F5344CB8AC3E}">
        <p14:creationId xmlns:p14="http://schemas.microsoft.com/office/powerpoint/2010/main" xmlns="" val="211431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 Đặc điểm</a:t>
            </a:r>
          </a:p>
          <a:p>
            <a:pPr marL="0" indent="0">
              <a:buNone/>
            </a:pPr>
            <a:r>
              <a:rPr lang="vi-VN" dirty="0"/>
              <a:t>Nhược điểm</a:t>
            </a:r>
          </a:p>
        </p:txBody>
      </p:sp>
    </p:spTree>
    <p:extLst>
      <p:ext uri="{BB962C8B-B14F-4D97-AF65-F5344CB8AC3E}">
        <p14:creationId xmlns:p14="http://schemas.microsoft.com/office/powerpoint/2010/main" xmlns="" val="354813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Nguyên lý truyền ánh sáng và phản xạ toàn phần</a:t>
            </a:r>
          </a:p>
        </p:txBody>
      </p:sp>
    </p:spTree>
    <p:extLst>
      <p:ext uri="{BB962C8B-B14F-4D97-AF65-F5344CB8AC3E}">
        <p14:creationId xmlns:p14="http://schemas.microsoft.com/office/powerpoint/2010/main" xmlns="" val="7504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Nguyên lý truyền ánh sáng và phản xạ toàn phần</a:t>
            </a:r>
          </a:p>
        </p:txBody>
      </p:sp>
    </p:spTree>
    <p:extLst>
      <p:ext uri="{BB962C8B-B14F-4D97-AF65-F5344CB8AC3E}">
        <p14:creationId xmlns:p14="http://schemas.microsoft.com/office/powerpoint/2010/main" xmlns="" val="411971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2. Truyền ánh sáng trong sợi quang</a:t>
            </a:r>
          </a:p>
        </p:txBody>
      </p:sp>
      <p:pic>
        <p:nvPicPr>
          <p:cNvPr id="5124" name="Picture 4" descr="Káº¿t quáº£ hÃ¬nh áº£nh cho optical fiber">
            <a:extLst>
              <a:ext uri="{FF2B5EF4-FFF2-40B4-BE49-F238E27FC236}">
                <a16:creationId xmlns:a16="http://schemas.microsoft.com/office/drawing/2014/main" xmlns="" id="{F8BFB13F-38D8-4BCB-B2F9-343A40D9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037" y="2757488"/>
            <a:ext cx="3541778" cy="304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04F5BD-ACDF-4B0B-810D-968BF776B06D}"/>
              </a:ext>
            </a:extLst>
          </p:cNvPr>
          <p:cNvSpPr txBox="1"/>
          <p:nvPr/>
        </p:nvSpPr>
        <p:spPr>
          <a:xfrm>
            <a:off x="2875722" y="4280453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n</a:t>
            </a:r>
            <a:r>
              <a:rPr lang="vi-VN" b="1" baseline="-25000" dirty="0"/>
              <a:t>2</a:t>
            </a:r>
            <a:endParaRPr lang="vi-V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96B5672-F013-4776-BECE-853A5CC657E8}"/>
              </a:ext>
            </a:extLst>
          </p:cNvPr>
          <p:cNvSpPr txBox="1"/>
          <p:nvPr/>
        </p:nvSpPr>
        <p:spPr>
          <a:xfrm>
            <a:off x="3592361" y="4465119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n</a:t>
            </a:r>
            <a:r>
              <a:rPr lang="vi-VN" b="1" baseline="-25000" dirty="0"/>
              <a:t>1</a:t>
            </a:r>
            <a:endParaRPr lang="vi-V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3B8AA1-B4E4-4991-B602-6926C7783E1F}"/>
              </a:ext>
            </a:extLst>
          </p:cNvPr>
          <p:cNvSpPr txBox="1"/>
          <p:nvPr/>
        </p:nvSpPr>
        <p:spPr>
          <a:xfrm>
            <a:off x="5791201" y="3587305"/>
            <a:ext cx="94090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200" b="1" dirty="0"/>
              <a:t>n</a:t>
            </a:r>
            <a:r>
              <a:rPr lang="vi-VN" sz="2200" b="1" baseline="-25000" dirty="0"/>
              <a:t>2</a:t>
            </a:r>
            <a:r>
              <a:rPr lang="vi-VN" sz="2200" b="1" dirty="0"/>
              <a:t>&lt;n</a:t>
            </a:r>
            <a:r>
              <a:rPr lang="vi-VN" sz="2200" b="1" baseline="-25000" dirty="0"/>
              <a:t>1</a:t>
            </a:r>
            <a:endParaRPr lang="vi-VN" sz="2200" b="1" dirty="0"/>
          </a:p>
        </p:txBody>
      </p:sp>
    </p:spTree>
    <p:extLst>
      <p:ext uri="{BB962C8B-B14F-4D97-AF65-F5344CB8AC3E}">
        <p14:creationId xmlns:p14="http://schemas.microsoft.com/office/powerpoint/2010/main" xmlns="" val="30811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2. Truyền ánh sáng trong sợi quang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2C73FC-C3E0-46C3-A5AD-1632411D0E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13" y="2429977"/>
            <a:ext cx="5792129" cy="2823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FF49741-F44A-4B32-BF07-57F84CA3931F}"/>
              </a:ext>
            </a:extLst>
          </p:cNvPr>
          <p:cNvSpPr txBox="1"/>
          <p:nvPr/>
        </p:nvSpPr>
        <p:spPr>
          <a:xfrm>
            <a:off x="753716" y="5949505"/>
            <a:ext cx="8085483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200" dirty="0"/>
              <a:t>Q: Góc bơm tia sáng vào sợi quang =? để phản xạ toàn phần?</a:t>
            </a:r>
          </a:p>
        </p:txBody>
      </p:sp>
    </p:spTree>
    <p:extLst>
      <p:ext uri="{BB962C8B-B14F-4D97-AF65-F5344CB8AC3E}">
        <p14:creationId xmlns:p14="http://schemas.microsoft.com/office/powerpoint/2010/main" xmlns="" val="21132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3. Khẩu độ số-NA (nummerical aperture)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2C73FC-C3E0-46C3-A5AD-1632411D0E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1478"/>
            <a:ext cx="5675451" cy="27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109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II.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3. Khẩu độ số-NA (nummerical aperture)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2C73FC-C3E0-46C3-A5AD-1632411D0E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91478"/>
            <a:ext cx="5675451" cy="27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316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Ví dụ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16F1DD-432B-43F7-8684-585E783E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1705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EAB5A-F133-4924-B570-62FED34A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900" dirty="0">
                <a:latin typeface="Calibri" panose="020F0502020204030204" pitchFamily="34" charset="0"/>
              </a:rPr>
              <a:t>III. Phân bố chiết suất trong sợi quang</a:t>
            </a:r>
            <a:endParaRPr lang="vi-VN" sz="3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5C8B8-6A51-47D7-91FA-40AFFFF024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4189" y="1690690"/>
            <a:ext cx="4345394" cy="14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520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EAB5A-F133-4924-B570-62FED34A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900" dirty="0">
                <a:latin typeface="Calibri" panose="020F0502020204030204" pitchFamily="34" charset="0"/>
              </a:rPr>
              <a:t>III. Phân bố chiết suất trong sợi quang</a:t>
            </a:r>
            <a:endParaRPr lang="vi-VN" sz="3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85C8B8-6A51-47D7-91FA-40AFFFF024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4189" y="1690690"/>
            <a:ext cx="4345394" cy="14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24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  <a:p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</a:rPr>
              <a:t>Khái niệm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12124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44A98-744B-4921-BDDC-76B93C6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III. Phân bố chiết suất trong sợi quang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45588-47FE-4679-AC46-7625AD4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</a:rPr>
              <a:t>1. Sợi quang có chiết suất nhảy bậc-SI (Step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345781-D2CA-4EB2-AC9A-496CC50E25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815" y="2714206"/>
            <a:ext cx="3163185" cy="1075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DB3F3E-B5ED-457F-876F-5917304527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3403" y="2392636"/>
            <a:ext cx="2419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61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44A98-744B-4921-BDDC-76B93C6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III. Phân bố chiết suất trong sợi quang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45588-47FE-4679-AC46-7625AD4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</a:rPr>
              <a:t>1. Sợi quang có chiết suất nhảy bậc-SI (Step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974904-E225-4455-8BAA-1824FAB3FC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812" y="2570266"/>
            <a:ext cx="7572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290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44A98-744B-4921-BDDC-76B93C6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III. Phân bố chiết suất trong sợi quang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45588-47FE-4679-AC46-7625AD4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</a:rPr>
              <a:t>2. Sợi quang có chiết suất giảm dần GI (graded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869DD0-1C1F-4CE3-8FE6-3367FD26F3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076" y="2855636"/>
            <a:ext cx="2901812" cy="1162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F30AF-4D91-4E73-8B67-F8F3A7130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1114" y="2559947"/>
            <a:ext cx="2781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231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44A98-744B-4921-BDDC-76B93C6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III. Phân bố chiết suất trong sợi quang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45588-47FE-4679-AC46-7625AD4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</a:rPr>
              <a:t>2. Sợi quang có chiết suất giảm dần GI (graded index)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49883C-7B47-4240-94FF-73A0C9E9CD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087" y="2414587"/>
            <a:ext cx="7743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457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CE31C-791A-450D-8F4B-9448BEE5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Ví dụ: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1D7B5-8126-4252-90EE-960B1F9A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0185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8024F-59BE-47A7-8C9A-AFF11B82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mode </a:t>
            </a:r>
            <a:r>
              <a:rPr lang="en-US" dirty="0" err="1"/>
              <a:t>sóng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8024F-59BE-47A7-8C9A-AFF11B82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mode </a:t>
            </a:r>
            <a:r>
              <a:rPr lang="en-US" dirty="0" err="1"/>
              <a:t>sóng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8024F-59BE-47A7-8C9A-AFF11B82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mode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8024F-59BE-47A7-8C9A-AFF11B82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mode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8024F-59BE-47A7-8C9A-AFF11B82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mode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C2D16A-80C7-43F4-8EBA-EE1170A8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E144225-9218-48DE-90CB-30B89031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8932" y="2670313"/>
            <a:ext cx="3513068" cy="12390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81A394B-A646-4C75-9833-FDCA026B18E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5E4708-7E7A-4F79-B80C-B09C9C3A8390}"/>
              </a:ext>
            </a:extLst>
          </p:cNvPr>
          <p:cNvSpPr txBox="1"/>
          <p:nvPr/>
        </p:nvSpPr>
        <p:spPr>
          <a:xfrm>
            <a:off x="5393635" y="3101009"/>
            <a:ext cx="2955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Intensity modulation (IM)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86163B-7AE3-4723-A2A6-E7976524FD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677" y="4026144"/>
            <a:ext cx="2982981" cy="1662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1BD4DB-6A9D-42D1-8199-D6027C7A5679}"/>
              </a:ext>
            </a:extLst>
          </p:cNvPr>
          <p:cNvSpPr txBox="1"/>
          <p:nvPr/>
        </p:nvSpPr>
        <p:spPr>
          <a:xfrm>
            <a:off x="5393634" y="4344985"/>
            <a:ext cx="295523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direct detection (DD)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3B65A9B-8C33-4C8B-A9DB-7A4D0525F617}"/>
              </a:ext>
            </a:extLst>
          </p:cNvPr>
          <p:cNvCxnSpPr/>
          <p:nvPr/>
        </p:nvCxnSpPr>
        <p:spPr>
          <a:xfrm flipV="1">
            <a:off x="3167270" y="2226365"/>
            <a:ext cx="3074504" cy="87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46492E-CB47-4CD4-9086-1E0E5ADDE736}"/>
              </a:ext>
            </a:extLst>
          </p:cNvPr>
          <p:cNvSpPr txBox="1"/>
          <p:nvPr/>
        </p:nvSpPr>
        <p:spPr>
          <a:xfrm>
            <a:off x="6387548" y="1961322"/>
            <a:ext cx="239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Diode Laser, 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FB7D16F-1229-497D-B1D7-7C61A2DB689C}"/>
              </a:ext>
            </a:extLst>
          </p:cNvPr>
          <p:cNvSpPr txBox="1"/>
          <p:nvPr/>
        </p:nvSpPr>
        <p:spPr>
          <a:xfrm>
            <a:off x="815838" y="5339600"/>
            <a:ext cx="7699512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200" b="1" dirty="0">
                <a:latin typeface="Calibri" panose="020F0502020204030204" pitchFamily="34" charset="0"/>
              </a:rPr>
              <a:t>Notes: </a:t>
            </a:r>
          </a:p>
          <a:p>
            <a:pPr marL="342900" indent="-342900">
              <a:buFontTx/>
              <a:buChar char="-"/>
            </a:pPr>
            <a:r>
              <a:rPr lang="vi-VN" sz="2200" dirty="0">
                <a:latin typeface="Calibri" panose="020F0502020204030204" pitchFamily="34" charset="0"/>
              </a:rPr>
              <a:t>Laser: Light Amplifier by Simulated Emission of Radiation</a:t>
            </a:r>
          </a:p>
          <a:p>
            <a:pPr marL="342900" indent="-342900">
              <a:buFontTx/>
              <a:buChar char="-"/>
            </a:pPr>
            <a:r>
              <a:rPr lang="vi-VN" sz="2200" dirty="0">
                <a:latin typeface="Calibri" panose="020F0502020204030204" pitchFamily="34" charset="0"/>
              </a:rPr>
              <a:t>Led: Light emitting diode</a:t>
            </a:r>
          </a:p>
        </p:txBody>
      </p:sp>
    </p:spTree>
    <p:extLst>
      <p:ext uri="{BB962C8B-B14F-4D97-AF65-F5344CB8AC3E}">
        <p14:creationId xmlns:p14="http://schemas.microsoft.com/office/powerpoint/2010/main" xmlns="" val="809833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5B55-1467-44FC-80EA-ED2C6BDE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IV. Sợi đơn mode, đa mode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888" y="1501054"/>
            <a:ext cx="6765347" cy="44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575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6958E5E-1F75-4240-96F8-69CD8A5037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911" y="2626622"/>
            <a:ext cx="768667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609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do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thụ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551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do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2499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do </a:t>
            </a:r>
            <a:r>
              <a:rPr lang="en-US" dirty="0" err="1"/>
              <a:t>uốn</a:t>
            </a:r>
            <a:r>
              <a:rPr lang="en-US" dirty="0"/>
              <a:t> </a:t>
            </a:r>
            <a:r>
              <a:rPr lang="en-US" dirty="0" err="1"/>
              <a:t>cong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258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r>
              <a:rPr lang="en-US" dirty="0"/>
              <a:t> (signal attenuation, signal loss, fiber loss)</a:t>
            </a:r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hao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A6A193-69B0-4950-AC93-99A7DFF7A9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2356" y="2946545"/>
            <a:ext cx="4804949" cy="33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2946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7C6D98-6B81-4311-86AA-FD26B2F63C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359" y="2182165"/>
            <a:ext cx="7677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3133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514350" indent="-514350">
              <a:buNone/>
            </a:pPr>
            <a:r>
              <a:rPr lang="en-US" dirty="0"/>
              <a:t>2.1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7C6D98-6B81-4311-86AA-FD26B2F63C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694783"/>
            <a:ext cx="7677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ABAA8F6-3E4F-45EE-BD3A-E1DB9EEFD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0261" y="2343220"/>
            <a:ext cx="4956314" cy="2623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D55366-7E93-4B40-96BA-ECD3719CF0BA}"/>
              </a:ext>
            </a:extLst>
          </p:cNvPr>
          <p:cNvSpPr txBox="1"/>
          <p:nvPr/>
        </p:nvSpPr>
        <p:spPr>
          <a:xfrm>
            <a:off x="4572000" y="1825625"/>
            <a:ext cx="257092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800" b="1" dirty="0">
                <a:latin typeface="Calibri" panose="020F0502020204030204" pitchFamily="34" charset="0"/>
              </a:rPr>
              <a:t>IM/DD systems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8882F97-623C-492B-AAFA-DC49A545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8578838-41BA-4E05-9C83-40DCD0B6E3FE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2D6C32-C08D-4E5F-B826-A81ED576999B}"/>
              </a:ext>
            </a:extLst>
          </p:cNvPr>
          <p:cNvSpPr txBox="1"/>
          <p:nvPr/>
        </p:nvSpPr>
        <p:spPr>
          <a:xfrm>
            <a:off x="908603" y="4967151"/>
            <a:ext cx="7699512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200" b="1" dirty="0">
                <a:latin typeface="Calibri" panose="020F0502020204030204" pitchFamily="34" charset="0"/>
              </a:rPr>
              <a:t>Notes: </a:t>
            </a:r>
          </a:p>
          <a:p>
            <a:pPr marL="342900" indent="-342900">
              <a:buFontTx/>
              <a:buChar char="-"/>
            </a:pPr>
            <a:r>
              <a:rPr lang="vi-VN" sz="2200" dirty="0">
                <a:latin typeface="Calibri" panose="020F0502020204030204" pitchFamily="34" charset="0"/>
              </a:rPr>
              <a:t>Cần bộ chuyển đổi điện quang (E/O) và quang điện (O/E)</a:t>
            </a:r>
          </a:p>
          <a:p>
            <a:pPr marL="342900" indent="-342900">
              <a:buFontTx/>
              <a:buChar char="-"/>
            </a:pPr>
            <a:r>
              <a:rPr lang="vi-VN" sz="2200" dirty="0">
                <a:latin typeface="Calibri" panose="020F0502020204030204" pitchFamily="34" charset="0"/>
              </a:rPr>
              <a:t>Để thực hiện việc truyền giữa 2 điểm, cần 2 sợi quang</a:t>
            </a:r>
          </a:p>
          <a:p>
            <a:pPr marL="342900" indent="-342900">
              <a:buFontTx/>
              <a:buChar char="-"/>
            </a:pPr>
            <a:r>
              <a:rPr lang="vi-VN" sz="2200" dirty="0">
                <a:latin typeface="Calibri" panose="020F0502020204030204" pitchFamily="34" charset="0"/>
              </a:rPr>
              <a:t>Có thể tồn tại bộ lặp/chuyể tiếp trên đường truyền</a:t>
            </a:r>
          </a:p>
        </p:txBody>
      </p:sp>
    </p:spTree>
    <p:extLst>
      <p:ext uri="{BB962C8B-B14F-4D97-AF65-F5344CB8AC3E}">
        <p14:creationId xmlns:p14="http://schemas.microsoft.com/office/powerpoint/2010/main" xmlns="" val="72246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514350" indent="-51435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mode (</a:t>
            </a:r>
            <a:r>
              <a:rPr lang="en-US" dirty="0" err="1"/>
              <a:t>sợi</a:t>
            </a:r>
            <a:r>
              <a:rPr lang="en-US" dirty="0"/>
              <a:t> SI)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87872"/>
            <a:ext cx="5873461" cy="255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mode (</a:t>
            </a:r>
            <a:r>
              <a:rPr lang="en-US" dirty="0" err="1"/>
              <a:t>sợi</a:t>
            </a:r>
            <a:r>
              <a:rPr lang="en-US" dirty="0"/>
              <a:t> SI)</a:t>
            </a:r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mode (</a:t>
            </a:r>
            <a:r>
              <a:rPr lang="en-US" dirty="0" err="1"/>
              <a:t>sợi</a:t>
            </a:r>
            <a:r>
              <a:rPr lang="en-US" dirty="0"/>
              <a:t> SI)</a:t>
            </a:r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mode (</a:t>
            </a:r>
            <a:r>
              <a:rPr lang="en-US" dirty="0" err="1"/>
              <a:t>sợi</a:t>
            </a:r>
            <a:r>
              <a:rPr lang="en-US" dirty="0"/>
              <a:t> GI)</a:t>
            </a:r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a.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mode (</a:t>
            </a:r>
            <a:r>
              <a:rPr lang="en-US" dirty="0" err="1"/>
              <a:t>sợi</a:t>
            </a:r>
            <a:r>
              <a:rPr lang="en-US" dirty="0"/>
              <a:t> GI)</a:t>
            </a:r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/>
              <a:t>b. Tán sắc sắc 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2.2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 marL="514350" indent="-514350">
              <a:buNone/>
            </a:pPr>
            <a:r>
              <a:rPr lang="en-US"/>
              <a:t>b. Tán sắc sắc 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2.3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2.4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</p:txBody>
      </p:sp>
      <p:sp>
        <p:nvSpPr>
          <p:cNvPr id="2050" name="AutoShape 2" descr="Káº¿t quáº£ hÃ¬nh áº£nh cho NRZ and R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2919412"/>
            <a:ext cx="5112681" cy="238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  <a:p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</a:rPr>
              <a:t>Môi trường truyền wireless-FSO (free space optical)</a:t>
            </a:r>
            <a:endParaRPr lang="vi-VN" dirty="0"/>
          </a:p>
        </p:txBody>
      </p:sp>
      <p:pic>
        <p:nvPicPr>
          <p:cNvPr id="1026" name="Picture 2" descr="Káº¿t quáº£ hÃ¬nh áº£nh cho free space optics communication">
            <a:extLst>
              <a:ext uri="{FF2B5EF4-FFF2-40B4-BE49-F238E27FC236}">
                <a16:creationId xmlns:a16="http://schemas.microsoft.com/office/drawing/2014/main" xmlns="" id="{231A80BF-D5D2-4903-B0D4-D1C880A5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2089" y="3060009"/>
            <a:ext cx="5199821" cy="268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0832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365126"/>
            <a:ext cx="828501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V.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đặc</a:t>
            </a:r>
            <a:r>
              <a:rPr lang="en-US" sz="4000" b="1" dirty="0"/>
              <a:t> </a:t>
            </a:r>
            <a:r>
              <a:rPr lang="en-US" sz="4000" b="1" dirty="0" err="1"/>
              <a:t>tính</a:t>
            </a:r>
            <a:r>
              <a:rPr lang="en-US" sz="4000" b="1" dirty="0"/>
              <a:t> </a:t>
            </a:r>
            <a:r>
              <a:rPr lang="en-US" sz="4000" b="1" dirty="0" err="1"/>
              <a:t>truyền</a:t>
            </a:r>
            <a:r>
              <a:rPr lang="en-US" sz="4000" b="1" dirty="0"/>
              <a:t> </a:t>
            </a:r>
            <a:r>
              <a:rPr lang="en-US" sz="4000" b="1" dirty="0" err="1"/>
              <a:t>dẫn</a:t>
            </a:r>
            <a:r>
              <a:rPr lang="en-US" sz="4000" b="1" dirty="0"/>
              <a:t> </a:t>
            </a:r>
            <a:r>
              <a:rPr lang="en-US" sz="4000" b="1" dirty="0" err="1"/>
              <a:t>của</a:t>
            </a:r>
            <a:r>
              <a:rPr lang="en-US" sz="4000" b="1" dirty="0"/>
              <a:t> </a:t>
            </a:r>
            <a:r>
              <a:rPr lang="en-US" sz="4000" b="1" dirty="0" err="1"/>
              <a:t>sợi</a:t>
            </a:r>
            <a:r>
              <a:rPr lang="en-US" sz="4000" b="1" dirty="0"/>
              <a:t> </a:t>
            </a:r>
            <a:r>
              <a:rPr lang="en-US" sz="4000" b="1" dirty="0" err="1"/>
              <a:t>quang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982"/>
            <a:ext cx="7886700" cy="4555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(Dispersion)</a:t>
            </a:r>
          </a:p>
          <a:p>
            <a:pPr marL="0" indent="0">
              <a:buNone/>
            </a:pPr>
            <a:r>
              <a:rPr lang="en-US" dirty="0"/>
              <a:t>2.4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quang</a:t>
            </a:r>
            <a:endParaRPr lang="en-US" dirty="0"/>
          </a:p>
        </p:txBody>
      </p:sp>
      <p:sp>
        <p:nvSpPr>
          <p:cNvPr id="2050" name="AutoShape 2" descr="Káº¿t quáº£ hÃ¬nh áº£nh cho NRZ and R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83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  <a:p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</a:rPr>
              <a:t>Môi trường truyền wireless -VLC (visible light comm.)</a:t>
            </a:r>
            <a:endParaRPr lang="vi-VN" dirty="0"/>
          </a:p>
        </p:txBody>
      </p:sp>
      <p:pic>
        <p:nvPicPr>
          <p:cNvPr id="2052" name="Picture 4" descr="Káº¿t quáº£ hÃ¬nh áº£nh cho visible light communication">
            <a:extLst>
              <a:ext uri="{FF2B5EF4-FFF2-40B4-BE49-F238E27FC236}">
                <a16:creationId xmlns:a16="http://schemas.microsoft.com/office/drawing/2014/main" xmlns="" id="{FCBDE48B-4FEA-43A1-BFC0-60AD107C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11683"/>
            <a:ext cx="5139565" cy="32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visible light communication">
            <a:extLst>
              <a:ext uri="{FF2B5EF4-FFF2-40B4-BE49-F238E27FC236}">
                <a16:creationId xmlns:a16="http://schemas.microsoft.com/office/drawing/2014/main" xmlns="" id="{D96A671D-1C64-4AF3-876F-230AB563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0682" y="3885490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561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  <a:p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</a:rPr>
              <a:t>Môi trường truyền sợi quang</a:t>
            </a:r>
            <a:endParaRPr lang="vi-VN" dirty="0"/>
          </a:p>
        </p:txBody>
      </p:sp>
      <p:pic>
        <p:nvPicPr>
          <p:cNvPr id="3074" name="Picture 2" descr="Káº¿t quáº£ hÃ¬nh áº£nh cho optical fiber">
            <a:extLst>
              <a:ext uri="{FF2B5EF4-FFF2-40B4-BE49-F238E27FC236}">
                <a16:creationId xmlns:a16="http://schemas.microsoft.com/office/drawing/2014/main" xmlns="" id="{18D7B352-FC60-4CF6-8CFC-A81FA566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3601" y="2898217"/>
            <a:ext cx="4196798" cy="18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209CED-E0EB-42E9-B8B9-CAD3AF81D367}"/>
              </a:ext>
            </a:extLst>
          </p:cNvPr>
          <p:cNvSpPr txBox="1"/>
          <p:nvPr/>
        </p:nvSpPr>
        <p:spPr>
          <a:xfrm>
            <a:off x="1013791" y="5068967"/>
            <a:ext cx="7335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200" dirty="0"/>
              <a:t>1960-1980: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vi-VN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200" dirty="0"/>
              <a:t>1980-Nay:</a:t>
            </a:r>
          </a:p>
        </p:txBody>
      </p:sp>
    </p:spTree>
    <p:extLst>
      <p:ext uri="{BB962C8B-B14F-4D97-AF65-F5344CB8AC3E}">
        <p14:creationId xmlns:p14="http://schemas.microsoft.com/office/powerpoint/2010/main" xmlns="" val="17886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Giới thiệu chung</a:t>
            </a:r>
          </a:p>
          <a:p>
            <a:r>
              <a:rPr lang="vi-VN" dirty="0"/>
              <a:t> </a:t>
            </a:r>
            <a:r>
              <a:rPr lang="vi-VN" dirty="0">
                <a:latin typeface="Calibri" panose="020F0502020204030204" pitchFamily="34" charset="0"/>
              </a:rPr>
              <a:t>Dải tần số, bước sóng</a:t>
            </a:r>
            <a:endParaRPr lang="vi-VN" dirty="0"/>
          </a:p>
        </p:txBody>
      </p:sp>
      <p:pic>
        <p:nvPicPr>
          <p:cNvPr id="4098" name="Picture 2" descr="Káº¿t quáº£ hÃ¬nh áº£nh cho optical fiber frequency">
            <a:extLst>
              <a:ext uri="{FF2B5EF4-FFF2-40B4-BE49-F238E27FC236}">
                <a16:creationId xmlns:a16="http://schemas.microsoft.com/office/drawing/2014/main" xmlns="" id="{CC8D64C9-241A-4201-ACB1-746D996A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458" y="3043238"/>
            <a:ext cx="56292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792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8F5DB-EF1F-438C-920F-4F3C0B4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</a:rPr>
              <a:t>I. Giới thiệu chung, đặc điểm của hệ thống thông tin sợi 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0CD79-D1BA-4FA4-838E-158A23F3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2. Đặc điểm</a:t>
            </a:r>
          </a:p>
          <a:p>
            <a:pPr marL="0" indent="0">
              <a:buNone/>
            </a:pPr>
            <a:r>
              <a:rPr lang="vi-VN" dirty="0"/>
              <a:t>Ưu điểm</a:t>
            </a:r>
          </a:p>
        </p:txBody>
      </p:sp>
    </p:spTree>
    <p:extLst>
      <p:ext uri="{BB962C8B-B14F-4D97-AF65-F5344CB8AC3E}">
        <p14:creationId xmlns:p14="http://schemas.microsoft.com/office/powerpoint/2010/main" xmlns="" val="24976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1131</Words>
  <Application>Microsoft Office PowerPoint</Application>
  <PresentationFormat>On-screen Show (4:3)</PresentationFormat>
  <Paragraphs>148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Chương IV: Hệ thống thông tin sợi quang (Optical fiber communications system)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I. Giới thiệu chung, đặc điểm của hệ thống thông tin sợi quang</vt:lpstr>
      <vt:lpstr>II. Sợi quang</vt:lpstr>
      <vt:lpstr>II. Sợi quang</vt:lpstr>
      <vt:lpstr>II. Sợi quang</vt:lpstr>
      <vt:lpstr>II. Sợi quang</vt:lpstr>
      <vt:lpstr>II. Sợi quang</vt:lpstr>
      <vt:lpstr>II. Sợi quang</vt:lpstr>
      <vt:lpstr>Ví dụ</vt:lpstr>
      <vt:lpstr>III. Phân bố chiết suất trong sợi quang</vt:lpstr>
      <vt:lpstr>III. Phân bố chiết suất trong sợi quang</vt:lpstr>
      <vt:lpstr>III. Phân bố chiết suất trong sợi quang</vt:lpstr>
      <vt:lpstr>III. Phân bố chiết suất trong sợi quang</vt:lpstr>
      <vt:lpstr>III. Phân bố chiết suất trong sợi quang</vt:lpstr>
      <vt:lpstr>III. Phân bố chiết suất trong sợi quang</vt:lpstr>
      <vt:lpstr>Ví dụ:</vt:lpstr>
      <vt:lpstr>IV. Sợi đơn mode, đa mode</vt:lpstr>
      <vt:lpstr>IV. Sợi đơn mode, đa mode</vt:lpstr>
      <vt:lpstr>IV. Sợi đơn mode, đa mode</vt:lpstr>
      <vt:lpstr>IV. Sợi đơn mode, đa mode</vt:lpstr>
      <vt:lpstr>IV. Sợi đơn mode, đa mode</vt:lpstr>
      <vt:lpstr>IV. Sợi đơn mode, đa mode</vt:lpstr>
      <vt:lpstr>Ví dụ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  <vt:lpstr>V. Các đặc tính truyền dẫn của sợi quang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IV: Hệ thống thông tin sợi quang (Optical fiber communications system)</dc:title>
  <dc:creator>Chuyen</dc:creator>
  <cp:lastModifiedBy>Chuyen Nguyen</cp:lastModifiedBy>
  <cp:revision>58</cp:revision>
  <dcterms:created xsi:type="dcterms:W3CDTF">2018-11-03T04:08:58Z</dcterms:created>
  <dcterms:modified xsi:type="dcterms:W3CDTF">2018-11-18T13:45:04Z</dcterms:modified>
</cp:coreProperties>
</file>