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73" r:id="rId13"/>
    <p:sldId id="274" r:id="rId14"/>
    <p:sldId id="275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EE2BF-6F98-4F0A-B734-17E979473AC6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1D428-AFD2-42E6-A1AF-C9F3A0D0B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0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1D428-AFD2-42E6-A1AF-C9F3A0D0BE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12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1D428-AFD2-42E6-A1AF-C9F3A0D0BE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00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F1D428-AFD2-42E6-A1AF-C9F3A0D0BE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48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F1342-9EB8-48A4-9298-A97FA4A89EBD}" type="datetime1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45A3-C969-4F43-B193-36DFF7F92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0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5B53F-EFA9-47C5-BD38-4059270D9E81}" type="datetime1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45A3-C969-4F43-B193-36DFF7F92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3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A996-04A6-45A4-BF93-BF6C7A25754A}" type="datetime1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45A3-C969-4F43-B193-36DFF7F92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3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F4F5-1841-45A1-9B15-2DE0C3293981}" type="datetime1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45A3-C969-4F43-B193-36DFF7F92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2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0AFB-1F8D-4A21-ACF3-3D0D6437A6E9}" type="datetime1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45A3-C969-4F43-B193-36DFF7F92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3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C9231-D9AD-4F08-B675-186E68112EB4}" type="datetime1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45A3-C969-4F43-B193-36DFF7F92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5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2955-C6A5-460A-87DA-5007FC6ECE9E}" type="datetime1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45A3-C969-4F43-B193-36DFF7F92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9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4914-3632-4E34-871E-64EE5A87FCF0}" type="datetime1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45A3-C969-4F43-B193-36DFF7F92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7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9DEA-A017-476B-A007-7DFA3D16C420}" type="datetime1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45A3-C969-4F43-B193-36DFF7F92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86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2DB3-1530-4D63-B9A7-ED0BFA13A48C}" type="datetime1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45A3-C969-4F43-B193-36DFF7F92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85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9F8ED-D512-4A58-91E2-E1405047249B}" type="datetime1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45A3-C969-4F43-B193-36DFF7F92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BF41A-73BA-40E3-ABDA-52988F2A4AF8}" type="datetime1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245A3-C969-4F43-B193-36DFF7F92E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1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49249"/>
            <a:ext cx="9144000" cy="1204645"/>
          </a:xfrm>
        </p:spPr>
        <p:txBody>
          <a:bodyPr/>
          <a:lstStyle/>
          <a:p>
            <a:r>
              <a:rPr lang="en-US" smtClean="0"/>
              <a:t>KĨ NĂNG GIAO TIẾP CƠ BẢN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21319"/>
            <a:ext cx="9144000" cy="1655762"/>
          </a:xfrm>
        </p:spPr>
        <p:txBody>
          <a:bodyPr>
            <a:normAutofit/>
          </a:bodyPr>
          <a:lstStyle/>
          <a:p>
            <a:r>
              <a:rPr lang="en-US" sz="3000" smtClean="0"/>
              <a:t>ĐỀ TÀI: TÌM HIỂU ÂU PHỤC VÀ PHONG CÁCH ẨM THỰC PHƯƠNG ĐÔNG, PHƯƠNG TÂY</a:t>
            </a:r>
            <a:endParaRPr lang="en-US" sz="3000"/>
          </a:p>
        </p:txBody>
      </p:sp>
      <p:sp>
        <p:nvSpPr>
          <p:cNvPr id="4" name="TextBox 3"/>
          <p:cNvSpPr txBox="1"/>
          <p:nvPr/>
        </p:nvSpPr>
        <p:spPr>
          <a:xfrm>
            <a:off x="3670479" y="4444506"/>
            <a:ext cx="5280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Trình bày: Nguyễn Minh Hiếu (20151336)</a:t>
            </a:r>
            <a:endParaRPr 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9386552" y="5562822"/>
            <a:ext cx="2116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12/05/2020</a:t>
            </a:r>
            <a:endParaRPr lang="en-US" sz="2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45A3-C969-4F43-B193-36DFF7F92E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5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66" y="334851"/>
            <a:ext cx="10967434" cy="616764"/>
          </a:xfrm>
        </p:spPr>
        <p:txBody>
          <a:bodyPr/>
          <a:lstStyle/>
          <a:p>
            <a:r>
              <a:rPr lang="en-US" b="1" smtClean="0"/>
              <a:t>Một số nguyên tắc khi mặc suit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mtClean="0"/>
          </a:p>
          <a:p>
            <a:pPr>
              <a:buFont typeface="Wingdings" panose="05000000000000000000" pitchFamily="2" charset="2"/>
              <a:buChar char="Ø"/>
            </a:pPr>
            <a:endParaRPr lang="en-US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>
              <a:buFont typeface="Wingdings" panose="05000000000000000000" pitchFamily="2" charset="2"/>
              <a:buChar char="Ø"/>
            </a:pPr>
            <a:endParaRPr lang="en-US" smtClean="0"/>
          </a:p>
          <a:p>
            <a:pPr>
              <a:buFont typeface="Wingdings" panose="05000000000000000000" pitchFamily="2" charset="2"/>
              <a:buChar char="Ø"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18321" b="9218"/>
          <a:stretch/>
        </p:blipFill>
        <p:spPr>
          <a:xfrm>
            <a:off x="386366" y="951615"/>
            <a:ext cx="4896523" cy="33756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5539" b="1846"/>
          <a:stretch/>
        </p:blipFill>
        <p:spPr>
          <a:xfrm>
            <a:off x="6549016" y="951615"/>
            <a:ext cx="3538656" cy="330787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57988" y="4459363"/>
            <a:ext cx="23587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smtClean="0"/>
              <a:t>Giày và tất cùng màu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13714" y="4506921"/>
            <a:ext cx="22236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smtClean="0"/>
              <a:t>Độ dài quần vừa đủ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45A3-C969-4F43-B193-36DFF7F92E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4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PHONG CÁCH ẨM THỰC PHƯƠNG ĐÔNG VÀ PHƯƠNG TÂY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45A3-C969-4F43-B193-36DFF7F92E4F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92143" y="1633646"/>
            <a:ext cx="2909552" cy="502276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PHƯƠNG ĐÔNG</a:t>
            </a:r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86861" y="1633646"/>
            <a:ext cx="2909552" cy="502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PHƯƠNG TÂY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92580" y="5339072"/>
            <a:ext cx="45086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>
                <a:latin typeface="Calibri (Body)"/>
              </a:rPr>
              <a:t>Đa dạng nguyên liệu, gia vị thường là súp, hạt nêm, mì chính, một bữa ăn thường có nước chấm đi kèm</a:t>
            </a:r>
            <a:endParaRPr lang="en-US" sz="2000">
              <a:latin typeface="Calibri (Body)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81905" y="5339072"/>
            <a:ext cx="481166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smtClean="0">
                <a:latin typeface="Calibri (Body)"/>
              </a:rPr>
              <a:t>Nguyên liệu chính là bơ, sữa, đồ ăn có nước sốt đi kèm</a:t>
            </a:r>
            <a:endParaRPr lang="en-US" sz="2000">
              <a:latin typeface="Calibri (Body)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412" y="2234660"/>
            <a:ext cx="4511133" cy="300567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47" y="2234660"/>
            <a:ext cx="4508512" cy="300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45A3-C969-4F43-B193-36DFF7F92E4F}" type="slidenum">
              <a:rPr lang="en-US" smtClean="0"/>
              <a:t>12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540914"/>
            <a:ext cx="10515600" cy="618186"/>
          </a:xfrm>
        </p:spPr>
        <p:txBody>
          <a:bodyPr/>
          <a:lstStyle/>
          <a:p>
            <a:r>
              <a:rPr lang="en-US" b="1" smtClean="0"/>
              <a:t>Nguyên tắc tôn ti trật tự</a:t>
            </a:r>
            <a:endParaRPr lang="en-US" b="1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211616"/>
              </p:ext>
            </p:extLst>
          </p:nvPr>
        </p:nvGraphicFramePr>
        <p:xfrm>
          <a:off x="838200" y="1273455"/>
          <a:ext cx="10289146" cy="426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8961">
                  <a:extLst>
                    <a:ext uri="{9D8B030D-6E8A-4147-A177-3AD203B41FA5}">
                      <a16:colId xmlns:a16="http://schemas.microsoft.com/office/drawing/2014/main" val="2895942284"/>
                    </a:ext>
                  </a:extLst>
                </a:gridCol>
                <a:gridCol w="5190185">
                  <a:extLst>
                    <a:ext uri="{9D8B030D-6E8A-4147-A177-3AD203B41FA5}">
                      <a16:colId xmlns:a16="http://schemas.microsoft.com/office/drawing/2014/main" val="1446025488"/>
                    </a:ext>
                  </a:extLst>
                </a:gridCol>
              </a:tblGrid>
              <a:tr h="581103">
                <a:tc>
                  <a:txBody>
                    <a:bodyPr/>
                    <a:lstStyle/>
                    <a:p>
                      <a:r>
                        <a:rPr lang="en-US" sz="2800" smtClean="0"/>
                        <a:t>PHƯƠNG</a:t>
                      </a:r>
                      <a:r>
                        <a:rPr lang="en-US" sz="2800" baseline="0" smtClean="0"/>
                        <a:t> ĐÔNG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PHƯƠNG</a:t>
                      </a:r>
                      <a:r>
                        <a:rPr lang="en-US" sz="2800" baseline="0" smtClean="0"/>
                        <a:t> TÂY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714768"/>
                  </a:ext>
                </a:extLst>
              </a:tr>
              <a:tr h="3685896">
                <a:tc>
                  <a:txBody>
                    <a:bodyPr/>
                    <a:lstStyle/>
                    <a:p>
                      <a:pPr marL="457200" indent="-457200">
                        <a:buFont typeface="Wingdings" panose="05000000000000000000" pitchFamily="2" charset="2"/>
                        <a:buChar char="ü"/>
                      </a:pPr>
                      <a:r>
                        <a:rPr lang="en-US" sz="2800" smtClean="0"/>
                        <a:t>Đợi</a:t>
                      </a:r>
                      <a:r>
                        <a:rPr lang="en-US" sz="2800" baseline="0" smtClean="0"/>
                        <a:t> người lớn tuổi nhất ăn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ü"/>
                      </a:pPr>
                      <a:r>
                        <a:rPr lang="en-US" sz="2800" baseline="0" smtClean="0"/>
                        <a:t>Người nhỏ tuổi phải “mời” người lớn hơn ăn cơm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ü"/>
                      </a:pPr>
                      <a:r>
                        <a:rPr lang="en-US" sz="2800" baseline="0" smtClean="0"/>
                        <a:t>Khi cụng ly thì ly người nhỏ tuổi hơn để thấp hơn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ü"/>
                      </a:pPr>
                      <a:endParaRPr lang="en-US" sz="2800" baseline="0" smtClean="0"/>
                    </a:p>
                    <a:p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Wingdings" panose="05000000000000000000" pitchFamily="2" charset="2"/>
                        <a:buChar char="ü"/>
                      </a:pPr>
                      <a:r>
                        <a:rPr lang="en-US" sz="2800" baseline="0" smtClean="0"/>
                        <a:t>Mọi người ngang hang nhau trong bữa ăn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ü"/>
                      </a:pPr>
                      <a:r>
                        <a:rPr lang="en-US" sz="2800" baseline="0" smtClean="0"/>
                        <a:t>Không cần “mời” trước khi ăn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ü"/>
                      </a:pP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828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4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45A3-C969-4F43-B193-36DFF7F92E4F}" type="slidenum">
              <a:rPr lang="en-US" smtClean="0"/>
              <a:t>13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540914"/>
            <a:ext cx="10515600" cy="618186"/>
          </a:xfrm>
        </p:spPr>
        <p:txBody>
          <a:bodyPr/>
          <a:lstStyle/>
          <a:p>
            <a:r>
              <a:rPr lang="en-US" b="1" smtClean="0"/>
              <a:t>Nguyên tắc sử dụng đồ dùng ăn uống</a:t>
            </a:r>
            <a:endParaRPr lang="en-US" b="1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851615"/>
              </p:ext>
            </p:extLst>
          </p:nvPr>
        </p:nvGraphicFramePr>
        <p:xfrm>
          <a:off x="838200" y="1273455"/>
          <a:ext cx="10289146" cy="426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8961">
                  <a:extLst>
                    <a:ext uri="{9D8B030D-6E8A-4147-A177-3AD203B41FA5}">
                      <a16:colId xmlns:a16="http://schemas.microsoft.com/office/drawing/2014/main" val="2895942284"/>
                    </a:ext>
                  </a:extLst>
                </a:gridCol>
                <a:gridCol w="5190185">
                  <a:extLst>
                    <a:ext uri="{9D8B030D-6E8A-4147-A177-3AD203B41FA5}">
                      <a16:colId xmlns:a16="http://schemas.microsoft.com/office/drawing/2014/main" val="1446025488"/>
                    </a:ext>
                  </a:extLst>
                </a:gridCol>
              </a:tblGrid>
              <a:tr h="581103">
                <a:tc>
                  <a:txBody>
                    <a:bodyPr/>
                    <a:lstStyle/>
                    <a:p>
                      <a:r>
                        <a:rPr lang="en-US" sz="2800" smtClean="0"/>
                        <a:t>PHƯƠNG</a:t>
                      </a:r>
                      <a:r>
                        <a:rPr lang="en-US" sz="2800" baseline="0" smtClean="0"/>
                        <a:t> ĐÔNG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PHƯƠNG</a:t>
                      </a:r>
                      <a:r>
                        <a:rPr lang="en-US" sz="2800" baseline="0" smtClean="0"/>
                        <a:t> TÂY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714768"/>
                  </a:ext>
                </a:extLst>
              </a:tr>
              <a:tr h="3685896">
                <a:tc>
                  <a:txBody>
                    <a:bodyPr/>
                    <a:lstStyle/>
                    <a:p>
                      <a:pPr marL="457200" indent="-457200">
                        <a:buFont typeface="Wingdings" panose="05000000000000000000" pitchFamily="2" charset="2"/>
                        <a:buChar char="ü"/>
                      </a:pPr>
                      <a:r>
                        <a:rPr lang="en-US" sz="2800" smtClean="0"/>
                        <a:t>Gắp</a:t>
                      </a:r>
                      <a:r>
                        <a:rPr lang="en-US" sz="2800" baseline="0" smtClean="0"/>
                        <a:t> đồ ăn cho người khác thể hiện sự kính trọng, thân thiết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ü"/>
                      </a:pPr>
                      <a:r>
                        <a:rPr lang="en-US" sz="2800" baseline="0" smtClean="0"/>
                        <a:t>Không gác đũa lên miệng bát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ü"/>
                      </a:pPr>
                      <a:r>
                        <a:rPr lang="en-US" sz="2800" baseline="0" smtClean="0"/>
                        <a:t>Không chống, cắm đũa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ü"/>
                      </a:pPr>
                      <a:r>
                        <a:rPr lang="en-US" sz="2800" baseline="0" smtClean="0"/>
                        <a:t>Không dùng đũa chỉ trỏ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ü"/>
                      </a:pPr>
                      <a:endParaRPr lang="en-US" sz="2800" baseline="0" smtClean="0"/>
                    </a:p>
                    <a:p>
                      <a:pPr marL="457200" indent="-457200">
                        <a:buFont typeface="Wingdings" panose="05000000000000000000" pitchFamily="2" charset="2"/>
                        <a:buChar char="ü"/>
                      </a:pPr>
                      <a:endParaRPr lang="en-US" sz="2800" baseline="0" smtClean="0"/>
                    </a:p>
                    <a:p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Wingdings" panose="05000000000000000000" pitchFamily="2" charset="2"/>
                        <a:buChar char="ü"/>
                      </a:pPr>
                      <a:r>
                        <a:rPr lang="en-US" sz="2800" baseline="0" smtClean="0"/>
                        <a:t>Khăn ăn để trên đùi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ü"/>
                      </a:pPr>
                      <a:r>
                        <a:rPr lang="en-US" sz="2800" baseline="0" smtClean="0"/>
                        <a:t>Trái dĩa phải dao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ü"/>
                      </a:pPr>
                      <a:r>
                        <a:rPr lang="en-US" sz="2800" baseline="0" smtClean="0"/>
                        <a:t>Không gắp đồ ăn cho người khác (mất vệ sinh)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ü"/>
                      </a:pPr>
                      <a:r>
                        <a:rPr lang="en-US" sz="2800" baseline="0" smtClean="0"/>
                        <a:t>Không nắm chặt dao, dĩa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828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72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45A3-C969-4F43-B193-36DFF7F92E4F}" type="slidenum">
              <a:rPr lang="en-US" smtClean="0"/>
              <a:t>14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540914"/>
            <a:ext cx="10515600" cy="618186"/>
          </a:xfrm>
        </p:spPr>
        <p:txBody>
          <a:bodyPr/>
          <a:lstStyle/>
          <a:p>
            <a:r>
              <a:rPr lang="en-US" b="1" smtClean="0"/>
              <a:t>Việc ăn hết thức ăn</a:t>
            </a:r>
            <a:endParaRPr lang="en-US" b="1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123541"/>
              </p:ext>
            </p:extLst>
          </p:nvPr>
        </p:nvGraphicFramePr>
        <p:xfrm>
          <a:off x="838200" y="1273455"/>
          <a:ext cx="10289146" cy="426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8961">
                  <a:extLst>
                    <a:ext uri="{9D8B030D-6E8A-4147-A177-3AD203B41FA5}">
                      <a16:colId xmlns:a16="http://schemas.microsoft.com/office/drawing/2014/main" val="2895942284"/>
                    </a:ext>
                  </a:extLst>
                </a:gridCol>
                <a:gridCol w="5190185">
                  <a:extLst>
                    <a:ext uri="{9D8B030D-6E8A-4147-A177-3AD203B41FA5}">
                      <a16:colId xmlns:a16="http://schemas.microsoft.com/office/drawing/2014/main" val="1446025488"/>
                    </a:ext>
                  </a:extLst>
                </a:gridCol>
              </a:tblGrid>
              <a:tr h="581103">
                <a:tc>
                  <a:txBody>
                    <a:bodyPr/>
                    <a:lstStyle/>
                    <a:p>
                      <a:r>
                        <a:rPr lang="en-US" sz="2800" smtClean="0"/>
                        <a:t>PHƯƠNG</a:t>
                      </a:r>
                      <a:r>
                        <a:rPr lang="en-US" sz="2800" baseline="0" smtClean="0"/>
                        <a:t> ĐÔNG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PHƯƠNG</a:t>
                      </a:r>
                      <a:r>
                        <a:rPr lang="en-US" sz="2800" baseline="0" smtClean="0"/>
                        <a:t> TÂY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714768"/>
                  </a:ext>
                </a:extLst>
              </a:tr>
              <a:tr h="3685896">
                <a:tc>
                  <a:txBody>
                    <a:bodyPr/>
                    <a:lstStyle/>
                    <a:p>
                      <a:pPr marL="457200" indent="-457200">
                        <a:buFont typeface="Wingdings" panose="05000000000000000000" pitchFamily="2" charset="2"/>
                        <a:buChar char="ü"/>
                      </a:pPr>
                      <a:r>
                        <a:rPr lang="en-US" sz="2800" baseline="0" smtClean="0"/>
                        <a:t>Thường để lại một ít thức ăn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ü"/>
                      </a:pPr>
                      <a:r>
                        <a:rPr lang="en-US" sz="2800" baseline="0" smtClean="0"/>
                        <a:t>Việc ăn hết thức ăn có thể khiến người khác nghĩ rằng mình thiếu thốn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ü"/>
                      </a:pPr>
                      <a:endParaRPr lang="en-US" sz="2800" baseline="0" smtClean="0"/>
                    </a:p>
                    <a:p>
                      <a:pPr marL="457200" indent="-457200">
                        <a:buFont typeface="Wingdings" panose="05000000000000000000" pitchFamily="2" charset="2"/>
                        <a:buChar char="ü"/>
                      </a:pPr>
                      <a:endParaRPr lang="en-US" sz="2800" baseline="0" smtClean="0"/>
                    </a:p>
                    <a:p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Wingdings" panose="05000000000000000000" pitchFamily="2" charset="2"/>
                        <a:buChar char="ü"/>
                      </a:pPr>
                      <a:r>
                        <a:rPr lang="en-US" sz="2800" smtClean="0"/>
                        <a:t>Ăn</a:t>
                      </a:r>
                      <a:r>
                        <a:rPr lang="en-US" sz="2800" baseline="0" smtClean="0"/>
                        <a:t> hết phần ăn của mình thể hiện món ăn rất ngon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ü"/>
                      </a:pPr>
                      <a:r>
                        <a:rPr lang="en-US" sz="2800" baseline="0" smtClean="0"/>
                        <a:t>Cố gắng không để lại thức ăn thừa tránh lãng phí</a:t>
                      </a:r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828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602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299" y="2709080"/>
            <a:ext cx="7880797" cy="1325563"/>
          </a:xfrm>
        </p:spPr>
        <p:txBody>
          <a:bodyPr/>
          <a:lstStyle/>
          <a:p>
            <a:pPr algn="ctr"/>
            <a:r>
              <a:rPr lang="en-US" smtClean="0"/>
              <a:t>CẢM ƠN CÔ VÀ CÁC BẠN ĐÃ XEM VÀ LẮNG NGHE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45A3-C969-4F43-B193-36DFF7F92E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2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smtClean="0"/>
              <a:t>ÂU PHỤC</a:t>
            </a:r>
          </a:p>
          <a:p>
            <a:r>
              <a:rPr lang="en-US" sz="3200" smtClean="0"/>
              <a:t>PHONG CÁCH ẨM THỰC PHƯƠNG ĐÔNG VÀ PHƯƠNG TÂY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45A3-C969-4F43-B193-36DFF7F92E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0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ÂU PHỤC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03797"/>
            <a:ext cx="6902003" cy="4773166"/>
          </a:xfrm>
        </p:spPr>
        <p:txBody>
          <a:bodyPr>
            <a:normAutofit/>
          </a:bodyPr>
          <a:lstStyle/>
          <a:p>
            <a:r>
              <a:rPr lang="en-US" b="1" smtClean="0"/>
              <a:t>Một bộ âu phục cho nam được gọi là “suit”</a:t>
            </a:r>
          </a:p>
          <a:p>
            <a:r>
              <a:rPr lang="en-US" b="1" smtClean="0"/>
              <a:t>Những đặc điểm cơ bản của một bộ suit: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 </a:t>
            </a:r>
            <a:r>
              <a:rPr lang="en-US" smtClean="0"/>
              <a:t>Bao gồm áo khoác và quần tây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 </a:t>
            </a:r>
            <a:r>
              <a:rPr lang="en-US" smtClean="0"/>
              <a:t>Được làm từ cùng một chất liệu, một loại vải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/>
              <a:t> Họa tiết và màu sắc được thiết kế cho phù hợp với nhau</a:t>
            </a:r>
          </a:p>
          <a:p>
            <a:r>
              <a:rPr lang="en-US" smtClean="0"/>
              <a:t>Đồ và phụ kiện đi kèm: áo sơ mi, Gile, măng tô, cà vạt, nơ, thắt lưng, tất, giày, đồng hồ, kính mát, bút máy, …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884" t="4985" r="14149"/>
          <a:stretch/>
        </p:blipFill>
        <p:spPr>
          <a:xfrm>
            <a:off x="8709226" y="1403797"/>
            <a:ext cx="1851450" cy="42583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09226" y="5662187"/>
            <a:ext cx="2060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Bộ suit cơ bản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45A3-C969-4F43-B193-36DFF7F92E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4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196" y="360609"/>
            <a:ext cx="11242183" cy="6297768"/>
          </a:xfrm>
        </p:spPr>
        <p:txBody>
          <a:bodyPr/>
          <a:lstStyle/>
          <a:p>
            <a:r>
              <a:rPr lang="en-US" b="1" smtClean="0">
                <a:latin typeface="Calibri (Body)"/>
              </a:rPr>
              <a:t>Thiết kế một bộ suit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latin typeface="Calibri (Body)"/>
              </a:rPr>
              <a:t> </a:t>
            </a:r>
            <a:r>
              <a:rPr lang="en-US" smtClean="0">
                <a:latin typeface="Calibri (Body)"/>
              </a:rPr>
              <a:t>Ve áo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mtClean="0">
                <a:latin typeface="Calibri (Body)"/>
                <a:cs typeface="Calibri" panose="020F0502020204030204" pitchFamily="34" charset="0"/>
              </a:rPr>
              <a:t> </a:t>
            </a:r>
            <a:r>
              <a:rPr lang="vi-VN" smtClean="0">
                <a:latin typeface="Calibri (Body)"/>
                <a:cs typeface="Calibri" panose="020F0502020204030204" pitchFamily="34" charset="0"/>
              </a:rPr>
              <a:t>Ve </a:t>
            </a:r>
            <a:r>
              <a:rPr lang="vi-VN">
                <a:latin typeface="Calibri (Body)"/>
                <a:cs typeface="Calibri" panose="020F0502020204030204" pitchFamily="34" charset="0"/>
              </a:rPr>
              <a:t>chữ V: </a:t>
            </a:r>
            <a:r>
              <a:rPr lang="en-US" smtClean="0">
                <a:latin typeface="Calibri (Body)"/>
                <a:cs typeface="Calibri" panose="020F0502020204030204" pitchFamily="34" charset="0"/>
              </a:rPr>
              <a:t>Kiểu </a:t>
            </a:r>
            <a:r>
              <a:rPr lang="vi-VN" smtClean="0">
                <a:latin typeface="Calibri (Body)"/>
                <a:cs typeface="Calibri" panose="020F0502020204030204" pitchFamily="34" charset="0"/>
              </a:rPr>
              <a:t>phổ </a:t>
            </a:r>
            <a:r>
              <a:rPr lang="vi-VN">
                <a:latin typeface="Calibri (Body)"/>
                <a:cs typeface="Calibri" panose="020F0502020204030204" pitchFamily="34" charset="0"/>
              </a:rPr>
              <a:t>biến </a:t>
            </a:r>
            <a:r>
              <a:rPr lang="en-US" smtClean="0">
                <a:latin typeface="Calibri (Body)"/>
                <a:cs typeface="Calibri" panose="020F0502020204030204" pitchFamily="34" charset="0"/>
              </a:rPr>
              <a:t>nhất, </a:t>
            </a:r>
            <a:r>
              <a:rPr lang="vi-VN" smtClean="0">
                <a:latin typeface="Calibri (Body)"/>
                <a:cs typeface="Calibri" panose="020F0502020204030204" pitchFamily="34" charset="0"/>
              </a:rPr>
              <a:t>tiện </a:t>
            </a:r>
            <a:r>
              <a:rPr lang="vi-VN">
                <a:latin typeface="Calibri (Body)"/>
                <a:cs typeface="Calibri" panose="020F0502020204030204" pitchFamily="34" charset="0"/>
              </a:rPr>
              <a:t>lợi và dễ mặc </a:t>
            </a:r>
            <a:r>
              <a:rPr lang="vi-VN" smtClean="0">
                <a:latin typeface="Calibri (Body)"/>
                <a:cs typeface="Calibri" panose="020F0502020204030204" pitchFamily="34" charset="0"/>
              </a:rPr>
              <a:t>nhất.</a:t>
            </a:r>
            <a:endParaRPr lang="en-US">
              <a:latin typeface="Calibri (Body)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mtClean="0">
                <a:latin typeface="Calibri (Body)"/>
                <a:cs typeface="Calibri" panose="020F0502020204030204" pitchFamily="34" charset="0"/>
              </a:rPr>
              <a:t> </a:t>
            </a:r>
            <a:r>
              <a:rPr lang="vi-VN" smtClean="0">
                <a:latin typeface="Calibri (Body)"/>
                <a:cs typeface="Calibri" panose="020F0502020204030204" pitchFamily="34" charset="0"/>
              </a:rPr>
              <a:t>Ve </a:t>
            </a:r>
            <a:r>
              <a:rPr lang="en-US" smtClean="0">
                <a:latin typeface="Calibri (Body)"/>
                <a:cs typeface="Calibri" panose="020F0502020204030204" pitchFamily="34" charset="0"/>
              </a:rPr>
              <a:t>nhọn</a:t>
            </a:r>
            <a:r>
              <a:rPr lang="vi-VN" smtClean="0">
                <a:latin typeface="Calibri (Body)"/>
                <a:cs typeface="Calibri" panose="020F0502020204030204" pitchFamily="34" charset="0"/>
              </a:rPr>
              <a:t>: </a:t>
            </a:r>
            <a:r>
              <a:rPr lang="en-US">
                <a:latin typeface="Calibri (Body)"/>
              </a:rPr>
              <a:t>C</a:t>
            </a:r>
            <a:r>
              <a:rPr lang="vi-VN" smtClean="0">
                <a:latin typeface="Calibri (Body)"/>
              </a:rPr>
              <a:t>ó đường nhọn kéo lên trên theo hướng vai áo, là mẫu áo trang trọng và kiểu cách</a:t>
            </a:r>
            <a:endParaRPr lang="en-US" smtClean="0">
              <a:latin typeface="Calibri (Body)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mtClean="0">
                <a:latin typeface="Calibri (Body)"/>
              </a:rPr>
              <a:t> </a:t>
            </a:r>
            <a:r>
              <a:rPr lang="vi-VN" smtClean="0">
                <a:latin typeface="Calibri (Body)"/>
              </a:rPr>
              <a:t>Ve </a:t>
            </a:r>
            <a:r>
              <a:rPr lang="en-US" smtClean="0">
                <a:latin typeface="Calibri (Body)"/>
              </a:rPr>
              <a:t>san:</a:t>
            </a:r>
            <a:r>
              <a:rPr lang="en-US">
                <a:latin typeface="Calibri (Body)"/>
              </a:rPr>
              <a:t> C</a:t>
            </a:r>
            <a:r>
              <a:rPr lang="vi-VN" smtClean="0">
                <a:latin typeface="Calibri (Body)"/>
              </a:rPr>
              <a:t>ó đường cong liền mạch từ trên cổ xuống thân, được dùng cho những dịp trang trọng và có tính nghi lễ.</a:t>
            </a:r>
            <a:endParaRPr lang="en-US">
              <a:latin typeface="Calibri (Body)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96" y="3793693"/>
            <a:ext cx="3456256" cy="12556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364" y="3793693"/>
            <a:ext cx="3700278" cy="12556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273" y="3773838"/>
            <a:ext cx="2657475" cy="1295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62152" y="5164860"/>
            <a:ext cx="1558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Ve chữ V</a:t>
            </a:r>
            <a:endParaRPr lang="en-US" sz="2000"/>
          </a:p>
        </p:txBody>
      </p:sp>
      <p:sp>
        <p:nvSpPr>
          <p:cNvPr id="11" name="TextBox 10"/>
          <p:cNvSpPr txBox="1"/>
          <p:nvPr/>
        </p:nvSpPr>
        <p:spPr>
          <a:xfrm>
            <a:off x="5545639" y="5165724"/>
            <a:ext cx="1558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Ve nhọn</a:t>
            </a:r>
            <a:endParaRPr lang="en-US" sz="2000"/>
          </a:p>
        </p:txBody>
      </p:sp>
      <p:sp>
        <p:nvSpPr>
          <p:cNvPr id="12" name="TextBox 11"/>
          <p:cNvSpPr txBox="1"/>
          <p:nvPr/>
        </p:nvSpPr>
        <p:spPr>
          <a:xfrm>
            <a:off x="9252608" y="5164860"/>
            <a:ext cx="1558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Ve san</a:t>
            </a:r>
            <a:endParaRPr lang="en-US" sz="200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45A3-C969-4F43-B193-36DFF7F92E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5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196" y="360609"/>
            <a:ext cx="11667187" cy="6297768"/>
          </a:xfrm>
        </p:spPr>
        <p:txBody>
          <a:bodyPr/>
          <a:lstStyle/>
          <a:p>
            <a:r>
              <a:rPr lang="en-US" b="1" smtClean="0">
                <a:latin typeface="Calibri (Body)"/>
              </a:rPr>
              <a:t>Thiết kế một bộ suit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>
                <a:latin typeface="Calibri (Body)"/>
              </a:rPr>
              <a:t> </a:t>
            </a:r>
            <a:r>
              <a:rPr lang="vi-VN" smtClean="0">
                <a:latin typeface="Calibri (Body)"/>
              </a:rPr>
              <a:t>Đường xẻ tà ở áo khoác</a:t>
            </a:r>
          </a:p>
          <a:p>
            <a:r>
              <a:rPr lang="vi-VN" smtClean="0">
                <a:latin typeface="Calibri (Body)"/>
              </a:rPr>
              <a:t>Không xẻ tà: </a:t>
            </a:r>
            <a:r>
              <a:rPr lang="en-US" smtClean="0">
                <a:latin typeface="Calibri (Body)"/>
              </a:rPr>
              <a:t>Ngực </a:t>
            </a:r>
            <a:r>
              <a:rPr lang="vi-VN" smtClean="0">
                <a:latin typeface="Calibri (Body)"/>
              </a:rPr>
              <a:t>áo nở, phần eo thon gọn</a:t>
            </a:r>
            <a:r>
              <a:rPr lang="en-US" smtClean="0">
                <a:latin typeface="Calibri (Body)"/>
              </a:rPr>
              <a:t>,</a:t>
            </a:r>
            <a:r>
              <a:rPr lang="vi-VN" smtClean="0">
                <a:latin typeface="Calibri (Body)"/>
              </a:rPr>
              <a:t> vai áo rộng được độn cao </a:t>
            </a:r>
            <a:endParaRPr lang="en-US" smtClean="0">
              <a:latin typeface="Calibri (Body)"/>
            </a:endParaRPr>
          </a:p>
          <a:p>
            <a:r>
              <a:rPr lang="en-US" smtClean="0">
                <a:latin typeface="Calibri (Body)"/>
              </a:rPr>
              <a:t>Xẻ một tà</a:t>
            </a:r>
            <a:r>
              <a:rPr lang="vi-VN" smtClean="0">
                <a:latin typeface="Calibri (Body)"/>
              </a:rPr>
              <a:t>: </a:t>
            </a:r>
            <a:r>
              <a:rPr lang="en-US" smtClean="0">
                <a:latin typeface="Calibri (Body)"/>
              </a:rPr>
              <a:t>Ít</a:t>
            </a:r>
            <a:r>
              <a:rPr lang="vi-VN" smtClean="0">
                <a:latin typeface="Calibri (Body)"/>
              </a:rPr>
              <a:t> tôn </a:t>
            </a:r>
            <a:r>
              <a:rPr lang="en-US" smtClean="0">
                <a:latin typeface="Calibri (Body)"/>
              </a:rPr>
              <a:t>dáng hơn</a:t>
            </a:r>
            <a:r>
              <a:rPr lang="vi-VN" smtClean="0">
                <a:latin typeface="Calibri (Body)"/>
              </a:rPr>
              <a:t> nhưng vẫn được ưa chuộng nhờ sự thoải mái và tư tưởng tự do trong bộ âu phục.</a:t>
            </a:r>
          </a:p>
          <a:p>
            <a:r>
              <a:rPr lang="en-US" smtClean="0">
                <a:latin typeface="Calibri (Body)"/>
              </a:rPr>
              <a:t>Xẻ hai tà</a:t>
            </a:r>
            <a:r>
              <a:rPr lang="vi-VN" smtClean="0">
                <a:latin typeface="Calibri (Body)"/>
              </a:rPr>
              <a:t>: </a:t>
            </a:r>
            <a:r>
              <a:rPr lang="en-US" smtClean="0">
                <a:latin typeface="Calibri (Body)"/>
              </a:rPr>
              <a:t>Ôm </a:t>
            </a:r>
            <a:r>
              <a:rPr lang="vi-VN" smtClean="0">
                <a:latin typeface="Calibri (Body)"/>
              </a:rPr>
              <a:t>vừa lấy cơ thể. Không độn vai hoặc độn ít.</a:t>
            </a:r>
            <a:endParaRPr lang="vi-VN">
              <a:latin typeface="Calibri (Body)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659" y="3246549"/>
            <a:ext cx="5912946" cy="28897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392231" y="6258267"/>
            <a:ext cx="2407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Các loại đường xẻ tà</a:t>
            </a:r>
            <a:endParaRPr lang="en-US" sz="2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45A3-C969-4F43-B193-36DFF7F92E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8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196" y="360609"/>
            <a:ext cx="11667187" cy="6297768"/>
          </a:xfrm>
        </p:spPr>
        <p:txBody>
          <a:bodyPr/>
          <a:lstStyle/>
          <a:p>
            <a:r>
              <a:rPr lang="en-US" b="1" smtClean="0">
                <a:latin typeface="Calibri (Body)"/>
              </a:rPr>
              <a:t>Thiết kế một bộ suit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>
                <a:latin typeface="Calibri (Body)"/>
              </a:rPr>
              <a:t> Cúc áo và cách cài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mtClean="0">
                <a:latin typeface="Calibri (Body)"/>
              </a:rPr>
              <a:t> Một </a:t>
            </a:r>
            <a:r>
              <a:rPr lang="vi-VN" smtClean="0">
                <a:latin typeface="Calibri (Body)"/>
              </a:rPr>
              <a:t>cúc áo:</a:t>
            </a:r>
            <a:r>
              <a:rPr lang="en-US" smtClean="0">
                <a:latin typeface="Calibri (Body)"/>
              </a:rPr>
              <a:t> </a:t>
            </a:r>
            <a:r>
              <a:rPr lang="en-US">
                <a:latin typeface="Calibri (Body)"/>
              </a:rPr>
              <a:t>L</a:t>
            </a:r>
            <a:r>
              <a:rPr lang="vi-VN" smtClean="0">
                <a:latin typeface="Calibri (Body)"/>
              </a:rPr>
              <a:t>uôn cài </a:t>
            </a:r>
            <a:r>
              <a:rPr lang="vi-VN">
                <a:latin typeface="Calibri (Body)"/>
              </a:rPr>
              <a:t>cúc </a:t>
            </a:r>
            <a:r>
              <a:rPr lang="vi-VN" smtClean="0">
                <a:latin typeface="Calibri (Body)"/>
              </a:rPr>
              <a:t>áo khi mặc</a:t>
            </a:r>
            <a:endParaRPr lang="en-US" smtClean="0">
              <a:latin typeface="Calibri (Body)"/>
            </a:endParaRP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mtClean="0">
                <a:latin typeface="Calibri (Body)"/>
              </a:rPr>
              <a:t> Hai </a:t>
            </a:r>
            <a:r>
              <a:rPr lang="vi-VN" smtClean="0">
                <a:latin typeface="Calibri (Body)"/>
              </a:rPr>
              <a:t>cúc </a:t>
            </a:r>
            <a:r>
              <a:rPr lang="vi-VN">
                <a:latin typeface="Calibri (Body)"/>
              </a:rPr>
              <a:t>áo: </a:t>
            </a:r>
            <a:r>
              <a:rPr lang="en-US" smtClean="0">
                <a:latin typeface="Calibri (Body)"/>
              </a:rPr>
              <a:t>L</a:t>
            </a:r>
            <a:r>
              <a:rPr lang="vi-VN" smtClean="0">
                <a:latin typeface="Calibri (Body)"/>
              </a:rPr>
              <a:t>uôn cài </a:t>
            </a:r>
            <a:r>
              <a:rPr lang="vi-VN">
                <a:latin typeface="Calibri (Body)"/>
              </a:rPr>
              <a:t>cúc áo thứ nhất, cúc </a:t>
            </a:r>
            <a:r>
              <a:rPr lang="vi-VN" smtClean="0">
                <a:latin typeface="Calibri (Body)"/>
              </a:rPr>
              <a:t>thứ </a:t>
            </a:r>
            <a:r>
              <a:rPr lang="vi-VN">
                <a:latin typeface="Calibri (Body)"/>
              </a:rPr>
              <a:t>hai không bao giờ </a:t>
            </a:r>
            <a:r>
              <a:rPr lang="vi-VN" smtClean="0">
                <a:latin typeface="Calibri (Body)"/>
              </a:rPr>
              <a:t>cài</a:t>
            </a:r>
            <a:endParaRPr lang="en-US" smtClean="0">
              <a:latin typeface="Calibri (Body)"/>
            </a:endParaRP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mtClean="0">
                <a:latin typeface="Calibri (Body)"/>
              </a:rPr>
              <a:t> Ba </a:t>
            </a:r>
            <a:r>
              <a:rPr lang="vi-VN" smtClean="0">
                <a:latin typeface="Calibri (Body)"/>
              </a:rPr>
              <a:t>cúc </a:t>
            </a:r>
            <a:r>
              <a:rPr lang="vi-VN">
                <a:latin typeface="Calibri (Body)"/>
              </a:rPr>
              <a:t>áo: </a:t>
            </a:r>
            <a:r>
              <a:rPr lang="en-US" smtClean="0">
                <a:latin typeface="Calibri (Body)"/>
              </a:rPr>
              <a:t>Có </a:t>
            </a:r>
            <a:r>
              <a:rPr lang="vi-VN" smtClean="0">
                <a:latin typeface="Calibri (Body)"/>
              </a:rPr>
              <a:t>thể </a:t>
            </a:r>
            <a:r>
              <a:rPr lang="vi-VN">
                <a:latin typeface="Calibri (Body)"/>
              </a:rPr>
              <a:t>chọn cài cúc áo thứ nhất hoặc không, </a:t>
            </a:r>
            <a:r>
              <a:rPr lang="vi-VN" smtClean="0">
                <a:latin typeface="Calibri (Body)"/>
              </a:rPr>
              <a:t>luôn </a:t>
            </a:r>
            <a:r>
              <a:rPr lang="vi-VN">
                <a:latin typeface="Calibri (Body)"/>
              </a:rPr>
              <a:t>cài cúc áo thứ hai và cúc áo thứ ba dưới cùng không bao giờ </a:t>
            </a:r>
            <a:r>
              <a:rPr lang="vi-VN" smtClean="0">
                <a:latin typeface="Calibri (Body)"/>
              </a:rPr>
              <a:t>cài</a:t>
            </a:r>
            <a:endParaRPr lang="vi-VN">
              <a:latin typeface="Calibri (Body)"/>
            </a:endParaRPr>
          </a:p>
          <a:p>
            <a:pPr marL="0" indent="0">
              <a:buNone/>
            </a:pPr>
            <a:endParaRPr lang="vi-VN" smtClean="0"/>
          </a:p>
        </p:txBody>
      </p:sp>
      <p:sp>
        <p:nvSpPr>
          <p:cNvPr id="13" name="TextBox 12"/>
          <p:cNvSpPr txBox="1"/>
          <p:nvPr/>
        </p:nvSpPr>
        <p:spPr>
          <a:xfrm>
            <a:off x="4157998" y="6258267"/>
            <a:ext cx="2796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Quy tắc cài cúc áo suit</a:t>
            </a:r>
            <a:endParaRPr lang="en-US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865" y="3277672"/>
            <a:ext cx="7245511" cy="298059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45A3-C969-4F43-B193-36DFF7F92E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2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196" y="360609"/>
            <a:ext cx="7571705" cy="6297768"/>
          </a:xfrm>
        </p:spPr>
        <p:txBody>
          <a:bodyPr/>
          <a:lstStyle/>
          <a:p>
            <a:r>
              <a:rPr lang="en-US" b="1" smtClean="0">
                <a:latin typeface="Calibri (Body)"/>
              </a:rPr>
              <a:t>Thiết kế một bộ suit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mtClean="0">
                <a:latin typeface="Calibri (Body)"/>
              </a:rPr>
              <a:t> Túi áo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mtClean="0">
                <a:latin typeface="Calibri (Body)"/>
              </a:rPr>
              <a:t> Luôn có túi bên trái, có thể có bên phải 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 smtClean="0">
                <a:latin typeface="Calibri (Body)"/>
              </a:rPr>
              <a:t>Trong những sự kiện trang trọng sẽ có thêm khăn cài túi áo</a:t>
            </a:r>
          </a:p>
          <a:p>
            <a:pPr fontAlgn="base">
              <a:buFont typeface="Wingdings" panose="05000000000000000000" pitchFamily="2" charset="2"/>
              <a:buChar char="ü"/>
            </a:pPr>
            <a:endParaRPr lang="en-US">
              <a:latin typeface="Calibri (Body)"/>
            </a:endParaRP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mtClean="0">
                <a:latin typeface="Calibri (Body)"/>
              </a:rPr>
              <a:t> Cổ tay áo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>
                <a:latin typeface="Calibri (Body)"/>
              </a:rPr>
              <a:t> </a:t>
            </a:r>
            <a:r>
              <a:rPr lang="en-US" smtClean="0">
                <a:latin typeface="Calibri (Body)"/>
              </a:rPr>
              <a:t>Hàng cúc may cố định/không sát nhau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>
                <a:latin typeface="Calibri (Body)"/>
              </a:rPr>
              <a:t> </a:t>
            </a:r>
            <a:r>
              <a:rPr lang="en-US" smtClean="0">
                <a:latin typeface="Calibri (Body)"/>
              </a:rPr>
              <a:t>Hàng cúc liền kề</a:t>
            </a:r>
          </a:p>
          <a:p>
            <a:pPr fontAlgn="base">
              <a:buFont typeface="Wingdings" panose="05000000000000000000" pitchFamily="2" charset="2"/>
              <a:buChar char="ü"/>
            </a:pPr>
            <a:r>
              <a:rPr lang="en-US">
                <a:latin typeface="Calibri (Body)"/>
              </a:rPr>
              <a:t> </a:t>
            </a:r>
            <a:r>
              <a:rPr lang="en-US" smtClean="0">
                <a:latin typeface="Calibri (Body)"/>
              </a:rPr>
              <a:t>Hàng cúc xếp đè</a:t>
            </a:r>
            <a:endParaRPr lang="vi-VN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012" y="630192"/>
            <a:ext cx="2692622" cy="14863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18059" y="2140802"/>
            <a:ext cx="2796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Khăn cài túi áo</a:t>
            </a:r>
            <a:endParaRPr lang="en-US" sz="20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4" r="16167"/>
          <a:stretch/>
        </p:blipFill>
        <p:spPr>
          <a:xfrm>
            <a:off x="8519376" y="2666981"/>
            <a:ext cx="2524258" cy="36508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18059" y="6356461"/>
            <a:ext cx="2126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Các kiểu cổ tay áo</a:t>
            </a:r>
            <a:endParaRPr lang="en-US" sz="2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45A3-C969-4F43-B193-36DFF7F92E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9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66" y="334851"/>
            <a:ext cx="10967434" cy="669701"/>
          </a:xfrm>
        </p:spPr>
        <p:txBody>
          <a:bodyPr/>
          <a:lstStyle/>
          <a:p>
            <a:r>
              <a:rPr lang="en-US" b="1" smtClean="0"/>
              <a:t>Một số nguyên tắc khi mặc suit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42185" y="3875399"/>
            <a:ext cx="18297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smtClean="0"/>
              <a:t>Áo vest vừa vặn</a:t>
            </a:r>
          </a:p>
        </p:txBody>
      </p:sp>
      <p:sp>
        <p:nvSpPr>
          <p:cNvPr id="8" name="Rectangle 7"/>
          <p:cNvSpPr/>
          <p:nvPr/>
        </p:nvSpPr>
        <p:spPr>
          <a:xfrm>
            <a:off x="7306919" y="3875399"/>
            <a:ext cx="26704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smtClean="0"/>
              <a:t>Cà vạt dài đến thắt lưng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66" y="1234685"/>
            <a:ext cx="5341435" cy="25242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728" y="1004552"/>
            <a:ext cx="3656795" cy="2754392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45A3-C969-4F43-B193-36DFF7F92E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1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66" y="334851"/>
            <a:ext cx="10967434" cy="669701"/>
          </a:xfrm>
        </p:spPr>
        <p:txBody>
          <a:bodyPr/>
          <a:lstStyle/>
          <a:p>
            <a:r>
              <a:rPr lang="en-US" b="1" smtClean="0"/>
              <a:t>Một số nguyên tắc khi mặc suit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04552"/>
            <a:ext cx="4805301" cy="355301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84774" y="4754382"/>
            <a:ext cx="35896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smtClean="0"/>
              <a:t>Để lộ tay áo sơ mi ngắn hơn 1cm</a:t>
            </a:r>
          </a:p>
        </p:txBody>
      </p:sp>
      <p:sp>
        <p:nvSpPr>
          <p:cNvPr id="8" name="Rectangle 7"/>
          <p:cNvSpPr/>
          <p:nvPr/>
        </p:nvSpPr>
        <p:spPr>
          <a:xfrm>
            <a:off x="7464232" y="4751162"/>
            <a:ext cx="28530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smtClean="0"/>
              <a:t>Không để đồ vào túi quần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3525" t="57430" r="22336" b="-1"/>
          <a:stretch/>
        </p:blipFill>
        <p:spPr>
          <a:xfrm>
            <a:off x="386366" y="1004552"/>
            <a:ext cx="5276760" cy="350227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245A3-C969-4F43-B193-36DFF7F92E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4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775</Words>
  <Application>Microsoft Office PowerPoint</Application>
  <PresentationFormat>Widescreen</PresentationFormat>
  <Paragraphs>112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(Body)</vt:lpstr>
      <vt:lpstr>Calibri Light</vt:lpstr>
      <vt:lpstr>Wingdings</vt:lpstr>
      <vt:lpstr>Office Theme</vt:lpstr>
      <vt:lpstr>KĨ NĂNG GIAO TIẾP CƠ BẢN</vt:lpstr>
      <vt:lpstr>NỘI DUNG</vt:lpstr>
      <vt:lpstr>ÂU PHỤC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PHONG CÁCH ẨM THỰC PHƯƠNG ĐÔNG VÀ PHƯƠNG TÂY</vt:lpstr>
      <vt:lpstr>PowerPoint Presentation</vt:lpstr>
      <vt:lpstr>PowerPoint Presentation</vt:lpstr>
      <vt:lpstr>PowerPoint Presentation</vt:lpstr>
      <vt:lpstr>CẢM ƠN CÔ VÀ CÁC BẠN ĐÃ XEM VÀ LẮNG NGHE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KĨ NĂNG GIAO TIẾP CƠ BẢN</dc:title>
  <dc:creator>Hiếu Minh</dc:creator>
  <cp:lastModifiedBy>Hiếu Minh</cp:lastModifiedBy>
  <cp:revision>26</cp:revision>
  <dcterms:created xsi:type="dcterms:W3CDTF">2020-05-04T17:24:13Z</dcterms:created>
  <dcterms:modified xsi:type="dcterms:W3CDTF">2020-05-12T09:06:03Z</dcterms:modified>
</cp:coreProperties>
</file>