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1" r:id="rId7"/>
    <p:sldId id="262" r:id="rId8"/>
    <p:sldId id="263" r:id="rId9"/>
    <p:sldId id="265"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6" d="100"/>
          <a:sy n="106" d="100"/>
        </p:scale>
        <p:origin x="-336" y="121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vi-VN" dirty="0" smtClean="0"/>
              <a:t>KỸ NĂNG VIẾT ĐƠN XIN VIỆC</a:t>
            </a:r>
            <a:br>
              <a:rPr lang="vi-VN" dirty="0" smtClean="0"/>
            </a:br>
            <a:endParaRPr lang="vi-V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r>
              <a:rPr lang="en-US" sz="3200" b="1" i="1" dirty="0" smtClean="0">
                <a:latin typeface="Times New Roman" pitchFamily="18" charset="0"/>
                <a:cs typeface="Times New Roman" pitchFamily="18" charset="0"/>
              </a:rPr>
              <a:t>4. </a:t>
            </a:r>
            <a:r>
              <a:rPr lang="en-US" sz="3200" b="1" i="1" dirty="0" err="1" smtClean="0">
                <a:latin typeface="Times New Roman" pitchFamily="18" charset="0"/>
                <a:cs typeface="Times New Roman" pitchFamily="18" charset="0"/>
              </a:rPr>
              <a:t>Đơn</a:t>
            </a:r>
            <a:r>
              <a:rPr lang="en-US" sz="3200" b="1" i="1" dirty="0" smtClean="0">
                <a:latin typeface="Times New Roman" pitchFamily="18" charset="0"/>
                <a:cs typeface="Times New Roman" pitchFamily="18" charset="0"/>
              </a:rPr>
              <a:t> </a:t>
            </a:r>
            <a:r>
              <a:rPr lang="en-US" sz="3200" b="1" i="1" dirty="0" err="1" smtClean="0">
                <a:latin typeface="Times New Roman" pitchFamily="18" charset="0"/>
                <a:cs typeface="Times New Roman" pitchFamily="18" charset="0"/>
              </a:rPr>
              <a:t>xin</a:t>
            </a:r>
            <a:r>
              <a:rPr lang="en-US" sz="3200" b="1" i="1" dirty="0" smtClean="0">
                <a:latin typeface="Times New Roman" pitchFamily="18" charset="0"/>
                <a:cs typeface="Times New Roman" pitchFamily="18" charset="0"/>
              </a:rPr>
              <a:t> </a:t>
            </a:r>
            <a:r>
              <a:rPr lang="en-US" sz="3200" b="1" i="1" dirty="0" err="1" smtClean="0">
                <a:latin typeface="Times New Roman" pitchFamily="18" charset="0"/>
                <a:cs typeface="Times New Roman" pitchFamily="18" charset="0"/>
              </a:rPr>
              <a:t>việc</a:t>
            </a:r>
            <a:r>
              <a:rPr lang="en-US" sz="3200" b="1" i="1" dirty="0" smtClean="0">
                <a:latin typeface="Times New Roman" pitchFamily="18" charset="0"/>
                <a:cs typeface="Times New Roman" pitchFamily="18" charset="0"/>
              </a:rPr>
              <a:t> </a:t>
            </a:r>
            <a:r>
              <a:rPr lang="en-US" sz="3200" b="1" i="1" dirty="0" err="1" smtClean="0">
                <a:latin typeface="Times New Roman" pitchFamily="18" charset="0"/>
                <a:cs typeface="Times New Roman" pitchFamily="18" charset="0"/>
              </a:rPr>
              <a:t>điện</a:t>
            </a:r>
            <a:r>
              <a:rPr lang="en-US" sz="3200" b="1" i="1" dirty="0" smtClean="0">
                <a:latin typeface="Times New Roman" pitchFamily="18" charset="0"/>
                <a:cs typeface="Times New Roman" pitchFamily="18" charset="0"/>
              </a:rPr>
              <a:t> </a:t>
            </a:r>
            <a:r>
              <a:rPr lang="en-US" sz="3200" b="1" i="1" dirty="0" err="1" smtClean="0">
                <a:latin typeface="Times New Roman" pitchFamily="18" charset="0"/>
                <a:cs typeface="Times New Roman" pitchFamily="18" charset="0"/>
              </a:rPr>
              <a:t>tử</a:t>
            </a:r>
            <a:r>
              <a:rPr lang="vi-VN" sz="3200" dirty="0" smtClean="0">
                <a:latin typeface="Times New Roman" pitchFamily="18" charset="0"/>
                <a:cs typeface="Times New Roman" pitchFamily="18" charset="0"/>
              </a:rPr>
              <a:t/>
            </a:r>
            <a:br>
              <a:rPr lang="vi-VN" sz="3200" dirty="0" smtClean="0">
                <a:latin typeface="Times New Roman" pitchFamily="18" charset="0"/>
                <a:cs typeface="Times New Roman" pitchFamily="18" charset="0"/>
              </a:rPr>
            </a:br>
            <a:endParaRPr lang="vi-V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059363"/>
          </a:xfrm>
        </p:spPr>
        <p:txBody>
          <a:bodyPr/>
          <a:lstStyle/>
          <a:p>
            <a:r>
              <a:rPr lang="en-US" dirty="0" err="1" smtClean="0">
                <a:latin typeface="Times New Roman" pitchFamily="18" charset="0"/>
                <a:cs typeface="Times New Roman" pitchFamily="18" charset="0"/>
              </a:rPr>
              <a:t>Đơn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xin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việc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tử</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soạn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thảo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máy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tính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được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gửi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cơ</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quan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tuyển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a:t>
            </a:r>
            <a:r>
              <a:rPr lang="en-US" dirty="0" smtClean="0">
                <a:latin typeface="Times New Roman" pitchFamily="18" charset="0"/>
                <a:cs typeface="Times New Roman" pitchFamily="18" charset="0"/>
              </a:rPr>
              <a:t> qua </a:t>
            </a:r>
            <a:r>
              <a:rPr lang="en-US" dirty="0" err="1" smtClean="0">
                <a:latin typeface="Times New Roman" pitchFamily="18" charset="0"/>
                <a:cs typeface="Times New Roman" pitchFamily="18" charset="0"/>
              </a:rPr>
              <a:t>mạng</a:t>
            </a:r>
            <a:r>
              <a:rPr lang="en-US" dirty="0" smtClean="0">
                <a:latin typeface="Times New Roman" pitchFamily="18" charset="0"/>
                <a:cs typeface="Times New Roman" pitchFamily="18" charset="0"/>
              </a:rPr>
              <a:t> internet. </a:t>
            </a:r>
            <a:endParaRPr lang="vi-VN"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868362"/>
          </a:xfrm>
        </p:spPr>
        <p:txBody>
          <a:bodyPr>
            <a:normAutofit fontScale="90000"/>
          </a:bodyPr>
          <a:lstStyle/>
          <a:p>
            <a:r>
              <a:rPr lang="vi-VN" sz="3200" b="1" i="1" dirty="0" smtClean="0"/>
              <a:t>1. Khái niệm Đơn xin việc</a:t>
            </a:r>
            <a:r>
              <a:rPr lang="vi-VN" sz="3200" dirty="0" smtClean="0"/>
              <a:t/>
            </a:r>
            <a:br>
              <a:rPr lang="vi-VN" sz="3200" dirty="0" smtClean="0"/>
            </a:br>
            <a:endParaRPr lang="vi-VN" sz="3200" dirty="0"/>
          </a:p>
        </p:txBody>
      </p:sp>
      <p:sp>
        <p:nvSpPr>
          <p:cNvPr id="3" name="Content Placeholder 2"/>
          <p:cNvSpPr>
            <a:spLocks noGrp="1"/>
          </p:cNvSpPr>
          <p:nvPr>
            <p:ph idx="1"/>
          </p:nvPr>
        </p:nvSpPr>
        <p:spPr>
          <a:xfrm>
            <a:off x="457200" y="1143000"/>
            <a:ext cx="8229600" cy="5334000"/>
          </a:xfrm>
        </p:spPr>
        <p:txBody>
          <a:bodyPr>
            <a:normAutofit/>
          </a:bodyPr>
          <a:lstStyle/>
          <a:p>
            <a:pPr>
              <a:buNone/>
            </a:pPr>
            <a:r>
              <a:rPr lang="vi-VN" dirty="0" smtClean="0">
                <a:latin typeface="+mj-lt"/>
              </a:rPr>
              <a:t>Đơn xin việc - lá thư gửi đến nhà tuyển dụng</a:t>
            </a:r>
          </a:p>
          <a:p>
            <a:pPr>
              <a:buFontTx/>
              <a:buChar char="-"/>
            </a:pPr>
            <a:r>
              <a:rPr lang="vi-VN" dirty="0" smtClean="0">
                <a:latin typeface="+mj-lt"/>
              </a:rPr>
              <a:t>bày tỏ mong muốn được làm việc</a:t>
            </a:r>
          </a:p>
          <a:p>
            <a:pPr>
              <a:buFontTx/>
              <a:buChar char="-"/>
            </a:pPr>
            <a:r>
              <a:rPr lang="vi-VN" dirty="0" smtClean="0">
                <a:latin typeface="+mj-lt"/>
              </a:rPr>
              <a:t>đưa ra được khả năng, kiến thức hay kinh nghiệm của bản thân</a:t>
            </a:r>
          </a:p>
          <a:p>
            <a:pPr>
              <a:buNone/>
            </a:pPr>
            <a:r>
              <a:rPr lang="vi-VN" dirty="0" smtClean="0">
                <a:latin typeface="+mj-lt"/>
              </a:rPr>
              <a:t>- thể hiện rõ cá tính trên cơ sở những quy định chung khi viết đơn xin việc.</a:t>
            </a:r>
          </a:p>
          <a:p>
            <a:pPr>
              <a:buNone/>
            </a:pPr>
            <a:endParaRPr lang="vi-V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vi-VN" sz="3600" b="1" i="1" dirty="0" smtClean="0"/>
              <a:t>2. Tầm quan trọng của Đơn xin việc </a:t>
            </a:r>
            <a:r>
              <a:rPr lang="vi-VN" dirty="0" smtClean="0"/>
              <a:t/>
            </a:r>
            <a:br>
              <a:rPr lang="vi-VN" dirty="0" smtClean="0"/>
            </a:br>
            <a:endParaRPr lang="vi-VN" dirty="0"/>
          </a:p>
        </p:txBody>
      </p:sp>
      <p:sp>
        <p:nvSpPr>
          <p:cNvPr id="3" name="Content Placeholder 2"/>
          <p:cNvSpPr>
            <a:spLocks noGrp="1"/>
          </p:cNvSpPr>
          <p:nvPr>
            <p:ph idx="1"/>
          </p:nvPr>
        </p:nvSpPr>
        <p:spPr>
          <a:xfrm>
            <a:off x="457200" y="762000"/>
            <a:ext cx="8229600" cy="5638800"/>
          </a:xfrm>
        </p:spPr>
        <p:txBody>
          <a:bodyPr>
            <a:normAutofit/>
          </a:bodyPr>
          <a:lstStyle/>
          <a:p>
            <a:pPr>
              <a:buNone/>
            </a:pPr>
            <a:r>
              <a:rPr lang="vi-VN" i="1" dirty="0" smtClean="0"/>
              <a:t>“</a:t>
            </a:r>
            <a:r>
              <a:rPr lang="vi-VN" i="1" dirty="0" smtClean="0">
                <a:latin typeface="+mj-lt"/>
              </a:rPr>
              <a:t>Tại sao ứng cử viên này lại là người thích hợp nhất cho công việc?”</a:t>
            </a:r>
            <a:endParaRPr lang="vi-VN" dirty="0" smtClean="0">
              <a:latin typeface="+mj-lt"/>
            </a:endParaRPr>
          </a:p>
          <a:p>
            <a:pPr>
              <a:buFontTx/>
              <a:buChar char="-"/>
            </a:pPr>
            <a:r>
              <a:rPr lang="vi-VN" dirty="0" smtClean="0">
                <a:latin typeface="+mj-lt"/>
              </a:rPr>
              <a:t>là “linh hồn” của bộ hồ sơ </a:t>
            </a:r>
          </a:p>
          <a:p>
            <a:pPr>
              <a:buFontTx/>
              <a:buChar char="-"/>
            </a:pPr>
            <a:r>
              <a:rPr lang="vi-VN" dirty="0" smtClean="0">
                <a:latin typeface="+mj-lt"/>
              </a:rPr>
              <a:t>Qua đơn xin việc, bạn thể hiện được thế mạnh, năng lực, sở trường, tính cách, tác phong làm việc chuyên nghiệp và hiểu biết của mình về vị trí muốn dự tuyển. </a:t>
            </a:r>
            <a:endParaRPr lang="vi-V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vi-VN" sz="3200" b="1" i="1" dirty="0" smtClean="0"/>
              <a:t>3. Thực hành viết Đơn xin việc</a:t>
            </a:r>
            <a:r>
              <a:rPr lang="vi-VN" sz="3200" dirty="0" smtClean="0"/>
              <a:t/>
            </a:r>
            <a:br>
              <a:rPr lang="vi-VN" sz="3200" dirty="0" smtClean="0"/>
            </a:br>
            <a:endParaRPr lang="vi-VN" sz="3200" dirty="0"/>
          </a:p>
        </p:txBody>
      </p:sp>
      <p:sp>
        <p:nvSpPr>
          <p:cNvPr id="3" name="Content Placeholder 2"/>
          <p:cNvSpPr>
            <a:spLocks noGrp="1"/>
          </p:cNvSpPr>
          <p:nvPr>
            <p:ph idx="1"/>
          </p:nvPr>
        </p:nvSpPr>
        <p:spPr>
          <a:xfrm>
            <a:off x="457200" y="1066800"/>
            <a:ext cx="8229600" cy="5059363"/>
          </a:xfrm>
        </p:spPr>
        <p:txBody>
          <a:bodyPr>
            <a:normAutofit/>
          </a:bodyPr>
          <a:lstStyle/>
          <a:p>
            <a:pPr>
              <a:buFontTx/>
              <a:buChar char="-"/>
            </a:pPr>
            <a:r>
              <a:rPr lang="vi-VN" dirty="0" smtClean="0">
                <a:latin typeface="+mj-lt"/>
              </a:rPr>
              <a:t>Đơn xin việc là “sản phẩm” thể hiện kĩ năng sử dụng ngôn ngữ của mỗi ứng viên</a:t>
            </a:r>
          </a:p>
          <a:p>
            <a:pPr>
              <a:buFontTx/>
              <a:buChar char="-"/>
            </a:pPr>
            <a:r>
              <a:rPr lang="vi-VN" dirty="0" smtClean="0">
                <a:latin typeface="+mj-lt"/>
              </a:rPr>
              <a:t> không có mẫu chung, tùy theo tính chất và vị trí công việc ứng tuyển mà bạn nên linh hoạt trong cách viết đơn nhằm tạo nên sức thu hút cũng như tính thuyết phục. </a:t>
            </a:r>
          </a:p>
          <a:p>
            <a:pPr>
              <a:buFontTx/>
              <a:buChar char="-"/>
            </a:pPr>
            <a:r>
              <a:rPr lang="vi-VN" dirty="0" smtClean="0">
                <a:latin typeface="+mj-lt"/>
              </a:rPr>
              <a:t>Tuy nhiên vẫn cần tuân thủ một số tiêu chuẩn nhất định ở phần nội dung nhằm đảm bảo tính chuyên nghiệp. </a:t>
            </a:r>
          </a:p>
          <a:p>
            <a:pPr>
              <a:buNone/>
            </a:pPr>
            <a:endParaRPr lang="vi-V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vi-VN" sz="3200" dirty="0" smtClean="0"/>
              <a:t>Nội dung cơ bản trong Đơn xin việc</a:t>
            </a:r>
            <a:endParaRPr lang="vi-VN" sz="3200" dirty="0"/>
          </a:p>
        </p:txBody>
      </p:sp>
      <p:sp>
        <p:nvSpPr>
          <p:cNvPr id="3" name="Content Placeholder 2"/>
          <p:cNvSpPr>
            <a:spLocks noGrp="1"/>
          </p:cNvSpPr>
          <p:nvPr>
            <p:ph idx="1"/>
          </p:nvPr>
        </p:nvSpPr>
        <p:spPr>
          <a:xfrm>
            <a:off x="457200" y="1066800"/>
            <a:ext cx="8229600" cy="5059363"/>
          </a:xfrm>
        </p:spPr>
        <p:txBody>
          <a:bodyPr/>
          <a:lstStyle/>
          <a:p>
            <a:pPr marL="514350" indent="-514350">
              <a:buAutoNum type="arabicPeriod"/>
            </a:pPr>
            <a:r>
              <a:rPr lang="vi-VN" dirty="0" smtClean="0">
                <a:latin typeface="+mj-lt"/>
              </a:rPr>
              <a:t>Quốc </a:t>
            </a:r>
            <a:r>
              <a:rPr lang="vi-VN" dirty="0" smtClean="0">
                <a:latin typeface="+mj-lt"/>
              </a:rPr>
              <a:t>hiệu, tiêu </a:t>
            </a:r>
            <a:r>
              <a:rPr lang="vi-VN" dirty="0" smtClean="0">
                <a:latin typeface="+mj-lt"/>
              </a:rPr>
              <a:t>ngữ</a:t>
            </a:r>
          </a:p>
          <a:p>
            <a:pPr marL="514350" indent="-514350">
              <a:buAutoNum type="arabicPeriod"/>
            </a:pPr>
            <a:r>
              <a:rPr lang="vi-VN" dirty="0" smtClean="0">
                <a:latin typeface="+mj-lt"/>
              </a:rPr>
              <a:t> </a:t>
            </a:r>
            <a:r>
              <a:rPr lang="vi-VN" dirty="0" smtClean="0">
                <a:latin typeface="+mj-lt"/>
              </a:rPr>
              <a:t>Tiêu đề: ĐƠN</a:t>
            </a:r>
            <a:r>
              <a:rPr lang="vi-VN" dirty="0" smtClean="0">
                <a:latin typeface="+mj-lt"/>
              </a:rPr>
              <a:t>....</a:t>
            </a:r>
          </a:p>
          <a:p>
            <a:pPr marL="514350" indent="-514350">
              <a:buAutoNum type="arabicPeriod"/>
            </a:pPr>
            <a:r>
              <a:rPr lang="vi-VN" dirty="0" smtClean="0">
                <a:latin typeface="+mj-lt"/>
              </a:rPr>
              <a:t>Nội </a:t>
            </a:r>
            <a:r>
              <a:rPr lang="vi-VN" dirty="0" smtClean="0">
                <a:latin typeface="+mj-lt"/>
              </a:rPr>
              <a:t>dung chính: 3 phần (phần 1, 2, 3; slide sau</a:t>
            </a:r>
            <a:r>
              <a:rPr lang="vi-VN" dirty="0" smtClean="0">
                <a:latin typeface="+mj-lt"/>
              </a:rPr>
              <a:t>)</a:t>
            </a:r>
          </a:p>
          <a:p>
            <a:pPr marL="514350" indent="-514350">
              <a:buAutoNum type="arabicPeriod"/>
            </a:pPr>
            <a:r>
              <a:rPr lang="vi-VN" dirty="0" smtClean="0">
                <a:latin typeface="+mj-lt"/>
              </a:rPr>
              <a:t>Cuối </a:t>
            </a:r>
            <a:r>
              <a:rPr lang="vi-VN" dirty="0" smtClean="0">
                <a:latin typeface="+mj-lt"/>
              </a:rPr>
              <a:t>đơn: địa điểm, ngày tháng năm, người làm đơn ký và ghi rõ họ tên</a:t>
            </a:r>
            <a:endParaRPr lang="vi-VN"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fontScale="90000"/>
          </a:bodyPr>
          <a:lstStyle/>
          <a:p>
            <a:r>
              <a:rPr lang="vi-VN" sz="3600" i="1" u="sng" dirty="0" smtClean="0"/>
              <a:t/>
            </a:r>
            <a:br>
              <a:rPr lang="vi-VN" sz="3600" i="1" u="sng" dirty="0" smtClean="0"/>
            </a:br>
            <a:r>
              <a:rPr lang="vi-VN" sz="3600" i="1" u="sng" dirty="0" smtClean="0"/>
              <a:t>Phần 1. </a:t>
            </a:r>
            <a:r>
              <a:rPr lang="vi-VN" sz="3600" dirty="0" smtClean="0"/>
              <a:t>Tự giới thiệu và nêu lý do viết đơn</a:t>
            </a:r>
            <a:r>
              <a:rPr lang="vi-VN" dirty="0" smtClean="0"/>
              <a:t/>
            </a:r>
            <a:br>
              <a:rPr lang="vi-VN" dirty="0" smtClean="0"/>
            </a:br>
            <a:endParaRPr lang="vi-VN" dirty="0"/>
          </a:p>
        </p:txBody>
      </p:sp>
      <p:sp>
        <p:nvSpPr>
          <p:cNvPr id="3" name="Content Placeholder 2"/>
          <p:cNvSpPr>
            <a:spLocks noGrp="1"/>
          </p:cNvSpPr>
          <p:nvPr>
            <p:ph idx="1"/>
          </p:nvPr>
        </p:nvSpPr>
        <p:spPr/>
        <p:txBody>
          <a:bodyPr/>
          <a:lstStyle/>
          <a:p>
            <a:pPr>
              <a:buFontTx/>
              <a:buChar char="-"/>
            </a:pPr>
            <a:r>
              <a:rPr lang="vi-VN" dirty="0" smtClean="0">
                <a:latin typeface="+mj-lt"/>
              </a:rPr>
              <a:t>Trình bày </a:t>
            </a:r>
            <a:r>
              <a:rPr lang="vi-VN" b="1" dirty="0" smtClean="0">
                <a:latin typeface="+mj-lt"/>
              </a:rPr>
              <a:t>rõ ràng, ngắn gọn </a:t>
            </a:r>
            <a:r>
              <a:rPr lang="vi-VN" dirty="0" smtClean="0">
                <a:latin typeface="+mj-lt"/>
              </a:rPr>
              <a:t>thông tin cá nhân, </a:t>
            </a:r>
            <a:endParaRPr lang="vi-VN" dirty="0" smtClean="0">
              <a:latin typeface="+mj-lt"/>
            </a:endParaRPr>
          </a:p>
          <a:p>
            <a:pPr>
              <a:buNone/>
            </a:pPr>
            <a:r>
              <a:rPr lang="vi-VN" i="1" dirty="0" smtClean="0">
                <a:latin typeface="+mj-lt"/>
              </a:rPr>
              <a:t>+Họ tên; ngày tháng năm sinh, địa chỉ</a:t>
            </a:r>
            <a:endParaRPr lang="vi-VN" i="1" dirty="0" smtClean="0">
              <a:latin typeface="+mj-lt"/>
            </a:endParaRPr>
          </a:p>
          <a:p>
            <a:pPr>
              <a:buFontTx/>
              <a:buChar char="-"/>
            </a:pPr>
            <a:r>
              <a:rPr lang="vi-VN" dirty="0" smtClean="0">
                <a:latin typeface="+mj-lt"/>
              </a:rPr>
              <a:t>lý do viết </a:t>
            </a:r>
            <a:r>
              <a:rPr lang="vi-VN" dirty="0" smtClean="0">
                <a:latin typeface="+mj-lt"/>
              </a:rPr>
              <a:t>Đơn</a:t>
            </a:r>
          </a:p>
          <a:p>
            <a:pPr>
              <a:buNone/>
            </a:pPr>
            <a:r>
              <a:rPr lang="vi-VN" dirty="0" smtClean="0"/>
              <a:t>+ </a:t>
            </a:r>
            <a:r>
              <a:rPr lang="vi-VN" i="1" dirty="0" smtClean="0">
                <a:latin typeface="+mj-lt"/>
              </a:rPr>
              <a:t>Bạn </a:t>
            </a:r>
            <a:r>
              <a:rPr lang="vi-VN" i="1" dirty="0" smtClean="0">
                <a:latin typeface="+mj-lt"/>
              </a:rPr>
              <a:t>biết được nguồn thông tin này ở đâu và ngày nó được đăng</a:t>
            </a:r>
          </a:p>
          <a:p>
            <a:pPr>
              <a:buFontTx/>
              <a:buChar char="-"/>
            </a:pPr>
            <a:r>
              <a:rPr lang="vi-VN" dirty="0" smtClean="0">
                <a:latin typeface="+mj-lt"/>
              </a:rPr>
              <a:t>Khẳng định đó là công việc phù hợp với ngành học, kinh nghiệm của mình</a:t>
            </a:r>
          </a:p>
          <a:p>
            <a:pPr>
              <a:buFontTx/>
              <a:buChar char="-"/>
            </a:pPr>
            <a:endParaRPr lang="vi-VN" dirty="0">
              <a:latin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vi-VN" sz="3200" i="1" u="sng" dirty="0" smtClean="0"/>
              <a:t>Phần 2</a:t>
            </a:r>
            <a:r>
              <a:rPr lang="vi-VN" sz="3200" i="1" dirty="0" smtClean="0"/>
              <a:t>. N</a:t>
            </a:r>
            <a:r>
              <a:rPr lang="vi-VN" sz="3200" dirty="0" smtClean="0"/>
              <a:t>ăng lực chuyên môn, khả năng cá nhân và kinh nghiệm công tác </a:t>
            </a:r>
            <a:endParaRPr lang="vi-VN" sz="3200" dirty="0"/>
          </a:p>
        </p:txBody>
      </p:sp>
      <p:sp>
        <p:nvSpPr>
          <p:cNvPr id="3" name="Content Placeholder 2"/>
          <p:cNvSpPr>
            <a:spLocks noGrp="1"/>
          </p:cNvSpPr>
          <p:nvPr>
            <p:ph idx="1"/>
          </p:nvPr>
        </p:nvSpPr>
        <p:spPr/>
        <p:txBody>
          <a:bodyPr>
            <a:normAutofit lnSpcReduction="10000"/>
          </a:bodyPr>
          <a:lstStyle/>
          <a:p>
            <a:pPr>
              <a:buFontTx/>
              <a:buChar char="-"/>
            </a:pPr>
            <a:r>
              <a:rPr lang="vi-VN" dirty="0" smtClean="0">
                <a:latin typeface="+mj-lt"/>
              </a:rPr>
              <a:t>Trình bày rõ bạn đang hoạt động trong một chuyên ngành, một lĩnh vực chuyên môn có mối liên quan đến nhà tuyển </a:t>
            </a:r>
            <a:r>
              <a:rPr lang="vi-VN" dirty="0" smtClean="0">
                <a:latin typeface="+mj-lt"/>
              </a:rPr>
              <a:t>dụng</a:t>
            </a:r>
          </a:p>
          <a:p>
            <a:pPr>
              <a:buNone/>
            </a:pPr>
            <a:r>
              <a:rPr lang="vi-VN" i="1" dirty="0" smtClean="0">
                <a:latin typeface="+mj-lt"/>
              </a:rPr>
              <a:t>+Tốt nghiệp ngành gì, trường nào, loại...</a:t>
            </a:r>
            <a:endParaRPr lang="vi-VN" i="1" dirty="0" smtClean="0">
              <a:latin typeface="+mj-lt"/>
            </a:endParaRPr>
          </a:p>
          <a:p>
            <a:pPr>
              <a:buFontTx/>
              <a:buChar char="-"/>
            </a:pPr>
            <a:r>
              <a:rPr lang="vi-VN" dirty="0" smtClean="0">
                <a:latin typeface="+mj-lt"/>
              </a:rPr>
              <a:t>Hãy chỉ ra những kinh nghiệm làm việc thực tế, những thành tựu tiêu biểu nào đó, hoặc những ưu điểm đặc biệt của bản thân. </a:t>
            </a:r>
            <a:r>
              <a:rPr lang="vi-VN" b="1" dirty="0" smtClean="0">
                <a:latin typeface="+mj-lt"/>
              </a:rPr>
              <a:t>Hãy nói thêm về bản thân mà chưa đề cập trong bản lý lịch</a:t>
            </a:r>
            <a:endParaRPr lang="vi-VN" b="1" dirty="0">
              <a:latin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82000" cy="1143000"/>
          </a:xfrm>
        </p:spPr>
        <p:txBody>
          <a:bodyPr>
            <a:normAutofit/>
          </a:bodyPr>
          <a:lstStyle/>
          <a:p>
            <a:r>
              <a:rPr lang="vi-VN" sz="3200" i="1" u="sng" dirty="0" smtClean="0"/>
              <a:t>Phần 3.</a:t>
            </a:r>
            <a:r>
              <a:rPr lang="vi-VN" sz="3200" dirty="0" smtClean="0"/>
              <a:t>Nói rõ bạn muốn được hồi âm để tiến tới tiếp xúc</a:t>
            </a:r>
            <a:endParaRPr lang="vi-VN" sz="3200" dirty="0"/>
          </a:p>
        </p:txBody>
      </p:sp>
      <p:sp>
        <p:nvSpPr>
          <p:cNvPr id="3" name="Content Placeholder 2"/>
          <p:cNvSpPr>
            <a:spLocks noGrp="1"/>
          </p:cNvSpPr>
          <p:nvPr>
            <p:ph idx="1"/>
          </p:nvPr>
        </p:nvSpPr>
        <p:spPr>
          <a:xfrm>
            <a:off x="457200" y="1371600"/>
            <a:ext cx="8229600" cy="4754563"/>
          </a:xfrm>
        </p:spPr>
        <p:txBody>
          <a:bodyPr>
            <a:normAutofit lnSpcReduction="10000"/>
          </a:bodyPr>
          <a:lstStyle/>
          <a:p>
            <a:pPr>
              <a:buFontTx/>
              <a:buChar char="-"/>
            </a:pPr>
            <a:r>
              <a:rPr lang="vi-VN" dirty="0" smtClean="0">
                <a:latin typeface="+mj-lt"/>
              </a:rPr>
              <a:t>Khẳng </a:t>
            </a:r>
            <a:r>
              <a:rPr lang="vi-VN" dirty="0" smtClean="0">
                <a:latin typeface="+mj-lt"/>
              </a:rPr>
              <a:t>định sự mong muốn và tha thiết được biết thêm về vị trí mà mình đang dự </a:t>
            </a:r>
            <a:r>
              <a:rPr lang="vi-VN" dirty="0" smtClean="0">
                <a:latin typeface="+mj-lt"/>
              </a:rPr>
              <a:t>tuyển</a:t>
            </a:r>
            <a:endParaRPr lang="vi-VN" dirty="0" smtClean="0">
              <a:latin typeface="+mj-lt"/>
            </a:endParaRPr>
          </a:p>
          <a:p>
            <a:pPr>
              <a:buFontTx/>
              <a:buChar char="-"/>
            </a:pPr>
            <a:r>
              <a:rPr lang="vi-VN" dirty="0" smtClean="0">
                <a:latin typeface="+mj-lt"/>
              </a:rPr>
              <a:t> Ghi </a:t>
            </a:r>
            <a:r>
              <a:rPr lang="vi-VN" dirty="0" smtClean="0">
                <a:latin typeface="+mj-lt"/>
              </a:rPr>
              <a:t>số điện thoại của bạn </a:t>
            </a:r>
          </a:p>
          <a:p>
            <a:pPr>
              <a:buFontTx/>
              <a:buChar char="-"/>
            </a:pPr>
            <a:r>
              <a:rPr lang="vi-VN" dirty="0" smtClean="0">
                <a:latin typeface="+mj-lt"/>
              </a:rPr>
              <a:t> </a:t>
            </a:r>
            <a:r>
              <a:rPr lang="vi-VN" dirty="0" smtClean="0">
                <a:latin typeface="+mj-lt"/>
              </a:rPr>
              <a:t>Chủ động liên hệ lại nhà tuyển dụng: bạn </a:t>
            </a:r>
            <a:r>
              <a:rPr lang="vi-VN" dirty="0" smtClean="0">
                <a:latin typeface="+mj-lt"/>
              </a:rPr>
              <a:t>hãy nói rõ là sẽ gọi cho người ấy trong vòng 7-10 ngày nữa được biết cuộc phỏng vấn sẽ được sắp xếp khi nào </a:t>
            </a:r>
          </a:p>
          <a:p>
            <a:pPr>
              <a:buFontTx/>
              <a:buChar char="-"/>
            </a:pPr>
            <a:r>
              <a:rPr lang="vi-VN" dirty="0" smtClean="0">
                <a:latin typeface="+mj-lt"/>
              </a:rPr>
              <a:t>Cám ơn nhà tuyển dụng đã dành thời gian để xem đơn của bạn</a:t>
            </a:r>
          </a:p>
          <a:p>
            <a:endParaRPr lang="vi-V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pPr>
              <a:buFontTx/>
              <a:buChar char="-"/>
            </a:pPr>
            <a:r>
              <a:rPr lang="vi-VN" dirty="0" smtClean="0">
                <a:latin typeface="+mj-lt"/>
              </a:rPr>
              <a:t>Khẳng định LẠI kinh nghiệm, năng lực phù hợp với vị trí ứng tuyển</a:t>
            </a:r>
          </a:p>
          <a:p>
            <a:pPr>
              <a:buFontTx/>
              <a:buChar char="-"/>
            </a:pPr>
            <a:r>
              <a:rPr lang="vi-VN" dirty="0" smtClean="0">
                <a:latin typeface="+mj-lt"/>
              </a:rPr>
              <a:t>Mong nhận được hồi âm, phỏng vấn</a:t>
            </a:r>
          </a:p>
          <a:p>
            <a:pPr>
              <a:buFontTx/>
              <a:buChar char="-"/>
            </a:pPr>
            <a:r>
              <a:rPr lang="vi-VN" dirty="0" smtClean="0">
                <a:latin typeface="+mj-lt"/>
              </a:rPr>
              <a:t>Lời cam đoan</a:t>
            </a:r>
          </a:p>
          <a:p>
            <a:pPr>
              <a:buFontTx/>
              <a:buChar char="-"/>
            </a:pPr>
            <a:r>
              <a:rPr lang="vi-VN" dirty="0" smtClean="0">
                <a:latin typeface="+mj-lt"/>
              </a:rPr>
              <a:t>Chủ </a:t>
            </a:r>
            <a:r>
              <a:rPr lang="vi-VN" dirty="0" smtClean="0">
                <a:latin typeface="+mj-lt"/>
              </a:rPr>
              <a:t>động liên hệ lại để nắm thông </a:t>
            </a:r>
            <a:r>
              <a:rPr lang="vi-VN" dirty="0" smtClean="0">
                <a:latin typeface="+mj-lt"/>
              </a:rPr>
              <a:t>tin</a:t>
            </a:r>
          </a:p>
          <a:p>
            <a:pPr>
              <a:buFontTx/>
              <a:buChar char="-"/>
            </a:pPr>
            <a:r>
              <a:rPr lang="vi-VN" dirty="0" smtClean="0">
                <a:latin typeface="+mj-lt"/>
              </a:rPr>
              <a:t>Thông tin liên </a:t>
            </a:r>
            <a:r>
              <a:rPr lang="vi-VN" dirty="0" smtClean="0">
                <a:latin typeface="+mj-lt"/>
              </a:rPr>
              <a:t>hệ</a:t>
            </a:r>
          </a:p>
          <a:p>
            <a:pPr>
              <a:buFontTx/>
              <a:buChar char="-"/>
            </a:pPr>
            <a:r>
              <a:rPr lang="vi-VN" dirty="0" smtClean="0">
                <a:latin typeface="+mj-lt"/>
              </a:rPr>
              <a:t>Lời cảm ơn</a:t>
            </a:r>
            <a:endParaRPr lang="vi-VN" dirty="0" smtClean="0">
              <a:latin typeface="+mj-lt"/>
            </a:endParaRPr>
          </a:p>
          <a:p>
            <a:pPr>
              <a:buFontTx/>
              <a:buChar char="-"/>
            </a:pPr>
            <a:r>
              <a:rPr lang="vi-VN" dirty="0" smtClean="0">
                <a:latin typeface="+mj-lt"/>
              </a:rPr>
              <a:t>Địa điểm, thời gian, người làm đơn ký, GHI RÕ HỌ TÊN </a:t>
            </a:r>
          </a:p>
          <a:p>
            <a:pPr>
              <a:buFontTx/>
              <a:buChar char="-"/>
            </a:pPr>
            <a:endParaRPr lang="vi-VN" dirty="0">
              <a:latin typeface="+mj-l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CF296165D94F469ECB9747F5CE1570" ma:contentTypeVersion="8" ma:contentTypeDescription="Create a new document." ma:contentTypeScope="" ma:versionID="85d8fda3c1401f56a1522b6461f108d6">
  <xsd:schema xmlns:xsd="http://www.w3.org/2001/XMLSchema" xmlns:xs="http://www.w3.org/2001/XMLSchema" xmlns:p="http://schemas.microsoft.com/office/2006/metadata/properties" xmlns:ns2="77f86598-fbe8-4040-8f87-9d82638c0cb9" targetNamespace="http://schemas.microsoft.com/office/2006/metadata/properties" ma:root="true" ma:fieldsID="d2cb6b54449a043073735bbae0b0d4f0" ns2:_="">
    <xsd:import namespace="77f86598-fbe8-4040-8f87-9d82638c0cb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f86598-fbe8-4040-8f87-9d82638c0c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B18CDD7-F1B5-45C3-BC52-1B3964497073}"/>
</file>

<file path=customXml/itemProps2.xml><?xml version="1.0" encoding="utf-8"?>
<ds:datastoreItem xmlns:ds="http://schemas.openxmlformats.org/officeDocument/2006/customXml" ds:itemID="{2B1BCF72-5EE4-49AA-AB25-49E011FA22CA}"/>
</file>

<file path=customXml/itemProps3.xml><?xml version="1.0" encoding="utf-8"?>
<ds:datastoreItem xmlns:ds="http://schemas.openxmlformats.org/officeDocument/2006/customXml" ds:itemID="{E079F0C1-8830-44F1-A151-8F28E933A32E}"/>
</file>

<file path=docProps/app.xml><?xml version="1.0" encoding="utf-8"?>
<Properties xmlns="http://schemas.openxmlformats.org/officeDocument/2006/extended-properties" xmlns:vt="http://schemas.openxmlformats.org/officeDocument/2006/docPropsVTypes">
  <TotalTime>176</TotalTime>
  <Words>612</Words>
  <Application>Microsoft Office PowerPoint</Application>
  <PresentationFormat>On-screen Show (4:3)</PresentationFormat>
  <Paragraphs>43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KỸ NĂNG VIẾT ĐƠN XIN VIỆC </vt:lpstr>
      <vt:lpstr>1. Khái niệm Đơn xin việc </vt:lpstr>
      <vt:lpstr>2. Tầm quan trọng của Đơn xin việc  </vt:lpstr>
      <vt:lpstr>3. Thực hành viết Đơn xin việc </vt:lpstr>
      <vt:lpstr>Nội dung cơ bản trong Đơn xin việc</vt:lpstr>
      <vt:lpstr> Phần 1. Tự giới thiệu và nêu lý do viết đơn </vt:lpstr>
      <vt:lpstr>Phần 2. Năng lực chuyên môn, khả năng cá nhân và kinh nghiệm công tác </vt:lpstr>
      <vt:lpstr>Phần 3.Nói rõ bạn muốn được hồi âm để tiến tới tiếp xúc</vt:lpstr>
      <vt:lpstr>Slide 9</vt:lpstr>
      <vt:lpstr>4. Đơn xin việc điện tử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KỸ NĂNG VIẾT ĐƠN XIN VIỆC </dc:title>
  <dc:creator>EFAST</dc:creator>
  <cp:lastModifiedBy>EFAST</cp:lastModifiedBy>
  <cp:revision>17</cp:revision>
  <dcterms:created xsi:type="dcterms:W3CDTF">2006-08-16T00:00:00Z</dcterms:created>
  <dcterms:modified xsi:type="dcterms:W3CDTF">2020-03-24T08:06:04Z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0x0101009ACF296165D94F469ECB9747F5CE1570</vt:lpwstr>
  </property>
</Properties>
</file>