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2" r:id="rId6"/>
    <p:sldId id="258" r:id="rId7"/>
    <p:sldId id="259" r:id="rId8"/>
    <p:sldId id="260" r:id="rId9"/>
    <p:sldId id="261" r:id="rId10"/>
    <p:sldId id="263" r:id="rId11"/>
    <p:sldId id="264" r:id="rId12"/>
    <p:sldId id="265" r:id="rId13"/>
    <p:sldId id="266" r:id="rId14"/>
    <p:sldId id="267" r:id="rId15"/>
    <p:sldId id="279" r:id="rId16"/>
    <p:sldId id="268" r:id="rId17"/>
    <p:sldId id="280" r:id="rId18"/>
    <p:sldId id="269" r:id="rId19"/>
    <p:sldId id="281" r:id="rId20"/>
    <p:sldId id="270" r:id="rId21"/>
    <p:sldId id="282" r:id="rId22"/>
    <p:sldId id="271" r:id="rId23"/>
    <p:sldId id="283" r:id="rId24"/>
    <p:sldId id="272" r:id="rId25"/>
    <p:sldId id="284" r:id="rId26"/>
    <p:sldId id="273" r:id="rId27"/>
    <p:sldId id="274" r:id="rId28"/>
    <p:sldId id="275" r:id="rId29"/>
    <p:sldId id="276" r:id="rId30"/>
    <p:sldId id="277" r:id="rId31"/>
    <p:sldId id="27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1B3F8A-9F1A-434C-97F0-94585E899A05}" v="2" dt="2020-05-14T13:04:08.891"/>
    <p1510:client id="{EBDDE2B7-D2CB-452B-8C15-6400F26EE44B}" v="21" dt="2020-05-18T16:58:17.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3" d="100"/>
          <a:sy n="93" d="100"/>
        </p:scale>
        <p:origin x="-726" y="7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ang Viet Tien 20153759" userId="S::tien.hv153759@sis.hust.edu.vn::df1920b6-73c8-4f83-a64d-5945cab7c0c4" providerId="AD" clId="Web-{8A1B3F8A-9F1A-434C-97F0-94585E899A05}"/>
    <pc:docChg chg="modSld">
      <pc:chgData name="Hoang Viet Tien 20153759" userId="S::tien.hv153759@sis.hust.edu.vn::df1920b6-73c8-4f83-a64d-5945cab7c0c4" providerId="AD" clId="Web-{8A1B3F8A-9F1A-434C-97F0-94585E899A05}" dt="2020-05-14T13:04:08.891" v="1" actId="1076"/>
      <pc:docMkLst>
        <pc:docMk/>
      </pc:docMkLst>
      <pc:sldChg chg="modSp">
        <pc:chgData name="Hoang Viet Tien 20153759" userId="S::tien.hv153759@sis.hust.edu.vn::df1920b6-73c8-4f83-a64d-5945cab7c0c4" providerId="AD" clId="Web-{8A1B3F8A-9F1A-434C-97F0-94585E899A05}" dt="2020-05-14T13:04:08.891" v="1" actId="1076"/>
        <pc:sldMkLst>
          <pc:docMk/>
          <pc:sldMk cId="0" sldId="278"/>
        </pc:sldMkLst>
        <pc:spChg chg="mod">
          <ac:chgData name="Hoang Viet Tien 20153759" userId="S::tien.hv153759@sis.hust.edu.vn::df1920b6-73c8-4f83-a64d-5945cab7c0c4" providerId="AD" clId="Web-{8A1B3F8A-9F1A-434C-97F0-94585E899A05}" dt="2020-05-14T13:04:08.891" v="1" actId="1076"/>
          <ac:spMkLst>
            <pc:docMk/>
            <pc:sldMk cId="0" sldId="278"/>
            <ac:spMk id="3" creationId="{00000000-0000-0000-0000-000000000000}"/>
          </ac:spMkLst>
        </pc:spChg>
      </pc:sldChg>
    </pc:docChg>
  </pc:docChgLst>
  <pc:docChgLst>
    <pc:chgData name="NGUYEN THI THU AN 20183027" userId="S::an.ntt183027@sis.hust.edu.vn::1d4a21e8-9cd8-47b1-9832-f6fd0d774788" providerId="AD" clId="Web-{EBDDE2B7-D2CB-452B-8C15-6400F26EE44B}"/>
    <pc:docChg chg="modSld">
      <pc:chgData name="NGUYEN THI THU AN 20183027" userId="S::an.ntt183027@sis.hust.edu.vn::1d4a21e8-9cd8-47b1-9832-f6fd0d774788" providerId="AD" clId="Web-{EBDDE2B7-D2CB-452B-8C15-6400F26EE44B}" dt="2020-05-18T16:58:17.132" v="25" actId="20577"/>
      <pc:docMkLst>
        <pc:docMk/>
      </pc:docMkLst>
      <pc:sldChg chg="modSp">
        <pc:chgData name="NGUYEN THI THU AN 20183027" userId="S::an.ntt183027@sis.hust.edu.vn::1d4a21e8-9cd8-47b1-9832-f6fd0d774788" providerId="AD" clId="Web-{EBDDE2B7-D2CB-452B-8C15-6400F26EE44B}" dt="2020-05-18T16:52:39.425" v="2" actId="20577"/>
        <pc:sldMkLst>
          <pc:docMk/>
          <pc:sldMk cId="0" sldId="267"/>
        </pc:sldMkLst>
        <pc:spChg chg="mod">
          <ac:chgData name="NGUYEN THI THU AN 20183027" userId="S::an.ntt183027@sis.hust.edu.vn::1d4a21e8-9cd8-47b1-9832-f6fd0d774788" providerId="AD" clId="Web-{EBDDE2B7-D2CB-452B-8C15-6400F26EE44B}" dt="2020-05-18T16:52:39.425" v="2" actId="20577"/>
          <ac:spMkLst>
            <pc:docMk/>
            <pc:sldMk cId="0" sldId="267"/>
            <ac:spMk id="3" creationId="{00000000-0000-0000-0000-000000000000}"/>
          </ac:spMkLst>
        </pc:spChg>
      </pc:sldChg>
      <pc:sldChg chg="modSp">
        <pc:chgData name="NGUYEN THI THU AN 20183027" userId="S::an.ntt183027@sis.hust.edu.vn::1d4a21e8-9cd8-47b1-9832-f6fd0d774788" providerId="AD" clId="Web-{EBDDE2B7-D2CB-452B-8C15-6400F26EE44B}" dt="2020-05-18T16:55:26.160" v="8" actId="20577"/>
        <pc:sldMkLst>
          <pc:docMk/>
          <pc:sldMk cId="0" sldId="271"/>
        </pc:sldMkLst>
        <pc:spChg chg="mod">
          <ac:chgData name="NGUYEN THI THU AN 20183027" userId="S::an.ntt183027@sis.hust.edu.vn::1d4a21e8-9cd8-47b1-9832-f6fd0d774788" providerId="AD" clId="Web-{EBDDE2B7-D2CB-452B-8C15-6400F26EE44B}" dt="2020-05-18T16:55:26.160" v="8" actId="20577"/>
          <ac:spMkLst>
            <pc:docMk/>
            <pc:sldMk cId="0" sldId="271"/>
            <ac:spMk id="3" creationId="{00000000-0000-0000-0000-000000000000}"/>
          </ac:spMkLst>
        </pc:spChg>
      </pc:sldChg>
      <pc:sldChg chg="modSp">
        <pc:chgData name="NGUYEN THI THU AN 20183027" userId="S::an.ntt183027@sis.hust.edu.vn::1d4a21e8-9cd8-47b1-9832-f6fd0d774788" providerId="AD" clId="Web-{EBDDE2B7-D2CB-452B-8C15-6400F26EE44B}" dt="2020-05-18T16:56:15.599" v="12" actId="20577"/>
        <pc:sldMkLst>
          <pc:docMk/>
          <pc:sldMk cId="0" sldId="273"/>
        </pc:sldMkLst>
        <pc:spChg chg="mod">
          <ac:chgData name="NGUYEN THI THU AN 20183027" userId="S::an.ntt183027@sis.hust.edu.vn::1d4a21e8-9cd8-47b1-9832-f6fd0d774788" providerId="AD" clId="Web-{EBDDE2B7-D2CB-452B-8C15-6400F26EE44B}" dt="2020-05-18T16:56:15.599" v="12" actId="20577"/>
          <ac:spMkLst>
            <pc:docMk/>
            <pc:sldMk cId="0" sldId="273"/>
            <ac:spMk id="2" creationId="{00000000-0000-0000-0000-000000000000}"/>
          </ac:spMkLst>
        </pc:spChg>
      </pc:sldChg>
      <pc:sldChg chg="modSp">
        <pc:chgData name="NGUYEN THI THU AN 20183027" userId="S::an.ntt183027@sis.hust.edu.vn::1d4a21e8-9cd8-47b1-9832-f6fd0d774788" providerId="AD" clId="Web-{EBDDE2B7-D2CB-452B-8C15-6400F26EE44B}" dt="2020-05-18T16:58:05.006" v="24" actId="20577"/>
        <pc:sldMkLst>
          <pc:docMk/>
          <pc:sldMk cId="0" sldId="275"/>
        </pc:sldMkLst>
        <pc:spChg chg="mod">
          <ac:chgData name="NGUYEN THI THU AN 20183027" userId="S::an.ntt183027@sis.hust.edu.vn::1d4a21e8-9cd8-47b1-9832-f6fd0d774788" providerId="AD" clId="Web-{EBDDE2B7-D2CB-452B-8C15-6400F26EE44B}" dt="2020-05-18T16:58:05.006" v="24" actId="20577"/>
          <ac:spMkLst>
            <pc:docMk/>
            <pc:sldMk cId="0" sldId="275"/>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br>
              <a:rPr lang="vi-VN" b="1" dirty="0"/>
            </a:br>
            <a:r>
              <a:rPr lang="vi-VN" b="1" dirty="0"/>
              <a:t>KỸ NĂNG TRẢ LỜI PHỎNG VẤN XIN VIỆC</a:t>
            </a:r>
            <a:br>
              <a:rPr lang="vi-VN" dirty="0"/>
            </a:br>
            <a:endParaRPr lang="vi-VN" dirty="0"/>
          </a:p>
        </p:txBody>
      </p:sp>
      <p:pic>
        <p:nvPicPr>
          <p:cNvPr id="4" name="Content Placeholder 3" descr="pv.jpg"/>
          <p:cNvPicPr>
            <a:picLocks noGrp="1" noChangeAspect="1"/>
          </p:cNvPicPr>
          <p:nvPr>
            <p:ph idx="1"/>
          </p:nvPr>
        </p:nvPicPr>
        <p:blipFill>
          <a:blip r:embed="rId2"/>
          <a:stretch>
            <a:fillRect/>
          </a:stretch>
        </p:blipFill>
        <p:spPr>
          <a:xfrm>
            <a:off x="2971800" y="2438400"/>
            <a:ext cx="2833687" cy="2348706"/>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vi-VN" sz="3600" b="1" dirty="0"/>
            </a:br>
            <a:r>
              <a:rPr lang="vi-VN" sz="3600" b="1" dirty="0"/>
              <a:t>II. Các loại hình phỏng vấn thường gặp</a:t>
            </a:r>
            <a:br>
              <a:rPr lang="vi-VN" dirty="0"/>
            </a:br>
            <a:endParaRPr lang="vi-V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br>
              <a:rPr lang="vi-VN" sz="3600" b="1" i="1" dirty="0"/>
            </a:br>
            <a:r>
              <a:rPr lang="vi-VN" sz="3600" b="1" i="1" dirty="0"/>
              <a:t>1. Phỏng vấn gây căng thẳng</a:t>
            </a:r>
            <a:br>
              <a:rPr lang="vi-VN" dirty="0"/>
            </a:br>
            <a:endParaRPr lang="vi-VN" dirty="0"/>
          </a:p>
        </p:txBody>
      </p:sp>
      <p:sp>
        <p:nvSpPr>
          <p:cNvPr id="3" name="Content Placeholder 2"/>
          <p:cNvSpPr>
            <a:spLocks noGrp="1"/>
          </p:cNvSpPr>
          <p:nvPr>
            <p:ph idx="1"/>
          </p:nvPr>
        </p:nvSpPr>
        <p:spPr>
          <a:xfrm>
            <a:off x="457200" y="914400"/>
            <a:ext cx="8229600" cy="5211763"/>
          </a:xfrm>
        </p:spPr>
        <p:txBody>
          <a:bodyPr vert="horz" lIns="91440" tIns="45720" rIns="91440" bIns="45720" rtlCol="0" anchor="t">
            <a:normAutofit/>
          </a:bodyPr>
          <a:lstStyle/>
          <a:p>
            <a:r>
              <a:rPr lang="vi-VN" dirty="0">
                <a:latin typeface="Times New Roman"/>
                <a:ea typeface="+mn-lt"/>
                <a:cs typeface="Times New Roman"/>
              </a:rPr>
              <a:t>Mục đích: kiểm tra khả năng xử lý tình huống của bạn. </a:t>
            </a:r>
            <a:endParaRPr lang="en-US"/>
          </a:p>
          <a:p>
            <a:r>
              <a:rPr lang="vi-VN" dirty="0">
                <a:latin typeface="Times New Roman"/>
                <a:ea typeface="+mn-lt"/>
                <a:cs typeface="Times New Roman"/>
              </a:rPr>
              <a:t>Hình thức phỏng vấn này giúp người tuyển dụng có thể đánh giá chính xác về khả năng phản ứng linh hoạt trong những tình huống phức tạp của các ứng cử viên.</a:t>
            </a:r>
            <a:endParaRPr lang="vi-VN"/>
          </a:p>
          <a:p>
            <a:r>
              <a:rPr lang="vi-VN" dirty="0">
                <a:latin typeface="Times New Roman"/>
                <a:ea typeface="+mn-lt"/>
                <a:cs typeface="Times New Roman"/>
              </a:rPr>
              <a:t>Hãy bình tĩnh cân nhắc câu trả lời. Nếu chưa rõ câu hỏi, có thể nhã nhặn yêu cầu người phỏng vấn giải thích. </a:t>
            </a:r>
            <a:endParaRPr lang="vi-VN"/>
          </a:p>
          <a:p>
            <a:endParaRPr lang="vi-VN"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br>
              <a:rPr lang="vi-VN" sz="3600" b="1" i="1" dirty="0"/>
            </a:br>
            <a:r>
              <a:rPr lang="vi-VN" sz="3600" b="1" i="1" dirty="0"/>
              <a:t>2. Phỏng vấn một đối một</a:t>
            </a:r>
            <a:br>
              <a:rPr lang="vi-VN" sz="3600" dirty="0"/>
            </a:br>
            <a:endParaRPr lang="vi-VN" sz="3600" dirty="0"/>
          </a:p>
        </p:txBody>
      </p:sp>
      <p:pic>
        <p:nvPicPr>
          <p:cNvPr id="4" name="Content Placeholder 3" descr="pv 1 đối 1.jpg"/>
          <p:cNvPicPr>
            <a:picLocks noGrp="1" noChangeAspect="1"/>
          </p:cNvPicPr>
          <p:nvPr>
            <p:ph idx="1"/>
          </p:nvPr>
        </p:nvPicPr>
        <p:blipFill>
          <a:blip r:embed="rId2"/>
          <a:stretch>
            <a:fillRect/>
          </a:stretch>
        </p:blipFill>
        <p:spPr>
          <a:xfrm>
            <a:off x="3262312" y="1981200"/>
            <a:ext cx="3290888" cy="25146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vi-VN" sz="3600" b="1" i="1" dirty="0"/>
            </a:br>
            <a:r>
              <a:rPr lang="vi-VN" sz="3600" b="1" i="1" dirty="0"/>
              <a:t>2. Phỏng vấn một đối một</a:t>
            </a:r>
            <a:br>
              <a:rPr lang="vi-VN" dirty="0"/>
            </a:br>
            <a:endParaRPr lang="vi-VN" dirty="0"/>
          </a:p>
        </p:txBody>
      </p:sp>
      <p:sp>
        <p:nvSpPr>
          <p:cNvPr id="3" name="Content Placeholder 2"/>
          <p:cNvSpPr>
            <a:spLocks noGrp="1"/>
          </p:cNvSpPr>
          <p:nvPr>
            <p:ph idx="1"/>
          </p:nvPr>
        </p:nvSpPr>
        <p:spPr>
          <a:xfrm>
            <a:off x="457200" y="1143000"/>
            <a:ext cx="8229600" cy="4983163"/>
          </a:xfrm>
        </p:spPr>
        <p:txBody>
          <a:bodyPr/>
          <a:lstStyle/>
          <a:p>
            <a:r>
              <a:rPr lang="vi-VN" dirty="0">
                <a:latin typeface="+mj-lt"/>
              </a:rPr>
              <a:t>Hình thức một người phỏng vấn một người;</a:t>
            </a:r>
          </a:p>
          <a:p>
            <a:r>
              <a:rPr lang="vi-VN" dirty="0">
                <a:latin typeface="+mj-lt"/>
              </a:rPr>
              <a:t>Thường gặp hơn cả trong phỏng vấn xin việc; </a:t>
            </a:r>
          </a:p>
          <a:p>
            <a:r>
              <a:rPr lang="vi-VN" dirty="0">
                <a:latin typeface="+mj-lt"/>
              </a:rPr>
              <a:t>Những người phỏng vấn là những người giàu kinh nghiệm, có thể đưa ra nhiều loại câu hỏi khác nhau để đánh giá đúng ứng cử viên từ nhiều góc độ.</a:t>
            </a:r>
          </a:p>
          <a:p>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vi-VN" sz="4000" b="1" i="1" dirty="0"/>
            </a:br>
            <a:r>
              <a:rPr lang="vi-VN" sz="4000" b="1" i="1" dirty="0"/>
              <a:t>3. Phỏng vấn quan sát</a:t>
            </a:r>
            <a:br>
              <a:rPr lang="vi-VN" dirty="0"/>
            </a:br>
            <a:endParaRPr lang="vi-VN" dirty="0"/>
          </a:p>
        </p:txBody>
      </p:sp>
      <p:pic>
        <p:nvPicPr>
          <p:cNvPr id="4" name="Content Placeholder 3" descr="pv quan sát.jpg"/>
          <p:cNvPicPr>
            <a:picLocks noGrp="1" noChangeAspect="1"/>
          </p:cNvPicPr>
          <p:nvPr>
            <p:ph idx="1"/>
          </p:nvPr>
        </p:nvPicPr>
        <p:blipFill>
          <a:blip r:embed="rId2"/>
          <a:stretch>
            <a:fillRect/>
          </a:stretch>
        </p:blipFill>
        <p:spPr>
          <a:xfrm>
            <a:off x="3048000" y="2438400"/>
            <a:ext cx="3124200" cy="25908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br>
              <a:rPr lang="vi-VN" sz="3600" b="1" i="1" dirty="0"/>
            </a:br>
            <a:r>
              <a:rPr lang="vi-VN" sz="3600" b="1" i="1" dirty="0"/>
              <a:t>3. Phỏng vấn quan sát</a:t>
            </a:r>
            <a:br>
              <a:rPr lang="vi-VN" sz="3600" dirty="0"/>
            </a:br>
            <a:endParaRPr lang="vi-VN" sz="3600" dirty="0"/>
          </a:p>
        </p:txBody>
      </p:sp>
      <p:sp>
        <p:nvSpPr>
          <p:cNvPr id="3" name="Content Placeholder 2"/>
          <p:cNvSpPr>
            <a:spLocks noGrp="1"/>
          </p:cNvSpPr>
          <p:nvPr>
            <p:ph idx="1"/>
          </p:nvPr>
        </p:nvSpPr>
        <p:spPr>
          <a:xfrm>
            <a:off x="457200" y="1219200"/>
            <a:ext cx="8229600" cy="4906963"/>
          </a:xfrm>
        </p:spPr>
        <p:txBody>
          <a:bodyPr/>
          <a:lstStyle/>
          <a:p>
            <a:r>
              <a:rPr lang="vi-VN" dirty="0">
                <a:latin typeface="+mj-lt"/>
              </a:rPr>
              <a:t>Phỏng vấn kín;</a:t>
            </a:r>
          </a:p>
          <a:p>
            <a:r>
              <a:rPr lang="vi-VN" dirty="0">
                <a:latin typeface="+mj-lt"/>
              </a:rPr>
              <a:t>Mục đích: kiểm tra một số thông tin (chi tiết) chưa chắc chắn về bạn; </a:t>
            </a:r>
          </a:p>
          <a:p>
            <a:r>
              <a:rPr lang="vi-VN" dirty="0">
                <a:latin typeface="+mj-lt"/>
              </a:rPr>
              <a:t>Người phỏng vấn (có thể là một, hay nhiều người) quan sát bạn từ xa mà bạn không hay biết; </a:t>
            </a:r>
          </a:p>
          <a:p>
            <a:r>
              <a:rPr lang="vi-VN" dirty="0">
                <a:latin typeface="+mj-lt"/>
              </a:rPr>
              <a:t>Thường các ứng cử viên chỉ biết là họ đã được phỏng vấn sau khi cuộc phỏng vấn đã kết thúc.</a:t>
            </a:r>
          </a:p>
          <a:p>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vi-VN" sz="3600" b="1" i="1" dirty="0"/>
              <a:t>4. Phỏng vấn ăn trưa</a:t>
            </a:r>
            <a:endParaRPr lang="vi-VN" sz="3600" dirty="0"/>
          </a:p>
        </p:txBody>
      </p:sp>
      <p:pic>
        <p:nvPicPr>
          <p:cNvPr id="4" name="Content Placeholder 3" descr="pv ăn trưa.jpg"/>
          <p:cNvPicPr>
            <a:picLocks noGrp="1" noChangeAspect="1"/>
          </p:cNvPicPr>
          <p:nvPr>
            <p:ph idx="1"/>
          </p:nvPr>
        </p:nvPicPr>
        <p:blipFill>
          <a:blip r:embed="rId2"/>
          <a:stretch>
            <a:fillRect/>
          </a:stretch>
        </p:blipFill>
        <p:spPr>
          <a:xfrm>
            <a:off x="2819400" y="1905000"/>
            <a:ext cx="4038600" cy="27432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br>
              <a:rPr lang="vi-VN" sz="4000" b="1" i="1" dirty="0"/>
            </a:br>
            <a:r>
              <a:rPr lang="vi-VN" sz="4000" b="1" i="1" dirty="0"/>
              <a:t>4. Phỏng vấn ăn trưa</a:t>
            </a:r>
            <a:br>
              <a:rPr lang="vi-VN" dirty="0"/>
            </a:br>
            <a:endParaRPr lang="vi-VN" dirty="0"/>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r>
              <a:rPr lang="vi-VN" dirty="0">
                <a:latin typeface="+mj-lt"/>
              </a:rPr>
              <a:t>Là lối phỏng vấn thường thấy ở một số các đợt phỏng vấn nhỏ. Nhà tuyển dụng sẽ mời bạn ăn trưa và tiến hành trao đổi;</a:t>
            </a:r>
          </a:p>
          <a:p>
            <a:r>
              <a:rPr lang="vi-VN" dirty="0">
                <a:latin typeface="+mj-lt"/>
              </a:rPr>
              <a:t>Là hình thức phỏng vấn ít được phổ biến tại Việt Nam so với các hình thức khác;</a:t>
            </a:r>
          </a:p>
          <a:p>
            <a:r>
              <a:rPr lang="vi-VN" dirty="0">
                <a:latin typeface="+mj-lt"/>
              </a:rPr>
              <a:t>Người phỏng vấn muốn kiếm tra phong cách ẩm thực và ứng xử xã hội của bạn; </a:t>
            </a:r>
          </a:p>
          <a:p>
            <a:r>
              <a:rPr lang="vi-VN" dirty="0">
                <a:latin typeface="+mj-lt"/>
              </a:rPr>
              <a:t>Hình thức phỏng vấn này thường được sử dụng khi nhà tuyển dụng muốn tìm nhân sự cho vị trí thân cận của cấp trên, hay vị trí đối ngoại.</a:t>
            </a:r>
          </a:p>
          <a:p>
            <a:r>
              <a:rPr lang="vi-VN" dirty="0">
                <a:latin typeface="+mj-lt"/>
              </a:rPr>
              <a:t>Chú ý là bạn đang được phỏng vấn trong bữa ăn chứ không phải là một buổi phỏng vấn về món ăn.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br>
              <a:rPr lang="vi-VN" sz="3600" b="1" i="1" dirty="0"/>
            </a:br>
            <a:r>
              <a:rPr lang="vi-VN" sz="3600" b="1" i="1" dirty="0"/>
              <a:t>5. Phỏng vấn hội đồng </a:t>
            </a:r>
            <a:br>
              <a:rPr lang="vi-VN" sz="3600" dirty="0"/>
            </a:br>
            <a:endParaRPr lang="vi-VN" sz="3600" dirty="0"/>
          </a:p>
        </p:txBody>
      </p:sp>
      <p:pic>
        <p:nvPicPr>
          <p:cNvPr id="4" name="Content Placeholder 3" descr="pv hội đồng.jpg"/>
          <p:cNvPicPr>
            <a:picLocks noGrp="1" noChangeAspect="1"/>
          </p:cNvPicPr>
          <p:nvPr>
            <p:ph idx="1"/>
          </p:nvPr>
        </p:nvPicPr>
        <p:blipFill>
          <a:blip r:embed="rId2"/>
          <a:stretch>
            <a:fillRect/>
          </a:stretch>
        </p:blipFill>
        <p:spPr>
          <a:xfrm>
            <a:off x="3200400" y="2209800"/>
            <a:ext cx="2943225" cy="24384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br>
              <a:rPr lang="vi-VN" sz="3600" b="1" i="1" dirty="0"/>
            </a:br>
            <a:r>
              <a:rPr lang="vi-VN" sz="3600" b="1" i="1" dirty="0"/>
              <a:t>5. Phỏng vấn hội đồng </a:t>
            </a:r>
            <a:br>
              <a:rPr lang="vi-VN" dirty="0"/>
            </a:br>
            <a:endParaRPr lang="vi-VN" dirty="0"/>
          </a:p>
        </p:txBody>
      </p:sp>
      <p:sp>
        <p:nvSpPr>
          <p:cNvPr id="3" name="Content Placeholder 2"/>
          <p:cNvSpPr>
            <a:spLocks noGrp="1"/>
          </p:cNvSpPr>
          <p:nvPr>
            <p:ph idx="1"/>
          </p:nvPr>
        </p:nvSpPr>
        <p:spPr>
          <a:xfrm>
            <a:off x="457200" y="914400"/>
            <a:ext cx="8229600" cy="5211763"/>
          </a:xfrm>
        </p:spPr>
        <p:txBody>
          <a:bodyPr vert="horz" lIns="91440" tIns="45720" rIns="91440" bIns="45720" rtlCol="0" anchor="t">
            <a:normAutofit fontScale="92500"/>
          </a:bodyPr>
          <a:lstStyle/>
          <a:p>
            <a:r>
              <a:rPr lang="vi-VN" dirty="0">
                <a:latin typeface="Times New Roman"/>
                <a:ea typeface="+mn-lt"/>
                <a:cs typeface="Times New Roman"/>
              </a:rPr>
              <a:t>Là hình thức nhiều người hỏi một người;</a:t>
            </a:r>
            <a:endParaRPr lang="en-US"/>
          </a:p>
          <a:p>
            <a:r>
              <a:rPr lang="vi-VN" dirty="0">
                <a:latin typeface="Times New Roman"/>
                <a:ea typeface="+mn-lt"/>
                <a:cs typeface="Times New Roman"/>
              </a:rPr>
              <a:t>Được áp dụng khi nhà tuyển dụng muốn tìm nhân sự cho một vị trí quan trọng trong cơ quan mà cần phải có sự tán thành của nhiều người;</a:t>
            </a:r>
            <a:endParaRPr lang="vi-VN"/>
          </a:p>
          <a:p>
            <a:r>
              <a:rPr lang="vi-VN" dirty="0">
                <a:latin typeface="Times New Roman"/>
                <a:ea typeface="+mn-lt"/>
                <a:cs typeface="Times New Roman"/>
              </a:rPr>
              <a:t>Tránh được tính chủ quan khi chỉ có một người phỏng vấn, cũng như tạo ra tính linh hoạt và khả năng phản ứng đồng thời của các ứng viên.</a:t>
            </a:r>
            <a:r>
              <a:rPr lang="vi-VN" dirty="0">
                <a:latin typeface="Arial"/>
                <a:ea typeface="+mn-lt"/>
                <a:cs typeface="Arial"/>
              </a:rPr>
              <a:t> </a:t>
            </a:r>
          </a:p>
          <a:p>
            <a:r>
              <a:rPr lang="vi-VN" dirty="0">
                <a:latin typeface="Times New Roman"/>
                <a:cs typeface="Times New Roman"/>
              </a:rPr>
              <a:t>Các ứng cử viên cần phải có kiến thức tương đối rộng và tâm lý vững vàng khi tham gia hình thức phỏng vấn này. </a:t>
            </a:r>
            <a:endParaRPr lang="vi-VN"/>
          </a:p>
          <a:p>
            <a:endParaRPr lang="vi-VN"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fontScale="90000"/>
          </a:bodyPr>
          <a:lstStyle/>
          <a:p>
            <a:br>
              <a:rPr lang="en-US" b="1" dirty="0"/>
            </a:br>
            <a:r>
              <a:rPr lang="en-US" b="1" dirty="0">
                <a:latin typeface="Times New Roman" pitchFamily="18" charset="0"/>
                <a:cs typeface="Times New Roman" pitchFamily="18" charset="0"/>
              </a:rPr>
              <a:t>I. </a:t>
            </a:r>
            <a:r>
              <a:rPr lang="vi-VN" b="1" dirty="0">
                <a:latin typeface="Times New Roman" pitchFamily="18" charset="0"/>
                <a:cs typeface="Times New Roman" pitchFamily="18" charset="0"/>
              </a:rPr>
              <a:t>Tầm quan trọng của buổi phỏng vấn xin việc đối với người tìm việc </a:t>
            </a:r>
            <a:br>
              <a:rPr lang="vi-VN" dirty="0"/>
            </a:br>
            <a:endParaRPr lang="vi-VN" dirty="0"/>
          </a:p>
        </p:txBody>
      </p:sp>
      <p:sp>
        <p:nvSpPr>
          <p:cNvPr id="3" name="Content Placeholder 2"/>
          <p:cNvSpPr>
            <a:spLocks noGrp="1"/>
          </p:cNvSpPr>
          <p:nvPr>
            <p:ph idx="1"/>
          </p:nvPr>
        </p:nvSpPr>
        <p:spPr>
          <a:xfrm>
            <a:off x="457200" y="2057400"/>
            <a:ext cx="8229600" cy="4068763"/>
          </a:xfrm>
        </p:spPr>
        <p:txBody>
          <a:bodyPr/>
          <a:lstStyle/>
          <a:p>
            <a:r>
              <a:rPr lang="vi-VN" sz="3600" dirty="0">
                <a:latin typeface="+mj-lt"/>
              </a:rPr>
              <a:t>“Fail to prepare means p</a:t>
            </a:r>
            <a:r>
              <a:rPr lang="en-US" altLang="zh-CN" sz="3600" dirty="0">
                <a:latin typeface="Times New Roman" pitchFamily="18" charset="0"/>
                <a:cs typeface="Times New Roman" pitchFamily="18" charset="0"/>
              </a:rPr>
              <a:t>r</a:t>
            </a:r>
            <a:r>
              <a:rPr lang="vi-VN" sz="3600" dirty="0">
                <a:latin typeface="+mj-lt"/>
              </a:rPr>
              <a:t>epare to fail</a:t>
            </a:r>
            <a:r>
              <a:rPr lang="en-US" sz="3600" dirty="0">
                <a:latin typeface="+mj-lt"/>
              </a:rPr>
              <a:t>.</a:t>
            </a:r>
            <a:r>
              <a:rPr lang="vi-VN" sz="3600" dirty="0">
                <a:latin typeface="+mj-lt"/>
              </a:rPr>
              <a:t>”</a:t>
            </a:r>
          </a:p>
          <a:p>
            <a:r>
              <a:rPr lang="vi-VN" sz="3600" dirty="0">
                <a:latin typeface="+mj-lt"/>
              </a:rPr>
              <a:t>Hãy nhớ rằng: “ Thất bại từ khâu chuẩn bị là chuẩn bị để thất bại.”</a:t>
            </a:r>
          </a:p>
          <a:p>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br>
              <a:rPr lang="vi-VN" sz="3600" b="1" i="1" dirty="0"/>
            </a:br>
            <a:r>
              <a:rPr lang="vi-VN" sz="3600" b="1" i="1" dirty="0"/>
              <a:t>6. Phỏng vấn nhóm</a:t>
            </a:r>
            <a:br>
              <a:rPr lang="vi-VN" sz="3600" dirty="0"/>
            </a:br>
            <a:endParaRPr lang="vi-VN" sz="3600" dirty="0"/>
          </a:p>
        </p:txBody>
      </p:sp>
      <p:pic>
        <p:nvPicPr>
          <p:cNvPr id="4" name="Content Placeholder 3" descr="pv nhóm.jpg"/>
          <p:cNvPicPr>
            <a:picLocks noGrp="1" noChangeAspect="1"/>
          </p:cNvPicPr>
          <p:nvPr>
            <p:ph idx="1"/>
          </p:nvPr>
        </p:nvPicPr>
        <p:blipFill>
          <a:blip r:embed="rId2"/>
          <a:stretch>
            <a:fillRect/>
          </a:stretch>
        </p:blipFill>
        <p:spPr>
          <a:xfrm>
            <a:off x="2895600" y="2209800"/>
            <a:ext cx="3076575" cy="23622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br>
              <a:rPr lang="vi-VN" sz="3600" b="1" i="1" dirty="0"/>
            </a:br>
            <a:r>
              <a:rPr lang="vi-VN" sz="3600" b="1" i="1" dirty="0"/>
              <a:t>6. Phỏng vấn nhóm</a:t>
            </a:r>
            <a:br>
              <a:rPr lang="vi-VN" dirty="0"/>
            </a:br>
            <a:endParaRPr lang="vi-VN" dirty="0"/>
          </a:p>
        </p:txBody>
      </p:sp>
      <p:sp>
        <p:nvSpPr>
          <p:cNvPr id="3" name="Content Placeholder 2"/>
          <p:cNvSpPr>
            <a:spLocks noGrp="1"/>
          </p:cNvSpPr>
          <p:nvPr>
            <p:ph idx="1"/>
          </p:nvPr>
        </p:nvSpPr>
        <p:spPr>
          <a:xfrm>
            <a:off x="457200" y="914400"/>
            <a:ext cx="8229600" cy="5211763"/>
          </a:xfrm>
        </p:spPr>
        <p:txBody>
          <a:bodyPr>
            <a:normAutofit/>
          </a:bodyPr>
          <a:lstStyle/>
          <a:p>
            <a:r>
              <a:rPr lang="vi-VN" dirty="0">
                <a:latin typeface="+mj-lt"/>
              </a:rPr>
              <a:t>Khi một người hỏi nhiều người với mục đích tìm người có tố chất lãnh đạo; </a:t>
            </a:r>
          </a:p>
          <a:p>
            <a:r>
              <a:rPr lang="vi-VN" dirty="0">
                <a:latin typeface="+mj-lt"/>
              </a:rPr>
              <a:t>Qua hình thức phỏng vấn này, người tuyển dụng nhanh chóng xác định được ai là người có ảnh hưởng, có sức thuyết phục đối với những người xung quanh;</a:t>
            </a:r>
          </a:p>
          <a:p>
            <a:r>
              <a:rPr lang="vi-VN" dirty="0">
                <a:latin typeface="+mj-lt"/>
              </a:rPr>
              <a:t>Một trong những điều rất quan trọng của phỏng vấn nhóm đó là làm nổi bật được bản thân bạn trước những người phỏng vấn cùng.</a:t>
            </a:r>
          </a:p>
          <a:p>
            <a:endParaRPr lang="vi-VN"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vi-VN" sz="3200" b="1" i="1" dirty="0"/>
            </a:br>
            <a:r>
              <a:rPr lang="vi-VN" sz="3200" b="1" i="1" dirty="0"/>
              <a:t>7. Phỏng vấn qua điện thoại </a:t>
            </a:r>
            <a:br>
              <a:rPr lang="vi-VN" sz="3200" dirty="0"/>
            </a:br>
            <a:endParaRPr lang="vi-VN" sz="3200" dirty="0"/>
          </a:p>
        </p:txBody>
      </p:sp>
      <p:pic>
        <p:nvPicPr>
          <p:cNvPr id="4" name="Content Placeholder 3" descr="pv qua đt.jpg"/>
          <p:cNvPicPr>
            <a:picLocks noGrp="1" noChangeAspect="1"/>
          </p:cNvPicPr>
          <p:nvPr>
            <p:ph idx="1"/>
          </p:nvPr>
        </p:nvPicPr>
        <p:blipFill>
          <a:blip r:embed="rId2"/>
          <a:stretch>
            <a:fillRect/>
          </a:stretch>
        </p:blipFill>
        <p:spPr>
          <a:xfrm>
            <a:off x="2971800" y="2209800"/>
            <a:ext cx="2895600" cy="2514599"/>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vi-VN" sz="3600" b="1" i="1" dirty="0"/>
            </a:br>
            <a:r>
              <a:rPr lang="vi-VN" sz="3600" b="1" i="1" dirty="0">
                <a:latin typeface="Times New Roman"/>
                <a:cs typeface="Times New Roman"/>
              </a:rPr>
              <a:t>7. Phỏng vấn qua điện thoại </a:t>
            </a:r>
            <a:br>
              <a:rPr lang="vi-VN" dirty="0"/>
            </a:br>
            <a:endParaRPr lang="vi-VN">
              <a:latin typeface="Times New Roman"/>
              <a:cs typeface="Times New Roman"/>
            </a:endParaRPr>
          </a:p>
        </p:txBody>
      </p:sp>
      <p:sp>
        <p:nvSpPr>
          <p:cNvPr id="3" name="Content Placeholder 2"/>
          <p:cNvSpPr>
            <a:spLocks noGrp="1"/>
          </p:cNvSpPr>
          <p:nvPr>
            <p:ph idx="1"/>
          </p:nvPr>
        </p:nvSpPr>
        <p:spPr>
          <a:xfrm>
            <a:off x="457200" y="914400"/>
            <a:ext cx="8229600" cy="5211763"/>
          </a:xfrm>
        </p:spPr>
        <p:txBody>
          <a:bodyPr>
            <a:normAutofit fontScale="85000" lnSpcReduction="10000"/>
          </a:bodyPr>
          <a:lstStyle/>
          <a:p>
            <a:r>
              <a:rPr lang="vi-VN" dirty="0">
                <a:latin typeface="+mj-lt"/>
              </a:rPr>
              <a:t>Hình thức phỏng vấn này nhằm loại bớt những ứng cử viên chưa đủ tiêu chuẩn và lựa chọn những người có khả năng hơn cho một cuộc phỏng vấn trực diện.</a:t>
            </a:r>
          </a:p>
          <a:p>
            <a:r>
              <a:rPr lang="vi-VN" dirty="0">
                <a:latin typeface="+mj-lt"/>
              </a:rPr>
              <a:t> Phỏng vấn kiểu này thường xảy ra bất ngờ, nên bạn cần:</a:t>
            </a:r>
          </a:p>
          <a:p>
            <a:pPr>
              <a:buNone/>
            </a:pPr>
            <a:r>
              <a:rPr lang="vi-VN" dirty="0">
                <a:latin typeface="+mj-lt"/>
              </a:rPr>
              <a:t>+ Luôn trong tư thế sẵn sàng khi gặp kiểu phỏng vấn này;</a:t>
            </a:r>
          </a:p>
          <a:p>
            <a:pPr>
              <a:buNone/>
            </a:pPr>
            <a:r>
              <a:rPr lang="vi-VN" dirty="0">
                <a:latin typeface="+mj-lt"/>
              </a:rPr>
              <a:t>+ Tham gia đối thoại tự nhiên, vui vẻ, chân thành;</a:t>
            </a:r>
          </a:p>
          <a:p>
            <a:pPr>
              <a:buNone/>
            </a:pPr>
            <a:r>
              <a:rPr lang="vi-VN" dirty="0">
                <a:latin typeface="+mj-lt"/>
              </a:rPr>
              <a:t>+ Để sẵn giấy bút trong tầm tay giúp bạn có thể dễ dàng ghi lại những thông tin cần thiết;</a:t>
            </a:r>
          </a:p>
          <a:p>
            <a:pPr>
              <a:buNone/>
            </a:pPr>
            <a:r>
              <a:rPr lang="vi-VN" dirty="0">
                <a:latin typeface="+mj-lt"/>
              </a:rPr>
              <a:t>+ Tránh những vấn đề liên quan đến tiền lương;</a:t>
            </a:r>
          </a:p>
          <a:p>
            <a:pPr>
              <a:buNone/>
            </a:pPr>
            <a:r>
              <a:rPr lang="vi-VN" dirty="0">
                <a:latin typeface="+mj-lt"/>
              </a:rPr>
              <a:t>+ Cố gắng đưa đến phỏng vấn trực diện;</a:t>
            </a:r>
          </a:p>
          <a:p>
            <a:pPr>
              <a:buNone/>
            </a:pPr>
            <a:r>
              <a:rPr lang="vi-VN" dirty="0">
                <a:latin typeface="+mj-lt"/>
              </a:rPr>
              <a:t>+ Hẹn gọi lại khi bạn bị hoàn toàn bất ngờ.</a:t>
            </a:r>
          </a:p>
          <a:p>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vi-VN" sz="3200" b="1" dirty="0"/>
            </a:br>
            <a:r>
              <a:rPr lang="vi-VN" sz="3200" b="1" dirty="0"/>
              <a:t>III. Tạo ấn tượng tốt qua buổi phỏng vấn</a:t>
            </a:r>
            <a:br>
              <a:rPr lang="vi-VN" sz="3200" dirty="0"/>
            </a:br>
            <a:endParaRPr lang="vi-VN" sz="3200" dirty="0"/>
          </a:p>
        </p:txBody>
      </p:sp>
      <p:sp>
        <p:nvSpPr>
          <p:cNvPr id="3" name="Content Placeholder 2"/>
          <p:cNvSpPr>
            <a:spLocks noGrp="1"/>
          </p:cNvSpPr>
          <p:nvPr>
            <p:ph idx="1"/>
          </p:nvPr>
        </p:nvSpPr>
        <p:spPr>
          <a:xfrm>
            <a:off x="457200" y="1066800"/>
            <a:ext cx="8229600" cy="5059363"/>
          </a:xfrm>
        </p:spPr>
        <p:txBody>
          <a:bodyPr/>
          <a:lstStyle/>
          <a:p>
            <a:pPr>
              <a:buNone/>
            </a:pPr>
            <a:r>
              <a:rPr lang="vi-VN" dirty="0">
                <a:latin typeface="+mj-lt"/>
              </a:rPr>
              <a:t>1. Trước khi phỏng vấn</a:t>
            </a:r>
          </a:p>
          <a:p>
            <a:pPr>
              <a:buNone/>
            </a:pPr>
            <a:r>
              <a:rPr lang="vi-VN" dirty="0">
                <a:latin typeface="+mj-lt"/>
              </a:rPr>
              <a:t>2. Trong quá trình phỏng vấn</a:t>
            </a:r>
          </a:p>
          <a:p>
            <a:pPr>
              <a:buNone/>
            </a:pPr>
            <a:r>
              <a:rPr lang="vi-VN" dirty="0">
                <a:latin typeface="+mj-lt"/>
              </a:rPr>
              <a:t>3. Sau buổi phỏng vấn</a:t>
            </a:r>
            <a:br>
              <a:rPr lang="vi-VN" sz="2800" dirty="0"/>
            </a:br>
            <a:br>
              <a:rPr lang="vi-VN" sz="2800" dirty="0"/>
            </a:br>
            <a:endParaRPr lang="vi-V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br>
              <a:rPr lang="vi-VN" sz="4000" b="1" i="1" dirty="0"/>
            </a:br>
            <a:r>
              <a:rPr lang="vi-VN" sz="3600" b="1" i="1" dirty="0"/>
              <a:t>1. Trước khi phỏng vấn</a:t>
            </a:r>
            <a:br>
              <a:rPr lang="vi-VN" dirty="0"/>
            </a:br>
            <a:endParaRPr lang="vi-VN" dirty="0"/>
          </a:p>
        </p:txBody>
      </p:sp>
      <p:sp>
        <p:nvSpPr>
          <p:cNvPr id="3" name="Content Placeholder 2"/>
          <p:cNvSpPr>
            <a:spLocks noGrp="1"/>
          </p:cNvSpPr>
          <p:nvPr>
            <p:ph idx="1"/>
          </p:nvPr>
        </p:nvSpPr>
        <p:spPr>
          <a:xfrm>
            <a:off x="457200" y="914400"/>
            <a:ext cx="8229600" cy="5211763"/>
          </a:xfrm>
        </p:spPr>
        <p:txBody>
          <a:bodyPr vert="horz" lIns="91440" tIns="45720" rIns="91440" bIns="45720" rtlCol="0" anchor="t">
            <a:normAutofit lnSpcReduction="10000"/>
          </a:bodyPr>
          <a:lstStyle/>
          <a:p>
            <a:r>
              <a:rPr lang="vi-VN" dirty="0">
                <a:latin typeface="Times New Roman"/>
                <a:cs typeface="Times New Roman"/>
              </a:rPr>
              <a:t>Đến đúng giờ (trước 5 – 10 phút ) – chứng tỏ rằng bạn rất có trách nhiệm, độc lập và có tác phong chuyên nghiệp; </a:t>
            </a:r>
            <a:endParaRPr lang="en-US">
              <a:latin typeface="Times New Roman"/>
              <a:cs typeface="Times New Roman"/>
            </a:endParaRPr>
          </a:p>
          <a:p>
            <a:r>
              <a:rPr lang="vi-VN" dirty="0">
                <a:latin typeface="Times New Roman"/>
                <a:cs typeface="Times New Roman"/>
              </a:rPr>
              <a:t>Không đến quá sớm vì thời gian chờ đợi lâu sẽ gây áp lực cho chính bạn;</a:t>
            </a:r>
            <a:endParaRPr lang="vi-VN"/>
          </a:p>
          <a:p>
            <a:r>
              <a:rPr lang="vi-VN" dirty="0">
                <a:latin typeface="Times New Roman"/>
                <a:cs typeface="Times New Roman"/>
              </a:rPr>
              <a:t>Tạo không khí thoải mái, thân thiện từ việc chào hỏi, bắt tay, … không bình luận theo hướng chê bai những người đã/ đang làm việc với bạn;</a:t>
            </a:r>
            <a:endParaRPr lang="vi-VN"/>
          </a:p>
          <a:p>
            <a:r>
              <a:rPr lang="vi-VN" dirty="0">
                <a:latin typeface="Times New Roman"/>
                <a:cs typeface="Times New Roman"/>
              </a:rPr>
              <a:t>Hãy thư giãn, trách căng thẳng, lo lắng quá.</a:t>
            </a:r>
            <a:endParaRPr lang="en-US" dirty="0"/>
          </a:p>
          <a:p>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br>
              <a:rPr lang="vi-VN" sz="3200" b="1" i="1" dirty="0"/>
            </a:br>
            <a:r>
              <a:rPr lang="vi-VN" sz="3200" b="1" i="1" dirty="0"/>
              <a:t>2</a:t>
            </a:r>
            <a:r>
              <a:rPr lang="vi-VN" sz="3600" b="1" i="1" dirty="0"/>
              <a:t>. Trong quá trình phỏng vấn</a:t>
            </a:r>
            <a:br>
              <a:rPr lang="vi-VN" sz="3200" dirty="0"/>
            </a:br>
            <a:endParaRPr lang="vi-VN" sz="3200" dirty="0"/>
          </a:p>
        </p:txBody>
      </p:sp>
      <p:sp>
        <p:nvSpPr>
          <p:cNvPr id="3" name="Content Placeholder 2"/>
          <p:cNvSpPr>
            <a:spLocks noGrp="1"/>
          </p:cNvSpPr>
          <p:nvPr>
            <p:ph idx="1"/>
          </p:nvPr>
        </p:nvSpPr>
        <p:spPr>
          <a:xfrm>
            <a:off x="457200" y="914400"/>
            <a:ext cx="8229600" cy="5211763"/>
          </a:xfrm>
        </p:spPr>
        <p:txBody>
          <a:bodyPr>
            <a:normAutofit fontScale="92500" lnSpcReduction="20000"/>
          </a:bodyPr>
          <a:lstStyle/>
          <a:p>
            <a:pPr lvl="0"/>
            <a:r>
              <a:rPr lang="vi-VN" dirty="0">
                <a:latin typeface="+mj-lt"/>
              </a:rPr>
              <a:t>Thể hiện sự tự tin trong các câu trả lời, nhìn vào mắt người hỏi;</a:t>
            </a:r>
          </a:p>
          <a:p>
            <a:pPr lvl="0"/>
            <a:r>
              <a:rPr lang="vi-VN" dirty="0">
                <a:latin typeface="+mj-lt"/>
              </a:rPr>
              <a:t>Lắng nghe cẩn thận trước khi trả lời;</a:t>
            </a:r>
          </a:p>
          <a:p>
            <a:pPr lvl="0"/>
            <a:r>
              <a:rPr lang="vi-VN" dirty="0">
                <a:latin typeface="+mj-lt"/>
              </a:rPr>
              <a:t>Đối với những câu hỏi khó, chỉ trả lời khi thật chắc chắn rằng bạn hiểu đúng ý người hỏi;</a:t>
            </a:r>
          </a:p>
          <a:p>
            <a:pPr lvl="0"/>
            <a:r>
              <a:rPr lang="vi-VN" dirty="0">
                <a:latin typeface="+mj-lt"/>
              </a:rPr>
              <a:t>Hỏi lại với những câu hỏi đã được chuẩn bị sẵn </a:t>
            </a:r>
          </a:p>
          <a:p>
            <a:pPr lvl="0">
              <a:buNone/>
            </a:pPr>
            <a:r>
              <a:rPr lang="vi-VN" dirty="0">
                <a:latin typeface="+mj-lt"/>
              </a:rPr>
              <a:t>(chuẩn bị ít nhất 5 câu liên quan đến công việc, tuyệt đối không hỏi về tiền lương, chế độ đãi ngộ, … ).</a:t>
            </a:r>
          </a:p>
          <a:p>
            <a:pPr lvl="0"/>
            <a:r>
              <a:rPr lang="vi-VN" dirty="0">
                <a:latin typeface="+mj-lt"/>
              </a:rPr>
              <a:t>Chứng tỏ bạn là người có trình độ, có bản lĩnh và nhiệt tình với công việc, mong mang lại lợi ích cho công ty.</a:t>
            </a:r>
          </a:p>
          <a:p>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0"/>
            <a:br>
              <a:rPr lang="vi-VN" sz="3600" dirty="0"/>
            </a:br>
            <a:r>
              <a:rPr lang="vi-VN" sz="3600" dirty="0"/>
              <a:t>Tránh những điệu bộ, cử chỉ phản cảm sau:</a:t>
            </a:r>
            <a:br>
              <a:rPr lang="vi-VN" dirty="0"/>
            </a:br>
            <a:endParaRPr lang="vi-VN"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vi-VN" dirty="0">
                <a:latin typeface="+mj-lt"/>
              </a:rPr>
              <a:t>Che miệng khi nói;</a:t>
            </a:r>
          </a:p>
          <a:p>
            <a:r>
              <a:rPr lang="vi-VN" dirty="0">
                <a:latin typeface="+mj-lt"/>
              </a:rPr>
              <a:t>Giả vờ ho để có thời gian nghĩ câu trả lời;</a:t>
            </a:r>
          </a:p>
          <a:p>
            <a:r>
              <a:rPr lang="vi-VN" dirty="0">
                <a:latin typeface="+mj-lt"/>
              </a:rPr>
              <a:t>Cắn môi;</a:t>
            </a:r>
          </a:p>
          <a:p>
            <a:r>
              <a:rPr lang="vi-VN" dirty="0">
                <a:latin typeface="+mj-lt"/>
              </a:rPr>
              <a:t>Cười gượng;</a:t>
            </a:r>
          </a:p>
          <a:p>
            <a:r>
              <a:rPr lang="vi-VN" dirty="0">
                <a:latin typeface="+mj-lt"/>
              </a:rPr>
              <a:t>Đung đưa chân dưới gầm bàn, ghế;</a:t>
            </a:r>
          </a:p>
          <a:p>
            <a:r>
              <a:rPr lang="vi-VN" dirty="0">
                <a:latin typeface="+mj-lt"/>
              </a:rPr>
              <a:t>Khoanh tay, bắt chéo tay;</a:t>
            </a:r>
          </a:p>
          <a:p>
            <a:r>
              <a:rPr lang="vi-VN" dirty="0">
                <a:latin typeface="+mj-lt"/>
              </a:rPr>
              <a:t>Ngồi lom khom, dúm dó;</a:t>
            </a:r>
          </a:p>
          <a:p>
            <a:r>
              <a:rPr lang="vi-VN" dirty="0">
                <a:latin typeface="+mj-lt"/>
              </a:rPr>
              <a:t>Tránh ánh mắt người đối thoại;</a:t>
            </a:r>
          </a:p>
          <a:p>
            <a:r>
              <a:rPr lang="vi-VN" dirty="0">
                <a:latin typeface="+mj-lt"/>
              </a:rPr>
              <a:t>Vân vê tóc, gấu áo, mảnh giấy vụn, ….</a:t>
            </a:r>
          </a:p>
          <a:p>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vi-VN" sz="3200" b="1" i="1" dirty="0"/>
            </a:br>
            <a:r>
              <a:rPr lang="vi-VN" sz="3600" b="1" i="1" dirty="0"/>
              <a:t>3. Sau buổi phỏng vấn</a:t>
            </a:r>
            <a:br>
              <a:rPr lang="vi-VN" sz="3200" dirty="0"/>
            </a:br>
            <a:endParaRPr lang="vi-VN" sz="3200" dirty="0"/>
          </a:p>
        </p:txBody>
      </p:sp>
      <p:sp>
        <p:nvSpPr>
          <p:cNvPr id="3" name="Content Placeholder 2"/>
          <p:cNvSpPr>
            <a:spLocks noGrp="1"/>
          </p:cNvSpPr>
          <p:nvPr>
            <p:ph idx="1"/>
          </p:nvPr>
        </p:nvSpPr>
        <p:spPr>
          <a:xfrm>
            <a:off x="759125" y="1627517"/>
            <a:ext cx="8229600" cy="5059363"/>
          </a:xfrm>
        </p:spPr>
        <p:txBody>
          <a:bodyPr/>
          <a:lstStyle/>
          <a:p>
            <a:pPr lvl="0"/>
            <a:r>
              <a:rPr lang="vi-VN" dirty="0">
                <a:latin typeface="+mj-lt"/>
              </a:rPr>
              <a:t>Cảm ơn, bắt tay, chào tạm biệt;</a:t>
            </a:r>
          </a:p>
          <a:p>
            <a:pPr lvl="0"/>
            <a:r>
              <a:rPr lang="vi-VN" dirty="0">
                <a:latin typeface="+mj-lt"/>
              </a:rPr>
              <a:t>Gửi thư cảm ơn vào ngay ngày hôm sau;</a:t>
            </a:r>
          </a:p>
          <a:p>
            <a:pPr lvl="0"/>
            <a:r>
              <a:rPr lang="vi-VN" dirty="0">
                <a:latin typeface="+mj-lt"/>
              </a:rPr>
              <a:t>Chờ điện thoại và chủ động gọi điện hỏi về kết quả phỏng vấn nếu sau một tuần bạn vẫn chưa nhận được thông tin.</a:t>
            </a:r>
          </a:p>
          <a:p>
            <a:endParaRPr lang="vi-V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br>
              <a:rPr lang="vi-VN" b="1" i="1" dirty="0"/>
            </a:br>
            <a:r>
              <a:rPr lang="vi-VN" sz="4000" b="1" i="1" dirty="0"/>
              <a:t>1.Tìm hiểu về nơi tuyển dụng và công việc đang tuyển dụng</a:t>
            </a:r>
            <a:br>
              <a:rPr lang="vi-VN" dirty="0"/>
            </a:br>
            <a:endParaRPr lang="vi-VN" dirty="0"/>
          </a:p>
        </p:txBody>
      </p:sp>
      <p:sp>
        <p:nvSpPr>
          <p:cNvPr id="3" name="Content Placeholder 2"/>
          <p:cNvSpPr>
            <a:spLocks noGrp="1"/>
          </p:cNvSpPr>
          <p:nvPr>
            <p:ph idx="1"/>
          </p:nvPr>
        </p:nvSpPr>
        <p:spPr/>
        <p:txBody>
          <a:bodyPr>
            <a:normAutofit fontScale="92500" lnSpcReduction="20000"/>
          </a:bodyPr>
          <a:lstStyle/>
          <a:p>
            <a:pPr>
              <a:buNone/>
            </a:pPr>
            <a:r>
              <a:rPr lang="vi-VN" dirty="0">
                <a:latin typeface="+mj-lt"/>
              </a:rPr>
              <a:t>Những thông tin cần quan tâm bao gồm: </a:t>
            </a:r>
          </a:p>
          <a:p>
            <a:pPr lvl="0"/>
            <a:r>
              <a:rPr lang="vi-VN" dirty="0">
                <a:latin typeface="+mj-lt"/>
              </a:rPr>
              <a:t>Địa điểm, trụ sở của công ty /doanh nghiệp/tổ chức…;</a:t>
            </a:r>
          </a:p>
          <a:p>
            <a:pPr lvl="0"/>
            <a:r>
              <a:rPr lang="vi-VN" dirty="0">
                <a:latin typeface="+mj-lt"/>
              </a:rPr>
              <a:t>Sản phẩm và dịch vụ cung cấp;</a:t>
            </a:r>
          </a:p>
          <a:p>
            <a:pPr lvl="0"/>
            <a:r>
              <a:rPr lang="vi-VN" dirty="0">
                <a:latin typeface="+mj-lt"/>
              </a:rPr>
              <a:t>Khách hàng;</a:t>
            </a:r>
          </a:p>
          <a:p>
            <a:pPr lvl="0"/>
            <a:r>
              <a:rPr lang="vi-VN" dirty="0">
                <a:latin typeface="+mj-lt"/>
              </a:rPr>
              <a:t>Đối thủ cạnh tranh;</a:t>
            </a:r>
          </a:p>
          <a:p>
            <a:pPr lvl="0"/>
            <a:r>
              <a:rPr lang="vi-VN" dirty="0">
                <a:latin typeface="+mj-lt"/>
              </a:rPr>
              <a:t>Phương châm hoạt động;</a:t>
            </a:r>
          </a:p>
          <a:p>
            <a:pPr lvl="0"/>
            <a:r>
              <a:rPr lang="vi-VN" dirty="0">
                <a:latin typeface="+mj-lt"/>
              </a:rPr>
              <a:t>Lịch sử ra đời và phát triển;</a:t>
            </a:r>
          </a:p>
          <a:p>
            <a:pPr lvl="0"/>
            <a:r>
              <a:rPr lang="vi-VN" dirty="0">
                <a:latin typeface="+mj-lt"/>
              </a:rPr>
              <a:t>Tin tức cập nhật;</a:t>
            </a:r>
          </a:p>
          <a:p>
            <a:pPr lvl="0"/>
            <a:r>
              <a:rPr lang="vi-VN" dirty="0">
                <a:latin typeface="+mj-lt"/>
              </a:rPr>
              <a:t>Thông tin tài chính (tiền lương, cổ phiếu…).</a:t>
            </a:r>
          </a:p>
          <a:p>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vi-VN" sz="4000" b="1" i="1" dirty="0"/>
            </a:br>
            <a:r>
              <a:rPr lang="vi-VN" sz="4000" b="1" i="1" dirty="0"/>
              <a:t>2. Các bước chuẩn bị cụ thể</a:t>
            </a:r>
            <a:br>
              <a:rPr lang="vi-VN" dirty="0"/>
            </a:br>
            <a:endParaRPr lang="vi-VN" dirty="0"/>
          </a:p>
        </p:txBody>
      </p:sp>
      <p:sp>
        <p:nvSpPr>
          <p:cNvPr id="3" name="Content Placeholder 2"/>
          <p:cNvSpPr>
            <a:spLocks noGrp="1"/>
          </p:cNvSpPr>
          <p:nvPr>
            <p:ph idx="1"/>
          </p:nvPr>
        </p:nvSpPr>
        <p:spPr>
          <a:xfrm>
            <a:off x="457200" y="1143000"/>
            <a:ext cx="8229600" cy="4983163"/>
          </a:xfrm>
        </p:spPr>
        <p:txBody>
          <a:bodyPr/>
          <a:lstStyle/>
          <a:p>
            <a:pPr>
              <a:buNone/>
            </a:pPr>
            <a:r>
              <a:rPr lang="vi-VN" sz="3600" i="1" dirty="0">
                <a:latin typeface="+mj-lt"/>
              </a:rPr>
              <a:t>2.1. Thực hành những câu trả lời của bạn cho những câu hỏi lời thường gặp nhất ( 10 câu )</a:t>
            </a:r>
          </a:p>
          <a:p>
            <a:pPr>
              <a:buNone/>
            </a:pPr>
            <a:r>
              <a:rPr lang="vi-VN" sz="3600" i="1" dirty="0">
                <a:latin typeface="+mj-lt"/>
              </a:rPr>
              <a:t>2.2. Chuẩn bị sẵn những tài liệu cần mang theo trong cuộc phỏng vấn</a:t>
            </a:r>
          </a:p>
          <a:p>
            <a:pPr>
              <a:buNone/>
            </a:pPr>
            <a:r>
              <a:rPr lang="vi-VN" sz="3600" i="1" dirty="0">
                <a:latin typeface="+mj-lt"/>
              </a:rPr>
              <a:t>2.3. Trang phục chuyên nghiệp</a:t>
            </a:r>
            <a:endParaRPr lang="vi-VN" sz="3600" dirty="0">
              <a:latin typeface="+mj-lt"/>
            </a:endParaRPr>
          </a:p>
          <a:p>
            <a:endParaRPr lang="vi-VN" dirty="0"/>
          </a:p>
          <a:p>
            <a:endParaRPr lang="vi-VN" dirty="0"/>
          </a:p>
          <a:p>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br>
              <a:rPr lang="vi-VN" sz="4000" dirty="0"/>
            </a:br>
            <a:r>
              <a:rPr lang="vi-VN" sz="3600" dirty="0"/>
              <a:t>Các câu hỏi thường gặp </a:t>
            </a:r>
            <a:br>
              <a:rPr lang="vi-VN" dirty="0"/>
            </a:br>
            <a:endParaRPr lang="vi-VN" dirty="0"/>
          </a:p>
        </p:txBody>
      </p:sp>
      <p:sp>
        <p:nvSpPr>
          <p:cNvPr id="3" name="Content Placeholder 2"/>
          <p:cNvSpPr>
            <a:spLocks noGrp="1"/>
          </p:cNvSpPr>
          <p:nvPr>
            <p:ph idx="1"/>
          </p:nvPr>
        </p:nvSpPr>
        <p:spPr>
          <a:xfrm>
            <a:off x="457200" y="838200"/>
            <a:ext cx="8229600" cy="5287963"/>
          </a:xfrm>
        </p:spPr>
        <p:txBody>
          <a:bodyPr>
            <a:normAutofit fontScale="25000" lnSpcReduction="20000"/>
          </a:bodyPr>
          <a:lstStyle/>
          <a:p>
            <a:pPr lvl="0"/>
            <a:r>
              <a:rPr lang="vi-VN" sz="8600" dirty="0">
                <a:latin typeface="+mj-lt"/>
              </a:rPr>
              <a:t>Hãy tự giới thiệu về anh/ chị.</a:t>
            </a:r>
          </a:p>
          <a:p>
            <a:pPr lvl="0"/>
            <a:r>
              <a:rPr lang="vi-VN" sz="8600" dirty="0">
                <a:latin typeface="+mj-lt"/>
              </a:rPr>
              <a:t>Tại sao anh/ chị lại muốn làm việc ở chỗ chúng tôi? Điều gì ở công ty/ doanh nghiệp/ công ty/ tổ chức, … đã khiến anh/ chị quan tâm?</a:t>
            </a:r>
          </a:p>
          <a:p>
            <a:pPr lvl="0"/>
            <a:r>
              <a:rPr lang="vi-VN" sz="8600" dirty="0">
                <a:latin typeface="+mj-lt"/>
              </a:rPr>
              <a:t>Tại sao anh/ chị lại không muốn làm ở chỗ cũ (chỗ đang làm) nữa?</a:t>
            </a:r>
          </a:p>
          <a:p>
            <a:pPr lvl="0"/>
            <a:r>
              <a:rPr lang="vi-VN" sz="8600" dirty="0">
                <a:latin typeface="+mj-lt"/>
              </a:rPr>
              <a:t>Anh/chị có những kỹ năng nào tốt nhất trong công việc?</a:t>
            </a:r>
          </a:p>
          <a:p>
            <a:pPr lvl="0"/>
            <a:r>
              <a:rPr lang="vi-VN" sz="8600" dirty="0">
                <a:latin typeface="+mj-lt"/>
              </a:rPr>
              <a:t>Điểm yếu của anh/ chị là gì?</a:t>
            </a:r>
          </a:p>
          <a:p>
            <a:pPr lvl="0"/>
            <a:r>
              <a:rPr lang="vi-VN" sz="8600" dirty="0">
                <a:latin typeface="+mj-lt"/>
              </a:rPr>
              <a:t>Anh/ chị thích làm việc tập thể/theo nhóm hay làm việc một mình?</a:t>
            </a:r>
          </a:p>
          <a:p>
            <a:pPr lvl="0"/>
            <a:r>
              <a:rPr lang="vi-VN" sz="8600" dirty="0">
                <a:latin typeface="+mj-lt"/>
              </a:rPr>
              <a:t>Anh/ chị có kế hoạch/ dự định gì trong tương lai? (5 năm? 10 năm?...) </a:t>
            </a:r>
          </a:p>
          <a:p>
            <a:pPr lvl="0"/>
            <a:r>
              <a:rPr lang="vi-VN" sz="8600" dirty="0">
                <a:latin typeface="+mj-lt"/>
              </a:rPr>
              <a:t>Anh/ chị có chơi môn thể thao nào không? (Anh/ chị có sở thích gì?) </a:t>
            </a:r>
          </a:p>
          <a:p>
            <a:pPr lvl="0"/>
            <a:r>
              <a:rPr lang="vi-VN" sz="8600" dirty="0">
                <a:latin typeface="+mj-lt"/>
              </a:rPr>
              <a:t>Anh/ chị muốn có mức lương thế nào?</a:t>
            </a:r>
          </a:p>
          <a:p>
            <a:pPr lvl="0"/>
            <a:r>
              <a:rPr lang="vi-VN" sz="8600" dirty="0">
                <a:latin typeface="+mj-lt"/>
              </a:rPr>
              <a:t>Tôi còn quên hỏi anh/ chị điều gì chăng?</a:t>
            </a:r>
          </a:p>
          <a:p>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anim calcmode="lin" valueType="num">
                                      <p:cBhvr additive="base">
                                        <p:cTn id="6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vi-VN" sz="3600" i="1" dirty="0"/>
            </a:br>
            <a:r>
              <a:rPr lang="vi-VN" sz="3600" i="1" dirty="0"/>
              <a:t>2.2. Chuẩn bị sẵn những tài liệu cần mang theo trong cuộc phỏng vấn</a:t>
            </a:r>
            <a:br>
              <a:rPr lang="vi-VN" dirty="0"/>
            </a:br>
            <a:endParaRPr lang="vi-VN" dirty="0"/>
          </a:p>
        </p:txBody>
      </p:sp>
      <p:sp>
        <p:nvSpPr>
          <p:cNvPr id="3" name="Content Placeholder 2"/>
          <p:cNvSpPr>
            <a:spLocks noGrp="1"/>
          </p:cNvSpPr>
          <p:nvPr>
            <p:ph idx="1"/>
          </p:nvPr>
        </p:nvSpPr>
        <p:spPr>
          <a:xfrm>
            <a:off x="457200" y="1143000"/>
            <a:ext cx="8229600" cy="4983163"/>
          </a:xfrm>
        </p:spPr>
        <p:txBody>
          <a:bodyPr/>
          <a:lstStyle/>
          <a:p>
            <a:r>
              <a:rPr lang="vi-VN" dirty="0">
                <a:latin typeface="+mj-lt"/>
              </a:rPr>
              <a:t>Không quên chuẩn bị cẩn thận các tài liệu cần thiết để mang theo trong buổi phỏng vấn xin việc, kể cả khi bạn tin cậy vào trí nhớ của mình (bản Sơ yếu lý lịch, hồ sơ về cơ quan tuyển dụng, danh sách tài liệu, … ) và bảo đảm rằng chúng cập nhật. </a:t>
            </a:r>
          </a:p>
          <a:p>
            <a:r>
              <a:rPr lang="vi-VN" dirty="0">
                <a:latin typeface="+mj-lt"/>
              </a:rPr>
              <a:t>Mang theo bút và giấy để có thể ghi chép nếu cần, nhưng tuyệt đối không ghi chép khi đang bị phỏng vấn.</a:t>
            </a:r>
          </a:p>
          <a:p>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vi-VN" sz="3200" i="1" dirty="0"/>
              <a:t>2.3. Trang phục chuyên nghiệp</a:t>
            </a:r>
            <a:endParaRPr lang="vi-VN" sz="3200" dirty="0"/>
          </a:p>
        </p:txBody>
      </p:sp>
      <p:sp>
        <p:nvSpPr>
          <p:cNvPr id="3" name="Content Placeholder 2"/>
          <p:cNvSpPr>
            <a:spLocks noGrp="1"/>
          </p:cNvSpPr>
          <p:nvPr>
            <p:ph idx="1"/>
          </p:nvPr>
        </p:nvSpPr>
        <p:spPr>
          <a:xfrm>
            <a:off x="457200" y="914400"/>
            <a:ext cx="8229600" cy="5211763"/>
          </a:xfrm>
        </p:spPr>
        <p:txBody>
          <a:bodyPr/>
          <a:lstStyle/>
          <a:p>
            <a:r>
              <a:rPr lang="vi-VN" dirty="0"/>
              <a:t> </a:t>
            </a:r>
            <a:r>
              <a:rPr lang="vi-VN" dirty="0">
                <a:latin typeface="+mj-lt"/>
              </a:rPr>
              <a:t>Trang phục hết sức chuyên nghiệp và thoải mái, không gò bó. </a:t>
            </a:r>
          </a:p>
          <a:p>
            <a:r>
              <a:rPr lang="vi-VN" dirty="0">
                <a:latin typeface="+mj-lt"/>
              </a:rPr>
              <a:t>Mọi người sẽ đánh giá bạn phần nào đó qua cách ăn mặc, phục sức của bạn. </a:t>
            </a:r>
          </a:p>
          <a:p>
            <a:r>
              <a:rPr lang="vi-VN" dirty="0">
                <a:latin typeface="+mj-lt"/>
              </a:rPr>
              <a:t>Khi bạn không chắc chắn về thẩm mỹ của mình thì hãy ăn mặc theo phong cách truyền thống.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vi-VN" sz="3200" dirty="0"/>
              <a:t>Với phụ nữ</a:t>
            </a:r>
          </a:p>
        </p:txBody>
      </p:sp>
      <p:sp>
        <p:nvSpPr>
          <p:cNvPr id="3" name="Content Placeholder 2"/>
          <p:cNvSpPr>
            <a:spLocks noGrp="1"/>
          </p:cNvSpPr>
          <p:nvPr>
            <p:ph idx="1"/>
          </p:nvPr>
        </p:nvSpPr>
        <p:spPr>
          <a:xfrm>
            <a:off x="457200" y="1143000"/>
            <a:ext cx="8229600" cy="4983163"/>
          </a:xfrm>
        </p:spPr>
        <p:txBody>
          <a:bodyPr/>
          <a:lstStyle/>
          <a:p>
            <a:r>
              <a:rPr lang="vi-VN" dirty="0">
                <a:latin typeface="+mj-lt"/>
              </a:rPr>
              <a:t>Trang phục công sở;</a:t>
            </a:r>
          </a:p>
          <a:p>
            <a:r>
              <a:rPr lang="vi-VN" dirty="0">
                <a:latin typeface="+mj-lt"/>
              </a:rPr>
              <a:t>Giầy đế phẳng/ không gót;</a:t>
            </a:r>
          </a:p>
          <a:p>
            <a:r>
              <a:rPr lang="vi-VN" dirty="0">
                <a:latin typeface="+mj-lt"/>
              </a:rPr>
              <a:t>Trang điểm, dùng nước hoa nhẹ nhàng; </a:t>
            </a:r>
          </a:p>
          <a:p>
            <a:r>
              <a:rPr lang="vi-VN" dirty="0">
                <a:latin typeface="+mj-lt"/>
              </a:rPr>
              <a:t>Dùng trang sức đơn giản; </a:t>
            </a:r>
          </a:p>
          <a:p>
            <a:r>
              <a:rPr lang="vi-VN" dirty="0">
                <a:latin typeface="+mj-lt"/>
              </a:rPr>
              <a:t>Tóc và móng tay sạch sẽ, gọn gàng, tươm tất. </a:t>
            </a:r>
          </a:p>
          <a:p>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vi-VN" sz="3200" dirty="0"/>
              <a:t>Với nam giới</a:t>
            </a:r>
          </a:p>
        </p:txBody>
      </p:sp>
      <p:sp>
        <p:nvSpPr>
          <p:cNvPr id="3" name="Content Placeholder 2"/>
          <p:cNvSpPr>
            <a:spLocks noGrp="1"/>
          </p:cNvSpPr>
          <p:nvPr>
            <p:ph idx="1"/>
          </p:nvPr>
        </p:nvSpPr>
        <p:spPr>
          <a:xfrm>
            <a:off x="457200" y="1066800"/>
            <a:ext cx="8229600" cy="5059363"/>
          </a:xfrm>
        </p:spPr>
        <p:txBody>
          <a:bodyPr>
            <a:normAutofit/>
          </a:bodyPr>
          <a:lstStyle/>
          <a:p>
            <a:r>
              <a:rPr lang="vi-VN" dirty="0">
                <a:latin typeface="+mj-lt"/>
              </a:rPr>
              <a:t>Áo sơ mi sạch, là cẩn thận, cà vạt truyền thống (bắt buộc);</a:t>
            </a:r>
          </a:p>
          <a:p>
            <a:r>
              <a:rPr lang="vi-VN" dirty="0">
                <a:latin typeface="+mj-lt"/>
              </a:rPr>
              <a:t>Áo khoác nhẹ/ comple truyền thống, trang nhã;</a:t>
            </a:r>
          </a:p>
          <a:p>
            <a:r>
              <a:rPr lang="vi-VN" dirty="0">
                <a:latin typeface="+mj-lt"/>
              </a:rPr>
              <a:t>Giày đánh sạch sẽ;</a:t>
            </a:r>
          </a:p>
          <a:p>
            <a:r>
              <a:rPr lang="vi-VN" dirty="0">
                <a:latin typeface="+mj-lt"/>
              </a:rPr>
              <a:t>Mày râu nhẵn nhụi;</a:t>
            </a:r>
          </a:p>
          <a:p>
            <a:r>
              <a:rPr lang="vi-VN" dirty="0">
                <a:latin typeface="+mj-lt"/>
              </a:rPr>
              <a:t>Đầu tóc, móng tay gọn, sạch;</a:t>
            </a:r>
          </a:p>
          <a:p>
            <a:r>
              <a:rPr lang="vi-VN" dirty="0">
                <a:latin typeface="+mj-lt"/>
              </a:rPr>
              <a:t>Dùng một chút nước hoa nhẹ dành cho nam.</a:t>
            </a:r>
          </a:p>
          <a:p>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CF296165D94F469ECB9747F5CE1570" ma:contentTypeVersion="8" ma:contentTypeDescription="Create a new document." ma:contentTypeScope="" ma:versionID="85d8fda3c1401f56a1522b6461f108d6">
  <xsd:schema xmlns:xsd="http://www.w3.org/2001/XMLSchema" xmlns:xs="http://www.w3.org/2001/XMLSchema" xmlns:p="http://schemas.microsoft.com/office/2006/metadata/properties" xmlns:ns2="77f86598-fbe8-4040-8f87-9d82638c0cb9" targetNamespace="http://schemas.microsoft.com/office/2006/metadata/properties" ma:root="true" ma:fieldsID="d2cb6b54449a043073735bbae0b0d4f0" ns2:_="">
    <xsd:import namespace="77f86598-fbe8-4040-8f87-9d82638c0cb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f86598-fbe8-4040-8f87-9d82638c0c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034117-5374-42E1-AB9E-7EE9DDEFD49B}">
  <ds:schemaRefs>
    <ds:schemaRef ds:uri="http://schemas.microsoft.com/office/2006/metadata/properties"/>
    <ds:schemaRef ds:uri="http://schemas.microsoft.com/office/infopath/2007/PartnerControls"/>
    <ds:schemaRef ds:uri="a954a098-3cf4-427f-8b54-3d6f10d895f1"/>
  </ds:schemaRefs>
</ds:datastoreItem>
</file>

<file path=customXml/itemProps2.xml><?xml version="1.0" encoding="utf-8"?>
<ds:datastoreItem xmlns:ds="http://schemas.openxmlformats.org/officeDocument/2006/customXml" ds:itemID="{DD3692D5-27E8-4B0E-92A7-0807C45D7BB1}">
  <ds:schemaRefs>
    <ds:schemaRef ds:uri="http://schemas.microsoft.com/sharepoint/v3/contenttype/forms"/>
  </ds:schemaRefs>
</ds:datastoreItem>
</file>

<file path=customXml/itemProps3.xml><?xml version="1.0" encoding="utf-8"?>
<ds:datastoreItem xmlns:ds="http://schemas.openxmlformats.org/officeDocument/2006/customXml" ds:itemID="{E2A8A581-CC3D-4718-831F-0CE2E9528D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f86598-fbe8-4040-8f87-9d82638c0c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146</TotalTime>
  <Words>1389</Words>
  <Application>Microsoft Office PowerPoint</Application>
  <PresentationFormat>On-screen Show (4:3)</PresentationFormat>
  <Paragraphs>124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 KỸ NĂNG TRẢ LỜI PHỎNG VẤN XIN VIỆC </vt:lpstr>
      <vt:lpstr> I. Tầm quan trọng của buổi phỏng vấn xin việc đối với người tìm việc  </vt:lpstr>
      <vt:lpstr> 1.Tìm hiểu về nơi tuyển dụng và công việc đang tuyển dụng </vt:lpstr>
      <vt:lpstr> 2. Các bước chuẩn bị cụ thể </vt:lpstr>
      <vt:lpstr> Các câu hỏi thường gặp  </vt:lpstr>
      <vt:lpstr> 2.2. Chuẩn bị sẵn những tài liệu cần mang theo trong cuộc phỏng vấn </vt:lpstr>
      <vt:lpstr>2.3. Trang phục chuyên nghiệp</vt:lpstr>
      <vt:lpstr>Với phụ nữ</vt:lpstr>
      <vt:lpstr>Với nam giới</vt:lpstr>
      <vt:lpstr> II. Các loại hình phỏng vấn thường gặp </vt:lpstr>
      <vt:lpstr> 1. Phỏng vấn gây căng thẳng </vt:lpstr>
      <vt:lpstr> 2. Phỏng vấn một đối một </vt:lpstr>
      <vt:lpstr> 2. Phỏng vấn một đối một </vt:lpstr>
      <vt:lpstr> 3. Phỏng vấn quan sát </vt:lpstr>
      <vt:lpstr> 3. Phỏng vấn quan sát </vt:lpstr>
      <vt:lpstr>4. Phỏng vấn ăn trưa</vt:lpstr>
      <vt:lpstr> 4. Phỏng vấn ăn trưa </vt:lpstr>
      <vt:lpstr> 5. Phỏng vấn hội đồng  </vt:lpstr>
      <vt:lpstr> 5. Phỏng vấn hội đồng  </vt:lpstr>
      <vt:lpstr> 6. Phỏng vấn nhóm </vt:lpstr>
      <vt:lpstr> 6. Phỏng vấn nhóm </vt:lpstr>
      <vt:lpstr> 7. Phỏng vấn qua điện thoại  </vt:lpstr>
      <vt:lpstr> 7. Phỏng vấn qua điện thoại  </vt:lpstr>
      <vt:lpstr> III. Tạo ấn tượng tốt qua buổi phỏng vấn </vt:lpstr>
      <vt:lpstr> 1. Trước khi phỏng vấn </vt:lpstr>
      <vt:lpstr> 2. Trong quá trình phỏng vấn </vt:lpstr>
      <vt:lpstr> Tránh những điệu bộ, cử chỉ phản cảm sau: </vt:lpstr>
      <vt:lpstr> 3. Sau buổi phỏng vấn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KỸ NĂNG TRẢ LỜI PHỎNG VẤN XIN VIỆC </dc:title>
  <dc:creator>EFAST</dc:creator>
  <cp:lastModifiedBy>EFAST</cp:lastModifiedBy>
  <cp:revision>27</cp:revision>
  <dcterms:created xsi:type="dcterms:W3CDTF">2006-08-16T00:00:00Z</dcterms:created>
  <dcterms:modified xsi:type="dcterms:W3CDTF">2020-05-18T16:58:17Z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0x0101009ACF296165D94F469ECB9747F5CE1570</vt:lpwstr>
  </property>
</Properties>
</file>