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77" autoAdjust="0"/>
  </p:normalViewPr>
  <p:slideViewPr>
    <p:cSldViewPr>
      <p:cViewPr varScale="1">
        <p:scale>
          <a:sx n="61" d="100"/>
          <a:sy n="61" d="100"/>
        </p:scale>
        <p:origin x="-154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10/03/2020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1"/>
            <a:ext cx="7772400" cy="1523999"/>
          </a:xfrm>
        </p:spPr>
        <p:txBody>
          <a:bodyPr/>
          <a:lstStyle/>
          <a:p>
            <a:r>
              <a:rPr lang="vi-VN" altLang="zh-CN" dirty="0" smtClean="0">
                <a:latin typeface="Times New Roman" pitchFamily="18" charset="0"/>
                <a:cs typeface="Times New Roman" pitchFamily="18" charset="0"/>
              </a:rPr>
              <a:t>THỂ THỨC TRÌNH BÀY </a:t>
            </a:r>
            <a:br>
              <a:rPr lang="vi-VN" altLang="zh-CN" dirty="0" smtClean="0">
                <a:latin typeface="Times New Roman" pitchFamily="18" charset="0"/>
                <a:cs typeface="Times New Roman" pitchFamily="18" charset="0"/>
              </a:rPr>
            </a:br>
            <a:r>
              <a:rPr lang="vi-VN" altLang="zh-CN" dirty="0" smtClean="0">
                <a:latin typeface="Times New Roman" pitchFamily="18" charset="0"/>
                <a:cs typeface="Times New Roman" pitchFamily="18" charset="0"/>
              </a:rPr>
              <a:t>VĂN BẢN HÀNH CHÍNH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8257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04800"/>
            <a:ext cx="8610600" cy="6324600"/>
          </a:xfrm>
        </p:spPr>
        <p:txBody>
          <a:bodyPr>
            <a:normAutofit/>
          </a:bodyPr>
          <a:lstStyle/>
          <a:p>
            <a:pPr lvl="0" algn="l">
              <a:spcBef>
                <a:spcPct val="0"/>
              </a:spcBef>
            </a:pPr>
            <a:r>
              <a:rPr lang="vi-VN" b="1" dirty="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rPr>
              <a:t>1</a:t>
            </a:r>
            <a:r>
              <a:rPr lang="vi-VN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.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Phông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chữ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phông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chữ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tiếng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Việt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của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bộ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mã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ký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Unicode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theo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Tiêu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chuẩn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Việt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ea typeface="+mj-ea"/>
                <a:cs typeface="Times New Roman" pitchFamily="18" charset="0"/>
              </a:rPr>
              <a:t> Nam TCVN 6909:2001</a:t>
            </a:r>
            <a:endParaRPr lang="vi-VN" dirty="0">
              <a:solidFill>
                <a:schemeClr val="tx1"/>
              </a:solidFill>
              <a:latin typeface="Times New Roman" pitchFamily="18" charset="0"/>
              <a:ea typeface="+mj-ea"/>
              <a:cs typeface="Times New Roman" pitchFamily="18" charset="0"/>
            </a:endParaRPr>
          </a:p>
          <a:p>
            <a:pPr lvl="0" algn="l">
              <a:spcBef>
                <a:spcPct val="0"/>
              </a:spcBef>
            </a:pPr>
            <a:r>
              <a:rPr lang="vi-VN" b="1" dirty="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rPr>
              <a:t>2. Khổ giấy</a:t>
            </a:r>
            <a:endParaRPr lang="en-US" b="1" dirty="0">
              <a:solidFill>
                <a:schemeClr val="tx1"/>
              </a:solidFill>
              <a:latin typeface="+mj-lt"/>
              <a:ea typeface="+mj-ea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vi-VN" dirty="0" smtClean="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rPr>
              <a:t> A4 (210 mm x 297 mm).</a:t>
            </a:r>
          </a:p>
          <a:p>
            <a:pPr lvl="0" algn="l">
              <a:spcBef>
                <a:spcPct val="0"/>
              </a:spcBef>
            </a:pPr>
            <a:r>
              <a:rPr lang="vi-VN" b="1" dirty="0" smtClean="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rPr>
              <a:t>3. Định lề trang văn bản </a:t>
            </a:r>
            <a:r>
              <a:rPr lang="vi-VN" dirty="0" smtClean="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rPr>
              <a:t>(đối với khổ giấy A4)</a:t>
            </a:r>
            <a:endParaRPr lang="en-US" dirty="0" smtClean="0">
              <a:solidFill>
                <a:schemeClr val="tx1"/>
              </a:solidFill>
              <a:latin typeface="+mj-lt"/>
              <a:ea typeface="+mj-ea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vi-VN" dirty="0" smtClean="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rPr>
              <a:t>Lề trên: cách mép trên từ 20 - 25 mm;</a:t>
            </a:r>
            <a:endParaRPr lang="en-US" dirty="0" smtClean="0">
              <a:solidFill>
                <a:schemeClr val="tx1"/>
              </a:solidFill>
              <a:latin typeface="+mj-lt"/>
              <a:ea typeface="+mj-ea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vi-VN" dirty="0" smtClean="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rPr>
              <a:t>Lề dưới: cách mép dưới từ 20 - 25 mm;</a:t>
            </a:r>
            <a:endParaRPr lang="en-US" dirty="0" smtClean="0">
              <a:solidFill>
                <a:schemeClr val="tx1"/>
              </a:solidFill>
              <a:latin typeface="+mj-lt"/>
              <a:ea typeface="+mj-ea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vi-VN" dirty="0" smtClean="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rPr>
              <a:t>Lề trái: cách mép trái từ 30 - 35 mm;</a:t>
            </a:r>
            <a:endParaRPr lang="en-US" dirty="0" smtClean="0">
              <a:solidFill>
                <a:schemeClr val="tx1"/>
              </a:solidFill>
              <a:latin typeface="+mj-lt"/>
              <a:ea typeface="+mj-ea"/>
              <a:cs typeface="Times New Roman" pitchFamily="18" charset="0"/>
            </a:endParaRPr>
          </a:p>
          <a:p>
            <a:pPr algn="l">
              <a:spcBef>
                <a:spcPct val="0"/>
              </a:spcBef>
            </a:pPr>
            <a:r>
              <a:rPr lang="vi-VN" dirty="0" smtClean="0">
                <a:solidFill>
                  <a:schemeClr val="tx1"/>
                </a:solidFill>
                <a:latin typeface="+mj-lt"/>
                <a:ea typeface="+mj-ea"/>
                <a:cs typeface="Times New Roman" pitchFamily="18" charset="0"/>
              </a:rPr>
              <a:t>Lề phải: cách mép phải từ 15 - 20 mm.</a:t>
            </a:r>
            <a:endParaRPr lang="en-US" dirty="0" smtClean="0">
              <a:solidFill>
                <a:schemeClr val="tx1"/>
              </a:solidFill>
              <a:latin typeface="+mj-lt"/>
              <a:ea typeface="+mj-ea"/>
              <a:cs typeface="Times New Roman" pitchFamily="18" charset="0"/>
            </a:endParaRPr>
          </a:p>
          <a:p>
            <a:pPr algn="l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754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vi-VN" sz="3200" b="1" dirty="0" smtClean="0"/>
              <a:t>4. Thể </a:t>
            </a:r>
            <a:r>
              <a:rPr lang="vi-VN" sz="3200" b="1" dirty="0"/>
              <a:t>thức và kỹ thuật trình bày văn bản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4.1. Quốc hiệu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: chiếm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khoảng 1/2 trang giấy theo 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chiều ngang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, ở phía trên, bên phải.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- Dòng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thứ nhất: 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“CỘNG HÒA XÃ HỘI CHỦ NGHĨA VIỆT NAM”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được trình bày bằng chữ in hoa, cỡ chữ từ 12 đến 13, kiểu chữ đứng, đậm;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- Dòng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thứ hai: “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Độc lập - Tự do - Hạnh phúc”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 được trình bày bằng chữ in thường, cỡ chữ từ 13 đến 14 </a:t>
            </a:r>
            <a:endParaRPr lang="vi-VN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   CỘNG 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>HÒA XÃ HỘI CHỦ NGHĨA VIỆT NAM</a:t>
            </a:r>
            <a:br>
              <a:rPr lang="vi-VN" sz="2800" b="1" dirty="0">
                <a:latin typeface="Times New Roman" pitchFamily="18" charset="0"/>
                <a:cs typeface="Times New Roman" pitchFamily="18" charset="0"/>
              </a:rPr>
            </a:b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vi-VN" sz="2800" b="1" u="sng" dirty="0" smtClean="0">
                <a:latin typeface="Times New Roman" pitchFamily="18" charset="0"/>
                <a:cs typeface="Times New Roman" pitchFamily="18" charset="0"/>
              </a:rPr>
              <a:t>Độc </a:t>
            </a:r>
            <a:r>
              <a:rPr lang="vi-VN" sz="2800" b="1" u="sng" dirty="0">
                <a:latin typeface="Times New Roman" pitchFamily="18" charset="0"/>
                <a:cs typeface="Times New Roman" pitchFamily="18" charset="0"/>
              </a:rPr>
              <a:t>lập - Tự do - Hạnh phúc </a:t>
            </a:r>
            <a:r>
              <a:rPr lang="vi-VN" sz="2800" b="1" dirty="0">
                <a:latin typeface="Times New Roman" pitchFamily="18" charset="0"/>
                <a:cs typeface="Times New Roman" pitchFamily="18" charset="0"/>
              </a:rPr>
              <a:t/>
            </a:r>
            <a:br>
              <a:rPr lang="vi-VN" sz="2800" b="1" dirty="0">
                <a:latin typeface="Times New Roman" pitchFamily="18" charset="0"/>
                <a:cs typeface="Times New Roman" pitchFamily="18" charset="0"/>
              </a:rPr>
            </a:b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Hai </a:t>
            </a:r>
            <a:r>
              <a:rPr lang="vi-VN" sz="2800" dirty="0">
                <a:latin typeface="Times New Roman" pitchFamily="18" charset="0"/>
                <a:cs typeface="Times New Roman" pitchFamily="18" charset="0"/>
              </a:rPr>
              <a:t>dòng chữ trên được trình bày cách nhau dòng đơn.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580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 algn="l"/>
            <a:r>
              <a:rPr lang="vi-VN" sz="3200" b="1" dirty="0" smtClean="0"/>
              <a:t>4.2. Nội dung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nội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dung 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trình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bày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bằng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</a:t>
            </a:r>
            <a:r>
              <a:rPr lang="vi-VN" sz="28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thường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được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dàn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đều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cả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hai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lề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vi-VN" sz="2800" dirty="0" smtClean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buFontTx/>
              <a:buChar char="-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kiểu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đứng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cỡ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13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14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lời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trong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bản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cùng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cỡ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); </a:t>
            </a:r>
            <a:endParaRPr lang="vi-V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khi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xuống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chữ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đầu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phải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lùi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vào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1cm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đến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1,27cm (1 default tab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);</a:t>
            </a:r>
            <a:endParaRPr lang="vi-V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đoạn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văn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(paragraph)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đặt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6pt;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endParaRPr lang="vi-V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hay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(line spacing)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chọn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thiểu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đơn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(single line spacing)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hoặc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từ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15pt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(exactly line spacing)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trở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lên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;</a:t>
            </a:r>
            <a:endParaRPr lang="vi-VN" sz="28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Tx/>
              <a:buChar char="-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khoảng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cách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tối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đa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giữa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các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là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1,5 </a:t>
            </a:r>
            <a:r>
              <a:rPr lang="en-US" sz="2800" b="1" dirty="0" err="1">
                <a:latin typeface="Times New Roman" pitchFamily="18" charset="0"/>
                <a:cs typeface="Times New Roman" pitchFamily="18" charset="0"/>
              </a:rPr>
              <a:t>dòng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(1,5 lines).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60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vi-VN" sz="3600" b="1" dirty="0" smtClean="0"/>
              <a:t>Quy tắc viết hoa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715000"/>
          </a:xfrm>
        </p:spPr>
        <p:txBody>
          <a:bodyPr>
            <a:noAutofit/>
          </a:bodyPr>
          <a:lstStyle/>
          <a:p>
            <a:pPr indent="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vi-VN" dirty="0" smtClean="0">
                <a:latin typeface="+mj-lt"/>
                <a:ea typeface="宋体"/>
                <a:cs typeface="Times New Roman"/>
              </a:rPr>
              <a:t>Phụ </a:t>
            </a:r>
            <a:r>
              <a:rPr lang="vi-VN" dirty="0">
                <a:latin typeface="+mj-lt"/>
                <a:ea typeface="宋体"/>
                <a:cs typeface="Times New Roman"/>
              </a:rPr>
              <a:t>lục VI - Quy định viết hoa trong văn bản hành chính</a:t>
            </a:r>
            <a:r>
              <a:rPr lang="vi-VN" dirty="0" smtClean="0">
                <a:latin typeface="+mj-lt"/>
                <a:ea typeface="宋体"/>
                <a:cs typeface="Times New Roman"/>
              </a:rPr>
              <a:t>:</a:t>
            </a:r>
          </a:p>
          <a:p>
            <a:pPr indent="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vi-VN" b="1" dirty="0" smtClean="0">
                <a:latin typeface="+mj-lt"/>
                <a:ea typeface="宋体"/>
                <a:cs typeface="Times New Roman"/>
              </a:rPr>
              <a:t>- </a:t>
            </a:r>
            <a:r>
              <a:rPr lang="vi-VN" b="1" dirty="0">
                <a:latin typeface="+mj-lt"/>
                <a:ea typeface="宋体"/>
                <a:cs typeface="Times New Roman"/>
              </a:rPr>
              <a:t>Viết hoa tên người, địa danh</a:t>
            </a:r>
            <a:endParaRPr lang="en-US" b="1" dirty="0">
              <a:latin typeface="+mj-lt"/>
              <a:ea typeface="宋体"/>
              <a:cs typeface="Times New Roman"/>
            </a:endParaRPr>
          </a:p>
          <a:p>
            <a:pPr indent="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vi-VN" dirty="0">
                <a:latin typeface="+mj-lt"/>
                <a:ea typeface="宋体"/>
                <a:cs typeface="Times New Roman"/>
              </a:rPr>
              <a:t>+ Tên người Việt Nam, tên các địa danh Việt Nam: </a:t>
            </a:r>
            <a:r>
              <a:rPr lang="vi-VN" b="1" dirty="0">
                <a:latin typeface="+mj-lt"/>
                <a:ea typeface="宋体"/>
                <a:cs typeface="Times New Roman"/>
              </a:rPr>
              <a:t>Viết hoa chữ cái đầu tiên </a:t>
            </a:r>
            <a:r>
              <a:rPr lang="vi-VN" dirty="0">
                <a:latin typeface="+mj-lt"/>
                <a:ea typeface="宋体"/>
                <a:cs typeface="Times New Roman"/>
              </a:rPr>
              <a:t>của tất cả các âm </a:t>
            </a:r>
            <a:r>
              <a:rPr lang="vi-VN" dirty="0" smtClean="0">
                <a:latin typeface="+mj-lt"/>
                <a:ea typeface="宋体"/>
                <a:cs typeface="Times New Roman"/>
              </a:rPr>
              <a:t>tiết</a:t>
            </a:r>
            <a:endParaRPr lang="en-US" dirty="0">
              <a:latin typeface="+mj-lt"/>
              <a:ea typeface="宋体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436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382000" cy="6096000"/>
          </a:xfrm>
        </p:spPr>
        <p:txBody>
          <a:bodyPr>
            <a:normAutofit/>
          </a:bodyPr>
          <a:lstStyle/>
          <a:p>
            <a:pPr lvl="0" indent="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vi-VN" dirty="0">
                <a:solidFill>
                  <a:prstClr val="black"/>
                </a:solidFill>
                <a:latin typeface="Times New Roman"/>
                <a:ea typeface="宋体"/>
                <a:cs typeface="Times New Roman"/>
              </a:rPr>
              <a:t>+ Tên người dân tộc ít người ở Việt Nam, các địa danh được phiên âm từ tiếng dân tộc ít người ở Việt Nam cũng như tên riêng người nước ngoài và địa danh nước ngoài được phiên âm ra tiếng </a:t>
            </a:r>
            <a:r>
              <a:rPr lang="vi-VN" dirty="0" smtClean="0">
                <a:solidFill>
                  <a:prstClr val="black"/>
                </a:solidFill>
                <a:latin typeface="Times New Roman"/>
                <a:ea typeface="宋体"/>
                <a:cs typeface="Times New Roman"/>
              </a:rPr>
              <a:t>Việt: </a:t>
            </a:r>
            <a:r>
              <a:rPr lang="vi-VN" b="1" dirty="0">
                <a:solidFill>
                  <a:prstClr val="black"/>
                </a:solidFill>
                <a:latin typeface="Times New Roman"/>
                <a:ea typeface="宋体"/>
                <a:cs typeface="Times New Roman"/>
              </a:rPr>
              <a:t>viết hoa chữ cái đầu của mỗi bộ phận và giữa các cấu tiết của mỗi bộ phận có dấu gạch nối</a:t>
            </a:r>
            <a:r>
              <a:rPr lang="vi-VN" dirty="0" smtClean="0">
                <a:solidFill>
                  <a:prstClr val="black"/>
                </a:solidFill>
                <a:latin typeface="Times New Roman"/>
                <a:ea typeface="宋体"/>
                <a:cs typeface="Times New Roman"/>
              </a:rPr>
              <a:t>.</a:t>
            </a:r>
          </a:p>
          <a:p>
            <a:pPr lvl="0" indent="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vi-VN" dirty="0" smtClean="0">
                <a:solidFill>
                  <a:prstClr val="black"/>
                </a:solidFill>
                <a:latin typeface="Times New Roman"/>
                <a:ea typeface="宋体"/>
                <a:cs typeface="Times New Roman"/>
              </a:rPr>
              <a:t>VD: </a:t>
            </a:r>
            <a:r>
              <a:rPr lang="vi-VN" dirty="0">
                <a:solidFill>
                  <a:prstClr val="black"/>
                </a:solidFill>
                <a:latin typeface="Times New Roman"/>
                <a:ea typeface="宋体"/>
                <a:cs typeface="Times New Roman"/>
              </a:rPr>
              <a:t>Xanh Pê- téc – bua; Y – a – li; To- mat E – di xơn...</a:t>
            </a:r>
            <a:endParaRPr lang="en-US" dirty="0">
              <a:solidFill>
                <a:prstClr val="black"/>
              </a:solidFill>
              <a:ea typeface="宋体"/>
              <a:cs typeface="Times New Roman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52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096000"/>
          </a:xfrm>
        </p:spPr>
        <p:txBody>
          <a:bodyPr>
            <a:normAutofit fontScale="92500"/>
          </a:bodyPr>
          <a:lstStyle/>
          <a:p>
            <a:pPr lvl="0" indent="0" algn="just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vi-VN" sz="3600" b="1" dirty="0">
                <a:solidFill>
                  <a:prstClr val="black"/>
                </a:solidFill>
                <a:latin typeface="Times New Roman"/>
                <a:ea typeface="宋体"/>
                <a:cs typeface="Times New Roman"/>
              </a:rPr>
              <a:t>- Viết hoa tên các tổ chức chính trị - xã hội</a:t>
            </a:r>
            <a:endParaRPr lang="en-US" sz="3600" b="1" dirty="0">
              <a:solidFill>
                <a:prstClr val="black"/>
              </a:solidFill>
              <a:ea typeface="宋体"/>
              <a:cs typeface="Times New Roman"/>
            </a:endParaRPr>
          </a:p>
          <a:p>
            <a:pPr marL="0" lvl="0" indent="0">
              <a:buNone/>
            </a:pPr>
            <a:r>
              <a:rPr lang="vi-VN" sz="3600" dirty="0">
                <a:solidFill>
                  <a:prstClr val="black"/>
                </a:solidFill>
                <a:latin typeface="Times New Roman"/>
                <a:ea typeface="宋体"/>
              </a:rPr>
              <a:t>+ Việc viết hoa tên các tổ chức chính trị  - xã hội còn tồn tại nhiều cách khác nhau. Song </a:t>
            </a:r>
            <a:r>
              <a:rPr lang="vi-VN" sz="3600" b="1" dirty="0">
                <a:solidFill>
                  <a:prstClr val="black"/>
                </a:solidFill>
                <a:latin typeface="Times New Roman"/>
                <a:ea typeface="宋体"/>
              </a:rPr>
              <a:t>nguyên tắc chung </a:t>
            </a:r>
            <a:r>
              <a:rPr lang="vi-VN" sz="3600" dirty="0">
                <a:solidFill>
                  <a:prstClr val="black"/>
                </a:solidFill>
                <a:latin typeface="Times New Roman"/>
                <a:ea typeface="宋体"/>
              </a:rPr>
              <a:t>là: </a:t>
            </a:r>
            <a:r>
              <a:rPr lang="vi-VN" sz="3600" b="1" dirty="0">
                <a:solidFill>
                  <a:prstClr val="black"/>
                </a:solidFill>
                <a:latin typeface="Times New Roman"/>
                <a:ea typeface="宋体"/>
              </a:rPr>
              <a:t>cái riêng có chức năng khu biệt thì viết hoa, cái chung không có chức năng khu biệt thì viết thường</a:t>
            </a:r>
            <a:r>
              <a:rPr lang="vi-VN" sz="3600" dirty="0">
                <a:solidFill>
                  <a:prstClr val="black"/>
                </a:solidFill>
                <a:latin typeface="Times New Roman"/>
                <a:ea typeface="宋体"/>
              </a:rPr>
              <a:t>. Theo nguyên tắc này ta </a:t>
            </a:r>
            <a:r>
              <a:rPr lang="vi-VN" sz="3600" b="1" dirty="0">
                <a:solidFill>
                  <a:prstClr val="black"/>
                </a:solidFill>
                <a:latin typeface="Times New Roman"/>
                <a:ea typeface="宋体"/>
              </a:rPr>
              <a:t>viết hoa chữ cái đầu của âm tiết đầu và chữ cái đầu của các âm tiết đầu các tập hợp biểu thị tính chất riêng</a:t>
            </a:r>
            <a:r>
              <a:rPr lang="vi-VN" sz="3600" dirty="0">
                <a:solidFill>
                  <a:prstClr val="black"/>
                </a:solidFill>
                <a:latin typeface="Times New Roman"/>
                <a:ea typeface="宋体"/>
              </a:rPr>
              <a:t>. </a:t>
            </a:r>
            <a:endParaRPr lang="vi-VN" sz="3600" dirty="0" smtClean="0">
              <a:solidFill>
                <a:prstClr val="black"/>
              </a:solidFill>
              <a:latin typeface="Times New Roman"/>
              <a:ea typeface="宋体"/>
            </a:endParaRPr>
          </a:p>
          <a:p>
            <a:pPr marL="0" lvl="0" indent="0">
              <a:buNone/>
            </a:pPr>
            <a:r>
              <a:rPr lang="vi-VN" sz="3600" dirty="0" smtClean="0">
                <a:solidFill>
                  <a:prstClr val="black"/>
                </a:solidFill>
                <a:latin typeface="Times New Roman"/>
                <a:ea typeface="宋体"/>
              </a:rPr>
              <a:t>VD: </a:t>
            </a:r>
            <a:r>
              <a:rPr lang="vi-VN" sz="3600" dirty="0">
                <a:solidFill>
                  <a:prstClr val="black"/>
                </a:solidFill>
                <a:latin typeface="Times New Roman"/>
                <a:ea typeface="宋体"/>
              </a:rPr>
              <a:t>Bộ Tài chính, Bộ Giáo dục và Đào tạo, Trường Đại học Bách khoa Hà Nội...</a:t>
            </a:r>
            <a:endParaRPr lang="en-US" sz="3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82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A7DDA16F2F8C4D92BDC6328FD62817" ma:contentTypeVersion="0" ma:contentTypeDescription="Create a new document." ma:contentTypeScope="" ma:versionID="5b3ea24926cb1b37e6f2bdcac39cd34d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97C0608-7851-4431-9471-32F9CE8E1153}"/>
</file>

<file path=customXml/itemProps2.xml><?xml version="1.0" encoding="utf-8"?>
<ds:datastoreItem xmlns:ds="http://schemas.openxmlformats.org/officeDocument/2006/customXml" ds:itemID="{14D6E95A-AAC8-41D8-8D55-42C2C4499A5A}"/>
</file>

<file path=customXml/itemProps3.xml><?xml version="1.0" encoding="utf-8"?>
<ds:datastoreItem xmlns:ds="http://schemas.openxmlformats.org/officeDocument/2006/customXml" ds:itemID="{6C8297CE-D175-4494-B6AB-9187826B561B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598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THỂ THỨC TRÌNH BÀY  VĂN BẢN HÀNH CHÍNH</vt:lpstr>
      <vt:lpstr>PowerPoint Presentation</vt:lpstr>
      <vt:lpstr>4. Thể thức và kỹ thuật trình bày văn bản</vt:lpstr>
      <vt:lpstr>4.2. Nội dung</vt:lpstr>
      <vt:lpstr>Quy tắc viết hoa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Thể thức trình bày văn bản hành chính</dc:title>
  <dc:creator>Thinkpad</dc:creator>
  <cp:lastModifiedBy>Thinkpad</cp:lastModifiedBy>
  <cp:revision>6</cp:revision>
  <dcterms:created xsi:type="dcterms:W3CDTF">2006-08-16T00:00:00Z</dcterms:created>
  <dcterms:modified xsi:type="dcterms:W3CDTF">2020-03-10T01:49:52Z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0x010100E3A7DDA16F2F8C4D92BDC6328FD62817</vt:lpwstr>
  </property>
</Properties>
</file>