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notesSlides/notesSlide6.xml" ContentType="application/vnd.openxmlformats-officedocument.presentationml.notesSlide+xml"/>
  <Override PartName="/ppt/embeddings/oleObject2.bin" ContentType="application/vnd.openxmlformats-officedocument.oleObject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notesMasterIdLst>
    <p:notesMasterId r:id="rId67"/>
  </p:notesMasterIdLst>
  <p:sldIdLst>
    <p:sldId id="256" r:id="rId2"/>
    <p:sldId id="384" r:id="rId3"/>
    <p:sldId id="385" r:id="rId4"/>
    <p:sldId id="386" r:id="rId5"/>
    <p:sldId id="434" r:id="rId6"/>
    <p:sldId id="433" r:id="rId7"/>
    <p:sldId id="387" r:id="rId8"/>
    <p:sldId id="388" r:id="rId9"/>
    <p:sldId id="398" r:id="rId10"/>
    <p:sldId id="441" r:id="rId11"/>
    <p:sldId id="401" r:id="rId12"/>
    <p:sldId id="440" r:id="rId13"/>
    <p:sldId id="435" r:id="rId14"/>
    <p:sldId id="436" r:id="rId15"/>
    <p:sldId id="408" r:id="rId16"/>
    <p:sldId id="409" r:id="rId17"/>
    <p:sldId id="420" r:id="rId18"/>
    <p:sldId id="411" r:id="rId19"/>
    <p:sldId id="259" r:id="rId20"/>
    <p:sldId id="261" r:id="rId21"/>
    <p:sldId id="265" r:id="rId22"/>
    <p:sldId id="273" r:id="rId23"/>
    <p:sldId id="275" r:id="rId24"/>
    <p:sldId id="276" r:id="rId25"/>
    <p:sldId id="277" r:id="rId26"/>
    <p:sldId id="278" r:id="rId27"/>
    <p:sldId id="280" r:id="rId28"/>
    <p:sldId id="281" r:id="rId29"/>
    <p:sldId id="282" r:id="rId30"/>
    <p:sldId id="283" r:id="rId31"/>
    <p:sldId id="284" r:id="rId32"/>
    <p:sldId id="285" r:id="rId33"/>
    <p:sldId id="287" r:id="rId34"/>
    <p:sldId id="288" r:id="rId35"/>
    <p:sldId id="289" r:id="rId36"/>
    <p:sldId id="442" r:id="rId37"/>
    <p:sldId id="443" r:id="rId38"/>
    <p:sldId id="291" r:id="rId39"/>
    <p:sldId id="446" r:id="rId40"/>
    <p:sldId id="447" r:id="rId41"/>
    <p:sldId id="354" r:id="rId42"/>
    <p:sldId id="355" r:id="rId43"/>
    <p:sldId id="356" r:id="rId44"/>
    <p:sldId id="444" r:id="rId45"/>
    <p:sldId id="445" r:id="rId46"/>
    <p:sldId id="357" r:id="rId47"/>
    <p:sldId id="358" r:id="rId48"/>
    <p:sldId id="360" r:id="rId49"/>
    <p:sldId id="363" r:id="rId50"/>
    <p:sldId id="364" r:id="rId51"/>
    <p:sldId id="365" r:id="rId52"/>
    <p:sldId id="366" r:id="rId53"/>
    <p:sldId id="367" r:id="rId54"/>
    <p:sldId id="368" r:id="rId55"/>
    <p:sldId id="369" r:id="rId56"/>
    <p:sldId id="370" r:id="rId57"/>
    <p:sldId id="371" r:id="rId58"/>
    <p:sldId id="372" r:id="rId59"/>
    <p:sldId id="437" r:id="rId60"/>
    <p:sldId id="438" r:id="rId61"/>
    <p:sldId id="439" r:id="rId62"/>
    <p:sldId id="373" r:id="rId63"/>
    <p:sldId id="374" r:id="rId64"/>
    <p:sldId id="376" r:id="rId65"/>
    <p:sldId id="378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26" autoAdjust="0"/>
  </p:normalViewPr>
  <p:slideViewPr>
    <p:cSldViewPr>
      <p:cViewPr>
        <p:scale>
          <a:sx n="120" d="100"/>
          <a:sy n="120" d="100"/>
        </p:scale>
        <p:origin x="-10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printerSettings" Target="printerSettings/printerSettings1.bin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38062-65B1-4851-96C3-B07EA446B10C}" type="datetimeFigureOut">
              <a:rPr lang="en-US" smtClean="0"/>
              <a:t>9/16/14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10890-031D-4DFF-8864-26D51C662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10890-031D-4DFF-8864-26D51C6622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46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10890-031D-4DFF-8864-26D51C6622F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45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10890-031D-4DFF-8864-26D51C6622F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1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$ 0 :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,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0</a:t>
            </a:r>
          </a:p>
          <a:p>
            <a:r>
              <a:rPr lang="en-US" dirty="0" smtClean="0"/>
              <a:t>$s0 - $s7 :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.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.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sp</a:t>
            </a:r>
            <a:r>
              <a:rPr lang="en-US" dirty="0" smtClean="0"/>
              <a:t>: </a:t>
            </a:r>
            <a:r>
              <a:rPr lang="en-US" dirty="0" err="1" smtClean="0"/>
              <a:t>Khôi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.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con </a:t>
            </a:r>
            <a:r>
              <a:rPr lang="en-US" dirty="0" err="1" smtClean="0"/>
              <a:t>trỏ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jal</a:t>
            </a:r>
            <a:r>
              <a:rPr lang="en-US" dirty="0" smtClean="0"/>
              <a:t> 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quay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.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ra</a:t>
            </a:r>
            <a:r>
              <a:rPr lang="en-US" dirty="0" smtClean="0"/>
              <a:t> :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,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jal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10890-031D-4DFF-8864-26D51C6622F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34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10890-031D-4DFF-8864-26D51C6622F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65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10890-031D-4DFF-8864-26D51C6622F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74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10890-031D-4DFF-8864-26D51C6622F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42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EEAD10-0F1A-A043-98F3-58480B3765E1}" type="slidenum">
              <a:rPr lang="en-US"/>
              <a:pPr/>
              <a:t>59</a:t>
            </a:fld>
            <a:endParaRPr lang="en-US"/>
          </a:p>
        </p:txBody>
      </p:sp>
      <p:sp>
        <p:nvSpPr>
          <p:cNvPr id="12247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00075"/>
            <a:ext cx="4522788" cy="33924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4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978" y="4343401"/>
            <a:ext cx="5911257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944" tIns="45972" rIns="91944" bIns="4597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EBB446-3DA5-DE40-968B-247F70AF6E8D}" type="slidenum">
              <a:rPr lang="en-US"/>
              <a:pPr/>
              <a:t>60</a:t>
            </a:fld>
            <a:endParaRPr lang="en-US"/>
          </a:p>
        </p:txBody>
      </p:sp>
      <p:sp>
        <p:nvSpPr>
          <p:cNvPr id="12267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00075"/>
            <a:ext cx="4522788" cy="33924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6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978" y="4343401"/>
            <a:ext cx="5911257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944" tIns="45972" rIns="91944" bIns="4597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996FB3-7A4E-3643-B061-12BC350BCD25}" type="slidenum">
              <a:rPr lang="en-US"/>
              <a:pPr/>
              <a:t>61</a:t>
            </a:fld>
            <a:endParaRPr lang="en-US"/>
          </a:p>
        </p:txBody>
      </p:sp>
      <p:sp>
        <p:nvSpPr>
          <p:cNvPr id="12288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00075"/>
            <a:ext cx="4522788" cy="33924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978" y="4343401"/>
            <a:ext cx="5911257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944" tIns="45972" rIns="91944" bIns="4597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C8C833-1E17-4441-B9BB-356A46754951}" type="slidenum">
              <a:rPr lang="en-US"/>
              <a:pPr/>
              <a:t>2</a:t>
            </a:fld>
            <a:endParaRPr lang="en-US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latin typeface="Arial"/>
              </a:rPr>
              <a:t>“</a:t>
            </a:r>
            <a:r>
              <a:rPr lang="en-US"/>
              <a:t>Speed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is often an important design criteria.  However, other applications have other criteria – e.g., power, reliability, EMI, …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BC206-BC0C-1241-BCD4-81CE2047F002}" type="slidenum">
              <a:rPr lang="en-US"/>
              <a:pPr/>
              <a:t>3</a:t>
            </a:fld>
            <a:endParaRPr lang="en-US"/>
          </a:p>
        </p:txBody>
      </p:sp>
      <p:sp>
        <p:nvSpPr>
          <p:cNvPr id="11550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2050" y="592138"/>
            <a:ext cx="4546600" cy="3409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Chương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trữ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nhớ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nhớ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nhớ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10890-031D-4DFF-8864-26D51C6622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21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BEC498-BCB0-CD41-95F7-16EEEE5648A1}" type="slidenum">
              <a:rPr lang="en-US"/>
              <a:pPr/>
              <a:t>9</a:t>
            </a:fld>
            <a:endParaRPr lang="en-US"/>
          </a:p>
        </p:txBody>
      </p:sp>
      <p:sp>
        <p:nvSpPr>
          <p:cNvPr id="11612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00075"/>
            <a:ext cx="4522788" cy="33924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61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978" y="4343401"/>
            <a:ext cx="5911257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944" tIns="45972" rIns="91944" bIns="45972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25B1FE-8680-9C41-8F63-218B8E8744CC}" type="slidenum">
              <a:rPr lang="en-US"/>
              <a:pPr/>
              <a:t>11</a:t>
            </a:fld>
            <a:endParaRPr lang="en-US"/>
          </a:p>
        </p:txBody>
      </p:sp>
      <p:sp>
        <p:nvSpPr>
          <p:cNvPr id="13752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00075"/>
            <a:ext cx="4522788" cy="33924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978" y="4343401"/>
            <a:ext cx="5911257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944" tIns="45972" rIns="91944" bIns="45972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omic Sans MS" charset="0"/>
              </a:rPr>
              <a:t>Support for these data sizes and types: </a:t>
            </a:r>
            <a:br>
              <a:rPr lang="en-US" sz="1200" dirty="0" smtClean="0">
                <a:latin typeface="Comic Sans MS" charset="0"/>
              </a:rPr>
            </a:br>
            <a:r>
              <a:rPr lang="en-US" sz="1200" dirty="0" smtClean="0">
                <a:latin typeface="Comic Sans MS" charset="0"/>
              </a:rPr>
              <a:t>	8-bit, 16-bit, 32-bit integers and </a:t>
            </a:r>
            <a:br>
              <a:rPr lang="en-US" sz="1200" dirty="0" smtClean="0">
                <a:latin typeface="Comic Sans MS" charset="0"/>
              </a:rPr>
            </a:br>
            <a:r>
              <a:rPr lang="en-US" sz="1200" dirty="0" smtClean="0">
                <a:latin typeface="Comic Sans MS" charset="0"/>
              </a:rPr>
              <a:t>	32-bit and 64-bit IEEE 754 floating point numbers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4FB0C-3FB2-A546-A761-6922C8194E2B}" type="slidenum">
              <a:rPr lang="en-US"/>
              <a:pPr/>
              <a:t>16</a:t>
            </a:fld>
            <a:endParaRPr lang="en-US"/>
          </a:p>
        </p:txBody>
      </p:sp>
      <p:sp>
        <p:nvSpPr>
          <p:cNvPr id="1169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00075"/>
            <a:ext cx="4522788" cy="33924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978" y="4343401"/>
            <a:ext cx="5911257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944" tIns="45972" rIns="91944" bIns="4597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0EE96E-AB83-3446-A788-A0CA49C34C4D}" type="slidenum">
              <a:rPr lang="en-US"/>
              <a:pPr/>
              <a:t>17</a:t>
            </a:fld>
            <a:endParaRPr lang="en-US"/>
          </a:p>
        </p:txBody>
      </p:sp>
      <p:sp>
        <p:nvSpPr>
          <p:cNvPr id="1185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74750" y="600075"/>
            <a:ext cx="4522788" cy="33924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978" y="4343401"/>
            <a:ext cx="5911257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1944" tIns="45972" rIns="91944" bIns="4597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two low order 0’s are concatenated to the 16 bit field giving an eighteen bit address</a:t>
            </a:r>
          </a:p>
          <a:p>
            <a:r>
              <a:rPr lang="en-US" smtClean="0"/>
              <a:t>	 0111111111111111 00  = 2**15 –1 words  (2**17 – 1 bytes)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25169-BB51-4A6F-BBA1-E31079B745F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2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56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334000"/>
          </a:xfrm>
        </p:spPr>
        <p:txBody>
          <a:bodyPr/>
          <a:lstStyle>
            <a:lvl1pPr marL="342900" indent="-342900">
              <a:buFont typeface="Wingdings" pitchFamily="2" charset="2"/>
              <a:buChar char="v"/>
              <a:defRPr/>
            </a:lvl1pPr>
            <a:lvl2pPr>
              <a:buFont typeface="Wingdings" pitchFamily="2" charset="2"/>
              <a:buChar char="q"/>
              <a:defRPr/>
            </a:lvl2pPr>
            <a:lvl3pPr>
              <a:buFont typeface="Wingdings" pitchFamily="2" charset="2"/>
              <a:buChar char="Ø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31256" y="6492236"/>
            <a:ext cx="2133600" cy="365125"/>
          </a:xfrm>
        </p:spPr>
        <p:txBody>
          <a:bodyPr/>
          <a:lstStyle/>
          <a:p>
            <a:pPr algn="r"/>
            <a:r>
              <a:rPr lang="en-US" smtClean="0"/>
              <a:t>HUST-FET, </a:t>
            </a:r>
            <a:fld id="{7247B10F-F915-4C1B-B165-4B8EA3CF8261}" type="datetime1">
              <a:rPr lang="vi-VN" smtClean="0"/>
              <a:pPr algn="r"/>
              <a:t>9/16/14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352800" y="6490648"/>
            <a:ext cx="2362200" cy="365125"/>
          </a:xfrm>
        </p:spPr>
        <p:txBody>
          <a:bodyPr/>
          <a:lstStyle/>
          <a:p>
            <a:pPr algn="ctr"/>
            <a:fld id="{D2BF57BF-E7CD-45E1-AADF-EBA0643F2BA7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6492235"/>
            <a:ext cx="7543800" cy="352425"/>
          </a:xfrm>
        </p:spPr>
        <p:txBody>
          <a:bodyPr anchor="ctr" anchorCtr="0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2.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882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334000"/>
          </a:xfrm>
        </p:spPr>
        <p:txBody>
          <a:bodyPr/>
          <a:lstStyle>
            <a:lvl1pPr marL="342900" indent="-342900">
              <a:buFont typeface="Wingdings" pitchFamily="2" charset="2"/>
              <a:buChar char="v"/>
              <a:defRPr/>
            </a:lvl1pPr>
            <a:lvl2pPr>
              <a:buFont typeface="Wingdings" pitchFamily="2" charset="2"/>
              <a:buChar char="q"/>
              <a:defRPr/>
            </a:lvl2pPr>
            <a:lvl3pPr>
              <a:buFont typeface="Wingdings" pitchFamily="2" charset="2"/>
              <a:buChar char="Ø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31256" y="6492236"/>
            <a:ext cx="2133600" cy="365125"/>
          </a:xfrm>
        </p:spPr>
        <p:txBody>
          <a:bodyPr/>
          <a:lstStyle/>
          <a:p>
            <a:pPr algn="r"/>
            <a:r>
              <a:rPr lang="en-US" smtClean="0"/>
              <a:t>HUST-FET, </a:t>
            </a:r>
            <a:fld id="{7247B10F-F915-4C1B-B165-4B8EA3CF8261}" type="datetime1">
              <a:rPr lang="vi-VN" smtClean="0"/>
              <a:pPr algn="r"/>
              <a:t>9/16/14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352800" y="6490648"/>
            <a:ext cx="2362200" cy="365125"/>
          </a:xfrm>
        </p:spPr>
        <p:txBody>
          <a:bodyPr/>
          <a:lstStyle/>
          <a:p>
            <a:pPr algn="ctr"/>
            <a:fld id="{D2BF57BF-E7CD-45E1-AADF-EBA0643F2BA7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6492235"/>
            <a:ext cx="7543800" cy="352425"/>
          </a:xfrm>
        </p:spPr>
        <p:txBody>
          <a:bodyPr anchor="ctr" anchorCtr="0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2.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8828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334000"/>
          </a:xfrm>
        </p:spPr>
        <p:txBody>
          <a:bodyPr/>
          <a:lstStyle>
            <a:lvl1pPr marL="342900" indent="-342900">
              <a:buFont typeface="Wingdings" pitchFamily="2" charset="2"/>
              <a:buChar char="v"/>
              <a:defRPr/>
            </a:lvl1pPr>
            <a:lvl2pPr>
              <a:buFont typeface="Wingdings" pitchFamily="2" charset="2"/>
              <a:buChar char="q"/>
              <a:defRPr/>
            </a:lvl2pPr>
            <a:lvl3pPr>
              <a:buFont typeface="Wingdings" pitchFamily="2" charset="2"/>
              <a:buChar char="Ø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31256" y="6492236"/>
            <a:ext cx="2133600" cy="365125"/>
          </a:xfrm>
        </p:spPr>
        <p:txBody>
          <a:bodyPr/>
          <a:lstStyle/>
          <a:p>
            <a:pPr algn="r"/>
            <a:r>
              <a:rPr lang="en-US" smtClean="0"/>
              <a:t>HUST-FET, </a:t>
            </a:r>
            <a:fld id="{7247B10F-F915-4C1B-B165-4B8EA3CF8261}" type="datetime1">
              <a:rPr lang="vi-VN" smtClean="0"/>
              <a:pPr algn="r"/>
              <a:t>9/16/14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352800" y="6490648"/>
            <a:ext cx="2362200" cy="365125"/>
          </a:xfrm>
        </p:spPr>
        <p:txBody>
          <a:bodyPr/>
          <a:lstStyle/>
          <a:p>
            <a:pPr algn="ctr"/>
            <a:fld id="{D2BF57BF-E7CD-45E1-AADF-EBA0643F2BA7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6492235"/>
            <a:ext cx="7543800" cy="352425"/>
          </a:xfrm>
        </p:spPr>
        <p:txBody>
          <a:bodyPr anchor="ctr" anchorCtr="0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2.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5592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334000"/>
          </a:xfrm>
        </p:spPr>
        <p:txBody>
          <a:bodyPr/>
          <a:lstStyle>
            <a:lvl1pPr marL="342900" indent="-342900">
              <a:buFont typeface="Wingdings" pitchFamily="2" charset="2"/>
              <a:buChar char="v"/>
              <a:defRPr/>
            </a:lvl1pPr>
            <a:lvl2pPr>
              <a:buFont typeface="Wingdings" pitchFamily="2" charset="2"/>
              <a:buChar char="q"/>
              <a:defRPr/>
            </a:lvl2pPr>
            <a:lvl3pPr>
              <a:buFont typeface="Wingdings" pitchFamily="2" charset="2"/>
              <a:buChar char="Ø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31256" y="6492236"/>
            <a:ext cx="2133600" cy="365125"/>
          </a:xfrm>
        </p:spPr>
        <p:txBody>
          <a:bodyPr/>
          <a:lstStyle/>
          <a:p>
            <a:pPr algn="r"/>
            <a:r>
              <a:rPr lang="en-US" smtClean="0"/>
              <a:t>HUST-FET, </a:t>
            </a:r>
            <a:fld id="{7247B10F-F915-4C1B-B165-4B8EA3CF8261}" type="datetime1">
              <a:rPr lang="vi-VN" smtClean="0"/>
              <a:pPr algn="r"/>
              <a:t>9/16/14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352800" y="6490648"/>
            <a:ext cx="2362200" cy="365125"/>
          </a:xfrm>
        </p:spPr>
        <p:txBody>
          <a:bodyPr/>
          <a:lstStyle/>
          <a:p>
            <a:pPr algn="ctr"/>
            <a:fld id="{D2BF57BF-E7CD-45E1-AADF-EBA0643F2BA7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6492235"/>
            <a:ext cx="7543800" cy="352425"/>
          </a:xfrm>
        </p:spPr>
        <p:txBody>
          <a:bodyPr anchor="ctr" anchorCtr="0"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Chương</a:t>
            </a:r>
            <a:r>
              <a:rPr lang="en-US" dirty="0" smtClean="0"/>
              <a:t> 2.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559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0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5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7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1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7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5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2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hyperlink" Target="http://www.brainyquote.com/quotes/authors/w/winston_churchill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1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90600" y="457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>
                <a:latin typeface="Arial"/>
                <a:cs typeface="Arial"/>
              </a:rPr>
              <a:t>Kiến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trúc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máy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tính</a:t>
            </a:r>
            <a:r>
              <a:rPr lang="en-US" b="1" dirty="0" smtClean="0">
                <a:latin typeface="Arial"/>
                <a:cs typeface="Arial"/>
              </a:rPr>
              <a:t/>
            </a:r>
            <a:br>
              <a:rPr lang="en-US" b="1" dirty="0" smtClean="0">
                <a:latin typeface="Arial"/>
                <a:cs typeface="Arial"/>
              </a:rPr>
            </a:br>
            <a:r>
              <a:rPr lang="en-US" b="1" dirty="0" smtClean="0">
                <a:latin typeface="Arial"/>
                <a:cs typeface="Arial"/>
              </a:rPr>
              <a:t>Computer architecture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" name="Subtitle 7"/>
          <p:cNvSpPr txBox="1">
            <a:spLocks/>
          </p:cNvSpPr>
          <p:nvPr/>
        </p:nvSpPr>
        <p:spPr>
          <a:xfrm>
            <a:off x="2403744" y="2060079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To improve is to change; to be perfect is to change often.</a:t>
            </a:r>
          </a:p>
          <a:p>
            <a:r>
              <a:rPr lang="de-DE" smtClean="0">
                <a:hlinkClick r:id="rId4"/>
              </a:rPr>
              <a:t>Winston Churchill</a:t>
            </a:r>
            <a:endParaRPr lang="de-DE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26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001001" cy="1143000"/>
          </a:xfrm>
        </p:spPr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So </a:t>
            </a:r>
            <a:r>
              <a:rPr lang="en-US" b="1" dirty="0" err="1" smtClean="0">
                <a:latin typeface="Arial"/>
                <a:cs typeface="Arial"/>
              </a:rPr>
              <a:t>sánh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số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lượng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các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chỉ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thị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799"/>
            <a:ext cx="8217661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85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43200" y="381000"/>
            <a:ext cx="3494088" cy="422275"/>
          </a:xfrm>
          <a:noFill/>
          <a:ln/>
        </p:spPr>
        <p:txBody>
          <a:bodyPr wrap="none">
            <a:normAutofit fontScale="90000"/>
          </a:bodyPr>
          <a:lstStyle/>
          <a:p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(Operand)</a:t>
            </a:r>
            <a:endParaRPr lang="en-US" dirty="0"/>
          </a:p>
        </p:txBody>
      </p:sp>
      <p:graphicFrame>
        <p:nvGraphicFramePr>
          <p:cNvPr id="1374211" name="Object 10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9475200"/>
              </p:ext>
            </p:extLst>
          </p:nvPr>
        </p:nvGraphicFramePr>
        <p:xfrm>
          <a:off x="838200" y="1447800"/>
          <a:ext cx="7683500" cy="433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7" name="Worksheet" r:id="rId4" imgW="7696080" imgH="4343400" progId="Excel.Sheet.8">
                  <p:embed/>
                </p:oleObj>
              </mc:Choice>
              <mc:Fallback>
                <p:oleObj name="Worksheet" r:id="rId4" imgW="7696080" imgH="43434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47800"/>
                        <a:ext cx="7683500" cy="433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8076124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6577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b="1" dirty="0" err="1" smtClean="0">
                <a:latin typeface="Arial"/>
                <a:ea typeface="+mj-ea"/>
                <a:cs typeface="Arial"/>
              </a:rPr>
              <a:t>Tập</a:t>
            </a:r>
            <a:r>
              <a:rPr lang="en-US" sz="3600" b="1" dirty="0" smtClean="0">
                <a:latin typeface="Arial"/>
                <a:ea typeface="+mj-ea"/>
                <a:cs typeface="Arial"/>
              </a:rPr>
              <a:t> </a:t>
            </a:r>
            <a:r>
              <a:rPr lang="en-US" sz="3600" b="1" dirty="0" err="1" smtClean="0">
                <a:latin typeface="Arial"/>
                <a:ea typeface="+mj-ea"/>
                <a:cs typeface="Arial"/>
              </a:rPr>
              <a:t>thanh</a:t>
            </a:r>
            <a:r>
              <a:rPr lang="en-US" sz="3600" b="1" dirty="0" smtClean="0">
                <a:latin typeface="Arial"/>
                <a:ea typeface="+mj-ea"/>
                <a:cs typeface="Arial"/>
              </a:rPr>
              <a:t> </a:t>
            </a:r>
            <a:r>
              <a:rPr lang="en-US" sz="3600" b="1" dirty="0" err="1" smtClean="0">
                <a:latin typeface="Arial"/>
                <a:ea typeface="+mj-ea"/>
                <a:cs typeface="Arial"/>
              </a:rPr>
              <a:t>ghi</a:t>
            </a:r>
            <a:r>
              <a:rPr lang="en-US" sz="3600" b="1" dirty="0" smtClean="0">
                <a:latin typeface="Arial"/>
                <a:ea typeface="+mj-ea"/>
                <a:cs typeface="Arial"/>
              </a:rPr>
              <a:t> </a:t>
            </a:r>
            <a:r>
              <a:rPr lang="en-US" sz="3600" b="1" dirty="0" err="1" smtClean="0">
                <a:latin typeface="Arial"/>
                <a:ea typeface="+mj-ea"/>
                <a:cs typeface="Arial"/>
              </a:rPr>
              <a:t>trong</a:t>
            </a:r>
            <a:r>
              <a:rPr lang="en-US" sz="3600" b="1" dirty="0" smtClean="0">
                <a:latin typeface="Arial"/>
                <a:ea typeface="+mj-ea"/>
                <a:cs typeface="Arial"/>
              </a:rPr>
              <a:t>  </a:t>
            </a:r>
            <a:r>
              <a:rPr lang="en-US" sz="3600" b="1" dirty="0">
                <a:latin typeface="Arial"/>
                <a:ea typeface="+mj-ea"/>
                <a:cs typeface="Arial"/>
              </a:rPr>
              <a:t>MIPS</a:t>
            </a:r>
          </a:p>
        </p:txBody>
      </p:sp>
      <p:sp>
        <p:nvSpPr>
          <p:cNvPr id="4" name="Rectangle 3"/>
          <p:cNvSpPr/>
          <p:nvPr/>
        </p:nvSpPr>
        <p:spPr>
          <a:xfrm>
            <a:off x="514816" y="1676399"/>
            <a:ext cx="4267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32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Thanh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ghi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R0…R31 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$0</a:t>
            </a:r>
            <a:r>
              <a:rPr lang="en-US" dirty="0">
                <a:latin typeface="Arial" pitchFamily="34" charset="0"/>
                <a:cs typeface="Arial" pitchFamily="34" charset="0"/>
              </a:rPr>
              <a:t>…$31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thanh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hợp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biệt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R0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luôn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zero (0)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R29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thanh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trỏ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ngăn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xếp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R31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thủ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ục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quay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địa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thanh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ghi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đặc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biệt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PC (Program Counter)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Thanh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tại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– HI &amp; LO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phép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nhân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Thanh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dấu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phẩy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	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thanh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khiển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kiểm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soát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lỗi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Vertical Scroll 4"/>
          <p:cNvSpPr/>
          <p:nvPr/>
        </p:nvSpPr>
        <p:spPr>
          <a:xfrm>
            <a:off x="4800600" y="914400"/>
            <a:ext cx="2163334" cy="2743200"/>
          </a:xfrm>
          <a:prstGeom prst="verticalScroll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Câu</a:t>
            </a:r>
            <a:r>
              <a:rPr lang="en-U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hỏi</a:t>
            </a:r>
            <a:r>
              <a:rPr lang="en-U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Tại</a:t>
            </a: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sao</a:t>
            </a: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giá</a:t>
            </a: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thanh</a:t>
            </a: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ghi</a:t>
            </a: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R0 </a:t>
            </a:r>
            <a:r>
              <a:rPr lang="en-US" sz="1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luôn</a:t>
            </a: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bằng</a:t>
            </a: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0?</a:t>
            </a:r>
          </a:p>
          <a:p>
            <a:endParaRPr lang="en-US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Trả</a:t>
            </a:r>
            <a:r>
              <a:rPr lang="en-U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lời</a:t>
            </a:r>
            <a:r>
              <a:rPr lang="en-US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Luôn</a:t>
            </a: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cần</a:t>
            </a: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giá</a:t>
            </a: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trị</a:t>
            </a: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0 </a:t>
            </a:r>
            <a:r>
              <a:rPr lang="en-US" sz="1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trong</a:t>
            </a: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chương</a:t>
            </a: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Move</a:t>
            </a:r>
            <a:r>
              <a:rPr lang="en-US" sz="1400" dirty="0">
                <a:solidFill>
                  <a:srgbClr val="FF0000"/>
                </a:solidFill>
              </a:rPr>
              <a:t>: 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smtClean="0">
                <a:solidFill>
                  <a:srgbClr val="FF0000"/>
                </a:solidFill>
              </a:rPr>
              <a:t>add </a:t>
            </a:r>
            <a:r>
              <a:rPr lang="en-US" sz="1400" dirty="0" err="1">
                <a:solidFill>
                  <a:srgbClr val="FF0000"/>
                </a:solidFill>
              </a:rPr>
              <a:t>dest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src</a:t>
            </a:r>
            <a:r>
              <a:rPr lang="en-US" sz="1400" dirty="0">
                <a:solidFill>
                  <a:srgbClr val="FF0000"/>
                </a:solidFill>
              </a:rPr>
              <a:t>, R0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727" y="1705420"/>
            <a:ext cx="2049325" cy="449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060" y="3754880"/>
            <a:ext cx="1893853" cy="2481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4013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0112" y="1676400"/>
            <a:ext cx="6172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nhớ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mảng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chiều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•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Mỗi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ô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nhớ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kích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thước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 byte (8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bits)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•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ô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nhớ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byte.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nhớ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đánh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mảng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•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32 bits,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ô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nhớ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(4GB)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•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64‐bit,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64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ô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nhớ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(16ExaByte) </a:t>
            </a:r>
          </a:p>
          <a:p>
            <a:pPr lvl="1"/>
            <a:r>
              <a:rPr lang="en-US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– 64-bit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x86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~48‐bits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ô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nhớ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(4PetaByte).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507786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b="1" dirty="0" err="1" smtClean="0">
                <a:latin typeface="Arial"/>
                <a:ea typeface="+mj-ea"/>
                <a:cs typeface="Arial"/>
              </a:rPr>
              <a:t>Tổ</a:t>
            </a:r>
            <a:r>
              <a:rPr lang="en-US" sz="3600" b="1" dirty="0" smtClean="0">
                <a:latin typeface="Arial"/>
                <a:ea typeface="+mj-ea"/>
                <a:cs typeface="Arial"/>
              </a:rPr>
              <a:t> </a:t>
            </a:r>
            <a:r>
              <a:rPr lang="en-US" sz="3600" b="1" dirty="0" err="1" smtClean="0">
                <a:latin typeface="Arial"/>
                <a:ea typeface="+mj-ea"/>
                <a:cs typeface="Arial"/>
              </a:rPr>
              <a:t>chức</a:t>
            </a:r>
            <a:r>
              <a:rPr lang="en-US" sz="3600" b="1" dirty="0" smtClean="0">
                <a:latin typeface="Arial"/>
                <a:ea typeface="+mj-ea"/>
                <a:cs typeface="Arial"/>
              </a:rPr>
              <a:t> </a:t>
            </a:r>
            <a:r>
              <a:rPr lang="en-US" sz="3600" b="1" dirty="0" err="1" smtClean="0">
                <a:latin typeface="Arial"/>
                <a:ea typeface="+mj-ea"/>
                <a:cs typeface="Arial"/>
              </a:rPr>
              <a:t>bộ</a:t>
            </a:r>
            <a:r>
              <a:rPr lang="en-US" sz="3600" b="1" dirty="0" smtClean="0">
                <a:latin typeface="Arial"/>
                <a:ea typeface="+mj-ea"/>
                <a:cs typeface="Arial"/>
              </a:rPr>
              <a:t> </a:t>
            </a:r>
            <a:r>
              <a:rPr lang="en-US" sz="3600" b="1" dirty="0" err="1" smtClean="0">
                <a:latin typeface="Arial"/>
                <a:ea typeface="+mj-ea"/>
                <a:cs typeface="Arial"/>
              </a:rPr>
              <a:t>nhớ</a:t>
            </a:r>
            <a:r>
              <a:rPr lang="en-US" sz="3600" b="1" dirty="0" smtClean="0">
                <a:latin typeface="Arial"/>
                <a:ea typeface="+mj-ea"/>
                <a:cs typeface="Arial"/>
              </a:rPr>
              <a:t> </a:t>
            </a:r>
            <a:endParaRPr lang="en-US" sz="3600" b="1" dirty="0">
              <a:latin typeface="Arial"/>
              <a:ea typeface="+mj-ea"/>
              <a:cs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866" y="1140263"/>
            <a:ext cx="2749195" cy="46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615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988049" cy="236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33400" y="3352800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kiểu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MIPS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1-byte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1-word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gồm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32 bits = 4 bytes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bytes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en-US" baseline="30000" dirty="0" smtClean="0">
                <a:latin typeface="Arial" pitchFamily="34" charset="0"/>
                <a:cs typeface="Arial" pitchFamily="34" charset="0"/>
              </a:rPr>
              <a:t>30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words: addresses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0, 4, 8, …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hỏi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địa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?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304800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 b="1" dirty="0" err="1" smtClean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Tổ</a:t>
            </a:r>
            <a:r>
              <a:rPr lang="en-US" sz="3600" b="1" dirty="0" smtClean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dirty="0" err="1" smtClean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chức</a:t>
            </a:r>
            <a:r>
              <a:rPr lang="en-US" sz="3600" b="1" dirty="0" smtClean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dirty="0" err="1" smtClean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bộ</a:t>
            </a:r>
            <a:r>
              <a:rPr lang="en-US" sz="3600" b="1" dirty="0" smtClean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dirty="0" err="1" smtClean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nhớ</a:t>
            </a:r>
            <a:r>
              <a:rPr lang="en-US" sz="3600" b="1" dirty="0" smtClean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 </a:t>
            </a:r>
            <a:endParaRPr lang="en-US" sz="3600" b="1" dirty="0">
              <a:solidFill>
                <a:srgbClr val="000000"/>
              </a:solidFill>
              <a:latin typeface="Arial"/>
              <a:ea typeface="+mj-ea"/>
              <a:cs typeface="Arial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648200"/>
            <a:ext cx="6905625" cy="130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60198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Địa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Alignment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: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Tạo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trên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4 byte </a:t>
            </a:r>
            <a:r>
              <a:rPr lang="en-US" dirty="0">
                <a:latin typeface="Arial" pitchFamily="34" charset="0"/>
                <a:cs typeface="Arial" pitchFamily="34" charset="0"/>
              </a:rPr>
              <a:t>(word)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ở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đường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biên</a:t>
            </a:r>
            <a:r>
              <a:rPr lang="en-US" dirty="0">
                <a:latin typeface="Arial" pitchFamily="34" charset="0"/>
                <a:cs typeface="Arial" pitchFamily="34" charset="0"/>
              </a:rPr>
              <a:t> (e.g., 0, 4, 8, 12…)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lưu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trữ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ở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>
                <a:latin typeface="Arial" pitchFamily="34" charset="0"/>
                <a:cs typeface="Arial" pitchFamily="34" charset="0"/>
              </a:rPr>
              <a:t> byte chia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hết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kích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thước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0893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3250" name="Object 1026"/>
          <p:cNvGraphicFramePr>
            <a:graphicFrameLocks noChangeAspect="1"/>
          </p:cNvGraphicFramePr>
          <p:nvPr/>
        </p:nvGraphicFramePr>
        <p:xfrm>
          <a:off x="171450" y="573088"/>
          <a:ext cx="7829550" cy="582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2" name="Worksheet" r:id="rId3" imgW="7429714" imgH="5839187" progId="Excel.Sheet.8">
                  <p:embed/>
                </p:oleObj>
              </mc:Choice>
              <mc:Fallback>
                <p:oleObj name="Worksheet" r:id="rId3" imgW="7429714" imgH="5839187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573088"/>
                        <a:ext cx="7829550" cy="582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275" name="Rectangle 1051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byte: </a:t>
            </a:r>
            <a:r>
              <a:rPr lang="en-US" dirty="0" err="1"/>
              <a:t>Endianess</a:t>
            </a:r>
            <a:endParaRPr lang="en-US" dirty="0"/>
          </a:p>
        </p:txBody>
      </p:sp>
      <p:sp>
        <p:nvSpPr>
          <p:cNvPr id="1333276" name="Rectangle 1052"/>
          <p:cNvSpPr>
            <a:spLocks noGrp="1" noChangeArrowheads="1"/>
          </p:cNvSpPr>
          <p:nvPr>
            <p:ph idx="1"/>
          </p:nvPr>
        </p:nvSpPr>
        <p:spPr>
          <a:xfrm>
            <a:off x="2438400" y="5638800"/>
            <a:ext cx="6477000" cy="10255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Little Endian: address of least significant byte = word address (xx00 = Little End of word)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Intel 80x86, DEC </a:t>
            </a:r>
            <a:r>
              <a:rPr lang="en-US" dirty="0" err="1">
                <a:solidFill>
                  <a:srgbClr val="000000"/>
                </a:solidFill>
                <a:latin typeface="Arial"/>
                <a:cs typeface="Arial"/>
              </a:rPr>
              <a:t>Vax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, DEC Alpha (Windows NT)</a:t>
            </a:r>
          </a:p>
        </p:txBody>
      </p:sp>
      <p:sp>
        <p:nvSpPr>
          <p:cNvPr id="1333252" name="Line 1028"/>
          <p:cNvSpPr>
            <a:spLocks noChangeShapeType="1"/>
          </p:cNvSpPr>
          <p:nvPr/>
        </p:nvSpPr>
        <p:spPr bwMode="auto">
          <a:xfrm flipH="1">
            <a:off x="2967038" y="3598863"/>
            <a:ext cx="0" cy="3286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53" name="Line 1029"/>
          <p:cNvSpPr>
            <a:spLocks noChangeShapeType="1"/>
          </p:cNvSpPr>
          <p:nvPr/>
        </p:nvSpPr>
        <p:spPr bwMode="auto">
          <a:xfrm rot="5400000">
            <a:off x="2470944" y="3425032"/>
            <a:ext cx="0" cy="9890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54" name="Line 1030"/>
          <p:cNvSpPr>
            <a:spLocks noChangeShapeType="1"/>
          </p:cNvSpPr>
          <p:nvPr/>
        </p:nvSpPr>
        <p:spPr bwMode="auto">
          <a:xfrm rot="5400000">
            <a:off x="2889251" y="3235325"/>
            <a:ext cx="0" cy="1825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55" name="Line 1031"/>
          <p:cNvSpPr>
            <a:spLocks noChangeShapeType="1"/>
          </p:cNvSpPr>
          <p:nvPr/>
        </p:nvSpPr>
        <p:spPr bwMode="auto">
          <a:xfrm rot="5400000">
            <a:off x="3355182" y="2997994"/>
            <a:ext cx="0" cy="27574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56" name="Line 1032"/>
          <p:cNvSpPr>
            <a:spLocks noChangeShapeType="1"/>
          </p:cNvSpPr>
          <p:nvPr/>
        </p:nvSpPr>
        <p:spPr bwMode="auto">
          <a:xfrm rot="16200000" flipV="1">
            <a:off x="3817938" y="2762250"/>
            <a:ext cx="1588" cy="36845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57" name="Line 1033"/>
          <p:cNvSpPr>
            <a:spLocks noChangeShapeType="1"/>
          </p:cNvSpPr>
          <p:nvPr/>
        </p:nvSpPr>
        <p:spPr bwMode="auto">
          <a:xfrm flipH="1">
            <a:off x="3802063" y="3600450"/>
            <a:ext cx="0" cy="5651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58" name="Line 1034"/>
          <p:cNvSpPr>
            <a:spLocks noChangeShapeType="1"/>
          </p:cNvSpPr>
          <p:nvPr/>
        </p:nvSpPr>
        <p:spPr bwMode="auto">
          <a:xfrm flipH="1">
            <a:off x="4735513" y="3586163"/>
            <a:ext cx="1587" cy="8032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59" name="Line 1035"/>
          <p:cNvSpPr>
            <a:spLocks noChangeShapeType="1"/>
          </p:cNvSpPr>
          <p:nvPr/>
        </p:nvSpPr>
        <p:spPr bwMode="auto">
          <a:xfrm>
            <a:off x="6065838" y="3906838"/>
            <a:ext cx="0" cy="9890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round/>
                <a:headEnd type="triangle" w="med" len="med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60" name="Line 1036"/>
          <p:cNvSpPr>
            <a:spLocks noChangeShapeType="1"/>
          </p:cNvSpPr>
          <p:nvPr/>
        </p:nvSpPr>
        <p:spPr bwMode="auto">
          <a:xfrm flipV="1">
            <a:off x="2965450" y="2778125"/>
            <a:ext cx="0" cy="609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61" name="Line 1037"/>
          <p:cNvSpPr>
            <a:spLocks noChangeShapeType="1"/>
          </p:cNvSpPr>
          <p:nvPr/>
        </p:nvSpPr>
        <p:spPr bwMode="auto">
          <a:xfrm rot="16200000" flipV="1">
            <a:off x="2470944" y="2283619"/>
            <a:ext cx="0" cy="98901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62" name="Line 1038"/>
          <p:cNvSpPr>
            <a:spLocks noChangeShapeType="1"/>
          </p:cNvSpPr>
          <p:nvPr/>
        </p:nvSpPr>
        <p:spPr bwMode="auto">
          <a:xfrm flipV="1">
            <a:off x="3802063" y="2551113"/>
            <a:ext cx="0" cy="83661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63" name="Line 1039"/>
          <p:cNvSpPr>
            <a:spLocks noChangeShapeType="1"/>
          </p:cNvSpPr>
          <p:nvPr/>
        </p:nvSpPr>
        <p:spPr bwMode="auto">
          <a:xfrm rot="16200000" flipV="1">
            <a:off x="2889251" y="1638300"/>
            <a:ext cx="0" cy="18256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64" name="Line 1040"/>
          <p:cNvSpPr>
            <a:spLocks noChangeShapeType="1"/>
          </p:cNvSpPr>
          <p:nvPr/>
        </p:nvSpPr>
        <p:spPr bwMode="auto">
          <a:xfrm flipV="1">
            <a:off x="4714875" y="2322513"/>
            <a:ext cx="0" cy="106521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65" name="Line 1041"/>
          <p:cNvSpPr>
            <a:spLocks noChangeShapeType="1"/>
          </p:cNvSpPr>
          <p:nvPr/>
        </p:nvSpPr>
        <p:spPr bwMode="auto">
          <a:xfrm rot="16200000" flipV="1">
            <a:off x="3345657" y="953294"/>
            <a:ext cx="0" cy="273843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66" name="Line 1042"/>
          <p:cNvSpPr>
            <a:spLocks noChangeShapeType="1"/>
          </p:cNvSpPr>
          <p:nvPr/>
        </p:nvSpPr>
        <p:spPr bwMode="auto">
          <a:xfrm flipV="1">
            <a:off x="6065838" y="2386013"/>
            <a:ext cx="0" cy="129381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round/>
                <a:headEnd type="triangle" w="med" len="med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67" name="Line 1043"/>
          <p:cNvSpPr>
            <a:spLocks noChangeShapeType="1"/>
          </p:cNvSpPr>
          <p:nvPr/>
        </p:nvSpPr>
        <p:spPr bwMode="auto">
          <a:xfrm rot="16200000" flipV="1">
            <a:off x="3810001" y="260350"/>
            <a:ext cx="0" cy="36671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68" name="Text Box 1044"/>
          <p:cNvSpPr txBox="1">
            <a:spLocks noChangeArrowheads="1"/>
          </p:cNvSpPr>
          <p:nvPr/>
        </p:nvSpPr>
        <p:spPr bwMode="auto">
          <a:xfrm>
            <a:off x="5856288" y="2516188"/>
            <a:ext cx="1903412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294" tIns="45647" rIns="91294" bIns="45647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b="1">
                <a:solidFill>
                  <a:schemeClr val="accent1"/>
                </a:solidFill>
                <a:latin typeface="Verdana" charset="0"/>
              </a:rPr>
              <a:t>Big Endian</a:t>
            </a:r>
          </a:p>
        </p:txBody>
      </p:sp>
      <p:sp>
        <p:nvSpPr>
          <p:cNvPr id="1333269" name="Text Box 1045"/>
          <p:cNvSpPr txBox="1">
            <a:spLocks noChangeArrowheads="1"/>
          </p:cNvSpPr>
          <p:nvPr/>
        </p:nvSpPr>
        <p:spPr bwMode="auto">
          <a:xfrm>
            <a:off x="5856288" y="3919538"/>
            <a:ext cx="18494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294" tIns="45647" rIns="91294" bIns="45647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b="1">
                <a:solidFill>
                  <a:schemeClr val="accent2"/>
                </a:solidFill>
                <a:latin typeface="Verdana" charset="0"/>
              </a:rPr>
              <a:t>Little Endian</a:t>
            </a:r>
          </a:p>
        </p:txBody>
      </p:sp>
      <p:sp>
        <p:nvSpPr>
          <p:cNvPr id="1333270" name="Line 1046"/>
          <p:cNvSpPr>
            <a:spLocks noChangeShapeType="1"/>
          </p:cNvSpPr>
          <p:nvPr/>
        </p:nvSpPr>
        <p:spPr bwMode="auto">
          <a:xfrm flipV="1">
            <a:off x="5653088" y="2081213"/>
            <a:ext cx="0" cy="129381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71" name="Line 1047"/>
          <p:cNvSpPr>
            <a:spLocks noChangeShapeType="1"/>
          </p:cNvSpPr>
          <p:nvPr/>
        </p:nvSpPr>
        <p:spPr bwMode="auto">
          <a:xfrm flipH="1">
            <a:off x="5649913" y="3586163"/>
            <a:ext cx="1587" cy="1027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77" name="Rectangle 1053"/>
          <p:cNvSpPr>
            <a:spLocks noChangeArrowheads="1"/>
          </p:cNvSpPr>
          <p:nvPr/>
        </p:nvSpPr>
        <p:spPr bwMode="auto">
          <a:xfrm>
            <a:off x="2438400" y="914400"/>
            <a:ext cx="6477000" cy="1041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  <a:spcBef>
                <a:spcPct val="100000"/>
              </a:spcBef>
              <a:buSzPct val="100000"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Big Endian: </a:t>
            </a:r>
            <a:r>
              <a:rPr lang="en-US" sz="1800" dirty="0" smtClean="0">
                <a:solidFill>
                  <a:srgbClr val="000000"/>
                </a:solidFill>
                <a:latin typeface="Arial"/>
                <a:cs typeface="Arial"/>
              </a:rPr>
              <a:t>address of most 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significant byte = word address (xx00 = Big End of word)</a:t>
            </a:r>
          </a:p>
          <a:p>
            <a:pPr>
              <a:lnSpc>
                <a:spcPct val="85000"/>
              </a:lnSpc>
              <a:spcBef>
                <a:spcPct val="100000"/>
              </a:spcBef>
              <a:buSzPct val="100000"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IBM 360/370, Motorola 68k, MIPS, </a:t>
            </a:r>
            <a:r>
              <a:rPr lang="en-US" sz="1800" dirty="0" err="1">
                <a:solidFill>
                  <a:srgbClr val="000000"/>
                </a:solidFill>
                <a:latin typeface="Arial"/>
                <a:cs typeface="Arial"/>
              </a:rPr>
              <a:t>Sparc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, HP PA</a:t>
            </a:r>
          </a:p>
        </p:txBody>
      </p:sp>
    </p:spTree>
    <p:extLst>
      <p:ext uri="{BB962C8B-B14F-4D97-AF65-F5344CB8AC3E}">
        <p14:creationId xmlns:p14="http://schemas.microsoft.com/office/powerpoint/2010/main" val="195992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61938"/>
            <a:ext cx="8448675" cy="6858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_tradnl" dirty="0" smtClean="0"/>
              <a:t>Á</a:t>
            </a:r>
            <a:r>
              <a:rPr lang="en-US" dirty="0" err="1" smtClean="0"/>
              <a:t>nh</a:t>
            </a:r>
            <a:r>
              <a:rPr lang="en-US" dirty="0" smtClean="0"/>
              <a:t> </a:t>
            </a:r>
            <a:r>
              <a:rPr lang="en-US" dirty="0" err="1" smtClean="0"/>
              <a:t>xạ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: </a:t>
            </a:r>
            <a:r>
              <a:rPr lang="en-US" dirty="0"/>
              <a:t>Alignment</a:t>
            </a:r>
          </a:p>
        </p:txBody>
      </p:sp>
      <p:sp>
        <p:nvSpPr>
          <p:cNvPr id="1168398" name="Rectangle 14"/>
          <p:cNvSpPr>
            <a:spLocks noChangeArrowheads="1"/>
          </p:cNvSpPr>
          <p:nvPr/>
        </p:nvSpPr>
        <p:spPr bwMode="auto">
          <a:xfrm>
            <a:off x="685800" y="4724400"/>
            <a:ext cx="777240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>
                <a:latin typeface="Comic Sans MS" charset="0"/>
              </a:rPr>
              <a:t>Alignment: require that objects fall on address that is multiple of their size.</a:t>
            </a:r>
          </a:p>
        </p:txBody>
      </p:sp>
      <p:grpSp>
        <p:nvGrpSpPr>
          <p:cNvPr id="1168399" name="Group 15"/>
          <p:cNvGrpSpPr>
            <a:grpSpLocks/>
          </p:cNvGrpSpPr>
          <p:nvPr/>
        </p:nvGrpSpPr>
        <p:grpSpPr bwMode="auto">
          <a:xfrm>
            <a:off x="2438400" y="1676400"/>
            <a:ext cx="3163888" cy="2151063"/>
            <a:chOff x="3331" y="2917"/>
            <a:chExt cx="1993" cy="1355"/>
          </a:xfrm>
        </p:grpSpPr>
        <p:sp>
          <p:nvSpPr>
            <p:cNvPr id="1168400" name="Rectangle 16"/>
            <p:cNvSpPr>
              <a:spLocks noChangeArrowheads="1"/>
            </p:cNvSpPr>
            <p:nvPr/>
          </p:nvSpPr>
          <p:spPr bwMode="auto">
            <a:xfrm>
              <a:off x="4036" y="3128"/>
              <a:ext cx="1288" cy="1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401" name="Rectangle 17"/>
            <p:cNvSpPr>
              <a:spLocks noChangeArrowheads="1"/>
            </p:cNvSpPr>
            <p:nvPr/>
          </p:nvSpPr>
          <p:spPr bwMode="auto">
            <a:xfrm>
              <a:off x="4036" y="3224"/>
              <a:ext cx="1288" cy="136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402" name="Rectangle 18"/>
            <p:cNvSpPr>
              <a:spLocks noChangeArrowheads="1"/>
            </p:cNvSpPr>
            <p:nvPr/>
          </p:nvSpPr>
          <p:spPr bwMode="auto">
            <a:xfrm>
              <a:off x="4708" y="3752"/>
              <a:ext cx="616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403" name="Rectangle 19"/>
            <p:cNvSpPr>
              <a:spLocks noChangeArrowheads="1"/>
            </p:cNvSpPr>
            <p:nvPr/>
          </p:nvSpPr>
          <p:spPr bwMode="auto">
            <a:xfrm>
              <a:off x="4036" y="3896"/>
              <a:ext cx="664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404" name="Rectangle 20"/>
            <p:cNvSpPr>
              <a:spLocks noChangeArrowheads="1"/>
            </p:cNvSpPr>
            <p:nvPr/>
          </p:nvSpPr>
          <p:spPr bwMode="auto">
            <a:xfrm>
              <a:off x="4022" y="2917"/>
              <a:ext cx="121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>
                  <a:latin typeface="Comic Sans MS" charset="0"/>
                </a:rPr>
                <a:t>0      1      2      3</a:t>
              </a:r>
            </a:p>
          </p:txBody>
        </p:sp>
        <p:sp>
          <p:nvSpPr>
            <p:cNvPr id="1168405" name="Rectangle 21"/>
            <p:cNvSpPr>
              <a:spLocks noChangeArrowheads="1"/>
            </p:cNvSpPr>
            <p:nvPr/>
          </p:nvSpPr>
          <p:spPr bwMode="auto">
            <a:xfrm>
              <a:off x="5044" y="3992"/>
              <a:ext cx="280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406" name="Rectangle 22"/>
            <p:cNvSpPr>
              <a:spLocks noChangeArrowheads="1"/>
            </p:cNvSpPr>
            <p:nvPr/>
          </p:nvSpPr>
          <p:spPr bwMode="auto">
            <a:xfrm>
              <a:off x="4036" y="4136"/>
              <a:ext cx="1000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407" name="Rectangle 23"/>
            <p:cNvSpPr>
              <a:spLocks noChangeArrowheads="1"/>
            </p:cNvSpPr>
            <p:nvPr/>
          </p:nvSpPr>
          <p:spPr bwMode="auto">
            <a:xfrm>
              <a:off x="4324" y="3464"/>
              <a:ext cx="1000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408" name="Rectangle 24"/>
            <p:cNvSpPr>
              <a:spLocks noChangeArrowheads="1"/>
            </p:cNvSpPr>
            <p:nvPr/>
          </p:nvSpPr>
          <p:spPr bwMode="auto">
            <a:xfrm>
              <a:off x="4036" y="3608"/>
              <a:ext cx="280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8409" name="Rectangle 25"/>
            <p:cNvSpPr>
              <a:spLocks noChangeArrowheads="1"/>
            </p:cNvSpPr>
            <p:nvPr/>
          </p:nvSpPr>
          <p:spPr bwMode="auto">
            <a:xfrm>
              <a:off x="3331" y="3205"/>
              <a:ext cx="6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r"/>
              <a:r>
                <a:rPr lang="en-US" sz="1800" i="1">
                  <a:solidFill>
                    <a:srgbClr val="51DC00"/>
                  </a:solidFill>
                  <a:latin typeface="Comic Sans MS" charset="0"/>
                </a:rPr>
                <a:t>Aligned</a:t>
              </a:r>
            </a:p>
          </p:txBody>
        </p:sp>
        <p:sp>
          <p:nvSpPr>
            <p:cNvPr id="1168410" name="Rectangle 26"/>
            <p:cNvSpPr>
              <a:spLocks noChangeArrowheads="1"/>
            </p:cNvSpPr>
            <p:nvPr/>
          </p:nvSpPr>
          <p:spPr bwMode="auto">
            <a:xfrm>
              <a:off x="3331" y="3781"/>
              <a:ext cx="61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r"/>
              <a:r>
                <a:rPr lang="en-US" sz="1800" i="1">
                  <a:solidFill>
                    <a:schemeClr val="accent1"/>
                  </a:solidFill>
                  <a:latin typeface="Comic Sans MS" charset="0"/>
                </a:rPr>
                <a:t>Not</a:t>
              </a:r>
            </a:p>
            <a:p>
              <a:pPr algn="r"/>
              <a:r>
                <a:rPr lang="en-US" sz="1800" i="1">
                  <a:solidFill>
                    <a:schemeClr val="accent1"/>
                  </a:solidFill>
                  <a:latin typeface="Comic Sans MS" charset="0"/>
                </a:rPr>
                <a:t>Aligned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9540331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63525"/>
            <a:ext cx="8285163" cy="368300"/>
          </a:xfrm>
          <a:noFill/>
          <a:ln/>
        </p:spPr>
        <p:txBody>
          <a:bodyPr wrap="none">
            <a:noAutofit/>
          </a:bodyPr>
          <a:lstStyle/>
          <a:p>
            <a:r>
              <a:rPr lang="en-US" sz="3600" dirty="0" err="1" smtClean="0"/>
              <a:t>Dạng</a:t>
            </a:r>
            <a:r>
              <a:rPr lang="en-US" sz="3600" dirty="0" smtClean="0"/>
              <a:t> </a:t>
            </a:r>
            <a:r>
              <a:rPr lang="en-US" sz="3600" dirty="0" err="1" smtClean="0"/>
              <a:t>chỉ</a:t>
            </a:r>
            <a:r>
              <a:rPr lang="en-US" sz="3600" dirty="0" smtClean="0"/>
              <a:t> </a:t>
            </a:r>
            <a:r>
              <a:rPr lang="en-US" sz="3600" dirty="0" err="1" smtClean="0"/>
              <a:t>thị</a:t>
            </a:r>
            <a:r>
              <a:rPr lang="en-US" sz="3600" dirty="0" smtClean="0"/>
              <a:t> MIPS </a:t>
            </a:r>
            <a:r>
              <a:rPr lang="en-US" sz="3600" dirty="0" err="1" smtClean="0"/>
              <a:t>và</a:t>
            </a:r>
            <a:r>
              <a:rPr lang="en-US" sz="3600" dirty="0" smtClean="0"/>
              <a:t> </a:t>
            </a:r>
            <a:r>
              <a:rPr lang="en-US" sz="3600" dirty="0" err="1" smtClean="0"/>
              <a:t>các</a:t>
            </a:r>
            <a:r>
              <a:rPr lang="en-US" sz="3600" dirty="0" smtClean="0"/>
              <a:t> </a:t>
            </a:r>
            <a:r>
              <a:rPr lang="en-US" sz="3600" dirty="0" err="1" smtClean="0"/>
              <a:t>chế</a:t>
            </a:r>
            <a:r>
              <a:rPr lang="en-US" sz="3600" dirty="0" smtClean="0"/>
              <a:t> </a:t>
            </a:r>
            <a:r>
              <a:rPr lang="en-US" sz="3600" dirty="0" err="1" smtClean="0"/>
              <a:t>độ</a:t>
            </a:r>
            <a:r>
              <a:rPr lang="en-US" sz="3600" dirty="0" smtClean="0"/>
              <a:t> </a:t>
            </a:r>
            <a:r>
              <a:rPr lang="en-US" sz="3600" dirty="0" err="1" smtClean="0"/>
              <a:t>đánh</a:t>
            </a:r>
            <a:r>
              <a:rPr lang="en-US" sz="3600" dirty="0" smtClean="0"/>
              <a:t> </a:t>
            </a:r>
            <a:r>
              <a:rPr lang="en-US" sz="3600" dirty="0" err="1" smtClean="0"/>
              <a:t>địa</a:t>
            </a:r>
            <a:r>
              <a:rPr lang="en-US" sz="3600" dirty="0" smtClean="0"/>
              <a:t> </a:t>
            </a:r>
            <a:r>
              <a:rPr lang="en-US" sz="3600" dirty="0" err="1" smtClean="0"/>
              <a:t>chỉ</a:t>
            </a:r>
            <a:endParaRPr lang="en-US" sz="3600" dirty="0"/>
          </a:p>
        </p:txBody>
      </p:sp>
      <p:sp>
        <p:nvSpPr>
          <p:cNvPr id="1184771" name="Rectangle 3"/>
          <p:cNvSpPr>
            <a:spLocks noChangeArrowheads="1"/>
          </p:cNvSpPr>
          <p:nvPr/>
        </p:nvSpPr>
        <p:spPr bwMode="auto">
          <a:xfrm>
            <a:off x="2603500" y="1689100"/>
            <a:ext cx="5842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772" name="Rectangle 4"/>
          <p:cNvSpPr>
            <a:spLocks noChangeArrowheads="1"/>
          </p:cNvSpPr>
          <p:nvPr/>
        </p:nvSpPr>
        <p:spPr bwMode="auto">
          <a:xfrm>
            <a:off x="2601913" y="1779588"/>
            <a:ext cx="369887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op</a:t>
            </a:r>
          </a:p>
        </p:txBody>
      </p:sp>
      <p:sp>
        <p:nvSpPr>
          <p:cNvPr id="1184773" name="Rectangle 5"/>
          <p:cNvSpPr>
            <a:spLocks noChangeArrowheads="1"/>
          </p:cNvSpPr>
          <p:nvPr/>
        </p:nvSpPr>
        <p:spPr bwMode="auto">
          <a:xfrm>
            <a:off x="3213100" y="1689100"/>
            <a:ext cx="5080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774" name="Rectangle 6"/>
          <p:cNvSpPr>
            <a:spLocks noChangeArrowheads="1"/>
          </p:cNvSpPr>
          <p:nvPr/>
        </p:nvSpPr>
        <p:spPr bwMode="auto">
          <a:xfrm>
            <a:off x="3746500" y="1689100"/>
            <a:ext cx="5080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775" name="Rectangle 7"/>
          <p:cNvSpPr>
            <a:spLocks noChangeArrowheads="1"/>
          </p:cNvSpPr>
          <p:nvPr/>
        </p:nvSpPr>
        <p:spPr bwMode="auto">
          <a:xfrm>
            <a:off x="4279900" y="1689100"/>
            <a:ext cx="5080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776" name="Rectangle 8"/>
          <p:cNvSpPr>
            <a:spLocks noChangeArrowheads="1"/>
          </p:cNvSpPr>
          <p:nvPr/>
        </p:nvSpPr>
        <p:spPr bwMode="auto">
          <a:xfrm>
            <a:off x="4279900" y="3441700"/>
            <a:ext cx="14224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777" name="Rectangle 9"/>
          <p:cNvSpPr>
            <a:spLocks noChangeArrowheads="1"/>
          </p:cNvSpPr>
          <p:nvPr/>
        </p:nvSpPr>
        <p:spPr bwMode="auto">
          <a:xfrm>
            <a:off x="4813300" y="1689100"/>
            <a:ext cx="8890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778" name="Rectangle 10"/>
          <p:cNvSpPr>
            <a:spLocks noChangeArrowheads="1"/>
          </p:cNvSpPr>
          <p:nvPr/>
        </p:nvSpPr>
        <p:spPr bwMode="auto">
          <a:xfrm>
            <a:off x="3363913" y="1779588"/>
            <a:ext cx="347662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rs</a:t>
            </a:r>
          </a:p>
        </p:txBody>
      </p:sp>
      <p:sp>
        <p:nvSpPr>
          <p:cNvPr id="1184779" name="Rectangle 11"/>
          <p:cNvSpPr>
            <a:spLocks noChangeArrowheads="1"/>
          </p:cNvSpPr>
          <p:nvPr/>
        </p:nvSpPr>
        <p:spPr bwMode="auto">
          <a:xfrm>
            <a:off x="3821113" y="1779588"/>
            <a:ext cx="344487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rt</a:t>
            </a:r>
          </a:p>
        </p:txBody>
      </p:sp>
      <p:sp>
        <p:nvSpPr>
          <p:cNvPr id="1184780" name="Rectangle 12"/>
          <p:cNvSpPr>
            <a:spLocks noChangeArrowheads="1"/>
          </p:cNvSpPr>
          <p:nvPr/>
        </p:nvSpPr>
        <p:spPr bwMode="auto">
          <a:xfrm>
            <a:off x="4354513" y="1779588"/>
            <a:ext cx="37147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rd</a:t>
            </a:r>
          </a:p>
        </p:txBody>
      </p:sp>
      <p:sp>
        <p:nvSpPr>
          <p:cNvPr id="1184781" name="Rectangle 13"/>
          <p:cNvSpPr>
            <a:spLocks noChangeArrowheads="1"/>
          </p:cNvSpPr>
          <p:nvPr/>
        </p:nvSpPr>
        <p:spPr bwMode="auto">
          <a:xfrm>
            <a:off x="4508500" y="3530600"/>
            <a:ext cx="8064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immed</a:t>
            </a:r>
          </a:p>
        </p:txBody>
      </p:sp>
      <p:grpSp>
        <p:nvGrpSpPr>
          <p:cNvPr id="1184782" name="Group 14"/>
          <p:cNvGrpSpPr>
            <a:grpSpLocks/>
          </p:cNvGrpSpPr>
          <p:nvPr/>
        </p:nvGrpSpPr>
        <p:grpSpPr bwMode="auto">
          <a:xfrm>
            <a:off x="3246438" y="2327275"/>
            <a:ext cx="1803400" cy="284163"/>
            <a:chOff x="1966" y="1505"/>
            <a:chExt cx="1136" cy="179"/>
          </a:xfrm>
        </p:grpSpPr>
        <p:sp>
          <p:nvSpPr>
            <p:cNvPr id="1184783" name="Rectangle 15" descr="50%"/>
            <p:cNvSpPr>
              <a:spLocks noChangeArrowheads="1"/>
            </p:cNvSpPr>
            <p:nvPr/>
          </p:nvSpPr>
          <p:spPr bwMode="auto">
            <a:xfrm>
              <a:off x="1966" y="1535"/>
              <a:ext cx="1136" cy="128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84" name="Rectangle 16"/>
            <p:cNvSpPr>
              <a:spLocks noChangeArrowheads="1"/>
            </p:cNvSpPr>
            <p:nvPr/>
          </p:nvSpPr>
          <p:spPr bwMode="auto">
            <a:xfrm>
              <a:off x="2119" y="1505"/>
              <a:ext cx="63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800">
                  <a:latin typeface="Comic Sans MS" charset="0"/>
                </a:rPr>
                <a:t>register</a:t>
              </a:r>
            </a:p>
          </p:txBody>
        </p:sp>
      </p:grpSp>
      <p:sp>
        <p:nvSpPr>
          <p:cNvPr id="1184785" name="Line 17"/>
          <p:cNvSpPr>
            <a:spLocks noChangeShapeType="1"/>
          </p:cNvSpPr>
          <p:nvPr/>
        </p:nvSpPr>
        <p:spPr bwMode="auto">
          <a:xfrm>
            <a:off x="3505200" y="2057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786" name="Rectangle 18"/>
          <p:cNvSpPr>
            <a:spLocks noChangeArrowheads="1"/>
          </p:cNvSpPr>
          <p:nvPr/>
        </p:nvSpPr>
        <p:spPr bwMode="auto">
          <a:xfrm>
            <a:off x="468313" y="1703388"/>
            <a:ext cx="1928812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Register (direct)</a:t>
            </a:r>
          </a:p>
        </p:txBody>
      </p:sp>
      <p:sp>
        <p:nvSpPr>
          <p:cNvPr id="1184787" name="Rectangle 19"/>
          <p:cNvSpPr>
            <a:spLocks noChangeArrowheads="1"/>
          </p:cNvSpPr>
          <p:nvPr/>
        </p:nvSpPr>
        <p:spPr bwMode="auto">
          <a:xfrm>
            <a:off x="2603500" y="3441700"/>
            <a:ext cx="5842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788" name="Rectangle 20"/>
          <p:cNvSpPr>
            <a:spLocks noChangeArrowheads="1"/>
          </p:cNvSpPr>
          <p:nvPr/>
        </p:nvSpPr>
        <p:spPr bwMode="auto">
          <a:xfrm>
            <a:off x="2603500" y="3532188"/>
            <a:ext cx="369888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op</a:t>
            </a:r>
          </a:p>
        </p:txBody>
      </p:sp>
      <p:sp>
        <p:nvSpPr>
          <p:cNvPr id="1184789" name="Rectangle 21"/>
          <p:cNvSpPr>
            <a:spLocks noChangeArrowheads="1"/>
          </p:cNvSpPr>
          <p:nvPr/>
        </p:nvSpPr>
        <p:spPr bwMode="auto">
          <a:xfrm>
            <a:off x="3213100" y="3441700"/>
            <a:ext cx="5080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790" name="Rectangle 22"/>
          <p:cNvSpPr>
            <a:spLocks noChangeArrowheads="1"/>
          </p:cNvSpPr>
          <p:nvPr/>
        </p:nvSpPr>
        <p:spPr bwMode="auto">
          <a:xfrm>
            <a:off x="3746500" y="3441700"/>
            <a:ext cx="5080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791" name="Rectangle 23"/>
          <p:cNvSpPr>
            <a:spLocks noChangeArrowheads="1"/>
          </p:cNvSpPr>
          <p:nvPr/>
        </p:nvSpPr>
        <p:spPr bwMode="auto">
          <a:xfrm>
            <a:off x="3365500" y="3532188"/>
            <a:ext cx="347663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rs</a:t>
            </a:r>
          </a:p>
        </p:txBody>
      </p:sp>
      <p:sp>
        <p:nvSpPr>
          <p:cNvPr id="1184792" name="Rectangle 24"/>
          <p:cNvSpPr>
            <a:spLocks noChangeArrowheads="1"/>
          </p:cNvSpPr>
          <p:nvPr/>
        </p:nvSpPr>
        <p:spPr bwMode="auto">
          <a:xfrm>
            <a:off x="3822700" y="3532188"/>
            <a:ext cx="344488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rt</a:t>
            </a:r>
          </a:p>
        </p:txBody>
      </p:sp>
      <p:grpSp>
        <p:nvGrpSpPr>
          <p:cNvPr id="1184793" name="Group 25"/>
          <p:cNvGrpSpPr>
            <a:grpSpLocks/>
          </p:cNvGrpSpPr>
          <p:nvPr/>
        </p:nvGrpSpPr>
        <p:grpSpPr bwMode="auto">
          <a:xfrm>
            <a:off x="3136900" y="4135438"/>
            <a:ext cx="1803400" cy="284162"/>
            <a:chOff x="1976" y="2605"/>
            <a:chExt cx="1136" cy="179"/>
          </a:xfrm>
        </p:grpSpPr>
        <p:sp>
          <p:nvSpPr>
            <p:cNvPr id="1184794" name="Rectangle 26"/>
            <p:cNvSpPr>
              <a:spLocks noChangeArrowheads="1"/>
            </p:cNvSpPr>
            <p:nvPr/>
          </p:nvSpPr>
          <p:spPr bwMode="auto">
            <a:xfrm>
              <a:off x="1976" y="2630"/>
              <a:ext cx="1136" cy="1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4795" name="Rectangle 27"/>
            <p:cNvSpPr>
              <a:spLocks noChangeArrowheads="1"/>
            </p:cNvSpPr>
            <p:nvPr/>
          </p:nvSpPr>
          <p:spPr bwMode="auto">
            <a:xfrm>
              <a:off x="2240" y="2605"/>
              <a:ext cx="63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800">
                  <a:latin typeface="Comic Sans MS" charset="0"/>
                </a:rPr>
                <a:t>register</a:t>
              </a:r>
            </a:p>
          </p:txBody>
        </p:sp>
      </p:grpSp>
      <p:sp>
        <p:nvSpPr>
          <p:cNvPr id="1184796" name="Line 28"/>
          <p:cNvSpPr>
            <a:spLocks noChangeShapeType="1"/>
          </p:cNvSpPr>
          <p:nvPr/>
        </p:nvSpPr>
        <p:spPr bwMode="auto">
          <a:xfrm>
            <a:off x="3505200" y="3810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797" name="Rectangle 29"/>
          <p:cNvSpPr>
            <a:spLocks noChangeArrowheads="1"/>
          </p:cNvSpPr>
          <p:nvPr/>
        </p:nvSpPr>
        <p:spPr bwMode="auto">
          <a:xfrm>
            <a:off x="469900" y="3379788"/>
            <a:ext cx="1312863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Base+index</a:t>
            </a:r>
          </a:p>
        </p:txBody>
      </p:sp>
      <p:sp>
        <p:nvSpPr>
          <p:cNvPr id="1184798" name="Oval 30"/>
          <p:cNvSpPr>
            <a:spLocks noChangeArrowheads="1"/>
          </p:cNvSpPr>
          <p:nvPr/>
        </p:nvSpPr>
        <p:spPr bwMode="auto">
          <a:xfrm>
            <a:off x="5270500" y="4127500"/>
            <a:ext cx="355600" cy="279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799" name="Rectangle 31"/>
          <p:cNvSpPr>
            <a:spLocks noChangeArrowheads="1"/>
          </p:cNvSpPr>
          <p:nvPr/>
        </p:nvSpPr>
        <p:spPr bwMode="auto">
          <a:xfrm>
            <a:off x="5346700" y="4140200"/>
            <a:ext cx="236538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+</a:t>
            </a:r>
          </a:p>
        </p:txBody>
      </p:sp>
      <p:sp>
        <p:nvSpPr>
          <p:cNvPr id="1184800" name="Line 32"/>
          <p:cNvSpPr>
            <a:spLocks noChangeShapeType="1"/>
          </p:cNvSpPr>
          <p:nvPr/>
        </p:nvSpPr>
        <p:spPr bwMode="auto">
          <a:xfrm>
            <a:off x="4953000" y="42672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801" name="Line 33"/>
          <p:cNvSpPr>
            <a:spLocks noChangeShapeType="1"/>
          </p:cNvSpPr>
          <p:nvPr/>
        </p:nvSpPr>
        <p:spPr bwMode="auto">
          <a:xfrm>
            <a:off x="5486400" y="3810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802" name="Line 34"/>
          <p:cNvSpPr>
            <a:spLocks noChangeShapeType="1"/>
          </p:cNvSpPr>
          <p:nvPr/>
        </p:nvSpPr>
        <p:spPr bwMode="auto">
          <a:xfrm>
            <a:off x="5638800" y="42672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803" name="Rectangle 35"/>
          <p:cNvSpPr>
            <a:spLocks noChangeArrowheads="1"/>
          </p:cNvSpPr>
          <p:nvPr/>
        </p:nvSpPr>
        <p:spPr bwMode="auto">
          <a:xfrm>
            <a:off x="6718300" y="3670300"/>
            <a:ext cx="965200" cy="812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804" name="Rectangle 36"/>
          <p:cNvSpPr>
            <a:spLocks noChangeArrowheads="1"/>
          </p:cNvSpPr>
          <p:nvPr/>
        </p:nvSpPr>
        <p:spPr bwMode="auto">
          <a:xfrm>
            <a:off x="6718300" y="3683000"/>
            <a:ext cx="9810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Memory</a:t>
            </a:r>
          </a:p>
        </p:txBody>
      </p:sp>
      <p:sp>
        <p:nvSpPr>
          <p:cNvPr id="1184805" name="Rectangle 37" descr="50%"/>
          <p:cNvSpPr>
            <a:spLocks noChangeArrowheads="1"/>
          </p:cNvSpPr>
          <p:nvPr/>
        </p:nvSpPr>
        <p:spPr bwMode="auto">
          <a:xfrm>
            <a:off x="4279900" y="2755900"/>
            <a:ext cx="1422400" cy="3556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806" name="Rectangle 38"/>
          <p:cNvSpPr>
            <a:spLocks noChangeArrowheads="1"/>
          </p:cNvSpPr>
          <p:nvPr/>
        </p:nvSpPr>
        <p:spPr bwMode="auto">
          <a:xfrm>
            <a:off x="4506913" y="2844800"/>
            <a:ext cx="8064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immed</a:t>
            </a:r>
          </a:p>
        </p:txBody>
      </p:sp>
      <p:sp>
        <p:nvSpPr>
          <p:cNvPr id="1184807" name="Rectangle 39"/>
          <p:cNvSpPr>
            <a:spLocks noChangeArrowheads="1"/>
          </p:cNvSpPr>
          <p:nvPr/>
        </p:nvSpPr>
        <p:spPr bwMode="auto">
          <a:xfrm>
            <a:off x="2603500" y="2755900"/>
            <a:ext cx="5842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808" name="Rectangle 40"/>
          <p:cNvSpPr>
            <a:spLocks noChangeArrowheads="1"/>
          </p:cNvSpPr>
          <p:nvPr/>
        </p:nvSpPr>
        <p:spPr bwMode="auto">
          <a:xfrm>
            <a:off x="2601913" y="2846388"/>
            <a:ext cx="369887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op</a:t>
            </a:r>
          </a:p>
        </p:txBody>
      </p:sp>
      <p:sp>
        <p:nvSpPr>
          <p:cNvPr id="1184809" name="Rectangle 41"/>
          <p:cNvSpPr>
            <a:spLocks noChangeArrowheads="1"/>
          </p:cNvSpPr>
          <p:nvPr/>
        </p:nvSpPr>
        <p:spPr bwMode="auto">
          <a:xfrm>
            <a:off x="3213100" y="2755900"/>
            <a:ext cx="5080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810" name="Rectangle 42"/>
          <p:cNvSpPr>
            <a:spLocks noChangeArrowheads="1"/>
          </p:cNvSpPr>
          <p:nvPr/>
        </p:nvSpPr>
        <p:spPr bwMode="auto">
          <a:xfrm>
            <a:off x="3746500" y="2755900"/>
            <a:ext cx="5080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811" name="Rectangle 43"/>
          <p:cNvSpPr>
            <a:spLocks noChangeArrowheads="1"/>
          </p:cNvSpPr>
          <p:nvPr/>
        </p:nvSpPr>
        <p:spPr bwMode="auto">
          <a:xfrm>
            <a:off x="3363913" y="2846388"/>
            <a:ext cx="347662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rs</a:t>
            </a:r>
          </a:p>
        </p:txBody>
      </p:sp>
      <p:sp>
        <p:nvSpPr>
          <p:cNvPr id="1184812" name="Rectangle 44"/>
          <p:cNvSpPr>
            <a:spLocks noChangeArrowheads="1"/>
          </p:cNvSpPr>
          <p:nvPr/>
        </p:nvSpPr>
        <p:spPr bwMode="auto">
          <a:xfrm>
            <a:off x="3821113" y="2846388"/>
            <a:ext cx="344487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rt</a:t>
            </a:r>
          </a:p>
        </p:txBody>
      </p:sp>
      <p:sp>
        <p:nvSpPr>
          <p:cNvPr id="1184813" name="Rectangle 45"/>
          <p:cNvSpPr>
            <a:spLocks noChangeArrowheads="1"/>
          </p:cNvSpPr>
          <p:nvPr/>
        </p:nvSpPr>
        <p:spPr bwMode="auto">
          <a:xfrm>
            <a:off x="468313" y="2770188"/>
            <a:ext cx="12827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Immediate</a:t>
            </a:r>
          </a:p>
        </p:txBody>
      </p:sp>
      <p:sp>
        <p:nvSpPr>
          <p:cNvPr id="1184814" name="Rectangle 46"/>
          <p:cNvSpPr>
            <a:spLocks noChangeArrowheads="1"/>
          </p:cNvSpPr>
          <p:nvPr/>
        </p:nvSpPr>
        <p:spPr bwMode="auto">
          <a:xfrm>
            <a:off x="4279900" y="4584700"/>
            <a:ext cx="14224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815" name="Rectangle 47"/>
          <p:cNvSpPr>
            <a:spLocks noChangeArrowheads="1"/>
          </p:cNvSpPr>
          <p:nvPr/>
        </p:nvSpPr>
        <p:spPr bwMode="auto">
          <a:xfrm>
            <a:off x="4508500" y="4673600"/>
            <a:ext cx="80645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immed</a:t>
            </a:r>
          </a:p>
        </p:txBody>
      </p:sp>
      <p:sp>
        <p:nvSpPr>
          <p:cNvPr id="1184816" name="Rectangle 48"/>
          <p:cNvSpPr>
            <a:spLocks noChangeArrowheads="1"/>
          </p:cNvSpPr>
          <p:nvPr/>
        </p:nvSpPr>
        <p:spPr bwMode="auto">
          <a:xfrm>
            <a:off x="2603500" y="4584700"/>
            <a:ext cx="5842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817" name="Rectangle 49"/>
          <p:cNvSpPr>
            <a:spLocks noChangeArrowheads="1"/>
          </p:cNvSpPr>
          <p:nvPr/>
        </p:nvSpPr>
        <p:spPr bwMode="auto">
          <a:xfrm>
            <a:off x="2603500" y="4675188"/>
            <a:ext cx="369888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op</a:t>
            </a:r>
          </a:p>
        </p:txBody>
      </p:sp>
      <p:sp>
        <p:nvSpPr>
          <p:cNvPr id="1184818" name="Rectangle 50"/>
          <p:cNvSpPr>
            <a:spLocks noChangeArrowheads="1"/>
          </p:cNvSpPr>
          <p:nvPr/>
        </p:nvSpPr>
        <p:spPr bwMode="auto">
          <a:xfrm>
            <a:off x="3213100" y="4584700"/>
            <a:ext cx="5080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819" name="Rectangle 51"/>
          <p:cNvSpPr>
            <a:spLocks noChangeArrowheads="1"/>
          </p:cNvSpPr>
          <p:nvPr/>
        </p:nvSpPr>
        <p:spPr bwMode="auto">
          <a:xfrm>
            <a:off x="3746500" y="4584700"/>
            <a:ext cx="508000" cy="355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820" name="Rectangle 52"/>
          <p:cNvSpPr>
            <a:spLocks noChangeArrowheads="1"/>
          </p:cNvSpPr>
          <p:nvPr/>
        </p:nvSpPr>
        <p:spPr bwMode="auto">
          <a:xfrm>
            <a:off x="3365500" y="4675188"/>
            <a:ext cx="347663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rs</a:t>
            </a:r>
          </a:p>
        </p:txBody>
      </p:sp>
      <p:sp>
        <p:nvSpPr>
          <p:cNvPr id="1184821" name="Rectangle 53"/>
          <p:cNvSpPr>
            <a:spLocks noChangeArrowheads="1"/>
          </p:cNvSpPr>
          <p:nvPr/>
        </p:nvSpPr>
        <p:spPr bwMode="auto">
          <a:xfrm>
            <a:off x="3822700" y="4675188"/>
            <a:ext cx="344488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rt</a:t>
            </a:r>
          </a:p>
        </p:txBody>
      </p:sp>
      <p:sp>
        <p:nvSpPr>
          <p:cNvPr id="1184822" name="Rectangle 54"/>
          <p:cNvSpPr>
            <a:spLocks noChangeArrowheads="1"/>
          </p:cNvSpPr>
          <p:nvPr/>
        </p:nvSpPr>
        <p:spPr bwMode="auto">
          <a:xfrm>
            <a:off x="3136900" y="5270500"/>
            <a:ext cx="1803400" cy="203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823" name="Rectangle 55"/>
          <p:cNvSpPr>
            <a:spLocks noChangeArrowheads="1"/>
          </p:cNvSpPr>
          <p:nvPr/>
        </p:nvSpPr>
        <p:spPr bwMode="auto">
          <a:xfrm>
            <a:off x="3365500" y="5284788"/>
            <a:ext cx="38417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PC</a:t>
            </a:r>
          </a:p>
        </p:txBody>
      </p:sp>
      <p:sp>
        <p:nvSpPr>
          <p:cNvPr id="1184824" name="Rectangle 56"/>
          <p:cNvSpPr>
            <a:spLocks noChangeArrowheads="1"/>
          </p:cNvSpPr>
          <p:nvPr/>
        </p:nvSpPr>
        <p:spPr bwMode="auto">
          <a:xfrm>
            <a:off x="469900" y="4522788"/>
            <a:ext cx="130175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PC-relative</a:t>
            </a:r>
          </a:p>
        </p:txBody>
      </p:sp>
      <p:sp>
        <p:nvSpPr>
          <p:cNvPr id="1184825" name="Oval 57"/>
          <p:cNvSpPr>
            <a:spLocks noChangeArrowheads="1"/>
          </p:cNvSpPr>
          <p:nvPr/>
        </p:nvSpPr>
        <p:spPr bwMode="auto">
          <a:xfrm>
            <a:off x="5270500" y="5270500"/>
            <a:ext cx="355600" cy="279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826" name="Rectangle 58"/>
          <p:cNvSpPr>
            <a:spLocks noChangeArrowheads="1"/>
          </p:cNvSpPr>
          <p:nvPr/>
        </p:nvSpPr>
        <p:spPr bwMode="auto">
          <a:xfrm>
            <a:off x="5346700" y="5283200"/>
            <a:ext cx="236538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+</a:t>
            </a:r>
          </a:p>
        </p:txBody>
      </p:sp>
      <p:sp>
        <p:nvSpPr>
          <p:cNvPr id="1184827" name="Line 59"/>
          <p:cNvSpPr>
            <a:spLocks noChangeShapeType="1"/>
          </p:cNvSpPr>
          <p:nvPr/>
        </p:nvSpPr>
        <p:spPr bwMode="auto">
          <a:xfrm>
            <a:off x="4953000" y="54102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828" name="Line 60"/>
          <p:cNvSpPr>
            <a:spLocks noChangeShapeType="1"/>
          </p:cNvSpPr>
          <p:nvPr/>
        </p:nvSpPr>
        <p:spPr bwMode="auto">
          <a:xfrm>
            <a:off x="54864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829" name="Line 61"/>
          <p:cNvSpPr>
            <a:spLocks noChangeShapeType="1"/>
          </p:cNvSpPr>
          <p:nvPr/>
        </p:nvSpPr>
        <p:spPr bwMode="auto">
          <a:xfrm>
            <a:off x="5638800" y="54102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830" name="Rectangle 62"/>
          <p:cNvSpPr>
            <a:spLocks noChangeArrowheads="1"/>
          </p:cNvSpPr>
          <p:nvPr/>
        </p:nvSpPr>
        <p:spPr bwMode="auto">
          <a:xfrm>
            <a:off x="6718300" y="4813300"/>
            <a:ext cx="965200" cy="812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831" name="Rectangle 63"/>
          <p:cNvSpPr>
            <a:spLocks noChangeArrowheads="1"/>
          </p:cNvSpPr>
          <p:nvPr/>
        </p:nvSpPr>
        <p:spPr bwMode="auto">
          <a:xfrm>
            <a:off x="6718300" y="4826000"/>
            <a:ext cx="9810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Memory</a:t>
            </a:r>
          </a:p>
        </p:txBody>
      </p:sp>
      <p:sp>
        <p:nvSpPr>
          <p:cNvPr id="1184832" name="Rectangle 64"/>
          <p:cNvSpPr>
            <a:spLocks noChangeArrowheads="1"/>
          </p:cNvSpPr>
          <p:nvPr/>
        </p:nvSpPr>
        <p:spPr bwMode="auto">
          <a:xfrm>
            <a:off x="515938" y="823913"/>
            <a:ext cx="421269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buFontTx/>
              <a:buChar char="•"/>
            </a:pPr>
            <a:r>
              <a:rPr lang="en-US" sz="2400" dirty="0">
                <a:latin typeface="Comic Sans MS" charset="0"/>
              </a:rPr>
              <a:t> </a:t>
            </a:r>
            <a:r>
              <a:rPr lang="en-US" sz="2400" dirty="0" err="1" smtClean="0">
                <a:latin typeface="Comic Sans MS" charset="0"/>
              </a:rPr>
              <a:t>Các</a:t>
            </a:r>
            <a:r>
              <a:rPr lang="en-US" sz="2400" dirty="0" smtClean="0">
                <a:latin typeface="Comic Sans MS" charset="0"/>
              </a:rPr>
              <a:t> </a:t>
            </a:r>
            <a:r>
              <a:rPr lang="en-US" sz="2400" dirty="0" err="1" smtClean="0">
                <a:latin typeface="Comic Sans MS" charset="0"/>
              </a:rPr>
              <a:t>chỉ</a:t>
            </a:r>
            <a:r>
              <a:rPr lang="en-US" sz="2400" dirty="0" smtClean="0">
                <a:latin typeface="Comic Sans MS" charset="0"/>
              </a:rPr>
              <a:t> </a:t>
            </a:r>
            <a:r>
              <a:rPr lang="en-US" sz="2400" dirty="0" err="1" smtClean="0">
                <a:latin typeface="Comic Sans MS" charset="0"/>
              </a:rPr>
              <a:t>thị</a:t>
            </a:r>
            <a:r>
              <a:rPr lang="en-US" sz="2400" dirty="0" smtClean="0">
                <a:latin typeface="Comic Sans MS" charset="0"/>
              </a:rPr>
              <a:t> </a:t>
            </a:r>
            <a:r>
              <a:rPr lang="en-US" sz="2400" dirty="0" err="1" smtClean="0">
                <a:latin typeface="Comic Sans MS" charset="0"/>
              </a:rPr>
              <a:t>lệnh</a:t>
            </a:r>
            <a:r>
              <a:rPr lang="en-US" sz="2400" dirty="0" smtClean="0">
                <a:latin typeface="Comic Sans MS" charset="0"/>
              </a:rPr>
              <a:t> </a:t>
            </a:r>
            <a:r>
              <a:rPr lang="en-US" sz="2400" dirty="0" err="1" smtClean="0">
                <a:latin typeface="Comic Sans MS" charset="0"/>
              </a:rPr>
              <a:t>dài</a:t>
            </a:r>
            <a:r>
              <a:rPr lang="en-US" sz="2400" dirty="0" smtClean="0">
                <a:latin typeface="Comic Sans MS" charset="0"/>
              </a:rPr>
              <a:t> </a:t>
            </a:r>
            <a:r>
              <a:rPr lang="en-US" sz="2400" dirty="0">
                <a:latin typeface="Comic Sans MS" charset="0"/>
              </a:rPr>
              <a:t>32 </a:t>
            </a:r>
            <a:r>
              <a:rPr lang="en-US" sz="2400" dirty="0" smtClean="0">
                <a:latin typeface="Comic Sans MS" charset="0"/>
              </a:rPr>
              <a:t>bits</a:t>
            </a:r>
            <a:endParaRPr lang="en-US" sz="2400" dirty="0">
              <a:latin typeface="Comic Sans MS" charset="0"/>
            </a:endParaRPr>
          </a:p>
        </p:txBody>
      </p:sp>
      <p:sp>
        <p:nvSpPr>
          <p:cNvPr id="1184833" name="Rectangle 65" descr="50%"/>
          <p:cNvSpPr>
            <a:spLocks noChangeArrowheads="1"/>
          </p:cNvSpPr>
          <p:nvPr/>
        </p:nvSpPr>
        <p:spPr bwMode="auto">
          <a:xfrm>
            <a:off x="6718300" y="4203700"/>
            <a:ext cx="965200" cy="1270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4834" name="Rectangle 66" descr="50%"/>
          <p:cNvSpPr>
            <a:spLocks noChangeArrowheads="1"/>
          </p:cNvSpPr>
          <p:nvPr/>
        </p:nvSpPr>
        <p:spPr bwMode="auto">
          <a:xfrm>
            <a:off x="6718300" y="5346700"/>
            <a:ext cx="965200" cy="1270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8593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7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3683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endParaRPr lang="en-US" dirty="0"/>
          </a:p>
        </p:txBody>
      </p:sp>
      <p:sp>
        <p:nvSpPr>
          <p:cNvPr id="1172488" name="Rectangle 8"/>
          <p:cNvSpPr>
            <a:spLocks noGrp="1" noChangeArrowheads="1"/>
          </p:cNvSpPr>
          <p:nvPr>
            <p:ph idx="1"/>
          </p:nvPr>
        </p:nvSpPr>
        <p:spPr>
          <a:xfrm>
            <a:off x="1447800" y="4876800"/>
            <a:ext cx="6096000" cy="1808163"/>
          </a:xfrm>
          <a:solidFill>
            <a:schemeClr val="bg1"/>
          </a:solidFill>
        </p:spPr>
        <p:txBody>
          <a:bodyPr>
            <a:normAutofit fontScale="62500" lnSpcReduction="20000"/>
          </a:bodyPr>
          <a:lstStyle/>
          <a:p>
            <a:r>
              <a:rPr lang="en-US"/>
              <a:t>Measured on the VAX-11</a:t>
            </a:r>
          </a:p>
          <a:p>
            <a:r>
              <a:rPr lang="en-US"/>
              <a:t>Register operations account for 51% of all references</a:t>
            </a:r>
          </a:p>
          <a:p>
            <a:r>
              <a:rPr lang="en-US"/>
              <a:t>~75% - displacement and immediate</a:t>
            </a:r>
          </a:p>
          <a:p>
            <a:r>
              <a:rPr lang="en-US"/>
              <a:t>~85% - displacement, immediate and register indirect</a:t>
            </a:r>
          </a:p>
        </p:txBody>
      </p:sp>
      <p:sp>
        <p:nvSpPr>
          <p:cNvPr id="1172484" name="Line 4"/>
          <p:cNvSpPr>
            <a:spLocks noChangeShapeType="1"/>
          </p:cNvSpPr>
          <p:nvPr/>
        </p:nvSpPr>
        <p:spPr bwMode="auto">
          <a:xfrm>
            <a:off x="7391400" y="1689100"/>
            <a:ext cx="0" cy="7493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72489" name="Picture 9" descr="C:\WINDOWS\Desktop\Northwestern\Hennessy and Patterson - CA Instructor Materials\Figures\Chapter_02\Ch2-fig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7218363" cy="527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034470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762000"/>
          </a:xfrm>
        </p:spPr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MIPS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90800"/>
            <a:ext cx="687054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1972270"/>
            <a:ext cx="533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3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800600"/>
            <a:ext cx="5448479" cy="140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7239001" y="3200400"/>
            <a:ext cx="1600200" cy="1409700"/>
          </a:xfrm>
          <a:prstGeom prst="wedgeRectCallout">
            <a:avLst>
              <a:gd name="adj1" fmla="val -25162"/>
              <a:gd name="adj2" fmla="val 133262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/>
              <a:t>Complex operation</a:t>
            </a:r>
            <a:r>
              <a:rPr lang="en-US" sz="1400" b="1" dirty="0"/>
              <a:t> </a:t>
            </a:r>
            <a:r>
              <a:rPr lang="en-US" sz="1400" b="1" dirty="0" smtClean="0"/>
              <a:t>many</a:t>
            </a:r>
            <a:r>
              <a:rPr lang="en-US" sz="1400" b="1" dirty="0"/>
              <a:t> </a:t>
            </a:r>
            <a:r>
              <a:rPr lang="en-US" sz="1400" b="1" dirty="0" smtClean="0"/>
              <a:t>instructions</a:t>
            </a:r>
            <a:r>
              <a:rPr lang="en-US" sz="1400" b="1" dirty="0"/>
              <a:t> </a:t>
            </a:r>
            <a:r>
              <a:rPr lang="en-US" sz="1400" b="1" dirty="0" smtClean="0"/>
              <a:t>with</a:t>
            </a:r>
            <a:r>
              <a:rPr lang="en-US" sz="1400" b="1" dirty="0"/>
              <a:t> </a:t>
            </a:r>
            <a:r>
              <a:rPr lang="en-US" sz="1400" b="1" dirty="0" smtClean="0"/>
              <a:t>temporary</a:t>
            </a:r>
            <a:r>
              <a:rPr lang="en-US" sz="1400" b="1" dirty="0"/>
              <a:t> </a:t>
            </a:r>
            <a:r>
              <a:rPr lang="en-US" sz="1400" b="1" dirty="0" smtClean="0"/>
              <a:t>values</a:t>
            </a:r>
            <a:r>
              <a:rPr lang="en-US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1378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924800" cy="1006475"/>
          </a:xfrm>
        </p:spPr>
        <p:txBody>
          <a:bodyPr>
            <a:normAutofit/>
          </a:bodyPr>
          <a:lstStyle/>
          <a:p>
            <a:r>
              <a:rPr lang="en-US" dirty="0" err="1" smtClean="0"/>
              <a:t>Chương</a:t>
            </a:r>
            <a:r>
              <a:rPr lang="en-US" dirty="0" smtClean="0"/>
              <a:t> 2: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10936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 algn="l">
              <a:buAutoNum type="arabicPeriod"/>
            </a:pP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MIPS</a:t>
            </a:r>
          </a:p>
          <a:p>
            <a:pPr marL="514350" indent="-514350" algn="l">
              <a:buAutoNum type="arabicPeriod"/>
            </a:pP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77981" y="342900"/>
            <a:ext cx="6508377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Phân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loại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lệnh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371600"/>
            <a:ext cx="5257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tử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(add, multiply, subtract, divide, …)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Logic (and, or, not,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…)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Dịch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chuyển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liệu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Move (register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register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Load (memory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to register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Store (register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memory)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khiển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liệu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Branch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kiện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e.g., &lt;,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&gt;,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==)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Jump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kiện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e.g.,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goto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371600"/>
            <a:ext cx="3069362" cy="303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89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6629400" cy="546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70709" y="457200"/>
            <a:ext cx="6553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Bảng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tham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khảo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err="1" smtClean="0">
                <a:latin typeface="Arial" pitchFamily="34" charset="0"/>
                <a:cs typeface="Arial" pitchFamily="34" charset="0"/>
              </a:rPr>
              <a:t>lệnh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406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077201" cy="1143000"/>
          </a:xfrm>
        </p:spPr>
        <p:txBody>
          <a:bodyPr/>
          <a:lstStyle/>
          <a:p>
            <a:r>
              <a:rPr lang="en-US" b="1" dirty="0" err="1" smtClean="0">
                <a:latin typeface="Arial"/>
                <a:cs typeface="Arial"/>
              </a:rPr>
              <a:t>Các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lệnh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thực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thi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9" y="2327564"/>
            <a:ext cx="424853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2510503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Phép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toán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Data operations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Số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học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(add, multiply, subtract, divide, …)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Logic (and, or, not,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xor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, …)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Dịch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chuyển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dữ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liệu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(Data transfer)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Move (register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register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Load (memory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 register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 (register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memory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Rẽ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nhánh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(Sequencing)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Branch (conditional, e.g., &lt;,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&gt;,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==)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Jump (unconditional, e.g.,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goto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2733442"/>
            <a:ext cx="2514600" cy="918497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1. Data</a:t>
            </a:r>
            <a:r>
              <a:rPr lang="en-US" dirty="0"/>
              <a:t> </a:t>
            </a:r>
            <a:r>
              <a:rPr lang="en-US" dirty="0" smtClean="0"/>
              <a:t>operations</a:t>
            </a:r>
            <a:r>
              <a:rPr lang="en-US" dirty="0"/>
              <a:t>:</a:t>
            </a:r>
          </a:p>
          <a:p>
            <a:r>
              <a:rPr lang="en-US" dirty="0"/>
              <a:t>add/sub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5200" y="3812533"/>
            <a:ext cx="2514600" cy="918497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2. Data</a:t>
            </a:r>
            <a:r>
              <a:rPr lang="en-US" dirty="0"/>
              <a:t> </a:t>
            </a:r>
            <a:r>
              <a:rPr lang="en-US" dirty="0" smtClean="0"/>
              <a:t>transfers: load</a:t>
            </a:r>
            <a:r>
              <a:rPr lang="en-US" dirty="0"/>
              <a:t> </a:t>
            </a:r>
            <a:r>
              <a:rPr lang="en-US" dirty="0" smtClean="0"/>
              <a:t>word/store word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05200" y="4846260"/>
            <a:ext cx="2514600" cy="803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3. Sequencing: </a:t>
            </a:r>
          </a:p>
          <a:p>
            <a:r>
              <a:rPr lang="en-US" dirty="0" smtClean="0"/>
              <a:t>Branch/jump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01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6508377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Arial"/>
                <a:cs typeface="Arial"/>
              </a:rPr>
              <a:t>Các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phép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toán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140527"/>
            <a:ext cx="3733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Program Counter (PC)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trữ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địa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lệnh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nạp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bộ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nhớ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vào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thanh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ghi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lệnh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khiển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giải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mã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lệnh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báo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ALU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tệp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thanh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ghi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gì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ALU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thực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thi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lệnh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và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kết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quả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được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chuyển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thanh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ghi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dữ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liệu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điều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khiển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cập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nhật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lại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giá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trị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của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PC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cho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lệnh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tiếp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theo.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581" y="2140527"/>
            <a:ext cx="4824135" cy="292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610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Arial"/>
                <a:cs typeface="Arial"/>
              </a:rPr>
              <a:t>Ví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dụ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về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lệnh</a:t>
            </a:r>
            <a:r>
              <a:rPr lang="en-US" b="1" dirty="0" smtClean="0">
                <a:latin typeface="Arial"/>
                <a:cs typeface="Arial"/>
              </a:rPr>
              <a:t>:  Add/sub (1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of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2</a:t>
            </a:r>
            <a:r>
              <a:rPr lang="en-US" b="1" dirty="0">
                <a:latin typeface="Arial"/>
                <a:cs typeface="Arial"/>
              </a:rPr>
              <a:t>)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391400" cy="448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853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934201" cy="11430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Arial"/>
                <a:cs typeface="Arial"/>
              </a:rPr>
              <a:t>Ví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dụ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về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lệnh</a:t>
            </a:r>
            <a:r>
              <a:rPr lang="en-US" b="1" dirty="0">
                <a:latin typeface="Arial"/>
                <a:cs typeface="Arial"/>
              </a:rPr>
              <a:t>:  Add/sub </a:t>
            </a:r>
            <a:r>
              <a:rPr lang="en-US" b="1" dirty="0" smtClean="0"/>
              <a:t>(2 </a:t>
            </a:r>
            <a:r>
              <a:rPr lang="en-US" b="1" dirty="0"/>
              <a:t>of 2)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451" y="2438400"/>
            <a:ext cx="5831147" cy="3583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" y="2438400"/>
            <a:ext cx="2362200" cy="3583782"/>
          </a:xfrm>
          <a:prstGeom prst="rect">
            <a:avLst/>
          </a:prstGeom>
          <a:solidFill>
            <a:srgbClr val="0070C0"/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đếm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chương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(PC)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nạp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thanh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lệnh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Control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báo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ALU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tệp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thanh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ghi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(Register File)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gì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ALU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Register File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92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/>
                <a:cs typeface="Arial"/>
              </a:rPr>
              <a:t>Thực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hành</a:t>
            </a:r>
            <a:r>
              <a:rPr lang="en-US" b="1" dirty="0" smtClean="0">
                <a:latin typeface="Arial"/>
                <a:cs typeface="Arial"/>
              </a:rPr>
              <a:t>: add/sub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62200"/>
            <a:ext cx="5799502" cy="344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0" y="28956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</a:t>
            </a:r>
            <a:r>
              <a:rPr lang="en-US" dirty="0"/>
              <a:t>=(</a:t>
            </a:r>
            <a:r>
              <a:rPr lang="en-US" dirty="0" err="1"/>
              <a:t>g+h</a:t>
            </a:r>
            <a:r>
              <a:rPr lang="en-US" dirty="0" smtClean="0"/>
              <a:t>) ‐(</a:t>
            </a:r>
            <a:r>
              <a:rPr lang="en-US" dirty="0" err="1"/>
              <a:t>i+j</a:t>
            </a:r>
            <a:r>
              <a:rPr lang="en-US" dirty="0"/>
              <a:t>)</a:t>
            </a:r>
          </a:p>
          <a:p>
            <a:r>
              <a:rPr lang="en-US" dirty="0"/>
              <a:t>R3=f</a:t>
            </a:r>
          </a:p>
          <a:p>
            <a:r>
              <a:rPr lang="en-US" dirty="0"/>
              <a:t>R4=g</a:t>
            </a:r>
          </a:p>
          <a:p>
            <a:r>
              <a:rPr lang="en-US" dirty="0"/>
              <a:t>R5=h</a:t>
            </a:r>
          </a:p>
          <a:p>
            <a:r>
              <a:rPr lang="en-US" dirty="0"/>
              <a:t>R6=I</a:t>
            </a:r>
          </a:p>
          <a:p>
            <a:r>
              <a:rPr lang="en-US" dirty="0"/>
              <a:t>R7=j</a:t>
            </a:r>
          </a:p>
        </p:txBody>
      </p:sp>
    </p:spTree>
    <p:extLst>
      <p:ext uri="{BB962C8B-B14F-4D97-AF65-F5344CB8AC3E}">
        <p14:creationId xmlns:p14="http://schemas.microsoft.com/office/powerpoint/2010/main" val="299584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273" y="457200"/>
            <a:ext cx="7322127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Arial"/>
                <a:cs typeface="Arial"/>
              </a:rPr>
              <a:t>Dịch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chuyển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dữ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liệu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886" y="2393982"/>
            <a:ext cx="5493839" cy="332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0271" y="2393982"/>
            <a:ext cx="297861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1.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ALU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địa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chỉ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2.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gửi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thanh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Memory Address Register)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3.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dịch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chuyển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/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thanh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nhớ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Memory Data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Register)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4.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nhớ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tệp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thanh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Register File)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hoặc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ghi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nhớ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081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086600" cy="11430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Arial"/>
                <a:cs typeface="Arial"/>
              </a:rPr>
              <a:t>Lệnh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tải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>
                <a:latin typeface="Arial"/>
                <a:cs typeface="Arial"/>
              </a:rPr>
              <a:t>từ</a:t>
            </a:r>
            <a:r>
              <a:rPr lang="en-US" b="1" dirty="0">
                <a:latin typeface="Arial"/>
                <a:cs typeface="Arial"/>
              </a:rPr>
              <a:t>: Load word </a:t>
            </a:r>
            <a:r>
              <a:rPr lang="en-US" b="1" dirty="0" smtClean="0"/>
              <a:t>(1</a:t>
            </a:r>
            <a:r>
              <a:rPr lang="en-US" b="1" dirty="0"/>
              <a:t> </a:t>
            </a:r>
            <a:r>
              <a:rPr lang="en-US" b="1" dirty="0" smtClean="0"/>
              <a:t>of</a:t>
            </a:r>
            <a:r>
              <a:rPr lang="en-US" b="1" dirty="0"/>
              <a:t> </a:t>
            </a:r>
            <a:r>
              <a:rPr lang="en-US" b="1" dirty="0" smtClean="0"/>
              <a:t>2</a:t>
            </a:r>
            <a:r>
              <a:rPr lang="en-US" b="1" dirty="0"/>
              <a:t>)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7391400" cy="445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310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239001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Arial"/>
                <a:cs typeface="Arial"/>
              </a:rPr>
              <a:t>Lệnh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tải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từ</a:t>
            </a:r>
            <a:r>
              <a:rPr lang="en-US" b="1" dirty="0" smtClean="0">
                <a:latin typeface="Arial"/>
                <a:cs typeface="Arial"/>
              </a:rPr>
              <a:t>: Load </a:t>
            </a:r>
            <a:r>
              <a:rPr lang="en-US" b="1" dirty="0">
                <a:latin typeface="Arial"/>
                <a:cs typeface="Arial"/>
              </a:rPr>
              <a:t>word </a:t>
            </a:r>
            <a:r>
              <a:rPr lang="en-US" b="1" dirty="0" smtClean="0">
                <a:latin typeface="Arial"/>
                <a:cs typeface="Arial"/>
              </a:rPr>
              <a:t> (2 of </a:t>
            </a:r>
            <a:r>
              <a:rPr lang="en-US" b="1" dirty="0">
                <a:latin typeface="Arial"/>
                <a:cs typeface="Arial"/>
              </a:rPr>
              <a:t>2)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09800"/>
            <a:ext cx="6632533" cy="411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" y="3522875"/>
            <a:ext cx="1828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tệp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thanh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nhớ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4008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3230563" cy="368300"/>
          </a:xfrm>
          <a:noFill/>
          <a:ln/>
        </p:spPr>
        <p:txBody>
          <a:bodyPr wrap="none">
            <a:normAutofit fontScale="90000"/>
          </a:bodyPr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endParaRPr lang="en-US" dirty="0"/>
          </a:p>
        </p:txBody>
      </p:sp>
      <p:sp>
        <p:nvSpPr>
          <p:cNvPr id="1154101" name="Rectangle 53"/>
          <p:cNvSpPr>
            <a:spLocks noGrp="1" noChangeArrowheads="1"/>
          </p:cNvSpPr>
          <p:nvPr>
            <p:ph idx="1"/>
          </p:nvPr>
        </p:nvSpPr>
        <p:spPr>
          <a:xfrm>
            <a:off x="3505200" y="5375275"/>
            <a:ext cx="5448300" cy="1025525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Multiple Implementations:  8086 </a:t>
            </a:r>
            <a:r>
              <a:rPr lang="en-US">
                <a:sym typeface="Wingdings" charset="0"/>
              </a:rPr>
              <a:t> Pentium 4</a:t>
            </a:r>
          </a:p>
          <a:p>
            <a:r>
              <a:rPr lang="en-US">
                <a:sym typeface="Wingdings" charset="0"/>
              </a:rPr>
              <a:t>ISAs evolve:  MIPS-I, MIPS-II, MIPS-II, MIPS-IV, MIPS,MDMX, MIPS-32, MIPS-64</a:t>
            </a:r>
            <a:endParaRPr lang="en-US"/>
          </a:p>
        </p:txBody>
      </p:sp>
      <p:grpSp>
        <p:nvGrpSpPr>
          <p:cNvPr id="1154051" name="Group 3"/>
          <p:cNvGrpSpPr>
            <a:grpSpLocks/>
          </p:cNvGrpSpPr>
          <p:nvPr/>
        </p:nvGrpSpPr>
        <p:grpSpPr bwMode="auto">
          <a:xfrm>
            <a:off x="914400" y="1600200"/>
            <a:ext cx="7145338" cy="3575050"/>
            <a:chOff x="487" y="532"/>
            <a:chExt cx="4501" cy="2252"/>
          </a:xfrm>
        </p:grpSpPr>
        <p:sp>
          <p:nvSpPr>
            <p:cNvPr id="1154052" name="Rectangle 4" descr="Horizontal brick"/>
            <p:cNvSpPr>
              <a:spLocks noChangeArrowheads="1"/>
            </p:cNvSpPr>
            <p:nvPr/>
          </p:nvSpPr>
          <p:spPr bwMode="auto">
            <a:xfrm>
              <a:off x="772" y="1396"/>
              <a:ext cx="4216" cy="280"/>
            </a:xfrm>
            <a:prstGeom prst="rect">
              <a:avLst/>
            </a:prstGeom>
            <a:pattFill prst="horzBrick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53" name="Oval 5"/>
            <p:cNvSpPr>
              <a:spLocks noChangeArrowheads="1"/>
            </p:cNvSpPr>
            <p:nvPr/>
          </p:nvSpPr>
          <p:spPr bwMode="auto">
            <a:xfrm>
              <a:off x="2308" y="532"/>
              <a:ext cx="232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54" name="Line 6"/>
            <p:cNvSpPr>
              <a:spLocks noChangeShapeType="1"/>
            </p:cNvSpPr>
            <p:nvPr/>
          </p:nvSpPr>
          <p:spPr bwMode="auto">
            <a:xfrm flipH="1">
              <a:off x="2400" y="720"/>
              <a:ext cx="48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55" name="Line 7"/>
            <p:cNvSpPr>
              <a:spLocks noChangeShapeType="1"/>
            </p:cNvSpPr>
            <p:nvPr/>
          </p:nvSpPr>
          <p:spPr bwMode="auto">
            <a:xfrm>
              <a:off x="2400" y="110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56" name="Line 8"/>
            <p:cNvSpPr>
              <a:spLocks noChangeShapeType="1"/>
            </p:cNvSpPr>
            <p:nvPr/>
          </p:nvSpPr>
          <p:spPr bwMode="auto">
            <a:xfrm>
              <a:off x="2544" y="11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57" name="Line 9"/>
            <p:cNvSpPr>
              <a:spLocks noChangeShapeType="1"/>
            </p:cNvSpPr>
            <p:nvPr/>
          </p:nvSpPr>
          <p:spPr bwMode="auto">
            <a:xfrm>
              <a:off x="2544" y="1296"/>
              <a:ext cx="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58" name="Line 10"/>
            <p:cNvSpPr>
              <a:spLocks noChangeShapeType="1"/>
            </p:cNvSpPr>
            <p:nvPr/>
          </p:nvSpPr>
          <p:spPr bwMode="auto">
            <a:xfrm flipH="1">
              <a:off x="2304" y="1104"/>
              <a:ext cx="9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59" name="Line 11"/>
            <p:cNvSpPr>
              <a:spLocks noChangeShapeType="1"/>
            </p:cNvSpPr>
            <p:nvPr/>
          </p:nvSpPr>
          <p:spPr bwMode="auto">
            <a:xfrm flipH="1">
              <a:off x="2160" y="1344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60" name="Line 12"/>
            <p:cNvSpPr>
              <a:spLocks noChangeShapeType="1"/>
            </p:cNvSpPr>
            <p:nvPr/>
          </p:nvSpPr>
          <p:spPr bwMode="auto">
            <a:xfrm>
              <a:off x="2448" y="864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61" name="Line 13"/>
            <p:cNvSpPr>
              <a:spLocks noChangeShapeType="1"/>
            </p:cNvSpPr>
            <p:nvPr/>
          </p:nvSpPr>
          <p:spPr bwMode="auto">
            <a:xfrm flipV="1">
              <a:off x="2592" y="864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62" name="Line 14"/>
            <p:cNvSpPr>
              <a:spLocks noChangeShapeType="1"/>
            </p:cNvSpPr>
            <p:nvPr/>
          </p:nvSpPr>
          <p:spPr bwMode="auto">
            <a:xfrm>
              <a:off x="2400" y="81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63" name="Line 15"/>
            <p:cNvSpPr>
              <a:spLocks noChangeShapeType="1"/>
            </p:cNvSpPr>
            <p:nvPr/>
          </p:nvSpPr>
          <p:spPr bwMode="auto">
            <a:xfrm flipV="1">
              <a:off x="2544" y="720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64" name="Oval 16"/>
            <p:cNvSpPr>
              <a:spLocks noChangeArrowheads="1"/>
            </p:cNvSpPr>
            <p:nvPr/>
          </p:nvSpPr>
          <p:spPr bwMode="auto">
            <a:xfrm>
              <a:off x="3172" y="580"/>
              <a:ext cx="232" cy="1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65" name="Line 17"/>
            <p:cNvSpPr>
              <a:spLocks noChangeShapeType="1"/>
            </p:cNvSpPr>
            <p:nvPr/>
          </p:nvSpPr>
          <p:spPr bwMode="auto">
            <a:xfrm>
              <a:off x="3312" y="768"/>
              <a:ext cx="4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66" name="Line 18"/>
            <p:cNvSpPr>
              <a:spLocks noChangeShapeType="1"/>
            </p:cNvSpPr>
            <p:nvPr/>
          </p:nvSpPr>
          <p:spPr bwMode="auto">
            <a:xfrm flipH="1">
              <a:off x="3168" y="1152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67" name="Line 19"/>
            <p:cNvSpPr>
              <a:spLocks noChangeShapeType="1"/>
            </p:cNvSpPr>
            <p:nvPr/>
          </p:nvSpPr>
          <p:spPr bwMode="auto">
            <a:xfrm>
              <a:off x="3168" y="1296"/>
              <a:ext cx="9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68" name="Line 20"/>
            <p:cNvSpPr>
              <a:spLocks noChangeShapeType="1"/>
            </p:cNvSpPr>
            <p:nvPr/>
          </p:nvSpPr>
          <p:spPr bwMode="auto">
            <a:xfrm>
              <a:off x="3360" y="1152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69" name="Line 21"/>
            <p:cNvSpPr>
              <a:spLocks noChangeShapeType="1"/>
            </p:cNvSpPr>
            <p:nvPr/>
          </p:nvSpPr>
          <p:spPr bwMode="auto">
            <a:xfrm flipV="1">
              <a:off x="3552" y="1200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70" name="Line 22"/>
            <p:cNvSpPr>
              <a:spLocks noChangeShapeType="1"/>
            </p:cNvSpPr>
            <p:nvPr/>
          </p:nvSpPr>
          <p:spPr bwMode="auto">
            <a:xfrm>
              <a:off x="3696" y="1200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71" name="Line 23"/>
            <p:cNvSpPr>
              <a:spLocks noChangeShapeType="1"/>
            </p:cNvSpPr>
            <p:nvPr/>
          </p:nvSpPr>
          <p:spPr bwMode="auto">
            <a:xfrm flipH="1">
              <a:off x="3216" y="912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72" name="Line 24"/>
            <p:cNvSpPr>
              <a:spLocks noChangeShapeType="1"/>
            </p:cNvSpPr>
            <p:nvPr/>
          </p:nvSpPr>
          <p:spPr bwMode="auto">
            <a:xfrm flipH="1" flipV="1">
              <a:off x="3072" y="1008"/>
              <a:ext cx="144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73" name="Line 25"/>
            <p:cNvSpPr>
              <a:spLocks noChangeShapeType="1"/>
            </p:cNvSpPr>
            <p:nvPr/>
          </p:nvSpPr>
          <p:spPr bwMode="auto">
            <a:xfrm flipH="1">
              <a:off x="3120" y="86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74" name="Line 26"/>
            <p:cNvSpPr>
              <a:spLocks noChangeShapeType="1"/>
            </p:cNvSpPr>
            <p:nvPr/>
          </p:nvSpPr>
          <p:spPr bwMode="auto">
            <a:xfrm flipH="1" flipV="1">
              <a:off x="2976" y="768"/>
              <a:ext cx="144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75" name="Line 27"/>
            <p:cNvSpPr>
              <a:spLocks noChangeShapeType="1"/>
            </p:cNvSpPr>
            <p:nvPr/>
          </p:nvSpPr>
          <p:spPr bwMode="auto">
            <a:xfrm flipV="1">
              <a:off x="3216" y="672"/>
              <a:ext cx="48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76" name="Line 28"/>
            <p:cNvSpPr>
              <a:spLocks noChangeShapeType="1"/>
            </p:cNvSpPr>
            <p:nvPr/>
          </p:nvSpPr>
          <p:spPr bwMode="auto">
            <a:xfrm flipH="1" flipV="1">
              <a:off x="2400" y="624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77" name="Oval 29"/>
            <p:cNvSpPr>
              <a:spLocks noChangeArrowheads="1"/>
            </p:cNvSpPr>
            <p:nvPr/>
          </p:nvSpPr>
          <p:spPr bwMode="auto">
            <a:xfrm>
              <a:off x="2608" y="1744"/>
              <a:ext cx="400" cy="30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78" name="Line 30"/>
            <p:cNvSpPr>
              <a:spLocks noChangeShapeType="1"/>
            </p:cNvSpPr>
            <p:nvPr/>
          </p:nvSpPr>
          <p:spPr bwMode="auto">
            <a:xfrm flipV="1">
              <a:off x="2736" y="1920"/>
              <a:ext cx="48" cy="4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79" name="Line 31"/>
            <p:cNvSpPr>
              <a:spLocks noChangeShapeType="1"/>
            </p:cNvSpPr>
            <p:nvPr/>
          </p:nvSpPr>
          <p:spPr bwMode="auto">
            <a:xfrm>
              <a:off x="2784" y="1920"/>
              <a:ext cx="4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80" name="Line 32"/>
            <p:cNvSpPr>
              <a:spLocks noChangeShapeType="1"/>
            </p:cNvSpPr>
            <p:nvPr/>
          </p:nvSpPr>
          <p:spPr bwMode="auto">
            <a:xfrm>
              <a:off x="2832" y="1920"/>
              <a:ext cx="48" cy="4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81" name="Line 33"/>
            <p:cNvSpPr>
              <a:spLocks noChangeShapeType="1"/>
            </p:cNvSpPr>
            <p:nvPr/>
          </p:nvSpPr>
          <p:spPr bwMode="auto">
            <a:xfrm>
              <a:off x="2832" y="1824"/>
              <a:ext cx="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82" name="Line 34"/>
            <p:cNvSpPr>
              <a:spLocks noChangeShapeType="1"/>
            </p:cNvSpPr>
            <p:nvPr/>
          </p:nvSpPr>
          <p:spPr bwMode="auto">
            <a:xfrm flipH="1">
              <a:off x="2688" y="1824"/>
              <a:ext cx="4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83" name="Line 35"/>
            <p:cNvSpPr>
              <a:spLocks noChangeShapeType="1"/>
            </p:cNvSpPr>
            <p:nvPr/>
          </p:nvSpPr>
          <p:spPr bwMode="auto">
            <a:xfrm flipV="1">
              <a:off x="2400" y="2736"/>
              <a:ext cx="0" cy="4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84" name="Line 36"/>
            <p:cNvSpPr>
              <a:spLocks noChangeShapeType="1"/>
            </p:cNvSpPr>
            <p:nvPr/>
          </p:nvSpPr>
          <p:spPr bwMode="auto">
            <a:xfrm>
              <a:off x="2832" y="2064"/>
              <a:ext cx="0" cy="38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85" name="Line 37"/>
            <p:cNvSpPr>
              <a:spLocks noChangeShapeType="1"/>
            </p:cNvSpPr>
            <p:nvPr/>
          </p:nvSpPr>
          <p:spPr bwMode="auto">
            <a:xfrm>
              <a:off x="2832" y="2448"/>
              <a:ext cx="2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86" name="Line 38"/>
            <p:cNvSpPr>
              <a:spLocks noChangeShapeType="1"/>
            </p:cNvSpPr>
            <p:nvPr/>
          </p:nvSpPr>
          <p:spPr bwMode="auto">
            <a:xfrm>
              <a:off x="3072" y="2448"/>
              <a:ext cx="96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87" name="Line 39"/>
            <p:cNvSpPr>
              <a:spLocks noChangeShapeType="1"/>
            </p:cNvSpPr>
            <p:nvPr/>
          </p:nvSpPr>
          <p:spPr bwMode="auto">
            <a:xfrm flipV="1">
              <a:off x="3168" y="2688"/>
              <a:ext cx="48" cy="4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88" name="Line 40"/>
            <p:cNvSpPr>
              <a:spLocks noChangeShapeType="1"/>
            </p:cNvSpPr>
            <p:nvPr/>
          </p:nvSpPr>
          <p:spPr bwMode="auto">
            <a:xfrm flipH="1">
              <a:off x="2592" y="2448"/>
              <a:ext cx="240" cy="4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89" name="Line 41"/>
            <p:cNvSpPr>
              <a:spLocks noChangeShapeType="1"/>
            </p:cNvSpPr>
            <p:nvPr/>
          </p:nvSpPr>
          <p:spPr bwMode="auto">
            <a:xfrm flipH="1">
              <a:off x="2496" y="2496"/>
              <a:ext cx="96" cy="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90" name="Line 42"/>
            <p:cNvSpPr>
              <a:spLocks noChangeShapeType="1"/>
            </p:cNvSpPr>
            <p:nvPr/>
          </p:nvSpPr>
          <p:spPr bwMode="auto">
            <a:xfrm flipH="1">
              <a:off x="2400" y="2784"/>
              <a:ext cx="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91" name="Line 43"/>
            <p:cNvSpPr>
              <a:spLocks noChangeShapeType="1"/>
            </p:cNvSpPr>
            <p:nvPr/>
          </p:nvSpPr>
          <p:spPr bwMode="auto">
            <a:xfrm>
              <a:off x="2832" y="2064"/>
              <a:ext cx="336" cy="4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92" name="Line 44"/>
            <p:cNvSpPr>
              <a:spLocks noChangeShapeType="1"/>
            </p:cNvSpPr>
            <p:nvPr/>
          </p:nvSpPr>
          <p:spPr bwMode="auto">
            <a:xfrm flipV="1">
              <a:off x="3168" y="1680"/>
              <a:ext cx="240" cy="4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93" name="Line 45"/>
            <p:cNvSpPr>
              <a:spLocks noChangeShapeType="1"/>
            </p:cNvSpPr>
            <p:nvPr/>
          </p:nvSpPr>
          <p:spPr bwMode="auto">
            <a:xfrm>
              <a:off x="3408" y="1680"/>
              <a:ext cx="14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94" name="Line 46"/>
            <p:cNvSpPr>
              <a:spLocks noChangeShapeType="1"/>
            </p:cNvSpPr>
            <p:nvPr/>
          </p:nvSpPr>
          <p:spPr bwMode="auto">
            <a:xfrm flipH="1">
              <a:off x="2544" y="2112"/>
              <a:ext cx="288" cy="4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95" name="Line 47"/>
            <p:cNvSpPr>
              <a:spLocks noChangeShapeType="1"/>
            </p:cNvSpPr>
            <p:nvPr/>
          </p:nvSpPr>
          <p:spPr bwMode="auto">
            <a:xfrm flipH="1" flipV="1">
              <a:off x="2208" y="1680"/>
              <a:ext cx="336" cy="48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4096" name="Line 48"/>
            <p:cNvSpPr>
              <a:spLocks noChangeShapeType="1"/>
            </p:cNvSpPr>
            <p:nvPr/>
          </p:nvSpPr>
          <p:spPr bwMode="auto">
            <a:xfrm flipH="1">
              <a:off x="2064" y="1680"/>
              <a:ext cx="14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1154097" name="Rectangle 49"/>
            <p:cNvSpPr>
              <a:spLocks noChangeArrowheads="1"/>
            </p:cNvSpPr>
            <p:nvPr/>
          </p:nvSpPr>
          <p:spPr bwMode="auto">
            <a:xfrm>
              <a:off x="2263" y="1449"/>
              <a:ext cx="1070" cy="191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92000"/>
                </a:lnSpc>
              </a:pPr>
              <a:r>
                <a:rPr lang="en-US" sz="1800">
                  <a:latin typeface="Comic Sans MS" charset="0"/>
                </a:rPr>
                <a:t>instruction set</a:t>
              </a:r>
            </a:p>
          </p:txBody>
        </p:sp>
        <p:sp>
          <p:nvSpPr>
            <p:cNvPr id="1154098" name="Rectangle 50"/>
            <p:cNvSpPr>
              <a:spLocks noChangeArrowheads="1"/>
            </p:cNvSpPr>
            <p:nvPr/>
          </p:nvSpPr>
          <p:spPr bwMode="auto">
            <a:xfrm>
              <a:off x="487" y="819"/>
              <a:ext cx="1026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800">
                  <a:latin typeface="Comic Sans MS" charset="0"/>
                </a:rPr>
                <a:t>software</a:t>
              </a:r>
            </a:p>
          </p:txBody>
        </p:sp>
        <p:sp>
          <p:nvSpPr>
            <p:cNvPr id="1154099" name="Rectangle 51"/>
            <p:cNvSpPr>
              <a:spLocks noChangeArrowheads="1"/>
            </p:cNvSpPr>
            <p:nvPr/>
          </p:nvSpPr>
          <p:spPr bwMode="auto">
            <a:xfrm>
              <a:off x="487" y="2019"/>
              <a:ext cx="1063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800">
                  <a:latin typeface="Comic Sans MS" charset="0"/>
                </a:rPr>
                <a:t>hardware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404642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162801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Arial"/>
                <a:cs typeface="Arial"/>
              </a:rPr>
              <a:t>Lệnh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tải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từ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với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độ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lệch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địa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chỉ</a:t>
            </a:r>
            <a:r>
              <a:rPr lang="en-US" b="1" dirty="0" smtClean="0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5999"/>
            <a:ext cx="5990436" cy="3847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3124200"/>
            <a:ext cx="243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Độ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lệch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thêm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lw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/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sw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1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/>
                <a:cs typeface="Arial"/>
              </a:rPr>
              <a:t>Lệnh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lưu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từ</a:t>
            </a:r>
            <a:r>
              <a:rPr lang="en-US" b="1" dirty="0" smtClean="0">
                <a:latin typeface="Arial"/>
                <a:cs typeface="Arial"/>
              </a:rPr>
              <a:t>: Store word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320" y="2362201"/>
            <a:ext cx="552927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" y="3100644"/>
            <a:ext cx="243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trữ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thông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tin: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Địa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ALU),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thanh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4452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/>
                <a:cs typeface="Arial"/>
              </a:rPr>
              <a:t>Ví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dụ</a:t>
            </a:r>
            <a:r>
              <a:rPr lang="en-US" b="1" dirty="0" smtClean="0">
                <a:latin typeface="Arial"/>
                <a:cs typeface="Arial"/>
              </a:rPr>
              <a:t>: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2438400"/>
            <a:ext cx="3124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Biến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A =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3</a:t>
            </a:r>
            <a:r>
              <a:rPr lang="en-US" dirty="0">
                <a:latin typeface="Arial"/>
                <a:cs typeface="Arial"/>
              </a:rPr>
              <a:t> 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Địa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chỉ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của</a:t>
            </a:r>
            <a:r>
              <a:rPr lang="en-US" dirty="0" smtClean="0">
                <a:latin typeface="Arial"/>
                <a:cs typeface="Arial"/>
              </a:rPr>
              <a:t> 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=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24</a:t>
            </a:r>
            <a:endParaRPr lang="en-US" dirty="0">
              <a:latin typeface="Arial"/>
              <a:cs typeface="Arial"/>
            </a:endParaRPr>
          </a:p>
          <a:p>
            <a:endParaRPr lang="en-US" b="1" dirty="0" smtClean="0">
              <a:latin typeface="Arial"/>
              <a:cs typeface="Arial"/>
            </a:endParaRPr>
          </a:p>
          <a:p>
            <a:r>
              <a:rPr lang="en-US" b="1" dirty="0" err="1" smtClean="0">
                <a:latin typeface="Arial"/>
                <a:cs typeface="Arial"/>
              </a:rPr>
              <a:t>Thực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hiện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chương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trình</a:t>
            </a:r>
            <a:r>
              <a:rPr lang="en-US" b="1" dirty="0" smtClean="0">
                <a:latin typeface="Arial"/>
                <a:cs typeface="Arial"/>
              </a:rPr>
              <a:t>:</a:t>
            </a:r>
            <a:endParaRPr lang="en-US" b="1" dirty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Ghi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giá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trị</a:t>
            </a:r>
            <a:r>
              <a:rPr lang="en-US" dirty="0" smtClean="0">
                <a:latin typeface="Arial"/>
                <a:cs typeface="Arial"/>
              </a:rPr>
              <a:t>  A </a:t>
            </a:r>
            <a:r>
              <a:rPr lang="en-US" dirty="0" err="1" smtClean="0">
                <a:latin typeface="Arial"/>
                <a:cs typeface="Arial"/>
              </a:rPr>
              <a:t>bằng</a:t>
            </a:r>
            <a:r>
              <a:rPr lang="en-US" dirty="0" smtClean="0">
                <a:latin typeface="Arial"/>
                <a:cs typeface="Arial"/>
              </a:rPr>
              <a:t> 512</a:t>
            </a:r>
            <a:endParaRPr lang="en-US" dirty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Địa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chỉ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của</a:t>
            </a:r>
            <a:r>
              <a:rPr lang="en-US" dirty="0" smtClean="0">
                <a:latin typeface="Arial"/>
                <a:cs typeface="Arial"/>
              </a:rPr>
              <a:t> 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vào</a:t>
            </a:r>
            <a:r>
              <a:rPr lang="en-US" dirty="0" smtClean="0">
                <a:latin typeface="Arial"/>
                <a:cs typeface="Arial"/>
              </a:rPr>
              <a:t> R5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Lưu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giá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mới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của</a:t>
            </a:r>
            <a:r>
              <a:rPr lang="en-US" dirty="0" smtClean="0">
                <a:latin typeface="Arial"/>
                <a:cs typeface="Arial"/>
              </a:rPr>
              <a:t> 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vào</a:t>
            </a:r>
            <a:r>
              <a:rPr lang="en-US" dirty="0" smtClean="0">
                <a:latin typeface="Arial"/>
                <a:cs typeface="Arial"/>
              </a:rPr>
              <a:t> R6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Store : </a:t>
            </a:r>
            <a:r>
              <a:rPr lang="en-US" dirty="0" err="1" smtClean="0">
                <a:latin typeface="Arial"/>
                <a:cs typeface="Arial"/>
              </a:rPr>
              <a:t>Mem</a:t>
            </a:r>
            <a:r>
              <a:rPr lang="en-US" dirty="0" smtClean="0">
                <a:latin typeface="Arial"/>
                <a:cs typeface="Arial"/>
              </a:rPr>
              <a:t>[R5]←R6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345" y="2133600"/>
            <a:ext cx="5255342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710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976094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Arial"/>
                <a:cs typeface="Arial"/>
              </a:rPr>
              <a:t>Các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lệnh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điều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khiển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rẽ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nhánh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2286000"/>
            <a:ext cx="7086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khiển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rẽ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nhánh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?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Thay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luồng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khiển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chương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“control flow”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kiện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MIPS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bne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R0, R1, Label              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branch if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not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equal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label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beq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R3, R4, Label              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branch if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equal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label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Example: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17" y="4419600"/>
            <a:ext cx="6560786" cy="188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017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/>
                <a:cs typeface="Arial"/>
              </a:rPr>
              <a:t>Lệnh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nhảy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không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điều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kiện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8431" y="2179996"/>
            <a:ext cx="70796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nhảy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kiện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jump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j Label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jump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label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Example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31" y="3401199"/>
            <a:ext cx="6675864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207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/>
                <a:cs typeface="Arial"/>
              </a:rPr>
              <a:t>Các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chỉ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thị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rẽ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nhánh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7982" y="2362200"/>
            <a:ext cx="79040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Arial"/>
                <a:cs typeface="Arial"/>
              </a:rPr>
              <a:t>Thay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đổi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đường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dữ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liệu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chương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trình</a:t>
            </a:r>
            <a:r>
              <a:rPr lang="en-US" dirty="0" smtClean="0">
                <a:latin typeface="Arial"/>
                <a:cs typeface="Arial"/>
              </a:rPr>
              <a:t> → </a:t>
            </a:r>
            <a:r>
              <a:rPr lang="en-US" dirty="0" err="1" smtClean="0">
                <a:latin typeface="Arial"/>
                <a:cs typeface="Arial"/>
              </a:rPr>
              <a:t>Thay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đổi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bộ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đếm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chương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trình</a:t>
            </a:r>
            <a:r>
              <a:rPr lang="en-US" dirty="0" smtClean="0">
                <a:latin typeface="Arial"/>
                <a:cs typeface="Arial"/>
              </a:rPr>
              <a:t> PC</a:t>
            </a:r>
            <a:endParaRPr lang="en-US" b="1" dirty="0">
              <a:latin typeface="Arial"/>
              <a:cs typeface="Arial"/>
            </a:endParaRPr>
          </a:p>
          <a:p>
            <a:pPr lvl="1"/>
            <a:r>
              <a:rPr lang="en-US" dirty="0">
                <a:latin typeface="Arial"/>
                <a:cs typeface="Arial"/>
              </a:rPr>
              <a:t>– </a:t>
            </a:r>
            <a:r>
              <a:rPr lang="en-US" b="1" dirty="0" smtClean="0">
                <a:latin typeface="Arial"/>
                <a:cs typeface="Arial"/>
              </a:rPr>
              <a:t>j </a:t>
            </a:r>
            <a:r>
              <a:rPr lang="en-US" dirty="0" smtClean="0">
                <a:latin typeface="Arial"/>
                <a:cs typeface="Arial"/>
              </a:rPr>
              <a:t>jump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                                  </a:t>
            </a:r>
            <a:r>
              <a:rPr lang="en-US" dirty="0" err="1" smtClean="0">
                <a:latin typeface="Arial"/>
                <a:cs typeface="Arial"/>
              </a:rPr>
              <a:t>Nhảy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tới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nhãn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không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điều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kiện</a:t>
            </a:r>
            <a:endParaRPr lang="en-US" dirty="0">
              <a:latin typeface="Arial"/>
              <a:cs typeface="Arial"/>
            </a:endParaRPr>
          </a:p>
          <a:p>
            <a:pPr lvl="1"/>
            <a:r>
              <a:rPr lang="en-US" dirty="0">
                <a:latin typeface="Arial"/>
                <a:cs typeface="Arial"/>
              </a:rPr>
              <a:t>– </a:t>
            </a:r>
            <a:r>
              <a:rPr lang="en-US" b="1" dirty="0" err="1" smtClean="0">
                <a:latin typeface="Arial"/>
                <a:cs typeface="Arial"/>
              </a:rPr>
              <a:t>bne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branch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not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equal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          </a:t>
            </a:r>
            <a:r>
              <a:rPr lang="en-US" dirty="0" err="1" smtClean="0">
                <a:latin typeface="Arial"/>
                <a:cs typeface="Arial"/>
              </a:rPr>
              <a:t>Nhảy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tới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nhãn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nếu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giá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thanh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không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bằng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nhau</a:t>
            </a:r>
            <a:endParaRPr lang="en-US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Ví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</a:t>
            </a:r>
            <a:r>
              <a:rPr lang="en-US" dirty="0" smtClean="0">
                <a:latin typeface="Arial"/>
                <a:cs typeface="Arial"/>
              </a:rPr>
              <a:t>:  </a:t>
            </a:r>
            <a:r>
              <a:rPr lang="en-US" b="1" dirty="0" smtClean="0">
                <a:latin typeface="Arial"/>
                <a:cs typeface="Arial"/>
              </a:rPr>
              <a:t>if (a</a:t>
            </a:r>
            <a:r>
              <a:rPr lang="en-US" b="1" dirty="0">
                <a:latin typeface="Arial"/>
                <a:cs typeface="Arial"/>
              </a:rPr>
              <a:t>==</a:t>
            </a:r>
            <a:r>
              <a:rPr lang="en-US" b="1" dirty="0" smtClean="0">
                <a:latin typeface="Arial"/>
                <a:cs typeface="Arial"/>
              </a:rPr>
              <a:t>b) c=1; else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c=2</a:t>
            </a:r>
            <a:r>
              <a:rPr lang="en-US" b="1" dirty="0">
                <a:latin typeface="Arial"/>
                <a:cs typeface="Arial"/>
              </a:rPr>
              <a:t>;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495800"/>
            <a:ext cx="6770235" cy="2170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364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rẽ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mtClean="0"/>
              <a:t>HUST-FET, </a:t>
            </a:r>
            <a:fld id="{7247B10F-F915-4C1B-B165-4B8EA3CF8261}" type="datetime1">
              <a:rPr lang="vi-VN" smtClean="0"/>
              <a:pPr algn="r"/>
              <a:t>9/16/14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D2BF57BF-E7CD-45E1-AADF-EBA0643F2BA7}" type="slidenum">
              <a:rPr lang="en-US" smtClean="0"/>
              <a:pPr algn="ctr"/>
              <a:t>36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6" name="Group 17"/>
          <p:cNvGrpSpPr>
            <a:grpSpLocks/>
          </p:cNvGrpSpPr>
          <p:nvPr/>
        </p:nvGrpSpPr>
        <p:grpSpPr bwMode="auto">
          <a:xfrm>
            <a:off x="1600200" y="1676400"/>
            <a:ext cx="6029325" cy="2819400"/>
            <a:chOff x="1200" y="2304"/>
            <a:chExt cx="3798" cy="1776"/>
          </a:xfrm>
        </p:grpSpPr>
        <p:sp>
          <p:nvSpPr>
            <p:cNvPr id="77" name="Rectangle 18"/>
            <p:cNvSpPr>
              <a:spLocks noChangeArrowheads="1"/>
            </p:cNvSpPr>
            <p:nvPr/>
          </p:nvSpPr>
          <p:spPr bwMode="auto">
            <a:xfrm>
              <a:off x="1488" y="3552"/>
              <a:ext cx="1440" cy="1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2095" y="3552"/>
              <a:ext cx="257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PC</a:t>
              </a:r>
            </a:p>
          </p:txBody>
        </p:sp>
        <p:grpSp>
          <p:nvGrpSpPr>
            <p:cNvPr id="79" name="Group 20"/>
            <p:cNvGrpSpPr>
              <a:grpSpLocks/>
            </p:cNvGrpSpPr>
            <p:nvPr/>
          </p:nvGrpSpPr>
          <p:grpSpPr bwMode="auto">
            <a:xfrm>
              <a:off x="3840" y="3312"/>
              <a:ext cx="288" cy="480"/>
              <a:chOff x="1392" y="2880"/>
              <a:chExt cx="288" cy="480"/>
            </a:xfrm>
          </p:grpSpPr>
          <p:sp>
            <p:nvSpPr>
              <p:cNvPr id="136" name="Line 21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7" name="Line 22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8" name="Line 23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Line 24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Line 25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Line 26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Line 27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0" name="Rectangle 28"/>
            <p:cNvSpPr>
              <a:spLocks noChangeArrowheads="1"/>
            </p:cNvSpPr>
            <p:nvPr/>
          </p:nvSpPr>
          <p:spPr bwMode="auto">
            <a:xfrm>
              <a:off x="3840" y="3456"/>
              <a:ext cx="279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Add</a:t>
              </a:r>
            </a:p>
          </p:txBody>
        </p:sp>
        <p:sp>
          <p:nvSpPr>
            <p:cNvPr id="81" name="Line 29"/>
            <p:cNvSpPr>
              <a:spLocks noChangeShapeType="1"/>
            </p:cNvSpPr>
            <p:nvPr/>
          </p:nvSpPr>
          <p:spPr bwMode="auto">
            <a:xfrm flipV="1">
              <a:off x="3216" y="3408"/>
              <a:ext cx="6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Line 30"/>
            <p:cNvSpPr>
              <a:spLocks noChangeShapeType="1"/>
            </p:cNvSpPr>
            <p:nvPr/>
          </p:nvSpPr>
          <p:spPr bwMode="auto">
            <a:xfrm flipV="1">
              <a:off x="3504" y="3696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Line 31"/>
            <p:cNvSpPr>
              <a:spLocks noChangeShapeType="1"/>
            </p:cNvSpPr>
            <p:nvPr/>
          </p:nvSpPr>
          <p:spPr bwMode="auto">
            <a:xfrm flipV="1">
              <a:off x="4128" y="3552"/>
              <a:ext cx="3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Line 32"/>
            <p:cNvSpPr>
              <a:spLocks noChangeShapeType="1"/>
            </p:cNvSpPr>
            <p:nvPr/>
          </p:nvSpPr>
          <p:spPr bwMode="auto">
            <a:xfrm flipV="1">
              <a:off x="2928" y="3600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Line 33"/>
            <p:cNvSpPr>
              <a:spLocks noChangeShapeType="1"/>
            </p:cNvSpPr>
            <p:nvPr/>
          </p:nvSpPr>
          <p:spPr bwMode="auto">
            <a:xfrm flipH="1">
              <a:off x="2160" y="3792"/>
              <a:ext cx="96" cy="96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Line 34"/>
            <p:cNvSpPr>
              <a:spLocks noChangeShapeType="1"/>
            </p:cNvSpPr>
            <p:nvPr/>
          </p:nvSpPr>
          <p:spPr bwMode="auto">
            <a:xfrm flipH="1">
              <a:off x="2964" y="3552"/>
              <a:ext cx="96" cy="96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Line 35"/>
            <p:cNvSpPr>
              <a:spLocks noChangeShapeType="1"/>
            </p:cNvSpPr>
            <p:nvPr/>
          </p:nvSpPr>
          <p:spPr bwMode="auto">
            <a:xfrm flipH="1">
              <a:off x="4128" y="3504"/>
              <a:ext cx="96" cy="96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Line 36"/>
            <p:cNvSpPr>
              <a:spLocks noChangeShapeType="1"/>
            </p:cNvSpPr>
            <p:nvPr/>
          </p:nvSpPr>
          <p:spPr bwMode="auto">
            <a:xfrm flipH="1">
              <a:off x="3648" y="3360"/>
              <a:ext cx="96" cy="96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Line 37"/>
            <p:cNvSpPr>
              <a:spLocks noChangeShapeType="1"/>
            </p:cNvSpPr>
            <p:nvPr/>
          </p:nvSpPr>
          <p:spPr bwMode="auto">
            <a:xfrm flipH="1">
              <a:off x="3648" y="3648"/>
              <a:ext cx="96" cy="96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Rectangle 38"/>
            <p:cNvSpPr>
              <a:spLocks noChangeArrowheads="1"/>
            </p:cNvSpPr>
            <p:nvPr/>
          </p:nvSpPr>
          <p:spPr bwMode="auto">
            <a:xfrm>
              <a:off x="2208" y="3792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32</a:t>
              </a:r>
            </a:p>
          </p:txBody>
        </p:sp>
        <p:sp>
          <p:nvSpPr>
            <p:cNvPr id="91" name="Rectangle 39"/>
            <p:cNvSpPr>
              <a:spLocks noChangeArrowheads="1"/>
            </p:cNvSpPr>
            <p:nvPr/>
          </p:nvSpPr>
          <p:spPr bwMode="auto">
            <a:xfrm>
              <a:off x="2964" y="3600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32</a:t>
              </a:r>
            </a:p>
          </p:txBody>
        </p:sp>
        <p:sp>
          <p:nvSpPr>
            <p:cNvPr id="92" name="Rectangle 40"/>
            <p:cNvSpPr>
              <a:spLocks noChangeArrowheads="1"/>
            </p:cNvSpPr>
            <p:nvPr/>
          </p:nvSpPr>
          <p:spPr bwMode="auto">
            <a:xfrm>
              <a:off x="4128" y="3552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32</a:t>
              </a:r>
            </a:p>
          </p:txBody>
        </p:sp>
        <p:sp>
          <p:nvSpPr>
            <p:cNvPr id="93" name="Rectangle 41"/>
            <p:cNvSpPr>
              <a:spLocks noChangeArrowheads="1"/>
            </p:cNvSpPr>
            <p:nvPr/>
          </p:nvSpPr>
          <p:spPr bwMode="auto">
            <a:xfrm>
              <a:off x="3648" y="3408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32</a:t>
              </a:r>
            </a:p>
          </p:txBody>
        </p:sp>
        <p:sp>
          <p:nvSpPr>
            <p:cNvPr id="94" name="Rectangle 42"/>
            <p:cNvSpPr>
              <a:spLocks noChangeArrowheads="1"/>
            </p:cNvSpPr>
            <p:nvPr/>
          </p:nvSpPr>
          <p:spPr bwMode="auto">
            <a:xfrm>
              <a:off x="3648" y="3696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32</a:t>
              </a:r>
            </a:p>
          </p:txBody>
        </p:sp>
        <p:sp>
          <p:nvSpPr>
            <p:cNvPr id="95" name="Rectangle 43"/>
            <p:cNvSpPr>
              <a:spLocks noChangeArrowheads="1"/>
            </p:cNvSpPr>
            <p:nvPr/>
          </p:nvSpPr>
          <p:spPr bwMode="auto">
            <a:xfrm>
              <a:off x="2112" y="2688"/>
              <a:ext cx="672" cy="1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Rectangle 44"/>
            <p:cNvSpPr>
              <a:spLocks noChangeArrowheads="1"/>
            </p:cNvSpPr>
            <p:nvPr/>
          </p:nvSpPr>
          <p:spPr bwMode="auto">
            <a:xfrm>
              <a:off x="2256" y="2688"/>
              <a:ext cx="394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offset</a:t>
              </a:r>
            </a:p>
          </p:txBody>
        </p:sp>
        <p:sp>
          <p:nvSpPr>
            <p:cNvPr id="97" name="Line 45"/>
            <p:cNvSpPr>
              <a:spLocks noChangeShapeType="1"/>
            </p:cNvSpPr>
            <p:nvPr/>
          </p:nvSpPr>
          <p:spPr bwMode="auto">
            <a:xfrm flipH="1">
              <a:off x="2352" y="2544"/>
              <a:ext cx="96" cy="96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Line 46"/>
            <p:cNvSpPr>
              <a:spLocks noChangeShapeType="1"/>
            </p:cNvSpPr>
            <p:nvPr/>
          </p:nvSpPr>
          <p:spPr bwMode="auto">
            <a:xfrm flipH="1">
              <a:off x="2496" y="3360"/>
              <a:ext cx="96" cy="96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Rectangle 47"/>
            <p:cNvSpPr>
              <a:spLocks noChangeArrowheads="1"/>
            </p:cNvSpPr>
            <p:nvPr/>
          </p:nvSpPr>
          <p:spPr bwMode="auto">
            <a:xfrm>
              <a:off x="2400" y="2496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16</a:t>
              </a:r>
            </a:p>
          </p:txBody>
        </p:sp>
        <p:sp>
          <p:nvSpPr>
            <p:cNvPr id="100" name="Rectangle 48"/>
            <p:cNvSpPr>
              <a:spLocks noChangeArrowheads="1"/>
            </p:cNvSpPr>
            <p:nvPr/>
          </p:nvSpPr>
          <p:spPr bwMode="auto">
            <a:xfrm>
              <a:off x="2496" y="3408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32</a:t>
              </a:r>
            </a:p>
          </p:txBody>
        </p:sp>
        <p:sp>
          <p:nvSpPr>
            <p:cNvPr id="101" name="Line 49"/>
            <p:cNvSpPr>
              <a:spLocks noChangeShapeType="1"/>
            </p:cNvSpPr>
            <p:nvPr/>
          </p:nvSpPr>
          <p:spPr bwMode="auto">
            <a:xfrm>
              <a:off x="2400" y="2496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Line 50"/>
            <p:cNvSpPr>
              <a:spLocks noChangeShapeType="1"/>
            </p:cNvSpPr>
            <p:nvPr/>
          </p:nvSpPr>
          <p:spPr bwMode="auto">
            <a:xfrm>
              <a:off x="2208" y="2688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Rectangle 51"/>
            <p:cNvSpPr>
              <a:spLocks noChangeArrowheads="1"/>
            </p:cNvSpPr>
            <p:nvPr/>
          </p:nvSpPr>
          <p:spPr bwMode="auto">
            <a:xfrm>
              <a:off x="2772" y="3072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00</a:t>
              </a:r>
            </a:p>
          </p:txBody>
        </p:sp>
        <p:sp>
          <p:nvSpPr>
            <p:cNvPr id="104" name="Rectangle 52"/>
            <p:cNvSpPr>
              <a:spLocks noChangeArrowheads="1"/>
            </p:cNvSpPr>
            <p:nvPr/>
          </p:nvSpPr>
          <p:spPr bwMode="auto">
            <a:xfrm>
              <a:off x="2208" y="3072"/>
              <a:ext cx="720" cy="1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Line 53"/>
            <p:cNvSpPr>
              <a:spLocks noChangeShapeType="1"/>
            </p:cNvSpPr>
            <p:nvPr/>
          </p:nvSpPr>
          <p:spPr bwMode="auto">
            <a:xfrm>
              <a:off x="2112" y="3072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Rectangle 54"/>
            <p:cNvSpPr>
              <a:spLocks noChangeArrowheads="1"/>
            </p:cNvSpPr>
            <p:nvPr/>
          </p:nvSpPr>
          <p:spPr bwMode="auto">
            <a:xfrm>
              <a:off x="1488" y="3072"/>
              <a:ext cx="720" cy="1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Line 55"/>
            <p:cNvSpPr>
              <a:spLocks noChangeShapeType="1"/>
            </p:cNvSpPr>
            <p:nvPr/>
          </p:nvSpPr>
          <p:spPr bwMode="auto">
            <a:xfrm>
              <a:off x="2400" y="2832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Oval 56"/>
            <p:cNvSpPr>
              <a:spLocks noChangeArrowheads="1"/>
            </p:cNvSpPr>
            <p:nvPr/>
          </p:nvSpPr>
          <p:spPr bwMode="auto">
            <a:xfrm>
              <a:off x="2160" y="3120"/>
              <a:ext cx="48" cy="48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09" name="AutoShape 57"/>
            <p:cNvCxnSpPr>
              <a:cxnSpLocks noChangeShapeType="1"/>
              <a:stCxn id="108" idx="3"/>
              <a:endCxn id="106" idx="0"/>
            </p:cNvCxnSpPr>
            <p:nvPr/>
          </p:nvCxnSpPr>
          <p:spPr bwMode="auto">
            <a:xfrm rot="16200000" flipV="1">
              <a:off x="1963" y="2957"/>
              <a:ext cx="89" cy="319"/>
            </a:xfrm>
            <a:prstGeom prst="curvedConnector5">
              <a:avLst>
                <a:gd name="adj1" fmla="val 315727"/>
                <a:gd name="adj2" fmla="val 84949"/>
                <a:gd name="adj3" fmla="val 261796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10" name="Rectangle 58"/>
            <p:cNvSpPr>
              <a:spLocks noChangeArrowheads="1"/>
            </p:cNvSpPr>
            <p:nvPr/>
          </p:nvSpPr>
          <p:spPr bwMode="auto">
            <a:xfrm>
              <a:off x="1200" y="2832"/>
              <a:ext cx="741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sign-extend</a:t>
              </a:r>
            </a:p>
          </p:txBody>
        </p:sp>
        <p:sp>
          <p:nvSpPr>
            <p:cNvPr id="111" name="Line 59"/>
            <p:cNvSpPr>
              <a:spLocks noChangeShapeType="1"/>
            </p:cNvSpPr>
            <p:nvPr/>
          </p:nvSpPr>
          <p:spPr bwMode="auto">
            <a:xfrm>
              <a:off x="2160" y="3216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Line 60"/>
            <p:cNvSpPr>
              <a:spLocks noChangeShapeType="1"/>
            </p:cNvSpPr>
            <p:nvPr/>
          </p:nvSpPr>
          <p:spPr bwMode="auto">
            <a:xfrm>
              <a:off x="2160" y="3408"/>
              <a:ext cx="10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Line 61"/>
            <p:cNvSpPr>
              <a:spLocks noChangeShapeType="1"/>
            </p:cNvSpPr>
            <p:nvPr/>
          </p:nvSpPr>
          <p:spPr bwMode="auto">
            <a:xfrm flipV="1">
              <a:off x="2208" y="3696"/>
              <a:ext cx="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Line 62"/>
            <p:cNvSpPr>
              <a:spLocks noChangeShapeType="1"/>
            </p:cNvSpPr>
            <p:nvPr/>
          </p:nvSpPr>
          <p:spPr bwMode="auto">
            <a:xfrm>
              <a:off x="2208" y="4080"/>
              <a:ext cx="22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Line 63"/>
            <p:cNvSpPr>
              <a:spLocks noChangeShapeType="1"/>
            </p:cNvSpPr>
            <p:nvPr/>
          </p:nvSpPr>
          <p:spPr bwMode="auto">
            <a:xfrm flipV="1">
              <a:off x="4464" y="3552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Rectangle 64"/>
            <p:cNvSpPr>
              <a:spLocks noChangeArrowheads="1"/>
            </p:cNvSpPr>
            <p:nvPr/>
          </p:nvSpPr>
          <p:spPr bwMode="auto">
            <a:xfrm>
              <a:off x="1296" y="2304"/>
              <a:ext cx="2229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Trường</a:t>
              </a:r>
              <a:r>
                <a:rPr kumimoji="0" lang="en-US" sz="16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16 bit 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thấp</a:t>
              </a:r>
              <a:r>
                <a:rPr kumimoji="0" lang="en-US" sz="16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6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của</a:t>
              </a:r>
              <a:r>
                <a:rPr kumimoji="0" lang="en-US" sz="16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6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lệnh</a:t>
              </a:r>
              <a:r>
                <a:rPr kumimoji="0" lang="en-US" sz="16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6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rẽ</a:t>
              </a:r>
              <a:r>
                <a:rPr kumimoji="0" lang="en-US" sz="16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6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nhánh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Line 65"/>
            <p:cNvSpPr>
              <a:spLocks noChangeShapeType="1"/>
            </p:cNvSpPr>
            <p:nvPr/>
          </p:nvSpPr>
          <p:spPr bwMode="auto">
            <a:xfrm>
              <a:off x="2784" y="3072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Rectangle 66"/>
            <p:cNvSpPr>
              <a:spLocks noChangeArrowheads="1"/>
            </p:cNvSpPr>
            <p:nvPr/>
          </p:nvSpPr>
          <p:spPr bwMode="auto">
            <a:xfrm>
              <a:off x="4320" y="3264"/>
              <a:ext cx="678" cy="3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branch dst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address</a:t>
              </a:r>
            </a:p>
          </p:txBody>
        </p:sp>
        <p:grpSp>
          <p:nvGrpSpPr>
            <p:cNvPr id="119" name="Group 67"/>
            <p:cNvGrpSpPr>
              <a:grpSpLocks/>
            </p:cNvGrpSpPr>
            <p:nvPr/>
          </p:nvGrpSpPr>
          <p:grpSpPr bwMode="auto">
            <a:xfrm>
              <a:off x="4320" y="3696"/>
              <a:ext cx="240" cy="254"/>
              <a:chOff x="4896" y="3696"/>
              <a:chExt cx="240" cy="254"/>
            </a:xfrm>
          </p:grpSpPr>
          <p:sp>
            <p:nvSpPr>
              <p:cNvPr id="134" name="Oval 68"/>
              <p:cNvSpPr>
                <a:spLocks noChangeArrowheads="1"/>
              </p:cNvSpPr>
              <p:nvPr/>
            </p:nvSpPr>
            <p:spPr bwMode="auto">
              <a:xfrm>
                <a:off x="4896" y="3696"/>
                <a:ext cx="240" cy="24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" name="Text Box 69"/>
              <p:cNvSpPr txBox="1">
                <a:spLocks noChangeArrowheads="1"/>
              </p:cNvSpPr>
              <p:nvPr/>
            </p:nvSpPr>
            <p:spPr bwMode="auto">
              <a:xfrm>
                <a:off x="4896" y="3719"/>
                <a:ext cx="18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?</a:t>
                </a:r>
              </a:p>
            </p:txBody>
          </p:sp>
        </p:grpSp>
        <p:sp>
          <p:nvSpPr>
            <p:cNvPr id="120" name="Line 70"/>
            <p:cNvSpPr>
              <a:spLocks noChangeShapeType="1"/>
            </p:cNvSpPr>
            <p:nvPr/>
          </p:nvSpPr>
          <p:spPr bwMode="auto">
            <a:xfrm flipV="1">
              <a:off x="4464" y="3936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21" name="Group 71"/>
            <p:cNvGrpSpPr>
              <a:grpSpLocks/>
            </p:cNvGrpSpPr>
            <p:nvPr/>
          </p:nvGrpSpPr>
          <p:grpSpPr bwMode="auto">
            <a:xfrm>
              <a:off x="3216" y="3456"/>
              <a:ext cx="288" cy="480"/>
              <a:chOff x="1392" y="2880"/>
              <a:chExt cx="288" cy="480"/>
            </a:xfrm>
          </p:grpSpPr>
          <p:sp>
            <p:nvSpPr>
              <p:cNvPr id="127" name="Line 72"/>
              <p:cNvSpPr>
                <a:spLocks noChangeShapeType="1"/>
              </p:cNvSpPr>
              <p:nvPr/>
            </p:nvSpPr>
            <p:spPr bwMode="auto">
              <a:xfrm>
                <a:off x="1392" y="3072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8" name="Line 73"/>
              <p:cNvSpPr>
                <a:spLocks noChangeShapeType="1"/>
              </p:cNvSpPr>
              <p:nvPr/>
            </p:nvSpPr>
            <p:spPr bwMode="auto">
              <a:xfrm flipH="1">
                <a:off x="1392" y="312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9" name="Line 74"/>
              <p:cNvSpPr>
                <a:spLocks noChangeShapeType="1"/>
              </p:cNvSpPr>
              <p:nvPr/>
            </p:nvSpPr>
            <p:spPr bwMode="auto">
              <a:xfrm flipV="1">
                <a:off x="1392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0" name="Line 75"/>
              <p:cNvSpPr>
                <a:spLocks noChangeShapeType="1"/>
              </p:cNvSpPr>
              <p:nvPr/>
            </p:nvSpPr>
            <p:spPr bwMode="auto">
              <a:xfrm flipV="1">
                <a:off x="1392" y="3168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1" name="Line 76"/>
              <p:cNvSpPr>
                <a:spLocks noChangeShapeType="1"/>
              </p:cNvSpPr>
              <p:nvPr/>
            </p:nvSpPr>
            <p:spPr bwMode="auto">
              <a:xfrm flipV="1">
                <a:off x="1392" y="3216"/>
                <a:ext cx="288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2" name="Line 77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3" name="Line 78"/>
              <p:cNvSpPr>
                <a:spLocks noChangeShapeType="1"/>
              </p:cNvSpPr>
              <p:nvPr/>
            </p:nvSpPr>
            <p:spPr bwMode="auto">
              <a:xfrm>
                <a:off x="1392" y="2880"/>
                <a:ext cx="288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22" name="Rectangle 79"/>
            <p:cNvSpPr>
              <a:spLocks noChangeArrowheads="1"/>
            </p:cNvSpPr>
            <p:nvPr/>
          </p:nvSpPr>
          <p:spPr bwMode="auto">
            <a:xfrm>
              <a:off x="3216" y="3600"/>
              <a:ext cx="279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Add</a:t>
              </a:r>
            </a:p>
          </p:txBody>
        </p:sp>
        <p:sp>
          <p:nvSpPr>
            <p:cNvPr id="123" name="Line 80"/>
            <p:cNvSpPr>
              <a:spLocks noChangeShapeType="1"/>
            </p:cNvSpPr>
            <p:nvPr/>
          </p:nvSpPr>
          <p:spPr bwMode="auto">
            <a:xfrm flipV="1">
              <a:off x="2928" y="3840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Rectangle 81"/>
            <p:cNvSpPr>
              <a:spLocks noChangeArrowheads="1"/>
            </p:cNvSpPr>
            <p:nvPr/>
          </p:nvSpPr>
          <p:spPr bwMode="auto">
            <a:xfrm>
              <a:off x="2784" y="3744"/>
              <a:ext cx="142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125" name="Line 82"/>
            <p:cNvSpPr>
              <a:spLocks noChangeShapeType="1"/>
            </p:cNvSpPr>
            <p:nvPr/>
          </p:nvSpPr>
          <p:spPr bwMode="auto">
            <a:xfrm flipH="1">
              <a:off x="2928" y="3792"/>
              <a:ext cx="96" cy="96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Rectangle 83"/>
            <p:cNvSpPr>
              <a:spLocks noChangeArrowheads="1"/>
            </p:cNvSpPr>
            <p:nvPr/>
          </p:nvSpPr>
          <p:spPr bwMode="auto">
            <a:xfrm>
              <a:off x="2976" y="3792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139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mtClean="0"/>
              <a:t>HUST-FET, </a:t>
            </a:r>
            <a:fld id="{7247B10F-F915-4C1B-B165-4B8EA3CF8261}" type="datetime1">
              <a:rPr lang="vi-VN" smtClean="0"/>
              <a:pPr algn="r"/>
              <a:t>9/16/14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D2BF57BF-E7CD-45E1-AADF-EBA0643F2BA7}" type="slidenum">
              <a:rPr lang="en-US" smtClean="0"/>
              <a:pPr algn="ctr"/>
              <a:t>37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457200" y="762000"/>
            <a:ext cx="8305800" cy="10949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Lệnh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nhảy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không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điều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kiện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/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j  label		#go to label	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457200" y="2286000"/>
            <a:ext cx="8153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marR="0" lvl="0" indent="-34290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40000"/>
              </a:spcAft>
              <a:buClr>
                <a:srgbClr val="FC0128"/>
              </a:buClr>
              <a:buSzPct val="75000"/>
              <a:buFont typeface="Wingdings" pitchFamily="2" charset="2"/>
              <a:buChar char="q"/>
              <a:tabLst/>
              <a:defRPr/>
            </a:pPr>
            <a:r>
              <a:rPr lang="en-US" sz="2400" kern="0" dirty="0" err="1" smtClean="0">
                <a:solidFill>
                  <a:srgbClr val="000000"/>
                </a:solidFill>
              </a:rPr>
              <a:t>Định</a:t>
            </a:r>
            <a:r>
              <a:rPr lang="en-US" sz="2400" kern="0" dirty="0" smtClean="0">
                <a:solidFill>
                  <a:srgbClr val="000000"/>
                </a:solidFill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</a:rPr>
              <a:t>dạng</a:t>
            </a:r>
            <a:r>
              <a:rPr lang="en-US" sz="2400" kern="0" dirty="0" smtClean="0">
                <a:solidFill>
                  <a:srgbClr val="000000"/>
                </a:solidFill>
              </a:rPr>
              <a:t> </a:t>
            </a:r>
            <a:r>
              <a:rPr lang="en-US" sz="2400" kern="0" dirty="0" err="1" smtClean="0">
                <a:solidFill>
                  <a:srgbClr val="000000"/>
                </a:solidFill>
              </a:rPr>
              <a:t>lệnh</a:t>
            </a:r>
            <a:r>
              <a:rPr lang="en-US" sz="2400" kern="0" dirty="0" smtClean="0">
                <a:solidFill>
                  <a:srgbClr val="000000"/>
                </a:solidFill>
              </a:rPr>
              <a:t>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J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Format):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46" name="Group 10"/>
          <p:cNvGrpSpPr>
            <a:grpSpLocks/>
          </p:cNvGrpSpPr>
          <p:nvPr/>
        </p:nvGrpSpPr>
        <p:grpSpPr bwMode="auto">
          <a:xfrm>
            <a:off x="1447800" y="2819400"/>
            <a:ext cx="5791200" cy="369888"/>
            <a:chOff x="912" y="2160"/>
            <a:chExt cx="3648" cy="233"/>
          </a:xfrm>
        </p:grpSpPr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912" y="2160"/>
              <a:ext cx="3648" cy="18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Line 7"/>
            <p:cNvSpPr>
              <a:spLocks noChangeShapeType="1"/>
            </p:cNvSpPr>
            <p:nvPr/>
          </p:nvSpPr>
          <p:spPr bwMode="auto">
            <a:xfrm>
              <a:off x="1584" y="2160"/>
              <a:ext cx="0" cy="18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1104" y="2160"/>
              <a:ext cx="272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0x02                                 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26-bit address</a:t>
              </a:r>
            </a:p>
          </p:txBody>
        </p:sp>
      </p:grpSp>
      <p:grpSp>
        <p:nvGrpSpPr>
          <p:cNvPr id="50" name="Group 11"/>
          <p:cNvGrpSpPr>
            <a:grpSpLocks/>
          </p:cNvGrpSpPr>
          <p:nvPr/>
        </p:nvGrpSpPr>
        <p:grpSpPr bwMode="auto">
          <a:xfrm>
            <a:off x="2178050" y="3276600"/>
            <a:ext cx="4527550" cy="2743200"/>
            <a:chOff x="1372" y="2256"/>
            <a:chExt cx="2852" cy="1728"/>
          </a:xfrm>
        </p:grpSpPr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1728" y="3600"/>
              <a:ext cx="1440" cy="1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2304" y="3600"/>
              <a:ext cx="257" cy="1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PC</a:t>
              </a:r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 flipV="1">
              <a:off x="3168" y="3648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1632" y="3408"/>
              <a:ext cx="96" cy="96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Line 16"/>
            <p:cNvSpPr>
              <a:spLocks noChangeShapeType="1"/>
            </p:cNvSpPr>
            <p:nvPr/>
          </p:nvSpPr>
          <p:spPr bwMode="auto">
            <a:xfrm flipH="1">
              <a:off x="3168" y="3600"/>
              <a:ext cx="96" cy="96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1632" y="3456"/>
              <a:ext cx="142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</a:p>
          </p:txBody>
        </p:sp>
        <p:sp>
          <p:nvSpPr>
            <p:cNvPr id="57" name="Rectangle 18"/>
            <p:cNvSpPr>
              <a:spLocks noChangeArrowheads="1"/>
            </p:cNvSpPr>
            <p:nvPr/>
          </p:nvSpPr>
          <p:spPr bwMode="auto">
            <a:xfrm>
              <a:off x="3168" y="3648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32</a:t>
              </a:r>
            </a:p>
          </p:txBody>
        </p:sp>
        <p:sp>
          <p:nvSpPr>
            <p:cNvPr id="58" name="Rectangle 19"/>
            <p:cNvSpPr>
              <a:spLocks noChangeArrowheads="1"/>
            </p:cNvSpPr>
            <p:nvPr/>
          </p:nvSpPr>
          <p:spPr bwMode="auto">
            <a:xfrm>
              <a:off x="1920" y="2640"/>
              <a:ext cx="1104" cy="1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Line 20"/>
            <p:cNvSpPr>
              <a:spLocks noChangeShapeType="1"/>
            </p:cNvSpPr>
            <p:nvPr/>
          </p:nvSpPr>
          <p:spPr bwMode="auto">
            <a:xfrm flipH="1">
              <a:off x="2400" y="2496"/>
              <a:ext cx="96" cy="96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Line 21"/>
            <p:cNvSpPr>
              <a:spLocks noChangeShapeType="1"/>
            </p:cNvSpPr>
            <p:nvPr/>
          </p:nvSpPr>
          <p:spPr bwMode="auto">
            <a:xfrm flipH="1">
              <a:off x="2736" y="3312"/>
              <a:ext cx="96" cy="96"/>
            </a:xfrm>
            <a:prstGeom prst="line">
              <a:avLst/>
            </a:prstGeom>
            <a:noFill/>
            <a:ln w="28575">
              <a:solidFill>
                <a:srgbClr val="FC012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2448" y="2448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26</a:t>
              </a:r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2736" y="3360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32</a:t>
              </a:r>
            </a:p>
          </p:txBody>
        </p:sp>
        <p:sp>
          <p:nvSpPr>
            <p:cNvPr id="63" name="Line 24"/>
            <p:cNvSpPr>
              <a:spLocks noChangeShapeType="1"/>
            </p:cNvSpPr>
            <p:nvPr/>
          </p:nvSpPr>
          <p:spPr bwMode="auto">
            <a:xfrm>
              <a:off x="2448" y="244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3012" y="3024"/>
              <a:ext cx="204" cy="1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00</a:t>
              </a:r>
            </a:p>
          </p:txBody>
        </p:sp>
        <p:sp>
          <p:nvSpPr>
            <p:cNvPr id="65" name="Rectangle 26"/>
            <p:cNvSpPr>
              <a:spLocks noChangeArrowheads="1"/>
            </p:cNvSpPr>
            <p:nvPr/>
          </p:nvSpPr>
          <p:spPr bwMode="auto">
            <a:xfrm>
              <a:off x="3024" y="3024"/>
              <a:ext cx="144" cy="1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Line 27"/>
            <p:cNvSpPr>
              <a:spLocks noChangeShapeType="1"/>
            </p:cNvSpPr>
            <p:nvPr/>
          </p:nvSpPr>
          <p:spPr bwMode="auto">
            <a:xfrm>
              <a:off x="1920" y="3024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Rectangle 28"/>
            <p:cNvSpPr>
              <a:spLocks noChangeArrowheads="1"/>
            </p:cNvSpPr>
            <p:nvPr/>
          </p:nvSpPr>
          <p:spPr bwMode="auto">
            <a:xfrm>
              <a:off x="1728" y="3024"/>
              <a:ext cx="1296" cy="1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29"/>
            <p:cNvSpPr>
              <a:spLocks noChangeShapeType="1"/>
            </p:cNvSpPr>
            <p:nvPr/>
          </p:nvSpPr>
          <p:spPr bwMode="auto">
            <a:xfrm>
              <a:off x="2448" y="2784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Oval 30"/>
            <p:cNvSpPr>
              <a:spLocks noChangeArrowheads="1"/>
            </p:cNvSpPr>
            <p:nvPr/>
          </p:nvSpPr>
          <p:spPr bwMode="auto">
            <a:xfrm>
              <a:off x="1776" y="3648"/>
              <a:ext cx="48" cy="48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70" name="AutoShape 31"/>
            <p:cNvCxnSpPr>
              <a:cxnSpLocks noChangeShapeType="1"/>
              <a:stCxn id="69" idx="5"/>
              <a:endCxn id="76" idx="4"/>
            </p:cNvCxnSpPr>
            <p:nvPr/>
          </p:nvCxnSpPr>
          <p:spPr bwMode="auto">
            <a:xfrm rot="5400000" flipH="1" flipV="1">
              <a:off x="1536" y="3401"/>
              <a:ext cx="569" cy="7"/>
            </a:xfrm>
            <a:prstGeom prst="curvedConnector5">
              <a:avLst>
                <a:gd name="adj1" fmla="val 30579"/>
                <a:gd name="adj2" fmla="val -2642856"/>
                <a:gd name="adj3" fmla="val 6203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1" name="Line 32"/>
            <p:cNvSpPr>
              <a:spLocks noChangeShapeType="1"/>
            </p:cNvSpPr>
            <p:nvPr/>
          </p:nvSpPr>
          <p:spPr bwMode="auto">
            <a:xfrm>
              <a:off x="2400" y="3168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Line 33"/>
            <p:cNvSpPr>
              <a:spLocks noChangeShapeType="1"/>
            </p:cNvSpPr>
            <p:nvPr/>
          </p:nvSpPr>
          <p:spPr bwMode="auto">
            <a:xfrm>
              <a:off x="2400" y="3360"/>
              <a:ext cx="105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34"/>
            <p:cNvSpPr>
              <a:spLocks noChangeShapeType="1"/>
            </p:cNvSpPr>
            <p:nvPr/>
          </p:nvSpPr>
          <p:spPr bwMode="auto">
            <a:xfrm flipV="1">
              <a:off x="2400" y="3744"/>
              <a:ext cx="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Rectangle 35"/>
            <p:cNvSpPr>
              <a:spLocks noChangeArrowheads="1"/>
            </p:cNvSpPr>
            <p:nvPr/>
          </p:nvSpPr>
          <p:spPr bwMode="auto">
            <a:xfrm>
              <a:off x="1372" y="2256"/>
              <a:ext cx="2180" cy="1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từ</a:t>
              </a:r>
              <a:r>
                <a:rPr kumimoji="0" lang="en-US" sz="16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6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trường</a:t>
              </a:r>
              <a:r>
                <a:rPr kumimoji="0" lang="en-US" sz="16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26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bits </a:t>
              </a: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thấp</a:t>
              </a:r>
              <a:r>
                <a:rPr kumimoji="0" lang="en-US" sz="16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6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của</a:t>
              </a:r>
              <a:r>
                <a:rPr kumimoji="0" lang="en-US" sz="16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6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lệnh</a:t>
              </a:r>
              <a:r>
                <a:rPr kumimoji="0" lang="en-US" sz="16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6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nhảy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024" y="3024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Oval 37"/>
            <p:cNvSpPr>
              <a:spLocks noChangeArrowheads="1"/>
            </p:cNvSpPr>
            <p:nvPr/>
          </p:nvSpPr>
          <p:spPr bwMode="auto">
            <a:xfrm>
              <a:off x="1776" y="3072"/>
              <a:ext cx="96" cy="48"/>
            </a:xfrm>
            <a:prstGeom prst="ellipse">
              <a:avLst/>
            </a:prstGeom>
            <a:noFill/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4224" y="3360"/>
              <a:ext cx="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2400" y="3984"/>
              <a:ext cx="18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Line 40"/>
            <p:cNvSpPr>
              <a:spLocks noChangeShapeType="1"/>
            </p:cNvSpPr>
            <p:nvPr/>
          </p:nvSpPr>
          <p:spPr bwMode="auto">
            <a:xfrm>
              <a:off x="3456" y="3360"/>
              <a:ext cx="7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Line 41"/>
            <p:cNvSpPr>
              <a:spLocks noChangeShapeType="1"/>
            </p:cNvSpPr>
            <p:nvPr/>
          </p:nvSpPr>
          <p:spPr bwMode="auto">
            <a:xfrm>
              <a:off x="1920" y="3600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562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Vòng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lặp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58291"/>
            <a:ext cx="7315200" cy="4222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615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latin typeface="Arial"/>
                <a:cs typeface="Arial"/>
              </a:rPr>
              <a:t>Địa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chỉ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trong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lệnh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rẽ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nhánh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và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lệnh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nhảy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2133600"/>
            <a:ext cx="2057400" cy="2862322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Question:</a:t>
            </a:r>
          </a:p>
          <a:p>
            <a:r>
              <a:rPr lang="en-US" dirty="0" err="1">
                <a:latin typeface="Arial"/>
                <a:cs typeface="Arial"/>
              </a:rPr>
              <a:t>S</a:t>
            </a:r>
            <a:r>
              <a:rPr lang="en-US" dirty="0" err="1" smtClean="0">
                <a:latin typeface="Arial"/>
                <a:cs typeface="Arial"/>
              </a:rPr>
              <a:t>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lệnh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nhảy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bne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beq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với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khoảng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cách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bao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/>
                <a:cs typeface="Arial"/>
              </a:rPr>
              <a:t>nhiêu</a:t>
            </a:r>
            <a:r>
              <a:rPr lang="en-US" dirty="0" smtClean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lang="en-US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Answer:</a:t>
            </a:r>
          </a:p>
          <a:p>
            <a:r>
              <a:rPr lang="en-US" dirty="0" err="1" smtClean="0">
                <a:latin typeface="Arial"/>
                <a:cs typeface="Arial"/>
              </a:rPr>
              <a:t>Từ</a:t>
            </a:r>
            <a:r>
              <a:rPr lang="en-US" dirty="0" smtClean="0">
                <a:latin typeface="Arial"/>
                <a:cs typeface="Arial"/>
              </a:rPr>
              <a:t> -32,767 </a:t>
            </a:r>
            <a:r>
              <a:rPr lang="en-US" dirty="0" err="1" smtClean="0">
                <a:latin typeface="Arial"/>
                <a:cs typeface="Arial"/>
              </a:rPr>
              <a:t>đến</a:t>
            </a:r>
            <a:r>
              <a:rPr lang="en-US" dirty="0" smtClean="0">
                <a:latin typeface="Arial"/>
                <a:cs typeface="Arial"/>
              </a:rPr>
              <a:t> +32,768 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lệnh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từ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chỉ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lệnh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hiện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tại</a:t>
            </a:r>
            <a:r>
              <a:rPr lang="en-US" dirty="0">
                <a:latin typeface="Arial"/>
                <a:cs typeface="Arial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8400" y="2133600"/>
            <a:ext cx="6553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Arial"/>
                <a:cs typeface="Arial"/>
              </a:rPr>
              <a:t>Các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lệnh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rẽ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nhánh</a:t>
            </a:r>
            <a:endParaRPr lang="en-US" b="1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– </a:t>
            </a:r>
            <a:r>
              <a:rPr lang="en-US" b="1" dirty="0" err="1" smtClean="0">
                <a:latin typeface="Arial"/>
                <a:cs typeface="Arial"/>
              </a:rPr>
              <a:t>bne</a:t>
            </a:r>
            <a:r>
              <a:rPr lang="en-US" b="1" dirty="0" smtClean="0">
                <a:latin typeface="Arial"/>
                <a:cs typeface="Arial"/>
              </a:rPr>
              <a:t>/</a:t>
            </a:r>
            <a:r>
              <a:rPr lang="en-US" b="1" dirty="0" err="1" smtClean="0">
                <a:latin typeface="Arial"/>
                <a:cs typeface="Arial"/>
              </a:rPr>
              <a:t>beq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        </a:t>
            </a:r>
            <a:r>
              <a:rPr lang="en-US" dirty="0" smtClean="0">
                <a:latin typeface="Arial"/>
                <a:cs typeface="Arial"/>
              </a:rPr>
              <a:t>I-format     </a:t>
            </a:r>
            <a:r>
              <a:rPr lang="en-US" b="1" dirty="0" smtClean="0">
                <a:latin typeface="Arial"/>
                <a:cs typeface="Arial"/>
              </a:rPr>
              <a:t>16 bit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immediate</a:t>
            </a:r>
            <a:endParaRPr lang="en-US" b="1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– </a:t>
            </a:r>
            <a:r>
              <a:rPr lang="en-US" b="1" dirty="0" smtClean="0">
                <a:latin typeface="Arial"/>
                <a:cs typeface="Arial"/>
              </a:rPr>
              <a:t>j                      </a:t>
            </a:r>
            <a:r>
              <a:rPr lang="en-US" dirty="0" smtClean="0">
                <a:latin typeface="Arial"/>
                <a:cs typeface="Arial"/>
              </a:rPr>
              <a:t>J-format     </a:t>
            </a:r>
            <a:r>
              <a:rPr lang="en-US" b="1" dirty="0" smtClean="0">
                <a:latin typeface="Arial"/>
                <a:cs typeface="Arial"/>
              </a:rPr>
              <a:t>26 bit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immediate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b="1" dirty="0" err="1" smtClean="0">
                <a:latin typeface="Arial"/>
                <a:cs typeface="Arial"/>
              </a:rPr>
              <a:t>Địa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chỉ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là</a:t>
            </a:r>
            <a:r>
              <a:rPr lang="en-US" b="1" dirty="0" smtClean="0">
                <a:latin typeface="Arial"/>
                <a:cs typeface="Arial"/>
              </a:rPr>
              <a:t> 32 bits!  </a:t>
            </a:r>
            <a:r>
              <a:rPr lang="en-US" dirty="0" err="1" smtClean="0">
                <a:latin typeface="Arial"/>
                <a:cs typeface="Arial"/>
              </a:rPr>
              <a:t>Điều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khiển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bằng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cách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nào</a:t>
            </a:r>
            <a:r>
              <a:rPr lang="en-US" dirty="0" smtClean="0">
                <a:latin typeface="Arial"/>
                <a:cs typeface="Arial"/>
              </a:rPr>
              <a:t>?</a:t>
            </a:r>
          </a:p>
          <a:p>
            <a:r>
              <a:rPr lang="en-US" dirty="0" smtClean="0">
                <a:latin typeface="Arial"/>
                <a:cs typeface="Arial"/>
              </a:rPr>
              <a:t>– </a:t>
            </a:r>
            <a:r>
              <a:rPr lang="en-US" dirty="0" err="1" smtClean="0">
                <a:latin typeface="Arial"/>
                <a:cs typeface="Arial"/>
              </a:rPr>
              <a:t>Xem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xét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bne</a:t>
            </a:r>
            <a:r>
              <a:rPr lang="en-US" b="1" dirty="0" smtClean="0">
                <a:latin typeface="Arial"/>
                <a:cs typeface="Arial"/>
              </a:rPr>
              <a:t>/</a:t>
            </a:r>
            <a:r>
              <a:rPr lang="en-US" b="1" dirty="0" err="1" smtClean="0">
                <a:latin typeface="Arial"/>
                <a:cs typeface="Arial"/>
              </a:rPr>
              <a:t>beq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như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độ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lệch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tương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đối</a:t>
            </a:r>
            <a:r>
              <a:rPr lang="en-US" dirty="0" smtClean="0">
                <a:latin typeface="Arial"/>
                <a:cs typeface="Arial"/>
              </a:rPr>
              <a:t> (</a:t>
            </a:r>
            <a:r>
              <a:rPr lang="en-US" b="1" dirty="0" smtClean="0">
                <a:latin typeface="Arial"/>
                <a:cs typeface="Arial"/>
              </a:rPr>
              <a:t>relative offsets) </a:t>
            </a:r>
            <a:r>
              <a:rPr lang="en-US" dirty="0" smtClean="0">
                <a:latin typeface="Arial"/>
                <a:cs typeface="Arial"/>
              </a:rPr>
              <a:t>(</a:t>
            </a:r>
            <a:r>
              <a:rPr lang="en-US" b="1" dirty="0" err="1" smtClean="0">
                <a:latin typeface="Arial"/>
                <a:cs typeface="Arial"/>
              </a:rPr>
              <a:t>cộng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với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giá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trị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PC </a:t>
            </a:r>
            <a:r>
              <a:rPr lang="en-US" dirty="0" err="1" smtClean="0">
                <a:latin typeface="Arial"/>
                <a:cs typeface="Arial"/>
              </a:rPr>
              <a:t>hiện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thời</a:t>
            </a:r>
            <a:r>
              <a:rPr lang="en-US" dirty="0" smtClean="0">
                <a:latin typeface="Arial"/>
                <a:cs typeface="Arial"/>
              </a:rPr>
              <a:t>)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– </a:t>
            </a:r>
            <a:r>
              <a:rPr lang="en-US" dirty="0" err="1" smtClean="0">
                <a:latin typeface="Arial"/>
                <a:cs typeface="Arial"/>
              </a:rPr>
              <a:t>Xem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xét</a:t>
            </a:r>
            <a:r>
              <a:rPr lang="en-US" dirty="0" smtClean="0">
                <a:latin typeface="Arial"/>
                <a:cs typeface="Arial"/>
              </a:rPr>
              <a:t>  </a:t>
            </a:r>
            <a:r>
              <a:rPr lang="en-US" b="1" dirty="0" smtClean="0">
                <a:latin typeface="Arial"/>
                <a:cs typeface="Arial"/>
              </a:rPr>
              <a:t>j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như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một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giá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tuyệt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đối</a:t>
            </a:r>
            <a:r>
              <a:rPr lang="en-US" dirty="0" smtClean="0">
                <a:latin typeface="Arial"/>
                <a:cs typeface="Arial"/>
              </a:rPr>
              <a:t> (</a:t>
            </a:r>
            <a:r>
              <a:rPr lang="en-US" b="1" dirty="0" smtClean="0">
                <a:latin typeface="Arial"/>
                <a:cs typeface="Arial"/>
              </a:rPr>
              <a:t>absolute value) </a:t>
            </a:r>
            <a:r>
              <a:rPr lang="en-US" dirty="0" smtClean="0">
                <a:latin typeface="Arial"/>
                <a:cs typeface="Arial"/>
              </a:rPr>
              <a:t>(</a:t>
            </a:r>
            <a:r>
              <a:rPr lang="en-US" b="1" dirty="0" err="1" smtClean="0">
                <a:latin typeface="Arial"/>
                <a:cs typeface="Arial"/>
              </a:rPr>
              <a:t>thay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thế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26 bits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của</a:t>
            </a:r>
            <a:r>
              <a:rPr lang="en-US" dirty="0" smtClean="0">
                <a:latin typeface="Arial"/>
                <a:cs typeface="Arial"/>
              </a:rPr>
              <a:t> PC</a:t>
            </a:r>
            <a:r>
              <a:rPr lang="en-US" dirty="0">
                <a:latin typeface="Arial"/>
                <a:cs typeface="Arial"/>
              </a:rPr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754236"/>
            <a:ext cx="6315832" cy="1773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5732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4989513" cy="368300"/>
          </a:xfrm>
          <a:noFill/>
          <a:ln/>
        </p:spPr>
        <p:txBody>
          <a:bodyPr wrap="none">
            <a:normAutofit fontScale="90000"/>
          </a:bodyPr>
          <a:lstStyle/>
          <a:p>
            <a:r>
              <a:rPr lang="en-US" dirty="0" smtClean="0"/>
              <a:t>Chu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1377283" name="Rectangle 2051"/>
          <p:cNvSpPr>
            <a:spLocks noChangeArrowheads="1"/>
          </p:cNvSpPr>
          <p:nvPr/>
        </p:nvSpPr>
        <p:spPr bwMode="auto">
          <a:xfrm>
            <a:off x="933450" y="1009650"/>
            <a:ext cx="1574800" cy="646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ctr">
              <a:lnSpc>
                <a:spcPct val="86000"/>
              </a:lnSpc>
              <a:spcBef>
                <a:spcPct val="40000"/>
              </a:spcBef>
            </a:pPr>
            <a:r>
              <a:rPr lang="en-US" sz="1800" b="1" i="1">
                <a:latin typeface="Arial" charset="0"/>
              </a:rPr>
              <a:t>Instruction</a:t>
            </a:r>
          </a:p>
          <a:p>
            <a:pPr marL="342900" indent="-342900" algn="ctr">
              <a:lnSpc>
                <a:spcPct val="86000"/>
              </a:lnSpc>
              <a:spcBef>
                <a:spcPct val="40000"/>
              </a:spcBef>
            </a:pPr>
            <a:r>
              <a:rPr lang="en-US" sz="1800" b="1" i="1">
                <a:latin typeface="Arial" charset="0"/>
              </a:rPr>
              <a:t>Fetch</a:t>
            </a:r>
          </a:p>
        </p:txBody>
      </p:sp>
      <p:sp>
        <p:nvSpPr>
          <p:cNvPr id="1377284" name="Rectangle 2052"/>
          <p:cNvSpPr>
            <a:spLocks noChangeArrowheads="1"/>
          </p:cNvSpPr>
          <p:nvPr/>
        </p:nvSpPr>
        <p:spPr bwMode="auto">
          <a:xfrm>
            <a:off x="933450" y="2000250"/>
            <a:ext cx="1574800" cy="646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ctr">
              <a:lnSpc>
                <a:spcPct val="86000"/>
              </a:lnSpc>
              <a:spcBef>
                <a:spcPct val="40000"/>
              </a:spcBef>
            </a:pPr>
            <a:r>
              <a:rPr lang="en-US" sz="1800" b="1" i="1">
                <a:latin typeface="Arial" charset="0"/>
              </a:rPr>
              <a:t>Instruction</a:t>
            </a:r>
          </a:p>
          <a:p>
            <a:pPr marL="342900" indent="-342900" algn="ctr">
              <a:lnSpc>
                <a:spcPct val="86000"/>
              </a:lnSpc>
              <a:spcBef>
                <a:spcPct val="40000"/>
              </a:spcBef>
            </a:pPr>
            <a:r>
              <a:rPr lang="en-US" sz="1800" b="1" i="1">
                <a:latin typeface="Arial" charset="0"/>
              </a:rPr>
              <a:t>Decode</a:t>
            </a:r>
          </a:p>
        </p:txBody>
      </p:sp>
      <p:sp>
        <p:nvSpPr>
          <p:cNvPr id="1377285" name="Rectangle 2053"/>
          <p:cNvSpPr>
            <a:spLocks noChangeArrowheads="1"/>
          </p:cNvSpPr>
          <p:nvPr/>
        </p:nvSpPr>
        <p:spPr bwMode="auto">
          <a:xfrm>
            <a:off x="933450" y="2990850"/>
            <a:ext cx="1574800" cy="646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ctr">
              <a:lnSpc>
                <a:spcPct val="86000"/>
              </a:lnSpc>
              <a:spcBef>
                <a:spcPct val="40000"/>
              </a:spcBef>
            </a:pPr>
            <a:r>
              <a:rPr lang="en-US" sz="1800" b="1" i="1">
                <a:latin typeface="Arial" charset="0"/>
              </a:rPr>
              <a:t>Operand</a:t>
            </a:r>
          </a:p>
          <a:p>
            <a:pPr marL="342900" indent="-342900" algn="ctr">
              <a:lnSpc>
                <a:spcPct val="86000"/>
              </a:lnSpc>
              <a:spcBef>
                <a:spcPct val="40000"/>
              </a:spcBef>
            </a:pPr>
            <a:r>
              <a:rPr lang="en-US" sz="1800" b="1" i="1">
                <a:latin typeface="Arial" charset="0"/>
              </a:rPr>
              <a:t>Fetch</a:t>
            </a:r>
          </a:p>
        </p:txBody>
      </p:sp>
      <p:sp>
        <p:nvSpPr>
          <p:cNvPr id="1377286" name="Rectangle 2054"/>
          <p:cNvSpPr>
            <a:spLocks noChangeArrowheads="1"/>
          </p:cNvSpPr>
          <p:nvPr/>
        </p:nvSpPr>
        <p:spPr bwMode="auto">
          <a:xfrm>
            <a:off x="933450" y="3981450"/>
            <a:ext cx="1574800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ctr">
              <a:lnSpc>
                <a:spcPct val="88000"/>
              </a:lnSpc>
              <a:spcBef>
                <a:spcPct val="43000"/>
              </a:spcBef>
            </a:pPr>
            <a:r>
              <a:rPr lang="en-US" sz="1800" b="1" i="1">
                <a:latin typeface="Arial" charset="0"/>
              </a:rPr>
              <a:t>Execute</a:t>
            </a:r>
          </a:p>
        </p:txBody>
      </p:sp>
      <p:sp>
        <p:nvSpPr>
          <p:cNvPr id="1377287" name="Rectangle 2055"/>
          <p:cNvSpPr>
            <a:spLocks noChangeArrowheads="1"/>
          </p:cNvSpPr>
          <p:nvPr/>
        </p:nvSpPr>
        <p:spPr bwMode="auto">
          <a:xfrm>
            <a:off x="933450" y="4667250"/>
            <a:ext cx="1574800" cy="646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ctr">
              <a:lnSpc>
                <a:spcPct val="86000"/>
              </a:lnSpc>
              <a:spcBef>
                <a:spcPct val="40000"/>
              </a:spcBef>
            </a:pPr>
            <a:r>
              <a:rPr lang="en-US" sz="1800" b="1" i="1">
                <a:latin typeface="Arial" charset="0"/>
              </a:rPr>
              <a:t>Result</a:t>
            </a:r>
          </a:p>
          <a:p>
            <a:pPr marL="342900" indent="-342900" algn="ctr">
              <a:lnSpc>
                <a:spcPct val="86000"/>
              </a:lnSpc>
              <a:spcBef>
                <a:spcPct val="40000"/>
              </a:spcBef>
            </a:pPr>
            <a:r>
              <a:rPr lang="en-US" sz="1800" b="1" i="1">
                <a:latin typeface="Arial" charset="0"/>
              </a:rPr>
              <a:t>Store</a:t>
            </a:r>
          </a:p>
        </p:txBody>
      </p:sp>
      <p:sp>
        <p:nvSpPr>
          <p:cNvPr id="1377288" name="Rectangle 2056"/>
          <p:cNvSpPr>
            <a:spLocks noChangeArrowheads="1"/>
          </p:cNvSpPr>
          <p:nvPr/>
        </p:nvSpPr>
        <p:spPr bwMode="auto">
          <a:xfrm>
            <a:off x="933450" y="5657850"/>
            <a:ext cx="1574800" cy="646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ctr">
              <a:lnSpc>
                <a:spcPct val="86000"/>
              </a:lnSpc>
              <a:spcBef>
                <a:spcPct val="40000"/>
              </a:spcBef>
            </a:pPr>
            <a:r>
              <a:rPr lang="en-US" sz="1800" b="1" i="1">
                <a:latin typeface="Arial" charset="0"/>
              </a:rPr>
              <a:t>Next</a:t>
            </a:r>
          </a:p>
          <a:p>
            <a:pPr marL="342900" indent="-342900" algn="ctr">
              <a:lnSpc>
                <a:spcPct val="86000"/>
              </a:lnSpc>
              <a:spcBef>
                <a:spcPct val="40000"/>
              </a:spcBef>
            </a:pPr>
            <a:r>
              <a:rPr lang="en-US" sz="1800" b="1" i="1">
                <a:latin typeface="Arial" charset="0"/>
              </a:rPr>
              <a:t>Instruction</a:t>
            </a:r>
          </a:p>
        </p:txBody>
      </p:sp>
      <p:sp>
        <p:nvSpPr>
          <p:cNvPr id="1377289" name="Line 2057"/>
          <p:cNvSpPr>
            <a:spLocks noChangeShapeType="1"/>
          </p:cNvSpPr>
          <p:nvPr/>
        </p:nvSpPr>
        <p:spPr bwMode="auto">
          <a:xfrm>
            <a:off x="1676400" y="1676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7290" name="Line 2058"/>
          <p:cNvSpPr>
            <a:spLocks noChangeShapeType="1"/>
          </p:cNvSpPr>
          <p:nvPr/>
        </p:nvSpPr>
        <p:spPr bwMode="auto">
          <a:xfrm>
            <a:off x="1676400" y="3657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7291" name="Line 2059"/>
          <p:cNvSpPr>
            <a:spLocks noChangeShapeType="1"/>
          </p:cNvSpPr>
          <p:nvPr/>
        </p:nvSpPr>
        <p:spPr bwMode="auto">
          <a:xfrm>
            <a:off x="1676400" y="2667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7292" name="Line 2060"/>
          <p:cNvSpPr>
            <a:spLocks noChangeShapeType="1"/>
          </p:cNvSpPr>
          <p:nvPr/>
        </p:nvSpPr>
        <p:spPr bwMode="auto">
          <a:xfrm>
            <a:off x="1676400" y="5334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7293" name="Line 2061"/>
          <p:cNvSpPr>
            <a:spLocks noChangeShapeType="1"/>
          </p:cNvSpPr>
          <p:nvPr/>
        </p:nvSpPr>
        <p:spPr bwMode="auto">
          <a:xfrm>
            <a:off x="1676400" y="42672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7294" name="Line 2062"/>
          <p:cNvSpPr>
            <a:spLocks noChangeShapeType="1"/>
          </p:cNvSpPr>
          <p:nvPr/>
        </p:nvSpPr>
        <p:spPr bwMode="auto">
          <a:xfrm>
            <a:off x="1676400" y="63246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7295" name="Line 2063"/>
          <p:cNvSpPr>
            <a:spLocks noChangeShapeType="1"/>
          </p:cNvSpPr>
          <p:nvPr/>
        </p:nvSpPr>
        <p:spPr bwMode="auto">
          <a:xfrm flipH="1">
            <a:off x="609600" y="64770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7296" name="Line 2064"/>
          <p:cNvSpPr>
            <a:spLocks noChangeShapeType="1"/>
          </p:cNvSpPr>
          <p:nvPr/>
        </p:nvSpPr>
        <p:spPr bwMode="auto">
          <a:xfrm flipV="1">
            <a:off x="609600" y="685800"/>
            <a:ext cx="0" cy="579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7297" name="Line 2065"/>
          <p:cNvSpPr>
            <a:spLocks noChangeShapeType="1"/>
          </p:cNvSpPr>
          <p:nvPr/>
        </p:nvSpPr>
        <p:spPr bwMode="auto">
          <a:xfrm>
            <a:off x="609600" y="6858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7298" name="Line 2066"/>
          <p:cNvSpPr>
            <a:spLocks noChangeShapeType="1"/>
          </p:cNvSpPr>
          <p:nvPr/>
        </p:nvSpPr>
        <p:spPr bwMode="auto">
          <a:xfrm>
            <a:off x="1676400" y="685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7299" name="Rectangle 2067"/>
          <p:cNvSpPr>
            <a:spLocks noChangeArrowheads="1"/>
          </p:cNvSpPr>
          <p:nvPr/>
        </p:nvSpPr>
        <p:spPr bwMode="auto">
          <a:xfrm>
            <a:off x="3136900" y="1003300"/>
            <a:ext cx="55499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just">
              <a:lnSpc>
                <a:spcPct val="97000"/>
              </a:lnSpc>
              <a:spcBef>
                <a:spcPct val="49000"/>
              </a:spcBef>
            </a:pPr>
            <a:r>
              <a:rPr lang="en-US" sz="1800" dirty="0">
                <a:latin typeface="Comic Sans MS" charset="0"/>
              </a:rPr>
              <a:t>Obtain instruction from program storage</a:t>
            </a:r>
          </a:p>
        </p:txBody>
      </p:sp>
      <p:sp>
        <p:nvSpPr>
          <p:cNvPr id="1377300" name="Rectangle 2068"/>
          <p:cNvSpPr>
            <a:spLocks noChangeArrowheads="1"/>
          </p:cNvSpPr>
          <p:nvPr/>
        </p:nvSpPr>
        <p:spPr bwMode="auto">
          <a:xfrm>
            <a:off x="3136900" y="1993900"/>
            <a:ext cx="54737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just">
              <a:lnSpc>
                <a:spcPct val="97000"/>
              </a:lnSpc>
              <a:spcBef>
                <a:spcPct val="49000"/>
              </a:spcBef>
            </a:pPr>
            <a:r>
              <a:rPr lang="en-US" sz="1800">
                <a:latin typeface="Comic Sans MS" charset="0"/>
              </a:rPr>
              <a:t>Determine required actions and instruction size</a:t>
            </a:r>
          </a:p>
        </p:txBody>
      </p:sp>
      <p:sp>
        <p:nvSpPr>
          <p:cNvPr id="1377301" name="Rectangle 2069"/>
          <p:cNvSpPr>
            <a:spLocks noChangeArrowheads="1"/>
          </p:cNvSpPr>
          <p:nvPr/>
        </p:nvSpPr>
        <p:spPr bwMode="auto">
          <a:xfrm>
            <a:off x="3136900" y="2984500"/>
            <a:ext cx="53213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just">
              <a:lnSpc>
                <a:spcPct val="97000"/>
              </a:lnSpc>
              <a:spcBef>
                <a:spcPct val="49000"/>
              </a:spcBef>
            </a:pPr>
            <a:r>
              <a:rPr lang="en-US" sz="1800">
                <a:latin typeface="Comic Sans MS" charset="0"/>
              </a:rPr>
              <a:t>Locate and obtain operand data</a:t>
            </a:r>
          </a:p>
        </p:txBody>
      </p:sp>
      <p:sp>
        <p:nvSpPr>
          <p:cNvPr id="1377302" name="Rectangle 2070"/>
          <p:cNvSpPr>
            <a:spLocks noChangeArrowheads="1"/>
          </p:cNvSpPr>
          <p:nvPr/>
        </p:nvSpPr>
        <p:spPr bwMode="auto">
          <a:xfrm>
            <a:off x="3136900" y="3949700"/>
            <a:ext cx="53213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just">
              <a:lnSpc>
                <a:spcPct val="97000"/>
              </a:lnSpc>
              <a:spcBef>
                <a:spcPct val="49000"/>
              </a:spcBef>
            </a:pPr>
            <a:r>
              <a:rPr lang="en-US" sz="1800" dirty="0">
                <a:latin typeface="Comic Sans MS" charset="0"/>
              </a:rPr>
              <a:t>Compute result value or status</a:t>
            </a:r>
          </a:p>
        </p:txBody>
      </p:sp>
      <p:sp>
        <p:nvSpPr>
          <p:cNvPr id="1377303" name="Rectangle 2071"/>
          <p:cNvSpPr>
            <a:spLocks noChangeArrowheads="1"/>
          </p:cNvSpPr>
          <p:nvPr/>
        </p:nvSpPr>
        <p:spPr bwMode="auto">
          <a:xfrm>
            <a:off x="3136900" y="4660900"/>
            <a:ext cx="58547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just">
              <a:lnSpc>
                <a:spcPct val="97000"/>
              </a:lnSpc>
              <a:spcBef>
                <a:spcPct val="49000"/>
              </a:spcBef>
            </a:pPr>
            <a:r>
              <a:rPr lang="en-US" sz="1800">
                <a:latin typeface="Comic Sans MS" charset="0"/>
              </a:rPr>
              <a:t>Deposit results in register or storage for later use</a:t>
            </a:r>
          </a:p>
        </p:txBody>
      </p:sp>
      <p:sp>
        <p:nvSpPr>
          <p:cNvPr id="1377304" name="Rectangle 2072"/>
          <p:cNvSpPr>
            <a:spLocks noChangeArrowheads="1"/>
          </p:cNvSpPr>
          <p:nvPr/>
        </p:nvSpPr>
        <p:spPr bwMode="auto">
          <a:xfrm>
            <a:off x="3136900" y="5651500"/>
            <a:ext cx="51689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marL="342900" indent="-342900" algn="just">
              <a:lnSpc>
                <a:spcPct val="97000"/>
              </a:lnSpc>
              <a:spcBef>
                <a:spcPct val="49000"/>
              </a:spcBef>
            </a:pPr>
            <a:r>
              <a:rPr lang="en-US" sz="1800">
                <a:latin typeface="Comic Sans MS" charset="0"/>
              </a:rPr>
              <a:t>Determine successor instruction</a:t>
            </a:r>
          </a:p>
        </p:txBody>
      </p:sp>
    </p:spTree>
    <p:extLst>
      <p:ext uri="{BB962C8B-B14F-4D97-AF65-F5344CB8AC3E}">
        <p14:creationId xmlns:p14="http://schemas.microsoft.com/office/powerpoint/2010/main" val="21031351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4" y="1066800"/>
            <a:ext cx="7620001" cy="609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Arial"/>
                <a:cs typeface="Arial"/>
              </a:rPr>
              <a:t>Ví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dụ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nhảy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địa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chỉ</a:t>
            </a:r>
            <a:r>
              <a:rPr lang="en-US" b="1" dirty="0" smtClean="0">
                <a:latin typeface="Arial"/>
                <a:cs typeface="Arial"/>
              </a:rPr>
              <a:t>: loops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1" y="2057400"/>
            <a:ext cx="8153400" cy="384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57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Biên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dịch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r>
              <a:rPr lang="en-US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dạng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647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6508377" cy="1143000"/>
          </a:xfrm>
        </p:spPr>
        <p:txBody>
          <a:bodyPr/>
          <a:lstStyle/>
          <a:p>
            <a:r>
              <a:rPr lang="en-US" sz="3400" b="1" dirty="0" err="1" smtClean="0">
                <a:latin typeface="Arial"/>
                <a:cs typeface="Arial"/>
              </a:rPr>
              <a:t>Định</a:t>
            </a:r>
            <a:r>
              <a:rPr lang="en-US" sz="3400" b="1" dirty="0" smtClean="0">
                <a:latin typeface="Arial"/>
                <a:cs typeface="Arial"/>
              </a:rPr>
              <a:t> </a:t>
            </a:r>
            <a:r>
              <a:rPr lang="en-US" sz="3400" b="1" dirty="0" err="1" smtClean="0">
                <a:latin typeface="Arial"/>
                <a:cs typeface="Arial"/>
              </a:rPr>
              <a:t>dạng</a:t>
            </a:r>
            <a:r>
              <a:rPr lang="en-US" sz="3400" b="1" dirty="0" smtClean="0">
                <a:latin typeface="Arial"/>
                <a:cs typeface="Arial"/>
              </a:rPr>
              <a:t> </a:t>
            </a:r>
            <a:r>
              <a:rPr lang="en-US" sz="3400" b="1" dirty="0" err="1" smtClean="0">
                <a:latin typeface="Arial"/>
                <a:cs typeface="Arial"/>
              </a:rPr>
              <a:t>lệnh</a:t>
            </a:r>
            <a:r>
              <a:rPr lang="en-US" sz="3400" b="1" dirty="0" smtClean="0">
                <a:latin typeface="Arial"/>
                <a:cs typeface="Arial"/>
              </a:rPr>
              <a:t> (</a:t>
            </a:r>
            <a:r>
              <a:rPr lang="en-US" sz="3400" b="1" dirty="0" err="1" smtClean="0">
                <a:latin typeface="Arial"/>
                <a:cs typeface="Arial"/>
              </a:rPr>
              <a:t>mã</a:t>
            </a:r>
            <a:r>
              <a:rPr lang="en-US" sz="3400" b="1" dirty="0" smtClean="0">
                <a:latin typeface="Arial"/>
                <a:cs typeface="Arial"/>
              </a:rPr>
              <a:t> </a:t>
            </a:r>
            <a:r>
              <a:rPr lang="en-US" sz="3400" b="1" dirty="0" err="1" smtClean="0">
                <a:latin typeface="Arial"/>
                <a:cs typeface="Arial"/>
              </a:rPr>
              <a:t>máy</a:t>
            </a:r>
            <a:r>
              <a:rPr lang="en-US" sz="3400" b="1" dirty="0" smtClean="0">
                <a:latin typeface="Arial"/>
                <a:cs typeface="Arial"/>
              </a:rPr>
              <a:t>)</a:t>
            </a:r>
            <a:endParaRPr lang="en-US" sz="3400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2673" y="1600200"/>
            <a:ext cx="77862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Ngôn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máy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hiểu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chuỗi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ký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tự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“add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R8, R17, R18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”</a:t>
            </a:r>
          </a:p>
          <a:p>
            <a:pPr lvl="1"/>
            <a:r>
              <a:rPr lang="en-US" sz="1600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phải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chuyển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đổi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ngôn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máy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(1s and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0s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dd R8, R17, R18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→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000000  10001 10010   01000 00000 100000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MIPS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1" y="3951718"/>
            <a:ext cx="4518953" cy="84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9" y="4814555"/>
            <a:ext cx="4615935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195454" y="3712231"/>
            <a:ext cx="3657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•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opcode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xác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phép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(e.g., “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add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” “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lw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”)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•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rs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thanh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ghi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chứa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hạng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nguồn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1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tệp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thanh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ghi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•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rt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  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thanh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ghi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chưa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hạng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nguồn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2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tệp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thanh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ghi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•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thanh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ghi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kết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quả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•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shamt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lượng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dịch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dịch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•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funct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chức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năng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thêm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(add =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32, sub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=34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1065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Định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dạng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MIPS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21807" y="2918034"/>
            <a:ext cx="60883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• </a:t>
            </a:r>
            <a:r>
              <a:rPr lang="en-US" sz="1600" b="1" dirty="0" smtClean="0"/>
              <a:t>MIPS </a:t>
            </a:r>
            <a:r>
              <a:rPr lang="en-US" sz="1600" b="1" dirty="0" err="1" smtClean="0"/>
              <a:t>có</a:t>
            </a:r>
            <a:r>
              <a:rPr lang="en-US" sz="1600" b="1" dirty="0" smtClean="0"/>
              <a:t> 3 </a:t>
            </a:r>
            <a:r>
              <a:rPr lang="en-US" sz="1600" b="1" dirty="0" err="1" smtClean="0"/>
              <a:t>dạng</a:t>
            </a:r>
            <a:r>
              <a:rPr lang="en-US" sz="1600" b="1" dirty="0"/>
              <a:t> </a:t>
            </a:r>
            <a:r>
              <a:rPr lang="en-US" sz="1600" b="1" dirty="0" err="1" smtClean="0"/>
              <a:t>chỉ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thị</a:t>
            </a:r>
            <a:r>
              <a:rPr lang="en-US" sz="1600" b="1" dirty="0" smtClean="0"/>
              <a:t> :</a:t>
            </a:r>
            <a:endParaRPr lang="en-US" sz="1600" b="1" dirty="0"/>
          </a:p>
          <a:p>
            <a:pPr lvl="1"/>
            <a:r>
              <a:rPr lang="en-US" sz="1600" dirty="0"/>
              <a:t>– </a:t>
            </a:r>
            <a:r>
              <a:rPr lang="en-US" sz="1600" dirty="0" smtClean="0"/>
              <a:t>R:	operation	3 registers</a:t>
            </a:r>
            <a:r>
              <a:rPr lang="en-US" sz="1600" dirty="0"/>
              <a:t> </a:t>
            </a:r>
            <a:r>
              <a:rPr lang="en-US" sz="1600" dirty="0" smtClean="0"/>
              <a:t>         no immediate</a:t>
            </a:r>
            <a:endParaRPr lang="en-US" sz="1600" dirty="0"/>
          </a:p>
          <a:p>
            <a:pPr lvl="1"/>
            <a:r>
              <a:rPr lang="en-US" sz="1600" dirty="0"/>
              <a:t>– </a:t>
            </a:r>
            <a:r>
              <a:rPr lang="en-US" sz="1600" dirty="0" smtClean="0"/>
              <a:t>I:	operation	2 registers</a:t>
            </a:r>
            <a:r>
              <a:rPr lang="en-US" sz="1600" dirty="0"/>
              <a:t> </a:t>
            </a:r>
            <a:r>
              <a:rPr lang="en-US" sz="1600" dirty="0" smtClean="0"/>
              <a:t>         short immediate</a:t>
            </a:r>
            <a:endParaRPr lang="en-US" sz="1600" dirty="0"/>
          </a:p>
          <a:p>
            <a:pPr lvl="1"/>
            <a:r>
              <a:rPr lang="en-US" sz="1600" dirty="0"/>
              <a:t>– </a:t>
            </a:r>
            <a:r>
              <a:rPr lang="en-US" sz="1600" dirty="0" smtClean="0"/>
              <a:t>J:    jump	0 registers</a:t>
            </a:r>
            <a:r>
              <a:rPr lang="en-US" sz="1600" dirty="0"/>
              <a:t> </a:t>
            </a:r>
            <a:r>
              <a:rPr lang="en-US" sz="1600" dirty="0" smtClean="0"/>
              <a:t>         long immediate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52400" y="2514600"/>
            <a:ext cx="2895600" cy="1815882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hỏi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cộng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tức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thời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addi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bao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nhiêu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bit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lưu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hằng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Trả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lời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: 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I-format: 5+5+6 bits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= 16 bits. </a:t>
            </a:r>
          </a:p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nằm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khoảng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-32,768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+32,767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724400"/>
            <a:ext cx="6533741" cy="1866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968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Tổng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lệnh</a:t>
            </a:r>
            <a:r>
              <a:rPr lang="en-US" b="1" dirty="0" smtClean="0"/>
              <a:t> MIPS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mtClean="0"/>
              <a:t>HUST-FET, </a:t>
            </a:r>
            <a:fld id="{7247B10F-F915-4C1B-B165-4B8EA3CF8261}" type="datetime1">
              <a:rPr lang="vi-VN" smtClean="0"/>
              <a:pPr algn="r"/>
              <a:t>9/16/14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D2BF57BF-E7CD-45E1-AADF-EBA0643F2BA7}" type="slidenum">
              <a:rPr lang="en-US" smtClean="0"/>
              <a:pPr algn="ctr"/>
              <a:t>44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Group 79"/>
          <p:cNvGraphicFramePr>
            <a:graphicFrameLocks/>
          </p:cNvGraphicFramePr>
          <p:nvPr/>
        </p:nvGraphicFramePr>
        <p:xfrm>
          <a:off x="228600" y="762000"/>
          <a:ext cx="8686800" cy="5420995"/>
        </p:xfrm>
        <a:graphic>
          <a:graphicData uri="http://schemas.openxmlformats.org/drawingml/2006/table">
            <a:tbl>
              <a:tblPr/>
              <a:tblGrid>
                <a:gridCol w="1219200"/>
                <a:gridCol w="1752600"/>
                <a:gridCol w="914400"/>
                <a:gridCol w="2133600"/>
                <a:gridCol w="2667000"/>
              </a:tblGrid>
              <a:tr h="228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 rowSpan="12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Arithmetic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(R &amp; I format)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&amp; 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  $s1, $s2,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$s1 = $s2 +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&amp; 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  $s1, $s2,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$s1 = $s2 -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 immediate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addi $s1, $s2,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$s1 = $s2 + 4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shift left logical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&amp; 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sll    $s1, $s2, 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$s1 = $s2 &lt;&lt;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shift right logical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&amp; 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srl    $s1, $s2, 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$s1 = $s2 &gt;&gt; 4  (fill with zeros)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shift right arithmetic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&amp; 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sra   $s1, $s2, 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$s1 = $s2 &gt;&gt; 4 (fill with sign bit)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&amp; 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and  $s1, $s2,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$s1 = $s2 &amp;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&amp; 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or    $s1, $s2,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$s1 = $s2 |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 &amp; 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nor  $s1, $s2,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$s1 = not ($s2 | $s3)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and immediate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and  $s1, $s2, ff00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$s1 = $s2 &amp; 0xff00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or immediate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or    $s1, $s2, ff00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$s1 = $s2 | 0xff00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load upper immediate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lui   $s1, 0xffff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$s1 = 0xffff0000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055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Tổng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lệnh</a:t>
            </a:r>
            <a:r>
              <a:rPr lang="en-US" b="1" dirty="0" smtClean="0"/>
              <a:t> MIPS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smtClean="0"/>
              <a:t>HUST-FET, </a:t>
            </a:r>
            <a:fld id="{7247B10F-F915-4C1B-B165-4B8EA3CF8261}" type="datetime1">
              <a:rPr lang="vi-VN" smtClean="0"/>
              <a:pPr algn="r"/>
              <a:t>9/16/14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D2BF57BF-E7CD-45E1-AADF-EBA0643F2BA7}" type="slidenum">
              <a:rPr lang="en-US" smtClean="0"/>
              <a:pPr algn="ctr"/>
              <a:t>45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Group 93"/>
          <p:cNvGraphicFramePr>
            <a:graphicFrameLocks/>
          </p:cNvGraphicFramePr>
          <p:nvPr/>
        </p:nvGraphicFramePr>
        <p:xfrm>
          <a:off x="228600" y="762000"/>
          <a:ext cx="8686800" cy="5500307"/>
        </p:xfrm>
        <a:graphic>
          <a:graphicData uri="http://schemas.openxmlformats.org/drawingml/2006/table">
            <a:tbl>
              <a:tblPr/>
              <a:tblGrid>
                <a:gridCol w="1219200"/>
                <a:gridCol w="1752600"/>
                <a:gridCol w="914400"/>
                <a:gridCol w="2057400"/>
                <a:gridCol w="27432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 rowSpan="6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transfer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 format)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 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lw    $s1, 100($s2)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$s1 = Memory($s2+100)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 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   $s1, 100($s2)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Memory($s2+100) = $s1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load 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lb    $s1, 101($s2)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$s1 = Memory($s2+101)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store 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sb   $s1, 101($s2)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Memory($s2+101) = $s1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load half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lh    $s1, 101($s2)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$s1 = Memory($s2+102)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store half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sh   $s1, 101($s2)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Memory($s2+102) = $s1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Cond. branch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 &amp; R format)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 on equal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  $s1, $s2, L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 ($s1==$s2) go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 on not equal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bne  $s1, $s2,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 ($s1 !=$s2) go to 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on less than immediate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slti    $s1, $s2, 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 ($s2&lt;100) $s1=1;    else     $s1=0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 on less than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&amp; 2a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slt    $s1, $s2, $s3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if ($s2&lt;$s3) $s1=1;   else     $s1=0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788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Uncond. jump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       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 to 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jump register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&amp; 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jr     $t1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 to $t1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jump and link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jal    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go to 10000; $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=PC+4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751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508377" cy="6858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800000"/>
                </a:solidFill>
                <a:latin typeface="Arial"/>
                <a:cs typeface="Arial"/>
              </a:rPr>
              <a:t>Hằng</a:t>
            </a:r>
            <a:r>
              <a:rPr lang="en-US" b="1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  <a:latin typeface="Arial"/>
                <a:cs typeface="Arial"/>
              </a:rPr>
              <a:t>số</a:t>
            </a:r>
            <a:r>
              <a:rPr lang="en-US" b="1" dirty="0" smtClean="0">
                <a:solidFill>
                  <a:srgbClr val="800000"/>
                </a:solidFill>
                <a:latin typeface="Arial"/>
                <a:cs typeface="Arial"/>
              </a:rPr>
              <a:t> (</a:t>
            </a:r>
            <a:r>
              <a:rPr lang="en-US" b="1" dirty="0" err="1" smtClean="0">
                <a:solidFill>
                  <a:srgbClr val="800000"/>
                </a:solidFill>
                <a:latin typeface="Arial"/>
                <a:cs typeface="Arial"/>
              </a:rPr>
              <a:t>lệnh</a:t>
            </a:r>
            <a:r>
              <a:rPr lang="en-US" b="1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  <a:latin typeface="Arial"/>
                <a:cs typeface="Arial"/>
              </a:rPr>
              <a:t>trực</a:t>
            </a:r>
            <a:r>
              <a:rPr lang="en-US" b="1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rgbClr val="800000"/>
                </a:solidFill>
                <a:latin typeface="Arial"/>
                <a:cs typeface="Arial"/>
              </a:rPr>
              <a:t>tiếp</a:t>
            </a:r>
            <a:r>
              <a:rPr lang="en-US" b="1" dirty="0" smtClean="0">
                <a:solidFill>
                  <a:srgbClr val="800000"/>
                </a:solidFill>
                <a:latin typeface="Arial"/>
                <a:cs typeface="Arial"/>
              </a:rPr>
              <a:t>)</a:t>
            </a:r>
            <a:endParaRPr lang="en-US" dirty="0">
              <a:solidFill>
                <a:srgbClr val="800000"/>
              </a:solidFill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09153" y="1600200"/>
            <a:ext cx="6400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hằng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nhỏ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tức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hầu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hết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đoạn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(~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50%)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If (a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==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b)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c=1;</a:t>
            </a:r>
          </a:p>
          <a:p>
            <a:r>
              <a:rPr lang="en-US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else 	c=2;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•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?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Đưa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hằng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vào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nhớ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tải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chúng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chậm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Gán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cứng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trên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thanh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ghi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giống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R0) (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Bao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nhiêu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?)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•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MIPS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thi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có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chứa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hằng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bên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khiển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sẽ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gửi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hằng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ALU</a:t>
            </a:r>
          </a:p>
          <a:p>
            <a:pPr lvl="1"/>
            <a:r>
              <a:rPr lang="en-US" sz="1600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addi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R29, R30, 4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←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4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nằm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lệnh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•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Nhưng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xảy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đề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1600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bit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hóa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một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là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32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bits.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Cần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dùng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mã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thanh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ghi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cân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không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gian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hằng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thi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562600"/>
            <a:ext cx="4518953" cy="84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404153" y="1600200"/>
            <a:ext cx="1905000" cy="1289021"/>
          </a:xfrm>
          <a:prstGeom prst="wedgeRoundRectCallout">
            <a:avLst>
              <a:gd name="adj1" fmla="val 73593"/>
              <a:gd name="adj2" fmla="val 78051"/>
              <a:gd name="adj3" fmla="val 16667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Cần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bao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nhiêu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 bit </a:t>
            </a:r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khi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sử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dụng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các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thanh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ghi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để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lưu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giá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trị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số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lượng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 than </a:t>
            </a:r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ghi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là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hữu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hạn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?</a:t>
            </a:r>
            <a:endParaRPr lang="en-US" sz="14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354902" y="4320875"/>
            <a:ext cx="1905000" cy="1136621"/>
          </a:xfrm>
          <a:prstGeom prst="wedgeRoundRectCallout">
            <a:avLst>
              <a:gd name="adj1" fmla="val 78383"/>
              <a:gd name="adj2" fmla="val -87634"/>
              <a:gd name="adj3" fmla="val 16667"/>
            </a:avLst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latin typeface="Arial"/>
                <a:cs typeface="Arial"/>
              </a:rPr>
              <a:t>Lưu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trữ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dữ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liệu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về</a:t>
            </a:r>
            <a:r>
              <a:rPr lang="en-US" sz="1400" dirty="0" smtClean="0">
                <a:latin typeface="Arial"/>
                <a:cs typeface="Arial"/>
              </a:rPr>
              <a:t>  </a:t>
            </a:r>
            <a:r>
              <a:rPr lang="en-US" sz="1400" dirty="0" err="1" smtClean="0">
                <a:latin typeface="Arial"/>
                <a:cs typeface="Arial"/>
              </a:rPr>
              <a:t>hằng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số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trên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chỉ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thị</a:t>
            </a:r>
            <a:r>
              <a:rPr lang="en-US" sz="1400" dirty="0" smtClean="0">
                <a:latin typeface="Arial"/>
                <a:cs typeface="Arial"/>
              </a:rPr>
              <a:t>, </a:t>
            </a:r>
            <a:r>
              <a:rPr lang="en-US" sz="1400" dirty="0" err="1" smtClean="0">
                <a:latin typeface="Arial"/>
                <a:cs typeface="Arial"/>
              </a:rPr>
              <a:t>không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sử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dụng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tệp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thanh</a:t>
            </a:r>
            <a:r>
              <a:rPr lang="en-US" sz="1400" dirty="0" smtClean="0">
                <a:latin typeface="Arial"/>
                <a:cs typeface="Arial"/>
              </a:rPr>
              <a:t> </a:t>
            </a:r>
            <a:r>
              <a:rPr lang="en-US" sz="1400" dirty="0" err="1" smtClean="0">
                <a:latin typeface="Arial"/>
                <a:cs typeface="Arial"/>
              </a:rPr>
              <a:t>ghi</a:t>
            </a:r>
            <a:r>
              <a:rPr lang="en-US" sz="1400" dirty="0" smtClean="0">
                <a:latin typeface="Arial"/>
                <a:cs typeface="Arial"/>
              </a:rPr>
              <a:t>.</a:t>
            </a:r>
            <a:endParaRPr lang="en-US" sz="14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350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696201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Tải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tức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thì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hằng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số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590800"/>
            <a:ext cx="1600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điều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khiển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(Control)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báo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ALU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nhận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tệp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thanh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chỉ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thị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382" y="2209800"/>
            <a:ext cx="6576767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503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08377" cy="6096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Arial"/>
                <a:cs typeface="Arial"/>
              </a:rPr>
              <a:t>Tải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các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giá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trị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lớn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1727" y="2186696"/>
            <a:ext cx="2438400" cy="1200329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Question: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ori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có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sử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dụng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cho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các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số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có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dấu</a:t>
            </a:r>
            <a:r>
              <a:rPr lang="en-US" dirty="0" smtClean="0">
                <a:latin typeface="Arial"/>
                <a:cs typeface="Arial"/>
              </a:rPr>
              <a:t>?</a:t>
            </a:r>
            <a:endParaRPr lang="en-US" dirty="0">
              <a:latin typeface="Arial"/>
              <a:cs typeface="Arial"/>
            </a:endParaRPr>
          </a:p>
          <a:p>
            <a:r>
              <a:rPr lang="en-US" b="1" dirty="0" smtClean="0">
                <a:latin typeface="Arial"/>
                <a:cs typeface="Arial"/>
              </a:rPr>
              <a:t>Answer: </a:t>
            </a:r>
            <a:r>
              <a:rPr lang="en-US" dirty="0" err="1" smtClean="0">
                <a:latin typeface="Arial"/>
                <a:cs typeface="Arial"/>
              </a:rPr>
              <a:t>không</a:t>
            </a:r>
            <a:r>
              <a:rPr lang="en-US" dirty="0" smtClean="0">
                <a:latin typeface="Arial"/>
                <a:cs typeface="Arial"/>
              </a:rPr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750127" y="2039839"/>
            <a:ext cx="609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•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Trường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trực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giới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hạn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16 bits (-32,768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+32,767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Làm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tải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giá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trị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lớn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?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•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để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tải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Load Upper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Immediate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): Loads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upper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16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bits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Or Immediate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ori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): Loads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lower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16bits</a:t>
            </a: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•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dụ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10101010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10101010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11110000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11110000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54" y="4382799"/>
            <a:ext cx="5922818" cy="206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883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/>
                <a:cs typeface="Arial"/>
              </a:rPr>
              <a:t>Thủ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tục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gọi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hàm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362200"/>
            <a:ext cx="8001000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>
                <a:latin typeface="Arial"/>
                <a:cs typeface="Arial"/>
              </a:rPr>
              <a:t>Lời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gọi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thủ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tục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khai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báo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thủ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tục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được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chuyển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thành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lệnh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máy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như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thế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nào</a:t>
            </a:r>
            <a:r>
              <a:rPr lang="en-US" dirty="0" smtClean="0">
                <a:latin typeface="Arial"/>
                <a:cs typeface="Arial"/>
              </a:rPr>
              <a:t>?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>
                <a:latin typeface="Arial"/>
                <a:cs typeface="Arial"/>
              </a:rPr>
              <a:t>Đối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số</a:t>
            </a:r>
            <a:r>
              <a:rPr lang="en-US" dirty="0" smtClean="0">
                <a:latin typeface="Arial"/>
                <a:cs typeface="Arial"/>
              </a:rPr>
              <a:t> (</a:t>
            </a:r>
            <a:r>
              <a:rPr lang="en-US" dirty="0" err="1" smtClean="0">
                <a:latin typeface="Arial"/>
                <a:cs typeface="Arial"/>
              </a:rPr>
              <a:t>biến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số</a:t>
            </a:r>
            <a:r>
              <a:rPr lang="en-US" dirty="0" smtClean="0">
                <a:latin typeface="Arial"/>
                <a:cs typeface="Arial"/>
              </a:rPr>
              <a:t>) </a:t>
            </a:r>
            <a:r>
              <a:rPr lang="en-US" dirty="0" err="1" smtClean="0">
                <a:latin typeface="Arial"/>
                <a:cs typeface="Arial"/>
              </a:rPr>
              <a:t>được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truyền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vào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thủ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tục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như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thế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nào</a:t>
            </a:r>
            <a:r>
              <a:rPr lang="en-US" dirty="0" smtClean="0">
                <a:latin typeface="Arial"/>
                <a:cs typeface="Arial"/>
              </a:rPr>
              <a:t>?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 smtClean="0">
              <a:latin typeface="Arial"/>
              <a:cs typeface="Arial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>
                <a:latin typeface="Arial"/>
                <a:cs typeface="Arial"/>
              </a:rPr>
              <a:t>Kết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quả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trả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về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của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thủ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tục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được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truyền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ra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ngoài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như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thế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nào</a:t>
            </a:r>
            <a:r>
              <a:rPr lang="en-US" dirty="0" smtClean="0">
                <a:latin typeface="Arial"/>
                <a:cs typeface="Arial"/>
              </a:rPr>
              <a:t>?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>
                <a:latin typeface="Arial"/>
                <a:cs typeface="Arial"/>
              </a:rPr>
              <a:t>Thủ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tục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được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gọi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b="1" dirty="0" err="1" smtClean="0">
                <a:solidFill>
                  <a:srgbClr val="FF0000"/>
                </a:solidFill>
                <a:latin typeface="Arial"/>
                <a:cs typeface="Arial"/>
              </a:rPr>
              <a:t>Callee</a:t>
            </a:r>
            <a:endParaRPr lang="en-US" b="1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US" b="1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>
                <a:latin typeface="Arial"/>
                <a:cs typeface="Arial"/>
              </a:rPr>
              <a:t>Thủ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tục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gọi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b="1" dirty="0" smtClean="0">
                <a:solidFill>
                  <a:srgbClr val="FF0000"/>
                </a:solidFill>
                <a:latin typeface="Arial"/>
                <a:cs typeface="Arial"/>
              </a:rPr>
              <a:t>Caller</a:t>
            </a:r>
            <a:endParaRPr lang="en-US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7783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/>
                <a:cs typeface="Arial"/>
              </a:rPr>
              <a:t>Thực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thi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chương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trình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613" y="2286000"/>
            <a:ext cx="5488646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5636" y="2362200"/>
            <a:ext cx="3352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chương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?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Tải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toán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tử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ra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dữ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sử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dụng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tính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toán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5.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lệnh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theo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Lặp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lại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quá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trình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345" y="5458691"/>
            <a:ext cx="81490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giảng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nhấn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mạnh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sự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thi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trong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bộ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xử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MIPS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093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945" y="914400"/>
            <a:ext cx="6508377" cy="914400"/>
          </a:xfrm>
        </p:spPr>
        <p:txBody>
          <a:bodyPr/>
          <a:lstStyle/>
          <a:p>
            <a:r>
              <a:rPr lang="en-US" b="1" dirty="0" err="1" smtClean="0">
                <a:latin typeface="Arial"/>
                <a:cs typeface="Arial"/>
              </a:rPr>
              <a:t>Các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thủ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tục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gọi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hàm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981200"/>
            <a:ext cx="716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Arial"/>
                <a:cs typeface="Arial"/>
              </a:rPr>
              <a:t>Các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thủ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tục</a:t>
            </a:r>
            <a:r>
              <a:rPr lang="en-US" b="1" dirty="0" smtClean="0">
                <a:latin typeface="Arial"/>
                <a:cs typeface="Arial"/>
              </a:rPr>
              <a:t> (</a:t>
            </a:r>
            <a:r>
              <a:rPr lang="en-US" b="1" dirty="0" err="1" smtClean="0">
                <a:latin typeface="Arial"/>
                <a:cs typeface="Arial"/>
              </a:rPr>
              <a:t>hàm</a:t>
            </a:r>
            <a:r>
              <a:rPr lang="en-US" b="1" dirty="0" smtClean="0">
                <a:latin typeface="Arial"/>
                <a:cs typeface="Arial"/>
              </a:rPr>
              <a:t>/</a:t>
            </a:r>
            <a:r>
              <a:rPr lang="en-US" b="1" dirty="0" err="1" smtClean="0">
                <a:latin typeface="Arial"/>
                <a:cs typeface="Arial"/>
              </a:rPr>
              <a:t>chương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trình</a:t>
            </a:r>
            <a:r>
              <a:rPr lang="en-US" b="1" dirty="0" smtClean="0">
                <a:latin typeface="Arial"/>
                <a:cs typeface="Arial"/>
              </a:rPr>
              <a:t> con) </a:t>
            </a:r>
            <a:r>
              <a:rPr lang="en-US" b="1" dirty="0" err="1" smtClean="0">
                <a:latin typeface="Arial"/>
                <a:cs typeface="Arial"/>
              </a:rPr>
              <a:t>sử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dụng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cho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chương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trình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có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cấu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trúc</a:t>
            </a:r>
            <a:r>
              <a:rPr lang="en-US" b="1" dirty="0" smtClean="0">
                <a:latin typeface="Arial"/>
                <a:cs typeface="Arial"/>
              </a:rPr>
              <a:t>.</a:t>
            </a:r>
            <a:endParaRPr lang="en-US" b="1" dirty="0">
              <a:latin typeface="Arial"/>
              <a:cs typeface="Arial"/>
            </a:endParaRPr>
          </a:p>
          <a:p>
            <a:endParaRPr lang="en-US" b="1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US" b="1" dirty="0" smtClean="0">
                <a:solidFill>
                  <a:srgbClr val="7030A0"/>
                </a:solidFill>
                <a:latin typeface="Arial"/>
                <a:cs typeface="Arial"/>
              </a:rPr>
              <a:t>main( ) </a:t>
            </a:r>
            <a:r>
              <a:rPr lang="en-US" b="1" dirty="0" smtClean="0">
                <a:solidFill>
                  <a:srgbClr val="0070C0"/>
                </a:solidFill>
                <a:latin typeface="Arial"/>
                <a:cs typeface="Arial"/>
              </a:rPr>
              <a:t>{ for ( j=0; j&lt;10; j++ )</a:t>
            </a:r>
            <a:endParaRPr lang="en-US" b="1" dirty="0">
              <a:solidFill>
                <a:srgbClr val="0070C0"/>
              </a:solidFill>
              <a:latin typeface="Arial"/>
              <a:cs typeface="Arial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Arial"/>
                <a:cs typeface="Arial"/>
              </a:rPr>
              <a:t>If (a[ j ] ==</a:t>
            </a:r>
            <a:r>
              <a:rPr lang="en-US" b="1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Arial"/>
                <a:cs typeface="Arial"/>
              </a:rPr>
              <a:t>0) 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Arial"/>
                <a:cs typeface="Arial"/>
              </a:rPr>
              <a:t>a[ j ] =</a:t>
            </a:r>
            <a:r>
              <a:rPr lang="en-US" b="1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b="1" u="sng" dirty="0" smtClean="0">
                <a:solidFill>
                  <a:srgbClr val="FF0000"/>
                </a:solidFill>
                <a:latin typeface="Arial"/>
                <a:cs typeface="Arial"/>
              </a:rPr>
              <a:t>update(a[ j ], j);</a:t>
            </a:r>
            <a:endParaRPr lang="en-US" b="1" u="sng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US" b="1" dirty="0" smtClean="0">
                <a:solidFill>
                  <a:srgbClr val="0070C0"/>
                </a:solidFill>
                <a:latin typeface="Arial"/>
                <a:cs typeface="Arial"/>
              </a:rPr>
              <a:t>}</a:t>
            </a:r>
          </a:p>
          <a:p>
            <a:endParaRPr lang="en-US" b="1" dirty="0">
              <a:solidFill>
                <a:srgbClr val="0070C0"/>
              </a:solidFill>
              <a:latin typeface="Arial"/>
              <a:cs typeface="Arial"/>
            </a:endParaRPr>
          </a:p>
          <a:p>
            <a:r>
              <a:rPr lang="en-US" b="1" dirty="0" err="1" smtClean="0">
                <a:latin typeface="Arial"/>
                <a:cs typeface="Arial"/>
              </a:rPr>
              <a:t>Thực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thi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các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thủ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tục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cần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các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điều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kiện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sau</a:t>
            </a:r>
            <a:r>
              <a:rPr lang="en-US" b="1" dirty="0" smtClean="0">
                <a:latin typeface="Arial"/>
                <a:cs typeface="Arial"/>
              </a:rPr>
              <a:t>:</a:t>
            </a:r>
            <a:endParaRPr lang="en-US" b="1" dirty="0">
              <a:latin typeface="Arial"/>
              <a:cs typeface="Arial"/>
            </a:endParaRPr>
          </a:p>
          <a:p>
            <a:pPr lvl="1"/>
            <a:r>
              <a:rPr lang="en-US" dirty="0">
                <a:latin typeface="Arial"/>
                <a:cs typeface="Arial"/>
              </a:rPr>
              <a:t>– </a:t>
            </a:r>
            <a:r>
              <a:rPr lang="en-US" dirty="0" err="1" smtClean="0">
                <a:latin typeface="Arial"/>
                <a:cs typeface="Arial"/>
              </a:rPr>
              <a:t>Đưa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dữ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liệu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vào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nơi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thủ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tục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cần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truy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vào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– </a:t>
            </a:r>
            <a:r>
              <a:rPr lang="en-US" dirty="0" err="1" smtClean="0">
                <a:latin typeface="Arial"/>
                <a:cs typeface="Arial"/>
              </a:rPr>
              <a:t>Bắt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đầu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thực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</a:t>
            </a:r>
            <a:endParaRPr lang="en-US" b="1" dirty="0">
              <a:latin typeface="Arial"/>
              <a:cs typeface="Arial"/>
            </a:endParaRPr>
          </a:p>
          <a:p>
            <a:pPr lvl="1"/>
            <a:r>
              <a:rPr lang="en-US" dirty="0">
                <a:latin typeface="Arial"/>
                <a:cs typeface="Arial"/>
              </a:rPr>
              <a:t>– </a:t>
            </a:r>
            <a:r>
              <a:rPr lang="en-US" dirty="0" err="1" smtClean="0">
                <a:latin typeface="Arial"/>
                <a:cs typeface="Arial"/>
              </a:rPr>
              <a:t>Làm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việc</a:t>
            </a:r>
            <a:r>
              <a:rPr lang="en-US" dirty="0" smtClean="0">
                <a:latin typeface="Arial"/>
                <a:cs typeface="Arial"/>
              </a:rPr>
              <a:t>/ </a:t>
            </a:r>
            <a:r>
              <a:rPr lang="en-US" dirty="0" err="1" smtClean="0">
                <a:latin typeface="Arial"/>
                <a:cs typeface="Arial"/>
              </a:rPr>
              <a:t>sử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thanh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ghi</a:t>
            </a:r>
            <a:endParaRPr lang="en-US" dirty="0">
              <a:latin typeface="Arial"/>
              <a:cs typeface="Arial"/>
            </a:endParaRPr>
          </a:p>
          <a:p>
            <a:pPr lvl="1"/>
            <a:r>
              <a:rPr lang="en-US" dirty="0">
                <a:latin typeface="Arial"/>
                <a:cs typeface="Arial"/>
              </a:rPr>
              <a:t>– </a:t>
            </a:r>
            <a:r>
              <a:rPr lang="en-US" dirty="0" smtClean="0">
                <a:latin typeface="Arial"/>
                <a:cs typeface="Arial"/>
              </a:rPr>
              <a:t>Quay </a:t>
            </a:r>
            <a:r>
              <a:rPr lang="en-US" dirty="0" err="1" smtClean="0">
                <a:latin typeface="Arial"/>
                <a:cs typeface="Arial"/>
              </a:rPr>
              <a:t>lại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thủ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tục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gọi</a:t>
            </a:r>
            <a:r>
              <a:rPr lang="en-US" dirty="0" smtClean="0">
                <a:latin typeface="Arial"/>
                <a:cs typeface="Arial"/>
              </a:rPr>
              <a:t> (</a:t>
            </a:r>
            <a:r>
              <a:rPr lang="en-US" b="1" dirty="0" smtClean="0">
                <a:latin typeface="Arial"/>
                <a:cs typeface="Arial"/>
              </a:rPr>
              <a:t>caller)</a:t>
            </a:r>
            <a:endParaRPr lang="en-US" b="1" dirty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– </a:t>
            </a:r>
            <a:r>
              <a:rPr lang="en-US" dirty="0" err="1" smtClean="0">
                <a:latin typeface="Arial"/>
                <a:cs typeface="Arial"/>
              </a:rPr>
              <a:t>Nhận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quả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trả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quả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về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6895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27" y="381000"/>
            <a:ext cx="6508377" cy="1143000"/>
          </a:xfrm>
        </p:spPr>
        <p:txBody>
          <a:bodyPr/>
          <a:lstStyle/>
          <a:p>
            <a:r>
              <a:rPr lang="en-US" b="1" dirty="0" err="1" smtClean="0">
                <a:latin typeface="Arial"/>
                <a:cs typeface="Arial"/>
              </a:rPr>
              <a:t>Các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thủ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tục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gọi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hàm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11480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1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 smtClean="0">
                <a:latin typeface="Arial"/>
                <a:cs typeface="Arial"/>
              </a:rPr>
              <a:t>Đưa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tham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số</a:t>
            </a:r>
            <a:r>
              <a:rPr lang="en-US" dirty="0" smtClean="0">
                <a:latin typeface="Arial"/>
                <a:cs typeface="Arial"/>
              </a:rPr>
              <a:t> (</a:t>
            </a:r>
            <a:r>
              <a:rPr lang="en-US" b="1" dirty="0" smtClean="0">
                <a:latin typeface="Arial"/>
                <a:cs typeface="Arial"/>
              </a:rPr>
              <a:t>parameters) </a:t>
            </a:r>
            <a:r>
              <a:rPr lang="en-US" b="1" dirty="0" err="1" smtClean="0">
                <a:latin typeface="Arial"/>
                <a:cs typeface="Arial"/>
              </a:rPr>
              <a:t>vào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thủ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tục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được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gọi</a:t>
            </a:r>
            <a:r>
              <a:rPr lang="en-US" b="1" dirty="0" smtClean="0">
                <a:latin typeface="Arial"/>
                <a:cs typeface="Arial"/>
              </a:rPr>
              <a:t> (</a:t>
            </a:r>
            <a:r>
              <a:rPr lang="en-US" b="1" dirty="0" err="1" smtClean="0">
                <a:latin typeface="Arial"/>
                <a:cs typeface="Arial"/>
              </a:rPr>
              <a:t>callee</a:t>
            </a:r>
            <a:r>
              <a:rPr lang="en-US" b="1" dirty="0">
                <a:latin typeface="Arial"/>
                <a:cs typeface="Arial"/>
              </a:rPr>
              <a:t>)</a:t>
            </a:r>
            <a:endParaRPr lang="en-US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2. </a:t>
            </a:r>
            <a:r>
              <a:rPr lang="en-US" b="1" dirty="0" err="1" smtClean="0">
                <a:latin typeface="Arial"/>
                <a:cs typeface="Arial"/>
              </a:rPr>
              <a:t>Chuyển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quyền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điều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khiển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tới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thủ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tục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được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gọi</a:t>
            </a:r>
            <a:endParaRPr lang="en-US" b="1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3. </a:t>
            </a:r>
            <a:r>
              <a:rPr lang="en-US" dirty="0" err="1" smtClean="0">
                <a:latin typeface="Arial"/>
                <a:cs typeface="Arial"/>
              </a:rPr>
              <a:t>Cấp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thanh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cần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thủ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tục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được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gọi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4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 smtClean="0">
                <a:latin typeface="Arial"/>
                <a:cs typeface="Arial"/>
              </a:rPr>
              <a:t>Thực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đoạn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mã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5. </a:t>
            </a:r>
            <a:r>
              <a:rPr lang="en-US" dirty="0" err="1" smtClean="0">
                <a:latin typeface="Arial"/>
                <a:cs typeface="Arial"/>
              </a:rPr>
              <a:t>Trả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quả</a:t>
            </a:r>
            <a:r>
              <a:rPr lang="en-US" dirty="0" smtClean="0">
                <a:latin typeface="Arial"/>
                <a:cs typeface="Arial"/>
              </a:rPr>
              <a:t> (</a:t>
            </a:r>
            <a:r>
              <a:rPr lang="en-US" b="1" dirty="0" smtClean="0">
                <a:latin typeface="Arial"/>
                <a:cs typeface="Arial"/>
              </a:rPr>
              <a:t>results) </a:t>
            </a:r>
            <a:r>
              <a:rPr lang="en-US" b="1" dirty="0" err="1" smtClean="0">
                <a:latin typeface="Arial"/>
                <a:cs typeface="Arial"/>
              </a:rPr>
              <a:t>vào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vị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trí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hàm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gọi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có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thể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truy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cập</a:t>
            </a:r>
            <a:endParaRPr lang="en-US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6. </a:t>
            </a:r>
            <a:r>
              <a:rPr lang="en-US" b="1" dirty="0" err="1" smtClean="0">
                <a:latin typeface="Arial"/>
                <a:cs typeface="Arial"/>
              </a:rPr>
              <a:t>Trả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điều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khiển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đến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vị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trí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trước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khi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gọi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thủ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tục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…</a:t>
            </a:r>
            <a:r>
              <a:rPr lang="en-US" b="1" dirty="0" smtClean="0">
                <a:latin typeface="Arial"/>
                <a:cs typeface="Arial"/>
              </a:rPr>
              <a:t>without messing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up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the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caller’s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registers</a:t>
            </a:r>
            <a:r>
              <a:rPr lang="en-US" b="1" dirty="0">
                <a:latin typeface="Arial"/>
                <a:cs typeface="Arial"/>
              </a:rPr>
              <a:t>!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803598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main( ) </a:t>
            </a:r>
            <a:r>
              <a:rPr lang="en-US" b="1" dirty="0">
                <a:solidFill>
                  <a:srgbClr val="0070C0"/>
                </a:solidFill>
              </a:rPr>
              <a:t>{ for ( j=0; j&lt;10; j++ )</a:t>
            </a:r>
          </a:p>
          <a:p>
            <a:r>
              <a:rPr lang="en-US" b="1" dirty="0">
                <a:solidFill>
                  <a:srgbClr val="0070C0"/>
                </a:solidFill>
              </a:rPr>
              <a:t>If (a[ j ] == 0) </a:t>
            </a:r>
          </a:p>
          <a:p>
            <a:r>
              <a:rPr lang="en-US" b="1" dirty="0">
                <a:solidFill>
                  <a:srgbClr val="0070C0"/>
                </a:solidFill>
              </a:rPr>
              <a:t>a[ j ] = </a:t>
            </a:r>
            <a:r>
              <a:rPr lang="en-US" b="1" u="sng" dirty="0">
                <a:solidFill>
                  <a:srgbClr val="FF0000"/>
                </a:solidFill>
              </a:rPr>
              <a:t>update(a[ j ], j);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}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……</a:t>
            </a:r>
          </a:p>
          <a:p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update (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x,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y)  </a:t>
            </a:r>
            <a:r>
              <a:rPr lang="en-US" b="1" dirty="0" smtClean="0">
                <a:solidFill>
                  <a:srgbClr val="3366FF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return </a:t>
            </a:r>
            <a:r>
              <a:rPr lang="en-US" b="1" dirty="0" err="1" smtClean="0">
                <a:solidFill>
                  <a:srgbClr val="3366FF"/>
                </a:solidFill>
              </a:rPr>
              <a:t>x+y</a:t>
            </a:r>
            <a:r>
              <a:rPr lang="en-US" b="1" dirty="0" smtClean="0">
                <a:solidFill>
                  <a:srgbClr val="3366FF"/>
                </a:solidFill>
              </a:rPr>
              <a:t>;</a:t>
            </a:r>
            <a:endParaRPr lang="en-US" b="1" dirty="0">
              <a:solidFill>
                <a:srgbClr val="3366FF"/>
              </a:solidFill>
            </a:endParaRPr>
          </a:p>
          <a:p>
            <a:r>
              <a:rPr lang="en-US" b="1" dirty="0" smtClean="0">
                <a:solidFill>
                  <a:srgbClr val="3366FF"/>
                </a:solidFill>
              </a:rPr>
              <a:t>}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4572000" y="1295400"/>
            <a:ext cx="2819400" cy="1375559"/>
          </a:xfrm>
          <a:prstGeom prst="wedgeRoundRectCallout">
            <a:avLst>
              <a:gd name="adj1" fmla="val -103539"/>
              <a:gd name="adj2" fmla="val 39381"/>
              <a:gd name="adj3" fmla="val 16667"/>
            </a:avLst>
          </a:prstGeom>
          <a:noFill/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7030A0"/>
                </a:solidFill>
              </a:rPr>
              <a:t>Caller</a:t>
            </a:r>
            <a:r>
              <a:rPr lang="en-US" dirty="0">
                <a:solidFill>
                  <a:srgbClr val="7030A0"/>
                </a:solidFill>
              </a:rPr>
              <a:t>: </a:t>
            </a:r>
            <a:r>
              <a:rPr lang="en-US" b="1" i="1" dirty="0">
                <a:solidFill>
                  <a:srgbClr val="7030A0"/>
                </a:solidFill>
              </a:rPr>
              <a:t>main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Callee</a:t>
            </a:r>
            <a:r>
              <a:rPr lang="en-US" dirty="0">
                <a:solidFill>
                  <a:srgbClr val="7030A0"/>
                </a:solidFill>
              </a:rPr>
              <a:t>: </a:t>
            </a:r>
            <a:r>
              <a:rPr lang="en-US" b="1" i="1" dirty="0">
                <a:solidFill>
                  <a:srgbClr val="7030A0"/>
                </a:solidFill>
              </a:rPr>
              <a:t>update</a:t>
            </a:r>
            <a:r>
              <a:rPr lang="en-US" dirty="0">
                <a:solidFill>
                  <a:srgbClr val="7030A0"/>
                </a:solidFill>
              </a:rPr>
              <a:t>()</a:t>
            </a:r>
          </a:p>
          <a:p>
            <a:r>
              <a:rPr lang="en-US" b="1" dirty="0">
                <a:solidFill>
                  <a:srgbClr val="7030A0"/>
                </a:solidFill>
              </a:rPr>
              <a:t>Parameters</a:t>
            </a:r>
            <a:r>
              <a:rPr lang="en-US" dirty="0">
                <a:solidFill>
                  <a:srgbClr val="7030A0"/>
                </a:solidFill>
              </a:rPr>
              <a:t>: </a:t>
            </a:r>
            <a:r>
              <a:rPr lang="en-US" b="1" dirty="0">
                <a:solidFill>
                  <a:srgbClr val="7030A0"/>
                </a:solidFill>
              </a:rPr>
              <a:t>a[j], j</a:t>
            </a:r>
          </a:p>
          <a:p>
            <a:r>
              <a:rPr lang="en-US" b="1" dirty="0">
                <a:solidFill>
                  <a:srgbClr val="7030A0"/>
                </a:solidFill>
              </a:rPr>
              <a:t>Results</a:t>
            </a:r>
            <a:r>
              <a:rPr lang="en-US" dirty="0">
                <a:solidFill>
                  <a:srgbClr val="7030A0"/>
                </a:solidFill>
              </a:rPr>
              <a:t>: (stored in) </a:t>
            </a:r>
            <a:r>
              <a:rPr lang="en-US" b="1" dirty="0">
                <a:solidFill>
                  <a:srgbClr val="7030A0"/>
                </a:solidFill>
              </a:rPr>
              <a:t>a[j]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11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/>
                <a:cs typeface="Arial"/>
              </a:rPr>
              <a:t>Nguyên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tắc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sử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dụng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thủ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tục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286000"/>
            <a:ext cx="5638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: f(</a:t>
            </a:r>
            <a:r>
              <a:rPr lang="en-US" b="1" dirty="0" err="1" smtClean="0"/>
              <a:t>g,h,i,j</a:t>
            </a:r>
            <a:r>
              <a:rPr lang="en-US" b="1" dirty="0"/>
              <a:t>)=(</a:t>
            </a:r>
            <a:r>
              <a:rPr lang="en-US" b="1" dirty="0" err="1"/>
              <a:t>g+h</a:t>
            </a:r>
            <a:r>
              <a:rPr lang="en-US" b="1" dirty="0" smtClean="0"/>
              <a:t>) –</a:t>
            </a:r>
            <a:r>
              <a:rPr lang="en-US" b="1" dirty="0"/>
              <a:t> </a:t>
            </a:r>
            <a:r>
              <a:rPr lang="en-US" b="1" dirty="0" smtClean="0"/>
              <a:t>(</a:t>
            </a:r>
            <a:r>
              <a:rPr lang="en-US" b="1" dirty="0" err="1"/>
              <a:t>i+j</a:t>
            </a:r>
            <a:r>
              <a:rPr lang="en-US" b="1" dirty="0"/>
              <a:t>)</a:t>
            </a:r>
          </a:p>
          <a:p>
            <a:endParaRPr lang="en-US" b="1" dirty="0" smtClean="0"/>
          </a:p>
          <a:p>
            <a:r>
              <a:rPr lang="en-US" b="1" dirty="0" smtClean="0"/>
              <a:t>add R1, R4, R5 ;</a:t>
            </a:r>
            <a:r>
              <a:rPr lang="en-US" b="1" dirty="0"/>
              <a:t> </a:t>
            </a:r>
            <a:r>
              <a:rPr lang="en-US" b="1" dirty="0" smtClean="0"/>
              <a:t>         g=R4, h=R5</a:t>
            </a:r>
            <a:endParaRPr lang="en-US" b="1" dirty="0"/>
          </a:p>
          <a:p>
            <a:r>
              <a:rPr lang="en-US" b="1" dirty="0" smtClean="0"/>
              <a:t>add R2, R6, R7</a:t>
            </a:r>
            <a:r>
              <a:rPr lang="en-US" b="1" dirty="0"/>
              <a:t> </a:t>
            </a:r>
            <a:r>
              <a:rPr lang="en-US" b="1" dirty="0" smtClean="0"/>
              <a:t>;</a:t>
            </a:r>
            <a:r>
              <a:rPr lang="en-US" b="1" dirty="0"/>
              <a:t> </a:t>
            </a:r>
            <a:r>
              <a:rPr lang="en-US" b="1" dirty="0" smtClean="0"/>
              <a:t>         </a:t>
            </a:r>
            <a:r>
              <a:rPr lang="en-US" b="1" dirty="0" err="1" smtClean="0"/>
              <a:t>i</a:t>
            </a:r>
            <a:r>
              <a:rPr lang="en-US" b="1" dirty="0" smtClean="0"/>
              <a:t>=R6, j=R7</a:t>
            </a:r>
            <a:endParaRPr lang="en-US" b="1" dirty="0"/>
          </a:p>
          <a:p>
            <a:r>
              <a:rPr lang="en-US" b="1" dirty="0" smtClean="0"/>
              <a:t>sub  R3, R1, R2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962400"/>
            <a:ext cx="419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Nếu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thủ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tục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gọi</a:t>
            </a:r>
            <a:r>
              <a:rPr lang="en-US" dirty="0" smtClean="0">
                <a:latin typeface="Arial"/>
                <a:cs typeface="Arial"/>
              </a:rPr>
              <a:t>(e.g., </a:t>
            </a:r>
            <a:r>
              <a:rPr lang="en-US" b="1" dirty="0" smtClean="0">
                <a:latin typeface="Arial"/>
                <a:cs typeface="Arial"/>
              </a:rPr>
              <a:t>main()</a:t>
            </a:r>
            <a:r>
              <a:rPr lang="en-US" dirty="0" smtClean="0">
                <a:latin typeface="Arial"/>
                <a:cs typeface="Arial"/>
              </a:rPr>
              <a:t>) </a:t>
            </a:r>
            <a:r>
              <a:rPr lang="en-US" dirty="0" err="1" smtClean="0">
                <a:latin typeface="Arial"/>
                <a:cs typeface="Arial"/>
              </a:rPr>
              <a:t>sử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R1, R2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hoặc</a:t>
            </a:r>
            <a:r>
              <a:rPr lang="en-US" dirty="0" smtClean="0">
                <a:latin typeface="Arial"/>
                <a:cs typeface="Arial"/>
              </a:rPr>
              <a:t> R3 </a:t>
            </a:r>
            <a:r>
              <a:rPr lang="en-US" dirty="0" err="1" smtClean="0">
                <a:latin typeface="Arial"/>
                <a:cs typeface="Arial"/>
              </a:rPr>
              <a:t>sẽ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phải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được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lưu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lại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bởi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vì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thủ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tục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được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gọi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sẽ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đè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thực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</a:t>
            </a:r>
            <a:r>
              <a:rPr lang="en-US" dirty="0" smtClean="0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0" y="2209800"/>
            <a:ext cx="396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Arial"/>
                <a:cs typeface="Arial"/>
              </a:rPr>
              <a:t>Một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số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vấn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đề</a:t>
            </a:r>
            <a:r>
              <a:rPr lang="en-US" b="1" dirty="0" smtClean="0">
                <a:latin typeface="Arial"/>
                <a:cs typeface="Arial"/>
              </a:rPr>
              <a:t>:</a:t>
            </a:r>
            <a:endParaRPr lang="en-US" b="1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• </a:t>
            </a:r>
            <a:r>
              <a:rPr lang="en-US" dirty="0" err="1" smtClean="0">
                <a:latin typeface="Arial"/>
                <a:cs typeface="Arial"/>
              </a:rPr>
              <a:t>Thủ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tục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được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gọi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không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về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thanh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thủ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tục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gọi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(</a:t>
            </a:r>
            <a:r>
              <a:rPr lang="en-US" dirty="0" err="1" smtClean="0">
                <a:latin typeface="Arial"/>
                <a:cs typeface="Arial"/>
              </a:rPr>
              <a:t>Bao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gồm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nhiều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thủ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tục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gọi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nhau</a:t>
            </a:r>
            <a:r>
              <a:rPr lang="en-US" dirty="0" smtClean="0">
                <a:latin typeface="Arial"/>
                <a:cs typeface="Arial"/>
              </a:rPr>
              <a:t>)</a:t>
            </a:r>
            <a:r>
              <a:rPr lang="en-US" b="1" dirty="0" smtClean="0">
                <a:latin typeface="Arial"/>
                <a:cs typeface="Arial"/>
              </a:rPr>
              <a:t> </a:t>
            </a:r>
          </a:p>
          <a:p>
            <a:endParaRPr lang="en-US" b="1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• </a:t>
            </a:r>
            <a:r>
              <a:rPr lang="en-US" dirty="0" err="1" smtClean="0">
                <a:latin typeface="Arial"/>
                <a:cs typeface="Arial"/>
              </a:rPr>
              <a:t>Thủ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tục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gọi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thanh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nào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thủ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tục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được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gọi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sẽ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!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(</a:t>
            </a:r>
            <a:r>
              <a:rPr lang="en-US" dirty="0" err="1" smtClean="0">
                <a:latin typeface="Arial"/>
                <a:cs typeface="Arial"/>
              </a:rPr>
              <a:t>Có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thể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gọi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nhiều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thủ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tục</a:t>
            </a:r>
            <a:r>
              <a:rPr lang="en-US" dirty="0" smtClean="0">
                <a:latin typeface="Arial"/>
                <a:cs typeface="Arial"/>
              </a:rPr>
              <a:t> con)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5221970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• </a:t>
            </a:r>
            <a:r>
              <a:rPr lang="en-US" dirty="0" err="1" smtClean="0">
                <a:latin typeface="Arial"/>
                <a:cs typeface="Arial"/>
              </a:rPr>
              <a:t>Phân</a:t>
            </a:r>
            <a:r>
              <a:rPr lang="en-US" dirty="0" smtClean="0">
                <a:latin typeface="Arial"/>
                <a:cs typeface="Arial"/>
              </a:rPr>
              <a:t> chia </a:t>
            </a:r>
            <a:r>
              <a:rPr lang="en-US" dirty="0" err="1" smtClean="0">
                <a:latin typeface="Arial"/>
                <a:cs typeface="Arial"/>
              </a:rPr>
              <a:t>giữa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callee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và</a:t>
            </a:r>
            <a:r>
              <a:rPr lang="en-US" dirty="0" smtClean="0">
                <a:latin typeface="Arial"/>
                <a:cs typeface="Arial"/>
              </a:rPr>
              <a:t> caller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• </a:t>
            </a:r>
            <a:r>
              <a:rPr lang="en-US" dirty="0" smtClean="0">
                <a:latin typeface="Arial"/>
                <a:cs typeface="Arial"/>
              </a:rPr>
              <a:t>Theo </a:t>
            </a:r>
            <a:r>
              <a:rPr lang="en-US" dirty="0" err="1" smtClean="0">
                <a:latin typeface="Arial"/>
                <a:cs typeface="Arial"/>
              </a:rPr>
              <a:t>quy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ước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này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phép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bất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thủ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tục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gọi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nào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đều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gọi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tới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bất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thủ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tục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được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gọi</a:t>
            </a:r>
            <a:endParaRPr lang="en-US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• </a:t>
            </a:r>
            <a:r>
              <a:rPr lang="en-US" dirty="0" err="1" smtClean="0">
                <a:latin typeface="Arial"/>
                <a:cs typeface="Arial"/>
              </a:rPr>
              <a:t>Callee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và</a:t>
            </a:r>
            <a:r>
              <a:rPr lang="en-US" dirty="0" smtClean="0">
                <a:latin typeface="Arial"/>
                <a:cs typeface="Arial"/>
              </a:rPr>
              <a:t> caller </a:t>
            </a:r>
            <a:r>
              <a:rPr lang="en-US" dirty="0" err="1" smtClean="0">
                <a:latin typeface="Arial"/>
                <a:cs typeface="Arial"/>
              </a:rPr>
              <a:t>đều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cái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gì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cần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được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lưu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trữ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8523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38200"/>
            <a:ext cx="8229601" cy="8382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Arial"/>
                <a:cs typeface="Arial"/>
              </a:rPr>
              <a:t>Các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thanh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ghi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lưu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trữ</a:t>
            </a:r>
            <a:r>
              <a:rPr lang="en-US" b="1" dirty="0" smtClean="0">
                <a:latin typeface="Arial"/>
                <a:cs typeface="Arial"/>
              </a:rPr>
              <a:t>: </a:t>
            </a:r>
            <a:r>
              <a:rPr lang="en-US" b="1" dirty="0" err="1" smtClean="0">
                <a:latin typeface="Arial"/>
                <a:cs typeface="Arial"/>
              </a:rPr>
              <a:t>Quy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ước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trong</a:t>
            </a:r>
            <a:r>
              <a:rPr lang="en-US" b="1" dirty="0" smtClean="0">
                <a:latin typeface="Arial"/>
                <a:cs typeface="Arial"/>
              </a:rPr>
              <a:t> MIPS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8818" y="2133600"/>
            <a:ext cx="1849582" cy="2862323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/>
                <a:cs typeface="Arial"/>
              </a:rPr>
              <a:t>Question: </a:t>
            </a:r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thanh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ghi</a:t>
            </a:r>
            <a:r>
              <a:rPr lang="en-US" dirty="0" smtClean="0">
                <a:latin typeface="Arial"/>
                <a:cs typeface="Arial"/>
              </a:rPr>
              <a:t> </a:t>
            </a:r>
            <a:endParaRPr lang="en-US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$</a:t>
            </a:r>
            <a:r>
              <a:rPr lang="en-US" b="1" dirty="0" smtClean="0">
                <a:latin typeface="Arial"/>
                <a:cs typeface="Arial"/>
              </a:rPr>
              <a:t>s0 - $s8 </a:t>
            </a:r>
            <a:r>
              <a:rPr lang="en-US" dirty="0" err="1" smtClean="0">
                <a:latin typeface="Arial"/>
                <a:cs typeface="Arial"/>
              </a:rPr>
              <a:t>và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$</a:t>
            </a:r>
            <a:r>
              <a:rPr lang="en-US" b="1" dirty="0" err="1" smtClean="0">
                <a:latin typeface="Arial"/>
                <a:cs typeface="Arial"/>
              </a:rPr>
              <a:t>sp</a:t>
            </a:r>
            <a:r>
              <a:rPr lang="en-US" b="1" dirty="0" smtClean="0">
                <a:latin typeface="Arial"/>
                <a:cs typeface="Arial"/>
              </a:rPr>
              <a:t>, $</a:t>
            </a:r>
            <a:r>
              <a:rPr lang="en-US" b="1" dirty="0" err="1">
                <a:latin typeface="Arial"/>
                <a:cs typeface="Arial"/>
              </a:rPr>
              <a:t>fp</a:t>
            </a:r>
            <a:r>
              <a:rPr lang="en-US" b="1" dirty="0" smtClean="0">
                <a:latin typeface="Arial"/>
                <a:cs typeface="Arial"/>
              </a:rPr>
              <a:t>, $</a:t>
            </a:r>
            <a:r>
              <a:rPr lang="en-US" b="1" dirty="0" err="1" smtClean="0">
                <a:latin typeface="Arial"/>
                <a:cs typeface="Arial"/>
              </a:rPr>
              <a:t>ra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gì</a:t>
            </a:r>
            <a:r>
              <a:rPr lang="en-US" dirty="0" smtClean="0">
                <a:latin typeface="Arial"/>
                <a:cs typeface="Arial"/>
              </a:rPr>
              <a:t> ?</a:t>
            </a:r>
            <a:endParaRPr lang="en-US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cs typeface="Arial"/>
              </a:rPr>
              <a:t>Answer:</a:t>
            </a:r>
          </a:p>
          <a:p>
            <a:r>
              <a:rPr lang="en-US" dirty="0" err="1" smtClean="0">
                <a:latin typeface="Arial"/>
                <a:cs typeface="Arial"/>
              </a:rPr>
              <a:t>Là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chuẩn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thanh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R16 ‐ R23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và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R29‐R31</a:t>
            </a:r>
            <a:r>
              <a:rPr lang="en-US" dirty="0">
                <a:latin typeface="Arial"/>
                <a:cs typeface="Arial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2057400"/>
            <a:ext cx="6248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• </a:t>
            </a:r>
            <a:r>
              <a:rPr lang="en-US" dirty="0" err="1" smtClean="0">
                <a:latin typeface="Arial"/>
                <a:cs typeface="Arial"/>
              </a:rPr>
              <a:t>Quy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ước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trong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MIPS </a:t>
            </a:r>
            <a:endParaRPr lang="en-US" b="1" dirty="0">
              <a:latin typeface="Arial"/>
              <a:cs typeface="Arial"/>
            </a:endParaRPr>
          </a:p>
          <a:p>
            <a:r>
              <a:rPr lang="pt-BR" dirty="0">
                <a:latin typeface="Arial"/>
                <a:cs typeface="Arial"/>
              </a:rPr>
              <a:t>- </a:t>
            </a:r>
            <a:r>
              <a:rPr lang="pt-BR" dirty="0" err="1" smtClean="0">
                <a:latin typeface="Arial"/>
                <a:cs typeface="Arial"/>
              </a:rPr>
              <a:t>Thống</a:t>
            </a:r>
            <a:r>
              <a:rPr lang="pt-BR" dirty="0" smtClean="0">
                <a:latin typeface="Arial"/>
                <a:cs typeface="Arial"/>
              </a:rPr>
              <a:t> </a:t>
            </a:r>
            <a:r>
              <a:rPr lang="pt-BR" dirty="0" err="1" smtClean="0">
                <a:latin typeface="Arial"/>
                <a:cs typeface="Arial"/>
              </a:rPr>
              <a:t>nhất</a:t>
            </a:r>
            <a:r>
              <a:rPr lang="pt-BR" dirty="0" smtClean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theo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smtClean="0">
                <a:latin typeface="Arial"/>
                <a:cs typeface="Arial"/>
              </a:rPr>
              <a:t>“</a:t>
            </a:r>
            <a:r>
              <a:rPr lang="pt-BR" dirty="0" err="1" smtClean="0">
                <a:latin typeface="Arial"/>
                <a:cs typeface="Arial"/>
              </a:rPr>
              <a:t>điều</a:t>
            </a:r>
            <a:r>
              <a:rPr lang="pt-BR" dirty="0" smtClean="0">
                <a:latin typeface="Arial"/>
                <a:cs typeface="Arial"/>
              </a:rPr>
              <a:t> </a:t>
            </a:r>
            <a:r>
              <a:rPr lang="pt-BR" dirty="0" err="1" smtClean="0">
                <a:latin typeface="Arial"/>
                <a:cs typeface="Arial"/>
              </a:rPr>
              <a:t>kiện</a:t>
            </a:r>
            <a:r>
              <a:rPr lang="pt-BR" dirty="0" smtClean="0">
                <a:latin typeface="Arial"/>
                <a:cs typeface="Arial"/>
              </a:rPr>
              <a:t>" </a:t>
            </a:r>
            <a:r>
              <a:rPr lang="pt-BR" dirty="0" err="1">
                <a:latin typeface="Arial"/>
                <a:cs typeface="Arial"/>
              </a:rPr>
              <a:t>hoặc</a:t>
            </a:r>
            <a:r>
              <a:rPr lang="pt-BR" dirty="0">
                <a:latin typeface="Arial"/>
                <a:cs typeface="Arial"/>
              </a:rPr>
              <a:t> "</a:t>
            </a:r>
            <a:r>
              <a:rPr lang="pt-BR" dirty="0" err="1">
                <a:latin typeface="Arial"/>
                <a:cs typeface="Arial"/>
              </a:rPr>
              <a:t>giao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 smtClean="0">
                <a:latin typeface="Arial"/>
                <a:cs typeface="Arial"/>
              </a:rPr>
              <a:t>thức</a:t>
            </a:r>
            <a:r>
              <a:rPr lang="pt-BR" dirty="0" smtClean="0">
                <a:latin typeface="Arial"/>
                <a:cs typeface="Arial"/>
              </a:rPr>
              <a:t>” </a:t>
            </a:r>
            <a:r>
              <a:rPr lang="pt-BR" dirty="0" err="1" smtClean="0">
                <a:latin typeface="Arial"/>
                <a:cs typeface="Arial"/>
              </a:rPr>
              <a:t>sau</a:t>
            </a:r>
            <a:r>
              <a:rPr lang="pt-BR" dirty="0" smtClean="0">
                <a:latin typeface="Arial"/>
                <a:cs typeface="Arial"/>
              </a:rPr>
              <a:t> </a:t>
            </a:r>
            <a:r>
              <a:rPr lang="pt-BR" dirty="0" err="1" smtClean="0">
                <a:latin typeface="Arial"/>
                <a:cs typeface="Arial"/>
              </a:rPr>
              <a:t>đó</a:t>
            </a:r>
            <a:endParaRPr lang="pt-BR" dirty="0">
              <a:latin typeface="Arial"/>
              <a:cs typeface="Arial"/>
            </a:endParaRPr>
          </a:p>
          <a:p>
            <a:r>
              <a:rPr lang="pt-BR" dirty="0">
                <a:latin typeface="Arial"/>
                <a:cs typeface="Arial"/>
              </a:rPr>
              <a:t>- </a:t>
            </a:r>
            <a:r>
              <a:rPr lang="pt-BR" dirty="0" err="1">
                <a:latin typeface="Arial"/>
                <a:cs typeface="Arial"/>
              </a:rPr>
              <a:t>Xác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định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chính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xác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việc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sử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dụng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 smtClean="0">
                <a:latin typeface="Arial"/>
                <a:cs typeface="Arial"/>
              </a:rPr>
              <a:t>và</a:t>
            </a:r>
            <a:r>
              <a:rPr lang="pt-BR" dirty="0" smtClean="0">
                <a:latin typeface="Arial"/>
                <a:cs typeface="Arial"/>
              </a:rPr>
              <a:t> </a:t>
            </a:r>
            <a:r>
              <a:rPr lang="pt-BR" dirty="0" err="1" smtClean="0">
                <a:latin typeface="Arial"/>
                <a:cs typeface="Arial"/>
              </a:rPr>
              <a:t>một</a:t>
            </a:r>
            <a:r>
              <a:rPr lang="pt-BR" dirty="0" smtClean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số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quy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ước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đặt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tên</a:t>
            </a:r>
            <a:endParaRPr lang="pt-BR" dirty="0">
              <a:latin typeface="Arial"/>
              <a:cs typeface="Arial"/>
            </a:endParaRPr>
          </a:p>
          <a:p>
            <a:r>
              <a:rPr lang="pt-BR" dirty="0">
                <a:latin typeface="Arial"/>
                <a:cs typeface="Arial"/>
              </a:rPr>
              <a:t>- </a:t>
            </a:r>
            <a:r>
              <a:rPr lang="pt-BR" dirty="0" err="1">
                <a:latin typeface="Arial"/>
                <a:cs typeface="Arial"/>
              </a:rPr>
              <a:t>Được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 smtClean="0">
                <a:latin typeface="Arial"/>
                <a:cs typeface="Arial"/>
              </a:rPr>
              <a:t>thiết</a:t>
            </a:r>
            <a:r>
              <a:rPr lang="pt-BR" dirty="0" smtClean="0">
                <a:latin typeface="Arial"/>
                <a:cs typeface="Arial"/>
              </a:rPr>
              <a:t> </a:t>
            </a:r>
            <a:r>
              <a:rPr lang="pt-BR" dirty="0" err="1" smtClean="0">
                <a:latin typeface="Arial"/>
                <a:cs typeface="Arial"/>
              </a:rPr>
              <a:t>lập</a:t>
            </a:r>
            <a:r>
              <a:rPr lang="pt-BR" dirty="0" smtClean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như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là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một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phần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của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kiến</a:t>
            </a:r>
            <a:r>
              <a:rPr lang="pt-BR" dirty="0">
                <a:latin typeface="Arial"/>
                <a:cs typeface="Arial"/>
              </a:rPr>
              <a:t> ​​</a:t>
            </a:r>
            <a:r>
              <a:rPr lang="pt-BR" dirty="0" err="1">
                <a:latin typeface="Arial"/>
                <a:cs typeface="Arial"/>
              </a:rPr>
              <a:t>trúc</a:t>
            </a:r>
            <a:endParaRPr lang="pt-BR" dirty="0">
              <a:latin typeface="Arial"/>
              <a:cs typeface="Arial"/>
            </a:endParaRPr>
          </a:p>
          <a:p>
            <a:r>
              <a:rPr lang="pt-BR" dirty="0">
                <a:latin typeface="Arial"/>
                <a:cs typeface="Arial"/>
              </a:rPr>
              <a:t>- </a:t>
            </a:r>
            <a:r>
              <a:rPr lang="pt-BR" dirty="0" err="1">
                <a:latin typeface="Arial"/>
                <a:cs typeface="Arial"/>
              </a:rPr>
              <a:t>Được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sử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dụng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bởi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tất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cả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các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trình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biên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dịch</a:t>
            </a:r>
            <a:r>
              <a:rPr lang="pt-BR" dirty="0">
                <a:latin typeface="Arial"/>
                <a:cs typeface="Arial"/>
              </a:rPr>
              <a:t>, </a:t>
            </a:r>
            <a:r>
              <a:rPr lang="pt-BR" dirty="0" err="1">
                <a:latin typeface="Arial"/>
                <a:cs typeface="Arial"/>
              </a:rPr>
              <a:t>chương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trình</a:t>
            </a:r>
            <a:r>
              <a:rPr lang="pt-BR" dirty="0">
                <a:latin typeface="Arial"/>
                <a:cs typeface="Arial"/>
              </a:rPr>
              <a:t>, </a:t>
            </a:r>
            <a:r>
              <a:rPr lang="pt-BR" dirty="0" err="1">
                <a:latin typeface="Arial"/>
                <a:cs typeface="Arial"/>
              </a:rPr>
              <a:t>và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các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thư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viện</a:t>
            </a:r>
            <a:endParaRPr lang="pt-BR" dirty="0">
              <a:latin typeface="Arial"/>
              <a:cs typeface="Arial"/>
            </a:endParaRPr>
          </a:p>
          <a:p>
            <a:r>
              <a:rPr lang="pt-BR" dirty="0">
                <a:latin typeface="Arial"/>
                <a:cs typeface="Arial"/>
              </a:rPr>
              <a:t>- </a:t>
            </a:r>
            <a:r>
              <a:rPr lang="pt-BR" dirty="0" err="1">
                <a:latin typeface="Arial"/>
                <a:cs typeface="Arial"/>
              </a:rPr>
              <a:t>Đảm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bảo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khả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năng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tương</a:t>
            </a:r>
            <a:r>
              <a:rPr lang="pt-BR" dirty="0">
                <a:latin typeface="Arial"/>
                <a:cs typeface="Arial"/>
              </a:rPr>
              <a:t> </a:t>
            </a:r>
            <a:r>
              <a:rPr lang="pt-BR" dirty="0" err="1">
                <a:latin typeface="Arial"/>
                <a:cs typeface="Arial"/>
              </a:rPr>
              <a:t>thích</a:t>
            </a:r>
            <a:endParaRPr lang="en-US" b="1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• </a:t>
            </a:r>
            <a:r>
              <a:rPr lang="en-US" b="1" dirty="0" err="1" smtClean="0">
                <a:latin typeface="Arial"/>
                <a:cs typeface="Arial"/>
              </a:rPr>
              <a:t>Callee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lưu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vào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các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thanh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ghi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sau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đây</a:t>
            </a:r>
            <a:r>
              <a:rPr lang="en-US" b="1" dirty="0" smtClean="0">
                <a:latin typeface="Arial"/>
                <a:cs typeface="Arial"/>
              </a:rPr>
              <a:t>, </a:t>
            </a:r>
            <a:r>
              <a:rPr lang="en-US" b="1" dirty="0" err="1" smtClean="0">
                <a:latin typeface="Arial"/>
                <a:cs typeface="Arial"/>
              </a:rPr>
              <a:t>nếu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sử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dụng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chúng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– </a:t>
            </a:r>
            <a:r>
              <a:rPr lang="en-US" b="1" dirty="0">
                <a:latin typeface="Arial"/>
                <a:cs typeface="Arial"/>
              </a:rPr>
              <a:t>$</a:t>
            </a:r>
            <a:r>
              <a:rPr lang="en-US" b="1" dirty="0" smtClean="0">
                <a:latin typeface="Arial"/>
                <a:cs typeface="Arial"/>
              </a:rPr>
              <a:t>s0 ‐ $s7 </a:t>
            </a:r>
            <a:r>
              <a:rPr lang="en-US" dirty="0" smtClean="0">
                <a:latin typeface="Arial"/>
                <a:cs typeface="Arial"/>
              </a:rPr>
              <a:t>(s=saved</a:t>
            </a:r>
            <a:r>
              <a:rPr lang="en-US" dirty="0">
                <a:latin typeface="Arial"/>
                <a:cs typeface="Arial"/>
              </a:rPr>
              <a:t>)</a:t>
            </a:r>
          </a:p>
          <a:p>
            <a:r>
              <a:rPr lang="en-US" dirty="0">
                <a:latin typeface="Arial"/>
                <a:cs typeface="Arial"/>
              </a:rPr>
              <a:t>– </a:t>
            </a:r>
            <a:r>
              <a:rPr lang="en-US" b="1" dirty="0">
                <a:latin typeface="Arial"/>
                <a:cs typeface="Arial"/>
              </a:rPr>
              <a:t>$</a:t>
            </a:r>
            <a:r>
              <a:rPr lang="en-US" b="1" dirty="0" err="1">
                <a:latin typeface="Arial"/>
                <a:cs typeface="Arial"/>
              </a:rPr>
              <a:t>sp</a:t>
            </a:r>
            <a:r>
              <a:rPr lang="en-US" b="1" dirty="0" smtClean="0">
                <a:latin typeface="Arial"/>
                <a:cs typeface="Arial"/>
              </a:rPr>
              <a:t>, $</a:t>
            </a:r>
            <a:r>
              <a:rPr lang="en-US" b="1" dirty="0" err="1">
                <a:latin typeface="Arial"/>
                <a:cs typeface="Arial"/>
              </a:rPr>
              <a:t>fp</a:t>
            </a:r>
            <a:r>
              <a:rPr lang="en-US" b="1" dirty="0" smtClean="0">
                <a:latin typeface="Arial"/>
                <a:cs typeface="Arial"/>
              </a:rPr>
              <a:t>,$</a:t>
            </a:r>
            <a:r>
              <a:rPr lang="en-US" b="1" dirty="0" err="1" smtClean="0">
                <a:latin typeface="Arial"/>
                <a:cs typeface="Arial"/>
              </a:rPr>
              <a:t>ra</a:t>
            </a:r>
            <a:endParaRPr lang="en-US" b="1" dirty="0" smtClean="0">
              <a:latin typeface="Arial"/>
              <a:cs typeface="Arial"/>
            </a:endParaRPr>
          </a:p>
          <a:p>
            <a:endParaRPr lang="en-US" b="1" dirty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• </a:t>
            </a:r>
            <a:r>
              <a:rPr lang="en-US" b="1" dirty="0" smtClean="0">
                <a:latin typeface="Arial"/>
                <a:cs typeface="Arial"/>
              </a:rPr>
              <a:t>Caller </a:t>
            </a:r>
            <a:r>
              <a:rPr lang="en-US" b="1" dirty="0" err="1" smtClean="0">
                <a:latin typeface="Arial"/>
                <a:cs typeface="Arial"/>
              </a:rPr>
              <a:t>phải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lưu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vào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bất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kỳ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thanh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ghi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nào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cần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sử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dụng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đến</a:t>
            </a:r>
            <a:r>
              <a:rPr lang="en-US" b="1" dirty="0" smtClean="0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840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latin typeface="Arial"/>
                <a:cs typeface="Arial"/>
              </a:rPr>
              <a:t>Tên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các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thanh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ghi</a:t>
            </a:r>
            <a:r>
              <a:rPr lang="en-US" b="1" dirty="0" smtClean="0">
                <a:latin typeface="Arial"/>
                <a:cs typeface="Arial"/>
              </a:rPr>
              <a:t> MIPS </a:t>
            </a:r>
            <a:r>
              <a:rPr lang="en-US" b="1" dirty="0" err="1" smtClean="0">
                <a:latin typeface="Arial"/>
                <a:cs typeface="Arial"/>
              </a:rPr>
              <a:t>và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các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quy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ước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51744"/>
            <a:ext cx="8549059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99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latin typeface="Arial"/>
                <a:cs typeface="Arial"/>
              </a:rPr>
              <a:t>Làm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thế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nào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để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thực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thi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một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thủ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tục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gọi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2209800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latin typeface="Arial"/>
                <a:cs typeface="Arial"/>
              </a:rPr>
              <a:t>Chuyển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đổi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quyền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điều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khiển</a:t>
            </a:r>
            <a:r>
              <a:rPr lang="en-US" b="1" dirty="0" smtClean="0">
                <a:latin typeface="Arial"/>
                <a:cs typeface="Arial"/>
              </a:rPr>
              <a:t> (transfer control) </a:t>
            </a:r>
            <a:r>
              <a:rPr lang="en-US" b="1" dirty="0" err="1" smtClean="0">
                <a:latin typeface="Arial"/>
                <a:cs typeface="Arial"/>
              </a:rPr>
              <a:t>tới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callee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b="1" dirty="0" err="1" smtClean="0">
                <a:latin typeface="Arial"/>
                <a:cs typeface="Arial"/>
              </a:rPr>
              <a:t>jal</a:t>
            </a:r>
            <a:r>
              <a:rPr lang="en-US" b="1" dirty="0" smtClean="0">
                <a:latin typeface="Arial"/>
                <a:cs typeface="Arial"/>
              </a:rPr>
              <a:t>   Procedure Address ;   </a:t>
            </a:r>
            <a:r>
              <a:rPr lang="en-US" b="1" dirty="0" err="1" smtClean="0">
                <a:latin typeface="Arial"/>
                <a:cs typeface="Arial"/>
              </a:rPr>
              <a:t>nhảy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và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kết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nối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thủ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tục</a:t>
            </a:r>
            <a:r>
              <a:rPr lang="en-US" b="1" dirty="0" smtClean="0">
                <a:latin typeface="Arial"/>
                <a:cs typeface="Arial"/>
              </a:rPr>
              <a:t> (jump‐and‐link to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the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procedure)</a:t>
            </a:r>
            <a:endParaRPr lang="en-US" dirty="0" smtClean="0">
              <a:latin typeface="Arial"/>
              <a:cs typeface="Arial"/>
            </a:endParaRPr>
          </a:p>
          <a:p>
            <a:pPr lvl="2"/>
            <a:r>
              <a:rPr lang="en-US" dirty="0" smtClean="0">
                <a:latin typeface="Arial"/>
                <a:cs typeface="Arial"/>
              </a:rPr>
              <a:t>– </a:t>
            </a:r>
            <a:r>
              <a:rPr lang="en-US" dirty="0" err="1" smtClean="0">
                <a:latin typeface="Arial"/>
                <a:cs typeface="Arial"/>
              </a:rPr>
              <a:t>Địa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chỉ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trả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về</a:t>
            </a:r>
            <a:r>
              <a:rPr lang="en-US" dirty="0" smtClean="0">
                <a:latin typeface="Arial"/>
                <a:cs typeface="Arial"/>
              </a:rPr>
              <a:t> PC+4 </a:t>
            </a:r>
            <a:r>
              <a:rPr lang="en-US" dirty="0" err="1" smtClean="0">
                <a:latin typeface="Arial"/>
                <a:cs typeface="Arial"/>
              </a:rPr>
              <a:t>được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lưu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trong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$</a:t>
            </a:r>
            <a:r>
              <a:rPr lang="en-US" b="1" dirty="0" err="1" smtClean="0">
                <a:latin typeface="Arial"/>
                <a:cs typeface="Arial"/>
              </a:rPr>
              <a:t>ra</a:t>
            </a:r>
            <a:endParaRPr lang="en-US" b="1" dirty="0">
              <a:latin typeface="Arial"/>
              <a:cs typeface="Arial"/>
            </a:endParaRPr>
          </a:p>
          <a:p>
            <a:endParaRPr lang="en-US" b="1" dirty="0" smtClean="0">
              <a:latin typeface="Arial"/>
              <a:cs typeface="Arial"/>
            </a:endParaRPr>
          </a:p>
          <a:p>
            <a:r>
              <a:rPr lang="en-US" b="1" dirty="0" err="1" smtClean="0">
                <a:latin typeface="Arial"/>
                <a:cs typeface="Arial"/>
              </a:rPr>
              <a:t>Trả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điều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khiển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(return control) </a:t>
            </a:r>
            <a:r>
              <a:rPr lang="en-US" b="1" dirty="0" err="1" smtClean="0">
                <a:latin typeface="Arial"/>
                <a:cs typeface="Arial"/>
              </a:rPr>
              <a:t>tới</a:t>
            </a:r>
            <a:r>
              <a:rPr lang="en-US" b="1" dirty="0" smtClean="0">
                <a:latin typeface="Arial"/>
                <a:cs typeface="Arial"/>
              </a:rPr>
              <a:t> caller</a:t>
            </a:r>
            <a:r>
              <a:rPr lang="en-US" dirty="0" smtClean="0">
                <a:latin typeface="Arial"/>
                <a:cs typeface="Arial"/>
              </a:rPr>
              <a:t>: </a:t>
            </a:r>
          </a:p>
          <a:p>
            <a:pPr lvl="1"/>
            <a:r>
              <a:rPr lang="en-US" b="1" dirty="0" err="1" smtClean="0">
                <a:latin typeface="Arial"/>
                <a:cs typeface="Arial"/>
              </a:rPr>
              <a:t>jr</a:t>
            </a:r>
            <a:r>
              <a:rPr lang="en-US" b="1" dirty="0" smtClean="0">
                <a:latin typeface="Arial"/>
                <a:cs typeface="Arial"/>
              </a:rPr>
              <a:t>     $</a:t>
            </a:r>
            <a:r>
              <a:rPr lang="en-US" b="1" dirty="0" err="1" smtClean="0">
                <a:latin typeface="Arial"/>
                <a:cs typeface="Arial"/>
              </a:rPr>
              <a:t>ra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                           ;   </a:t>
            </a:r>
            <a:r>
              <a:rPr lang="en-US" b="1" dirty="0" err="1" smtClean="0">
                <a:latin typeface="Arial"/>
                <a:cs typeface="Arial"/>
              </a:rPr>
              <a:t>nhảy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và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trả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về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địa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chỉ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lưu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trong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$</a:t>
            </a:r>
            <a:r>
              <a:rPr lang="en-US" b="1" dirty="0" err="1" smtClean="0">
                <a:latin typeface="Arial"/>
                <a:cs typeface="Arial"/>
              </a:rPr>
              <a:t>ra</a:t>
            </a:r>
            <a:r>
              <a:rPr lang="en-US" b="1" dirty="0" smtClean="0">
                <a:latin typeface="Arial"/>
                <a:cs typeface="Arial"/>
              </a:rPr>
              <a:t> (jump‐return to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the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address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in</a:t>
            </a:r>
            <a:r>
              <a:rPr lang="en-US" b="1" dirty="0">
                <a:latin typeface="Arial"/>
                <a:cs typeface="Arial"/>
              </a:rPr>
              <a:t> </a:t>
            </a:r>
            <a:r>
              <a:rPr lang="en-US" b="1" dirty="0" smtClean="0">
                <a:latin typeface="Arial"/>
                <a:cs typeface="Arial"/>
              </a:rPr>
              <a:t>$</a:t>
            </a:r>
            <a:r>
              <a:rPr lang="en-US" b="1" dirty="0" err="1" smtClean="0">
                <a:latin typeface="Arial"/>
                <a:cs typeface="Arial"/>
              </a:rPr>
              <a:t>ra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dirty="0" smtClean="0">
              <a:latin typeface="Arial"/>
              <a:cs typeface="Arial"/>
            </a:endParaRPr>
          </a:p>
          <a:p>
            <a:pPr lvl="2"/>
            <a:r>
              <a:rPr lang="en-US" dirty="0" smtClean="0">
                <a:latin typeface="Arial"/>
                <a:cs typeface="Arial"/>
              </a:rPr>
              <a:t>– </a:t>
            </a:r>
            <a:r>
              <a:rPr lang="en-US" dirty="0" err="1" smtClean="0">
                <a:latin typeface="Arial"/>
                <a:cs typeface="Arial"/>
              </a:rPr>
              <a:t>Phải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lưu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lại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địa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chỉ</a:t>
            </a:r>
            <a:r>
              <a:rPr lang="en-US" dirty="0" smtClean="0">
                <a:latin typeface="Arial"/>
                <a:cs typeface="Arial"/>
              </a:rPr>
              <a:t> quay </a:t>
            </a:r>
            <a:r>
              <a:rPr lang="en-US" dirty="0" err="1" smtClean="0">
                <a:latin typeface="Arial"/>
                <a:cs typeface="Arial"/>
              </a:rPr>
              <a:t>về</a:t>
            </a:r>
            <a:r>
              <a:rPr lang="en-US" dirty="0" smtClean="0">
                <a:latin typeface="Arial"/>
                <a:cs typeface="Arial"/>
              </a:rPr>
              <a:t>!</a:t>
            </a:r>
          </a:p>
          <a:p>
            <a:pPr lvl="2"/>
            <a:endParaRPr lang="en-US" dirty="0" smtClean="0">
              <a:latin typeface="Arial"/>
              <a:cs typeface="Arial"/>
            </a:endParaRPr>
          </a:p>
          <a:p>
            <a:r>
              <a:rPr lang="en-US" dirty="0" err="1" smtClean="0">
                <a:latin typeface="Arial"/>
                <a:cs typeface="Arial"/>
              </a:rPr>
              <a:t>Quy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ước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thanh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thủ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tục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gọi</a:t>
            </a:r>
            <a:r>
              <a:rPr lang="en-US" dirty="0" smtClean="0">
                <a:latin typeface="Arial"/>
                <a:cs typeface="Arial"/>
              </a:rPr>
              <a:t>:</a:t>
            </a:r>
            <a:endParaRPr lang="en-US" dirty="0">
              <a:latin typeface="Arial"/>
              <a:cs typeface="Arial"/>
            </a:endParaRPr>
          </a:p>
          <a:p>
            <a:pPr lvl="2"/>
            <a:r>
              <a:rPr lang="en-US" dirty="0">
                <a:latin typeface="Arial"/>
                <a:cs typeface="Arial"/>
              </a:rPr>
              <a:t>– </a:t>
            </a:r>
            <a:r>
              <a:rPr lang="en-US" b="1" dirty="0">
                <a:latin typeface="Arial"/>
                <a:cs typeface="Arial"/>
              </a:rPr>
              <a:t>$</a:t>
            </a:r>
            <a:r>
              <a:rPr lang="en-US" b="1" dirty="0" smtClean="0">
                <a:latin typeface="Arial"/>
                <a:cs typeface="Arial"/>
              </a:rPr>
              <a:t>a0 ‐ $a3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thanh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đối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số</a:t>
            </a:r>
            <a:r>
              <a:rPr lang="en-US" dirty="0" smtClean="0">
                <a:latin typeface="Arial"/>
                <a:cs typeface="Arial"/>
              </a:rPr>
              <a:t> (4) </a:t>
            </a:r>
            <a:endParaRPr lang="en-US" b="1" dirty="0">
              <a:latin typeface="Arial"/>
              <a:cs typeface="Arial"/>
            </a:endParaRPr>
          </a:p>
          <a:p>
            <a:pPr lvl="2"/>
            <a:r>
              <a:rPr lang="en-US" dirty="0">
                <a:latin typeface="Arial"/>
                <a:cs typeface="Arial"/>
              </a:rPr>
              <a:t>– </a:t>
            </a:r>
            <a:r>
              <a:rPr lang="en-US" b="1" dirty="0">
                <a:latin typeface="Arial"/>
                <a:cs typeface="Arial"/>
              </a:rPr>
              <a:t>$</a:t>
            </a:r>
            <a:r>
              <a:rPr lang="en-US" b="1" dirty="0" smtClean="0">
                <a:latin typeface="Arial"/>
                <a:cs typeface="Arial"/>
              </a:rPr>
              <a:t>v0 ‐ $v1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thanh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biến</a:t>
            </a:r>
            <a:r>
              <a:rPr lang="en-US" dirty="0" smtClean="0">
                <a:latin typeface="Arial"/>
                <a:cs typeface="Arial"/>
              </a:rPr>
              <a:t> (2) </a:t>
            </a:r>
            <a:r>
              <a:rPr lang="en-US" dirty="0" err="1" smtClean="0">
                <a:latin typeface="Arial"/>
                <a:cs typeface="Arial"/>
              </a:rPr>
              <a:t>cho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quả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trả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về</a:t>
            </a:r>
            <a:endParaRPr lang="en-US" b="1" dirty="0">
              <a:latin typeface="Arial"/>
              <a:cs typeface="Arial"/>
            </a:endParaRPr>
          </a:p>
          <a:p>
            <a:pPr lvl="2"/>
            <a:r>
              <a:rPr lang="en-US" dirty="0">
                <a:latin typeface="Arial"/>
                <a:cs typeface="Arial"/>
              </a:rPr>
              <a:t>– </a:t>
            </a:r>
            <a:r>
              <a:rPr lang="en-US" b="1" dirty="0">
                <a:latin typeface="Arial"/>
                <a:cs typeface="Arial"/>
              </a:rPr>
              <a:t>$</a:t>
            </a:r>
            <a:r>
              <a:rPr lang="en-US" b="1" dirty="0" err="1" smtClean="0">
                <a:latin typeface="Arial"/>
                <a:cs typeface="Arial"/>
              </a:rPr>
              <a:t>ra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b="1" dirty="0" err="1" smtClean="0">
                <a:latin typeface="Arial"/>
                <a:cs typeface="Arial"/>
              </a:rPr>
              <a:t>Địa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chỉ</a:t>
            </a:r>
            <a:r>
              <a:rPr lang="en-US" b="1" dirty="0" smtClean="0">
                <a:latin typeface="Arial"/>
                <a:cs typeface="Arial"/>
              </a:rPr>
              <a:t> quay </a:t>
            </a:r>
            <a:r>
              <a:rPr lang="en-US" b="1" dirty="0" err="1" smtClean="0">
                <a:latin typeface="Arial"/>
                <a:cs typeface="Arial"/>
              </a:rPr>
              <a:t>về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4546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Ví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2362200"/>
            <a:ext cx="2971800" cy="2862323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main() </a:t>
            </a:r>
            <a:r>
              <a:rPr lang="en-US" b="1" dirty="0" smtClean="0"/>
              <a:t>{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a,b,c</a:t>
            </a:r>
            <a:r>
              <a:rPr lang="en-US" b="1" dirty="0" smtClean="0"/>
              <a:t> ;</a:t>
            </a:r>
          </a:p>
          <a:p>
            <a:r>
              <a:rPr lang="en-US" b="1" dirty="0" smtClean="0"/>
              <a:t>……………..</a:t>
            </a:r>
          </a:p>
          <a:p>
            <a:r>
              <a:rPr lang="en-US" b="1" dirty="0" smtClean="0"/>
              <a:t>c = sum(</a:t>
            </a:r>
            <a:r>
              <a:rPr lang="en-US" b="1" dirty="0" err="1" smtClean="0"/>
              <a:t>a,b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………………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smtClean="0"/>
              <a:t>/* </a:t>
            </a:r>
            <a:r>
              <a:rPr lang="en-US" b="1" dirty="0" err="1" smtClean="0"/>
              <a:t>Khai</a:t>
            </a:r>
            <a:r>
              <a:rPr lang="en-US" b="1" dirty="0" smtClean="0"/>
              <a:t> </a:t>
            </a:r>
            <a:r>
              <a:rPr lang="en-US" b="1" dirty="0" err="1" smtClean="0"/>
              <a:t>báo</a:t>
            </a:r>
            <a:r>
              <a:rPr lang="en-US" b="1" dirty="0" smtClean="0"/>
              <a:t> </a:t>
            </a:r>
            <a:r>
              <a:rPr lang="en-US" b="1" dirty="0" err="1" smtClean="0"/>
              <a:t>hàm</a:t>
            </a:r>
            <a:r>
              <a:rPr lang="en-US" b="1" dirty="0" smtClean="0"/>
              <a:t> sum*/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sum (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x,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y) </a:t>
            </a:r>
            <a:r>
              <a:rPr lang="en-US" b="1" dirty="0" smtClean="0"/>
              <a:t>{</a:t>
            </a:r>
          </a:p>
          <a:p>
            <a:r>
              <a:rPr lang="en-US" b="1" dirty="0" smtClean="0"/>
              <a:t>return x + y;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22098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409683"/>
              </p:ext>
            </p:extLst>
          </p:nvPr>
        </p:nvGraphicFramePr>
        <p:xfrm>
          <a:off x="3962400" y="1066800"/>
          <a:ext cx="4876800" cy="266699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838200"/>
                <a:gridCol w="4038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Địa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chỉ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Chỉ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thị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lệnh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1000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add $a0,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$s0, $zero    # x = a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1004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add $a1,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$s1, $zero    # y = b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1008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addi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$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ra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, $zero, 1016  # 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Lưu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địa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chỉ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quay 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về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292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1012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29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j       sum          # 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nhảy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tới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nhãn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“sum”            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rgbClr val="FF292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1016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…………..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2000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sum: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add $v0, $a0,$a1 # </a:t>
                      </a:r>
                      <a:r>
                        <a:rPr lang="en-US" sz="1400" baseline="0" dirty="0" err="1" smtClean="0">
                          <a:latin typeface="Arial"/>
                          <a:cs typeface="Arial"/>
                        </a:rPr>
                        <a:t>Khai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aseline="0" dirty="0" err="1" smtClean="0">
                          <a:latin typeface="Arial"/>
                          <a:cs typeface="Arial"/>
                        </a:rPr>
                        <a:t>báo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aseline="0" dirty="0" err="1" smtClean="0">
                          <a:latin typeface="Arial"/>
                          <a:cs typeface="Arial"/>
                        </a:rPr>
                        <a:t>thủ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aseline="0" dirty="0" err="1" smtClean="0">
                          <a:latin typeface="Arial"/>
                          <a:cs typeface="Arial"/>
                        </a:rPr>
                        <a:t>tục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sum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2004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jr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      $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ra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   #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nhảy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tới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địa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chỉ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lệnh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trong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$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ra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566501"/>
              </p:ext>
            </p:extLst>
          </p:nvPr>
        </p:nvGraphicFramePr>
        <p:xfrm>
          <a:off x="3962400" y="4114800"/>
          <a:ext cx="4876800" cy="220979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838200"/>
                <a:gridCol w="4038600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Địa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chỉ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Chỉ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thị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lệnh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1000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add $a0,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$s0, $zero    # x = a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1004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add $a1,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$s1, $zero    # y = b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1008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jal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  sum                # 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Lưu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địa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chỉ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quay 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về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vào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$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ra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1012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………………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2000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sum: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add $v0, $a0,$a1 # </a:t>
                      </a:r>
                      <a:r>
                        <a:rPr lang="en-US" sz="1400" baseline="0" dirty="0" err="1" smtClean="0">
                          <a:latin typeface="Arial"/>
                          <a:cs typeface="Arial"/>
                        </a:rPr>
                        <a:t>Khai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aseline="0" dirty="0" err="1" smtClean="0">
                          <a:latin typeface="Arial"/>
                          <a:cs typeface="Arial"/>
                        </a:rPr>
                        <a:t>báo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aseline="0" dirty="0" err="1" smtClean="0">
                          <a:latin typeface="Arial"/>
                          <a:cs typeface="Arial"/>
                        </a:rPr>
                        <a:t>thủ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aseline="0" dirty="0" err="1" smtClean="0">
                          <a:latin typeface="Arial"/>
                          <a:cs typeface="Arial"/>
                        </a:rPr>
                        <a:t>tục</a:t>
                      </a:r>
                      <a:r>
                        <a:rPr lang="en-US" sz="1400" baseline="0" dirty="0" smtClean="0">
                          <a:latin typeface="Arial"/>
                          <a:cs typeface="Arial"/>
                        </a:rPr>
                        <a:t> sum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/>
                          <a:cs typeface="Arial"/>
                        </a:rPr>
                        <a:t>2004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jr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      $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ra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   #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nhảy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tới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địa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chỉ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lệnh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trong</a:t>
                      </a:r>
                      <a:r>
                        <a:rPr lang="en-US" sz="1400" dirty="0" smtClean="0">
                          <a:latin typeface="Arial"/>
                          <a:cs typeface="Arial"/>
                        </a:rPr>
                        <a:t> $</a:t>
                      </a:r>
                      <a:r>
                        <a:rPr lang="en-US" sz="1400" dirty="0" err="1" smtClean="0">
                          <a:latin typeface="Arial"/>
                          <a:cs typeface="Arial"/>
                        </a:rPr>
                        <a:t>ra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069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086601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Arial"/>
                <a:cs typeface="Arial"/>
              </a:rPr>
              <a:t>Các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ví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dụ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về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thủ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tục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gọi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hàm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và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ngăn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xếp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2548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7924801" cy="762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Arial"/>
                <a:cs typeface="Arial"/>
              </a:rPr>
              <a:t>Lưu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trữ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vào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thanh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ghi</a:t>
            </a:r>
            <a:r>
              <a:rPr lang="en-US" b="1" dirty="0" smtClean="0">
                <a:latin typeface="Arial"/>
                <a:cs typeface="Arial"/>
              </a:rPr>
              <a:t> (</a:t>
            </a:r>
            <a:r>
              <a:rPr lang="en-US" b="1" dirty="0" err="1" smtClean="0">
                <a:latin typeface="Arial"/>
                <a:cs typeface="Arial"/>
              </a:rPr>
              <a:t>trong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ngăn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xếp</a:t>
            </a:r>
            <a:r>
              <a:rPr lang="en-US" b="1" dirty="0" smtClean="0">
                <a:latin typeface="Arial"/>
                <a:cs typeface="Arial"/>
              </a:rPr>
              <a:t>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1752600"/>
            <a:ext cx="83058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• </a:t>
            </a:r>
            <a:r>
              <a:rPr lang="en-US" dirty="0" err="1" smtClean="0">
                <a:latin typeface="Arial"/>
                <a:cs typeface="Arial"/>
              </a:rPr>
              <a:t>Ngăn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xếp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một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phần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của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bộ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nhớ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lưu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trữ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dữ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liệu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tạm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thời</a:t>
            </a:r>
            <a:r>
              <a:rPr lang="en-US" dirty="0" smtClean="0">
                <a:latin typeface="Arial"/>
                <a:cs typeface="Arial"/>
              </a:rPr>
              <a:t>.</a:t>
            </a:r>
            <a:endParaRPr lang="en-US" b="1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• </a:t>
            </a:r>
            <a:r>
              <a:rPr lang="en-US" dirty="0" smtClean="0">
                <a:latin typeface="Arial"/>
                <a:cs typeface="Arial"/>
              </a:rPr>
              <a:t>Con </a:t>
            </a:r>
            <a:r>
              <a:rPr lang="en-US" dirty="0" err="1" smtClean="0">
                <a:latin typeface="Arial"/>
                <a:cs typeface="Arial"/>
              </a:rPr>
              <a:t>trỏ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ngăn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xếp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(</a:t>
            </a:r>
            <a:r>
              <a:rPr lang="en-US" dirty="0" err="1" smtClean="0">
                <a:latin typeface="Arial"/>
                <a:cs typeface="Arial"/>
              </a:rPr>
              <a:t>Lưu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trong</a:t>
            </a:r>
            <a:r>
              <a:rPr lang="en-US" dirty="0" smtClean="0">
                <a:latin typeface="Arial"/>
                <a:cs typeface="Arial"/>
              </a:rPr>
              <a:t> $</a:t>
            </a:r>
            <a:r>
              <a:rPr lang="en-US" dirty="0" err="1" smtClean="0">
                <a:latin typeface="Arial"/>
                <a:cs typeface="Arial"/>
              </a:rPr>
              <a:t>sp</a:t>
            </a:r>
            <a:r>
              <a:rPr lang="en-US" dirty="0" smtClean="0">
                <a:latin typeface="Arial"/>
                <a:cs typeface="Arial"/>
              </a:rPr>
              <a:t>) </a:t>
            </a:r>
            <a:r>
              <a:rPr lang="en-US" dirty="0" err="1" smtClean="0">
                <a:latin typeface="Arial"/>
                <a:cs typeface="Arial"/>
              </a:rPr>
              <a:t>trỏ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tới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điểm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cuối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cùng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của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ngăn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xếp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trong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bộ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nhớ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dirty="0" smtClean="0">
                <a:latin typeface="Arial"/>
                <a:cs typeface="Arial"/>
              </a:rPr>
              <a:t>• </a:t>
            </a:r>
            <a:r>
              <a:rPr lang="en-US" dirty="0" err="1" smtClean="0">
                <a:latin typeface="Arial"/>
                <a:cs typeface="Arial"/>
              </a:rPr>
              <a:t>Trong</a:t>
            </a:r>
            <a:r>
              <a:rPr lang="en-US" dirty="0" smtClean="0">
                <a:latin typeface="Arial"/>
                <a:cs typeface="Arial"/>
              </a:rPr>
              <a:t> MIPS </a:t>
            </a:r>
            <a:r>
              <a:rPr lang="en-US" dirty="0" err="1" smtClean="0">
                <a:latin typeface="Arial"/>
                <a:cs typeface="Arial"/>
              </a:rPr>
              <a:t>ngăn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xếp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từ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xuống</a:t>
            </a:r>
            <a:r>
              <a:rPr lang="en-US" dirty="0" smtClean="0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• </a:t>
            </a:r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thủ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tục</a:t>
            </a:r>
            <a:r>
              <a:rPr lang="en-US" dirty="0" smtClean="0">
                <a:latin typeface="Arial"/>
                <a:cs typeface="Arial"/>
              </a:rPr>
              <a:t> di </a:t>
            </a:r>
            <a:r>
              <a:rPr lang="en-US" dirty="0" err="1" smtClean="0">
                <a:latin typeface="Arial"/>
                <a:cs typeface="Arial"/>
              </a:rPr>
              <a:t>chuyển</a:t>
            </a:r>
            <a:r>
              <a:rPr lang="en-US" dirty="0" smtClean="0">
                <a:latin typeface="Arial"/>
                <a:cs typeface="Arial"/>
              </a:rPr>
              <a:t> con </a:t>
            </a:r>
            <a:r>
              <a:rPr lang="en-US" dirty="0" err="1" smtClean="0">
                <a:latin typeface="Arial"/>
                <a:cs typeface="Arial"/>
              </a:rPr>
              <a:t>trỏ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ngăn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xếp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chúng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lưu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dữ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liệu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trong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ngăn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xếp</a:t>
            </a:r>
            <a:r>
              <a:rPr lang="en-US" dirty="0" smtClean="0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• </a:t>
            </a:r>
            <a:r>
              <a:rPr lang="en-US" dirty="0" err="1" smtClean="0">
                <a:latin typeface="Arial"/>
                <a:cs typeface="Arial"/>
              </a:rPr>
              <a:t>Mỗi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thủ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tục</a:t>
            </a:r>
            <a:r>
              <a:rPr lang="en-US" dirty="0" smtClean="0">
                <a:latin typeface="Arial"/>
                <a:cs typeface="Arial"/>
              </a:rPr>
              <a:t> quay </a:t>
            </a:r>
            <a:r>
              <a:rPr lang="en-US" dirty="0" err="1" smtClean="0">
                <a:latin typeface="Arial"/>
                <a:cs typeface="Arial"/>
              </a:rPr>
              <a:t>lại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ngăn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xếp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đến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trạng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thái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trước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được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gọi</a:t>
            </a:r>
            <a:r>
              <a:rPr lang="en-US" dirty="0" smtClean="0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4191000"/>
            <a:ext cx="3498273" cy="2031325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Nếu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thủ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tục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nhiều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dữ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liệu</a:t>
            </a:r>
            <a:r>
              <a:rPr lang="en-US" dirty="0" smtClean="0">
                <a:latin typeface="Arial"/>
                <a:cs typeface="Arial"/>
              </a:rPr>
              <a:t> (</a:t>
            </a:r>
            <a:r>
              <a:rPr lang="en-US" dirty="0" err="1" smtClean="0">
                <a:latin typeface="Arial"/>
                <a:cs typeface="Arial"/>
              </a:rPr>
              <a:t>đối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số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kết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quả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trả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về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biến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cục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bộ</a:t>
            </a:r>
            <a:r>
              <a:rPr lang="en-US" dirty="0" smtClean="0">
                <a:latin typeface="Arial"/>
                <a:cs typeface="Arial"/>
              </a:rPr>
              <a:t>) </a:t>
            </a:r>
            <a:r>
              <a:rPr lang="en-US" dirty="0" err="1" smtClean="0">
                <a:latin typeface="Arial"/>
                <a:cs typeface="Arial"/>
              </a:rPr>
              <a:t>hơn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số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lượng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thanh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lưu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trữ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r>
              <a:rPr lang="en-US" dirty="0" smtClean="0">
                <a:latin typeface="Arial"/>
                <a:cs typeface="Arial"/>
              </a:rPr>
              <a:t>1/ </a:t>
            </a:r>
            <a:r>
              <a:rPr lang="en-US" dirty="0" err="1" smtClean="0">
                <a:latin typeface="Arial"/>
                <a:cs typeface="Arial"/>
              </a:rPr>
              <a:t>Sử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thêm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nhiều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thanh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ghi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hơn</a:t>
            </a:r>
            <a:r>
              <a:rPr lang="en-US" dirty="0" smtClean="0">
                <a:latin typeface="Arial"/>
                <a:cs typeface="Arial"/>
              </a:rPr>
              <a:t>?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Bao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nhiêu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thì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đủ</a:t>
            </a:r>
            <a:r>
              <a:rPr lang="en-US" dirty="0" smtClean="0">
                <a:latin typeface="Arial"/>
                <a:cs typeface="Arial"/>
              </a:rPr>
              <a:t>?</a:t>
            </a:r>
          </a:p>
          <a:p>
            <a:r>
              <a:rPr lang="en-US" dirty="0" smtClean="0">
                <a:latin typeface="Arial"/>
                <a:cs typeface="Arial"/>
              </a:rPr>
              <a:t>2/ </a:t>
            </a:r>
            <a:r>
              <a:rPr lang="en-US" dirty="0" err="1" smtClean="0">
                <a:latin typeface="Arial"/>
                <a:cs typeface="Arial"/>
              </a:rPr>
              <a:t>Sử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ngăn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xếp</a:t>
            </a:r>
            <a:r>
              <a:rPr lang="en-US" dirty="0" smtClean="0">
                <a:latin typeface="Arial"/>
                <a:cs typeface="Arial"/>
              </a:rPr>
              <a:t> (stack)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038600"/>
            <a:ext cx="4851795" cy="201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35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3200"/>
            <a:ext cx="5638800" cy="422275"/>
          </a:xfrm>
          <a:noFill/>
          <a:ln/>
        </p:spPr>
        <p:txBody>
          <a:bodyPr wrap="none">
            <a:normAutofit fontScale="90000"/>
          </a:bodyPr>
          <a:lstStyle/>
          <a:p>
            <a:r>
              <a:rPr lang="en-US"/>
              <a:t>Calls: Why Are Stacks So Great?</a:t>
            </a:r>
          </a:p>
        </p:txBody>
      </p:sp>
      <p:sp>
        <p:nvSpPr>
          <p:cNvPr id="1223683" name="Rectangle 3"/>
          <p:cNvSpPr>
            <a:spLocks noChangeArrowheads="1"/>
          </p:cNvSpPr>
          <p:nvPr/>
        </p:nvSpPr>
        <p:spPr bwMode="auto">
          <a:xfrm>
            <a:off x="762000" y="139700"/>
            <a:ext cx="254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684" name="Rectangle 4"/>
          <p:cNvSpPr>
            <a:spLocks noChangeArrowheads="1"/>
          </p:cNvSpPr>
          <p:nvPr/>
        </p:nvSpPr>
        <p:spPr bwMode="auto">
          <a:xfrm>
            <a:off x="457200" y="814388"/>
            <a:ext cx="8348663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i="1">
                <a:latin typeface="Comic Sans MS" charset="0"/>
              </a:rPr>
              <a:t>Stacking of Subroutine Calls &amp; Returns and Environments:</a:t>
            </a:r>
          </a:p>
        </p:txBody>
      </p:sp>
      <p:sp>
        <p:nvSpPr>
          <p:cNvPr id="1223685" name="Rectangle 5"/>
          <p:cNvSpPr>
            <a:spLocks noChangeArrowheads="1"/>
          </p:cNvSpPr>
          <p:nvPr/>
        </p:nvSpPr>
        <p:spPr bwMode="auto">
          <a:xfrm>
            <a:off x="1230313" y="1576388"/>
            <a:ext cx="2070100" cy="261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A:  </a:t>
            </a:r>
          </a:p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      CALL B</a:t>
            </a:r>
          </a:p>
          <a:p>
            <a:pPr>
              <a:lnSpc>
                <a:spcPct val="85000"/>
              </a:lnSpc>
            </a:pPr>
            <a:endParaRPr lang="en-US" sz="1800">
              <a:latin typeface="Comic Sans MS" charset="0"/>
            </a:endParaRPr>
          </a:p>
          <a:p>
            <a:pPr>
              <a:lnSpc>
                <a:spcPct val="85000"/>
              </a:lnSpc>
            </a:pPr>
            <a:endParaRPr lang="en-US" sz="1800">
              <a:latin typeface="Comic Sans MS" charset="0"/>
            </a:endParaRPr>
          </a:p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              CALL C</a:t>
            </a:r>
          </a:p>
          <a:p>
            <a:pPr>
              <a:lnSpc>
                <a:spcPct val="85000"/>
              </a:lnSpc>
            </a:pPr>
            <a:endParaRPr lang="en-US" sz="1800">
              <a:latin typeface="Comic Sans MS" charset="0"/>
            </a:endParaRPr>
          </a:p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              C:  </a:t>
            </a:r>
          </a:p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                      RET</a:t>
            </a:r>
          </a:p>
          <a:p>
            <a:pPr>
              <a:lnSpc>
                <a:spcPct val="85000"/>
              </a:lnSpc>
            </a:pPr>
            <a:endParaRPr lang="en-US" sz="1800">
              <a:latin typeface="Comic Sans MS" charset="0"/>
            </a:endParaRPr>
          </a:p>
          <a:p>
            <a:pPr>
              <a:lnSpc>
                <a:spcPct val="85000"/>
              </a:lnSpc>
            </a:pPr>
            <a:endParaRPr lang="en-US" sz="1800">
              <a:latin typeface="Comic Sans MS" charset="0"/>
            </a:endParaRPr>
          </a:p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              RET</a:t>
            </a:r>
          </a:p>
        </p:txBody>
      </p:sp>
      <p:sp>
        <p:nvSpPr>
          <p:cNvPr id="1223686" name="Line 6"/>
          <p:cNvSpPr>
            <a:spLocks noChangeShapeType="1"/>
          </p:cNvSpPr>
          <p:nvPr/>
        </p:nvSpPr>
        <p:spPr bwMode="auto">
          <a:xfrm flipH="1">
            <a:off x="2590800" y="2844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687" name="Line 7"/>
          <p:cNvSpPr>
            <a:spLocks noChangeShapeType="1"/>
          </p:cNvSpPr>
          <p:nvPr/>
        </p:nvSpPr>
        <p:spPr bwMode="auto">
          <a:xfrm>
            <a:off x="2590800" y="28448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688" name="Line 8"/>
          <p:cNvSpPr>
            <a:spLocks noChangeShapeType="1"/>
          </p:cNvSpPr>
          <p:nvPr/>
        </p:nvSpPr>
        <p:spPr bwMode="auto">
          <a:xfrm>
            <a:off x="2590800" y="36068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689" name="Line 9"/>
          <p:cNvSpPr>
            <a:spLocks noChangeShapeType="1"/>
          </p:cNvSpPr>
          <p:nvPr/>
        </p:nvSpPr>
        <p:spPr bwMode="auto">
          <a:xfrm flipH="1">
            <a:off x="2057400" y="21590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690" name="Line 10"/>
          <p:cNvSpPr>
            <a:spLocks noChangeShapeType="1"/>
          </p:cNvSpPr>
          <p:nvPr/>
        </p:nvSpPr>
        <p:spPr bwMode="auto">
          <a:xfrm>
            <a:off x="2057400" y="2159000"/>
            <a:ext cx="0" cy="205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691" name="Line 11"/>
          <p:cNvSpPr>
            <a:spLocks noChangeShapeType="1"/>
          </p:cNvSpPr>
          <p:nvPr/>
        </p:nvSpPr>
        <p:spPr bwMode="auto">
          <a:xfrm>
            <a:off x="2057400" y="42164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692" name="Line 12"/>
          <p:cNvSpPr>
            <a:spLocks noChangeShapeType="1"/>
          </p:cNvSpPr>
          <p:nvPr/>
        </p:nvSpPr>
        <p:spPr bwMode="auto">
          <a:xfrm>
            <a:off x="5486400" y="1371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693" name="Line 13"/>
          <p:cNvSpPr>
            <a:spLocks noChangeShapeType="1"/>
          </p:cNvSpPr>
          <p:nvPr/>
        </p:nvSpPr>
        <p:spPr bwMode="auto">
          <a:xfrm>
            <a:off x="5486400" y="19050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694" name="Line 14"/>
          <p:cNvSpPr>
            <a:spLocks noChangeShapeType="1"/>
          </p:cNvSpPr>
          <p:nvPr/>
        </p:nvSpPr>
        <p:spPr bwMode="auto">
          <a:xfrm>
            <a:off x="5486400" y="13716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695" name="Line 15"/>
          <p:cNvSpPr>
            <a:spLocks noChangeShapeType="1"/>
          </p:cNvSpPr>
          <p:nvPr/>
        </p:nvSpPr>
        <p:spPr bwMode="auto">
          <a:xfrm>
            <a:off x="5867400" y="1371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696" name="Line 16"/>
          <p:cNvSpPr>
            <a:spLocks noChangeShapeType="1"/>
          </p:cNvSpPr>
          <p:nvPr/>
        </p:nvSpPr>
        <p:spPr bwMode="auto">
          <a:xfrm flipH="1">
            <a:off x="1600200" y="1549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697" name="Line 17"/>
          <p:cNvSpPr>
            <a:spLocks noChangeShapeType="1"/>
          </p:cNvSpPr>
          <p:nvPr/>
        </p:nvSpPr>
        <p:spPr bwMode="auto">
          <a:xfrm>
            <a:off x="1600200" y="1549400"/>
            <a:ext cx="0" cy="297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698" name="Line 18"/>
          <p:cNvSpPr>
            <a:spLocks noChangeShapeType="1"/>
          </p:cNvSpPr>
          <p:nvPr/>
        </p:nvSpPr>
        <p:spPr bwMode="auto">
          <a:xfrm>
            <a:off x="1600200" y="45212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699" name="Rectangle 19"/>
          <p:cNvSpPr>
            <a:spLocks noChangeArrowheads="1"/>
          </p:cNvSpPr>
          <p:nvPr/>
        </p:nvSpPr>
        <p:spPr bwMode="auto">
          <a:xfrm>
            <a:off x="1687513" y="2185988"/>
            <a:ext cx="47625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B:  </a:t>
            </a:r>
          </a:p>
        </p:txBody>
      </p:sp>
      <p:sp>
        <p:nvSpPr>
          <p:cNvPr id="1223700" name="Rectangle 20"/>
          <p:cNvSpPr>
            <a:spLocks noChangeArrowheads="1"/>
          </p:cNvSpPr>
          <p:nvPr/>
        </p:nvSpPr>
        <p:spPr bwMode="auto">
          <a:xfrm>
            <a:off x="5548313" y="1498600"/>
            <a:ext cx="293687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A</a:t>
            </a:r>
          </a:p>
        </p:txBody>
      </p:sp>
      <p:sp>
        <p:nvSpPr>
          <p:cNvPr id="1223701" name="Line 21"/>
          <p:cNvSpPr>
            <a:spLocks noChangeShapeType="1"/>
          </p:cNvSpPr>
          <p:nvPr/>
        </p:nvSpPr>
        <p:spPr bwMode="auto">
          <a:xfrm>
            <a:off x="5486400" y="2057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702" name="Line 22"/>
          <p:cNvSpPr>
            <a:spLocks noChangeShapeType="1"/>
          </p:cNvSpPr>
          <p:nvPr/>
        </p:nvSpPr>
        <p:spPr bwMode="auto">
          <a:xfrm>
            <a:off x="5486400" y="25908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703" name="Line 23"/>
          <p:cNvSpPr>
            <a:spLocks noChangeShapeType="1"/>
          </p:cNvSpPr>
          <p:nvPr/>
        </p:nvSpPr>
        <p:spPr bwMode="auto">
          <a:xfrm>
            <a:off x="5486400" y="20574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704" name="Line 24"/>
          <p:cNvSpPr>
            <a:spLocks noChangeShapeType="1"/>
          </p:cNvSpPr>
          <p:nvPr/>
        </p:nvSpPr>
        <p:spPr bwMode="auto">
          <a:xfrm>
            <a:off x="5867400" y="2057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705" name="Rectangle 25"/>
          <p:cNvSpPr>
            <a:spLocks noChangeArrowheads="1"/>
          </p:cNvSpPr>
          <p:nvPr/>
        </p:nvSpPr>
        <p:spPr bwMode="auto">
          <a:xfrm>
            <a:off x="5548313" y="2184400"/>
            <a:ext cx="293687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A</a:t>
            </a:r>
          </a:p>
        </p:txBody>
      </p:sp>
      <p:sp>
        <p:nvSpPr>
          <p:cNvPr id="1223706" name="Line 26"/>
          <p:cNvSpPr>
            <a:spLocks noChangeShapeType="1"/>
          </p:cNvSpPr>
          <p:nvPr/>
        </p:nvSpPr>
        <p:spPr bwMode="auto">
          <a:xfrm>
            <a:off x="6248400" y="2057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707" name="Rectangle 27"/>
          <p:cNvSpPr>
            <a:spLocks noChangeArrowheads="1"/>
          </p:cNvSpPr>
          <p:nvPr/>
        </p:nvSpPr>
        <p:spPr bwMode="auto">
          <a:xfrm>
            <a:off x="5929313" y="2184400"/>
            <a:ext cx="271462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B</a:t>
            </a:r>
          </a:p>
        </p:txBody>
      </p:sp>
      <p:sp>
        <p:nvSpPr>
          <p:cNvPr id="1223708" name="Line 28"/>
          <p:cNvSpPr>
            <a:spLocks noChangeShapeType="1"/>
          </p:cNvSpPr>
          <p:nvPr/>
        </p:nvSpPr>
        <p:spPr bwMode="auto">
          <a:xfrm>
            <a:off x="5486400" y="2768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709" name="Line 29"/>
          <p:cNvSpPr>
            <a:spLocks noChangeShapeType="1"/>
          </p:cNvSpPr>
          <p:nvPr/>
        </p:nvSpPr>
        <p:spPr bwMode="auto">
          <a:xfrm>
            <a:off x="5486400" y="33020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710" name="Line 30"/>
          <p:cNvSpPr>
            <a:spLocks noChangeShapeType="1"/>
          </p:cNvSpPr>
          <p:nvPr/>
        </p:nvSpPr>
        <p:spPr bwMode="auto">
          <a:xfrm>
            <a:off x="5486400" y="27686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711" name="Line 31"/>
          <p:cNvSpPr>
            <a:spLocks noChangeShapeType="1"/>
          </p:cNvSpPr>
          <p:nvPr/>
        </p:nvSpPr>
        <p:spPr bwMode="auto">
          <a:xfrm>
            <a:off x="5867400" y="2768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712" name="Rectangle 32"/>
          <p:cNvSpPr>
            <a:spLocks noChangeArrowheads="1"/>
          </p:cNvSpPr>
          <p:nvPr/>
        </p:nvSpPr>
        <p:spPr bwMode="auto">
          <a:xfrm>
            <a:off x="5548313" y="2895600"/>
            <a:ext cx="293687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A</a:t>
            </a:r>
          </a:p>
        </p:txBody>
      </p:sp>
      <p:sp>
        <p:nvSpPr>
          <p:cNvPr id="1223713" name="Line 33"/>
          <p:cNvSpPr>
            <a:spLocks noChangeShapeType="1"/>
          </p:cNvSpPr>
          <p:nvPr/>
        </p:nvSpPr>
        <p:spPr bwMode="auto">
          <a:xfrm>
            <a:off x="6248400" y="27686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714" name="Rectangle 34"/>
          <p:cNvSpPr>
            <a:spLocks noChangeArrowheads="1"/>
          </p:cNvSpPr>
          <p:nvPr/>
        </p:nvSpPr>
        <p:spPr bwMode="auto">
          <a:xfrm>
            <a:off x="5929313" y="2895600"/>
            <a:ext cx="271462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B</a:t>
            </a:r>
          </a:p>
        </p:txBody>
      </p:sp>
      <p:sp>
        <p:nvSpPr>
          <p:cNvPr id="1223715" name="Line 35"/>
          <p:cNvSpPr>
            <a:spLocks noChangeShapeType="1"/>
          </p:cNvSpPr>
          <p:nvPr/>
        </p:nvSpPr>
        <p:spPr bwMode="auto">
          <a:xfrm>
            <a:off x="6604000" y="2768600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716" name="Rectangle 36"/>
          <p:cNvSpPr>
            <a:spLocks noChangeArrowheads="1"/>
          </p:cNvSpPr>
          <p:nvPr/>
        </p:nvSpPr>
        <p:spPr bwMode="auto">
          <a:xfrm>
            <a:off x="6284913" y="2895600"/>
            <a:ext cx="265112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C</a:t>
            </a:r>
          </a:p>
        </p:txBody>
      </p:sp>
      <p:sp>
        <p:nvSpPr>
          <p:cNvPr id="1223717" name="Line 37"/>
          <p:cNvSpPr>
            <a:spLocks noChangeShapeType="1"/>
          </p:cNvSpPr>
          <p:nvPr/>
        </p:nvSpPr>
        <p:spPr bwMode="auto">
          <a:xfrm>
            <a:off x="5486400" y="3429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718" name="Line 38"/>
          <p:cNvSpPr>
            <a:spLocks noChangeShapeType="1"/>
          </p:cNvSpPr>
          <p:nvPr/>
        </p:nvSpPr>
        <p:spPr bwMode="auto">
          <a:xfrm>
            <a:off x="5486400" y="39624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719" name="Line 39"/>
          <p:cNvSpPr>
            <a:spLocks noChangeShapeType="1"/>
          </p:cNvSpPr>
          <p:nvPr/>
        </p:nvSpPr>
        <p:spPr bwMode="auto">
          <a:xfrm>
            <a:off x="5486400" y="34290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720" name="Line 40"/>
          <p:cNvSpPr>
            <a:spLocks noChangeShapeType="1"/>
          </p:cNvSpPr>
          <p:nvPr/>
        </p:nvSpPr>
        <p:spPr bwMode="auto">
          <a:xfrm>
            <a:off x="5867400" y="3429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721" name="Rectangle 41"/>
          <p:cNvSpPr>
            <a:spLocks noChangeArrowheads="1"/>
          </p:cNvSpPr>
          <p:nvPr/>
        </p:nvSpPr>
        <p:spPr bwMode="auto">
          <a:xfrm>
            <a:off x="5549900" y="3556000"/>
            <a:ext cx="293688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A</a:t>
            </a:r>
          </a:p>
        </p:txBody>
      </p:sp>
      <p:sp>
        <p:nvSpPr>
          <p:cNvPr id="1223722" name="Line 42"/>
          <p:cNvSpPr>
            <a:spLocks noChangeShapeType="1"/>
          </p:cNvSpPr>
          <p:nvPr/>
        </p:nvSpPr>
        <p:spPr bwMode="auto">
          <a:xfrm>
            <a:off x="6248400" y="3429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723" name="Rectangle 43"/>
          <p:cNvSpPr>
            <a:spLocks noChangeArrowheads="1"/>
          </p:cNvSpPr>
          <p:nvPr/>
        </p:nvSpPr>
        <p:spPr bwMode="auto">
          <a:xfrm>
            <a:off x="5930900" y="3556000"/>
            <a:ext cx="271463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B</a:t>
            </a:r>
          </a:p>
        </p:txBody>
      </p:sp>
      <p:sp>
        <p:nvSpPr>
          <p:cNvPr id="1223724" name="Line 44"/>
          <p:cNvSpPr>
            <a:spLocks noChangeShapeType="1"/>
          </p:cNvSpPr>
          <p:nvPr/>
        </p:nvSpPr>
        <p:spPr bwMode="auto">
          <a:xfrm>
            <a:off x="54864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725" name="Line 45"/>
          <p:cNvSpPr>
            <a:spLocks noChangeShapeType="1"/>
          </p:cNvSpPr>
          <p:nvPr/>
        </p:nvSpPr>
        <p:spPr bwMode="auto">
          <a:xfrm>
            <a:off x="5486400" y="46482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726" name="Line 46"/>
          <p:cNvSpPr>
            <a:spLocks noChangeShapeType="1"/>
          </p:cNvSpPr>
          <p:nvPr/>
        </p:nvSpPr>
        <p:spPr bwMode="auto">
          <a:xfrm>
            <a:off x="5486400" y="41148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727" name="Line 47"/>
          <p:cNvSpPr>
            <a:spLocks noChangeShapeType="1"/>
          </p:cNvSpPr>
          <p:nvPr/>
        </p:nvSpPr>
        <p:spPr bwMode="auto">
          <a:xfrm>
            <a:off x="5867400" y="41148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728" name="Rectangle 48"/>
          <p:cNvSpPr>
            <a:spLocks noChangeArrowheads="1"/>
          </p:cNvSpPr>
          <p:nvPr/>
        </p:nvSpPr>
        <p:spPr bwMode="auto">
          <a:xfrm>
            <a:off x="5549900" y="4241800"/>
            <a:ext cx="293688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A</a:t>
            </a:r>
          </a:p>
        </p:txBody>
      </p:sp>
      <p:sp>
        <p:nvSpPr>
          <p:cNvPr id="1223729" name="Line 49"/>
          <p:cNvSpPr>
            <a:spLocks noChangeShapeType="1"/>
          </p:cNvSpPr>
          <p:nvPr/>
        </p:nvSpPr>
        <p:spPr bwMode="auto">
          <a:xfrm flipV="1">
            <a:off x="2006600" y="1574800"/>
            <a:ext cx="3403600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730" name="Line 50"/>
          <p:cNvSpPr>
            <a:spLocks noChangeShapeType="1"/>
          </p:cNvSpPr>
          <p:nvPr/>
        </p:nvSpPr>
        <p:spPr bwMode="auto">
          <a:xfrm>
            <a:off x="2286000" y="2286000"/>
            <a:ext cx="3149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731" name="Line 51"/>
          <p:cNvSpPr>
            <a:spLocks noChangeShapeType="1"/>
          </p:cNvSpPr>
          <p:nvPr/>
        </p:nvSpPr>
        <p:spPr bwMode="auto">
          <a:xfrm>
            <a:off x="2895600" y="2971800"/>
            <a:ext cx="2540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732" name="Line 52"/>
          <p:cNvSpPr>
            <a:spLocks noChangeShapeType="1"/>
          </p:cNvSpPr>
          <p:nvPr/>
        </p:nvSpPr>
        <p:spPr bwMode="auto">
          <a:xfrm>
            <a:off x="2819400" y="3733800"/>
            <a:ext cx="264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733" name="Line 53"/>
          <p:cNvSpPr>
            <a:spLocks noChangeShapeType="1"/>
          </p:cNvSpPr>
          <p:nvPr/>
        </p:nvSpPr>
        <p:spPr bwMode="auto">
          <a:xfrm>
            <a:off x="2235200" y="4343400"/>
            <a:ext cx="3225800" cy="2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3734" name="Rectangle 54"/>
          <p:cNvSpPr>
            <a:spLocks noChangeArrowheads="1"/>
          </p:cNvSpPr>
          <p:nvPr/>
        </p:nvSpPr>
        <p:spPr bwMode="auto">
          <a:xfrm>
            <a:off x="457200" y="4775200"/>
            <a:ext cx="8104188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>
                <a:latin typeface="Comic Sans MS" charset="0"/>
              </a:rPr>
              <a:t>Some machines provide a memory stack as part of the architecture</a:t>
            </a:r>
          </a:p>
          <a:p>
            <a:pPr>
              <a:lnSpc>
                <a:spcPct val="85000"/>
              </a:lnSpc>
            </a:pPr>
            <a:r>
              <a:rPr lang="en-US" sz="2000">
                <a:latin typeface="Comic Sans MS" charset="0"/>
              </a:rPr>
              <a:t>      (e.g., VAX)</a:t>
            </a:r>
          </a:p>
          <a:p>
            <a:pPr>
              <a:lnSpc>
                <a:spcPct val="85000"/>
              </a:lnSpc>
            </a:pPr>
            <a:endParaRPr lang="en-US" sz="2000">
              <a:latin typeface="Comic Sans MS" charset="0"/>
            </a:endParaRPr>
          </a:p>
          <a:p>
            <a:pPr>
              <a:lnSpc>
                <a:spcPct val="85000"/>
              </a:lnSpc>
            </a:pPr>
            <a:r>
              <a:rPr lang="en-US" sz="2000">
                <a:latin typeface="Comic Sans MS" charset="0"/>
              </a:rPr>
              <a:t>Sometimes stacks are implemented via software convention </a:t>
            </a:r>
            <a:br>
              <a:rPr lang="en-US" sz="2000">
                <a:latin typeface="Comic Sans MS" charset="0"/>
              </a:rPr>
            </a:br>
            <a:r>
              <a:rPr lang="en-US" sz="2000">
                <a:latin typeface="Comic Sans MS" charset="0"/>
              </a:rPr>
              <a:t>      (e.g., MIPS)</a:t>
            </a:r>
          </a:p>
          <a:p>
            <a:pPr>
              <a:lnSpc>
                <a:spcPct val="85000"/>
              </a:lnSpc>
            </a:pPr>
            <a:endParaRPr lang="en-US" sz="200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461951"/>
      </p:ext>
    </p:extLst>
  </p:cSld>
  <p:clrMapOvr>
    <a:masterClrMapping/>
  </p:clrMapOvr>
  <p:transition xmlns:p14="http://schemas.microsoft.com/office/powerpoint/2010/main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lệnh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75" y="2318266"/>
            <a:ext cx="803973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3608" y="5594866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Today we’re</a:t>
            </a:r>
            <a:r>
              <a:rPr lang="en-US" dirty="0"/>
              <a:t> </a:t>
            </a:r>
            <a:r>
              <a:rPr lang="en-US" dirty="0" smtClean="0"/>
              <a:t>going</a:t>
            </a:r>
            <a:r>
              <a:rPr lang="en-US" dirty="0"/>
              <a:t> </a:t>
            </a:r>
            <a:r>
              <a:rPr lang="en-US" dirty="0" smtClean="0"/>
              <a:t>to</a:t>
            </a:r>
            <a:r>
              <a:rPr lang="en-US" dirty="0"/>
              <a:t> </a:t>
            </a:r>
            <a:r>
              <a:rPr lang="en-US" dirty="0" smtClean="0"/>
              <a:t>learn</a:t>
            </a:r>
            <a:r>
              <a:rPr lang="en-US" dirty="0"/>
              <a:t>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details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8530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2708275" cy="422275"/>
          </a:xfrm>
          <a:noFill/>
          <a:ln/>
        </p:spPr>
        <p:txBody>
          <a:bodyPr wrap="none">
            <a:normAutofit fontScale="9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25731" name="Rectangle 3"/>
          <p:cNvSpPr>
            <a:spLocks noChangeArrowheads="1"/>
          </p:cNvSpPr>
          <p:nvPr/>
        </p:nvSpPr>
        <p:spPr bwMode="auto">
          <a:xfrm>
            <a:off x="762000" y="139700"/>
            <a:ext cx="254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732" name="Rectangle 4"/>
          <p:cNvSpPr>
            <a:spLocks noChangeArrowheads="1"/>
          </p:cNvSpPr>
          <p:nvPr/>
        </p:nvSpPr>
        <p:spPr bwMode="auto">
          <a:xfrm>
            <a:off x="533400" y="803275"/>
            <a:ext cx="793591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>
                <a:latin typeface="Comic Sans MS" charset="0"/>
              </a:rPr>
              <a:t>Useful for stacked environments/subroutine call &amp; return even if </a:t>
            </a:r>
          </a:p>
          <a:p>
            <a:pPr>
              <a:lnSpc>
                <a:spcPct val="85000"/>
              </a:lnSpc>
            </a:pPr>
            <a:r>
              <a:rPr lang="en-US" sz="2000">
                <a:latin typeface="Comic Sans MS" charset="0"/>
              </a:rPr>
              <a:t>operand stack not part of architecture</a:t>
            </a:r>
          </a:p>
        </p:txBody>
      </p:sp>
      <p:sp>
        <p:nvSpPr>
          <p:cNvPr id="1225733" name="Rectangle 5"/>
          <p:cNvSpPr>
            <a:spLocks noChangeArrowheads="1"/>
          </p:cNvSpPr>
          <p:nvPr/>
        </p:nvSpPr>
        <p:spPr bwMode="auto">
          <a:xfrm>
            <a:off x="849313" y="1627188"/>
            <a:ext cx="536257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i="1">
                <a:latin typeface="Comic Sans MS" charset="0"/>
              </a:rPr>
              <a:t>Stacks that Grow Up vs. Stacks that Grow Down:</a:t>
            </a:r>
          </a:p>
        </p:txBody>
      </p:sp>
      <p:sp>
        <p:nvSpPr>
          <p:cNvPr id="1225734" name="Line 6"/>
          <p:cNvSpPr>
            <a:spLocks noChangeShapeType="1"/>
          </p:cNvSpPr>
          <p:nvPr/>
        </p:nvSpPr>
        <p:spPr bwMode="auto">
          <a:xfrm>
            <a:off x="2057400" y="2133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735" name="Line 7"/>
          <p:cNvSpPr>
            <a:spLocks noChangeShapeType="1"/>
          </p:cNvSpPr>
          <p:nvPr/>
        </p:nvSpPr>
        <p:spPr bwMode="auto">
          <a:xfrm>
            <a:off x="4191000" y="21336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736" name="Line 8"/>
          <p:cNvSpPr>
            <a:spLocks noChangeShapeType="1"/>
          </p:cNvSpPr>
          <p:nvPr/>
        </p:nvSpPr>
        <p:spPr bwMode="auto">
          <a:xfrm>
            <a:off x="2057400" y="37338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737" name="Line 9"/>
          <p:cNvSpPr>
            <a:spLocks noChangeShapeType="1"/>
          </p:cNvSpPr>
          <p:nvPr/>
        </p:nvSpPr>
        <p:spPr bwMode="auto">
          <a:xfrm>
            <a:off x="2057400" y="35052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738" name="Line 10"/>
          <p:cNvSpPr>
            <a:spLocks noChangeShapeType="1"/>
          </p:cNvSpPr>
          <p:nvPr/>
        </p:nvSpPr>
        <p:spPr bwMode="auto">
          <a:xfrm>
            <a:off x="2057400" y="32766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739" name="Line 11"/>
          <p:cNvSpPr>
            <a:spLocks noChangeShapeType="1"/>
          </p:cNvSpPr>
          <p:nvPr/>
        </p:nvSpPr>
        <p:spPr bwMode="auto">
          <a:xfrm>
            <a:off x="2057400" y="30480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740" name="Rectangle 12"/>
          <p:cNvSpPr>
            <a:spLocks noChangeArrowheads="1"/>
          </p:cNvSpPr>
          <p:nvPr/>
        </p:nvSpPr>
        <p:spPr bwMode="auto">
          <a:xfrm>
            <a:off x="2908300" y="3506788"/>
            <a:ext cx="24447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a</a:t>
            </a:r>
          </a:p>
        </p:txBody>
      </p:sp>
      <p:sp>
        <p:nvSpPr>
          <p:cNvPr id="1225741" name="Rectangle 13"/>
          <p:cNvSpPr>
            <a:spLocks noChangeArrowheads="1"/>
          </p:cNvSpPr>
          <p:nvPr/>
        </p:nvSpPr>
        <p:spPr bwMode="auto">
          <a:xfrm>
            <a:off x="2906713" y="3278188"/>
            <a:ext cx="261937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b</a:t>
            </a:r>
          </a:p>
        </p:txBody>
      </p:sp>
      <p:sp>
        <p:nvSpPr>
          <p:cNvPr id="1225742" name="Rectangle 14"/>
          <p:cNvSpPr>
            <a:spLocks noChangeArrowheads="1"/>
          </p:cNvSpPr>
          <p:nvPr/>
        </p:nvSpPr>
        <p:spPr bwMode="auto">
          <a:xfrm>
            <a:off x="2906713" y="3049588"/>
            <a:ext cx="24447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c</a:t>
            </a:r>
          </a:p>
        </p:txBody>
      </p:sp>
      <p:sp>
        <p:nvSpPr>
          <p:cNvPr id="1225743" name="Line 15"/>
          <p:cNvSpPr>
            <a:spLocks noChangeShapeType="1"/>
          </p:cNvSpPr>
          <p:nvPr/>
        </p:nvSpPr>
        <p:spPr bwMode="auto">
          <a:xfrm flipV="1">
            <a:off x="4775200" y="2108200"/>
            <a:ext cx="0" cy="195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744" name="Rectangle 16"/>
          <p:cNvSpPr>
            <a:spLocks noChangeArrowheads="1"/>
          </p:cNvSpPr>
          <p:nvPr/>
        </p:nvSpPr>
        <p:spPr bwMode="auto">
          <a:xfrm>
            <a:off x="4864100" y="3860800"/>
            <a:ext cx="995363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0  Little</a:t>
            </a:r>
          </a:p>
        </p:txBody>
      </p:sp>
      <p:sp>
        <p:nvSpPr>
          <p:cNvPr id="1225745" name="Rectangle 17"/>
          <p:cNvSpPr>
            <a:spLocks noChangeArrowheads="1"/>
          </p:cNvSpPr>
          <p:nvPr/>
        </p:nvSpPr>
        <p:spPr bwMode="auto">
          <a:xfrm>
            <a:off x="4862513" y="2159000"/>
            <a:ext cx="947737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inf.  Big</a:t>
            </a:r>
          </a:p>
        </p:txBody>
      </p:sp>
      <p:sp>
        <p:nvSpPr>
          <p:cNvPr id="1225746" name="Rectangle 18"/>
          <p:cNvSpPr>
            <a:spLocks noChangeArrowheads="1"/>
          </p:cNvSpPr>
          <p:nvPr/>
        </p:nvSpPr>
        <p:spPr bwMode="auto">
          <a:xfrm>
            <a:off x="6310313" y="2133600"/>
            <a:ext cx="995362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0  Little</a:t>
            </a:r>
          </a:p>
        </p:txBody>
      </p:sp>
      <p:sp>
        <p:nvSpPr>
          <p:cNvPr id="1225747" name="Rectangle 19"/>
          <p:cNvSpPr>
            <a:spLocks noChangeArrowheads="1"/>
          </p:cNvSpPr>
          <p:nvPr/>
        </p:nvSpPr>
        <p:spPr bwMode="auto">
          <a:xfrm>
            <a:off x="6337300" y="3835400"/>
            <a:ext cx="947738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inf.  Big</a:t>
            </a:r>
          </a:p>
        </p:txBody>
      </p:sp>
      <p:sp>
        <p:nvSpPr>
          <p:cNvPr id="1225748" name="Rectangle 20"/>
          <p:cNvSpPr>
            <a:spLocks noChangeArrowheads="1"/>
          </p:cNvSpPr>
          <p:nvPr/>
        </p:nvSpPr>
        <p:spPr bwMode="auto">
          <a:xfrm>
            <a:off x="7504113" y="2794000"/>
            <a:ext cx="12573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Memory</a:t>
            </a:r>
          </a:p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Addresses</a:t>
            </a:r>
          </a:p>
        </p:txBody>
      </p:sp>
      <p:sp>
        <p:nvSpPr>
          <p:cNvPr id="1225749" name="Rectangle 21"/>
          <p:cNvSpPr>
            <a:spLocks noChangeArrowheads="1"/>
          </p:cNvSpPr>
          <p:nvPr/>
        </p:nvSpPr>
        <p:spPr bwMode="auto">
          <a:xfrm>
            <a:off x="741363" y="3525838"/>
            <a:ext cx="420687" cy="3159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US" sz="1800">
                <a:latin typeface="Comic Sans MS" charset="0"/>
              </a:rPr>
              <a:t>SP</a:t>
            </a:r>
          </a:p>
        </p:txBody>
      </p:sp>
      <p:sp>
        <p:nvSpPr>
          <p:cNvPr id="1225750" name="Line 22"/>
          <p:cNvSpPr>
            <a:spLocks noChangeShapeType="1"/>
          </p:cNvSpPr>
          <p:nvPr/>
        </p:nvSpPr>
        <p:spPr bwMode="auto">
          <a:xfrm flipV="1">
            <a:off x="914400" y="3124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751" name="Line 23"/>
          <p:cNvSpPr>
            <a:spLocks noChangeShapeType="1"/>
          </p:cNvSpPr>
          <p:nvPr/>
        </p:nvSpPr>
        <p:spPr bwMode="auto">
          <a:xfrm>
            <a:off x="914400" y="31242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752" name="Line 24"/>
          <p:cNvSpPr>
            <a:spLocks noChangeShapeType="1"/>
          </p:cNvSpPr>
          <p:nvPr/>
        </p:nvSpPr>
        <p:spPr bwMode="auto">
          <a:xfrm>
            <a:off x="2057400" y="2819400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753" name="Line 25"/>
          <p:cNvSpPr>
            <a:spLocks noChangeShapeType="1"/>
          </p:cNvSpPr>
          <p:nvPr/>
        </p:nvSpPr>
        <p:spPr bwMode="auto">
          <a:xfrm flipV="1">
            <a:off x="914400" y="2895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754" name="Line 26"/>
          <p:cNvSpPr>
            <a:spLocks noChangeShapeType="1"/>
          </p:cNvSpPr>
          <p:nvPr/>
        </p:nvSpPr>
        <p:spPr bwMode="auto">
          <a:xfrm>
            <a:off x="914400" y="28956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755" name="Rectangle 27"/>
          <p:cNvSpPr>
            <a:spLocks noChangeArrowheads="1"/>
          </p:cNvSpPr>
          <p:nvPr/>
        </p:nvSpPr>
        <p:spPr bwMode="auto">
          <a:xfrm>
            <a:off x="849313" y="2236788"/>
            <a:ext cx="9159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Next</a:t>
            </a:r>
          </a:p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Empty?</a:t>
            </a:r>
          </a:p>
        </p:txBody>
      </p:sp>
      <p:sp>
        <p:nvSpPr>
          <p:cNvPr id="1225756" name="Rectangle 28"/>
          <p:cNvSpPr>
            <a:spLocks noChangeArrowheads="1"/>
          </p:cNvSpPr>
          <p:nvPr/>
        </p:nvSpPr>
        <p:spPr bwMode="auto">
          <a:xfrm>
            <a:off x="1308100" y="3379788"/>
            <a:ext cx="6270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Last</a:t>
            </a:r>
          </a:p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Full?</a:t>
            </a:r>
          </a:p>
        </p:txBody>
      </p:sp>
      <p:sp>
        <p:nvSpPr>
          <p:cNvPr id="1225757" name="Rectangle 29"/>
          <p:cNvSpPr>
            <a:spLocks noChangeArrowheads="1"/>
          </p:cNvSpPr>
          <p:nvPr/>
        </p:nvSpPr>
        <p:spPr bwMode="auto">
          <a:xfrm>
            <a:off x="774700" y="4141788"/>
            <a:ext cx="3694113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How is empty stack represented?</a:t>
            </a:r>
          </a:p>
        </p:txBody>
      </p:sp>
      <p:sp>
        <p:nvSpPr>
          <p:cNvPr id="1225758" name="Rectangle 30"/>
          <p:cNvSpPr>
            <a:spLocks noChangeArrowheads="1"/>
          </p:cNvSpPr>
          <p:nvPr/>
        </p:nvSpPr>
        <p:spPr bwMode="auto">
          <a:xfrm>
            <a:off x="774700" y="4675188"/>
            <a:ext cx="3157538" cy="168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u="sng">
                <a:latin typeface="Comic Sans MS" charset="0"/>
              </a:rPr>
              <a:t>Little --&gt; Big/Last Full</a:t>
            </a:r>
          </a:p>
          <a:p>
            <a:pPr>
              <a:lnSpc>
                <a:spcPct val="85000"/>
              </a:lnSpc>
            </a:pPr>
            <a:endParaRPr lang="en-US" sz="1800" u="sng">
              <a:latin typeface="Comic Sans MS" charset="0"/>
            </a:endParaRPr>
          </a:p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POP:      Read from Mem(SP)</a:t>
            </a:r>
          </a:p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               Decrement SP</a:t>
            </a:r>
          </a:p>
          <a:p>
            <a:pPr>
              <a:lnSpc>
                <a:spcPct val="85000"/>
              </a:lnSpc>
            </a:pPr>
            <a:endParaRPr lang="en-US" sz="1800">
              <a:latin typeface="Comic Sans MS" charset="0"/>
            </a:endParaRPr>
          </a:p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PUSH:    Increment SP</a:t>
            </a:r>
          </a:p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               Write to Mem(SP)</a:t>
            </a:r>
          </a:p>
        </p:txBody>
      </p:sp>
      <p:sp>
        <p:nvSpPr>
          <p:cNvPr id="1225759" name="Line 31"/>
          <p:cNvSpPr>
            <a:spLocks noChangeShapeType="1"/>
          </p:cNvSpPr>
          <p:nvPr/>
        </p:nvSpPr>
        <p:spPr bwMode="auto">
          <a:xfrm flipV="1">
            <a:off x="6172200" y="2133600"/>
            <a:ext cx="0" cy="1981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760" name="Rectangle 32"/>
          <p:cNvSpPr>
            <a:spLocks noChangeArrowheads="1"/>
          </p:cNvSpPr>
          <p:nvPr/>
        </p:nvSpPr>
        <p:spPr bwMode="auto">
          <a:xfrm>
            <a:off x="4908550" y="2844800"/>
            <a:ext cx="7461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 i="1">
                <a:latin typeface="Comic Sans MS" charset="0"/>
              </a:rPr>
              <a:t>grows</a:t>
            </a:r>
          </a:p>
          <a:p>
            <a:pPr algn="ctr">
              <a:lnSpc>
                <a:spcPct val="85000"/>
              </a:lnSpc>
            </a:pPr>
            <a:r>
              <a:rPr lang="en-US" sz="1800" i="1">
                <a:latin typeface="Comic Sans MS" charset="0"/>
              </a:rPr>
              <a:t>up</a:t>
            </a:r>
          </a:p>
        </p:txBody>
      </p:sp>
      <p:sp>
        <p:nvSpPr>
          <p:cNvPr id="1225761" name="Rectangle 33"/>
          <p:cNvSpPr>
            <a:spLocks noChangeArrowheads="1"/>
          </p:cNvSpPr>
          <p:nvPr/>
        </p:nvSpPr>
        <p:spPr bwMode="auto">
          <a:xfrm>
            <a:off x="6335713" y="2844800"/>
            <a:ext cx="7461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i="1">
                <a:latin typeface="Comic Sans MS" charset="0"/>
              </a:rPr>
              <a:t>grows</a:t>
            </a:r>
          </a:p>
          <a:p>
            <a:pPr>
              <a:lnSpc>
                <a:spcPct val="85000"/>
              </a:lnSpc>
            </a:pPr>
            <a:r>
              <a:rPr lang="en-US" sz="1800" i="1">
                <a:latin typeface="Comic Sans MS" charset="0"/>
              </a:rPr>
              <a:t>down</a:t>
            </a:r>
          </a:p>
        </p:txBody>
      </p:sp>
      <p:sp>
        <p:nvSpPr>
          <p:cNvPr id="1225762" name="Rectangle 34"/>
          <p:cNvSpPr>
            <a:spLocks noChangeArrowheads="1"/>
          </p:cNvSpPr>
          <p:nvPr/>
        </p:nvSpPr>
        <p:spPr bwMode="auto">
          <a:xfrm>
            <a:off x="5346700" y="4673600"/>
            <a:ext cx="3282950" cy="168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u="sng">
                <a:latin typeface="Comic Sans MS" charset="0"/>
              </a:rPr>
              <a:t>Little --&gt; Big/Next Empty</a:t>
            </a:r>
          </a:p>
          <a:p>
            <a:pPr>
              <a:lnSpc>
                <a:spcPct val="85000"/>
              </a:lnSpc>
            </a:pPr>
            <a:endParaRPr lang="en-US" sz="1800" u="sng">
              <a:latin typeface="Comic Sans MS" charset="0"/>
            </a:endParaRPr>
          </a:p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POP:      Decrement SP</a:t>
            </a:r>
          </a:p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               Read from Mem(SP)</a:t>
            </a:r>
          </a:p>
          <a:p>
            <a:pPr>
              <a:lnSpc>
                <a:spcPct val="85000"/>
              </a:lnSpc>
            </a:pPr>
            <a:endParaRPr lang="en-US" sz="1800">
              <a:latin typeface="Comic Sans MS" charset="0"/>
            </a:endParaRPr>
          </a:p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PUSH:    Write to Mem(SP)</a:t>
            </a:r>
          </a:p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               Increment SP</a:t>
            </a:r>
          </a:p>
        </p:txBody>
      </p:sp>
    </p:spTree>
    <p:extLst>
      <p:ext uri="{BB962C8B-B14F-4D97-AF65-F5344CB8AC3E}">
        <p14:creationId xmlns:p14="http://schemas.microsoft.com/office/powerpoint/2010/main" val="1311208343"/>
      </p:ext>
    </p:extLst>
  </p:cSld>
  <p:clrMapOvr>
    <a:masterClrMapping/>
  </p:clrMapOvr>
  <p:transition xmlns:p14="http://schemas.microsoft.com/office/powerpoint/2010/main"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5845175" cy="422275"/>
          </a:xfrm>
          <a:noFill/>
          <a:ln/>
        </p:spPr>
        <p:txBody>
          <a:bodyPr wrap="none">
            <a:normAutofit fontScale="90000"/>
          </a:bodyPr>
          <a:lstStyle/>
          <a:p>
            <a:r>
              <a:rPr lang="en-US" dirty="0"/>
              <a:t>Call-Return Linkage: Stack Frames</a:t>
            </a:r>
          </a:p>
        </p:txBody>
      </p:sp>
      <p:sp>
        <p:nvSpPr>
          <p:cNvPr id="1227802" name="Rectangle 26"/>
          <p:cNvSpPr>
            <a:spLocks noGrp="1" noChangeArrowheads="1"/>
          </p:cNvSpPr>
          <p:nvPr>
            <p:ph idx="1"/>
          </p:nvPr>
        </p:nvSpPr>
        <p:spPr>
          <a:xfrm>
            <a:off x="417513" y="5410200"/>
            <a:ext cx="8191500" cy="792163"/>
          </a:xfrm>
          <a:noFill/>
          <a:ln/>
        </p:spPr>
        <p:txBody>
          <a:bodyPr>
            <a:normAutofit fontScale="70000" lnSpcReduction="20000"/>
          </a:bodyPr>
          <a:lstStyle/>
          <a:p>
            <a:pPr marL="203200" indent="-203200"/>
            <a:r>
              <a:rPr lang="en-US"/>
              <a:t>Many variations on stacks possible (up/down, last pushed /next )</a:t>
            </a:r>
          </a:p>
          <a:p>
            <a:pPr marL="203200" indent="-203200"/>
            <a:r>
              <a:rPr lang="en-US">
                <a:solidFill>
                  <a:schemeClr val="accent1"/>
                </a:solidFill>
              </a:rPr>
              <a:t>Compilers normally keep scalar variables in registers, not memory!</a:t>
            </a:r>
          </a:p>
        </p:txBody>
      </p:sp>
      <p:sp>
        <p:nvSpPr>
          <p:cNvPr id="1227779" name="Rectangle 3"/>
          <p:cNvSpPr>
            <a:spLocks noChangeArrowheads="1"/>
          </p:cNvSpPr>
          <p:nvPr/>
        </p:nvSpPr>
        <p:spPr bwMode="auto">
          <a:xfrm>
            <a:off x="2597150" y="768350"/>
            <a:ext cx="2273300" cy="394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7780" name="Rectangle 4"/>
          <p:cNvSpPr>
            <a:spLocks noChangeArrowheads="1"/>
          </p:cNvSpPr>
          <p:nvPr/>
        </p:nvSpPr>
        <p:spPr bwMode="auto">
          <a:xfrm>
            <a:off x="768350" y="3816350"/>
            <a:ext cx="6731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7781" name="Rectangle 5"/>
          <p:cNvSpPr>
            <a:spLocks noChangeArrowheads="1"/>
          </p:cNvSpPr>
          <p:nvPr/>
        </p:nvSpPr>
        <p:spPr bwMode="auto">
          <a:xfrm>
            <a:off x="850900" y="3830638"/>
            <a:ext cx="38417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FP</a:t>
            </a:r>
          </a:p>
        </p:txBody>
      </p:sp>
      <p:sp>
        <p:nvSpPr>
          <p:cNvPr id="1227782" name="Line 6"/>
          <p:cNvSpPr>
            <a:spLocks noChangeShapeType="1"/>
          </p:cNvSpPr>
          <p:nvPr/>
        </p:nvSpPr>
        <p:spPr bwMode="auto">
          <a:xfrm>
            <a:off x="1447800" y="40386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7783" name="Rectangle 7"/>
          <p:cNvSpPr>
            <a:spLocks noChangeArrowheads="1"/>
          </p:cNvSpPr>
          <p:nvPr/>
        </p:nvSpPr>
        <p:spPr bwMode="auto">
          <a:xfrm>
            <a:off x="3287713" y="1093788"/>
            <a:ext cx="750887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ARGS</a:t>
            </a:r>
          </a:p>
        </p:txBody>
      </p:sp>
      <p:sp>
        <p:nvSpPr>
          <p:cNvPr id="1227784" name="Rectangle 8"/>
          <p:cNvSpPr>
            <a:spLocks noChangeArrowheads="1"/>
          </p:cNvSpPr>
          <p:nvPr/>
        </p:nvSpPr>
        <p:spPr bwMode="auto">
          <a:xfrm>
            <a:off x="2673350" y="844550"/>
            <a:ext cx="2120900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7785" name="Rectangle 9"/>
          <p:cNvSpPr>
            <a:spLocks noChangeArrowheads="1"/>
          </p:cNvSpPr>
          <p:nvPr/>
        </p:nvSpPr>
        <p:spPr bwMode="auto">
          <a:xfrm>
            <a:off x="3011488" y="2008188"/>
            <a:ext cx="13382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Callee Save</a:t>
            </a:r>
          </a:p>
          <a:p>
            <a:pPr algn="ctr"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Registers</a:t>
            </a:r>
          </a:p>
        </p:txBody>
      </p:sp>
      <p:sp>
        <p:nvSpPr>
          <p:cNvPr id="1227786" name="Rectangle 10"/>
          <p:cNvSpPr>
            <a:spLocks noChangeArrowheads="1"/>
          </p:cNvSpPr>
          <p:nvPr/>
        </p:nvSpPr>
        <p:spPr bwMode="auto">
          <a:xfrm>
            <a:off x="2673350" y="1835150"/>
            <a:ext cx="2120900" cy="1206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7787" name="Rectangle 11"/>
          <p:cNvSpPr>
            <a:spLocks noChangeArrowheads="1"/>
          </p:cNvSpPr>
          <p:nvPr/>
        </p:nvSpPr>
        <p:spPr bwMode="auto">
          <a:xfrm>
            <a:off x="2908300" y="3303588"/>
            <a:ext cx="1728788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Local Variables</a:t>
            </a:r>
          </a:p>
        </p:txBody>
      </p:sp>
      <p:sp>
        <p:nvSpPr>
          <p:cNvPr id="1227788" name="Rectangle 12"/>
          <p:cNvSpPr>
            <a:spLocks noChangeArrowheads="1"/>
          </p:cNvSpPr>
          <p:nvPr/>
        </p:nvSpPr>
        <p:spPr bwMode="auto">
          <a:xfrm>
            <a:off x="2673350" y="3130550"/>
            <a:ext cx="2120900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7789" name="Rectangle 13"/>
          <p:cNvSpPr>
            <a:spLocks noChangeArrowheads="1"/>
          </p:cNvSpPr>
          <p:nvPr/>
        </p:nvSpPr>
        <p:spPr bwMode="auto">
          <a:xfrm>
            <a:off x="768350" y="4502150"/>
            <a:ext cx="6731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7790" name="Rectangle 14"/>
          <p:cNvSpPr>
            <a:spLocks noChangeArrowheads="1"/>
          </p:cNvSpPr>
          <p:nvPr/>
        </p:nvSpPr>
        <p:spPr bwMode="auto">
          <a:xfrm>
            <a:off x="850900" y="4495800"/>
            <a:ext cx="404813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SP</a:t>
            </a:r>
          </a:p>
        </p:txBody>
      </p:sp>
      <p:sp>
        <p:nvSpPr>
          <p:cNvPr id="1227791" name="Line 15"/>
          <p:cNvSpPr>
            <a:spLocks noChangeShapeType="1"/>
          </p:cNvSpPr>
          <p:nvPr/>
        </p:nvSpPr>
        <p:spPr bwMode="auto">
          <a:xfrm>
            <a:off x="1447800" y="47244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7792" name="Line 16"/>
          <p:cNvSpPr>
            <a:spLocks noChangeShapeType="1"/>
          </p:cNvSpPr>
          <p:nvPr/>
        </p:nvSpPr>
        <p:spPr bwMode="auto">
          <a:xfrm>
            <a:off x="4953000" y="39624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7793" name="Line 17"/>
          <p:cNvSpPr>
            <a:spLocks noChangeShapeType="1"/>
          </p:cNvSpPr>
          <p:nvPr/>
        </p:nvSpPr>
        <p:spPr bwMode="auto">
          <a:xfrm flipV="1">
            <a:off x="5105400" y="3581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7794" name="Line 18"/>
          <p:cNvSpPr>
            <a:spLocks noChangeShapeType="1"/>
          </p:cNvSpPr>
          <p:nvPr/>
        </p:nvSpPr>
        <p:spPr bwMode="auto">
          <a:xfrm flipV="1">
            <a:off x="5410200" y="1371600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7795" name="Rectangle 19"/>
          <p:cNvSpPr>
            <a:spLocks noChangeArrowheads="1"/>
          </p:cNvSpPr>
          <p:nvPr/>
        </p:nvSpPr>
        <p:spPr bwMode="auto">
          <a:xfrm>
            <a:off x="5649913" y="1320800"/>
            <a:ext cx="2528887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Reference args and</a:t>
            </a:r>
          </a:p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local variables at</a:t>
            </a:r>
          </a:p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fixed (positive) offset</a:t>
            </a:r>
          </a:p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from FP</a:t>
            </a:r>
          </a:p>
        </p:txBody>
      </p:sp>
      <p:sp>
        <p:nvSpPr>
          <p:cNvPr id="1227796" name="Line 20"/>
          <p:cNvSpPr>
            <a:spLocks noChangeShapeType="1"/>
          </p:cNvSpPr>
          <p:nvPr/>
        </p:nvSpPr>
        <p:spPr bwMode="auto">
          <a:xfrm>
            <a:off x="4953000" y="3581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7797" name="Line 21"/>
          <p:cNvSpPr>
            <a:spLocks noChangeShapeType="1"/>
          </p:cNvSpPr>
          <p:nvPr/>
        </p:nvSpPr>
        <p:spPr bwMode="auto">
          <a:xfrm>
            <a:off x="5029200" y="1371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7798" name="Line 22"/>
          <p:cNvSpPr>
            <a:spLocks noChangeShapeType="1"/>
          </p:cNvSpPr>
          <p:nvPr/>
        </p:nvSpPr>
        <p:spPr bwMode="auto">
          <a:xfrm>
            <a:off x="4953000" y="40386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7799" name="Line 23"/>
          <p:cNvSpPr>
            <a:spLocks noChangeShapeType="1"/>
          </p:cNvSpPr>
          <p:nvPr/>
        </p:nvSpPr>
        <p:spPr bwMode="auto">
          <a:xfrm flipH="1">
            <a:off x="4953000" y="43434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7800" name="Rectangle 24"/>
          <p:cNvSpPr>
            <a:spLocks noChangeArrowheads="1"/>
          </p:cNvSpPr>
          <p:nvPr/>
        </p:nvSpPr>
        <p:spPr bwMode="auto">
          <a:xfrm>
            <a:off x="5422900" y="4064000"/>
            <a:ext cx="2794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Grows and shrinks during</a:t>
            </a:r>
          </a:p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expression evaluation</a:t>
            </a:r>
          </a:p>
        </p:txBody>
      </p:sp>
      <p:sp>
        <p:nvSpPr>
          <p:cNvPr id="1227801" name="Rectangle 25"/>
          <p:cNvSpPr>
            <a:spLocks noChangeArrowheads="1"/>
          </p:cNvSpPr>
          <p:nvPr/>
        </p:nvSpPr>
        <p:spPr bwMode="auto">
          <a:xfrm>
            <a:off x="2906713" y="2693988"/>
            <a:ext cx="1447800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(old FP,  RA)</a:t>
            </a:r>
          </a:p>
        </p:txBody>
      </p:sp>
      <p:sp>
        <p:nvSpPr>
          <p:cNvPr id="1227803" name="Rectangle 27"/>
          <p:cNvSpPr>
            <a:spLocks noChangeArrowheads="1"/>
          </p:cNvSpPr>
          <p:nvPr/>
        </p:nvSpPr>
        <p:spPr bwMode="auto">
          <a:xfrm>
            <a:off x="7250113" y="711200"/>
            <a:ext cx="1192212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High Mem</a:t>
            </a:r>
          </a:p>
        </p:txBody>
      </p:sp>
      <p:sp>
        <p:nvSpPr>
          <p:cNvPr id="1227804" name="Rectangle 28"/>
          <p:cNvSpPr>
            <a:spLocks noChangeArrowheads="1"/>
          </p:cNvSpPr>
          <p:nvPr/>
        </p:nvSpPr>
        <p:spPr bwMode="auto">
          <a:xfrm>
            <a:off x="7175500" y="4826000"/>
            <a:ext cx="1103313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Comic Sans MS" charset="0"/>
              </a:rPr>
              <a:t>Low Mem</a:t>
            </a:r>
          </a:p>
        </p:txBody>
      </p:sp>
    </p:spTree>
    <p:extLst>
      <p:ext uri="{BB962C8B-B14F-4D97-AF65-F5344CB8AC3E}">
        <p14:creationId xmlns:p14="http://schemas.microsoft.com/office/powerpoint/2010/main" val="1637966960"/>
      </p:ext>
    </p:extLst>
  </p:cSld>
  <p:clrMapOvr>
    <a:masterClrMapping/>
  </p:clrMapOvr>
  <p:transition xmlns:p14="http://schemas.microsoft.com/office/powerpoint/2010/main">
    <p:wip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8200"/>
            <a:ext cx="6508377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Arial"/>
                <a:cs typeface="Arial"/>
              </a:rPr>
              <a:t>Các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kiến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trúc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tập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lệnh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khác</a:t>
            </a:r>
            <a:r>
              <a:rPr lang="en-US" b="1" dirty="0" smtClean="0">
                <a:latin typeface="Arial"/>
                <a:cs typeface="Arial"/>
              </a:rPr>
              <a:t> (ISAs)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2189018"/>
            <a:ext cx="7315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Có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rất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nhiều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kiến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trúc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lệnh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nhau</a:t>
            </a:r>
            <a:r>
              <a:rPr lang="en-US" dirty="0" smtClean="0">
                <a:latin typeface="Arial"/>
                <a:cs typeface="Arial"/>
              </a:rPr>
              <a:t> (ISAs):</a:t>
            </a:r>
            <a:endParaRPr lang="en-US" dirty="0">
              <a:latin typeface="Arial"/>
              <a:cs typeface="Arial"/>
            </a:endParaRPr>
          </a:p>
          <a:p>
            <a:pPr lvl="1"/>
            <a:r>
              <a:rPr lang="en-US" dirty="0">
                <a:latin typeface="Arial"/>
                <a:cs typeface="Arial"/>
              </a:rPr>
              <a:t>– </a:t>
            </a:r>
            <a:r>
              <a:rPr lang="en-US" dirty="0" smtClean="0">
                <a:latin typeface="Arial"/>
                <a:cs typeface="Arial"/>
              </a:rPr>
              <a:t>x86 (Intel/AMD</a:t>
            </a:r>
            <a:r>
              <a:rPr lang="en-US" dirty="0">
                <a:latin typeface="Arial"/>
                <a:cs typeface="Arial"/>
              </a:rPr>
              <a:t>)</a:t>
            </a:r>
          </a:p>
          <a:p>
            <a:pPr lvl="1"/>
            <a:r>
              <a:rPr lang="en-US" dirty="0">
                <a:latin typeface="Arial"/>
                <a:cs typeface="Arial"/>
              </a:rPr>
              <a:t>– </a:t>
            </a:r>
            <a:r>
              <a:rPr lang="en-US" dirty="0" smtClean="0">
                <a:latin typeface="Arial"/>
                <a:cs typeface="Arial"/>
              </a:rPr>
              <a:t>ARM (ARM</a:t>
            </a:r>
            <a:r>
              <a:rPr lang="en-US" dirty="0">
                <a:latin typeface="Arial"/>
                <a:cs typeface="Arial"/>
              </a:rPr>
              <a:t>)</a:t>
            </a:r>
          </a:p>
          <a:p>
            <a:pPr lvl="1"/>
            <a:r>
              <a:rPr lang="en-US" dirty="0">
                <a:latin typeface="Arial"/>
                <a:cs typeface="Arial"/>
              </a:rPr>
              <a:t>– </a:t>
            </a:r>
            <a:r>
              <a:rPr lang="en-US" dirty="0" smtClean="0">
                <a:latin typeface="Arial"/>
                <a:cs typeface="Arial"/>
              </a:rPr>
              <a:t>JVM (Java</a:t>
            </a:r>
            <a:r>
              <a:rPr lang="en-US" dirty="0">
                <a:latin typeface="Arial"/>
                <a:cs typeface="Arial"/>
              </a:rPr>
              <a:t>)</a:t>
            </a:r>
          </a:p>
          <a:p>
            <a:pPr lvl="1"/>
            <a:r>
              <a:rPr lang="en-US" dirty="0">
                <a:latin typeface="Arial"/>
                <a:cs typeface="Arial"/>
              </a:rPr>
              <a:t>– </a:t>
            </a:r>
            <a:r>
              <a:rPr lang="en-US" dirty="0" smtClean="0">
                <a:latin typeface="Arial"/>
                <a:cs typeface="Arial"/>
              </a:rPr>
              <a:t>PPC (IBM, Motorola</a:t>
            </a:r>
            <a:r>
              <a:rPr lang="en-US" dirty="0">
                <a:latin typeface="Arial"/>
                <a:cs typeface="Arial"/>
              </a:rPr>
              <a:t>)</a:t>
            </a:r>
          </a:p>
          <a:p>
            <a:pPr lvl="1"/>
            <a:r>
              <a:rPr lang="en-US" dirty="0">
                <a:latin typeface="Arial"/>
                <a:cs typeface="Arial"/>
              </a:rPr>
              <a:t>– </a:t>
            </a:r>
            <a:r>
              <a:rPr lang="en-US" dirty="0" smtClean="0">
                <a:latin typeface="Arial"/>
                <a:cs typeface="Arial"/>
              </a:rPr>
              <a:t>SPARC (Oracle, Fujitsu</a:t>
            </a:r>
            <a:r>
              <a:rPr lang="en-US" dirty="0">
                <a:latin typeface="Arial"/>
                <a:cs typeface="Arial"/>
              </a:rPr>
              <a:t>)</a:t>
            </a:r>
          </a:p>
          <a:p>
            <a:pPr lvl="1"/>
            <a:r>
              <a:rPr lang="en-US" dirty="0">
                <a:latin typeface="Arial"/>
                <a:cs typeface="Arial"/>
              </a:rPr>
              <a:t>– </a:t>
            </a:r>
            <a:r>
              <a:rPr lang="en-US" dirty="0" smtClean="0">
                <a:latin typeface="Arial"/>
                <a:cs typeface="Arial"/>
              </a:rPr>
              <a:t>PTX (</a:t>
            </a:r>
            <a:r>
              <a:rPr lang="en-US" dirty="0" err="1" smtClean="0">
                <a:latin typeface="Arial"/>
                <a:cs typeface="Arial"/>
              </a:rPr>
              <a:t>Nvidia</a:t>
            </a:r>
            <a:r>
              <a:rPr lang="en-US" dirty="0">
                <a:latin typeface="Arial"/>
                <a:cs typeface="Arial"/>
              </a:rPr>
              <a:t>)</a:t>
            </a:r>
          </a:p>
          <a:p>
            <a:pPr lvl="1"/>
            <a:r>
              <a:rPr lang="en-US" dirty="0">
                <a:latin typeface="Arial"/>
                <a:cs typeface="Arial"/>
              </a:rPr>
              <a:t>– </a:t>
            </a:r>
            <a:r>
              <a:rPr lang="en-US" dirty="0" smtClean="0">
                <a:latin typeface="Arial"/>
                <a:cs typeface="Arial"/>
              </a:rPr>
              <a:t>etc.</a:t>
            </a:r>
          </a:p>
          <a:p>
            <a:r>
              <a:rPr lang="en-US" dirty="0" err="1" smtClean="0">
                <a:latin typeface="Arial"/>
                <a:cs typeface="Arial"/>
              </a:rPr>
              <a:t>Chú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ý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đến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một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số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vấn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đề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chính</a:t>
            </a:r>
            <a:r>
              <a:rPr lang="en-US" dirty="0" smtClean="0">
                <a:latin typeface="Arial"/>
                <a:cs typeface="Arial"/>
              </a:rPr>
              <a:t> :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– </a:t>
            </a:r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kiểu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mã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máy</a:t>
            </a:r>
            <a:r>
              <a:rPr lang="en-US" dirty="0" smtClean="0">
                <a:latin typeface="Arial"/>
                <a:cs typeface="Arial"/>
              </a:rPr>
              <a:t> (Machine types)</a:t>
            </a:r>
            <a:endParaRPr lang="en-US" dirty="0">
              <a:latin typeface="Arial"/>
              <a:cs typeface="Arial"/>
            </a:endParaRPr>
          </a:p>
          <a:p>
            <a:pPr lvl="1"/>
            <a:r>
              <a:rPr lang="en-US" dirty="0">
                <a:latin typeface="Arial"/>
                <a:cs typeface="Arial"/>
              </a:rPr>
              <a:t>– </a:t>
            </a:r>
            <a:r>
              <a:rPr lang="en-US" dirty="0" err="1" smtClean="0">
                <a:latin typeface="Arial"/>
                <a:cs typeface="Arial"/>
              </a:rPr>
              <a:t>Phân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loại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kiểu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tập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lệnh</a:t>
            </a:r>
            <a:r>
              <a:rPr lang="en-US" dirty="0" smtClean="0">
                <a:latin typeface="Arial"/>
                <a:cs typeface="Arial"/>
              </a:rPr>
              <a:t> (ISA classes)</a:t>
            </a:r>
            <a:endParaRPr lang="en-US" dirty="0">
              <a:latin typeface="Arial"/>
              <a:cs typeface="Arial"/>
            </a:endParaRPr>
          </a:p>
          <a:p>
            <a:pPr lvl="1"/>
            <a:r>
              <a:rPr lang="en-US" dirty="0">
                <a:latin typeface="Arial"/>
                <a:cs typeface="Arial"/>
              </a:rPr>
              <a:t>– </a:t>
            </a:r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chế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độ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đánh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địa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chỉ</a:t>
            </a:r>
            <a:r>
              <a:rPr lang="en-US" dirty="0" smtClean="0">
                <a:latin typeface="Arial"/>
                <a:cs typeface="Arial"/>
              </a:rPr>
              <a:t> (Addressing modes)</a:t>
            </a:r>
            <a:endParaRPr lang="en-US" dirty="0">
              <a:latin typeface="Arial"/>
              <a:cs typeface="Arial"/>
            </a:endParaRPr>
          </a:p>
          <a:p>
            <a:pPr lvl="1"/>
            <a:r>
              <a:rPr lang="en-US" dirty="0">
                <a:latin typeface="Arial"/>
                <a:cs typeface="Arial"/>
              </a:rPr>
              <a:t>– </a:t>
            </a:r>
            <a:r>
              <a:rPr lang="en-US" dirty="0" err="1" smtClean="0">
                <a:latin typeface="Arial"/>
                <a:cs typeface="Arial"/>
              </a:rPr>
              <a:t>Độ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lớn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của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chỉ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thị</a:t>
            </a:r>
            <a:r>
              <a:rPr lang="en-US" dirty="0" smtClean="0">
                <a:latin typeface="Arial"/>
                <a:cs typeface="Arial"/>
              </a:rPr>
              <a:t> (Instruction width)</a:t>
            </a:r>
            <a:endParaRPr lang="en-US" dirty="0">
              <a:latin typeface="Arial"/>
              <a:cs typeface="Arial"/>
            </a:endParaRPr>
          </a:p>
          <a:p>
            <a:pPr lvl="1"/>
            <a:r>
              <a:rPr lang="en-US" dirty="0">
                <a:latin typeface="Arial"/>
                <a:cs typeface="Arial"/>
              </a:rPr>
              <a:t>– </a:t>
            </a:r>
            <a:r>
              <a:rPr lang="en-US" dirty="0" err="1" smtClean="0">
                <a:latin typeface="Arial"/>
                <a:cs typeface="Arial"/>
              </a:rPr>
              <a:t>Phân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biệt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kiến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trúc</a:t>
            </a:r>
            <a:r>
              <a:rPr lang="en-US" dirty="0" smtClean="0">
                <a:latin typeface="Arial"/>
                <a:cs typeface="Arial"/>
              </a:rPr>
              <a:t> CISC vs. RISC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218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91" y="457200"/>
            <a:ext cx="6508377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Arial"/>
                <a:cs typeface="Arial"/>
              </a:rPr>
              <a:t>Phân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loại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tập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lệnh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cơ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bản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3455" y="1752600"/>
            <a:ext cx="8153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</a:t>
            </a:r>
            <a:r>
              <a:rPr lang="en-US" b="1" dirty="0" smtClean="0"/>
              <a:t>Accumulator </a:t>
            </a:r>
            <a:r>
              <a:rPr lang="en-US" dirty="0" smtClean="0"/>
              <a:t>(1</a:t>
            </a:r>
            <a:r>
              <a:rPr lang="en-US" dirty="0"/>
              <a:t> </a:t>
            </a:r>
            <a:r>
              <a:rPr lang="en-US" dirty="0" smtClean="0"/>
              <a:t>register)</a:t>
            </a:r>
          </a:p>
          <a:p>
            <a:r>
              <a:rPr lang="en-US" dirty="0" smtClean="0"/>
              <a:t> – 1 address         </a:t>
            </a:r>
            <a:r>
              <a:rPr lang="en-US" b="1" dirty="0" smtClean="0">
                <a:solidFill>
                  <a:srgbClr val="FF0000"/>
                </a:solidFill>
              </a:rPr>
              <a:t>add  A                   </a:t>
            </a:r>
            <a:r>
              <a:rPr lang="en-US" b="1" dirty="0" err="1" smtClean="0">
                <a:solidFill>
                  <a:srgbClr val="0070C0"/>
                </a:solidFill>
              </a:rPr>
              <a:t>acc</a:t>
            </a:r>
            <a:r>
              <a:rPr lang="en-US" b="1" dirty="0" smtClean="0">
                <a:solidFill>
                  <a:srgbClr val="0070C0"/>
                </a:solidFill>
              </a:rPr>
              <a:t> ←  </a:t>
            </a:r>
            <a:r>
              <a:rPr lang="en-US" b="1" dirty="0" err="1" smtClean="0">
                <a:solidFill>
                  <a:srgbClr val="0070C0"/>
                </a:solidFill>
              </a:rPr>
              <a:t>acc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+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mem</a:t>
            </a:r>
            <a:r>
              <a:rPr lang="en-US" b="1" dirty="0" smtClean="0">
                <a:solidFill>
                  <a:srgbClr val="0070C0"/>
                </a:solidFill>
              </a:rPr>
              <a:t>[A]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b="1" dirty="0" smtClean="0"/>
              <a:t>General</a:t>
            </a:r>
            <a:r>
              <a:rPr lang="en-US" b="1" dirty="0"/>
              <a:t> </a:t>
            </a:r>
            <a:r>
              <a:rPr lang="en-US" b="1" dirty="0" smtClean="0"/>
              <a:t>purpose</a:t>
            </a:r>
            <a:r>
              <a:rPr lang="en-US" b="1" dirty="0"/>
              <a:t> </a:t>
            </a:r>
            <a:r>
              <a:rPr lang="en-US" b="1" dirty="0" smtClean="0"/>
              <a:t>register</a:t>
            </a:r>
            <a:r>
              <a:rPr lang="en-US" b="1" dirty="0"/>
              <a:t> </a:t>
            </a:r>
            <a:r>
              <a:rPr lang="en-US" b="1" dirty="0" smtClean="0"/>
              <a:t>file</a:t>
            </a:r>
            <a:r>
              <a:rPr lang="en-US" b="1" dirty="0"/>
              <a:t> </a:t>
            </a:r>
            <a:r>
              <a:rPr lang="en-US" dirty="0" smtClean="0"/>
              <a:t>(load/store)</a:t>
            </a:r>
          </a:p>
          <a:p>
            <a:r>
              <a:rPr lang="en-US" dirty="0" smtClean="0"/>
              <a:t> – 3 addresses</a:t>
            </a:r>
            <a:r>
              <a:rPr lang="en-US" dirty="0"/>
              <a:t>  </a:t>
            </a:r>
            <a:r>
              <a:rPr lang="en-US" dirty="0" smtClean="0"/>
              <a:t>   </a:t>
            </a:r>
            <a:r>
              <a:rPr lang="en-US" b="1" dirty="0">
                <a:solidFill>
                  <a:srgbClr val="FF0000"/>
                </a:solidFill>
              </a:rPr>
              <a:t>add  Ra </a:t>
            </a:r>
            <a:r>
              <a:rPr lang="en-US" b="1" dirty="0" err="1">
                <a:solidFill>
                  <a:srgbClr val="FF0000"/>
                </a:solidFill>
              </a:rPr>
              <a:t>Rb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Rc</a:t>
            </a:r>
            <a:r>
              <a:rPr lang="en-US" b="1" dirty="0">
                <a:solidFill>
                  <a:srgbClr val="FF0000"/>
                </a:solidFill>
              </a:rPr>
              <a:t>       </a:t>
            </a:r>
            <a:r>
              <a:rPr lang="en-US" b="1" dirty="0">
                <a:solidFill>
                  <a:srgbClr val="0070C0"/>
                </a:solidFill>
              </a:rPr>
              <a:t>Ra ← </a:t>
            </a:r>
            <a:r>
              <a:rPr lang="en-US" b="1" dirty="0" err="1">
                <a:solidFill>
                  <a:srgbClr val="0070C0"/>
                </a:solidFill>
              </a:rPr>
              <a:t>Rb</a:t>
            </a:r>
            <a:r>
              <a:rPr lang="en-US" b="1" dirty="0">
                <a:solidFill>
                  <a:srgbClr val="0070C0"/>
                </a:solidFill>
              </a:rPr>
              <a:t> + </a:t>
            </a:r>
            <a:r>
              <a:rPr lang="en-US" b="1" dirty="0" err="1">
                <a:solidFill>
                  <a:srgbClr val="0070C0"/>
                </a:solidFill>
              </a:rPr>
              <a:t>Rc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</a:t>
            </a:r>
            <a:r>
              <a:rPr lang="en-US" b="1" dirty="0">
                <a:solidFill>
                  <a:srgbClr val="FF0000"/>
                </a:solidFill>
              </a:rPr>
              <a:t>load  Ra </a:t>
            </a:r>
            <a:r>
              <a:rPr lang="en-US" b="1" dirty="0" err="1">
                <a:solidFill>
                  <a:srgbClr val="FF0000"/>
                </a:solidFill>
              </a:rPr>
              <a:t>Rb</a:t>
            </a:r>
            <a:r>
              <a:rPr lang="en-US" b="1" dirty="0">
                <a:solidFill>
                  <a:srgbClr val="FF0000"/>
                </a:solidFill>
              </a:rPr>
              <a:t>           </a:t>
            </a:r>
            <a:r>
              <a:rPr lang="en-US" b="1" dirty="0">
                <a:solidFill>
                  <a:srgbClr val="0070C0"/>
                </a:solidFill>
              </a:rPr>
              <a:t>Ra ← </a:t>
            </a:r>
            <a:r>
              <a:rPr lang="en-US" b="1" dirty="0" err="1">
                <a:solidFill>
                  <a:srgbClr val="0070C0"/>
                </a:solidFill>
              </a:rPr>
              <a:t>Mem</a:t>
            </a:r>
            <a:r>
              <a:rPr lang="en-US" b="1" dirty="0">
                <a:solidFill>
                  <a:srgbClr val="0070C0"/>
                </a:solidFill>
              </a:rPr>
              <a:t>[</a:t>
            </a:r>
            <a:r>
              <a:rPr lang="en-US" b="1" dirty="0" err="1">
                <a:solidFill>
                  <a:srgbClr val="0070C0"/>
                </a:solidFill>
              </a:rPr>
              <a:t>Rb</a:t>
            </a:r>
            <a:r>
              <a:rPr lang="en-US" b="1" dirty="0">
                <a:solidFill>
                  <a:srgbClr val="0070C0"/>
                </a:solidFill>
              </a:rPr>
              <a:t>]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b="1" dirty="0" smtClean="0"/>
              <a:t>General purpose</a:t>
            </a:r>
            <a:r>
              <a:rPr lang="en-US" b="1" dirty="0"/>
              <a:t> </a:t>
            </a:r>
            <a:r>
              <a:rPr lang="en-US" b="1" dirty="0" smtClean="0"/>
              <a:t>register</a:t>
            </a:r>
            <a:r>
              <a:rPr lang="en-US" b="1" dirty="0"/>
              <a:t> </a:t>
            </a:r>
            <a:r>
              <a:rPr lang="en-US" b="1" dirty="0" smtClean="0"/>
              <a:t>file</a:t>
            </a:r>
            <a:r>
              <a:rPr lang="en-US" b="1" dirty="0"/>
              <a:t> </a:t>
            </a:r>
            <a:r>
              <a:rPr lang="en-US" dirty="0" smtClean="0"/>
              <a:t>(Register - Memory</a:t>
            </a:r>
            <a:r>
              <a:rPr lang="en-US" dirty="0"/>
              <a:t>)</a:t>
            </a:r>
          </a:p>
          <a:p>
            <a:r>
              <a:rPr lang="en-US" dirty="0"/>
              <a:t>– </a:t>
            </a:r>
            <a:r>
              <a:rPr lang="en-US" dirty="0" smtClean="0"/>
              <a:t>2 address</a:t>
            </a: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b="1" dirty="0">
                <a:solidFill>
                  <a:srgbClr val="FF0000"/>
                </a:solidFill>
              </a:rPr>
              <a:t>add Ra B                </a:t>
            </a:r>
            <a:r>
              <a:rPr lang="en-US" b="1" dirty="0">
                <a:solidFill>
                  <a:srgbClr val="0070C0"/>
                </a:solidFill>
              </a:rPr>
              <a:t>Ra ← </a:t>
            </a:r>
            <a:r>
              <a:rPr lang="en-US" b="1" dirty="0" err="1">
                <a:solidFill>
                  <a:srgbClr val="0070C0"/>
                </a:solidFill>
              </a:rPr>
              <a:t>Mem</a:t>
            </a:r>
            <a:r>
              <a:rPr lang="en-US" b="1" dirty="0">
                <a:solidFill>
                  <a:srgbClr val="0070C0"/>
                </a:solidFill>
              </a:rPr>
              <a:t>[B]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b="1" dirty="0" smtClean="0"/>
              <a:t>Stack </a:t>
            </a:r>
            <a:r>
              <a:rPr lang="en-US" dirty="0" smtClean="0"/>
              <a:t>(not a</a:t>
            </a:r>
            <a:r>
              <a:rPr lang="en-US" dirty="0"/>
              <a:t> </a:t>
            </a:r>
            <a:r>
              <a:rPr lang="en-US" dirty="0" smtClean="0"/>
              <a:t>register</a:t>
            </a:r>
            <a:r>
              <a:rPr lang="en-US" dirty="0"/>
              <a:t> </a:t>
            </a:r>
            <a:r>
              <a:rPr lang="en-US" dirty="0" smtClean="0"/>
              <a:t>file</a:t>
            </a:r>
            <a:r>
              <a:rPr lang="en-US" dirty="0"/>
              <a:t> </a:t>
            </a:r>
            <a:r>
              <a:rPr lang="en-US" dirty="0" smtClean="0"/>
              <a:t>but</a:t>
            </a:r>
            <a:r>
              <a:rPr lang="en-US" dirty="0"/>
              <a:t> </a:t>
            </a:r>
            <a:r>
              <a:rPr lang="en-US" dirty="0" smtClean="0"/>
              <a:t>an</a:t>
            </a:r>
            <a:r>
              <a:rPr lang="en-US" dirty="0"/>
              <a:t> </a:t>
            </a:r>
            <a:r>
              <a:rPr lang="en-US" dirty="0" smtClean="0"/>
              <a:t>operand</a:t>
            </a:r>
            <a:r>
              <a:rPr lang="en-US" dirty="0"/>
              <a:t> </a:t>
            </a:r>
            <a:r>
              <a:rPr lang="en-US" dirty="0" smtClean="0"/>
              <a:t>stack</a:t>
            </a:r>
            <a:r>
              <a:rPr lang="en-US" dirty="0"/>
              <a:t>)</a:t>
            </a:r>
          </a:p>
          <a:p>
            <a:r>
              <a:rPr lang="en-US" dirty="0"/>
              <a:t>– </a:t>
            </a:r>
            <a:r>
              <a:rPr lang="en-US" dirty="0" smtClean="0"/>
              <a:t>0 address</a:t>
            </a: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b="1" dirty="0">
                <a:solidFill>
                  <a:srgbClr val="FF0000"/>
                </a:solidFill>
              </a:rPr>
              <a:t>add   </a:t>
            </a:r>
            <a:r>
              <a:rPr lang="en-US" dirty="0" smtClean="0"/>
              <a:t>                      </a:t>
            </a:r>
            <a:r>
              <a:rPr lang="en-US" b="1" dirty="0" err="1">
                <a:solidFill>
                  <a:srgbClr val="0070C0"/>
                </a:solidFill>
              </a:rPr>
              <a:t>tos</a:t>
            </a:r>
            <a:r>
              <a:rPr lang="en-US" b="1" dirty="0">
                <a:solidFill>
                  <a:srgbClr val="0070C0"/>
                </a:solidFill>
              </a:rPr>
              <a:t> ← </a:t>
            </a:r>
            <a:r>
              <a:rPr lang="en-US" b="1" dirty="0" err="1">
                <a:solidFill>
                  <a:srgbClr val="0070C0"/>
                </a:solidFill>
              </a:rPr>
              <a:t>tos</a:t>
            </a:r>
            <a:r>
              <a:rPr lang="en-US" b="1" dirty="0">
                <a:solidFill>
                  <a:srgbClr val="0070C0"/>
                </a:solidFill>
              </a:rPr>
              <a:t> + next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</a:t>
            </a:r>
            <a:r>
              <a:rPr lang="en-US" b="1" dirty="0" err="1">
                <a:solidFill>
                  <a:srgbClr val="0070C0"/>
                </a:solidFill>
              </a:rPr>
              <a:t>tos</a:t>
            </a:r>
            <a:r>
              <a:rPr lang="en-US" b="1" dirty="0">
                <a:solidFill>
                  <a:srgbClr val="0070C0"/>
                </a:solidFill>
              </a:rPr>
              <a:t> = top of stack</a:t>
            </a:r>
          </a:p>
          <a:p>
            <a:r>
              <a:rPr lang="en-US" dirty="0"/>
              <a:t>• </a:t>
            </a:r>
            <a:r>
              <a:rPr lang="en-US" b="1" dirty="0"/>
              <a:t>Comparison</a:t>
            </a:r>
            <a:r>
              <a:rPr lang="en-US" dirty="0"/>
              <a:t>:</a:t>
            </a:r>
          </a:p>
          <a:p>
            <a:r>
              <a:rPr lang="en-US" dirty="0"/>
              <a:t>– </a:t>
            </a:r>
            <a:r>
              <a:rPr lang="en-US" dirty="0" smtClean="0"/>
              <a:t>Bytes per</a:t>
            </a:r>
            <a:r>
              <a:rPr lang="en-US" dirty="0"/>
              <a:t> </a:t>
            </a:r>
            <a:r>
              <a:rPr lang="en-US" dirty="0" smtClean="0"/>
              <a:t>instruction? Number</a:t>
            </a:r>
            <a:r>
              <a:rPr lang="en-US" dirty="0"/>
              <a:t>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smtClean="0"/>
              <a:t>instructions? Cycles per</a:t>
            </a:r>
            <a:r>
              <a:rPr lang="en-US" dirty="0"/>
              <a:t> </a:t>
            </a:r>
            <a:r>
              <a:rPr lang="en-US" dirty="0" smtClean="0"/>
              <a:t>instruction?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50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Arial"/>
                <a:cs typeface="Arial"/>
              </a:rPr>
              <a:t>Các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chế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độ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đánh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địa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chỉ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99" y="2340428"/>
            <a:ext cx="5838825" cy="3336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19350"/>
            <a:ext cx="191452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468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143000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Arial"/>
                <a:cs typeface="Arial"/>
              </a:rPr>
              <a:t>Tổng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kết</a:t>
            </a:r>
            <a:r>
              <a:rPr lang="en-US" b="1" dirty="0" smtClean="0">
                <a:latin typeface="Arial"/>
                <a:cs typeface="Arial"/>
              </a:rPr>
              <a:t>: </a:t>
            </a:r>
            <a:r>
              <a:rPr lang="en-US" b="1" dirty="0" err="1" smtClean="0">
                <a:latin typeface="Arial"/>
                <a:cs typeface="Arial"/>
              </a:rPr>
              <a:t>Các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kiến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trúc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tập</a:t>
            </a:r>
            <a:r>
              <a:rPr lang="en-US" b="1" dirty="0" smtClean="0">
                <a:latin typeface="Arial"/>
                <a:cs typeface="Arial"/>
              </a:rPr>
              <a:t> </a:t>
            </a:r>
            <a:r>
              <a:rPr lang="en-US" b="1" dirty="0" err="1" smtClean="0">
                <a:latin typeface="Arial"/>
                <a:cs typeface="Arial"/>
              </a:rPr>
              <a:t>lệnh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2286000"/>
            <a:ext cx="815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</a:t>
            </a:r>
            <a:r>
              <a:rPr lang="en-US" b="1" dirty="0" smtClean="0"/>
              <a:t>Architecture </a:t>
            </a:r>
            <a:r>
              <a:rPr lang="en-US" dirty="0" smtClean="0"/>
              <a:t>=</a:t>
            </a:r>
            <a:r>
              <a:rPr lang="en-US" dirty="0"/>
              <a:t> </a:t>
            </a:r>
            <a:r>
              <a:rPr lang="en-US" dirty="0" smtClean="0"/>
              <a:t>what’s</a:t>
            </a:r>
            <a:r>
              <a:rPr lang="en-US" dirty="0"/>
              <a:t> </a:t>
            </a:r>
            <a:r>
              <a:rPr lang="en-US" dirty="0" smtClean="0"/>
              <a:t>visible</a:t>
            </a:r>
            <a:r>
              <a:rPr lang="en-US" dirty="0"/>
              <a:t> </a:t>
            </a:r>
            <a:r>
              <a:rPr lang="en-US" dirty="0" smtClean="0"/>
              <a:t>to</a:t>
            </a:r>
            <a:r>
              <a:rPr lang="en-US" dirty="0"/>
              <a:t> </a:t>
            </a:r>
            <a:r>
              <a:rPr lang="en-US" dirty="0" smtClean="0"/>
              <a:t>the program</a:t>
            </a:r>
            <a:r>
              <a:rPr lang="en-US" dirty="0"/>
              <a:t> </a:t>
            </a:r>
            <a:r>
              <a:rPr lang="en-US" dirty="0" smtClean="0"/>
              <a:t>about</a:t>
            </a:r>
            <a:r>
              <a:rPr lang="en-US" dirty="0"/>
              <a:t>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machine</a:t>
            </a:r>
            <a:endParaRPr lang="en-US" dirty="0"/>
          </a:p>
          <a:p>
            <a:r>
              <a:rPr lang="en-US" dirty="0"/>
              <a:t>– </a:t>
            </a:r>
            <a:r>
              <a:rPr lang="en-US" dirty="0" smtClean="0"/>
              <a:t>Not everything</a:t>
            </a:r>
            <a:r>
              <a:rPr lang="en-US" dirty="0"/>
              <a:t> </a:t>
            </a:r>
            <a:r>
              <a:rPr lang="en-US" dirty="0" smtClean="0"/>
              <a:t>in</a:t>
            </a:r>
            <a:r>
              <a:rPr lang="en-US" dirty="0"/>
              <a:t>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implementation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en-US" dirty="0"/>
              <a:t> </a:t>
            </a:r>
            <a:r>
              <a:rPr lang="en-US" dirty="0" smtClean="0"/>
              <a:t>“visible</a:t>
            </a:r>
            <a:r>
              <a:rPr lang="en-US" dirty="0"/>
              <a:t>”</a:t>
            </a:r>
          </a:p>
          <a:p>
            <a:r>
              <a:rPr lang="en-US" dirty="0"/>
              <a:t>– </a:t>
            </a:r>
            <a:r>
              <a:rPr lang="en-US" dirty="0" smtClean="0"/>
              <a:t>The implementation</a:t>
            </a:r>
            <a:r>
              <a:rPr lang="en-US" dirty="0"/>
              <a:t> </a:t>
            </a:r>
            <a:r>
              <a:rPr lang="en-US" dirty="0" smtClean="0"/>
              <a:t>may</a:t>
            </a:r>
            <a:r>
              <a:rPr lang="en-US" dirty="0"/>
              <a:t> </a:t>
            </a:r>
            <a:r>
              <a:rPr lang="en-US" dirty="0" smtClean="0"/>
              <a:t>not</a:t>
            </a:r>
            <a:r>
              <a:rPr lang="en-US" dirty="0"/>
              <a:t> </a:t>
            </a:r>
            <a:r>
              <a:rPr lang="en-US" dirty="0" smtClean="0"/>
              <a:t>follow</a:t>
            </a:r>
            <a:r>
              <a:rPr lang="en-US" dirty="0"/>
              <a:t>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architecture</a:t>
            </a:r>
            <a:endParaRPr lang="en-US" dirty="0"/>
          </a:p>
          <a:p>
            <a:r>
              <a:rPr lang="en-US" dirty="0"/>
              <a:t>– </a:t>
            </a:r>
            <a:r>
              <a:rPr lang="en-US" dirty="0" smtClean="0"/>
              <a:t>The invisible</a:t>
            </a:r>
            <a:r>
              <a:rPr lang="en-US" dirty="0"/>
              <a:t> </a:t>
            </a:r>
            <a:r>
              <a:rPr lang="en-US" dirty="0" smtClean="0"/>
              <a:t>stuff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en-US" dirty="0"/>
              <a:t>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“microarchitecture” and it’s</a:t>
            </a:r>
            <a:r>
              <a:rPr lang="en-US" dirty="0"/>
              <a:t> </a:t>
            </a:r>
            <a:r>
              <a:rPr lang="en-US" dirty="0" smtClean="0"/>
              <a:t>very</a:t>
            </a:r>
            <a:r>
              <a:rPr lang="en-US" dirty="0"/>
              <a:t> </a:t>
            </a:r>
            <a:r>
              <a:rPr lang="en-US" dirty="0" smtClean="0"/>
              <a:t>messy, but</a:t>
            </a:r>
            <a:r>
              <a:rPr lang="en-US" dirty="0"/>
              <a:t> </a:t>
            </a:r>
            <a:r>
              <a:rPr lang="en-US" dirty="0" smtClean="0"/>
              <a:t>very</a:t>
            </a:r>
            <a:r>
              <a:rPr lang="en-US" dirty="0"/>
              <a:t> </a:t>
            </a:r>
            <a:r>
              <a:rPr lang="en-US" dirty="0" smtClean="0"/>
              <a:t>fun</a:t>
            </a:r>
            <a:r>
              <a:rPr lang="en-US" dirty="0"/>
              <a:t> </a:t>
            </a:r>
            <a:r>
              <a:rPr lang="en-US" dirty="0" smtClean="0"/>
              <a:t>(huge engineering</a:t>
            </a:r>
            <a:r>
              <a:rPr lang="en-US" dirty="0"/>
              <a:t> </a:t>
            </a:r>
            <a:r>
              <a:rPr lang="en-US" dirty="0" smtClean="0"/>
              <a:t>challenges; lots</a:t>
            </a:r>
            <a:r>
              <a:rPr lang="en-US" dirty="0"/>
              <a:t>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smtClean="0"/>
              <a:t>money</a:t>
            </a:r>
            <a:r>
              <a:rPr lang="en-US" dirty="0"/>
              <a:t>)</a:t>
            </a:r>
          </a:p>
          <a:p>
            <a:r>
              <a:rPr lang="en-US" dirty="0"/>
              <a:t>• </a:t>
            </a:r>
            <a:r>
              <a:rPr lang="en-US" dirty="0" smtClean="0"/>
              <a:t>A big</a:t>
            </a:r>
            <a:r>
              <a:rPr lang="en-US" dirty="0"/>
              <a:t> </a:t>
            </a:r>
            <a:r>
              <a:rPr lang="en-US" dirty="0" smtClean="0"/>
              <a:t>piece</a:t>
            </a:r>
            <a:r>
              <a:rPr lang="en-US" dirty="0"/>
              <a:t> </a:t>
            </a:r>
            <a:r>
              <a:rPr lang="en-US" dirty="0" smtClean="0"/>
              <a:t>of</a:t>
            </a:r>
            <a:r>
              <a:rPr lang="en-US" dirty="0"/>
              <a:t>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ISA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en-US" dirty="0"/>
              <a:t>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b="1" dirty="0" smtClean="0"/>
              <a:t>assembly</a:t>
            </a:r>
            <a:r>
              <a:rPr lang="en-US" b="1" dirty="0"/>
              <a:t> </a:t>
            </a:r>
            <a:r>
              <a:rPr lang="en-US" b="1" dirty="0" smtClean="0"/>
              <a:t>language</a:t>
            </a:r>
            <a:r>
              <a:rPr lang="en-US" b="1" dirty="0"/>
              <a:t> </a:t>
            </a:r>
            <a:r>
              <a:rPr lang="en-US" dirty="0" smtClean="0"/>
              <a:t>structure</a:t>
            </a:r>
            <a:endParaRPr lang="en-US" dirty="0"/>
          </a:p>
          <a:p>
            <a:r>
              <a:rPr lang="en-US" dirty="0"/>
              <a:t>– </a:t>
            </a:r>
            <a:r>
              <a:rPr lang="en-US" dirty="0" smtClean="0"/>
              <a:t>Primitive</a:t>
            </a:r>
            <a:r>
              <a:rPr lang="en-US" dirty="0"/>
              <a:t> </a:t>
            </a:r>
            <a:r>
              <a:rPr lang="en-US" dirty="0" smtClean="0"/>
              <a:t>instructions</a:t>
            </a:r>
            <a:r>
              <a:rPr lang="en-US" dirty="0"/>
              <a:t> </a:t>
            </a:r>
            <a:r>
              <a:rPr lang="en-US" dirty="0" smtClean="0"/>
              <a:t>(appear</a:t>
            </a:r>
            <a:r>
              <a:rPr lang="en-US" dirty="0"/>
              <a:t> </a:t>
            </a:r>
            <a:r>
              <a:rPr lang="en-US" dirty="0" smtClean="0"/>
              <a:t>to) execute</a:t>
            </a:r>
            <a:r>
              <a:rPr lang="en-US" dirty="0"/>
              <a:t> </a:t>
            </a:r>
            <a:r>
              <a:rPr lang="en-US" b="1" dirty="0" smtClean="0"/>
              <a:t>sequentially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b="1" dirty="0" smtClean="0"/>
              <a:t>atomically</a:t>
            </a:r>
            <a:endParaRPr lang="en-US" b="1" dirty="0"/>
          </a:p>
          <a:p>
            <a:r>
              <a:rPr lang="en-US" dirty="0"/>
              <a:t>– </a:t>
            </a:r>
            <a:r>
              <a:rPr lang="en-US" dirty="0" smtClean="0"/>
              <a:t>Formats, computations, addressing modes, etc</a:t>
            </a:r>
            <a:r>
              <a:rPr lang="en-US" dirty="0"/>
              <a:t>.</a:t>
            </a:r>
          </a:p>
          <a:p>
            <a:r>
              <a:rPr lang="en-US" dirty="0"/>
              <a:t>• </a:t>
            </a:r>
            <a:r>
              <a:rPr lang="en-US" b="1" dirty="0" smtClean="0"/>
              <a:t>CISC</a:t>
            </a:r>
            <a:r>
              <a:rPr lang="en-US" dirty="0" smtClean="0"/>
              <a:t>: lots of</a:t>
            </a:r>
            <a:r>
              <a:rPr lang="en-US" dirty="0"/>
              <a:t> </a:t>
            </a:r>
            <a:r>
              <a:rPr lang="en-US" dirty="0" smtClean="0"/>
              <a:t>complicated</a:t>
            </a:r>
            <a:r>
              <a:rPr lang="en-US" dirty="0"/>
              <a:t> </a:t>
            </a:r>
            <a:r>
              <a:rPr lang="en-US" dirty="0" smtClean="0"/>
              <a:t>instructions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 smtClean="0"/>
              <a:t>RISC</a:t>
            </a:r>
            <a:r>
              <a:rPr lang="en-US" dirty="0" smtClean="0"/>
              <a:t>: a</a:t>
            </a:r>
            <a:r>
              <a:rPr lang="en-US" dirty="0"/>
              <a:t> </a:t>
            </a:r>
            <a:r>
              <a:rPr lang="en-US" dirty="0" smtClean="0"/>
              <a:t>few</a:t>
            </a:r>
            <a:r>
              <a:rPr lang="en-US" dirty="0"/>
              <a:t> </a:t>
            </a:r>
            <a:r>
              <a:rPr lang="en-US" dirty="0" smtClean="0"/>
              <a:t>basic</a:t>
            </a:r>
            <a:r>
              <a:rPr lang="en-US" dirty="0"/>
              <a:t> </a:t>
            </a:r>
            <a:r>
              <a:rPr lang="en-US" dirty="0" smtClean="0"/>
              <a:t>instructions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smtClean="0"/>
              <a:t>All recent</a:t>
            </a:r>
            <a:r>
              <a:rPr lang="en-US" dirty="0"/>
              <a:t> </a:t>
            </a:r>
            <a:r>
              <a:rPr lang="en-US" dirty="0" smtClean="0"/>
              <a:t>machines</a:t>
            </a:r>
            <a:r>
              <a:rPr lang="en-US" dirty="0"/>
              <a:t> </a:t>
            </a:r>
            <a:r>
              <a:rPr lang="en-US" dirty="0" smtClean="0"/>
              <a:t>are</a:t>
            </a:r>
            <a:r>
              <a:rPr lang="en-US" dirty="0"/>
              <a:t> </a:t>
            </a:r>
            <a:r>
              <a:rPr lang="en-US" dirty="0" smtClean="0"/>
              <a:t>RISC, but</a:t>
            </a:r>
            <a:r>
              <a:rPr lang="en-US" dirty="0"/>
              <a:t> </a:t>
            </a:r>
            <a:r>
              <a:rPr lang="en-US" dirty="0" smtClean="0"/>
              <a:t>x86</a:t>
            </a:r>
            <a:r>
              <a:rPr lang="en-US" dirty="0"/>
              <a:t> </a:t>
            </a:r>
            <a:r>
              <a:rPr lang="en-US" dirty="0" smtClean="0"/>
              <a:t>is</a:t>
            </a:r>
            <a:r>
              <a:rPr lang="en-US" dirty="0"/>
              <a:t> </a:t>
            </a:r>
            <a:r>
              <a:rPr lang="en-US" dirty="0" smtClean="0"/>
              <a:t>still</a:t>
            </a:r>
            <a:r>
              <a:rPr lang="en-US" dirty="0"/>
              <a:t> </a:t>
            </a:r>
            <a:r>
              <a:rPr lang="en-US" dirty="0" smtClean="0"/>
              <a:t>CISC</a:t>
            </a:r>
            <a:r>
              <a:rPr lang="en-US" dirty="0"/>
              <a:t> </a:t>
            </a:r>
            <a:r>
              <a:rPr lang="en-US" dirty="0" smtClean="0"/>
              <a:t>(although</a:t>
            </a:r>
            <a:r>
              <a:rPr lang="en-US" dirty="0"/>
              <a:t> </a:t>
            </a:r>
            <a:r>
              <a:rPr lang="en-US" dirty="0" smtClean="0"/>
              <a:t>they</a:t>
            </a:r>
            <a:r>
              <a:rPr lang="en-US" dirty="0"/>
              <a:t> </a:t>
            </a:r>
            <a:r>
              <a:rPr lang="en-US" dirty="0" smtClean="0"/>
              <a:t>do</a:t>
            </a:r>
            <a:r>
              <a:rPr lang="en-US" dirty="0"/>
              <a:t> </a:t>
            </a:r>
            <a:r>
              <a:rPr lang="en-US" dirty="0" smtClean="0"/>
              <a:t>RISC</a:t>
            </a:r>
            <a:r>
              <a:rPr lang="en-US" dirty="0"/>
              <a:t> </a:t>
            </a:r>
            <a:r>
              <a:rPr lang="en-US" dirty="0" smtClean="0"/>
              <a:t>tricks</a:t>
            </a:r>
            <a:r>
              <a:rPr lang="en-US" dirty="0"/>
              <a:t> </a:t>
            </a:r>
            <a:r>
              <a:rPr lang="en-US" dirty="0" smtClean="0"/>
              <a:t>on</a:t>
            </a:r>
            <a:r>
              <a:rPr lang="en-US" dirty="0"/>
              <a:t> </a:t>
            </a:r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inside)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57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5" name="Rectangle 3"/>
          <p:cNvSpPr>
            <a:spLocks noChangeArrowheads="1"/>
          </p:cNvSpPr>
          <p:nvPr/>
        </p:nvSpPr>
        <p:spPr bwMode="auto">
          <a:xfrm>
            <a:off x="850900" y="1485900"/>
            <a:ext cx="13843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latin typeface="Arial" charset="0"/>
              </a:rPr>
              <a:t>ADD</a:t>
            </a:r>
          </a:p>
          <a:p>
            <a:pPr>
              <a:lnSpc>
                <a:spcPct val="85000"/>
              </a:lnSpc>
            </a:pPr>
            <a:r>
              <a:rPr lang="en-US" sz="1800" b="1">
                <a:latin typeface="Arial" charset="0"/>
              </a:rPr>
              <a:t>SUBTRACT</a:t>
            </a:r>
          </a:p>
          <a:p>
            <a:pPr>
              <a:lnSpc>
                <a:spcPct val="85000"/>
              </a:lnSpc>
            </a:pPr>
            <a:r>
              <a:rPr lang="en-US" sz="1800" b="1">
                <a:latin typeface="Arial" charset="0"/>
              </a:rPr>
              <a:t>AND</a:t>
            </a:r>
          </a:p>
          <a:p>
            <a:pPr>
              <a:lnSpc>
                <a:spcPct val="85000"/>
              </a:lnSpc>
            </a:pPr>
            <a:r>
              <a:rPr lang="en-US" sz="1800" b="1">
                <a:latin typeface="Arial" charset="0"/>
              </a:rPr>
              <a:t>OR</a:t>
            </a:r>
          </a:p>
          <a:p>
            <a:pPr>
              <a:lnSpc>
                <a:spcPct val="85000"/>
              </a:lnSpc>
            </a:pPr>
            <a:r>
              <a:rPr lang="en-US" sz="1800" b="1">
                <a:latin typeface="Arial" charset="0"/>
              </a:rPr>
              <a:t>COMPARE</a:t>
            </a:r>
          </a:p>
          <a:p>
            <a:pPr>
              <a:lnSpc>
                <a:spcPct val="85000"/>
              </a:lnSpc>
            </a:pPr>
            <a:r>
              <a:rPr lang="en-US" sz="1800" b="1">
                <a:latin typeface="Arial" charset="0"/>
              </a:rPr>
              <a:t>.</a:t>
            </a:r>
          </a:p>
          <a:p>
            <a:pPr>
              <a:lnSpc>
                <a:spcPct val="85000"/>
              </a:lnSpc>
            </a:pPr>
            <a:r>
              <a:rPr lang="en-US" sz="1800" b="1">
                <a:latin typeface="Arial" charset="0"/>
              </a:rPr>
              <a:t>.</a:t>
            </a:r>
          </a:p>
          <a:p>
            <a:pPr>
              <a:lnSpc>
                <a:spcPct val="85000"/>
              </a:lnSpc>
            </a:pPr>
            <a:r>
              <a:rPr lang="en-US" sz="1800" b="1">
                <a:latin typeface="Arial" charset="0"/>
              </a:rPr>
              <a:t>.</a:t>
            </a:r>
          </a:p>
        </p:txBody>
      </p:sp>
      <p:sp>
        <p:nvSpPr>
          <p:cNvPr id="1108996" name="Rectangle 4"/>
          <p:cNvSpPr>
            <a:spLocks noChangeArrowheads="1"/>
          </p:cNvSpPr>
          <p:nvPr/>
        </p:nvSpPr>
        <p:spPr bwMode="auto">
          <a:xfrm>
            <a:off x="3060700" y="1485900"/>
            <a:ext cx="762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latin typeface="Arial" charset="0"/>
              </a:rPr>
              <a:t>01010</a:t>
            </a:r>
          </a:p>
          <a:p>
            <a:pPr>
              <a:lnSpc>
                <a:spcPct val="85000"/>
              </a:lnSpc>
            </a:pPr>
            <a:r>
              <a:rPr lang="en-US" sz="1800" b="1">
                <a:latin typeface="Arial" charset="0"/>
              </a:rPr>
              <a:t>01110</a:t>
            </a:r>
          </a:p>
          <a:p>
            <a:pPr>
              <a:lnSpc>
                <a:spcPct val="85000"/>
              </a:lnSpc>
            </a:pPr>
            <a:r>
              <a:rPr lang="en-US" sz="1800" b="1">
                <a:latin typeface="Arial" charset="0"/>
              </a:rPr>
              <a:t>10011</a:t>
            </a:r>
          </a:p>
          <a:p>
            <a:pPr>
              <a:lnSpc>
                <a:spcPct val="85000"/>
              </a:lnSpc>
            </a:pPr>
            <a:r>
              <a:rPr lang="en-US" sz="1800" b="1">
                <a:latin typeface="Arial" charset="0"/>
              </a:rPr>
              <a:t>10001</a:t>
            </a:r>
          </a:p>
          <a:p>
            <a:pPr>
              <a:lnSpc>
                <a:spcPct val="85000"/>
              </a:lnSpc>
            </a:pPr>
            <a:r>
              <a:rPr lang="en-US" sz="1800" b="1">
                <a:latin typeface="Arial" charset="0"/>
              </a:rPr>
              <a:t>11010</a:t>
            </a:r>
          </a:p>
          <a:p>
            <a:pPr>
              <a:lnSpc>
                <a:spcPct val="85000"/>
              </a:lnSpc>
            </a:pPr>
            <a:r>
              <a:rPr lang="en-US" sz="1800" b="1">
                <a:latin typeface="Arial" charset="0"/>
              </a:rPr>
              <a:t>.</a:t>
            </a:r>
          </a:p>
          <a:p>
            <a:pPr>
              <a:lnSpc>
                <a:spcPct val="85000"/>
              </a:lnSpc>
            </a:pPr>
            <a:r>
              <a:rPr lang="en-US" sz="1800" b="1">
                <a:latin typeface="Arial" charset="0"/>
              </a:rPr>
              <a:t>.</a:t>
            </a:r>
          </a:p>
          <a:p>
            <a:pPr>
              <a:lnSpc>
                <a:spcPct val="85000"/>
              </a:lnSpc>
            </a:pPr>
            <a:r>
              <a:rPr lang="en-US" sz="1800" b="1">
                <a:latin typeface="Arial" charset="0"/>
              </a:rPr>
              <a:t>.</a:t>
            </a:r>
          </a:p>
        </p:txBody>
      </p:sp>
      <p:sp>
        <p:nvSpPr>
          <p:cNvPr id="1108997" name="Rectangle 5"/>
          <p:cNvSpPr>
            <a:spLocks noChangeArrowheads="1"/>
          </p:cNvSpPr>
          <p:nvPr/>
        </p:nvSpPr>
        <p:spPr bwMode="auto">
          <a:xfrm>
            <a:off x="546100" y="952500"/>
            <a:ext cx="2252663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 i="1">
                <a:latin typeface="Arial" charset="0"/>
              </a:rPr>
              <a:t>Programmer's View</a:t>
            </a:r>
          </a:p>
        </p:txBody>
      </p:sp>
      <p:sp>
        <p:nvSpPr>
          <p:cNvPr id="1108998" name="Line 6"/>
          <p:cNvSpPr>
            <a:spLocks noChangeShapeType="1"/>
          </p:cNvSpPr>
          <p:nvPr/>
        </p:nvSpPr>
        <p:spPr bwMode="auto">
          <a:xfrm flipH="1">
            <a:off x="1752600" y="12192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8999" name="Rectangle 7"/>
          <p:cNvSpPr>
            <a:spLocks noChangeArrowheads="1"/>
          </p:cNvSpPr>
          <p:nvPr/>
        </p:nvSpPr>
        <p:spPr bwMode="auto">
          <a:xfrm>
            <a:off x="774700" y="3543300"/>
            <a:ext cx="197167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 i="1">
                <a:latin typeface="Arial" charset="0"/>
              </a:rPr>
              <a:t>Computer's View</a:t>
            </a:r>
          </a:p>
        </p:txBody>
      </p:sp>
      <p:sp>
        <p:nvSpPr>
          <p:cNvPr id="1109000" name="Line 8"/>
          <p:cNvSpPr>
            <a:spLocks noChangeShapeType="1"/>
          </p:cNvSpPr>
          <p:nvPr/>
        </p:nvSpPr>
        <p:spPr bwMode="auto">
          <a:xfrm flipV="1">
            <a:off x="2819400" y="29718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9001" name="Rectangle 9"/>
          <p:cNvSpPr>
            <a:spLocks noChangeArrowheads="1"/>
          </p:cNvSpPr>
          <p:nvPr/>
        </p:nvSpPr>
        <p:spPr bwMode="auto">
          <a:xfrm>
            <a:off x="4870450" y="1847850"/>
            <a:ext cx="622300" cy="315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US" sz="1800" b="1">
                <a:latin typeface="Arial" charset="0"/>
              </a:rPr>
              <a:t>CPU</a:t>
            </a:r>
          </a:p>
        </p:txBody>
      </p:sp>
      <p:sp>
        <p:nvSpPr>
          <p:cNvPr id="1109002" name="Rectangle 10"/>
          <p:cNvSpPr>
            <a:spLocks noChangeArrowheads="1"/>
          </p:cNvSpPr>
          <p:nvPr/>
        </p:nvSpPr>
        <p:spPr bwMode="auto">
          <a:xfrm>
            <a:off x="6559550" y="1835150"/>
            <a:ext cx="1282700" cy="901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800" b="1">
                <a:latin typeface="Arial" charset="0"/>
              </a:rPr>
              <a:t>Memory</a:t>
            </a:r>
          </a:p>
        </p:txBody>
      </p:sp>
      <p:sp>
        <p:nvSpPr>
          <p:cNvPr id="1109003" name="Rectangle 11"/>
          <p:cNvSpPr>
            <a:spLocks noChangeArrowheads="1"/>
          </p:cNvSpPr>
          <p:nvPr/>
        </p:nvSpPr>
        <p:spPr bwMode="auto">
          <a:xfrm>
            <a:off x="6597650" y="2914650"/>
            <a:ext cx="444500" cy="315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 anchor="ctr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US" sz="1800" b="1">
                <a:latin typeface="Arial" charset="0"/>
              </a:rPr>
              <a:t>I/O</a:t>
            </a:r>
          </a:p>
        </p:txBody>
      </p:sp>
      <p:sp>
        <p:nvSpPr>
          <p:cNvPr id="1109004" name="Line 12"/>
          <p:cNvSpPr>
            <a:spLocks noChangeShapeType="1"/>
          </p:cNvSpPr>
          <p:nvPr/>
        </p:nvSpPr>
        <p:spPr bwMode="auto">
          <a:xfrm>
            <a:off x="6019800" y="1676400"/>
            <a:ext cx="0" cy="1600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9005" name="Line 13"/>
          <p:cNvSpPr>
            <a:spLocks noChangeShapeType="1"/>
          </p:cNvSpPr>
          <p:nvPr/>
        </p:nvSpPr>
        <p:spPr bwMode="auto">
          <a:xfrm>
            <a:off x="5486400" y="19812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9006" name="Line 14"/>
          <p:cNvSpPr>
            <a:spLocks noChangeShapeType="1"/>
          </p:cNvSpPr>
          <p:nvPr/>
        </p:nvSpPr>
        <p:spPr bwMode="auto">
          <a:xfrm>
            <a:off x="6019800" y="2286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9007" name="Line 15"/>
          <p:cNvSpPr>
            <a:spLocks noChangeShapeType="1"/>
          </p:cNvSpPr>
          <p:nvPr/>
        </p:nvSpPr>
        <p:spPr bwMode="auto">
          <a:xfrm>
            <a:off x="6019800" y="30480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9008" name="Rectangle 16"/>
          <p:cNvSpPr>
            <a:spLocks noChangeArrowheads="1"/>
          </p:cNvSpPr>
          <p:nvPr/>
        </p:nvSpPr>
        <p:spPr bwMode="auto">
          <a:xfrm>
            <a:off x="6635750" y="1911350"/>
            <a:ext cx="2921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9009" name="Rectangle 17" descr="90%"/>
          <p:cNvSpPr>
            <a:spLocks noChangeArrowheads="1"/>
          </p:cNvSpPr>
          <p:nvPr/>
        </p:nvSpPr>
        <p:spPr bwMode="auto">
          <a:xfrm>
            <a:off x="7308850" y="933450"/>
            <a:ext cx="1600200" cy="773113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6000"/>
              </a:lnSpc>
            </a:pPr>
            <a:r>
              <a:rPr lang="en-US" sz="1800" b="1">
                <a:latin typeface="Arial" charset="0"/>
              </a:rPr>
              <a:t>Computer</a:t>
            </a:r>
          </a:p>
          <a:p>
            <a:pPr>
              <a:lnSpc>
                <a:spcPct val="86000"/>
              </a:lnSpc>
            </a:pPr>
            <a:r>
              <a:rPr lang="en-US" sz="1800" b="1">
                <a:latin typeface="Arial" charset="0"/>
              </a:rPr>
              <a:t>Program</a:t>
            </a:r>
          </a:p>
          <a:p>
            <a:pPr>
              <a:lnSpc>
                <a:spcPct val="86000"/>
              </a:lnSpc>
            </a:pPr>
            <a:r>
              <a:rPr lang="en-US" sz="1800" b="1">
                <a:latin typeface="Arial" charset="0"/>
              </a:rPr>
              <a:t>(Instructions)</a:t>
            </a:r>
          </a:p>
        </p:txBody>
      </p:sp>
      <p:sp>
        <p:nvSpPr>
          <p:cNvPr id="1109010" name="Line 18"/>
          <p:cNvSpPr>
            <a:spLocks noChangeShapeType="1"/>
          </p:cNvSpPr>
          <p:nvPr/>
        </p:nvSpPr>
        <p:spPr bwMode="auto">
          <a:xfrm flipV="1">
            <a:off x="6629400" y="914400"/>
            <a:ext cx="6858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9011" name="Line 19"/>
          <p:cNvSpPr>
            <a:spLocks noChangeShapeType="1"/>
          </p:cNvSpPr>
          <p:nvPr/>
        </p:nvSpPr>
        <p:spPr bwMode="auto">
          <a:xfrm flipV="1">
            <a:off x="6934200" y="1752600"/>
            <a:ext cx="1981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9012" name="Line 20"/>
          <p:cNvSpPr>
            <a:spLocks noChangeShapeType="1"/>
          </p:cNvSpPr>
          <p:nvPr/>
        </p:nvSpPr>
        <p:spPr bwMode="auto">
          <a:xfrm flipV="1">
            <a:off x="6629400" y="16764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9013" name="Rectangle 21"/>
          <p:cNvSpPr>
            <a:spLocks noChangeArrowheads="1"/>
          </p:cNvSpPr>
          <p:nvPr/>
        </p:nvSpPr>
        <p:spPr bwMode="auto">
          <a:xfrm>
            <a:off x="393700" y="4152900"/>
            <a:ext cx="4009899" cy="29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 dirty="0" err="1" smtClean="0">
                <a:latin typeface="Arial" charset="0"/>
              </a:rPr>
              <a:t>Kiến</a:t>
            </a:r>
            <a:r>
              <a:rPr lang="en-US" sz="1800" b="1" dirty="0" smtClean="0">
                <a:latin typeface="Arial" charset="0"/>
              </a:rPr>
              <a:t> </a:t>
            </a:r>
            <a:r>
              <a:rPr lang="en-US" sz="1800" b="1" dirty="0" err="1" smtClean="0">
                <a:latin typeface="Arial" charset="0"/>
              </a:rPr>
              <a:t>trúc</a:t>
            </a:r>
            <a:r>
              <a:rPr lang="en-US" sz="1800" b="1" dirty="0" smtClean="0">
                <a:latin typeface="Arial" charset="0"/>
              </a:rPr>
              <a:t> Princeton </a:t>
            </a:r>
            <a:r>
              <a:rPr lang="en-US" sz="1800" b="1" dirty="0">
                <a:latin typeface="Arial" charset="0"/>
              </a:rPr>
              <a:t>(Von Neumann) </a:t>
            </a:r>
          </a:p>
        </p:txBody>
      </p:sp>
      <p:sp>
        <p:nvSpPr>
          <p:cNvPr id="1109014" name="Rectangle 22"/>
          <p:cNvSpPr>
            <a:spLocks noChangeArrowheads="1"/>
          </p:cNvSpPr>
          <p:nvPr/>
        </p:nvSpPr>
        <p:spPr bwMode="auto">
          <a:xfrm>
            <a:off x="393700" y="4457700"/>
            <a:ext cx="4241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dirty="0">
                <a:latin typeface="Arial" charset="0"/>
              </a:rPr>
              <a:t>---   Data and Instructions mixed in same</a:t>
            </a:r>
          </a:p>
          <a:p>
            <a:pPr>
              <a:lnSpc>
                <a:spcPct val="85000"/>
              </a:lnSpc>
            </a:pPr>
            <a:r>
              <a:rPr lang="en-US" sz="1800" dirty="0">
                <a:latin typeface="Arial" charset="0"/>
              </a:rPr>
              <a:t>       unified memory</a:t>
            </a:r>
          </a:p>
          <a:p>
            <a:pPr>
              <a:lnSpc>
                <a:spcPct val="85000"/>
              </a:lnSpc>
            </a:pPr>
            <a:endParaRPr lang="en-US" sz="1800" dirty="0">
              <a:latin typeface="Arial" charset="0"/>
            </a:endParaRPr>
          </a:p>
          <a:p>
            <a:pPr>
              <a:lnSpc>
                <a:spcPct val="85000"/>
              </a:lnSpc>
            </a:pPr>
            <a:r>
              <a:rPr lang="en-US" sz="1800" dirty="0">
                <a:latin typeface="Arial" charset="0"/>
              </a:rPr>
              <a:t>---   Program as data</a:t>
            </a:r>
          </a:p>
          <a:p>
            <a:pPr>
              <a:lnSpc>
                <a:spcPct val="85000"/>
              </a:lnSpc>
            </a:pPr>
            <a:endParaRPr lang="en-US" sz="1800" dirty="0">
              <a:latin typeface="Arial" charset="0"/>
            </a:endParaRPr>
          </a:p>
          <a:p>
            <a:pPr>
              <a:lnSpc>
                <a:spcPct val="85000"/>
              </a:lnSpc>
            </a:pPr>
            <a:r>
              <a:rPr lang="en-US" sz="1800" dirty="0">
                <a:latin typeface="Arial" charset="0"/>
              </a:rPr>
              <a:t>---   Storage utilization</a:t>
            </a:r>
          </a:p>
          <a:p>
            <a:pPr>
              <a:lnSpc>
                <a:spcPct val="85000"/>
              </a:lnSpc>
            </a:pPr>
            <a:endParaRPr lang="en-US" sz="1800" dirty="0">
              <a:latin typeface="Arial" charset="0"/>
            </a:endParaRPr>
          </a:p>
          <a:p>
            <a:pPr>
              <a:lnSpc>
                <a:spcPct val="85000"/>
              </a:lnSpc>
            </a:pPr>
            <a:r>
              <a:rPr lang="en-US" sz="1800" dirty="0">
                <a:latin typeface="Arial" charset="0"/>
              </a:rPr>
              <a:t>---   Single memory interface</a:t>
            </a:r>
          </a:p>
        </p:txBody>
      </p:sp>
      <p:sp>
        <p:nvSpPr>
          <p:cNvPr id="1109015" name="Rectangle 23"/>
          <p:cNvSpPr>
            <a:spLocks noChangeArrowheads="1"/>
          </p:cNvSpPr>
          <p:nvPr/>
        </p:nvSpPr>
        <p:spPr bwMode="auto">
          <a:xfrm>
            <a:off x="5499100" y="4152900"/>
            <a:ext cx="2065294" cy="293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 dirty="0" err="1" smtClean="0">
                <a:latin typeface="Arial" charset="0"/>
              </a:rPr>
              <a:t>Kiến</a:t>
            </a:r>
            <a:r>
              <a:rPr lang="en-US" sz="1800" b="1" dirty="0" smtClean="0">
                <a:latin typeface="Arial" charset="0"/>
              </a:rPr>
              <a:t> </a:t>
            </a:r>
            <a:r>
              <a:rPr lang="en-US" sz="1800" b="1" dirty="0" err="1" smtClean="0">
                <a:latin typeface="Arial" charset="0"/>
              </a:rPr>
              <a:t>trúc</a:t>
            </a:r>
            <a:r>
              <a:rPr lang="en-US" sz="1800" b="1" dirty="0" smtClean="0">
                <a:latin typeface="Arial" charset="0"/>
              </a:rPr>
              <a:t> Harvard</a:t>
            </a:r>
            <a:endParaRPr lang="en-US" sz="1800" b="1" dirty="0">
              <a:latin typeface="Arial" charset="0"/>
            </a:endParaRPr>
          </a:p>
        </p:txBody>
      </p:sp>
      <p:sp>
        <p:nvSpPr>
          <p:cNvPr id="1109016" name="Rectangle 24"/>
          <p:cNvSpPr>
            <a:spLocks noChangeArrowheads="1"/>
          </p:cNvSpPr>
          <p:nvPr/>
        </p:nvSpPr>
        <p:spPr bwMode="auto">
          <a:xfrm>
            <a:off x="5499100" y="4457700"/>
            <a:ext cx="34163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>
                <a:latin typeface="Arial" charset="0"/>
              </a:rPr>
              <a:t>---   Data &amp; Instructions in</a:t>
            </a:r>
          </a:p>
          <a:p>
            <a:pPr>
              <a:lnSpc>
                <a:spcPct val="85000"/>
              </a:lnSpc>
            </a:pPr>
            <a:r>
              <a:rPr lang="en-US" sz="1800">
                <a:latin typeface="Arial" charset="0"/>
              </a:rPr>
              <a:t>       separate memories</a:t>
            </a:r>
          </a:p>
          <a:p>
            <a:pPr>
              <a:lnSpc>
                <a:spcPct val="85000"/>
              </a:lnSpc>
            </a:pPr>
            <a:endParaRPr lang="en-US" sz="1800">
              <a:latin typeface="Arial" charset="0"/>
            </a:endParaRPr>
          </a:p>
          <a:p>
            <a:pPr>
              <a:lnSpc>
                <a:spcPct val="85000"/>
              </a:lnSpc>
            </a:pPr>
            <a:r>
              <a:rPr lang="en-US" sz="1800">
                <a:latin typeface="Arial" charset="0"/>
              </a:rPr>
              <a:t>---   Has advantages in certain</a:t>
            </a:r>
          </a:p>
          <a:p>
            <a:pPr>
              <a:lnSpc>
                <a:spcPct val="85000"/>
              </a:lnSpc>
            </a:pPr>
            <a:r>
              <a:rPr lang="en-US" sz="1800">
                <a:latin typeface="Arial" charset="0"/>
              </a:rPr>
              <a:t>       high performance</a:t>
            </a:r>
          </a:p>
          <a:p>
            <a:pPr>
              <a:lnSpc>
                <a:spcPct val="85000"/>
              </a:lnSpc>
            </a:pPr>
            <a:r>
              <a:rPr lang="en-US" sz="1800">
                <a:latin typeface="Arial" charset="0"/>
              </a:rPr>
              <a:t>       implementations</a:t>
            </a:r>
          </a:p>
          <a:p>
            <a:pPr>
              <a:lnSpc>
                <a:spcPct val="85000"/>
              </a:lnSpc>
            </a:pPr>
            <a:endParaRPr lang="en-US" sz="1800">
              <a:latin typeface="Arial" charset="0"/>
            </a:endParaRPr>
          </a:p>
          <a:p>
            <a:pPr>
              <a:lnSpc>
                <a:spcPct val="85000"/>
              </a:lnSpc>
            </a:pPr>
            <a:r>
              <a:rPr lang="en-US" sz="1800">
                <a:latin typeface="Arial" charset="0"/>
              </a:rPr>
              <a:t>---   Can optimize each memory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Thực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thi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lệnh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1147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1571" name="Picture 3" descr="D:\Desktop\Northwestern\Hennessy and Patterson - CA Instructor Materials\figures\chapter_02\ch2-fig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229600" cy="591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153400" cy="3683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1261572" name="Line 4"/>
          <p:cNvSpPr>
            <a:spLocks noChangeShapeType="1"/>
          </p:cNvSpPr>
          <p:nvPr/>
        </p:nvSpPr>
        <p:spPr bwMode="auto">
          <a:xfrm>
            <a:off x="3657600" y="6096000"/>
            <a:ext cx="464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1573" name="Text Box 5"/>
          <p:cNvSpPr txBox="1">
            <a:spLocks noChangeArrowheads="1"/>
          </p:cNvSpPr>
          <p:nvPr/>
        </p:nvSpPr>
        <p:spPr bwMode="auto">
          <a:xfrm>
            <a:off x="3886200" y="5715000"/>
            <a:ext cx="4038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latin typeface="Trebuchet MS" charset="0"/>
              </a:rPr>
              <a:t>Declining cost of registers</a:t>
            </a:r>
          </a:p>
        </p:txBody>
      </p:sp>
    </p:spTree>
    <p:extLst>
      <p:ext uri="{BB962C8B-B14F-4D97-AF65-F5344CB8AC3E}">
        <p14:creationId xmlns:p14="http://schemas.microsoft.com/office/powerpoint/2010/main" val="380189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5907088" cy="422275"/>
          </a:xfrm>
          <a:noFill/>
          <a:ln/>
        </p:spPr>
        <p:txBody>
          <a:bodyPr wrap="none">
            <a:noAutofit/>
          </a:bodyPr>
          <a:lstStyle/>
          <a:p>
            <a:r>
              <a:rPr lang="en-US" sz="3600" dirty="0" smtClean="0"/>
              <a:t>So </a:t>
            </a:r>
            <a:r>
              <a:rPr lang="en-US" sz="3600" dirty="0" err="1" smtClean="0"/>
              <a:t>sánh</a:t>
            </a:r>
            <a:r>
              <a:rPr lang="en-US" sz="3600" dirty="0"/>
              <a:t> </a:t>
            </a:r>
            <a:r>
              <a:rPr lang="en-US" sz="3600" dirty="0" err="1" smtClean="0"/>
              <a:t>số</a:t>
            </a:r>
            <a:r>
              <a:rPr lang="en-US" sz="3600" dirty="0" smtClean="0"/>
              <a:t> </a:t>
            </a:r>
            <a:r>
              <a:rPr lang="en-US" sz="3600" dirty="0" err="1" smtClean="0"/>
              <a:t>lượng</a:t>
            </a:r>
            <a:r>
              <a:rPr lang="en-US" sz="3600" dirty="0" smtClean="0"/>
              <a:t> </a:t>
            </a:r>
            <a:r>
              <a:rPr lang="en-US" sz="3600" dirty="0" err="1" smtClean="0"/>
              <a:t>toán</a:t>
            </a:r>
            <a:r>
              <a:rPr lang="en-US" sz="3600" dirty="0" smtClean="0"/>
              <a:t> </a:t>
            </a:r>
            <a:r>
              <a:rPr lang="en-US" sz="3600" dirty="0" err="1" smtClean="0"/>
              <a:t>hạng</a:t>
            </a:r>
            <a:endParaRPr lang="en-US" sz="3600" dirty="0"/>
          </a:p>
        </p:txBody>
      </p:sp>
      <p:sp>
        <p:nvSpPr>
          <p:cNvPr id="1160195" name="Rectangle 3"/>
          <p:cNvSpPr>
            <a:spLocks noChangeArrowheads="1"/>
          </p:cNvSpPr>
          <p:nvPr/>
        </p:nvSpPr>
        <p:spPr bwMode="auto">
          <a:xfrm>
            <a:off x="304800" y="914400"/>
            <a:ext cx="8364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2200" dirty="0" err="1" smtClean="0">
                <a:solidFill>
                  <a:srgbClr val="000000"/>
                </a:solidFill>
                <a:latin typeface="Comic Sans MS" charset="0"/>
              </a:rPr>
              <a:t>Thực</a:t>
            </a:r>
            <a:r>
              <a:rPr lang="en-US" sz="2200" dirty="0" smtClean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mic Sans MS" charset="0"/>
              </a:rPr>
              <a:t>thi</a:t>
            </a:r>
            <a:r>
              <a:rPr lang="en-US" sz="2200" dirty="0" smtClean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mic Sans MS" charset="0"/>
              </a:rPr>
              <a:t>phép</a:t>
            </a:r>
            <a:r>
              <a:rPr lang="en-US" sz="2200" dirty="0" smtClean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mic Sans MS" charset="0"/>
              </a:rPr>
              <a:t>toán</a:t>
            </a:r>
            <a:r>
              <a:rPr lang="en-US" sz="2200" dirty="0" smtClean="0">
                <a:solidFill>
                  <a:srgbClr val="000000"/>
                </a:solidFill>
                <a:latin typeface="Comic Sans MS" charset="0"/>
              </a:rPr>
              <a:t> (</a:t>
            </a:r>
            <a:r>
              <a:rPr lang="en-US" sz="2200" dirty="0">
                <a:solidFill>
                  <a:srgbClr val="000000"/>
                </a:solidFill>
                <a:latin typeface="Comic Sans MS" charset="0"/>
              </a:rPr>
              <a:t>C = A + B</a:t>
            </a:r>
            <a:r>
              <a:rPr lang="en-US" sz="2200" dirty="0" smtClean="0">
                <a:solidFill>
                  <a:srgbClr val="000000"/>
                </a:solidFill>
                <a:latin typeface="Comic Sans MS" charset="0"/>
              </a:rPr>
              <a:t>) </a:t>
            </a:r>
            <a:r>
              <a:rPr lang="en-US" sz="2200" dirty="0" err="1" smtClean="0">
                <a:solidFill>
                  <a:srgbClr val="000000"/>
                </a:solidFill>
                <a:latin typeface="Comic Sans MS" charset="0"/>
              </a:rPr>
              <a:t>với</a:t>
            </a:r>
            <a:r>
              <a:rPr lang="en-US" sz="2200" dirty="0" smtClean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mic Sans MS" charset="0"/>
              </a:rPr>
              <a:t>các</a:t>
            </a:r>
            <a:r>
              <a:rPr lang="en-US" sz="2200" dirty="0" smtClean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mic Sans MS" charset="0"/>
              </a:rPr>
              <a:t>kiểu</a:t>
            </a:r>
            <a:r>
              <a:rPr lang="en-US" sz="2200" dirty="0" smtClean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mic Sans MS" charset="0"/>
              </a:rPr>
              <a:t>toán</a:t>
            </a:r>
            <a:r>
              <a:rPr lang="en-US" sz="2200" dirty="0" smtClean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mic Sans MS" charset="0"/>
              </a:rPr>
              <a:t>hạng</a:t>
            </a:r>
            <a:r>
              <a:rPr lang="en-US" sz="2200" dirty="0" smtClean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mic Sans MS" charset="0"/>
              </a:rPr>
              <a:t>khác</a:t>
            </a:r>
            <a:r>
              <a:rPr lang="en-US" sz="2200" dirty="0" smtClean="0">
                <a:solidFill>
                  <a:srgbClr val="000000"/>
                </a:solidFill>
                <a:latin typeface="Comic Sans MS" charset="0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Comic Sans MS" charset="0"/>
              </a:rPr>
              <a:t>nhau</a:t>
            </a:r>
            <a:endParaRPr lang="en-US" sz="2200" dirty="0">
              <a:latin typeface="Comic Sans MS" charset="0"/>
            </a:endParaRPr>
          </a:p>
        </p:txBody>
      </p:sp>
      <p:sp>
        <p:nvSpPr>
          <p:cNvPr id="1160196" name="Rectangle 4"/>
          <p:cNvSpPr>
            <a:spLocks noChangeArrowheads="1"/>
          </p:cNvSpPr>
          <p:nvPr/>
        </p:nvSpPr>
        <p:spPr bwMode="auto">
          <a:xfrm>
            <a:off x="685800" y="2103438"/>
            <a:ext cx="692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omic Sans MS" charset="0"/>
              </a:rPr>
              <a:t>Stack</a:t>
            </a:r>
            <a:endParaRPr lang="en-US" sz="2000">
              <a:latin typeface="Comic Sans MS" charset="0"/>
            </a:endParaRPr>
          </a:p>
        </p:txBody>
      </p:sp>
      <p:sp>
        <p:nvSpPr>
          <p:cNvPr id="1160197" name="Rectangle 5"/>
          <p:cNvSpPr>
            <a:spLocks noChangeArrowheads="1"/>
          </p:cNvSpPr>
          <p:nvPr/>
        </p:nvSpPr>
        <p:spPr bwMode="auto">
          <a:xfrm>
            <a:off x="2187575" y="2122488"/>
            <a:ext cx="1481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mic Sans MS" charset="0"/>
              </a:rPr>
              <a:t>Accumulator</a:t>
            </a:r>
            <a:endParaRPr lang="en-US" sz="2000" dirty="0">
              <a:latin typeface="Comic Sans MS" charset="0"/>
            </a:endParaRPr>
          </a:p>
        </p:txBody>
      </p:sp>
      <p:grpSp>
        <p:nvGrpSpPr>
          <p:cNvPr id="1160198" name="Group 6"/>
          <p:cNvGrpSpPr>
            <a:grpSpLocks/>
          </p:cNvGrpSpPr>
          <p:nvPr/>
        </p:nvGrpSpPr>
        <p:grpSpPr bwMode="auto">
          <a:xfrm>
            <a:off x="7077075" y="1741488"/>
            <a:ext cx="1414463" cy="676275"/>
            <a:chOff x="4458" y="1097"/>
            <a:chExt cx="891" cy="426"/>
          </a:xfrm>
        </p:grpSpPr>
        <p:sp>
          <p:nvSpPr>
            <p:cNvPr id="1160199" name="Rectangle 7"/>
            <p:cNvSpPr>
              <a:spLocks noChangeArrowheads="1"/>
            </p:cNvSpPr>
            <p:nvPr/>
          </p:nvSpPr>
          <p:spPr bwMode="auto">
            <a:xfrm>
              <a:off x="4548" y="1097"/>
              <a:ext cx="6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Comic Sans MS" charset="0"/>
                </a:rPr>
                <a:t>Register </a:t>
              </a:r>
              <a:endParaRPr lang="en-US" sz="2000">
                <a:latin typeface="Comic Sans MS" charset="0"/>
              </a:endParaRPr>
            </a:p>
          </p:txBody>
        </p:sp>
        <p:sp>
          <p:nvSpPr>
            <p:cNvPr id="1160200" name="Rectangle 8"/>
            <p:cNvSpPr>
              <a:spLocks noChangeArrowheads="1"/>
            </p:cNvSpPr>
            <p:nvPr/>
          </p:nvSpPr>
          <p:spPr bwMode="auto">
            <a:xfrm>
              <a:off x="4458" y="1331"/>
              <a:ext cx="89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Comic Sans MS" charset="0"/>
                </a:rPr>
                <a:t>(load-store)</a:t>
              </a:r>
              <a:endParaRPr lang="en-US" sz="2000">
                <a:latin typeface="Comic Sans MS" charset="0"/>
              </a:endParaRPr>
            </a:p>
          </p:txBody>
        </p:sp>
      </p:grpSp>
      <p:sp>
        <p:nvSpPr>
          <p:cNvPr id="1160201" name="Rectangle 9"/>
          <p:cNvSpPr>
            <a:spLocks noChangeArrowheads="1"/>
          </p:cNvSpPr>
          <p:nvPr/>
        </p:nvSpPr>
        <p:spPr bwMode="auto">
          <a:xfrm>
            <a:off x="666750" y="2635250"/>
            <a:ext cx="7159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mic Sans MS" charset="0"/>
              </a:rPr>
              <a:t>Push A</a:t>
            </a:r>
            <a:endParaRPr lang="en-US" sz="2400">
              <a:latin typeface="Comic Sans MS" charset="0"/>
            </a:endParaRPr>
          </a:p>
        </p:txBody>
      </p:sp>
      <p:sp>
        <p:nvSpPr>
          <p:cNvPr id="1160202" name="Rectangle 10"/>
          <p:cNvSpPr>
            <a:spLocks noChangeArrowheads="1"/>
          </p:cNvSpPr>
          <p:nvPr/>
        </p:nvSpPr>
        <p:spPr bwMode="auto">
          <a:xfrm>
            <a:off x="2492375" y="2635250"/>
            <a:ext cx="8016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mic Sans MS" charset="0"/>
              </a:rPr>
              <a:t>Load  A</a:t>
            </a:r>
            <a:endParaRPr lang="en-US" sz="2400">
              <a:latin typeface="Comic Sans MS" charset="0"/>
            </a:endParaRPr>
          </a:p>
        </p:txBody>
      </p:sp>
      <p:sp>
        <p:nvSpPr>
          <p:cNvPr id="1160203" name="Rectangle 11"/>
          <p:cNvSpPr>
            <a:spLocks noChangeArrowheads="1"/>
          </p:cNvSpPr>
          <p:nvPr/>
        </p:nvSpPr>
        <p:spPr bwMode="auto">
          <a:xfrm>
            <a:off x="7058025" y="2635250"/>
            <a:ext cx="11112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mic Sans MS" charset="0"/>
              </a:rPr>
              <a:t>Load  R1,A</a:t>
            </a:r>
            <a:endParaRPr lang="en-US" sz="2400">
              <a:latin typeface="Comic Sans MS" charset="0"/>
            </a:endParaRPr>
          </a:p>
        </p:txBody>
      </p:sp>
      <p:sp>
        <p:nvSpPr>
          <p:cNvPr id="1160204" name="Rectangle 12"/>
          <p:cNvSpPr>
            <a:spLocks noChangeArrowheads="1"/>
          </p:cNvSpPr>
          <p:nvPr/>
        </p:nvSpPr>
        <p:spPr bwMode="auto">
          <a:xfrm>
            <a:off x="666750" y="3005138"/>
            <a:ext cx="6937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mic Sans MS" charset="0"/>
              </a:rPr>
              <a:t>Push B</a:t>
            </a:r>
            <a:endParaRPr lang="en-US" sz="2400">
              <a:latin typeface="Comic Sans MS" charset="0"/>
            </a:endParaRPr>
          </a:p>
        </p:txBody>
      </p:sp>
      <p:sp>
        <p:nvSpPr>
          <p:cNvPr id="1160205" name="Rectangle 13"/>
          <p:cNvSpPr>
            <a:spLocks noChangeArrowheads="1"/>
          </p:cNvSpPr>
          <p:nvPr/>
        </p:nvSpPr>
        <p:spPr bwMode="auto">
          <a:xfrm>
            <a:off x="2492375" y="3005138"/>
            <a:ext cx="7858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mic Sans MS" charset="0"/>
              </a:rPr>
              <a:t>Add   B</a:t>
            </a:r>
            <a:endParaRPr lang="en-US" sz="2400">
              <a:latin typeface="Comic Sans MS" charset="0"/>
            </a:endParaRPr>
          </a:p>
        </p:txBody>
      </p:sp>
      <p:sp>
        <p:nvSpPr>
          <p:cNvPr id="1160206" name="Rectangle 14"/>
          <p:cNvSpPr>
            <a:spLocks noChangeArrowheads="1"/>
          </p:cNvSpPr>
          <p:nvPr/>
        </p:nvSpPr>
        <p:spPr bwMode="auto">
          <a:xfrm>
            <a:off x="7058025" y="3005138"/>
            <a:ext cx="11255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mic Sans MS" charset="0"/>
              </a:rPr>
              <a:t>Load  R2,B</a:t>
            </a:r>
            <a:endParaRPr lang="en-US" sz="2400">
              <a:latin typeface="Comic Sans MS" charset="0"/>
            </a:endParaRPr>
          </a:p>
        </p:txBody>
      </p:sp>
      <p:sp>
        <p:nvSpPr>
          <p:cNvPr id="1160207" name="Rectangle 15"/>
          <p:cNvSpPr>
            <a:spLocks noChangeArrowheads="1"/>
          </p:cNvSpPr>
          <p:nvPr/>
        </p:nvSpPr>
        <p:spPr bwMode="auto">
          <a:xfrm>
            <a:off x="666750" y="3375025"/>
            <a:ext cx="436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mic Sans MS" charset="0"/>
              </a:rPr>
              <a:t>Add</a:t>
            </a:r>
            <a:endParaRPr lang="en-US" sz="2400">
              <a:latin typeface="Comic Sans MS" charset="0"/>
            </a:endParaRPr>
          </a:p>
        </p:txBody>
      </p:sp>
      <p:sp>
        <p:nvSpPr>
          <p:cNvPr id="1160208" name="Rectangle 16"/>
          <p:cNvSpPr>
            <a:spLocks noChangeArrowheads="1"/>
          </p:cNvSpPr>
          <p:nvPr/>
        </p:nvSpPr>
        <p:spPr bwMode="auto">
          <a:xfrm>
            <a:off x="2490788" y="3375025"/>
            <a:ext cx="828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mic Sans MS" charset="0"/>
              </a:rPr>
              <a:t>Store C</a:t>
            </a:r>
            <a:endParaRPr lang="en-US" sz="2400">
              <a:latin typeface="Comic Sans MS" charset="0"/>
            </a:endParaRPr>
          </a:p>
        </p:txBody>
      </p:sp>
      <p:grpSp>
        <p:nvGrpSpPr>
          <p:cNvPr id="1160209" name="Group 17"/>
          <p:cNvGrpSpPr>
            <a:grpSpLocks/>
          </p:cNvGrpSpPr>
          <p:nvPr/>
        </p:nvGrpSpPr>
        <p:grpSpPr bwMode="auto">
          <a:xfrm>
            <a:off x="4203700" y="1760538"/>
            <a:ext cx="2187575" cy="1889125"/>
            <a:chOff x="2492" y="1109"/>
            <a:chExt cx="1378" cy="1190"/>
          </a:xfrm>
        </p:grpSpPr>
        <p:grpSp>
          <p:nvGrpSpPr>
            <p:cNvPr id="1160210" name="Group 18"/>
            <p:cNvGrpSpPr>
              <a:grpSpLocks/>
            </p:cNvGrpSpPr>
            <p:nvPr/>
          </p:nvGrpSpPr>
          <p:grpSpPr bwMode="auto">
            <a:xfrm>
              <a:off x="2492" y="1109"/>
              <a:ext cx="1378" cy="426"/>
              <a:chOff x="2732" y="1097"/>
              <a:chExt cx="1378" cy="426"/>
            </a:xfrm>
          </p:grpSpPr>
          <p:sp>
            <p:nvSpPr>
              <p:cNvPr id="1160211" name="Rectangle 19"/>
              <p:cNvSpPr>
                <a:spLocks noChangeArrowheads="1"/>
              </p:cNvSpPr>
              <p:nvPr/>
            </p:nvSpPr>
            <p:spPr bwMode="auto">
              <a:xfrm>
                <a:off x="3053" y="1097"/>
                <a:ext cx="685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Comic Sans MS" charset="0"/>
                  </a:rPr>
                  <a:t>Register </a:t>
                </a:r>
                <a:endParaRPr lang="en-US" sz="2000">
                  <a:latin typeface="Comic Sans MS" charset="0"/>
                </a:endParaRPr>
              </a:p>
            </p:txBody>
          </p:sp>
          <p:sp>
            <p:nvSpPr>
              <p:cNvPr id="1160212" name="Rectangle 20"/>
              <p:cNvSpPr>
                <a:spLocks noChangeArrowheads="1"/>
              </p:cNvSpPr>
              <p:nvPr/>
            </p:nvSpPr>
            <p:spPr bwMode="auto">
              <a:xfrm>
                <a:off x="2732" y="1331"/>
                <a:ext cx="13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000">
                    <a:solidFill>
                      <a:srgbClr val="000000"/>
                    </a:solidFill>
                    <a:latin typeface="Comic Sans MS" charset="0"/>
                  </a:rPr>
                  <a:t>(register-memory)</a:t>
                </a:r>
                <a:endParaRPr lang="en-US" sz="2000">
                  <a:latin typeface="Comic Sans MS" charset="0"/>
                </a:endParaRPr>
              </a:p>
            </p:txBody>
          </p:sp>
        </p:grpSp>
        <p:sp>
          <p:nvSpPr>
            <p:cNvPr id="1160213" name="Rectangle 21"/>
            <p:cNvSpPr>
              <a:spLocks noChangeArrowheads="1"/>
            </p:cNvSpPr>
            <p:nvPr/>
          </p:nvSpPr>
          <p:spPr bwMode="auto">
            <a:xfrm>
              <a:off x="2720" y="1660"/>
              <a:ext cx="7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Comic Sans MS" charset="0"/>
                </a:rPr>
                <a:t>Load  R1,A</a:t>
              </a:r>
              <a:endParaRPr lang="en-US" sz="2400">
                <a:latin typeface="Comic Sans MS" charset="0"/>
              </a:endParaRPr>
            </a:p>
          </p:txBody>
        </p:sp>
        <p:sp>
          <p:nvSpPr>
            <p:cNvPr id="1160214" name="Rectangle 22"/>
            <p:cNvSpPr>
              <a:spLocks noChangeArrowheads="1"/>
            </p:cNvSpPr>
            <p:nvPr/>
          </p:nvSpPr>
          <p:spPr bwMode="auto">
            <a:xfrm>
              <a:off x="2719" y="1893"/>
              <a:ext cx="69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Comic Sans MS" charset="0"/>
                </a:rPr>
                <a:t>Add   R1,B</a:t>
              </a:r>
              <a:endParaRPr lang="en-US" sz="2400">
                <a:latin typeface="Comic Sans MS" charset="0"/>
              </a:endParaRPr>
            </a:p>
          </p:txBody>
        </p:sp>
        <p:sp>
          <p:nvSpPr>
            <p:cNvPr id="1160215" name="Rectangle 23"/>
            <p:cNvSpPr>
              <a:spLocks noChangeArrowheads="1"/>
            </p:cNvSpPr>
            <p:nvPr/>
          </p:nvSpPr>
          <p:spPr bwMode="auto">
            <a:xfrm>
              <a:off x="2720" y="2126"/>
              <a:ext cx="7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Comic Sans MS" charset="0"/>
                </a:rPr>
                <a:t>Store C, R1</a:t>
              </a:r>
              <a:endParaRPr lang="en-US" sz="2400">
                <a:latin typeface="Comic Sans MS" charset="0"/>
              </a:endParaRPr>
            </a:p>
          </p:txBody>
        </p:sp>
      </p:grpSp>
      <p:sp>
        <p:nvSpPr>
          <p:cNvPr id="1160216" name="Rectangle 24"/>
          <p:cNvSpPr>
            <a:spLocks noChangeArrowheads="1"/>
          </p:cNvSpPr>
          <p:nvPr/>
        </p:nvSpPr>
        <p:spPr bwMode="auto">
          <a:xfrm>
            <a:off x="7058025" y="3375025"/>
            <a:ext cx="1579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mic Sans MS" charset="0"/>
              </a:rPr>
              <a:t>Add   R3,R1,R2</a:t>
            </a:r>
            <a:endParaRPr lang="en-US" sz="2400">
              <a:latin typeface="Comic Sans MS" charset="0"/>
            </a:endParaRPr>
          </a:p>
        </p:txBody>
      </p:sp>
      <p:sp>
        <p:nvSpPr>
          <p:cNvPr id="1160217" name="Rectangle 25"/>
          <p:cNvSpPr>
            <a:spLocks noChangeArrowheads="1"/>
          </p:cNvSpPr>
          <p:nvPr/>
        </p:nvSpPr>
        <p:spPr bwMode="auto">
          <a:xfrm>
            <a:off x="666750" y="3744913"/>
            <a:ext cx="6365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mic Sans MS" charset="0"/>
              </a:rPr>
              <a:t>Pop  C</a:t>
            </a:r>
            <a:endParaRPr lang="en-US" sz="2400">
              <a:latin typeface="Comic Sans MS" charset="0"/>
            </a:endParaRPr>
          </a:p>
        </p:txBody>
      </p:sp>
      <p:sp>
        <p:nvSpPr>
          <p:cNvPr id="1160218" name="Rectangle 26"/>
          <p:cNvSpPr>
            <a:spLocks noChangeArrowheads="1"/>
          </p:cNvSpPr>
          <p:nvPr/>
        </p:nvSpPr>
        <p:spPr bwMode="auto">
          <a:xfrm>
            <a:off x="7056438" y="3744913"/>
            <a:ext cx="1174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000000"/>
                </a:solidFill>
                <a:latin typeface="Comic Sans MS" charset="0"/>
              </a:rPr>
              <a:t>Store C,R3</a:t>
            </a:r>
            <a:endParaRPr lang="en-US" sz="2400">
              <a:latin typeface="Comic Sans MS" charset="0"/>
            </a:endParaRPr>
          </a:p>
        </p:txBody>
      </p:sp>
      <p:sp>
        <p:nvSpPr>
          <p:cNvPr id="1160219" name="Line 2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60220" name="Object 28"/>
          <p:cNvGraphicFramePr>
            <a:graphicFrameLocks noChangeAspect="1"/>
          </p:cNvGraphicFramePr>
          <p:nvPr/>
        </p:nvGraphicFramePr>
        <p:xfrm>
          <a:off x="457200" y="4800600"/>
          <a:ext cx="81534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4" name="Equation" r:id="rId4" imgW="4305240" imgH="419040" progId="Equation.3">
                  <p:embed/>
                </p:oleObj>
              </mc:Choice>
              <mc:Fallback>
                <p:oleObj name="Equation" r:id="rId4" imgW="4305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81534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5126576"/>
      </p:ext>
    </p:extLst>
  </p:cSld>
  <p:clrMapOvr>
    <a:masterClrMapping/>
  </p:clrMapOvr>
  <p:transition xmlns:p14="http://schemas.microsoft.com/office/powerpoint/2010/main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3154</TotalTime>
  <Words>5036</Words>
  <Application>Microsoft Macintosh PowerPoint</Application>
  <PresentationFormat>On-screen Show (4:3)</PresentationFormat>
  <Paragraphs>817</Paragraphs>
  <Slides>65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68" baseType="lpstr">
      <vt:lpstr>Office Theme</vt:lpstr>
      <vt:lpstr>Equation</vt:lpstr>
      <vt:lpstr>Worksheet</vt:lpstr>
      <vt:lpstr>PowerPoint Presentation</vt:lpstr>
      <vt:lpstr>Chương 2: Kiến trúc tập lệnh</vt:lpstr>
      <vt:lpstr>Kiến trúc tập lệnh</vt:lpstr>
      <vt:lpstr>Chu kỳ thực thi lệnh cơ bản</vt:lpstr>
      <vt:lpstr>Thực thi chương trình</vt:lpstr>
      <vt:lpstr>Thực thi lệnh</vt:lpstr>
      <vt:lpstr>Thực thi lệnh</vt:lpstr>
      <vt:lpstr>Các kiểu toán hạng cơ bản</vt:lpstr>
      <vt:lpstr>So sánh số lượng toán hạng</vt:lpstr>
      <vt:lpstr>So sánh số lượng các chỉ thị</vt:lpstr>
      <vt:lpstr>Kích thước toán hạng (Operand)</vt:lpstr>
      <vt:lpstr>PowerPoint Presentation</vt:lpstr>
      <vt:lpstr>PowerPoint Presentation</vt:lpstr>
      <vt:lpstr>PowerPoint Presentation</vt:lpstr>
      <vt:lpstr>Ánh xạ địa chỉ theo byte: Endianess</vt:lpstr>
      <vt:lpstr>Ánh xạ địa chỉ theo tuyến : Alignment</vt:lpstr>
      <vt:lpstr>Dạng chỉ thị MIPS và các chế độ đánh địa chỉ</vt:lpstr>
      <vt:lpstr>Thống kê các kiểu địa chỉ</vt:lpstr>
      <vt:lpstr>Ví dụ: Tập lệnh MIPS</vt:lpstr>
      <vt:lpstr>PowerPoint Presentation</vt:lpstr>
      <vt:lpstr>PowerPoint Presentation</vt:lpstr>
      <vt:lpstr>Các lệnh thực thi</vt:lpstr>
      <vt:lpstr>Các phép toán</vt:lpstr>
      <vt:lpstr>Ví dụ về lệnh:  Add/sub (1 of 2)</vt:lpstr>
      <vt:lpstr>Ví dụ về lệnh:  Add/sub (2 of 2)</vt:lpstr>
      <vt:lpstr>Thực hành: add/sub</vt:lpstr>
      <vt:lpstr>Dịch chuyển dữ liệu</vt:lpstr>
      <vt:lpstr>Lệnh tải từ: Load word (1 of 2)</vt:lpstr>
      <vt:lpstr>Lệnh tải từ: Load word  (2 of 2)</vt:lpstr>
      <vt:lpstr>Lệnh tải từ với độ lệch địa chỉ.</vt:lpstr>
      <vt:lpstr>Lệnh lưu từ: Store word</vt:lpstr>
      <vt:lpstr>Ví dụ: </vt:lpstr>
      <vt:lpstr>Các lệnh điều khiển rẽ nhánh</vt:lpstr>
      <vt:lpstr>Lệnh nhảy không điều kiện</vt:lpstr>
      <vt:lpstr>Các chỉ thị rẽ nhánh</vt:lpstr>
      <vt:lpstr>Xác định địa chỉ rẽ nhánh có điều kiện</vt:lpstr>
      <vt:lpstr>Lệnh nhảy không điều kiện</vt:lpstr>
      <vt:lpstr>Vòng lặp</vt:lpstr>
      <vt:lpstr>Địa chỉ trong lệnh rẽ nhánh và lệnh nhảy</vt:lpstr>
      <vt:lpstr>Ví dụ nhảy địa chỉ: loops</vt:lpstr>
      <vt:lpstr>Biên dịch thành mã máy  Mã hóa và các định dạng</vt:lpstr>
      <vt:lpstr>Định dạng lệnh (mã máy)</vt:lpstr>
      <vt:lpstr>Định dạng lệnh MIPS</vt:lpstr>
      <vt:lpstr>Tổng kết các lệnh MIPS</vt:lpstr>
      <vt:lpstr>Tổng kết các lệnh MIPS</vt:lpstr>
      <vt:lpstr>Hằng số (lệnh trực tiếp)</vt:lpstr>
      <vt:lpstr>Tải các giá trị tức thì (hằng số)</vt:lpstr>
      <vt:lpstr>Tải các giá trị lớn</vt:lpstr>
      <vt:lpstr>Thủ tục gọi hàm</vt:lpstr>
      <vt:lpstr>Các thủ tục gọi hàm</vt:lpstr>
      <vt:lpstr>Các thủ tục gọi hàm</vt:lpstr>
      <vt:lpstr>Nguyên tắc sử dụng thủ tục</vt:lpstr>
      <vt:lpstr>Các thanh ghi lưu trữ: Quy ước trong MIPS</vt:lpstr>
      <vt:lpstr>Tên các thanh ghi MIPS và các quy ước</vt:lpstr>
      <vt:lpstr>Làm thế nào để thực thi một thủ tục gọi</vt:lpstr>
      <vt:lpstr>Ví dụ</vt:lpstr>
      <vt:lpstr>Các ví dụ về thủ tục gọi hàm và ngăn xếp</vt:lpstr>
      <vt:lpstr>Lưu trữ vào thanh ghi (trong ngăn xếp)</vt:lpstr>
      <vt:lpstr>Calls: Why Are Stacks So Great?</vt:lpstr>
      <vt:lpstr>Các bộ nhớ ngăn xếp </vt:lpstr>
      <vt:lpstr>Call-Return Linkage: Stack Frames</vt:lpstr>
      <vt:lpstr>Các kiến trúc tập lệnh khác (ISAs)</vt:lpstr>
      <vt:lpstr>Phân loại tập lệnh cơ bản</vt:lpstr>
      <vt:lpstr>Các chế độ đánh địa chỉ</vt:lpstr>
      <vt:lpstr>Tổng kết: Các kiến trúc tập lệnh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Processor "Control“ and "Datapath“ </dc:title>
  <dc:creator>Uti</dc:creator>
  <cp:lastModifiedBy>Ta Kim Hue</cp:lastModifiedBy>
  <cp:revision>145</cp:revision>
  <dcterms:created xsi:type="dcterms:W3CDTF">2006-08-16T00:00:00Z</dcterms:created>
  <dcterms:modified xsi:type="dcterms:W3CDTF">2014-09-16T02:23:51Z</dcterms:modified>
</cp:coreProperties>
</file>