
<file path=[Content_Types].xml><?xml version="1.0" encoding="utf-8"?>
<Types xmlns="http://schemas.openxmlformats.org/package/2006/content-types">
  <Default Extension="xml" ContentType="application/xml"/>
  <Default Extension="wmf" ContentType="image/x-wmf"/>
  <Default Extension="jpg" ContentType="image/jpeg"/>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embeddings/oleObject1.bin" ContentType="application/vnd.openxmlformats-officedocument.oleObject"/>
  <Override PartName="/ppt/notesSlides/notesSlide16.xml" ContentType="application/vnd.openxmlformats-officedocument.presentationml.notesSlide+xml"/>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notesMasterIdLst>
    <p:notesMasterId r:id="rId71"/>
  </p:notesMasterIdLst>
  <p:sldIdLst>
    <p:sldId id="256" r:id="rId2"/>
    <p:sldId id="257" r:id="rId3"/>
    <p:sldId id="258" r:id="rId4"/>
    <p:sldId id="259" r:id="rId5"/>
    <p:sldId id="260" r:id="rId6"/>
    <p:sldId id="261" r:id="rId7"/>
    <p:sldId id="262" r:id="rId8"/>
    <p:sldId id="354" r:id="rId9"/>
    <p:sldId id="404" r:id="rId10"/>
    <p:sldId id="386" r:id="rId11"/>
    <p:sldId id="355" r:id="rId12"/>
    <p:sldId id="356" r:id="rId13"/>
    <p:sldId id="396" r:id="rId14"/>
    <p:sldId id="397" r:id="rId15"/>
    <p:sldId id="398" r:id="rId16"/>
    <p:sldId id="400" r:id="rId17"/>
    <p:sldId id="401" r:id="rId18"/>
    <p:sldId id="402" r:id="rId19"/>
    <p:sldId id="358" r:id="rId20"/>
    <p:sldId id="375" r:id="rId21"/>
    <p:sldId id="376" r:id="rId22"/>
    <p:sldId id="360" r:id="rId23"/>
    <p:sldId id="359" r:id="rId24"/>
    <p:sldId id="378" r:id="rId25"/>
    <p:sldId id="380" r:id="rId26"/>
    <p:sldId id="381" r:id="rId27"/>
    <p:sldId id="382" r:id="rId28"/>
    <p:sldId id="383" r:id="rId29"/>
    <p:sldId id="384" r:id="rId30"/>
    <p:sldId id="385" r:id="rId31"/>
    <p:sldId id="387" r:id="rId32"/>
    <p:sldId id="388" r:id="rId33"/>
    <p:sldId id="389" r:id="rId34"/>
    <p:sldId id="390" r:id="rId35"/>
    <p:sldId id="391" r:id="rId36"/>
    <p:sldId id="392" r:id="rId37"/>
    <p:sldId id="393" r:id="rId38"/>
    <p:sldId id="394" r:id="rId39"/>
    <p:sldId id="395" r:id="rId40"/>
    <p:sldId id="361" r:id="rId41"/>
    <p:sldId id="362" r:id="rId42"/>
    <p:sldId id="363" r:id="rId43"/>
    <p:sldId id="364" r:id="rId44"/>
    <p:sldId id="365" r:id="rId45"/>
    <p:sldId id="366" r:id="rId46"/>
    <p:sldId id="367" r:id="rId47"/>
    <p:sldId id="368" r:id="rId48"/>
    <p:sldId id="369" r:id="rId49"/>
    <p:sldId id="370" r:id="rId50"/>
    <p:sldId id="371" r:id="rId51"/>
    <p:sldId id="372" r:id="rId52"/>
    <p:sldId id="373" r:id="rId53"/>
    <p:sldId id="325" r:id="rId54"/>
    <p:sldId id="300" r:id="rId55"/>
    <p:sldId id="301" r:id="rId56"/>
    <p:sldId id="302" r:id="rId57"/>
    <p:sldId id="303" r:id="rId58"/>
    <p:sldId id="304" r:id="rId59"/>
    <p:sldId id="305" r:id="rId60"/>
    <p:sldId id="306" r:id="rId61"/>
    <p:sldId id="326" r:id="rId62"/>
    <p:sldId id="329" r:id="rId63"/>
    <p:sldId id="331" r:id="rId64"/>
    <p:sldId id="332" r:id="rId65"/>
    <p:sldId id="333" r:id="rId66"/>
    <p:sldId id="334" r:id="rId67"/>
    <p:sldId id="403" r:id="rId68"/>
    <p:sldId id="336" r:id="rId69"/>
    <p:sldId id="337"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710" autoAdjust="0"/>
  </p:normalViewPr>
  <p:slideViewPr>
    <p:cSldViewPr>
      <p:cViewPr>
        <p:scale>
          <a:sx n="103" d="100"/>
          <a:sy n="103" d="100"/>
        </p:scale>
        <p:origin x="-1304" y="9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70" Type="http://schemas.openxmlformats.org/officeDocument/2006/relationships/slide" Target="slides/slide69.xml"/><Relationship Id="rId71" Type="http://schemas.openxmlformats.org/officeDocument/2006/relationships/notesMaster" Target="notesMasters/notesMaster1.xml"/><Relationship Id="rId72" Type="http://schemas.openxmlformats.org/officeDocument/2006/relationships/printerSettings" Target="printerSettings/printerSettings1.bin"/><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presProps" Target="presProps.xml"/><Relationship Id="rId74" Type="http://schemas.openxmlformats.org/officeDocument/2006/relationships/viewProps" Target="viewProps.xml"/><Relationship Id="rId75" Type="http://schemas.openxmlformats.org/officeDocument/2006/relationships/theme" Target="theme/theme1.xml"/><Relationship Id="rId76" Type="http://schemas.openxmlformats.org/officeDocument/2006/relationships/tableStyles" Target="tableStyles.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3F6D9F2-CFD1-F14D-917C-9F8E81BAF449}" type="datetimeFigureOut">
              <a:rPr lang="en-US" smtClean="0"/>
              <a:t>11/11/16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64C66E-C330-F94C-91C5-B25C4CE13B99}" type="slidenum">
              <a:rPr lang="en-US" smtClean="0"/>
              <a:t>‹#›</a:t>
            </a:fld>
            <a:endParaRPr lang="en-US"/>
          </a:p>
        </p:txBody>
      </p:sp>
    </p:spTree>
    <p:extLst>
      <p:ext uri="{BB962C8B-B14F-4D97-AF65-F5344CB8AC3E}">
        <p14:creationId xmlns:p14="http://schemas.microsoft.com/office/powerpoint/2010/main" val="225643355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memory reference use ALU to compute addresses</a:t>
            </a:r>
          </a:p>
          <a:p>
            <a:endParaRPr lang="en-US" dirty="0" smtClean="0"/>
          </a:p>
          <a:p>
            <a:r>
              <a:rPr lang="en-US" dirty="0" smtClean="0"/>
              <a:t>arithmetic use the ALU to do the require arithmetic</a:t>
            </a:r>
          </a:p>
          <a:p>
            <a:endParaRPr lang="en-US" dirty="0" smtClean="0"/>
          </a:p>
          <a:p>
            <a:r>
              <a:rPr lang="en-US" dirty="0" smtClean="0"/>
              <a:t>control use the ALU to compute branch conditions.</a:t>
            </a:r>
          </a:p>
          <a:p>
            <a:endParaRPr lang="en-US" dirty="0"/>
          </a:p>
        </p:txBody>
      </p:sp>
      <p:sp>
        <p:nvSpPr>
          <p:cNvPr id="4" name="Slide Number Placeholder 3"/>
          <p:cNvSpPr>
            <a:spLocks noGrp="1"/>
          </p:cNvSpPr>
          <p:nvPr>
            <p:ph type="sldNum" sz="quarter" idx="10"/>
          </p:nvPr>
        </p:nvSpPr>
        <p:spPr/>
        <p:txBody>
          <a:bodyPr/>
          <a:lstStyle/>
          <a:p>
            <a:pPr>
              <a:defRPr/>
            </a:pPr>
            <a:fld id="{A1025169-BB51-4A6F-BBA1-E31079B745F8}" type="slidenum">
              <a:rPr lang="en-US" smtClean="0"/>
              <a:pPr>
                <a:defRPr/>
              </a:pPr>
              <a:t>8</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err="1" smtClean="0"/>
              <a:t>Các</a:t>
            </a:r>
            <a:r>
              <a:rPr lang="en-US" sz="1200" dirty="0" smtClean="0"/>
              <a:t> </a:t>
            </a:r>
            <a:r>
              <a:rPr lang="en-US" sz="1200" dirty="0" err="1" smtClean="0"/>
              <a:t>tín</a:t>
            </a:r>
            <a:r>
              <a:rPr lang="en-US" sz="1200" dirty="0" smtClean="0"/>
              <a:t> </a:t>
            </a:r>
            <a:r>
              <a:rPr lang="en-US" sz="1200" dirty="0" err="1" smtClean="0"/>
              <a:t>hiệu</a:t>
            </a:r>
            <a:r>
              <a:rPr lang="en-US" sz="1200" dirty="0" smtClean="0"/>
              <a:t> </a:t>
            </a:r>
            <a:r>
              <a:rPr lang="en-US" sz="1200" dirty="0" err="1" smtClean="0"/>
              <a:t>điều</a:t>
            </a:r>
            <a:r>
              <a:rPr lang="en-US" sz="1200" dirty="0" smtClean="0"/>
              <a:t> </a:t>
            </a:r>
            <a:r>
              <a:rPr lang="en-US" sz="1200" dirty="0" err="1" smtClean="0"/>
              <a:t>khiển</a:t>
            </a:r>
            <a:r>
              <a:rPr lang="en-US" sz="1200" dirty="0" smtClean="0"/>
              <a:t> </a:t>
            </a:r>
            <a:r>
              <a:rPr lang="en-US" sz="1200" dirty="0" err="1" smtClean="0"/>
              <a:t>bộ</a:t>
            </a:r>
            <a:r>
              <a:rPr lang="en-US" sz="1200" dirty="0" smtClean="0"/>
              <a:t> </a:t>
            </a:r>
            <a:r>
              <a:rPr lang="en-US" sz="1200" dirty="0" err="1" smtClean="0"/>
              <a:t>ghép</a:t>
            </a:r>
            <a:r>
              <a:rPr lang="en-US" sz="1200" dirty="0" smtClean="0"/>
              <a:t>: </a:t>
            </a:r>
            <a:r>
              <a:rPr lang="en-US" sz="1200" dirty="0" err="1" smtClean="0"/>
              <a:t>lựa</a:t>
            </a:r>
            <a:r>
              <a:rPr lang="en-US" sz="1200" dirty="0" smtClean="0"/>
              <a:t> </a:t>
            </a:r>
            <a:r>
              <a:rPr lang="en-US" sz="1200" dirty="0" err="1" smtClean="0"/>
              <a:t>chọn</a:t>
            </a:r>
            <a:r>
              <a:rPr lang="en-US" sz="1200" dirty="0" smtClean="0"/>
              <a:t> </a:t>
            </a:r>
            <a:r>
              <a:rPr lang="en-US" sz="1200" dirty="0" err="1" smtClean="0"/>
              <a:t>đầu</a:t>
            </a:r>
            <a:r>
              <a:rPr lang="en-US" sz="1200" dirty="0" smtClean="0"/>
              <a:t> </a:t>
            </a:r>
            <a:r>
              <a:rPr lang="en-US" sz="1200" dirty="0" err="1" smtClean="0"/>
              <a:t>vào</a:t>
            </a:r>
            <a:r>
              <a:rPr lang="en-US" sz="1200" dirty="0" smtClean="0"/>
              <a:t> </a:t>
            </a:r>
            <a:r>
              <a:rPr lang="en-US" sz="1200" dirty="0" err="1" smtClean="0"/>
              <a:t>cho</a:t>
            </a:r>
            <a:r>
              <a:rPr lang="en-US" sz="1200" dirty="0" smtClean="0"/>
              <a:t> </a:t>
            </a:r>
            <a:r>
              <a:rPr lang="en-US" sz="1200" dirty="0" err="1" smtClean="0"/>
              <a:t>các</a:t>
            </a:r>
            <a:r>
              <a:rPr lang="en-US" sz="1200" dirty="0" smtClean="0"/>
              <a:t> </a:t>
            </a:r>
            <a:r>
              <a:rPr lang="en-US" sz="1200" dirty="0" err="1" smtClean="0"/>
              <a:t>khối</a:t>
            </a:r>
            <a:r>
              <a:rPr lang="en-US" sz="1200" dirty="0" smtClean="0"/>
              <a:t> </a:t>
            </a:r>
            <a:r>
              <a:rPr lang="en-US" sz="1200" dirty="0" err="1" smtClean="0"/>
              <a:t>chức</a:t>
            </a:r>
            <a:r>
              <a:rPr lang="en-US" sz="1200" dirty="0" smtClean="0"/>
              <a:t> </a:t>
            </a:r>
            <a:r>
              <a:rPr lang="en-US" sz="1200" dirty="0" err="1" smtClean="0"/>
              <a:t>năng</a:t>
            </a:r>
            <a:r>
              <a:rPr lang="en-US" sz="1200" dirty="0" smtClean="0"/>
              <a:t> </a:t>
            </a:r>
            <a:r>
              <a:rPr lang="en-US" sz="1200" dirty="0" smtClean="0">
                <a:sym typeface="Wingdings" pitchFamily="2" charset="2"/>
              </a:rPr>
              <a:t> </a:t>
            </a:r>
            <a:r>
              <a:rPr lang="en-US" sz="1200" dirty="0" err="1" smtClean="0">
                <a:sym typeface="Wingdings" pitchFamily="2" charset="2"/>
              </a:rPr>
              <a:t>được</a:t>
            </a:r>
            <a:r>
              <a:rPr lang="en-US" sz="1200" dirty="0" smtClean="0">
                <a:sym typeface="Wingdings" pitchFamily="2" charset="2"/>
              </a:rPr>
              <a:t> </a:t>
            </a:r>
            <a:r>
              <a:rPr lang="en-US" sz="1200" dirty="0" err="1" smtClean="0">
                <a:sym typeface="Wingdings" pitchFamily="2" charset="2"/>
              </a:rPr>
              <a:t>tính</a:t>
            </a:r>
            <a:r>
              <a:rPr lang="en-US" sz="1200" dirty="0" smtClean="0">
                <a:sym typeface="Wingdings" pitchFamily="2" charset="2"/>
              </a:rPr>
              <a:t> </a:t>
            </a:r>
            <a:r>
              <a:rPr lang="en-US" sz="1200" dirty="0" err="1" smtClean="0">
                <a:sym typeface="Wingdings" pitchFamily="2" charset="2"/>
              </a:rPr>
              <a:t>bằng</a:t>
            </a:r>
            <a:r>
              <a:rPr lang="en-US" sz="1200" dirty="0" smtClean="0">
                <a:sym typeface="Wingdings" pitchFamily="2" charset="2"/>
              </a:rPr>
              <a:t> </a:t>
            </a:r>
            <a:r>
              <a:rPr lang="en-US" sz="1200" dirty="0" err="1" smtClean="0">
                <a:sym typeface="Wingdings" pitchFamily="2" charset="2"/>
              </a:rPr>
              <a:t>khối</a:t>
            </a:r>
            <a:r>
              <a:rPr lang="en-US" sz="1200" dirty="0" smtClean="0">
                <a:sym typeface="Wingdings" pitchFamily="2" charset="2"/>
              </a:rPr>
              <a:t> </a:t>
            </a:r>
            <a:r>
              <a:rPr lang="en-US" sz="1200" dirty="0" err="1" smtClean="0">
                <a:sym typeface="Wingdings" pitchFamily="2" charset="2"/>
              </a:rPr>
              <a:t>điều</a:t>
            </a:r>
            <a:r>
              <a:rPr lang="en-US" sz="1200" dirty="0" smtClean="0">
                <a:sym typeface="Wingdings" pitchFamily="2" charset="2"/>
              </a:rPr>
              <a:t> </a:t>
            </a:r>
            <a:r>
              <a:rPr lang="en-US" sz="1200" dirty="0" err="1" smtClean="0">
                <a:sym typeface="Wingdings" pitchFamily="2" charset="2"/>
              </a:rPr>
              <a:t>khiển</a:t>
            </a:r>
            <a:r>
              <a:rPr lang="en-US" sz="1200" dirty="0" smtClean="0">
                <a:sym typeface="Wingdings" pitchFamily="2" charset="2"/>
              </a:rPr>
              <a:t> </a:t>
            </a:r>
            <a:r>
              <a:rPr lang="en-US" sz="1200" dirty="0" err="1" smtClean="0">
                <a:sym typeface="Wingdings" pitchFamily="2" charset="2"/>
              </a:rPr>
              <a:t>từ</a:t>
            </a:r>
            <a:r>
              <a:rPr lang="en-US" sz="1200" dirty="0" smtClean="0">
                <a:sym typeface="Wingdings" pitchFamily="2" charset="2"/>
              </a:rPr>
              <a:t> </a:t>
            </a:r>
            <a:r>
              <a:rPr lang="en-US" sz="1200" dirty="0" err="1" smtClean="0">
                <a:sym typeface="Wingdings" pitchFamily="2" charset="2"/>
              </a:rPr>
              <a:t>trường</a:t>
            </a:r>
            <a:r>
              <a:rPr lang="en-US" sz="1200" dirty="0" smtClean="0">
                <a:sym typeface="Wingdings" pitchFamily="2" charset="2"/>
              </a:rPr>
              <a:t> </a:t>
            </a:r>
            <a:r>
              <a:rPr lang="en-US" sz="1200" dirty="0" err="1" smtClean="0">
                <a:sym typeface="Wingdings" pitchFamily="2" charset="2"/>
              </a:rPr>
              <a:t>mã</a:t>
            </a:r>
            <a:r>
              <a:rPr lang="en-US" sz="1200" dirty="0" smtClean="0">
                <a:sym typeface="Wingdings" pitchFamily="2" charset="2"/>
              </a:rPr>
              <a:t> </a:t>
            </a:r>
            <a:r>
              <a:rPr lang="en-US" sz="1200" dirty="0" err="1" smtClean="0">
                <a:sym typeface="Wingdings" pitchFamily="2" charset="2"/>
              </a:rPr>
              <a:t>lệnh</a:t>
            </a:r>
            <a:r>
              <a:rPr lang="en-US" sz="1200" dirty="0" smtClean="0">
                <a:sym typeface="Wingdings" pitchFamily="2" charset="2"/>
              </a:rPr>
              <a:t> (</a:t>
            </a:r>
            <a:r>
              <a:rPr lang="en-US" sz="1200" dirty="0" err="1" smtClean="0">
                <a:sym typeface="Wingdings" pitchFamily="2" charset="2"/>
              </a:rPr>
              <a:t>opcode</a:t>
            </a:r>
            <a:r>
              <a:rPr lang="en-US" sz="1200" dirty="0" smtClean="0">
                <a:sym typeface="Wingdings" pitchFamily="2" charset="2"/>
              </a:rPr>
              <a:t>) </a:t>
            </a:r>
            <a:r>
              <a:rPr lang="en-US" sz="1200" dirty="0" err="1" smtClean="0">
                <a:sym typeface="Wingdings" pitchFamily="2" charset="2"/>
              </a:rPr>
              <a:t>và</a:t>
            </a:r>
            <a:r>
              <a:rPr lang="en-US" sz="1200" dirty="0" smtClean="0">
                <a:sym typeface="Wingdings" pitchFamily="2" charset="2"/>
              </a:rPr>
              <a:t> </a:t>
            </a:r>
            <a:r>
              <a:rPr lang="en-US" sz="1200" dirty="0" err="1" smtClean="0">
                <a:sym typeface="Wingdings" pitchFamily="2" charset="2"/>
              </a:rPr>
              <a:t>trường</a:t>
            </a:r>
            <a:r>
              <a:rPr lang="en-US" sz="1200" dirty="0" smtClean="0">
                <a:sym typeface="Wingdings" pitchFamily="2" charset="2"/>
              </a:rPr>
              <a:t> </a:t>
            </a:r>
            <a:r>
              <a:rPr lang="en-US" sz="1200" dirty="0" err="1" smtClean="0">
                <a:sym typeface="Wingdings" pitchFamily="2" charset="2"/>
              </a:rPr>
              <a:t>chức</a:t>
            </a:r>
            <a:r>
              <a:rPr lang="en-US" sz="1200" dirty="0" smtClean="0">
                <a:sym typeface="Wingdings" pitchFamily="2" charset="2"/>
              </a:rPr>
              <a:t> </a:t>
            </a:r>
            <a:r>
              <a:rPr lang="en-US" sz="1200" dirty="0" err="1" smtClean="0">
                <a:sym typeface="Wingdings" pitchFamily="2" charset="2"/>
              </a:rPr>
              <a:t>năng</a:t>
            </a:r>
            <a:r>
              <a:rPr lang="en-US" sz="1200" dirty="0" smtClean="0">
                <a:sym typeface="Wingdings" pitchFamily="2" charset="2"/>
              </a:rPr>
              <a:t> </a:t>
            </a:r>
            <a:r>
              <a:rPr lang="en-US" sz="1200" dirty="0" err="1" smtClean="0">
                <a:sym typeface="Wingdings" pitchFamily="2" charset="2"/>
              </a:rPr>
              <a:t>lệnh</a:t>
            </a:r>
            <a:r>
              <a:rPr lang="en-US" sz="1200" dirty="0" smtClean="0">
                <a:sym typeface="Wingdings" pitchFamily="2" charset="2"/>
              </a:rPr>
              <a:t> (</a:t>
            </a:r>
            <a:r>
              <a:rPr lang="en-US" sz="1200" dirty="0" err="1" smtClean="0">
                <a:sym typeface="Wingdings" pitchFamily="2" charset="2"/>
              </a:rPr>
              <a:t>funct</a:t>
            </a:r>
            <a:r>
              <a:rPr lang="en-US" sz="1200" dirty="0" smtClean="0">
                <a:sym typeface="Wingdings" pitchFamily="2" charset="2"/>
              </a:rPr>
              <a:t>)</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AE64C66E-C330-F94C-91C5-B25C4CE13B99}" type="slidenum">
              <a:rPr lang="en-US" smtClean="0"/>
              <a:t>44</a:t>
            </a:fld>
            <a:endParaRPr lang="en-US"/>
          </a:p>
        </p:txBody>
      </p:sp>
    </p:spTree>
    <p:extLst>
      <p:ext uri="{BB962C8B-B14F-4D97-AF65-F5344CB8AC3E}">
        <p14:creationId xmlns:p14="http://schemas.microsoft.com/office/powerpoint/2010/main" val="26752349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add</a:t>
            </a:r>
            <a:r>
              <a:rPr lang="en-US" baseline="0" smtClean="0"/>
              <a:t> t0,s0,s1,</a:t>
            </a:r>
          </a:p>
          <a:p>
            <a:r>
              <a:rPr lang="en-US" baseline="0" smtClean="0"/>
              <a:t>IR = 0x02114020</a:t>
            </a:r>
            <a:endParaRPr lang="en-US"/>
          </a:p>
        </p:txBody>
      </p:sp>
      <p:sp>
        <p:nvSpPr>
          <p:cNvPr id="4" name="Slide Number Placeholder 3"/>
          <p:cNvSpPr>
            <a:spLocks noGrp="1"/>
          </p:cNvSpPr>
          <p:nvPr>
            <p:ph type="sldNum" sz="quarter" idx="10"/>
          </p:nvPr>
        </p:nvSpPr>
        <p:spPr/>
        <p:txBody>
          <a:bodyPr/>
          <a:lstStyle/>
          <a:p>
            <a:pPr>
              <a:defRPr/>
            </a:pPr>
            <a:fld id="{A1025169-BB51-4A6F-BBA1-E31079B745F8}" type="slidenum">
              <a:rPr lang="en-US" smtClean="0"/>
              <a:pPr>
                <a:defRPr/>
              </a:pPr>
              <a:t>47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lecture</a:t>
            </a:r>
          </a:p>
          <a:p>
            <a:endParaRPr lang="en-US" dirty="0" smtClean="0"/>
          </a:p>
          <a:p>
            <a:r>
              <a:rPr lang="en-US" dirty="0" smtClean="0"/>
              <a:t>Good exam questions</a:t>
            </a:r>
          </a:p>
          <a:p>
            <a:endParaRPr lang="en-US" dirty="0" smtClean="0"/>
          </a:p>
          <a:p>
            <a:r>
              <a:rPr lang="en-US" dirty="0" smtClean="0"/>
              <a:t>Add </a:t>
            </a:r>
            <a:r>
              <a:rPr lang="en-US" dirty="0" err="1" smtClean="0"/>
              <a:t>jalr</a:t>
            </a:r>
            <a:r>
              <a:rPr lang="en-US" dirty="0" smtClean="0"/>
              <a:t> </a:t>
            </a:r>
            <a:r>
              <a:rPr lang="en-US" dirty="0" err="1" smtClean="0"/>
              <a:t>rs,rd</a:t>
            </a:r>
            <a:r>
              <a:rPr lang="en-US" dirty="0" smtClean="0"/>
              <a:t>   0  </a:t>
            </a:r>
            <a:r>
              <a:rPr lang="en-US" dirty="0" err="1" smtClean="0"/>
              <a:t>rs</a:t>
            </a:r>
            <a:r>
              <a:rPr lang="en-US" dirty="0" smtClean="0"/>
              <a:t>  0 rd  0  9</a:t>
            </a:r>
          </a:p>
          <a:p>
            <a:r>
              <a:rPr lang="en-US" dirty="0" smtClean="0"/>
              <a:t>	jump to </a:t>
            </a:r>
            <a:r>
              <a:rPr lang="en-US" dirty="0" err="1" smtClean="0"/>
              <a:t>instr</a:t>
            </a:r>
            <a:r>
              <a:rPr lang="en-US" dirty="0" smtClean="0"/>
              <a:t> whose </a:t>
            </a:r>
            <a:r>
              <a:rPr lang="en-US" dirty="0" err="1" smtClean="0"/>
              <a:t>addr</a:t>
            </a:r>
            <a:r>
              <a:rPr lang="en-US" dirty="0" smtClean="0"/>
              <a:t> is in </a:t>
            </a:r>
            <a:r>
              <a:rPr lang="en-US" dirty="0" err="1" smtClean="0"/>
              <a:t>rs</a:t>
            </a:r>
            <a:r>
              <a:rPr lang="en-US" dirty="0" smtClean="0"/>
              <a:t> and save </a:t>
            </a:r>
            <a:r>
              <a:rPr lang="en-US" dirty="0" err="1" smtClean="0"/>
              <a:t>addr</a:t>
            </a:r>
            <a:r>
              <a:rPr lang="en-US" dirty="0" smtClean="0"/>
              <a:t> of next inst (PC+4) in rd</a:t>
            </a:r>
          </a:p>
          <a:p>
            <a:endParaRPr lang="en-US" dirty="0" smtClean="0"/>
          </a:p>
          <a:p>
            <a:r>
              <a:rPr lang="en-US" dirty="0" smtClean="0"/>
              <a:t>Add the PowerPC addressing modes of update addressing and indexed addressing (will have to expand the </a:t>
            </a:r>
            <a:r>
              <a:rPr lang="en-US" dirty="0" err="1" smtClean="0"/>
              <a:t>RegFile</a:t>
            </a:r>
            <a:r>
              <a:rPr lang="en-US" dirty="0" smtClean="0"/>
              <a:t> to be three read port and two write port)</a:t>
            </a:r>
          </a:p>
          <a:p>
            <a:endParaRPr lang="en-US" dirty="0" smtClean="0"/>
          </a:p>
          <a:p>
            <a:r>
              <a:rPr lang="en-US" dirty="0" smtClean="0"/>
              <a:t>Add </a:t>
            </a:r>
            <a:r>
              <a:rPr lang="en-US" dirty="0" err="1" smtClean="0"/>
              <a:t>andi</a:t>
            </a:r>
            <a:r>
              <a:rPr lang="en-US" dirty="0" smtClean="0"/>
              <a:t>, </a:t>
            </a:r>
            <a:r>
              <a:rPr lang="en-US" dirty="0" err="1" smtClean="0"/>
              <a:t>ori</a:t>
            </a:r>
            <a:r>
              <a:rPr lang="en-US" dirty="0" smtClean="0"/>
              <a:t>, </a:t>
            </a:r>
            <a:r>
              <a:rPr lang="en-US" dirty="0" err="1" smtClean="0"/>
              <a:t>addi</a:t>
            </a:r>
            <a:r>
              <a:rPr lang="en-US" dirty="0" smtClean="0"/>
              <a:t> - have to have both a </a:t>
            </a:r>
            <a:r>
              <a:rPr lang="en-US" dirty="0" err="1" smtClean="0"/>
              <a:t>signextend</a:t>
            </a:r>
            <a:r>
              <a:rPr lang="en-US" dirty="0" smtClean="0"/>
              <a:t> and a </a:t>
            </a:r>
            <a:r>
              <a:rPr lang="en-US" dirty="0" err="1" smtClean="0"/>
              <a:t>zeroextend</a:t>
            </a:r>
            <a:r>
              <a:rPr lang="en-US" dirty="0" smtClean="0"/>
              <a:t> and choose between the two, will have to augment the </a:t>
            </a:r>
            <a:r>
              <a:rPr lang="en-US" dirty="0" err="1" smtClean="0"/>
              <a:t>ALUop</a:t>
            </a:r>
            <a:r>
              <a:rPr lang="en-US" dirty="0" smtClean="0"/>
              <a:t> encoding (since can’t get the op information out of the </a:t>
            </a:r>
            <a:r>
              <a:rPr lang="en-US" dirty="0" err="1" smtClean="0"/>
              <a:t>funct</a:t>
            </a:r>
            <a:r>
              <a:rPr lang="en-US" dirty="0" smtClean="0"/>
              <a:t> bits as with R-type)</a:t>
            </a:r>
          </a:p>
          <a:p>
            <a:endParaRPr lang="en-US" dirty="0" smtClean="0"/>
          </a:p>
          <a:p>
            <a:r>
              <a:rPr lang="en-US" dirty="0" smtClean="0"/>
              <a:t>Add </a:t>
            </a:r>
            <a:r>
              <a:rPr lang="en-US" dirty="0" err="1" smtClean="0"/>
              <a:t>mult</a:t>
            </a:r>
            <a:r>
              <a:rPr lang="en-US" dirty="0" smtClean="0"/>
              <a:t> </a:t>
            </a:r>
            <a:r>
              <a:rPr lang="en-US" dirty="0" err="1" smtClean="0"/>
              <a:t>rs</a:t>
            </a:r>
            <a:r>
              <a:rPr lang="en-US" dirty="0" smtClean="0"/>
              <a:t>, </a:t>
            </a:r>
            <a:r>
              <a:rPr lang="en-US" dirty="0" err="1" smtClean="0"/>
              <a:t>rt</a:t>
            </a:r>
            <a:r>
              <a:rPr lang="en-US" dirty="0" smtClean="0"/>
              <a:t> with the result being left in </a:t>
            </a:r>
            <a:r>
              <a:rPr lang="en-US" dirty="0" err="1" smtClean="0"/>
              <a:t>hi|lo</a:t>
            </a:r>
            <a:r>
              <a:rPr lang="en-US" dirty="0" smtClean="0"/>
              <a:t> - so also include the </a:t>
            </a:r>
            <a:r>
              <a:rPr lang="en-US" dirty="0" err="1" smtClean="0"/>
              <a:t>mfhi</a:t>
            </a:r>
            <a:r>
              <a:rPr lang="en-US" dirty="0" smtClean="0"/>
              <a:t> and </a:t>
            </a:r>
            <a:r>
              <a:rPr lang="en-US" dirty="0" err="1" smtClean="0"/>
              <a:t>mflo</a:t>
            </a:r>
            <a:r>
              <a:rPr lang="en-US" dirty="0" smtClean="0"/>
              <a:t> instructions (will have to add a multiplier, the hi and lo registers and then a couple of </a:t>
            </a:r>
            <a:r>
              <a:rPr lang="en-US" dirty="0" err="1" smtClean="0"/>
              <a:t>muxes</a:t>
            </a:r>
            <a:r>
              <a:rPr lang="en-US" dirty="0" smtClean="0"/>
              <a:t> and their control).</a:t>
            </a:r>
          </a:p>
          <a:p>
            <a:endParaRPr lang="en-US" dirty="0" smtClean="0"/>
          </a:p>
          <a:p>
            <a:r>
              <a:rPr lang="en-US" dirty="0" smtClean="0"/>
              <a:t>Add barrel shifter</a:t>
            </a:r>
          </a:p>
          <a:p>
            <a:endParaRPr lang="en-US" dirty="0"/>
          </a:p>
        </p:txBody>
      </p:sp>
      <p:sp>
        <p:nvSpPr>
          <p:cNvPr id="4" name="Slide Number Placeholder 3"/>
          <p:cNvSpPr>
            <a:spLocks noGrp="1"/>
          </p:cNvSpPr>
          <p:nvPr>
            <p:ph type="sldNum" sz="quarter" idx="10"/>
          </p:nvPr>
        </p:nvSpPr>
        <p:spPr/>
        <p:txBody>
          <a:bodyPr/>
          <a:lstStyle/>
          <a:p>
            <a:pPr>
              <a:defRPr/>
            </a:pPr>
            <a:fld id="{A1025169-BB51-4A6F-BBA1-E31079B745F8}" type="slidenum">
              <a:rPr lang="en-US" smtClean="0"/>
              <a:pPr>
                <a:defRPr/>
              </a:pPr>
              <a:t>52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State elements (a memory element)  – instruction memory, data memory, registers</a:t>
            </a:r>
          </a:p>
          <a:p>
            <a:endParaRPr lang="en-US" dirty="0" smtClean="0"/>
          </a:p>
          <a:p>
            <a:r>
              <a:rPr lang="en-US" dirty="0" smtClean="0"/>
              <a:t>With edge-triggered state elements, there is</a:t>
            </a:r>
            <a:r>
              <a:rPr lang="en-US" baseline="0" dirty="0" smtClean="0"/>
              <a:t> no worry about feedback within a single clock cycle (it’s a single-sided clock constraint (just have to worry about making sure the clock is long enough, don’t have to worry about it being too short))</a:t>
            </a:r>
            <a:endParaRPr lang="en-US" dirty="0"/>
          </a:p>
        </p:txBody>
      </p:sp>
      <p:sp>
        <p:nvSpPr>
          <p:cNvPr id="4" name="Slide Number Placeholder 3"/>
          <p:cNvSpPr>
            <a:spLocks noGrp="1"/>
          </p:cNvSpPr>
          <p:nvPr>
            <p:ph type="sldNum" sz="quarter" idx="10"/>
          </p:nvPr>
        </p:nvSpPr>
        <p:spPr/>
        <p:txBody>
          <a:bodyPr/>
          <a:lstStyle/>
          <a:p>
            <a:pPr>
              <a:defRPr/>
            </a:pPr>
            <a:fld id="{A1025169-BB51-4A6F-BBA1-E31079B745F8}" type="slidenum">
              <a:rPr lang="en-US" smtClean="0"/>
              <a:pPr>
                <a:defRPr/>
              </a:pPr>
              <a:t>53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PC </a:t>
            </a:r>
            <a:r>
              <a:rPr lang="en-US" dirty="0" err="1" smtClean="0"/>
              <a:t>được</a:t>
            </a:r>
            <a:r>
              <a:rPr lang="en-US" dirty="0" smtClean="0"/>
              <a:t> </a:t>
            </a:r>
            <a:r>
              <a:rPr lang="en-US" dirty="0" err="1" smtClean="0"/>
              <a:t>cập</a:t>
            </a:r>
            <a:r>
              <a:rPr lang="en-US" dirty="0" smtClean="0"/>
              <a:t> </a:t>
            </a:r>
            <a:r>
              <a:rPr lang="en-US" dirty="0" err="1" smtClean="0"/>
              <a:t>nhật</a:t>
            </a:r>
            <a:r>
              <a:rPr lang="en-US" dirty="0" smtClean="0"/>
              <a:t> </a:t>
            </a:r>
            <a:r>
              <a:rPr lang="en-US" dirty="0" err="1" smtClean="0"/>
              <a:t>sau</a:t>
            </a:r>
            <a:r>
              <a:rPr lang="en-US" dirty="0" smtClean="0"/>
              <a:t> </a:t>
            </a:r>
            <a:r>
              <a:rPr lang="en-US" dirty="0" err="1" smtClean="0"/>
              <a:t>mỗi</a:t>
            </a:r>
            <a:r>
              <a:rPr lang="en-US" dirty="0" smtClean="0"/>
              <a:t> </a:t>
            </a:r>
            <a:r>
              <a:rPr lang="en-US" dirty="0" err="1" smtClean="0"/>
              <a:t>chu</a:t>
            </a:r>
            <a:r>
              <a:rPr lang="en-US" dirty="0" smtClean="0"/>
              <a:t> </a:t>
            </a:r>
            <a:r>
              <a:rPr lang="en-US" dirty="0" err="1" smtClean="0"/>
              <a:t>kỳ</a:t>
            </a:r>
            <a:endParaRPr lang="en-US" dirty="0" smtClean="0"/>
          </a:p>
          <a:p>
            <a:r>
              <a:rPr lang="en-US" dirty="0" err="1" smtClean="0"/>
              <a:t>Dữ</a:t>
            </a:r>
            <a:r>
              <a:rPr lang="en-US" dirty="0" smtClean="0"/>
              <a:t> </a:t>
            </a:r>
            <a:r>
              <a:rPr lang="en-US" dirty="0" err="1" smtClean="0"/>
              <a:t>liệu</a:t>
            </a:r>
            <a:r>
              <a:rPr lang="en-US" dirty="0" smtClean="0"/>
              <a:t> </a:t>
            </a:r>
            <a:r>
              <a:rPr lang="en-US" dirty="0" err="1" smtClean="0"/>
              <a:t>được</a:t>
            </a:r>
            <a:r>
              <a:rPr lang="en-US" dirty="0" smtClean="0"/>
              <a:t> </a:t>
            </a:r>
            <a:r>
              <a:rPr lang="en-US" dirty="0" err="1" smtClean="0"/>
              <a:t>ghi</a:t>
            </a:r>
            <a:r>
              <a:rPr lang="en-US" dirty="0" smtClean="0"/>
              <a:t> </a:t>
            </a:r>
            <a:r>
              <a:rPr lang="en-US" dirty="0" err="1" smtClean="0"/>
              <a:t>trên</a:t>
            </a:r>
            <a:r>
              <a:rPr lang="en-US" dirty="0" smtClean="0"/>
              <a:t> </a:t>
            </a:r>
            <a:r>
              <a:rPr lang="en-US" dirty="0" err="1" smtClean="0"/>
              <a:t>tệp</a:t>
            </a:r>
            <a:r>
              <a:rPr lang="en-US" dirty="0" smtClean="0"/>
              <a:t> </a:t>
            </a:r>
            <a:r>
              <a:rPr lang="en-US" dirty="0" err="1" smtClean="0"/>
              <a:t>thanh</a:t>
            </a:r>
            <a:r>
              <a:rPr lang="en-US" dirty="0" smtClean="0"/>
              <a:t> </a:t>
            </a:r>
            <a:r>
              <a:rPr lang="en-US" dirty="0" err="1" smtClean="0"/>
              <a:t>ghi</a:t>
            </a:r>
            <a:r>
              <a:rPr lang="en-US" dirty="0" smtClean="0"/>
              <a:t> </a:t>
            </a:r>
            <a:r>
              <a:rPr lang="en-US" dirty="0" err="1" smtClean="0"/>
              <a:t>mỗi</a:t>
            </a:r>
            <a:r>
              <a:rPr lang="en-US" dirty="0" smtClean="0"/>
              <a:t> </a:t>
            </a:r>
            <a:r>
              <a:rPr lang="en-US" dirty="0" err="1" smtClean="0"/>
              <a:t>khi</a:t>
            </a:r>
            <a:r>
              <a:rPr lang="en-US" baseline="0" dirty="0" smtClean="0"/>
              <a:t> </a:t>
            </a:r>
            <a:r>
              <a:rPr lang="en-US" baseline="0" dirty="0" err="1" smtClean="0"/>
              <a:t>sườn</a:t>
            </a:r>
            <a:r>
              <a:rPr lang="en-US" baseline="0" dirty="0" smtClean="0"/>
              <a:t> </a:t>
            </a:r>
            <a:r>
              <a:rPr lang="en-US" baseline="0" dirty="0" err="1" smtClean="0"/>
              <a:t>xung</a:t>
            </a:r>
            <a:r>
              <a:rPr lang="en-US" baseline="0" dirty="0" smtClean="0"/>
              <a:t> </a:t>
            </a:r>
            <a:r>
              <a:rPr lang="en-US" baseline="0" dirty="0" err="1" smtClean="0"/>
              <a:t>được</a:t>
            </a:r>
            <a:r>
              <a:rPr lang="en-US" baseline="0" dirty="0" smtClean="0"/>
              <a:t> </a:t>
            </a:r>
            <a:r>
              <a:rPr lang="en-US" baseline="0" dirty="0" err="1" smtClean="0"/>
              <a:t>kích</a:t>
            </a:r>
            <a:r>
              <a:rPr lang="en-US" baseline="0" dirty="0" smtClean="0"/>
              <a:t> </a:t>
            </a:r>
            <a:r>
              <a:rPr lang="en-US" baseline="0" dirty="0" err="1" smtClean="0"/>
              <a:t>hoạt</a:t>
            </a:r>
            <a:r>
              <a:rPr lang="en-US" baseline="0" dirty="0" smtClean="0"/>
              <a:t> ,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Regwrite</a:t>
            </a:r>
            <a:r>
              <a:rPr lang="en-US" baseline="0" dirty="0" smtClean="0"/>
              <a:t> </a:t>
            </a:r>
            <a:r>
              <a:rPr lang="en-US" baseline="0" dirty="0" err="1" smtClean="0"/>
              <a:t>là</a:t>
            </a:r>
            <a:r>
              <a:rPr lang="en-US" baseline="0" dirty="0" smtClean="0"/>
              <a:t> 1.</a:t>
            </a:r>
          </a:p>
          <a:p>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được</a:t>
            </a:r>
            <a:r>
              <a:rPr lang="en-US" baseline="0" dirty="0" smtClean="0"/>
              <a:t> </a:t>
            </a:r>
            <a:r>
              <a:rPr lang="en-US" baseline="0" dirty="0" err="1" smtClean="0"/>
              <a:t>ghi</a:t>
            </a:r>
            <a:r>
              <a:rPr lang="en-US" baseline="0" dirty="0" smtClean="0"/>
              <a:t> </a:t>
            </a:r>
            <a:r>
              <a:rPr lang="en-US" baseline="0" dirty="0" err="1" smtClean="0"/>
              <a:t>trên</a:t>
            </a:r>
            <a:r>
              <a:rPr lang="en-US" baseline="0" dirty="0" smtClean="0"/>
              <a:t> </a:t>
            </a:r>
            <a:r>
              <a:rPr lang="en-US" baseline="0" dirty="0" err="1" smtClean="0"/>
              <a:t>bộ</a:t>
            </a:r>
            <a:r>
              <a:rPr lang="en-US" baseline="0" dirty="0" smtClean="0"/>
              <a:t> </a:t>
            </a:r>
            <a:r>
              <a:rPr lang="en-US" baseline="0" dirty="0" err="1" smtClean="0"/>
              <a:t>nhớ</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trên</a:t>
            </a:r>
            <a:r>
              <a:rPr lang="en-US" baseline="0" dirty="0" smtClean="0"/>
              <a:t> </a:t>
            </a:r>
            <a:r>
              <a:rPr lang="en-US" baseline="0" dirty="0" err="1" smtClean="0"/>
              <a:t>sường</a:t>
            </a:r>
            <a:r>
              <a:rPr lang="en-US" baseline="0" dirty="0" smtClean="0"/>
              <a:t> </a:t>
            </a:r>
            <a:r>
              <a:rPr lang="en-US" baseline="0" dirty="0" err="1" smtClean="0"/>
              <a:t>tăng</a:t>
            </a:r>
            <a:r>
              <a:rPr lang="en-US" baseline="0" dirty="0" smtClean="0"/>
              <a:t> </a:t>
            </a:r>
            <a:r>
              <a:rPr lang="en-US" baseline="0" dirty="0" err="1" smtClean="0"/>
              <a:t>của</a:t>
            </a:r>
            <a:r>
              <a:rPr lang="en-US" baseline="0" dirty="0" smtClean="0"/>
              <a:t> </a:t>
            </a:r>
            <a:r>
              <a:rPr lang="en-US" baseline="0" dirty="0" err="1" smtClean="0"/>
              <a:t>đồng</a:t>
            </a:r>
            <a:r>
              <a:rPr lang="en-US" baseline="0" dirty="0" smtClean="0"/>
              <a:t> </a:t>
            </a:r>
            <a:r>
              <a:rPr lang="en-US" baseline="0" dirty="0" err="1" smtClean="0"/>
              <a:t>hồ</a:t>
            </a:r>
            <a:r>
              <a:rPr lang="en-US" baseline="0" dirty="0" smtClean="0"/>
              <a:t> </a:t>
            </a:r>
            <a:r>
              <a:rPr lang="en-US" baseline="0" dirty="0" err="1" smtClean="0"/>
              <a:t>nếu</a:t>
            </a:r>
            <a:r>
              <a:rPr lang="en-US" baseline="0" dirty="0" smtClean="0"/>
              <a:t> </a:t>
            </a:r>
            <a:r>
              <a:rPr lang="en-US" baseline="0" dirty="0" err="1" smtClean="0"/>
              <a:t>tín</a:t>
            </a:r>
            <a:r>
              <a:rPr lang="en-US" baseline="0" dirty="0" smtClean="0"/>
              <a:t> </a:t>
            </a:r>
            <a:r>
              <a:rPr lang="en-US" baseline="0" dirty="0" err="1" smtClean="0"/>
              <a:t>hiệu</a:t>
            </a:r>
            <a:r>
              <a:rPr lang="en-US" baseline="0" dirty="0" smtClean="0"/>
              <a:t> </a:t>
            </a:r>
            <a:r>
              <a:rPr lang="en-US" baseline="0" dirty="0" err="1" smtClean="0"/>
              <a:t>Memwrite</a:t>
            </a:r>
            <a:r>
              <a:rPr lang="en-US" baseline="0" dirty="0" smtClean="0"/>
              <a:t> </a:t>
            </a:r>
            <a:r>
              <a:rPr lang="en-US" baseline="0" dirty="0" err="1" smtClean="0"/>
              <a:t>là</a:t>
            </a:r>
            <a:r>
              <a:rPr lang="en-US" baseline="0" dirty="0" smtClean="0"/>
              <a:t> 1</a:t>
            </a:r>
            <a:endParaRPr lang="en-US" dirty="0"/>
          </a:p>
        </p:txBody>
      </p:sp>
      <p:sp>
        <p:nvSpPr>
          <p:cNvPr id="4" name="Slide Number Placeholder 3"/>
          <p:cNvSpPr>
            <a:spLocks noGrp="1"/>
          </p:cNvSpPr>
          <p:nvPr>
            <p:ph type="sldNum" sz="quarter" idx="10"/>
          </p:nvPr>
        </p:nvSpPr>
        <p:spPr/>
        <p:txBody>
          <a:bodyPr/>
          <a:lstStyle/>
          <a:p>
            <a:fld id="{AE64C66E-C330-F94C-91C5-B25C4CE13B99}" type="slidenum">
              <a:rPr lang="en-US" smtClean="0"/>
              <a:t>54</a:t>
            </a:fld>
            <a:endParaRPr lang="en-US"/>
          </a:p>
        </p:txBody>
      </p:sp>
    </p:spTree>
    <p:extLst>
      <p:ext uri="{BB962C8B-B14F-4D97-AF65-F5344CB8AC3E}">
        <p14:creationId xmlns:p14="http://schemas.microsoft.com/office/powerpoint/2010/main" val="2384226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t>
            </a:r>
            <a:r>
              <a:rPr lang="en-US" dirty="0" err="1" smtClean="0"/>
              <a:t>mem</a:t>
            </a:r>
            <a:r>
              <a:rPr lang="en-US" dirty="0" smtClean="0"/>
              <a:t> : </a:t>
            </a:r>
            <a:r>
              <a:rPr lang="en-US" dirty="0" err="1" smtClean="0"/>
              <a:t>truy</a:t>
            </a:r>
            <a:r>
              <a:rPr lang="en-US" dirty="0" smtClean="0"/>
              <a:t> </a:t>
            </a:r>
            <a:r>
              <a:rPr lang="en-US" dirty="0" err="1" smtClean="0"/>
              <a:t>cập</a:t>
            </a:r>
            <a:r>
              <a:rPr lang="en-US" dirty="0" smtClean="0"/>
              <a:t> </a:t>
            </a:r>
            <a:r>
              <a:rPr lang="en-US" dirty="0" err="1" smtClean="0"/>
              <a:t>bộ</a:t>
            </a:r>
            <a:r>
              <a:rPr lang="en-US" dirty="0" smtClean="0"/>
              <a:t> </a:t>
            </a:r>
            <a:r>
              <a:rPr lang="en-US" dirty="0" err="1" smtClean="0"/>
              <a:t>nhớ</a:t>
            </a:r>
            <a:r>
              <a:rPr lang="en-US" dirty="0" smtClean="0"/>
              <a:t> </a:t>
            </a:r>
            <a:r>
              <a:rPr lang="en-US" dirty="0" err="1" smtClean="0"/>
              <a:t>lệnh</a:t>
            </a:r>
            <a:endParaRPr lang="en-US" dirty="0" smtClean="0"/>
          </a:p>
          <a:p>
            <a:r>
              <a:rPr lang="en-US" dirty="0" err="1" smtClean="0"/>
              <a:t>Reg</a:t>
            </a:r>
            <a:r>
              <a:rPr lang="en-US" dirty="0" smtClean="0"/>
              <a:t> </a:t>
            </a:r>
            <a:r>
              <a:rPr lang="en-US" dirty="0" err="1" smtClean="0"/>
              <a:t>rd</a:t>
            </a:r>
            <a:r>
              <a:rPr lang="en-US" dirty="0" smtClean="0"/>
              <a:t>: </a:t>
            </a:r>
            <a:r>
              <a:rPr lang="en-US" dirty="0" err="1" smtClean="0"/>
              <a:t>đọc</a:t>
            </a:r>
            <a:r>
              <a:rPr lang="en-US" dirty="0" smtClean="0"/>
              <a:t> </a:t>
            </a:r>
            <a:r>
              <a:rPr lang="en-US" dirty="0" err="1" smtClean="0"/>
              <a:t>thanh</a:t>
            </a:r>
            <a:r>
              <a:rPr lang="en-US" dirty="0" smtClean="0"/>
              <a:t> </a:t>
            </a:r>
            <a:r>
              <a:rPr lang="en-US" dirty="0" err="1" smtClean="0"/>
              <a:t>ghi</a:t>
            </a:r>
            <a:endParaRPr lang="en-US" dirty="0" smtClean="0"/>
          </a:p>
          <a:p>
            <a:r>
              <a:rPr lang="en-US" dirty="0" err="1" smtClean="0"/>
              <a:t>Alu</a:t>
            </a:r>
            <a:r>
              <a:rPr lang="en-US" dirty="0" smtClean="0"/>
              <a:t> op: </a:t>
            </a:r>
            <a:endParaRPr lang="en-US" dirty="0"/>
          </a:p>
        </p:txBody>
      </p:sp>
      <p:sp>
        <p:nvSpPr>
          <p:cNvPr id="4" name="Slide Number Placeholder 3"/>
          <p:cNvSpPr>
            <a:spLocks noGrp="1"/>
          </p:cNvSpPr>
          <p:nvPr>
            <p:ph type="sldNum" sz="quarter" idx="10"/>
          </p:nvPr>
        </p:nvSpPr>
        <p:spPr/>
        <p:txBody>
          <a:bodyPr/>
          <a:lstStyle/>
          <a:p>
            <a:fld id="{AE64C66E-C330-F94C-91C5-B25C4CE13B99}" type="slidenum">
              <a:rPr lang="en-US" smtClean="0"/>
              <a:t>61</a:t>
            </a:fld>
            <a:endParaRPr lang="en-US"/>
          </a:p>
        </p:txBody>
      </p:sp>
    </p:spTree>
    <p:extLst>
      <p:ext uri="{BB962C8B-B14F-4D97-AF65-F5344CB8AC3E}">
        <p14:creationId xmlns:p14="http://schemas.microsoft.com/office/powerpoint/2010/main" val="936946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the Single Cycle implementation, the cycle time is set to accommodate the longest instruction, the Load instruction.</a:t>
            </a:r>
          </a:p>
          <a:p>
            <a:r>
              <a:rPr lang="en-US" dirty="0" smtClean="0"/>
              <a:t>Since the cycle time has to be long enough for the load instruction, it is too long for the store instruction so the last part of the cycle here is wasted.</a:t>
            </a:r>
          </a:p>
          <a:p>
            <a:endParaRPr lang="en-US" dirty="0"/>
          </a:p>
        </p:txBody>
      </p:sp>
      <p:sp>
        <p:nvSpPr>
          <p:cNvPr id="4" name="Slide Number Placeholder 3"/>
          <p:cNvSpPr>
            <a:spLocks noGrp="1"/>
          </p:cNvSpPr>
          <p:nvPr>
            <p:ph type="sldNum" sz="quarter" idx="10"/>
          </p:nvPr>
        </p:nvSpPr>
        <p:spPr/>
        <p:txBody>
          <a:bodyPr/>
          <a:lstStyle/>
          <a:p>
            <a:pPr>
              <a:defRPr/>
            </a:pPr>
            <a:fld id="{A1025169-BB51-4A6F-BBA1-E31079B745F8}" type="slidenum">
              <a:rPr lang="en-US" smtClean="0"/>
              <a:pPr>
                <a:defRPr/>
              </a:pPr>
              <a:t>63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Shape 253"/>
          <p:cNvSpPr>
            <a:spLocks noGrp="1" noRot="1" noChangeAspect="1"/>
          </p:cNvSpPr>
          <p:nvPr>
            <p:ph type="sldImg" idx="2"/>
          </p:nvPr>
        </p:nvSpPr>
        <p:spPr>
          <a:xfrm>
            <a:off x="1158875" y="587375"/>
            <a:ext cx="4552950" cy="3414713"/>
          </a:xfrm>
          <a:custGeom>
            <a:avLst/>
            <a:gdLst/>
            <a:ahLst/>
            <a:cxnLst/>
            <a:rect l="0" t="0" r="0" b="0"/>
            <a:pathLst>
              <a:path w="120000" h="120000" extrusionOk="0">
                <a:moveTo>
                  <a:pt x="0" y="0"/>
                </a:moveTo>
                <a:lnTo>
                  <a:pt x="120000" y="0"/>
                </a:lnTo>
                <a:lnTo>
                  <a:pt x="120000" y="120000"/>
                </a:lnTo>
                <a:lnTo>
                  <a:pt x="0" y="120000"/>
                </a:lnTo>
                <a:close/>
              </a:path>
            </a:pathLst>
          </a:custGeom>
          <a:solidFill>
            <a:srgbClr val="FFFFFF"/>
          </a:solidFill>
          <a:ln w="9525" cap="flat">
            <a:solidFill>
              <a:srgbClr val="000000"/>
            </a:solidFill>
            <a:prstDash val="solid"/>
            <a:miter/>
            <a:headEnd type="none" w="med" len="med"/>
            <a:tailEnd type="none" w="med" len="med"/>
          </a:ln>
        </p:spPr>
      </p:sp>
      <p:sp>
        <p:nvSpPr>
          <p:cNvPr id="254" name="Shape 254"/>
          <p:cNvSpPr txBox="1">
            <a:spLocks noGrp="1"/>
          </p:cNvSpPr>
          <p:nvPr>
            <p:ph type="body" idx="1"/>
          </p:nvPr>
        </p:nvSpPr>
        <p:spPr>
          <a:xfrm>
            <a:off x="515937" y="4343400"/>
            <a:ext cx="5910261" cy="4114800"/>
          </a:xfrm>
          <a:prstGeom prst="rect">
            <a:avLst/>
          </a:prstGeom>
          <a:solidFill>
            <a:srgbClr val="FFFFFF"/>
          </a:solidFill>
          <a:ln w="9525" cap="flat">
            <a:solidFill>
              <a:srgbClr val="000000"/>
            </a:solidFill>
            <a:prstDash val="solid"/>
            <a:miter/>
            <a:headEnd type="none" w="med" len="med"/>
            <a:tailEnd type="none" w="med" len="med"/>
          </a:ln>
        </p:spPr>
        <p:txBody>
          <a:bodyPr lIns="91425" tIns="45700" rIns="91425" bIns="45700" anchor="t" anchorCtr="0">
            <a:noAutofit/>
          </a:bodyPr>
          <a:lstStyle/>
          <a:p>
            <a:pPr marL="0" marR="0" lvl="0" indent="0" algn="l" rtl="0">
              <a:spcBef>
                <a:spcPts val="0"/>
              </a:spcBef>
              <a:spcAft>
                <a:spcPts val="0"/>
              </a:spcAft>
              <a:buSzPct val="25000"/>
              <a:buNone/>
            </a:pPr>
            <a:r>
              <a:rPr lang="en-US" sz="1200" b="0" i="0" u="none" strike="noStrike" cap="none" baseline="0">
                <a:solidFill>
                  <a:schemeClr val="dk1"/>
                </a:solidFill>
                <a:latin typeface="Calibri"/>
                <a:ea typeface="Calibri"/>
                <a:cs typeface="Calibri"/>
                <a:sym typeface="Calibri"/>
              </a:rPr>
              <a:t>missing: multiplexors or “data selectors” – where should they be in this picture and why?</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also missing – opcode  for control of what operations to perform</a:t>
            </a:r>
          </a:p>
          <a:p>
            <a:pPr marL="0" marR="0" lvl="0" indent="0" algn="l" rtl="0">
              <a:spcBef>
                <a:spcPts val="360"/>
              </a:spcBef>
              <a:spcAft>
                <a:spcPts val="0"/>
              </a:spcAft>
              <a:buNone/>
            </a:pPr>
            <a:endParaRPr sz="1200" b="0" i="0" u="none" strike="noStrike" cap="none" baseline="0">
              <a:solidFill>
                <a:schemeClr val="dk1"/>
              </a:solidFill>
              <a:latin typeface="Calibri"/>
              <a:ea typeface="Calibri"/>
              <a:cs typeface="Calibri"/>
              <a:sym typeface="Calibri"/>
            </a:endParaRPr>
          </a:p>
          <a:p>
            <a:pPr marL="0" marR="0" lvl="0" indent="0" algn="l" rtl="0">
              <a:spcBef>
                <a:spcPts val="360"/>
              </a:spcBef>
              <a:spcAft>
                <a:spcPts val="0"/>
              </a:spcAft>
              <a:buSzPct val="25000"/>
              <a:buNone/>
            </a:pPr>
            <a:r>
              <a:rPr lang="en-US" sz="1200" b="0" i="0" u="none" strike="noStrike" cap="none" baseline="0">
                <a:solidFill>
                  <a:schemeClr val="dk1"/>
                </a:solidFill>
                <a:latin typeface="Calibri"/>
                <a:ea typeface="Calibri"/>
                <a:cs typeface="Calibri"/>
                <a:sym typeface="Calibri"/>
              </a:rPr>
              <a:t>state elements vs combinational ones – combinational given the same input will always produce the same output – out depends only on the current input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State elements (a memory element)  – instruction memory, data memory, registers</a:t>
            </a:r>
          </a:p>
          <a:p>
            <a:endParaRPr lang="en-US" dirty="0" smtClean="0"/>
          </a:p>
          <a:p>
            <a:r>
              <a:rPr lang="en-US" dirty="0" smtClean="0"/>
              <a:t>With edge-triggered state elements, there is</a:t>
            </a:r>
            <a:r>
              <a:rPr lang="en-US" baseline="0" dirty="0" smtClean="0"/>
              <a:t> no worry about feedback within a single clock cycle (it’s a single-sided clock constraint (just have to worry about making sure the clock is long enough, don’t have to worry about it being too short))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1025169-BB51-4A6F-BBA1-E31079B745F8}" type="slidenum">
              <a:rPr lang="en-US" smtClean="0"/>
              <a:pPr>
                <a:defRPr/>
              </a:pPr>
              <a:t>12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State elements (a memory element)  – instruction memory, data memory, registers</a:t>
            </a:r>
          </a:p>
          <a:p>
            <a:endParaRPr lang="en-US" dirty="0" smtClean="0"/>
          </a:p>
          <a:p>
            <a:r>
              <a:rPr lang="en-US" dirty="0" smtClean="0"/>
              <a:t>With edge-triggered state elements, there is</a:t>
            </a:r>
            <a:r>
              <a:rPr lang="en-US" baseline="0" dirty="0" smtClean="0"/>
              <a:t> no worry about feedback within a single clock cycle (it’s a single-sided clock constraint (just have to worry about making sure the clock is long enough, don’t have to worry about it being too short))</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1025169-BB51-4A6F-BBA1-E31079B745F8}" type="slidenum">
              <a:rPr lang="en-US" smtClean="0"/>
              <a:pPr>
                <a:defRPr/>
              </a:pPr>
              <a:t>18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writes to the register</a:t>
            </a:r>
            <a:r>
              <a:rPr lang="en-US" baseline="0" dirty="0" smtClean="0"/>
              <a:t> file are edge-triggered, we can legally read and write the same register within a clock cycle – the read will get the value written in an earlier clock cycle, which the value written will be available to a read in a subsequent cycle</a:t>
            </a:r>
            <a:endParaRPr lang="en-US" dirty="0"/>
          </a:p>
        </p:txBody>
      </p:sp>
      <p:sp>
        <p:nvSpPr>
          <p:cNvPr id="4" name="Slide Number Placeholder 3"/>
          <p:cNvSpPr>
            <a:spLocks noGrp="1"/>
          </p:cNvSpPr>
          <p:nvPr>
            <p:ph type="sldNum" sz="quarter" idx="10"/>
          </p:nvPr>
        </p:nvSpPr>
        <p:spPr/>
        <p:txBody>
          <a:bodyPr/>
          <a:lstStyle/>
          <a:p>
            <a:pPr>
              <a:defRPr/>
            </a:pPr>
            <a:fld id="{A1025169-BB51-4A6F-BBA1-E31079B745F8}" type="slidenum">
              <a:rPr lang="en-US" smtClean="0"/>
              <a:pPr>
                <a:defRPr/>
              </a:pPr>
              <a:t>19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writes to the register</a:t>
            </a:r>
            <a:r>
              <a:rPr lang="en-US" baseline="0" dirty="0" smtClean="0"/>
              <a:t> file are edge-triggered, we can legally read and write the same register within a clock cycle – the read will get the value written in an earlier clock cycle, which the value written will be available to a read in a subsequent cycle</a:t>
            </a:r>
            <a:endParaRPr lang="en-US" dirty="0"/>
          </a:p>
        </p:txBody>
      </p:sp>
      <p:sp>
        <p:nvSpPr>
          <p:cNvPr id="4" name="Slide Number Placeholder 3"/>
          <p:cNvSpPr>
            <a:spLocks noGrp="1"/>
          </p:cNvSpPr>
          <p:nvPr>
            <p:ph type="sldNum" sz="quarter" idx="10"/>
          </p:nvPr>
        </p:nvSpPr>
        <p:spPr/>
        <p:txBody>
          <a:bodyPr/>
          <a:lstStyle/>
          <a:p>
            <a:pPr>
              <a:defRPr/>
            </a:pPr>
            <a:fld id="{A1025169-BB51-4A6F-BBA1-E31079B745F8}" type="slidenum">
              <a:rPr lang="en-US" smtClean="0"/>
              <a:pPr>
                <a:defRPr/>
              </a:pPr>
              <a:t>22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Since writes to the register</a:t>
            </a:r>
            <a:r>
              <a:rPr lang="en-US" baseline="0" dirty="0" smtClean="0"/>
              <a:t> file are edge-triggered, we can legally read and write the same register within a clock cycle – the read will get the value written in an earlier clock cycle, which the value written will be available to a read in a subsequent cycle</a:t>
            </a:r>
            <a:endParaRPr lang="en-US" dirty="0"/>
          </a:p>
        </p:txBody>
      </p:sp>
      <p:sp>
        <p:nvSpPr>
          <p:cNvPr id="4" name="Slide Number Placeholder 3"/>
          <p:cNvSpPr>
            <a:spLocks noGrp="1"/>
          </p:cNvSpPr>
          <p:nvPr>
            <p:ph type="sldNum" sz="quarter" idx="10"/>
          </p:nvPr>
        </p:nvSpPr>
        <p:spPr/>
        <p:txBody>
          <a:bodyPr/>
          <a:lstStyle/>
          <a:p>
            <a:pPr>
              <a:defRPr/>
            </a:pPr>
            <a:fld id="{A1025169-BB51-4A6F-BBA1-E31079B745F8}" type="slidenum">
              <a:rPr lang="en-US" smtClean="0"/>
              <a:pPr>
                <a:defRPr/>
              </a:pPr>
              <a:t>40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64931" eaLnBrk="0" fontAlgn="base" hangingPunct="0">
              <a:spcBef>
                <a:spcPct val="30000"/>
              </a:spcBef>
              <a:spcAft>
                <a:spcPct val="0"/>
              </a:spcAft>
              <a:defRPr/>
            </a:pPr>
            <a:r>
              <a:rPr lang="en-US" dirty="0" smtClean="0"/>
              <a:t>Note there are separate read and write controls to the memory</a:t>
            </a:r>
            <a:r>
              <a:rPr lang="en-US" baseline="0" dirty="0" smtClean="0"/>
              <a:t> – only one of which may be asserted on any given clock cycle.  The memory unit needs a read signal, since, unlike the register file, reading the value of an invalid address can cause problems as we will see later.  (Standard memory chips actually have a write enable signal that is used for writes.)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A1025169-BB51-4A6F-BBA1-E31079B745F8}" type="slidenum">
              <a:rPr lang="en-US" smtClean="0"/>
              <a:pPr>
                <a:defRPr/>
              </a:pPr>
              <a:t>41</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A1025169-BB51-4A6F-BBA1-E31079B745F8}" type="slidenum">
              <a:rPr lang="en-US" smtClean="0"/>
              <a:pPr>
                <a:defRPr/>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24237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0919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826134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578989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578989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578989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578989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5789897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578989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5789897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578989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8215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57898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578989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578989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5789897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5789897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4864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5791200" y="6353175"/>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429001" y="6351587"/>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p:nvPr>
        </p:nvSpPr>
        <p:spPr>
          <a:xfrm>
            <a:off x="381000" y="6353174"/>
            <a:ext cx="7543800" cy="352425"/>
          </a:xfrm>
        </p:spPr>
        <p:txBody>
          <a:bodyPr anchor="ctr" anchorCtr="0"/>
          <a:lstStyle>
            <a:lvl1pPr>
              <a:buNone/>
              <a:defRPr sz="1200"/>
            </a:lvl1pPr>
          </a:lstStyle>
          <a:p>
            <a:pPr lvl="0"/>
            <a:endParaRPr lang="en-US" dirty="0"/>
          </a:p>
        </p:txBody>
      </p:sp>
    </p:spTree>
    <p:extLst>
      <p:ext uri="{BB962C8B-B14F-4D97-AF65-F5344CB8AC3E}">
        <p14:creationId xmlns:p14="http://schemas.microsoft.com/office/powerpoint/2010/main" val="31234297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4864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5791200" y="6353175"/>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429001" y="6351587"/>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p:nvPr>
        </p:nvSpPr>
        <p:spPr>
          <a:xfrm>
            <a:off x="381000" y="6353174"/>
            <a:ext cx="7543800" cy="352425"/>
          </a:xfrm>
        </p:spPr>
        <p:txBody>
          <a:bodyPr anchor="ctr" anchorCtr="0"/>
          <a:lstStyle>
            <a:lvl1pPr>
              <a:buNone/>
              <a:defRPr sz="1200"/>
            </a:lvl1pPr>
          </a:lstStyle>
          <a:p>
            <a:pPr lvl="0"/>
            <a:endParaRPr lang="en-US" dirty="0"/>
          </a:p>
        </p:txBody>
      </p:sp>
    </p:spTree>
    <p:extLst>
      <p:ext uri="{BB962C8B-B14F-4D97-AF65-F5344CB8AC3E}">
        <p14:creationId xmlns:p14="http://schemas.microsoft.com/office/powerpoint/2010/main" val="8965264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4864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5791200" y="6353175"/>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429001" y="6351587"/>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p:nvPr>
        </p:nvSpPr>
        <p:spPr>
          <a:xfrm>
            <a:off x="381000" y="6353174"/>
            <a:ext cx="7543800" cy="352425"/>
          </a:xfrm>
        </p:spPr>
        <p:txBody>
          <a:bodyPr anchor="ctr" anchorCtr="0"/>
          <a:lstStyle>
            <a:lvl1pPr>
              <a:buNone/>
              <a:defRPr sz="1200"/>
            </a:lvl1pPr>
          </a:lstStyle>
          <a:p>
            <a:pPr lvl="0"/>
            <a:endParaRPr lang="en-US" dirty="0"/>
          </a:p>
        </p:txBody>
      </p:sp>
    </p:spTree>
    <p:extLst>
      <p:ext uri="{BB962C8B-B14F-4D97-AF65-F5344CB8AC3E}">
        <p14:creationId xmlns:p14="http://schemas.microsoft.com/office/powerpoint/2010/main" val="3067653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4864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5791200" y="6353175"/>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429001" y="6351587"/>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p:nvPr>
        </p:nvSpPr>
        <p:spPr>
          <a:xfrm>
            <a:off x="381000" y="6353174"/>
            <a:ext cx="7543800" cy="352425"/>
          </a:xfrm>
        </p:spPr>
        <p:txBody>
          <a:bodyPr anchor="ctr" anchorCtr="0"/>
          <a:lstStyle>
            <a:lvl1pPr>
              <a:buNone/>
              <a:defRPr sz="1200"/>
            </a:lvl1pPr>
          </a:lstStyle>
          <a:p>
            <a:pPr lvl="0"/>
            <a:endParaRPr lang="en-US" dirty="0"/>
          </a:p>
        </p:txBody>
      </p:sp>
    </p:spTree>
    <p:extLst>
      <p:ext uri="{BB962C8B-B14F-4D97-AF65-F5344CB8AC3E}">
        <p14:creationId xmlns:p14="http://schemas.microsoft.com/office/powerpoint/2010/main" val="1147464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4864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5791200" y="6353175"/>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429001" y="6351587"/>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p:nvPr>
        </p:nvSpPr>
        <p:spPr>
          <a:xfrm>
            <a:off x="381000" y="6353174"/>
            <a:ext cx="7543800" cy="352425"/>
          </a:xfrm>
        </p:spPr>
        <p:txBody>
          <a:bodyPr anchor="ctr" anchorCtr="0"/>
          <a:lstStyle>
            <a:lvl1pPr>
              <a:buNone/>
              <a:defRPr sz="1200"/>
            </a:lvl1pPr>
          </a:lstStyle>
          <a:p>
            <a:pPr lvl="0"/>
            <a:endParaRPr lang="en-US" dirty="0"/>
          </a:p>
        </p:txBody>
      </p:sp>
    </p:spTree>
    <p:extLst>
      <p:ext uri="{BB962C8B-B14F-4D97-AF65-F5344CB8AC3E}">
        <p14:creationId xmlns:p14="http://schemas.microsoft.com/office/powerpoint/2010/main" val="3221813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8135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4864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5791200" y="6353175"/>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429001" y="6351587"/>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p:nvPr>
        </p:nvSpPr>
        <p:spPr>
          <a:xfrm>
            <a:off x="381000" y="6353174"/>
            <a:ext cx="7543800" cy="352425"/>
          </a:xfrm>
        </p:spPr>
        <p:txBody>
          <a:bodyPr anchor="ctr" anchorCtr="0"/>
          <a:lstStyle>
            <a:lvl1pPr>
              <a:buNone/>
              <a:defRPr sz="1200"/>
            </a:lvl1pPr>
          </a:lstStyle>
          <a:p>
            <a:pPr lvl="0"/>
            <a:endParaRPr lang="en-US" dirty="0"/>
          </a:p>
        </p:txBody>
      </p:sp>
    </p:spTree>
    <p:extLst>
      <p:ext uri="{BB962C8B-B14F-4D97-AF65-F5344CB8AC3E}">
        <p14:creationId xmlns:p14="http://schemas.microsoft.com/office/powerpoint/2010/main" val="39955554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4864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5791200" y="6353175"/>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429001" y="6351587"/>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p:nvPr>
        </p:nvSpPr>
        <p:spPr>
          <a:xfrm>
            <a:off x="381000" y="6353174"/>
            <a:ext cx="7543800" cy="352425"/>
          </a:xfrm>
        </p:spPr>
        <p:txBody>
          <a:bodyPr anchor="ctr" anchorCtr="0"/>
          <a:lstStyle>
            <a:lvl1pPr>
              <a:buNone/>
              <a:defRPr sz="1200"/>
            </a:lvl1pPr>
          </a:lstStyle>
          <a:p>
            <a:pPr lvl="0"/>
            <a:endParaRPr lang="en-US" dirty="0"/>
          </a:p>
        </p:txBody>
      </p:sp>
    </p:spTree>
    <p:extLst>
      <p:ext uri="{BB962C8B-B14F-4D97-AF65-F5344CB8AC3E}">
        <p14:creationId xmlns:p14="http://schemas.microsoft.com/office/powerpoint/2010/main" val="16375824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4864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5791200" y="6353175"/>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429001" y="6351587"/>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p:nvPr>
        </p:nvSpPr>
        <p:spPr>
          <a:xfrm>
            <a:off x="381000" y="6353174"/>
            <a:ext cx="7543800" cy="352425"/>
          </a:xfrm>
        </p:spPr>
        <p:txBody>
          <a:bodyPr anchor="ctr" anchorCtr="0"/>
          <a:lstStyle>
            <a:lvl1pPr>
              <a:buNone/>
              <a:defRPr sz="1200"/>
            </a:lvl1pPr>
          </a:lstStyle>
          <a:p>
            <a:pPr lvl="0"/>
            <a:endParaRPr lang="en-US" dirty="0"/>
          </a:p>
        </p:txBody>
      </p:sp>
    </p:spTree>
    <p:extLst>
      <p:ext uri="{BB962C8B-B14F-4D97-AF65-F5344CB8AC3E}">
        <p14:creationId xmlns:p14="http://schemas.microsoft.com/office/powerpoint/2010/main" val="10396816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4864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5791200" y="6353175"/>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429001" y="6351587"/>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p:nvPr>
        </p:nvSpPr>
        <p:spPr>
          <a:xfrm>
            <a:off x="381000" y="6353174"/>
            <a:ext cx="7543800" cy="352425"/>
          </a:xfrm>
        </p:spPr>
        <p:txBody>
          <a:bodyPr anchor="ctr" anchorCtr="0"/>
          <a:lstStyle>
            <a:lvl1pPr>
              <a:buNone/>
              <a:defRPr sz="1200"/>
            </a:lvl1pPr>
          </a:lstStyle>
          <a:p>
            <a:pPr lvl="0"/>
            <a:endParaRPr lang="en-US" dirty="0"/>
          </a:p>
        </p:txBody>
      </p:sp>
    </p:spTree>
    <p:extLst>
      <p:ext uri="{BB962C8B-B14F-4D97-AF65-F5344CB8AC3E}">
        <p14:creationId xmlns:p14="http://schemas.microsoft.com/office/powerpoint/2010/main" val="39682613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685800"/>
            <a:ext cx="4038600" cy="5486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685800"/>
            <a:ext cx="40386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Date Placeholder 4"/>
          <p:cNvSpPr>
            <a:spLocks noGrp="1"/>
          </p:cNvSpPr>
          <p:nvPr>
            <p:ph type="dt" sz="half" idx="10"/>
          </p:nvPr>
        </p:nvSpPr>
        <p:spPr>
          <a:xfrm>
            <a:off x="5791200" y="6353175"/>
            <a:ext cx="2133600" cy="365125"/>
          </a:xfrm>
        </p:spPr>
        <p:txBody>
          <a:bodyPr/>
          <a:lstStyle/>
          <a:p>
            <a:pPr algn="r"/>
            <a:r>
              <a:rPr lang="en-US" smtClean="0"/>
              <a:t>HUST-FET, </a:t>
            </a:r>
            <a:fld id="{68E2F2C4-8E40-4E55-A4DB-3360A481A788}" type="datetime1">
              <a:rPr lang="vi-VN" smtClean="0"/>
              <a:pPr algn="r"/>
              <a:t>11/11/16</a:t>
            </a:fld>
            <a:endParaRPr lang="en-US" dirty="0"/>
          </a:p>
        </p:txBody>
      </p:sp>
      <p:sp>
        <p:nvSpPr>
          <p:cNvPr id="10" name="Slide Number Placeholder 5"/>
          <p:cNvSpPr>
            <a:spLocks noGrp="1"/>
          </p:cNvSpPr>
          <p:nvPr>
            <p:ph type="sldNum" sz="quarter" idx="11"/>
          </p:nvPr>
        </p:nvSpPr>
        <p:spPr>
          <a:xfrm>
            <a:off x="3429001" y="6351587"/>
            <a:ext cx="2362200" cy="365125"/>
          </a:xfrm>
        </p:spPr>
        <p:txBody>
          <a:bodyPr/>
          <a:lstStyle/>
          <a:p>
            <a:pPr algn="ctr"/>
            <a:fld id="{D2BF57BF-E7CD-45E1-AADF-EBA0643F2BA7}" type="slidenum">
              <a:rPr lang="en-US" smtClean="0"/>
              <a:pPr algn="ctr"/>
              <a:t>‹#›</a:t>
            </a:fld>
            <a:endParaRPr lang="en-US" dirty="0"/>
          </a:p>
        </p:txBody>
      </p:sp>
      <p:sp>
        <p:nvSpPr>
          <p:cNvPr id="11" name="Text Placeholder 7"/>
          <p:cNvSpPr>
            <a:spLocks noGrp="1"/>
          </p:cNvSpPr>
          <p:nvPr>
            <p:ph type="body" sz="quarter" idx="12"/>
          </p:nvPr>
        </p:nvSpPr>
        <p:spPr>
          <a:xfrm>
            <a:off x="381000" y="6353174"/>
            <a:ext cx="7543800" cy="352425"/>
          </a:xfrm>
        </p:spPr>
        <p:txBody>
          <a:bodyPr anchor="ctr" anchorCtr="0"/>
          <a:lstStyle>
            <a:lvl1pPr>
              <a:buNone/>
              <a:defRPr sz="1200"/>
            </a:lvl1pPr>
          </a:lstStyle>
          <a:p>
            <a:pPr lvl="0"/>
            <a:endParaRPr lang="en-US" dirty="0"/>
          </a:p>
        </p:txBody>
      </p:sp>
    </p:spTree>
    <p:extLst>
      <p:ext uri="{BB962C8B-B14F-4D97-AF65-F5344CB8AC3E}">
        <p14:creationId xmlns:p14="http://schemas.microsoft.com/office/powerpoint/2010/main" val="19080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4864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5791200" y="6353175"/>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429001" y="6351587"/>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p:nvPr>
        </p:nvSpPr>
        <p:spPr>
          <a:xfrm>
            <a:off x="381000" y="6353174"/>
            <a:ext cx="7543800" cy="352425"/>
          </a:xfrm>
        </p:spPr>
        <p:txBody>
          <a:bodyPr anchor="ctr" anchorCtr="0"/>
          <a:lstStyle>
            <a:lvl1pPr>
              <a:buNone/>
              <a:defRPr sz="1200"/>
            </a:lvl1pPr>
          </a:lstStyle>
          <a:p>
            <a:pPr lvl="0"/>
            <a:endParaRPr lang="en-US" dirty="0"/>
          </a:p>
        </p:txBody>
      </p:sp>
    </p:spTree>
    <p:extLst>
      <p:ext uri="{BB962C8B-B14F-4D97-AF65-F5344CB8AC3E}">
        <p14:creationId xmlns:p14="http://schemas.microsoft.com/office/powerpoint/2010/main" val="109160003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035427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3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28808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334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685800"/>
            <a:ext cx="8229600" cy="5334000"/>
          </a:xfrm>
        </p:spPr>
        <p:txBody>
          <a:bodyPr/>
          <a:lstStyle>
            <a:lvl1pPr marL="342900" indent="-342900">
              <a:buFont typeface="Wingdings" pitchFamily="2" charset="2"/>
              <a:buChar char="v"/>
              <a:defRPr/>
            </a:lvl1pPr>
            <a:lvl2pPr>
              <a:buFont typeface="Wingdings" pitchFamily="2" charset="2"/>
              <a:buChar char="q"/>
              <a:defRPr/>
            </a:lvl2pPr>
            <a:lvl3pPr>
              <a:buFont typeface="Wingdings" pitchFamily="2" charset="2"/>
              <a:buChar char="Ø"/>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6131256" y="6492236"/>
            <a:ext cx="2133600" cy="365125"/>
          </a:xfrm>
        </p:spPr>
        <p:txBody>
          <a:bodyPr/>
          <a:lstStyle/>
          <a:p>
            <a:pPr algn="r"/>
            <a:r>
              <a:rPr lang="en-US" smtClean="0"/>
              <a:t>HUST-FET, </a:t>
            </a:r>
            <a:fld id="{7247B10F-F915-4C1B-B165-4B8EA3CF8261}" type="datetime1">
              <a:rPr lang="vi-VN" smtClean="0"/>
              <a:pPr algn="r"/>
              <a:t>11/11/16</a:t>
            </a:fld>
            <a:endParaRPr lang="en-US" dirty="0"/>
          </a:p>
        </p:txBody>
      </p:sp>
      <p:sp>
        <p:nvSpPr>
          <p:cNvPr id="6" name="Slide Number Placeholder 5"/>
          <p:cNvSpPr>
            <a:spLocks noGrp="1"/>
          </p:cNvSpPr>
          <p:nvPr>
            <p:ph type="sldNum" sz="quarter" idx="11"/>
          </p:nvPr>
        </p:nvSpPr>
        <p:spPr>
          <a:xfrm>
            <a:off x="3352800" y="6490648"/>
            <a:ext cx="2362200" cy="365125"/>
          </a:xfrm>
        </p:spPr>
        <p:txBody>
          <a:bodyPr/>
          <a:lstStyle/>
          <a:p>
            <a:pPr algn="ctr"/>
            <a:fld id="{D2BF57BF-E7CD-45E1-AADF-EBA0643F2BA7}" type="slidenum">
              <a:rPr lang="en-US" smtClean="0"/>
              <a:pPr algn="ctr"/>
              <a:t>‹#›</a:t>
            </a:fld>
            <a:endParaRPr lang="en-US" dirty="0"/>
          </a:p>
        </p:txBody>
      </p:sp>
      <p:sp>
        <p:nvSpPr>
          <p:cNvPr id="7" name="Text Placeholder 7"/>
          <p:cNvSpPr>
            <a:spLocks noGrp="1"/>
          </p:cNvSpPr>
          <p:nvPr>
            <p:ph type="body" sz="quarter" idx="12" hasCustomPrompt="1"/>
          </p:nvPr>
        </p:nvSpPr>
        <p:spPr>
          <a:xfrm>
            <a:off x="381000" y="6492235"/>
            <a:ext cx="7543800" cy="352425"/>
          </a:xfrm>
        </p:spPr>
        <p:txBody>
          <a:bodyPr anchor="ctr" anchorCtr="0"/>
          <a:lstStyle>
            <a:lvl1pPr marL="342900" marR="0" indent="-342900" algn="l" defTabSz="914400" rtl="0" eaLnBrk="0" fontAlgn="base" latinLnBrk="0" hangingPunct="0">
              <a:lnSpc>
                <a:spcPct val="100000"/>
              </a:lnSpc>
              <a:spcBef>
                <a:spcPct val="20000"/>
              </a:spcBef>
              <a:spcAft>
                <a:spcPct val="0"/>
              </a:spcAft>
              <a:buClrTx/>
              <a:buSzTx/>
              <a:buFontTx/>
              <a:buNone/>
              <a:tabLst/>
              <a:defRPr sz="1200"/>
            </a:lvl1p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lang="en-US" dirty="0" err="1" smtClean="0"/>
              <a:t>Chương</a:t>
            </a:r>
            <a:r>
              <a:rPr lang="en-US" dirty="0" smtClean="0"/>
              <a:t> 3. </a:t>
            </a:r>
            <a:r>
              <a:rPr lang="en-US" dirty="0" err="1" smtClean="0"/>
              <a:t>Bộ</a:t>
            </a:r>
            <a:r>
              <a:rPr lang="en-US" dirty="0" smtClean="0"/>
              <a:t> </a:t>
            </a:r>
            <a:r>
              <a:rPr lang="en-US" dirty="0" err="1" smtClean="0"/>
              <a:t>xử</a:t>
            </a:r>
            <a:r>
              <a:rPr lang="en-US" dirty="0" smtClean="0"/>
              <a:t> </a:t>
            </a:r>
            <a:r>
              <a:rPr lang="en-US" dirty="0" err="1" smtClean="0"/>
              <a:t>lý</a:t>
            </a:r>
            <a:r>
              <a:rPr lang="en-US" dirty="0" smtClean="0"/>
              <a:t> - Processor</a:t>
            </a:r>
          </a:p>
        </p:txBody>
      </p:sp>
    </p:spTree>
    <p:extLst>
      <p:ext uri="{BB962C8B-B14F-4D97-AF65-F5344CB8AC3E}">
        <p14:creationId xmlns:p14="http://schemas.microsoft.com/office/powerpoint/2010/main" val="1852300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17084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8485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793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80585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slideLayout" Target="../slideLayouts/slideLayout55.xml"/><Relationship Id="rId56" Type="http://schemas.openxmlformats.org/officeDocument/2006/relationships/theme" Target="../theme/theme1.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14224927"/>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35" r:id="rId12"/>
    <p:sldLayoutId id="2147483836" r:id="rId13"/>
    <p:sldLayoutId id="2147483837" r:id="rId14"/>
    <p:sldLayoutId id="2147483838" r:id="rId15"/>
    <p:sldLayoutId id="2147483839" r:id="rId16"/>
    <p:sldLayoutId id="2147483840" r:id="rId17"/>
    <p:sldLayoutId id="2147483841" r:id="rId18"/>
    <p:sldLayoutId id="2147483842" r:id="rId19"/>
    <p:sldLayoutId id="2147483843" r:id="rId20"/>
    <p:sldLayoutId id="2147483844" r:id="rId21"/>
    <p:sldLayoutId id="2147483845" r:id="rId22"/>
    <p:sldLayoutId id="2147483846" r:id="rId23"/>
    <p:sldLayoutId id="2147483847" r:id="rId24"/>
    <p:sldLayoutId id="2147483848" r:id="rId25"/>
    <p:sldLayoutId id="2147483849" r:id="rId26"/>
    <p:sldLayoutId id="2147483850" r:id="rId27"/>
    <p:sldLayoutId id="2147483851" r:id="rId28"/>
    <p:sldLayoutId id="2147483852" r:id="rId29"/>
    <p:sldLayoutId id="2147483853" r:id="rId30"/>
    <p:sldLayoutId id="2147483854" r:id="rId31"/>
    <p:sldLayoutId id="2147483855" r:id="rId32"/>
    <p:sldLayoutId id="2147483856" r:id="rId33"/>
    <p:sldLayoutId id="2147483857" r:id="rId34"/>
    <p:sldLayoutId id="2147483858" r:id="rId35"/>
    <p:sldLayoutId id="2147483859" r:id="rId36"/>
    <p:sldLayoutId id="2147483860" r:id="rId37"/>
    <p:sldLayoutId id="2147483861" r:id="rId38"/>
    <p:sldLayoutId id="2147483862" r:id="rId39"/>
    <p:sldLayoutId id="2147483863" r:id="rId40"/>
    <p:sldLayoutId id="2147483864" r:id="rId41"/>
    <p:sldLayoutId id="2147483865" r:id="rId42"/>
    <p:sldLayoutId id="2147483866" r:id="rId43"/>
    <p:sldLayoutId id="2147483867" r:id="rId44"/>
    <p:sldLayoutId id="2147483868" r:id="rId45"/>
    <p:sldLayoutId id="2147483869" r:id="rId46"/>
    <p:sldLayoutId id="2147483870" r:id="rId47"/>
    <p:sldLayoutId id="2147483871" r:id="rId48"/>
    <p:sldLayoutId id="2147483872" r:id="rId49"/>
    <p:sldLayoutId id="2147483873" r:id="rId50"/>
    <p:sldLayoutId id="2147483874" r:id="rId51"/>
    <p:sldLayoutId id="2147483875" r:id="rId52"/>
    <p:sldLayoutId id="2147483876" r:id="rId53"/>
    <p:sldLayoutId id="2147483877" r:id="rId54"/>
    <p:sldLayoutId id="2147483878" r:id="rId5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4" Type="http://schemas.openxmlformats.org/officeDocument/2006/relationships/image" Target="../media/image20.png"/><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41.wmf"/><Relationship Id="rId1" Type="http://schemas.openxmlformats.org/officeDocument/2006/relationships/vmlDrawing" Target="../drawings/vmlDrawing1.vml"/><Relationship Id="rId2"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42.wmf"/><Relationship Id="rId1" Type="http://schemas.openxmlformats.org/officeDocument/2006/relationships/vmlDrawing" Target="../drawings/vmlDrawing2.vml"/><Relationship Id="rId2"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41.wmf"/><Relationship Id="rId1" Type="http://schemas.openxmlformats.org/officeDocument/2006/relationships/vmlDrawing" Target="../drawings/vmlDrawing3.vml"/><Relationship Id="rId2"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41.wmf"/><Relationship Id="rId1" Type="http://schemas.openxmlformats.org/officeDocument/2006/relationships/vmlDrawing" Target="../drawings/vmlDrawing4.vml"/><Relationship Id="rId2"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44.wmf"/><Relationship Id="rId1" Type="http://schemas.openxmlformats.org/officeDocument/2006/relationships/vmlDrawing" Target="../drawings/vmlDrawing5.vml"/><Relationship Id="rId2"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45.wmf"/><Relationship Id="rId1" Type="http://schemas.openxmlformats.org/officeDocument/2006/relationships/vmlDrawing" Target="../drawings/vmlDrawing6.vml"/><Relationship Id="rId2"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err="1" smtClean="0">
                <a:latin typeface="Arial"/>
                <a:cs typeface="Arial"/>
              </a:rPr>
              <a:t>Chương</a:t>
            </a:r>
            <a:r>
              <a:rPr lang="en-US" b="1" dirty="0" smtClean="0">
                <a:latin typeface="Arial"/>
                <a:cs typeface="Arial"/>
              </a:rPr>
              <a:t> 3: </a:t>
            </a:r>
            <a:r>
              <a:rPr lang="en-US" b="1" dirty="0" err="1" smtClean="0">
                <a:latin typeface="Arial"/>
                <a:cs typeface="Arial"/>
              </a:rPr>
              <a:t>Bộ</a:t>
            </a:r>
            <a:r>
              <a:rPr lang="en-US" b="1" dirty="0" smtClean="0">
                <a:latin typeface="Arial"/>
                <a:cs typeface="Arial"/>
              </a:rPr>
              <a:t> </a:t>
            </a:r>
            <a:r>
              <a:rPr lang="en-US" b="1" dirty="0" err="1" smtClean="0">
                <a:latin typeface="Arial"/>
                <a:cs typeface="Arial"/>
              </a:rPr>
              <a:t>xử</a:t>
            </a:r>
            <a:r>
              <a:rPr lang="en-US" b="1" dirty="0" smtClean="0">
                <a:latin typeface="Arial"/>
                <a:cs typeface="Arial"/>
              </a:rPr>
              <a:t> </a:t>
            </a:r>
            <a:r>
              <a:rPr lang="en-US" b="1" dirty="0" err="1" smtClean="0">
                <a:latin typeface="Arial"/>
                <a:cs typeface="Arial"/>
              </a:rPr>
              <a:t>lý</a:t>
            </a:r>
            <a:endParaRPr lang="en-US" b="1" dirty="0">
              <a:latin typeface="Arial"/>
              <a:cs typeface="Arial"/>
            </a:endParaRPr>
          </a:p>
        </p:txBody>
      </p:sp>
      <p:sp>
        <p:nvSpPr>
          <p:cNvPr id="3" name="Subtitle 2"/>
          <p:cNvSpPr>
            <a:spLocks noGrp="1"/>
          </p:cNvSpPr>
          <p:nvPr>
            <p:ph type="subTitle" idx="1"/>
          </p:nvPr>
        </p:nvSpPr>
        <p:spPr>
          <a:xfrm>
            <a:off x="1676400" y="3733800"/>
            <a:ext cx="6400800" cy="1752600"/>
          </a:xfrm>
        </p:spPr>
        <p:txBody>
          <a:bodyPr>
            <a:noAutofit/>
          </a:bodyPr>
          <a:lstStyle/>
          <a:p>
            <a:r>
              <a:rPr lang="en-US" sz="3600" b="1" dirty="0" err="1" smtClean="0">
                <a:latin typeface="Arial"/>
                <a:cs typeface="Arial"/>
              </a:rPr>
              <a:t>Khối</a:t>
            </a:r>
            <a:r>
              <a:rPr lang="en-US" sz="3600" b="1" dirty="0" smtClean="0">
                <a:latin typeface="Arial"/>
                <a:cs typeface="Arial"/>
              </a:rPr>
              <a:t> </a:t>
            </a:r>
            <a:r>
              <a:rPr lang="en-US" sz="3600" b="1" dirty="0" err="1" smtClean="0">
                <a:latin typeface="Arial"/>
                <a:cs typeface="Arial"/>
              </a:rPr>
              <a:t>điều</a:t>
            </a:r>
            <a:r>
              <a:rPr lang="en-US" sz="3600" b="1" dirty="0" smtClean="0">
                <a:latin typeface="Arial"/>
                <a:cs typeface="Arial"/>
              </a:rPr>
              <a:t> </a:t>
            </a:r>
            <a:r>
              <a:rPr lang="en-US" sz="3600" b="1" dirty="0" err="1" smtClean="0">
                <a:latin typeface="Arial"/>
                <a:cs typeface="Arial"/>
              </a:rPr>
              <a:t>khiển</a:t>
            </a:r>
            <a:r>
              <a:rPr lang="en-US" sz="3600" b="1" dirty="0" smtClean="0">
                <a:latin typeface="Arial"/>
                <a:cs typeface="Arial"/>
              </a:rPr>
              <a:t> </a:t>
            </a:r>
            <a:r>
              <a:rPr lang="en-US" sz="3600" b="1" dirty="0" err="1" smtClean="0">
                <a:latin typeface="Arial"/>
                <a:cs typeface="Arial"/>
              </a:rPr>
              <a:t>và</a:t>
            </a:r>
            <a:r>
              <a:rPr lang="en-US" sz="3600" b="1" dirty="0" smtClean="0">
                <a:latin typeface="Arial"/>
                <a:cs typeface="Arial"/>
              </a:rPr>
              <a:t> </a:t>
            </a:r>
            <a:r>
              <a:rPr lang="en-US" sz="3600" b="1" dirty="0" err="1" smtClean="0">
                <a:latin typeface="Arial"/>
                <a:cs typeface="Arial"/>
              </a:rPr>
              <a:t>Đường</a:t>
            </a:r>
            <a:r>
              <a:rPr lang="en-US" sz="3600" b="1" dirty="0" smtClean="0">
                <a:latin typeface="Arial"/>
                <a:cs typeface="Arial"/>
              </a:rPr>
              <a:t> </a:t>
            </a:r>
            <a:r>
              <a:rPr lang="en-US" sz="3600" b="1" dirty="0" err="1" smtClean="0">
                <a:latin typeface="Arial"/>
                <a:cs typeface="Arial"/>
              </a:rPr>
              <a:t>dữ</a:t>
            </a:r>
            <a:r>
              <a:rPr lang="en-US" sz="3600" b="1" dirty="0" smtClean="0">
                <a:latin typeface="Arial"/>
                <a:cs typeface="Arial"/>
              </a:rPr>
              <a:t> </a:t>
            </a:r>
            <a:r>
              <a:rPr lang="en-US" sz="3600" b="1" dirty="0" err="1" smtClean="0">
                <a:latin typeface="Arial"/>
                <a:cs typeface="Arial"/>
              </a:rPr>
              <a:t>liệu</a:t>
            </a:r>
            <a:endParaRPr lang="en-US" sz="3600" dirty="0">
              <a:latin typeface="Arial"/>
              <a:cs typeface="Arial"/>
            </a:endParaRPr>
          </a:p>
        </p:txBody>
      </p:sp>
    </p:spTree>
    <p:extLst>
      <p:ext uri="{BB962C8B-B14F-4D97-AF65-F5344CB8AC3E}">
        <p14:creationId xmlns:p14="http://schemas.microsoft.com/office/powerpoint/2010/main" val="8440275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6508377" cy="1143000"/>
          </a:xfrm>
        </p:spPr>
        <p:txBody>
          <a:bodyPr/>
          <a:lstStyle/>
          <a:p>
            <a:r>
              <a:rPr lang="en-US" b="1" dirty="0" err="1" smtClean="0">
                <a:latin typeface="Arial"/>
                <a:cs typeface="Arial"/>
              </a:rPr>
              <a:t>Nạp</a:t>
            </a:r>
            <a:r>
              <a:rPr lang="en-US" b="1" dirty="0" smtClean="0">
                <a:latin typeface="Arial"/>
                <a:cs typeface="Arial"/>
              </a:rPr>
              <a:t> </a:t>
            </a:r>
            <a:r>
              <a:rPr lang="en-US" b="1" dirty="0" err="1" smtClean="0">
                <a:latin typeface="Arial"/>
                <a:cs typeface="Arial"/>
              </a:rPr>
              <a:t>lệnh</a:t>
            </a:r>
            <a:endParaRPr lang="en-US" dirty="0">
              <a:latin typeface="Arial"/>
              <a:cs typeface="Arial"/>
            </a:endParaRPr>
          </a:p>
        </p:txBody>
      </p:sp>
      <p:sp>
        <p:nvSpPr>
          <p:cNvPr id="3" name="Content Placeholder 2"/>
          <p:cNvSpPr>
            <a:spLocks noGrp="1"/>
          </p:cNvSpPr>
          <p:nvPr>
            <p:ph idx="1"/>
          </p:nvPr>
        </p:nvSpPr>
        <p:spPr>
          <a:xfrm>
            <a:off x="443344" y="1752600"/>
            <a:ext cx="8286160" cy="1371600"/>
          </a:xfrm>
        </p:spPr>
        <p:txBody>
          <a:bodyPr>
            <a:noAutofit/>
          </a:bodyPr>
          <a:lstStyle/>
          <a:p>
            <a:pPr>
              <a:spcBef>
                <a:spcPts val="0"/>
              </a:spcBef>
            </a:pPr>
            <a:r>
              <a:rPr lang="en-US" sz="2400" dirty="0" smtClean="0">
                <a:latin typeface="Arial"/>
                <a:cs typeface="Arial"/>
              </a:rPr>
              <a:t>Theo </a:t>
            </a:r>
            <a:r>
              <a:rPr lang="en-US" sz="2400" dirty="0" err="1" smtClean="0">
                <a:latin typeface="Arial"/>
                <a:cs typeface="Arial"/>
              </a:rPr>
              <a:t>dõi</a:t>
            </a:r>
            <a:r>
              <a:rPr lang="en-US" sz="2400" dirty="0" smtClean="0">
                <a:latin typeface="Arial"/>
                <a:cs typeface="Arial"/>
              </a:rPr>
              <a:t> </a:t>
            </a:r>
            <a:r>
              <a:rPr lang="en-US" sz="2400" dirty="0" err="1" smtClean="0">
                <a:latin typeface="Arial"/>
                <a:cs typeface="Arial"/>
              </a:rPr>
              <a:t>địa</a:t>
            </a:r>
            <a:r>
              <a:rPr lang="en-US" sz="2400" dirty="0" smtClean="0">
                <a:latin typeface="Arial"/>
                <a:cs typeface="Arial"/>
              </a:rPr>
              <a:t> </a:t>
            </a:r>
            <a:r>
              <a:rPr lang="en-US" sz="2400" dirty="0" err="1" smtClean="0">
                <a:latin typeface="Arial"/>
                <a:cs typeface="Arial"/>
              </a:rPr>
              <a:t>chỉ</a:t>
            </a:r>
            <a:r>
              <a:rPr lang="en-US" sz="2400" dirty="0" smtClean="0">
                <a:latin typeface="Arial"/>
                <a:cs typeface="Arial"/>
              </a:rPr>
              <a:t> </a:t>
            </a:r>
            <a:r>
              <a:rPr lang="en-US" sz="2400" dirty="0" err="1" smtClean="0">
                <a:latin typeface="Arial"/>
                <a:cs typeface="Arial"/>
              </a:rPr>
              <a:t>lệnh</a:t>
            </a:r>
            <a:r>
              <a:rPr lang="en-US" sz="2400" dirty="0" smtClean="0">
                <a:latin typeface="Arial"/>
                <a:cs typeface="Arial"/>
              </a:rPr>
              <a:t> </a:t>
            </a:r>
            <a:r>
              <a:rPr lang="en-US" sz="2400" dirty="0" err="1" smtClean="0">
                <a:latin typeface="Arial"/>
                <a:cs typeface="Arial"/>
              </a:rPr>
              <a:t>hiện</a:t>
            </a:r>
            <a:r>
              <a:rPr lang="en-US" sz="2400" dirty="0" smtClean="0">
                <a:latin typeface="Arial"/>
                <a:cs typeface="Arial"/>
              </a:rPr>
              <a:t> </a:t>
            </a:r>
            <a:r>
              <a:rPr lang="en-US" sz="2400" dirty="0" err="1" smtClean="0">
                <a:latin typeface="Arial"/>
                <a:cs typeface="Arial"/>
              </a:rPr>
              <a:t>tại</a:t>
            </a:r>
            <a:r>
              <a:rPr lang="en-US" sz="2400" dirty="0" smtClean="0">
                <a:latin typeface="Arial"/>
                <a:cs typeface="Arial"/>
              </a:rPr>
              <a:t> </a:t>
            </a:r>
            <a:r>
              <a:rPr lang="en-US" sz="2400" dirty="0" err="1" smtClean="0">
                <a:latin typeface="Arial"/>
                <a:cs typeface="Arial"/>
              </a:rPr>
              <a:t>tên</a:t>
            </a:r>
            <a:r>
              <a:rPr lang="en-US" sz="2400" dirty="0" smtClean="0">
                <a:latin typeface="Arial"/>
                <a:cs typeface="Arial"/>
              </a:rPr>
              <a:t> </a:t>
            </a:r>
            <a:r>
              <a:rPr lang="en-US" sz="2400" dirty="0" err="1" smtClean="0">
                <a:latin typeface="Arial"/>
                <a:cs typeface="Arial"/>
              </a:rPr>
              <a:t>thanh</a:t>
            </a:r>
            <a:r>
              <a:rPr lang="en-US" sz="2400" dirty="0">
                <a:latin typeface="Arial"/>
                <a:cs typeface="Arial"/>
              </a:rPr>
              <a:t> </a:t>
            </a:r>
            <a:r>
              <a:rPr lang="en-US" sz="2400" dirty="0" smtClean="0">
                <a:latin typeface="Arial"/>
                <a:cs typeface="Arial"/>
              </a:rPr>
              <a:t>PC.</a:t>
            </a:r>
            <a:endParaRPr lang="en-US" sz="2400" dirty="0">
              <a:latin typeface="Arial"/>
              <a:cs typeface="Arial"/>
            </a:endParaRPr>
          </a:p>
          <a:p>
            <a:pPr marL="457200" lvl="2" indent="0">
              <a:spcBef>
                <a:spcPts val="0"/>
              </a:spcBef>
              <a:buNone/>
            </a:pPr>
            <a:r>
              <a:rPr lang="en-US" sz="2400" dirty="0">
                <a:latin typeface="Arial"/>
                <a:cs typeface="Arial"/>
              </a:rPr>
              <a:t>– </a:t>
            </a:r>
            <a:r>
              <a:rPr lang="en-US" sz="2400" b="1" dirty="0" err="1" smtClean="0">
                <a:latin typeface="Arial"/>
                <a:cs typeface="Arial"/>
              </a:rPr>
              <a:t>Tăng</a:t>
            </a:r>
            <a:r>
              <a:rPr lang="en-US" sz="2400" b="1" dirty="0" smtClean="0">
                <a:latin typeface="Arial"/>
                <a:cs typeface="Arial"/>
              </a:rPr>
              <a:t> PC </a:t>
            </a:r>
            <a:r>
              <a:rPr lang="en-US" sz="2400" dirty="0" err="1" smtClean="0">
                <a:latin typeface="Arial"/>
                <a:cs typeface="Arial"/>
              </a:rPr>
              <a:t>lên</a:t>
            </a:r>
            <a:r>
              <a:rPr lang="en-US" sz="2400" dirty="0" smtClean="0">
                <a:latin typeface="Arial"/>
                <a:cs typeface="Arial"/>
              </a:rPr>
              <a:t> 4 </a:t>
            </a:r>
            <a:r>
              <a:rPr lang="en-US" sz="2400" dirty="0" err="1" smtClean="0">
                <a:latin typeface="Arial"/>
                <a:cs typeface="Arial"/>
              </a:rPr>
              <a:t>trong</a:t>
            </a:r>
            <a:r>
              <a:rPr lang="en-US" sz="2400" dirty="0" smtClean="0">
                <a:latin typeface="Arial"/>
                <a:cs typeface="Arial"/>
              </a:rPr>
              <a:t> </a:t>
            </a:r>
            <a:r>
              <a:rPr lang="en-US" sz="2400" dirty="0" err="1" smtClean="0">
                <a:latin typeface="Arial"/>
                <a:cs typeface="Arial"/>
              </a:rPr>
              <a:t>mỗi</a:t>
            </a:r>
            <a:r>
              <a:rPr lang="en-US" sz="2400" dirty="0" smtClean="0">
                <a:latin typeface="Arial"/>
                <a:cs typeface="Arial"/>
              </a:rPr>
              <a:t> </a:t>
            </a:r>
            <a:r>
              <a:rPr lang="en-US" sz="2400" dirty="0" err="1" smtClean="0">
                <a:latin typeface="Arial"/>
                <a:cs typeface="Arial"/>
              </a:rPr>
              <a:t>chu</a:t>
            </a:r>
            <a:r>
              <a:rPr lang="en-US" sz="2400" dirty="0" smtClean="0">
                <a:latin typeface="Arial"/>
                <a:cs typeface="Arial"/>
              </a:rPr>
              <a:t> </a:t>
            </a:r>
            <a:r>
              <a:rPr lang="en-US" sz="2400" dirty="0" err="1" smtClean="0">
                <a:latin typeface="Arial"/>
                <a:cs typeface="Arial"/>
              </a:rPr>
              <a:t>kỳ</a:t>
            </a:r>
            <a:endParaRPr lang="en-US" sz="2400" dirty="0">
              <a:latin typeface="Arial"/>
              <a:cs typeface="Arial"/>
            </a:endParaRPr>
          </a:p>
          <a:p>
            <a:pPr marL="457200" lvl="2" indent="0">
              <a:spcBef>
                <a:spcPts val="0"/>
              </a:spcBef>
              <a:buNone/>
            </a:pPr>
            <a:r>
              <a:rPr lang="en-US" sz="2400" dirty="0" smtClean="0">
                <a:latin typeface="Arial"/>
                <a:cs typeface="Arial"/>
              </a:rPr>
              <a:t>– </a:t>
            </a:r>
            <a:r>
              <a:rPr lang="en-US" sz="2400" b="1" dirty="0" err="1" smtClean="0">
                <a:latin typeface="Arial"/>
                <a:cs typeface="Arial"/>
              </a:rPr>
              <a:t>Tải</a:t>
            </a:r>
            <a:r>
              <a:rPr lang="en-US" sz="2400" b="1" dirty="0" smtClean="0">
                <a:latin typeface="Arial"/>
                <a:cs typeface="Arial"/>
              </a:rPr>
              <a:t> </a:t>
            </a:r>
            <a:r>
              <a:rPr lang="en-US" sz="2400" b="1" dirty="0" err="1" smtClean="0">
                <a:latin typeface="Arial"/>
                <a:cs typeface="Arial"/>
              </a:rPr>
              <a:t>lệnh</a:t>
            </a:r>
            <a:r>
              <a:rPr lang="en-US" sz="2400" b="1" dirty="0" smtClean="0">
                <a:latin typeface="Arial"/>
                <a:cs typeface="Arial"/>
              </a:rPr>
              <a:t> </a:t>
            </a:r>
            <a:r>
              <a:rPr lang="en-US" sz="2400" b="1" dirty="0" err="1" smtClean="0">
                <a:latin typeface="Arial"/>
                <a:cs typeface="Arial"/>
              </a:rPr>
              <a:t>tại</a:t>
            </a:r>
            <a:r>
              <a:rPr lang="en-US" sz="2400" b="1" dirty="0" smtClean="0">
                <a:latin typeface="Arial"/>
                <a:cs typeface="Arial"/>
              </a:rPr>
              <a:t> </a:t>
            </a:r>
            <a:r>
              <a:rPr lang="en-US" sz="2400" b="1" dirty="0" err="1" smtClean="0">
                <a:latin typeface="Arial"/>
                <a:cs typeface="Arial"/>
              </a:rPr>
              <a:t>địa</a:t>
            </a:r>
            <a:r>
              <a:rPr lang="en-US" sz="2400" b="1" dirty="0" smtClean="0">
                <a:latin typeface="Arial"/>
                <a:cs typeface="Arial"/>
              </a:rPr>
              <a:t> </a:t>
            </a:r>
            <a:r>
              <a:rPr lang="en-US" sz="2400" b="1" dirty="0" err="1" smtClean="0">
                <a:latin typeface="Arial"/>
                <a:cs typeface="Arial"/>
              </a:rPr>
              <a:t>chỉ</a:t>
            </a:r>
            <a:r>
              <a:rPr lang="en-US" sz="2400" b="1" dirty="0" smtClean="0">
                <a:latin typeface="Arial"/>
                <a:cs typeface="Arial"/>
              </a:rPr>
              <a:t> </a:t>
            </a:r>
            <a:r>
              <a:rPr lang="en-US" sz="2400" b="1" dirty="0" err="1" smtClean="0">
                <a:latin typeface="Arial"/>
                <a:cs typeface="Arial"/>
              </a:rPr>
              <a:t>được</a:t>
            </a:r>
            <a:r>
              <a:rPr lang="en-US" sz="2400" b="1" dirty="0" smtClean="0">
                <a:latin typeface="Arial"/>
                <a:cs typeface="Arial"/>
              </a:rPr>
              <a:t> </a:t>
            </a:r>
            <a:r>
              <a:rPr lang="en-US" sz="2400" b="1" dirty="0" err="1" smtClean="0">
                <a:latin typeface="Arial"/>
                <a:cs typeface="Arial"/>
              </a:rPr>
              <a:t>xác</a:t>
            </a:r>
            <a:r>
              <a:rPr lang="en-US" sz="2400" b="1" dirty="0" smtClean="0">
                <a:latin typeface="Arial"/>
                <a:cs typeface="Arial"/>
              </a:rPr>
              <a:t> </a:t>
            </a:r>
            <a:r>
              <a:rPr lang="en-US" sz="2400" b="1" dirty="0" err="1" smtClean="0">
                <a:latin typeface="Arial"/>
                <a:cs typeface="Arial"/>
              </a:rPr>
              <a:t>định</a:t>
            </a:r>
            <a:r>
              <a:rPr lang="en-US" sz="2400" b="1" dirty="0" smtClean="0">
                <a:latin typeface="Arial"/>
                <a:cs typeface="Arial"/>
              </a:rPr>
              <a:t> </a:t>
            </a:r>
            <a:r>
              <a:rPr lang="en-US" sz="2400" b="1" dirty="0" err="1" smtClean="0">
                <a:latin typeface="Arial"/>
                <a:cs typeface="Arial"/>
              </a:rPr>
              <a:t>bởi</a:t>
            </a:r>
            <a:r>
              <a:rPr lang="en-US" sz="2400" b="1" dirty="0" smtClean="0">
                <a:latin typeface="Arial"/>
                <a:cs typeface="Arial"/>
              </a:rPr>
              <a:t> PC</a:t>
            </a:r>
            <a:endParaRPr lang="en-US" sz="2400" dirty="0">
              <a:latin typeface="Arial"/>
              <a:cs typeface="Aria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343" y="3352800"/>
            <a:ext cx="8133759" cy="31318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4148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6508377" cy="609600"/>
          </a:xfrm>
        </p:spPr>
        <p:txBody>
          <a:bodyPr>
            <a:normAutofit fontScale="90000"/>
          </a:bodyPr>
          <a:lstStyle/>
          <a:p>
            <a:r>
              <a:rPr lang="en-US" b="1" dirty="0" err="1" smtClean="0">
                <a:latin typeface="Arial"/>
                <a:cs typeface="Arial"/>
              </a:rPr>
              <a:t>Nạp</a:t>
            </a:r>
            <a:r>
              <a:rPr lang="en-US" b="1" dirty="0" smtClean="0">
                <a:latin typeface="Arial"/>
                <a:cs typeface="Arial"/>
              </a:rPr>
              <a:t> </a:t>
            </a:r>
            <a:r>
              <a:rPr lang="en-US" b="1" dirty="0" err="1" smtClean="0">
                <a:latin typeface="Arial"/>
                <a:cs typeface="Arial"/>
              </a:rPr>
              <a:t>lệnh</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11</a:t>
            </a:fld>
            <a:endParaRPr lang="en-US" dirty="0"/>
          </a:p>
        </p:txBody>
      </p:sp>
      <p:sp>
        <p:nvSpPr>
          <p:cNvPr id="55" name="Rectangle 3"/>
          <p:cNvSpPr txBox="1">
            <a:spLocks noChangeArrowheads="1"/>
          </p:cNvSpPr>
          <p:nvPr/>
        </p:nvSpPr>
        <p:spPr bwMode="auto">
          <a:xfrm>
            <a:off x="304800" y="914400"/>
            <a:ext cx="8458200" cy="966931"/>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4163" indent="-246063">
              <a:lnSpc>
                <a:spcPct val="85000"/>
              </a:lnSpc>
              <a:spcBef>
                <a:spcPct val="40000"/>
              </a:spcBef>
              <a:buClr>
                <a:srgbClr val="FC0128"/>
              </a:buClr>
              <a:buSzPct val="75000"/>
              <a:buFont typeface="Wingdings" pitchFamily="2" charset="2"/>
              <a:buChar char="q"/>
            </a:pPr>
            <a:r>
              <a:rPr lang="en-US" sz="2000" kern="0" dirty="0" err="1" smtClean="0">
                <a:solidFill>
                  <a:srgbClr val="000000"/>
                </a:solidFill>
                <a:latin typeface="Arial"/>
              </a:rPr>
              <a:t>Đọc</a:t>
            </a:r>
            <a:r>
              <a:rPr lang="en-US" sz="2000" kern="0" dirty="0" smtClean="0">
                <a:solidFill>
                  <a:srgbClr val="000000"/>
                </a:solidFill>
                <a:latin typeface="Arial"/>
              </a:rPr>
              <a:t> </a:t>
            </a:r>
            <a:r>
              <a:rPr lang="en-US" sz="2000" kern="0" dirty="0" err="1" smtClean="0">
                <a:solidFill>
                  <a:srgbClr val="000000"/>
                </a:solidFill>
                <a:latin typeface="Arial"/>
              </a:rPr>
              <a:t>lệnh</a:t>
            </a:r>
            <a:r>
              <a:rPr lang="en-US" sz="2000" kern="0" dirty="0" smtClean="0">
                <a:solidFill>
                  <a:srgbClr val="000000"/>
                </a:solidFill>
                <a:latin typeface="Arial"/>
              </a:rPr>
              <a:t> </a:t>
            </a:r>
            <a:r>
              <a:rPr lang="en-US" sz="2000" kern="0" dirty="0" err="1" smtClean="0">
                <a:solidFill>
                  <a:srgbClr val="000000"/>
                </a:solidFill>
                <a:latin typeface="Arial"/>
              </a:rPr>
              <a:t>tại</a:t>
            </a:r>
            <a:r>
              <a:rPr lang="en-US" sz="2000" kern="0" dirty="0" smtClean="0">
                <a:solidFill>
                  <a:srgbClr val="000000"/>
                </a:solidFill>
                <a:latin typeface="Arial"/>
              </a:rPr>
              <a:t> </a:t>
            </a:r>
            <a:r>
              <a:rPr lang="en-US" sz="2000" kern="0" dirty="0" err="1" smtClean="0">
                <a:solidFill>
                  <a:srgbClr val="000000"/>
                </a:solidFill>
                <a:latin typeface="Arial"/>
              </a:rPr>
              <a:t>địa</a:t>
            </a:r>
            <a:r>
              <a:rPr lang="en-US" sz="2000" kern="0" dirty="0" smtClean="0">
                <a:solidFill>
                  <a:srgbClr val="000000"/>
                </a:solidFill>
                <a:latin typeface="Arial"/>
              </a:rPr>
              <a:t> </a:t>
            </a:r>
            <a:r>
              <a:rPr lang="en-US" sz="2000" kern="0" dirty="0" err="1" smtClean="0">
                <a:solidFill>
                  <a:srgbClr val="000000"/>
                </a:solidFill>
                <a:latin typeface="Arial"/>
              </a:rPr>
              <a:t>chỉ</a:t>
            </a:r>
            <a:r>
              <a:rPr lang="en-US" sz="2000" kern="0" dirty="0" smtClean="0">
                <a:solidFill>
                  <a:srgbClr val="000000"/>
                </a:solidFill>
                <a:latin typeface="Arial"/>
              </a:rPr>
              <a:t> (</a:t>
            </a:r>
            <a:r>
              <a:rPr lang="en-US" sz="2000" kern="0" dirty="0" err="1" smtClean="0">
                <a:solidFill>
                  <a:srgbClr val="000000"/>
                </a:solidFill>
                <a:latin typeface="Arial"/>
              </a:rPr>
              <a:t>lưu</a:t>
            </a:r>
            <a:r>
              <a:rPr lang="en-US" sz="2000" kern="0" dirty="0" smtClean="0">
                <a:solidFill>
                  <a:srgbClr val="000000"/>
                </a:solidFill>
                <a:latin typeface="Arial"/>
              </a:rPr>
              <a:t> </a:t>
            </a:r>
            <a:r>
              <a:rPr lang="en-US" sz="2000" kern="0" dirty="0" err="1" smtClean="0">
                <a:solidFill>
                  <a:srgbClr val="000000"/>
                </a:solidFill>
                <a:latin typeface="Arial"/>
              </a:rPr>
              <a:t>trong</a:t>
            </a:r>
            <a:r>
              <a:rPr lang="en-US" sz="2000" kern="0" dirty="0" smtClean="0">
                <a:solidFill>
                  <a:srgbClr val="000000"/>
                </a:solidFill>
                <a:latin typeface="Arial"/>
              </a:rPr>
              <a:t>) PC </a:t>
            </a:r>
            <a:r>
              <a:rPr lang="en-US" sz="2000" kern="0" dirty="0" err="1" smtClean="0">
                <a:solidFill>
                  <a:srgbClr val="000000"/>
                </a:solidFill>
                <a:latin typeface="Arial"/>
              </a:rPr>
              <a:t>từ</a:t>
            </a:r>
            <a:r>
              <a:rPr lang="en-US" sz="2000" kern="0" dirty="0" smtClean="0">
                <a:solidFill>
                  <a:srgbClr val="000000"/>
                </a:solidFill>
                <a:latin typeface="Arial"/>
              </a:rPr>
              <a:t> </a:t>
            </a:r>
            <a:r>
              <a:rPr lang="en-US" sz="2000" kern="0" dirty="0" err="1" smtClean="0">
                <a:solidFill>
                  <a:srgbClr val="000000"/>
                </a:solidFill>
                <a:latin typeface="Arial"/>
              </a:rPr>
              <a:t>bộ</a:t>
            </a:r>
            <a:r>
              <a:rPr lang="en-US" sz="2000" kern="0" dirty="0" smtClean="0">
                <a:solidFill>
                  <a:srgbClr val="000000"/>
                </a:solidFill>
                <a:latin typeface="Arial"/>
              </a:rPr>
              <a:t> </a:t>
            </a:r>
            <a:r>
              <a:rPr lang="en-US" sz="2000" kern="0" dirty="0" err="1" smtClean="0">
                <a:solidFill>
                  <a:srgbClr val="000000"/>
                </a:solidFill>
                <a:latin typeface="Arial"/>
              </a:rPr>
              <a:t>nhớ</a:t>
            </a:r>
            <a:r>
              <a:rPr lang="en-US" sz="2000" kern="0" dirty="0" smtClean="0">
                <a:solidFill>
                  <a:srgbClr val="000000"/>
                </a:solidFill>
                <a:latin typeface="Arial"/>
              </a:rPr>
              <a:t> </a:t>
            </a:r>
            <a:r>
              <a:rPr lang="en-US" sz="2000" kern="0" dirty="0" err="1" smtClean="0">
                <a:solidFill>
                  <a:srgbClr val="000000"/>
                </a:solidFill>
                <a:latin typeface="Arial"/>
              </a:rPr>
              <a:t>lệnh</a:t>
            </a:r>
            <a:r>
              <a:rPr lang="en-US" sz="2000" kern="0" dirty="0" smtClean="0">
                <a:solidFill>
                  <a:srgbClr val="000000"/>
                </a:solidFill>
                <a:latin typeface="Arial"/>
              </a:rPr>
              <a:t> (</a:t>
            </a:r>
            <a:r>
              <a:rPr lang="en-US" sz="2000" i="1" kern="0" dirty="0" err="1" smtClean="0">
                <a:solidFill>
                  <a:srgbClr val="000000"/>
                </a:solidFill>
                <a:latin typeface="Arial"/>
              </a:rPr>
              <a:t>eng.</a:t>
            </a:r>
            <a:r>
              <a:rPr lang="en-US" sz="2000" i="1" kern="0" dirty="0" smtClean="0">
                <a:solidFill>
                  <a:srgbClr val="000000"/>
                </a:solidFill>
                <a:latin typeface="Arial"/>
              </a:rPr>
              <a:t> Instruction Memory</a:t>
            </a:r>
            <a:r>
              <a:rPr lang="en-US" sz="2000" kern="0" dirty="0" smtClean="0">
                <a:solidFill>
                  <a:srgbClr val="000000"/>
                </a:solidFill>
                <a:latin typeface="Arial"/>
              </a:rPr>
              <a:t>) </a:t>
            </a:r>
            <a:endParaRPr kumimoji="0" lang="en-US" sz="2000" b="0" i="0" u="none" strike="noStrike" kern="0" cap="none" spc="0" normalizeH="0" baseline="0" noProof="0" dirty="0" smtClean="0">
              <a:ln>
                <a:noFill/>
              </a:ln>
              <a:solidFill>
                <a:srgbClr val="000000"/>
              </a:solidFill>
              <a:effectLst/>
              <a:uLnTx/>
              <a:uFillTx/>
              <a:latin typeface="Arial"/>
            </a:endParaRPr>
          </a:p>
          <a:p>
            <a:pPr marL="284163" indent="-246063">
              <a:lnSpc>
                <a:spcPct val="85000"/>
              </a:lnSpc>
              <a:spcBef>
                <a:spcPct val="40000"/>
              </a:spcBef>
              <a:buClr>
                <a:srgbClr val="FC0128"/>
              </a:buClr>
              <a:buSzPct val="75000"/>
              <a:buFont typeface="Wingdings" pitchFamily="2" charset="2"/>
              <a:buChar char="q"/>
            </a:pPr>
            <a:r>
              <a:rPr lang="en-US" sz="2000" kern="0" dirty="0" err="1" smtClean="0">
                <a:solidFill>
                  <a:srgbClr val="000000"/>
                </a:solidFill>
                <a:latin typeface="Arial"/>
              </a:rPr>
              <a:t>Cập</a:t>
            </a:r>
            <a:r>
              <a:rPr lang="en-US" sz="2000" kern="0" dirty="0" smtClean="0">
                <a:solidFill>
                  <a:srgbClr val="000000"/>
                </a:solidFill>
                <a:latin typeface="Arial"/>
              </a:rPr>
              <a:t> </a:t>
            </a:r>
            <a:r>
              <a:rPr lang="en-US" sz="2000" kern="0" dirty="0" err="1" smtClean="0">
                <a:solidFill>
                  <a:srgbClr val="000000"/>
                </a:solidFill>
                <a:latin typeface="Arial"/>
              </a:rPr>
              <a:t>nhật</a:t>
            </a:r>
            <a:r>
              <a:rPr lang="en-US" sz="2000" kern="0" dirty="0" smtClean="0">
                <a:solidFill>
                  <a:srgbClr val="000000"/>
                </a:solidFill>
                <a:latin typeface="Arial"/>
              </a:rPr>
              <a:t> </a:t>
            </a:r>
            <a:r>
              <a:rPr lang="en-US" sz="2000" kern="0" dirty="0" err="1" smtClean="0">
                <a:solidFill>
                  <a:srgbClr val="000000"/>
                </a:solidFill>
                <a:latin typeface="Arial"/>
              </a:rPr>
              <a:t>giá</a:t>
            </a:r>
            <a:r>
              <a:rPr lang="en-US" sz="2000" kern="0" dirty="0" smtClean="0">
                <a:solidFill>
                  <a:srgbClr val="000000"/>
                </a:solidFill>
                <a:latin typeface="Arial"/>
              </a:rPr>
              <a:t> </a:t>
            </a:r>
            <a:r>
              <a:rPr lang="en-US" sz="2000" kern="0" dirty="0" err="1" smtClean="0">
                <a:solidFill>
                  <a:srgbClr val="000000"/>
                </a:solidFill>
                <a:latin typeface="Arial"/>
              </a:rPr>
              <a:t>trị</a:t>
            </a:r>
            <a:r>
              <a:rPr lang="en-US" sz="2000" kern="0" dirty="0" smtClean="0">
                <a:solidFill>
                  <a:srgbClr val="000000"/>
                </a:solidFill>
                <a:latin typeface="Arial"/>
              </a:rPr>
              <a:t> PC </a:t>
            </a:r>
            <a:r>
              <a:rPr lang="en-US" sz="2000" kern="0" dirty="0" err="1" smtClean="0">
                <a:solidFill>
                  <a:srgbClr val="000000"/>
                </a:solidFill>
                <a:latin typeface="Arial"/>
              </a:rPr>
              <a:t>tới</a:t>
            </a:r>
            <a:r>
              <a:rPr lang="en-US" sz="2000" kern="0" dirty="0" smtClean="0">
                <a:solidFill>
                  <a:srgbClr val="000000"/>
                </a:solidFill>
                <a:latin typeface="Arial"/>
              </a:rPr>
              <a:t> </a:t>
            </a:r>
            <a:r>
              <a:rPr lang="en-US" sz="2000" kern="0" dirty="0" err="1" smtClean="0">
                <a:solidFill>
                  <a:srgbClr val="000000"/>
                </a:solidFill>
                <a:latin typeface="Arial"/>
              </a:rPr>
              <a:t>địa</a:t>
            </a:r>
            <a:r>
              <a:rPr lang="en-US" sz="2000" kern="0" dirty="0" smtClean="0">
                <a:solidFill>
                  <a:srgbClr val="000000"/>
                </a:solidFill>
                <a:latin typeface="Arial"/>
              </a:rPr>
              <a:t> </a:t>
            </a:r>
            <a:r>
              <a:rPr lang="en-US" sz="2000" kern="0" dirty="0" err="1" smtClean="0">
                <a:solidFill>
                  <a:srgbClr val="000000"/>
                </a:solidFill>
                <a:latin typeface="Arial"/>
              </a:rPr>
              <a:t>chỉ</a:t>
            </a:r>
            <a:r>
              <a:rPr lang="en-US" sz="2000" kern="0" dirty="0" smtClean="0">
                <a:solidFill>
                  <a:srgbClr val="000000"/>
                </a:solidFill>
                <a:latin typeface="Arial"/>
              </a:rPr>
              <a:t> </a:t>
            </a:r>
            <a:r>
              <a:rPr lang="en-US" sz="2000" kern="0" dirty="0" err="1" smtClean="0">
                <a:solidFill>
                  <a:srgbClr val="000000"/>
                </a:solidFill>
                <a:latin typeface="Arial"/>
              </a:rPr>
              <a:t>của</a:t>
            </a:r>
            <a:r>
              <a:rPr lang="en-US" sz="2000" kern="0" dirty="0" smtClean="0">
                <a:solidFill>
                  <a:srgbClr val="000000"/>
                </a:solidFill>
                <a:latin typeface="Arial"/>
              </a:rPr>
              <a:t> </a:t>
            </a:r>
            <a:r>
              <a:rPr lang="en-US" sz="2000" kern="0" dirty="0" err="1" smtClean="0">
                <a:solidFill>
                  <a:srgbClr val="000000"/>
                </a:solidFill>
                <a:latin typeface="Arial"/>
              </a:rPr>
              <a:t>lệnh</a:t>
            </a:r>
            <a:r>
              <a:rPr lang="en-US" sz="2000" kern="0" dirty="0" smtClean="0">
                <a:solidFill>
                  <a:srgbClr val="000000"/>
                </a:solidFill>
                <a:latin typeface="Arial"/>
              </a:rPr>
              <a:t> </a:t>
            </a:r>
            <a:r>
              <a:rPr lang="en-US" sz="2000" kern="0" dirty="0" err="1" smtClean="0">
                <a:solidFill>
                  <a:srgbClr val="000000"/>
                </a:solidFill>
                <a:latin typeface="Arial"/>
              </a:rPr>
              <a:t>kế</a:t>
            </a:r>
            <a:r>
              <a:rPr lang="en-US" sz="2000" kern="0" dirty="0" smtClean="0">
                <a:solidFill>
                  <a:srgbClr val="000000"/>
                </a:solidFill>
                <a:latin typeface="Arial"/>
              </a:rPr>
              <a:t> </a:t>
            </a:r>
            <a:r>
              <a:rPr lang="en-US" sz="2000" kern="0" dirty="0" err="1" smtClean="0">
                <a:solidFill>
                  <a:srgbClr val="000000"/>
                </a:solidFill>
                <a:latin typeface="Arial"/>
              </a:rPr>
              <a:t>tiếp</a:t>
            </a:r>
            <a:endParaRPr kumimoji="0" lang="en-US" sz="2000" b="0" i="0" u="none" strike="noStrike" kern="0" cap="none" spc="0" normalizeH="0" baseline="0" noProof="0" dirty="0">
              <a:ln>
                <a:noFill/>
              </a:ln>
              <a:solidFill>
                <a:srgbClr val="000000"/>
              </a:solidFill>
              <a:effectLst/>
              <a:uLnTx/>
              <a:uFillTx/>
              <a:latin typeface="Arial"/>
            </a:endParaRPr>
          </a:p>
        </p:txBody>
      </p:sp>
      <p:grpSp>
        <p:nvGrpSpPr>
          <p:cNvPr id="56" name="Group 30"/>
          <p:cNvGrpSpPr>
            <a:grpSpLocks/>
          </p:cNvGrpSpPr>
          <p:nvPr/>
        </p:nvGrpSpPr>
        <p:grpSpPr bwMode="auto">
          <a:xfrm>
            <a:off x="2590800" y="1905000"/>
            <a:ext cx="3200400" cy="3124200"/>
            <a:chOff x="1920" y="1440"/>
            <a:chExt cx="1632" cy="1728"/>
          </a:xfrm>
        </p:grpSpPr>
        <p:grpSp>
          <p:nvGrpSpPr>
            <p:cNvPr id="57" name="Group 4"/>
            <p:cNvGrpSpPr>
              <a:grpSpLocks/>
            </p:cNvGrpSpPr>
            <p:nvPr/>
          </p:nvGrpSpPr>
          <p:grpSpPr bwMode="auto">
            <a:xfrm>
              <a:off x="2880" y="1512"/>
              <a:ext cx="240" cy="620"/>
              <a:chOff x="1392" y="2880"/>
              <a:chExt cx="288" cy="480"/>
            </a:xfrm>
          </p:grpSpPr>
          <p:sp>
            <p:nvSpPr>
              <p:cNvPr id="76" name="Line 5"/>
              <p:cNvSpPr>
                <a:spLocks noChangeShapeType="1"/>
              </p:cNvSpPr>
              <p:nvPr/>
            </p:nvSpPr>
            <p:spPr bwMode="auto">
              <a:xfrm>
                <a:off x="1392" y="3072"/>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 name="Line 6"/>
              <p:cNvSpPr>
                <a:spLocks noChangeShapeType="1"/>
              </p:cNvSpPr>
              <p:nvPr/>
            </p:nvSpPr>
            <p:spPr bwMode="auto">
              <a:xfrm flipH="1">
                <a:off x="1392" y="3120"/>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8" name="Line 7"/>
              <p:cNvSpPr>
                <a:spLocks noChangeShapeType="1"/>
              </p:cNvSpPr>
              <p:nvPr/>
            </p:nvSpPr>
            <p:spPr bwMode="auto">
              <a:xfrm flipV="1">
                <a:off x="1392" y="2880"/>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 name="Line 8"/>
              <p:cNvSpPr>
                <a:spLocks noChangeShapeType="1"/>
              </p:cNvSpPr>
              <p:nvPr/>
            </p:nvSpPr>
            <p:spPr bwMode="auto">
              <a:xfrm flipV="1">
                <a:off x="1392" y="3168"/>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0" name="Line 9"/>
              <p:cNvSpPr>
                <a:spLocks noChangeShapeType="1"/>
              </p:cNvSpPr>
              <p:nvPr/>
            </p:nvSpPr>
            <p:spPr bwMode="auto">
              <a:xfrm flipV="1">
                <a:off x="1392" y="3216"/>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 name="Line 10"/>
              <p:cNvSpPr>
                <a:spLocks noChangeShapeType="1"/>
              </p:cNvSpPr>
              <p:nvPr/>
            </p:nvSpPr>
            <p:spPr bwMode="auto">
              <a:xfrm flipV="1">
                <a:off x="1680" y="3024"/>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 name="Line 11"/>
              <p:cNvSpPr>
                <a:spLocks noChangeShapeType="1"/>
              </p:cNvSpPr>
              <p:nvPr/>
            </p:nvSpPr>
            <p:spPr bwMode="auto">
              <a:xfrm>
                <a:off x="1392" y="2880"/>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8" name="Rectangle 12"/>
            <p:cNvSpPr>
              <a:spLocks noChangeArrowheads="1"/>
            </p:cNvSpPr>
            <p:nvPr/>
          </p:nvSpPr>
          <p:spPr bwMode="auto">
            <a:xfrm>
              <a:off x="2448" y="2256"/>
              <a:ext cx="912" cy="912"/>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 name="Rectangle 13"/>
            <p:cNvSpPr>
              <a:spLocks noChangeArrowheads="1"/>
            </p:cNvSpPr>
            <p:nvPr/>
          </p:nvSpPr>
          <p:spPr bwMode="auto">
            <a:xfrm>
              <a:off x="2112" y="2496"/>
              <a:ext cx="144" cy="528"/>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60" name="Line 14"/>
            <p:cNvSpPr>
              <a:spLocks noChangeShapeType="1"/>
            </p:cNvSpPr>
            <p:nvPr/>
          </p:nvSpPr>
          <p:spPr bwMode="auto">
            <a:xfrm>
              <a:off x="3360" y="2736"/>
              <a:ext cx="192"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 name="Line 15"/>
            <p:cNvSpPr>
              <a:spLocks noChangeShapeType="1"/>
            </p:cNvSpPr>
            <p:nvPr/>
          </p:nvSpPr>
          <p:spPr bwMode="auto">
            <a:xfrm>
              <a:off x="2256" y="2736"/>
              <a:ext cx="192"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 name="Line 16"/>
            <p:cNvSpPr>
              <a:spLocks noChangeShapeType="1"/>
            </p:cNvSpPr>
            <p:nvPr/>
          </p:nvSpPr>
          <p:spPr bwMode="auto">
            <a:xfrm>
              <a:off x="2304" y="1632"/>
              <a:ext cx="576"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Line 17"/>
            <p:cNvSpPr>
              <a:spLocks noChangeShapeType="1"/>
            </p:cNvSpPr>
            <p:nvPr/>
          </p:nvSpPr>
          <p:spPr bwMode="auto">
            <a:xfrm>
              <a:off x="2640" y="2064"/>
              <a:ext cx="24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 name="Line 18"/>
            <p:cNvSpPr>
              <a:spLocks noChangeShapeType="1"/>
            </p:cNvSpPr>
            <p:nvPr/>
          </p:nvSpPr>
          <p:spPr bwMode="auto">
            <a:xfrm>
              <a:off x="3312" y="1440"/>
              <a:ext cx="0" cy="384"/>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Line 19"/>
            <p:cNvSpPr>
              <a:spLocks noChangeShapeType="1"/>
            </p:cNvSpPr>
            <p:nvPr/>
          </p:nvSpPr>
          <p:spPr bwMode="auto">
            <a:xfrm>
              <a:off x="3120" y="1824"/>
              <a:ext cx="192"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Text Box 20"/>
            <p:cNvSpPr txBox="1">
              <a:spLocks noChangeArrowheads="1"/>
            </p:cNvSpPr>
            <p:nvPr/>
          </p:nvSpPr>
          <p:spPr bwMode="auto">
            <a:xfrm>
              <a:off x="2400" y="2592"/>
              <a:ext cx="590" cy="36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Address</a:t>
              </a:r>
            </a:p>
          </p:txBody>
        </p:sp>
        <p:sp>
          <p:nvSpPr>
            <p:cNvPr id="67" name="Text Box 21"/>
            <p:cNvSpPr txBox="1">
              <a:spLocks noChangeArrowheads="1"/>
            </p:cNvSpPr>
            <p:nvPr/>
          </p:nvSpPr>
          <p:spPr bwMode="auto">
            <a:xfrm>
              <a:off x="2802" y="2640"/>
              <a:ext cx="713" cy="21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Instruction</a:t>
              </a:r>
            </a:p>
          </p:txBody>
        </p:sp>
        <p:sp>
          <p:nvSpPr>
            <p:cNvPr id="68" name="Text Box 22"/>
            <p:cNvSpPr txBox="1">
              <a:spLocks noChangeArrowheads="1"/>
            </p:cNvSpPr>
            <p:nvPr/>
          </p:nvSpPr>
          <p:spPr bwMode="auto">
            <a:xfrm>
              <a:off x="2506" y="2304"/>
              <a:ext cx="785" cy="368"/>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rPr>
                <a:t>Instruction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rPr>
                <a:t>Memory</a:t>
              </a:r>
            </a:p>
          </p:txBody>
        </p:sp>
        <p:sp>
          <p:nvSpPr>
            <p:cNvPr id="69" name="Text Box 23"/>
            <p:cNvSpPr txBox="1">
              <a:spLocks noChangeArrowheads="1"/>
            </p:cNvSpPr>
            <p:nvPr/>
          </p:nvSpPr>
          <p:spPr bwMode="auto">
            <a:xfrm>
              <a:off x="2880" y="1776"/>
              <a:ext cx="272" cy="17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00000"/>
                  </a:solidFill>
                  <a:effectLst/>
                  <a:uLnTx/>
                  <a:uFillTx/>
                </a:rPr>
                <a:t>Add</a:t>
              </a:r>
            </a:p>
          </p:txBody>
        </p:sp>
        <p:sp>
          <p:nvSpPr>
            <p:cNvPr id="70" name="Text Box 24"/>
            <p:cNvSpPr txBox="1">
              <a:spLocks noChangeArrowheads="1"/>
            </p:cNvSpPr>
            <p:nvPr/>
          </p:nvSpPr>
          <p:spPr bwMode="auto">
            <a:xfrm>
              <a:off x="2080" y="2640"/>
              <a:ext cx="222" cy="17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00000"/>
                  </a:solidFill>
                  <a:effectLst/>
                  <a:uLnTx/>
                  <a:uFillTx/>
                </a:rPr>
                <a:t>PC</a:t>
              </a:r>
            </a:p>
          </p:txBody>
        </p:sp>
        <p:sp>
          <p:nvSpPr>
            <p:cNvPr id="71" name="Line 25"/>
            <p:cNvSpPr>
              <a:spLocks noChangeShapeType="1"/>
            </p:cNvSpPr>
            <p:nvPr/>
          </p:nvSpPr>
          <p:spPr bwMode="auto">
            <a:xfrm>
              <a:off x="1920" y="1440"/>
              <a:ext cx="1392"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2" name="Line 26"/>
            <p:cNvSpPr>
              <a:spLocks noChangeShapeType="1"/>
            </p:cNvSpPr>
            <p:nvPr/>
          </p:nvSpPr>
          <p:spPr bwMode="auto">
            <a:xfrm>
              <a:off x="1920" y="1440"/>
              <a:ext cx="0" cy="1296"/>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 name="Line 27"/>
            <p:cNvSpPr>
              <a:spLocks noChangeShapeType="1"/>
            </p:cNvSpPr>
            <p:nvPr/>
          </p:nvSpPr>
          <p:spPr bwMode="auto">
            <a:xfrm>
              <a:off x="1920" y="2736"/>
              <a:ext cx="192"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Line 28"/>
            <p:cNvSpPr>
              <a:spLocks noChangeShapeType="1"/>
            </p:cNvSpPr>
            <p:nvPr/>
          </p:nvSpPr>
          <p:spPr bwMode="auto">
            <a:xfrm>
              <a:off x="2304" y="1632"/>
              <a:ext cx="0" cy="1104"/>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Text Box 29"/>
            <p:cNvSpPr txBox="1">
              <a:spLocks noChangeArrowheads="1"/>
            </p:cNvSpPr>
            <p:nvPr/>
          </p:nvSpPr>
          <p:spPr bwMode="auto">
            <a:xfrm>
              <a:off x="2496" y="1968"/>
              <a:ext cx="169"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4</a:t>
              </a:r>
            </a:p>
          </p:txBody>
        </p:sp>
      </p:grpSp>
      <p:sp>
        <p:nvSpPr>
          <p:cNvPr id="83" name="Rectangle 31"/>
          <p:cNvSpPr>
            <a:spLocks noChangeArrowheads="1"/>
          </p:cNvSpPr>
          <p:nvPr/>
        </p:nvSpPr>
        <p:spPr bwMode="auto">
          <a:xfrm>
            <a:off x="381000" y="5223786"/>
            <a:ext cx="8153400" cy="1100814"/>
          </a:xfrm>
          <a:prstGeom prst="rect">
            <a:avLst/>
          </a:prstGeom>
          <a:noFill/>
          <a:ln w="12700">
            <a:noFill/>
            <a:miter lim="800000"/>
            <a:headEnd/>
            <a:tailEnd/>
          </a:ln>
          <a:effectLst/>
        </p:spPr>
        <p:txBody>
          <a:bodyPr wrap="square" lIns="63500" tIns="25400" rIns="63500" bIns="25400">
            <a:spAutoFit/>
          </a:bodyPr>
          <a:lstStyle/>
          <a:p>
            <a:pPr marL="284163" indent="-246063" eaLnBrk="1" fontAlgn="auto" hangingPunct="1">
              <a:lnSpc>
                <a:spcPct val="95000"/>
              </a:lnSpc>
              <a:spcBef>
                <a:spcPct val="25000"/>
              </a:spcBef>
              <a:spcAft>
                <a:spcPts val="0"/>
              </a:spcAft>
              <a:buClr>
                <a:srgbClr val="FC0128"/>
              </a:buClr>
              <a:buSzPct val="75000"/>
              <a:buFont typeface="Wingdings" pitchFamily="2" charset="2"/>
              <a:buChar char="q"/>
            </a:pPr>
            <a:r>
              <a:rPr kumimoji="0" lang="en-US" sz="2200" b="0" i="0" u="none" strike="noStrike" kern="0" cap="none" spc="0" normalizeH="0" baseline="0" noProof="0" dirty="0">
                <a:ln>
                  <a:noFill/>
                </a:ln>
                <a:solidFill>
                  <a:srgbClr val="000000"/>
                </a:solidFill>
                <a:effectLst/>
                <a:uLnTx/>
                <a:uFillTx/>
                <a:latin typeface="Arial"/>
                <a:cs typeface="Arial"/>
              </a:rPr>
              <a:t>PC </a:t>
            </a:r>
            <a:r>
              <a:rPr lang="en-US" sz="2200" kern="0" dirty="0" err="1" smtClean="0">
                <a:solidFill>
                  <a:srgbClr val="000000"/>
                </a:solidFill>
                <a:latin typeface="Arial"/>
                <a:cs typeface="Arial"/>
              </a:rPr>
              <a:t>được</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cập</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nhật</a:t>
            </a:r>
            <a:r>
              <a:rPr lang="en-US" sz="2200" kern="0" dirty="0" smtClean="0">
                <a:solidFill>
                  <a:srgbClr val="000000"/>
                </a:solidFill>
                <a:latin typeface="Arial"/>
                <a:cs typeface="Arial"/>
              </a:rPr>
              <a:t> ở </a:t>
            </a:r>
            <a:r>
              <a:rPr lang="en-US" sz="2200" kern="0" dirty="0" err="1" smtClean="0">
                <a:solidFill>
                  <a:srgbClr val="000000"/>
                </a:solidFill>
                <a:latin typeface="Arial"/>
                <a:cs typeface="Arial"/>
              </a:rPr>
              <a:t>mọi</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chu</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kỳ</a:t>
            </a:r>
            <a:r>
              <a:rPr lang="en-US" sz="2200" kern="0" dirty="0" smtClean="0">
                <a:solidFill>
                  <a:srgbClr val="000000"/>
                </a:solidFill>
                <a:latin typeface="Arial"/>
                <a:cs typeface="Arial"/>
              </a:rPr>
              <a:t> </a:t>
            </a:r>
            <a:r>
              <a:rPr lang="en-US" sz="2200" kern="0" dirty="0" smtClean="0">
                <a:solidFill>
                  <a:srgbClr val="000000"/>
                </a:solidFill>
                <a:latin typeface="Arial"/>
                <a:cs typeface="Arial"/>
                <a:sym typeface="Wingdings" pitchFamily="2" charset="2"/>
              </a:rPr>
              <a:t> </a:t>
            </a:r>
            <a:r>
              <a:rPr lang="en-US" sz="2200" kern="0" dirty="0" err="1" smtClean="0">
                <a:solidFill>
                  <a:srgbClr val="000000"/>
                </a:solidFill>
                <a:latin typeface="Arial"/>
                <a:cs typeface="Arial"/>
                <a:sym typeface="Wingdings" pitchFamily="2" charset="2"/>
              </a:rPr>
              <a:t>không</a:t>
            </a:r>
            <a:r>
              <a:rPr lang="en-US" sz="2200" kern="0" dirty="0" smtClean="0">
                <a:solidFill>
                  <a:srgbClr val="000000"/>
                </a:solidFill>
                <a:latin typeface="Arial"/>
                <a:cs typeface="Arial"/>
                <a:sym typeface="Wingdings" pitchFamily="2" charset="2"/>
              </a:rPr>
              <a:t> </a:t>
            </a:r>
            <a:r>
              <a:rPr lang="en-US" sz="2200" kern="0" dirty="0" err="1" smtClean="0">
                <a:solidFill>
                  <a:srgbClr val="000000"/>
                </a:solidFill>
                <a:latin typeface="Arial"/>
                <a:cs typeface="Arial"/>
                <a:sym typeface="Wingdings" pitchFamily="2" charset="2"/>
              </a:rPr>
              <a:t>cần</a:t>
            </a:r>
            <a:r>
              <a:rPr lang="en-US" sz="2200" kern="0" dirty="0" smtClean="0">
                <a:solidFill>
                  <a:srgbClr val="000000"/>
                </a:solidFill>
                <a:latin typeface="Arial"/>
                <a:cs typeface="Arial"/>
                <a:sym typeface="Wingdings" pitchFamily="2" charset="2"/>
              </a:rPr>
              <a:t> </a:t>
            </a:r>
            <a:r>
              <a:rPr lang="en-US" sz="2200" kern="0" dirty="0" err="1" smtClean="0">
                <a:solidFill>
                  <a:srgbClr val="000000"/>
                </a:solidFill>
                <a:latin typeface="Arial"/>
                <a:cs typeface="Arial"/>
                <a:sym typeface="Wingdings" pitchFamily="2" charset="2"/>
              </a:rPr>
              <a:t>tín</a:t>
            </a:r>
            <a:r>
              <a:rPr lang="en-US" sz="2200" kern="0" dirty="0" smtClean="0">
                <a:solidFill>
                  <a:srgbClr val="000000"/>
                </a:solidFill>
                <a:latin typeface="Arial"/>
                <a:cs typeface="Arial"/>
                <a:sym typeface="Wingdings" pitchFamily="2" charset="2"/>
              </a:rPr>
              <a:t> </a:t>
            </a:r>
            <a:r>
              <a:rPr lang="en-US" sz="2200" kern="0" dirty="0" err="1" smtClean="0">
                <a:solidFill>
                  <a:srgbClr val="000000"/>
                </a:solidFill>
                <a:latin typeface="Arial"/>
                <a:cs typeface="Arial"/>
                <a:sym typeface="Wingdings" pitchFamily="2" charset="2"/>
              </a:rPr>
              <a:t>hiệu</a:t>
            </a:r>
            <a:r>
              <a:rPr lang="en-US" sz="2200" kern="0" dirty="0" smtClean="0">
                <a:solidFill>
                  <a:srgbClr val="000000"/>
                </a:solidFill>
                <a:latin typeface="Arial"/>
                <a:cs typeface="Arial"/>
                <a:sym typeface="Wingdings" pitchFamily="2" charset="2"/>
              </a:rPr>
              <a:t> </a:t>
            </a:r>
            <a:r>
              <a:rPr lang="en-US" sz="2200" kern="0" dirty="0" err="1" smtClean="0">
                <a:solidFill>
                  <a:srgbClr val="000000"/>
                </a:solidFill>
                <a:latin typeface="Arial"/>
                <a:cs typeface="Arial"/>
                <a:sym typeface="Wingdings" pitchFamily="2" charset="2"/>
              </a:rPr>
              <a:t>điều</a:t>
            </a:r>
            <a:r>
              <a:rPr lang="en-US" sz="2200" kern="0" dirty="0" smtClean="0">
                <a:solidFill>
                  <a:srgbClr val="000000"/>
                </a:solidFill>
                <a:latin typeface="Arial"/>
                <a:cs typeface="Arial"/>
                <a:sym typeface="Wingdings" pitchFamily="2" charset="2"/>
              </a:rPr>
              <a:t> </a:t>
            </a:r>
            <a:r>
              <a:rPr lang="en-US" sz="2200" kern="0" dirty="0" err="1" smtClean="0">
                <a:solidFill>
                  <a:srgbClr val="000000"/>
                </a:solidFill>
                <a:latin typeface="Arial"/>
                <a:cs typeface="Arial"/>
                <a:sym typeface="Wingdings" pitchFamily="2" charset="2"/>
              </a:rPr>
              <a:t>khiển</a:t>
            </a:r>
            <a:r>
              <a:rPr lang="en-US" sz="2200" kern="0" dirty="0" smtClean="0">
                <a:solidFill>
                  <a:srgbClr val="000000"/>
                </a:solidFill>
                <a:latin typeface="Arial"/>
                <a:cs typeface="Arial"/>
                <a:sym typeface="Wingdings" pitchFamily="2" charset="2"/>
              </a:rPr>
              <a:t> </a:t>
            </a:r>
            <a:r>
              <a:rPr lang="en-US" sz="2200" kern="0" dirty="0" err="1" smtClean="0">
                <a:solidFill>
                  <a:srgbClr val="000000"/>
                </a:solidFill>
                <a:latin typeface="Arial"/>
                <a:cs typeface="Arial"/>
                <a:sym typeface="Wingdings" pitchFamily="2" charset="2"/>
              </a:rPr>
              <a:t>ghi</a:t>
            </a:r>
            <a:r>
              <a:rPr lang="en-US" sz="2200" kern="0" dirty="0" smtClean="0">
                <a:solidFill>
                  <a:srgbClr val="000000"/>
                </a:solidFill>
                <a:latin typeface="Arial"/>
                <a:cs typeface="Arial"/>
                <a:sym typeface="Wingdings" pitchFamily="2" charset="2"/>
              </a:rPr>
              <a:t> PC.</a:t>
            </a:r>
            <a:endParaRPr kumimoji="0" lang="en-US" sz="2200" b="0" i="0" u="none" strike="noStrike" kern="0" cap="none" spc="0" normalizeH="0" baseline="0" noProof="0" dirty="0">
              <a:ln>
                <a:noFill/>
              </a:ln>
              <a:solidFill>
                <a:srgbClr val="000000"/>
              </a:solidFill>
              <a:effectLst/>
              <a:uLnTx/>
              <a:uFillTx/>
              <a:latin typeface="Arial"/>
              <a:cs typeface="Arial"/>
            </a:endParaRPr>
          </a:p>
          <a:p>
            <a:pPr marL="284163" indent="-246063" eaLnBrk="1" fontAlgn="auto" hangingPunct="1">
              <a:lnSpc>
                <a:spcPct val="95000"/>
              </a:lnSpc>
              <a:spcBef>
                <a:spcPct val="25000"/>
              </a:spcBef>
              <a:spcAft>
                <a:spcPts val="0"/>
              </a:spcAft>
              <a:buClr>
                <a:srgbClr val="FC0128"/>
              </a:buClr>
              <a:buSzPct val="75000"/>
              <a:buFont typeface="Wingdings" pitchFamily="2" charset="2"/>
              <a:buChar char="q"/>
            </a:pPr>
            <a:r>
              <a:rPr lang="en-US" sz="2200" kern="0" dirty="0" err="1" smtClean="0">
                <a:solidFill>
                  <a:srgbClr val="000000"/>
                </a:solidFill>
                <a:latin typeface="Arial"/>
                <a:cs typeface="Arial"/>
              </a:rPr>
              <a:t>Đọc</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từ</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bộ</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nhớ</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lệnh</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được</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thực</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hiện</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bằng</a:t>
            </a:r>
            <a:r>
              <a:rPr lang="en-US" sz="2200" kern="0" dirty="0" smtClean="0">
                <a:solidFill>
                  <a:srgbClr val="000000"/>
                </a:solidFill>
                <a:latin typeface="Arial"/>
                <a:cs typeface="Arial"/>
              </a:rPr>
              <a:t> logic </a:t>
            </a:r>
            <a:r>
              <a:rPr lang="en-US" sz="2200" kern="0" dirty="0" err="1" smtClean="0">
                <a:solidFill>
                  <a:srgbClr val="000000"/>
                </a:solidFill>
                <a:latin typeface="Arial"/>
                <a:cs typeface="Arial"/>
              </a:rPr>
              <a:t>tổ</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hợp</a:t>
            </a:r>
            <a:endParaRPr kumimoji="0" lang="en-US" sz="2200" b="0" i="0" u="none" strike="noStrike" kern="0" cap="none" spc="0" normalizeH="0" baseline="0" noProof="0" dirty="0">
              <a:ln>
                <a:noFill/>
              </a:ln>
              <a:solidFill>
                <a:srgbClr val="000000"/>
              </a:solidFill>
              <a:effectLst/>
              <a:uLnTx/>
              <a:uFillTx/>
              <a:latin typeface="Arial"/>
              <a:cs typeface="Arial"/>
            </a:endParaRPr>
          </a:p>
        </p:txBody>
      </p:sp>
      <p:grpSp>
        <p:nvGrpSpPr>
          <p:cNvPr id="54" name="Group 53"/>
          <p:cNvGrpSpPr/>
          <p:nvPr/>
        </p:nvGrpSpPr>
        <p:grpSpPr>
          <a:xfrm>
            <a:off x="6629400" y="1600200"/>
            <a:ext cx="1028700" cy="3352800"/>
            <a:chOff x="6934200" y="914400"/>
            <a:chExt cx="1600200" cy="4953000"/>
          </a:xfrm>
        </p:grpSpPr>
        <p:sp>
          <p:nvSpPr>
            <p:cNvPr id="84" name="Rectangle 23"/>
            <p:cNvSpPr>
              <a:spLocks noChangeArrowheads="1"/>
            </p:cNvSpPr>
            <p:nvPr/>
          </p:nvSpPr>
          <p:spPr bwMode="auto">
            <a:xfrm>
              <a:off x="7207144" y="118956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solidFill>
                    <a:srgbClr val="FF0000"/>
                  </a:solidFill>
                </a:rPr>
                <a:t>Instruction</a:t>
              </a:r>
            </a:p>
            <a:p>
              <a:pPr marL="342900" indent="-342900" algn="ctr">
                <a:lnSpc>
                  <a:spcPct val="86000"/>
                </a:lnSpc>
                <a:spcBef>
                  <a:spcPct val="40000"/>
                </a:spcBef>
              </a:pPr>
              <a:r>
                <a:rPr lang="en-US" sz="1000" b="1" i="1" dirty="0">
                  <a:solidFill>
                    <a:srgbClr val="FF0000"/>
                  </a:solidFill>
                </a:rPr>
                <a:t>Fetch</a:t>
              </a:r>
            </a:p>
          </p:txBody>
        </p:sp>
        <p:sp>
          <p:nvSpPr>
            <p:cNvPr id="85" name="Rectangle 24"/>
            <p:cNvSpPr>
              <a:spLocks noChangeArrowheads="1"/>
            </p:cNvSpPr>
            <p:nvPr/>
          </p:nvSpPr>
          <p:spPr bwMode="auto">
            <a:xfrm>
              <a:off x="7207144" y="2037997"/>
              <a:ext cx="1327256" cy="50808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solidFill>
                    <a:schemeClr val="tx1"/>
                  </a:solidFill>
                </a:rPr>
                <a:t>Instruction</a:t>
              </a:r>
            </a:p>
            <a:p>
              <a:pPr marL="342900" indent="-342900" algn="ctr">
                <a:lnSpc>
                  <a:spcPct val="86000"/>
                </a:lnSpc>
                <a:spcBef>
                  <a:spcPct val="40000"/>
                </a:spcBef>
              </a:pPr>
              <a:r>
                <a:rPr lang="en-US" sz="1000" b="1" i="1" dirty="0">
                  <a:solidFill>
                    <a:schemeClr val="tx1"/>
                  </a:solidFill>
                </a:rPr>
                <a:t>Decode</a:t>
              </a:r>
            </a:p>
          </p:txBody>
        </p:sp>
        <p:sp>
          <p:nvSpPr>
            <p:cNvPr id="86" name="Rectangle 25"/>
            <p:cNvSpPr>
              <a:spLocks noChangeArrowheads="1"/>
            </p:cNvSpPr>
            <p:nvPr/>
          </p:nvSpPr>
          <p:spPr bwMode="auto">
            <a:xfrm>
              <a:off x="7207144" y="2883561"/>
              <a:ext cx="1327256" cy="50808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solidFill>
                    <a:schemeClr val="tx1"/>
                  </a:solidFill>
                </a:rPr>
                <a:t>Operand</a:t>
              </a:r>
            </a:p>
            <a:p>
              <a:pPr marL="342900" indent="-342900" algn="ctr">
                <a:lnSpc>
                  <a:spcPct val="86000"/>
                </a:lnSpc>
                <a:spcBef>
                  <a:spcPct val="40000"/>
                </a:spcBef>
              </a:pPr>
              <a:r>
                <a:rPr lang="en-US" sz="1000" b="1" i="1" dirty="0">
                  <a:solidFill>
                    <a:schemeClr val="tx1"/>
                  </a:solidFill>
                </a:rPr>
                <a:t>Fetch</a:t>
              </a:r>
            </a:p>
          </p:txBody>
        </p:sp>
        <p:sp>
          <p:nvSpPr>
            <p:cNvPr id="87" name="Rectangle 26"/>
            <p:cNvSpPr>
              <a:spLocks noChangeArrowheads="1"/>
            </p:cNvSpPr>
            <p:nvPr/>
          </p:nvSpPr>
          <p:spPr bwMode="auto">
            <a:xfrm>
              <a:off x="7207144" y="3731992"/>
              <a:ext cx="1327256" cy="247687"/>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8000"/>
                </a:lnSpc>
                <a:spcBef>
                  <a:spcPct val="43000"/>
                </a:spcBef>
              </a:pPr>
              <a:r>
                <a:rPr lang="en-US" sz="1000" b="1" i="1">
                  <a:solidFill>
                    <a:schemeClr val="tx1"/>
                  </a:solidFill>
                </a:rPr>
                <a:t>Execute</a:t>
              </a:r>
            </a:p>
          </p:txBody>
        </p:sp>
        <p:sp>
          <p:nvSpPr>
            <p:cNvPr id="88" name="Rectangle 27"/>
            <p:cNvSpPr>
              <a:spLocks noChangeArrowheads="1"/>
            </p:cNvSpPr>
            <p:nvPr/>
          </p:nvSpPr>
          <p:spPr bwMode="auto">
            <a:xfrm>
              <a:off x="7207144" y="4316721"/>
              <a:ext cx="1327256" cy="50808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a:solidFill>
                    <a:schemeClr val="tx1"/>
                  </a:solidFill>
                </a:rPr>
                <a:t>Result</a:t>
              </a:r>
            </a:p>
            <a:p>
              <a:pPr marL="342900" indent="-342900" algn="ctr">
                <a:lnSpc>
                  <a:spcPct val="86000"/>
                </a:lnSpc>
                <a:spcBef>
                  <a:spcPct val="40000"/>
                </a:spcBef>
              </a:pPr>
              <a:r>
                <a:rPr lang="en-US" sz="1000" b="1" i="1">
                  <a:solidFill>
                    <a:schemeClr val="tx1"/>
                  </a:solidFill>
                </a:rPr>
                <a:t>Store</a:t>
              </a:r>
            </a:p>
          </p:txBody>
        </p:sp>
        <p:sp>
          <p:nvSpPr>
            <p:cNvPr id="89" name="Rectangle 28"/>
            <p:cNvSpPr>
              <a:spLocks noChangeArrowheads="1"/>
            </p:cNvSpPr>
            <p:nvPr/>
          </p:nvSpPr>
          <p:spPr bwMode="auto">
            <a:xfrm>
              <a:off x="7207144" y="5165152"/>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solidFill>
                    <a:srgbClr val="FC0C34"/>
                  </a:solidFill>
                </a:rPr>
                <a:t>Next</a:t>
              </a:r>
            </a:p>
            <a:p>
              <a:pPr marL="342900" indent="-342900" algn="ctr">
                <a:lnSpc>
                  <a:spcPct val="86000"/>
                </a:lnSpc>
                <a:spcBef>
                  <a:spcPct val="40000"/>
                </a:spcBef>
              </a:pPr>
              <a:r>
                <a:rPr lang="en-US" sz="1000" b="1" i="1" dirty="0">
                  <a:solidFill>
                    <a:srgbClr val="FC0C34"/>
                  </a:solidFill>
                </a:rPr>
                <a:t>Instruction</a:t>
              </a:r>
            </a:p>
          </p:txBody>
        </p:sp>
        <p:sp>
          <p:nvSpPr>
            <p:cNvPr id="90" name="Line 29"/>
            <p:cNvSpPr>
              <a:spLocks noChangeShapeType="1"/>
            </p:cNvSpPr>
            <p:nvPr/>
          </p:nvSpPr>
          <p:spPr bwMode="auto">
            <a:xfrm>
              <a:off x="7833309" y="1762831"/>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91" name="Line 30"/>
            <p:cNvSpPr>
              <a:spLocks noChangeShapeType="1"/>
            </p:cNvSpPr>
            <p:nvPr/>
          </p:nvSpPr>
          <p:spPr bwMode="auto">
            <a:xfrm>
              <a:off x="7833309" y="345682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92" name="Line 31"/>
            <p:cNvSpPr>
              <a:spLocks noChangeShapeType="1"/>
            </p:cNvSpPr>
            <p:nvPr/>
          </p:nvSpPr>
          <p:spPr bwMode="auto">
            <a:xfrm>
              <a:off x="7833309" y="260839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93" name="Line 32"/>
            <p:cNvSpPr>
              <a:spLocks noChangeShapeType="1"/>
            </p:cNvSpPr>
            <p:nvPr/>
          </p:nvSpPr>
          <p:spPr bwMode="auto">
            <a:xfrm>
              <a:off x="7833309" y="488998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113" name="Line 33"/>
            <p:cNvSpPr>
              <a:spLocks noChangeShapeType="1"/>
            </p:cNvSpPr>
            <p:nvPr/>
          </p:nvSpPr>
          <p:spPr bwMode="auto">
            <a:xfrm>
              <a:off x="7833309" y="3978495"/>
              <a:ext cx="0" cy="323894"/>
            </a:xfrm>
            <a:prstGeom prst="line">
              <a:avLst/>
            </a:prstGeom>
            <a:noFill/>
            <a:ln w="25400">
              <a:solidFill>
                <a:schemeClr val="tx1"/>
              </a:solidFill>
              <a:round/>
              <a:headEnd/>
              <a:tailEnd type="triangle" w="med" len="med"/>
            </a:ln>
            <a:effectLst/>
          </p:spPr>
          <p:txBody>
            <a:bodyPr/>
            <a:lstStyle/>
            <a:p>
              <a:endParaRPr lang="en-US" sz="1000"/>
            </a:p>
          </p:txBody>
        </p:sp>
        <p:sp>
          <p:nvSpPr>
            <p:cNvPr id="114" name="Line 34"/>
            <p:cNvSpPr>
              <a:spLocks noChangeShapeType="1"/>
            </p:cNvSpPr>
            <p:nvPr/>
          </p:nvSpPr>
          <p:spPr bwMode="auto">
            <a:xfrm>
              <a:off x="7833309" y="5738416"/>
              <a:ext cx="0" cy="128984"/>
            </a:xfrm>
            <a:prstGeom prst="line">
              <a:avLst/>
            </a:prstGeom>
            <a:noFill/>
            <a:ln w="25400">
              <a:solidFill>
                <a:schemeClr val="tx1"/>
              </a:solidFill>
              <a:round/>
              <a:headEnd/>
              <a:tailEnd/>
            </a:ln>
            <a:effectLst/>
          </p:spPr>
          <p:txBody>
            <a:bodyPr/>
            <a:lstStyle/>
            <a:p>
              <a:endParaRPr lang="en-US" sz="1000"/>
            </a:p>
          </p:txBody>
        </p:sp>
        <p:sp>
          <p:nvSpPr>
            <p:cNvPr id="115" name="Line 35"/>
            <p:cNvSpPr>
              <a:spLocks noChangeShapeType="1"/>
            </p:cNvSpPr>
            <p:nvPr/>
          </p:nvSpPr>
          <p:spPr bwMode="auto">
            <a:xfrm flipH="1">
              <a:off x="6934200" y="5867400"/>
              <a:ext cx="899109" cy="0"/>
            </a:xfrm>
            <a:prstGeom prst="line">
              <a:avLst/>
            </a:prstGeom>
            <a:noFill/>
            <a:ln w="25400">
              <a:solidFill>
                <a:schemeClr val="tx1"/>
              </a:solidFill>
              <a:round/>
              <a:headEnd/>
              <a:tailEnd/>
            </a:ln>
            <a:effectLst/>
          </p:spPr>
          <p:txBody>
            <a:bodyPr/>
            <a:lstStyle/>
            <a:p>
              <a:endParaRPr lang="en-US" sz="1000"/>
            </a:p>
          </p:txBody>
        </p:sp>
        <p:sp>
          <p:nvSpPr>
            <p:cNvPr id="116" name="Line 36"/>
            <p:cNvSpPr>
              <a:spLocks noChangeShapeType="1"/>
            </p:cNvSpPr>
            <p:nvPr/>
          </p:nvSpPr>
          <p:spPr bwMode="auto">
            <a:xfrm flipV="1">
              <a:off x="6934200" y="914400"/>
              <a:ext cx="0" cy="4953000"/>
            </a:xfrm>
            <a:prstGeom prst="line">
              <a:avLst/>
            </a:prstGeom>
            <a:noFill/>
            <a:ln w="25400">
              <a:solidFill>
                <a:schemeClr val="tx1"/>
              </a:solidFill>
              <a:round/>
              <a:headEnd/>
              <a:tailEnd/>
            </a:ln>
            <a:effectLst/>
          </p:spPr>
          <p:txBody>
            <a:bodyPr/>
            <a:lstStyle/>
            <a:p>
              <a:endParaRPr lang="en-US" sz="1000"/>
            </a:p>
          </p:txBody>
        </p:sp>
        <p:sp>
          <p:nvSpPr>
            <p:cNvPr id="117" name="Line 37"/>
            <p:cNvSpPr>
              <a:spLocks noChangeShapeType="1"/>
            </p:cNvSpPr>
            <p:nvPr/>
          </p:nvSpPr>
          <p:spPr bwMode="auto">
            <a:xfrm>
              <a:off x="6934200" y="914400"/>
              <a:ext cx="899109" cy="0"/>
            </a:xfrm>
            <a:prstGeom prst="line">
              <a:avLst/>
            </a:prstGeom>
            <a:noFill/>
            <a:ln w="25400">
              <a:solidFill>
                <a:schemeClr val="tx1"/>
              </a:solidFill>
              <a:round/>
              <a:headEnd/>
              <a:tailEnd/>
            </a:ln>
            <a:effectLst/>
          </p:spPr>
          <p:txBody>
            <a:bodyPr/>
            <a:lstStyle/>
            <a:p>
              <a:endParaRPr lang="en-US" sz="1000"/>
            </a:p>
          </p:txBody>
        </p:sp>
        <p:sp>
          <p:nvSpPr>
            <p:cNvPr id="118" name="Line 38"/>
            <p:cNvSpPr>
              <a:spLocks noChangeShapeType="1"/>
            </p:cNvSpPr>
            <p:nvPr/>
          </p:nvSpPr>
          <p:spPr bwMode="auto">
            <a:xfrm>
              <a:off x="7833309" y="914400"/>
              <a:ext cx="0" cy="260835"/>
            </a:xfrm>
            <a:prstGeom prst="line">
              <a:avLst/>
            </a:prstGeom>
            <a:noFill/>
            <a:ln w="25400">
              <a:solidFill>
                <a:schemeClr val="tx1"/>
              </a:solidFill>
              <a:round/>
              <a:headEnd/>
              <a:tailEnd type="triangle" w="med" len="med"/>
            </a:ln>
            <a:effectLst/>
          </p:spPr>
          <p:txBody>
            <a:bodyPr/>
            <a:lstStyle/>
            <a:p>
              <a:endParaRPr lang="en-US" sz="1000"/>
            </a:p>
          </p:txBody>
        </p:sp>
      </p:grpSp>
    </p:spTree>
    <p:extLst>
      <p:ext uri="{BB962C8B-B14F-4D97-AF65-F5344CB8AC3E}">
        <p14:creationId xmlns:p14="http://schemas.microsoft.com/office/powerpoint/2010/main" val="404017659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508377" cy="838200"/>
          </a:xfrm>
        </p:spPr>
        <p:txBody>
          <a:bodyPr/>
          <a:lstStyle/>
          <a:p>
            <a:r>
              <a:rPr lang="en-US" b="1" dirty="0" err="1" smtClean="0">
                <a:latin typeface="Arial"/>
                <a:cs typeface="Arial"/>
              </a:rPr>
              <a:t>Giải</a:t>
            </a:r>
            <a:r>
              <a:rPr lang="en-US" b="1" dirty="0" smtClean="0">
                <a:latin typeface="Arial"/>
                <a:cs typeface="Arial"/>
              </a:rPr>
              <a:t> </a:t>
            </a:r>
            <a:r>
              <a:rPr lang="en-US" b="1" dirty="0" err="1" smtClean="0">
                <a:latin typeface="Arial"/>
                <a:cs typeface="Arial"/>
              </a:rPr>
              <a:t>mã</a:t>
            </a:r>
            <a:r>
              <a:rPr lang="en-US" b="1" dirty="0" smtClean="0">
                <a:latin typeface="Arial"/>
                <a:cs typeface="Arial"/>
              </a:rPr>
              <a:t> </a:t>
            </a:r>
            <a:r>
              <a:rPr lang="en-US" b="1" dirty="0" err="1" smtClean="0">
                <a:latin typeface="Arial"/>
                <a:cs typeface="Arial"/>
              </a:rPr>
              <a:t>lệnh</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12</a:t>
            </a:fld>
            <a:endParaRPr lang="en-US" dirty="0"/>
          </a:p>
        </p:txBody>
      </p:sp>
      <p:sp>
        <p:nvSpPr>
          <p:cNvPr id="38" name="Rectangle 3"/>
          <p:cNvSpPr txBox="1">
            <a:spLocks noChangeArrowheads="1"/>
          </p:cNvSpPr>
          <p:nvPr/>
        </p:nvSpPr>
        <p:spPr bwMode="auto">
          <a:xfrm>
            <a:off x="381000" y="1295400"/>
            <a:ext cx="8458200" cy="67916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4163" indent="-246063">
              <a:lnSpc>
                <a:spcPct val="85000"/>
              </a:lnSpc>
              <a:spcBef>
                <a:spcPct val="20000"/>
              </a:spcBef>
              <a:buClr>
                <a:srgbClr val="FC0128"/>
              </a:buClr>
              <a:buSzPct val="75000"/>
              <a:buFont typeface="Wingdings" pitchFamily="2" charset="2"/>
              <a:buChar char="q"/>
            </a:pPr>
            <a:r>
              <a:rPr kumimoji="0" lang="en-US" sz="2400" b="0" i="0" u="none" strike="noStrike" kern="0" cap="none" spc="0" normalizeH="0" baseline="0" noProof="0" dirty="0" err="1" smtClean="0">
                <a:ln>
                  <a:noFill/>
                </a:ln>
                <a:solidFill>
                  <a:srgbClr val="000000"/>
                </a:solidFill>
                <a:effectLst/>
                <a:uLnTx/>
                <a:uFillTx/>
                <a:latin typeface="Arial"/>
              </a:rPr>
              <a:t>Chuyển</a:t>
            </a:r>
            <a:r>
              <a:rPr kumimoji="0" lang="en-US" sz="2400" b="0" i="0" u="none" strike="noStrike" kern="0" cap="none" spc="0" normalizeH="0" noProof="0" dirty="0" smtClean="0">
                <a:ln>
                  <a:noFill/>
                </a:ln>
                <a:solidFill>
                  <a:srgbClr val="000000"/>
                </a:solidFill>
                <a:effectLst/>
                <a:uLnTx/>
                <a:uFillTx/>
                <a:latin typeface="Arial"/>
              </a:rPr>
              <a:t> </a:t>
            </a:r>
            <a:r>
              <a:rPr kumimoji="0" lang="en-US" sz="2400" b="0" i="0" u="none" strike="noStrike" kern="0" cap="none" spc="0" normalizeH="0" noProof="0" dirty="0" err="1" smtClean="0">
                <a:ln>
                  <a:noFill/>
                </a:ln>
                <a:solidFill>
                  <a:srgbClr val="000000"/>
                </a:solidFill>
                <a:effectLst/>
                <a:uLnTx/>
                <a:uFillTx/>
                <a:latin typeface="Arial"/>
              </a:rPr>
              <a:t>các</a:t>
            </a:r>
            <a:r>
              <a:rPr kumimoji="0" lang="en-US" sz="2400" b="0" i="0" u="none" strike="noStrike" kern="0" cap="none" spc="0" normalizeH="0" noProof="0" dirty="0" smtClean="0">
                <a:ln>
                  <a:noFill/>
                </a:ln>
                <a:solidFill>
                  <a:srgbClr val="000000"/>
                </a:solidFill>
                <a:effectLst/>
                <a:uLnTx/>
                <a:uFillTx/>
                <a:latin typeface="Arial"/>
              </a:rPr>
              <a:t> bit </a:t>
            </a:r>
            <a:r>
              <a:rPr kumimoji="0" lang="en-US" sz="2400" b="0" i="0" u="none" strike="noStrike" kern="0" cap="none" spc="0" normalizeH="0" noProof="0" dirty="0" err="1" smtClean="0">
                <a:ln>
                  <a:noFill/>
                </a:ln>
                <a:solidFill>
                  <a:srgbClr val="000000"/>
                </a:solidFill>
                <a:effectLst/>
                <a:uLnTx/>
                <a:uFillTx/>
                <a:latin typeface="Arial"/>
              </a:rPr>
              <a:t>thuộc</a:t>
            </a:r>
            <a:r>
              <a:rPr kumimoji="0" lang="en-US" sz="2400" b="0" i="0" u="none" strike="noStrike" kern="0" cap="none" spc="0" normalizeH="0" noProof="0" dirty="0" smtClean="0">
                <a:ln>
                  <a:noFill/>
                </a:ln>
                <a:solidFill>
                  <a:srgbClr val="000000"/>
                </a:solidFill>
                <a:effectLst/>
                <a:uLnTx/>
                <a:uFillTx/>
                <a:latin typeface="Arial"/>
              </a:rPr>
              <a:t> </a:t>
            </a:r>
            <a:r>
              <a:rPr kumimoji="0" lang="en-US" sz="2400" b="0" i="0" u="none" strike="noStrike" kern="0" cap="none" spc="0" normalizeH="0" noProof="0" dirty="0" err="1" smtClean="0">
                <a:ln>
                  <a:noFill/>
                </a:ln>
                <a:solidFill>
                  <a:srgbClr val="000000"/>
                </a:solidFill>
                <a:effectLst/>
                <a:uLnTx/>
                <a:uFillTx/>
                <a:latin typeface="Arial"/>
              </a:rPr>
              <a:t>trường</a:t>
            </a:r>
            <a:r>
              <a:rPr kumimoji="0" lang="en-US" sz="2400" b="0" i="0" u="none" strike="noStrike" kern="0" cap="none" spc="0" normalizeH="0" noProof="0" dirty="0" smtClean="0">
                <a:ln>
                  <a:noFill/>
                </a:ln>
                <a:solidFill>
                  <a:srgbClr val="000000"/>
                </a:solidFill>
                <a:effectLst/>
                <a:uLnTx/>
                <a:uFillTx/>
                <a:latin typeface="Arial"/>
              </a:rPr>
              <a:t> </a:t>
            </a:r>
            <a:r>
              <a:rPr kumimoji="0" lang="en-US" sz="2400" b="0" i="0" u="none" strike="noStrike" kern="0" cap="none" spc="0" normalizeH="0" noProof="0" dirty="0" err="1" smtClean="0">
                <a:ln>
                  <a:noFill/>
                </a:ln>
                <a:solidFill>
                  <a:srgbClr val="000000"/>
                </a:solidFill>
                <a:effectLst/>
                <a:uLnTx/>
                <a:uFillTx/>
                <a:latin typeface="Arial"/>
              </a:rPr>
              <a:t>mã</a:t>
            </a:r>
            <a:r>
              <a:rPr kumimoji="0" lang="en-US" sz="2400" b="0" i="0" u="none" strike="noStrike" kern="0" cap="none" spc="0" normalizeH="0" noProof="0" dirty="0" smtClean="0">
                <a:ln>
                  <a:noFill/>
                </a:ln>
                <a:solidFill>
                  <a:srgbClr val="000000"/>
                </a:solidFill>
                <a:effectLst/>
                <a:uLnTx/>
                <a:uFillTx/>
                <a:latin typeface="Arial"/>
              </a:rPr>
              <a:t> </a:t>
            </a:r>
            <a:r>
              <a:rPr kumimoji="0" lang="en-US" sz="2400" b="0" i="0" u="none" strike="noStrike" kern="0" cap="none" spc="0" normalizeH="0" noProof="0" dirty="0" err="1" smtClean="0">
                <a:ln>
                  <a:noFill/>
                </a:ln>
                <a:solidFill>
                  <a:srgbClr val="000000"/>
                </a:solidFill>
                <a:effectLst/>
                <a:uLnTx/>
                <a:uFillTx/>
                <a:latin typeface="Arial"/>
              </a:rPr>
              <a:t>lệnh</a:t>
            </a:r>
            <a:r>
              <a:rPr kumimoji="0" lang="en-US" sz="2400" b="0" i="0" u="none" strike="noStrike" kern="0" cap="none" spc="0" normalizeH="0" noProof="0" dirty="0" smtClean="0">
                <a:ln>
                  <a:noFill/>
                </a:ln>
                <a:solidFill>
                  <a:srgbClr val="000000"/>
                </a:solidFill>
                <a:effectLst/>
                <a:uLnTx/>
                <a:uFillTx/>
                <a:latin typeface="Arial"/>
              </a:rPr>
              <a:t> </a:t>
            </a:r>
            <a:r>
              <a:rPr lang="en-US" sz="2400" kern="0" dirty="0" err="1" smtClean="0">
                <a:solidFill>
                  <a:srgbClr val="000000"/>
                </a:solidFill>
                <a:latin typeface="Arial"/>
              </a:rPr>
              <a:t>và</a:t>
            </a:r>
            <a:r>
              <a:rPr lang="en-US" sz="2400" kern="0" dirty="0" smtClean="0">
                <a:solidFill>
                  <a:srgbClr val="000000"/>
                </a:solidFill>
                <a:latin typeface="Arial"/>
              </a:rPr>
              <a:t> </a:t>
            </a:r>
            <a:r>
              <a:rPr lang="en-US" sz="2400" kern="0" dirty="0" err="1" smtClean="0">
                <a:solidFill>
                  <a:srgbClr val="000000"/>
                </a:solidFill>
                <a:latin typeface="Arial"/>
              </a:rPr>
              <a:t>trường</a:t>
            </a:r>
            <a:r>
              <a:rPr lang="en-US" sz="2400" kern="0" dirty="0" smtClean="0">
                <a:solidFill>
                  <a:srgbClr val="000000"/>
                </a:solidFill>
                <a:latin typeface="Arial"/>
              </a:rPr>
              <a:t> </a:t>
            </a:r>
            <a:r>
              <a:rPr lang="en-US" sz="2400" kern="0" dirty="0" err="1" smtClean="0">
                <a:solidFill>
                  <a:srgbClr val="000000"/>
                </a:solidFill>
                <a:latin typeface="Arial"/>
              </a:rPr>
              <a:t>mã</a:t>
            </a:r>
            <a:r>
              <a:rPr lang="en-US" sz="2400" kern="0" dirty="0" smtClean="0">
                <a:solidFill>
                  <a:srgbClr val="000000"/>
                </a:solidFill>
                <a:latin typeface="Arial"/>
              </a:rPr>
              <a:t> </a:t>
            </a:r>
            <a:r>
              <a:rPr lang="en-US" sz="2400" kern="0" dirty="0" err="1" smtClean="0">
                <a:solidFill>
                  <a:srgbClr val="000000"/>
                </a:solidFill>
                <a:latin typeface="Arial"/>
              </a:rPr>
              <a:t>chức</a:t>
            </a:r>
            <a:r>
              <a:rPr lang="en-US" sz="2400" kern="0" dirty="0" smtClean="0">
                <a:solidFill>
                  <a:srgbClr val="000000"/>
                </a:solidFill>
                <a:latin typeface="Arial"/>
              </a:rPr>
              <a:t> </a:t>
            </a:r>
            <a:r>
              <a:rPr lang="en-US" sz="2400" kern="0" dirty="0" err="1" smtClean="0">
                <a:solidFill>
                  <a:srgbClr val="000000"/>
                </a:solidFill>
                <a:latin typeface="Arial"/>
              </a:rPr>
              <a:t>năng</a:t>
            </a:r>
            <a:r>
              <a:rPr lang="en-US" sz="2400" kern="0" dirty="0" smtClean="0">
                <a:solidFill>
                  <a:srgbClr val="000000"/>
                </a:solidFill>
                <a:latin typeface="Arial"/>
              </a:rPr>
              <a:t> </a:t>
            </a:r>
            <a:r>
              <a:rPr lang="en-US" sz="2400" kern="0" dirty="0" err="1" smtClean="0">
                <a:solidFill>
                  <a:srgbClr val="000000"/>
                </a:solidFill>
                <a:latin typeface="Arial"/>
              </a:rPr>
              <a:t>tới</a:t>
            </a:r>
            <a:r>
              <a:rPr lang="en-US" sz="2400" kern="0" dirty="0" smtClean="0">
                <a:solidFill>
                  <a:srgbClr val="000000"/>
                </a:solidFill>
                <a:latin typeface="Arial"/>
              </a:rPr>
              <a:t> </a:t>
            </a:r>
            <a:r>
              <a:rPr lang="en-US" sz="2400" kern="0" dirty="0" err="1" smtClean="0">
                <a:solidFill>
                  <a:srgbClr val="000000"/>
                </a:solidFill>
                <a:latin typeface="Arial"/>
              </a:rPr>
              <a:t>khối</a:t>
            </a:r>
            <a:r>
              <a:rPr lang="en-US" sz="2400" kern="0" dirty="0" smtClean="0">
                <a:solidFill>
                  <a:srgbClr val="000000"/>
                </a:solidFill>
                <a:latin typeface="Arial"/>
              </a:rPr>
              <a:t> </a:t>
            </a:r>
            <a:r>
              <a:rPr lang="en-US" sz="2400" kern="0" dirty="0" err="1" smtClean="0">
                <a:solidFill>
                  <a:srgbClr val="000000"/>
                </a:solidFill>
                <a:latin typeface="Arial"/>
              </a:rPr>
              <a:t>điều</a:t>
            </a:r>
            <a:r>
              <a:rPr lang="en-US" sz="2400" kern="0" dirty="0" smtClean="0">
                <a:solidFill>
                  <a:srgbClr val="000000"/>
                </a:solidFill>
                <a:latin typeface="Arial"/>
              </a:rPr>
              <a:t> </a:t>
            </a:r>
            <a:r>
              <a:rPr lang="en-US" sz="2400" kern="0" dirty="0" err="1" smtClean="0">
                <a:solidFill>
                  <a:srgbClr val="000000"/>
                </a:solidFill>
                <a:latin typeface="Arial"/>
              </a:rPr>
              <a:t>khiển</a:t>
            </a:r>
            <a:endParaRPr kumimoji="0" lang="en-US" sz="2000" b="0" i="0" u="none" strike="noStrike" kern="0" cap="none" spc="0" normalizeH="0" baseline="0" noProof="0" dirty="0" smtClean="0">
              <a:ln>
                <a:noFill/>
              </a:ln>
              <a:solidFill>
                <a:srgbClr val="000000"/>
              </a:solidFill>
              <a:effectLst/>
              <a:uLnTx/>
              <a:uFillTx/>
              <a:latin typeface="Arial"/>
            </a:endParaRPr>
          </a:p>
        </p:txBody>
      </p:sp>
      <p:sp>
        <p:nvSpPr>
          <p:cNvPr id="39" name="Line 4"/>
          <p:cNvSpPr>
            <a:spLocks noChangeShapeType="1"/>
          </p:cNvSpPr>
          <p:nvPr/>
        </p:nvSpPr>
        <p:spPr bwMode="auto">
          <a:xfrm>
            <a:off x="1219200" y="3733800"/>
            <a:ext cx="6858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40" name="Line 5"/>
          <p:cNvSpPr>
            <a:spLocks noChangeShapeType="1"/>
          </p:cNvSpPr>
          <p:nvPr/>
        </p:nvSpPr>
        <p:spPr bwMode="auto">
          <a:xfrm>
            <a:off x="1905000" y="2362200"/>
            <a:ext cx="0" cy="29718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41" name="Text Box 6"/>
          <p:cNvSpPr txBox="1">
            <a:spLocks noChangeArrowheads="1"/>
          </p:cNvSpPr>
          <p:nvPr/>
        </p:nvSpPr>
        <p:spPr bwMode="auto">
          <a:xfrm>
            <a:off x="762000" y="3429000"/>
            <a:ext cx="1132041" cy="338554"/>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Instruction</a:t>
            </a:r>
          </a:p>
        </p:txBody>
      </p:sp>
      <p:sp>
        <p:nvSpPr>
          <p:cNvPr id="55" name="Oval 20"/>
          <p:cNvSpPr>
            <a:spLocks noChangeArrowheads="1"/>
          </p:cNvSpPr>
          <p:nvPr/>
        </p:nvSpPr>
        <p:spPr bwMode="auto">
          <a:xfrm>
            <a:off x="3429000" y="1828800"/>
            <a:ext cx="762000" cy="10668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56" name="Rectangle 21"/>
          <p:cNvSpPr>
            <a:spLocks noChangeArrowheads="1"/>
          </p:cNvSpPr>
          <p:nvPr/>
        </p:nvSpPr>
        <p:spPr bwMode="auto">
          <a:xfrm>
            <a:off x="3554104" y="21336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Control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ysClr val="windowText" lastClr="000000"/>
                </a:solidFill>
                <a:effectLst/>
                <a:uLnTx/>
                <a:uFillTx/>
              </a:rPr>
              <a:t>Unit</a:t>
            </a:r>
          </a:p>
        </p:txBody>
      </p:sp>
      <p:sp>
        <p:nvSpPr>
          <p:cNvPr id="57" name="Line 22"/>
          <p:cNvSpPr>
            <a:spLocks noChangeShapeType="1"/>
          </p:cNvSpPr>
          <p:nvPr/>
        </p:nvSpPr>
        <p:spPr bwMode="auto">
          <a:xfrm>
            <a:off x="1905000" y="2362200"/>
            <a:ext cx="15240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37" name="Group 36"/>
          <p:cNvGrpSpPr/>
          <p:nvPr/>
        </p:nvGrpSpPr>
        <p:grpSpPr>
          <a:xfrm>
            <a:off x="7315200" y="2057400"/>
            <a:ext cx="1028700" cy="3352800"/>
            <a:chOff x="6934200" y="914400"/>
            <a:chExt cx="1600200" cy="4953000"/>
          </a:xfrm>
        </p:grpSpPr>
        <p:sp>
          <p:nvSpPr>
            <p:cNvPr id="59" name="Rectangle 23"/>
            <p:cNvSpPr>
              <a:spLocks noChangeArrowheads="1"/>
            </p:cNvSpPr>
            <p:nvPr/>
          </p:nvSpPr>
          <p:spPr bwMode="auto">
            <a:xfrm>
              <a:off x="7207144" y="118956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Fetch</a:t>
              </a:r>
            </a:p>
          </p:txBody>
        </p:sp>
        <p:sp>
          <p:nvSpPr>
            <p:cNvPr id="60" name="Rectangle 24"/>
            <p:cNvSpPr>
              <a:spLocks noChangeArrowheads="1"/>
            </p:cNvSpPr>
            <p:nvPr/>
          </p:nvSpPr>
          <p:spPr bwMode="auto">
            <a:xfrm>
              <a:off x="7207144" y="203799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solidFill>
                    <a:srgbClr val="FC0C34"/>
                  </a:solidFill>
                </a:rPr>
                <a:t>Instruction</a:t>
              </a:r>
            </a:p>
            <a:p>
              <a:pPr marL="342900" indent="-342900" algn="ctr">
                <a:lnSpc>
                  <a:spcPct val="86000"/>
                </a:lnSpc>
                <a:spcBef>
                  <a:spcPct val="40000"/>
                </a:spcBef>
              </a:pPr>
              <a:r>
                <a:rPr lang="en-US" sz="1000" b="1" i="1" dirty="0">
                  <a:solidFill>
                    <a:srgbClr val="FC0C34"/>
                  </a:solidFill>
                </a:rPr>
                <a:t>Decode</a:t>
              </a:r>
            </a:p>
          </p:txBody>
        </p:sp>
        <p:sp>
          <p:nvSpPr>
            <p:cNvPr id="61" name="Rectangle 25"/>
            <p:cNvSpPr>
              <a:spLocks noChangeArrowheads="1"/>
            </p:cNvSpPr>
            <p:nvPr/>
          </p:nvSpPr>
          <p:spPr bwMode="auto">
            <a:xfrm>
              <a:off x="7207144" y="2883562"/>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Operand</a:t>
              </a:r>
            </a:p>
            <a:p>
              <a:pPr marL="342900" indent="-342900" algn="ctr">
                <a:lnSpc>
                  <a:spcPct val="86000"/>
                </a:lnSpc>
                <a:spcBef>
                  <a:spcPct val="40000"/>
                </a:spcBef>
              </a:pPr>
              <a:r>
                <a:rPr lang="en-US" sz="1000" b="1" i="1" dirty="0"/>
                <a:t>Fetch</a:t>
              </a:r>
            </a:p>
          </p:txBody>
        </p:sp>
        <p:sp>
          <p:nvSpPr>
            <p:cNvPr id="62" name="Rectangle 26"/>
            <p:cNvSpPr>
              <a:spLocks noChangeArrowheads="1"/>
            </p:cNvSpPr>
            <p:nvPr/>
          </p:nvSpPr>
          <p:spPr bwMode="auto">
            <a:xfrm>
              <a:off x="7207144" y="3731992"/>
              <a:ext cx="1327256" cy="247687"/>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8000"/>
                </a:lnSpc>
                <a:spcBef>
                  <a:spcPct val="43000"/>
                </a:spcBef>
              </a:pPr>
              <a:r>
                <a:rPr lang="en-US" sz="1000" b="1" i="1">
                  <a:solidFill>
                    <a:schemeClr val="tx1"/>
                  </a:solidFill>
                </a:rPr>
                <a:t>Execute</a:t>
              </a:r>
            </a:p>
          </p:txBody>
        </p:sp>
        <p:sp>
          <p:nvSpPr>
            <p:cNvPr id="63" name="Rectangle 27"/>
            <p:cNvSpPr>
              <a:spLocks noChangeArrowheads="1"/>
            </p:cNvSpPr>
            <p:nvPr/>
          </p:nvSpPr>
          <p:spPr bwMode="auto">
            <a:xfrm>
              <a:off x="7207144" y="4316721"/>
              <a:ext cx="1327256" cy="50808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a:solidFill>
                    <a:schemeClr val="tx1"/>
                  </a:solidFill>
                </a:rPr>
                <a:t>Result</a:t>
              </a:r>
            </a:p>
            <a:p>
              <a:pPr marL="342900" indent="-342900" algn="ctr">
                <a:lnSpc>
                  <a:spcPct val="86000"/>
                </a:lnSpc>
                <a:spcBef>
                  <a:spcPct val="40000"/>
                </a:spcBef>
              </a:pPr>
              <a:r>
                <a:rPr lang="en-US" sz="1000" b="1" i="1">
                  <a:solidFill>
                    <a:schemeClr val="tx1"/>
                  </a:solidFill>
                </a:rPr>
                <a:t>Store</a:t>
              </a:r>
            </a:p>
          </p:txBody>
        </p:sp>
        <p:sp>
          <p:nvSpPr>
            <p:cNvPr id="64" name="Rectangle 28"/>
            <p:cNvSpPr>
              <a:spLocks noChangeArrowheads="1"/>
            </p:cNvSpPr>
            <p:nvPr/>
          </p:nvSpPr>
          <p:spPr bwMode="auto">
            <a:xfrm>
              <a:off x="7207144" y="5165152"/>
              <a:ext cx="1327256" cy="50808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solidFill>
                    <a:schemeClr val="tx1"/>
                  </a:solidFill>
                </a:rPr>
                <a:t>Next</a:t>
              </a:r>
            </a:p>
            <a:p>
              <a:pPr marL="342900" indent="-342900" algn="ctr">
                <a:lnSpc>
                  <a:spcPct val="86000"/>
                </a:lnSpc>
                <a:spcBef>
                  <a:spcPct val="40000"/>
                </a:spcBef>
              </a:pPr>
              <a:r>
                <a:rPr lang="en-US" sz="1000" b="1" i="1" dirty="0">
                  <a:solidFill>
                    <a:schemeClr val="tx1"/>
                  </a:solidFill>
                </a:rPr>
                <a:t>Instruction</a:t>
              </a:r>
            </a:p>
          </p:txBody>
        </p:sp>
        <p:sp>
          <p:nvSpPr>
            <p:cNvPr id="65" name="Line 29"/>
            <p:cNvSpPr>
              <a:spLocks noChangeShapeType="1"/>
            </p:cNvSpPr>
            <p:nvPr/>
          </p:nvSpPr>
          <p:spPr bwMode="auto">
            <a:xfrm>
              <a:off x="7833309" y="1762831"/>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66" name="Line 30"/>
            <p:cNvSpPr>
              <a:spLocks noChangeShapeType="1"/>
            </p:cNvSpPr>
            <p:nvPr/>
          </p:nvSpPr>
          <p:spPr bwMode="auto">
            <a:xfrm>
              <a:off x="7833309" y="345682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67" name="Line 31"/>
            <p:cNvSpPr>
              <a:spLocks noChangeShapeType="1"/>
            </p:cNvSpPr>
            <p:nvPr/>
          </p:nvSpPr>
          <p:spPr bwMode="auto">
            <a:xfrm>
              <a:off x="7833309" y="260839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68" name="Line 32"/>
            <p:cNvSpPr>
              <a:spLocks noChangeShapeType="1"/>
            </p:cNvSpPr>
            <p:nvPr/>
          </p:nvSpPr>
          <p:spPr bwMode="auto">
            <a:xfrm>
              <a:off x="7833309" y="488998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79" name="Line 33"/>
            <p:cNvSpPr>
              <a:spLocks noChangeShapeType="1"/>
            </p:cNvSpPr>
            <p:nvPr/>
          </p:nvSpPr>
          <p:spPr bwMode="auto">
            <a:xfrm>
              <a:off x="7833309" y="3978495"/>
              <a:ext cx="0" cy="323894"/>
            </a:xfrm>
            <a:prstGeom prst="line">
              <a:avLst/>
            </a:prstGeom>
            <a:noFill/>
            <a:ln w="25400">
              <a:solidFill>
                <a:schemeClr val="tx1"/>
              </a:solidFill>
              <a:round/>
              <a:headEnd/>
              <a:tailEnd type="triangle" w="med" len="med"/>
            </a:ln>
            <a:effectLst/>
          </p:spPr>
          <p:txBody>
            <a:bodyPr/>
            <a:lstStyle/>
            <a:p>
              <a:endParaRPr lang="en-US" sz="1000"/>
            </a:p>
          </p:txBody>
        </p:sp>
        <p:sp>
          <p:nvSpPr>
            <p:cNvPr id="80" name="Line 34"/>
            <p:cNvSpPr>
              <a:spLocks noChangeShapeType="1"/>
            </p:cNvSpPr>
            <p:nvPr/>
          </p:nvSpPr>
          <p:spPr bwMode="auto">
            <a:xfrm>
              <a:off x="7833309" y="5738416"/>
              <a:ext cx="0" cy="128984"/>
            </a:xfrm>
            <a:prstGeom prst="line">
              <a:avLst/>
            </a:prstGeom>
            <a:noFill/>
            <a:ln w="25400">
              <a:solidFill>
                <a:schemeClr val="tx1"/>
              </a:solidFill>
              <a:round/>
              <a:headEnd/>
              <a:tailEnd/>
            </a:ln>
            <a:effectLst/>
          </p:spPr>
          <p:txBody>
            <a:bodyPr/>
            <a:lstStyle/>
            <a:p>
              <a:endParaRPr lang="en-US" sz="1000"/>
            </a:p>
          </p:txBody>
        </p:sp>
        <p:sp>
          <p:nvSpPr>
            <p:cNvPr id="81" name="Line 35"/>
            <p:cNvSpPr>
              <a:spLocks noChangeShapeType="1"/>
            </p:cNvSpPr>
            <p:nvPr/>
          </p:nvSpPr>
          <p:spPr bwMode="auto">
            <a:xfrm flipH="1">
              <a:off x="6934200" y="5867400"/>
              <a:ext cx="899109" cy="0"/>
            </a:xfrm>
            <a:prstGeom prst="line">
              <a:avLst/>
            </a:prstGeom>
            <a:noFill/>
            <a:ln w="25400">
              <a:solidFill>
                <a:schemeClr val="tx1"/>
              </a:solidFill>
              <a:round/>
              <a:headEnd/>
              <a:tailEnd/>
            </a:ln>
            <a:effectLst/>
          </p:spPr>
          <p:txBody>
            <a:bodyPr/>
            <a:lstStyle/>
            <a:p>
              <a:endParaRPr lang="en-US" sz="1000"/>
            </a:p>
          </p:txBody>
        </p:sp>
        <p:sp>
          <p:nvSpPr>
            <p:cNvPr id="82" name="Line 36"/>
            <p:cNvSpPr>
              <a:spLocks noChangeShapeType="1"/>
            </p:cNvSpPr>
            <p:nvPr/>
          </p:nvSpPr>
          <p:spPr bwMode="auto">
            <a:xfrm flipV="1">
              <a:off x="6934200" y="914400"/>
              <a:ext cx="0" cy="4953000"/>
            </a:xfrm>
            <a:prstGeom prst="line">
              <a:avLst/>
            </a:prstGeom>
            <a:noFill/>
            <a:ln w="25400">
              <a:solidFill>
                <a:schemeClr val="tx1"/>
              </a:solidFill>
              <a:round/>
              <a:headEnd/>
              <a:tailEnd/>
            </a:ln>
            <a:effectLst/>
          </p:spPr>
          <p:txBody>
            <a:bodyPr/>
            <a:lstStyle/>
            <a:p>
              <a:endParaRPr lang="en-US" sz="1000"/>
            </a:p>
          </p:txBody>
        </p:sp>
        <p:sp>
          <p:nvSpPr>
            <p:cNvPr id="83" name="Line 37"/>
            <p:cNvSpPr>
              <a:spLocks noChangeShapeType="1"/>
            </p:cNvSpPr>
            <p:nvPr/>
          </p:nvSpPr>
          <p:spPr bwMode="auto">
            <a:xfrm>
              <a:off x="6934200" y="914400"/>
              <a:ext cx="899109" cy="0"/>
            </a:xfrm>
            <a:prstGeom prst="line">
              <a:avLst/>
            </a:prstGeom>
            <a:noFill/>
            <a:ln w="25400">
              <a:solidFill>
                <a:schemeClr val="tx1"/>
              </a:solidFill>
              <a:round/>
              <a:headEnd/>
              <a:tailEnd/>
            </a:ln>
            <a:effectLst/>
          </p:spPr>
          <p:txBody>
            <a:bodyPr/>
            <a:lstStyle/>
            <a:p>
              <a:endParaRPr lang="en-US" sz="1000"/>
            </a:p>
          </p:txBody>
        </p:sp>
        <p:sp>
          <p:nvSpPr>
            <p:cNvPr id="84" name="Line 38"/>
            <p:cNvSpPr>
              <a:spLocks noChangeShapeType="1"/>
            </p:cNvSpPr>
            <p:nvPr/>
          </p:nvSpPr>
          <p:spPr bwMode="auto">
            <a:xfrm>
              <a:off x="7833309" y="914400"/>
              <a:ext cx="0" cy="260835"/>
            </a:xfrm>
            <a:prstGeom prst="line">
              <a:avLst/>
            </a:prstGeom>
            <a:noFill/>
            <a:ln w="25400">
              <a:solidFill>
                <a:schemeClr val="tx1"/>
              </a:solidFill>
              <a:round/>
              <a:headEnd/>
              <a:tailEnd type="triangle" w="med" len="med"/>
            </a:ln>
            <a:effectLst/>
          </p:spPr>
          <p:txBody>
            <a:bodyPr/>
            <a:lstStyle/>
            <a:p>
              <a:endParaRPr lang="en-US" sz="1000"/>
            </a:p>
          </p:txBody>
        </p:sp>
      </p:grpSp>
      <p:sp>
        <p:nvSpPr>
          <p:cNvPr id="85" name="Line 22"/>
          <p:cNvSpPr>
            <a:spLocks noChangeShapeType="1"/>
          </p:cNvSpPr>
          <p:nvPr/>
        </p:nvSpPr>
        <p:spPr bwMode="auto">
          <a:xfrm>
            <a:off x="1905000" y="3352800"/>
            <a:ext cx="3048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86" name="Line 22"/>
          <p:cNvSpPr>
            <a:spLocks noChangeShapeType="1"/>
          </p:cNvSpPr>
          <p:nvPr/>
        </p:nvSpPr>
        <p:spPr bwMode="auto">
          <a:xfrm>
            <a:off x="1905000" y="3810000"/>
            <a:ext cx="3048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87" name="Line 22"/>
          <p:cNvSpPr>
            <a:spLocks noChangeShapeType="1"/>
          </p:cNvSpPr>
          <p:nvPr/>
        </p:nvSpPr>
        <p:spPr bwMode="auto">
          <a:xfrm>
            <a:off x="1905000" y="4267200"/>
            <a:ext cx="3048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88" name="Line 22"/>
          <p:cNvSpPr>
            <a:spLocks noChangeShapeType="1"/>
          </p:cNvSpPr>
          <p:nvPr/>
        </p:nvSpPr>
        <p:spPr bwMode="auto">
          <a:xfrm>
            <a:off x="1905000" y="4648200"/>
            <a:ext cx="3048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89" name="Line 22"/>
          <p:cNvSpPr>
            <a:spLocks noChangeShapeType="1"/>
          </p:cNvSpPr>
          <p:nvPr/>
        </p:nvSpPr>
        <p:spPr bwMode="auto">
          <a:xfrm>
            <a:off x="1905000" y="5029200"/>
            <a:ext cx="3048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90" name="Line 22"/>
          <p:cNvSpPr>
            <a:spLocks noChangeShapeType="1"/>
          </p:cNvSpPr>
          <p:nvPr/>
        </p:nvSpPr>
        <p:spPr bwMode="auto">
          <a:xfrm>
            <a:off x="1905000" y="5334000"/>
            <a:ext cx="3048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02950681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Arial"/>
                <a:cs typeface="Arial"/>
              </a:rPr>
              <a:t>Giải</a:t>
            </a:r>
            <a:r>
              <a:rPr lang="en-US" b="1" dirty="0" smtClean="0">
                <a:latin typeface="Arial"/>
                <a:cs typeface="Arial"/>
              </a:rPr>
              <a:t> </a:t>
            </a:r>
            <a:r>
              <a:rPr lang="en-US" b="1" dirty="0" err="1" smtClean="0">
                <a:latin typeface="Arial"/>
                <a:cs typeface="Arial"/>
              </a:rPr>
              <a:t>mã</a:t>
            </a:r>
            <a:r>
              <a:rPr lang="en-US" b="1" dirty="0" smtClean="0">
                <a:latin typeface="Arial"/>
                <a:cs typeface="Arial"/>
              </a:rPr>
              <a:t> </a:t>
            </a:r>
            <a:r>
              <a:rPr lang="en-US" b="1" dirty="0" err="1" smtClean="0">
                <a:latin typeface="Arial"/>
                <a:cs typeface="Arial"/>
              </a:rPr>
              <a:t>lệnh</a:t>
            </a:r>
            <a:r>
              <a:rPr lang="en-US" b="1" dirty="0" smtClean="0">
                <a:latin typeface="Arial"/>
                <a:cs typeface="Arial"/>
              </a:rPr>
              <a:t> (</a:t>
            </a:r>
            <a:r>
              <a:rPr lang="en-US" b="1" dirty="0" err="1" smtClean="0">
                <a:latin typeface="Arial"/>
                <a:cs typeface="Arial"/>
              </a:rPr>
              <a:t>lệnh</a:t>
            </a:r>
            <a:r>
              <a:rPr lang="en-US" b="1" dirty="0" smtClean="0">
                <a:latin typeface="Arial"/>
                <a:cs typeface="Arial"/>
              </a:rPr>
              <a:t> R) </a:t>
            </a:r>
            <a:endParaRPr lang="en-US" dirty="0">
              <a:latin typeface="Arial"/>
              <a:cs typeface="Arial"/>
            </a:endParaRP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09800"/>
            <a:ext cx="7827432" cy="3890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595974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Arial"/>
                <a:cs typeface="Arial"/>
              </a:rPr>
              <a:t>Giải</a:t>
            </a:r>
            <a:r>
              <a:rPr lang="en-US" b="1" dirty="0" smtClean="0">
                <a:latin typeface="Arial"/>
                <a:cs typeface="Arial"/>
              </a:rPr>
              <a:t> </a:t>
            </a:r>
            <a:r>
              <a:rPr lang="en-US" b="1" dirty="0" err="1" smtClean="0">
                <a:latin typeface="Arial"/>
                <a:cs typeface="Arial"/>
              </a:rPr>
              <a:t>mã</a:t>
            </a:r>
            <a:r>
              <a:rPr lang="en-US" b="1" dirty="0" smtClean="0">
                <a:latin typeface="Arial"/>
                <a:cs typeface="Arial"/>
              </a:rPr>
              <a:t> </a:t>
            </a:r>
            <a:r>
              <a:rPr lang="en-US" b="1" dirty="0" err="1" smtClean="0">
                <a:latin typeface="Arial"/>
                <a:cs typeface="Arial"/>
              </a:rPr>
              <a:t>lệnh</a:t>
            </a:r>
            <a:r>
              <a:rPr lang="en-US" b="1" dirty="0" smtClean="0">
                <a:latin typeface="Arial"/>
                <a:cs typeface="Arial"/>
              </a:rPr>
              <a:t> (</a:t>
            </a:r>
            <a:r>
              <a:rPr lang="en-US" b="1" dirty="0" err="1" smtClean="0">
                <a:latin typeface="Arial"/>
                <a:cs typeface="Arial"/>
              </a:rPr>
              <a:t>Lệnh</a:t>
            </a:r>
            <a:r>
              <a:rPr lang="en-US" b="1" dirty="0" smtClean="0">
                <a:latin typeface="Arial"/>
                <a:cs typeface="Arial"/>
              </a:rPr>
              <a:t> </a:t>
            </a:r>
            <a:r>
              <a:rPr lang="en-US" b="1" dirty="0" err="1" smtClean="0">
                <a:latin typeface="Arial"/>
                <a:cs typeface="Arial"/>
              </a:rPr>
              <a:t>trực</a:t>
            </a:r>
            <a:r>
              <a:rPr lang="en-US" b="1" dirty="0" smtClean="0">
                <a:latin typeface="Arial"/>
                <a:cs typeface="Arial"/>
              </a:rPr>
              <a:t> </a:t>
            </a:r>
            <a:r>
              <a:rPr lang="en-US" b="1" dirty="0" err="1" smtClean="0">
                <a:latin typeface="Arial"/>
                <a:cs typeface="Arial"/>
              </a:rPr>
              <a:t>tiếp</a:t>
            </a:r>
            <a:r>
              <a:rPr lang="en-US" b="1" dirty="0" smtClean="0">
                <a:latin typeface="Arial"/>
                <a:cs typeface="Arial"/>
              </a:rPr>
              <a:t>)</a:t>
            </a:r>
            <a:endParaRPr lang="en-US" dirty="0">
              <a:latin typeface="Arial"/>
              <a:cs typeface="Arial"/>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62199"/>
            <a:ext cx="7870243" cy="3919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484823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latin typeface="Arial"/>
                <a:cs typeface="Arial"/>
              </a:rPr>
              <a:t>Giải</a:t>
            </a:r>
            <a:r>
              <a:rPr lang="en-US" b="1" dirty="0" smtClean="0">
                <a:latin typeface="Arial"/>
                <a:cs typeface="Arial"/>
              </a:rPr>
              <a:t> </a:t>
            </a:r>
            <a:r>
              <a:rPr lang="en-US" b="1" dirty="0" err="1" smtClean="0">
                <a:latin typeface="Arial"/>
                <a:cs typeface="Arial"/>
              </a:rPr>
              <a:t>mã</a:t>
            </a:r>
            <a:r>
              <a:rPr lang="en-US" b="1" dirty="0" smtClean="0">
                <a:latin typeface="Arial"/>
                <a:cs typeface="Arial"/>
              </a:rPr>
              <a:t> </a:t>
            </a:r>
            <a:r>
              <a:rPr lang="en-US" b="1" dirty="0" err="1" smtClean="0">
                <a:latin typeface="Arial"/>
                <a:cs typeface="Arial"/>
              </a:rPr>
              <a:t>lệnh</a:t>
            </a:r>
            <a:r>
              <a:rPr lang="en-US" b="1" dirty="0" smtClean="0">
                <a:latin typeface="Arial"/>
                <a:cs typeface="Arial"/>
              </a:rPr>
              <a:t> (</a:t>
            </a:r>
            <a:r>
              <a:rPr lang="en-US" b="1" dirty="0" err="1" smtClean="0">
                <a:latin typeface="Arial"/>
                <a:cs typeface="Arial"/>
              </a:rPr>
              <a:t>các</a:t>
            </a:r>
            <a:r>
              <a:rPr lang="en-US" b="1" dirty="0" smtClean="0">
                <a:latin typeface="Arial"/>
                <a:cs typeface="Arial"/>
              </a:rPr>
              <a:t> </a:t>
            </a:r>
            <a:r>
              <a:rPr lang="en-US" b="1" dirty="0" err="1" smtClean="0">
                <a:latin typeface="Arial"/>
                <a:cs typeface="Arial"/>
              </a:rPr>
              <a:t>tín</a:t>
            </a:r>
            <a:r>
              <a:rPr lang="en-US" b="1" dirty="0" smtClean="0">
                <a:latin typeface="Arial"/>
                <a:cs typeface="Arial"/>
              </a:rPr>
              <a:t> </a:t>
            </a:r>
            <a:r>
              <a:rPr lang="en-US" b="1" dirty="0" err="1" smtClean="0">
                <a:latin typeface="Arial"/>
                <a:cs typeface="Arial"/>
              </a:rPr>
              <a:t>hiệu</a:t>
            </a:r>
            <a:r>
              <a:rPr lang="en-US" b="1" dirty="0" smtClean="0">
                <a:latin typeface="Arial"/>
                <a:cs typeface="Arial"/>
              </a:rPr>
              <a:t> </a:t>
            </a:r>
            <a:r>
              <a:rPr lang="en-US" b="1" dirty="0" err="1" smtClean="0">
                <a:latin typeface="Arial"/>
                <a:cs typeface="Arial"/>
              </a:rPr>
              <a:t>điều</a:t>
            </a:r>
            <a:r>
              <a:rPr lang="en-US" b="1" dirty="0" smtClean="0">
                <a:latin typeface="Arial"/>
                <a:cs typeface="Arial"/>
              </a:rPr>
              <a:t> </a:t>
            </a:r>
            <a:r>
              <a:rPr lang="en-US" b="1" dirty="0" err="1" smtClean="0">
                <a:latin typeface="Arial"/>
                <a:cs typeface="Arial"/>
              </a:rPr>
              <a:t>khiển</a:t>
            </a:r>
            <a:r>
              <a:rPr lang="en-US" b="1" dirty="0" smtClean="0">
                <a:latin typeface="Arial"/>
                <a:cs typeface="Arial"/>
              </a:rPr>
              <a:t>)</a:t>
            </a:r>
            <a:endParaRPr lang="en-US" dirty="0">
              <a:latin typeface="Arial"/>
              <a:cs typeface="Arial"/>
            </a:endParaRP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7620000" cy="38863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663349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79" y="914400"/>
            <a:ext cx="6705601" cy="1143000"/>
          </a:xfrm>
        </p:spPr>
        <p:txBody>
          <a:bodyPr/>
          <a:lstStyle/>
          <a:p>
            <a:r>
              <a:rPr lang="en-US" b="1" dirty="0" err="1" smtClean="0">
                <a:latin typeface="Arial"/>
                <a:cs typeface="Arial"/>
              </a:rPr>
              <a:t>Giải</a:t>
            </a:r>
            <a:r>
              <a:rPr lang="en-US" b="1" dirty="0" smtClean="0">
                <a:latin typeface="Arial"/>
                <a:cs typeface="Arial"/>
              </a:rPr>
              <a:t> </a:t>
            </a:r>
            <a:r>
              <a:rPr lang="en-US" b="1" dirty="0" err="1" smtClean="0">
                <a:latin typeface="Arial"/>
                <a:cs typeface="Arial"/>
              </a:rPr>
              <a:t>mã</a:t>
            </a:r>
            <a:r>
              <a:rPr lang="en-US" b="1" dirty="0" smtClean="0">
                <a:latin typeface="Arial"/>
                <a:cs typeface="Arial"/>
              </a:rPr>
              <a:t> </a:t>
            </a:r>
            <a:r>
              <a:rPr lang="en-US" b="1" dirty="0" err="1" smtClean="0">
                <a:latin typeface="Arial"/>
                <a:cs typeface="Arial"/>
              </a:rPr>
              <a:t>lệnh</a:t>
            </a:r>
            <a:r>
              <a:rPr lang="en-US" b="1" dirty="0" smtClean="0">
                <a:latin typeface="Arial"/>
                <a:cs typeface="Arial"/>
              </a:rPr>
              <a:t> (R-format</a:t>
            </a:r>
            <a:r>
              <a:rPr lang="en-US" b="1" dirty="0">
                <a:latin typeface="Arial"/>
                <a:cs typeface="Arial"/>
              </a:rPr>
              <a:t>)</a:t>
            </a:r>
            <a:endParaRPr lang="en-US" dirty="0">
              <a:latin typeface="Arial"/>
              <a:cs typeface="Arial"/>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514600"/>
            <a:ext cx="4929187" cy="3836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47" y="2315227"/>
            <a:ext cx="3408680"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065847"/>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Arial"/>
                <a:cs typeface="Arial"/>
              </a:rPr>
              <a:t>Giải</a:t>
            </a:r>
            <a:r>
              <a:rPr lang="en-US" b="1" dirty="0" smtClean="0">
                <a:latin typeface="Arial"/>
                <a:cs typeface="Arial"/>
              </a:rPr>
              <a:t> </a:t>
            </a:r>
            <a:r>
              <a:rPr lang="en-US" b="1" dirty="0" err="1" smtClean="0">
                <a:latin typeface="Arial"/>
                <a:cs typeface="Arial"/>
              </a:rPr>
              <a:t>mã</a:t>
            </a:r>
            <a:r>
              <a:rPr lang="en-US" b="1" dirty="0" smtClean="0">
                <a:latin typeface="Arial"/>
                <a:cs typeface="Arial"/>
              </a:rPr>
              <a:t> </a:t>
            </a:r>
            <a:r>
              <a:rPr lang="en-US" b="1" dirty="0" err="1" smtClean="0">
                <a:latin typeface="Arial"/>
                <a:cs typeface="Arial"/>
              </a:rPr>
              <a:t>lệnh</a:t>
            </a:r>
            <a:r>
              <a:rPr lang="en-US" b="1" dirty="0" smtClean="0">
                <a:latin typeface="Arial"/>
                <a:cs typeface="Arial"/>
              </a:rPr>
              <a:t> (load)</a:t>
            </a:r>
            <a:r>
              <a:rPr lang="en-US" dirty="0">
                <a:latin typeface="Arial"/>
                <a:cs typeface="Arial"/>
              </a:rPr>
              <a:t> </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09800"/>
            <a:ext cx="8077200" cy="3555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7635199"/>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6508377" cy="762000"/>
          </a:xfrm>
        </p:spPr>
        <p:txBody>
          <a:bodyPr/>
          <a:lstStyle/>
          <a:p>
            <a:r>
              <a:rPr lang="en-US" b="1" dirty="0" err="1" smtClean="0">
                <a:latin typeface="Arial"/>
                <a:cs typeface="Arial"/>
              </a:rPr>
              <a:t>Nạp</a:t>
            </a:r>
            <a:r>
              <a:rPr lang="en-US" b="1" dirty="0" smtClean="0">
                <a:latin typeface="Arial"/>
                <a:cs typeface="Arial"/>
              </a:rPr>
              <a:t> </a:t>
            </a:r>
            <a:r>
              <a:rPr lang="en-US" b="1" dirty="0" err="1" smtClean="0">
                <a:latin typeface="Arial"/>
                <a:cs typeface="Arial"/>
              </a:rPr>
              <a:t>toán</a:t>
            </a:r>
            <a:r>
              <a:rPr lang="en-US" b="1" dirty="0" smtClean="0">
                <a:latin typeface="Arial"/>
                <a:cs typeface="Arial"/>
              </a:rPr>
              <a:t> </a:t>
            </a:r>
            <a:r>
              <a:rPr lang="en-US" b="1" dirty="0" err="1" smtClean="0">
                <a:latin typeface="Arial"/>
                <a:cs typeface="Arial"/>
              </a:rPr>
              <a:t>hạng</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18</a:t>
            </a:fld>
            <a:endParaRPr lang="en-US" dirty="0"/>
          </a:p>
        </p:txBody>
      </p:sp>
      <p:sp>
        <p:nvSpPr>
          <p:cNvPr id="38" name="Rectangle 3"/>
          <p:cNvSpPr txBox="1">
            <a:spLocks noChangeArrowheads="1"/>
          </p:cNvSpPr>
          <p:nvPr/>
        </p:nvSpPr>
        <p:spPr bwMode="auto">
          <a:xfrm>
            <a:off x="304800" y="1066800"/>
            <a:ext cx="8458200" cy="997709"/>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4163" indent="-246063" eaLnBrk="1" fontAlgn="auto" hangingPunct="1">
              <a:lnSpc>
                <a:spcPct val="80000"/>
              </a:lnSpc>
              <a:spcBef>
                <a:spcPct val="25000"/>
              </a:spcBef>
              <a:spcAft>
                <a:spcPts val="0"/>
              </a:spcAft>
              <a:buClr>
                <a:srgbClr val="FC0128"/>
              </a:buClr>
              <a:buSzPct val="75000"/>
              <a:buFont typeface="Wingdings" pitchFamily="2" charset="2"/>
              <a:buChar char="q"/>
            </a:pPr>
            <a:r>
              <a:rPr lang="en-US" sz="2000" kern="0" dirty="0" err="1" smtClean="0">
                <a:solidFill>
                  <a:srgbClr val="000000"/>
                </a:solidFill>
                <a:latin typeface="Arial"/>
                <a:cs typeface="Arial"/>
              </a:rPr>
              <a:t>Đọc</a:t>
            </a:r>
            <a:r>
              <a:rPr lang="en-US" sz="2000" kern="0" dirty="0" smtClean="0">
                <a:solidFill>
                  <a:srgbClr val="000000"/>
                </a:solidFill>
                <a:latin typeface="Arial"/>
                <a:cs typeface="Arial"/>
              </a:rPr>
              <a:t> 2 </a:t>
            </a:r>
            <a:r>
              <a:rPr lang="en-US" sz="2000" kern="0" dirty="0" err="1" smtClean="0">
                <a:solidFill>
                  <a:srgbClr val="000000"/>
                </a:solidFill>
                <a:latin typeface="Arial"/>
                <a:cs typeface="Arial"/>
              </a:rPr>
              <a:t>giá</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trị</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toán</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hạng</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nguồn</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từ</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tệp</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thanh</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ghi</a:t>
            </a:r>
            <a:endParaRPr lang="en-US" sz="2000" kern="0" dirty="0" smtClean="0">
              <a:solidFill>
                <a:srgbClr val="000000"/>
              </a:solidFill>
              <a:latin typeface="Arial"/>
              <a:cs typeface="Arial"/>
            </a:endParaRPr>
          </a:p>
          <a:p>
            <a:pPr marL="969962" lvl="1" indent="-457200" eaLnBrk="1" fontAlgn="auto" hangingPunct="1">
              <a:lnSpc>
                <a:spcPct val="95000"/>
              </a:lnSpc>
              <a:spcBef>
                <a:spcPct val="25000"/>
              </a:spcBef>
              <a:spcAft>
                <a:spcPts val="0"/>
              </a:spcAft>
              <a:buClr>
                <a:srgbClr val="FC0128"/>
              </a:buClr>
              <a:buSzPct val="100000"/>
              <a:buFont typeface="Wingdings" pitchFamily="2" charset="2"/>
              <a:buChar char="Ø"/>
            </a:pPr>
            <a:r>
              <a:rPr lang="en-US" sz="2000" kern="0" dirty="0" err="1" smtClean="0">
                <a:solidFill>
                  <a:srgbClr val="000000"/>
                </a:solidFill>
                <a:latin typeface="Arial"/>
                <a:cs typeface="Arial"/>
              </a:rPr>
              <a:t>Chỉ</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số</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các</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thanh</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ghi</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nằm</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trong</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lệnh</a:t>
            </a:r>
            <a:endParaRPr lang="en-US" sz="2000" kern="0" dirty="0" smtClean="0">
              <a:solidFill>
                <a:srgbClr val="000000"/>
              </a:solidFill>
              <a:latin typeface="Arial"/>
              <a:cs typeface="Arial"/>
            </a:endParaRPr>
          </a:p>
          <a:p>
            <a:pPr marL="284163" indent="-246063">
              <a:lnSpc>
                <a:spcPct val="85000"/>
              </a:lnSpc>
              <a:spcBef>
                <a:spcPct val="20000"/>
              </a:spcBef>
              <a:buClr>
                <a:srgbClr val="FC0128"/>
              </a:buClr>
              <a:buSzPct val="75000"/>
              <a:buFont typeface="Wingdings" pitchFamily="2" charset="2"/>
              <a:buChar char="q"/>
            </a:pPr>
            <a:r>
              <a:rPr lang="en-US" sz="2000" kern="0" dirty="0" err="1" smtClean="0">
                <a:solidFill>
                  <a:srgbClr val="000000"/>
                </a:solidFill>
                <a:latin typeface="Arial"/>
                <a:cs typeface="Arial"/>
              </a:rPr>
              <a:t>Mở</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rộng</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dấu</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cho</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toán</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hạng</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trực</a:t>
            </a:r>
            <a:r>
              <a:rPr lang="en-US" sz="2000" kern="0" dirty="0" smtClean="0">
                <a:solidFill>
                  <a:srgbClr val="000000"/>
                </a:solidFill>
                <a:latin typeface="Arial"/>
                <a:cs typeface="Arial"/>
              </a:rPr>
              <a:t> </a:t>
            </a:r>
            <a:r>
              <a:rPr lang="en-US" sz="2000" kern="0" dirty="0" err="1" smtClean="0">
                <a:solidFill>
                  <a:srgbClr val="000000"/>
                </a:solidFill>
                <a:latin typeface="Arial"/>
                <a:cs typeface="Arial"/>
              </a:rPr>
              <a:t>tiếp</a:t>
            </a:r>
            <a:r>
              <a:rPr lang="en-US" sz="2000" kern="0" dirty="0" smtClean="0">
                <a:solidFill>
                  <a:srgbClr val="000000"/>
                </a:solidFill>
                <a:latin typeface="Arial"/>
                <a:cs typeface="Arial"/>
              </a:rPr>
              <a:t> I</a:t>
            </a:r>
            <a:endParaRPr kumimoji="0" lang="en-US" sz="2000" b="0" i="0" u="none" strike="noStrike" kern="0" cap="none" spc="0" normalizeH="0" baseline="0" noProof="0" dirty="0" smtClean="0">
              <a:ln>
                <a:noFill/>
              </a:ln>
              <a:solidFill>
                <a:srgbClr val="000000"/>
              </a:solidFill>
              <a:effectLst/>
              <a:uLnTx/>
              <a:uFillTx/>
              <a:latin typeface="Arial"/>
              <a:cs typeface="Arial"/>
            </a:endParaRPr>
          </a:p>
        </p:txBody>
      </p:sp>
      <p:grpSp>
        <p:nvGrpSpPr>
          <p:cNvPr id="3" name="Group 7"/>
          <p:cNvGrpSpPr>
            <a:grpSpLocks/>
          </p:cNvGrpSpPr>
          <p:nvPr/>
        </p:nvGrpSpPr>
        <p:grpSpPr bwMode="auto">
          <a:xfrm>
            <a:off x="2819400" y="2362200"/>
            <a:ext cx="3352800" cy="2362200"/>
            <a:chOff x="2064" y="2208"/>
            <a:chExt cx="1440" cy="912"/>
          </a:xfrm>
        </p:grpSpPr>
        <p:sp>
          <p:nvSpPr>
            <p:cNvPr id="43" name="Rectangle 8"/>
            <p:cNvSpPr>
              <a:spLocks noChangeArrowheads="1"/>
            </p:cNvSpPr>
            <p:nvPr/>
          </p:nvSpPr>
          <p:spPr bwMode="auto">
            <a:xfrm>
              <a:off x="2256" y="2208"/>
              <a:ext cx="912" cy="912"/>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44" name="Line 9"/>
            <p:cNvSpPr>
              <a:spLocks noChangeShapeType="1"/>
            </p:cNvSpPr>
            <p:nvPr/>
          </p:nvSpPr>
          <p:spPr bwMode="auto">
            <a:xfrm>
              <a:off x="2064" y="2544"/>
              <a:ext cx="192"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45" name="Line 10"/>
            <p:cNvSpPr>
              <a:spLocks noChangeShapeType="1"/>
            </p:cNvSpPr>
            <p:nvPr/>
          </p:nvSpPr>
          <p:spPr bwMode="auto">
            <a:xfrm>
              <a:off x="2064" y="2304"/>
              <a:ext cx="192"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46" name="Line 11"/>
            <p:cNvSpPr>
              <a:spLocks noChangeShapeType="1"/>
            </p:cNvSpPr>
            <p:nvPr/>
          </p:nvSpPr>
          <p:spPr bwMode="auto">
            <a:xfrm>
              <a:off x="3168" y="2448"/>
              <a:ext cx="336"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47" name="Line 12"/>
            <p:cNvSpPr>
              <a:spLocks noChangeShapeType="1"/>
            </p:cNvSpPr>
            <p:nvPr/>
          </p:nvSpPr>
          <p:spPr bwMode="auto">
            <a:xfrm>
              <a:off x="3168" y="2880"/>
              <a:ext cx="336"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ysClr val="windowText" lastClr="000000"/>
                </a:solidFill>
                <a:effectLst/>
                <a:uLnTx/>
                <a:uFillTx/>
              </a:endParaRPr>
            </a:p>
          </p:txBody>
        </p:sp>
        <p:sp>
          <p:nvSpPr>
            <p:cNvPr id="48" name="Text Box 13"/>
            <p:cNvSpPr txBox="1">
              <a:spLocks noChangeArrowheads="1"/>
            </p:cNvSpPr>
            <p:nvPr/>
          </p:nvSpPr>
          <p:spPr bwMode="auto">
            <a:xfrm>
              <a:off x="2240" y="2972"/>
              <a:ext cx="443" cy="119"/>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rPr>
                <a:t>Write Data</a:t>
              </a:r>
            </a:p>
          </p:txBody>
        </p:sp>
        <p:sp>
          <p:nvSpPr>
            <p:cNvPr id="49" name="Text Box 14"/>
            <p:cNvSpPr txBox="1">
              <a:spLocks noChangeArrowheads="1"/>
            </p:cNvSpPr>
            <p:nvPr/>
          </p:nvSpPr>
          <p:spPr bwMode="auto">
            <a:xfrm>
              <a:off x="2240" y="2252"/>
              <a:ext cx="511" cy="119"/>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rPr>
                <a:t>Read Addr 1</a:t>
              </a:r>
            </a:p>
          </p:txBody>
        </p:sp>
        <p:sp>
          <p:nvSpPr>
            <p:cNvPr id="50" name="Text Box 15"/>
            <p:cNvSpPr txBox="1">
              <a:spLocks noChangeArrowheads="1"/>
            </p:cNvSpPr>
            <p:nvPr/>
          </p:nvSpPr>
          <p:spPr bwMode="auto">
            <a:xfrm>
              <a:off x="2240" y="2492"/>
              <a:ext cx="511" cy="119"/>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rPr>
                <a:t>Read Addr 2</a:t>
              </a:r>
            </a:p>
          </p:txBody>
        </p:sp>
        <p:sp>
          <p:nvSpPr>
            <p:cNvPr id="51" name="Text Box 16"/>
            <p:cNvSpPr txBox="1">
              <a:spLocks noChangeArrowheads="1"/>
            </p:cNvSpPr>
            <p:nvPr/>
          </p:nvSpPr>
          <p:spPr bwMode="auto">
            <a:xfrm>
              <a:off x="2240" y="2732"/>
              <a:ext cx="443" cy="119"/>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rPr>
                <a:t>Write Addr</a:t>
              </a:r>
            </a:p>
          </p:txBody>
        </p:sp>
        <p:sp>
          <p:nvSpPr>
            <p:cNvPr id="52" name="Text Box 17"/>
            <p:cNvSpPr txBox="1">
              <a:spLocks noChangeArrowheads="1"/>
            </p:cNvSpPr>
            <p:nvPr/>
          </p:nvSpPr>
          <p:spPr bwMode="auto">
            <a:xfrm>
              <a:off x="2719" y="2561"/>
              <a:ext cx="387" cy="285"/>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00000"/>
                  </a:solidFill>
                  <a:effectLst/>
                  <a:uLnTx/>
                  <a:uFillTx/>
                </a:rPr>
                <a:t>Register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1" i="0" u="none" strike="noStrike" kern="0" cap="none" spc="0" normalizeH="0" baseline="0" noProof="0">
                <a:ln>
                  <a:noFill/>
                </a:ln>
                <a:solidFill>
                  <a:srgbClr val="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000000"/>
                  </a:solidFill>
                  <a:effectLst/>
                  <a:uLnTx/>
                  <a:uFillTx/>
                </a:rPr>
                <a:t>File</a:t>
              </a:r>
            </a:p>
          </p:txBody>
        </p:sp>
        <p:sp>
          <p:nvSpPr>
            <p:cNvPr id="53" name="Text Box 18"/>
            <p:cNvSpPr txBox="1">
              <a:spLocks noChangeArrowheads="1"/>
            </p:cNvSpPr>
            <p:nvPr/>
          </p:nvSpPr>
          <p:spPr bwMode="auto">
            <a:xfrm>
              <a:off x="2839" y="2355"/>
              <a:ext cx="327" cy="202"/>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rPr>
                <a:t> Data 1</a:t>
              </a:r>
            </a:p>
          </p:txBody>
        </p:sp>
        <p:sp>
          <p:nvSpPr>
            <p:cNvPr id="54" name="Text Box 19"/>
            <p:cNvSpPr txBox="1">
              <a:spLocks noChangeArrowheads="1"/>
            </p:cNvSpPr>
            <p:nvPr/>
          </p:nvSpPr>
          <p:spPr bwMode="auto">
            <a:xfrm>
              <a:off x="2844" y="2787"/>
              <a:ext cx="327" cy="202"/>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rPr>
                <a:t> Data 2</a:t>
              </a:r>
            </a:p>
          </p:txBody>
        </p:sp>
      </p:grpSp>
      <p:grpSp>
        <p:nvGrpSpPr>
          <p:cNvPr id="7" name="Group 36"/>
          <p:cNvGrpSpPr/>
          <p:nvPr/>
        </p:nvGrpSpPr>
        <p:grpSpPr>
          <a:xfrm>
            <a:off x="6705600" y="1524000"/>
            <a:ext cx="1028700" cy="3352800"/>
            <a:chOff x="6934200" y="914400"/>
            <a:chExt cx="1600200" cy="4953000"/>
          </a:xfrm>
        </p:grpSpPr>
        <p:sp>
          <p:nvSpPr>
            <p:cNvPr id="59" name="Rectangle 23"/>
            <p:cNvSpPr>
              <a:spLocks noChangeArrowheads="1"/>
            </p:cNvSpPr>
            <p:nvPr/>
          </p:nvSpPr>
          <p:spPr bwMode="auto">
            <a:xfrm>
              <a:off x="7207144" y="118956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Fetch</a:t>
              </a:r>
            </a:p>
          </p:txBody>
        </p:sp>
        <p:sp>
          <p:nvSpPr>
            <p:cNvPr id="60" name="Rectangle 24"/>
            <p:cNvSpPr>
              <a:spLocks noChangeArrowheads="1"/>
            </p:cNvSpPr>
            <p:nvPr/>
          </p:nvSpPr>
          <p:spPr bwMode="auto">
            <a:xfrm>
              <a:off x="7207144" y="203799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Decode</a:t>
              </a:r>
            </a:p>
          </p:txBody>
        </p:sp>
        <p:sp>
          <p:nvSpPr>
            <p:cNvPr id="61" name="Rectangle 25"/>
            <p:cNvSpPr>
              <a:spLocks noChangeArrowheads="1"/>
            </p:cNvSpPr>
            <p:nvPr/>
          </p:nvSpPr>
          <p:spPr bwMode="auto">
            <a:xfrm>
              <a:off x="7207144" y="2883562"/>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solidFill>
                    <a:srgbClr val="FF0000"/>
                  </a:solidFill>
                </a:rPr>
                <a:t>Operand</a:t>
              </a:r>
            </a:p>
            <a:p>
              <a:pPr marL="342900" indent="-342900" algn="ctr">
                <a:lnSpc>
                  <a:spcPct val="86000"/>
                </a:lnSpc>
                <a:spcBef>
                  <a:spcPct val="40000"/>
                </a:spcBef>
              </a:pPr>
              <a:r>
                <a:rPr lang="en-US" sz="1000" b="1" i="1" dirty="0">
                  <a:solidFill>
                    <a:srgbClr val="FF0000"/>
                  </a:solidFill>
                </a:rPr>
                <a:t>Fetch</a:t>
              </a:r>
            </a:p>
          </p:txBody>
        </p:sp>
        <p:sp>
          <p:nvSpPr>
            <p:cNvPr id="62" name="Rectangle 26"/>
            <p:cNvSpPr>
              <a:spLocks noChangeArrowheads="1"/>
            </p:cNvSpPr>
            <p:nvPr/>
          </p:nvSpPr>
          <p:spPr bwMode="auto">
            <a:xfrm>
              <a:off x="7207144" y="3731992"/>
              <a:ext cx="1327256" cy="247687"/>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8000"/>
                </a:lnSpc>
                <a:spcBef>
                  <a:spcPct val="43000"/>
                </a:spcBef>
              </a:pPr>
              <a:r>
                <a:rPr lang="en-US" sz="1000" b="1" i="1">
                  <a:solidFill>
                    <a:schemeClr val="tx1"/>
                  </a:solidFill>
                </a:rPr>
                <a:t>Execute</a:t>
              </a:r>
            </a:p>
          </p:txBody>
        </p:sp>
        <p:sp>
          <p:nvSpPr>
            <p:cNvPr id="63" name="Rectangle 27"/>
            <p:cNvSpPr>
              <a:spLocks noChangeArrowheads="1"/>
            </p:cNvSpPr>
            <p:nvPr/>
          </p:nvSpPr>
          <p:spPr bwMode="auto">
            <a:xfrm>
              <a:off x="7207144" y="4316721"/>
              <a:ext cx="1327256" cy="50808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a:solidFill>
                    <a:schemeClr val="tx1"/>
                  </a:solidFill>
                </a:rPr>
                <a:t>Result</a:t>
              </a:r>
            </a:p>
            <a:p>
              <a:pPr marL="342900" indent="-342900" algn="ctr">
                <a:lnSpc>
                  <a:spcPct val="86000"/>
                </a:lnSpc>
                <a:spcBef>
                  <a:spcPct val="40000"/>
                </a:spcBef>
              </a:pPr>
              <a:r>
                <a:rPr lang="en-US" sz="1000" b="1" i="1">
                  <a:solidFill>
                    <a:schemeClr val="tx1"/>
                  </a:solidFill>
                </a:rPr>
                <a:t>Store</a:t>
              </a:r>
            </a:p>
          </p:txBody>
        </p:sp>
        <p:sp>
          <p:nvSpPr>
            <p:cNvPr id="64" name="Rectangle 28"/>
            <p:cNvSpPr>
              <a:spLocks noChangeArrowheads="1"/>
            </p:cNvSpPr>
            <p:nvPr/>
          </p:nvSpPr>
          <p:spPr bwMode="auto">
            <a:xfrm>
              <a:off x="7207144" y="5165152"/>
              <a:ext cx="1327256" cy="50808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solidFill>
                    <a:schemeClr val="tx1"/>
                  </a:solidFill>
                </a:rPr>
                <a:t>Next</a:t>
              </a:r>
            </a:p>
            <a:p>
              <a:pPr marL="342900" indent="-342900" algn="ctr">
                <a:lnSpc>
                  <a:spcPct val="86000"/>
                </a:lnSpc>
                <a:spcBef>
                  <a:spcPct val="40000"/>
                </a:spcBef>
              </a:pPr>
              <a:r>
                <a:rPr lang="en-US" sz="1000" b="1" i="1" dirty="0">
                  <a:solidFill>
                    <a:schemeClr val="tx1"/>
                  </a:solidFill>
                </a:rPr>
                <a:t>Instruction</a:t>
              </a:r>
            </a:p>
          </p:txBody>
        </p:sp>
        <p:sp>
          <p:nvSpPr>
            <p:cNvPr id="65" name="Line 29"/>
            <p:cNvSpPr>
              <a:spLocks noChangeShapeType="1"/>
            </p:cNvSpPr>
            <p:nvPr/>
          </p:nvSpPr>
          <p:spPr bwMode="auto">
            <a:xfrm>
              <a:off x="7833309" y="1762831"/>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66" name="Line 30"/>
            <p:cNvSpPr>
              <a:spLocks noChangeShapeType="1"/>
            </p:cNvSpPr>
            <p:nvPr/>
          </p:nvSpPr>
          <p:spPr bwMode="auto">
            <a:xfrm>
              <a:off x="7833309" y="345682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67" name="Line 31"/>
            <p:cNvSpPr>
              <a:spLocks noChangeShapeType="1"/>
            </p:cNvSpPr>
            <p:nvPr/>
          </p:nvSpPr>
          <p:spPr bwMode="auto">
            <a:xfrm>
              <a:off x="7833309" y="260839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68" name="Line 32"/>
            <p:cNvSpPr>
              <a:spLocks noChangeShapeType="1"/>
            </p:cNvSpPr>
            <p:nvPr/>
          </p:nvSpPr>
          <p:spPr bwMode="auto">
            <a:xfrm>
              <a:off x="7833309" y="488998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79" name="Line 33"/>
            <p:cNvSpPr>
              <a:spLocks noChangeShapeType="1"/>
            </p:cNvSpPr>
            <p:nvPr/>
          </p:nvSpPr>
          <p:spPr bwMode="auto">
            <a:xfrm>
              <a:off x="7833309" y="3978495"/>
              <a:ext cx="0" cy="323894"/>
            </a:xfrm>
            <a:prstGeom prst="line">
              <a:avLst/>
            </a:prstGeom>
            <a:noFill/>
            <a:ln w="25400">
              <a:solidFill>
                <a:schemeClr val="tx1"/>
              </a:solidFill>
              <a:round/>
              <a:headEnd/>
              <a:tailEnd type="triangle" w="med" len="med"/>
            </a:ln>
            <a:effectLst/>
          </p:spPr>
          <p:txBody>
            <a:bodyPr/>
            <a:lstStyle/>
            <a:p>
              <a:endParaRPr lang="en-US" sz="1000"/>
            </a:p>
          </p:txBody>
        </p:sp>
        <p:sp>
          <p:nvSpPr>
            <p:cNvPr id="80" name="Line 34"/>
            <p:cNvSpPr>
              <a:spLocks noChangeShapeType="1"/>
            </p:cNvSpPr>
            <p:nvPr/>
          </p:nvSpPr>
          <p:spPr bwMode="auto">
            <a:xfrm>
              <a:off x="7833309" y="5738416"/>
              <a:ext cx="0" cy="128984"/>
            </a:xfrm>
            <a:prstGeom prst="line">
              <a:avLst/>
            </a:prstGeom>
            <a:noFill/>
            <a:ln w="25400">
              <a:solidFill>
                <a:schemeClr val="tx1"/>
              </a:solidFill>
              <a:round/>
              <a:headEnd/>
              <a:tailEnd/>
            </a:ln>
            <a:effectLst/>
          </p:spPr>
          <p:txBody>
            <a:bodyPr/>
            <a:lstStyle/>
            <a:p>
              <a:endParaRPr lang="en-US" sz="1000"/>
            </a:p>
          </p:txBody>
        </p:sp>
        <p:sp>
          <p:nvSpPr>
            <p:cNvPr id="81" name="Line 35"/>
            <p:cNvSpPr>
              <a:spLocks noChangeShapeType="1"/>
            </p:cNvSpPr>
            <p:nvPr/>
          </p:nvSpPr>
          <p:spPr bwMode="auto">
            <a:xfrm flipH="1">
              <a:off x="6934200" y="5867400"/>
              <a:ext cx="899109" cy="0"/>
            </a:xfrm>
            <a:prstGeom prst="line">
              <a:avLst/>
            </a:prstGeom>
            <a:noFill/>
            <a:ln w="25400">
              <a:solidFill>
                <a:schemeClr val="tx1"/>
              </a:solidFill>
              <a:round/>
              <a:headEnd/>
              <a:tailEnd/>
            </a:ln>
            <a:effectLst/>
          </p:spPr>
          <p:txBody>
            <a:bodyPr/>
            <a:lstStyle/>
            <a:p>
              <a:endParaRPr lang="en-US" sz="1000"/>
            </a:p>
          </p:txBody>
        </p:sp>
        <p:sp>
          <p:nvSpPr>
            <p:cNvPr id="82" name="Line 36"/>
            <p:cNvSpPr>
              <a:spLocks noChangeShapeType="1"/>
            </p:cNvSpPr>
            <p:nvPr/>
          </p:nvSpPr>
          <p:spPr bwMode="auto">
            <a:xfrm flipV="1">
              <a:off x="6934200" y="914400"/>
              <a:ext cx="0" cy="4953000"/>
            </a:xfrm>
            <a:prstGeom prst="line">
              <a:avLst/>
            </a:prstGeom>
            <a:noFill/>
            <a:ln w="25400">
              <a:solidFill>
                <a:schemeClr val="tx1"/>
              </a:solidFill>
              <a:round/>
              <a:headEnd/>
              <a:tailEnd/>
            </a:ln>
            <a:effectLst/>
          </p:spPr>
          <p:txBody>
            <a:bodyPr/>
            <a:lstStyle/>
            <a:p>
              <a:endParaRPr lang="en-US" sz="1000"/>
            </a:p>
          </p:txBody>
        </p:sp>
        <p:sp>
          <p:nvSpPr>
            <p:cNvPr id="83" name="Line 37"/>
            <p:cNvSpPr>
              <a:spLocks noChangeShapeType="1"/>
            </p:cNvSpPr>
            <p:nvPr/>
          </p:nvSpPr>
          <p:spPr bwMode="auto">
            <a:xfrm>
              <a:off x="6934200" y="914400"/>
              <a:ext cx="899109" cy="0"/>
            </a:xfrm>
            <a:prstGeom prst="line">
              <a:avLst/>
            </a:prstGeom>
            <a:noFill/>
            <a:ln w="25400">
              <a:solidFill>
                <a:schemeClr val="tx1"/>
              </a:solidFill>
              <a:round/>
              <a:headEnd/>
              <a:tailEnd/>
            </a:ln>
            <a:effectLst/>
          </p:spPr>
          <p:txBody>
            <a:bodyPr/>
            <a:lstStyle/>
            <a:p>
              <a:endParaRPr lang="en-US" sz="1000"/>
            </a:p>
          </p:txBody>
        </p:sp>
        <p:sp>
          <p:nvSpPr>
            <p:cNvPr id="84" name="Line 38"/>
            <p:cNvSpPr>
              <a:spLocks noChangeShapeType="1"/>
            </p:cNvSpPr>
            <p:nvPr/>
          </p:nvSpPr>
          <p:spPr bwMode="auto">
            <a:xfrm>
              <a:off x="7833309" y="914400"/>
              <a:ext cx="0" cy="260835"/>
            </a:xfrm>
            <a:prstGeom prst="line">
              <a:avLst/>
            </a:prstGeom>
            <a:noFill/>
            <a:ln w="25400">
              <a:solidFill>
                <a:schemeClr val="tx1"/>
              </a:solidFill>
              <a:round/>
              <a:headEnd/>
              <a:tailEnd type="triangle" w="med" len="med"/>
            </a:ln>
            <a:effectLst/>
          </p:spPr>
          <p:txBody>
            <a:bodyPr/>
            <a:lstStyle/>
            <a:p>
              <a:endParaRPr lang="en-US" sz="1000"/>
            </a:p>
          </p:txBody>
        </p:sp>
      </p:grpSp>
    </p:spTree>
    <p:extLst>
      <p:ext uri="{BB962C8B-B14F-4D97-AF65-F5344CB8AC3E}">
        <p14:creationId xmlns:p14="http://schemas.microsoft.com/office/powerpoint/2010/main" val="425905701"/>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6508377" cy="685800"/>
          </a:xfrm>
        </p:spPr>
        <p:txBody>
          <a:bodyPr>
            <a:normAutofit fontScale="90000"/>
          </a:bodyPr>
          <a:lstStyle/>
          <a:p>
            <a:r>
              <a:rPr lang="en-US" b="1" dirty="0" err="1" smtClean="0">
                <a:latin typeface="Arial"/>
                <a:cs typeface="Arial"/>
              </a:rPr>
              <a:t>Thực</a:t>
            </a:r>
            <a:r>
              <a:rPr lang="en-US" b="1" dirty="0" smtClean="0">
                <a:latin typeface="Arial"/>
                <a:cs typeface="Arial"/>
              </a:rPr>
              <a:t> </a:t>
            </a:r>
            <a:r>
              <a:rPr lang="en-US" b="1" dirty="0" err="1" smtClean="0">
                <a:latin typeface="Arial"/>
                <a:cs typeface="Arial"/>
              </a:rPr>
              <a:t>hiện</a:t>
            </a:r>
            <a:r>
              <a:rPr lang="en-US" b="1" dirty="0" smtClean="0">
                <a:latin typeface="Arial"/>
                <a:cs typeface="Arial"/>
              </a:rPr>
              <a:t> </a:t>
            </a:r>
            <a:r>
              <a:rPr lang="en-US" b="1" dirty="0" err="1" smtClean="0">
                <a:latin typeface="Arial"/>
                <a:cs typeface="Arial"/>
              </a:rPr>
              <a:t>lệnh</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19</a:t>
            </a:fld>
            <a:endParaRPr lang="en-US" dirty="0"/>
          </a:p>
        </p:txBody>
      </p:sp>
      <p:sp>
        <p:nvSpPr>
          <p:cNvPr id="102" name="Rectangle 3"/>
          <p:cNvSpPr txBox="1">
            <a:spLocks noChangeArrowheads="1"/>
          </p:cNvSpPr>
          <p:nvPr/>
        </p:nvSpPr>
        <p:spPr bwMode="auto">
          <a:xfrm>
            <a:off x="381000" y="1295400"/>
            <a:ext cx="8458200" cy="1648656"/>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4163" indent="-246063">
              <a:lnSpc>
                <a:spcPct val="85000"/>
              </a:lnSpc>
              <a:spcBef>
                <a:spcPct val="20000"/>
              </a:spcBef>
              <a:buClr>
                <a:srgbClr val="FC0128"/>
              </a:buClr>
              <a:buSzPct val="75000"/>
              <a:buFont typeface="Wingdings" pitchFamily="2" charset="2"/>
              <a:buChar char="q"/>
              <a:defRPr/>
            </a:pPr>
            <a:r>
              <a:rPr lang="en-US" sz="2400" kern="0" dirty="0" err="1" smtClean="0">
                <a:solidFill>
                  <a:srgbClr val="000000"/>
                </a:solidFill>
                <a:latin typeface="Arial"/>
              </a:rPr>
              <a:t>Thực</a:t>
            </a:r>
            <a:r>
              <a:rPr lang="en-US" sz="2400" kern="0" dirty="0" smtClean="0">
                <a:solidFill>
                  <a:srgbClr val="000000"/>
                </a:solidFill>
                <a:latin typeface="Arial"/>
              </a:rPr>
              <a:t> </a:t>
            </a:r>
            <a:r>
              <a:rPr lang="en-US" sz="2400" kern="0" dirty="0" err="1" smtClean="0">
                <a:solidFill>
                  <a:srgbClr val="000000"/>
                </a:solidFill>
                <a:latin typeface="Arial"/>
              </a:rPr>
              <a:t>hiện</a:t>
            </a:r>
            <a:r>
              <a:rPr lang="en-US" sz="2400" kern="0" dirty="0" smtClean="0">
                <a:solidFill>
                  <a:srgbClr val="000000"/>
                </a:solidFill>
                <a:latin typeface="Arial"/>
              </a:rPr>
              <a:t> </a:t>
            </a:r>
            <a:r>
              <a:rPr lang="en-US" sz="2400" kern="0" dirty="0" err="1" smtClean="0">
                <a:solidFill>
                  <a:srgbClr val="000000"/>
                </a:solidFill>
                <a:latin typeface="Arial"/>
              </a:rPr>
              <a:t>phép</a:t>
            </a:r>
            <a:r>
              <a:rPr lang="en-US" sz="2400" kern="0" dirty="0" smtClean="0">
                <a:solidFill>
                  <a:srgbClr val="000000"/>
                </a:solidFill>
                <a:latin typeface="Arial"/>
              </a:rPr>
              <a:t> </a:t>
            </a:r>
            <a:r>
              <a:rPr lang="en-US" sz="2400" kern="0" dirty="0" err="1" smtClean="0">
                <a:solidFill>
                  <a:srgbClr val="000000"/>
                </a:solidFill>
                <a:latin typeface="Arial"/>
              </a:rPr>
              <a:t>toán</a:t>
            </a:r>
            <a:r>
              <a:rPr lang="en-US" sz="2400" kern="0" dirty="0" smtClean="0">
                <a:solidFill>
                  <a:srgbClr val="000000"/>
                </a:solidFill>
                <a:latin typeface="Arial"/>
              </a:rPr>
              <a:t> </a:t>
            </a:r>
            <a:r>
              <a:rPr kumimoji="0" lang="en-US" sz="2400" b="0" i="0" u="none" strike="noStrike" kern="0" cap="none" spc="0" normalizeH="0" baseline="0" noProof="0" dirty="0" smtClean="0">
                <a:ln>
                  <a:noFill/>
                </a:ln>
                <a:solidFill>
                  <a:srgbClr val="000000"/>
                </a:solidFill>
                <a:effectLst/>
                <a:uLnTx/>
                <a:uFillTx/>
                <a:latin typeface="Arial"/>
              </a:rPr>
              <a:t>(</a:t>
            </a:r>
            <a:r>
              <a:rPr kumimoji="0" lang="en-US" sz="2400" b="0" i="0" u="none" strike="noStrike" kern="0" cap="none" spc="0" normalizeH="0" baseline="0" noProof="0" dirty="0" err="1" smtClean="0">
                <a:ln>
                  <a:noFill/>
                </a:ln>
                <a:solidFill>
                  <a:srgbClr val="000000"/>
                </a:solidFill>
                <a:effectLst/>
                <a:uLnTx/>
                <a:uFillTx/>
                <a:latin typeface="Arial"/>
              </a:rPr>
              <a:t>mã</a:t>
            </a:r>
            <a:r>
              <a:rPr kumimoji="0" lang="en-US" sz="2400" b="0" i="0" u="none" strike="noStrike" kern="0" cap="none" spc="0" normalizeH="0" noProof="0" dirty="0" smtClean="0">
                <a:ln>
                  <a:noFill/>
                </a:ln>
                <a:solidFill>
                  <a:srgbClr val="000000"/>
                </a:solidFill>
                <a:effectLst/>
                <a:uLnTx/>
                <a:uFillTx/>
                <a:latin typeface="Arial"/>
              </a:rPr>
              <a:t> </a:t>
            </a:r>
            <a:r>
              <a:rPr kumimoji="0" lang="en-US" sz="2400" b="0" i="0" u="none" strike="noStrike" kern="0" cap="none" spc="0" normalizeH="0" noProof="0" dirty="0" err="1" smtClean="0">
                <a:ln>
                  <a:noFill/>
                </a:ln>
                <a:solidFill>
                  <a:srgbClr val="000000"/>
                </a:solidFill>
                <a:effectLst/>
                <a:uLnTx/>
                <a:uFillTx/>
                <a:latin typeface="Arial"/>
              </a:rPr>
              <a:t>hóa</a:t>
            </a:r>
            <a:r>
              <a:rPr kumimoji="0" lang="en-US" sz="2400" b="0" i="0" u="none" strike="noStrike" kern="0" cap="none" spc="0" normalizeH="0" noProof="0" dirty="0" smtClean="0">
                <a:ln>
                  <a:noFill/>
                </a:ln>
                <a:solidFill>
                  <a:srgbClr val="000000"/>
                </a:solidFill>
                <a:effectLst/>
                <a:uLnTx/>
                <a:uFillTx/>
                <a:latin typeface="Arial"/>
              </a:rPr>
              <a:t> </a:t>
            </a:r>
            <a:r>
              <a:rPr kumimoji="0" lang="en-US" sz="2400" b="0" i="0" u="none" strike="noStrike" kern="0" cap="none" spc="0" normalizeH="0" noProof="0" dirty="0" err="1" smtClean="0">
                <a:ln>
                  <a:noFill/>
                </a:ln>
                <a:solidFill>
                  <a:srgbClr val="000000"/>
                </a:solidFill>
                <a:effectLst/>
                <a:uLnTx/>
                <a:uFillTx/>
                <a:latin typeface="Arial"/>
              </a:rPr>
              <a:t>bới</a:t>
            </a:r>
            <a:r>
              <a:rPr kumimoji="0" lang="en-US" sz="2400" b="0" i="0" u="none" strike="noStrike" kern="0" cap="none" spc="0" normalizeH="0" noProof="0" dirty="0" smtClean="0">
                <a:ln>
                  <a:noFill/>
                </a:ln>
                <a:solidFill>
                  <a:srgbClr val="000000"/>
                </a:solidFill>
                <a:effectLst/>
                <a:uLnTx/>
                <a:uFillTx/>
                <a:latin typeface="Arial"/>
              </a:rPr>
              <a:t> </a:t>
            </a:r>
            <a:r>
              <a:rPr kumimoji="0" lang="en-US" sz="2400" b="0" i="0" u="none" strike="noStrike" kern="0" cap="none" spc="0" normalizeH="0" baseline="0" noProof="0" dirty="0" smtClean="0">
                <a:ln>
                  <a:noFill/>
                </a:ln>
                <a:solidFill>
                  <a:srgbClr val="FC0128"/>
                </a:solidFill>
                <a:effectLst/>
                <a:uLnTx/>
                <a:uFillTx/>
                <a:latin typeface="Arial"/>
              </a:rPr>
              <a:t>op</a:t>
            </a:r>
            <a:r>
              <a:rPr kumimoji="0" lang="en-US" sz="2400" b="0" i="0" u="none" strike="noStrike" kern="0" cap="none" spc="0" normalizeH="0" baseline="0" noProof="0" dirty="0" smtClean="0">
                <a:ln>
                  <a:noFill/>
                </a:ln>
                <a:solidFill>
                  <a:srgbClr val="000000"/>
                </a:solidFill>
                <a:effectLst/>
                <a:uLnTx/>
                <a:uFillTx/>
                <a:latin typeface="Arial"/>
              </a:rPr>
              <a:t> </a:t>
            </a:r>
            <a:r>
              <a:rPr kumimoji="0" lang="en-US" sz="2400" b="0" i="0" u="none" strike="noStrike" kern="0" cap="none" spc="0" normalizeH="0" baseline="0" noProof="0" dirty="0" err="1" smtClean="0">
                <a:ln>
                  <a:noFill/>
                </a:ln>
                <a:solidFill>
                  <a:srgbClr val="000000"/>
                </a:solidFill>
                <a:effectLst/>
                <a:uLnTx/>
                <a:uFillTx/>
                <a:latin typeface="Arial"/>
              </a:rPr>
              <a:t>và</a:t>
            </a:r>
            <a:r>
              <a:rPr kumimoji="0" lang="en-US" sz="2400" b="0" i="0" u="none" strike="noStrike" kern="0" cap="none" spc="0" normalizeH="0" noProof="0" dirty="0" smtClean="0">
                <a:ln>
                  <a:noFill/>
                </a:ln>
                <a:solidFill>
                  <a:srgbClr val="000000"/>
                </a:solidFill>
                <a:effectLst/>
                <a:uLnTx/>
                <a:uFillTx/>
                <a:latin typeface="Arial"/>
              </a:rPr>
              <a:t> </a:t>
            </a:r>
            <a:r>
              <a:rPr kumimoji="0" lang="en-US" sz="2400" b="0" i="0" u="none" strike="noStrike" kern="0" cap="none" spc="0" normalizeH="0" baseline="0" noProof="0" dirty="0" err="1" smtClean="0">
                <a:ln>
                  <a:noFill/>
                </a:ln>
                <a:solidFill>
                  <a:srgbClr val="FC0128"/>
                </a:solidFill>
                <a:effectLst/>
                <a:uLnTx/>
                <a:uFillTx/>
                <a:latin typeface="Arial"/>
              </a:rPr>
              <a:t>funct</a:t>
            </a:r>
            <a:r>
              <a:rPr kumimoji="0" lang="en-US" sz="2400" b="0" i="0" u="none" strike="noStrike" kern="0" cap="none" spc="0" normalizeH="0" baseline="0" noProof="0" dirty="0" smtClean="0">
                <a:ln>
                  <a:noFill/>
                </a:ln>
                <a:solidFill>
                  <a:srgbClr val="000000"/>
                </a:solidFill>
                <a:effectLst/>
                <a:uLnTx/>
                <a:uFillTx/>
                <a:latin typeface="Arial"/>
              </a:rPr>
              <a:t>) </a:t>
            </a:r>
            <a:r>
              <a:rPr kumimoji="0" lang="en-US" sz="2400" b="0" i="0" u="none" strike="noStrike" kern="0" cap="none" spc="0" normalizeH="0" baseline="0" noProof="0" dirty="0" err="1" smtClean="0">
                <a:ln>
                  <a:noFill/>
                </a:ln>
                <a:solidFill>
                  <a:srgbClr val="000000"/>
                </a:solidFill>
                <a:effectLst/>
                <a:uLnTx/>
                <a:uFillTx/>
                <a:latin typeface="Arial"/>
              </a:rPr>
              <a:t>trên</a:t>
            </a:r>
            <a:r>
              <a:rPr kumimoji="0" lang="en-US" sz="2400" b="0" i="0" u="none" strike="noStrike" kern="0" cap="none" spc="0" normalizeH="0" noProof="0" dirty="0" smtClean="0">
                <a:ln>
                  <a:noFill/>
                </a:ln>
                <a:solidFill>
                  <a:srgbClr val="000000"/>
                </a:solidFill>
                <a:effectLst/>
                <a:uLnTx/>
                <a:uFillTx/>
                <a:latin typeface="Arial"/>
              </a:rPr>
              <a:t> </a:t>
            </a:r>
            <a:r>
              <a:rPr kumimoji="0" lang="en-US" sz="2400" b="0" i="0" u="none" strike="noStrike" kern="0" cap="none" spc="0" normalizeH="0" noProof="0" dirty="0" err="1" smtClean="0">
                <a:ln>
                  <a:noFill/>
                </a:ln>
                <a:solidFill>
                  <a:srgbClr val="000000"/>
                </a:solidFill>
                <a:effectLst/>
                <a:uLnTx/>
                <a:uFillTx/>
                <a:latin typeface="Arial"/>
              </a:rPr>
              <a:t>giá</a:t>
            </a:r>
            <a:r>
              <a:rPr kumimoji="0" lang="en-US" sz="2400" b="0" i="0" u="none" strike="noStrike" kern="0" cap="none" spc="0" normalizeH="0" noProof="0" dirty="0" smtClean="0">
                <a:ln>
                  <a:noFill/>
                </a:ln>
                <a:solidFill>
                  <a:srgbClr val="000000"/>
                </a:solidFill>
                <a:effectLst/>
                <a:uLnTx/>
                <a:uFillTx/>
                <a:latin typeface="Arial"/>
              </a:rPr>
              <a:t> </a:t>
            </a:r>
            <a:r>
              <a:rPr kumimoji="0" lang="en-US" sz="2400" b="0" i="0" u="none" strike="noStrike" kern="0" cap="none" spc="0" normalizeH="0" noProof="0" dirty="0" err="1" smtClean="0">
                <a:ln>
                  <a:noFill/>
                </a:ln>
                <a:solidFill>
                  <a:srgbClr val="000000"/>
                </a:solidFill>
                <a:effectLst/>
                <a:uLnTx/>
                <a:uFillTx/>
                <a:latin typeface="Arial"/>
              </a:rPr>
              <a:t>trị</a:t>
            </a:r>
            <a:r>
              <a:rPr kumimoji="0" lang="en-US" sz="2400" b="0" i="0" u="none" strike="noStrike" kern="0" cap="none" spc="0" normalizeH="0" noProof="0" dirty="0" smtClean="0">
                <a:ln>
                  <a:noFill/>
                </a:ln>
                <a:solidFill>
                  <a:srgbClr val="000000"/>
                </a:solidFill>
                <a:effectLst/>
                <a:uLnTx/>
                <a:uFillTx/>
                <a:latin typeface="Arial"/>
              </a:rPr>
              <a:t> </a:t>
            </a:r>
            <a:r>
              <a:rPr kumimoji="0" lang="en-US" sz="2400" b="0" i="0" u="none" strike="noStrike" kern="0" cap="none" spc="0" normalizeH="0" noProof="0" dirty="0" err="1" smtClean="0">
                <a:ln>
                  <a:noFill/>
                </a:ln>
                <a:solidFill>
                  <a:srgbClr val="000000"/>
                </a:solidFill>
                <a:effectLst/>
                <a:uLnTx/>
                <a:uFillTx/>
                <a:latin typeface="Arial"/>
              </a:rPr>
              <a:t>toán</a:t>
            </a:r>
            <a:r>
              <a:rPr kumimoji="0" lang="en-US" sz="2400" b="0" i="0" u="none" strike="noStrike" kern="0" cap="none" spc="0" normalizeH="0" noProof="0" dirty="0" smtClean="0">
                <a:ln>
                  <a:noFill/>
                </a:ln>
                <a:solidFill>
                  <a:srgbClr val="000000"/>
                </a:solidFill>
                <a:effectLst/>
                <a:uLnTx/>
                <a:uFillTx/>
                <a:latin typeface="Arial"/>
              </a:rPr>
              <a:t> </a:t>
            </a:r>
            <a:r>
              <a:rPr kumimoji="0" lang="en-US" sz="2400" b="0" i="0" u="none" strike="noStrike" kern="0" cap="none" spc="0" normalizeH="0" noProof="0" dirty="0" err="1" smtClean="0">
                <a:ln>
                  <a:noFill/>
                </a:ln>
                <a:solidFill>
                  <a:srgbClr val="000000"/>
                </a:solidFill>
                <a:effectLst/>
                <a:uLnTx/>
                <a:uFillTx/>
                <a:latin typeface="Arial"/>
              </a:rPr>
              <a:t>hạng</a:t>
            </a:r>
            <a:r>
              <a:rPr kumimoji="0" lang="en-US" sz="2400" b="0" i="0" u="none" strike="noStrike" kern="0" cap="none" spc="0" normalizeH="0" noProof="0" dirty="0" smtClean="0">
                <a:ln>
                  <a:noFill/>
                </a:ln>
                <a:solidFill>
                  <a:srgbClr val="000000"/>
                </a:solidFill>
                <a:effectLst/>
                <a:uLnTx/>
                <a:uFillTx/>
                <a:latin typeface="Arial"/>
              </a:rPr>
              <a:t> </a:t>
            </a:r>
            <a:r>
              <a:rPr kumimoji="0" lang="en-US" sz="2400" b="0" i="0" u="none" strike="noStrike" kern="0" cap="none" spc="0" normalizeH="0" noProof="0" dirty="0" err="1" smtClean="0">
                <a:ln>
                  <a:noFill/>
                </a:ln>
                <a:solidFill>
                  <a:srgbClr val="000000"/>
                </a:solidFill>
                <a:effectLst/>
                <a:uLnTx/>
                <a:uFillTx/>
                <a:latin typeface="Arial"/>
              </a:rPr>
              <a:t>opA</a:t>
            </a:r>
            <a:r>
              <a:rPr kumimoji="0" lang="en-US" sz="2400" b="0" i="0" u="none" strike="noStrike" kern="0" cap="none" spc="0" normalizeH="0" noProof="0" dirty="0" smtClean="0">
                <a:ln>
                  <a:noFill/>
                </a:ln>
                <a:solidFill>
                  <a:srgbClr val="000000"/>
                </a:solidFill>
                <a:effectLst/>
                <a:uLnTx/>
                <a:uFillTx/>
                <a:latin typeface="Arial"/>
              </a:rPr>
              <a:t> </a:t>
            </a:r>
            <a:r>
              <a:rPr kumimoji="0" lang="en-US" sz="2400" b="0" i="0" u="none" strike="noStrike" kern="0" cap="none" spc="0" normalizeH="0" noProof="0" dirty="0" err="1" smtClean="0">
                <a:ln>
                  <a:noFill/>
                </a:ln>
                <a:solidFill>
                  <a:srgbClr val="000000"/>
                </a:solidFill>
                <a:effectLst/>
                <a:uLnTx/>
                <a:uFillTx/>
                <a:latin typeface="Arial"/>
              </a:rPr>
              <a:t>và</a:t>
            </a:r>
            <a:r>
              <a:rPr kumimoji="0" lang="en-US" sz="2400" b="0" i="0" u="none" strike="noStrike" kern="0" cap="none" spc="0" normalizeH="0" noProof="0" dirty="0" smtClean="0">
                <a:ln>
                  <a:noFill/>
                </a:ln>
                <a:solidFill>
                  <a:srgbClr val="000000"/>
                </a:solidFill>
                <a:effectLst/>
                <a:uLnTx/>
                <a:uFillTx/>
                <a:latin typeface="Arial"/>
              </a:rPr>
              <a:t> </a:t>
            </a:r>
            <a:r>
              <a:rPr kumimoji="0" lang="en-US" sz="2400" b="0" i="0" u="none" strike="noStrike" kern="0" cap="none" spc="0" normalizeH="0" noProof="0" dirty="0" err="1" smtClean="0">
                <a:ln>
                  <a:noFill/>
                </a:ln>
                <a:solidFill>
                  <a:srgbClr val="000000"/>
                </a:solidFill>
                <a:effectLst/>
                <a:uLnTx/>
                <a:uFillTx/>
                <a:latin typeface="Arial"/>
              </a:rPr>
              <a:t>opB</a:t>
            </a:r>
            <a:endParaRPr kumimoji="0" lang="en-US" sz="2400" b="0" i="0" u="none" strike="noStrike" kern="0" cap="none" spc="0" normalizeH="0" noProof="0" dirty="0" smtClean="0">
              <a:ln>
                <a:noFill/>
              </a:ln>
              <a:solidFill>
                <a:srgbClr val="000000"/>
              </a:solidFill>
              <a:effectLst/>
              <a:uLnTx/>
              <a:uFillTx/>
              <a:latin typeface="Arial"/>
            </a:endParaRPr>
          </a:p>
          <a:p>
            <a:pPr marL="741363" lvl="1" indent="-246063">
              <a:lnSpc>
                <a:spcPct val="85000"/>
              </a:lnSpc>
              <a:spcBef>
                <a:spcPct val="20000"/>
              </a:spcBef>
              <a:buClr>
                <a:srgbClr val="FC0128"/>
              </a:buClr>
              <a:buSzPct val="75000"/>
              <a:buFont typeface="Monotype Sorts" pitchFamily="2" charset="2"/>
              <a:buChar char="l"/>
              <a:defRPr/>
            </a:pPr>
            <a:r>
              <a:rPr lang="en-US" sz="2000" kern="0" baseline="0" dirty="0" err="1" smtClean="0">
                <a:latin typeface="Arial"/>
              </a:rPr>
              <a:t>Các</a:t>
            </a:r>
            <a:r>
              <a:rPr lang="en-US" sz="2000" kern="0" dirty="0" smtClean="0">
                <a:latin typeface="Arial"/>
              </a:rPr>
              <a:t> </a:t>
            </a:r>
            <a:r>
              <a:rPr lang="en-US" sz="2000" kern="0" dirty="0" err="1" smtClean="0">
                <a:latin typeface="Arial"/>
              </a:rPr>
              <a:t>phép</a:t>
            </a:r>
            <a:r>
              <a:rPr lang="en-US" sz="2000" kern="0" dirty="0" smtClean="0">
                <a:latin typeface="Arial"/>
              </a:rPr>
              <a:t> </a:t>
            </a:r>
            <a:r>
              <a:rPr lang="en-US" sz="2000" kern="0" dirty="0" err="1" smtClean="0">
                <a:latin typeface="Arial"/>
              </a:rPr>
              <a:t>toán</a:t>
            </a:r>
            <a:r>
              <a:rPr lang="en-US" sz="2000" kern="0" dirty="0" smtClean="0">
                <a:latin typeface="Arial"/>
              </a:rPr>
              <a:t> </a:t>
            </a:r>
            <a:r>
              <a:rPr lang="en-US" sz="2000" kern="0" dirty="0" err="1" smtClean="0">
                <a:latin typeface="Arial"/>
              </a:rPr>
              <a:t>của</a:t>
            </a:r>
            <a:r>
              <a:rPr lang="en-US" sz="2000" kern="0" dirty="0" smtClean="0">
                <a:latin typeface="Arial"/>
              </a:rPr>
              <a:t> </a:t>
            </a:r>
            <a:r>
              <a:rPr lang="en-US" sz="2000" kern="0" dirty="0" err="1" smtClean="0">
                <a:latin typeface="Arial"/>
              </a:rPr>
              <a:t>lệnh</a:t>
            </a:r>
            <a:r>
              <a:rPr lang="en-US" sz="2000" kern="0" dirty="0" smtClean="0">
                <a:latin typeface="Arial"/>
              </a:rPr>
              <a:t> R </a:t>
            </a:r>
            <a:r>
              <a:rPr lang="en-US" sz="2000" kern="0" dirty="0" err="1" smtClean="0">
                <a:latin typeface="Arial"/>
              </a:rPr>
              <a:t>và</a:t>
            </a:r>
            <a:r>
              <a:rPr lang="en-US" sz="2000" kern="0" dirty="0" smtClean="0">
                <a:latin typeface="Arial"/>
              </a:rPr>
              <a:t> I</a:t>
            </a:r>
          </a:p>
          <a:p>
            <a:pPr marL="741363" lvl="1" indent="-246063">
              <a:lnSpc>
                <a:spcPct val="85000"/>
              </a:lnSpc>
              <a:spcBef>
                <a:spcPct val="20000"/>
              </a:spcBef>
              <a:buClr>
                <a:srgbClr val="FC0128"/>
              </a:buClr>
              <a:buSzPct val="75000"/>
              <a:buFont typeface="Monotype Sorts" pitchFamily="2" charset="2"/>
              <a:buChar char="l"/>
              <a:defRPr/>
            </a:pPr>
            <a:r>
              <a:rPr lang="en-US" sz="2000" kern="0" dirty="0" err="1" smtClean="0">
                <a:solidFill>
                  <a:srgbClr val="000000"/>
                </a:solidFill>
                <a:latin typeface="Arial"/>
              </a:rPr>
              <a:t>Phép</a:t>
            </a:r>
            <a:r>
              <a:rPr lang="en-US" sz="2000" kern="0" dirty="0" smtClean="0">
                <a:solidFill>
                  <a:srgbClr val="000000"/>
                </a:solidFill>
                <a:latin typeface="Arial"/>
              </a:rPr>
              <a:t> </a:t>
            </a:r>
            <a:r>
              <a:rPr lang="en-US" sz="2000" kern="0" dirty="0" err="1" smtClean="0">
                <a:solidFill>
                  <a:srgbClr val="000000"/>
                </a:solidFill>
                <a:latin typeface="Arial"/>
              </a:rPr>
              <a:t>toán</a:t>
            </a:r>
            <a:r>
              <a:rPr lang="en-US" sz="2000" kern="0" dirty="0" smtClean="0">
                <a:solidFill>
                  <a:srgbClr val="000000"/>
                </a:solidFill>
                <a:latin typeface="Arial"/>
              </a:rPr>
              <a:t> </a:t>
            </a:r>
            <a:r>
              <a:rPr lang="en-US" sz="2000" kern="0" dirty="0" err="1" smtClean="0">
                <a:solidFill>
                  <a:srgbClr val="000000"/>
                </a:solidFill>
                <a:latin typeface="Arial"/>
              </a:rPr>
              <a:t>tính</a:t>
            </a:r>
            <a:r>
              <a:rPr lang="en-US" sz="2000" kern="0" dirty="0" smtClean="0">
                <a:solidFill>
                  <a:srgbClr val="000000"/>
                </a:solidFill>
                <a:latin typeface="Arial"/>
              </a:rPr>
              <a:t> </a:t>
            </a:r>
            <a:r>
              <a:rPr lang="en-US" sz="2000" kern="0" dirty="0" err="1" smtClean="0">
                <a:solidFill>
                  <a:srgbClr val="000000"/>
                </a:solidFill>
                <a:latin typeface="Arial"/>
              </a:rPr>
              <a:t>địa</a:t>
            </a:r>
            <a:r>
              <a:rPr lang="en-US" sz="2000" kern="0" dirty="0" smtClean="0">
                <a:solidFill>
                  <a:srgbClr val="000000"/>
                </a:solidFill>
                <a:latin typeface="Arial"/>
              </a:rPr>
              <a:t> </a:t>
            </a:r>
            <a:r>
              <a:rPr lang="en-US" sz="2000" kern="0" dirty="0" err="1" smtClean="0">
                <a:solidFill>
                  <a:srgbClr val="000000"/>
                </a:solidFill>
                <a:latin typeface="Arial"/>
              </a:rPr>
              <a:t>chỉ</a:t>
            </a:r>
            <a:r>
              <a:rPr lang="en-US" sz="2000" kern="0" dirty="0" smtClean="0">
                <a:solidFill>
                  <a:srgbClr val="000000"/>
                </a:solidFill>
                <a:latin typeface="Arial"/>
              </a:rPr>
              <a:t> </a:t>
            </a:r>
            <a:r>
              <a:rPr lang="en-US" sz="2000" kern="0" dirty="0" err="1" smtClean="0">
                <a:solidFill>
                  <a:srgbClr val="000000"/>
                </a:solidFill>
                <a:latin typeface="Arial"/>
              </a:rPr>
              <a:t>trong</a:t>
            </a:r>
            <a:r>
              <a:rPr lang="en-US" sz="2000" kern="0" dirty="0" smtClean="0">
                <a:solidFill>
                  <a:srgbClr val="000000"/>
                </a:solidFill>
                <a:latin typeface="Arial"/>
              </a:rPr>
              <a:t> </a:t>
            </a:r>
            <a:r>
              <a:rPr lang="en-US" sz="2000" kern="0" dirty="0" err="1" smtClean="0">
                <a:solidFill>
                  <a:srgbClr val="000000"/>
                </a:solidFill>
                <a:latin typeface="Arial"/>
              </a:rPr>
              <a:t>lệnh</a:t>
            </a:r>
            <a:r>
              <a:rPr lang="en-US" sz="2000" kern="0" dirty="0" smtClean="0">
                <a:solidFill>
                  <a:srgbClr val="000000"/>
                </a:solidFill>
                <a:latin typeface="Arial"/>
              </a:rPr>
              <a:t> </a:t>
            </a:r>
            <a:r>
              <a:rPr lang="en-US" sz="2000" kern="0" dirty="0" err="1" smtClean="0">
                <a:solidFill>
                  <a:srgbClr val="000000"/>
                </a:solidFill>
                <a:latin typeface="Arial"/>
              </a:rPr>
              <a:t>lw</a:t>
            </a:r>
            <a:r>
              <a:rPr lang="en-US" sz="2000" kern="0" dirty="0" smtClean="0">
                <a:solidFill>
                  <a:srgbClr val="000000"/>
                </a:solidFill>
                <a:latin typeface="Arial"/>
              </a:rPr>
              <a:t>, </a:t>
            </a:r>
            <a:r>
              <a:rPr lang="en-US" sz="2000" kern="0" dirty="0" err="1" smtClean="0">
                <a:solidFill>
                  <a:srgbClr val="000000"/>
                </a:solidFill>
                <a:latin typeface="Arial"/>
              </a:rPr>
              <a:t>sw</a:t>
            </a:r>
            <a:endParaRPr lang="en-US" sz="2000" kern="0" dirty="0" smtClean="0">
              <a:solidFill>
                <a:srgbClr val="000000"/>
              </a:solidFill>
              <a:latin typeface="Arial"/>
            </a:endParaRPr>
          </a:p>
          <a:p>
            <a:pPr marL="741363" lvl="1" indent="-246063">
              <a:lnSpc>
                <a:spcPct val="85000"/>
              </a:lnSpc>
              <a:spcBef>
                <a:spcPct val="20000"/>
              </a:spcBef>
              <a:buClr>
                <a:srgbClr val="FC0128"/>
              </a:buClr>
              <a:buSzPct val="75000"/>
              <a:buFont typeface="Monotype Sorts" pitchFamily="2" charset="2"/>
              <a:buChar char="l"/>
              <a:defRPr/>
            </a:pPr>
            <a:r>
              <a:rPr kumimoji="0" lang="en-US" sz="2000" b="0" i="0" u="none" strike="noStrike" kern="0" cap="none" spc="0" normalizeH="0" baseline="0" noProof="0" dirty="0" err="1" smtClean="0">
                <a:ln>
                  <a:noFill/>
                </a:ln>
                <a:solidFill>
                  <a:srgbClr val="000000"/>
                </a:solidFill>
                <a:effectLst/>
                <a:uLnTx/>
                <a:uFillTx/>
                <a:latin typeface="Arial"/>
              </a:rPr>
              <a:t>Phép</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toán</a:t>
            </a:r>
            <a:r>
              <a:rPr kumimoji="0" lang="en-US" sz="2000" b="0" i="0" u="none" strike="noStrike" kern="0" cap="none" spc="0" normalizeH="0" noProof="0" dirty="0" smtClean="0">
                <a:ln>
                  <a:noFill/>
                </a:ln>
                <a:solidFill>
                  <a:srgbClr val="000000"/>
                </a:solidFill>
                <a:effectLst/>
                <a:uLnTx/>
                <a:uFillTx/>
                <a:latin typeface="Arial"/>
              </a:rPr>
              <a:t> so </a:t>
            </a:r>
            <a:r>
              <a:rPr kumimoji="0" lang="en-US" sz="2000" b="0" i="0" u="none" strike="noStrike" kern="0" cap="none" spc="0" normalizeH="0" noProof="0" dirty="0" err="1" smtClean="0">
                <a:ln>
                  <a:noFill/>
                </a:ln>
                <a:solidFill>
                  <a:srgbClr val="000000"/>
                </a:solidFill>
                <a:effectLst/>
                <a:uLnTx/>
                <a:uFillTx/>
                <a:latin typeface="Arial"/>
              </a:rPr>
              <a:t>sánh</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trong</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lệnh</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beq</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bne</a:t>
            </a:r>
            <a:endParaRPr kumimoji="0" lang="en-US" sz="2000" b="0" i="0" u="none" strike="noStrike" kern="0" cap="none" spc="0" normalizeH="0" baseline="0" noProof="0" dirty="0" smtClean="0">
              <a:ln>
                <a:noFill/>
              </a:ln>
              <a:solidFill>
                <a:srgbClr val="FC0128"/>
              </a:solidFill>
              <a:effectLst/>
              <a:uLnTx/>
              <a:uFillTx/>
              <a:latin typeface="Arial"/>
            </a:endParaRPr>
          </a:p>
        </p:txBody>
      </p:sp>
      <p:grpSp>
        <p:nvGrpSpPr>
          <p:cNvPr id="101" name="Group 100"/>
          <p:cNvGrpSpPr/>
          <p:nvPr/>
        </p:nvGrpSpPr>
        <p:grpSpPr>
          <a:xfrm>
            <a:off x="7620000" y="2667000"/>
            <a:ext cx="1028700" cy="3352800"/>
            <a:chOff x="6934200" y="914400"/>
            <a:chExt cx="1600200" cy="4953000"/>
          </a:xfrm>
        </p:grpSpPr>
        <p:sp>
          <p:nvSpPr>
            <p:cNvPr id="197" name="Rectangle 23"/>
            <p:cNvSpPr>
              <a:spLocks noChangeArrowheads="1"/>
            </p:cNvSpPr>
            <p:nvPr/>
          </p:nvSpPr>
          <p:spPr bwMode="auto">
            <a:xfrm>
              <a:off x="7207144" y="118956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Fetch</a:t>
              </a:r>
            </a:p>
          </p:txBody>
        </p:sp>
        <p:sp>
          <p:nvSpPr>
            <p:cNvPr id="198" name="Rectangle 24"/>
            <p:cNvSpPr>
              <a:spLocks noChangeArrowheads="1"/>
            </p:cNvSpPr>
            <p:nvPr/>
          </p:nvSpPr>
          <p:spPr bwMode="auto">
            <a:xfrm>
              <a:off x="7207144" y="203799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Decode</a:t>
              </a:r>
            </a:p>
          </p:txBody>
        </p:sp>
        <p:sp>
          <p:nvSpPr>
            <p:cNvPr id="199" name="Rectangle 25"/>
            <p:cNvSpPr>
              <a:spLocks noChangeArrowheads="1"/>
            </p:cNvSpPr>
            <p:nvPr/>
          </p:nvSpPr>
          <p:spPr bwMode="auto">
            <a:xfrm>
              <a:off x="7207144" y="2883562"/>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Operand</a:t>
              </a:r>
            </a:p>
            <a:p>
              <a:pPr marL="342900" indent="-342900" algn="ctr">
                <a:lnSpc>
                  <a:spcPct val="86000"/>
                </a:lnSpc>
                <a:spcBef>
                  <a:spcPct val="40000"/>
                </a:spcBef>
              </a:pPr>
              <a:r>
                <a:rPr lang="en-US" sz="1000" b="1" i="1" dirty="0"/>
                <a:t>Fetch</a:t>
              </a:r>
            </a:p>
          </p:txBody>
        </p:sp>
        <p:sp>
          <p:nvSpPr>
            <p:cNvPr id="200" name="Rectangle 26"/>
            <p:cNvSpPr>
              <a:spLocks noChangeArrowheads="1"/>
            </p:cNvSpPr>
            <p:nvPr/>
          </p:nvSpPr>
          <p:spPr bwMode="auto">
            <a:xfrm>
              <a:off x="7207144" y="3731992"/>
              <a:ext cx="1327256" cy="275833"/>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8000"/>
                </a:lnSpc>
                <a:spcBef>
                  <a:spcPct val="43000"/>
                </a:spcBef>
              </a:pPr>
              <a:r>
                <a:rPr lang="en-US" sz="1000" b="1" i="1">
                  <a:solidFill>
                    <a:srgbClr val="FF0000"/>
                  </a:solidFill>
                </a:rPr>
                <a:t>Execute</a:t>
              </a:r>
            </a:p>
          </p:txBody>
        </p:sp>
        <p:sp>
          <p:nvSpPr>
            <p:cNvPr id="201" name="Rectangle 27"/>
            <p:cNvSpPr>
              <a:spLocks noChangeArrowheads="1"/>
            </p:cNvSpPr>
            <p:nvPr/>
          </p:nvSpPr>
          <p:spPr bwMode="auto">
            <a:xfrm>
              <a:off x="7207144" y="4316722"/>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a:t>Result</a:t>
              </a:r>
            </a:p>
            <a:p>
              <a:pPr marL="342900" indent="-342900" algn="ctr">
                <a:lnSpc>
                  <a:spcPct val="86000"/>
                </a:lnSpc>
                <a:spcBef>
                  <a:spcPct val="40000"/>
                </a:spcBef>
              </a:pPr>
              <a:r>
                <a:rPr lang="en-US" sz="1000" b="1" i="1"/>
                <a:t>Store</a:t>
              </a:r>
            </a:p>
          </p:txBody>
        </p:sp>
        <p:sp>
          <p:nvSpPr>
            <p:cNvPr id="202" name="Rectangle 28"/>
            <p:cNvSpPr>
              <a:spLocks noChangeArrowheads="1"/>
            </p:cNvSpPr>
            <p:nvPr/>
          </p:nvSpPr>
          <p:spPr bwMode="auto">
            <a:xfrm>
              <a:off x="7207144" y="5165152"/>
              <a:ext cx="1327256" cy="50808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solidFill>
                    <a:schemeClr val="tx1"/>
                  </a:solidFill>
                </a:rPr>
                <a:t>Next</a:t>
              </a:r>
            </a:p>
            <a:p>
              <a:pPr marL="342900" indent="-342900" algn="ctr">
                <a:lnSpc>
                  <a:spcPct val="86000"/>
                </a:lnSpc>
                <a:spcBef>
                  <a:spcPct val="40000"/>
                </a:spcBef>
              </a:pPr>
              <a:r>
                <a:rPr lang="en-US" sz="1000" b="1" i="1" dirty="0">
                  <a:solidFill>
                    <a:schemeClr val="tx1"/>
                  </a:solidFill>
                </a:rPr>
                <a:t>Instruction</a:t>
              </a:r>
            </a:p>
          </p:txBody>
        </p:sp>
        <p:sp>
          <p:nvSpPr>
            <p:cNvPr id="203" name="Line 29"/>
            <p:cNvSpPr>
              <a:spLocks noChangeShapeType="1"/>
            </p:cNvSpPr>
            <p:nvPr/>
          </p:nvSpPr>
          <p:spPr bwMode="auto">
            <a:xfrm>
              <a:off x="7833309" y="1762831"/>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204" name="Line 30"/>
            <p:cNvSpPr>
              <a:spLocks noChangeShapeType="1"/>
            </p:cNvSpPr>
            <p:nvPr/>
          </p:nvSpPr>
          <p:spPr bwMode="auto">
            <a:xfrm>
              <a:off x="7833309" y="345682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205" name="Line 31"/>
            <p:cNvSpPr>
              <a:spLocks noChangeShapeType="1"/>
            </p:cNvSpPr>
            <p:nvPr/>
          </p:nvSpPr>
          <p:spPr bwMode="auto">
            <a:xfrm>
              <a:off x="7833309" y="260839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206" name="Line 32"/>
            <p:cNvSpPr>
              <a:spLocks noChangeShapeType="1"/>
            </p:cNvSpPr>
            <p:nvPr/>
          </p:nvSpPr>
          <p:spPr bwMode="auto">
            <a:xfrm>
              <a:off x="7833309" y="488998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207" name="Line 33"/>
            <p:cNvSpPr>
              <a:spLocks noChangeShapeType="1"/>
            </p:cNvSpPr>
            <p:nvPr/>
          </p:nvSpPr>
          <p:spPr bwMode="auto">
            <a:xfrm>
              <a:off x="7833309" y="3978495"/>
              <a:ext cx="0" cy="323894"/>
            </a:xfrm>
            <a:prstGeom prst="line">
              <a:avLst/>
            </a:prstGeom>
            <a:noFill/>
            <a:ln w="25400">
              <a:solidFill>
                <a:schemeClr val="tx1"/>
              </a:solidFill>
              <a:round/>
              <a:headEnd/>
              <a:tailEnd type="triangle" w="med" len="med"/>
            </a:ln>
            <a:effectLst/>
          </p:spPr>
          <p:txBody>
            <a:bodyPr/>
            <a:lstStyle/>
            <a:p>
              <a:endParaRPr lang="en-US" sz="1000"/>
            </a:p>
          </p:txBody>
        </p:sp>
        <p:sp>
          <p:nvSpPr>
            <p:cNvPr id="208" name="Line 34"/>
            <p:cNvSpPr>
              <a:spLocks noChangeShapeType="1"/>
            </p:cNvSpPr>
            <p:nvPr/>
          </p:nvSpPr>
          <p:spPr bwMode="auto">
            <a:xfrm>
              <a:off x="7833309" y="5738416"/>
              <a:ext cx="0" cy="128984"/>
            </a:xfrm>
            <a:prstGeom prst="line">
              <a:avLst/>
            </a:prstGeom>
            <a:noFill/>
            <a:ln w="25400">
              <a:solidFill>
                <a:schemeClr val="tx1"/>
              </a:solidFill>
              <a:round/>
              <a:headEnd/>
              <a:tailEnd/>
            </a:ln>
            <a:effectLst/>
          </p:spPr>
          <p:txBody>
            <a:bodyPr/>
            <a:lstStyle/>
            <a:p>
              <a:endParaRPr lang="en-US" sz="1000"/>
            </a:p>
          </p:txBody>
        </p:sp>
        <p:sp>
          <p:nvSpPr>
            <p:cNvPr id="209" name="Line 35"/>
            <p:cNvSpPr>
              <a:spLocks noChangeShapeType="1"/>
            </p:cNvSpPr>
            <p:nvPr/>
          </p:nvSpPr>
          <p:spPr bwMode="auto">
            <a:xfrm flipH="1">
              <a:off x="6934200" y="5867400"/>
              <a:ext cx="899109" cy="0"/>
            </a:xfrm>
            <a:prstGeom prst="line">
              <a:avLst/>
            </a:prstGeom>
            <a:noFill/>
            <a:ln w="25400">
              <a:solidFill>
                <a:schemeClr val="tx1"/>
              </a:solidFill>
              <a:round/>
              <a:headEnd/>
              <a:tailEnd/>
            </a:ln>
            <a:effectLst/>
          </p:spPr>
          <p:txBody>
            <a:bodyPr/>
            <a:lstStyle/>
            <a:p>
              <a:endParaRPr lang="en-US" sz="1000"/>
            </a:p>
          </p:txBody>
        </p:sp>
        <p:sp>
          <p:nvSpPr>
            <p:cNvPr id="210" name="Line 36"/>
            <p:cNvSpPr>
              <a:spLocks noChangeShapeType="1"/>
            </p:cNvSpPr>
            <p:nvPr/>
          </p:nvSpPr>
          <p:spPr bwMode="auto">
            <a:xfrm flipV="1">
              <a:off x="6934200" y="914400"/>
              <a:ext cx="0" cy="4953000"/>
            </a:xfrm>
            <a:prstGeom prst="line">
              <a:avLst/>
            </a:prstGeom>
            <a:noFill/>
            <a:ln w="25400">
              <a:solidFill>
                <a:schemeClr val="tx1"/>
              </a:solidFill>
              <a:round/>
              <a:headEnd/>
              <a:tailEnd/>
            </a:ln>
            <a:effectLst/>
          </p:spPr>
          <p:txBody>
            <a:bodyPr/>
            <a:lstStyle/>
            <a:p>
              <a:endParaRPr lang="en-US" sz="1000"/>
            </a:p>
          </p:txBody>
        </p:sp>
        <p:sp>
          <p:nvSpPr>
            <p:cNvPr id="211" name="Line 37"/>
            <p:cNvSpPr>
              <a:spLocks noChangeShapeType="1"/>
            </p:cNvSpPr>
            <p:nvPr/>
          </p:nvSpPr>
          <p:spPr bwMode="auto">
            <a:xfrm>
              <a:off x="6934200" y="914400"/>
              <a:ext cx="899109" cy="0"/>
            </a:xfrm>
            <a:prstGeom prst="line">
              <a:avLst/>
            </a:prstGeom>
            <a:noFill/>
            <a:ln w="25400">
              <a:solidFill>
                <a:schemeClr val="tx1"/>
              </a:solidFill>
              <a:round/>
              <a:headEnd/>
              <a:tailEnd/>
            </a:ln>
            <a:effectLst/>
          </p:spPr>
          <p:txBody>
            <a:bodyPr/>
            <a:lstStyle/>
            <a:p>
              <a:endParaRPr lang="en-US" sz="1000"/>
            </a:p>
          </p:txBody>
        </p:sp>
        <p:sp>
          <p:nvSpPr>
            <p:cNvPr id="212" name="Line 38"/>
            <p:cNvSpPr>
              <a:spLocks noChangeShapeType="1"/>
            </p:cNvSpPr>
            <p:nvPr/>
          </p:nvSpPr>
          <p:spPr bwMode="auto">
            <a:xfrm>
              <a:off x="7833309" y="914400"/>
              <a:ext cx="0" cy="260835"/>
            </a:xfrm>
            <a:prstGeom prst="line">
              <a:avLst/>
            </a:prstGeom>
            <a:noFill/>
            <a:ln w="25400">
              <a:solidFill>
                <a:schemeClr val="tx1"/>
              </a:solidFill>
              <a:round/>
              <a:headEnd/>
              <a:tailEnd type="triangle" w="med" len="med"/>
            </a:ln>
            <a:effectLst/>
          </p:spPr>
          <p:txBody>
            <a:bodyPr/>
            <a:lstStyle/>
            <a:p>
              <a:endParaRPr lang="en-US" sz="1000"/>
            </a:p>
          </p:txBody>
        </p:sp>
      </p:grpSp>
      <p:grpSp>
        <p:nvGrpSpPr>
          <p:cNvPr id="189" name="Group 188"/>
          <p:cNvGrpSpPr/>
          <p:nvPr/>
        </p:nvGrpSpPr>
        <p:grpSpPr>
          <a:xfrm>
            <a:off x="2057400" y="2971800"/>
            <a:ext cx="4187648" cy="3505200"/>
            <a:chOff x="558302" y="2514600"/>
            <a:chExt cx="2718298" cy="2057400"/>
          </a:xfrm>
        </p:grpSpPr>
        <p:sp>
          <p:nvSpPr>
            <p:cNvPr id="111" name="Line 11"/>
            <p:cNvSpPr>
              <a:spLocks noChangeShapeType="1"/>
            </p:cNvSpPr>
            <p:nvPr/>
          </p:nvSpPr>
          <p:spPr bwMode="auto">
            <a:xfrm>
              <a:off x="914400" y="3581400"/>
              <a:ext cx="533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2" name="Line 12"/>
            <p:cNvSpPr>
              <a:spLocks noChangeShapeType="1"/>
            </p:cNvSpPr>
            <p:nvPr/>
          </p:nvSpPr>
          <p:spPr bwMode="auto">
            <a:xfrm>
              <a:off x="914400" y="4267200"/>
              <a:ext cx="533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5" name="Line 15"/>
            <p:cNvSpPr>
              <a:spLocks noChangeShapeType="1"/>
            </p:cNvSpPr>
            <p:nvPr/>
          </p:nvSpPr>
          <p:spPr bwMode="auto">
            <a:xfrm>
              <a:off x="1981200" y="4114800"/>
              <a:ext cx="3048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24" name="Text Box 24"/>
            <p:cNvSpPr txBox="1">
              <a:spLocks noChangeArrowheads="1"/>
            </p:cNvSpPr>
            <p:nvPr/>
          </p:nvSpPr>
          <p:spPr bwMode="auto">
            <a:xfrm>
              <a:off x="558302" y="4114800"/>
              <a:ext cx="356074" cy="198716"/>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rgbClr val="000000"/>
                  </a:solidFill>
                  <a:effectLst/>
                  <a:uLnTx/>
                  <a:uFillTx/>
                </a:rPr>
                <a:t>opB</a:t>
              </a:r>
              <a:endParaRPr kumimoji="0" lang="en-US" sz="1600" b="0" i="0" u="none" strike="noStrike" kern="0" cap="none" spc="0" normalizeH="0" baseline="0" noProof="0">
                <a:ln>
                  <a:noFill/>
                </a:ln>
                <a:solidFill>
                  <a:srgbClr val="000000"/>
                </a:solidFill>
                <a:effectLst/>
                <a:uLnTx/>
                <a:uFillTx/>
              </a:endParaRPr>
            </a:p>
          </p:txBody>
        </p:sp>
        <p:sp>
          <p:nvSpPr>
            <p:cNvPr id="125" name="Freeform 25"/>
            <p:cNvSpPr>
              <a:spLocks/>
            </p:cNvSpPr>
            <p:nvPr/>
          </p:nvSpPr>
          <p:spPr bwMode="auto">
            <a:xfrm>
              <a:off x="1447800" y="32766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26" name="Rectangle 26"/>
            <p:cNvSpPr>
              <a:spLocks noChangeArrowheads="1"/>
            </p:cNvSpPr>
            <p:nvPr/>
          </p:nvSpPr>
          <p:spPr bwMode="auto">
            <a:xfrm>
              <a:off x="1600200" y="3886200"/>
              <a:ext cx="504825" cy="33337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600" b="1" i="0" u="none" strike="noStrike" kern="0" cap="none" spc="0" normalizeH="0" baseline="0" noProof="0">
                  <a:ln>
                    <a:noFill/>
                  </a:ln>
                  <a:solidFill>
                    <a:srgbClr val="000000"/>
                  </a:solidFill>
                  <a:effectLst/>
                  <a:uLnTx/>
                  <a:uFillTx/>
                </a:rPr>
                <a:t>ALU</a:t>
              </a:r>
            </a:p>
          </p:txBody>
        </p:sp>
        <p:sp>
          <p:nvSpPr>
            <p:cNvPr id="127" name="Line 27"/>
            <p:cNvSpPr>
              <a:spLocks noChangeShapeType="1"/>
            </p:cNvSpPr>
            <p:nvPr/>
          </p:nvSpPr>
          <p:spPr bwMode="auto">
            <a:xfrm>
              <a:off x="1981200" y="3962400"/>
              <a:ext cx="3048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28" name="Line 28"/>
            <p:cNvSpPr>
              <a:spLocks noChangeShapeType="1"/>
            </p:cNvSpPr>
            <p:nvPr/>
          </p:nvSpPr>
          <p:spPr bwMode="auto">
            <a:xfrm>
              <a:off x="1981200" y="3733800"/>
              <a:ext cx="3048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29" name="Rectangle 29"/>
            <p:cNvSpPr>
              <a:spLocks noChangeArrowheads="1"/>
            </p:cNvSpPr>
            <p:nvPr/>
          </p:nvSpPr>
          <p:spPr bwMode="auto">
            <a:xfrm>
              <a:off x="2209800" y="3429000"/>
              <a:ext cx="10668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600" b="0" i="0" u="none" strike="noStrike" kern="0" cap="none" spc="0" normalizeH="0" baseline="0" noProof="0">
                  <a:ln>
                    <a:noFill/>
                  </a:ln>
                  <a:solidFill>
                    <a:srgbClr val="000000"/>
                  </a:solidFill>
                  <a:effectLst/>
                  <a:uLnTx/>
                  <a:uFillTx/>
                </a:rPr>
                <a:t>overflow</a:t>
              </a:r>
            </a:p>
          </p:txBody>
        </p:sp>
        <p:sp>
          <p:nvSpPr>
            <p:cNvPr id="130" name="Rectangle 30"/>
            <p:cNvSpPr>
              <a:spLocks noChangeArrowheads="1"/>
            </p:cNvSpPr>
            <p:nvPr/>
          </p:nvSpPr>
          <p:spPr bwMode="auto">
            <a:xfrm>
              <a:off x="2362200" y="3810000"/>
              <a:ext cx="5334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600" b="0" i="0" u="none" strike="noStrike" kern="0" cap="none" spc="0" normalizeH="0" baseline="0" noProof="0">
                  <a:ln>
                    <a:noFill/>
                  </a:ln>
                  <a:solidFill>
                    <a:srgbClr val="000000"/>
                  </a:solidFill>
                  <a:effectLst/>
                  <a:uLnTx/>
                  <a:uFillTx/>
                </a:rPr>
                <a:t>zero</a:t>
              </a:r>
            </a:p>
          </p:txBody>
        </p:sp>
        <p:sp>
          <p:nvSpPr>
            <p:cNvPr id="131" name="Rectangle 31"/>
            <p:cNvSpPr>
              <a:spLocks noChangeArrowheads="1"/>
            </p:cNvSpPr>
            <p:nvPr/>
          </p:nvSpPr>
          <p:spPr bwMode="auto">
            <a:xfrm>
              <a:off x="1447800" y="2514600"/>
              <a:ext cx="92551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600" b="0" i="0" u="none" strike="noStrike" kern="0" cap="none" spc="0" normalizeH="0" baseline="0" noProof="0" dirty="0">
                  <a:ln>
                    <a:noFill/>
                  </a:ln>
                  <a:solidFill>
                    <a:sysClr val="windowText" lastClr="000000"/>
                  </a:solidFill>
                  <a:effectLst/>
                  <a:uLnTx/>
                  <a:uFillTx/>
                </a:rPr>
                <a:t>ALU control</a:t>
              </a:r>
            </a:p>
          </p:txBody>
        </p:sp>
        <p:sp>
          <p:nvSpPr>
            <p:cNvPr id="132" name="Line 32"/>
            <p:cNvSpPr>
              <a:spLocks noChangeShapeType="1"/>
            </p:cNvSpPr>
            <p:nvPr/>
          </p:nvSpPr>
          <p:spPr bwMode="auto">
            <a:xfrm>
              <a:off x="1828800" y="2895600"/>
              <a:ext cx="0" cy="609600"/>
            </a:xfrm>
            <a:prstGeom prst="line">
              <a:avLst/>
            </a:prstGeom>
            <a:noFill/>
            <a:ln w="1905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87" name="Text Box 24"/>
            <p:cNvSpPr txBox="1">
              <a:spLocks noChangeArrowheads="1"/>
            </p:cNvSpPr>
            <p:nvPr/>
          </p:nvSpPr>
          <p:spPr bwMode="auto">
            <a:xfrm>
              <a:off x="558302" y="3429000"/>
              <a:ext cx="356074" cy="198716"/>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smtClean="0">
                  <a:ln>
                    <a:noFill/>
                  </a:ln>
                  <a:solidFill>
                    <a:srgbClr val="000000"/>
                  </a:solidFill>
                  <a:effectLst/>
                  <a:uLnTx/>
                  <a:uFillTx/>
                </a:rPr>
                <a:t>opA</a:t>
              </a:r>
              <a:endParaRPr kumimoji="0" lang="en-US" sz="1600" b="0" i="0" u="none" strike="noStrike" kern="0" cap="none" spc="0" normalizeH="0" baseline="0" noProof="0">
                <a:ln>
                  <a:noFill/>
                </a:ln>
                <a:solidFill>
                  <a:srgbClr val="000000"/>
                </a:solidFill>
                <a:effectLst/>
                <a:uLnTx/>
                <a:uFillTx/>
              </a:endParaRPr>
            </a:p>
          </p:txBody>
        </p:sp>
        <p:sp>
          <p:nvSpPr>
            <p:cNvPr id="188" name="Rectangle 30"/>
            <p:cNvSpPr>
              <a:spLocks noChangeArrowheads="1"/>
            </p:cNvSpPr>
            <p:nvPr/>
          </p:nvSpPr>
          <p:spPr bwMode="auto">
            <a:xfrm>
              <a:off x="2286000" y="4038600"/>
              <a:ext cx="5334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600" b="0" i="0" u="none" strike="noStrike" kern="0" cap="none" spc="0" normalizeH="0" baseline="0" noProof="0" smtClean="0">
                  <a:ln>
                    <a:noFill/>
                  </a:ln>
                  <a:solidFill>
                    <a:srgbClr val="000000"/>
                  </a:solidFill>
                  <a:effectLst/>
                  <a:uLnTx/>
                  <a:uFillTx/>
                </a:rPr>
                <a:t>result</a:t>
              </a:r>
            </a:p>
          </p:txBody>
        </p:sp>
      </p:grpSp>
    </p:spTree>
    <p:extLst>
      <p:ext uri="{BB962C8B-B14F-4D97-AF65-F5344CB8AC3E}">
        <p14:creationId xmlns:p14="http://schemas.microsoft.com/office/powerpoint/2010/main" val="73707841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Arial"/>
                <a:cs typeface="Arial"/>
              </a:rPr>
              <a:t>Nội</a:t>
            </a:r>
            <a:r>
              <a:rPr lang="en-US" b="1" dirty="0" smtClean="0">
                <a:latin typeface="Arial"/>
                <a:cs typeface="Arial"/>
              </a:rPr>
              <a:t> dung</a:t>
            </a:r>
            <a:endParaRPr lang="en-US" dirty="0">
              <a:latin typeface="Arial"/>
              <a:cs typeface="Arial"/>
            </a:endParaRPr>
          </a:p>
        </p:txBody>
      </p:sp>
      <p:sp>
        <p:nvSpPr>
          <p:cNvPr id="3" name="Content Placeholder 2"/>
          <p:cNvSpPr>
            <a:spLocks noGrp="1"/>
          </p:cNvSpPr>
          <p:nvPr>
            <p:ph idx="1"/>
          </p:nvPr>
        </p:nvSpPr>
        <p:spPr>
          <a:xfrm>
            <a:off x="533400" y="2286000"/>
            <a:ext cx="7696200" cy="3916363"/>
          </a:xfrm>
        </p:spPr>
        <p:txBody>
          <a:bodyPr>
            <a:normAutofit/>
          </a:bodyPr>
          <a:lstStyle/>
          <a:p>
            <a:r>
              <a:rPr lang="en-US" sz="2400" b="1" dirty="0" err="1" smtClean="0">
                <a:latin typeface="Arial"/>
                <a:cs typeface="Arial"/>
              </a:rPr>
              <a:t>Thành</a:t>
            </a:r>
            <a:r>
              <a:rPr lang="en-US" sz="2400" b="1" dirty="0" smtClean="0">
                <a:latin typeface="Arial"/>
                <a:cs typeface="Arial"/>
              </a:rPr>
              <a:t> </a:t>
            </a:r>
            <a:r>
              <a:rPr lang="en-US" sz="2400" b="1" dirty="0" err="1" smtClean="0">
                <a:latin typeface="Arial"/>
                <a:cs typeface="Arial"/>
              </a:rPr>
              <a:t>phần</a:t>
            </a:r>
            <a:r>
              <a:rPr lang="en-US" sz="2400" b="1" dirty="0" smtClean="0">
                <a:latin typeface="Arial"/>
                <a:cs typeface="Arial"/>
              </a:rPr>
              <a:t> </a:t>
            </a:r>
            <a:r>
              <a:rPr lang="en-US" sz="2400" b="1" dirty="0" err="1" smtClean="0">
                <a:latin typeface="Arial"/>
                <a:cs typeface="Arial"/>
              </a:rPr>
              <a:t>cơ</a:t>
            </a:r>
            <a:r>
              <a:rPr lang="en-US" sz="2400" b="1" dirty="0" smtClean="0">
                <a:latin typeface="Arial"/>
                <a:cs typeface="Arial"/>
              </a:rPr>
              <a:t> </a:t>
            </a:r>
            <a:r>
              <a:rPr lang="en-US" sz="2400" b="1" dirty="0" err="1" smtClean="0">
                <a:latin typeface="Arial"/>
                <a:cs typeface="Arial"/>
              </a:rPr>
              <a:t>bản</a:t>
            </a:r>
            <a:r>
              <a:rPr lang="en-US" sz="2400" b="1" dirty="0" smtClean="0">
                <a:latin typeface="Arial"/>
                <a:cs typeface="Arial"/>
              </a:rPr>
              <a:t> </a:t>
            </a:r>
            <a:r>
              <a:rPr lang="en-US" sz="2400" b="1" dirty="0" err="1" smtClean="0">
                <a:latin typeface="Arial"/>
                <a:cs typeface="Arial"/>
              </a:rPr>
              <a:t>của</a:t>
            </a:r>
            <a:r>
              <a:rPr lang="en-US" sz="2400" b="1" dirty="0" smtClean="0">
                <a:latin typeface="Arial"/>
                <a:cs typeface="Arial"/>
              </a:rPr>
              <a:t> </a:t>
            </a:r>
            <a:r>
              <a:rPr lang="en-US" sz="2400" b="1" dirty="0" err="1" smtClean="0">
                <a:latin typeface="Arial"/>
                <a:cs typeface="Arial"/>
              </a:rPr>
              <a:t>bộ</a:t>
            </a:r>
            <a:r>
              <a:rPr lang="en-US" sz="2400" b="1" dirty="0" smtClean="0">
                <a:latin typeface="Arial"/>
                <a:cs typeface="Arial"/>
              </a:rPr>
              <a:t> </a:t>
            </a:r>
            <a:r>
              <a:rPr lang="en-US" sz="2400" b="1" dirty="0" err="1" smtClean="0">
                <a:latin typeface="Arial"/>
                <a:cs typeface="Arial"/>
              </a:rPr>
              <a:t>xử</a:t>
            </a:r>
            <a:r>
              <a:rPr lang="en-US" sz="2400" b="1" dirty="0" smtClean="0">
                <a:latin typeface="Arial"/>
                <a:cs typeface="Arial"/>
              </a:rPr>
              <a:t> </a:t>
            </a:r>
            <a:r>
              <a:rPr lang="en-US" sz="2400" b="1" dirty="0" err="1" smtClean="0">
                <a:latin typeface="Arial"/>
                <a:cs typeface="Arial"/>
              </a:rPr>
              <a:t>lý</a:t>
            </a:r>
            <a:r>
              <a:rPr lang="en-US" sz="2400" b="1" dirty="0" smtClean="0">
                <a:latin typeface="Arial"/>
                <a:cs typeface="Arial"/>
              </a:rPr>
              <a:t> </a:t>
            </a:r>
            <a:endParaRPr lang="en-US" sz="2400" b="1" dirty="0">
              <a:latin typeface="Arial"/>
              <a:cs typeface="Arial"/>
            </a:endParaRPr>
          </a:p>
          <a:p>
            <a:pPr marL="228600" lvl="1" indent="0">
              <a:buNone/>
            </a:pPr>
            <a:r>
              <a:rPr lang="en-US" sz="2400" dirty="0" smtClean="0">
                <a:latin typeface="Arial"/>
                <a:cs typeface="Arial"/>
              </a:rPr>
              <a:t>– </a:t>
            </a:r>
            <a:r>
              <a:rPr lang="en-US" sz="2400" dirty="0" err="1" smtClean="0">
                <a:latin typeface="Arial"/>
                <a:cs typeface="Arial"/>
              </a:rPr>
              <a:t>Lệnh</a:t>
            </a:r>
            <a:r>
              <a:rPr lang="en-US" sz="2400" dirty="0" smtClean="0">
                <a:latin typeface="Arial"/>
                <a:cs typeface="Arial"/>
              </a:rPr>
              <a:t> </a:t>
            </a:r>
            <a:r>
              <a:rPr lang="en-US" sz="2400" dirty="0" err="1" smtClean="0">
                <a:latin typeface="Arial"/>
                <a:cs typeface="Arial"/>
              </a:rPr>
              <a:t>truy</a:t>
            </a:r>
            <a:r>
              <a:rPr lang="en-US" sz="2400" dirty="0" smtClean="0">
                <a:latin typeface="Arial"/>
                <a:cs typeface="Arial"/>
              </a:rPr>
              <a:t> </a:t>
            </a:r>
            <a:r>
              <a:rPr lang="en-US" sz="2400" dirty="0" err="1" smtClean="0">
                <a:latin typeface="Arial"/>
                <a:cs typeface="Arial"/>
              </a:rPr>
              <a:t>cập</a:t>
            </a:r>
            <a:endParaRPr lang="en-US" sz="2400" dirty="0">
              <a:latin typeface="Arial"/>
              <a:cs typeface="Arial"/>
            </a:endParaRPr>
          </a:p>
          <a:p>
            <a:pPr marL="228600" lvl="1" indent="0">
              <a:buNone/>
            </a:pPr>
            <a:r>
              <a:rPr lang="en-US" sz="2400" dirty="0">
                <a:latin typeface="Arial"/>
                <a:cs typeface="Arial"/>
              </a:rPr>
              <a:t>– </a:t>
            </a:r>
            <a:r>
              <a:rPr lang="en-US" sz="2400" dirty="0" err="1" smtClean="0">
                <a:latin typeface="Arial"/>
                <a:cs typeface="Arial"/>
              </a:rPr>
              <a:t>Các</a:t>
            </a:r>
            <a:r>
              <a:rPr lang="en-US" sz="2400" dirty="0" smtClean="0">
                <a:latin typeface="Arial"/>
                <a:cs typeface="Arial"/>
              </a:rPr>
              <a:t> </a:t>
            </a:r>
            <a:r>
              <a:rPr lang="en-US" sz="2400" dirty="0" err="1" smtClean="0">
                <a:latin typeface="Arial"/>
                <a:cs typeface="Arial"/>
              </a:rPr>
              <a:t>toán</a:t>
            </a:r>
            <a:r>
              <a:rPr lang="en-US" sz="2400" dirty="0" smtClean="0">
                <a:latin typeface="Arial"/>
                <a:cs typeface="Arial"/>
              </a:rPr>
              <a:t> </a:t>
            </a:r>
            <a:r>
              <a:rPr lang="en-US" sz="2400" dirty="0" err="1" smtClean="0">
                <a:latin typeface="Arial"/>
                <a:cs typeface="Arial"/>
              </a:rPr>
              <a:t>tử</a:t>
            </a:r>
            <a:r>
              <a:rPr lang="en-US" sz="2400" dirty="0" smtClean="0">
                <a:latin typeface="Arial"/>
                <a:cs typeface="Arial"/>
              </a:rPr>
              <a:t> ALU</a:t>
            </a:r>
            <a:endParaRPr lang="en-US" sz="2400" dirty="0">
              <a:latin typeface="Arial"/>
              <a:cs typeface="Arial"/>
            </a:endParaRPr>
          </a:p>
          <a:p>
            <a:pPr marL="228600" lvl="1" indent="0">
              <a:buNone/>
            </a:pPr>
            <a:r>
              <a:rPr lang="en-US" sz="2400" dirty="0">
                <a:latin typeface="Arial"/>
                <a:cs typeface="Arial"/>
              </a:rPr>
              <a:t>– </a:t>
            </a:r>
            <a:r>
              <a:rPr lang="en-US" sz="2400" dirty="0" err="1" smtClean="0">
                <a:latin typeface="Arial"/>
                <a:cs typeface="Arial"/>
              </a:rPr>
              <a:t>Toán</a:t>
            </a:r>
            <a:r>
              <a:rPr lang="en-US" sz="2400" dirty="0" smtClean="0">
                <a:latin typeface="Arial"/>
                <a:cs typeface="Arial"/>
              </a:rPr>
              <a:t> </a:t>
            </a:r>
            <a:r>
              <a:rPr lang="en-US" sz="2400" dirty="0" err="1" smtClean="0">
                <a:latin typeface="Arial"/>
                <a:cs typeface="Arial"/>
              </a:rPr>
              <a:t>tử</a:t>
            </a:r>
            <a:r>
              <a:rPr lang="en-US" sz="2400" dirty="0" smtClean="0">
                <a:latin typeface="Arial"/>
                <a:cs typeface="Arial"/>
              </a:rPr>
              <a:t> </a:t>
            </a:r>
            <a:r>
              <a:rPr lang="en-US" sz="2400" dirty="0" err="1" smtClean="0">
                <a:latin typeface="Arial"/>
                <a:cs typeface="Arial"/>
              </a:rPr>
              <a:t>bộ</a:t>
            </a:r>
            <a:r>
              <a:rPr lang="en-US" sz="2400" dirty="0" smtClean="0">
                <a:latin typeface="Arial"/>
                <a:cs typeface="Arial"/>
              </a:rPr>
              <a:t> </a:t>
            </a:r>
            <a:r>
              <a:rPr lang="en-US" sz="2400" dirty="0" err="1" smtClean="0">
                <a:latin typeface="Arial"/>
                <a:cs typeface="Arial"/>
              </a:rPr>
              <a:t>nhớ</a:t>
            </a:r>
            <a:endParaRPr lang="en-US" sz="2400" dirty="0">
              <a:latin typeface="Arial"/>
              <a:cs typeface="Arial"/>
            </a:endParaRPr>
          </a:p>
          <a:p>
            <a:r>
              <a:rPr lang="en-US" sz="2400" b="1" dirty="0" err="1" smtClean="0">
                <a:latin typeface="Arial"/>
                <a:cs typeface="Arial"/>
              </a:rPr>
              <a:t>Kết</a:t>
            </a:r>
            <a:r>
              <a:rPr lang="en-US" sz="2400" b="1" dirty="0" smtClean="0">
                <a:latin typeface="Arial"/>
                <a:cs typeface="Arial"/>
              </a:rPr>
              <a:t> </a:t>
            </a:r>
            <a:r>
              <a:rPr lang="en-US" sz="2400" b="1" dirty="0" err="1" smtClean="0">
                <a:latin typeface="Arial"/>
                <a:cs typeface="Arial"/>
              </a:rPr>
              <a:t>nối</a:t>
            </a:r>
            <a:r>
              <a:rPr lang="en-US" sz="2400" b="1" dirty="0" smtClean="0">
                <a:latin typeface="Arial"/>
                <a:cs typeface="Arial"/>
              </a:rPr>
              <a:t> </a:t>
            </a:r>
            <a:r>
              <a:rPr lang="en-US" sz="2400" b="1" dirty="0" err="1" smtClean="0">
                <a:latin typeface="Arial"/>
                <a:cs typeface="Arial"/>
              </a:rPr>
              <a:t>các</a:t>
            </a:r>
            <a:r>
              <a:rPr lang="en-US" sz="2400" b="1" dirty="0" smtClean="0">
                <a:latin typeface="Arial"/>
                <a:cs typeface="Arial"/>
              </a:rPr>
              <a:t> </a:t>
            </a:r>
            <a:r>
              <a:rPr lang="en-US" sz="2400" b="1" dirty="0" err="1" smtClean="0">
                <a:latin typeface="Arial"/>
                <a:cs typeface="Arial"/>
              </a:rPr>
              <a:t>thành</a:t>
            </a:r>
            <a:r>
              <a:rPr lang="en-US" sz="2400" b="1" dirty="0" smtClean="0">
                <a:latin typeface="Arial"/>
                <a:cs typeface="Arial"/>
              </a:rPr>
              <a:t> </a:t>
            </a:r>
            <a:r>
              <a:rPr lang="en-US" sz="2400" b="1" dirty="0" err="1" smtClean="0">
                <a:latin typeface="Arial"/>
                <a:cs typeface="Arial"/>
              </a:rPr>
              <a:t>phần</a:t>
            </a:r>
            <a:r>
              <a:rPr lang="en-US" sz="2400" b="1" dirty="0" smtClean="0">
                <a:latin typeface="Arial"/>
                <a:cs typeface="Arial"/>
              </a:rPr>
              <a:t> </a:t>
            </a:r>
            <a:endParaRPr lang="en-US" sz="2400" b="1" dirty="0">
              <a:latin typeface="Arial"/>
              <a:cs typeface="Arial"/>
            </a:endParaRPr>
          </a:p>
          <a:p>
            <a:pPr marL="228600" lvl="1" indent="0">
              <a:buNone/>
            </a:pPr>
            <a:r>
              <a:rPr lang="en-US" sz="2400" dirty="0">
                <a:latin typeface="Arial"/>
                <a:cs typeface="Arial"/>
              </a:rPr>
              <a:t>– </a:t>
            </a:r>
            <a:r>
              <a:rPr lang="en-US" sz="2400" dirty="0" err="1" smtClean="0">
                <a:latin typeface="Arial"/>
                <a:cs typeface="Arial"/>
              </a:rPr>
              <a:t>Các</a:t>
            </a:r>
            <a:r>
              <a:rPr lang="en-US" sz="2400" dirty="0" smtClean="0">
                <a:latin typeface="Arial"/>
                <a:cs typeface="Arial"/>
              </a:rPr>
              <a:t> </a:t>
            </a:r>
            <a:r>
              <a:rPr lang="en-US" sz="2400" dirty="0" err="1" smtClean="0">
                <a:latin typeface="Arial"/>
                <a:cs typeface="Arial"/>
              </a:rPr>
              <a:t>tín</a:t>
            </a:r>
            <a:r>
              <a:rPr lang="en-US" sz="2400" dirty="0" smtClean="0">
                <a:latin typeface="Arial"/>
                <a:cs typeface="Arial"/>
              </a:rPr>
              <a:t> </a:t>
            </a:r>
            <a:r>
              <a:rPr lang="en-US" sz="2400" dirty="0" err="1" smtClean="0">
                <a:latin typeface="Arial"/>
                <a:cs typeface="Arial"/>
              </a:rPr>
              <a:t>hiệu</a:t>
            </a:r>
            <a:r>
              <a:rPr lang="en-US" sz="2400" dirty="0" smtClean="0">
                <a:latin typeface="Arial"/>
                <a:cs typeface="Arial"/>
              </a:rPr>
              <a:t> </a:t>
            </a:r>
            <a:r>
              <a:rPr lang="en-US" sz="2400" dirty="0" err="1" smtClean="0">
                <a:latin typeface="Arial"/>
                <a:cs typeface="Arial"/>
              </a:rPr>
              <a:t>điều</a:t>
            </a:r>
            <a:r>
              <a:rPr lang="en-US" sz="2400" dirty="0" smtClean="0">
                <a:latin typeface="Arial"/>
                <a:cs typeface="Arial"/>
              </a:rPr>
              <a:t> </a:t>
            </a:r>
            <a:r>
              <a:rPr lang="en-US" sz="2400" dirty="0" err="1" smtClean="0">
                <a:latin typeface="Arial"/>
                <a:cs typeface="Arial"/>
              </a:rPr>
              <a:t>khiển</a:t>
            </a:r>
            <a:r>
              <a:rPr lang="en-US" sz="2400" dirty="0" smtClean="0">
                <a:latin typeface="Arial"/>
                <a:cs typeface="Arial"/>
              </a:rPr>
              <a:t> </a:t>
            </a:r>
            <a:r>
              <a:rPr lang="en-US" sz="2400" dirty="0" err="1" smtClean="0">
                <a:latin typeface="Arial"/>
                <a:cs typeface="Arial"/>
              </a:rPr>
              <a:t>và</a:t>
            </a:r>
            <a:r>
              <a:rPr lang="en-US" sz="2400" dirty="0" smtClean="0">
                <a:latin typeface="Arial"/>
                <a:cs typeface="Arial"/>
              </a:rPr>
              <a:t> </a:t>
            </a:r>
            <a:r>
              <a:rPr lang="en-US" sz="2400" dirty="0" err="1" smtClean="0">
                <a:latin typeface="Arial"/>
                <a:cs typeface="Arial"/>
              </a:rPr>
              <a:t>bộ</a:t>
            </a:r>
            <a:r>
              <a:rPr lang="en-US" sz="2400" dirty="0" smtClean="0">
                <a:latin typeface="Arial"/>
                <a:cs typeface="Arial"/>
              </a:rPr>
              <a:t> </a:t>
            </a:r>
            <a:r>
              <a:rPr lang="en-US" sz="2400" dirty="0" err="1" smtClean="0">
                <a:latin typeface="Arial"/>
                <a:cs typeface="Arial"/>
              </a:rPr>
              <a:t>đồn</a:t>
            </a:r>
            <a:r>
              <a:rPr lang="en-US" sz="2400" dirty="0" smtClean="0">
                <a:latin typeface="Arial"/>
                <a:cs typeface="Arial"/>
              </a:rPr>
              <a:t> </a:t>
            </a:r>
            <a:r>
              <a:rPr lang="en-US" sz="2400" dirty="0" err="1" smtClean="0">
                <a:latin typeface="Arial"/>
                <a:cs typeface="Arial"/>
              </a:rPr>
              <a:t>kênh</a:t>
            </a:r>
            <a:r>
              <a:rPr lang="en-US" sz="2400" dirty="0">
                <a:latin typeface="Arial"/>
                <a:cs typeface="Arial"/>
              </a:rPr>
              <a:t> </a:t>
            </a:r>
            <a:r>
              <a:rPr lang="en-US" sz="2400" dirty="0" err="1" smtClean="0">
                <a:latin typeface="Arial"/>
                <a:cs typeface="Arial"/>
              </a:rPr>
              <a:t>MUXes</a:t>
            </a:r>
            <a:endParaRPr lang="en-US" sz="2400" dirty="0">
              <a:latin typeface="Arial"/>
              <a:cs typeface="Arial"/>
            </a:endParaRPr>
          </a:p>
          <a:p>
            <a:pPr marL="228600" lvl="1" indent="0">
              <a:buNone/>
            </a:pPr>
            <a:r>
              <a:rPr lang="en-US" sz="2400" dirty="0">
                <a:latin typeface="Arial"/>
                <a:cs typeface="Arial"/>
              </a:rPr>
              <a:t>– </a:t>
            </a:r>
            <a:r>
              <a:rPr lang="en-US" sz="2400" dirty="0" err="1" smtClean="0">
                <a:latin typeface="Arial"/>
                <a:cs typeface="Arial"/>
              </a:rPr>
              <a:t>Các</a:t>
            </a:r>
            <a:r>
              <a:rPr lang="en-US" sz="2400" dirty="0" smtClean="0">
                <a:latin typeface="Arial"/>
                <a:cs typeface="Arial"/>
              </a:rPr>
              <a:t> </a:t>
            </a:r>
            <a:r>
              <a:rPr lang="en-US" sz="2400" dirty="0" err="1" smtClean="0">
                <a:latin typeface="Arial"/>
                <a:cs typeface="Arial"/>
              </a:rPr>
              <a:t>chỉ</a:t>
            </a:r>
            <a:r>
              <a:rPr lang="en-US" sz="2400" dirty="0" smtClean="0">
                <a:latin typeface="Arial"/>
                <a:cs typeface="Arial"/>
              </a:rPr>
              <a:t> </a:t>
            </a:r>
            <a:r>
              <a:rPr lang="en-US" sz="2400" dirty="0" err="1" smtClean="0">
                <a:latin typeface="Arial"/>
                <a:cs typeface="Arial"/>
              </a:rPr>
              <a:t>thị</a:t>
            </a:r>
            <a:r>
              <a:rPr lang="en-US" sz="2400" dirty="0" smtClean="0">
                <a:latin typeface="Arial"/>
                <a:cs typeface="Arial"/>
              </a:rPr>
              <a:t> </a:t>
            </a:r>
            <a:r>
              <a:rPr lang="en-US" sz="2400" dirty="0" err="1" smtClean="0">
                <a:latin typeface="Arial"/>
                <a:cs typeface="Arial"/>
              </a:rPr>
              <a:t>giải</a:t>
            </a:r>
            <a:r>
              <a:rPr lang="en-US" sz="2400" dirty="0" smtClean="0">
                <a:latin typeface="Arial"/>
                <a:cs typeface="Arial"/>
              </a:rPr>
              <a:t> </a:t>
            </a:r>
            <a:r>
              <a:rPr lang="en-US" sz="2400" dirty="0" err="1" smtClean="0">
                <a:latin typeface="Arial"/>
                <a:cs typeface="Arial"/>
              </a:rPr>
              <a:t>mã</a:t>
            </a:r>
            <a:r>
              <a:rPr lang="en-US" sz="2400" dirty="0" smtClean="0">
                <a:latin typeface="Arial"/>
                <a:cs typeface="Arial"/>
              </a:rPr>
              <a:t> </a:t>
            </a:r>
            <a:r>
              <a:rPr lang="en-US" sz="2400" dirty="0" err="1" smtClean="0">
                <a:latin typeface="Arial"/>
                <a:cs typeface="Arial"/>
              </a:rPr>
              <a:t>lệnh</a:t>
            </a:r>
            <a:endParaRPr lang="en-US" sz="2400" dirty="0">
              <a:latin typeface="Arial"/>
              <a:cs typeface="Arial"/>
            </a:endParaRPr>
          </a:p>
        </p:txBody>
      </p:sp>
    </p:spTree>
    <p:extLst>
      <p:ext uri="{BB962C8B-B14F-4D97-AF65-F5344CB8AC3E}">
        <p14:creationId xmlns:p14="http://schemas.microsoft.com/office/powerpoint/2010/main" val="2481704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latin typeface="Arial"/>
                <a:cs typeface="Arial"/>
              </a:rPr>
              <a:t>Tính</a:t>
            </a:r>
            <a:r>
              <a:rPr lang="en-US" b="1" dirty="0" smtClean="0">
                <a:latin typeface="Arial"/>
                <a:cs typeface="Arial"/>
              </a:rPr>
              <a:t> </a:t>
            </a:r>
            <a:r>
              <a:rPr lang="en-US" b="1" dirty="0" err="1" smtClean="0">
                <a:latin typeface="Arial"/>
                <a:cs typeface="Arial"/>
              </a:rPr>
              <a:t>toán</a:t>
            </a:r>
            <a:r>
              <a:rPr lang="en-US" b="1" dirty="0" smtClean="0">
                <a:latin typeface="Arial"/>
                <a:cs typeface="Arial"/>
              </a:rPr>
              <a:t> </a:t>
            </a:r>
            <a:r>
              <a:rPr lang="en-US" b="1" dirty="0" err="1" smtClean="0">
                <a:latin typeface="Arial"/>
                <a:cs typeface="Arial"/>
              </a:rPr>
              <a:t>trên</a:t>
            </a:r>
            <a:r>
              <a:rPr lang="en-US" b="1" dirty="0" smtClean="0">
                <a:latin typeface="Arial"/>
                <a:cs typeface="Arial"/>
              </a:rPr>
              <a:t> ALU (</a:t>
            </a:r>
            <a:r>
              <a:rPr lang="en-US" b="1" dirty="0" err="1" smtClean="0">
                <a:latin typeface="Arial"/>
                <a:cs typeface="Arial"/>
              </a:rPr>
              <a:t>các</a:t>
            </a:r>
            <a:r>
              <a:rPr lang="en-US" b="1" dirty="0" smtClean="0">
                <a:latin typeface="Arial"/>
                <a:cs typeface="Arial"/>
              </a:rPr>
              <a:t> </a:t>
            </a:r>
            <a:r>
              <a:rPr lang="en-US" b="1" dirty="0" err="1" smtClean="0">
                <a:latin typeface="Arial"/>
                <a:cs typeface="Arial"/>
              </a:rPr>
              <a:t>chỉ</a:t>
            </a:r>
            <a:r>
              <a:rPr lang="en-US" b="1" dirty="0" smtClean="0">
                <a:latin typeface="Arial"/>
                <a:cs typeface="Arial"/>
              </a:rPr>
              <a:t> </a:t>
            </a:r>
            <a:r>
              <a:rPr lang="en-US" b="1" dirty="0" err="1" smtClean="0">
                <a:latin typeface="Arial"/>
                <a:cs typeface="Arial"/>
              </a:rPr>
              <a:t>thị</a:t>
            </a:r>
            <a:r>
              <a:rPr lang="en-US" b="1" dirty="0" smtClean="0">
                <a:latin typeface="Arial"/>
                <a:cs typeface="Arial"/>
              </a:rPr>
              <a:t> </a:t>
            </a:r>
            <a:r>
              <a:rPr lang="en-US" b="1" dirty="0" err="1" smtClean="0">
                <a:latin typeface="Arial"/>
                <a:cs typeface="Arial"/>
              </a:rPr>
              <a:t>lệnh</a:t>
            </a:r>
            <a:r>
              <a:rPr lang="en-US" b="1" dirty="0" smtClean="0">
                <a:latin typeface="Arial"/>
                <a:cs typeface="Arial"/>
              </a:rPr>
              <a:t> </a:t>
            </a:r>
            <a:r>
              <a:rPr lang="en-US" b="1" dirty="0" err="1" smtClean="0">
                <a:latin typeface="Arial"/>
                <a:cs typeface="Arial"/>
              </a:rPr>
              <a:t>dạng</a:t>
            </a:r>
            <a:r>
              <a:rPr lang="en-US" b="1" dirty="0" smtClean="0">
                <a:latin typeface="Arial"/>
                <a:cs typeface="Arial"/>
              </a:rPr>
              <a:t> R-type)</a:t>
            </a:r>
            <a:endParaRPr lang="en-US" dirty="0">
              <a:latin typeface="Arial"/>
              <a:cs typeface="Arial"/>
            </a:endParaRP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768444"/>
            <a:ext cx="4583190" cy="2286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0335" y="3775371"/>
            <a:ext cx="4096599" cy="2514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533401" y="2274838"/>
            <a:ext cx="8363798" cy="1200329"/>
          </a:xfrm>
          <a:prstGeom prst="rect">
            <a:avLst/>
          </a:prstGeom>
        </p:spPr>
        <p:txBody>
          <a:bodyPr wrap="square">
            <a:spAutoFit/>
          </a:bodyPr>
          <a:lstStyle/>
          <a:p>
            <a:r>
              <a:rPr lang="en-US" dirty="0" err="1" smtClean="0">
                <a:latin typeface="Arial"/>
                <a:cs typeface="Arial"/>
              </a:rPr>
              <a:t>Các</a:t>
            </a:r>
            <a:r>
              <a:rPr lang="en-US" dirty="0" smtClean="0">
                <a:latin typeface="Arial"/>
                <a:cs typeface="Arial"/>
              </a:rPr>
              <a:t> </a:t>
            </a:r>
            <a:r>
              <a:rPr lang="en-US" dirty="0" err="1" smtClean="0">
                <a:latin typeface="Arial"/>
                <a:cs typeface="Arial"/>
              </a:rPr>
              <a:t>bước</a:t>
            </a:r>
            <a:r>
              <a:rPr lang="en-US" dirty="0" smtClean="0">
                <a:latin typeface="Arial"/>
                <a:cs typeface="Arial"/>
              </a:rPr>
              <a:t> </a:t>
            </a:r>
            <a:r>
              <a:rPr lang="en-US" dirty="0" err="1" smtClean="0">
                <a:latin typeface="Arial"/>
                <a:cs typeface="Arial"/>
              </a:rPr>
              <a:t>thực</a:t>
            </a:r>
            <a:r>
              <a:rPr lang="en-US" dirty="0" smtClean="0">
                <a:latin typeface="Arial"/>
                <a:cs typeface="Arial"/>
              </a:rPr>
              <a:t> </a:t>
            </a:r>
            <a:r>
              <a:rPr lang="en-US" dirty="0" err="1" smtClean="0">
                <a:latin typeface="Arial"/>
                <a:cs typeface="Arial"/>
              </a:rPr>
              <a:t>hiện</a:t>
            </a:r>
            <a:r>
              <a:rPr lang="en-US" dirty="0" smtClean="0">
                <a:latin typeface="Arial"/>
                <a:cs typeface="Arial"/>
              </a:rPr>
              <a:t>?</a:t>
            </a:r>
            <a:endParaRPr lang="en-US" dirty="0">
              <a:latin typeface="Arial"/>
              <a:cs typeface="Arial"/>
            </a:endParaRPr>
          </a:p>
          <a:p>
            <a:pPr lvl="1"/>
            <a:r>
              <a:rPr lang="en-US" dirty="0" smtClean="0">
                <a:latin typeface="Arial"/>
                <a:cs typeface="Arial"/>
              </a:rPr>
              <a:t>– </a:t>
            </a:r>
            <a:r>
              <a:rPr lang="en-US" dirty="0" err="1" smtClean="0">
                <a:latin typeface="Arial"/>
                <a:cs typeface="Arial"/>
              </a:rPr>
              <a:t>Đ</a:t>
            </a:r>
            <a:r>
              <a:rPr lang="en-US" b="1" dirty="0" err="1" smtClean="0">
                <a:latin typeface="Arial"/>
                <a:cs typeface="Arial"/>
              </a:rPr>
              <a:t>ọc</a:t>
            </a:r>
            <a:r>
              <a:rPr lang="en-US" b="1" dirty="0" smtClean="0">
                <a:latin typeface="Arial"/>
                <a:cs typeface="Arial"/>
              </a:rPr>
              <a:t> </a:t>
            </a:r>
            <a:r>
              <a:rPr lang="en-US" b="1" dirty="0" err="1" smtClean="0">
                <a:latin typeface="Arial"/>
                <a:cs typeface="Arial"/>
              </a:rPr>
              <a:t>dữ</a:t>
            </a:r>
            <a:r>
              <a:rPr lang="en-US" b="1" dirty="0" smtClean="0">
                <a:latin typeface="Arial"/>
                <a:cs typeface="Arial"/>
              </a:rPr>
              <a:t> </a:t>
            </a:r>
            <a:r>
              <a:rPr lang="en-US" b="1" dirty="0" err="1" smtClean="0">
                <a:latin typeface="Arial"/>
                <a:cs typeface="Arial"/>
              </a:rPr>
              <a:t>liệu</a:t>
            </a:r>
            <a:r>
              <a:rPr lang="en-US" b="1" dirty="0" smtClean="0">
                <a:latin typeface="Arial"/>
                <a:cs typeface="Arial"/>
              </a:rPr>
              <a:t> </a:t>
            </a:r>
            <a:r>
              <a:rPr lang="en-US" b="1" dirty="0" err="1" smtClean="0">
                <a:latin typeface="Arial"/>
                <a:cs typeface="Arial"/>
              </a:rPr>
              <a:t>từ</a:t>
            </a:r>
            <a:r>
              <a:rPr lang="en-US" b="1" dirty="0" smtClean="0">
                <a:latin typeface="Arial"/>
                <a:cs typeface="Arial"/>
              </a:rPr>
              <a:t> </a:t>
            </a:r>
            <a:r>
              <a:rPr lang="en-US" b="1" dirty="0" err="1" smtClean="0">
                <a:latin typeface="Arial"/>
                <a:cs typeface="Arial"/>
              </a:rPr>
              <a:t>tệp</a:t>
            </a:r>
            <a:r>
              <a:rPr lang="en-US" b="1" dirty="0" smtClean="0">
                <a:latin typeface="Arial"/>
                <a:cs typeface="Arial"/>
              </a:rPr>
              <a:t> </a:t>
            </a:r>
            <a:r>
              <a:rPr lang="en-US" b="1" dirty="0" err="1" smtClean="0">
                <a:latin typeface="Arial"/>
                <a:cs typeface="Arial"/>
              </a:rPr>
              <a:t>thanh</a:t>
            </a:r>
            <a:r>
              <a:rPr lang="en-US" b="1" dirty="0" smtClean="0">
                <a:latin typeface="Arial"/>
                <a:cs typeface="Arial"/>
              </a:rPr>
              <a:t> </a:t>
            </a:r>
            <a:r>
              <a:rPr lang="en-US" b="1" dirty="0" err="1" smtClean="0">
                <a:latin typeface="Arial"/>
                <a:cs typeface="Arial"/>
              </a:rPr>
              <a:t>ghi</a:t>
            </a:r>
            <a:r>
              <a:rPr lang="en-US" dirty="0" smtClean="0">
                <a:latin typeface="Arial"/>
                <a:cs typeface="Arial"/>
              </a:rPr>
              <a:t>(specify </a:t>
            </a:r>
            <a:r>
              <a:rPr lang="en-US" b="1" dirty="0" err="1" smtClean="0">
                <a:latin typeface="Arial"/>
                <a:cs typeface="Arial"/>
              </a:rPr>
              <a:t>rs</a:t>
            </a:r>
            <a:r>
              <a:rPr lang="en-US" dirty="0">
                <a:latin typeface="Arial"/>
                <a:cs typeface="Arial"/>
              </a:rPr>
              <a:t> </a:t>
            </a:r>
            <a:r>
              <a:rPr lang="en-US" dirty="0" smtClean="0">
                <a:latin typeface="Arial"/>
                <a:cs typeface="Arial"/>
              </a:rPr>
              <a:t>and </a:t>
            </a:r>
            <a:r>
              <a:rPr lang="en-US" b="1" dirty="0" err="1" smtClean="0">
                <a:latin typeface="Arial"/>
                <a:cs typeface="Arial"/>
              </a:rPr>
              <a:t>rt</a:t>
            </a:r>
            <a:r>
              <a:rPr lang="en-US" dirty="0" smtClean="0">
                <a:latin typeface="Arial"/>
                <a:cs typeface="Arial"/>
              </a:rPr>
              <a:t>)</a:t>
            </a:r>
            <a:endParaRPr lang="en-US" dirty="0">
              <a:latin typeface="Arial"/>
              <a:cs typeface="Arial"/>
            </a:endParaRPr>
          </a:p>
          <a:p>
            <a:pPr lvl="1"/>
            <a:r>
              <a:rPr lang="en-US" dirty="0" smtClean="0">
                <a:latin typeface="Arial"/>
                <a:cs typeface="Arial"/>
              </a:rPr>
              <a:t>– </a:t>
            </a:r>
            <a:r>
              <a:rPr lang="en-US" dirty="0" err="1" smtClean="0">
                <a:latin typeface="Arial"/>
                <a:cs typeface="Arial"/>
              </a:rPr>
              <a:t>Thực</a:t>
            </a:r>
            <a:r>
              <a:rPr lang="en-US" dirty="0" smtClean="0">
                <a:latin typeface="Arial"/>
                <a:cs typeface="Arial"/>
              </a:rPr>
              <a:t> </a:t>
            </a:r>
            <a:r>
              <a:rPr lang="en-US" dirty="0" err="1" smtClean="0">
                <a:latin typeface="Arial"/>
                <a:cs typeface="Arial"/>
              </a:rPr>
              <a:t>thi</a:t>
            </a:r>
            <a:r>
              <a:rPr lang="en-US" dirty="0">
                <a:latin typeface="Arial"/>
                <a:cs typeface="Arial"/>
              </a:rPr>
              <a:t> </a:t>
            </a:r>
            <a:r>
              <a:rPr lang="en-US" dirty="0" err="1" smtClean="0">
                <a:latin typeface="Arial"/>
                <a:cs typeface="Arial"/>
              </a:rPr>
              <a:t>tính</a:t>
            </a:r>
            <a:r>
              <a:rPr lang="en-US" dirty="0" smtClean="0">
                <a:latin typeface="Arial"/>
                <a:cs typeface="Arial"/>
              </a:rPr>
              <a:t> </a:t>
            </a:r>
            <a:r>
              <a:rPr lang="en-US" dirty="0" err="1" smtClean="0">
                <a:latin typeface="Arial"/>
                <a:cs typeface="Arial"/>
              </a:rPr>
              <a:t>toán</a:t>
            </a:r>
            <a:r>
              <a:rPr lang="en-US" dirty="0" smtClean="0">
                <a:latin typeface="Arial"/>
                <a:cs typeface="Arial"/>
              </a:rPr>
              <a:t> </a:t>
            </a:r>
            <a:r>
              <a:rPr lang="en-US" b="1" dirty="0" smtClean="0">
                <a:latin typeface="Arial"/>
                <a:cs typeface="Arial"/>
              </a:rPr>
              <a:t>ALU</a:t>
            </a:r>
            <a:endParaRPr lang="en-US" dirty="0">
              <a:latin typeface="Arial"/>
              <a:cs typeface="Arial"/>
            </a:endParaRPr>
          </a:p>
          <a:p>
            <a:pPr lvl="1"/>
            <a:r>
              <a:rPr lang="en-US" dirty="0" smtClean="0">
                <a:latin typeface="Arial"/>
                <a:cs typeface="Arial"/>
              </a:rPr>
              <a:t>– </a:t>
            </a:r>
            <a:r>
              <a:rPr lang="en-US" dirty="0" err="1" smtClean="0">
                <a:latin typeface="Arial"/>
                <a:cs typeface="Arial"/>
              </a:rPr>
              <a:t>Ghi</a:t>
            </a:r>
            <a:r>
              <a:rPr lang="en-US" dirty="0" smtClean="0">
                <a:latin typeface="Arial"/>
                <a:cs typeface="Arial"/>
              </a:rPr>
              <a:t> </a:t>
            </a:r>
            <a:r>
              <a:rPr lang="en-US" dirty="0" err="1" smtClean="0">
                <a:latin typeface="Arial"/>
                <a:cs typeface="Arial"/>
              </a:rPr>
              <a:t>dữ</a:t>
            </a:r>
            <a:r>
              <a:rPr lang="en-US" dirty="0" smtClean="0">
                <a:latin typeface="Arial"/>
                <a:cs typeface="Arial"/>
              </a:rPr>
              <a:t> </a:t>
            </a:r>
            <a:r>
              <a:rPr lang="en-US" dirty="0" err="1" smtClean="0">
                <a:latin typeface="Arial"/>
                <a:cs typeface="Arial"/>
              </a:rPr>
              <a:t>liệu</a:t>
            </a:r>
            <a:r>
              <a:rPr lang="en-US" dirty="0" smtClean="0">
                <a:latin typeface="Arial"/>
                <a:cs typeface="Arial"/>
              </a:rPr>
              <a:t> </a:t>
            </a:r>
            <a:r>
              <a:rPr lang="en-US" dirty="0" err="1" smtClean="0">
                <a:latin typeface="Arial"/>
                <a:cs typeface="Arial"/>
              </a:rPr>
              <a:t>về</a:t>
            </a:r>
            <a:r>
              <a:rPr lang="en-US" dirty="0" smtClean="0">
                <a:latin typeface="Arial"/>
                <a:cs typeface="Arial"/>
              </a:rPr>
              <a:t> </a:t>
            </a:r>
            <a:r>
              <a:rPr lang="en-US" dirty="0" err="1" smtClean="0">
                <a:latin typeface="Arial"/>
                <a:cs typeface="Arial"/>
              </a:rPr>
              <a:t>tệp</a:t>
            </a:r>
            <a:r>
              <a:rPr lang="en-US" dirty="0" smtClean="0">
                <a:latin typeface="Arial"/>
                <a:cs typeface="Arial"/>
              </a:rPr>
              <a:t> </a:t>
            </a:r>
            <a:r>
              <a:rPr lang="en-US" dirty="0" err="1" smtClean="0">
                <a:latin typeface="Arial"/>
                <a:cs typeface="Arial"/>
              </a:rPr>
              <a:t>thanh</a:t>
            </a:r>
            <a:r>
              <a:rPr lang="en-US" dirty="0" smtClean="0">
                <a:latin typeface="Arial"/>
                <a:cs typeface="Arial"/>
              </a:rPr>
              <a:t> </a:t>
            </a:r>
            <a:r>
              <a:rPr lang="en-US" dirty="0" err="1" smtClean="0">
                <a:latin typeface="Arial"/>
                <a:cs typeface="Arial"/>
              </a:rPr>
              <a:t>ghi</a:t>
            </a:r>
            <a:r>
              <a:rPr lang="en-US" dirty="0" smtClean="0">
                <a:latin typeface="Arial"/>
                <a:cs typeface="Arial"/>
              </a:rPr>
              <a:t> (specify </a:t>
            </a:r>
            <a:r>
              <a:rPr lang="en-US" b="1" dirty="0" err="1" smtClean="0">
                <a:latin typeface="Arial"/>
                <a:cs typeface="Arial"/>
              </a:rPr>
              <a:t>rd</a:t>
            </a:r>
            <a:r>
              <a:rPr lang="en-US" dirty="0" smtClean="0">
                <a:latin typeface="Arial"/>
                <a:cs typeface="Arial"/>
              </a:rPr>
              <a:t>)</a:t>
            </a:r>
            <a:endParaRPr lang="en-US" dirty="0">
              <a:latin typeface="Arial"/>
              <a:cs typeface="Arial"/>
            </a:endParaRPr>
          </a:p>
        </p:txBody>
      </p:sp>
    </p:spTree>
    <p:extLst>
      <p:ext uri="{BB962C8B-B14F-4D97-AF65-F5344CB8AC3E}">
        <p14:creationId xmlns:p14="http://schemas.microsoft.com/office/powerpoint/2010/main" val="3757810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smtClean="0">
                <a:latin typeface="Arial"/>
                <a:cs typeface="Arial"/>
              </a:rPr>
              <a:t>Tính</a:t>
            </a:r>
            <a:r>
              <a:rPr lang="en-US" b="1" dirty="0" smtClean="0">
                <a:latin typeface="Arial"/>
                <a:cs typeface="Arial"/>
              </a:rPr>
              <a:t> </a:t>
            </a:r>
            <a:r>
              <a:rPr lang="en-US" b="1" dirty="0" err="1" smtClean="0">
                <a:latin typeface="Arial"/>
                <a:cs typeface="Arial"/>
              </a:rPr>
              <a:t>toán</a:t>
            </a:r>
            <a:r>
              <a:rPr lang="en-US" b="1" dirty="0" smtClean="0">
                <a:latin typeface="Arial"/>
                <a:cs typeface="Arial"/>
              </a:rPr>
              <a:t> </a:t>
            </a:r>
            <a:r>
              <a:rPr lang="en-US" b="1" dirty="0" err="1" smtClean="0">
                <a:latin typeface="Arial"/>
                <a:cs typeface="Arial"/>
              </a:rPr>
              <a:t>trên</a:t>
            </a:r>
            <a:r>
              <a:rPr lang="en-US" b="1" dirty="0" smtClean="0">
                <a:latin typeface="Arial"/>
                <a:cs typeface="Arial"/>
              </a:rPr>
              <a:t> ALU</a:t>
            </a:r>
            <a:endParaRPr lang="en-US" dirty="0">
              <a:latin typeface="Arial"/>
              <a:cs typeface="Arial"/>
            </a:endParaRPr>
          </a:p>
        </p:txBody>
      </p:sp>
      <p:sp>
        <p:nvSpPr>
          <p:cNvPr id="3" name="Content Placeholder 2"/>
          <p:cNvSpPr>
            <a:spLocks noGrp="1"/>
          </p:cNvSpPr>
          <p:nvPr>
            <p:ph idx="1"/>
          </p:nvPr>
        </p:nvSpPr>
        <p:spPr>
          <a:xfrm>
            <a:off x="457200" y="2362200"/>
            <a:ext cx="3657601" cy="1600200"/>
          </a:xfrm>
        </p:spPr>
        <p:txBody>
          <a:bodyPr>
            <a:noAutofit/>
          </a:bodyPr>
          <a:lstStyle/>
          <a:p>
            <a:r>
              <a:rPr lang="en-US" sz="1400" dirty="0" err="1" smtClean="0">
                <a:latin typeface="Arial"/>
                <a:cs typeface="Arial"/>
              </a:rPr>
              <a:t>Các</a:t>
            </a:r>
            <a:r>
              <a:rPr lang="en-US" sz="1400" dirty="0" smtClean="0">
                <a:latin typeface="Arial"/>
                <a:cs typeface="Arial"/>
              </a:rPr>
              <a:t> </a:t>
            </a:r>
            <a:r>
              <a:rPr lang="en-US" sz="1400" dirty="0" err="1" smtClean="0">
                <a:latin typeface="Arial"/>
                <a:cs typeface="Arial"/>
              </a:rPr>
              <a:t>bước</a:t>
            </a:r>
            <a:r>
              <a:rPr lang="en-US" sz="1400" dirty="0" smtClean="0">
                <a:latin typeface="Arial"/>
                <a:cs typeface="Arial"/>
              </a:rPr>
              <a:t> </a:t>
            </a:r>
            <a:r>
              <a:rPr lang="en-US" sz="1400" dirty="0" err="1" smtClean="0">
                <a:latin typeface="Arial"/>
                <a:cs typeface="Arial"/>
              </a:rPr>
              <a:t>thực</a:t>
            </a:r>
            <a:r>
              <a:rPr lang="en-US" sz="1400" dirty="0" smtClean="0">
                <a:latin typeface="Arial"/>
                <a:cs typeface="Arial"/>
              </a:rPr>
              <a:t> </a:t>
            </a:r>
            <a:r>
              <a:rPr lang="en-US" sz="1400" dirty="0" err="1" smtClean="0">
                <a:latin typeface="Arial"/>
                <a:cs typeface="Arial"/>
              </a:rPr>
              <a:t>hiện</a:t>
            </a:r>
            <a:r>
              <a:rPr lang="en-US" sz="1400" dirty="0" smtClean="0">
                <a:latin typeface="Arial"/>
                <a:cs typeface="Arial"/>
              </a:rPr>
              <a:t>?</a:t>
            </a:r>
          </a:p>
          <a:p>
            <a:pPr marL="228600" lvl="1" indent="0">
              <a:buNone/>
            </a:pPr>
            <a:r>
              <a:rPr lang="en-US" sz="1400" dirty="0" smtClean="0">
                <a:latin typeface="Arial"/>
                <a:cs typeface="Arial"/>
              </a:rPr>
              <a:t>– </a:t>
            </a:r>
            <a:r>
              <a:rPr lang="en-US" sz="1400" dirty="0" err="1" smtClean="0">
                <a:latin typeface="Arial"/>
                <a:cs typeface="Arial"/>
              </a:rPr>
              <a:t>Đ</a:t>
            </a:r>
            <a:r>
              <a:rPr lang="en-US" sz="1400" b="1" dirty="0" err="1" smtClean="0">
                <a:latin typeface="Arial"/>
                <a:cs typeface="Arial"/>
              </a:rPr>
              <a:t>ọc</a:t>
            </a:r>
            <a:r>
              <a:rPr lang="en-US" sz="1400" b="1" dirty="0" smtClean="0">
                <a:latin typeface="Arial"/>
                <a:cs typeface="Arial"/>
              </a:rPr>
              <a:t> </a:t>
            </a:r>
            <a:r>
              <a:rPr lang="en-US" sz="1400" b="1" dirty="0" err="1" smtClean="0">
                <a:latin typeface="Arial"/>
                <a:cs typeface="Arial"/>
              </a:rPr>
              <a:t>dữ</a:t>
            </a:r>
            <a:r>
              <a:rPr lang="en-US" sz="1400" b="1" dirty="0" smtClean="0">
                <a:latin typeface="Arial"/>
                <a:cs typeface="Arial"/>
              </a:rPr>
              <a:t> </a:t>
            </a:r>
            <a:r>
              <a:rPr lang="en-US" sz="1400" b="1" dirty="0" err="1" smtClean="0">
                <a:latin typeface="Arial"/>
                <a:cs typeface="Arial"/>
              </a:rPr>
              <a:t>liệu</a:t>
            </a:r>
            <a:r>
              <a:rPr lang="en-US" sz="1400" b="1" dirty="0" smtClean="0">
                <a:latin typeface="Arial"/>
                <a:cs typeface="Arial"/>
              </a:rPr>
              <a:t> </a:t>
            </a:r>
            <a:r>
              <a:rPr lang="en-US" sz="1400" b="1" dirty="0" err="1" smtClean="0">
                <a:latin typeface="Arial"/>
                <a:cs typeface="Arial"/>
              </a:rPr>
              <a:t>từ</a:t>
            </a:r>
            <a:r>
              <a:rPr lang="en-US" sz="1400" b="1" dirty="0" smtClean="0">
                <a:latin typeface="Arial"/>
                <a:cs typeface="Arial"/>
              </a:rPr>
              <a:t> </a:t>
            </a:r>
            <a:r>
              <a:rPr lang="en-US" sz="1400" b="1" dirty="0" err="1" smtClean="0">
                <a:latin typeface="Arial"/>
                <a:cs typeface="Arial"/>
              </a:rPr>
              <a:t>tệp</a:t>
            </a:r>
            <a:r>
              <a:rPr lang="en-US" sz="1400" b="1" dirty="0" smtClean="0">
                <a:latin typeface="Arial"/>
                <a:cs typeface="Arial"/>
              </a:rPr>
              <a:t> </a:t>
            </a:r>
            <a:r>
              <a:rPr lang="en-US" sz="1400" b="1" dirty="0" err="1" smtClean="0">
                <a:latin typeface="Arial"/>
                <a:cs typeface="Arial"/>
              </a:rPr>
              <a:t>thanh</a:t>
            </a:r>
            <a:r>
              <a:rPr lang="en-US" sz="1400" b="1" dirty="0" smtClean="0">
                <a:latin typeface="Arial"/>
                <a:cs typeface="Arial"/>
              </a:rPr>
              <a:t> </a:t>
            </a:r>
            <a:r>
              <a:rPr lang="en-US" sz="1400" b="1" dirty="0" err="1" smtClean="0">
                <a:latin typeface="Arial"/>
                <a:cs typeface="Arial"/>
              </a:rPr>
              <a:t>ghi</a:t>
            </a:r>
            <a:r>
              <a:rPr lang="en-US" sz="1400" b="1" dirty="0" smtClean="0">
                <a:latin typeface="Arial"/>
                <a:cs typeface="Arial"/>
              </a:rPr>
              <a:t> </a:t>
            </a:r>
            <a:r>
              <a:rPr lang="en-US" sz="1400" dirty="0" smtClean="0">
                <a:latin typeface="Arial"/>
                <a:cs typeface="Arial"/>
              </a:rPr>
              <a:t>(</a:t>
            </a:r>
            <a:r>
              <a:rPr lang="en-US" sz="1400" dirty="0" err="1" smtClean="0">
                <a:latin typeface="Arial"/>
                <a:cs typeface="Arial"/>
              </a:rPr>
              <a:t>xác</a:t>
            </a:r>
            <a:r>
              <a:rPr lang="en-US" sz="1400" dirty="0" smtClean="0">
                <a:latin typeface="Arial"/>
                <a:cs typeface="Arial"/>
              </a:rPr>
              <a:t> </a:t>
            </a:r>
            <a:r>
              <a:rPr lang="en-US" sz="1400" dirty="0" err="1" smtClean="0">
                <a:latin typeface="Arial"/>
                <a:cs typeface="Arial"/>
              </a:rPr>
              <a:t>định</a:t>
            </a:r>
            <a:r>
              <a:rPr lang="en-US" sz="1400" dirty="0" smtClean="0">
                <a:latin typeface="Arial"/>
                <a:cs typeface="Arial"/>
              </a:rPr>
              <a:t> </a:t>
            </a:r>
            <a:r>
              <a:rPr lang="en-US" sz="1400" dirty="0" err="1" smtClean="0">
                <a:latin typeface="Arial"/>
                <a:cs typeface="Arial"/>
              </a:rPr>
              <a:t>rõ</a:t>
            </a:r>
            <a:r>
              <a:rPr lang="en-US" sz="1400" dirty="0" smtClean="0">
                <a:latin typeface="Arial"/>
                <a:cs typeface="Arial"/>
              </a:rPr>
              <a:t> </a:t>
            </a:r>
            <a:r>
              <a:rPr lang="en-US" sz="1400" b="1" dirty="0" err="1" smtClean="0">
                <a:latin typeface="Arial"/>
                <a:cs typeface="Arial"/>
              </a:rPr>
              <a:t>rs</a:t>
            </a:r>
            <a:r>
              <a:rPr lang="en-US" sz="1400" dirty="0">
                <a:latin typeface="Arial"/>
                <a:cs typeface="Arial"/>
              </a:rPr>
              <a:t> </a:t>
            </a:r>
            <a:r>
              <a:rPr lang="en-US" sz="1400" dirty="0" err="1" smtClean="0">
                <a:latin typeface="Arial"/>
                <a:cs typeface="Arial"/>
              </a:rPr>
              <a:t>và</a:t>
            </a:r>
            <a:r>
              <a:rPr lang="en-US" sz="1400" dirty="0" smtClean="0">
                <a:latin typeface="Arial"/>
                <a:cs typeface="Arial"/>
              </a:rPr>
              <a:t> </a:t>
            </a:r>
            <a:r>
              <a:rPr lang="en-US" sz="1400" b="1" dirty="0" err="1" smtClean="0">
                <a:latin typeface="Arial"/>
                <a:cs typeface="Arial"/>
              </a:rPr>
              <a:t>rt</a:t>
            </a:r>
            <a:r>
              <a:rPr lang="en-US" sz="1400" dirty="0" smtClean="0">
                <a:latin typeface="Arial"/>
                <a:cs typeface="Arial"/>
              </a:rPr>
              <a:t>)</a:t>
            </a:r>
          </a:p>
          <a:p>
            <a:pPr marL="228600" lvl="1" indent="0">
              <a:buNone/>
            </a:pPr>
            <a:r>
              <a:rPr lang="en-US" sz="1400" dirty="0" smtClean="0">
                <a:latin typeface="Arial"/>
                <a:cs typeface="Arial"/>
              </a:rPr>
              <a:t>– </a:t>
            </a:r>
            <a:r>
              <a:rPr lang="en-US" sz="1400" dirty="0" err="1" smtClean="0">
                <a:latin typeface="Arial"/>
                <a:cs typeface="Arial"/>
              </a:rPr>
              <a:t>Thực</a:t>
            </a:r>
            <a:r>
              <a:rPr lang="en-US" sz="1400" dirty="0" smtClean="0">
                <a:latin typeface="Arial"/>
                <a:cs typeface="Arial"/>
              </a:rPr>
              <a:t> </a:t>
            </a:r>
            <a:r>
              <a:rPr lang="en-US" sz="1400" dirty="0" err="1" smtClean="0">
                <a:latin typeface="Arial"/>
                <a:cs typeface="Arial"/>
              </a:rPr>
              <a:t>hiện</a:t>
            </a:r>
            <a:r>
              <a:rPr lang="en-US" sz="1400" dirty="0" smtClean="0">
                <a:latin typeface="Arial"/>
                <a:cs typeface="Arial"/>
              </a:rPr>
              <a:t> </a:t>
            </a:r>
            <a:r>
              <a:rPr lang="en-US" sz="1400" dirty="0" err="1" smtClean="0">
                <a:latin typeface="Arial"/>
                <a:cs typeface="Arial"/>
              </a:rPr>
              <a:t>tính</a:t>
            </a:r>
            <a:r>
              <a:rPr lang="en-US" sz="1400" dirty="0" smtClean="0">
                <a:latin typeface="Arial"/>
                <a:cs typeface="Arial"/>
              </a:rPr>
              <a:t> </a:t>
            </a:r>
            <a:r>
              <a:rPr lang="en-US" sz="1400" dirty="0" err="1" smtClean="0">
                <a:latin typeface="Arial"/>
                <a:cs typeface="Arial"/>
              </a:rPr>
              <a:t>toán</a:t>
            </a:r>
            <a:r>
              <a:rPr lang="en-US" sz="1400" dirty="0" smtClean="0">
                <a:latin typeface="Arial"/>
                <a:cs typeface="Arial"/>
              </a:rPr>
              <a:t> </a:t>
            </a:r>
            <a:r>
              <a:rPr lang="en-US" sz="1400" b="1" dirty="0" smtClean="0">
                <a:latin typeface="Arial"/>
                <a:cs typeface="Arial"/>
              </a:rPr>
              <a:t>ALU</a:t>
            </a:r>
            <a:endParaRPr lang="en-US" sz="1400" dirty="0">
              <a:latin typeface="Arial"/>
              <a:cs typeface="Arial"/>
            </a:endParaRPr>
          </a:p>
          <a:p>
            <a:pPr marL="228600" lvl="1" indent="0">
              <a:buNone/>
            </a:pPr>
            <a:r>
              <a:rPr lang="en-US" sz="1400" dirty="0" smtClean="0">
                <a:latin typeface="Arial"/>
                <a:cs typeface="Arial"/>
              </a:rPr>
              <a:t>– </a:t>
            </a:r>
            <a:r>
              <a:rPr lang="en-US" sz="1400" b="1" dirty="0" err="1" smtClean="0">
                <a:latin typeface="Arial"/>
                <a:cs typeface="Arial"/>
              </a:rPr>
              <a:t>Ghi</a:t>
            </a:r>
            <a:r>
              <a:rPr lang="en-US" sz="1400" b="1" dirty="0" smtClean="0">
                <a:latin typeface="Arial"/>
                <a:cs typeface="Arial"/>
              </a:rPr>
              <a:t> </a:t>
            </a:r>
            <a:r>
              <a:rPr lang="en-US" sz="1400" b="1" dirty="0" err="1" smtClean="0">
                <a:latin typeface="Arial"/>
                <a:cs typeface="Arial"/>
              </a:rPr>
              <a:t>dữ</a:t>
            </a:r>
            <a:r>
              <a:rPr lang="en-US" sz="1400" b="1" dirty="0" smtClean="0">
                <a:latin typeface="Arial"/>
                <a:cs typeface="Arial"/>
              </a:rPr>
              <a:t> </a:t>
            </a:r>
            <a:r>
              <a:rPr lang="en-US" sz="1400" b="1" dirty="0" err="1" smtClean="0">
                <a:latin typeface="Arial"/>
                <a:cs typeface="Arial"/>
              </a:rPr>
              <a:t>liệu</a:t>
            </a:r>
            <a:r>
              <a:rPr lang="en-US" sz="1400" b="1" dirty="0" smtClean="0">
                <a:latin typeface="Arial"/>
                <a:cs typeface="Arial"/>
              </a:rPr>
              <a:t> </a:t>
            </a:r>
            <a:r>
              <a:rPr lang="en-US" sz="1400" b="1" dirty="0" err="1" smtClean="0">
                <a:latin typeface="Arial"/>
                <a:cs typeface="Arial"/>
              </a:rPr>
              <a:t>trở</a:t>
            </a:r>
            <a:r>
              <a:rPr lang="en-US" sz="1400" b="1" dirty="0" smtClean="0">
                <a:latin typeface="Arial"/>
                <a:cs typeface="Arial"/>
              </a:rPr>
              <a:t> </a:t>
            </a:r>
            <a:r>
              <a:rPr lang="en-US" sz="1400" b="1" dirty="0" err="1" smtClean="0">
                <a:latin typeface="Arial"/>
                <a:cs typeface="Arial"/>
              </a:rPr>
              <a:t>lại</a:t>
            </a:r>
            <a:r>
              <a:rPr lang="en-US" sz="1400" b="1" dirty="0" smtClean="0">
                <a:latin typeface="Arial"/>
                <a:cs typeface="Arial"/>
              </a:rPr>
              <a:t> </a:t>
            </a:r>
            <a:r>
              <a:rPr lang="en-US" sz="1400" b="1" dirty="0" err="1" smtClean="0">
                <a:latin typeface="Arial"/>
                <a:cs typeface="Arial"/>
              </a:rPr>
              <a:t>tệp</a:t>
            </a:r>
            <a:r>
              <a:rPr lang="en-US" sz="1400" b="1" dirty="0" smtClean="0">
                <a:latin typeface="Arial"/>
                <a:cs typeface="Arial"/>
              </a:rPr>
              <a:t> </a:t>
            </a:r>
            <a:r>
              <a:rPr lang="en-US" sz="1400" b="1" dirty="0" err="1" smtClean="0">
                <a:latin typeface="Arial"/>
                <a:cs typeface="Arial"/>
              </a:rPr>
              <a:t>thanh</a:t>
            </a:r>
            <a:r>
              <a:rPr lang="en-US" sz="1400" b="1" dirty="0" smtClean="0">
                <a:latin typeface="Arial"/>
                <a:cs typeface="Arial"/>
              </a:rPr>
              <a:t> </a:t>
            </a:r>
            <a:r>
              <a:rPr lang="en-US" sz="1400" b="1" dirty="0" err="1" smtClean="0">
                <a:latin typeface="Arial"/>
                <a:cs typeface="Arial"/>
              </a:rPr>
              <a:t>ghi</a:t>
            </a:r>
            <a:r>
              <a:rPr lang="en-US" sz="1400" b="1" dirty="0" smtClean="0">
                <a:latin typeface="Arial"/>
                <a:cs typeface="Arial"/>
              </a:rPr>
              <a:t> </a:t>
            </a:r>
            <a:r>
              <a:rPr lang="en-US" sz="1400" dirty="0" smtClean="0">
                <a:latin typeface="Arial"/>
                <a:cs typeface="Arial"/>
              </a:rPr>
              <a:t>(</a:t>
            </a:r>
            <a:r>
              <a:rPr lang="en-US" sz="1400" dirty="0" err="1" smtClean="0">
                <a:latin typeface="Arial"/>
                <a:cs typeface="Arial"/>
              </a:rPr>
              <a:t>xác</a:t>
            </a:r>
            <a:r>
              <a:rPr lang="en-US" sz="1400" dirty="0" smtClean="0">
                <a:latin typeface="Arial"/>
                <a:cs typeface="Arial"/>
              </a:rPr>
              <a:t> </a:t>
            </a:r>
            <a:r>
              <a:rPr lang="en-US" sz="1400" dirty="0" err="1" smtClean="0">
                <a:latin typeface="Arial"/>
                <a:cs typeface="Arial"/>
              </a:rPr>
              <a:t>định</a:t>
            </a:r>
            <a:r>
              <a:rPr lang="en-US" sz="1400" dirty="0" smtClean="0">
                <a:latin typeface="Arial"/>
                <a:cs typeface="Arial"/>
              </a:rPr>
              <a:t> </a:t>
            </a:r>
            <a:r>
              <a:rPr lang="en-US" sz="1400" dirty="0" err="1" smtClean="0">
                <a:latin typeface="Arial"/>
                <a:cs typeface="Arial"/>
              </a:rPr>
              <a:t>rõ</a:t>
            </a:r>
            <a:r>
              <a:rPr lang="en-US" sz="1400" dirty="0" smtClean="0">
                <a:latin typeface="Arial"/>
                <a:cs typeface="Arial"/>
              </a:rPr>
              <a:t> </a:t>
            </a:r>
            <a:r>
              <a:rPr lang="en-US" sz="1400" b="1" dirty="0" err="1" smtClean="0">
                <a:latin typeface="Arial"/>
                <a:cs typeface="Arial"/>
              </a:rPr>
              <a:t>rd</a:t>
            </a:r>
            <a:r>
              <a:rPr lang="en-US" sz="1400" dirty="0" smtClean="0">
                <a:latin typeface="Arial"/>
                <a:cs typeface="Arial"/>
              </a:rPr>
              <a:t>) </a:t>
            </a:r>
            <a:endParaRPr lang="en-US" sz="1400" dirty="0">
              <a:latin typeface="Arial"/>
              <a:cs typeface="Arial"/>
            </a:endParaRP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495799"/>
            <a:ext cx="4572000" cy="2253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133600"/>
            <a:ext cx="4901363" cy="23086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0298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6508377" cy="990600"/>
          </a:xfrm>
        </p:spPr>
        <p:txBody>
          <a:bodyPr/>
          <a:lstStyle/>
          <a:p>
            <a:r>
              <a:rPr lang="en-US" b="1" dirty="0" err="1" smtClean="0">
                <a:latin typeface="Arial"/>
                <a:cs typeface="Arial"/>
              </a:rPr>
              <a:t>Ghi</a:t>
            </a:r>
            <a:r>
              <a:rPr lang="en-US" b="1" dirty="0" smtClean="0">
                <a:latin typeface="Arial"/>
                <a:cs typeface="Arial"/>
              </a:rPr>
              <a:t> </a:t>
            </a:r>
            <a:r>
              <a:rPr lang="en-US" b="1" dirty="0" err="1" smtClean="0">
                <a:latin typeface="Arial"/>
                <a:cs typeface="Arial"/>
              </a:rPr>
              <a:t>kết</a:t>
            </a:r>
            <a:r>
              <a:rPr lang="en-US" b="1" dirty="0" smtClean="0">
                <a:latin typeface="Arial"/>
                <a:cs typeface="Arial"/>
              </a:rPr>
              <a:t> </a:t>
            </a:r>
            <a:r>
              <a:rPr lang="en-US" b="1" dirty="0" err="1" smtClean="0">
                <a:latin typeface="Arial"/>
                <a:cs typeface="Arial"/>
              </a:rPr>
              <a:t>quả</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22</a:t>
            </a:fld>
            <a:endParaRPr lang="en-US" dirty="0"/>
          </a:p>
        </p:txBody>
      </p:sp>
      <p:sp>
        <p:nvSpPr>
          <p:cNvPr id="102" name="Rectangle 3"/>
          <p:cNvSpPr txBox="1">
            <a:spLocks noChangeArrowheads="1"/>
          </p:cNvSpPr>
          <p:nvPr/>
        </p:nvSpPr>
        <p:spPr bwMode="auto">
          <a:xfrm>
            <a:off x="381000" y="1371600"/>
            <a:ext cx="8458200" cy="78996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indent="-287338">
              <a:lnSpc>
                <a:spcPct val="90000"/>
              </a:lnSpc>
              <a:spcBef>
                <a:spcPct val="20000"/>
              </a:spcBef>
              <a:buClr>
                <a:srgbClr val="FC0128"/>
              </a:buClr>
              <a:buSzPct val="75000"/>
              <a:buFont typeface="Wingdings" pitchFamily="2" charset="2"/>
              <a:buChar char="q"/>
              <a:defRPr/>
            </a:pPr>
            <a:r>
              <a:rPr lang="en-US" sz="2400" kern="0" dirty="0" err="1" smtClean="0">
                <a:latin typeface="Arial"/>
              </a:rPr>
              <a:t>Từ</a:t>
            </a:r>
            <a:r>
              <a:rPr lang="en-US" sz="2400" kern="0" dirty="0" smtClean="0">
                <a:latin typeface="Arial"/>
              </a:rPr>
              <a:t> ALU </a:t>
            </a:r>
            <a:r>
              <a:rPr lang="en-US" sz="2400" kern="0" dirty="0" err="1" smtClean="0">
                <a:latin typeface="Arial"/>
              </a:rPr>
              <a:t>với</a:t>
            </a:r>
            <a:r>
              <a:rPr lang="en-US" sz="2400" kern="0" dirty="0" smtClean="0">
                <a:latin typeface="Arial"/>
              </a:rPr>
              <a:t> </a:t>
            </a:r>
            <a:r>
              <a:rPr lang="en-US" sz="2400" kern="0" dirty="0" err="1" smtClean="0">
                <a:latin typeface="Arial"/>
              </a:rPr>
              <a:t>các</a:t>
            </a:r>
            <a:r>
              <a:rPr lang="en-US" sz="2400" kern="0" dirty="0" smtClean="0">
                <a:latin typeface="Arial"/>
              </a:rPr>
              <a:t> </a:t>
            </a:r>
            <a:r>
              <a:rPr lang="en-US" sz="2400" kern="0" dirty="0" err="1" smtClean="0">
                <a:latin typeface="Arial"/>
              </a:rPr>
              <a:t>lệnh</a:t>
            </a:r>
            <a:r>
              <a:rPr lang="en-US" sz="2400" kern="0" dirty="0" smtClean="0">
                <a:latin typeface="Arial"/>
              </a:rPr>
              <a:t> </a:t>
            </a:r>
            <a:r>
              <a:rPr lang="en-US" sz="2400" kern="0" dirty="0" err="1" smtClean="0">
                <a:latin typeface="Arial"/>
              </a:rPr>
              <a:t>tính</a:t>
            </a:r>
            <a:r>
              <a:rPr lang="en-US" sz="2400" kern="0" dirty="0" smtClean="0">
                <a:latin typeface="Arial"/>
              </a:rPr>
              <a:t> </a:t>
            </a:r>
            <a:r>
              <a:rPr lang="en-US" sz="2400" kern="0" dirty="0" err="1" smtClean="0">
                <a:latin typeface="Arial"/>
              </a:rPr>
              <a:t>toán</a:t>
            </a:r>
            <a:endParaRPr lang="en-US" sz="2400" kern="0" dirty="0" smtClean="0">
              <a:latin typeface="Arial"/>
            </a:endParaRPr>
          </a:p>
          <a:p>
            <a:pPr marL="287338" indent="-287338">
              <a:lnSpc>
                <a:spcPct val="90000"/>
              </a:lnSpc>
              <a:spcBef>
                <a:spcPct val="20000"/>
              </a:spcBef>
              <a:buClr>
                <a:srgbClr val="FC0128"/>
              </a:buClr>
              <a:buSzPct val="75000"/>
              <a:buFont typeface="Wingdings" pitchFamily="2" charset="2"/>
              <a:buChar char="q"/>
              <a:defRPr/>
            </a:pPr>
            <a:r>
              <a:rPr kumimoji="0" lang="en-US" sz="2400" b="0" i="0" u="none" strike="noStrike" kern="0" cap="none" spc="0" normalizeH="0" noProof="0" dirty="0" err="1" smtClean="0">
                <a:ln>
                  <a:noFill/>
                </a:ln>
                <a:solidFill>
                  <a:srgbClr val="000000"/>
                </a:solidFill>
                <a:effectLst/>
                <a:uLnTx/>
                <a:uFillTx/>
                <a:latin typeface="Arial"/>
                <a:ea typeface="+mn-ea"/>
                <a:cs typeface="+mn-cs"/>
              </a:rPr>
              <a:t>Từ</a:t>
            </a:r>
            <a:r>
              <a:rPr kumimoji="0" lang="en-US" sz="2400" b="0" i="0" u="none" strike="noStrike" kern="0" cap="none" spc="0" normalizeH="0" noProof="0" dirty="0" smtClean="0">
                <a:ln>
                  <a:noFill/>
                </a:ln>
                <a:solidFill>
                  <a:srgbClr val="000000"/>
                </a:solidFill>
                <a:effectLst/>
                <a:uLnTx/>
                <a:uFillTx/>
                <a:latin typeface="Arial"/>
                <a:ea typeface="+mn-ea"/>
                <a:cs typeface="+mn-cs"/>
              </a:rPr>
              <a:t> </a:t>
            </a:r>
            <a:r>
              <a:rPr kumimoji="0" lang="en-US" sz="2400" b="0" i="0" u="none" strike="noStrike" kern="0" cap="none" spc="0" normalizeH="0" noProof="0" dirty="0" err="1" smtClean="0">
                <a:ln>
                  <a:noFill/>
                </a:ln>
                <a:solidFill>
                  <a:srgbClr val="000000"/>
                </a:solidFill>
                <a:effectLst/>
                <a:uLnTx/>
                <a:uFillTx/>
                <a:latin typeface="Arial"/>
                <a:ea typeface="+mn-ea"/>
                <a:cs typeface="+mn-cs"/>
              </a:rPr>
              <a:t>bộ</a:t>
            </a:r>
            <a:r>
              <a:rPr kumimoji="0" lang="en-US" sz="2400" b="0" i="0" u="none" strike="noStrike" kern="0" cap="none" spc="0" normalizeH="0" noProof="0" dirty="0" smtClean="0">
                <a:ln>
                  <a:noFill/>
                </a:ln>
                <a:solidFill>
                  <a:srgbClr val="000000"/>
                </a:solidFill>
                <a:effectLst/>
                <a:uLnTx/>
                <a:uFillTx/>
                <a:latin typeface="Arial"/>
                <a:ea typeface="+mn-ea"/>
                <a:cs typeface="+mn-cs"/>
              </a:rPr>
              <a:t> </a:t>
            </a:r>
            <a:r>
              <a:rPr kumimoji="0" lang="en-US" sz="2400" b="0" i="0" u="none" strike="noStrike" kern="0" cap="none" spc="0" normalizeH="0" noProof="0" dirty="0" err="1" smtClean="0">
                <a:ln>
                  <a:noFill/>
                </a:ln>
                <a:solidFill>
                  <a:srgbClr val="000000"/>
                </a:solidFill>
                <a:effectLst/>
                <a:uLnTx/>
                <a:uFillTx/>
                <a:latin typeface="Arial"/>
                <a:ea typeface="+mn-ea"/>
                <a:cs typeface="+mn-cs"/>
              </a:rPr>
              <a:t>nhớ</a:t>
            </a:r>
            <a:r>
              <a:rPr kumimoji="0" lang="en-US" sz="2400" b="0" i="0" u="none" strike="noStrike" kern="0" cap="none" spc="0" normalizeH="0" noProof="0" dirty="0" smtClean="0">
                <a:ln>
                  <a:noFill/>
                </a:ln>
                <a:solidFill>
                  <a:srgbClr val="000000"/>
                </a:solidFill>
                <a:effectLst/>
                <a:uLnTx/>
                <a:uFillTx/>
                <a:latin typeface="Arial"/>
                <a:ea typeface="+mn-ea"/>
                <a:cs typeface="+mn-cs"/>
              </a:rPr>
              <a:t> </a:t>
            </a:r>
            <a:r>
              <a:rPr kumimoji="0" lang="en-US" sz="2400" b="0" i="0" u="none" strike="noStrike" kern="0" cap="none" spc="0" normalizeH="0" noProof="0" dirty="0" err="1" smtClean="0">
                <a:ln>
                  <a:noFill/>
                </a:ln>
                <a:solidFill>
                  <a:srgbClr val="000000"/>
                </a:solidFill>
                <a:effectLst/>
                <a:uLnTx/>
                <a:uFillTx/>
                <a:latin typeface="Arial"/>
                <a:ea typeface="+mn-ea"/>
                <a:cs typeface="+mn-cs"/>
              </a:rPr>
              <a:t>với</a:t>
            </a:r>
            <a:r>
              <a:rPr kumimoji="0" lang="en-US" sz="2400" b="0" i="0" u="none" strike="noStrike" kern="0" cap="none" spc="0" normalizeH="0" noProof="0" dirty="0" smtClean="0">
                <a:ln>
                  <a:noFill/>
                </a:ln>
                <a:solidFill>
                  <a:srgbClr val="000000"/>
                </a:solidFill>
                <a:effectLst/>
                <a:uLnTx/>
                <a:uFillTx/>
                <a:latin typeface="Arial"/>
                <a:ea typeface="+mn-ea"/>
                <a:cs typeface="+mn-cs"/>
              </a:rPr>
              <a:t> </a:t>
            </a:r>
            <a:r>
              <a:rPr kumimoji="0" lang="en-US" sz="2400" b="0" i="0" u="none" strike="noStrike" kern="0" cap="none" spc="0" normalizeH="0" noProof="0" dirty="0" err="1" smtClean="0">
                <a:ln>
                  <a:noFill/>
                </a:ln>
                <a:solidFill>
                  <a:srgbClr val="000000"/>
                </a:solidFill>
                <a:effectLst/>
                <a:uLnTx/>
                <a:uFillTx/>
                <a:latin typeface="Arial"/>
                <a:ea typeface="+mn-ea"/>
                <a:cs typeface="+mn-cs"/>
              </a:rPr>
              <a:t>các</a:t>
            </a:r>
            <a:r>
              <a:rPr kumimoji="0" lang="en-US" sz="2400" b="0" i="0" u="none" strike="noStrike" kern="0" cap="none" spc="0" normalizeH="0" noProof="0" dirty="0" smtClean="0">
                <a:ln>
                  <a:noFill/>
                </a:ln>
                <a:solidFill>
                  <a:srgbClr val="000000"/>
                </a:solidFill>
                <a:effectLst/>
                <a:uLnTx/>
                <a:uFillTx/>
                <a:latin typeface="Arial"/>
                <a:ea typeface="+mn-ea"/>
                <a:cs typeface="+mn-cs"/>
              </a:rPr>
              <a:t> </a:t>
            </a:r>
            <a:r>
              <a:rPr kumimoji="0" lang="en-US" sz="2400" b="0" i="0" u="none" strike="noStrike" kern="0" cap="none" spc="0" normalizeH="0" noProof="0" dirty="0" err="1" smtClean="0">
                <a:ln>
                  <a:noFill/>
                </a:ln>
                <a:solidFill>
                  <a:srgbClr val="000000"/>
                </a:solidFill>
                <a:effectLst/>
                <a:uLnTx/>
                <a:uFillTx/>
                <a:latin typeface="Arial"/>
                <a:ea typeface="+mn-ea"/>
                <a:cs typeface="+mn-cs"/>
              </a:rPr>
              <a:t>lệnh</a:t>
            </a:r>
            <a:r>
              <a:rPr kumimoji="0" lang="en-US" sz="2400" b="0" i="0" u="none" strike="noStrike" kern="0" cap="none" spc="0" normalizeH="0" noProof="0" dirty="0" smtClean="0">
                <a:ln>
                  <a:noFill/>
                </a:ln>
                <a:solidFill>
                  <a:srgbClr val="000000"/>
                </a:solidFill>
                <a:effectLst/>
                <a:uLnTx/>
                <a:uFillTx/>
                <a:latin typeface="Arial"/>
                <a:ea typeface="+mn-ea"/>
                <a:cs typeface="+mn-cs"/>
              </a:rPr>
              <a:t> </a:t>
            </a:r>
            <a:r>
              <a:rPr kumimoji="0" lang="en-US" sz="2400" b="0" i="0" u="none" strike="noStrike" kern="0" cap="none" spc="0" normalizeH="0" noProof="0" dirty="0" err="1" smtClean="0">
                <a:ln>
                  <a:noFill/>
                </a:ln>
                <a:solidFill>
                  <a:srgbClr val="000000"/>
                </a:solidFill>
                <a:effectLst/>
                <a:uLnTx/>
                <a:uFillTx/>
                <a:latin typeface="Arial"/>
                <a:ea typeface="+mn-ea"/>
                <a:cs typeface="+mn-cs"/>
              </a:rPr>
              <a:t>truy</a:t>
            </a:r>
            <a:r>
              <a:rPr kumimoji="0" lang="en-US" sz="2400" b="0" i="0" u="none" strike="noStrike" kern="0" cap="none" spc="0" normalizeH="0" noProof="0" dirty="0" smtClean="0">
                <a:ln>
                  <a:noFill/>
                </a:ln>
                <a:solidFill>
                  <a:srgbClr val="000000"/>
                </a:solidFill>
                <a:effectLst/>
                <a:uLnTx/>
                <a:uFillTx/>
                <a:latin typeface="Arial"/>
                <a:ea typeface="+mn-ea"/>
                <a:cs typeface="+mn-cs"/>
              </a:rPr>
              <a:t> </a:t>
            </a:r>
            <a:r>
              <a:rPr kumimoji="0" lang="en-US" sz="2400" b="0" i="0" u="none" strike="noStrike" kern="0" cap="none" spc="0" normalizeH="0" noProof="0" dirty="0" err="1" smtClean="0">
                <a:ln>
                  <a:noFill/>
                </a:ln>
                <a:solidFill>
                  <a:srgbClr val="000000"/>
                </a:solidFill>
                <a:effectLst/>
                <a:uLnTx/>
                <a:uFillTx/>
                <a:latin typeface="Arial"/>
                <a:ea typeface="+mn-ea"/>
                <a:cs typeface="+mn-cs"/>
              </a:rPr>
              <a:t>cập</a:t>
            </a:r>
            <a:r>
              <a:rPr kumimoji="0" lang="en-US" sz="2400" b="0" i="0" u="none" strike="noStrike" kern="0" cap="none" spc="0" normalizeH="0" noProof="0" dirty="0" smtClean="0">
                <a:ln>
                  <a:noFill/>
                </a:ln>
                <a:solidFill>
                  <a:srgbClr val="000000"/>
                </a:solidFill>
                <a:effectLst/>
                <a:uLnTx/>
                <a:uFillTx/>
                <a:latin typeface="Arial"/>
                <a:ea typeface="+mn-ea"/>
                <a:cs typeface="+mn-cs"/>
              </a:rPr>
              <a:t> </a:t>
            </a:r>
            <a:r>
              <a:rPr kumimoji="0" lang="en-US" sz="2400" b="0" i="0" u="none" strike="noStrike" kern="0" cap="none" spc="0" normalizeH="0" noProof="0" dirty="0" err="1" smtClean="0">
                <a:ln>
                  <a:noFill/>
                </a:ln>
                <a:solidFill>
                  <a:srgbClr val="000000"/>
                </a:solidFill>
                <a:effectLst/>
                <a:uLnTx/>
                <a:uFillTx/>
                <a:latin typeface="Arial"/>
                <a:ea typeface="+mn-ea"/>
                <a:cs typeface="+mn-cs"/>
              </a:rPr>
              <a:t>bộ</a:t>
            </a:r>
            <a:r>
              <a:rPr kumimoji="0" lang="en-US" sz="2400" b="0" i="0" u="none" strike="noStrike" kern="0" cap="none" spc="0" normalizeH="0" noProof="0" dirty="0" smtClean="0">
                <a:ln>
                  <a:noFill/>
                </a:ln>
                <a:solidFill>
                  <a:srgbClr val="000000"/>
                </a:solidFill>
                <a:effectLst/>
                <a:uLnTx/>
                <a:uFillTx/>
                <a:latin typeface="Arial"/>
                <a:ea typeface="+mn-ea"/>
                <a:cs typeface="+mn-cs"/>
              </a:rPr>
              <a:t> </a:t>
            </a:r>
            <a:r>
              <a:rPr kumimoji="0" lang="en-US" sz="2400" b="0" i="0" u="none" strike="noStrike" kern="0" cap="none" spc="0" normalizeH="0" noProof="0" dirty="0" err="1" smtClean="0">
                <a:ln>
                  <a:noFill/>
                </a:ln>
                <a:solidFill>
                  <a:srgbClr val="000000"/>
                </a:solidFill>
                <a:effectLst/>
                <a:uLnTx/>
                <a:uFillTx/>
                <a:latin typeface="Arial"/>
                <a:ea typeface="+mn-ea"/>
                <a:cs typeface="+mn-cs"/>
              </a:rPr>
              <a:t>nhớ</a:t>
            </a:r>
            <a:r>
              <a:rPr kumimoji="0" lang="en-US" sz="2400" b="0" i="0" u="none" strike="noStrike" kern="0" cap="none" spc="0" normalizeH="0" noProof="0" dirty="0" smtClean="0">
                <a:ln>
                  <a:noFill/>
                </a:ln>
                <a:solidFill>
                  <a:srgbClr val="000000"/>
                </a:solidFill>
                <a:effectLst/>
                <a:uLnTx/>
                <a:uFillTx/>
                <a:latin typeface="Arial"/>
                <a:ea typeface="+mn-ea"/>
                <a:cs typeface="+mn-cs"/>
              </a:rPr>
              <a:t> </a:t>
            </a:r>
            <a:endParaRPr kumimoji="0" lang="en-US" sz="2000" b="0" i="0" u="none" strike="noStrike" kern="0" cap="none" spc="0" normalizeH="0" baseline="0" noProof="0" dirty="0">
              <a:ln>
                <a:noFill/>
              </a:ln>
              <a:solidFill>
                <a:srgbClr val="000000"/>
              </a:solidFill>
              <a:effectLst/>
              <a:uLnTx/>
              <a:uFillTx/>
              <a:latin typeface="Arial"/>
            </a:endParaRPr>
          </a:p>
        </p:txBody>
      </p:sp>
      <p:grpSp>
        <p:nvGrpSpPr>
          <p:cNvPr id="135" name="Group 134"/>
          <p:cNvGrpSpPr/>
          <p:nvPr/>
        </p:nvGrpSpPr>
        <p:grpSpPr>
          <a:xfrm>
            <a:off x="1066800" y="2209800"/>
            <a:ext cx="5410200" cy="3429000"/>
            <a:chOff x="838200" y="2133600"/>
            <a:chExt cx="3810000" cy="2438400"/>
          </a:xfrm>
        </p:grpSpPr>
        <p:sp>
          <p:nvSpPr>
            <p:cNvPr id="104" name="Rectangle 4"/>
            <p:cNvSpPr>
              <a:spLocks noChangeArrowheads="1"/>
            </p:cNvSpPr>
            <p:nvPr/>
          </p:nvSpPr>
          <p:spPr bwMode="auto">
            <a:xfrm>
              <a:off x="1828800" y="28194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05" name="Line 5"/>
            <p:cNvSpPr>
              <a:spLocks noChangeShapeType="1"/>
            </p:cNvSpPr>
            <p:nvPr/>
          </p:nvSpPr>
          <p:spPr bwMode="auto">
            <a:xfrm>
              <a:off x="838200" y="3733800"/>
              <a:ext cx="6858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07" name="Line 7"/>
            <p:cNvSpPr>
              <a:spLocks noChangeShapeType="1"/>
            </p:cNvSpPr>
            <p:nvPr/>
          </p:nvSpPr>
          <p:spPr bwMode="auto">
            <a:xfrm>
              <a:off x="1524000" y="3352800"/>
              <a:ext cx="3048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08" name="Line 8"/>
            <p:cNvSpPr>
              <a:spLocks noChangeShapeType="1"/>
            </p:cNvSpPr>
            <p:nvPr/>
          </p:nvSpPr>
          <p:spPr bwMode="auto">
            <a:xfrm>
              <a:off x="1524000" y="3733800"/>
              <a:ext cx="3048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09" name="Line 9"/>
            <p:cNvSpPr>
              <a:spLocks noChangeShapeType="1"/>
            </p:cNvSpPr>
            <p:nvPr/>
          </p:nvSpPr>
          <p:spPr bwMode="auto">
            <a:xfrm>
              <a:off x="1524000" y="4114800"/>
              <a:ext cx="304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0" name="Line 10"/>
            <p:cNvSpPr>
              <a:spLocks noChangeShapeType="1"/>
            </p:cNvSpPr>
            <p:nvPr/>
          </p:nvSpPr>
          <p:spPr bwMode="auto">
            <a:xfrm>
              <a:off x="1524000" y="2971800"/>
              <a:ext cx="3048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1" name="Line 11"/>
            <p:cNvSpPr>
              <a:spLocks noChangeShapeType="1"/>
            </p:cNvSpPr>
            <p:nvPr/>
          </p:nvSpPr>
          <p:spPr bwMode="auto">
            <a:xfrm>
              <a:off x="3276600" y="3200400"/>
              <a:ext cx="533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2" name="Line 12"/>
            <p:cNvSpPr>
              <a:spLocks noChangeShapeType="1"/>
            </p:cNvSpPr>
            <p:nvPr/>
          </p:nvSpPr>
          <p:spPr bwMode="auto">
            <a:xfrm>
              <a:off x="3276600" y="3886200"/>
              <a:ext cx="533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3" name="Line 13"/>
            <p:cNvSpPr>
              <a:spLocks noChangeShapeType="1"/>
            </p:cNvSpPr>
            <p:nvPr/>
          </p:nvSpPr>
          <p:spPr bwMode="auto">
            <a:xfrm>
              <a:off x="1524000" y="4114800"/>
              <a:ext cx="0" cy="457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4" name="Line 14"/>
            <p:cNvSpPr>
              <a:spLocks noChangeShapeType="1"/>
            </p:cNvSpPr>
            <p:nvPr/>
          </p:nvSpPr>
          <p:spPr bwMode="auto">
            <a:xfrm>
              <a:off x="1524000" y="4572000"/>
              <a:ext cx="31242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8" name="Text Box 18"/>
            <p:cNvSpPr txBox="1">
              <a:spLocks noChangeArrowheads="1"/>
            </p:cNvSpPr>
            <p:nvPr/>
          </p:nvSpPr>
          <p:spPr bwMode="auto">
            <a:xfrm>
              <a:off x="1804115" y="3962400"/>
              <a:ext cx="813016" cy="24075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Write Data</a:t>
              </a:r>
            </a:p>
          </p:txBody>
        </p:sp>
        <p:sp>
          <p:nvSpPr>
            <p:cNvPr id="119" name="Text Box 19"/>
            <p:cNvSpPr txBox="1">
              <a:spLocks noChangeArrowheads="1"/>
            </p:cNvSpPr>
            <p:nvPr/>
          </p:nvSpPr>
          <p:spPr bwMode="auto">
            <a:xfrm>
              <a:off x="1804115" y="2819400"/>
              <a:ext cx="940579" cy="24075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Read Addr 1</a:t>
              </a:r>
            </a:p>
          </p:txBody>
        </p:sp>
        <p:sp>
          <p:nvSpPr>
            <p:cNvPr id="120" name="Text Box 20"/>
            <p:cNvSpPr txBox="1">
              <a:spLocks noChangeArrowheads="1"/>
            </p:cNvSpPr>
            <p:nvPr/>
          </p:nvSpPr>
          <p:spPr bwMode="auto">
            <a:xfrm>
              <a:off x="1804115" y="3200400"/>
              <a:ext cx="940579" cy="24075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Read Addr 2</a:t>
              </a:r>
            </a:p>
          </p:txBody>
        </p:sp>
        <p:sp>
          <p:nvSpPr>
            <p:cNvPr id="121" name="Text Box 21"/>
            <p:cNvSpPr txBox="1">
              <a:spLocks noChangeArrowheads="1"/>
            </p:cNvSpPr>
            <p:nvPr/>
          </p:nvSpPr>
          <p:spPr bwMode="auto">
            <a:xfrm>
              <a:off x="1804115" y="3581400"/>
              <a:ext cx="813016" cy="24075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Write Addr</a:t>
              </a:r>
            </a:p>
          </p:txBody>
        </p:sp>
        <p:sp>
          <p:nvSpPr>
            <p:cNvPr id="122" name="Text Box 22"/>
            <p:cNvSpPr txBox="1">
              <a:spLocks noChangeArrowheads="1"/>
            </p:cNvSpPr>
            <p:nvPr/>
          </p:nvSpPr>
          <p:spPr bwMode="auto">
            <a:xfrm>
              <a:off x="2170032" y="3048000"/>
              <a:ext cx="708030" cy="590931"/>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rPr>
                <a:t>Register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a:ln>
                  <a:noFill/>
                </a:ln>
                <a:solidFill>
                  <a:srgbClr val="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rPr>
                <a:t>File</a:t>
              </a:r>
            </a:p>
          </p:txBody>
        </p:sp>
        <p:sp>
          <p:nvSpPr>
            <p:cNvPr id="123" name="Text Box 23"/>
            <p:cNvSpPr txBox="1">
              <a:spLocks noChangeArrowheads="1"/>
            </p:cNvSpPr>
            <p:nvPr/>
          </p:nvSpPr>
          <p:spPr bwMode="auto">
            <a:xfrm>
              <a:off x="2662707" y="2971800"/>
              <a:ext cx="596272" cy="41584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 Data 1</a:t>
              </a:r>
            </a:p>
          </p:txBody>
        </p:sp>
        <p:sp>
          <p:nvSpPr>
            <p:cNvPr id="124" name="Text Box 24"/>
            <p:cNvSpPr txBox="1">
              <a:spLocks noChangeArrowheads="1"/>
            </p:cNvSpPr>
            <p:nvPr/>
          </p:nvSpPr>
          <p:spPr bwMode="auto">
            <a:xfrm>
              <a:off x="2688107" y="3657600"/>
              <a:ext cx="596272" cy="41584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 Data 2</a:t>
              </a:r>
            </a:p>
          </p:txBody>
        </p:sp>
        <p:sp>
          <p:nvSpPr>
            <p:cNvPr id="133" name="Line 33"/>
            <p:cNvSpPr>
              <a:spLocks noChangeShapeType="1"/>
            </p:cNvSpPr>
            <p:nvPr/>
          </p:nvSpPr>
          <p:spPr bwMode="auto">
            <a:xfrm>
              <a:off x="2514600" y="2514600"/>
              <a:ext cx="0" cy="3048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34" name="Rectangle 34"/>
            <p:cNvSpPr>
              <a:spLocks noChangeArrowheads="1"/>
            </p:cNvSpPr>
            <p:nvPr/>
          </p:nvSpPr>
          <p:spPr bwMode="auto">
            <a:xfrm>
              <a:off x="2209800" y="2133600"/>
              <a:ext cx="92551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600" b="0" i="0" u="none" strike="noStrike" kern="0" cap="none" spc="0" normalizeH="0" baseline="0" noProof="0">
                  <a:ln>
                    <a:noFill/>
                  </a:ln>
                  <a:solidFill>
                    <a:sysClr val="windowText" lastClr="000000"/>
                  </a:solidFill>
                  <a:effectLst/>
                  <a:uLnTx/>
                  <a:uFillTx/>
                </a:rPr>
                <a:t>RegWrite</a:t>
              </a:r>
            </a:p>
          </p:txBody>
        </p:sp>
      </p:grpSp>
      <p:grpSp>
        <p:nvGrpSpPr>
          <p:cNvPr id="11" name="Group 100"/>
          <p:cNvGrpSpPr/>
          <p:nvPr/>
        </p:nvGrpSpPr>
        <p:grpSpPr>
          <a:xfrm>
            <a:off x="7772400" y="2286000"/>
            <a:ext cx="1028700" cy="3352800"/>
            <a:chOff x="6934200" y="914400"/>
            <a:chExt cx="1600200" cy="4953000"/>
          </a:xfrm>
        </p:grpSpPr>
        <p:sp>
          <p:nvSpPr>
            <p:cNvPr id="197" name="Rectangle 23"/>
            <p:cNvSpPr>
              <a:spLocks noChangeArrowheads="1"/>
            </p:cNvSpPr>
            <p:nvPr/>
          </p:nvSpPr>
          <p:spPr bwMode="auto">
            <a:xfrm>
              <a:off x="7207144" y="118956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Fetch</a:t>
              </a:r>
            </a:p>
          </p:txBody>
        </p:sp>
        <p:sp>
          <p:nvSpPr>
            <p:cNvPr id="198" name="Rectangle 24"/>
            <p:cNvSpPr>
              <a:spLocks noChangeArrowheads="1"/>
            </p:cNvSpPr>
            <p:nvPr/>
          </p:nvSpPr>
          <p:spPr bwMode="auto">
            <a:xfrm>
              <a:off x="7207144" y="203799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Decode</a:t>
              </a:r>
            </a:p>
          </p:txBody>
        </p:sp>
        <p:sp>
          <p:nvSpPr>
            <p:cNvPr id="199" name="Rectangle 25"/>
            <p:cNvSpPr>
              <a:spLocks noChangeArrowheads="1"/>
            </p:cNvSpPr>
            <p:nvPr/>
          </p:nvSpPr>
          <p:spPr bwMode="auto">
            <a:xfrm>
              <a:off x="7207144" y="2883562"/>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Operand</a:t>
              </a:r>
            </a:p>
            <a:p>
              <a:pPr marL="342900" indent="-342900" algn="ctr">
                <a:lnSpc>
                  <a:spcPct val="86000"/>
                </a:lnSpc>
                <a:spcBef>
                  <a:spcPct val="40000"/>
                </a:spcBef>
              </a:pPr>
              <a:r>
                <a:rPr lang="en-US" sz="1000" b="1" i="1" dirty="0"/>
                <a:t>Fetch</a:t>
              </a:r>
            </a:p>
          </p:txBody>
        </p:sp>
        <p:sp>
          <p:nvSpPr>
            <p:cNvPr id="200" name="Rectangle 26"/>
            <p:cNvSpPr>
              <a:spLocks noChangeArrowheads="1"/>
            </p:cNvSpPr>
            <p:nvPr/>
          </p:nvSpPr>
          <p:spPr bwMode="auto">
            <a:xfrm>
              <a:off x="7207144" y="3731992"/>
              <a:ext cx="1327256" cy="275833"/>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8000"/>
                </a:lnSpc>
                <a:spcBef>
                  <a:spcPct val="43000"/>
                </a:spcBef>
              </a:pPr>
              <a:r>
                <a:rPr lang="en-US" sz="1000" b="1" i="1"/>
                <a:t>Execute</a:t>
              </a:r>
            </a:p>
          </p:txBody>
        </p:sp>
        <p:sp>
          <p:nvSpPr>
            <p:cNvPr id="201" name="Rectangle 27"/>
            <p:cNvSpPr>
              <a:spLocks noChangeArrowheads="1"/>
            </p:cNvSpPr>
            <p:nvPr/>
          </p:nvSpPr>
          <p:spPr bwMode="auto">
            <a:xfrm>
              <a:off x="7207144" y="4316722"/>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a:solidFill>
                    <a:srgbClr val="FF0000"/>
                  </a:solidFill>
                </a:rPr>
                <a:t>Result</a:t>
              </a:r>
            </a:p>
            <a:p>
              <a:pPr marL="342900" indent="-342900" algn="ctr">
                <a:lnSpc>
                  <a:spcPct val="86000"/>
                </a:lnSpc>
                <a:spcBef>
                  <a:spcPct val="40000"/>
                </a:spcBef>
              </a:pPr>
              <a:r>
                <a:rPr lang="en-US" sz="1000" b="1" i="1">
                  <a:solidFill>
                    <a:srgbClr val="FF0000"/>
                  </a:solidFill>
                </a:rPr>
                <a:t>Store</a:t>
              </a:r>
            </a:p>
          </p:txBody>
        </p:sp>
        <p:sp>
          <p:nvSpPr>
            <p:cNvPr id="202" name="Rectangle 28"/>
            <p:cNvSpPr>
              <a:spLocks noChangeArrowheads="1"/>
            </p:cNvSpPr>
            <p:nvPr/>
          </p:nvSpPr>
          <p:spPr bwMode="auto">
            <a:xfrm>
              <a:off x="7207144" y="5165152"/>
              <a:ext cx="1327256" cy="50808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solidFill>
                    <a:schemeClr val="tx1"/>
                  </a:solidFill>
                </a:rPr>
                <a:t>Next</a:t>
              </a:r>
            </a:p>
            <a:p>
              <a:pPr marL="342900" indent="-342900" algn="ctr">
                <a:lnSpc>
                  <a:spcPct val="86000"/>
                </a:lnSpc>
                <a:spcBef>
                  <a:spcPct val="40000"/>
                </a:spcBef>
              </a:pPr>
              <a:r>
                <a:rPr lang="en-US" sz="1000" b="1" i="1" dirty="0">
                  <a:solidFill>
                    <a:schemeClr val="tx1"/>
                  </a:solidFill>
                </a:rPr>
                <a:t>Instruction</a:t>
              </a:r>
            </a:p>
          </p:txBody>
        </p:sp>
        <p:sp>
          <p:nvSpPr>
            <p:cNvPr id="203" name="Line 29"/>
            <p:cNvSpPr>
              <a:spLocks noChangeShapeType="1"/>
            </p:cNvSpPr>
            <p:nvPr/>
          </p:nvSpPr>
          <p:spPr bwMode="auto">
            <a:xfrm>
              <a:off x="7833309" y="1762831"/>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204" name="Line 30"/>
            <p:cNvSpPr>
              <a:spLocks noChangeShapeType="1"/>
            </p:cNvSpPr>
            <p:nvPr/>
          </p:nvSpPr>
          <p:spPr bwMode="auto">
            <a:xfrm>
              <a:off x="7833309" y="345682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205" name="Line 31"/>
            <p:cNvSpPr>
              <a:spLocks noChangeShapeType="1"/>
            </p:cNvSpPr>
            <p:nvPr/>
          </p:nvSpPr>
          <p:spPr bwMode="auto">
            <a:xfrm>
              <a:off x="7833309" y="260839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206" name="Line 32"/>
            <p:cNvSpPr>
              <a:spLocks noChangeShapeType="1"/>
            </p:cNvSpPr>
            <p:nvPr/>
          </p:nvSpPr>
          <p:spPr bwMode="auto">
            <a:xfrm>
              <a:off x="7833309" y="488998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207" name="Line 33"/>
            <p:cNvSpPr>
              <a:spLocks noChangeShapeType="1"/>
            </p:cNvSpPr>
            <p:nvPr/>
          </p:nvSpPr>
          <p:spPr bwMode="auto">
            <a:xfrm>
              <a:off x="7833309" y="3978495"/>
              <a:ext cx="0" cy="323894"/>
            </a:xfrm>
            <a:prstGeom prst="line">
              <a:avLst/>
            </a:prstGeom>
            <a:noFill/>
            <a:ln w="25400">
              <a:solidFill>
                <a:schemeClr val="tx1"/>
              </a:solidFill>
              <a:round/>
              <a:headEnd/>
              <a:tailEnd type="triangle" w="med" len="med"/>
            </a:ln>
            <a:effectLst/>
          </p:spPr>
          <p:txBody>
            <a:bodyPr/>
            <a:lstStyle/>
            <a:p>
              <a:endParaRPr lang="en-US" sz="1000"/>
            </a:p>
          </p:txBody>
        </p:sp>
        <p:sp>
          <p:nvSpPr>
            <p:cNvPr id="208" name="Line 34"/>
            <p:cNvSpPr>
              <a:spLocks noChangeShapeType="1"/>
            </p:cNvSpPr>
            <p:nvPr/>
          </p:nvSpPr>
          <p:spPr bwMode="auto">
            <a:xfrm>
              <a:off x="7833309" y="5738416"/>
              <a:ext cx="0" cy="128984"/>
            </a:xfrm>
            <a:prstGeom prst="line">
              <a:avLst/>
            </a:prstGeom>
            <a:noFill/>
            <a:ln w="25400">
              <a:solidFill>
                <a:schemeClr val="tx1"/>
              </a:solidFill>
              <a:round/>
              <a:headEnd/>
              <a:tailEnd/>
            </a:ln>
            <a:effectLst/>
          </p:spPr>
          <p:txBody>
            <a:bodyPr/>
            <a:lstStyle/>
            <a:p>
              <a:endParaRPr lang="en-US" sz="1000"/>
            </a:p>
          </p:txBody>
        </p:sp>
        <p:sp>
          <p:nvSpPr>
            <p:cNvPr id="209" name="Line 35"/>
            <p:cNvSpPr>
              <a:spLocks noChangeShapeType="1"/>
            </p:cNvSpPr>
            <p:nvPr/>
          </p:nvSpPr>
          <p:spPr bwMode="auto">
            <a:xfrm flipH="1">
              <a:off x="6934200" y="5867400"/>
              <a:ext cx="899109" cy="0"/>
            </a:xfrm>
            <a:prstGeom prst="line">
              <a:avLst/>
            </a:prstGeom>
            <a:noFill/>
            <a:ln w="25400">
              <a:solidFill>
                <a:schemeClr val="tx1"/>
              </a:solidFill>
              <a:round/>
              <a:headEnd/>
              <a:tailEnd/>
            </a:ln>
            <a:effectLst/>
          </p:spPr>
          <p:txBody>
            <a:bodyPr/>
            <a:lstStyle/>
            <a:p>
              <a:endParaRPr lang="en-US" sz="1000"/>
            </a:p>
          </p:txBody>
        </p:sp>
        <p:sp>
          <p:nvSpPr>
            <p:cNvPr id="210" name="Line 36"/>
            <p:cNvSpPr>
              <a:spLocks noChangeShapeType="1"/>
            </p:cNvSpPr>
            <p:nvPr/>
          </p:nvSpPr>
          <p:spPr bwMode="auto">
            <a:xfrm flipV="1">
              <a:off x="6934200" y="914400"/>
              <a:ext cx="0" cy="4953000"/>
            </a:xfrm>
            <a:prstGeom prst="line">
              <a:avLst/>
            </a:prstGeom>
            <a:noFill/>
            <a:ln w="25400">
              <a:solidFill>
                <a:schemeClr val="tx1"/>
              </a:solidFill>
              <a:round/>
              <a:headEnd/>
              <a:tailEnd/>
            </a:ln>
            <a:effectLst/>
          </p:spPr>
          <p:txBody>
            <a:bodyPr/>
            <a:lstStyle/>
            <a:p>
              <a:endParaRPr lang="en-US" sz="1000"/>
            </a:p>
          </p:txBody>
        </p:sp>
        <p:sp>
          <p:nvSpPr>
            <p:cNvPr id="211" name="Line 37"/>
            <p:cNvSpPr>
              <a:spLocks noChangeShapeType="1"/>
            </p:cNvSpPr>
            <p:nvPr/>
          </p:nvSpPr>
          <p:spPr bwMode="auto">
            <a:xfrm>
              <a:off x="6934200" y="914400"/>
              <a:ext cx="899109" cy="0"/>
            </a:xfrm>
            <a:prstGeom prst="line">
              <a:avLst/>
            </a:prstGeom>
            <a:noFill/>
            <a:ln w="25400">
              <a:solidFill>
                <a:schemeClr val="tx1"/>
              </a:solidFill>
              <a:round/>
              <a:headEnd/>
              <a:tailEnd/>
            </a:ln>
            <a:effectLst/>
          </p:spPr>
          <p:txBody>
            <a:bodyPr/>
            <a:lstStyle/>
            <a:p>
              <a:endParaRPr lang="en-US" sz="1000"/>
            </a:p>
          </p:txBody>
        </p:sp>
        <p:sp>
          <p:nvSpPr>
            <p:cNvPr id="212" name="Line 38"/>
            <p:cNvSpPr>
              <a:spLocks noChangeShapeType="1"/>
            </p:cNvSpPr>
            <p:nvPr/>
          </p:nvSpPr>
          <p:spPr bwMode="auto">
            <a:xfrm>
              <a:off x="7833309" y="914400"/>
              <a:ext cx="0" cy="260835"/>
            </a:xfrm>
            <a:prstGeom prst="line">
              <a:avLst/>
            </a:prstGeom>
            <a:noFill/>
            <a:ln w="25400">
              <a:solidFill>
                <a:schemeClr val="tx1"/>
              </a:solidFill>
              <a:round/>
              <a:headEnd/>
              <a:tailEnd type="triangle" w="med" len="med"/>
            </a:ln>
            <a:effectLst/>
          </p:spPr>
          <p:txBody>
            <a:bodyPr/>
            <a:lstStyle/>
            <a:p>
              <a:endParaRPr lang="en-US" sz="1000"/>
            </a:p>
          </p:txBody>
        </p:sp>
      </p:grpSp>
    </p:spTree>
    <p:extLst>
      <p:ext uri="{BB962C8B-B14F-4D97-AF65-F5344CB8AC3E}">
        <p14:creationId xmlns:p14="http://schemas.microsoft.com/office/powerpoint/2010/main" val="1215661247"/>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
            <a:ext cx="6508377" cy="609600"/>
          </a:xfrm>
        </p:spPr>
        <p:txBody>
          <a:bodyPr>
            <a:normAutofit fontScale="90000"/>
          </a:bodyPr>
          <a:lstStyle/>
          <a:p>
            <a:r>
              <a:rPr lang="en-US" b="1" dirty="0" err="1" smtClean="0">
                <a:latin typeface="Arial"/>
                <a:cs typeface="Arial"/>
              </a:rPr>
              <a:t>Truy</a:t>
            </a:r>
            <a:r>
              <a:rPr lang="en-US" b="1" dirty="0" smtClean="0">
                <a:latin typeface="Arial"/>
                <a:cs typeface="Arial"/>
              </a:rPr>
              <a:t> </a:t>
            </a:r>
            <a:r>
              <a:rPr lang="en-US" b="1" dirty="0" err="1" smtClean="0">
                <a:latin typeface="Arial"/>
                <a:cs typeface="Arial"/>
              </a:rPr>
              <a:t>cập</a:t>
            </a:r>
            <a:r>
              <a:rPr lang="en-US" b="1" dirty="0" smtClean="0">
                <a:latin typeface="Arial"/>
                <a:cs typeface="Arial"/>
              </a:rPr>
              <a:t> </a:t>
            </a:r>
            <a:r>
              <a:rPr lang="en-US" b="1" dirty="0" err="1" smtClean="0">
                <a:latin typeface="Arial"/>
                <a:cs typeface="Arial"/>
              </a:rPr>
              <a:t>bộ</a:t>
            </a:r>
            <a:r>
              <a:rPr lang="en-US" b="1" dirty="0" smtClean="0">
                <a:latin typeface="Arial"/>
                <a:cs typeface="Arial"/>
              </a:rPr>
              <a:t> </a:t>
            </a:r>
            <a:r>
              <a:rPr lang="en-US" b="1" dirty="0" err="1" smtClean="0">
                <a:latin typeface="Arial"/>
                <a:cs typeface="Arial"/>
              </a:rPr>
              <a:t>nhớ</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23</a:t>
            </a:fld>
            <a:endParaRPr lang="en-US" dirty="0"/>
          </a:p>
        </p:txBody>
      </p:sp>
      <p:grpSp>
        <p:nvGrpSpPr>
          <p:cNvPr id="20" name="Group 19"/>
          <p:cNvGrpSpPr/>
          <p:nvPr/>
        </p:nvGrpSpPr>
        <p:grpSpPr>
          <a:xfrm>
            <a:off x="1524000" y="2362200"/>
            <a:ext cx="3276600" cy="3429000"/>
            <a:chOff x="2514600" y="2133600"/>
            <a:chExt cx="1981200" cy="2765425"/>
          </a:xfrm>
        </p:grpSpPr>
        <p:sp>
          <p:nvSpPr>
            <p:cNvPr id="9" name="Rectangle 143"/>
            <p:cNvSpPr>
              <a:spLocks noChangeArrowheads="1"/>
            </p:cNvSpPr>
            <p:nvPr/>
          </p:nvSpPr>
          <p:spPr bwMode="auto">
            <a:xfrm>
              <a:off x="2743200" y="28194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0" name="Line 153"/>
            <p:cNvSpPr>
              <a:spLocks noChangeShapeType="1"/>
            </p:cNvSpPr>
            <p:nvPr/>
          </p:nvSpPr>
          <p:spPr bwMode="auto">
            <a:xfrm>
              <a:off x="3429000" y="2514600"/>
              <a:ext cx="0" cy="3048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1" name="Rectangle 154"/>
            <p:cNvSpPr>
              <a:spLocks noChangeArrowheads="1"/>
            </p:cNvSpPr>
            <p:nvPr/>
          </p:nvSpPr>
          <p:spPr bwMode="auto">
            <a:xfrm>
              <a:off x="2971800" y="2133600"/>
              <a:ext cx="92551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600" b="0" i="0" u="none" strike="noStrike" kern="0" cap="none" spc="0" normalizeH="0" baseline="0" noProof="0" dirty="0" err="1">
                  <a:ln>
                    <a:noFill/>
                  </a:ln>
                  <a:solidFill>
                    <a:sysClr val="windowText" lastClr="000000"/>
                  </a:solidFill>
                  <a:effectLst/>
                  <a:uLnTx/>
                  <a:uFillTx/>
                </a:rPr>
                <a:t>MemWrite</a:t>
              </a:r>
              <a:endParaRPr kumimoji="0" lang="en-US" sz="1600" b="0" i="0" u="none" strike="noStrike" kern="0" cap="none" spc="0" normalizeH="0" baseline="0" noProof="0" dirty="0">
                <a:ln>
                  <a:noFill/>
                </a:ln>
                <a:solidFill>
                  <a:sysClr val="windowText" lastClr="000000"/>
                </a:solidFill>
                <a:effectLst/>
                <a:uLnTx/>
                <a:uFillTx/>
              </a:endParaRPr>
            </a:p>
          </p:txBody>
        </p:sp>
        <p:sp>
          <p:nvSpPr>
            <p:cNvPr id="12" name="Rectangle 155"/>
            <p:cNvSpPr>
              <a:spLocks noChangeArrowheads="1"/>
            </p:cNvSpPr>
            <p:nvPr/>
          </p:nvSpPr>
          <p:spPr bwMode="auto">
            <a:xfrm>
              <a:off x="3048000" y="4572000"/>
              <a:ext cx="92551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600" b="0" i="0" u="none" strike="noStrike" kern="0" cap="none" spc="0" normalizeH="0" baseline="0" noProof="0">
                  <a:ln>
                    <a:noFill/>
                  </a:ln>
                  <a:solidFill>
                    <a:sysClr val="windowText" lastClr="000000"/>
                  </a:solidFill>
                  <a:effectLst/>
                  <a:uLnTx/>
                  <a:uFillTx/>
                </a:rPr>
                <a:t>MemRead</a:t>
              </a:r>
            </a:p>
          </p:txBody>
        </p:sp>
        <p:sp>
          <p:nvSpPr>
            <p:cNvPr id="13" name="Line 156"/>
            <p:cNvSpPr>
              <a:spLocks noChangeShapeType="1"/>
            </p:cNvSpPr>
            <p:nvPr/>
          </p:nvSpPr>
          <p:spPr bwMode="auto">
            <a:xfrm>
              <a:off x="3429000" y="4267200"/>
              <a:ext cx="0" cy="3048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4" name="Line 165"/>
            <p:cNvSpPr>
              <a:spLocks noChangeShapeType="1"/>
            </p:cNvSpPr>
            <p:nvPr/>
          </p:nvSpPr>
          <p:spPr bwMode="auto">
            <a:xfrm>
              <a:off x="2514600" y="31242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sp>
          <p:nvSpPr>
            <p:cNvPr id="15" name="Text Box 55"/>
            <p:cNvSpPr txBox="1">
              <a:spLocks noChangeArrowheads="1"/>
            </p:cNvSpPr>
            <p:nvPr/>
          </p:nvSpPr>
          <p:spPr bwMode="auto">
            <a:xfrm>
              <a:off x="3574312" y="3731401"/>
              <a:ext cx="587564" cy="47161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rPr>
                <a:t>Memory</a:t>
              </a:r>
            </a:p>
          </p:txBody>
        </p:sp>
        <p:sp>
          <p:nvSpPr>
            <p:cNvPr id="16" name="Text Box 56"/>
            <p:cNvSpPr txBox="1">
              <a:spLocks noChangeArrowheads="1"/>
            </p:cNvSpPr>
            <p:nvPr/>
          </p:nvSpPr>
          <p:spPr bwMode="auto">
            <a:xfrm>
              <a:off x="2819400" y="3048000"/>
              <a:ext cx="566241" cy="2730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Address</a:t>
              </a:r>
            </a:p>
          </p:txBody>
        </p:sp>
        <p:sp>
          <p:nvSpPr>
            <p:cNvPr id="17" name="Text Box 57"/>
            <p:cNvSpPr txBox="1">
              <a:spLocks noChangeArrowheads="1"/>
            </p:cNvSpPr>
            <p:nvPr/>
          </p:nvSpPr>
          <p:spPr bwMode="auto">
            <a:xfrm>
              <a:off x="2819400" y="3886200"/>
              <a:ext cx="698059" cy="2730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Write Data</a:t>
              </a:r>
            </a:p>
          </p:txBody>
        </p:sp>
        <p:sp>
          <p:nvSpPr>
            <p:cNvPr id="18" name="Text Box 58"/>
            <p:cNvSpPr txBox="1">
              <a:spLocks noChangeArrowheads="1"/>
            </p:cNvSpPr>
            <p:nvPr/>
          </p:nvSpPr>
          <p:spPr bwMode="auto">
            <a:xfrm>
              <a:off x="3505200" y="3301224"/>
              <a:ext cx="703875" cy="2730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rPr>
                <a:t>Read Data</a:t>
              </a:r>
            </a:p>
          </p:txBody>
        </p:sp>
        <p:sp>
          <p:nvSpPr>
            <p:cNvPr id="19" name="Line 8"/>
            <p:cNvSpPr>
              <a:spLocks noChangeShapeType="1"/>
            </p:cNvSpPr>
            <p:nvPr/>
          </p:nvSpPr>
          <p:spPr bwMode="auto">
            <a:xfrm>
              <a:off x="4191000" y="3529824"/>
              <a:ext cx="304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sp>
        <p:nvSpPr>
          <p:cNvPr id="21" name="Rectangle 3"/>
          <p:cNvSpPr txBox="1">
            <a:spLocks noChangeArrowheads="1"/>
          </p:cNvSpPr>
          <p:nvPr/>
        </p:nvSpPr>
        <p:spPr bwMode="auto">
          <a:xfrm>
            <a:off x="533400" y="1600200"/>
            <a:ext cx="8458200" cy="78996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indent="-287338">
              <a:lnSpc>
                <a:spcPct val="90000"/>
              </a:lnSpc>
              <a:spcBef>
                <a:spcPct val="20000"/>
              </a:spcBef>
              <a:buClr>
                <a:srgbClr val="FC0128"/>
              </a:buClr>
              <a:buSzPct val="75000"/>
              <a:buFont typeface="Wingdings" pitchFamily="2" charset="2"/>
              <a:buChar char="q"/>
              <a:defRPr/>
            </a:pPr>
            <a:r>
              <a:rPr lang="en-US" sz="2400" kern="0" smtClean="0">
                <a:latin typeface="Arial"/>
              </a:rPr>
              <a:t>Địa chỉ theo byte</a:t>
            </a:r>
          </a:p>
          <a:p>
            <a:pPr marL="287338" indent="-287338">
              <a:lnSpc>
                <a:spcPct val="90000"/>
              </a:lnSpc>
              <a:spcBef>
                <a:spcPct val="20000"/>
              </a:spcBef>
              <a:buClr>
                <a:srgbClr val="FC0128"/>
              </a:buClr>
              <a:buSzPct val="75000"/>
              <a:buFont typeface="Wingdings" pitchFamily="2" charset="2"/>
              <a:buChar char="q"/>
              <a:defRPr/>
            </a:pPr>
            <a:r>
              <a:rPr kumimoji="0" lang="en-US" sz="2400" b="0" i="0" u="none" strike="noStrike" kern="0" cap="none" spc="0" normalizeH="0" noProof="0" smtClean="0">
                <a:ln>
                  <a:noFill/>
                </a:ln>
                <a:solidFill>
                  <a:srgbClr val="000000"/>
                </a:solidFill>
                <a:effectLst/>
                <a:uLnTx/>
                <a:uFillTx/>
                <a:latin typeface="Arial"/>
                <a:ea typeface="+mn-ea"/>
                <a:cs typeface="+mn-cs"/>
              </a:rPr>
              <a:t>Dữ liệu từ thanh ghi rt</a:t>
            </a:r>
            <a:endParaRPr kumimoji="0" lang="en-US" sz="2000" b="0" i="0" u="none" strike="noStrike" kern="0" cap="none" spc="0" normalizeH="0" baseline="0" noProof="0" dirty="0">
              <a:ln>
                <a:noFill/>
              </a:ln>
              <a:solidFill>
                <a:srgbClr val="000000"/>
              </a:solidFill>
              <a:effectLst/>
              <a:uLnTx/>
              <a:uFillTx/>
              <a:latin typeface="Arial"/>
            </a:endParaRPr>
          </a:p>
        </p:txBody>
      </p:sp>
      <p:sp>
        <p:nvSpPr>
          <p:cNvPr id="22" name="Line 165"/>
          <p:cNvSpPr>
            <a:spLocks noChangeShapeType="1"/>
          </p:cNvSpPr>
          <p:nvPr/>
        </p:nvSpPr>
        <p:spPr bwMode="auto">
          <a:xfrm>
            <a:off x="1524000" y="4038600"/>
            <a:ext cx="378069"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ysClr val="windowText" lastClr="000000"/>
              </a:solidFill>
              <a:effectLst/>
              <a:uLnTx/>
              <a:uFillTx/>
            </a:endParaRPr>
          </a:p>
        </p:txBody>
      </p:sp>
      <p:grpSp>
        <p:nvGrpSpPr>
          <p:cNvPr id="23" name="Group 22"/>
          <p:cNvGrpSpPr/>
          <p:nvPr/>
        </p:nvGrpSpPr>
        <p:grpSpPr>
          <a:xfrm>
            <a:off x="7391400" y="1828800"/>
            <a:ext cx="1028700" cy="3352800"/>
            <a:chOff x="6934200" y="914400"/>
            <a:chExt cx="1600200" cy="4953000"/>
          </a:xfrm>
        </p:grpSpPr>
        <p:sp>
          <p:nvSpPr>
            <p:cNvPr id="24" name="Rectangle 23"/>
            <p:cNvSpPr>
              <a:spLocks noChangeArrowheads="1"/>
            </p:cNvSpPr>
            <p:nvPr/>
          </p:nvSpPr>
          <p:spPr bwMode="auto">
            <a:xfrm>
              <a:off x="7207144" y="118956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Fetch</a:t>
              </a:r>
            </a:p>
          </p:txBody>
        </p:sp>
        <p:sp>
          <p:nvSpPr>
            <p:cNvPr id="25" name="Rectangle 24"/>
            <p:cNvSpPr>
              <a:spLocks noChangeArrowheads="1"/>
            </p:cNvSpPr>
            <p:nvPr/>
          </p:nvSpPr>
          <p:spPr bwMode="auto">
            <a:xfrm>
              <a:off x="7207144" y="203799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Decode</a:t>
              </a:r>
            </a:p>
          </p:txBody>
        </p:sp>
        <p:sp>
          <p:nvSpPr>
            <p:cNvPr id="26" name="Rectangle 25"/>
            <p:cNvSpPr>
              <a:spLocks noChangeArrowheads="1"/>
            </p:cNvSpPr>
            <p:nvPr/>
          </p:nvSpPr>
          <p:spPr bwMode="auto">
            <a:xfrm>
              <a:off x="7207144" y="2883562"/>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Operand</a:t>
              </a:r>
            </a:p>
            <a:p>
              <a:pPr marL="342900" indent="-342900" algn="ctr">
                <a:lnSpc>
                  <a:spcPct val="86000"/>
                </a:lnSpc>
                <a:spcBef>
                  <a:spcPct val="40000"/>
                </a:spcBef>
              </a:pPr>
              <a:r>
                <a:rPr lang="en-US" sz="1000" b="1" i="1" dirty="0"/>
                <a:t>Fetch</a:t>
              </a:r>
            </a:p>
          </p:txBody>
        </p:sp>
        <p:sp>
          <p:nvSpPr>
            <p:cNvPr id="27" name="Rectangle 26"/>
            <p:cNvSpPr>
              <a:spLocks noChangeArrowheads="1"/>
            </p:cNvSpPr>
            <p:nvPr/>
          </p:nvSpPr>
          <p:spPr bwMode="auto">
            <a:xfrm>
              <a:off x="7207144" y="3731992"/>
              <a:ext cx="1327256" cy="275833"/>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8000"/>
                </a:lnSpc>
                <a:spcBef>
                  <a:spcPct val="43000"/>
                </a:spcBef>
              </a:pPr>
              <a:r>
                <a:rPr lang="en-US" sz="1000" b="1" i="1">
                  <a:solidFill>
                    <a:srgbClr val="FF0000"/>
                  </a:solidFill>
                </a:rPr>
                <a:t>Execute</a:t>
              </a:r>
            </a:p>
          </p:txBody>
        </p:sp>
        <p:sp>
          <p:nvSpPr>
            <p:cNvPr id="28" name="Rectangle 27"/>
            <p:cNvSpPr>
              <a:spLocks noChangeArrowheads="1"/>
            </p:cNvSpPr>
            <p:nvPr/>
          </p:nvSpPr>
          <p:spPr bwMode="auto">
            <a:xfrm>
              <a:off x="7207144" y="4316722"/>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a:t>Result</a:t>
              </a:r>
            </a:p>
            <a:p>
              <a:pPr marL="342900" indent="-342900" algn="ctr">
                <a:lnSpc>
                  <a:spcPct val="86000"/>
                </a:lnSpc>
                <a:spcBef>
                  <a:spcPct val="40000"/>
                </a:spcBef>
              </a:pPr>
              <a:r>
                <a:rPr lang="en-US" sz="1000" b="1" i="1"/>
                <a:t>Store</a:t>
              </a:r>
            </a:p>
          </p:txBody>
        </p:sp>
        <p:sp>
          <p:nvSpPr>
            <p:cNvPr id="29" name="Rectangle 28"/>
            <p:cNvSpPr>
              <a:spLocks noChangeArrowheads="1"/>
            </p:cNvSpPr>
            <p:nvPr/>
          </p:nvSpPr>
          <p:spPr bwMode="auto">
            <a:xfrm>
              <a:off x="7207144" y="5165152"/>
              <a:ext cx="1327256" cy="50808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solidFill>
                    <a:schemeClr val="tx1"/>
                  </a:solidFill>
                </a:rPr>
                <a:t>Next</a:t>
              </a:r>
            </a:p>
            <a:p>
              <a:pPr marL="342900" indent="-342900" algn="ctr">
                <a:lnSpc>
                  <a:spcPct val="86000"/>
                </a:lnSpc>
                <a:spcBef>
                  <a:spcPct val="40000"/>
                </a:spcBef>
              </a:pPr>
              <a:r>
                <a:rPr lang="en-US" sz="1000" b="1" i="1" dirty="0">
                  <a:solidFill>
                    <a:schemeClr val="tx1"/>
                  </a:solidFill>
                </a:rPr>
                <a:t>Instruction</a:t>
              </a:r>
            </a:p>
          </p:txBody>
        </p:sp>
        <p:sp>
          <p:nvSpPr>
            <p:cNvPr id="30" name="Line 29"/>
            <p:cNvSpPr>
              <a:spLocks noChangeShapeType="1"/>
            </p:cNvSpPr>
            <p:nvPr/>
          </p:nvSpPr>
          <p:spPr bwMode="auto">
            <a:xfrm>
              <a:off x="7833309" y="1762831"/>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31" name="Line 30"/>
            <p:cNvSpPr>
              <a:spLocks noChangeShapeType="1"/>
            </p:cNvSpPr>
            <p:nvPr/>
          </p:nvSpPr>
          <p:spPr bwMode="auto">
            <a:xfrm>
              <a:off x="7833309" y="345682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32" name="Line 31"/>
            <p:cNvSpPr>
              <a:spLocks noChangeShapeType="1"/>
            </p:cNvSpPr>
            <p:nvPr/>
          </p:nvSpPr>
          <p:spPr bwMode="auto">
            <a:xfrm>
              <a:off x="7833309" y="260839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33" name="Line 32"/>
            <p:cNvSpPr>
              <a:spLocks noChangeShapeType="1"/>
            </p:cNvSpPr>
            <p:nvPr/>
          </p:nvSpPr>
          <p:spPr bwMode="auto">
            <a:xfrm>
              <a:off x="7833309" y="488998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34" name="Line 33"/>
            <p:cNvSpPr>
              <a:spLocks noChangeShapeType="1"/>
            </p:cNvSpPr>
            <p:nvPr/>
          </p:nvSpPr>
          <p:spPr bwMode="auto">
            <a:xfrm>
              <a:off x="7833309" y="3978495"/>
              <a:ext cx="0" cy="323894"/>
            </a:xfrm>
            <a:prstGeom prst="line">
              <a:avLst/>
            </a:prstGeom>
            <a:noFill/>
            <a:ln w="25400">
              <a:solidFill>
                <a:schemeClr val="tx1"/>
              </a:solidFill>
              <a:round/>
              <a:headEnd/>
              <a:tailEnd type="triangle" w="med" len="med"/>
            </a:ln>
            <a:effectLst/>
          </p:spPr>
          <p:txBody>
            <a:bodyPr/>
            <a:lstStyle/>
            <a:p>
              <a:endParaRPr lang="en-US" sz="1000"/>
            </a:p>
          </p:txBody>
        </p:sp>
        <p:sp>
          <p:nvSpPr>
            <p:cNvPr id="35" name="Line 34"/>
            <p:cNvSpPr>
              <a:spLocks noChangeShapeType="1"/>
            </p:cNvSpPr>
            <p:nvPr/>
          </p:nvSpPr>
          <p:spPr bwMode="auto">
            <a:xfrm>
              <a:off x="7833309" y="5738416"/>
              <a:ext cx="0" cy="128984"/>
            </a:xfrm>
            <a:prstGeom prst="line">
              <a:avLst/>
            </a:prstGeom>
            <a:noFill/>
            <a:ln w="25400">
              <a:solidFill>
                <a:schemeClr val="tx1"/>
              </a:solidFill>
              <a:round/>
              <a:headEnd/>
              <a:tailEnd/>
            </a:ln>
            <a:effectLst/>
          </p:spPr>
          <p:txBody>
            <a:bodyPr/>
            <a:lstStyle/>
            <a:p>
              <a:endParaRPr lang="en-US" sz="1000"/>
            </a:p>
          </p:txBody>
        </p:sp>
        <p:sp>
          <p:nvSpPr>
            <p:cNvPr id="36" name="Line 35"/>
            <p:cNvSpPr>
              <a:spLocks noChangeShapeType="1"/>
            </p:cNvSpPr>
            <p:nvPr/>
          </p:nvSpPr>
          <p:spPr bwMode="auto">
            <a:xfrm flipH="1">
              <a:off x="6934200" y="5867400"/>
              <a:ext cx="899109" cy="0"/>
            </a:xfrm>
            <a:prstGeom prst="line">
              <a:avLst/>
            </a:prstGeom>
            <a:noFill/>
            <a:ln w="25400">
              <a:solidFill>
                <a:schemeClr val="tx1"/>
              </a:solidFill>
              <a:round/>
              <a:headEnd/>
              <a:tailEnd/>
            </a:ln>
            <a:effectLst/>
          </p:spPr>
          <p:txBody>
            <a:bodyPr/>
            <a:lstStyle/>
            <a:p>
              <a:endParaRPr lang="en-US" sz="1000"/>
            </a:p>
          </p:txBody>
        </p:sp>
        <p:sp>
          <p:nvSpPr>
            <p:cNvPr id="37" name="Line 36"/>
            <p:cNvSpPr>
              <a:spLocks noChangeShapeType="1"/>
            </p:cNvSpPr>
            <p:nvPr/>
          </p:nvSpPr>
          <p:spPr bwMode="auto">
            <a:xfrm flipV="1">
              <a:off x="6934200" y="914400"/>
              <a:ext cx="0" cy="4953000"/>
            </a:xfrm>
            <a:prstGeom prst="line">
              <a:avLst/>
            </a:prstGeom>
            <a:noFill/>
            <a:ln w="25400">
              <a:solidFill>
                <a:schemeClr val="tx1"/>
              </a:solidFill>
              <a:round/>
              <a:headEnd/>
              <a:tailEnd/>
            </a:ln>
            <a:effectLst/>
          </p:spPr>
          <p:txBody>
            <a:bodyPr/>
            <a:lstStyle/>
            <a:p>
              <a:endParaRPr lang="en-US" sz="1000"/>
            </a:p>
          </p:txBody>
        </p:sp>
        <p:sp>
          <p:nvSpPr>
            <p:cNvPr id="38" name="Line 37"/>
            <p:cNvSpPr>
              <a:spLocks noChangeShapeType="1"/>
            </p:cNvSpPr>
            <p:nvPr/>
          </p:nvSpPr>
          <p:spPr bwMode="auto">
            <a:xfrm>
              <a:off x="6934200" y="914400"/>
              <a:ext cx="899109" cy="0"/>
            </a:xfrm>
            <a:prstGeom prst="line">
              <a:avLst/>
            </a:prstGeom>
            <a:noFill/>
            <a:ln w="25400">
              <a:solidFill>
                <a:schemeClr val="tx1"/>
              </a:solidFill>
              <a:round/>
              <a:headEnd/>
              <a:tailEnd/>
            </a:ln>
            <a:effectLst/>
          </p:spPr>
          <p:txBody>
            <a:bodyPr/>
            <a:lstStyle/>
            <a:p>
              <a:endParaRPr lang="en-US" sz="1000"/>
            </a:p>
          </p:txBody>
        </p:sp>
        <p:sp>
          <p:nvSpPr>
            <p:cNvPr id="39" name="Line 38"/>
            <p:cNvSpPr>
              <a:spLocks noChangeShapeType="1"/>
            </p:cNvSpPr>
            <p:nvPr/>
          </p:nvSpPr>
          <p:spPr bwMode="auto">
            <a:xfrm>
              <a:off x="7833309" y="914400"/>
              <a:ext cx="0" cy="260835"/>
            </a:xfrm>
            <a:prstGeom prst="line">
              <a:avLst/>
            </a:prstGeom>
            <a:noFill/>
            <a:ln w="25400">
              <a:solidFill>
                <a:schemeClr val="tx1"/>
              </a:solidFill>
              <a:round/>
              <a:headEnd/>
              <a:tailEnd type="triangle" w="med" len="med"/>
            </a:ln>
            <a:effectLst/>
          </p:spPr>
          <p:txBody>
            <a:bodyPr/>
            <a:lstStyle/>
            <a:p>
              <a:endParaRPr lang="en-US" sz="1000"/>
            </a:p>
          </p:txBody>
        </p:sp>
      </p:grpSp>
    </p:spTree>
    <p:extLst>
      <p:ext uri="{BB962C8B-B14F-4D97-AF65-F5344CB8AC3E}">
        <p14:creationId xmlns:p14="http://schemas.microsoft.com/office/powerpoint/2010/main" val="200510264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Arial"/>
                <a:cs typeface="Arial"/>
              </a:rPr>
              <a:t>Truy</a:t>
            </a:r>
            <a:r>
              <a:rPr lang="en-US" b="1" dirty="0" smtClean="0">
                <a:latin typeface="Arial"/>
                <a:cs typeface="Arial"/>
              </a:rPr>
              <a:t> </a:t>
            </a:r>
            <a:r>
              <a:rPr lang="en-US" b="1" dirty="0" err="1" smtClean="0">
                <a:latin typeface="Arial"/>
                <a:cs typeface="Arial"/>
              </a:rPr>
              <a:t>cập</a:t>
            </a:r>
            <a:r>
              <a:rPr lang="en-US" b="1" dirty="0" smtClean="0">
                <a:latin typeface="Arial"/>
                <a:cs typeface="Arial"/>
              </a:rPr>
              <a:t> </a:t>
            </a:r>
            <a:r>
              <a:rPr lang="en-US" b="1" dirty="0" err="1" smtClean="0">
                <a:latin typeface="Arial"/>
                <a:cs typeface="Arial"/>
              </a:rPr>
              <a:t>bộ</a:t>
            </a:r>
            <a:r>
              <a:rPr lang="en-US" b="1" dirty="0" smtClean="0">
                <a:latin typeface="Arial"/>
                <a:cs typeface="Arial"/>
              </a:rPr>
              <a:t> </a:t>
            </a:r>
            <a:r>
              <a:rPr lang="en-US" b="1" dirty="0" err="1" smtClean="0">
                <a:latin typeface="Arial"/>
                <a:cs typeface="Arial"/>
              </a:rPr>
              <a:t>nhớ</a:t>
            </a:r>
            <a:r>
              <a:rPr lang="en-US" b="1" dirty="0" smtClean="0">
                <a:latin typeface="Arial"/>
                <a:cs typeface="Arial"/>
              </a:rPr>
              <a:t> </a:t>
            </a:r>
            <a:endParaRPr lang="en-US" dirty="0">
              <a:latin typeface="Arial"/>
              <a:cs typeface="Arial"/>
            </a:endParaRPr>
          </a:p>
        </p:txBody>
      </p:sp>
      <p:sp>
        <p:nvSpPr>
          <p:cNvPr id="4" name="Rectangle 3"/>
          <p:cNvSpPr/>
          <p:nvPr/>
        </p:nvSpPr>
        <p:spPr>
          <a:xfrm>
            <a:off x="533400" y="2274838"/>
            <a:ext cx="8001000" cy="1200329"/>
          </a:xfrm>
          <a:prstGeom prst="rect">
            <a:avLst/>
          </a:prstGeom>
        </p:spPr>
        <p:txBody>
          <a:bodyPr wrap="square">
            <a:spAutoFit/>
          </a:bodyPr>
          <a:lstStyle/>
          <a:p>
            <a:r>
              <a:rPr lang="en-US" dirty="0" err="1" smtClean="0">
                <a:latin typeface="Arial"/>
                <a:cs typeface="Arial"/>
              </a:rPr>
              <a:t>Các</a:t>
            </a:r>
            <a:r>
              <a:rPr lang="en-US" dirty="0" smtClean="0">
                <a:latin typeface="Arial"/>
                <a:cs typeface="Arial"/>
              </a:rPr>
              <a:t> </a:t>
            </a:r>
            <a:r>
              <a:rPr lang="en-US" dirty="0" err="1" smtClean="0">
                <a:latin typeface="Arial"/>
                <a:cs typeface="Arial"/>
              </a:rPr>
              <a:t>bước</a:t>
            </a:r>
            <a:r>
              <a:rPr lang="en-US" dirty="0" smtClean="0">
                <a:latin typeface="Arial"/>
                <a:cs typeface="Arial"/>
              </a:rPr>
              <a:t> </a:t>
            </a:r>
            <a:r>
              <a:rPr lang="en-US" dirty="0" err="1" smtClean="0">
                <a:latin typeface="Arial"/>
                <a:cs typeface="Arial"/>
              </a:rPr>
              <a:t>thực</a:t>
            </a:r>
            <a:r>
              <a:rPr lang="en-US" dirty="0" smtClean="0">
                <a:latin typeface="Arial"/>
                <a:cs typeface="Arial"/>
              </a:rPr>
              <a:t> </a:t>
            </a:r>
            <a:r>
              <a:rPr lang="en-US" dirty="0" err="1" smtClean="0">
                <a:latin typeface="Arial"/>
                <a:cs typeface="Arial"/>
              </a:rPr>
              <a:t>hiện</a:t>
            </a:r>
            <a:r>
              <a:rPr lang="en-US" dirty="0" smtClean="0">
                <a:latin typeface="Arial"/>
                <a:cs typeface="Arial"/>
              </a:rPr>
              <a:t>?</a:t>
            </a:r>
            <a:endParaRPr lang="en-US" dirty="0">
              <a:latin typeface="Arial"/>
              <a:cs typeface="Arial"/>
            </a:endParaRPr>
          </a:p>
          <a:p>
            <a:pPr lvl="1"/>
            <a:r>
              <a:rPr lang="en-US" dirty="0">
                <a:latin typeface="Arial"/>
                <a:cs typeface="Arial"/>
              </a:rPr>
              <a:t>– </a:t>
            </a:r>
            <a:r>
              <a:rPr lang="en-US" b="1" dirty="0" err="1" smtClean="0">
                <a:latin typeface="Arial"/>
                <a:cs typeface="Arial"/>
              </a:rPr>
              <a:t>Tính</a:t>
            </a:r>
            <a:r>
              <a:rPr lang="en-US" b="1" dirty="0" smtClean="0">
                <a:latin typeface="Arial"/>
                <a:cs typeface="Arial"/>
              </a:rPr>
              <a:t> </a:t>
            </a:r>
            <a:r>
              <a:rPr lang="en-US" b="1" dirty="0" err="1" smtClean="0">
                <a:latin typeface="Arial"/>
                <a:cs typeface="Arial"/>
              </a:rPr>
              <a:t>toán</a:t>
            </a:r>
            <a:r>
              <a:rPr lang="en-US" b="1" dirty="0" smtClean="0">
                <a:latin typeface="Arial"/>
                <a:cs typeface="Arial"/>
              </a:rPr>
              <a:t> </a:t>
            </a:r>
            <a:r>
              <a:rPr lang="en-US" b="1" dirty="0" err="1" smtClean="0">
                <a:latin typeface="Arial"/>
                <a:cs typeface="Arial"/>
              </a:rPr>
              <a:t>địa</a:t>
            </a:r>
            <a:r>
              <a:rPr lang="en-US" b="1" dirty="0" smtClean="0">
                <a:latin typeface="Arial"/>
                <a:cs typeface="Arial"/>
              </a:rPr>
              <a:t> </a:t>
            </a:r>
            <a:r>
              <a:rPr lang="en-US" b="1" dirty="0" err="1" smtClean="0">
                <a:latin typeface="Arial"/>
                <a:cs typeface="Arial"/>
              </a:rPr>
              <a:t>chỉ</a:t>
            </a:r>
            <a:r>
              <a:rPr lang="en-US" dirty="0" smtClean="0">
                <a:latin typeface="Arial"/>
                <a:cs typeface="Arial"/>
              </a:rPr>
              <a:t> </a:t>
            </a:r>
            <a:endParaRPr lang="en-US" dirty="0">
              <a:latin typeface="Arial"/>
              <a:cs typeface="Arial"/>
            </a:endParaRPr>
          </a:p>
          <a:p>
            <a:pPr lvl="1"/>
            <a:r>
              <a:rPr lang="en-US" dirty="0">
                <a:latin typeface="Arial"/>
                <a:cs typeface="Arial"/>
              </a:rPr>
              <a:t>– </a:t>
            </a:r>
            <a:r>
              <a:rPr lang="en-US" b="1" dirty="0" err="1" smtClean="0">
                <a:latin typeface="Arial"/>
                <a:cs typeface="Arial"/>
              </a:rPr>
              <a:t>Gửi</a:t>
            </a:r>
            <a:r>
              <a:rPr lang="en-US" b="1" dirty="0" smtClean="0">
                <a:latin typeface="Arial"/>
                <a:cs typeface="Arial"/>
              </a:rPr>
              <a:t> </a:t>
            </a:r>
            <a:r>
              <a:rPr lang="en-US" b="1" dirty="0" err="1" smtClean="0">
                <a:latin typeface="Arial"/>
                <a:cs typeface="Arial"/>
              </a:rPr>
              <a:t>địa</a:t>
            </a:r>
            <a:r>
              <a:rPr lang="en-US" b="1" dirty="0" smtClean="0">
                <a:latin typeface="Arial"/>
                <a:cs typeface="Arial"/>
              </a:rPr>
              <a:t> </a:t>
            </a:r>
            <a:r>
              <a:rPr lang="en-US" b="1" dirty="0" err="1" smtClean="0">
                <a:latin typeface="Arial"/>
                <a:cs typeface="Arial"/>
              </a:rPr>
              <a:t>chỉ</a:t>
            </a:r>
            <a:r>
              <a:rPr lang="en-US" b="1" dirty="0" smtClean="0">
                <a:latin typeface="Arial"/>
                <a:cs typeface="Arial"/>
              </a:rPr>
              <a:t> </a:t>
            </a:r>
            <a:r>
              <a:rPr lang="en-US" b="1" dirty="0" err="1" smtClean="0">
                <a:latin typeface="Arial"/>
                <a:cs typeface="Arial"/>
              </a:rPr>
              <a:t>đến</a:t>
            </a:r>
            <a:r>
              <a:rPr lang="en-US" b="1" dirty="0" smtClean="0">
                <a:latin typeface="Arial"/>
                <a:cs typeface="Arial"/>
              </a:rPr>
              <a:t> </a:t>
            </a:r>
            <a:r>
              <a:rPr lang="en-US" b="1" dirty="0" err="1" smtClean="0">
                <a:latin typeface="Arial"/>
                <a:cs typeface="Arial"/>
              </a:rPr>
              <a:t>bộ</a:t>
            </a:r>
            <a:r>
              <a:rPr lang="en-US" b="1" dirty="0" smtClean="0">
                <a:latin typeface="Arial"/>
                <a:cs typeface="Arial"/>
              </a:rPr>
              <a:t> </a:t>
            </a:r>
            <a:r>
              <a:rPr lang="en-US" b="1" dirty="0" err="1" smtClean="0">
                <a:latin typeface="Arial"/>
                <a:cs typeface="Arial"/>
              </a:rPr>
              <a:t>nhớ</a:t>
            </a:r>
            <a:r>
              <a:rPr lang="en-US" b="1" dirty="0" smtClean="0">
                <a:latin typeface="Arial"/>
                <a:cs typeface="Arial"/>
              </a:rPr>
              <a:t> </a:t>
            </a:r>
            <a:r>
              <a:rPr lang="en-US" b="1" dirty="0" err="1" smtClean="0">
                <a:latin typeface="Arial"/>
                <a:cs typeface="Arial"/>
              </a:rPr>
              <a:t>dữ</a:t>
            </a:r>
            <a:r>
              <a:rPr lang="en-US" b="1" dirty="0" smtClean="0">
                <a:latin typeface="Arial"/>
                <a:cs typeface="Arial"/>
              </a:rPr>
              <a:t> </a:t>
            </a:r>
            <a:r>
              <a:rPr lang="en-US" b="1" dirty="0" err="1" smtClean="0">
                <a:latin typeface="Arial"/>
                <a:cs typeface="Arial"/>
              </a:rPr>
              <a:t>liệu</a:t>
            </a:r>
            <a:r>
              <a:rPr lang="en-US" b="1" dirty="0" smtClean="0">
                <a:latin typeface="Arial"/>
                <a:cs typeface="Arial"/>
              </a:rPr>
              <a:t> </a:t>
            </a:r>
            <a:r>
              <a:rPr lang="en-US" dirty="0" smtClean="0">
                <a:latin typeface="Arial"/>
                <a:cs typeface="Arial"/>
              </a:rPr>
              <a:t>(write: data) </a:t>
            </a:r>
            <a:endParaRPr lang="en-US" dirty="0">
              <a:latin typeface="Arial"/>
              <a:cs typeface="Arial"/>
            </a:endParaRPr>
          </a:p>
          <a:p>
            <a:pPr lvl="1"/>
            <a:r>
              <a:rPr lang="en-US" dirty="0">
                <a:latin typeface="Arial"/>
                <a:cs typeface="Arial"/>
              </a:rPr>
              <a:t>– </a:t>
            </a:r>
            <a:r>
              <a:rPr lang="en-US" dirty="0" err="1" smtClean="0">
                <a:latin typeface="Arial"/>
                <a:cs typeface="Arial"/>
              </a:rPr>
              <a:t>Đọc</a:t>
            </a:r>
            <a:r>
              <a:rPr lang="en-US" dirty="0" smtClean="0">
                <a:latin typeface="Arial"/>
                <a:cs typeface="Arial"/>
              </a:rPr>
              <a:t>: </a:t>
            </a:r>
            <a:r>
              <a:rPr lang="en-US" dirty="0" err="1" smtClean="0">
                <a:latin typeface="Arial"/>
                <a:cs typeface="Arial"/>
              </a:rPr>
              <a:t>nhận</a:t>
            </a:r>
            <a:r>
              <a:rPr lang="en-US" dirty="0" smtClean="0">
                <a:latin typeface="Arial"/>
                <a:cs typeface="Arial"/>
              </a:rPr>
              <a:t> </a:t>
            </a:r>
            <a:r>
              <a:rPr lang="en-US" dirty="0" err="1" smtClean="0">
                <a:latin typeface="Arial"/>
                <a:cs typeface="Arial"/>
              </a:rPr>
              <a:t>kết</a:t>
            </a:r>
            <a:r>
              <a:rPr lang="en-US" dirty="0" smtClean="0">
                <a:latin typeface="Arial"/>
                <a:cs typeface="Arial"/>
              </a:rPr>
              <a:t> </a:t>
            </a:r>
            <a:r>
              <a:rPr lang="en-US" dirty="0" err="1" smtClean="0">
                <a:latin typeface="Arial"/>
                <a:cs typeface="Arial"/>
              </a:rPr>
              <a:t>quả</a:t>
            </a:r>
            <a:r>
              <a:rPr lang="en-US" dirty="0" smtClean="0">
                <a:latin typeface="Arial"/>
                <a:cs typeface="Arial"/>
              </a:rPr>
              <a:t> </a:t>
            </a:r>
            <a:r>
              <a:rPr lang="en-US" dirty="0" err="1" smtClean="0">
                <a:latin typeface="Arial"/>
                <a:cs typeface="Arial"/>
              </a:rPr>
              <a:t>trả</a:t>
            </a:r>
            <a:r>
              <a:rPr lang="en-US" dirty="0" smtClean="0">
                <a:latin typeface="Arial"/>
                <a:cs typeface="Arial"/>
              </a:rPr>
              <a:t> </a:t>
            </a:r>
            <a:r>
              <a:rPr lang="en-US" dirty="0" err="1" smtClean="0">
                <a:latin typeface="Arial"/>
                <a:cs typeface="Arial"/>
              </a:rPr>
              <a:t>về</a:t>
            </a:r>
            <a:r>
              <a:rPr lang="en-US" dirty="0" smtClean="0">
                <a:latin typeface="Arial"/>
                <a:cs typeface="Arial"/>
              </a:rPr>
              <a:t> </a:t>
            </a:r>
            <a:r>
              <a:rPr lang="en-US" dirty="0" err="1" smtClean="0">
                <a:latin typeface="Arial"/>
                <a:cs typeface="Arial"/>
              </a:rPr>
              <a:t>và</a:t>
            </a:r>
            <a:r>
              <a:rPr lang="en-US" dirty="0" smtClean="0">
                <a:latin typeface="Arial"/>
                <a:cs typeface="Arial"/>
              </a:rPr>
              <a:t> </a:t>
            </a:r>
            <a:r>
              <a:rPr lang="en-US" dirty="0" err="1" smtClean="0">
                <a:latin typeface="Arial"/>
                <a:cs typeface="Arial"/>
              </a:rPr>
              <a:t>đưa</a:t>
            </a:r>
            <a:r>
              <a:rPr lang="en-US" dirty="0" smtClean="0">
                <a:latin typeface="Arial"/>
                <a:cs typeface="Arial"/>
              </a:rPr>
              <a:t> </a:t>
            </a:r>
            <a:r>
              <a:rPr lang="en-US" dirty="0" err="1" smtClean="0">
                <a:latin typeface="Arial"/>
                <a:cs typeface="Arial"/>
              </a:rPr>
              <a:t>vào</a:t>
            </a:r>
            <a:r>
              <a:rPr lang="en-US" dirty="0" smtClean="0">
                <a:latin typeface="Arial"/>
                <a:cs typeface="Arial"/>
              </a:rPr>
              <a:t> </a:t>
            </a:r>
            <a:r>
              <a:rPr lang="en-US" dirty="0" err="1" smtClean="0">
                <a:latin typeface="Arial"/>
                <a:cs typeface="Arial"/>
              </a:rPr>
              <a:t>tệp</a:t>
            </a:r>
            <a:r>
              <a:rPr lang="en-US" dirty="0" smtClean="0">
                <a:latin typeface="Arial"/>
                <a:cs typeface="Arial"/>
              </a:rPr>
              <a:t> </a:t>
            </a:r>
            <a:r>
              <a:rPr lang="en-US" dirty="0" err="1" smtClean="0">
                <a:latin typeface="Arial"/>
                <a:cs typeface="Arial"/>
              </a:rPr>
              <a:t>thanh</a:t>
            </a:r>
            <a:r>
              <a:rPr lang="en-US" dirty="0" smtClean="0">
                <a:latin typeface="Arial"/>
                <a:cs typeface="Arial"/>
              </a:rPr>
              <a:t> </a:t>
            </a:r>
            <a:r>
              <a:rPr lang="en-US" dirty="0" err="1" smtClean="0">
                <a:latin typeface="Arial"/>
                <a:cs typeface="Arial"/>
              </a:rPr>
              <a:t>ghi</a:t>
            </a:r>
            <a:endParaRPr lang="en-US" dirty="0">
              <a:latin typeface="Arial"/>
              <a:cs typeface="Aria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249" y="3475167"/>
            <a:ext cx="3527596" cy="2773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953000" y="3505200"/>
            <a:ext cx="3657600" cy="1384995"/>
          </a:xfrm>
          <a:prstGeom prst="rect">
            <a:avLst/>
          </a:prstGeom>
          <a:noFill/>
        </p:spPr>
        <p:txBody>
          <a:bodyPr wrap="square" rtlCol="0">
            <a:spAutoFit/>
          </a:bodyPr>
          <a:lstStyle/>
          <a:p>
            <a:r>
              <a:rPr lang="en-US" sz="1400" dirty="0" smtClean="0">
                <a:latin typeface="Arial"/>
                <a:cs typeface="Arial"/>
              </a:rPr>
              <a:t>Q: </a:t>
            </a:r>
            <a:r>
              <a:rPr lang="en-US" sz="1400" dirty="0" err="1" smtClean="0">
                <a:latin typeface="Arial"/>
                <a:cs typeface="Arial"/>
              </a:rPr>
              <a:t>Điều</a:t>
            </a:r>
            <a:r>
              <a:rPr lang="en-US" sz="1400" dirty="0" smtClean="0">
                <a:latin typeface="Arial"/>
                <a:cs typeface="Arial"/>
              </a:rPr>
              <a:t> </a:t>
            </a:r>
            <a:r>
              <a:rPr lang="en-US" sz="1400" dirty="0" err="1" smtClean="0">
                <a:latin typeface="Arial"/>
                <a:cs typeface="Arial"/>
              </a:rPr>
              <a:t>gì</a:t>
            </a:r>
            <a:r>
              <a:rPr lang="en-US" sz="1400" dirty="0" smtClean="0">
                <a:latin typeface="Arial"/>
                <a:cs typeface="Arial"/>
              </a:rPr>
              <a:t> </a:t>
            </a:r>
            <a:r>
              <a:rPr lang="en-US" sz="1400" dirty="0" err="1" smtClean="0">
                <a:latin typeface="Arial"/>
                <a:cs typeface="Arial"/>
              </a:rPr>
              <a:t>xảy</a:t>
            </a:r>
            <a:r>
              <a:rPr lang="en-US" sz="1400" dirty="0" smtClean="0">
                <a:latin typeface="Arial"/>
                <a:cs typeface="Arial"/>
              </a:rPr>
              <a:t> </a:t>
            </a:r>
            <a:r>
              <a:rPr lang="en-US" sz="1400" dirty="0" err="1" smtClean="0">
                <a:latin typeface="Arial"/>
                <a:cs typeface="Arial"/>
              </a:rPr>
              <a:t>ra</a:t>
            </a:r>
            <a:r>
              <a:rPr lang="en-US" sz="1400" dirty="0" smtClean="0">
                <a:latin typeface="Arial"/>
                <a:cs typeface="Arial"/>
              </a:rPr>
              <a:t> </a:t>
            </a:r>
            <a:r>
              <a:rPr lang="en-US" sz="1400" dirty="0" err="1" smtClean="0">
                <a:latin typeface="Arial"/>
                <a:cs typeface="Arial"/>
              </a:rPr>
              <a:t>nếu</a:t>
            </a:r>
            <a:r>
              <a:rPr lang="en-US" sz="1400" dirty="0" smtClean="0">
                <a:latin typeface="Arial"/>
                <a:cs typeface="Arial"/>
              </a:rPr>
              <a:t> </a:t>
            </a:r>
            <a:r>
              <a:rPr lang="en-US" sz="1400" dirty="0" err="1" smtClean="0">
                <a:latin typeface="Arial"/>
                <a:cs typeface="Arial"/>
              </a:rPr>
              <a:t>đọc</a:t>
            </a:r>
            <a:r>
              <a:rPr lang="en-US" sz="1400" dirty="0" smtClean="0">
                <a:latin typeface="Arial"/>
                <a:cs typeface="Arial"/>
              </a:rPr>
              <a:t> </a:t>
            </a:r>
            <a:r>
              <a:rPr lang="en-US" sz="1400" dirty="0" err="1" smtClean="0">
                <a:latin typeface="Arial"/>
                <a:cs typeface="Arial"/>
              </a:rPr>
              <a:t>ghi</a:t>
            </a:r>
            <a:r>
              <a:rPr lang="en-US" sz="1400" dirty="0" smtClean="0">
                <a:latin typeface="Arial"/>
                <a:cs typeface="Arial"/>
              </a:rPr>
              <a:t> </a:t>
            </a:r>
            <a:r>
              <a:rPr lang="en-US" sz="1400" dirty="0" err="1" smtClean="0">
                <a:latin typeface="Arial"/>
                <a:cs typeface="Arial"/>
              </a:rPr>
              <a:t>vào</a:t>
            </a:r>
            <a:r>
              <a:rPr lang="en-US" sz="1400" dirty="0" smtClean="0">
                <a:latin typeface="Arial"/>
                <a:cs typeface="Arial"/>
              </a:rPr>
              <a:t> </a:t>
            </a:r>
            <a:r>
              <a:rPr lang="en-US" sz="1400" dirty="0" err="1" smtClean="0">
                <a:latin typeface="Arial"/>
                <a:cs typeface="Arial"/>
              </a:rPr>
              <a:t>bộ</a:t>
            </a:r>
            <a:r>
              <a:rPr lang="en-US" sz="1400" dirty="0" smtClean="0">
                <a:latin typeface="Arial"/>
                <a:cs typeface="Arial"/>
              </a:rPr>
              <a:t> </a:t>
            </a:r>
            <a:r>
              <a:rPr lang="en-US" sz="1400" dirty="0" err="1" smtClean="0">
                <a:latin typeface="Arial"/>
                <a:cs typeface="Arial"/>
              </a:rPr>
              <a:t>nhớ</a:t>
            </a:r>
            <a:r>
              <a:rPr lang="en-US" sz="1400" dirty="0" smtClean="0">
                <a:latin typeface="Arial"/>
                <a:cs typeface="Arial"/>
              </a:rPr>
              <a:t> </a:t>
            </a:r>
            <a:r>
              <a:rPr lang="en-US" sz="1400" dirty="0" err="1" smtClean="0">
                <a:latin typeface="Arial"/>
                <a:cs typeface="Arial"/>
              </a:rPr>
              <a:t>cùng</a:t>
            </a:r>
            <a:r>
              <a:rPr lang="en-US" sz="1400" dirty="0" smtClean="0">
                <a:latin typeface="Arial"/>
                <a:cs typeface="Arial"/>
              </a:rPr>
              <a:t> </a:t>
            </a:r>
            <a:r>
              <a:rPr lang="en-US" sz="1400" dirty="0" err="1" smtClean="0">
                <a:latin typeface="Arial"/>
                <a:cs typeface="Arial"/>
              </a:rPr>
              <a:t>một</a:t>
            </a:r>
            <a:r>
              <a:rPr lang="en-US" sz="1400" dirty="0" smtClean="0">
                <a:latin typeface="Arial"/>
                <a:cs typeface="Arial"/>
              </a:rPr>
              <a:t> </a:t>
            </a:r>
            <a:r>
              <a:rPr lang="en-US" sz="1400" dirty="0" err="1" smtClean="0">
                <a:latin typeface="Arial"/>
                <a:cs typeface="Arial"/>
              </a:rPr>
              <a:t>thời</a:t>
            </a:r>
            <a:r>
              <a:rPr lang="en-US" sz="1400" dirty="0" smtClean="0">
                <a:latin typeface="Arial"/>
                <a:cs typeface="Arial"/>
              </a:rPr>
              <a:t> </a:t>
            </a:r>
            <a:r>
              <a:rPr lang="en-US" sz="1400" dirty="0" err="1" smtClean="0">
                <a:latin typeface="Arial"/>
                <a:cs typeface="Arial"/>
              </a:rPr>
              <a:t>điểm</a:t>
            </a:r>
            <a:endParaRPr lang="en-US" sz="1400" dirty="0" smtClean="0">
              <a:latin typeface="Arial"/>
              <a:cs typeface="Arial"/>
            </a:endParaRPr>
          </a:p>
          <a:p>
            <a:r>
              <a:rPr lang="en-US" sz="1400" dirty="0" smtClean="0">
                <a:latin typeface="Arial"/>
                <a:cs typeface="Arial"/>
              </a:rPr>
              <a:t>1/ </a:t>
            </a:r>
            <a:r>
              <a:rPr lang="en-US" sz="1400" dirty="0" err="1" smtClean="0">
                <a:latin typeface="Arial"/>
                <a:cs typeface="Arial"/>
              </a:rPr>
              <a:t>không</a:t>
            </a:r>
            <a:r>
              <a:rPr lang="en-US" sz="1400" dirty="0" smtClean="0">
                <a:latin typeface="Arial"/>
                <a:cs typeface="Arial"/>
              </a:rPr>
              <a:t> </a:t>
            </a:r>
            <a:r>
              <a:rPr lang="en-US" sz="1400" dirty="0" err="1" smtClean="0">
                <a:latin typeface="Arial"/>
                <a:cs typeface="Arial"/>
              </a:rPr>
              <a:t>thể</a:t>
            </a:r>
            <a:r>
              <a:rPr lang="en-US" sz="1400" dirty="0" smtClean="0">
                <a:latin typeface="Arial"/>
                <a:cs typeface="Arial"/>
              </a:rPr>
              <a:t> </a:t>
            </a:r>
            <a:r>
              <a:rPr lang="en-US" sz="1400" dirty="0" err="1" smtClean="0">
                <a:latin typeface="Arial"/>
                <a:cs typeface="Arial"/>
              </a:rPr>
              <a:t>xảy</a:t>
            </a:r>
            <a:r>
              <a:rPr lang="en-US" sz="1400" dirty="0" smtClean="0">
                <a:latin typeface="Arial"/>
                <a:cs typeface="Arial"/>
              </a:rPr>
              <a:t> </a:t>
            </a:r>
            <a:r>
              <a:rPr lang="en-US" sz="1400" dirty="0" err="1" smtClean="0">
                <a:latin typeface="Arial"/>
                <a:cs typeface="Arial"/>
              </a:rPr>
              <a:t>ra</a:t>
            </a:r>
            <a:endParaRPr lang="en-US" sz="1400" dirty="0" smtClean="0">
              <a:latin typeface="Arial"/>
              <a:cs typeface="Arial"/>
            </a:endParaRPr>
          </a:p>
          <a:p>
            <a:r>
              <a:rPr lang="en-US" sz="1400" dirty="0" smtClean="0">
                <a:latin typeface="Arial"/>
                <a:cs typeface="Arial"/>
              </a:rPr>
              <a:t>2/ </a:t>
            </a:r>
            <a:r>
              <a:rPr lang="en-US" sz="1400" dirty="0" err="1" smtClean="0">
                <a:latin typeface="Arial"/>
                <a:cs typeface="Arial"/>
              </a:rPr>
              <a:t>dữ</a:t>
            </a:r>
            <a:r>
              <a:rPr lang="en-US" sz="1400" dirty="0" smtClean="0">
                <a:latin typeface="Arial"/>
                <a:cs typeface="Arial"/>
              </a:rPr>
              <a:t> </a:t>
            </a:r>
            <a:r>
              <a:rPr lang="en-US" sz="1400" dirty="0" err="1" smtClean="0">
                <a:latin typeface="Arial"/>
                <a:cs typeface="Arial"/>
              </a:rPr>
              <a:t>liệu</a:t>
            </a:r>
            <a:r>
              <a:rPr lang="en-US" sz="1400" dirty="0" smtClean="0">
                <a:latin typeface="Arial"/>
                <a:cs typeface="Arial"/>
              </a:rPr>
              <a:t> </a:t>
            </a:r>
            <a:r>
              <a:rPr lang="en-US" sz="1400" dirty="0" err="1" smtClean="0">
                <a:latin typeface="Arial"/>
                <a:cs typeface="Arial"/>
              </a:rPr>
              <a:t>sẽ</a:t>
            </a:r>
            <a:r>
              <a:rPr lang="en-US" sz="1400" dirty="0" smtClean="0">
                <a:latin typeface="Arial"/>
                <a:cs typeface="Arial"/>
              </a:rPr>
              <a:t> </a:t>
            </a:r>
            <a:r>
              <a:rPr lang="en-US" sz="1400" dirty="0" err="1" smtClean="0">
                <a:latin typeface="Arial"/>
                <a:cs typeface="Arial"/>
              </a:rPr>
              <a:t>bị</a:t>
            </a:r>
            <a:r>
              <a:rPr lang="en-US" sz="1400" dirty="0" smtClean="0">
                <a:latin typeface="Arial"/>
                <a:cs typeface="Arial"/>
              </a:rPr>
              <a:t> </a:t>
            </a:r>
            <a:r>
              <a:rPr lang="en-US" sz="1400" dirty="0" err="1" smtClean="0">
                <a:latin typeface="Arial"/>
                <a:cs typeface="Arial"/>
              </a:rPr>
              <a:t>sai</a:t>
            </a:r>
            <a:r>
              <a:rPr lang="en-US" sz="1400" dirty="0" smtClean="0">
                <a:latin typeface="Arial"/>
                <a:cs typeface="Arial"/>
              </a:rPr>
              <a:t> </a:t>
            </a:r>
            <a:r>
              <a:rPr lang="en-US" sz="1400" dirty="0" err="1" smtClean="0">
                <a:latin typeface="Arial"/>
                <a:cs typeface="Arial"/>
              </a:rPr>
              <a:t>lệch</a:t>
            </a:r>
            <a:r>
              <a:rPr lang="en-US" sz="1400" dirty="0" smtClean="0">
                <a:latin typeface="Arial"/>
                <a:cs typeface="Arial"/>
              </a:rPr>
              <a:t> </a:t>
            </a:r>
            <a:r>
              <a:rPr lang="en-US" sz="1400" dirty="0" err="1" smtClean="0">
                <a:latin typeface="Arial"/>
                <a:cs typeface="Arial"/>
              </a:rPr>
              <a:t>hoặc</a:t>
            </a:r>
            <a:r>
              <a:rPr lang="en-US" sz="1400" dirty="0" smtClean="0">
                <a:latin typeface="Arial"/>
                <a:cs typeface="Arial"/>
              </a:rPr>
              <a:t> </a:t>
            </a:r>
            <a:r>
              <a:rPr lang="en-US" sz="1400" dirty="0" err="1" smtClean="0">
                <a:latin typeface="Arial"/>
                <a:cs typeface="Arial"/>
              </a:rPr>
              <a:t>không</a:t>
            </a:r>
            <a:r>
              <a:rPr lang="en-US" sz="1400" dirty="0" smtClean="0">
                <a:latin typeface="Arial"/>
                <a:cs typeface="Arial"/>
              </a:rPr>
              <a:t> </a:t>
            </a:r>
            <a:r>
              <a:rPr lang="en-US" sz="1400" dirty="0" err="1" smtClean="0">
                <a:latin typeface="Arial"/>
                <a:cs typeface="Arial"/>
              </a:rPr>
              <a:t>hợp</a:t>
            </a:r>
            <a:r>
              <a:rPr lang="en-US" sz="1400" dirty="0" smtClean="0">
                <a:latin typeface="Arial"/>
                <a:cs typeface="Arial"/>
              </a:rPr>
              <a:t> </a:t>
            </a:r>
            <a:r>
              <a:rPr lang="en-US" sz="1400" dirty="0" err="1" smtClean="0">
                <a:latin typeface="Arial"/>
                <a:cs typeface="Arial"/>
              </a:rPr>
              <a:t>lệ</a:t>
            </a:r>
            <a:endParaRPr lang="en-US" sz="1400" dirty="0" smtClean="0">
              <a:latin typeface="Arial"/>
              <a:cs typeface="Arial"/>
            </a:endParaRPr>
          </a:p>
          <a:p>
            <a:r>
              <a:rPr lang="en-US" sz="1400" dirty="0" smtClean="0">
                <a:latin typeface="Arial"/>
                <a:cs typeface="Arial"/>
              </a:rPr>
              <a:t>3/ </a:t>
            </a:r>
            <a:r>
              <a:rPr lang="en-US" sz="1400" dirty="0" err="1" smtClean="0">
                <a:latin typeface="Arial"/>
                <a:cs typeface="Arial"/>
              </a:rPr>
              <a:t>không</a:t>
            </a:r>
            <a:r>
              <a:rPr lang="en-US" sz="1400" dirty="0" smtClean="0">
                <a:latin typeface="Arial"/>
                <a:cs typeface="Arial"/>
              </a:rPr>
              <a:t> </a:t>
            </a:r>
            <a:r>
              <a:rPr lang="en-US" sz="1400" dirty="0" err="1" smtClean="0">
                <a:latin typeface="Arial"/>
                <a:cs typeface="Arial"/>
              </a:rPr>
              <a:t>có</a:t>
            </a:r>
            <a:r>
              <a:rPr lang="en-US" sz="1400" dirty="0" smtClean="0">
                <a:latin typeface="Arial"/>
                <a:cs typeface="Arial"/>
              </a:rPr>
              <a:t> </a:t>
            </a:r>
            <a:r>
              <a:rPr lang="en-US" sz="1400" dirty="0" err="1" smtClean="0">
                <a:latin typeface="Arial"/>
                <a:cs typeface="Arial"/>
              </a:rPr>
              <a:t>vấn</a:t>
            </a:r>
            <a:r>
              <a:rPr lang="en-US" sz="1400" dirty="0" smtClean="0">
                <a:latin typeface="Arial"/>
                <a:cs typeface="Arial"/>
              </a:rPr>
              <a:t> </a:t>
            </a:r>
            <a:r>
              <a:rPr lang="en-US" sz="1400" dirty="0" err="1" smtClean="0">
                <a:latin typeface="Arial"/>
                <a:cs typeface="Arial"/>
              </a:rPr>
              <a:t>để</a:t>
            </a:r>
            <a:r>
              <a:rPr lang="en-US" sz="1400" dirty="0" smtClean="0">
                <a:latin typeface="Arial"/>
                <a:cs typeface="Arial"/>
              </a:rPr>
              <a:t> </a:t>
            </a:r>
            <a:r>
              <a:rPr lang="en-US" sz="1400" dirty="0" err="1" smtClean="0">
                <a:latin typeface="Arial"/>
                <a:cs typeface="Arial"/>
              </a:rPr>
              <a:t>gì</a:t>
            </a:r>
            <a:r>
              <a:rPr lang="en-US" sz="1400" dirty="0" smtClean="0">
                <a:latin typeface="Arial"/>
                <a:cs typeface="Arial"/>
              </a:rPr>
              <a:t> </a:t>
            </a:r>
            <a:r>
              <a:rPr lang="en-US" sz="1400" dirty="0" err="1" smtClean="0">
                <a:latin typeface="Arial"/>
                <a:cs typeface="Arial"/>
              </a:rPr>
              <a:t>cả</a:t>
            </a:r>
            <a:r>
              <a:rPr lang="en-US" sz="1400" dirty="0" smtClean="0">
                <a:latin typeface="Arial"/>
                <a:cs typeface="Arial"/>
              </a:rPr>
              <a:t> </a:t>
            </a:r>
            <a:r>
              <a:rPr lang="en-US" sz="1400" dirty="0" err="1" smtClean="0">
                <a:latin typeface="Arial"/>
                <a:cs typeface="Arial"/>
              </a:rPr>
              <a:t>vì</a:t>
            </a:r>
            <a:r>
              <a:rPr lang="en-US" sz="1400" dirty="0" smtClean="0">
                <a:latin typeface="Arial"/>
                <a:cs typeface="Arial"/>
              </a:rPr>
              <a:t> </a:t>
            </a:r>
            <a:r>
              <a:rPr lang="en-US" sz="1400" dirty="0" err="1" smtClean="0">
                <a:latin typeface="Arial"/>
                <a:cs typeface="Arial"/>
              </a:rPr>
              <a:t>có</a:t>
            </a:r>
            <a:r>
              <a:rPr lang="en-US" sz="1400" dirty="0" smtClean="0">
                <a:latin typeface="Arial"/>
                <a:cs typeface="Arial"/>
              </a:rPr>
              <a:t> </a:t>
            </a:r>
            <a:r>
              <a:rPr lang="en-US" sz="1400" dirty="0" err="1" smtClean="0">
                <a:latin typeface="Arial"/>
                <a:cs typeface="Arial"/>
              </a:rPr>
              <a:t>đầu</a:t>
            </a:r>
            <a:r>
              <a:rPr lang="en-US" sz="1400" dirty="0" smtClean="0">
                <a:latin typeface="Arial"/>
                <a:cs typeface="Arial"/>
              </a:rPr>
              <a:t> </a:t>
            </a:r>
            <a:r>
              <a:rPr lang="en-US" sz="1400" dirty="0" err="1" smtClean="0">
                <a:latin typeface="Arial"/>
                <a:cs typeface="Arial"/>
              </a:rPr>
              <a:t>ra</a:t>
            </a:r>
            <a:r>
              <a:rPr lang="en-US" sz="1400" dirty="0" smtClean="0">
                <a:latin typeface="Arial"/>
                <a:cs typeface="Arial"/>
              </a:rPr>
              <a:t> </a:t>
            </a:r>
            <a:r>
              <a:rPr lang="en-US" sz="1400" dirty="0" err="1" smtClean="0">
                <a:latin typeface="Arial"/>
                <a:cs typeface="Arial"/>
              </a:rPr>
              <a:t>đọc</a:t>
            </a:r>
            <a:r>
              <a:rPr lang="en-US" sz="1400" dirty="0" smtClean="0">
                <a:latin typeface="Arial"/>
                <a:cs typeface="Arial"/>
              </a:rPr>
              <a:t> </a:t>
            </a:r>
            <a:r>
              <a:rPr lang="en-US" sz="1400" dirty="0" err="1" smtClean="0">
                <a:latin typeface="Arial"/>
                <a:cs typeface="Arial"/>
              </a:rPr>
              <a:t>dữ</a:t>
            </a:r>
            <a:r>
              <a:rPr lang="en-US" sz="1400" dirty="0" smtClean="0">
                <a:latin typeface="Arial"/>
                <a:cs typeface="Arial"/>
              </a:rPr>
              <a:t> </a:t>
            </a:r>
            <a:r>
              <a:rPr lang="en-US" sz="1400" dirty="0" err="1" smtClean="0">
                <a:latin typeface="Arial"/>
                <a:cs typeface="Arial"/>
              </a:rPr>
              <a:t>liệu</a:t>
            </a:r>
            <a:r>
              <a:rPr lang="en-US" sz="1400" dirty="0" smtClean="0">
                <a:latin typeface="Arial"/>
                <a:cs typeface="Arial"/>
              </a:rPr>
              <a:t> </a:t>
            </a:r>
            <a:r>
              <a:rPr lang="en-US" sz="1400" dirty="0" err="1" smtClean="0">
                <a:latin typeface="Arial"/>
                <a:cs typeface="Arial"/>
              </a:rPr>
              <a:t>và</a:t>
            </a:r>
            <a:r>
              <a:rPr lang="en-US" sz="1400" dirty="0" smtClean="0">
                <a:latin typeface="Arial"/>
                <a:cs typeface="Arial"/>
              </a:rPr>
              <a:t> </a:t>
            </a:r>
            <a:r>
              <a:rPr lang="en-US" sz="1400" dirty="0" err="1" smtClean="0">
                <a:latin typeface="Arial"/>
                <a:cs typeface="Arial"/>
              </a:rPr>
              <a:t>đầu</a:t>
            </a:r>
            <a:r>
              <a:rPr lang="en-US" sz="1400" dirty="0" smtClean="0">
                <a:latin typeface="Arial"/>
                <a:cs typeface="Arial"/>
              </a:rPr>
              <a:t> </a:t>
            </a:r>
            <a:r>
              <a:rPr lang="en-US" sz="1400" dirty="0" err="1" smtClean="0">
                <a:latin typeface="Arial"/>
                <a:cs typeface="Arial"/>
              </a:rPr>
              <a:t>vào</a:t>
            </a:r>
            <a:r>
              <a:rPr lang="en-US" sz="1400" dirty="0" smtClean="0">
                <a:latin typeface="Arial"/>
                <a:cs typeface="Arial"/>
              </a:rPr>
              <a:t> </a:t>
            </a:r>
            <a:r>
              <a:rPr lang="en-US" sz="1400" dirty="0" err="1" smtClean="0">
                <a:latin typeface="Arial"/>
                <a:cs typeface="Arial"/>
              </a:rPr>
              <a:t>ghi</a:t>
            </a:r>
            <a:r>
              <a:rPr lang="en-US" sz="1400" dirty="0" smtClean="0">
                <a:latin typeface="Arial"/>
                <a:cs typeface="Arial"/>
              </a:rPr>
              <a:t> </a:t>
            </a:r>
            <a:r>
              <a:rPr lang="en-US" sz="1400" dirty="0" err="1" smtClean="0">
                <a:latin typeface="Arial"/>
                <a:cs typeface="Arial"/>
              </a:rPr>
              <a:t>dữ</a:t>
            </a:r>
            <a:r>
              <a:rPr lang="en-US" sz="1400" dirty="0" smtClean="0">
                <a:latin typeface="Arial"/>
                <a:cs typeface="Arial"/>
              </a:rPr>
              <a:t> </a:t>
            </a:r>
            <a:r>
              <a:rPr lang="en-US" sz="1400" dirty="0" err="1" smtClean="0">
                <a:latin typeface="Arial"/>
                <a:cs typeface="Arial"/>
              </a:rPr>
              <a:t>liệu</a:t>
            </a:r>
            <a:endParaRPr lang="en-US" sz="1400" dirty="0">
              <a:latin typeface="Arial"/>
              <a:cs typeface="Arial"/>
            </a:endParaRPr>
          </a:p>
        </p:txBody>
      </p:sp>
      <p:sp>
        <p:nvSpPr>
          <p:cNvPr id="5" name="TextBox 4"/>
          <p:cNvSpPr txBox="1"/>
          <p:nvPr/>
        </p:nvSpPr>
        <p:spPr>
          <a:xfrm>
            <a:off x="4953000" y="5029200"/>
            <a:ext cx="3505200" cy="1169551"/>
          </a:xfrm>
          <a:prstGeom prst="rect">
            <a:avLst/>
          </a:prstGeom>
          <a:noFill/>
        </p:spPr>
        <p:txBody>
          <a:bodyPr wrap="square" rtlCol="0">
            <a:spAutoFit/>
          </a:bodyPr>
          <a:lstStyle>
            <a:defPPr>
              <a:defRPr lang="en-US"/>
            </a:defPPr>
            <a:lvl1pPr>
              <a:defRPr sz="1400">
                <a:latin typeface="Arial"/>
                <a:cs typeface="Arial"/>
              </a:defRPr>
            </a:lvl1pPr>
          </a:lstStyle>
          <a:p>
            <a:r>
              <a:rPr lang="en-US" dirty="0"/>
              <a:t>A: 2</a:t>
            </a:r>
          </a:p>
          <a:p>
            <a:r>
              <a:rPr lang="en-US" dirty="0" err="1"/>
              <a:t>Hoạt</a:t>
            </a:r>
            <a:r>
              <a:rPr lang="en-US" dirty="0"/>
              <a:t> </a:t>
            </a:r>
            <a:r>
              <a:rPr lang="en-US" dirty="0" err="1"/>
              <a:t>động</a:t>
            </a:r>
            <a:r>
              <a:rPr lang="en-US" dirty="0"/>
              <a:t> </a:t>
            </a:r>
            <a:r>
              <a:rPr lang="en-US" dirty="0" err="1"/>
              <a:t>của</a:t>
            </a:r>
            <a:r>
              <a:rPr lang="en-US" dirty="0"/>
              <a:t> RAM: </a:t>
            </a:r>
            <a:r>
              <a:rPr lang="en-US" dirty="0" err="1"/>
              <a:t>kích</a:t>
            </a:r>
            <a:r>
              <a:rPr lang="en-US" dirty="0"/>
              <a:t> </a:t>
            </a:r>
            <a:r>
              <a:rPr lang="en-US" dirty="0" err="1"/>
              <a:t>hoạt</a:t>
            </a:r>
            <a:r>
              <a:rPr lang="en-US" dirty="0"/>
              <a:t> </a:t>
            </a:r>
            <a:r>
              <a:rPr lang="en-US" dirty="0" err="1"/>
              <a:t>một</a:t>
            </a:r>
            <a:r>
              <a:rPr lang="en-US" dirty="0"/>
              <a:t> </a:t>
            </a:r>
            <a:r>
              <a:rPr lang="en-US" dirty="0" err="1"/>
              <a:t>hàng</a:t>
            </a:r>
            <a:r>
              <a:rPr lang="en-US" dirty="0"/>
              <a:t> </a:t>
            </a:r>
            <a:r>
              <a:rPr lang="en-US" dirty="0" err="1"/>
              <a:t>đọc</a:t>
            </a:r>
            <a:r>
              <a:rPr lang="en-US" dirty="0"/>
              <a:t>/</a:t>
            </a:r>
            <a:r>
              <a:rPr lang="en-US" dirty="0" err="1"/>
              <a:t>ghi</a:t>
            </a:r>
            <a:r>
              <a:rPr lang="en-US" dirty="0"/>
              <a:t> </a:t>
            </a:r>
            <a:r>
              <a:rPr lang="en-US" dirty="0" err="1"/>
              <a:t>dữ</a:t>
            </a:r>
            <a:r>
              <a:rPr lang="en-US" dirty="0"/>
              <a:t> </a:t>
            </a:r>
            <a:r>
              <a:rPr lang="en-US" dirty="0" err="1"/>
              <a:t>liệu</a:t>
            </a:r>
            <a:r>
              <a:rPr lang="en-US" dirty="0"/>
              <a:t>. </a:t>
            </a:r>
            <a:r>
              <a:rPr lang="en-US" dirty="0" err="1"/>
              <a:t>Nếu</a:t>
            </a:r>
            <a:r>
              <a:rPr lang="en-US" dirty="0"/>
              <a:t> </a:t>
            </a:r>
            <a:r>
              <a:rPr lang="en-US" dirty="0" err="1"/>
              <a:t>thực</a:t>
            </a:r>
            <a:r>
              <a:rPr lang="en-US" dirty="0"/>
              <a:t> </a:t>
            </a:r>
            <a:r>
              <a:rPr lang="en-US" dirty="0" err="1"/>
              <a:t>hiện</a:t>
            </a:r>
            <a:r>
              <a:rPr lang="en-US" dirty="0"/>
              <a:t> </a:t>
            </a:r>
            <a:r>
              <a:rPr lang="en-US" dirty="0" err="1"/>
              <a:t>cả</a:t>
            </a:r>
            <a:r>
              <a:rPr lang="en-US" dirty="0"/>
              <a:t> 2 </a:t>
            </a:r>
            <a:r>
              <a:rPr lang="en-US" dirty="0" err="1"/>
              <a:t>cùng</a:t>
            </a:r>
            <a:r>
              <a:rPr lang="en-US" dirty="0"/>
              <a:t> </a:t>
            </a:r>
            <a:r>
              <a:rPr lang="en-US" dirty="0" err="1"/>
              <a:t>lúc</a:t>
            </a:r>
            <a:r>
              <a:rPr lang="en-US" dirty="0"/>
              <a:t> </a:t>
            </a:r>
            <a:r>
              <a:rPr lang="en-US" dirty="0" err="1"/>
              <a:t>sẽ</a:t>
            </a:r>
            <a:r>
              <a:rPr lang="en-US" dirty="0"/>
              <a:t> </a:t>
            </a:r>
            <a:r>
              <a:rPr lang="en-US" dirty="0" err="1"/>
              <a:t>làm</a:t>
            </a:r>
            <a:r>
              <a:rPr lang="en-US" dirty="0"/>
              <a:t> </a:t>
            </a:r>
            <a:r>
              <a:rPr lang="en-US" dirty="0" err="1"/>
              <a:t>các</a:t>
            </a:r>
            <a:r>
              <a:rPr lang="en-US" dirty="0"/>
              <a:t> bit </a:t>
            </a:r>
            <a:r>
              <a:rPr lang="en-US" dirty="0" err="1"/>
              <a:t>bị</a:t>
            </a:r>
            <a:r>
              <a:rPr lang="en-US" dirty="0"/>
              <a:t> </a:t>
            </a:r>
            <a:r>
              <a:rPr lang="en-US" dirty="0" err="1"/>
              <a:t>xáo</a:t>
            </a:r>
            <a:r>
              <a:rPr lang="en-US" dirty="0"/>
              <a:t> </a:t>
            </a:r>
            <a:r>
              <a:rPr lang="en-US" dirty="0" err="1"/>
              <a:t>trộn</a:t>
            </a:r>
            <a:r>
              <a:rPr lang="en-US" dirty="0"/>
              <a:t>. </a:t>
            </a:r>
            <a:r>
              <a:rPr lang="en-US" dirty="0" err="1"/>
              <a:t>Ngoài</a:t>
            </a:r>
            <a:r>
              <a:rPr lang="en-US" dirty="0"/>
              <a:t> </a:t>
            </a:r>
            <a:r>
              <a:rPr lang="en-US" dirty="0" err="1"/>
              <a:t>ra</a:t>
            </a:r>
            <a:r>
              <a:rPr lang="en-US" dirty="0"/>
              <a:t> </a:t>
            </a:r>
            <a:r>
              <a:rPr lang="en-US" dirty="0" err="1"/>
              <a:t>cần</a:t>
            </a:r>
            <a:r>
              <a:rPr lang="en-US" dirty="0"/>
              <a:t> </a:t>
            </a:r>
            <a:r>
              <a:rPr lang="en-US" dirty="0" err="1"/>
              <a:t>phải</a:t>
            </a:r>
            <a:r>
              <a:rPr lang="en-US" dirty="0"/>
              <a:t> 2 </a:t>
            </a:r>
            <a:r>
              <a:rPr lang="en-US" dirty="0" err="1"/>
              <a:t>địa</a:t>
            </a:r>
            <a:r>
              <a:rPr lang="en-US" dirty="0"/>
              <a:t> </a:t>
            </a:r>
            <a:r>
              <a:rPr lang="en-US" dirty="0" err="1"/>
              <a:t>chỉ</a:t>
            </a:r>
            <a:r>
              <a:rPr lang="en-US" dirty="0"/>
              <a:t> </a:t>
            </a:r>
            <a:r>
              <a:rPr lang="en-US" dirty="0" err="1"/>
              <a:t>cho</a:t>
            </a:r>
            <a:r>
              <a:rPr lang="en-US" dirty="0"/>
              <a:t> </a:t>
            </a:r>
            <a:r>
              <a:rPr lang="en-US" dirty="0" err="1"/>
              <a:t>quá</a:t>
            </a:r>
            <a:r>
              <a:rPr lang="en-US" dirty="0"/>
              <a:t> </a:t>
            </a:r>
            <a:r>
              <a:rPr lang="en-US" dirty="0" err="1"/>
              <a:t>trình</a:t>
            </a:r>
            <a:r>
              <a:rPr lang="en-US" dirty="0"/>
              <a:t> </a:t>
            </a:r>
            <a:r>
              <a:rPr lang="en-US" dirty="0" err="1"/>
              <a:t>ghi</a:t>
            </a:r>
            <a:r>
              <a:rPr lang="en-US" dirty="0"/>
              <a:t> </a:t>
            </a:r>
            <a:r>
              <a:rPr lang="en-US" dirty="0" err="1"/>
              <a:t>đọc</a:t>
            </a:r>
            <a:r>
              <a:rPr lang="en-US" dirty="0"/>
              <a:t> </a:t>
            </a:r>
          </a:p>
        </p:txBody>
      </p:sp>
    </p:spTree>
    <p:extLst>
      <p:ext uri="{BB962C8B-B14F-4D97-AF65-F5344CB8AC3E}">
        <p14:creationId xmlns:p14="http://schemas.microsoft.com/office/powerpoint/2010/main" val="38581070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09" y="235527"/>
            <a:ext cx="6508377" cy="678873"/>
          </a:xfrm>
        </p:spPr>
        <p:txBody>
          <a:bodyPr>
            <a:normAutofit fontScale="90000"/>
          </a:bodyPr>
          <a:lstStyle/>
          <a:p>
            <a:r>
              <a:rPr lang="en-US" b="1" dirty="0" err="1" smtClean="0">
                <a:latin typeface="Arial"/>
                <a:cs typeface="Arial"/>
              </a:rPr>
              <a:t>Kết</a:t>
            </a:r>
            <a:r>
              <a:rPr lang="en-US" b="1" dirty="0" smtClean="0">
                <a:latin typeface="Arial"/>
                <a:cs typeface="Arial"/>
              </a:rPr>
              <a:t> </a:t>
            </a:r>
            <a:r>
              <a:rPr lang="en-US" b="1" dirty="0" err="1" smtClean="0">
                <a:latin typeface="Arial"/>
                <a:cs typeface="Arial"/>
              </a:rPr>
              <a:t>nối</a:t>
            </a:r>
            <a:r>
              <a:rPr lang="en-US" b="1" dirty="0" smtClean="0">
                <a:latin typeface="Arial"/>
                <a:cs typeface="Arial"/>
              </a:rPr>
              <a:t> </a:t>
            </a:r>
            <a:r>
              <a:rPr lang="en-US" b="1" dirty="0" err="1" smtClean="0">
                <a:latin typeface="Arial"/>
                <a:cs typeface="Arial"/>
              </a:rPr>
              <a:t>các</a:t>
            </a:r>
            <a:r>
              <a:rPr lang="en-US" b="1" dirty="0" smtClean="0">
                <a:latin typeface="Arial"/>
                <a:cs typeface="Arial"/>
              </a:rPr>
              <a:t> </a:t>
            </a:r>
            <a:r>
              <a:rPr lang="en-US" b="1" dirty="0" err="1" smtClean="0">
                <a:latin typeface="Arial"/>
                <a:cs typeface="Arial"/>
              </a:rPr>
              <a:t>thành</a:t>
            </a:r>
            <a:r>
              <a:rPr lang="en-US" b="1" dirty="0" smtClean="0">
                <a:latin typeface="Arial"/>
                <a:cs typeface="Arial"/>
              </a:rPr>
              <a:t> </a:t>
            </a:r>
            <a:r>
              <a:rPr lang="en-US" b="1" dirty="0" err="1" smtClean="0">
                <a:latin typeface="Arial"/>
                <a:cs typeface="Arial"/>
              </a:rPr>
              <a:t>phần</a:t>
            </a:r>
            <a:endParaRPr lang="en-US" dirty="0">
              <a:latin typeface="Arial"/>
              <a:cs typeface="Arial"/>
            </a:endParaRPr>
          </a:p>
        </p:txBody>
      </p:sp>
      <p:sp>
        <p:nvSpPr>
          <p:cNvPr id="4" name="Rectangle 3"/>
          <p:cNvSpPr/>
          <p:nvPr/>
        </p:nvSpPr>
        <p:spPr>
          <a:xfrm>
            <a:off x="457200" y="1066800"/>
            <a:ext cx="6629400" cy="5262980"/>
          </a:xfrm>
          <a:prstGeom prst="rect">
            <a:avLst/>
          </a:prstGeom>
        </p:spPr>
        <p:txBody>
          <a:bodyPr wrap="square">
            <a:spAutoFit/>
          </a:bodyPr>
          <a:lstStyle/>
          <a:p>
            <a:r>
              <a:rPr lang="en-US" sz="1600" dirty="0">
                <a:latin typeface="Arial"/>
                <a:cs typeface="Arial"/>
              </a:rPr>
              <a:t>• </a:t>
            </a:r>
            <a:r>
              <a:rPr lang="en-US" sz="1600" dirty="0" err="1" smtClean="0">
                <a:latin typeface="Arial"/>
                <a:cs typeface="Arial"/>
              </a:rPr>
              <a:t>Bộ</a:t>
            </a:r>
            <a:r>
              <a:rPr lang="en-US" sz="1600" dirty="0" smtClean="0">
                <a:latin typeface="Arial"/>
                <a:cs typeface="Arial"/>
              </a:rPr>
              <a:t> </a:t>
            </a:r>
            <a:r>
              <a:rPr lang="en-US" sz="1600" dirty="0" err="1" smtClean="0">
                <a:latin typeface="Arial"/>
                <a:cs typeface="Arial"/>
              </a:rPr>
              <a:t>tính</a:t>
            </a:r>
            <a:r>
              <a:rPr lang="en-US" sz="1600" dirty="0" smtClean="0">
                <a:latin typeface="Arial"/>
                <a:cs typeface="Arial"/>
              </a:rPr>
              <a:t> </a:t>
            </a:r>
            <a:r>
              <a:rPr lang="en-US" sz="1600" dirty="0" err="1" smtClean="0">
                <a:latin typeface="Arial"/>
                <a:cs typeface="Arial"/>
              </a:rPr>
              <a:t>toán</a:t>
            </a:r>
            <a:r>
              <a:rPr lang="en-US" sz="1600" dirty="0" smtClean="0">
                <a:latin typeface="Arial"/>
                <a:cs typeface="Arial"/>
              </a:rPr>
              <a:t> </a:t>
            </a:r>
            <a:r>
              <a:rPr lang="en-US" sz="1600" b="1" dirty="0" smtClean="0">
                <a:latin typeface="Arial"/>
                <a:cs typeface="Arial"/>
              </a:rPr>
              <a:t>ALU </a:t>
            </a:r>
            <a:endParaRPr lang="en-US" sz="1600" b="1" dirty="0">
              <a:latin typeface="Arial"/>
              <a:cs typeface="Arial"/>
            </a:endParaRPr>
          </a:p>
          <a:p>
            <a:pPr indent="463550"/>
            <a:r>
              <a:rPr lang="en-US" sz="1600" dirty="0" smtClean="0">
                <a:latin typeface="Arial"/>
                <a:cs typeface="Arial"/>
              </a:rPr>
              <a:t>– </a:t>
            </a:r>
            <a:r>
              <a:rPr lang="en-US" sz="1600" dirty="0" err="1" smtClean="0">
                <a:latin typeface="Arial"/>
                <a:cs typeface="Arial"/>
              </a:rPr>
              <a:t>tải</a:t>
            </a:r>
            <a:r>
              <a:rPr lang="en-US" sz="1600" dirty="0" smtClean="0">
                <a:latin typeface="Arial"/>
                <a:cs typeface="Arial"/>
              </a:rPr>
              <a:t> </a:t>
            </a:r>
            <a:r>
              <a:rPr lang="en-US" sz="1600" dirty="0" err="1" smtClean="0">
                <a:latin typeface="Arial"/>
                <a:cs typeface="Arial"/>
              </a:rPr>
              <a:t>lệnh</a:t>
            </a:r>
            <a:endParaRPr lang="en-US" sz="1600" dirty="0">
              <a:latin typeface="Arial"/>
              <a:cs typeface="Arial"/>
            </a:endParaRPr>
          </a:p>
          <a:p>
            <a:pPr indent="463550"/>
            <a:r>
              <a:rPr lang="en-US" sz="1600" dirty="0" smtClean="0">
                <a:latin typeface="Arial"/>
                <a:cs typeface="Arial"/>
              </a:rPr>
              <a:t>– </a:t>
            </a:r>
            <a:r>
              <a:rPr lang="en-US" sz="1600" dirty="0" err="1" smtClean="0">
                <a:latin typeface="Arial"/>
                <a:cs typeface="Arial"/>
              </a:rPr>
              <a:t>tính</a:t>
            </a:r>
            <a:r>
              <a:rPr lang="en-US" sz="1600" dirty="0" smtClean="0">
                <a:latin typeface="Arial"/>
                <a:cs typeface="Arial"/>
              </a:rPr>
              <a:t> </a:t>
            </a:r>
            <a:r>
              <a:rPr lang="en-US" sz="1600" dirty="0" err="1" smtClean="0">
                <a:latin typeface="Arial"/>
                <a:cs typeface="Arial"/>
              </a:rPr>
              <a:t>toán</a:t>
            </a:r>
            <a:r>
              <a:rPr lang="en-US" sz="1600" dirty="0" smtClean="0">
                <a:latin typeface="Arial"/>
                <a:cs typeface="Arial"/>
              </a:rPr>
              <a:t> </a:t>
            </a:r>
            <a:r>
              <a:rPr lang="en-US" sz="1600" dirty="0" err="1" smtClean="0">
                <a:latin typeface="Arial"/>
                <a:cs typeface="Arial"/>
              </a:rPr>
              <a:t>giá</a:t>
            </a:r>
            <a:r>
              <a:rPr lang="en-US" sz="1600" dirty="0" smtClean="0">
                <a:latin typeface="Arial"/>
                <a:cs typeface="Arial"/>
              </a:rPr>
              <a:t> </a:t>
            </a:r>
            <a:r>
              <a:rPr lang="en-US" sz="1600" dirty="0" err="1" smtClean="0">
                <a:latin typeface="Arial"/>
                <a:cs typeface="Arial"/>
              </a:rPr>
              <a:t>trị</a:t>
            </a:r>
            <a:r>
              <a:rPr lang="en-US" sz="1600" dirty="0" smtClean="0">
                <a:latin typeface="Arial"/>
                <a:cs typeface="Arial"/>
              </a:rPr>
              <a:t> </a:t>
            </a:r>
            <a:r>
              <a:rPr lang="en-US" sz="1600" dirty="0" err="1" smtClean="0">
                <a:latin typeface="Arial"/>
                <a:cs typeface="Arial"/>
              </a:rPr>
              <a:t>tiếp</a:t>
            </a:r>
            <a:r>
              <a:rPr lang="en-US" sz="1600" dirty="0" smtClean="0">
                <a:latin typeface="Arial"/>
                <a:cs typeface="Arial"/>
              </a:rPr>
              <a:t> </a:t>
            </a:r>
            <a:r>
              <a:rPr lang="en-US" sz="1600" dirty="0" err="1" smtClean="0">
                <a:latin typeface="Arial"/>
                <a:cs typeface="Arial"/>
              </a:rPr>
              <a:t>theo</a:t>
            </a:r>
            <a:r>
              <a:rPr lang="en-US" sz="1600" dirty="0" smtClean="0">
                <a:latin typeface="Arial"/>
                <a:cs typeface="Arial"/>
              </a:rPr>
              <a:t> </a:t>
            </a:r>
            <a:r>
              <a:rPr lang="en-US" sz="1600" dirty="0" err="1" smtClean="0">
                <a:latin typeface="Arial"/>
                <a:cs typeface="Arial"/>
              </a:rPr>
              <a:t>của</a:t>
            </a:r>
            <a:r>
              <a:rPr lang="en-US" sz="1600" dirty="0" smtClean="0">
                <a:latin typeface="Arial"/>
                <a:cs typeface="Arial"/>
              </a:rPr>
              <a:t> PC </a:t>
            </a:r>
            <a:endParaRPr lang="en-US" sz="1600" dirty="0">
              <a:latin typeface="Arial"/>
              <a:cs typeface="Arial"/>
            </a:endParaRPr>
          </a:p>
          <a:p>
            <a:pPr indent="463550"/>
            <a:r>
              <a:rPr lang="en-US" sz="1600" dirty="0">
                <a:latin typeface="Arial"/>
                <a:cs typeface="Arial"/>
              </a:rPr>
              <a:t>– </a:t>
            </a:r>
            <a:r>
              <a:rPr lang="en-US" sz="1600" dirty="0" err="1" smtClean="0">
                <a:latin typeface="Arial"/>
                <a:cs typeface="Arial"/>
              </a:rPr>
              <a:t>đọc</a:t>
            </a:r>
            <a:r>
              <a:rPr lang="en-US" sz="1600" dirty="0" smtClean="0">
                <a:latin typeface="Arial"/>
                <a:cs typeface="Arial"/>
              </a:rPr>
              <a:t> </a:t>
            </a:r>
            <a:r>
              <a:rPr lang="en-US" sz="1600" dirty="0" err="1" smtClean="0">
                <a:latin typeface="Arial"/>
                <a:cs typeface="Arial"/>
              </a:rPr>
              <a:t>từ</a:t>
            </a:r>
            <a:r>
              <a:rPr lang="en-US" sz="1600" dirty="0" smtClean="0">
                <a:latin typeface="Arial"/>
                <a:cs typeface="Arial"/>
              </a:rPr>
              <a:t> </a:t>
            </a:r>
            <a:r>
              <a:rPr lang="en-US" sz="1600" dirty="0" err="1" smtClean="0">
                <a:latin typeface="Arial"/>
                <a:cs typeface="Arial"/>
              </a:rPr>
              <a:t>tệp</a:t>
            </a:r>
            <a:r>
              <a:rPr lang="en-US" sz="1600" dirty="0" smtClean="0">
                <a:latin typeface="Arial"/>
                <a:cs typeface="Arial"/>
              </a:rPr>
              <a:t> </a:t>
            </a:r>
            <a:r>
              <a:rPr lang="en-US" sz="1600" dirty="0" err="1" smtClean="0">
                <a:latin typeface="Arial"/>
                <a:cs typeface="Arial"/>
              </a:rPr>
              <a:t>thanh</a:t>
            </a:r>
            <a:r>
              <a:rPr lang="en-US" sz="1600" dirty="0" smtClean="0">
                <a:latin typeface="Arial"/>
                <a:cs typeface="Arial"/>
              </a:rPr>
              <a:t> </a:t>
            </a:r>
            <a:r>
              <a:rPr lang="en-US" sz="1600" dirty="0" err="1" smtClean="0">
                <a:latin typeface="Arial"/>
                <a:cs typeface="Arial"/>
              </a:rPr>
              <a:t>ghi</a:t>
            </a:r>
            <a:endParaRPr lang="en-US" sz="1600" dirty="0">
              <a:latin typeface="Arial"/>
              <a:cs typeface="Arial"/>
            </a:endParaRPr>
          </a:p>
          <a:p>
            <a:pPr indent="463550"/>
            <a:r>
              <a:rPr lang="en-US" sz="1600" dirty="0">
                <a:latin typeface="Arial"/>
                <a:cs typeface="Arial"/>
              </a:rPr>
              <a:t>– </a:t>
            </a:r>
            <a:r>
              <a:rPr lang="en-US" sz="1600" b="1" dirty="0" err="1" smtClean="0">
                <a:latin typeface="Arial"/>
                <a:cs typeface="Arial"/>
              </a:rPr>
              <a:t>thực</a:t>
            </a:r>
            <a:r>
              <a:rPr lang="en-US" sz="1600" b="1" dirty="0" smtClean="0">
                <a:latin typeface="Arial"/>
                <a:cs typeface="Arial"/>
              </a:rPr>
              <a:t> </a:t>
            </a:r>
            <a:r>
              <a:rPr lang="en-US" sz="1600" b="1" dirty="0" err="1" smtClean="0">
                <a:latin typeface="Arial"/>
                <a:cs typeface="Arial"/>
              </a:rPr>
              <a:t>thi</a:t>
            </a:r>
            <a:r>
              <a:rPr lang="en-US" sz="1600" b="1" dirty="0" smtClean="0">
                <a:latin typeface="Arial"/>
                <a:cs typeface="Arial"/>
              </a:rPr>
              <a:t> </a:t>
            </a:r>
            <a:r>
              <a:rPr lang="en-US" sz="1600" b="1" dirty="0" err="1" smtClean="0">
                <a:latin typeface="Arial"/>
                <a:cs typeface="Arial"/>
              </a:rPr>
              <a:t>tính</a:t>
            </a:r>
            <a:r>
              <a:rPr lang="en-US" sz="1600" b="1" dirty="0" smtClean="0">
                <a:latin typeface="Arial"/>
                <a:cs typeface="Arial"/>
              </a:rPr>
              <a:t> </a:t>
            </a:r>
            <a:r>
              <a:rPr lang="en-US" sz="1600" b="1" dirty="0" err="1" smtClean="0">
                <a:latin typeface="Arial"/>
                <a:cs typeface="Arial"/>
              </a:rPr>
              <a:t>toán</a:t>
            </a:r>
            <a:r>
              <a:rPr lang="en-US" sz="1600" b="1" dirty="0" smtClean="0">
                <a:latin typeface="Arial"/>
                <a:cs typeface="Arial"/>
              </a:rPr>
              <a:t> </a:t>
            </a:r>
            <a:endParaRPr lang="en-US" sz="1600" b="1" dirty="0">
              <a:latin typeface="Arial"/>
              <a:cs typeface="Arial"/>
            </a:endParaRPr>
          </a:p>
          <a:p>
            <a:pPr indent="463550"/>
            <a:r>
              <a:rPr lang="en-US" sz="1600" dirty="0">
                <a:latin typeface="Arial"/>
                <a:cs typeface="Arial"/>
              </a:rPr>
              <a:t>– </a:t>
            </a:r>
            <a:r>
              <a:rPr lang="en-US" sz="1600" dirty="0" err="1" smtClean="0">
                <a:latin typeface="Arial"/>
                <a:cs typeface="Arial"/>
              </a:rPr>
              <a:t>ghi</a:t>
            </a:r>
            <a:r>
              <a:rPr lang="en-US" sz="1600" dirty="0" smtClean="0">
                <a:latin typeface="Arial"/>
                <a:cs typeface="Arial"/>
              </a:rPr>
              <a:t> </a:t>
            </a:r>
            <a:r>
              <a:rPr lang="en-US" sz="1600" dirty="0" err="1" smtClean="0">
                <a:latin typeface="Arial"/>
                <a:cs typeface="Arial"/>
              </a:rPr>
              <a:t>lại</a:t>
            </a:r>
            <a:r>
              <a:rPr lang="en-US" sz="1600" dirty="0" smtClean="0">
                <a:latin typeface="Arial"/>
                <a:cs typeface="Arial"/>
              </a:rPr>
              <a:t> </a:t>
            </a:r>
            <a:r>
              <a:rPr lang="en-US" sz="1600" dirty="0" err="1" smtClean="0">
                <a:latin typeface="Arial"/>
                <a:cs typeface="Arial"/>
              </a:rPr>
              <a:t>tệp</a:t>
            </a:r>
            <a:r>
              <a:rPr lang="en-US" sz="1600" dirty="0" smtClean="0">
                <a:latin typeface="Arial"/>
                <a:cs typeface="Arial"/>
              </a:rPr>
              <a:t> </a:t>
            </a:r>
            <a:r>
              <a:rPr lang="en-US" sz="1600" dirty="0" err="1" smtClean="0">
                <a:latin typeface="Arial"/>
                <a:cs typeface="Arial"/>
              </a:rPr>
              <a:t>thanh</a:t>
            </a:r>
            <a:r>
              <a:rPr lang="en-US" sz="1600" dirty="0" smtClean="0">
                <a:latin typeface="Arial"/>
                <a:cs typeface="Arial"/>
              </a:rPr>
              <a:t> </a:t>
            </a:r>
            <a:r>
              <a:rPr lang="en-US" sz="1600" dirty="0" err="1" smtClean="0">
                <a:latin typeface="Arial"/>
                <a:cs typeface="Arial"/>
              </a:rPr>
              <a:t>ghi</a:t>
            </a:r>
            <a:endParaRPr lang="en-US" sz="1600" dirty="0">
              <a:latin typeface="Arial"/>
              <a:cs typeface="Arial"/>
            </a:endParaRPr>
          </a:p>
          <a:p>
            <a:r>
              <a:rPr lang="en-US" sz="1600" dirty="0">
                <a:latin typeface="Arial"/>
                <a:cs typeface="Arial"/>
              </a:rPr>
              <a:t>• </a:t>
            </a:r>
            <a:r>
              <a:rPr lang="en-US" sz="1600" b="1" dirty="0" err="1" smtClean="0">
                <a:latin typeface="Arial"/>
                <a:cs typeface="Arial"/>
              </a:rPr>
              <a:t>Truy</a:t>
            </a:r>
            <a:r>
              <a:rPr lang="en-US" sz="1600" b="1" dirty="0" smtClean="0">
                <a:latin typeface="Arial"/>
                <a:cs typeface="Arial"/>
              </a:rPr>
              <a:t> </a:t>
            </a:r>
            <a:r>
              <a:rPr lang="en-US" sz="1600" b="1" dirty="0" err="1" smtClean="0">
                <a:latin typeface="Arial"/>
                <a:cs typeface="Arial"/>
              </a:rPr>
              <a:t>nhập</a:t>
            </a:r>
            <a:r>
              <a:rPr lang="en-US" sz="1600" b="1" dirty="0" smtClean="0">
                <a:latin typeface="Arial"/>
                <a:cs typeface="Arial"/>
              </a:rPr>
              <a:t> </a:t>
            </a:r>
            <a:r>
              <a:rPr lang="en-US" sz="1600" b="1" dirty="0" err="1" smtClean="0">
                <a:latin typeface="Arial"/>
                <a:cs typeface="Arial"/>
              </a:rPr>
              <a:t>bộ</a:t>
            </a:r>
            <a:r>
              <a:rPr lang="en-US" sz="1600" b="1" dirty="0" smtClean="0">
                <a:latin typeface="Arial"/>
                <a:cs typeface="Arial"/>
              </a:rPr>
              <a:t> </a:t>
            </a:r>
            <a:r>
              <a:rPr lang="en-US" sz="1600" b="1" dirty="0" err="1" smtClean="0">
                <a:latin typeface="Arial"/>
                <a:cs typeface="Arial"/>
              </a:rPr>
              <a:t>nhớ</a:t>
            </a:r>
            <a:r>
              <a:rPr lang="en-US" sz="1600" b="1" dirty="0" smtClean="0">
                <a:latin typeface="Arial"/>
                <a:cs typeface="Arial"/>
              </a:rPr>
              <a:t> (load/store) </a:t>
            </a:r>
            <a:endParaRPr lang="en-US" sz="1600" b="1" dirty="0">
              <a:latin typeface="Arial"/>
              <a:cs typeface="Arial"/>
            </a:endParaRPr>
          </a:p>
          <a:p>
            <a:pPr indent="463550">
              <a:tabLst>
                <a:tab pos="463550" algn="l"/>
              </a:tabLst>
            </a:pPr>
            <a:r>
              <a:rPr lang="en-US" sz="1600" dirty="0">
                <a:latin typeface="Arial"/>
                <a:cs typeface="Arial"/>
              </a:rPr>
              <a:t>– </a:t>
            </a:r>
            <a:r>
              <a:rPr lang="en-US" sz="1600" dirty="0" err="1" smtClean="0">
                <a:latin typeface="Arial"/>
                <a:cs typeface="Arial"/>
              </a:rPr>
              <a:t>tải</a:t>
            </a:r>
            <a:r>
              <a:rPr lang="en-US" sz="1600" dirty="0" smtClean="0">
                <a:latin typeface="Arial"/>
                <a:cs typeface="Arial"/>
              </a:rPr>
              <a:t> </a:t>
            </a:r>
            <a:r>
              <a:rPr lang="en-US" sz="1600" dirty="0" err="1" smtClean="0">
                <a:latin typeface="Arial"/>
                <a:cs typeface="Arial"/>
              </a:rPr>
              <a:t>lệnh</a:t>
            </a:r>
            <a:r>
              <a:rPr lang="en-US" sz="1600" dirty="0" smtClean="0">
                <a:latin typeface="Arial"/>
                <a:cs typeface="Arial"/>
              </a:rPr>
              <a:t> </a:t>
            </a:r>
            <a:endParaRPr lang="en-US" sz="1600" dirty="0">
              <a:latin typeface="Arial"/>
              <a:cs typeface="Arial"/>
            </a:endParaRPr>
          </a:p>
          <a:p>
            <a:pPr indent="463550">
              <a:tabLst>
                <a:tab pos="463550" algn="l"/>
              </a:tabLst>
            </a:pPr>
            <a:r>
              <a:rPr lang="en-US" sz="1600" dirty="0">
                <a:latin typeface="Arial"/>
                <a:cs typeface="Arial"/>
              </a:rPr>
              <a:t>– </a:t>
            </a:r>
            <a:r>
              <a:rPr lang="en-US" sz="1600" dirty="0" err="1" smtClean="0">
                <a:latin typeface="Arial"/>
                <a:cs typeface="Arial"/>
              </a:rPr>
              <a:t>tính</a:t>
            </a:r>
            <a:r>
              <a:rPr lang="en-US" sz="1600" dirty="0" smtClean="0">
                <a:latin typeface="Arial"/>
                <a:cs typeface="Arial"/>
              </a:rPr>
              <a:t> </a:t>
            </a:r>
            <a:r>
              <a:rPr lang="en-US" sz="1600" dirty="0" err="1" smtClean="0">
                <a:latin typeface="Arial"/>
                <a:cs typeface="Arial"/>
              </a:rPr>
              <a:t>toán</a:t>
            </a:r>
            <a:r>
              <a:rPr lang="en-US" sz="1600" dirty="0" smtClean="0">
                <a:latin typeface="Arial"/>
                <a:cs typeface="Arial"/>
              </a:rPr>
              <a:t> </a:t>
            </a:r>
            <a:r>
              <a:rPr lang="en-US" sz="1600" dirty="0" err="1" smtClean="0">
                <a:latin typeface="Arial"/>
                <a:cs typeface="Arial"/>
              </a:rPr>
              <a:t>giá</a:t>
            </a:r>
            <a:r>
              <a:rPr lang="en-US" sz="1600" dirty="0" smtClean="0">
                <a:latin typeface="Arial"/>
                <a:cs typeface="Arial"/>
              </a:rPr>
              <a:t> </a:t>
            </a:r>
            <a:r>
              <a:rPr lang="en-US" sz="1600" dirty="0" err="1" smtClean="0">
                <a:latin typeface="Arial"/>
                <a:cs typeface="Arial"/>
              </a:rPr>
              <a:t>trị</a:t>
            </a:r>
            <a:r>
              <a:rPr lang="en-US" sz="1600" dirty="0" smtClean="0">
                <a:latin typeface="Arial"/>
                <a:cs typeface="Arial"/>
              </a:rPr>
              <a:t> </a:t>
            </a:r>
            <a:r>
              <a:rPr lang="en-US" sz="1600" dirty="0" err="1" smtClean="0">
                <a:latin typeface="Arial"/>
                <a:cs typeface="Arial"/>
              </a:rPr>
              <a:t>tiếp</a:t>
            </a:r>
            <a:r>
              <a:rPr lang="en-US" sz="1600" dirty="0" smtClean="0">
                <a:latin typeface="Arial"/>
                <a:cs typeface="Arial"/>
              </a:rPr>
              <a:t> </a:t>
            </a:r>
            <a:r>
              <a:rPr lang="en-US" sz="1600" dirty="0" err="1" smtClean="0">
                <a:latin typeface="Arial"/>
                <a:cs typeface="Arial"/>
              </a:rPr>
              <a:t>theo</a:t>
            </a:r>
            <a:r>
              <a:rPr lang="en-US" sz="1600" dirty="0" smtClean="0">
                <a:latin typeface="Arial"/>
                <a:cs typeface="Arial"/>
              </a:rPr>
              <a:t> </a:t>
            </a:r>
            <a:r>
              <a:rPr lang="en-US" sz="1600" dirty="0" err="1" smtClean="0">
                <a:latin typeface="Arial"/>
                <a:cs typeface="Arial"/>
              </a:rPr>
              <a:t>củaPC</a:t>
            </a:r>
            <a:r>
              <a:rPr lang="en-US" sz="1600" dirty="0" smtClean="0">
                <a:latin typeface="Arial"/>
                <a:cs typeface="Arial"/>
              </a:rPr>
              <a:t> </a:t>
            </a:r>
            <a:endParaRPr lang="en-US" sz="1600" dirty="0">
              <a:latin typeface="Arial"/>
              <a:cs typeface="Arial"/>
            </a:endParaRPr>
          </a:p>
          <a:p>
            <a:pPr indent="463550">
              <a:tabLst>
                <a:tab pos="463550" algn="l"/>
              </a:tabLst>
            </a:pPr>
            <a:r>
              <a:rPr lang="en-US" sz="1600" dirty="0">
                <a:latin typeface="Arial"/>
                <a:cs typeface="Arial"/>
              </a:rPr>
              <a:t>– </a:t>
            </a:r>
            <a:r>
              <a:rPr lang="en-US" sz="1600" dirty="0" err="1" smtClean="0">
                <a:latin typeface="Arial"/>
                <a:cs typeface="Arial"/>
              </a:rPr>
              <a:t>đọc</a:t>
            </a:r>
            <a:r>
              <a:rPr lang="en-US" sz="1600" dirty="0" smtClean="0">
                <a:latin typeface="Arial"/>
                <a:cs typeface="Arial"/>
              </a:rPr>
              <a:t> </a:t>
            </a:r>
            <a:r>
              <a:rPr lang="en-US" sz="1600" dirty="0" err="1" smtClean="0">
                <a:latin typeface="Arial"/>
                <a:cs typeface="Arial"/>
              </a:rPr>
              <a:t>từ</a:t>
            </a:r>
            <a:r>
              <a:rPr lang="en-US" sz="1600" dirty="0" smtClean="0">
                <a:latin typeface="Arial"/>
                <a:cs typeface="Arial"/>
              </a:rPr>
              <a:t> </a:t>
            </a:r>
            <a:r>
              <a:rPr lang="en-US" sz="1600" dirty="0" err="1" smtClean="0">
                <a:latin typeface="Arial"/>
                <a:cs typeface="Arial"/>
              </a:rPr>
              <a:t>tệp</a:t>
            </a:r>
            <a:r>
              <a:rPr lang="en-US" sz="1600" dirty="0" smtClean="0">
                <a:latin typeface="Arial"/>
                <a:cs typeface="Arial"/>
              </a:rPr>
              <a:t> </a:t>
            </a:r>
            <a:r>
              <a:rPr lang="en-US" sz="1600" dirty="0" err="1" smtClean="0">
                <a:latin typeface="Arial"/>
                <a:cs typeface="Arial"/>
              </a:rPr>
              <a:t>thanh</a:t>
            </a:r>
            <a:r>
              <a:rPr lang="en-US" sz="1600" dirty="0" smtClean="0">
                <a:latin typeface="Arial"/>
                <a:cs typeface="Arial"/>
              </a:rPr>
              <a:t> </a:t>
            </a:r>
            <a:r>
              <a:rPr lang="en-US" sz="1600" dirty="0" err="1" smtClean="0">
                <a:latin typeface="Arial"/>
                <a:cs typeface="Arial"/>
              </a:rPr>
              <a:t>ghi</a:t>
            </a:r>
            <a:endParaRPr lang="en-US" sz="1600" dirty="0">
              <a:latin typeface="Arial"/>
              <a:cs typeface="Arial"/>
            </a:endParaRPr>
          </a:p>
          <a:p>
            <a:pPr indent="463550">
              <a:tabLst>
                <a:tab pos="463550" algn="l"/>
              </a:tabLst>
            </a:pPr>
            <a:r>
              <a:rPr lang="en-US" sz="1600" dirty="0">
                <a:latin typeface="Arial"/>
                <a:cs typeface="Arial"/>
              </a:rPr>
              <a:t>– </a:t>
            </a:r>
            <a:r>
              <a:rPr lang="en-US" sz="1600" b="1" dirty="0" err="1" smtClean="0">
                <a:latin typeface="Arial"/>
                <a:cs typeface="Arial"/>
              </a:rPr>
              <a:t>tính</a:t>
            </a:r>
            <a:r>
              <a:rPr lang="en-US" sz="1600" b="1" dirty="0" smtClean="0">
                <a:latin typeface="Arial"/>
                <a:cs typeface="Arial"/>
              </a:rPr>
              <a:t> </a:t>
            </a:r>
            <a:r>
              <a:rPr lang="en-US" sz="1600" b="1" dirty="0" err="1" smtClean="0">
                <a:latin typeface="Arial"/>
                <a:cs typeface="Arial"/>
              </a:rPr>
              <a:t>toán</a:t>
            </a:r>
            <a:r>
              <a:rPr lang="en-US" sz="1600" b="1" dirty="0" smtClean="0">
                <a:latin typeface="Arial"/>
                <a:cs typeface="Arial"/>
              </a:rPr>
              <a:t> </a:t>
            </a:r>
            <a:r>
              <a:rPr lang="en-US" sz="1600" b="1" dirty="0" err="1" smtClean="0">
                <a:latin typeface="Arial"/>
                <a:cs typeface="Arial"/>
              </a:rPr>
              <a:t>địa</a:t>
            </a:r>
            <a:r>
              <a:rPr lang="en-US" sz="1600" b="1" dirty="0" smtClean="0">
                <a:latin typeface="Arial"/>
                <a:cs typeface="Arial"/>
              </a:rPr>
              <a:t> </a:t>
            </a:r>
            <a:r>
              <a:rPr lang="en-US" sz="1600" b="1" dirty="0" err="1" smtClean="0">
                <a:latin typeface="Arial"/>
                <a:cs typeface="Arial"/>
              </a:rPr>
              <a:t>chỉ</a:t>
            </a:r>
            <a:r>
              <a:rPr lang="en-US" sz="1600" b="1" dirty="0" smtClean="0">
                <a:latin typeface="Arial"/>
                <a:cs typeface="Arial"/>
              </a:rPr>
              <a:t> </a:t>
            </a:r>
            <a:endParaRPr lang="en-US" sz="1600" b="1" dirty="0">
              <a:latin typeface="Arial"/>
              <a:cs typeface="Arial"/>
            </a:endParaRPr>
          </a:p>
          <a:p>
            <a:pPr indent="463550">
              <a:tabLst>
                <a:tab pos="463550" algn="l"/>
              </a:tabLst>
            </a:pPr>
            <a:r>
              <a:rPr lang="en-US" sz="1600" dirty="0">
                <a:latin typeface="Arial"/>
                <a:cs typeface="Arial"/>
              </a:rPr>
              <a:t>– </a:t>
            </a:r>
            <a:r>
              <a:rPr lang="en-US" sz="1600" b="1" dirty="0" smtClean="0">
                <a:latin typeface="Arial"/>
                <a:cs typeface="Arial"/>
              </a:rPr>
              <a:t>Read/Write </a:t>
            </a:r>
            <a:r>
              <a:rPr lang="en-US" sz="1600" b="1" dirty="0" err="1" smtClean="0">
                <a:latin typeface="Arial"/>
                <a:cs typeface="Arial"/>
              </a:rPr>
              <a:t>dữ</a:t>
            </a:r>
            <a:r>
              <a:rPr lang="en-US" sz="1600" b="1" dirty="0" smtClean="0">
                <a:latin typeface="Arial"/>
                <a:cs typeface="Arial"/>
              </a:rPr>
              <a:t> </a:t>
            </a:r>
            <a:r>
              <a:rPr lang="en-US" sz="1600" b="1" dirty="0" err="1" smtClean="0">
                <a:latin typeface="Arial"/>
                <a:cs typeface="Arial"/>
              </a:rPr>
              <a:t>liệu</a:t>
            </a:r>
            <a:r>
              <a:rPr lang="en-US" sz="1600" b="1" dirty="0" smtClean="0">
                <a:latin typeface="Arial"/>
                <a:cs typeface="Arial"/>
              </a:rPr>
              <a:t> </a:t>
            </a:r>
            <a:r>
              <a:rPr lang="en-US" sz="1600" b="1" dirty="0" err="1" smtClean="0">
                <a:latin typeface="Arial"/>
                <a:cs typeface="Arial"/>
              </a:rPr>
              <a:t>bộ</a:t>
            </a:r>
            <a:r>
              <a:rPr lang="en-US" sz="1600" b="1" dirty="0" smtClean="0">
                <a:latin typeface="Arial"/>
                <a:cs typeface="Arial"/>
              </a:rPr>
              <a:t> </a:t>
            </a:r>
            <a:endParaRPr lang="en-US" sz="1600" b="1" dirty="0">
              <a:latin typeface="Arial"/>
              <a:cs typeface="Arial"/>
            </a:endParaRPr>
          </a:p>
          <a:p>
            <a:pPr indent="463550">
              <a:tabLst>
                <a:tab pos="463550" algn="l"/>
              </a:tabLst>
            </a:pPr>
            <a:r>
              <a:rPr lang="en-US" sz="1600" dirty="0">
                <a:latin typeface="Arial"/>
                <a:cs typeface="Arial"/>
              </a:rPr>
              <a:t>– </a:t>
            </a:r>
            <a:r>
              <a:rPr lang="en-US" sz="1600" dirty="0" smtClean="0">
                <a:latin typeface="Arial"/>
                <a:cs typeface="Arial"/>
              </a:rPr>
              <a:t>Write </a:t>
            </a:r>
            <a:r>
              <a:rPr lang="en-US" sz="1600" dirty="0" err="1" smtClean="0">
                <a:latin typeface="Arial"/>
                <a:cs typeface="Arial"/>
              </a:rPr>
              <a:t>dữ</a:t>
            </a:r>
            <a:r>
              <a:rPr lang="en-US" sz="1600" dirty="0" smtClean="0">
                <a:latin typeface="Arial"/>
                <a:cs typeface="Arial"/>
              </a:rPr>
              <a:t> </a:t>
            </a:r>
            <a:r>
              <a:rPr lang="en-US" sz="1600" dirty="0" err="1" smtClean="0">
                <a:latin typeface="Arial"/>
                <a:cs typeface="Arial"/>
              </a:rPr>
              <a:t>liệu</a:t>
            </a:r>
            <a:r>
              <a:rPr lang="en-US" sz="1600" dirty="0" smtClean="0">
                <a:latin typeface="Arial"/>
                <a:cs typeface="Arial"/>
              </a:rPr>
              <a:t> </a:t>
            </a:r>
            <a:r>
              <a:rPr lang="en-US" sz="1600" dirty="0" err="1" smtClean="0">
                <a:latin typeface="Arial"/>
                <a:cs typeface="Arial"/>
              </a:rPr>
              <a:t>vào</a:t>
            </a:r>
            <a:r>
              <a:rPr lang="en-US" sz="1600" dirty="0" smtClean="0">
                <a:latin typeface="Arial"/>
                <a:cs typeface="Arial"/>
              </a:rPr>
              <a:t> </a:t>
            </a:r>
            <a:r>
              <a:rPr lang="en-US" sz="1600" dirty="0" err="1" smtClean="0">
                <a:latin typeface="Arial"/>
                <a:cs typeface="Arial"/>
              </a:rPr>
              <a:t>tệp</a:t>
            </a:r>
            <a:r>
              <a:rPr lang="en-US" sz="1600" dirty="0" smtClean="0">
                <a:latin typeface="Arial"/>
                <a:cs typeface="Arial"/>
              </a:rPr>
              <a:t> </a:t>
            </a:r>
            <a:r>
              <a:rPr lang="en-US" sz="1600" dirty="0" err="1" smtClean="0">
                <a:latin typeface="Arial"/>
                <a:cs typeface="Arial"/>
              </a:rPr>
              <a:t>thanh</a:t>
            </a:r>
            <a:r>
              <a:rPr lang="en-US" sz="1600" dirty="0" smtClean="0">
                <a:latin typeface="Arial"/>
                <a:cs typeface="Arial"/>
              </a:rPr>
              <a:t> </a:t>
            </a:r>
            <a:r>
              <a:rPr lang="en-US" sz="1600" dirty="0" err="1" smtClean="0">
                <a:latin typeface="Arial"/>
                <a:cs typeface="Arial"/>
              </a:rPr>
              <a:t>ghi</a:t>
            </a:r>
            <a:r>
              <a:rPr lang="en-US" sz="1600" dirty="0" smtClean="0">
                <a:latin typeface="Arial"/>
                <a:cs typeface="Arial"/>
              </a:rPr>
              <a:t> </a:t>
            </a:r>
            <a:endParaRPr lang="en-US" sz="1600" dirty="0">
              <a:latin typeface="Arial"/>
              <a:cs typeface="Arial"/>
            </a:endParaRPr>
          </a:p>
          <a:p>
            <a:r>
              <a:rPr lang="en-US" sz="1600" dirty="0">
                <a:latin typeface="Arial"/>
                <a:cs typeface="Arial"/>
              </a:rPr>
              <a:t>• </a:t>
            </a:r>
            <a:r>
              <a:rPr lang="en-US" sz="1600" dirty="0" err="1" smtClean="0">
                <a:latin typeface="Arial"/>
                <a:cs typeface="Arial"/>
              </a:rPr>
              <a:t>Nạp</a:t>
            </a:r>
            <a:r>
              <a:rPr lang="en-US" sz="1600" dirty="0" smtClean="0">
                <a:latin typeface="Arial"/>
                <a:cs typeface="Arial"/>
              </a:rPr>
              <a:t> </a:t>
            </a:r>
            <a:r>
              <a:rPr lang="en-US" sz="1600" dirty="0" err="1" smtClean="0">
                <a:latin typeface="Arial"/>
                <a:cs typeface="Arial"/>
              </a:rPr>
              <a:t>lệnh</a:t>
            </a:r>
            <a:r>
              <a:rPr lang="en-US" sz="1600" b="1" dirty="0" smtClean="0">
                <a:latin typeface="Arial"/>
                <a:cs typeface="Arial"/>
              </a:rPr>
              <a:t> (branch) </a:t>
            </a:r>
            <a:endParaRPr lang="en-US" sz="1600" b="1" dirty="0">
              <a:latin typeface="Arial"/>
              <a:cs typeface="Arial"/>
            </a:endParaRPr>
          </a:p>
          <a:p>
            <a:pPr indent="463550"/>
            <a:r>
              <a:rPr lang="en-US" sz="1600" dirty="0">
                <a:latin typeface="Arial"/>
                <a:cs typeface="Arial"/>
              </a:rPr>
              <a:t>– </a:t>
            </a:r>
            <a:r>
              <a:rPr lang="en-US" sz="1600" dirty="0" err="1" smtClean="0">
                <a:latin typeface="Arial"/>
                <a:cs typeface="Arial"/>
              </a:rPr>
              <a:t>tải</a:t>
            </a:r>
            <a:r>
              <a:rPr lang="en-US" sz="1600" dirty="0" smtClean="0">
                <a:latin typeface="Arial"/>
                <a:cs typeface="Arial"/>
              </a:rPr>
              <a:t> </a:t>
            </a:r>
            <a:r>
              <a:rPr lang="en-US" sz="1600" dirty="0" err="1" smtClean="0">
                <a:latin typeface="Arial"/>
                <a:cs typeface="Arial"/>
              </a:rPr>
              <a:t>lệnh</a:t>
            </a:r>
            <a:endParaRPr lang="en-US" sz="1600" dirty="0">
              <a:latin typeface="Arial"/>
              <a:cs typeface="Arial"/>
            </a:endParaRPr>
          </a:p>
          <a:p>
            <a:pPr indent="463550"/>
            <a:r>
              <a:rPr lang="en-US" sz="1600" dirty="0">
                <a:latin typeface="Arial"/>
                <a:cs typeface="Arial"/>
              </a:rPr>
              <a:t>– </a:t>
            </a:r>
            <a:r>
              <a:rPr lang="en-US" sz="1600" dirty="0" err="1" smtClean="0">
                <a:latin typeface="Arial"/>
                <a:cs typeface="Arial"/>
              </a:rPr>
              <a:t>tính</a:t>
            </a:r>
            <a:r>
              <a:rPr lang="en-US" sz="1600" dirty="0" smtClean="0">
                <a:latin typeface="Arial"/>
                <a:cs typeface="Arial"/>
              </a:rPr>
              <a:t> </a:t>
            </a:r>
            <a:r>
              <a:rPr lang="en-US" sz="1600" dirty="0" err="1" smtClean="0">
                <a:latin typeface="Arial"/>
                <a:cs typeface="Arial"/>
              </a:rPr>
              <a:t>toán</a:t>
            </a:r>
            <a:r>
              <a:rPr lang="en-US" sz="1600" dirty="0" smtClean="0">
                <a:latin typeface="Arial"/>
                <a:cs typeface="Arial"/>
              </a:rPr>
              <a:t> </a:t>
            </a:r>
            <a:r>
              <a:rPr lang="en-US" sz="1600" dirty="0" err="1" smtClean="0">
                <a:latin typeface="Arial"/>
                <a:cs typeface="Arial"/>
              </a:rPr>
              <a:t>giá</a:t>
            </a:r>
            <a:r>
              <a:rPr lang="en-US" sz="1600" dirty="0" smtClean="0">
                <a:latin typeface="Arial"/>
                <a:cs typeface="Arial"/>
              </a:rPr>
              <a:t> </a:t>
            </a:r>
            <a:r>
              <a:rPr lang="en-US" sz="1600" dirty="0" err="1" smtClean="0">
                <a:latin typeface="Arial"/>
                <a:cs typeface="Arial"/>
              </a:rPr>
              <a:t>trị</a:t>
            </a:r>
            <a:r>
              <a:rPr lang="en-US" sz="1600" dirty="0" smtClean="0">
                <a:latin typeface="Arial"/>
                <a:cs typeface="Arial"/>
              </a:rPr>
              <a:t> </a:t>
            </a:r>
            <a:r>
              <a:rPr lang="en-US" sz="1600" dirty="0" err="1" smtClean="0">
                <a:latin typeface="Arial"/>
                <a:cs typeface="Arial"/>
              </a:rPr>
              <a:t>tiếp</a:t>
            </a:r>
            <a:r>
              <a:rPr lang="en-US" sz="1600" dirty="0" smtClean="0">
                <a:latin typeface="Arial"/>
                <a:cs typeface="Arial"/>
              </a:rPr>
              <a:t> </a:t>
            </a:r>
            <a:r>
              <a:rPr lang="en-US" sz="1600" dirty="0" err="1" smtClean="0">
                <a:latin typeface="Arial"/>
                <a:cs typeface="Arial"/>
              </a:rPr>
              <a:t>theo</a:t>
            </a:r>
            <a:r>
              <a:rPr lang="en-US" sz="1600" dirty="0" smtClean="0">
                <a:latin typeface="Arial"/>
                <a:cs typeface="Arial"/>
              </a:rPr>
              <a:t> </a:t>
            </a:r>
            <a:r>
              <a:rPr lang="en-US" sz="1600" dirty="0" err="1" smtClean="0">
                <a:latin typeface="Arial"/>
                <a:cs typeface="Arial"/>
              </a:rPr>
              <a:t>của</a:t>
            </a:r>
            <a:r>
              <a:rPr lang="en-US" sz="1600" dirty="0" smtClean="0">
                <a:latin typeface="Arial"/>
                <a:cs typeface="Arial"/>
              </a:rPr>
              <a:t> PC</a:t>
            </a:r>
            <a:r>
              <a:rPr lang="en-US" sz="1600" dirty="0">
                <a:latin typeface="Arial"/>
                <a:cs typeface="Arial"/>
              </a:rPr>
              <a:t> </a:t>
            </a:r>
          </a:p>
          <a:p>
            <a:pPr indent="463550"/>
            <a:r>
              <a:rPr lang="en-US" sz="1600" dirty="0">
                <a:latin typeface="Arial"/>
                <a:cs typeface="Arial"/>
              </a:rPr>
              <a:t>– </a:t>
            </a:r>
            <a:r>
              <a:rPr lang="en-US" sz="1600" dirty="0" err="1" smtClean="0">
                <a:latin typeface="Arial"/>
                <a:cs typeface="Arial"/>
              </a:rPr>
              <a:t>đọc</a:t>
            </a:r>
            <a:r>
              <a:rPr lang="en-US" sz="1600" dirty="0" smtClean="0">
                <a:latin typeface="Arial"/>
                <a:cs typeface="Arial"/>
              </a:rPr>
              <a:t> </a:t>
            </a:r>
            <a:r>
              <a:rPr lang="en-US" sz="1600" dirty="0" err="1" smtClean="0">
                <a:latin typeface="Arial"/>
                <a:cs typeface="Arial"/>
              </a:rPr>
              <a:t>từ</a:t>
            </a:r>
            <a:r>
              <a:rPr lang="en-US" sz="1600" dirty="0" smtClean="0">
                <a:latin typeface="Arial"/>
                <a:cs typeface="Arial"/>
              </a:rPr>
              <a:t> </a:t>
            </a:r>
            <a:r>
              <a:rPr lang="en-US" sz="1600" dirty="0" err="1" smtClean="0">
                <a:latin typeface="Arial"/>
                <a:cs typeface="Arial"/>
              </a:rPr>
              <a:t>tệp</a:t>
            </a:r>
            <a:r>
              <a:rPr lang="en-US" sz="1600" dirty="0" smtClean="0">
                <a:latin typeface="Arial"/>
                <a:cs typeface="Arial"/>
              </a:rPr>
              <a:t> </a:t>
            </a:r>
            <a:r>
              <a:rPr lang="en-US" sz="1600" dirty="0" err="1" smtClean="0">
                <a:latin typeface="Arial"/>
                <a:cs typeface="Arial"/>
              </a:rPr>
              <a:t>thanh</a:t>
            </a:r>
            <a:r>
              <a:rPr lang="en-US" sz="1600" dirty="0" smtClean="0">
                <a:latin typeface="Arial"/>
                <a:cs typeface="Arial"/>
              </a:rPr>
              <a:t> </a:t>
            </a:r>
            <a:r>
              <a:rPr lang="en-US" sz="1600" dirty="0" err="1" smtClean="0">
                <a:latin typeface="Arial"/>
                <a:cs typeface="Arial"/>
              </a:rPr>
              <a:t>ghi</a:t>
            </a:r>
            <a:r>
              <a:rPr lang="en-US" sz="1600" dirty="0" smtClean="0">
                <a:latin typeface="Arial"/>
                <a:cs typeface="Arial"/>
              </a:rPr>
              <a:t> </a:t>
            </a:r>
            <a:endParaRPr lang="en-US" sz="1600" dirty="0">
              <a:latin typeface="Arial"/>
              <a:cs typeface="Arial"/>
            </a:endParaRPr>
          </a:p>
          <a:p>
            <a:r>
              <a:rPr lang="en-US" sz="1600" b="1" dirty="0" err="1" smtClean="0">
                <a:solidFill>
                  <a:srgbClr val="FF0000"/>
                </a:solidFill>
                <a:latin typeface="Arial"/>
                <a:cs typeface="Arial"/>
              </a:rPr>
              <a:t>Tính</a:t>
            </a:r>
            <a:r>
              <a:rPr lang="en-US" sz="1600" b="1" dirty="0" smtClean="0">
                <a:solidFill>
                  <a:srgbClr val="FF0000"/>
                </a:solidFill>
                <a:latin typeface="Arial"/>
                <a:cs typeface="Arial"/>
              </a:rPr>
              <a:t> </a:t>
            </a:r>
            <a:r>
              <a:rPr lang="en-US" sz="1600" b="1" dirty="0" err="1" smtClean="0">
                <a:solidFill>
                  <a:srgbClr val="FF0000"/>
                </a:solidFill>
                <a:latin typeface="Arial"/>
                <a:cs typeface="Arial"/>
              </a:rPr>
              <a:t>toán</a:t>
            </a:r>
            <a:r>
              <a:rPr lang="en-US" sz="1600" b="1" dirty="0" smtClean="0">
                <a:solidFill>
                  <a:srgbClr val="FF0000"/>
                </a:solidFill>
                <a:latin typeface="Arial"/>
                <a:cs typeface="Arial"/>
              </a:rPr>
              <a:t> </a:t>
            </a:r>
            <a:r>
              <a:rPr lang="en-US" sz="1600" b="1" dirty="0" err="1" smtClean="0">
                <a:solidFill>
                  <a:srgbClr val="FF0000"/>
                </a:solidFill>
                <a:latin typeface="Arial"/>
                <a:cs typeface="Arial"/>
              </a:rPr>
              <a:t>địa</a:t>
            </a:r>
            <a:r>
              <a:rPr lang="en-US" sz="1600" b="1" dirty="0" smtClean="0">
                <a:solidFill>
                  <a:srgbClr val="FF0000"/>
                </a:solidFill>
                <a:latin typeface="Arial"/>
                <a:cs typeface="Arial"/>
              </a:rPr>
              <a:t> </a:t>
            </a:r>
            <a:r>
              <a:rPr lang="en-US" sz="1600" b="1" dirty="0" err="1" smtClean="0">
                <a:solidFill>
                  <a:srgbClr val="FF0000"/>
                </a:solidFill>
                <a:latin typeface="Arial"/>
                <a:cs typeface="Arial"/>
              </a:rPr>
              <a:t>chỉ</a:t>
            </a:r>
            <a:r>
              <a:rPr lang="en-US" sz="1600" b="1" dirty="0" smtClean="0">
                <a:solidFill>
                  <a:srgbClr val="FF0000"/>
                </a:solidFill>
                <a:latin typeface="Arial"/>
                <a:cs typeface="Arial"/>
              </a:rPr>
              <a:t> </a:t>
            </a:r>
            <a:r>
              <a:rPr lang="en-US" sz="1600" b="1" dirty="0" err="1" smtClean="0">
                <a:solidFill>
                  <a:srgbClr val="FF0000"/>
                </a:solidFill>
                <a:latin typeface="Arial"/>
                <a:cs typeface="Arial"/>
              </a:rPr>
              <a:t>rẽ</a:t>
            </a:r>
            <a:r>
              <a:rPr lang="en-US" sz="1600" b="1" dirty="0" smtClean="0">
                <a:solidFill>
                  <a:srgbClr val="FF0000"/>
                </a:solidFill>
                <a:latin typeface="Arial"/>
                <a:cs typeface="Arial"/>
              </a:rPr>
              <a:t> </a:t>
            </a:r>
            <a:r>
              <a:rPr lang="en-US" sz="1600" b="1" dirty="0" err="1" smtClean="0">
                <a:solidFill>
                  <a:srgbClr val="FF0000"/>
                </a:solidFill>
                <a:latin typeface="Arial"/>
                <a:cs typeface="Arial"/>
              </a:rPr>
              <a:t>nhánh</a:t>
            </a:r>
            <a:r>
              <a:rPr lang="en-US" sz="1600" b="1" dirty="0" smtClean="0">
                <a:solidFill>
                  <a:srgbClr val="FF0000"/>
                </a:solidFill>
                <a:latin typeface="Arial"/>
                <a:cs typeface="Arial"/>
              </a:rPr>
              <a:t>: </a:t>
            </a:r>
            <a:r>
              <a:rPr lang="en-US" sz="1600" b="1" dirty="0" err="1" smtClean="0">
                <a:solidFill>
                  <a:srgbClr val="FF0000"/>
                </a:solidFill>
                <a:latin typeface="Arial"/>
                <a:cs typeface="Arial"/>
              </a:rPr>
              <a:t>không</a:t>
            </a:r>
            <a:r>
              <a:rPr lang="en-US" sz="1600" b="1" dirty="0" smtClean="0">
                <a:solidFill>
                  <a:srgbClr val="FF0000"/>
                </a:solidFill>
                <a:latin typeface="Arial"/>
                <a:cs typeface="Arial"/>
              </a:rPr>
              <a:t> </a:t>
            </a:r>
            <a:r>
              <a:rPr lang="en-US" sz="1600" b="1" dirty="0" err="1" smtClean="0">
                <a:solidFill>
                  <a:srgbClr val="FF0000"/>
                </a:solidFill>
                <a:latin typeface="Arial"/>
                <a:cs typeface="Arial"/>
              </a:rPr>
              <a:t>sử</a:t>
            </a:r>
            <a:r>
              <a:rPr lang="en-US" sz="1600" b="1" dirty="0" smtClean="0">
                <a:solidFill>
                  <a:srgbClr val="FF0000"/>
                </a:solidFill>
                <a:latin typeface="Arial"/>
                <a:cs typeface="Arial"/>
              </a:rPr>
              <a:t> </a:t>
            </a:r>
            <a:r>
              <a:rPr lang="en-US" sz="1600" b="1" dirty="0" err="1" smtClean="0">
                <a:solidFill>
                  <a:srgbClr val="FF0000"/>
                </a:solidFill>
                <a:latin typeface="Arial"/>
                <a:cs typeface="Arial"/>
              </a:rPr>
              <a:t>dụng</a:t>
            </a:r>
            <a:r>
              <a:rPr lang="en-US" sz="1600" dirty="0" smtClean="0">
                <a:solidFill>
                  <a:srgbClr val="FF0000"/>
                </a:solidFill>
                <a:latin typeface="Arial"/>
                <a:cs typeface="Arial"/>
              </a:rPr>
              <a:t> ALU </a:t>
            </a:r>
            <a:r>
              <a:rPr lang="en-US" sz="1600" dirty="0" err="1" smtClean="0">
                <a:solidFill>
                  <a:srgbClr val="FF0000"/>
                </a:solidFill>
                <a:latin typeface="Arial"/>
                <a:cs typeface="Arial"/>
              </a:rPr>
              <a:t>cho</a:t>
            </a:r>
            <a:r>
              <a:rPr lang="en-US" sz="1600" dirty="0" smtClean="0">
                <a:solidFill>
                  <a:srgbClr val="FF0000"/>
                </a:solidFill>
                <a:latin typeface="Arial"/>
                <a:cs typeface="Arial"/>
              </a:rPr>
              <a:t> </a:t>
            </a:r>
            <a:r>
              <a:rPr lang="en-US" sz="1600" dirty="0" err="1" smtClean="0">
                <a:solidFill>
                  <a:srgbClr val="FF0000"/>
                </a:solidFill>
                <a:latin typeface="Arial"/>
                <a:cs typeface="Arial"/>
              </a:rPr>
              <a:t>phép</a:t>
            </a:r>
            <a:r>
              <a:rPr lang="en-US" sz="1600" dirty="0" smtClean="0">
                <a:solidFill>
                  <a:srgbClr val="FF0000"/>
                </a:solidFill>
                <a:latin typeface="Arial"/>
                <a:cs typeface="Arial"/>
              </a:rPr>
              <a:t> </a:t>
            </a:r>
            <a:r>
              <a:rPr lang="en-US" sz="1600" dirty="0" err="1" smtClean="0">
                <a:solidFill>
                  <a:srgbClr val="FF0000"/>
                </a:solidFill>
                <a:latin typeface="Arial"/>
                <a:cs typeface="Arial"/>
              </a:rPr>
              <a:t>toán</a:t>
            </a:r>
            <a:r>
              <a:rPr lang="en-US" sz="1600" dirty="0" smtClean="0">
                <a:solidFill>
                  <a:srgbClr val="FF0000"/>
                </a:solidFill>
                <a:latin typeface="Arial"/>
                <a:cs typeface="Arial"/>
              </a:rPr>
              <a:t> so </a:t>
            </a:r>
            <a:r>
              <a:rPr lang="en-US" sz="1600" dirty="0" err="1" smtClean="0">
                <a:solidFill>
                  <a:srgbClr val="FF0000"/>
                </a:solidFill>
                <a:latin typeface="Arial"/>
                <a:cs typeface="Arial"/>
              </a:rPr>
              <a:t>sánh</a:t>
            </a:r>
            <a:r>
              <a:rPr lang="en-US" sz="1600" dirty="0" smtClean="0">
                <a:solidFill>
                  <a:srgbClr val="FF0000"/>
                </a:solidFill>
                <a:latin typeface="Arial"/>
                <a:cs typeface="Arial"/>
              </a:rPr>
              <a:t> </a:t>
            </a:r>
            <a:r>
              <a:rPr lang="en-US" sz="1600" dirty="0" err="1" smtClean="0">
                <a:solidFill>
                  <a:srgbClr val="FF0000"/>
                </a:solidFill>
                <a:latin typeface="Arial"/>
                <a:cs typeface="Arial"/>
              </a:rPr>
              <a:t>và</a:t>
            </a:r>
            <a:r>
              <a:rPr lang="en-US" sz="1600" dirty="0" smtClean="0">
                <a:solidFill>
                  <a:srgbClr val="FF0000"/>
                </a:solidFill>
                <a:latin typeface="Arial"/>
                <a:cs typeface="Arial"/>
              </a:rPr>
              <a:t> </a:t>
            </a:r>
            <a:r>
              <a:rPr lang="en-US" sz="1600" dirty="0" err="1" smtClean="0">
                <a:solidFill>
                  <a:srgbClr val="FF0000"/>
                </a:solidFill>
                <a:latin typeface="Arial"/>
                <a:cs typeface="Arial"/>
              </a:rPr>
              <a:t>tính</a:t>
            </a:r>
            <a:r>
              <a:rPr lang="en-US" sz="1600" dirty="0" smtClean="0">
                <a:solidFill>
                  <a:srgbClr val="FF0000"/>
                </a:solidFill>
                <a:latin typeface="Arial"/>
                <a:cs typeface="Arial"/>
              </a:rPr>
              <a:t> </a:t>
            </a:r>
            <a:r>
              <a:rPr lang="en-US" sz="1600" dirty="0" err="1" smtClean="0">
                <a:solidFill>
                  <a:srgbClr val="FF0000"/>
                </a:solidFill>
                <a:latin typeface="Arial"/>
                <a:cs typeface="Arial"/>
              </a:rPr>
              <a:t>toán</a:t>
            </a:r>
            <a:r>
              <a:rPr lang="en-US" sz="1600" dirty="0" smtClean="0">
                <a:solidFill>
                  <a:srgbClr val="FF0000"/>
                </a:solidFill>
                <a:latin typeface="Arial"/>
                <a:cs typeface="Arial"/>
              </a:rPr>
              <a:t> </a:t>
            </a:r>
            <a:r>
              <a:rPr lang="en-US" sz="1600" dirty="0" err="1" smtClean="0">
                <a:solidFill>
                  <a:srgbClr val="FF0000"/>
                </a:solidFill>
                <a:latin typeface="Arial"/>
                <a:cs typeface="Arial"/>
              </a:rPr>
              <a:t>địa</a:t>
            </a:r>
            <a:r>
              <a:rPr lang="en-US" sz="1600" dirty="0" smtClean="0">
                <a:solidFill>
                  <a:srgbClr val="FF0000"/>
                </a:solidFill>
                <a:latin typeface="Arial"/>
                <a:cs typeface="Arial"/>
              </a:rPr>
              <a:t> </a:t>
            </a:r>
            <a:r>
              <a:rPr lang="en-US" sz="1600" dirty="0" err="1" smtClean="0">
                <a:solidFill>
                  <a:srgbClr val="FF0000"/>
                </a:solidFill>
                <a:latin typeface="Arial"/>
                <a:cs typeface="Arial"/>
              </a:rPr>
              <a:t>chỉ</a:t>
            </a:r>
            <a:r>
              <a:rPr lang="en-US" sz="1600" dirty="0" smtClean="0">
                <a:solidFill>
                  <a:srgbClr val="FF0000"/>
                </a:solidFill>
                <a:latin typeface="Arial"/>
                <a:cs typeface="Arial"/>
              </a:rPr>
              <a:t> </a:t>
            </a:r>
            <a:r>
              <a:rPr lang="en-US" sz="1600" dirty="0" err="1" smtClean="0">
                <a:solidFill>
                  <a:srgbClr val="FF0000"/>
                </a:solidFill>
                <a:latin typeface="Arial"/>
                <a:cs typeface="Arial"/>
              </a:rPr>
              <a:t>cùng</a:t>
            </a:r>
            <a:r>
              <a:rPr lang="en-US" sz="1600" dirty="0" smtClean="0">
                <a:solidFill>
                  <a:srgbClr val="FF0000"/>
                </a:solidFill>
                <a:latin typeface="Arial"/>
                <a:cs typeface="Arial"/>
              </a:rPr>
              <a:t> </a:t>
            </a:r>
            <a:r>
              <a:rPr lang="en-US" sz="1600" dirty="0" err="1" smtClean="0">
                <a:solidFill>
                  <a:srgbClr val="FF0000"/>
                </a:solidFill>
                <a:latin typeface="Arial"/>
                <a:cs typeface="Arial"/>
              </a:rPr>
              <a:t>một</a:t>
            </a:r>
            <a:r>
              <a:rPr lang="en-US" sz="1600" dirty="0" smtClean="0">
                <a:solidFill>
                  <a:srgbClr val="FF0000"/>
                </a:solidFill>
                <a:latin typeface="Arial"/>
                <a:cs typeface="Arial"/>
              </a:rPr>
              <a:t> </a:t>
            </a:r>
            <a:r>
              <a:rPr lang="en-US" sz="1600" dirty="0" err="1" smtClean="0">
                <a:solidFill>
                  <a:srgbClr val="FF0000"/>
                </a:solidFill>
                <a:latin typeface="Arial"/>
                <a:cs typeface="Arial"/>
              </a:rPr>
              <a:t>thời</a:t>
            </a:r>
            <a:r>
              <a:rPr lang="en-US" sz="1600" dirty="0" smtClean="0">
                <a:solidFill>
                  <a:srgbClr val="FF0000"/>
                </a:solidFill>
                <a:latin typeface="Arial"/>
                <a:cs typeface="Arial"/>
              </a:rPr>
              <a:t> </a:t>
            </a:r>
            <a:r>
              <a:rPr lang="en-US" sz="1600" dirty="0" err="1" smtClean="0">
                <a:solidFill>
                  <a:srgbClr val="FF0000"/>
                </a:solidFill>
                <a:latin typeface="Arial"/>
                <a:cs typeface="Arial"/>
              </a:rPr>
              <a:t>điểm</a:t>
            </a:r>
            <a:r>
              <a:rPr lang="en-US" sz="1600" dirty="0">
                <a:solidFill>
                  <a:srgbClr val="FF0000"/>
                </a:solidFill>
                <a:latin typeface="Arial"/>
                <a:cs typeface="Arial"/>
              </a:rPr>
              <a:t>.</a:t>
            </a:r>
            <a:endParaRPr lang="en-US" sz="1600" b="1" dirty="0">
              <a:solidFill>
                <a:srgbClr val="FF0000"/>
              </a:solidFill>
              <a:latin typeface="Arial"/>
              <a:cs typeface="Arial"/>
            </a:endParaRPr>
          </a:p>
          <a:p>
            <a:pPr indent="463550"/>
            <a:r>
              <a:rPr lang="en-US" sz="1600" dirty="0">
                <a:latin typeface="Arial"/>
                <a:cs typeface="Arial"/>
              </a:rPr>
              <a:t>– </a:t>
            </a:r>
            <a:r>
              <a:rPr lang="en-US" sz="1600" b="1" dirty="0" err="1" smtClean="0">
                <a:latin typeface="Arial"/>
                <a:cs typeface="Arial"/>
              </a:rPr>
              <a:t>thực</a:t>
            </a:r>
            <a:r>
              <a:rPr lang="en-US" sz="1600" b="1" dirty="0" smtClean="0">
                <a:latin typeface="Arial"/>
                <a:cs typeface="Arial"/>
              </a:rPr>
              <a:t> </a:t>
            </a:r>
            <a:r>
              <a:rPr lang="en-US" sz="1600" b="1" dirty="0" err="1" smtClean="0">
                <a:latin typeface="Arial"/>
                <a:cs typeface="Arial"/>
              </a:rPr>
              <a:t>thi</a:t>
            </a:r>
            <a:r>
              <a:rPr lang="en-US" sz="1600" b="1" dirty="0" smtClean="0">
                <a:latin typeface="Arial"/>
                <a:cs typeface="Arial"/>
              </a:rPr>
              <a:t> </a:t>
            </a:r>
            <a:r>
              <a:rPr lang="en-US" sz="1600" b="1" dirty="0" err="1" smtClean="0">
                <a:latin typeface="Arial"/>
                <a:cs typeface="Arial"/>
              </a:rPr>
              <a:t>các</a:t>
            </a:r>
            <a:r>
              <a:rPr lang="en-US" sz="1600" b="1" dirty="0" smtClean="0">
                <a:latin typeface="Arial"/>
                <a:cs typeface="Arial"/>
              </a:rPr>
              <a:t> </a:t>
            </a:r>
            <a:r>
              <a:rPr lang="en-US" sz="1600" b="1" dirty="0" err="1" smtClean="0">
                <a:latin typeface="Arial"/>
                <a:cs typeface="Arial"/>
              </a:rPr>
              <a:t>nhánh</a:t>
            </a:r>
            <a:r>
              <a:rPr lang="en-US" sz="1600" b="1" dirty="0" smtClean="0">
                <a:latin typeface="Arial"/>
                <a:cs typeface="Arial"/>
              </a:rPr>
              <a:t> so </a:t>
            </a:r>
            <a:r>
              <a:rPr lang="en-US" sz="1600" b="1" dirty="0" err="1" smtClean="0">
                <a:latin typeface="Arial"/>
                <a:cs typeface="Arial"/>
              </a:rPr>
              <a:t>sánh</a:t>
            </a:r>
            <a:r>
              <a:rPr lang="en-US" sz="1600" b="1" dirty="0" smtClean="0">
                <a:latin typeface="Arial"/>
                <a:cs typeface="Arial"/>
              </a:rPr>
              <a:t> </a:t>
            </a:r>
            <a:endParaRPr lang="en-US" sz="1600" b="1" dirty="0">
              <a:latin typeface="Arial"/>
              <a:cs typeface="Arial"/>
            </a:endParaRPr>
          </a:p>
          <a:p>
            <a:pPr indent="463550"/>
            <a:r>
              <a:rPr lang="en-US" sz="1600" dirty="0">
                <a:latin typeface="Arial"/>
                <a:cs typeface="Arial"/>
              </a:rPr>
              <a:t>– </a:t>
            </a:r>
            <a:r>
              <a:rPr lang="en-US" sz="1600" b="1" dirty="0" err="1" smtClean="0">
                <a:latin typeface="Arial"/>
                <a:cs typeface="Arial"/>
              </a:rPr>
              <a:t>cập</a:t>
            </a:r>
            <a:r>
              <a:rPr lang="en-US" sz="1600" b="1" dirty="0" smtClean="0">
                <a:latin typeface="Arial"/>
                <a:cs typeface="Arial"/>
              </a:rPr>
              <a:t> </a:t>
            </a:r>
            <a:r>
              <a:rPr lang="en-US" sz="1600" b="1" dirty="0" err="1" smtClean="0">
                <a:latin typeface="Arial"/>
                <a:cs typeface="Arial"/>
              </a:rPr>
              <a:t>nhật</a:t>
            </a:r>
            <a:r>
              <a:rPr lang="en-US" sz="1600" b="1" dirty="0" smtClean="0">
                <a:latin typeface="Arial"/>
                <a:cs typeface="Arial"/>
              </a:rPr>
              <a:t> </a:t>
            </a:r>
            <a:r>
              <a:rPr lang="en-US" sz="1600" b="1" dirty="0" err="1" smtClean="0">
                <a:latin typeface="Arial"/>
                <a:cs typeface="Arial"/>
              </a:rPr>
              <a:t>lại</a:t>
            </a:r>
            <a:r>
              <a:rPr lang="en-US" sz="1600" b="1" dirty="0" smtClean="0">
                <a:latin typeface="Arial"/>
                <a:cs typeface="Arial"/>
              </a:rPr>
              <a:t> </a:t>
            </a:r>
            <a:r>
              <a:rPr lang="en-US" sz="1600" b="1" dirty="0" err="1" smtClean="0">
                <a:latin typeface="Arial"/>
                <a:cs typeface="Arial"/>
              </a:rPr>
              <a:t>giá</a:t>
            </a:r>
            <a:r>
              <a:rPr lang="en-US" sz="1600" b="1" dirty="0" smtClean="0">
                <a:latin typeface="Arial"/>
                <a:cs typeface="Arial"/>
              </a:rPr>
              <a:t> </a:t>
            </a:r>
            <a:r>
              <a:rPr lang="en-US" sz="1600" b="1" dirty="0" err="1" smtClean="0">
                <a:latin typeface="Arial"/>
                <a:cs typeface="Arial"/>
              </a:rPr>
              <a:t>trị</a:t>
            </a:r>
            <a:r>
              <a:rPr lang="en-US" sz="1600" b="1" dirty="0" smtClean="0">
                <a:latin typeface="Arial"/>
                <a:cs typeface="Arial"/>
              </a:rPr>
              <a:t> </a:t>
            </a:r>
            <a:r>
              <a:rPr lang="en-US" sz="1600" b="1" dirty="0" err="1" smtClean="0">
                <a:latin typeface="Arial"/>
                <a:cs typeface="Arial"/>
              </a:rPr>
              <a:t>của</a:t>
            </a:r>
            <a:r>
              <a:rPr lang="en-US" sz="1600" b="1" dirty="0" smtClean="0">
                <a:latin typeface="Arial"/>
                <a:cs typeface="Arial"/>
              </a:rPr>
              <a:t> PC</a:t>
            </a:r>
            <a:endParaRPr lang="en-US" sz="1600" dirty="0">
              <a:latin typeface="Arial"/>
              <a:cs typeface="Arial"/>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866750"/>
            <a:ext cx="2362200" cy="1863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35165" y="3155515"/>
            <a:ext cx="3976062" cy="15174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4953000"/>
            <a:ext cx="2288449" cy="1581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93117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508377" cy="1143000"/>
          </a:xfrm>
        </p:spPr>
        <p:txBody>
          <a:bodyPr/>
          <a:lstStyle/>
          <a:p>
            <a:r>
              <a:rPr lang="en-US" b="1" dirty="0" err="1" smtClean="0">
                <a:latin typeface="Arial"/>
                <a:cs typeface="Arial"/>
              </a:rPr>
              <a:t>Kết</a:t>
            </a:r>
            <a:r>
              <a:rPr lang="en-US" b="1" dirty="0" smtClean="0">
                <a:latin typeface="Arial"/>
                <a:cs typeface="Arial"/>
              </a:rPr>
              <a:t> </a:t>
            </a:r>
            <a:r>
              <a:rPr lang="en-US" b="1" dirty="0" err="1" smtClean="0">
                <a:latin typeface="Arial"/>
                <a:cs typeface="Arial"/>
              </a:rPr>
              <a:t>nối</a:t>
            </a:r>
            <a:r>
              <a:rPr lang="en-US" b="1" dirty="0" smtClean="0">
                <a:latin typeface="Arial"/>
                <a:cs typeface="Arial"/>
              </a:rPr>
              <a:t> RF </a:t>
            </a:r>
            <a:r>
              <a:rPr lang="en-US" b="1" dirty="0" err="1" smtClean="0">
                <a:latin typeface="Arial"/>
                <a:cs typeface="Arial"/>
              </a:rPr>
              <a:t>và</a:t>
            </a:r>
            <a:r>
              <a:rPr lang="en-US" b="1" dirty="0" smtClean="0">
                <a:latin typeface="Arial"/>
                <a:cs typeface="Arial"/>
              </a:rPr>
              <a:t> ALU</a:t>
            </a:r>
            <a:r>
              <a:rPr lang="en-US" b="1" dirty="0">
                <a:latin typeface="Arial"/>
                <a:cs typeface="Arial"/>
              </a:rPr>
              <a:t> </a:t>
            </a:r>
            <a:endParaRPr lang="en-US" dirty="0">
              <a:latin typeface="Arial"/>
              <a:cs typeface="Aria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362200"/>
            <a:ext cx="6852835" cy="3481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8726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Arial"/>
                <a:cs typeface="Arial"/>
              </a:rPr>
              <a:t>Kết</a:t>
            </a:r>
            <a:r>
              <a:rPr lang="en-US" b="1" dirty="0" smtClean="0">
                <a:latin typeface="Arial"/>
                <a:cs typeface="Arial"/>
              </a:rPr>
              <a:t> </a:t>
            </a:r>
            <a:r>
              <a:rPr lang="en-US" b="1" dirty="0" err="1" smtClean="0">
                <a:latin typeface="Arial"/>
                <a:cs typeface="Arial"/>
              </a:rPr>
              <a:t>nối</a:t>
            </a:r>
            <a:r>
              <a:rPr lang="en-US" b="1" dirty="0" smtClean="0">
                <a:latin typeface="Arial"/>
                <a:cs typeface="Arial"/>
              </a:rPr>
              <a:t> ALU </a:t>
            </a:r>
            <a:r>
              <a:rPr lang="en-US" b="1" dirty="0" err="1" smtClean="0">
                <a:latin typeface="Arial"/>
                <a:cs typeface="Arial"/>
              </a:rPr>
              <a:t>với</a:t>
            </a:r>
            <a:r>
              <a:rPr lang="en-US" b="1" dirty="0" smtClean="0">
                <a:latin typeface="Arial"/>
                <a:cs typeface="Arial"/>
              </a:rPr>
              <a:t> </a:t>
            </a:r>
            <a:r>
              <a:rPr lang="en-US" b="1" dirty="0" err="1" smtClean="0">
                <a:latin typeface="Arial"/>
                <a:cs typeface="Arial"/>
              </a:rPr>
              <a:t>bộ</a:t>
            </a:r>
            <a:r>
              <a:rPr lang="en-US" b="1" dirty="0" smtClean="0">
                <a:latin typeface="Arial"/>
                <a:cs typeface="Arial"/>
              </a:rPr>
              <a:t> </a:t>
            </a:r>
            <a:r>
              <a:rPr lang="en-US" b="1" dirty="0" err="1" smtClean="0">
                <a:latin typeface="Arial"/>
                <a:cs typeface="Arial"/>
              </a:rPr>
              <a:t>nhớ</a:t>
            </a:r>
            <a:endParaRPr lang="en-US" b="1" dirty="0">
              <a:latin typeface="Arial"/>
              <a:cs typeface="Arial"/>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307212"/>
            <a:ext cx="8180988" cy="4017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118507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latin typeface="Arial"/>
                <a:cs typeface="Arial"/>
              </a:rPr>
              <a:t>Kết</a:t>
            </a:r>
            <a:r>
              <a:rPr lang="en-US" b="1" dirty="0" smtClean="0">
                <a:latin typeface="Arial"/>
                <a:cs typeface="Arial"/>
              </a:rPr>
              <a:t> </a:t>
            </a:r>
            <a:r>
              <a:rPr lang="en-US" b="1" dirty="0" err="1" smtClean="0">
                <a:latin typeface="Arial"/>
                <a:cs typeface="Arial"/>
              </a:rPr>
              <a:t>nối</a:t>
            </a:r>
            <a:r>
              <a:rPr lang="en-US" b="1" dirty="0" smtClean="0">
                <a:latin typeface="Arial"/>
                <a:cs typeface="Arial"/>
              </a:rPr>
              <a:t> </a:t>
            </a:r>
            <a:r>
              <a:rPr lang="en-US" b="1" dirty="0" err="1" smtClean="0">
                <a:latin typeface="Arial"/>
                <a:cs typeface="Arial"/>
              </a:rPr>
              <a:t>giá</a:t>
            </a:r>
            <a:r>
              <a:rPr lang="en-US" b="1" dirty="0" smtClean="0">
                <a:latin typeface="Arial"/>
                <a:cs typeface="Arial"/>
              </a:rPr>
              <a:t> </a:t>
            </a:r>
            <a:r>
              <a:rPr lang="en-US" b="1" dirty="0" err="1" smtClean="0">
                <a:latin typeface="Arial"/>
                <a:cs typeface="Arial"/>
              </a:rPr>
              <a:t>trị</a:t>
            </a:r>
            <a:r>
              <a:rPr lang="en-US" b="1" dirty="0" smtClean="0">
                <a:latin typeface="Arial"/>
                <a:cs typeface="Arial"/>
              </a:rPr>
              <a:t> </a:t>
            </a:r>
            <a:r>
              <a:rPr lang="en-US" b="1" dirty="0" err="1" smtClean="0">
                <a:latin typeface="Arial"/>
                <a:cs typeface="Arial"/>
              </a:rPr>
              <a:t>tức</a:t>
            </a:r>
            <a:r>
              <a:rPr lang="en-US" b="1" dirty="0" smtClean="0">
                <a:latin typeface="Arial"/>
                <a:cs typeface="Arial"/>
              </a:rPr>
              <a:t> </a:t>
            </a:r>
            <a:r>
              <a:rPr lang="en-US" b="1" dirty="0" err="1" smtClean="0">
                <a:latin typeface="Arial"/>
                <a:cs typeface="Arial"/>
              </a:rPr>
              <a:t>thời</a:t>
            </a:r>
            <a:r>
              <a:rPr lang="en-US" b="1" dirty="0" smtClean="0">
                <a:latin typeface="Arial"/>
                <a:cs typeface="Arial"/>
              </a:rPr>
              <a:t> </a:t>
            </a:r>
            <a:r>
              <a:rPr lang="en-US" b="1" dirty="0" err="1" smtClean="0">
                <a:latin typeface="Arial"/>
                <a:cs typeface="Arial"/>
              </a:rPr>
              <a:t>để</a:t>
            </a:r>
            <a:r>
              <a:rPr lang="en-US" b="1" dirty="0" smtClean="0">
                <a:latin typeface="Arial"/>
                <a:cs typeface="Arial"/>
              </a:rPr>
              <a:t> </a:t>
            </a:r>
            <a:r>
              <a:rPr lang="en-US" b="1" dirty="0" err="1" smtClean="0">
                <a:latin typeface="Arial"/>
                <a:cs typeface="Arial"/>
              </a:rPr>
              <a:t>tính</a:t>
            </a:r>
            <a:r>
              <a:rPr lang="en-US" b="1" dirty="0" smtClean="0">
                <a:latin typeface="Arial"/>
                <a:cs typeface="Arial"/>
              </a:rPr>
              <a:t> </a:t>
            </a:r>
            <a:r>
              <a:rPr lang="en-US" b="1" dirty="0" err="1" smtClean="0">
                <a:latin typeface="Arial"/>
                <a:cs typeface="Arial"/>
              </a:rPr>
              <a:t>toán</a:t>
            </a:r>
            <a:r>
              <a:rPr lang="en-US" b="1" dirty="0" smtClean="0">
                <a:latin typeface="Arial"/>
                <a:cs typeface="Arial"/>
              </a:rPr>
              <a:t> </a:t>
            </a:r>
            <a:r>
              <a:rPr lang="en-US" b="1" dirty="0" err="1" smtClean="0">
                <a:latin typeface="Arial"/>
                <a:cs typeface="Arial"/>
              </a:rPr>
              <a:t>địa</a:t>
            </a:r>
            <a:r>
              <a:rPr lang="en-US" b="1" dirty="0" smtClean="0">
                <a:latin typeface="Arial"/>
                <a:cs typeface="Arial"/>
              </a:rPr>
              <a:t> </a:t>
            </a:r>
            <a:r>
              <a:rPr lang="en-US" b="1" dirty="0" err="1" smtClean="0">
                <a:latin typeface="Arial"/>
                <a:cs typeface="Arial"/>
              </a:rPr>
              <a:t>chỉ</a:t>
            </a:r>
            <a:endParaRPr lang="en-US" b="1" dirty="0">
              <a:latin typeface="Arial"/>
              <a:cs typeface="Arial"/>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8361472"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9730122"/>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75" y="381000"/>
            <a:ext cx="6508377" cy="1143000"/>
          </a:xfrm>
        </p:spPr>
        <p:txBody>
          <a:bodyPr/>
          <a:lstStyle/>
          <a:p>
            <a:r>
              <a:rPr lang="en-US" b="1" dirty="0" err="1" smtClean="0">
                <a:latin typeface="Arial"/>
                <a:cs typeface="Arial"/>
              </a:rPr>
              <a:t>Thêm</a:t>
            </a:r>
            <a:r>
              <a:rPr lang="en-US" b="1" dirty="0" smtClean="0">
                <a:latin typeface="Arial"/>
                <a:cs typeface="Arial"/>
              </a:rPr>
              <a:t> </a:t>
            </a:r>
            <a:r>
              <a:rPr lang="en-US" b="1" dirty="0" err="1" smtClean="0">
                <a:latin typeface="Arial"/>
                <a:cs typeface="Arial"/>
              </a:rPr>
              <a:t>vào</a:t>
            </a:r>
            <a:r>
              <a:rPr lang="en-US" b="1" dirty="0" smtClean="0">
                <a:latin typeface="Arial"/>
                <a:cs typeface="Arial"/>
              </a:rPr>
              <a:t> </a:t>
            </a:r>
            <a:r>
              <a:rPr lang="en-US" b="1" dirty="0" err="1" smtClean="0">
                <a:latin typeface="Arial"/>
                <a:cs typeface="Arial"/>
              </a:rPr>
              <a:t>bộ</a:t>
            </a:r>
            <a:r>
              <a:rPr lang="en-US" b="1" dirty="0" smtClean="0">
                <a:latin typeface="Arial"/>
                <a:cs typeface="Arial"/>
              </a:rPr>
              <a:t> </a:t>
            </a:r>
            <a:r>
              <a:rPr lang="en-US" b="1" dirty="0" err="1" smtClean="0">
                <a:latin typeface="Arial"/>
                <a:cs typeface="Arial"/>
              </a:rPr>
              <a:t>dồn</a:t>
            </a:r>
            <a:r>
              <a:rPr lang="en-US" b="1" dirty="0" smtClean="0">
                <a:latin typeface="Arial"/>
                <a:cs typeface="Arial"/>
              </a:rPr>
              <a:t> </a:t>
            </a:r>
            <a:r>
              <a:rPr lang="en-US" b="1" dirty="0" err="1" smtClean="0">
                <a:latin typeface="Arial"/>
                <a:cs typeface="Arial"/>
              </a:rPr>
              <a:t>kênh</a:t>
            </a:r>
            <a:r>
              <a:rPr lang="en-US" b="1" dirty="0" smtClean="0">
                <a:latin typeface="Arial"/>
                <a:cs typeface="Arial"/>
              </a:rPr>
              <a:t> </a:t>
            </a:r>
            <a:endParaRPr lang="en-US" dirty="0">
              <a:latin typeface="Arial"/>
              <a:cs typeface="Arial"/>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514600"/>
            <a:ext cx="6633929" cy="3309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19545" y="1734234"/>
            <a:ext cx="6858000" cy="369332"/>
          </a:xfrm>
          <a:prstGeom prst="rect">
            <a:avLst/>
          </a:prstGeom>
        </p:spPr>
        <p:txBody>
          <a:bodyPr wrap="square">
            <a:spAutoFit/>
          </a:bodyPr>
          <a:lstStyle/>
          <a:p>
            <a:r>
              <a:rPr lang="en-US" dirty="0" err="1" smtClean="0">
                <a:latin typeface="Arial"/>
                <a:cs typeface="Arial"/>
              </a:rPr>
              <a:t>Lựa</a:t>
            </a:r>
            <a:r>
              <a:rPr lang="en-US" dirty="0" smtClean="0">
                <a:latin typeface="Arial"/>
                <a:cs typeface="Arial"/>
              </a:rPr>
              <a:t> </a:t>
            </a:r>
            <a:r>
              <a:rPr lang="en-US" dirty="0" err="1" smtClean="0">
                <a:latin typeface="Arial"/>
                <a:cs typeface="Arial"/>
              </a:rPr>
              <a:t>chọn</a:t>
            </a:r>
            <a:r>
              <a:rPr lang="en-US" dirty="0" smtClean="0">
                <a:latin typeface="Arial"/>
                <a:cs typeface="Arial"/>
              </a:rPr>
              <a:t> </a:t>
            </a:r>
            <a:r>
              <a:rPr lang="en-US" dirty="0" err="1" smtClean="0">
                <a:latin typeface="Arial"/>
                <a:cs typeface="Arial"/>
              </a:rPr>
              <a:t>tín</a:t>
            </a:r>
            <a:r>
              <a:rPr lang="en-US" dirty="0" smtClean="0">
                <a:latin typeface="Arial"/>
                <a:cs typeface="Arial"/>
              </a:rPr>
              <a:t> </a:t>
            </a:r>
            <a:r>
              <a:rPr lang="en-US" dirty="0" err="1" smtClean="0">
                <a:latin typeface="Arial"/>
                <a:cs typeface="Arial"/>
              </a:rPr>
              <a:t>hiệu</a:t>
            </a:r>
            <a:r>
              <a:rPr lang="en-US" dirty="0" smtClean="0">
                <a:latin typeface="Arial"/>
                <a:cs typeface="Arial"/>
              </a:rPr>
              <a:t> </a:t>
            </a:r>
            <a:r>
              <a:rPr lang="en-US" dirty="0" err="1" smtClean="0">
                <a:latin typeface="Arial"/>
                <a:cs typeface="Arial"/>
              </a:rPr>
              <a:t>bằng</a:t>
            </a:r>
            <a:r>
              <a:rPr lang="en-US" dirty="0" smtClean="0">
                <a:latin typeface="Arial"/>
                <a:cs typeface="Arial"/>
              </a:rPr>
              <a:t> </a:t>
            </a:r>
            <a:r>
              <a:rPr lang="en-US" dirty="0" err="1" smtClean="0">
                <a:latin typeface="Arial"/>
                <a:cs typeface="Arial"/>
              </a:rPr>
              <a:t>Bộ</a:t>
            </a:r>
            <a:r>
              <a:rPr lang="en-US" dirty="0" smtClean="0">
                <a:latin typeface="Arial"/>
                <a:cs typeface="Arial"/>
              </a:rPr>
              <a:t> </a:t>
            </a:r>
            <a:r>
              <a:rPr lang="en-US" dirty="0" err="1" smtClean="0">
                <a:latin typeface="Arial"/>
                <a:cs typeface="Arial"/>
              </a:rPr>
              <a:t>dồn</a:t>
            </a:r>
            <a:r>
              <a:rPr lang="en-US" dirty="0" smtClean="0">
                <a:latin typeface="Arial"/>
                <a:cs typeface="Arial"/>
              </a:rPr>
              <a:t> </a:t>
            </a:r>
            <a:r>
              <a:rPr lang="en-US" dirty="0" err="1" smtClean="0">
                <a:latin typeface="Arial"/>
                <a:cs typeface="Arial"/>
              </a:rPr>
              <a:t>kênh</a:t>
            </a:r>
            <a:r>
              <a:rPr lang="en-US" dirty="0" smtClean="0">
                <a:latin typeface="Arial"/>
                <a:cs typeface="Arial"/>
              </a:rPr>
              <a:t> MUX</a:t>
            </a:r>
            <a:endParaRPr lang="en-US" dirty="0">
              <a:latin typeface="Arial"/>
              <a:cs typeface="Arial"/>
            </a:endParaRPr>
          </a:p>
        </p:txBody>
      </p:sp>
    </p:spTree>
    <p:extLst>
      <p:ext uri="{BB962C8B-B14F-4D97-AF65-F5344CB8AC3E}">
        <p14:creationId xmlns:p14="http://schemas.microsoft.com/office/powerpoint/2010/main" val="279519163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Material that is not in this lecture</a:t>
            </a:r>
            <a:r>
              <a:rPr lang="en-US" b="1" dirty="0"/>
              <a:t> </a:t>
            </a:r>
            <a:endParaRPr lang="en-US" dirty="0"/>
          </a:p>
        </p:txBody>
      </p:sp>
      <p:sp>
        <p:nvSpPr>
          <p:cNvPr id="3" name="Content Placeholder 2"/>
          <p:cNvSpPr>
            <a:spLocks noGrp="1"/>
          </p:cNvSpPr>
          <p:nvPr>
            <p:ph idx="1"/>
          </p:nvPr>
        </p:nvSpPr>
        <p:spPr>
          <a:xfrm>
            <a:off x="533400" y="2209800"/>
            <a:ext cx="8305800" cy="4525963"/>
          </a:xfrm>
        </p:spPr>
        <p:txBody>
          <a:bodyPr>
            <a:normAutofit/>
          </a:bodyPr>
          <a:lstStyle/>
          <a:p>
            <a:r>
              <a:rPr lang="en-US" b="1" dirty="0" smtClean="0"/>
              <a:t>Readings from the book</a:t>
            </a:r>
            <a:r>
              <a:rPr lang="en-US" b="1" dirty="0"/>
              <a:t> </a:t>
            </a:r>
          </a:p>
          <a:p>
            <a:pPr marL="228600" lvl="1" indent="0">
              <a:buNone/>
            </a:pPr>
            <a:r>
              <a:rPr lang="en-US" dirty="0"/>
              <a:t>– </a:t>
            </a:r>
            <a:r>
              <a:rPr lang="en-US" dirty="0" smtClean="0"/>
              <a:t>ALU Function field</a:t>
            </a:r>
            <a:r>
              <a:rPr lang="en-US" dirty="0"/>
              <a:t> </a:t>
            </a:r>
            <a:r>
              <a:rPr lang="en-US" dirty="0" smtClean="0"/>
              <a:t>(fig.4.13 in 4.4)</a:t>
            </a:r>
            <a:endParaRPr lang="en-US" dirty="0"/>
          </a:p>
          <a:p>
            <a:pPr marL="228600" lvl="1" indent="0">
              <a:buNone/>
            </a:pPr>
            <a:r>
              <a:rPr lang="en-US" dirty="0" smtClean="0"/>
              <a:t>– Some data path details</a:t>
            </a:r>
            <a:r>
              <a:rPr lang="en-US" dirty="0"/>
              <a:t> </a:t>
            </a:r>
            <a:endParaRPr lang="en-US" dirty="0" smtClean="0"/>
          </a:p>
          <a:p>
            <a:pPr marL="228600" lvl="1" indent="0">
              <a:buNone/>
            </a:pPr>
            <a:r>
              <a:rPr lang="en-US" dirty="0"/>
              <a:t>– The </a:t>
            </a:r>
            <a:r>
              <a:rPr lang="en-US" dirty="0" smtClean="0"/>
              <a:t>book has excellent descriptions of this topic.</a:t>
            </a:r>
          </a:p>
          <a:p>
            <a:r>
              <a:rPr lang="en-US" b="1" dirty="0" smtClean="0"/>
              <a:t>Please read the book before watching this lecture.</a:t>
            </a:r>
            <a:endParaRPr lang="en-US" b="1" dirty="0"/>
          </a:p>
          <a:p>
            <a:r>
              <a:rPr lang="en-US" b="1" dirty="0" smtClean="0"/>
              <a:t>The reading assignment is on the website.</a:t>
            </a:r>
            <a:endParaRPr lang="en-US" b="1" dirty="0"/>
          </a:p>
        </p:txBody>
      </p:sp>
    </p:spTree>
    <p:extLst>
      <p:ext uri="{BB962C8B-B14F-4D97-AF65-F5344CB8AC3E}">
        <p14:creationId xmlns:p14="http://schemas.microsoft.com/office/powerpoint/2010/main" val="562168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772400" cy="533400"/>
          </a:xfrm>
        </p:spPr>
        <p:txBody>
          <a:bodyPr>
            <a:normAutofit fontScale="90000"/>
          </a:bodyPr>
          <a:lstStyle/>
          <a:p>
            <a:r>
              <a:rPr lang="en-US" b="1" dirty="0" err="1" smtClean="0">
                <a:latin typeface="Arial"/>
                <a:cs typeface="Arial"/>
              </a:rPr>
              <a:t>Định</a:t>
            </a:r>
            <a:r>
              <a:rPr lang="en-US" b="1" dirty="0" smtClean="0">
                <a:latin typeface="Arial"/>
                <a:cs typeface="Arial"/>
              </a:rPr>
              <a:t> </a:t>
            </a:r>
            <a:r>
              <a:rPr lang="en-US" b="1" dirty="0" err="1" smtClean="0">
                <a:latin typeface="Arial"/>
                <a:cs typeface="Arial"/>
              </a:rPr>
              <a:t>tuyến</a:t>
            </a:r>
            <a:r>
              <a:rPr lang="en-US" b="1" dirty="0" smtClean="0">
                <a:latin typeface="Arial"/>
                <a:cs typeface="Arial"/>
              </a:rPr>
              <a:t> </a:t>
            </a:r>
            <a:r>
              <a:rPr lang="en-US" b="1" dirty="0" err="1" smtClean="0">
                <a:latin typeface="Arial"/>
                <a:cs typeface="Arial"/>
              </a:rPr>
              <a:t>tính</a:t>
            </a:r>
            <a:r>
              <a:rPr lang="en-US" b="1" dirty="0" smtClean="0">
                <a:latin typeface="Arial"/>
                <a:cs typeface="Arial"/>
              </a:rPr>
              <a:t> </a:t>
            </a:r>
            <a:r>
              <a:rPr lang="en-US" b="1" dirty="0" err="1" smtClean="0">
                <a:latin typeface="Arial"/>
                <a:cs typeface="Arial"/>
              </a:rPr>
              <a:t>hiệu</a:t>
            </a:r>
            <a:r>
              <a:rPr lang="en-US" b="1" dirty="0" smtClean="0">
                <a:latin typeface="Arial"/>
                <a:cs typeface="Arial"/>
              </a:rPr>
              <a:t> (control) </a:t>
            </a:r>
            <a:endParaRPr lang="en-US" dirty="0">
              <a:latin typeface="Arial"/>
              <a:cs typeface="Arial"/>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952929"/>
            <a:ext cx="6889482" cy="3481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33400" y="1752600"/>
            <a:ext cx="8229600" cy="1200329"/>
          </a:xfrm>
          <a:prstGeom prst="rect">
            <a:avLst/>
          </a:prstGeom>
        </p:spPr>
        <p:txBody>
          <a:bodyPr wrap="square">
            <a:spAutoFit/>
          </a:bodyPr>
          <a:lstStyle/>
          <a:p>
            <a:r>
              <a:rPr lang="en-US" dirty="0">
                <a:latin typeface="Arial"/>
                <a:cs typeface="Arial"/>
              </a:rPr>
              <a:t>• </a:t>
            </a:r>
            <a:r>
              <a:rPr lang="en-US" dirty="0" smtClean="0">
                <a:latin typeface="Arial"/>
                <a:cs typeface="Arial"/>
              </a:rPr>
              <a:t>MUX </a:t>
            </a:r>
            <a:r>
              <a:rPr lang="en-US" dirty="0" err="1" smtClean="0">
                <a:latin typeface="Arial"/>
                <a:cs typeface="Arial"/>
              </a:rPr>
              <a:t>lựa</a:t>
            </a:r>
            <a:r>
              <a:rPr lang="en-US" dirty="0" smtClean="0">
                <a:latin typeface="Arial"/>
                <a:cs typeface="Arial"/>
              </a:rPr>
              <a:t> </a:t>
            </a:r>
            <a:r>
              <a:rPr lang="en-US" dirty="0" err="1" smtClean="0">
                <a:latin typeface="Arial"/>
                <a:cs typeface="Arial"/>
              </a:rPr>
              <a:t>chọn</a:t>
            </a:r>
            <a:r>
              <a:rPr lang="en-US" dirty="0" smtClean="0">
                <a:latin typeface="Arial"/>
                <a:cs typeface="Arial"/>
              </a:rPr>
              <a:t> </a:t>
            </a:r>
            <a:r>
              <a:rPr lang="en-US" b="1" dirty="0" smtClean="0">
                <a:latin typeface="Arial"/>
                <a:cs typeface="Arial"/>
              </a:rPr>
              <a:t>ALU input</a:t>
            </a:r>
            <a:r>
              <a:rPr lang="en-US" b="1" dirty="0">
                <a:latin typeface="Arial"/>
                <a:cs typeface="Arial"/>
              </a:rPr>
              <a:t> </a:t>
            </a:r>
            <a:r>
              <a:rPr lang="en-US" dirty="0" smtClean="0">
                <a:latin typeface="Arial"/>
                <a:cs typeface="Arial"/>
              </a:rPr>
              <a:t>(</a:t>
            </a:r>
            <a:r>
              <a:rPr lang="en-US" dirty="0" err="1" smtClean="0">
                <a:latin typeface="Arial"/>
                <a:cs typeface="Arial"/>
              </a:rPr>
              <a:t>tệp</a:t>
            </a:r>
            <a:r>
              <a:rPr lang="en-US" dirty="0" smtClean="0">
                <a:latin typeface="Arial"/>
                <a:cs typeface="Arial"/>
              </a:rPr>
              <a:t> </a:t>
            </a:r>
            <a:r>
              <a:rPr lang="en-US" dirty="0" err="1" smtClean="0">
                <a:latin typeface="Arial"/>
                <a:cs typeface="Arial"/>
              </a:rPr>
              <a:t>thanh</a:t>
            </a:r>
            <a:r>
              <a:rPr lang="en-US" dirty="0" smtClean="0">
                <a:latin typeface="Arial"/>
                <a:cs typeface="Arial"/>
              </a:rPr>
              <a:t> </a:t>
            </a:r>
            <a:r>
              <a:rPr lang="en-US" dirty="0" err="1" smtClean="0">
                <a:latin typeface="Arial"/>
                <a:cs typeface="Arial"/>
              </a:rPr>
              <a:t>ghi</a:t>
            </a:r>
            <a:r>
              <a:rPr lang="en-US" dirty="0" smtClean="0">
                <a:latin typeface="Arial"/>
                <a:cs typeface="Arial"/>
              </a:rPr>
              <a:t> </a:t>
            </a:r>
            <a:r>
              <a:rPr lang="en-US" dirty="0" err="1" smtClean="0">
                <a:latin typeface="Arial"/>
                <a:cs typeface="Arial"/>
              </a:rPr>
              <a:t>hoặc</a:t>
            </a:r>
            <a:r>
              <a:rPr lang="en-US" dirty="0" smtClean="0">
                <a:latin typeface="Arial"/>
                <a:cs typeface="Arial"/>
              </a:rPr>
              <a:t> </a:t>
            </a:r>
            <a:r>
              <a:rPr lang="en-US" dirty="0" err="1" smtClean="0">
                <a:latin typeface="Arial"/>
                <a:cs typeface="Arial"/>
              </a:rPr>
              <a:t>các</a:t>
            </a:r>
            <a:r>
              <a:rPr lang="en-US" dirty="0" smtClean="0">
                <a:latin typeface="Arial"/>
                <a:cs typeface="Arial"/>
              </a:rPr>
              <a:t> </a:t>
            </a:r>
            <a:r>
              <a:rPr lang="en-US" dirty="0" err="1" smtClean="0">
                <a:latin typeface="Arial"/>
                <a:cs typeface="Arial"/>
              </a:rPr>
              <a:t>giá</a:t>
            </a:r>
            <a:r>
              <a:rPr lang="en-US" dirty="0" smtClean="0">
                <a:latin typeface="Arial"/>
                <a:cs typeface="Arial"/>
              </a:rPr>
              <a:t> </a:t>
            </a:r>
            <a:r>
              <a:rPr lang="en-US" dirty="0" err="1" smtClean="0">
                <a:latin typeface="Arial"/>
                <a:cs typeface="Arial"/>
              </a:rPr>
              <a:t>trị</a:t>
            </a:r>
            <a:r>
              <a:rPr lang="en-US" dirty="0" smtClean="0">
                <a:latin typeface="Arial"/>
                <a:cs typeface="Arial"/>
              </a:rPr>
              <a:t> </a:t>
            </a:r>
            <a:r>
              <a:rPr lang="en-US" dirty="0" err="1" smtClean="0">
                <a:latin typeface="Arial"/>
                <a:cs typeface="Arial"/>
              </a:rPr>
              <a:t>hằng</a:t>
            </a:r>
            <a:r>
              <a:rPr lang="en-US" dirty="0" smtClean="0">
                <a:latin typeface="Arial"/>
                <a:cs typeface="Arial"/>
              </a:rPr>
              <a:t> </a:t>
            </a:r>
            <a:r>
              <a:rPr lang="en-US" dirty="0" err="1" smtClean="0">
                <a:latin typeface="Arial"/>
                <a:cs typeface="Arial"/>
              </a:rPr>
              <a:t>số</a:t>
            </a:r>
            <a:r>
              <a:rPr lang="en-US" dirty="0" smtClean="0">
                <a:latin typeface="Arial"/>
                <a:cs typeface="Arial"/>
              </a:rPr>
              <a:t> </a:t>
            </a:r>
            <a:r>
              <a:rPr lang="en-US" dirty="0" err="1" smtClean="0">
                <a:latin typeface="Arial"/>
                <a:cs typeface="Arial"/>
              </a:rPr>
              <a:t>có</a:t>
            </a:r>
            <a:r>
              <a:rPr lang="en-US" dirty="0" smtClean="0">
                <a:latin typeface="Arial"/>
                <a:cs typeface="Arial"/>
              </a:rPr>
              <a:t> </a:t>
            </a:r>
            <a:r>
              <a:rPr lang="en-US" dirty="0" err="1" smtClean="0">
                <a:latin typeface="Arial"/>
                <a:cs typeface="Arial"/>
              </a:rPr>
              <a:t>dấu</a:t>
            </a:r>
            <a:r>
              <a:rPr lang="en-US" dirty="0" smtClean="0">
                <a:latin typeface="Arial"/>
                <a:cs typeface="Arial"/>
              </a:rPr>
              <a:t> </a:t>
            </a:r>
            <a:r>
              <a:rPr lang="en-US" dirty="0" err="1" smtClean="0">
                <a:latin typeface="Arial"/>
                <a:cs typeface="Arial"/>
              </a:rPr>
              <a:t>tức</a:t>
            </a:r>
            <a:r>
              <a:rPr lang="en-US" dirty="0" smtClean="0">
                <a:latin typeface="Arial"/>
                <a:cs typeface="Arial"/>
              </a:rPr>
              <a:t> </a:t>
            </a:r>
            <a:r>
              <a:rPr lang="en-US" dirty="0" err="1" smtClean="0">
                <a:latin typeface="Arial"/>
                <a:cs typeface="Arial"/>
              </a:rPr>
              <a:t>thời</a:t>
            </a:r>
            <a:r>
              <a:rPr lang="en-US" dirty="0" smtClean="0">
                <a:latin typeface="Arial"/>
                <a:cs typeface="Arial"/>
              </a:rPr>
              <a:t>) </a:t>
            </a:r>
            <a:endParaRPr lang="en-US" dirty="0">
              <a:latin typeface="Arial"/>
              <a:cs typeface="Arial"/>
            </a:endParaRPr>
          </a:p>
          <a:p>
            <a:r>
              <a:rPr lang="en-US" dirty="0" smtClean="0">
                <a:latin typeface="Arial"/>
                <a:cs typeface="Arial"/>
              </a:rPr>
              <a:t>• MUX </a:t>
            </a:r>
            <a:r>
              <a:rPr lang="en-US" dirty="0" err="1" smtClean="0">
                <a:latin typeface="Arial"/>
                <a:cs typeface="Arial"/>
              </a:rPr>
              <a:t>lựa</a:t>
            </a:r>
            <a:r>
              <a:rPr lang="en-US" dirty="0" smtClean="0">
                <a:latin typeface="Arial"/>
                <a:cs typeface="Arial"/>
              </a:rPr>
              <a:t> </a:t>
            </a:r>
            <a:r>
              <a:rPr lang="en-US" dirty="0" err="1" smtClean="0">
                <a:latin typeface="Arial"/>
                <a:cs typeface="Arial"/>
              </a:rPr>
              <a:t>chọn</a:t>
            </a:r>
            <a:r>
              <a:rPr lang="en-US" dirty="0" smtClean="0">
                <a:latin typeface="Arial"/>
                <a:cs typeface="Arial"/>
              </a:rPr>
              <a:t> </a:t>
            </a:r>
            <a:r>
              <a:rPr lang="en-US" dirty="0" err="1" smtClean="0">
                <a:latin typeface="Arial"/>
                <a:cs typeface="Arial"/>
              </a:rPr>
              <a:t>tệp</a:t>
            </a:r>
            <a:r>
              <a:rPr lang="en-US" dirty="0" smtClean="0">
                <a:latin typeface="Arial"/>
                <a:cs typeface="Arial"/>
              </a:rPr>
              <a:t> </a:t>
            </a:r>
            <a:r>
              <a:rPr lang="en-US" dirty="0" err="1" smtClean="0">
                <a:latin typeface="Arial"/>
                <a:cs typeface="Arial"/>
              </a:rPr>
              <a:t>thanh</a:t>
            </a:r>
            <a:r>
              <a:rPr lang="en-US" dirty="0" smtClean="0">
                <a:latin typeface="Arial"/>
                <a:cs typeface="Arial"/>
              </a:rPr>
              <a:t> </a:t>
            </a:r>
            <a:r>
              <a:rPr lang="en-US" dirty="0" err="1" smtClean="0">
                <a:latin typeface="Arial"/>
                <a:cs typeface="Arial"/>
              </a:rPr>
              <a:t>ghi</a:t>
            </a:r>
            <a:r>
              <a:rPr lang="en-US" dirty="0" smtClean="0">
                <a:latin typeface="Arial"/>
                <a:cs typeface="Arial"/>
              </a:rPr>
              <a:t> </a:t>
            </a:r>
            <a:r>
              <a:rPr lang="en-US" dirty="0" err="1" smtClean="0">
                <a:latin typeface="Arial"/>
                <a:cs typeface="Arial"/>
              </a:rPr>
              <a:t>ghi</a:t>
            </a:r>
            <a:r>
              <a:rPr lang="en-US" dirty="0" smtClean="0">
                <a:latin typeface="Arial"/>
                <a:cs typeface="Arial"/>
              </a:rPr>
              <a:t> </a:t>
            </a:r>
            <a:r>
              <a:rPr lang="en-US" dirty="0" err="1" smtClean="0">
                <a:latin typeface="Arial"/>
                <a:cs typeface="Arial"/>
              </a:rPr>
              <a:t>dữ</a:t>
            </a:r>
            <a:r>
              <a:rPr lang="en-US" dirty="0" smtClean="0">
                <a:latin typeface="Arial"/>
                <a:cs typeface="Arial"/>
              </a:rPr>
              <a:t> </a:t>
            </a:r>
            <a:r>
              <a:rPr lang="en-US" dirty="0" err="1" smtClean="0">
                <a:latin typeface="Arial"/>
                <a:cs typeface="Arial"/>
              </a:rPr>
              <a:t>liệu</a:t>
            </a:r>
            <a:r>
              <a:rPr lang="en-US" dirty="0" smtClean="0">
                <a:latin typeface="Arial"/>
                <a:cs typeface="Arial"/>
              </a:rPr>
              <a:t> (</a:t>
            </a:r>
            <a:r>
              <a:rPr lang="en-US" dirty="0" err="1" smtClean="0">
                <a:latin typeface="Arial"/>
                <a:cs typeface="Arial"/>
              </a:rPr>
              <a:t>kết</a:t>
            </a:r>
            <a:r>
              <a:rPr lang="en-US" dirty="0" smtClean="0">
                <a:latin typeface="Arial"/>
                <a:cs typeface="Arial"/>
              </a:rPr>
              <a:t> </a:t>
            </a:r>
            <a:r>
              <a:rPr lang="en-US" dirty="0" err="1" smtClean="0">
                <a:latin typeface="Arial"/>
                <a:cs typeface="Arial"/>
              </a:rPr>
              <a:t>quả</a:t>
            </a:r>
            <a:r>
              <a:rPr lang="en-US" dirty="0" smtClean="0">
                <a:latin typeface="Arial"/>
                <a:cs typeface="Arial"/>
              </a:rPr>
              <a:t> </a:t>
            </a:r>
            <a:r>
              <a:rPr lang="en-US" dirty="0" err="1" smtClean="0">
                <a:latin typeface="Arial"/>
                <a:cs typeface="Arial"/>
              </a:rPr>
              <a:t>tính</a:t>
            </a:r>
            <a:r>
              <a:rPr lang="en-US" dirty="0" smtClean="0">
                <a:latin typeface="Arial"/>
                <a:cs typeface="Arial"/>
              </a:rPr>
              <a:t> </a:t>
            </a:r>
            <a:r>
              <a:rPr lang="en-US" dirty="0" err="1" smtClean="0">
                <a:latin typeface="Arial"/>
                <a:cs typeface="Arial"/>
              </a:rPr>
              <a:t>toán</a:t>
            </a:r>
            <a:r>
              <a:rPr lang="en-US" dirty="0" smtClean="0">
                <a:latin typeface="Arial"/>
                <a:cs typeface="Arial"/>
              </a:rPr>
              <a:t> </a:t>
            </a:r>
            <a:r>
              <a:rPr lang="en-US" dirty="0" err="1" smtClean="0">
                <a:latin typeface="Arial"/>
                <a:cs typeface="Arial"/>
              </a:rPr>
              <a:t>được</a:t>
            </a:r>
            <a:r>
              <a:rPr lang="en-US" dirty="0" smtClean="0">
                <a:latin typeface="Arial"/>
                <a:cs typeface="Arial"/>
              </a:rPr>
              <a:t> </a:t>
            </a:r>
            <a:r>
              <a:rPr lang="en-US" dirty="0" err="1" smtClean="0">
                <a:latin typeface="Arial"/>
                <a:cs typeface="Arial"/>
              </a:rPr>
              <a:t>tại</a:t>
            </a:r>
            <a:r>
              <a:rPr lang="en-US" dirty="0" smtClean="0">
                <a:latin typeface="Arial"/>
                <a:cs typeface="Arial"/>
              </a:rPr>
              <a:t> ALU </a:t>
            </a:r>
            <a:r>
              <a:rPr lang="en-US" dirty="0" err="1" smtClean="0">
                <a:latin typeface="Arial"/>
                <a:cs typeface="Arial"/>
              </a:rPr>
              <a:t>hoặc</a:t>
            </a:r>
            <a:r>
              <a:rPr lang="en-US" dirty="0" smtClean="0">
                <a:latin typeface="Arial"/>
                <a:cs typeface="Arial"/>
              </a:rPr>
              <a:t> </a:t>
            </a:r>
            <a:r>
              <a:rPr lang="en-US" dirty="0" err="1" smtClean="0">
                <a:latin typeface="Arial"/>
                <a:cs typeface="Arial"/>
              </a:rPr>
              <a:t>dữ</a:t>
            </a:r>
            <a:r>
              <a:rPr lang="en-US" dirty="0" smtClean="0">
                <a:latin typeface="Arial"/>
                <a:cs typeface="Arial"/>
              </a:rPr>
              <a:t> </a:t>
            </a:r>
            <a:r>
              <a:rPr lang="en-US" dirty="0" err="1" smtClean="0">
                <a:latin typeface="Arial"/>
                <a:cs typeface="Arial"/>
              </a:rPr>
              <a:t>liệu</a:t>
            </a:r>
            <a:r>
              <a:rPr lang="en-US" dirty="0" smtClean="0">
                <a:latin typeface="Arial"/>
                <a:cs typeface="Arial"/>
              </a:rPr>
              <a:t> </a:t>
            </a:r>
            <a:r>
              <a:rPr lang="en-US" dirty="0" err="1" smtClean="0">
                <a:latin typeface="Arial"/>
                <a:cs typeface="Arial"/>
              </a:rPr>
              <a:t>từ</a:t>
            </a:r>
            <a:r>
              <a:rPr lang="en-US" dirty="0" smtClean="0">
                <a:latin typeface="Arial"/>
                <a:cs typeface="Arial"/>
              </a:rPr>
              <a:t> </a:t>
            </a:r>
            <a:r>
              <a:rPr lang="en-US" dirty="0" err="1" smtClean="0">
                <a:latin typeface="Arial"/>
                <a:cs typeface="Arial"/>
              </a:rPr>
              <a:t>bộ</a:t>
            </a:r>
            <a:r>
              <a:rPr lang="en-US" dirty="0" smtClean="0">
                <a:latin typeface="Arial"/>
                <a:cs typeface="Arial"/>
              </a:rPr>
              <a:t> </a:t>
            </a:r>
            <a:r>
              <a:rPr lang="en-US" dirty="0" err="1" smtClean="0">
                <a:latin typeface="Arial"/>
                <a:cs typeface="Arial"/>
              </a:rPr>
              <a:t>nhớ</a:t>
            </a:r>
            <a:r>
              <a:rPr lang="en-US" dirty="0" smtClean="0">
                <a:latin typeface="Arial"/>
                <a:cs typeface="Arial"/>
              </a:rPr>
              <a:t>)</a:t>
            </a:r>
            <a:endParaRPr lang="en-US" dirty="0">
              <a:latin typeface="Arial"/>
              <a:cs typeface="Arial"/>
            </a:endParaRPr>
          </a:p>
        </p:txBody>
      </p:sp>
    </p:spTree>
    <p:extLst>
      <p:ext uri="{BB962C8B-B14F-4D97-AF65-F5344CB8AC3E}">
        <p14:creationId xmlns:p14="http://schemas.microsoft.com/office/powerpoint/2010/main" val="1980831740"/>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latin typeface="Arial"/>
                <a:cs typeface="Arial"/>
              </a:rPr>
              <a:t>Các</a:t>
            </a:r>
            <a:r>
              <a:rPr lang="en-US" b="1" dirty="0" smtClean="0">
                <a:latin typeface="Arial"/>
                <a:cs typeface="Arial"/>
              </a:rPr>
              <a:t> </a:t>
            </a:r>
            <a:r>
              <a:rPr lang="en-US" b="1" dirty="0" err="1" smtClean="0">
                <a:latin typeface="Arial"/>
                <a:cs typeface="Arial"/>
              </a:rPr>
              <a:t>tín</a:t>
            </a:r>
            <a:r>
              <a:rPr lang="en-US" b="1" dirty="0" smtClean="0">
                <a:latin typeface="Arial"/>
                <a:cs typeface="Arial"/>
              </a:rPr>
              <a:t> </a:t>
            </a:r>
            <a:r>
              <a:rPr lang="en-US" b="1" dirty="0" err="1" smtClean="0">
                <a:latin typeface="Arial"/>
                <a:cs typeface="Arial"/>
              </a:rPr>
              <a:t>hiệu</a:t>
            </a:r>
            <a:r>
              <a:rPr lang="en-US" b="1" dirty="0" smtClean="0">
                <a:latin typeface="Arial"/>
                <a:cs typeface="Arial"/>
              </a:rPr>
              <a:t> </a:t>
            </a:r>
            <a:r>
              <a:rPr lang="en-US" b="1" dirty="0" err="1" smtClean="0">
                <a:latin typeface="Arial"/>
                <a:cs typeface="Arial"/>
              </a:rPr>
              <a:t>điều</a:t>
            </a:r>
            <a:r>
              <a:rPr lang="en-US" b="1" dirty="0" smtClean="0">
                <a:latin typeface="Arial"/>
                <a:cs typeface="Arial"/>
              </a:rPr>
              <a:t> </a:t>
            </a:r>
            <a:r>
              <a:rPr lang="en-US" b="1" dirty="0" err="1" smtClean="0">
                <a:latin typeface="Arial"/>
                <a:cs typeface="Arial"/>
              </a:rPr>
              <a:t>khiển</a:t>
            </a:r>
            <a:r>
              <a:rPr lang="en-US" b="1" dirty="0" smtClean="0">
                <a:latin typeface="Arial"/>
                <a:cs typeface="Arial"/>
              </a:rPr>
              <a:t> </a:t>
            </a:r>
            <a:r>
              <a:rPr lang="en-US" b="1" dirty="0" err="1" smtClean="0">
                <a:latin typeface="Arial"/>
                <a:cs typeface="Arial"/>
              </a:rPr>
              <a:t>xác</a:t>
            </a:r>
            <a:r>
              <a:rPr lang="en-US" b="1" dirty="0" smtClean="0">
                <a:latin typeface="Arial"/>
                <a:cs typeface="Arial"/>
              </a:rPr>
              <a:t> </a:t>
            </a:r>
            <a:r>
              <a:rPr lang="en-US" b="1" dirty="0" err="1" smtClean="0">
                <a:latin typeface="Arial"/>
                <a:cs typeface="Arial"/>
              </a:rPr>
              <a:t>định</a:t>
            </a:r>
            <a:r>
              <a:rPr lang="en-US" b="1" dirty="0">
                <a:latin typeface="Arial"/>
                <a:cs typeface="Arial"/>
              </a:rPr>
              <a:t> </a:t>
            </a:r>
            <a:r>
              <a:rPr lang="en-US" b="1" dirty="0" err="1" smtClean="0">
                <a:latin typeface="Arial"/>
                <a:cs typeface="Arial"/>
              </a:rPr>
              <a:t>hoạt</a:t>
            </a:r>
            <a:r>
              <a:rPr lang="en-US" b="1" dirty="0" smtClean="0">
                <a:latin typeface="Arial"/>
                <a:cs typeface="Arial"/>
              </a:rPr>
              <a:t> </a:t>
            </a:r>
            <a:r>
              <a:rPr lang="en-US" b="1" dirty="0" err="1" smtClean="0">
                <a:latin typeface="Arial"/>
                <a:cs typeface="Arial"/>
              </a:rPr>
              <a:t>động</a:t>
            </a:r>
            <a:r>
              <a:rPr lang="en-US" b="1" dirty="0" smtClean="0">
                <a:latin typeface="Arial"/>
                <a:cs typeface="Arial"/>
              </a:rPr>
              <a:t>: </a:t>
            </a:r>
            <a:r>
              <a:rPr lang="en-US" b="1" dirty="0" err="1" smtClean="0">
                <a:latin typeface="Arial"/>
                <a:cs typeface="Arial"/>
              </a:rPr>
              <a:t>Lệnh</a:t>
            </a:r>
            <a:r>
              <a:rPr lang="en-US" b="1" dirty="0" smtClean="0">
                <a:latin typeface="Arial"/>
                <a:cs typeface="Arial"/>
              </a:rPr>
              <a:t> </a:t>
            </a:r>
            <a:r>
              <a:rPr lang="en-US" b="1" dirty="0" err="1" smtClean="0">
                <a:latin typeface="Arial"/>
                <a:cs typeface="Arial"/>
              </a:rPr>
              <a:t>addi</a:t>
            </a:r>
            <a:r>
              <a:rPr lang="en-US" b="1" dirty="0" smtClean="0">
                <a:latin typeface="Arial"/>
                <a:cs typeface="Arial"/>
              </a:rPr>
              <a:t> </a:t>
            </a:r>
            <a:endParaRPr lang="en-US" dirty="0">
              <a:latin typeface="Arial"/>
              <a:cs typeface="Arial"/>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036" y="2951018"/>
            <a:ext cx="8027769" cy="3581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68036" y="2209800"/>
            <a:ext cx="7661564" cy="646331"/>
          </a:xfrm>
          <a:prstGeom prst="rect">
            <a:avLst/>
          </a:prstGeom>
        </p:spPr>
        <p:txBody>
          <a:bodyPr wrap="square">
            <a:spAutoFit/>
          </a:bodyPr>
          <a:lstStyle/>
          <a:p>
            <a:r>
              <a:rPr lang="en-US" dirty="0" err="1" smtClean="0">
                <a:latin typeface="Arial"/>
                <a:cs typeface="Arial"/>
              </a:rPr>
              <a:t>Định</a:t>
            </a:r>
            <a:r>
              <a:rPr lang="en-US" dirty="0" smtClean="0">
                <a:latin typeface="Arial"/>
                <a:cs typeface="Arial"/>
              </a:rPr>
              <a:t> </a:t>
            </a:r>
            <a:r>
              <a:rPr lang="en-US" dirty="0" err="1" smtClean="0">
                <a:latin typeface="Arial"/>
                <a:cs typeface="Arial"/>
              </a:rPr>
              <a:t>nghĩa</a:t>
            </a:r>
            <a:r>
              <a:rPr lang="en-US" dirty="0" smtClean="0">
                <a:latin typeface="Arial"/>
                <a:cs typeface="Arial"/>
              </a:rPr>
              <a:t> </a:t>
            </a:r>
            <a:r>
              <a:rPr lang="en-US" dirty="0" err="1" smtClean="0">
                <a:latin typeface="Arial"/>
                <a:cs typeface="Arial"/>
              </a:rPr>
              <a:t>về</a:t>
            </a:r>
            <a:r>
              <a:rPr lang="en-US" dirty="0" smtClean="0">
                <a:latin typeface="Arial"/>
                <a:cs typeface="Arial"/>
              </a:rPr>
              <a:t> </a:t>
            </a:r>
            <a:r>
              <a:rPr lang="en-US" dirty="0" err="1" smtClean="0">
                <a:latin typeface="Arial"/>
                <a:cs typeface="Arial"/>
              </a:rPr>
              <a:t>tín</a:t>
            </a:r>
            <a:r>
              <a:rPr lang="en-US" dirty="0" smtClean="0">
                <a:latin typeface="Arial"/>
                <a:cs typeface="Arial"/>
              </a:rPr>
              <a:t> </a:t>
            </a:r>
            <a:r>
              <a:rPr lang="en-US" dirty="0" err="1" smtClean="0">
                <a:latin typeface="Arial"/>
                <a:cs typeface="Arial"/>
              </a:rPr>
              <a:t>hiệu</a:t>
            </a:r>
            <a:r>
              <a:rPr lang="en-US" dirty="0" smtClean="0">
                <a:latin typeface="Arial"/>
                <a:cs typeface="Arial"/>
              </a:rPr>
              <a:t> </a:t>
            </a:r>
            <a:r>
              <a:rPr lang="en-US" dirty="0" err="1" smtClean="0">
                <a:latin typeface="Arial"/>
                <a:cs typeface="Arial"/>
              </a:rPr>
              <a:t>điều</a:t>
            </a:r>
            <a:r>
              <a:rPr lang="en-US" dirty="0" smtClean="0">
                <a:latin typeface="Arial"/>
                <a:cs typeface="Arial"/>
              </a:rPr>
              <a:t> </a:t>
            </a:r>
            <a:r>
              <a:rPr lang="en-US" dirty="0" err="1" smtClean="0">
                <a:latin typeface="Arial"/>
                <a:cs typeface="Arial"/>
              </a:rPr>
              <a:t>khiển</a:t>
            </a:r>
            <a:r>
              <a:rPr lang="en-US" dirty="0" smtClean="0">
                <a:latin typeface="Arial"/>
                <a:cs typeface="Arial"/>
              </a:rPr>
              <a:t>: </a:t>
            </a:r>
            <a:r>
              <a:rPr lang="en-US" b="1" dirty="0" err="1" smtClean="0">
                <a:latin typeface="Arial"/>
                <a:cs typeface="Arial"/>
              </a:rPr>
              <a:t>ALUSrc</a:t>
            </a:r>
            <a:r>
              <a:rPr lang="en-US" dirty="0">
                <a:latin typeface="Arial"/>
                <a:cs typeface="Arial"/>
              </a:rPr>
              <a:t> </a:t>
            </a:r>
            <a:r>
              <a:rPr lang="en-US" dirty="0" smtClean="0">
                <a:latin typeface="Arial"/>
                <a:cs typeface="Arial"/>
              </a:rPr>
              <a:t>(ALU source) </a:t>
            </a:r>
            <a:r>
              <a:rPr lang="en-US" dirty="0" err="1" smtClean="0">
                <a:latin typeface="Arial"/>
                <a:cs typeface="Arial"/>
              </a:rPr>
              <a:t>và</a:t>
            </a:r>
            <a:r>
              <a:rPr lang="en-US" dirty="0" smtClean="0">
                <a:latin typeface="Arial"/>
                <a:cs typeface="Arial"/>
              </a:rPr>
              <a:t>  </a:t>
            </a:r>
            <a:r>
              <a:rPr lang="en-US" b="1" dirty="0" err="1" smtClean="0">
                <a:latin typeface="Arial"/>
                <a:cs typeface="Arial"/>
              </a:rPr>
              <a:t>MemtoReg</a:t>
            </a:r>
            <a:r>
              <a:rPr lang="en-US" b="1" dirty="0" smtClean="0">
                <a:latin typeface="Arial"/>
                <a:cs typeface="Arial"/>
              </a:rPr>
              <a:t> </a:t>
            </a:r>
            <a:r>
              <a:rPr lang="en-US" dirty="0" smtClean="0">
                <a:latin typeface="Arial"/>
                <a:cs typeface="Arial"/>
              </a:rPr>
              <a:t>(Memory to Register File) </a:t>
            </a:r>
            <a:endParaRPr lang="en-US" dirty="0">
              <a:latin typeface="Arial"/>
              <a:cs typeface="Arial"/>
            </a:endParaRPr>
          </a:p>
        </p:txBody>
      </p:sp>
    </p:spTree>
    <p:extLst>
      <p:ext uri="{BB962C8B-B14F-4D97-AF65-F5344CB8AC3E}">
        <p14:creationId xmlns:p14="http://schemas.microsoft.com/office/powerpoint/2010/main" val="2087886144"/>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Arial"/>
                <a:cs typeface="Arial"/>
              </a:rPr>
              <a:t>Các</a:t>
            </a:r>
            <a:r>
              <a:rPr lang="en-US" b="1" dirty="0">
                <a:latin typeface="Arial"/>
                <a:cs typeface="Arial"/>
              </a:rPr>
              <a:t> </a:t>
            </a:r>
            <a:r>
              <a:rPr lang="en-US" b="1" dirty="0" err="1">
                <a:latin typeface="Arial"/>
                <a:cs typeface="Arial"/>
              </a:rPr>
              <a:t>tín</a:t>
            </a:r>
            <a:r>
              <a:rPr lang="en-US" b="1" dirty="0">
                <a:latin typeface="Arial"/>
                <a:cs typeface="Arial"/>
              </a:rPr>
              <a:t> </a:t>
            </a:r>
            <a:r>
              <a:rPr lang="en-US" b="1" dirty="0" err="1">
                <a:latin typeface="Arial"/>
                <a:cs typeface="Arial"/>
              </a:rPr>
              <a:t>hiệu</a:t>
            </a:r>
            <a:r>
              <a:rPr lang="en-US" b="1" dirty="0">
                <a:latin typeface="Arial"/>
                <a:cs typeface="Arial"/>
              </a:rPr>
              <a:t> </a:t>
            </a:r>
            <a:r>
              <a:rPr lang="en-US" b="1" dirty="0" err="1">
                <a:latin typeface="Arial"/>
                <a:cs typeface="Arial"/>
              </a:rPr>
              <a:t>điều</a:t>
            </a:r>
            <a:r>
              <a:rPr lang="en-US" b="1" dirty="0">
                <a:latin typeface="Arial"/>
                <a:cs typeface="Arial"/>
              </a:rPr>
              <a:t> </a:t>
            </a:r>
            <a:r>
              <a:rPr lang="en-US" b="1" dirty="0" err="1">
                <a:latin typeface="Arial"/>
                <a:cs typeface="Arial"/>
              </a:rPr>
              <a:t>khiển</a:t>
            </a:r>
            <a:r>
              <a:rPr lang="en-US" b="1" dirty="0">
                <a:latin typeface="Arial"/>
                <a:cs typeface="Arial"/>
              </a:rPr>
              <a:t> </a:t>
            </a:r>
            <a:r>
              <a:rPr lang="en-US" b="1" dirty="0" err="1">
                <a:latin typeface="Arial"/>
                <a:cs typeface="Arial"/>
              </a:rPr>
              <a:t>xác</a:t>
            </a:r>
            <a:r>
              <a:rPr lang="en-US" b="1" dirty="0">
                <a:latin typeface="Arial"/>
                <a:cs typeface="Arial"/>
              </a:rPr>
              <a:t> </a:t>
            </a:r>
            <a:r>
              <a:rPr lang="en-US" b="1" dirty="0" err="1">
                <a:latin typeface="Arial"/>
                <a:cs typeface="Arial"/>
              </a:rPr>
              <a:t>định</a:t>
            </a:r>
            <a:r>
              <a:rPr lang="en-US" b="1" dirty="0">
                <a:latin typeface="Arial"/>
                <a:cs typeface="Arial"/>
              </a:rPr>
              <a:t> </a:t>
            </a:r>
            <a:r>
              <a:rPr lang="en-US" b="1" dirty="0" err="1">
                <a:latin typeface="Arial"/>
                <a:cs typeface="Arial"/>
              </a:rPr>
              <a:t>hoạt</a:t>
            </a:r>
            <a:r>
              <a:rPr lang="en-US" b="1" dirty="0">
                <a:latin typeface="Arial"/>
                <a:cs typeface="Arial"/>
              </a:rPr>
              <a:t> </a:t>
            </a:r>
            <a:r>
              <a:rPr lang="en-US" b="1" dirty="0" err="1">
                <a:latin typeface="Arial"/>
                <a:cs typeface="Arial"/>
              </a:rPr>
              <a:t>động</a:t>
            </a:r>
            <a:r>
              <a:rPr lang="en-US" b="1" dirty="0">
                <a:latin typeface="Arial"/>
                <a:cs typeface="Arial"/>
              </a:rPr>
              <a:t>: </a:t>
            </a:r>
            <a:r>
              <a:rPr lang="en-US" b="1" dirty="0" err="1" smtClean="0">
                <a:latin typeface="Arial"/>
                <a:cs typeface="Arial"/>
              </a:rPr>
              <a:t>lệnh</a:t>
            </a:r>
            <a:r>
              <a:rPr lang="en-US" b="1" dirty="0" smtClean="0">
                <a:latin typeface="Arial"/>
                <a:cs typeface="Arial"/>
              </a:rPr>
              <a:t> add</a:t>
            </a:r>
            <a:endParaRPr 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514600"/>
            <a:ext cx="8376866" cy="3681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514943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686800" cy="1143000"/>
          </a:xfrm>
        </p:spPr>
        <p:txBody>
          <a:bodyPr>
            <a:normAutofit fontScale="90000"/>
          </a:bodyPr>
          <a:lstStyle/>
          <a:p>
            <a:r>
              <a:rPr lang="en-US" b="1" dirty="0" err="1" smtClean="0">
                <a:latin typeface="Arial"/>
                <a:cs typeface="Arial"/>
              </a:rPr>
              <a:t>Xây</a:t>
            </a:r>
            <a:r>
              <a:rPr lang="en-US" b="1" dirty="0" smtClean="0">
                <a:latin typeface="Arial"/>
                <a:cs typeface="Arial"/>
              </a:rPr>
              <a:t> </a:t>
            </a:r>
            <a:r>
              <a:rPr lang="en-US" b="1" dirty="0" err="1" smtClean="0">
                <a:latin typeface="Arial"/>
                <a:cs typeface="Arial"/>
              </a:rPr>
              <a:t>dựng</a:t>
            </a:r>
            <a:r>
              <a:rPr lang="en-US" b="1" dirty="0" smtClean="0">
                <a:latin typeface="Arial"/>
                <a:cs typeface="Arial"/>
              </a:rPr>
              <a:t> </a:t>
            </a:r>
            <a:r>
              <a:rPr lang="en-US" b="1" dirty="0" err="1" smtClean="0">
                <a:latin typeface="Arial"/>
                <a:cs typeface="Arial"/>
              </a:rPr>
              <a:t>các</a:t>
            </a:r>
            <a:r>
              <a:rPr lang="en-US" b="1" dirty="0" smtClean="0">
                <a:latin typeface="Arial"/>
                <a:cs typeface="Arial"/>
              </a:rPr>
              <a:t> </a:t>
            </a:r>
            <a:r>
              <a:rPr lang="en-US" b="1" dirty="0" err="1" smtClean="0">
                <a:latin typeface="Arial"/>
                <a:cs typeface="Arial"/>
              </a:rPr>
              <a:t>khối</a:t>
            </a:r>
            <a:r>
              <a:rPr lang="en-US" b="1" dirty="0" smtClean="0">
                <a:latin typeface="Arial"/>
                <a:cs typeface="Arial"/>
              </a:rPr>
              <a:t> </a:t>
            </a:r>
            <a:r>
              <a:rPr lang="en-US" b="1" dirty="0" err="1" smtClean="0">
                <a:latin typeface="Arial"/>
                <a:cs typeface="Arial"/>
              </a:rPr>
              <a:t>rẽ</a:t>
            </a:r>
            <a:r>
              <a:rPr lang="en-US" b="1" dirty="0" smtClean="0">
                <a:latin typeface="Arial"/>
                <a:cs typeface="Arial"/>
              </a:rPr>
              <a:t> </a:t>
            </a:r>
            <a:r>
              <a:rPr lang="en-US" b="1" dirty="0" err="1" smtClean="0">
                <a:latin typeface="Arial"/>
                <a:cs typeface="Arial"/>
              </a:rPr>
              <a:t>nhánh</a:t>
            </a:r>
            <a:r>
              <a:rPr lang="en-US" b="1" dirty="0" smtClean="0">
                <a:latin typeface="Arial"/>
                <a:cs typeface="Arial"/>
              </a:rPr>
              <a:t> </a:t>
            </a:r>
            <a:r>
              <a:rPr lang="en-US" b="1" dirty="0" err="1" smtClean="0">
                <a:latin typeface="Arial"/>
                <a:cs typeface="Arial"/>
              </a:rPr>
              <a:t>có</a:t>
            </a:r>
            <a:r>
              <a:rPr lang="en-US" b="1" dirty="0" smtClean="0">
                <a:latin typeface="Arial"/>
                <a:cs typeface="Arial"/>
              </a:rPr>
              <a:t> </a:t>
            </a:r>
            <a:r>
              <a:rPr lang="en-US" b="1" dirty="0" err="1" smtClean="0">
                <a:latin typeface="Arial"/>
                <a:cs typeface="Arial"/>
              </a:rPr>
              <a:t>điều</a:t>
            </a:r>
            <a:r>
              <a:rPr lang="en-US" b="1" dirty="0" smtClean="0">
                <a:latin typeface="Arial"/>
                <a:cs typeface="Arial"/>
              </a:rPr>
              <a:t> </a:t>
            </a:r>
            <a:r>
              <a:rPr lang="en-US" b="1" dirty="0" err="1" smtClean="0">
                <a:latin typeface="Arial"/>
                <a:cs typeface="Arial"/>
              </a:rPr>
              <a:t>kiện</a:t>
            </a:r>
            <a:endParaRPr lang="en-US" dirty="0">
              <a:latin typeface="Arial"/>
              <a:cs typeface="Arial"/>
            </a:endParaRPr>
          </a:p>
        </p:txBody>
      </p:sp>
      <p:sp>
        <p:nvSpPr>
          <p:cNvPr id="4" name="Rectangle 3"/>
          <p:cNvSpPr/>
          <p:nvPr/>
        </p:nvSpPr>
        <p:spPr>
          <a:xfrm>
            <a:off x="587829" y="1828800"/>
            <a:ext cx="8305800" cy="1200329"/>
          </a:xfrm>
          <a:prstGeom prst="rect">
            <a:avLst/>
          </a:prstGeom>
        </p:spPr>
        <p:txBody>
          <a:bodyPr wrap="square">
            <a:spAutoFit/>
          </a:bodyPr>
          <a:lstStyle/>
          <a:p>
            <a:r>
              <a:rPr lang="en-US" dirty="0" err="1" smtClean="0">
                <a:latin typeface="Arial"/>
                <a:cs typeface="Arial"/>
              </a:rPr>
              <a:t>Các</a:t>
            </a:r>
            <a:r>
              <a:rPr lang="en-US" dirty="0" smtClean="0">
                <a:latin typeface="Arial"/>
                <a:cs typeface="Arial"/>
              </a:rPr>
              <a:t> </a:t>
            </a:r>
            <a:r>
              <a:rPr lang="en-US" dirty="0" err="1" smtClean="0">
                <a:latin typeface="Arial"/>
                <a:cs typeface="Arial"/>
              </a:rPr>
              <a:t>bước</a:t>
            </a:r>
            <a:r>
              <a:rPr lang="en-US" dirty="0" smtClean="0">
                <a:latin typeface="Arial"/>
                <a:cs typeface="Arial"/>
              </a:rPr>
              <a:t> </a:t>
            </a:r>
            <a:r>
              <a:rPr lang="en-US" dirty="0" err="1" smtClean="0">
                <a:latin typeface="Arial"/>
                <a:cs typeface="Arial"/>
              </a:rPr>
              <a:t>thực</a:t>
            </a:r>
            <a:r>
              <a:rPr lang="en-US" dirty="0" smtClean="0">
                <a:latin typeface="Arial"/>
                <a:cs typeface="Arial"/>
              </a:rPr>
              <a:t> </a:t>
            </a:r>
            <a:r>
              <a:rPr lang="en-US" dirty="0" err="1" smtClean="0">
                <a:latin typeface="Arial"/>
                <a:cs typeface="Arial"/>
              </a:rPr>
              <a:t>hiện</a:t>
            </a:r>
            <a:r>
              <a:rPr lang="en-US" dirty="0" smtClean="0">
                <a:latin typeface="Arial"/>
                <a:cs typeface="Arial"/>
              </a:rPr>
              <a:t>?</a:t>
            </a:r>
            <a:endParaRPr lang="en-US" dirty="0">
              <a:latin typeface="Arial"/>
              <a:cs typeface="Arial"/>
            </a:endParaRPr>
          </a:p>
          <a:p>
            <a:r>
              <a:rPr lang="en-US" dirty="0">
                <a:latin typeface="Arial"/>
                <a:cs typeface="Arial"/>
              </a:rPr>
              <a:t>– </a:t>
            </a:r>
            <a:r>
              <a:rPr lang="en-US" dirty="0" err="1" smtClean="0">
                <a:latin typeface="Arial"/>
                <a:cs typeface="Arial"/>
              </a:rPr>
              <a:t>Mặc</a:t>
            </a:r>
            <a:r>
              <a:rPr lang="en-US" dirty="0" smtClean="0">
                <a:latin typeface="Arial"/>
                <a:cs typeface="Arial"/>
              </a:rPr>
              <a:t> </a:t>
            </a:r>
            <a:r>
              <a:rPr lang="en-US" dirty="0" err="1" smtClean="0">
                <a:latin typeface="Arial"/>
                <a:cs typeface="Arial"/>
              </a:rPr>
              <a:t>định</a:t>
            </a:r>
            <a:r>
              <a:rPr lang="en-US" dirty="0" smtClean="0">
                <a:latin typeface="Arial"/>
                <a:cs typeface="Arial"/>
              </a:rPr>
              <a:t>: </a:t>
            </a:r>
            <a:r>
              <a:rPr lang="en-US" b="1" dirty="0" smtClean="0">
                <a:latin typeface="Arial"/>
                <a:cs typeface="Arial"/>
              </a:rPr>
              <a:t>PC</a:t>
            </a:r>
            <a:r>
              <a:rPr lang="en-US" dirty="0">
                <a:latin typeface="Arial"/>
                <a:cs typeface="Arial"/>
              </a:rPr>
              <a:t> </a:t>
            </a:r>
            <a:r>
              <a:rPr lang="en-US" dirty="0" smtClean="0">
                <a:latin typeface="Arial"/>
                <a:cs typeface="Arial"/>
              </a:rPr>
              <a:t>= </a:t>
            </a:r>
            <a:r>
              <a:rPr lang="en-US" b="1" dirty="0" smtClean="0">
                <a:latin typeface="Arial"/>
                <a:cs typeface="Arial"/>
              </a:rPr>
              <a:t>PC</a:t>
            </a:r>
            <a:r>
              <a:rPr lang="en-US" b="1" dirty="0">
                <a:latin typeface="Arial"/>
                <a:cs typeface="Arial"/>
              </a:rPr>
              <a:t> </a:t>
            </a:r>
            <a:r>
              <a:rPr lang="en-US" b="1" dirty="0" smtClean="0">
                <a:latin typeface="Arial"/>
                <a:cs typeface="Arial"/>
              </a:rPr>
              <a:t>+ 4</a:t>
            </a:r>
            <a:r>
              <a:rPr lang="en-US" b="1" dirty="0">
                <a:latin typeface="Arial"/>
                <a:cs typeface="Arial"/>
              </a:rPr>
              <a:t> </a:t>
            </a:r>
          </a:p>
          <a:p>
            <a:r>
              <a:rPr lang="en-US" dirty="0">
                <a:latin typeface="Arial"/>
                <a:cs typeface="Arial"/>
              </a:rPr>
              <a:t>– </a:t>
            </a:r>
            <a:r>
              <a:rPr lang="en-US" dirty="0" err="1" smtClean="0">
                <a:latin typeface="Arial"/>
                <a:cs typeface="Arial"/>
              </a:rPr>
              <a:t>Trường</a:t>
            </a:r>
            <a:r>
              <a:rPr lang="en-US" dirty="0" smtClean="0">
                <a:latin typeface="Arial"/>
                <a:cs typeface="Arial"/>
              </a:rPr>
              <a:t> </a:t>
            </a:r>
            <a:r>
              <a:rPr lang="en-US" dirty="0" err="1" smtClean="0">
                <a:latin typeface="Arial"/>
                <a:cs typeface="Arial"/>
              </a:rPr>
              <a:t>hợp</a:t>
            </a:r>
            <a:r>
              <a:rPr lang="en-US" dirty="0" smtClean="0">
                <a:latin typeface="Arial"/>
                <a:cs typeface="Arial"/>
              </a:rPr>
              <a:t> </a:t>
            </a:r>
            <a:r>
              <a:rPr lang="en-US" dirty="0" err="1" smtClean="0">
                <a:latin typeface="Arial"/>
                <a:cs typeface="Arial"/>
              </a:rPr>
              <a:t>có</a:t>
            </a:r>
            <a:r>
              <a:rPr lang="en-US" dirty="0" smtClean="0">
                <a:latin typeface="Arial"/>
                <a:cs typeface="Arial"/>
              </a:rPr>
              <a:t> </a:t>
            </a:r>
            <a:r>
              <a:rPr lang="en-US" dirty="0" err="1" smtClean="0">
                <a:latin typeface="Arial"/>
                <a:cs typeface="Arial"/>
              </a:rPr>
              <a:t>điều</a:t>
            </a:r>
            <a:r>
              <a:rPr lang="en-US" dirty="0" smtClean="0">
                <a:latin typeface="Arial"/>
                <a:cs typeface="Arial"/>
              </a:rPr>
              <a:t> </a:t>
            </a:r>
            <a:r>
              <a:rPr lang="en-US" dirty="0" err="1" smtClean="0">
                <a:latin typeface="Arial"/>
                <a:cs typeface="Arial"/>
              </a:rPr>
              <a:t>kiện</a:t>
            </a:r>
            <a:r>
              <a:rPr lang="en-US" dirty="0" smtClean="0">
                <a:latin typeface="Arial"/>
                <a:cs typeface="Arial"/>
              </a:rPr>
              <a:t> : </a:t>
            </a:r>
            <a:r>
              <a:rPr lang="en-US" b="1" dirty="0" smtClean="0">
                <a:latin typeface="Arial"/>
                <a:cs typeface="Arial"/>
              </a:rPr>
              <a:t>PC</a:t>
            </a:r>
            <a:r>
              <a:rPr lang="en-US" dirty="0">
                <a:latin typeface="Arial"/>
                <a:cs typeface="Arial"/>
              </a:rPr>
              <a:t> </a:t>
            </a:r>
            <a:r>
              <a:rPr lang="en-US" dirty="0" smtClean="0">
                <a:latin typeface="Arial"/>
                <a:cs typeface="Arial"/>
              </a:rPr>
              <a:t>= </a:t>
            </a:r>
            <a:r>
              <a:rPr lang="en-US" b="1" dirty="0" smtClean="0">
                <a:latin typeface="Arial"/>
                <a:cs typeface="Arial"/>
              </a:rPr>
              <a:t>PC</a:t>
            </a:r>
            <a:r>
              <a:rPr lang="en-US" dirty="0">
                <a:latin typeface="Arial"/>
                <a:cs typeface="Arial"/>
              </a:rPr>
              <a:t> </a:t>
            </a:r>
            <a:r>
              <a:rPr lang="en-US" b="1" dirty="0" smtClean="0">
                <a:latin typeface="Arial"/>
                <a:cs typeface="Arial"/>
              </a:rPr>
              <a:t>+ 4</a:t>
            </a:r>
            <a:r>
              <a:rPr lang="en-US" dirty="0">
                <a:latin typeface="Arial"/>
                <a:cs typeface="Arial"/>
              </a:rPr>
              <a:t> </a:t>
            </a:r>
            <a:r>
              <a:rPr lang="en-US" b="1" dirty="0" smtClean="0">
                <a:latin typeface="Arial"/>
                <a:cs typeface="Arial"/>
              </a:rPr>
              <a:t>+</a:t>
            </a:r>
            <a:r>
              <a:rPr lang="en-US" dirty="0">
                <a:latin typeface="Arial"/>
                <a:cs typeface="Arial"/>
              </a:rPr>
              <a:t> </a:t>
            </a:r>
            <a:r>
              <a:rPr lang="en-US" b="1" dirty="0" smtClean="0">
                <a:latin typeface="Arial"/>
                <a:cs typeface="Arial"/>
              </a:rPr>
              <a:t>[Sign-extended immediate</a:t>
            </a:r>
            <a:r>
              <a:rPr lang="en-US" b="1" dirty="0">
                <a:latin typeface="Arial"/>
                <a:cs typeface="Arial"/>
              </a:rPr>
              <a:t> </a:t>
            </a:r>
            <a:r>
              <a:rPr lang="en-US" b="1" dirty="0" smtClean="0">
                <a:latin typeface="Arial"/>
                <a:cs typeface="Arial"/>
              </a:rPr>
              <a:t>&lt;&lt; 2]</a:t>
            </a:r>
            <a:r>
              <a:rPr lang="en-US" dirty="0">
                <a:latin typeface="Arial"/>
                <a:cs typeface="Arial"/>
              </a:rPr>
              <a:t> </a:t>
            </a:r>
            <a:r>
              <a:rPr lang="en-US" i="1" dirty="0" smtClean="0">
                <a:latin typeface="Arial"/>
                <a:cs typeface="Arial"/>
              </a:rPr>
              <a:t>if </a:t>
            </a:r>
            <a:r>
              <a:rPr lang="en-US" b="1" dirty="0" smtClean="0">
                <a:latin typeface="Arial"/>
                <a:cs typeface="Arial"/>
              </a:rPr>
              <a:t>branch</a:t>
            </a:r>
            <a:r>
              <a:rPr lang="en-US" b="1" dirty="0">
                <a:latin typeface="Arial"/>
                <a:cs typeface="Arial"/>
              </a:rPr>
              <a:t> </a:t>
            </a:r>
            <a:endParaRPr lang="en-US" dirty="0">
              <a:latin typeface="Arial"/>
              <a:cs typeface="Arial"/>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829" y="3048000"/>
            <a:ext cx="8317853" cy="3450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91275645"/>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623" y="27709"/>
            <a:ext cx="6508377" cy="1143000"/>
          </a:xfrm>
        </p:spPr>
        <p:txBody>
          <a:bodyPr/>
          <a:lstStyle/>
          <a:p>
            <a:r>
              <a:rPr lang="en-US" b="1" dirty="0" err="1" smtClean="0">
                <a:latin typeface="Arial"/>
                <a:cs typeface="Arial"/>
              </a:rPr>
              <a:t>Tín</a:t>
            </a:r>
            <a:r>
              <a:rPr lang="en-US" b="1" dirty="0" smtClean="0">
                <a:latin typeface="Arial"/>
                <a:cs typeface="Arial"/>
              </a:rPr>
              <a:t> </a:t>
            </a:r>
            <a:r>
              <a:rPr lang="en-US" b="1" dirty="0" err="1" smtClean="0">
                <a:latin typeface="Arial"/>
                <a:cs typeface="Arial"/>
              </a:rPr>
              <a:t>hiệu</a:t>
            </a:r>
            <a:r>
              <a:rPr lang="en-US" b="1" dirty="0" smtClean="0">
                <a:latin typeface="Arial"/>
                <a:cs typeface="Arial"/>
              </a:rPr>
              <a:t> </a:t>
            </a:r>
            <a:r>
              <a:rPr lang="en-US" b="1" dirty="0" err="1" smtClean="0">
                <a:latin typeface="Arial"/>
                <a:cs typeface="Arial"/>
              </a:rPr>
              <a:t>PCSrc</a:t>
            </a:r>
            <a:endParaRPr lang="en-US" dirty="0">
              <a:latin typeface="Arial"/>
              <a:cs typeface="Arial"/>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145" y="2667000"/>
            <a:ext cx="8319655" cy="3312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57200" y="1476054"/>
            <a:ext cx="7848600" cy="1200329"/>
          </a:xfrm>
          <a:prstGeom prst="rect">
            <a:avLst/>
          </a:prstGeom>
        </p:spPr>
        <p:txBody>
          <a:bodyPr wrap="square">
            <a:spAutoFit/>
          </a:bodyPr>
          <a:lstStyle/>
          <a:p>
            <a:r>
              <a:rPr lang="en-US" dirty="0" err="1" smtClean="0">
                <a:latin typeface="Arial"/>
                <a:cs typeface="Arial"/>
              </a:rPr>
              <a:t>Các</a:t>
            </a:r>
            <a:r>
              <a:rPr lang="en-US" dirty="0" smtClean="0">
                <a:latin typeface="Arial"/>
                <a:cs typeface="Arial"/>
              </a:rPr>
              <a:t> </a:t>
            </a:r>
            <a:r>
              <a:rPr lang="en-US" dirty="0" err="1" smtClean="0">
                <a:latin typeface="Arial"/>
                <a:cs typeface="Arial"/>
              </a:rPr>
              <a:t>bước</a:t>
            </a:r>
            <a:r>
              <a:rPr lang="en-US" dirty="0" smtClean="0">
                <a:latin typeface="Arial"/>
                <a:cs typeface="Arial"/>
              </a:rPr>
              <a:t> </a:t>
            </a:r>
            <a:r>
              <a:rPr lang="en-US" dirty="0" err="1" smtClean="0">
                <a:latin typeface="Arial"/>
                <a:cs typeface="Arial"/>
              </a:rPr>
              <a:t>thực</a:t>
            </a:r>
            <a:r>
              <a:rPr lang="en-US" dirty="0" smtClean="0">
                <a:latin typeface="Arial"/>
                <a:cs typeface="Arial"/>
              </a:rPr>
              <a:t> </a:t>
            </a:r>
            <a:r>
              <a:rPr lang="en-US" dirty="0" err="1" smtClean="0">
                <a:latin typeface="Arial"/>
                <a:cs typeface="Arial"/>
              </a:rPr>
              <a:t>hiện</a:t>
            </a:r>
            <a:r>
              <a:rPr lang="en-US" dirty="0" smtClean="0">
                <a:latin typeface="Arial"/>
                <a:cs typeface="Arial"/>
              </a:rPr>
              <a:t>?</a:t>
            </a:r>
            <a:endParaRPr lang="en-US" dirty="0">
              <a:latin typeface="Arial"/>
              <a:cs typeface="Arial"/>
            </a:endParaRPr>
          </a:p>
          <a:p>
            <a:r>
              <a:rPr lang="en-US" dirty="0">
                <a:latin typeface="Arial"/>
                <a:cs typeface="Arial"/>
              </a:rPr>
              <a:t>– </a:t>
            </a:r>
            <a:r>
              <a:rPr lang="en-US" dirty="0" err="1" smtClean="0">
                <a:latin typeface="Arial"/>
                <a:cs typeface="Arial"/>
              </a:rPr>
              <a:t>Mặc</a:t>
            </a:r>
            <a:r>
              <a:rPr lang="en-US" dirty="0" smtClean="0">
                <a:latin typeface="Arial"/>
                <a:cs typeface="Arial"/>
              </a:rPr>
              <a:t> </a:t>
            </a:r>
            <a:r>
              <a:rPr lang="en-US" dirty="0" err="1" smtClean="0">
                <a:latin typeface="Arial"/>
                <a:cs typeface="Arial"/>
              </a:rPr>
              <a:t>định</a:t>
            </a:r>
            <a:r>
              <a:rPr lang="en-US" dirty="0" smtClean="0">
                <a:latin typeface="Arial"/>
                <a:cs typeface="Arial"/>
              </a:rPr>
              <a:t>: </a:t>
            </a:r>
            <a:r>
              <a:rPr lang="en-US" b="1" dirty="0" smtClean="0">
                <a:latin typeface="Arial"/>
                <a:cs typeface="Arial"/>
              </a:rPr>
              <a:t>PC</a:t>
            </a:r>
            <a:r>
              <a:rPr lang="en-US" dirty="0" smtClean="0">
                <a:latin typeface="Arial"/>
                <a:cs typeface="Arial"/>
              </a:rPr>
              <a:t> = </a:t>
            </a:r>
            <a:r>
              <a:rPr lang="en-US" b="1" dirty="0" smtClean="0">
                <a:latin typeface="Arial"/>
                <a:cs typeface="Arial"/>
              </a:rPr>
              <a:t>PC</a:t>
            </a:r>
            <a:r>
              <a:rPr lang="en-US" b="1" dirty="0">
                <a:latin typeface="Arial"/>
                <a:cs typeface="Arial"/>
              </a:rPr>
              <a:t> </a:t>
            </a:r>
            <a:r>
              <a:rPr lang="en-US" b="1" dirty="0" smtClean="0">
                <a:latin typeface="Arial"/>
                <a:cs typeface="Arial"/>
              </a:rPr>
              <a:t>+ 4</a:t>
            </a:r>
            <a:r>
              <a:rPr lang="en-US" b="1" dirty="0">
                <a:latin typeface="Arial"/>
                <a:cs typeface="Arial"/>
              </a:rPr>
              <a:t> </a:t>
            </a:r>
          </a:p>
          <a:p>
            <a:r>
              <a:rPr lang="en-US" dirty="0">
                <a:latin typeface="Arial"/>
                <a:cs typeface="Arial"/>
              </a:rPr>
              <a:t>– </a:t>
            </a:r>
            <a:r>
              <a:rPr lang="en-US" dirty="0" err="1" smtClean="0">
                <a:latin typeface="Arial"/>
                <a:cs typeface="Arial"/>
              </a:rPr>
              <a:t>Trường</a:t>
            </a:r>
            <a:r>
              <a:rPr lang="en-US" dirty="0" smtClean="0">
                <a:latin typeface="Arial"/>
                <a:cs typeface="Arial"/>
              </a:rPr>
              <a:t> </a:t>
            </a:r>
            <a:r>
              <a:rPr lang="en-US" dirty="0" err="1" smtClean="0">
                <a:latin typeface="Arial"/>
                <a:cs typeface="Arial"/>
              </a:rPr>
              <a:t>hợp</a:t>
            </a:r>
            <a:r>
              <a:rPr lang="en-US" dirty="0" smtClean="0">
                <a:latin typeface="Arial"/>
                <a:cs typeface="Arial"/>
              </a:rPr>
              <a:t> </a:t>
            </a:r>
            <a:r>
              <a:rPr lang="en-US" dirty="0" err="1" smtClean="0">
                <a:latin typeface="Arial"/>
                <a:cs typeface="Arial"/>
              </a:rPr>
              <a:t>có</a:t>
            </a:r>
            <a:r>
              <a:rPr lang="en-US" dirty="0" smtClean="0">
                <a:latin typeface="Arial"/>
                <a:cs typeface="Arial"/>
              </a:rPr>
              <a:t> </a:t>
            </a:r>
            <a:r>
              <a:rPr lang="en-US" dirty="0" err="1" smtClean="0">
                <a:latin typeface="Arial"/>
                <a:cs typeface="Arial"/>
              </a:rPr>
              <a:t>điều</a:t>
            </a:r>
            <a:r>
              <a:rPr lang="en-US" dirty="0" smtClean="0">
                <a:latin typeface="Arial"/>
                <a:cs typeface="Arial"/>
              </a:rPr>
              <a:t> </a:t>
            </a:r>
            <a:r>
              <a:rPr lang="en-US" dirty="0" err="1" smtClean="0">
                <a:latin typeface="Arial"/>
                <a:cs typeface="Arial"/>
              </a:rPr>
              <a:t>kiện</a:t>
            </a:r>
            <a:r>
              <a:rPr lang="en-US" dirty="0" smtClean="0">
                <a:latin typeface="Arial"/>
                <a:cs typeface="Arial"/>
              </a:rPr>
              <a:t>:  </a:t>
            </a:r>
            <a:r>
              <a:rPr lang="en-US" b="1" dirty="0" smtClean="0">
                <a:latin typeface="Arial"/>
                <a:cs typeface="Arial"/>
              </a:rPr>
              <a:t>PC</a:t>
            </a:r>
            <a:r>
              <a:rPr lang="en-US" dirty="0" smtClean="0">
                <a:latin typeface="Arial"/>
                <a:cs typeface="Arial"/>
              </a:rPr>
              <a:t>= </a:t>
            </a:r>
            <a:r>
              <a:rPr lang="en-US" b="1" dirty="0" smtClean="0">
                <a:latin typeface="Arial"/>
                <a:cs typeface="Arial"/>
              </a:rPr>
              <a:t>PC+4+[Sign-extended immediate</a:t>
            </a:r>
            <a:r>
              <a:rPr lang="en-US" b="1" dirty="0">
                <a:latin typeface="Arial"/>
                <a:cs typeface="Arial"/>
              </a:rPr>
              <a:t> </a:t>
            </a:r>
            <a:r>
              <a:rPr lang="en-US" b="1" dirty="0" smtClean="0">
                <a:latin typeface="Arial"/>
                <a:cs typeface="Arial"/>
              </a:rPr>
              <a:t>&lt;&lt; 2] </a:t>
            </a:r>
            <a:r>
              <a:rPr lang="en-US" i="1" dirty="0" smtClean="0">
                <a:latin typeface="Arial"/>
                <a:cs typeface="Arial"/>
              </a:rPr>
              <a:t>if </a:t>
            </a:r>
            <a:r>
              <a:rPr lang="en-US" b="1" dirty="0" smtClean="0">
                <a:latin typeface="Arial"/>
                <a:cs typeface="Arial"/>
              </a:rPr>
              <a:t>branch</a:t>
            </a:r>
            <a:r>
              <a:rPr lang="en-US" b="1" dirty="0">
                <a:latin typeface="Arial"/>
                <a:cs typeface="Arial"/>
              </a:rPr>
              <a:t> </a:t>
            </a:r>
            <a:endParaRPr lang="en-US" dirty="0">
              <a:latin typeface="Arial"/>
              <a:cs typeface="Arial"/>
            </a:endParaRPr>
          </a:p>
        </p:txBody>
      </p:sp>
    </p:spTree>
    <p:extLst>
      <p:ext uri="{BB962C8B-B14F-4D97-AF65-F5344CB8AC3E}">
        <p14:creationId xmlns:p14="http://schemas.microsoft.com/office/powerpoint/2010/main" val="1058907991"/>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latin typeface="Arial"/>
                <a:cs typeface="Arial"/>
              </a:rPr>
              <a:t>Đường</a:t>
            </a:r>
            <a:r>
              <a:rPr lang="en-US" b="1" dirty="0" smtClean="0">
                <a:latin typeface="Arial"/>
                <a:cs typeface="Arial"/>
              </a:rPr>
              <a:t> </a:t>
            </a:r>
            <a:r>
              <a:rPr lang="en-US" b="1" dirty="0" err="1" smtClean="0">
                <a:latin typeface="Arial"/>
                <a:cs typeface="Arial"/>
              </a:rPr>
              <a:t>tín</a:t>
            </a:r>
            <a:r>
              <a:rPr lang="en-US" b="1" dirty="0" smtClean="0">
                <a:latin typeface="Arial"/>
                <a:cs typeface="Arial"/>
              </a:rPr>
              <a:t> </a:t>
            </a:r>
            <a:r>
              <a:rPr lang="en-US" b="1" dirty="0" err="1" smtClean="0">
                <a:latin typeface="Arial"/>
                <a:cs typeface="Arial"/>
              </a:rPr>
              <a:t>hiệu</a:t>
            </a:r>
            <a:r>
              <a:rPr lang="en-US" b="1" dirty="0" smtClean="0">
                <a:latin typeface="Arial"/>
                <a:cs typeface="Arial"/>
              </a:rPr>
              <a:t> </a:t>
            </a:r>
            <a:r>
              <a:rPr lang="en-US" b="1" dirty="0" err="1" smtClean="0">
                <a:latin typeface="Arial"/>
                <a:cs typeface="Arial"/>
              </a:rPr>
              <a:t>đơn</a:t>
            </a:r>
            <a:r>
              <a:rPr lang="en-US" b="1" dirty="0" smtClean="0">
                <a:latin typeface="Arial"/>
                <a:cs typeface="Arial"/>
              </a:rPr>
              <a:t> </a:t>
            </a:r>
            <a:r>
              <a:rPr lang="en-US" b="1" dirty="0" err="1" smtClean="0">
                <a:latin typeface="Arial"/>
                <a:cs typeface="Arial"/>
              </a:rPr>
              <a:t>xung</a:t>
            </a:r>
            <a:r>
              <a:rPr lang="en-US" b="1" dirty="0" smtClean="0">
                <a:latin typeface="Arial"/>
                <a:cs typeface="Arial"/>
              </a:rPr>
              <a:t> </a:t>
            </a:r>
            <a:r>
              <a:rPr lang="en-US" b="1" dirty="0" err="1" smtClean="0">
                <a:latin typeface="Arial"/>
                <a:cs typeface="Arial"/>
              </a:rPr>
              <a:t>nhịp</a:t>
            </a:r>
            <a:r>
              <a:rPr lang="en-US" b="1" dirty="0" smtClean="0">
                <a:latin typeface="Arial"/>
                <a:cs typeface="Arial"/>
              </a:rPr>
              <a:t> </a:t>
            </a:r>
            <a:r>
              <a:rPr lang="en-US" b="1" dirty="0" err="1" smtClean="0">
                <a:latin typeface="Arial"/>
                <a:cs typeface="Arial"/>
              </a:rPr>
              <a:t>trong</a:t>
            </a:r>
            <a:r>
              <a:rPr lang="en-US" b="1" dirty="0" smtClean="0">
                <a:latin typeface="Arial"/>
                <a:cs typeface="Arial"/>
              </a:rPr>
              <a:t> MIPS</a:t>
            </a:r>
            <a:r>
              <a:rPr lang="en-US" b="1" dirty="0">
                <a:latin typeface="Arial"/>
                <a:cs typeface="Arial"/>
              </a:rPr>
              <a:t> </a:t>
            </a:r>
            <a:endParaRPr lang="en-US" dirty="0">
              <a:latin typeface="Arial"/>
              <a:cs typeface="Arial"/>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663891" cy="426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7167887"/>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220200" cy="1143000"/>
          </a:xfrm>
        </p:spPr>
        <p:txBody>
          <a:bodyPr>
            <a:noAutofit/>
          </a:bodyPr>
          <a:lstStyle/>
          <a:p>
            <a:r>
              <a:rPr lang="en-US" sz="3600" b="1" dirty="0" err="1" smtClean="0">
                <a:latin typeface="Arial"/>
                <a:cs typeface="Arial"/>
              </a:rPr>
              <a:t>Các</a:t>
            </a:r>
            <a:r>
              <a:rPr lang="en-US" sz="3600" b="1" dirty="0" smtClean="0">
                <a:latin typeface="Arial"/>
                <a:cs typeface="Arial"/>
              </a:rPr>
              <a:t> </a:t>
            </a:r>
            <a:r>
              <a:rPr lang="en-US" sz="3600" b="1" dirty="0" err="1" smtClean="0">
                <a:latin typeface="Arial"/>
                <a:cs typeface="Arial"/>
              </a:rPr>
              <a:t>dữ</a:t>
            </a:r>
            <a:r>
              <a:rPr lang="en-US" sz="3600" b="1" dirty="0" smtClean="0">
                <a:latin typeface="Arial"/>
                <a:cs typeface="Arial"/>
              </a:rPr>
              <a:t> </a:t>
            </a:r>
            <a:r>
              <a:rPr lang="en-US" sz="3600" b="1" dirty="0" err="1" smtClean="0">
                <a:latin typeface="Arial"/>
                <a:cs typeface="Arial"/>
              </a:rPr>
              <a:t>liệu</a:t>
            </a:r>
            <a:r>
              <a:rPr lang="en-US" sz="3600" b="1" dirty="0" smtClean="0">
                <a:latin typeface="Arial"/>
                <a:cs typeface="Arial"/>
              </a:rPr>
              <a:t> </a:t>
            </a:r>
            <a:r>
              <a:rPr lang="en-US" sz="3600" b="1" dirty="0" err="1" smtClean="0">
                <a:latin typeface="Arial"/>
                <a:cs typeface="Arial"/>
              </a:rPr>
              <a:t>nguồn</a:t>
            </a:r>
            <a:r>
              <a:rPr lang="en-US" sz="3600" b="1" dirty="0" smtClean="0">
                <a:latin typeface="Arial"/>
                <a:cs typeface="Arial"/>
              </a:rPr>
              <a:t> (</a:t>
            </a:r>
            <a:r>
              <a:rPr lang="en-US" sz="3600" b="1" dirty="0" err="1" smtClean="0">
                <a:latin typeface="Arial"/>
                <a:cs typeface="Arial"/>
              </a:rPr>
              <a:t>dữ</a:t>
            </a:r>
            <a:r>
              <a:rPr lang="en-US" sz="3600" b="1" dirty="0" smtClean="0">
                <a:latin typeface="Arial"/>
                <a:cs typeface="Arial"/>
              </a:rPr>
              <a:t> </a:t>
            </a:r>
            <a:r>
              <a:rPr lang="en-US" sz="3600" b="1" dirty="0" err="1" smtClean="0">
                <a:latin typeface="Arial"/>
                <a:cs typeface="Arial"/>
              </a:rPr>
              <a:t>liệu</a:t>
            </a:r>
            <a:r>
              <a:rPr lang="en-US" sz="3600" b="1" dirty="0" smtClean="0">
                <a:latin typeface="Arial"/>
                <a:cs typeface="Arial"/>
              </a:rPr>
              <a:t> </a:t>
            </a:r>
            <a:r>
              <a:rPr lang="en-US" sz="3600" b="1" dirty="0" err="1" smtClean="0">
                <a:latin typeface="Arial"/>
                <a:cs typeface="Arial"/>
              </a:rPr>
              <a:t>lấy</a:t>
            </a:r>
            <a:r>
              <a:rPr lang="en-US" sz="3600" b="1" dirty="0" smtClean="0">
                <a:latin typeface="Arial"/>
                <a:cs typeface="Arial"/>
              </a:rPr>
              <a:t> </a:t>
            </a:r>
            <a:r>
              <a:rPr lang="en-US" sz="3600" b="1" dirty="0" err="1" smtClean="0">
                <a:latin typeface="Arial"/>
                <a:cs typeface="Arial"/>
              </a:rPr>
              <a:t>ra</a:t>
            </a:r>
            <a:r>
              <a:rPr lang="en-US" sz="3600" b="1" dirty="0" smtClean="0">
                <a:latin typeface="Arial"/>
                <a:cs typeface="Arial"/>
              </a:rPr>
              <a:t> </a:t>
            </a:r>
            <a:r>
              <a:rPr lang="en-US" sz="3600" b="1" dirty="0" err="1" smtClean="0">
                <a:latin typeface="Arial"/>
                <a:cs typeface="Arial"/>
              </a:rPr>
              <a:t>ở</a:t>
            </a:r>
            <a:r>
              <a:rPr lang="en-US" sz="3600" b="1" dirty="0" smtClean="0">
                <a:latin typeface="Arial"/>
                <a:cs typeface="Arial"/>
              </a:rPr>
              <a:t> </a:t>
            </a:r>
            <a:r>
              <a:rPr lang="en-US" sz="3600" b="1" dirty="0" err="1" smtClean="0">
                <a:latin typeface="Arial"/>
                <a:cs typeface="Arial"/>
              </a:rPr>
              <a:t>đâu</a:t>
            </a:r>
            <a:r>
              <a:rPr lang="en-US" sz="3600" b="1" dirty="0" smtClean="0">
                <a:latin typeface="Arial"/>
                <a:cs typeface="Arial"/>
              </a:rPr>
              <a:t>?</a:t>
            </a:r>
            <a:r>
              <a:rPr lang="en-US" sz="3600" b="1" dirty="0">
                <a:latin typeface="Arial"/>
                <a:cs typeface="Arial"/>
              </a:rPr>
              <a:t>)</a:t>
            </a:r>
            <a:endParaRPr lang="en-US" sz="3600" dirty="0">
              <a:latin typeface="Arial"/>
              <a:cs typeface="Arial"/>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792" y="1981200"/>
            <a:ext cx="8304613" cy="4551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3221433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458200" cy="1143000"/>
          </a:xfrm>
        </p:spPr>
        <p:txBody>
          <a:bodyPr>
            <a:normAutofit/>
          </a:bodyPr>
          <a:lstStyle/>
          <a:p>
            <a:r>
              <a:rPr lang="en-US" sz="3600" b="1" dirty="0" err="1" smtClean="0">
                <a:latin typeface="Arial"/>
                <a:cs typeface="Arial"/>
              </a:rPr>
              <a:t>Các</a:t>
            </a:r>
            <a:r>
              <a:rPr lang="en-US" sz="3600" b="1" dirty="0" smtClean="0">
                <a:latin typeface="Arial"/>
                <a:cs typeface="Arial"/>
              </a:rPr>
              <a:t> </a:t>
            </a:r>
            <a:r>
              <a:rPr lang="en-US" sz="3600" b="1" dirty="0" err="1" smtClean="0">
                <a:latin typeface="Arial"/>
                <a:cs typeface="Arial"/>
              </a:rPr>
              <a:t>dữ</a:t>
            </a:r>
            <a:r>
              <a:rPr lang="en-US" sz="3600" b="1" dirty="0" smtClean="0">
                <a:latin typeface="Arial"/>
                <a:cs typeface="Arial"/>
              </a:rPr>
              <a:t> </a:t>
            </a:r>
            <a:r>
              <a:rPr lang="en-US" sz="3600" b="1" dirty="0" err="1" smtClean="0">
                <a:latin typeface="Arial"/>
                <a:cs typeface="Arial"/>
              </a:rPr>
              <a:t>liệu</a:t>
            </a:r>
            <a:r>
              <a:rPr lang="en-US" sz="3600" b="1" dirty="0" smtClean="0">
                <a:latin typeface="Arial"/>
                <a:cs typeface="Arial"/>
              </a:rPr>
              <a:t> </a:t>
            </a:r>
            <a:r>
              <a:rPr lang="en-US" sz="3600" b="1" dirty="0" err="1" smtClean="0">
                <a:latin typeface="Arial"/>
                <a:cs typeface="Arial"/>
              </a:rPr>
              <a:t>đích</a:t>
            </a:r>
            <a:r>
              <a:rPr lang="en-US" sz="3600" b="1" dirty="0" smtClean="0">
                <a:latin typeface="Arial"/>
                <a:cs typeface="Arial"/>
              </a:rPr>
              <a:t> (</a:t>
            </a:r>
            <a:r>
              <a:rPr lang="en-US" sz="3600" b="1" dirty="0" err="1" smtClean="0">
                <a:latin typeface="Arial"/>
                <a:cs typeface="Arial"/>
              </a:rPr>
              <a:t>dữ</a:t>
            </a:r>
            <a:r>
              <a:rPr lang="en-US" sz="3600" b="1" dirty="0" smtClean="0">
                <a:latin typeface="Arial"/>
                <a:cs typeface="Arial"/>
              </a:rPr>
              <a:t> </a:t>
            </a:r>
            <a:r>
              <a:rPr lang="en-US" sz="3600" b="1" dirty="0" err="1" smtClean="0">
                <a:latin typeface="Arial"/>
                <a:cs typeface="Arial"/>
              </a:rPr>
              <a:t>liệu</a:t>
            </a:r>
            <a:r>
              <a:rPr lang="en-US" sz="3600" b="1" dirty="0" smtClean="0">
                <a:latin typeface="Arial"/>
                <a:cs typeface="Arial"/>
              </a:rPr>
              <a:t> </a:t>
            </a:r>
            <a:r>
              <a:rPr lang="en-US" sz="3600" b="1" dirty="0" err="1" smtClean="0">
                <a:latin typeface="Arial"/>
                <a:cs typeface="Arial"/>
              </a:rPr>
              <a:t>đi</a:t>
            </a:r>
            <a:r>
              <a:rPr lang="en-US" sz="3600" b="1" dirty="0" smtClean="0">
                <a:latin typeface="Arial"/>
                <a:cs typeface="Arial"/>
              </a:rPr>
              <a:t> </a:t>
            </a:r>
            <a:r>
              <a:rPr lang="en-US" sz="3600" b="1" dirty="0" err="1" smtClean="0">
                <a:latin typeface="Arial"/>
                <a:cs typeface="Arial"/>
              </a:rPr>
              <a:t>đến</a:t>
            </a:r>
            <a:r>
              <a:rPr lang="en-US" sz="3600" b="1" dirty="0" smtClean="0">
                <a:latin typeface="Arial"/>
                <a:cs typeface="Arial"/>
              </a:rPr>
              <a:t> </a:t>
            </a:r>
            <a:r>
              <a:rPr lang="en-US" sz="3600" b="1" dirty="0" err="1" smtClean="0">
                <a:latin typeface="Arial"/>
                <a:cs typeface="Arial"/>
              </a:rPr>
              <a:t>đâu</a:t>
            </a:r>
            <a:r>
              <a:rPr lang="en-US" sz="3600" b="1" dirty="0" smtClean="0">
                <a:latin typeface="Arial"/>
                <a:cs typeface="Arial"/>
              </a:rPr>
              <a:t>?) </a:t>
            </a:r>
            <a:endParaRPr lang="en-US" sz="3600" b="1" dirty="0">
              <a:latin typeface="Arial"/>
              <a:cs typeface="Arial"/>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145" y="1919614"/>
            <a:ext cx="8209684" cy="4480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616458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Arial"/>
                <a:cs typeface="Arial"/>
              </a:rPr>
              <a:t>Ví</a:t>
            </a:r>
            <a:r>
              <a:rPr lang="en-US" b="1" dirty="0" smtClean="0">
                <a:latin typeface="Arial"/>
                <a:cs typeface="Arial"/>
              </a:rPr>
              <a:t> </a:t>
            </a:r>
            <a:r>
              <a:rPr lang="en-US" b="1" dirty="0" err="1" smtClean="0">
                <a:latin typeface="Arial"/>
                <a:cs typeface="Arial"/>
              </a:rPr>
              <a:t>dụ</a:t>
            </a:r>
            <a:r>
              <a:rPr lang="en-US" b="1" dirty="0" smtClean="0">
                <a:latin typeface="Arial"/>
                <a:cs typeface="Arial"/>
              </a:rPr>
              <a:t>: </a:t>
            </a:r>
            <a:r>
              <a:rPr lang="en-US" b="1" dirty="0" err="1" smtClean="0">
                <a:latin typeface="Arial"/>
                <a:cs typeface="Arial"/>
              </a:rPr>
              <a:t>addi</a:t>
            </a:r>
            <a:endParaRPr lang="en-US" b="1" dirty="0">
              <a:latin typeface="Arial"/>
              <a:cs typeface="Arial"/>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30582"/>
            <a:ext cx="7378844" cy="40138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445711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Arial"/>
                <a:cs typeface="Arial"/>
              </a:rPr>
              <a:t>Lặp</a:t>
            </a:r>
            <a:r>
              <a:rPr lang="en-US" b="1" dirty="0" smtClean="0">
                <a:latin typeface="Arial"/>
                <a:cs typeface="Arial"/>
              </a:rPr>
              <a:t> </a:t>
            </a:r>
            <a:r>
              <a:rPr lang="en-US" b="1" dirty="0" err="1" smtClean="0">
                <a:latin typeface="Arial"/>
                <a:cs typeface="Arial"/>
              </a:rPr>
              <a:t>lại</a:t>
            </a:r>
            <a:r>
              <a:rPr lang="en-US" b="1" dirty="0" smtClean="0">
                <a:latin typeface="Arial"/>
                <a:cs typeface="Arial"/>
              </a:rPr>
              <a:t> </a:t>
            </a:r>
            <a:r>
              <a:rPr lang="en-US" b="1" dirty="0" err="1" smtClean="0">
                <a:latin typeface="Arial"/>
                <a:cs typeface="Arial"/>
              </a:rPr>
              <a:t>quá</a:t>
            </a:r>
            <a:r>
              <a:rPr lang="en-US" b="1" dirty="0" smtClean="0">
                <a:latin typeface="Arial"/>
                <a:cs typeface="Arial"/>
              </a:rPr>
              <a:t> </a:t>
            </a:r>
            <a:r>
              <a:rPr lang="en-US" b="1" dirty="0" err="1" smtClean="0">
                <a:latin typeface="Arial"/>
                <a:cs typeface="Arial"/>
              </a:rPr>
              <a:t>trình</a:t>
            </a:r>
            <a:r>
              <a:rPr lang="en-US" b="1" dirty="0" smtClean="0">
                <a:latin typeface="Arial"/>
                <a:cs typeface="Arial"/>
              </a:rPr>
              <a:t>…</a:t>
            </a:r>
            <a:endParaRPr lang="en-US" b="1" dirty="0">
              <a:latin typeface="Arial"/>
              <a:cs typeface="Arial"/>
            </a:endParaRP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0"/>
            <a:ext cx="7620000" cy="4428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734086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latin typeface="Arial"/>
                <a:cs typeface="Arial"/>
              </a:rPr>
              <a:t>Thực</a:t>
            </a:r>
            <a:r>
              <a:rPr lang="en-US" b="1" dirty="0" smtClean="0">
                <a:latin typeface="Arial"/>
                <a:cs typeface="Arial"/>
              </a:rPr>
              <a:t> </a:t>
            </a:r>
            <a:r>
              <a:rPr lang="en-US" b="1" dirty="0" err="1" smtClean="0">
                <a:latin typeface="Arial"/>
                <a:cs typeface="Arial"/>
              </a:rPr>
              <a:t>thi</a:t>
            </a:r>
            <a:r>
              <a:rPr lang="en-US" b="1" dirty="0" smtClean="0">
                <a:latin typeface="Arial"/>
                <a:cs typeface="Arial"/>
              </a:rPr>
              <a:t> </a:t>
            </a:r>
            <a:r>
              <a:rPr lang="en-US" b="1" dirty="0" err="1" smtClean="0">
                <a:latin typeface="Arial"/>
                <a:cs typeface="Arial"/>
              </a:rPr>
              <a:t>cơ</a:t>
            </a:r>
            <a:r>
              <a:rPr lang="en-US" b="1" dirty="0" smtClean="0">
                <a:latin typeface="Arial"/>
                <a:cs typeface="Arial"/>
              </a:rPr>
              <a:t> </a:t>
            </a:r>
            <a:r>
              <a:rPr lang="en-US" b="1" dirty="0" err="1" smtClean="0">
                <a:latin typeface="Arial"/>
                <a:cs typeface="Arial"/>
              </a:rPr>
              <a:t>bản</a:t>
            </a:r>
            <a:r>
              <a:rPr lang="en-US" b="1" dirty="0" smtClean="0">
                <a:latin typeface="Arial"/>
                <a:cs typeface="Arial"/>
              </a:rPr>
              <a:t> </a:t>
            </a:r>
            <a:r>
              <a:rPr lang="en-US" b="1" dirty="0" err="1" smtClean="0">
                <a:latin typeface="Arial"/>
                <a:cs typeface="Arial"/>
              </a:rPr>
              <a:t>của</a:t>
            </a:r>
            <a:r>
              <a:rPr lang="en-US" b="1" dirty="0" smtClean="0">
                <a:latin typeface="Arial"/>
                <a:cs typeface="Arial"/>
              </a:rPr>
              <a:t> MIPS (from the book) </a:t>
            </a:r>
            <a:endParaRPr lang="en-US" dirty="0">
              <a:latin typeface="Arial"/>
              <a:cs typeface="Arial"/>
            </a:endParaRPr>
          </a:p>
        </p:txBody>
      </p:sp>
      <p:sp>
        <p:nvSpPr>
          <p:cNvPr id="3" name="Content Placeholder 2"/>
          <p:cNvSpPr>
            <a:spLocks noGrp="1"/>
          </p:cNvSpPr>
          <p:nvPr>
            <p:ph idx="1"/>
          </p:nvPr>
        </p:nvSpPr>
        <p:spPr/>
        <p:txBody>
          <a:bodyPr>
            <a:normAutofit fontScale="92500" lnSpcReduction="10000"/>
          </a:bodyPr>
          <a:lstStyle/>
          <a:p>
            <a:r>
              <a:rPr lang="en-US" dirty="0" err="1" smtClean="0">
                <a:latin typeface="Arial"/>
                <a:cs typeface="Arial"/>
              </a:rPr>
              <a:t>Xem</a:t>
            </a:r>
            <a:r>
              <a:rPr lang="en-US" dirty="0" smtClean="0">
                <a:latin typeface="Arial"/>
                <a:cs typeface="Arial"/>
              </a:rPr>
              <a:t> </a:t>
            </a:r>
            <a:r>
              <a:rPr lang="en-US" dirty="0" err="1" smtClean="0">
                <a:latin typeface="Arial"/>
                <a:cs typeface="Arial"/>
              </a:rPr>
              <a:t>lại</a:t>
            </a:r>
            <a:r>
              <a:rPr lang="en-US" dirty="0" smtClean="0">
                <a:latin typeface="Arial"/>
                <a:cs typeface="Arial"/>
              </a:rPr>
              <a:t> </a:t>
            </a:r>
            <a:r>
              <a:rPr lang="en-US" dirty="0" err="1" smtClean="0">
                <a:latin typeface="Arial"/>
                <a:cs typeface="Arial"/>
              </a:rPr>
              <a:t>các</a:t>
            </a:r>
            <a:r>
              <a:rPr lang="en-US" dirty="0" smtClean="0">
                <a:latin typeface="Arial"/>
                <a:cs typeface="Arial"/>
              </a:rPr>
              <a:t> </a:t>
            </a:r>
            <a:r>
              <a:rPr lang="en-US" dirty="0" err="1" smtClean="0">
                <a:latin typeface="Arial"/>
                <a:cs typeface="Arial"/>
              </a:rPr>
              <a:t>tập</a:t>
            </a:r>
            <a:r>
              <a:rPr lang="en-US" dirty="0" smtClean="0">
                <a:latin typeface="Arial"/>
                <a:cs typeface="Arial"/>
              </a:rPr>
              <a:t> </a:t>
            </a:r>
            <a:r>
              <a:rPr lang="en-US" dirty="0" err="1" smtClean="0">
                <a:latin typeface="Arial"/>
                <a:cs typeface="Arial"/>
              </a:rPr>
              <a:t>lệnh</a:t>
            </a:r>
            <a:r>
              <a:rPr lang="en-US" dirty="0" smtClean="0">
                <a:latin typeface="Arial"/>
                <a:cs typeface="Arial"/>
              </a:rPr>
              <a:t> </a:t>
            </a:r>
            <a:r>
              <a:rPr lang="en-US" dirty="0" err="1" smtClean="0">
                <a:latin typeface="Arial"/>
                <a:cs typeface="Arial"/>
              </a:rPr>
              <a:t>cơ</a:t>
            </a:r>
            <a:r>
              <a:rPr lang="en-US" dirty="0" smtClean="0">
                <a:latin typeface="Arial"/>
                <a:cs typeface="Arial"/>
              </a:rPr>
              <a:t> </a:t>
            </a:r>
            <a:r>
              <a:rPr lang="en-US" dirty="0" err="1" smtClean="0">
                <a:latin typeface="Arial"/>
                <a:cs typeface="Arial"/>
              </a:rPr>
              <a:t>bản</a:t>
            </a:r>
            <a:r>
              <a:rPr lang="en-US" dirty="0" smtClean="0">
                <a:latin typeface="Arial"/>
                <a:cs typeface="Arial"/>
              </a:rPr>
              <a:t> </a:t>
            </a:r>
            <a:r>
              <a:rPr lang="en-US" dirty="0" err="1" smtClean="0">
                <a:latin typeface="Arial"/>
                <a:cs typeface="Arial"/>
              </a:rPr>
              <a:t>trong</a:t>
            </a:r>
            <a:r>
              <a:rPr lang="en-US" dirty="0" smtClean="0">
                <a:latin typeface="Arial"/>
                <a:cs typeface="Arial"/>
              </a:rPr>
              <a:t> MIPS </a:t>
            </a:r>
          </a:p>
          <a:p>
            <a:pPr marL="228600" lvl="1" indent="0">
              <a:buNone/>
            </a:pPr>
            <a:r>
              <a:rPr lang="en-US" dirty="0" smtClean="0">
                <a:latin typeface="Arial"/>
                <a:cs typeface="Arial"/>
              </a:rPr>
              <a:t>– Memory: </a:t>
            </a:r>
            <a:r>
              <a:rPr lang="en-US" dirty="0" err="1" smtClean="0">
                <a:latin typeface="Arial"/>
                <a:cs typeface="Arial"/>
              </a:rPr>
              <a:t>lw</a:t>
            </a:r>
            <a:r>
              <a:rPr lang="en-US" dirty="0" smtClean="0">
                <a:latin typeface="Arial"/>
                <a:cs typeface="Arial"/>
              </a:rPr>
              <a:t>, </a:t>
            </a:r>
            <a:r>
              <a:rPr lang="en-US" dirty="0" err="1" smtClean="0">
                <a:latin typeface="Arial"/>
                <a:cs typeface="Arial"/>
              </a:rPr>
              <a:t>sw</a:t>
            </a:r>
            <a:r>
              <a:rPr lang="en-US" dirty="0">
                <a:latin typeface="Arial"/>
                <a:cs typeface="Arial"/>
              </a:rPr>
              <a:t> </a:t>
            </a:r>
            <a:endParaRPr lang="en-US" dirty="0" smtClean="0">
              <a:latin typeface="Arial"/>
              <a:cs typeface="Arial"/>
            </a:endParaRPr>
          </a:p>
          <a:p>
            <a:pPr marL="228600" lvl="1" indent="0">
              <a:buNone/>
            </a:pPr>
            <a:r>
              <a:rPr lang="en-US" dirty="0" smtClean="0">
                <a:latin typeface="Arial"/>
                <a:cs typeface="Arial"/>
              </a:rPr>
              <a:t>– Arithmetic: </a:t>
            </a:r>
            <a:r>
              <a:rPr lang="en-US" dirty="0" err="1" smtClean="0">
                <a:latin typeface="Arial"/>
                <a:cs typeface="Arial"/>
              </a:rPr>
              <a:t>add,sub</a:t>
            </a:r>
            <a:endParaRPr lang="en-US" dirty="0" smtClean="0">
              <a:latin typeface="Arial"/>
              <a:cs typeface="Arial"/>
            </a:endParaRPr>
          </a:p>
          <a:p>
            <a:pPr marL="228600" lvl="1" indent="0">
              <a:buNone/>
            </a:pPr>
            <a:r>
              <a:rPr lang="en-US" dirty="0" smtClean="0">
                <a:latin typeface="Arial"/>
                <a:cs typeface="Arial"/>
              </a:rPr>
              <a:t>– Logic: and, or</a:t>
            </a:r>
          </a:p>
          <a:p>
            <a:pPr marL="228600" lvl="1" indent="0">
              <a:buNone/>
            </a:pPr>
            <a:r>
              <a:rPr lang="en-US" dirty="0" smtClean="0">
                <a:latin typeface="Arial"/>
                <a:cs typeface="Arial"/>
              </a:rPr>
              <a:t>– Branch: </a:t>
            </a:r>
            <a:r>
              <a:rPr lang="en-US" dirty="0" err="1" smtClean="0">
                <a:latin typeface="Arial"/>
                <a:cs typeface="Arial"/>
              </a:rPr>
              <a:t>beq</a:t>
            </a:r>
            <a:endParaRPr lang="en-US" dirty="0" smtClean="0">
              <a:latin typeface="Arial"/>
              <a:cs typeface="Arial"/>
            </a:endParaRPr>
          </a:p>
          <a:p>
            <a:r>
              <a:rPr lang="en-US" dirty="0" err="1" smtClean="0">
                <a:latin typeface="Arial"/>
                <a:cs typeface="Arial"/>
              </a:rPr>
              <a:t>Đọc</a:t>
            </a:r>
            <a:r>
              <a:rPr lang="en-US" dirty="0" smtClean="0">
                <a:latin typeface="Arial"/>
                <a:cs typeface="Arial"/>
              </a:rPr>
              <a:t> </a:t>
            </a:r>
            <a:r>
              <a:rPr lang="en-US" dirty="0" err="1" smtClean="0">
                <a:latin typeface="Arial"/>
                <a:cs typeface="Arial"/>
              </a:rPr>
              <a:t>thêm</a:t>
            </a:r>
            <a:r>
              <a:rPr lang="en-US" dirty="0">
                <a:latin typeface="Arial"/>
                <a:cs typeface="Arial"/>
              </a:rPr>
              <a:t>:</a:t>
            </a:r>
            <a:endParaRPr lang="en-US" dirty="0" smtClean="0">
              <a:latin typeface="Arial"/>
              <a:cs typeface="Arial"/>
            </a:endParaRPr>
          </a:p>
          <a:p>
            <a:pPr marL="228600" lvl="1" indent="0">
              <a:buNone/>
            </a:pPr>
            <a:r>
              <a:rPr lang="en-US" dirty="0" smtClean="0">
                <a:latin typeface="Arial"/>
                <a:cs typeface="Arial"/>
              </a:rPr>
              <a:t>– Multiply, divide</a:t>
            </a:r>
            <a:r>
              <a:rPr lang="en-US" dirty="0">
                <a:latin typeface="Arial"/>
                <a:cs typeface="Arial"/>
              </a:rPr>
              <a:t> </a:t>
            </a:r>
            <a:endParaRPr lang="en-US" dirty="0" smtClean="0">
              <a:latin typeface="Arial"/>
              <a:cs typeface="Arial"/>
            </a:endParaRPr>
          </a:p>
          <a:p>
            <a:pPr marL="228600" lvl="1" indent="0">
              <a:buNone/>
            </a:pPr>
            <a:r>
              <a:rPr lang="en-US" dirty="0" smtClean="0">
                <a:latin typeface="Arial"/>
                <a:cs typeface="Arial"/>
              </a:rPr>
              <a:t>– A bunch of logic operations</a:t>
            </a:r>
          </a:p>
          <a:p>
            <a:pPr marL="228600" lvl="1" indent="0">
              <a:buNone/>
            </a:pPr>
            <a:r>
              <a:rPr lang="en-US" dirty="0" smtClean="0">
                <a:latin typeface="Arial"/>
                <a:cs typeface="Arial"/>
              </a:rPr>
              <a:t>– jump</a:t>
            </a:r>
          </a:p>
          <a:p>
            <a:pPr marL="228600" lvl="1" indent="0">
              <a:buNone/>
            </a:pPr>
            <a:r>
              <a:rPr lang="en-US" dirty="0" smtClean="0">
                <a:latin typeface="Arial"/>
                <a:cs typeface="Arial"/>
              </a:rPr>
              <a:t>– </a:t>
            </a:r>
            <a:r>
              <a:rPr lang="en-US" dirty="0" err="1" smtClean="0">
                <a:latin typeface="Arial"/>
                <a:cs typeface="Arial"/>
              </a:rPr>
              <a:t>jr</a:t>
            </a:r>
            <a:r>
              <a:rPr lang="en-US" dirty="0" smtClean="0">
                <a:latin typeface="Arial"/>
                <a:cs typeface="Arial"/>
              </a:rPr>
              <a:t> and </a:t>
            </a:r>
            <a:r>
              <a:rPr lang="en-US" dirty="0" err="1" smtClean="0">
                <a:latin typeface="Arial"/>
                <a:cs typeface="Arial"/>
              </a:rPr>
              <a:t>jal</a:t>
            </a:r>
            <a:endParaRPr lang="en-US" dirty="0">
              <a:latin typeface="Arial"/>
              <a:cs typeface="Arial"/>
            </a:endParaRPr>
          </a:p>
        </p:txBody>
      </p:sp>
    </p:spTree>
    <p:extLst>
      <p:ext uri="{BB962C8B-B14F-4D97-AF65-F5344CB8AC3E}">
        <p14:creationId xmlns:p14="http://schemas.microsoft.com/office/powerpoint/2010/main" val="1759649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74" y="856"/>
            <a:ext cx="9111326" cy="1143000"/>
          </a:xfrm>
        </p:spPr>
        <p:txBody>
          <a:bodyPr>
            <a:normAutofit fontScale="90000"/>
          </a:bodyPr>
          <a:lstStyle/>
          <a:p>
            <a:r>
              <a:rPr lang="en-US" b="1" dirty="0" err="1" smtClean="0">
                <a:latin typeface="Arial"/>
                <a:cs typeface="Arial"/>
              </a:rPr>
              <a:t>Thực</a:t>
            </a:r>
            <a:r>
              <a:rPr lang="en-US" b="1" dirty="0" smtClean="0">
                <a:latin typeface="Arial"/>
                <a:cs typeface="Arial"/>
              </a:rPr>
              <a:t> </a:t>
            </a:r>
            <a:r>
              <a:rPr lang="en-US" b="1" dirty="0" err="1" smtClean="0">
                <a:latin typeface="Arial"/>
                <a:cs typeface="Arial"/>
              </a:rPr>
              <a:t>hiện</a:t>
            </a:r>
            <a:r>
              <a:rPr lang="en-US" b="1" dirty="0" smtClean="0">
                <a:latin typeface="Arial"/>
                <a:cs typeface="Arial"/>
              </a:rPr>
              <a:t> </a:t>
            </a:r>
            <a:r>
              <a:rPr lang="en-US" b="1" dirty="0" err="1" smtClean="0">
                <a:latin typeface="Arial"/>
                <a:cs typeface="Arial"/>
              </a:rPr>
              <a:t>lệnh</a:t>
            </a:r>
            <a:r>
              <a:rPr lang="en-US" b="1" dirty="0" smtClean="0">
                <a:latin typeface="Arial"/>
                <a:cs typeface="Arial"/>
              </a:rPr>
              <a:t> </a:t>
            </a:r>
            <a:r>
              <a:rPr lang="en-US" b="1" dirty="0" err="1" smtClean="0">
                <a:latin typeface="Arial"/>
                <a:cs typeface="Arial"/>
              </a:rPr>
              <a:t>loại</a:t>
            </a:r>
            <a:r>
              <a:rPr lang="en-US" b="1" dirty="0" smtClean="0">
                <a:latin typeface="Arial"/>
                <a:cs typeface="Arial"/>
              </a:rPr>
              <a:t> R </a:t>
            </a:r>
            <a:r>
              <a:rPr lang="en-US" b="1" dirty="0" err="1" smtClean="0">
                <a:latin typeface="Arial"/>
                <a:cs typeface="Arial"/>
              </a:rPr>
              <a:t>và</a:t>
            </a:r>
            <a:r>
              <a:rPr lang="en-US" b="1" dirty="0" smtClean="0">
                <a:latin typeface="Arial"/>
                <a:cs typeface="Arial"/>
              </a:rPr>
              <a:t> </a:t>
            </a:r>
            <a:r>
              <a:rPr lang="en-US" b="1" dirty="0" err="1" smtClean="0">
                <a:latin typeface="Arial"/>
                <a:cs typeface="Arial"/>
              </a:rPr>
              <a:t>ghi</a:t>
            </a:r>
            <a:r>
              <a:rPr lang="en-US" b="1" dirty="0" smtClean="0">
                <a:latin typeface="Arial"/>
                <a:cs typeface="Arial"/>
              </a:rPr>
              <a:t> </a:t>
            </a:r>
            <a:r>
              <a:rPr lang="en-US" b="1" dirty="0" err="1" smtClean="0">
                <a:latin typeface="Arial"/>
                <a:cs typeface="Arial"/>
              </a:rPr>
              <a:t>kết</a:t>
            </a:r>
            <a:r>
              <a:rPr lang="en-US" b="1" dirty="0" smtClean="0">
                <a:latin typeface="Arial"/>
                <a:cs typeface="Arial"/>
              </a:rPr>
              <a:t> </a:t>
            </a:r>
            <a:r>
              <a:rPr lang="en-US" b="1" dirty="0" err="1" smtClean="0">
                <a:latin typeface="Arial"/>
                <a:cs typeface="Arial"/>
              </a:rPr>
              <a:t>quả</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40</a:t>
            </a:fld>
            <a:endParaRPr lang="en-US" dirty="0"/>
          </a:p>
        </p:txBody>
      </p:sp>
      <p:sp>
        <p:nvSpPr>
          <p:cNvPr id="102" name="Rectangle 3"/>
          <p:cNvSpPr txBox="1">
            <a:spLocks noChangeArrowheads="1"/>
          </p:cNvSpPr>
          <p:nvPr/>
        </p:nvSpPr>
        <p:spPr bwMode="auto">
          <a:xfrm>
            <a:off x="304800" y="1371600"/>
            <a:ext cx="8458200" cy="2164182"/>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marR="0" lvl="0" indent="-287338" algn="l" defTabSz="914400" rtl="0" eaLnBrk="0" fontAlgn="base" latinLnBrk="0" hangingPunct="0">
              <a:lnSpc>
                <a:spcPct val="90000"/>
              </a:lnSpc>
              <a:spcBef>
                <a:spcPct val="20000"/>
              </a:spcBef>
              <a:spcAft>
                <a:spcPct val="0"/>
              </a:spcAft>
              <a:buClr>
                <a:srgbClr val="FC0128"/>
              </a:buClr>
              <a:buSzPct val="75000"/>
              <a:buFont typeface="Wingdings" pitchFamily="2" charset="2"/>
              <a:buChar char="q"/>
              <a:tabLst/>
              <a:defRPr/>
            </a:pPr>
            <a:r>
              <a:rPr kumimoji="0" lang="en-US" sz="2400" b="0" i="0" u="none" strike="noStrike" kern="0" cap="none" spc="0" normalizeH="0" baseline="0" noProof="0" dirty="0" err="1" smtClean="0">
                <a:ln>
                  <a:noFill/>
                </a:ln>
                <a:solidFill>
                  <a:srgbClr val="000000"/>
                </a:solidFill>
                <a:effectLst/>
                <a:uLnTx/>
                <a:uFillTx/>
                <a:latin typeface="Arial"/>
                <a:ea typeface="+mn-ea"/>
                <a:cs typeface="+mn-cs"/>
              </a:rPr>
              <a:t>Lệnh</a:t>
            </a:r>
            <a:r>
              <a:rPr kumimoji="0" lang="en-US" sz="2400" b="0" i="0" u="none" strike="noStrike" kern="0" cap="none" spc="0" normalizeH="0" noProof="0" dirty="0" smtClean="0">
                <a:ln>
                  <a:noFill/>
                </a:ln>
                <a:solidFill>
                  <a:srgbClr val="000000"/>
                </a:solidFill>
                <a:effectLst/>
                <a:uLnTx/>
                <a:uFillTx/>
                <a:latin typeface="Arial"/>
                <a:ea typeface="+mn-ea"/>
                <a:cs typeface="+mn-cs"/>
              </a:rPr>
              <a:t> </a:t>
            </a:r>
            <a:r>
              <a:rPr kumimoji="0" lang="en-US" sz="2400" b="0" i="0" u="none" strike="noStrike" kern="0" cap="none" spc="0" normalizeH="0" noProof="0" dirty="0" err="1" smtClean="0">
                <a:ln>
                  <a:noFill/>
                </a:ln>
                <a:solidFill>
                  <a:srgbClr val="000000"/>
                </a:solidFill>
                <a:effectLst/>
                <a:uLnTx/>
                <a:uFillTx/>
                <a:latin typeface="Arial"/>
                <a:ea typeface="+mn-ea"/>
                <a:cs typeface="+mn-cs"/>
              </a:rPr>
              <a:t>định</a:t>
            </a:r>
            <a:r>
              <a:rPr kumimoji="0" lang="en-US" sz="2400" b="0" i="0" u="none" strike="noStrike" kern="0" cap="none" spc="0" normalizeH="0" noProof="0" dirty="0" smtClean="0">
                <a:ln>
                  <a:noFill/>
                </a:ln>
                <a:solidFill>
                  <a:srgbClr val="000000"/>
                </a:solidFill>
                <a:effectLst/>
                <a:uLnTx/>
                <a:uFillTx/>
                <a:latin typeface="Arial"/>
                <a:ea typeface="+mn-ea"/>
                <a:cs typeface="+mn-cs"/>
              </a:rPr>
              <a:t> </a:t>
            </a:r>
            <a:r>
              <a:rPr kumimoji="0" lang="en-US" sz="2400" b="0" i="0" u="none" strike="noStrike" kern="0" cap="none" spc="0" normalizeH="0" noProof="0" dirty="0" err="1" smtClean="0">
                <a:ln>
                  <a:noFill/>
                </a:ln>
                <a:solidFill>
                  <a:srgbClr val="000000"/>
                </a:solidFill>
                <a:effectLst/>
                <a:uLnTx/>
                <a:uFillTx/>
                <a:latin typeface="Arial"/>
                <a:ea typeface="+mn-ea"/>
                <a:cs typeface="+mn-cs"/>
              </a:rPr>
              <a:t>dạng</a:t>
            </a:r>
            <a:r>
              <a:rPr kumimoji="0" lang="en-US" sz="2400" b="0" i="0" u="none" strike="noStrike" kern="0" cap="none" spc="0" normalizeH="0" noProof="0" dirty="0" smtClean="0">
                <a:ln>
                  <a:noFill/>
                </a:ln>
                <a:solidFill>
                  <a:srgbClr val="000000"/>
                </a:solidFill>
                <a:effectLst/>
                <a:uLnTx/>
                <a:uFillTx/>
                <a:latin typeface="Arial"/>
                <a:ea typeface="+mn-ea"/>
                <a:cs typeface="+mn-cs"/>
              </a:rPr>
              <a:t> R </a:t>
            </a:r>
            <a:r>
              <a:rPr kumimoji="0" lang="en-US" sz="2400" b="0" i="0" u="none" strike="noStrike" kern="0" cap="none" spc="0" normalizeH="0" baseline="0" noProof="0" dirty="0" smtClean="0">
                <a:ln>
                  <a:noFill/>
                </a:ln>
                <a:solidFill>
                  <a:srgbClr val="000000"/>
                </a:solidFill>
                <a:effectLst/>
                <a:uLnTx/>
                <a:uFillTx/>
                <a:latin typeface="Arial"/>
                <a:ea typeface="+mn-ea"/>
                <a:cs typeface="+mn-cs"/>
              </a:rPr>
              <a:t>(</a:t>
            </a:r>
            <a:r>
              <a:rPr kumimoji="0" lang="en-US" sz="2400" b="1" i="0" u="none" strike="noStrike" kern="0" cap="none" spc="0" normalizeH="0" baseline="0" noProof="0" dirty="0" smtClean="0">
                <a:ln>
                  <a:noFill/>
                </a:ln>
                <a:solidFill>
                  <a:srgbClr val="FC0128"/>
                </a:solidFill>
                <a:effectLst/>
                <a:uLnTx/>
                <a:uFillTx/>
                <a:latin typeface="Courier New" pitchFamily="49" charset="0"/>
                <a:ea typeface="+mn-ea"/>
                <a:cs typeface="+mn-cs"/>
              </a:rPr>
              <a:t>add, sub, </a:t>
            </a:r>
            <a:r>
              <a:rPr kumimoji="0" lang="en-US" sz="2400" b="1" i="0" u="none" strike="noStrike" kern="0" cap="none" spc="0" normalizeH="0" baseline="0" noProof="0" dirty="0" err="1" smtClean="0">
                <a:ln>
                  <a:noFill/>
                </a:ln>
                <a:solidFill>
                  <a:srgbClr val="FC0128"/>
                </a:solidFill>
                <a:effectLst/>
                <a:uLnTx/>
                <a:uFillTx/>
                <a:latin typeface="Courier New" pitchFamily="49" charset="0"/>
                <a:ea typeface="+mn-ea"/>
                <a:cs typeface="+mn-cs"/>
              </a:rPr>
              <a:t>slt</a:t>
            </a:r>
            <a:r>
              <a:rPr kumimoji="0" lang="en-US" sz="2400" b="1" i="0" u="none" strike="noStrike" kern="0" cap="none" spc="0" normalizeH="0" baseline="0" noProof="0" dirty="0" smtClean="0">
                <a:ln>
                  <a:noFill/>
                </a:ln>
                <a:solidFill>
                  <a:srgbClr val="FC0128"/>
                </a:solidFill>
                <a:effectLst/>
                <a:uLnTx/>
                <a:uFillTx/>
                <a:latin typeface="Courier New" pitchFamily="49" charset="0"/>
                <a:ea typeface="+mn-ea"/>
                <a:cs typeface="+mn-cs"/>
              </a:rPr>
              <a:t>, and, or</a:t>
            </a:r>
            <a:r>
              <a:rPr kumimoji="0" lang="en-US" sz="2400" b="0" i="0" u="none" strike="noStrike" kern="0" cap="none" spc="0" normalizeH="0" baseline="0" noProof="0" dirty="0" smtClean="0">
                <a:ln>
                  <a:noFill/>
                </a:ln>
                <a:solidFill>
                  <a:srgbClr val="000000"/>
                </a:solidFill>
                <a:effectLst/>
                <a:uLnTx/>
                <a:uFillTx/>
                <a:latin typeface="Arial"/>
                <a:ea typeface="+mn-ea"/>
                <a:cs typeface="+mn-cs"/>
              </a:rPr>
              <a:t>)</a:t>
            </a:r>
          </a:p>
          <a:p>
            <a:pPr marL="1146175" marR="0" lvl="2" indent="-176213" algn="l" defTabSz="914400" rtl="0" eaLnBrk="0" fontAlgn="base" latinLnBrk="0" hangingPunct="0">
              <a:lnSpc>
                <a:spcPct val="85000"/>
              </a:lnSpc>
              <a:spcBef>
                <a:spcPct val="20000"/>
              </a:spcBef>
              <a:spcAft>
                <a:spcPct val="0"/>
              </a:spcAft>
              <a:buClr>
                <a:srgbClr val="FC0128"/>
              </a:buClr>
              <a:buSzPct val="100000"/>
              <a:buFontTx/>
              <a:buChar char="-"/>
              <a:tabLst/>
              <a:defRPr/>
            </a:pPr>
            <a:endParaRPr kumimoji="0" lang="en-US" sz="1800" b="0" i="0" u="none" strike="noStrike" kern="0" cap="none" spc="0" normalizeH="0" baseline="0" noProof="0" dirty="0" smtClean="0">
              <a:ln>
                <a:noFill/>
              </a:ln>
              <a:solidFill>
                <a:srgbClr val="000000"/>
              </a:solidFill>
              <a:effectLst/>
              <a:uLnTx/>
              <a:uFillTx/>
              <a:latin typeface="Arial"/>
            </a:endParaRPr>
          </a:p>
          <a:p>
            <a:pPr marL="1146175" marR="0" lvl="2" indent="-176213" algn="l" defTabSz="914400" rtl="0" eaLnBrk="0" fontAlgn="base" latinLnBrk="0" hangingPunct="0">
              <a:lnSpc>
                <a:spcPct val="85000"/>
              </a:lnSpc>
              <a:spcBef>
                <a:spcPct val="20000"/>
              </a:spcBef>
              <a:spcAft>
                <a:spcPct val="0"/>
              </a:spcAft>
              <a:buClr>
                <a:srgbClr val="FC0128"/>
              </a:buClr>
              <a:buSzPct val="100000"/>
              <a:buFontTx/>
              <a:buChar char="-"/>
              <a:tabLst/>
              <a:defRPr/>
            </a:pPr>
            <a:endParaRPr kumimoji="0" lang="en-US" sz="1800" b="0" i="0" u="none" strike="noStrike" kern="0" cap="none" spc="0" normalizeH="0" baseline="0" noProof="0" dirty="0" smtClean="0">
              <a:ln>
                <a:noFill/>
              </a:ln>
              <a:solidFill>
                <a:srgbClr val="000000"/>
              </a:solidFill>
              <a:effectLst/>
              <a:uLnTx/>
              <a:uFillTx/>
              <a:latin typeface="Arial"/>
            </a:endParaRPr>
          </a:p>
          <a:p>
            <a:pPr marL="1146175" marR="0" lvl="2" indent="-176213" algn="l" defTabSz="914400" rtl="0" eaLnBrk="0" fontAlgn="base" latinLnBrk="0" hangingPunct="0">
              <a:lnSpc>
                <a:spcPct val="85000"/>
              </a:lnSpc>
              <a:spcBef>
                <a:spcPct val="20000"/>
              </a:spcBef>
              <a:spcAft>
                <a:spcPct val="0"/>
              </a:spcAft>
              <a:buClr>
                <a:srgbClr val="FC0128"/>
              </a:buClr>
              <a:buSzPct val="100000"/>
              <a:buFontTx/>
              <a:buChar char="-"/>
              <a:tabLst/>
              <a:defRPr/>
            </a:pPr>
            <a:endParaRPr kumimoji="0" lang="en-US" sz="1800" b="0" i="0" u="none" strike="noStrike" kern="0" cap="none" spc="0" normalizeH="0" baseline="0" noProof="0" dirty="0" smtClean="0">
              <a:ln>
                <a:noFill/>
              </a:ln>
              <a:solidFill>
                <a:srgbClr val="000000"/>
              </a:solidFill>
              <a:effectLst/>
              <a:uLnTx/>
              <a:uFillTx/>
              <a:latin typeface="Arial"/>
            </a:endParaRPr>
          </a:p>
          <a:p>
            <a:pPr marL="741363" marR="0" lvl="1" indent="-246063" algn="l" defTabSz="914400" rtl="0" eaLnBrk="0" fontAlgn="base" latinLnBrk="0" hangingPunct="0">
              <a:lnSpc>
                <a:spcPct val="85000"/>
              </a:lnSpc>
              <a:spcBef>
                <a:spcPct val="20000"/>
              </a:spcBef>
              <a:spcAft>
                <a:spcPct val="0"/>
              </a:spcAft>
              <a:buClr>
                <a:srgbClr val="FC0128"/>
              </a:buClr>
              <a:buSzPct val="75000"/>
              <a:buFont typeface="Monotype Sorts" pitchFamily="2" charset="2"/>
              <a:buChar char="l"/>
              <a:tabLst/>
              <a:defRPr/>
            </a:pPr>
            <a:r>
              <a:rPr lang="en-US" sz="2000" kern="0" dirty="0" err="1" smtClean="0">
                <a:solidFill>
                  <a:srgbClr val="000000"/>
                </a:solidFill>
                <a:latin typeface="Arial"/>
              </a:rPr>
              <a:t>Thực</a:t>
            </a:r>
            <a:r>
              <a:rPr lang="en-US" sz="2000" kern="0" dirty="0" smtClean="0">
                <a:solidFill>
                  <a:srgbClr val="000000"/>
                </a:solidFill>
                <a:latin typeface="Arial"/>
              </a:rPr>
              <a:t> </a:t>
            </a:r>
            <a:r>
              <a:rPr lang="en-US" sz="2000" kern="0" dirty="0" err="1" smtClean="0">
                <a:solidFill>
                  <a:srgbClr val="000000"/>
                </a:solidFill>
                <a:latin typeface="Arial"/>
              </a:rPr>
              <a:t>hiện</a:t>
            </a:r>
            <a:r>
              <a:rPr lang="en-US" sz="2000" kern="0" dirty="0" smtClean="0">
                <a:solidFill>
                  <a:srgbClr val="000000"/>
                </a:solidFill>
                <a:latin typeface="Arial"/>
              </a:rPr>
              <a:t> </a:t>
            </a:r>
            <a:r>
              <a:rPr lang="en-US" sz="2000" kern="0" dirty="0" err="1" smtClean="0">
                <a:solidFill>
                  <a:srgbClr val="000000"/>
                </a:solidFill>
                <a:latin typeface="Arial"/>
              </a:rPr>
              <a:t>phép</a:t>
            </a:r>
            <a:r>
              <a:rPr lang="en-US" sz="2000" kern="0" dirty="0" smtClean="0">
                <a:solidFill>
                  <a:srgbClr val="000000"/>
                </a:solidFill>
                <a:latin typeface="Arial"/>
              </a:rPr>
              <a:t> </a:t>
            </a:r>
            <a:r>
              <a:rPr lang="en-US" sz="2000" kern="0" dirty="0" err="1" smtClean="0">
                <a:solidFill>
                  <a:srgbClr val="000000"/>
                </a:solidFill>
                <a:latin typeface="Arial"/>
              </a:rPr>
              <a:t>toán</a:t>
            </a:r>
            <a:r>
              <a:rPr lang="en-US" sz="2000" kern="0" dirty="0" smtClean="0">
                <a:solidFill>
                  <a:srgbClr val="000000"/>
                </a:solidFill>
                <a:latin typeface="Arial"/>
              </a:rPr>
              <a:t> </a:t>
            </a:r>
            <a:r>
              <a:rPr kumimoji="0" lang="en-US" sz="2000" b="0" i="0" u="none" strike="noStrike" kern="0" cap="none" spc="0" normalizeH="0" baseline="0" noProof="0" dirty="0" smtClean="0">
                <a:ln>
                  <a:noFill/>
                </a:ln>
                <a:solidFill>
                  <a:srgbClr val="000000"/>
                </a:solidFill>
                <a:effectLst/>
                <a:uLnTx/>
                <a:uFillTx/>
                <a:latin typeface="Arial"/>
              </a:rPr>
              <a:t>(</a:t>
            </a:r>
            <a:r>
              <a:rPr kumimoji="0" lang="en-US" sz="2000" b="0" i="0" u="none" strike="noStrike" kern="0" cap="none" spc="0" normalizeH="0" baseline="0" noProof="0" dirty="0" err="1" smtClean="0">
                <a:ln>
                  <a:noFill/>
                </a:ln>
                <a:solidFill>
                  <a:srgbClr val="000000"/>
                </a:solidFill>
                <a:effectLst/>
                <a:uLnTx/>
                <a:uFillTx/>
                <a:latin typeface="Arial"/>
              </a:rPr>
              <a:t>mã</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hóa</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bới</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baseline="0" noProof="0" dirty="0" smtClean="0">
                <a:ln>
                  <a:noFill/>
                </a:ln>
                <a:solidFill>
                  <a:srgbClr val="FC0128"/>
                </a:solidFill>
                <a:effectLst/>
                <a:uLnTx/>
                <a:uFillTx/>
                <a:latin typeface="Arial"/>
              </a:rPr>
              <a:t>op</a:t>
            </a:r>
            <a:r>
              <a:rPr kumimoji="0" lang="en-US" sz="2000" b="0" i="0" u="none" strike="noStrike" kern="0" cap="none" spc="0" normalizeH="0" baseline="0" noProof="0" dirty="0" smtClean="0">
                <a:ln>
                  <a:noFill/>
                </a:ln>
                <a:solidFill>
                  <a:srgbClr val="000000"/>
                </a:solidFill>
                <a:effectLst/>
                <a:uLnTx/>
                <a:uFillTx/>
                <a:latin typeface="Arial"/>
              </a:rPr>
              <a:t> </a:t>
            </a:r>
            <a:r>
              <a:rPr kumimoji="0" lang="en-US" sz="2000" b="0" i="0" u="none" strike="noStrike" kern="0" cap="none" spc="0" normalizeH="0" baseline="0" noProof="0" dirty="0" err="1" smtClean="0">
                <a:ln>
                  <a:noFill/>
                </a:ln>
                <a:solidFill>
                  <a:srgbClr val="000000"/>
                </a:solidFill>
                <a:effectLst/>
                <a:uLnTx/>
                <a:uFillTx/>
                <a:latin typeface="Arial"/>
              </a:rPr>
              <a:t>và</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baseline="0" noProof="0" dirty="0" err="1" smtClean="0">
                <a:ln>
                  <a:noFill/>
                </a:ln>
                <a:solidFill>
                  <a:srgbClr val="FC0128"/>
                </a:solidFill>
                <a:effectLst/>
                <a:uLnTx/>
                <a:uFillTx/>
                <a:latin typeface="Arial"/>
              </a:rPr>
              <a:t>funct</a:t>
            </a:r>
            <a:r>
              <a:rPr kumimoji="0" lang="en-US" sz="2000" b="0" i="0" u="none" strike="noStrike" kern="0" cap="none" spc="0" normalizeH="0" baseline="0" noProof="0" dirty="0" smtClean="0">
                <a:ln>
                  <a:noFill/>
                </a:ln>
                <a:solidFill>
                  <a:srgbClr val="000000"/>
                </a:solidFill>
                <a:effectLst/>
                <a:uLnTx/>
                <a:uFillTx/>
                <a:latin typeface="Arial"/>
              </a:rPr>
              <a:t>) </a:t>
            </a:r>
            <a:r>
              <a:rPr kumimoji="0" lang="en-US" sz="2000" b="0" i="0" u="none" strike="noStrike" kern="0" cap="none" spc="0" normalizeH="0" baseline="0" noProof="0" dirty="0" err="1" smtClean="0">
                <a:ln>
                  <a:noFill/>
                </a:ln>
                <a:solidFill>
                  <a:srgbClr val="000000"/>
                </a:solidFill>
                <a:effectLst/>
                <a:uLnTx/>
                <a:uFillTx/>
                <a:latin typeface="Arial"/>
              </a:rPr>
              <a:t>trên</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giá</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trị</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toạn</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hạng</a:t>
            </a:r>
            <a:r>
              <a:rPr kumimoji="0" lang="en-US" sz="2000" b="0" i="0" u="none" strike="noStrike" kern="0" cap="none" spc="0" normalizeH="0" noProof="0" dirty="0" smtClean="0">
                <a:ln>
                  <a:noFill/>
                </a:ln>
                <a:solidFill>
                  <a:srgbClr val="000000"/>
                </a:solidFill>
                <a:effectLst/>
                <a:uLnTx/>
                <a:uFillTx/>
                <a:latin typeface="Arial"/>
              </a:rPr>
              <a:t> trong </a:t>
            </a:r>
            <a:r>
              <a:rPr kumimoji="0" lang="en-US" sz="2000" b="0" i="0" u="none" strike="noStrike" kern="0" cap="none" spc="0" normalizeH="0" baseline="0" noProof="0" dirty="0" err="1" smtClean="0">
                <a:ln>
                  <a:noFill/>
                </a:ln>
                <a:solidFill>
                  <a:srgbClr val="FC0128"/>
                </a:solidFill>
                <a:effectLst/>
                <a:uLnTx/>
                <a:uFillTx/>
                <a:latin typeface="Arial"/>
              </a:rPr>
              <a:t>rs</a:t>
            </a:r>
            <a:r>
              <a:rPr kumimoji="0" lang="en-US" sz="2000" b="0" i="0" u="none" strike="noStrike" kern="0" cap="none" spc="0" normalizeH="0" baseline="0" noProof="0" dirty="0" smtClean="0">
                <a:ln>
                  <a:noFill/>
                </a:ln>
                <a:solidFill>
                  <a:srgbClr val="000000"/>
                </a:solidFill>
                <a:effectLst/>
                <a:uLnTx/>
                <a:uFillTx/>
                <a:latin typeface="Arial"/>
              </a:rPr>
              <a:t> </a:t>
            </a:r>
            <a:r>
              <a:rPr kumimoji="0" lang="en-US" sz="2000" b="0" i="0" u="none" strike="noStrike" kern="0" cap="none" spc="0" normalizeH="0" baseline="0" noProof="0" dirty="0" err="1" smtClean="0">
                <a:ln>
                  <a:noFill/>
                </a:ln>
                <a:solidFill>
                  <a:srgbClr val="000000"/>
                </a:solidFill>
                <a:effectLst/>
                <a:uLnTx/>
                <a:uFillTx/>
                <a:latin typeface="Arial"/>
              </a:rPr>
              <a:t>và</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baseline="0" noProof="0" dirty="0" err="1" smtClean="0">
                <a:ln>
                  <a:noFill/>
                </a:ln>
                <a:solidFill>
                  <a:srgbClr val="FC0128"/>
                </a:solidFill>
                <a:effectLst/>
                <a:uLnTx/>
                <a:uFillTx/>
                <a:latin typeface="Arial"/>
              </a:rPr>
              <a:t>rt</a:t>
            </a:r>
            <a:endParaRPr kumimoji="0" lang="en-US" sz="2000" b="0" i="0" u="none" strike="noStrike" kern="0" cap="none" spc="0" normalizeH="0" baseline="0" noProof="0" dirty="0" smtClean="0">
              <a:ln>
                <a:noFill/>
              </a:ln>
              <a:solidFill>
                <a:srgbClr val="FC0128"/>
              </a:solidFill>
              <a:effectLst/>
              <a:uLnTx/>
              <a:uFillTx/>
              <a:latin typeface="Arial"/>
            </a:endParaRPr>
          </a:p>
          <a:p>
            <a:pPr marL="741363" marR="0" lvl="1" indent="-246063" algn="l" defTabSz="914400" rtl="0" eaLnBrk="0" fontAlgn="base" latinLnBrk="0" hangingPunct="0">
              <a:lnSpc>
                <a:spcPct val="85000"/>
              </a:lnSpc>
              <a:spcBef>
                <a:spcPct val="20000"/>
              </a:spcBef>
              <a:spcAft>
                <a:spcPct val="0"/>
              </a:spcAft>
              <a:buClr>
                <a:srgbClr val="FC0128"/>
              </a:buClr>
              <a:buSzPct val="75000"/>
              <a:buFont typeface="Monotype Sorts" pitchFamily="2" charset="2"/>
              <a:buChar char="l"/>
              <a:tabLst/>
              <a:defRPr/>
            </a:pPr>
            <a:r>
              <a:rPr kumimoji="0" lang="en-US" sz="2000" b="0" i="0" u="none" strike="noStrike" kern="0" cap="none" spc="0" normalizeH="0" baseline="0" noProof="0" dirty="0" err="1" smtClean="0">
                <a:ln>
                  <a:noFill/>
                </a:ln>
                <a:solidFill>
                  <a:srgbClr val="000000"/>
                </a:solidFill>
                <a:effectLst/>
                <a:uLnTx/>
                <a:uFillTx/>
                <a:latin typeface="Arial"/>
              </a:rPr>
              <a:t>Ghi</a:t>
            </a:r>
            <a:r>
              <a:rPr kumimoji="0" lang="en-US" sz="2000" b="0" i="0" u="none" strike="noStrike" kern="0" cap="none" spc="0" normalizeH="0" baseline="0" noProof="0" dirty="0" smtClean="0">
                <a:ln>
                  <a:noFill/>
                </a:ln>
                <a:solidFill>
                  <a:srgbClr val="000000"/>
                </a:solidFill>
                <a:effectLst/>
                <a:uLnTx/>
                <a:uFillTx/>
                <a:latin typeface="Arial"/>
              </a:rPr>
              <a:t> </a:t>
            </a:r>
            <a:r>
              <a:rPr kumimoji="0" lang="en-US" sz="2000" b="0" i="0" u="none" strike="noStrike" kern="0" cap="none" spc="0" normalizeH="0" baseline="0" noProof="0" dirty="0" err="1" smtClean="0">
                <a:ln>
                  <a:noFill/>
                </a:ln>
                <a:solidFill>
                  <a:srgbClr val="000000"/>
                </a:solidFill>
                <a:effectLst/>
                <a:uLnTx/>
                <a:uFillTx/>
                <a:latin typeface="Arial"/>
              </a:rPr>
              <a:t>kết</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quả</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vào</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tệp</a:t>
            </a:r>
            <a:r>
              <a:rPr kumimoji="0" lang="en-US" sz="2000" b="0" i="0" u="none" strike="noStrike" kern="0" cap="none" spc="0" normalizeH="0" noProof="0" dirty="0" smtClean="0">
                <a:ln>
                  <a:noFill/>
                </a:ln>
                <a:solidFill>
                  <a:srgbClr val="000000"/>
                </a:solidFill>
                <a:effectLst/>
                <a:uLnTx/>
                <a:uFillTx/>
                <a:latin typeface="Arial"/>
              </a:rPr>
              <a:t> thanh </a:t>
            </a:r>
            <a:r>
              <a:rPr kumimoji="0" lang="en-US" sz="2000" b="0" i="0" u="none" strike="noStrike" kern="0" cap="none" spc="0" normalizeH="0" noProof="0" dirty="0" err="1" smtClean="0">
                <a:ln>
                  <a:noFill/>
                </a:ln>
                <a:solidFill>
                  <a:srgbClr val="000000"/>
                </a:solidFill>
                <a:effectLst/>
                <a:uLnTx/>
                <a:uFillTx/>
                <a:latin typeface="Arial"/>
              </a:rPr>
              <a:t>ghi</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baseline="0" noProof="0" dirty="0" smtClean="0">
                <a:ln>
                  <a:noFill/>
                </a:ln>
                <a:solidFill>
                  <a:srgbClr val="000000"/>
                </a:solidFill>
                <a:effectLst/>
                <a:uLnTx/>
                <a:uFillTx/>
                <a:latin typeface="Arial"/>
              </a:rPr>
              <a:t>(</a:t>
            </a:r>
            <a:r>
              <a:rPr kumimoji="0" lang="en-US" sz="2000" b="0" i="0" u="none" strike="noStrike" kern="0" cap="none" spc="0" normalizeH="0" baseline="0" noProof="0" dirty="0" err="1" smtClean="0">
                <a:ln>
                  <a:noFill/>
                </a:ln>
                <a:solidFill>
                  <a:srgbClr val="000000"/>
                </a:solidFill>
                <a:effectLst/>
                <a:uLnTx/>
                <a:uFillTx/>
                <a:latin typeface="Arial"/>
              </a:rPr>
              <a:t>tại</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vị</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trí</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baseline="0" noProof="0" dirty="0" smtClean="0">
                <a:ln>
                  <a:noFill/>
                </a:ln>
                <a:solidFill>
                  <a:srgbClr val="FC0128"/>
                </a:solidFill>
                <a:effectLst/>
                <a:uLnTx/>
                <a:uFillTx/>
                <a:latin typeface="Arial"/>
              </a:rPr>
              <a:t>rd</a:t>
            </a:r>
            <a:r>
              <a:rPr kumimoji="0" lang="en-US" sz="2000" b="0" i="0" u="none" strike="noStrike" kern="0" cap="none" spc="0" normalizeH="0" baseline="0" noProof="0" dirty="0" smtClean="0">
                <a:ln>
                  <a:noFill/>
                </a:ln>
                <a:solidFill>
                  <a:srgbClr val="000000"/>
                </a:solidFill>
                <a:effectLst/>
                <a:uLnTx/>
                <a:uFillTx/>
                <a:latin typeface="Arial"/>
              </a:rPr>
              <a:t>)</a:t>
            </a:r>
            <a:endParaRPr kumimoji="0" lang="en-US" sz="2000" b="0" i="0" u="none" strike="noStrike" kern="0" cap="none" spc="0" normalizeH="0" baseline="0" noProof="0" dirty="0">
              <a:ln>
                <a:noFill/>
              </a:ln>
              <a:solidFill>
                <a:srgbClr val="000000"/>
              </a:solidFill>
              <a:effectLst/>
              <a:uLnTx/>
              <a:uFillTx/>
              <a:latin typeface="Arial"/>
            </a:endParaRPr>
          </a:p>
        </p:txBody>
      </p:sp>
      <p:grpSp>
        <p:nvGrpSpPr>
          <p:cNvPr id="3" name="Group 86"/>
          <p:cNvGrpSpPr>
            <a:grpSpLocks/>
          </p:cNvGrpSpPr>
          <p:nvPr/>
        </p:nvGrpSpPr>
        <p:grpSpPr bwMode="auto">
          <a:xfrm>
            <a:off x="838200" y="3429000"/>
            <a:ext cx="5638800" cy="2438400"/>
            <a:chOff x="896" y="2160"/>
            <a:chExt cx="3552" cy="1536"/>
          </a:xfrm>
        </p:grpSpPr>
        <p:sp>
          <p:nvSpPr>
            <p:cNvPr id="104" name="Rectangle 4"/>
            <p:cNvSpPr>
              <a:spLocks noChangeArrowheads="1"/>
            </p:cNvSpPr>
            <p:nvPr/>
          </p:nvSpPr>
          <p:spPr bwMode="auto">
            <a:xfrm>
              <a:off x="1952" y="2592"/>
              <a:ext cx="912" cy="912"/>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Line 5"/>
            <p:cNvSpPr>
              <a:spLocks noChangeShapeType="1"/>
            </p:cNvSpPr>
            <p:nvPr/>
          </p:nvSpPr>
          <p:spPr bwMode="auto">
            <a:xfrm>
              <a:off x="1328" y="3072"/>
              <a:ext cx="432"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Line 6"/>
            <p:cNvSpPr>
              <a:spLocks noChangeShapeType="1"/>
            </p:cNvSpPr>
            <p:nvPr/>
          </p:nvSpPr>
          <p:spPr bwMode="auto">
            <a:xfrm>
              <a:off x="1760" y="2688"/>
              <a:ext cx="0" cy="48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7" name="Line 7"/>
            <p:cNvSpPr>
              <a:spLocks noChangeShapeType="1"/>
            </p:cNvSpPr>
            <p:nvPr/>
          </p:nvSpPr>
          <p:spPr bwMode="auto">
            <a:xfrm>
              <a:off x="1760" y="2928"/>
              <a:ext cx="192"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Line 8"/>
            <p:cNvSpPr>
              <a:spLocks noChangeShapeType="1"/>
            </p:cNvSpPr>
            <p:nvPr/>
          </p:nvSpPr>
          <p:spPr bwMode="auto">
            <a:xfrm>
              <a:off x="1760" y="3168"/>
              <a:ext cx="192"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Line 9"/>
            <p:cNvSpPr>
              <a:spLocks noChangeShapeType="1"/>
            </p:cNvSpPr>
            <p:nvPr/>
          </p:nvSpPr>
          <p:spPr bwMode="auto">
            <a:xfrm>
              <a:off x="1760" y="3408"/>
              <a:ext cx="192"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Line 10"/>
            <p:cNvSpPr>
              <a:spLocks noChangeShapeType="1"/>
            </p:cNvSpPr>
            <p:nvPr/>
          </p:nvSpPr>
          <p:spPr bwMode="auto">
            <a:xfrm>
              <a:off x="1760" y="2688"/>
              <a:ext cx="192"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1" name="Line 11"/>
            <p:cNvSpPr>
              <a:spLocks noChangeShapeType="1"/>
            </p:cNvSpPr>
            <p:nvPr/>
          </p:nvSpPr>
          <p:spPr bwMode="auto">
            <a:xfrm>
              <a:off x="2864" y="2832"/>
              <a:ext cx="336"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Line 12"/>
            <p:cNvSpPr>
              <a:spLocks noChangeShapeType="1"/>
            </p:cNvSpPr>
            <p:nvPr/>
          </p:nvSpPr>
          <p:spPr bwMode="auto">
            <a:xfrm>
              <a:off x="2864" y="3264"/>
              <a:ext cx="336"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Line 13"/>
            <p:cNvSpPr>
              <a:spLocks noChangeShapeType="1"/>
            </p:cNvSpPr>
            <p:nvPr/>
          </p:nvSpPr>
          <p:spPr bwMode="auto">
            <a:xfrm>
              <a:off x="1760" y="3408"/>
              <a:ext cx="0" cy="288"/>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4" name="Line 14"/>
            <p:cNvSpPr>
              <a:spLocks noChangeShapeType="1"/>
            </p:cNvSpPr>
            <p:nvPr/>
          </p:nvSpPr>
          <p:spPr bwMode="auto">
            <a:xfrm>
              <a:off x="1760" y="3696"/>
              <a:ext cx="1968"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5" name="Line 15"/>
            <p:cNvSpPr>
              <a:spLocks noChangeShapeType="1"/>
            </p:cNvSpPr>
            <p:nvPr/>
          </p:nvSpPr>
          <p:spPr bwMode="auto">
            <a:xfrm>
              <a:off x="3536" y="3168"/>
              <a:ext cx="192"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6" name="Line 16"/>
            <p:cNvSpPr>
              <a:spLocks noChangeShapeType="1"/>
            </p:cNvSpPr>
            <p:nvPr/>
          </p:nvSpPr>
          <p:spPr bwMode="auto">
            <a:xfrm>
              <a:off x="3728" y="3168"/>
              <a:ext cx="0" cy="528"/>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7" name="Text Box 17"/>
            <p:cNvSpPr txBox="1">
              <a:spLocks noChangeArrowheads="1"/>
            </p:cNvSpPr>
            <p:nvPr/>
          </p:nvSpPr>
          <p:spPr bwMode="auto">
            <a:xfrm>
              <a:off x="896" y="2880"/>
              <a:ext cx="558"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Instruction</a:t>
              </a:r>
            </a:p>
          </p:txBody>
        </p:sp>
        <p:sp>
          <p:nvSpPr>
            <p:cNvPr id="118" name="Text Box 18"/>
            <p:cNvSpPr txBox="1">
              <a:spLocks noChangeArrowheads="1"/>
            </p:cNvSpPr>
            <p:nvPr/>
          </p:nvSpPr>
          <p:spPr bwMode="auto">
            <a:xfrm>
              <a:off x="1904" y="3312"/>
              <a:ext cx="569"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119" name="Text Box 19"/>
            <p:cNvSpPr txBox="1">
              <a:spLocks noChangeArrowheads="1"/>
            </p:cNvSpPr>
            <p:nvPr/>
          </p:nvSpPr>
          <p:spPr bwMode="auto">
            <a:xfrm>
              <a:off x="1904" y="2592"/>
              <a:ext cx="653"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1</a:t>
              </a:r>
            </a:p>
          </p:txBody>
        </p:sp>
        <p:sp>
          <p:nvSpPr>
            <p:cNvPr id="120" name="Text Box 20"/>
            <p:cNvSpPr txBox="1">
              <a:spLocks noChangeArrowheads="1"/>
            </p:cNvSpPr>
            <p:nvPr/>
          </p:nvSpPr>
          <p:spPr bwMode="auto">
            <a:xfrm>
              <a:off x="1904" y="2832"/>
              <a:ext cx="653"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2</a:t>
              </a:r>
            </a:p>
          </p:txBody>
        </p:sp>
        <p:sp>
          <p:nvSpPr>
            <p:cNvPr id="121" name="Text Box 21"/>
            <p:cNvSpPr txBox="1">
              <a:spLocks noChangeArrowheads="1"/>
            </p:cNvSpPr>
            <p:nvPr/>
          </p:nvSpPr>
          <p:spPr bwMode="auto">
            <a:xfrm>
              <a:off x="1904" y="3072"/>
              <a:ext cx="569"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Addr</a:t>
              </a:r>
            </a:p>
          </p:txBody>
        </p:sp>
        <p:sp>
          <p:nvSpPr>
            <p:cNvPr id="122" name="Text Box 22"/>
            <p:cNvSpPr txBox="1">
              <a:spLocks noChangeArrowheads="1"/>
            </p:cNvSpPr>
            <p:nvPr/>
          </p:nvSpPr>
          <p:spPr bwMode="auto">
            <a:xfrm>
              <a:off x="2108" y="2736"/>
              <a:ext cx="499" cy="403"/>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Register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File</a:t>
              </a:r>
            </a:p>
          </p:txBody>
        </p:sp>
        <p:sp>
          <p:nvSpPr>
            <p:cNvPr id="123" name="Text Box 23"/>
            <p:cNvSpPr txBox="1">
              <a:spLocks noChangeArrowheads="1"/>
            </p:cNvSpPr>
            <p:nvPr/>
          </p:nvSpPr>
          <p:spPr bwMode="auto">
            <a:xfrm>
              <a:off x="2480" y="2688"/>
              <a:ext cx="425" cy="288"/>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1</a:t>
              </a:r>
            </a:p>
          </p:txBody>
        </p:sp>
        <p:sp>
          <p:nvSpPr>
            <p:cNvPr id="124" name="Text Box 24"/>
            <p:cNvSpPr txBox="1">
              <a:spLocks noChangeArrowheads="1"/>
            </p:cNvSpPr>
            <p:nvPr/>
          </p:nvSpPr>
          <p:spPr bwMode="auto">
            <a:xfrm>
              <a:off x="2496" y="3120"/>
              <a:ext cx="425" cy="288"/>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rPr>
                <a:t> Data 2</a:t>
              </a:r>
            </a:p>
          </p:txBody>
        </p:sp>
        <p:sp>
          <p:nvSpPr>
            <p:cNvPr id="125" name="Freeform 25"/>
            <p:cNvSpPr>
              <a:spLocks/>
            </p:cNvSpPr>
            <p:nvPr/>
          </p:nvSpPr>
          <p:spPr bwMode="auto">
            <a:xfrm>
              <a:off x="3200" y="2640"/>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6" name="Rectangle 26"/>
            <p:cNvSpPr>
              <a:spLocks noChangeArrowheads="1"/>
            </p:cNvSpPr>
            <p:nvPr/>
          </p:nvSpPr>
          <p:spPr bwMode="auto">
            <a:xfrm>
              <a:off x="3296" y="3024"/>
              <a:ext cx="318" cy="21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ALU</a:t>
              </a:r>
            </a:p>
          </p:txBody>
        </p:sp>
        <p:sp>
          <p:nvSpPr>
            <p:cNvPr id="127" name="Line 27"/>
            <p:cNvSpPr>
              <a:spLocks noChangeShapeType="1"/>
            </p:cNvSpPr>
            <p:nvPr/>
          </p:nvSpPr>
          <p:spPr bwMode="auto">
            <a:xfrm>
              <a:off x="3536" y="3072"/>
              <a:ext cx="192"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8" name="Line 28"/>
            <p:cNvSpPr>
              <a:spLocks noChangeShapeType="1"/>
            </p:cNvSpPr>
            <p:nvPr/>
          </p:nvSpPr>
          <p:spPr bwMode="auto">
            <a:xfrm>
              <a:off x="3536" y="2928"/>
              <a:ext cx="192"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9" name="Rectangle 29"/>
            <p:cNvSpPr>
              <a:spLocks noChangeArrowheads="1"/>
            </p:cNvSpPr>
            <p:nvPr/>
          </p:nvSpPr>
          <p:spPr bwMode="auto">
            <a:xfrm>
              <a:off x="3776" y="2832"/>
              <a:ext cx="672" cy="192"/>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overflow</a:t>
              </a:r>
            </a:p>
          </p:txBody>
        </p:sp>
        <p:sp>
          <p:nvSpPr>
            <p:cNvPr id="130" name="Rectangle 30"/>
            <p:cNvSpPr>
              <a:spLocks noChangeArrowheads="1"/>
            </p:cNvSpPr>
            <p:nvPr/>
          </p:nvSpPr>
          <p:spPr bwMode="auto">
            <a:xfrm>
              <a:off x="3776" y="2976"/>
              <a:ext cx="336" cy="192"/>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zero</a:t>
              </a:r>
            </a:p>
          </p:txBody>
        </p:sp>
        <p:sp>
          <p:nvSpPr>
            <p:cNvPr id="131" name="Rectangle 31"/>
            <p:cNvSpPr>
              <a:spLocks noChangeArrowheads="1"/>
            </p:cNvSpPr>
            <p:nvPr/>
          </p:nvSpPr>
          <p:spPr bwMode="auto">
            <a:xfrm>
              <a:off x="3200" y="2160"/>
              <a:ext cx="583" cy="206"/>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ysClr val="windowText" lastClr="000000"/>
                  </a:solidFill>
                  <a:effectLst/>
                  <a:uLnTx/>
                  <a:uFillTx/>
                </a:rPr>
                <a:t>ALU control</a:t>
              </a:r>
            </a:p>
          </p:txBody>
        </p:sp>
        <p:sp>
          <p:nvSpPr>
            <p:cNvPr id="132" name="Line 32"/>
            <p:cNvSpPr>
              <a:spLocks noChangeShapeType="1"/>
            </p:cNvSpPr>
            <p:nvPr/>
          </p:nvSpPr>
          <p:spPr bwMode="auto">
            <a:xfrm>
              <a:off x="3440" y="2400"/>
              <a:ext cx="0" cy="384"/>
            </a:xfrm>
            <a:prstGeom prst="line">
              <a:avLst/>
            </a:prstGeom>
            <a:noFill/>
            <a:ln w="1905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3" name="Line 33"/>
            <p:cNvSpPr>
              <a:spLocks noChangeShapeType="1"/>
            </p:cNvSpPr>
            <p:nvPr/>
          </p:nvSpPr>
          <p:spPr bwMode="auto">
            <a:xfrm>
              <a:off x="2384" y="2400"/>
              <a:ext cx="0" cy="192"/>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4" name="Rectangle 34"/>
            <p:cNvSpPr>
              <a:spLocks noChangeArrowheads="1"/>
            </p:cNvSpPr>
            <p:nvPr/>
          </p:nvSpPr>
          <p:spPr bwMode="auto">
            <a:xfrm>
              <a:off x="2192" y="2160"/>
              <a:ext cx="583" cy="206"/>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ysClr val="windowText" lastClr="000000"/>
                  </a:solidFill>
                  <a:effectLst/>
                  <a:uLnTx/>
                  <a:uFillTx/>
                </a:rPr>
                <a:t>RegWrite</a:t>
              </a:r>
            </a:p>
          </p:txBody>
        </p:sp>
      </p:grpSp>
      <p:grpSp>
        <p:nvGrpSpPr>
          <p:cNvPr id="7" name="Group 35"/>
          <p:cNvGrpSpPr>
            <a:grpSpLocks/>
          </p:cNvGrpSpPr>
          <p:nvPr/>
        </p:nvGrpSpPr>
        <p:grpSpPr bwMode="auto">
          <a:xfrm>
            <a:off x="1447800" y="1752600"/>
            <a:ext cx="5870575" cy="777875"/>
            <a:chOff x="720" y="672"/>
            <a:chExt cx="3698" cy="490"/>
          </a:xfrm>
        </p:grpSpPr>
        <p:sp>
          <p:nvSpPr>
            <p:cNvPr id="136" name="Rectangle 36"/>
            <p:cNvSpPr>
              <a:spLocks noChangeArrowheads="1"/>
            </p:cNvSpPr>
            <p:nvPr/>
          </p:nvSpPr>
          <p:spPr bwMode="auto">
            <a:xfrm>
              <a:off x="720" y="912"/>
              <a:ext cx="610" cy="229"/>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R-type:</a:t>
              </a:r>
              <a:endParaRPr kumimoji="0" lang="en-US" sz="1800" b="0" i="0" u="none" strike="noStrike" kern="0" cap="none" spc="0" normalizeH="0" baseline="0" noProof="0" dirty="0">
                <a:ln>
                  <a:noFill/>
                </a:ln>
                <a:solidFill>
                  <a:sysClr val="windowText" lastClr="000000"/>
                </a:solidFill>
                <a:effectLst/>
                <a:uLnTx/>
                <a:uFillTx/>
              </a:endParaRPr>
            </a:p>
          </p:txBody>
        </p:sp>
        <p:grpSp>
          <p:nvGrpSpPr>
            <p:cNvPr id="8" name="Group 37"/>
            <p:cNvGrpSpPr>
              <a:grpSpLocks/>
            </p:cNvGrpSpPr>
            <p:nvPr/>
          </p:nvGrpSpPr>
          <p:grpSpPr bwMode="auto">
            <a:xfrm>
              <a:off x="1317" y="890"/>
              <a:ext cx="560" cy="272"/>
              <a:chOff x="1016" y="728"/>
              <a:chExt cx="560" cy="272"/>
            </a:xfrm>
          </p:grpSpPr>
          <p:sp>
            <p:nvSpPr>
              <p:cNvPr id="180" name="Rectangle 38"/>
              <p:cNvSpPr>
                <a:spLocks noChangeArrowheads="1"/>
              </p:cNvSpPr>
              <p:nvPr/>
            </p:nvSpPr>
            <p:spPr bwMode="auto">
              <a:xfrm>
                <a:off x="1016" y="728"/>
                <a:ext cx="560" cy="272"/>
              </a:xfrm>
              <a:prstGeom prst="rect">
                <a:avLst/>
              </a:prstGeom>
              <a:noFill/>
              <a:ln w="254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1" name="Line 39"/>
              <p:cNvSpPr>
                <a:spLocks noChangeShapeType="1"/>
              </p:cNvSpPr>
              <p:nvPr/>
            </p:nvSpPr>
            <p:spPr bwMode="auto">
              <a:xfrm>
                <a:off x="1392"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2" name="Line 40"/>
              <p:cNvSpPr>
                <a:spLocks noChangeShapeType="1"/>
              </p:cNvSpPr>
              <p:nvPr/>
            </p:nvSpPr>
            <p:spPr bwMode="auto">
              <a:xfrm>
                <a:off x="1296"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3" name="Line 41"/>
              <p:cNvSpPr>
                <a:spLocks noChangeShapeType="1"/>
              </p:cNvSpPr>
              <p:nvPr/>
            </p:nvSpPr>
            <p:spPr bwMode="auto">
              <a:xfrm>
                <a:off x="1488"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4" name="Line 42"/>
              <p:cNvSpPr>
                <a:spLocks noChangeShapeType="1"/>
              </p:cNvSpPr>
              <p:nvPr/>
            </p:nvSpPr>
            <p:spPr bwMode="auto">
              <a:xfrm>
                <a:off x="1200"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5" name="Line 43"/>
              <p:cNvSpPr>
                <a:spLocks noChangeShapeType="1"/>
              </p:cNvSpPr>
              <p:nvPr/>
            </p:nvSpPr>
            <p:spPr bwMode="auto">
              <a:xfrm>
                <a:off x="1104"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9" name="Group 44"/>
            <p:cNvGrpSpPr>
              <a:grpSpLocks/>
            </p:cNvGrpSpPr>
            <p:nvPr/>
          </p:nvGrpSpPr>
          <p:grpSpPr bwMode="auto">
            <a:xfrm>
              <a:off x="1893" y="890"/>
              <a:ext cx="464" cy="272"/>
              <a:chOff x="1592" y="728"/>
              <a:chExt cx="464" cy="272"/>
            </a:xfrm>
          </p:grpSpPr>
          <p:sp>
            <p:nvSpPr>
              <p:cNvPr id="175" name="Rectangle 45"/>
              <p:cNvSpPr>
                <a:spLocks noChangeArrowheads="1"/>
              </p:cNvSpPr>
              <p:nvPr/>
            </p:nvSpPr>
            <p:spPr bwMode="auto">
              <a:xfrm>
                <a:off x="1592" y="728"/>
                <a:ext cx="464" cy="272"/>
              </a:xfrm>
              <a:prstGeom prst="rect">
                <a:avLst/>
              </a:prstGeom>
              <a:noFill/>
              <a:ln w="254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6" name="Line 46"/>
              <p:cNvSpPr>
                <a:spLocks noChangeShapeType="1"/>
              </p:cNvSpPr>
              <p:nvPr/>
            </p:nvSpPr>
            <p:spPr bwMode="auto">
              <a:xfrm>
                <a:off x="1776"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7" name="Line 47"/>
              <p:cNvSpPr>
                <a:spLocks noChangeShapeType="1"/>
              </p:cNvSpPr>
              <p:nvPr/>
            </p:nvSpPr>
            <p:spPr bwMode="auto">
              <a:xfrm>
                <a:off x="1680"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8" name="Line 48"/>
              <p:cNvSpPr>
                <a:spLocks noChangeShapeType="1"/>
              </p:cNvSpPr>
              <p:nvPr/>
            </p:nvSpPr>
            <p:spPr bwMode="auto">
              <a:xfrm>
                <a:off x="1872"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9" name="Line 49"/>
              <p:cNvSpPr>
                <a:spLocks noChangeShapeType="1"/>
              </p:cNvSpPr>
              <p:nvPr/>
            </p:nvSpPr>
            <p:spPr bwMode="auto">
              <a:xfrm>
                <a:off x="1968"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0" name="Group 50"/>
            <p:cNvGrpSpPr>
              <a:grpSpLocks/>
            </p:cNvGrpSpPr>
            <p:nvPr/>
          </p:nvGrpSpPr>
          <p:grpSpPr bwMode="auto">
            <a:xfrm>
              <a:off x="2373" y="890"/>
              <a:ext cx="464" cy="272"/>
              <a:chOff x="2072" y="728"/>
              <a:chExt cx="464" cy="272"/>
            </a:xfrm>
          </p:grpSpPr>
          <p:sp>
            <p:nvSpPr>
              <p:cNvPr id="170" name="Rectangle 51"/>
              <p:cNvSpPr>
                <a:spLocks noChangeArrowheads="1"/>
              </p:cNvSpPr>
              <p:nvPr/>
            </p:nvSpPr>
            <p:spPr bwMode="auto">
              <a:xfrm>
                <a:off x="2072" y="728"/>
                <a:ext cx="464" cy="272"/>
              </a:xfrm>
              <a:prstGeom prst="rect">
                <a:avLst/>
              </a:prstGeom>
              <a:noFill/>
              <a:ln w="254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1" name="Line 52"/>
              <p:cNvSpPr>
                <a:spLocks noChangeShapeType="1"/>
              </p:cNvSpPr>
              <p:nvPr/>
            </p:nvSpPr>
            <p:spPr bwMode="auto">
              <a:xfrm>
                <a:off x="2256"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2" name="Line 53"/>
              <p:cNvSpPr>
                <a:spLocks noChangeShapeType="1"/>
              </p:cNvSpPr>
              <p:nvPr/>
            </p:nvSpPr>
            <p:spPr bwMode="auto">
              <a:xfrm>
                <a:off x="2160"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3" name="Line 54"/>
              <p:cNvSpPr>
                <a:spLocks noChangeShapeType="1"/>
              </p:cNvSpPr>
              <p:nvPr/>
            </p:nvSpPr>
            <p:spPr bwMode="auto">
              <a:xfrm>
                <a:off x="2352"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4" name="Line 55"/>
              <p:cNvSpPr>
                <a:spLocks noChangeShapeType="1"/>
              </p:cNvSpPr>
              <p:nvPr/>
            </p:nvSpPr>
            <p:spPr bwMode="auto">
              <a:xfrm>
                <a:off x="2448"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1" name="Group 56"/>
            <p:cNvGrpSpPr>
              <a:grpSpLocks/>
            </p:cNvGrpSpPr>
            <p:nvPr/>
          </p:nvGrpSpPr>
          <p:grpSpPr bwMode="auto">
            <a:xfrm>
              <a:off x="2853" y="890"/>
              <a:ext cx="464" cy="272"/>
              <a:chOff x="2552" y="728"/>
              <a:chExt cx="464" cy="272"/>
            </a:xfrm>
          </p:grpSpPr>
          <p:sp>
            <p:nvSpPr>
              <p:cNvPr id="165" name="Rectangle 57"/>
              <p:cNvSpPr>
                <a:spLocks noChangeArrowheads="1"/>
              </p:cNvSpPr>
              <p:nvPr/>
            </p:nvSpPr>
            <p:spPr bwMode="auto">
              <a:xfrm>
                <a:off x="2552" y="728"/>
                <a:ext cx="464" cy="272"/>
              </a:xfrm>
              <a:prstGeom prst="rect">
                <a:avLst/>
              </a:prstGeom>
              <a:noFill/>
              <a:ln w="254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6" name="Line 58"/>
              <p:cNvSpPr>
                <a:spLocks noChangeShapeType="1"/>
              </p:cNvSpPr>
              <p:nvPr/>
            </p:nvSpPr>
            <p:spPr bwMode="auto">
              <a:xfrm>
                <a:off x="2736"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7" name="Line 59"/>
              <p:cNvSpPr>
                <a:spLocks noChangeShapeType="1"/>
              </p:cNvSpPr>
              <p:nvPr/>
            </p:nvSpPr>
            <p:spPr bwMode="auto">
              <a:xfrm>
                <a:off x="2640"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8" name="Line 60"/>
              <p:cNvSpPr>
                <a:spLocks noChangeShapeType="1"/>
              </p:cNvSpPr>
              <p:nvPr/>
            </p:nvSpPr>
            <p:spPr bwMode="auto">
              <a:xfrm>
                <a:off x="2832"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9" name="Line 61"/>
              <p:cNvSpPr>
                <a:spLocks noChangeShapeType="1"/>
              </p:cNvSpPr>
              <p:nvPr/>
            </p:nvSpPr>
            <p:spPr bwMode="auto">
              <a:xfrm>
                <a:off x="2928" y="728"/>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41" name="Rectangle 62"/>
            <p:cNvSpPr>
              <a:spLocks noChangeArrowheads="1"/>
            </p:cNvSpPr>
            <p:nvPr/>
          </p:nvSpPr>
          <p:spPr bwMode="auto">
            <a:xfrm>
              <a:off x="3333" y="890"/>
              <a:ext cx="464" cy="272"/>
            </a:xfrm>
            <a:prstGeom prst="rect">
              <a:avLst/>
            </a:prstGeom>
            <a:noFill/>
            <a:ln w="254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2" name="Rectangle 63"/>
            <p:cNvSpPr>
              <a:spLocks noChangeArrowheads="1"/>
            </p:cNvSpPr>
            <p:nvPr/>
          </p:nvSpPr>
          <p:spPr bwMode="auto">
            <a:xfrm>
              <a:off x="3813" y="890"/>
              <a:ext cx="560" cy="272"/>
            </a:xfrm>
            <a:prstGeom prst="rect">
              <a:avLst/>
            </a:prstGeom>
            <a:noFill/>
            <a:ln w="254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3" name="Line 64"/>
            <p:cNvSpPr>
              <a:spLocks noChangeShapeType="1"/>
            </p:cNvSpPr>
            <p:nvPr/>
          </p:nvSpPr>
          <p:spPr bwMode="auto">
            <a:xfrm>
              <a:off x="4189" y="890"/>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4" name="Line 65"/>
            <p:cNvSpPr>
              <a:spLocks noChangeShapeType="1"/>
            </p:cNvSpPr>
            <p:nvPr/>
          </p:nvSpPr>
          <p:spPr bwMode="auto">
            <a:xfrm>
              <a:off x="4093" y="890"/>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5" name="Line 66"/>
            <p:cNvSpPr>
              <a:spLocks noChangeShapeType="1"/>
            </p:cNvSpPr>
            <p:nvPr/>
          </p:nvSpPr>
          <p:spPr bwMode="auto">
            <a:xfrm>
              <a:off x="3408" y="912"/>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6" name="Line 67"/>
            <p:cNvSpPr>
              <a:spLocks noChangeShapeType="1"/>
            </p:cNvSpPr>
            <p:nvPr/>
          </p:nvSpPr>
          <p:spPr bwMode="auto">
            <a:xfrm>
              <a:off x="3997" y="890"/>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7" name="Line 68"/>
            <p:cNvSpPr>
              <a:spLocks noChangeShapeType="1"/>
            </p:cNvSpPr>
            <p:nvPr/>
          </p:nvSpPr>
          <p:spPr bwMode="auto">
            <a:xfrm>
              <a:off x="3901" y="890"/>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8" name="Rectangle 69"/>
            <p:cNvSpPr>
              <a:spLocks noChangeArrowheads="1"/>
            </p:cNvSpPr>
            <p:nvPr/>
          </p:nvSpPr>
          <p:spPr bwMode="auto">
            <a:xfrm>
              <a:off x="1248" y="672"/>
              <a:ext cx="274" cy="229"/>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000000"/>
                  </a:solidFill>
                  <a:effectLst/>
                  <a:uLnTx/>
                  <a:uFillTx/>
                </a:rPr>
                <a:t>31</a:t>
              </a:r>
              <a:endParaRPr kumimoji="0" lang="en-US" sz="1800" b="0" i="0" u="none" strike="noStrike" kern="0" cap="none" spc="0" normalizeH="0" baseline="0" noProof="0" dirty="0">
                <a:ln>
                  <a:noFill/>
                </a:ln>
                <a:solidFill>
                  <a:sysClr val="windowText" lastClr="000000"/>
                </a:solidFill>
                <a:effectLst/>
                <a:uLnTx/>
                <a:uFillTx/>
              </a:endParaRPr>
            </a:p>
          </p:txBody>
        </p:sp>
        <p:sp>
          <p:nvSpPr>
            <p:cNvPr id="149" name="Rectangle 70"/>
            <p:cNvSpPr>
              <a:spLocks noChangeArrowheads="1"/>
            </p:cNvSpPr>
            <p:nvPr/>
          </p:nvSpPr>
          <p:spPr bwMode="auto">
            <a:xfrm>
              <a:off x="1824" y="672"/>
              <a:ext cx="274" cy="229"/>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rPr>
                <a:t>25</a:t>
              </a:r>
              <a:endParaRPr kumimoji="0" lang="en-US" sz="1800" b="0" i="0" u="none" strike="noStrike" kern="0" cap="none" spc="0" normalizeH="0" baseline="0" noProof="0">
                <a:ln>
                  <a:noFill/>
                </a:ln>
                <a:solidFill>
                  <a:sysClr val="windowText" lastClr="000000"/>
                </a:solidFill>
                <a:effectLst/>
                <a:uLnTx/>
                <a:uFillTx/>
              </a:endParaRPr>
            </a:p>
          </p:txBody>
        </p:sp>
        <p:sp>
          <p:nvSpPr>
            <p:cNvPr id="150" name="Rectangle 71"/>
            <p:cNvSpPr>
              <a:spLocks noChangeArrowheads="1"/>
            </p:cNvSpPr>
            <p:nvPr/>
          </p:nvSpPr>
          <p:spPr bwMode="auto">
            <a:xfrm>
              <a:off x="2304" y="672"/>
              <a:ext cx="274" cy="229"/>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rPr>
                <a:t>20</a:t>
              </a:r>
              <a:endParaRPr kumimoji="0" lang="en-US" sz="1800" b="0" i="0" u="none" strike="noStrike" kern="0" cap="none" spc="0" normalizeH="0" baseline="0" noProof="0">
                <a:ln>
                  <a:noFill/>
                </a:ln>
                <a:solidFill>
                  <a:sysClr val="windowText" lastClr="000000"/>
                </a:solidFill>
                <a:effectLst/>
                <a:uLnTx/>
                <a:uFillTx/>
              </a:endParaRPr>
            </a:p>
          </p:txBody>
        </p:sp>
        <p:sp>
          <p:nvSpPr>
            <p:cNvPr id="151" name="Rectangle 72"/>
            <p:cNvSpPr>
              <a:spLocks noChangeArrowheads="1"/>
            </p:cNvSpPr>
            <p:nvPr/>
          </p:nvSpPr>
          <p:spPr bwMode="auto">
            <a:xfrm>
              <a:off x="2784" y="672"/>
              <a:ext cx="274" cy="229"/>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rPr>
                <a:t>15</a:t>
              </a:r>
              <a:endParaRPr kumimoji="0" lang="en-US" sz="1800" b="0" i="0" u="none" strike="noStrike" kern="0" cap="none" spc="0" normalizeH="0" baseline="0" noProof="0">
                <a:ln>
                  <a:noFill/>
                </a:ln>
                <a:solidFill>
                  <a:sysClr val="windowText" lastClr="000000"/>
                </a:solidFill>
                <a:effectLst/>
                <a:uLnTx/>
                <a:uFillTx/>
              </a:endParaRPr>
            </a:p>
          </p:txBody>
        </p:sp>
        <p:sp>
          <p:nvSpPr>
            <p:cNvPr id="152" name="Rectangle 73"/>
            <p:cNvSpPr>
              <a:spLocks noChangeArrowheads="1"/>
            </p:cNvSpPr>
            <p:nvPr/>
          </p:nvSpPr>
          <p:spPr bwMode="auto">
            <a:xfrm>
              <a:off x="3744" y="672"/>
              <a:ext cx="194" cy="229"/>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rPr>
                <a:t>5</a:t>
              </a:r>
              <a:endParaRPr kumimoji="0" lang="en-US" sz="1800" b="0" i="0" u="none" strike="noStrike" kern="0" cap="none" spc="0" normalizeH="0" baseline="0" noProof="0">
                <a:ln>
                  <a:noFill/>
                </a:ln>
                <a:solidFill>
                  <a:sysClr val="windowText" lastClr="000000"/>
                </a:solidFill>
                <a:effectLst/>
                <a:uLnTx/>
                <a:uFillTx/>
              </a:endParaRPr>
            </a:p>
          </p:txBody>
        </p:sp>
        <p:sp>
          <p:nvSpPr>
            <p:cNvPr id="153" name="Rectangle 74"/>
            <p:cNvSpPr>
              <a:spLocks noChangeArrowheads="1"/>
            </p:cNvSpPr>
            <p:nvPr/>
          </p:nvSpPr>
          <p:spPr bwMode="auto">
            <a:xfrm>
              <a:off x="4224" y="672"/>
              <a:ext cx="194" cy="229"/>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rPr>
                <a:t>0</a:t>
              </a:r>
              <a:endParaRPr kumimoji="0" lang="en-US" sz="1800" b="0" i="0" u="none" strike="noStrike" kern="0" cap="none" spc="0" normalizeH="0" baseline="0" noProof="0">
                <a:ln>
                  <a:noFill/>
                </a:ln>
                <a:solidFill>
                  <a:sysClr val="windowText" lastClr="000000"/>
                </a:solidFill>
                <a:effectLst/>
                <a:uLnTx/>
                <a:uFillTx/>
              </a:endParaRPr>
            </a:p>
          </p:txBody>
        </p:sp>
        <p:sp>
          <p:nvSpPr>
            <p:cNvPr id="154" name="Rectangle 75"/>
            <p:cNvSpPr>
              <a:spLocks noChangeArrowheads="1"/>
            </p:cNvSpPr>
            <p:nvPr/>
          </p:nvSpPr>
          <p:spPr bwMode="auto">
            <a:xfrm>
              <a:off x="1310" y="912"/>
              <a:ext cx="290" cy="229"/>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ysClr val="windowText" lastClr="000000"/>
                  </a:solidFill>
                  <a:effectLst/>
                  <a:uLnTx/>
                  <a:uFillTx/>
                </a:rPr>
                <a:t>op</a:t>
              </a:r>
              <a:endParaRPr kumimoji="0" lang="en-US" sz="1800" b="0" i="0" u="none" strike="noStrike" kern="0" cap="none" spc="0" normalizeH="0" baseline="0" noProof="0" dirty="0">
                <a:ln>
                  <a:noFill/>
                </a:ln>
                <a:solidFill>
                  <a:sysClr val="windowText" lastClr="000000"/>
                </a:solidFill>
                <a:effectLst/>
                <a:uLnTx/>
                <a:uFillTx/>
              </a:endParaRPr>
            </a:p>
          </p:txBody>
        </p:sp>
        <p:sp>
          <p:nvSpPr>
            <p:cNvPr id="155" name="Rectangle 76"/>
            <p:cNvSpPr>
              <a:spLocks noChangeArrowheads="1"/>
            </p:cNvSpPr>
            <p:nvPr/>
          </p:nvSpPr>
          <p:spPr bwMode="auto">
            <a:xfrm>
              <a:off x="1886" y="912"/>
              <a:ext cx="250" cy="229"/>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ysClr val="windowText" lastClr="000000"/>
                  </a:solidFill>
                  <a:effectLst/>
                  <a:uLnTx/>
                  <a:uFillTx/>
                </a:rPr>
                <a:t>rs</a:t>
              </a:r>
              <a:endParaRPr kumimoji="0" lang="en-US" sz="1800" b="0" i="0" u="none" strike="noStrike" kern="0" cap="none" spc="0" normalizeH="0" baseline="0" noProof="0">
                <a:ln>
                  <a:noFill/>
                </a:ln>
                <a:solidFill>
                  <a:sysClr val="windowText" lastClr="000000"/>
                </a:solidFill>
                <a:effectLst/>
                <a:uLnTx/>
                <a:uFillTx/>
              </a:endParaRPr>
            </a:p>
          </p:txBody>
        </p:sp>
        <p:sp>
          <p:nvSpPr>
            <p:cNvPr id="156" name="Rectangle 77"/>
            <p:cNvSpPr>
              <a:spLocks noChangeArrowheads="1"/>
            </p:cNvSpPr>
            <p:nvPr/>
          </p:nvSpPr>
          <p:spPr bwMode="auto">
            <a:xfrm>
              <a:off x="2366" y="912"/>
              <a:ext cx="218" cy="229"/>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err="1">
                  <a:ln>
                    <a:noFill/>
                  </a:ln>
                  <a:solidFill>
                    <a:sysClr val="windowText" lastClr="000000"/>
                  </a:solidFill>
                  <a:effectLst/>
                  <a:uLnTx/>
                  <a:uFillTx/>
                </a:rPr>
                <a:t>rt</a:t>
              </a:r>
              <a:endParaRPr kumimoji="0" lang="en-US" sz="1800" b="0" i="0" u="none" strike="noStrike" kern="0" cap="none" spc="0" normalizeH="0" baseline="0" noProof="0" dirty="0">
                <a:ln>
                  <a:noFill/>
                </a:ln>
                <a:solidFill>
                  <a:sysClr val="windowText" lastClr="000000"/>
                </a:solidFill>
                <a:effectLst/>
                <a:uLnTx/>
                <a:uFillTx/>
              </a:endParaRPr>
            </a:p>
          </p:txBody>
        </p:sp>
        <p:sp>
          <p:nvSpPr>
            <p:cNvPr id="157" name="Rectangle 78"/>
            <p:cNvSpPr>
              <a:spLocks noChangeArrowheads="1"/>
            </p:cNvSpPr>
            <p:nvPr/>
          </p:nvSpPr>
          <p:spPr bwMode="auto">
            <a:xfrm>
              <a:off x="2798" y="912"/>
              <a:ext cx="258" cy="229"/>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ysClr val="windowText" lastClr="000000"/>
                  </a:solidFill>
                  <a:effectLst/>
                  <a:uLnTx/>
                  <a:uFillTx/>
                </a:rPr>
                <a:t>rd</a:t>
              </a:r>
              <a:endParaRPr kumimoji="0" lang="en-US" sz="1800" b="0" i="0" u="none" strike="noStrike" kern="0" cap="none" spc="0" normalizeH="0" baseline="0" noProof="0">
                <a:ln>
                  <a:noFill/>
                </a:ln>
                <a:solidFill>
                  <a:sysClr val="windowText" lastClr="000000"/>
                </a:solidFill>
                <a:effectLst/>
                <a:uLnTx/>
                <a:uFillTx/>
              </a:endParaRPr>
            </a:p>
          </p:txBody>
        </p:sp>
        <p:sp>
          <p:nvSpPr>
            <p:cNvPr id="158" name="Rectangle 79"/>
            <p:cNvSpPr>
              <a:spLocks noChangeArrowheads="1"/>
            </p:cNvSpPr>
            <p:nvPr/>
          </p:nvSpPr>
          <p:spPr bwMode="auto">
            <a:xfrm>
              <a:off x="3806" y="912"/>
              <a:ext cx="466" cy="229"/>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ysClr val="windowText" lastClr="000000"/>
                  </a:solidFill>
                  <a:effectLst/>
                  <a:uLnTx/>
                  <a:uFillTx/>
                </a:rPr>
                <a:t>funct</a:t>
              </a:r>
              <a:endParaRPr kumimoji="0" lang="en-US" sz="1800" b="0" i="0" u="none" strike="noStrike" kern="0" cap="none" spc="0" normalizeH="0" baseline="0" noProof="0">
                <a:ln>
                  <a:noFill/>
                </a:ln>
                <a:solidFill>
                  <a:sysClr val="windowText" lastClr="000000"/>
                </a:solidFill>
                <a:effectLst/>
                <a:uLnTx/>
                <a:uFillTx/>
              </a:endParaRPr>
            </a:p>
          </p:txBody>
        </p:sp>
        <p:sp>
          <p:nvSpPr>
            <p:cNvPr id="159" name="Rectangle 80"/>
            <p:cNvSpPr>
              <a:spLocks noChangeArrowheads="1"/>
            </p:cNvSpPr>
            <p:nvPr/>
          </p:nvSpPr>
          <p:spPr bwMode="auto">
            <a:xfrm>
              <a:off x="3278" y="912"/>
              <a:ext cx="538" cy="229"/>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ysClr val="windowText" lastClr="000000"/>
                  </a:solidFill>
                  <a:effectLst/>
                  <a:uLnTx/>
                  <a:uFillTx/>
                </a:rPr>
                <a:t>shamt</a:t>
              </a:r>
              <a:endParaRPr kumimoji="0" lang="en-US" sz="1800" b="0" i="0" u="none" strike="noStrike" kern="0" cap="none" spc="0" normalizeH="0" baseline="0" noProof="0">
                <a:ln>
                  <a:noFill/>
                </a:ln>
                <a:solidFill>
                  <a:sysClr val="windowText" lastClr="000000"/>
                </a:solidFill>
                <a:effectLst/>
                <a:uLnTx/>
                <a:uFillTx/>
              </a:endParaRPr>
            </a:p>
          </p:txBody>
        </p:sp>
        <p:sp>
          <p:nvSpPr>
            <p:cNvPr id="160" name="Line 81"/>
            <p:cNvSpPr>
              <a:spLocks noChangeShapeType="1"/>
            </p:cNvSpPr>
            <p:nvPr/>
          </p:nvSpPr>
          <p:spPr bwMode="auto">
            <a:xfrm>
              <a:off x="3504" y="912"/>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1" name="Line 82"/>
            <p:cNvSpPr>
              <a:spLocks noChangeShapeType="1"/>
            </p:cNvSpPr>
            <p:nvPr/>
          </p:nvSpPr>
          <p:spPr bwMode="auto">
            <a:xfrm>
              <a:off x="3600" y="912"/>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2" name="Line 83"/>
            <p:cNvSpPr>
              <a:spLocks noChangeShapeType="1"/>
            </p:cNvSpPr>
            <p:nvPr/>
          </p:nvSpPr>
          <p:spPr bwMode="auto">
            <a:xfrm>
              <a:off x="3696" y="912"/>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3" name="Line 84"/>
            <p:cNvSpPr>
              <a:spLocks noChangeShapeType="1"/>
            </p:cNvSpPr>
            <p:nvPr/>
          </p:nvSpPr>
          <p:spPr bwMode="auto">
            <a:xfrm>
              <a:off x="4272" y="912"/>
              <a:ext cx="0" cy="32"/>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4" name="Rectangle 85"/>
            <p:cNvSpPr>
              <a:spLocks noChangeArrowheads="1"/>
            </p:cNvSpPr>
            <p:nvPr/>
          </p:nvSpPr>
          <p:spPr bwMode="auto">
            <a:xfrm>
              <a:off x="3264" y="672"/>
              <a:ext cx="274" cy="229"/>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rPr>
                <a:t>10</a:t>
              </a:r>
              <a:endParaRPr kumimoji="0" lang="en-US" sz="1800" b="0" i="0" u="none" strike="noStrike" kern="0" cap="none" spc="0" normalizeH="0" baseline="0" noProof="0">
                <a:ln>
                  <a:noFill/>
                </a:ln>
                <a:solidFill>
                  <a:sysClr val="windowText" lastClr="000000"/>
                </a:solidFill>
                <a:effectLst/>
                <a:uLnTx/>
                <a:uFillTx/>
              </a:endParaRPr>
            </a:p>
          </p:txBody>
        </p:sp>
      </p:grpSp>
      <p:sp>
        <p:nvSpPr>
          <p:cNvPr id="186" name="Rectangle 87"/>
          <p:cNvSpPr>
            <a:spLocks noChangeArrowheads="1"/>
          </p:cNvSpPr>
          <p:nvPr/>
        </p:nvSpPr>
        <p:spPr bwMode="auto">
          <a:xfrm>
            <a:off x="381000" y="6126762"/>
            <a:ext cx="8382000" cy="694549"/>
          </a:xfrm>
          <a:prstGeom prst="rect">
            <a:avLst/>
          </a:prstGeom>
          <a:noFill/>
          <a:ln w="12700">
            <a:noFill/>
            <a:miter lim="800000"/>
            <a:headEnd/>
            <a:tailEnd/>
          </a:ln>
          <a:effectLst/>
        </p:spPr>
        <p:txBody>
          <a:bodyPr lIns="63500" tIns="25400" rIns="63500" bIns="25400">
            <a:spAutoFit/>
          </a:bodyPr>
          <a:lstStyle/>
          <a:p>
            <a:pPr marL="741363" marR="0" lvl="1" indent="-246063" defTabSz="914400" eaLnBrk="1" fontAlgn="auto" latinLnBrk="0" hangingPunct="1">
              <a:lnSpc>
                <a:spcPct val="95000"/>
              </a:lnSpc>
              <a:spcBef>
                <a:spcPct val="20000"/>
              </a:spcBef>
              <a:spcAft>
                <a:spcPts val="0"/>
              </a:spcAft>
              <a:buClr>
                <a:srgbClr val="FC0128"/>
              </a:buClr>
              <a:buSzPct val="75000"/>
              <a:buFont typeface="Monotype Sorts" pitchFamily="2" charset="2"/>
              <a:buChar char="l"/>
              <a:tabLst/>
              <a:defRPr/>
            </a:pPr>
            <a:r>
              <a:rPr kumimoji="0" lang="en-US" sz="2200" b="0" i="0" u="none" strike="noStrike" kern="0" cap="none" spc="0" normalizeH="0" baseline="0" noProof="0" dirty="0" err="1" smtClean="0">
                <a:ln>
                  <a:noFill/>
                </a:ln>
                <a:solidFill>
                  <a:srgbClr val="000000"/>
                </a:solidFill>
                <a:effectLst/>
                <a:uLnTx/>
                <a:uFillTx/>
                <a:latin typeface="Arial"/>
                <a:cs typeface="Arial"/>
              </a:rPr>
              <a:t>Tệp</a:t>
            </a:r>
            <a:r>
              <a:rPr kumimoji="0" lang="en-US" sz="2200" b="0" i="0" u="none" strike="noStrike" kern="0" cap="none" spc="0" normalizeH="0" noProof="0" dirty="0" smtClean="0">
                <a:ln>
                  <a:noFill/>
                </a:ln>
                <a:solidFill>
                  <a:srgbClr val="000000"/>
                </a:solidFill>
                <a:effectLst/>
                <a:uLnTx/>
                <a:uFillTx/>
                <a:latin typeface="Arial"/>
                <a:cs typeface="Arial"/>
              </a:rPr>
              <a:t> thanh </a:t>
            </a:r>
            <a:r>
              <a:rPr kumimoji="0" lang="en-US" sz="2200" b="0" i="0" u="none" strike="noStrike" kern="0" cap="none" spc="0" normalizeH="0" noProof="0" dirty="0" err="1" smtClean="0">
                <a:ln>
                  <a:noFill/>
                </a:ln>
                <a:solidFill>
                  <a:srgbClr val="000000"/>
                </a:solidFill>
                <a:effectLst/>
                <a:uLnTx/>
                <a:uFillTx/>
                <a:latin typeface="Arial"/>
                <a:cs typeface="Arial"/>
              </a:rPr>
              <a:t>ghi</a:t>
            </a:r>
            <a:r>
              <a:rPr kumimoji="0" lang="en-US" sz="2200" b="0" i="0" u="none" strike="noStrike" kern="0" cap="none" spc="0" normalizeH="0" noProof="0" dirty="0" smtClean="0">
                <a:ln>
                  <a:noFill/>
                </a:ln>
                <a:solidFill>
                  <a:srgbClr val="000000"/>
                </a:solidFill>
                <a:effectLst/>
                <a:uLnTx/>
                <a:uFillTx/>
                <a:latin typeface="Arial"/>
                <a:cs typeface="Arial"/>
              </a:rPr>
              <a:t> </a:t>
            </a:r>
            <a:r>
              <a:rPr lang="en-US" sz="2200" kern="0" dirty="0" err="1" smtClean="0">
                <a:solidFill>
                  <a:srgbClr val="000000"/>
                </a:solidFill>
                <a:latin typeface="Arial"/>
                <a:cs typeface="Arial"/>
              </a:rPr>
              <a:t>không</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được</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ghi</a:t>
            </a:r>
            <a:r>
              <a:rPr lang="en-US" sz="2200" kern="0" dirty="0" smtClean="0">
                <a:solidFill>
                  <a:srgbClr val="000000"/>
                </a:solidFill>
                <a:latin typeface="Arial"/>
                <a:cs typeface="Arial"/>
              </a:rPr>
              <a:t> ở </a:t>
            </a:r>
            <a:r>
              <a:rPr lang="en-US" sz="2200" kern="0" dirty="0" err="1" smtClean="0">
                <a:solidFill>
                  <a:srgbClr val="000000"/>
                </a:solidFill>
                <a:latin typeface="Arial"/>
                <a:cs typeface="Arial"/>
              </a:rPr>
              <a:t>mọi</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chu</a:t>
            </a:r>
            <a:r>
              <a:rPr lang="en-US" sz="2200" kern="0" dirty="0" smtClean="0">
                <a:solidFill>
                  <a:srgbClr val="000000"/>
                </a:solidFill>
                <a:latin typeface="Arial"/>
                <a:cs typeface="Arial"/>
              </a:rPr>
              <a:t> </a:t>
            </a:r>
            <a:r>
              <a:rPr lang="en-US" sz="2200" kern="0" dirty="0" err="1" smtClean="0">
                <a:solidFill>
                  <a:srgbClr val="000000"/>
                </a:solidFill>
                <a:latin typeface="Arial"/>
                <a:cs typeface="Arial"/>
              </a:rPr>
              <a:t>kỳ</a:t>
            </a:r>
            <a:r>
              <a:rPr lang="en-US" sz="2200" kern="0" dirty="0" smtClean="0">
                <a:solidFill>
                  <a:srgbClr val="000000"/>
                </a:solidFill>
                <a:latin typeface="Arial"/>
                <a:cs typeface="Arial"/>
              </a:rPr>
              <a:t> </a:t>
            </a:r>
            <a:r>
              <a:rPr lang="en-US" sz="2200" kern="0" dirty="0" smtClean="0">
                <a:solidFill>
                  <a:srgbClr val="000000"/>
                </a:solidFill>
                <a:latin typeface="Arial"/>
                <a:cs typeface="Arial"/>
                <a:sym typeface="Wingdings" pitchFamily="2" charset="2"/>
              </a:rPr>
              <a:t> </a:t>
            </a:r>
            <a:r>
              <a:rPr lang="en-US" sz="2200" kern="0" dirty="0" err="1" smtClean="0">
                <a:solidFill>
                  <a:srgbClr val="000000"/>
                </a:solidFill>
                <a:latin typeface="Arial"/>
                <a:cs typeface="Arial"/>
                <a:sym typeface="Wingdings" pitchFamily="2" charset="2"/>
              </a:rPr>
              <a:t>cần</a:t>
            </a:r>
            <a:r>
              <a:rPr lang="en-US" sz="2200" kern="0" dirty="0" smtClean="0">
                <a:solidFill>
                  <a:srgbClr val="000000"/>
                </a:solidFill>
                <a:latin typeface="Arial"/>
                <a:cs typeface="Arial"/>
                <a:sym typeface="Wingdings" pitchFamily="2" charset="2"/>
              </a:rPr>
              <a:t> </a:t>
            </a:r>
            <a:r>
              <a:rPr lang="en-US" sz="2200" kern="0" dirty="0" err="1" smtClean="0">
                <a:solidFill>
                  <a:srgbClr val="000000"/>
                </a:solidFill>
                <a:latin typeface="Arial"/>
                <a:cs typeface="Arial"/>
                <a:sym typeface="Wingdings" pitchFamily="2" charset="2"/>
              </a:rPr>
              <a:t>tín</a:t>
            </a:r>
            <a:r>
              <a:rPr lang="en-US" sz="2200" kern="0" dirty="0" smtClean="0">
                <a:solidFill>
                  <a:srgbClr val="000000"/>
                </a:solidFill>
                <a:latin typeface="Arial"/>
                <a:cs typeface="Arial"/>
                <a:sym typeface="Wingdings" pitchFamily="2" charset="2"/>
              </a:rPr>
              <a:t> </a:t>
            </a:r>
            <a:r>
              <a:rPr lang="en-US" sz="2200" kern="0" dirty="0" err="1" smtClean="0">
                <a:solidFill>
                  <a:srgbClr val="000000"/>
                </a:solidFill>
                <a:latin typeface="Arial"/>
                <a:cs typeface="Arial"/>
                <a:sym typeface="Wingdings" pitchFamily="2" charset="2"/>
              </a:rPr>
              <a:t>hiệu</a:t>
            </a:r>
            <a:r>
              <a:rPr lang="en-US" sz="2200" kern="0" dirty="0" smtClean="0">
                <a:solidFill>
                  <a:srgbClr val="000000"/>
                </a:solidFill>
                <a:latin typeface="Arial"/>
                <a:cs typeface="Arial"/>
                <a:sym typeface="Wingdings" pitchFamily="2" charset="2"/>
              </a:rPr>
              <a:t> </a:t>
            </a:r>
            <a:r>
              <a:rPr lang="en-US" sz="2200" kern="0" dirty="0" err="1" smtClean="0">
                <a:solidFill>
                  <a:srgbClr val="000000"/>
                </a:solidFill>
                <a:latin typeface="Arial"/>
                <a:cs typeface="Arial"/>
                <a:sym typeface="Wingdings" pitchFamily="2" charset="2"/>
              </a:rPr>
              <a:t>điều</a:t>
            </a:r>
            <a:r>
              <a:rPr lang="en-US" sz="2200" kern="0" dirty="0" smtClean="0">
                <a:solidFill>
                  <a:srgbClr val="000000"/>
                </a:solidFill>
                <a:latin typeface="Arial"/>
                <a:cs typeface="Arial"/>
                <a:sym typeface="Wingdings" pitchFamily="2" charset="2"/>
              </a:rPr>
              <a:t> </a:t>
            </a:r>
            <a:r>
              <a:rPr lang="en-US" sz="2200" kern="0" dirty="0" err="1" smtClean="0">
                <a:solidFill>
                  <a:srgbClr val="000000"/>
                </a:solidFill>
                <a:latin typeface="Arial"/>
                <a:cs typeface="Arial"/>
                <a:sym typeface="Wingdings" pitchFamily="2" charset="2"/>
              </a:rPr>
              <a:t>khiển</a:t>
            </a:r>
            <a:r>
              <a:rPr lang="en-US" sz="2200" kern="0" dirty="0" smtClean="0">
                <a:solidFill>
                  <a:srgbClr val="000000"/>
                </a:solidFill>
                <a:latin typeface="Arial"/>
                <a:cs typeface="Arial"/>
                <a:sym typeface="Wingdings" pitchFamily="2" charset="2"/>
              </a:rPr>
              <a:t> </a:t>
            </a:r>
            <a:r>
              <a:rPr lang="en-US" sz="2200" kern="0" dirty="0" err="1" smtClean="0">
                <a:solidFill>
                  <a:srgbClr val="000000"/>
                </a:solidFill>
                <a:latin typeface="Arial"/>
                <a:cs typeface="Arial"/>
                <a:sym typeface="Wingdings" pitchFamily="2" charset="2"/>
              </a:rPr>
              <a:t>ghi</a:t>
            </a:r>
            <a:r>
              <a:rPr lang="en-US" sz="2200" kern="0" dirty="0" smtClean="0">
                <a:solidFill>
                  <a:srgbClr val="000000"/>
                </a:solidFill>
                <a:latin typeface="Arial"/>
                <a:cs typeface="Arial"/>
                <a:sym typeface="Wingdings" pitchFamily="2" charset="2"/>
              </a:rPr>
              <a:t> </a:t>
            </a:r>
            <a:r>
              <a:rPr lang="en-US" sz="2200" kern="0" dirty="0" err="1" smtClean="0">
                <a:solidFill>
                  <a:srgbClr val="000000"/>
                </a:solidFill>
                <a:latin typeface="Arial"/>
                <a:cs typeface="Arial"/>
                <a:sym typeface="Wingdings" pitchFamily="2" charset="2"/>
              </a:rPr>
              <a:t>riêng</a:t>
            </a:r>
            <a:r>
              <a:rPr lang="en-US" sz="2200" kern="0" dirty="0" smtClean="0">
                <a:solidFill>
                  <a:srgbClr val="000000"/>
                </a:solidFill>
                <a:latin typeface="Arial"/>
                <a:cs typeface="Arial"/>
                <a:sym typeface="Wingdings" pitchFamily="2" charset="2"/>
              </a:rPr>
              <a:t> </a:t>
            </a:r>
            <a:r>
              <a:rPr lang="en-US" sz="2200" kern="0" dirty="0" err="1" smtClean="0">
                <a:solidFill>
                  <a:srgbClr val="000000"/>
                </a:solidFill>
                <a:latin typeface="Arial"/>
                <a:cs typeface="Arial"/>
                <a:sym typeface="Wingdings" pitchFamily="2" charset="2"/>
              </a:rPr>
              <a:t>biệt</a:t>
            </a:r>
            <a:r>
              <a:rPr lang="en-US" sz="2200" kern="0" dirty="0" smtClean="0">
                <a:solidFill>
                  <a:srgbClr val="000000"/>
                </a:solidFill>
                <a:latin typeface="Arial"/>
                <a:cs typeface="Arial"/>
                <a:sym typeface="Wingdings" pitchFamily="2" charset="2"/>
              </a:rPr>
              <a:t>.</a:t>
            </a:r>
            <a:endParaRPr kumimoji="0" lang="en-US" sz="2200" b="0" i="0" u="none" strike="noStrike" kern="0" cap="none" spc="0" normalizeH="0" baseline="0" noProof="0" dirty="0">
              <a:ln>
                <a:noFill/>
              </a:ln>
              <a:solidFill>
                <a:srgbClr val="000000"/>
              </a:solidFill>
              <a:effectLst/>
              <a:uLnTx/>
              <a:uFillTx/>
              <a:latin typeface="Arial"/>
              <a:cs typeface="Arial"/>
            </a:endParaRPr>
          </a:p>
        </p:txBody>
      </p:sp>
      <p:grpSp>
        <p:nvGrpSpPr>
          <p:cNvPr id="101" name="Group 100"/>
          <p:cNvGrpSpPr/>
          <p:nvPr/>
        </p:nvGrpSpPr>
        <p:grpSpPr>
          <a:xfrm>
            <a:off x="7772400" y="2286000"/>
            <a:ext cx="1028700" cy="3352800"/>
            <a:chOff x="6934200" y="914400"/>
            <a:chExt cx="1600200" cy="4953000"/>
          </a:xfrm>
        </p:grpSpPr>
        <p:sp>
          <p:nvSpPr>
            <p:cNvPr id="103" name="Rectangle 23"/>
            <p:cNvSpPr>
              <a:spLocks noChangeArrowheads="1"/>
            </p:cNvSpPr>
            <p:nvPr/>
          </p:nvSpPr>
          <p:spPr bwMode="auto">
            <a:xfrm>
              <a:off x="7207144" y="118956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Fetch</a:t>
              </a:r>
            </a:p>
          </p:txBody>
        </p:sp>
        <p:sp>
          <p:nvSpPr>
            <p:cNvPr id="135" name="Rectangle 24"/>
            <p:cNvSpPr>
              <a:spLocks noChangeArrowheads="1"/>
            </p:cNvSpPr>
            <p:nvPr/>
          </p:nvSpPr>
          <p:spPr bwMode="auto">
            <a:xfrm>
              <a:off x="7207144" y="203799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Decode</a:t>
              </a:r>
            </a:p>
          </p:txBody>
        </p:sp>
        <p:sp>
          <p:nvSpPr>
            <p:cNvPr id="137" name="Rectangle 25"/>
            <p:cNvSpPr>
              <a:spLocks noChangeArrowheads="1"/>
            </p:cNvSpPr>
            <p:nvPr/>
          </p:nvSpPr>
          <p:spPr bwMode="auto">
            <a:xfrm>
              <a:off x="7207144" y="2883562"/>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Operand</a:t>
              </a:r>
            </a:p>
            <a:p>
              <a:pPr marL="342900" indent="-342900" algn="ctr">
                <a:lnSpc>
                  <a:spcPct val="86000"/>
                </a:lnSpc>
                <a:spcBef>
                  <a:spcPct val="40000"/>
                </a:spcBef>
              </a:pPr>
              <a:r>
                <a:rPr lang="en-US" sz="1000" b="1" i="1" dirty="0"/>
                <a:t>Fetch</a:t>
              </a:r>
            </a:p>
          </p:txBody>
        </p:sp>
        <p:sp>
          <p:nvSpPr>
            <p:cNvPr id="138" name="Rectangle 26"/>
            <p:cNvSpPr>
              <a:spLocks noChangeArrowheads="1"/>
            </p:cNvSpPr>
            <p:nvPr/>
          </p:nvSpPr>
          <p:spPr bwMode="auto">
            <a:xfrm>
              <a:off x="7207144" y="3731992"/>
              <a:ext cx="1327256" cy="275833"/>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8000"/>
                </a:lnSpc>
                <a:spcBef>
                  <a:spcPct val="43000"/>
                </a:spcBef>
              </a:pPr>
              <a:r>
                <a:rPr lang="en-US" sz="1000" b="1" i="1">
                  <a:solidFill>
                    <a:srgbClr val="FF0000"/>
                  </a:solidFill>
                </a:rPr>
                <a:t>Execute</a:t>
              </a:r>
            </a:p>
          </p:txBody>
        </p:sp>
        <p:sp>
          <p:nvSpPr>
            <p:cNvPr id="139" name="Rectangle 27"/>
            <p:cNvSpPr>
              <a:spLocks noChangeArrowheads="1"/>
            </p:cNvSpPr>
            <p:nvPr/>
          </p:nvSpPr>
          <p:spPr bwMode="auto">
            <a:xfrm>
              <a:off x="7207144" y="4316722"/>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a:solidFill>
                    <a:srgbClr val="FF0000"/>
                  </a:solidFill>
                </a:rPr>
                <a:t>Result</a:t>
              </a:r>
            </a:p>
            <a:p>
              <a:pPr marL="342900" indent="-342900" algn="ctr">
                <a:lnSpc>
                  <a:spcPct val="86000"/>
                </a:lnSpc>
                <a:spcBef>
                  <a:spcPct val="40000"/>
                </a:spcBef>
              </a:pPr>
              <a:r>
                <a:rPr lang="en-US" sz="1000" b="1" i="1">
                  <a:solidFill>
                    <a:srgbClr val="FF0000"/>
                  </a:solidFill>
                </a:rPr>
                <a:t>Store</a:t>
              </a:r>
            </a:p>
          </p:txBody>
        </p:sp>
        <p:sp>
          <p:nvSpPr>
            <p:cNvPr id="140" name="Rectangle 28"/>
            <p:cNvSpPr>
              <a:spLocks noChangeArrowheads="1"/>
            </p:cNvSpPr>
            <p:nvPr/>
          </p:nvSpPr>
          <p:spPr bwMode="auto">
            <a:xfrm>
              <a:off x="7207144" y="5165152"/>
              <a:ext cx="1327256" cy="50808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solidFill>
                    <a:schemeClr val="tx1"/>
                  </a:solidFill>
                </a:rPr>
                <a:t>Next</a:t>
              </a:r>
            </a:p>
            <a:p>
              <a:pPr marL="342900" indent="-342900" algn="ctr">
                <a:lnSpc>
                  <a:spcPct val="86000"/>
                </a:lnSpc>
                <a:spcBef>
                  <a:spcPct val="40000"/>
                </a:spcBef>
              </a:pPr>
              <a:r>
                <a:rPr lang="en-US" sz="1000" b="1" i="1" dirty="0">
                  <a:solidFill>
                    <a:schemeClr val="tx1"/>
                  </a:solidFill>
                </a:rPr>
                <a:t>Instruction</a:t>
              </a:r>
            </a:p>
          </p:txBody>
        </p:sp>
        <p:sp>
          <p:nvSpPr>
            <p:cNvPr id="187" name="Line 29"/>
            <p:cNvSpPr>
              <a:spLocks noChangeShapeType="1"/>
            </p:cNvSpPr>
            <p:nvPr/>
          </p:nvSpPr>
          <p:spPr bwMode="auto">
            <a:xfrm>
              <a:off x="7833309" y="1762831"/>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197" name="Line 30"/>
            <p:cNvSpPr>
              <a:spLocks noChangeShapeType="1"/>
            </p:cNvSpPr>
            <p:nvPr/>
          </p:nvSpPr>
          <p:spPr bwMode="auto">
            <a:xfrm>
              <a:off x="7833309" y="345682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198" name="Line 31"/>
            <p:cNvSpPr>
              <a:spLocks noChangeShapeType="1"/>
            </p:cNvSpPr>
            <p:nvPr/>
          </p:nvSpPr>
          <p:spPr bwMode="auto">
            <a:xfrm>
              <a:off x="7833309" y="260839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199" name="Line 32"/>
            <p:cNvSpPr>
              <a:spLocks noChangeShapeType="1"/>
            </p:cNvSpPr>
            <p:nvPr/>
          </p:nvSpPr>
          <p:spPr bwMode="auto">
            <a:xfrm>
              <a:off x="7833309" y="488998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200" name="Line 33"/>
            <p:cNvSpPr>
              <a:spLocks noChangeShapeType="1"/>
            </p:cNvSpPr>
            <p:nvPr/>
          </p:nvSpPr>
          <p:spPr bwMode="auto">
            <a:xfrm>
              <a:off x="7833309" y="3978495"/>
              <a:ext cx="0" cy="323894"/>
            </a:xfrm>
            <a:prstGeom prst="line">
              <a:avLst/>
            </a:prstGeom>
            <a:noFill/>
            <a:ln w="25400">
              <a:solidFill>
                <a:schemeClr val="tx1"/>
              </a:solidFill>
              <a:round/>
              <a:headEnd/>
              <a:tailEnd type="triangle" w="med" len="med"/>
            </a:ln>
            <a:effectLst/>
          </p:spPr>
          <p:txBody>
            <a:bodyPr/>
            <a:lstStyle/>
            <a:p>
              <a:endParaRPr lang="en-US" sz="1000"/>
            </a:p>
          </p:txBody>
        </p:sp>
        <p:sp>
          <p:nvSpPr>
            <p:cNvPr id="201" name="Line 34"/>
            <p:cNvSpPr>
              <a:spLocks noChangeShapeType="1"/>
            </p:cNvSpPr>
            <p:nvPr/>
          </p:nvSpPr>
          <p:spPr bwMode="auto">
            <a:xfrm>
              <a:off x="7833309" y="5738416"/>
              <a:ext cx="0" cy="128984"/>
            </a:xfrm>
            <a:prstGeom prst="line">
              <a:avLst/>
            </a:prstGeom>
            <a:noFill/>
            <a:ln w="25400">
              <a:solidFill>
                <a:schemeClr val="tx1"/>
              </a:solidFill>
              <a:round/>
              <a:headEnd/>
              <a:tailEnd/>
            </a:ln>
            <a:effectLst/>
          </p:spPr>
          <p:txBody>
            <a:bodyPr/>
            <a:lstStyle/>
            <a:p>
              <a:endParaRPr lang="en-US" sz="1000"/>
            </a:p>
          </p:txBody>
        </p:sp>
        <p:sp>
          <p:nvSpPr>
            <p:cNvPr id="202" name="Line 35"/>
            <p:cNvSpPr>
              <a:spLocks noChangeShapeType="1"/>
            </p:cNvSpPr>
            <p:nvPr/>
          </p:nvSpPr>
          <p:spPr bwMode="auto">
            <a:xfrm flipH="1">
              <a:off x="6934200" y="5867400"/>
              <a:ext cx="899109" cy="0"/>
            </a:xfrm>
            <a:prstGeom prst="line">
              <a:avLst/>
            </a:prstGeom>
            <a:noFill/>
            <a:ln w="25400">
              <a:solidFill>
                <a:schemeClr val="tx1"/>
              </a:solidFill>
              <a:round/>
              <a:headEnd/>
              <a:tailEnd/>
            </a:ln>
            <a:effectLst/>
          </p:spPr>
          <p:txBody>
            <a:bodyPr/>
            <a:lstStyle/>
            <a:p>
              <a:endParaRPr lang="en-US" sz="1000"/>
            </a:p>
          </p:txBody>
        </p:sp>
        <p:sp>
          <p:nvSpPr>
            <p:cNvPr id="203" name="Line 36"/>
            <p:cNvSpPr>
              <a:spLocks noChangeShapeType="1"/>
            </p:cNvSpPr>
            <p:nvPr/>
          </p:nvSpPr>
          <p:spPr bwMode="auto">
            <a:xfrm flipV="1">
              <a:off x="6934200" y="914400"/>
              <a:ext cx="0" cy="4953000"/>
            </a:xfrm>
            <a:prstGeom prst="line">
              <a:avLst/>
            </a:prstGeom>
            <a:noFill/>
            <a:ln w="25400">
              <a:solidFill>
                <a:schemeClr val="tx1"/>
              </a:solidFill>
              <a:round/>
              <a:headEnd/>
              <a:tailEnd/>
            </a:ln>
            <a:effectLst/>
          </p:spPr>
          <p:txBody>
            <a:bodyPr/>
            <a:lstStyle/>
            <a:p>
              <a:endParaRPr lang="en-US" sz="1000"/>
            </a:p>
          </p:txBody>
        </p:sp>
        <p:sp>
          <p:nvSpPr>
            <p:cNvPr id="204" name="Line 37"/>
            <p:cNvSpPr>
              <a:spLocks noChangeShapeType="1"/>
            </p:cNvSpPr>
            <p:nvPr/>
          </p:nvSpPr>
          <p:spPr bwMode="auto">
            <a:xfrm>
              <a:off x="6934200" y="914400"/>
              <a:ext cx="899109" cy="0"/>
            </a:xfrm>
            <a:prstGeom prst="line">
              <a:avLst/>
            </a:prstGeom>
            <a:noFill/>
            <a:ln w="25400">
              <a:solidFill>
                <a:schemeClr val="tx1"/>
              </a:solidFill>
              <a:round/>
              <a:headEnd/>
              <a:tailEnd/>
            </a:ln>
            <a:effectLst/>
          </p:spPr>
          <p:txBody>
            <a:bodyPr/>
            <a:lstStyle/>
            <a:p>
              <a:endParaRPr lang="en-US" sz="1000"/>
            </a:p>
          </p:txBody>
        </p:sp>
        <p:sp>
          <p:nvSpPr>
            <p:cNvPr id="205" name="Line 38"/>
            <p:cNvSpPr>
              <a:spLocks noChangeShapeType="1"/>
            </p:cNvSpPr>
            <p:nvPr/>
          </p:nvSpPr>
          <p:spPr bwMode="auto">
            <a:xfrm>
              <a:off x="7833309" y="914400"/>
              <a:ext cx="0" cy="260835"/>
            </a:xfrm>
            <a:prstGeom prst="line">
              <a:avLst/>
            </a:prstGeom>
            <a:noFill/>
            <a:ln w="25400">
              <a:solidFill>
                <a:schemeClr val="tx1"/>
              </a:solidFill>
              <a:round/>
              <a:headEnd/>
              <a:tailEnd type="triangle" w="med" len="med"/>
            </a:ln>
            <a:effectLst/>
          </p:spPr>
          <p:txBody>
            <a:bodyPr/>
            <a:lstStyle/>
            <a:p>
              <a:endParaRPr lang="en-US" sz="1000"/>
            </a:p>
          </p:txBody>
        </p:sp>
      </p:grpSp>
    </p:spTree>
    <p:extLst>
      <p:ext uri="{BB962C8B-B14F-4D97-AF65-F5344CB8AC3E}">
        <p14:creationId xmlns:p14="http://schemas.microsoft.com/office/powerpoint/2010/main" val="3190819403"/>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6508377" cy="762000"/>
          </a:xfrm>
        </p:spPr>
        <p:txBody>
          <a:bodyPr/>
          <a:lstStyle/>
          <a:p>
            <a:r>
              <a:rPr lang="en-US" b="1" dirty="0" err="1" smtClean="0">
                <a:latin typeface="Arial"/>
                <a:cs typeface="Arial"/>
              </a:rPr>
              <a:t>Đọc</a:t>
            </a:r>
            <a:r>
              <a:rPr lang="en-US" b="1" dirty="0" smtClean="0">
                <a:latin typeface="Arial"/>
                <a:cs typeface="Arial"/>
              </a:rPr>
              <a:t> </a:t>
            </a:r>
            <a:r>
              <a:rPr lang="en-US" b="1" dirty="0" err="1" smtClean="0">
                <a:latin typeface="Arial"/>
                <a:cs typeface="Arial"/>
              </a:rPr>
              <a:t>ghi</a:t>
            </a:r>
            <a:r>
              <a:rPr lang="en-US" b="1" dirty="0" smtClean="0">
                <a:latin typeface="Arial"/>
                <a:cs typeface="Arial"/>
              </a:rPr>
              <a:t> </a:t>
            </a:r>
            <a:r>
              <a:rPr lang="en-US" b="1" dirty="0" err="1" smtClean="0">
                <a:latin typeface="Arial"/>
                <a:cs typeface="Arial"/>
              </a:rPr>
              <a:t>bộ</a:t>
            </a:r>
            <a:r>
              <a:rPr lang="en-US" b="1" dirty="0" smtClean="0">
                <a:latin typeface="Arial"/>
                <a:cs typeface="Arial"/>
              </a:rPr>
              <a:t> </a:t>
            </a:r>
            <a:r>
              <a:rPr lang="en-US" b="1" dirty="0" err="1" smtClean="0">
                <a:latin typeface="Arial"/>
                <a:cs typeface="Arial"/>
              </a:rPr>
              <a:t>nhớ</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41</a:t>
            </a:fld>
            <a:endParaRPr lang="en-US" dirty="0"/>
          </a:p>
        </p:txBody>
      </p:sp>
      <p:sp>
        <p:nvSpPr>
          <p:cNvPr id="77" name="Rectangle 3"/>
          <p:cNvSpPr txBox="1">
            <a:spLocks noChangeArrowheads="1"/>
          </p:cNvSpPr>
          <p:nvPr/>
        </p:nvSpPr>
        <p:spPr bwMode="auto">
          <a:xfrm>
            <a:off x="381000" y="914400"/>
            <a:ext cx="8153400" cy="1713290"/>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4163" indent="-246063">
              <a:spcBef>
                <a:spcPct val="20000"/>
              </a:spcBef>
              <a:buClr>
                <a:srgbClr val="FC0128"/>
              </a:buClr>
              <a:buSzPct val="75000"/>
              <a:buFont typeface="Monotype Sorts" pitchFamily="2" charset="2"/>
              <a:buChar char="l"/>
            </a:pPr>
            <a:r>
              <a:rPr lang="en-US" sz="2000" kern="0" dirty="0" err="1" smtClean="0">
                <a:solidFill>
                  <a:srgbClr val="000000"/>
                </a:solidFill>
                <a:latin typeface="Arial"/>
              </a:rPr>
              <a:t>Địa</a:t>
            </a:r>
            <a:r>
              <a:rPr lang="en-US" sz="2000" kern="0" dirty="0" smtClean="0">
                <a:solidFill>
                  <a:srgbClr val="000000"/>
                </a:solidFill>
                <a:latin typeface="Arial"/>
              </a:rPr>
              <a:t> </a:t>
            </a:r>
            <a:r>
              <a:rPr lang="en-US" sz="2000" kern="0" dirty="0" err="1" smtClean="0">
                <a:solidFill>
                  <a:srgbClr val="000000"/>
                </a:solidFill>
                <a:latin typeface="Arial"/>
              </a:rPr>
              <a:t>chỉ</a:t>
            </a:r>
            <a:r>
              <a:rPr lang="en-US" sz="2000" kern="0" dirty="0" smtClean="0">
                <a:solidFill>
                  <a:srgbClr val="000000"/>
                </a:solidFill>
                <a:latin typeface="Arial"/>
              </a:rPr>
              <a:t> </a:t>
            </a:r>
            <a:r>
              <a:rPr lang="en-US" sz="2000" kern="0" dirty="0" err="1" smtClean="0">
                <a:solidFill>
                  <a:srgbClr val="000000"/>
                </a:solidFill>
                <a:latin typeface="Arial"/>
              </a:rPr>
              <a:t>bộ</a:t>
            </a:r>
            <a:r>
              <a:rPr lang="en-US" sz="2000" kern="0" dirty="0" smtClean="0">
                <a:solidFill>
                  <a:srgbClr val="000000"/>
                </a:solidFill>
                <a:latin typeface="Arial"/>
              </a:rPr>
              <a:t> </a:t>
            </a:r>
            <a:r>
              <a:rPr lang="en-US" sz="2000" kern="0" dirty="0" err="1" smtClean="0">
                <a:solidFill>
                  <a:srgbClr val="000000"/>
                </a:solidFill>
                <a:latin typeface="Arial"/>
              </a:rPr>
              <a:t>nhớ</a:t>
            </a:r>
            <a:r>
              <a:rPr lang="en-US" sz="2000" kern="0" dirty="0" smtClean="0">
                <a:solidFill>
                  <a:srgbClr val="000000"/>
                </a:solidFill>
                <a:latin typeface="Arial"/>
              </a:rPr>
              <a:t> </a:t>
            </a:r>
            <a:r>
              <a:rPr lang="en-US" sz="2000" kern="0" dirty="0" err="1" smtClean="0">
                <a:solidFill>
                  <a:srgbClr val="000000"/>
                </a:solidFill>
                <a:latin typeface="Arial"/>
              </a:rPr>
              <a:t>tính</a:t>
            </a:r>
            <a:r>
              <a:rPr lang="en-US" sz="2000" kern="0" dirty="0" smtClean="0">
                <a:solidFill>
                  <a:srgbClr val="000000"/>
                </a:solidFill>
                <a:latin typeface="Arial"/>
              </a:rPr>
              <a:t> </a:t>
            </a:r>
            <a:r>
              <a:rPr lang="en-US" sz="2000" kern="0" dirty="0" err="1" smtClean="0">
                <a:solidFill>
                  <a:srgbClr val="000000"/>
                </a:solidFill>
                <a:latin typeface="Arial"/>
              </a:rPr>
              <a:t>ở</a:t>
            </a:r>
            <a:r>
              <a:rPr lang="en-US" sz="2000" kern="0" dirty="0" smtClean="0">
                <a:solidFill>
                  <a:srgbClr val="000000"/>
                </a:solidFill>
                <a:latin typeface="Arial"/>
              </a:rPr>
              <a:t> </a:t>
            </a:r>
            <a:r>
              <a:rPr lang="en-US" sz="2000" kern="0" dirty="0" err="1" smtClean="0">
                <a:solidFill>
                  <a:srgbClr val="000000"/>
                </a:solidFill>
                <a:latin typeface="Arial"/>
              </a:rPr>
              <a:t>bước</a:t>
            </a:r>
            <a:r>
              <a:rPr lang="en-US" sz="2000" kern="0" dirty="0" smtClean="0">
                <a:solidFill>
                  <a:srgbClr val="000000"/>
                </a:solidFill>
                <a:latin typeface="Arial"/>
              </a:rPr>
              <a:t> EX: </a:t>
            </a:r>
            <a:r>
              <a:rPr lang="en-US" sz="2000" kern="0" dirty="0" err="1" smtClean="0">
                <a:solidFill>
                  <a:srgbClr val="000000"/>
                </a:solidFill>
                <a:latin typeface="Arial"/>
              </a:rPr>
              <a:t>cộng</a:t>
            </a:r>
            <a:r>
              <a:rPr lang="en-US" sz="2000" kern="0" dirty="0" smtClean="0">
                <a:solidFill>
                  <a:srgbClr val="000000"/>
                </a:solidFill>
                <a:latin typeface="Arial"/>
              </a:rPr>
              <a:t> thanh </a:t>
            </a:r>
            <a:r>
              <a:rPr lang="en-US" sz="2000" kern="0" dirty="0" err="1" smtClean="0">
                <a:solidFill>
                  <a:srgbClr val="000000"/>
                </a:solidFill>
                <a:latin typeface="Arial"/>
              </a:rPr>
              <a:t>ghi</a:t>
            </a:r>
            <a:r>
              <a:rPr lang="en-US" sz="2000" kern="0" dirty="0" smtClean="0">
                <a:solidFill>
                  <a:srgbClr val="000000"/>
                </a:solidFill>
                <a:latin typeface="Arial"/>
              </a:rPr>
              <a:t> </a:t>
            </a:r>
            <a:r>
              <a:rPr lang="en-US" sz="2000" kern="0" dirty="0" err="1" smtClean="0">
                <a:solidFill>
                  <a:srgbClr val="000000"/>
                </a:solidFill>
                <a:latin typeface="Arial"/>
              </a:rPr>
              <a:t>cơ</a:t>
            </a:r>
            <a:r>
              <a:rPr lang="en-US" sz="2000" kern="0" dirty="0" smtClean="0">
                <a:solidFill>
                  <a:srgbClr val="000000"/>
                </a:solidFill>
                <a:latin typeface="Arial"/>
              </a:rPr>
              <a:t> </a:t>
            </a:r>
            <a:r>
              <a:rPr lang="en-US" sz="2000" kern="0" dirty="0" err="1" smtClean="0">
                <a:solidFill>
                  <a:srgbClr val="000000"/>
                </a:solidFill>
                <a:latin typeface="Arial"/>
              </a:rPr>
              <a:t>sở</a:t>
            </a:r>
            <a:r>
              <a:rPr lang="en-US" sz="2000" kern="0" dirty="0" smtClean="0">
                <a:solidFill>
                  <a:srgbClr val="000000"/>
                </a:solidFill>
                <a:latin typeface="Arial"/>
              </a:rPr>
              <a:t> (</a:t>
            </a:r>
            <a:r>
              <a:rPr lang="en-US" sz="2000" kern="0" dirty="0" err="1" smtClean="0">
                <a:solidFill>
                  <a:srgbClr val="000000"/>
                </a:solidFill>
                <a:latin typeface="Arial"/>
              </a:rPr>
              <a:t>đọc</a:t>
            </a:r>
            <a:r>
              <a:rPr lang="en-US" sz="2000" kern="0" dirty="0" smtClean="0">
                <a:solidFill>
                  <a:srgbClr val="000000"/>
                </a:solidFill>
                <a:latin typeface="Arial"/>
              </a:rPr>
              <a:t> </a:t>
            </a:r>
            <a:r>
              <a:rPr lang="en-US" sz="2000" kern="0" dirty="0" err="1" smtClean="0">
                <a:solidFill>
                  <a:srgbClr val="000000"/>
                </a:solidFill>
                <a:latin typeface="Arial"/>
              </a:rPr>
              <a:t>từ</a:t>
            </a:r>
            <a:r>
              <a:rPr lang="en-US" sz="2000" kern="0" dirty="0" smtClean="0">
                <a:solidFill>
                  <a:srgbClr val="000000"/>
                </a:solidFill>
                <a:latin typeface="Arial"/>
              </a:rPr>
              <a:t> </a:t>
            </a:r>
            <a:r>
              <a:rPr lang="en-US" sz="2000" kern="0" dirty="0" err="1" smtClean="0">
                <a:solidFill>
                  <a:srgbClr val="000000"/>
                </a:solidFill>
                <a:latin typeface="Arial"/>
              </a:rPr>
              <a:t>tệp</a:t>
            </a:r>
            <a:r>
              <a:rPr lang="en-US" sz="2000" kern="0" dirty="0" smtClean="0">
                <a:solidFill>
                  <a:srgbClr val="000000"/>
                </a:solidFill>
                <a:latin typeface="Arial"/>
              </a:rPr>
              <a:t> thanh </a:t>
            </a:r>
            <a:r>
              <a:rPr lang="en-US" sz="2000" kern="0" dirty="0" err="1" smtClean="0">
                <a:solidFill>
                  <a:srgbClr val="000000"/>
                </a:solidFill>
                <a:latin typeface="Arial"/>
              </a:rPr>
              <a:t>ghi</a:t>
            </a:r>
            <a:r>
              <a:rPr lang="en-US" sz="2000" kern="0" dirty="0" smtClean="0">
                <a:solidFill>
                  <a:srgbClr val="000000"/>
                </a:solidFill>
                <a:latin typeface="Arial"/>
              </a:rPr>
              <a:t> </a:t>
            </a:r>
            <a:r>
              <a:rPr lang="en-US" sz="2000" kern="0" dirty="0" err="1" smtClean="0">
                <a:solidFill>
                  <a:srgbClr val="000000"/>
                </a:solidFill>
                <a:latin typeface="Arial"/>
              </a:rPr>
              <a:t>khi</a:t>
            </a:r>
            <a:r>
              <a:rPr lang="en-US" sz="2000" kern="0" dirty="0" smtClean="0">
                <a:solidFill>
                  <a:srgbClr val="000000"/>
                </a:solidFill>
                <a:latin typeface="Arial"/>
              </a:rPr>
              <a:t> </a:t>
            </a:r>
            <a:r>
              <a:rPr lang="en-US" sz="2000" kern="0" dirty="0" err="1" smtClean="0">
                <a:solidFill>
                  <a:srgbClr val="000000"/>
                </a:solidFill>
                <a:latin typeface="Arial"/>
              </a:rPr>
              <a:t>giải</a:t>
            </a:r>
            <a:r>
              <a:rPr lang="en-US" sz="2000" kern="0" dirty="0" smtClean="0">
                <a:solidFill>
                  <a:srgbClr val="000000"/>
                </a:solidFill>
                <a:latin typeface="Arial"/>
              </a:rPr>
              <a:t> </a:t>
            </a:r>
            <a:r>
              <a:rPr lang="en-US" sz="2000" kern="0" dirty="0" err="1" smtClean="0">
                <a:solidFill>
                  <a:srgbClr val="000000"/>
                </a:solidFill>
                <a:latin typeface="Arial"/>
              </a:rPr>
              <a:t>mã</a:t>
            </a:r>
            <a:r>
              <a:rPr lang="en-US" sz="2000" kern="0" dirty="0" smtClean="0">
                <a:solidFill>
                  <a:srgbClr val="000000"/>
                </a:solidFill>
                <a:latin typeface="Arial"/>
              </a:rPr>
              <a:t> </a:t>
            </a:r>
            <a:r>
              <a:rPr lang="en-US" sz="2000" kern="0" dirty="0" err="1" smtClean="0">
                <a:solidFill>
                  <a:srgbClr val="000000"/>
                </a:solidFill>
                <a:latin typeface="Arial"/>
              </a:rPr>
              <a:t>lệnh</a:t>
            </a:r>
            <a:r>
              <a:rPr lang="en-US" sz="2000" kern="0" dirty="0" smtClean="0">
                <a:solidFill>
                  <a:srgbClr val="000000"/>
                </a:solidFill>
                <a:latin typeface="Arial"/>
              </a:rPr>
              <a:t>) </a:t>
            </a:r>
            <a:r>
              <a:rPr lang="en-US" sz="2000" kern="0" dirty="0" err="1" smtClean="0">
                <a:solidFill>
                  <a:srgbClr val="000000"/>
                </a:solidFill>
                <a:latin typeface="Arial"/>
              </a:rPr>
              <a:t>với</a:t>
            </a:r>
            <a:r>
              <a:rPr lang="en-US" sz="2000" kern="0" dirty="0" smtClean="0">
                <a:solidFill>
                  <a:srgbClr val="000000"/>
                </a:solidFill>
                <a:latin typeface="Arial"/>
              </a:rPr>
              <a:t> </a:t>
            </a:r>
            <a:r>
              <a:rPr lang="en-US" sz="2000" kern="0" dirty="0" err="1" smtClean="0">
                <a:solidFill>
                  <a:srgbClr val="000000"/>
                </a:solidFill>
                <a:latin typeface="Arial"/>
              </a:rPr>
              <a:t>giá</a:t>
            </a:r>
            <a:r>
              <a:rPr lang="en-US" sz="2000" kern="0" dirty="0" smtClean="0">
                <a:solidFill>
                  <a:srgbClr val="000000"/>
                </a:solidFill>
                <a:latin typeface="Arial"/>
              </a:rPr>
              <a:t> </a:t>
            </a:r>
            <a:r>
              <a:rPr lang="en-US" sz="2000" kern="0" dirty="0" err="1" smtClean="0">
                <a:solidFill>
                  <a:srgbClr val="000000"/>
                </a:solidFill>
                <a:latin typeface="Arial"/>
              </a:rPr>
              <a:t>trị</a:t>
            </a:r>
            <a:r>
              <a:rPr lang="en-US" sz="2000" kern="0" dirty="0" smtClean="0">
                <a:solidFill>
                  <a:srgbClr val="000000"/>
                </a:solidFill>
                <a:latin typeface="Arial"/>
              </a:rPr>
              <a:t> offset</a:t>
            </a:r>
            <a:endParaRPr kumimoji="0" lang="en-US" sz="2000" b="0" i="0" u="none" strike="noStrike" kern="0" cap="none" spc="0" normalizeH="0" baseline="0" noProof="0" dirty="0" smtClean="0">
              <a:ln>
                <a:noFill/>
              </a:ln>
              <a:solidFill>
                <a:srgbClr val="000000"/>
              </a:solidFill>
              <a:effectLst/>
              <a:uLnTx/>
              <a:uFillTx/>
              <a:latin typeface="Arial"/>
            </a:endParaRPr>
          </a:p>
          <a:p>
            <a:pPr marL="284163" indent="-246063">
              <a:spcBef>
                <a:spcPct val="20000"/>
              </a:spcBef>
              <a:buClr>
                <a:srgbClr val="FC0128"/>
              </a:buClr>
              <a:buSzPct val="75000"/>
              <a:buFont typeface="Monotype Sorts" pitchFamily="2" charset="2"/>
              <a:buChar char="l"/>
            </a:pPr>
            <a:r>
              <a:rPr kumimoji="0" lang="en-US" sz="2000" b="0" i="0" u="none" strike="noStrike" kern="0" cap="none" spc="0" normalizeH="0" baseline="0" noProof="0" dirty="0" err="1" smtClean="0">
                <a:ln>
                  <a:noFill/>
                </a:ln>
                <a:solidFill>
                  <a:srgbClr val="FC0128"/>
                </a:solidFill>
                <a:effectLst/>
                <a:uLnTx/>
                <a:uFillTx/>
                <a:latin typeface="Arial"/>
              </a:rPr>
              <a:t>ghi</a:t>
            </a:r>
            <a:r>
              <a:rPr kumimoji="0" lang="en-US" sz="2000" b="0" i="0" u="none" strike="noStrike" kern="0" cap="none" spc="0" normalizeH="0" baseline="0" noProof="0" dirty="0" smtClean="0">
                <a:ln>
                  <a:noFill/>
                </a:ln>
                <a:solidFill>
                  <a:srgbClr val="FC0128"/>
                </a:solidFill>
                <a:effectLst/>
                <a:uLnTx/>
                <a:uFillTx/>
                <a:latin typeface="Arial"/>
              </a:rPr>
              <a:t> (</a:t>
            </a:r>
            <a:r>
              <a:rPr kumimoji="0" lang="en-US" sz="2000" b="0" i="0" u="none" strike="noStrike" kern="0" cap="none" spc="0" normalizeH="0" baseline="0" noProof="0" dirty="0" err="1" smtClean="0">
                <a:ln>
                  <a:noFill/>
                </a:ln>
                <a:solidFill>
                  <a:srgbClr val="FC0128"/>
                </a:solidFill>
                <a:effectLst/>
                <a:uLnTx/>
                <a:uFillTx/>
                <a:latin typeface="Arial"/>
              </a:rPr>
              <a:t>sw</a:t>
            </a:r>
            <a:r>
              <a:rPr kumimoji="0" lang="en-US" sz="2000" b="0" i="0" u="none" strike="noStrike" kern="0" cap="none" spc="0" normalizeH="0" baseline="0" noProof="0" dirty="0" smtClean="0">
                <a:ln>
                  <a:noFill/>
                </a:ln>
                <a:solidFill>
                  <a:srgbClr val="FC0128"/>
                </a:solidFill>
                <a:effectLst/>
                <a:uLnTx/>
                <a:uFillTx/>
                <a:latin typeface="Arial"/>
              </a:rPr>
              <a:t>)</a:t>
            </a:r>
            <a:r>
              <a:rPr kumimoji="0" lang="en-US" sz="2000" b="0" i="0" u="none" strike="noStrike" kern="0" cap="none" spc="0" normalizeH="0" noProof="0" dirty="0" smtClean="0">
                <a:ln>
                  <a:noFill/>
                </a:ln>
                <a:solidFill>
                  <a:srgbClr val="FC0128"/>
                </a:solidFill>
                <a:effectLst/>
                <a:uLnTx/>
                <a:uFillTx/>
                <a:latin typeface="Arial"/>
              </a:rPr>
              <a:t> </a:t>
            </a:r>
            <a:r>
              <a:rPr kumimoji="0" lang="en-US" sz="2000" b="0" i="0" u="none" strike="noStrike" kern="0" cap="none" spc="0" normalizeH="0" baseline="0" noProof="0" dirty="0" err="1" smtClean="0">
                <a:ln>
                  <a:noFill/>
                </a:ln>
                <a:solidFill>
                  <a:srgbClr val="000000"/>
                </a:solidFill>
                <a:effectLst/>
                <a:uLnTx/>
                <a:uFillTx/>
                <a:latin typeface="Arial"/>
              </a:rPr>
              <a:t>giá</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trị</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được</a:t>
            </a:r>
            <a:r>
              <a:rPr kumimoji="0" lang="en-US" sz="2000" b="0" i="0" u="none" strike="noStrike" kern="0" cap="none" spc="0" normalizeH="0" noProof="0" dirty="0" smtClean="0">
                <a:ln>
                  <a:noFill/>
                </a:ln>
                <a:solidFill>
                  <a:srgbClr val="000000"/>
                </a:solidFill>
                <a:effectLst/>
                <a:uLnTx/>
                <a:uFillTx/>
                <a:latin typeface="Arial"/>
              </a:rPr>
              <a:t> </a:t>
            </a:r>
            <a:r>
              <a:rPr lang="en-US" sz="2000" kern="0" dirty="0" err="1" smtClean="0">
                <a:solidFill>
                  <a:srgbClr val="000000"/>
                </a:solidFill>
                <a:latin typeface="Arial"/>
              </a:rPr>
              <a:t>đọc</a:t>
            </a:r>
            <a:r>
              <a:rPr lang="en-US" sz="2000" kern="0" dirty="0" smtClean="0">
                <a:solidFill>
                  <a:srgbClr val="000000"/>
                </a:solidFill>
                <a:latin typeface="Arial"/>
              </a:rPr>
              <a:t> </a:t>
            </a:r>
            <a:r>
              <a:rPr kumimoji="0" lang="en-US" sz="2000" b="0" i="0" u="none" strike="noStrike" kern="0" cap="none" spc="0" normalizeH="0" noProof="0" dirty="0" err="1" smtClean="0">
                <a:ln>
                  <a:noFill/>
                </a:ln>
                <a:solidFill>
                  <a:srgbClr val="000000"/>
                </a:solidFill>
                <a:effectLst/>
                <a:uLnTx/>
                <a:uFillTx/>
                <a:latin typeface="Arial"/>
              </a:rPr>
              <a:t>từ</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tệp</a:t>
            </a:r>
            <a:r>
              <a:rPr kumimoji="0" lang="en-US" sz="2000" b="0" i="0" u="none" strike="noStrike" kern="0" cap="none" spc="0" normalizeH="0" noProof="0" dirty="0" smtClean="0">
                <a:ln>
                  <a:noFill/>
                </a:ln>
                <a:solidFill>
                  <a:srgbClr val="000000"/>
                </a:solidFill>
                <a:effectLst/>
                <a:uLnTx/>
                <a:uFillTx/>
                <a:latin typeface="Arial"/>
              </a:rPr>
              <a:t> thanh </a:t>
            </a:r>
            <a:r>
              <a:rPr kumimoji="0" lang="en-US" sz="2000" b="0" i="0" u="none" strike="noStrike" kern="0" cap="none" spc="0" normalizeH="0" noProof="0" dirty="0" err="1" smtClean="0">
                <a:ln>
                  <a:noFill/>
                </a:ln>
                <a:solidFill>
                  <a:srgbClr val="000000"/>
                </a:solidFill>
                <a:effectLst/>
                <a:uLnTx/>
                <a:uFillTx/>
                <a:latin typeface="Arial"/>
              </a:rPr>
              <a:t>ghi</a:t>
            </a:r>
            <a:r>
              <a:rPr lang="en-US" sz="2000" kern="0" dirty="0" smtClean="0">
                <a:solidFill>
                  <a:srgbClr val="000000"/>
                </a:solidFill>
                <a:latin typeface="Arial"/>
              </a:rPr>
              <a:t> </a:t>
            </a:r>
            <a:r>
              <a:rPr lang="en-US" sz="2000" kern="0" dirty="0" err="1" smtClean="0">
                <a:solidFill>
                  <a:srgbClr val="000000"/>
                </a:solidFill>
                <a:latin typeface="Arial"/>
              </a:rPr>
              <a:t>khi</a:t>
            </a:r>
            <a:r>
              <a:rPr lang="en-US" sz="2000" kern="0" dirty="0" smtClean="0">
                <a:solidFill>
                  <a:srgbClr val="000000"/>
                </a:solidFill>
                <a:latin typeface="Arial"/>
              </a:rPr>
              <a:t> </a:t>
            </a:r>
            <a:r>
              <a:rPr lang="en-US" sz="2000" kern="0" dirty="0" err="1" smtClean="0">
                <a:solidFill>
                  <a:srgbClr val="000000"/>
                </a:solidFill>
                <a:latin typeface="Arial"/>
              </a:rPr>
              <a:t>giải</a:t>
            </a:r>
            <a:r>
              <a:rPr lang="en-US" sz="2000" kern="0" dirty="0" smtClean="0">
                <a:solidFill>
                  <a:srgbClr val="000000"/>
                </a:solidFill>
                <a:latin typeface="Arial"/>
              </a:rPr>
              <a:t> </a:t>
            </a:r>
            <a:r>
              <a:rPr lang="en-US" sz="2000" kern="0" dirty="0" err="1" smtClean="0">
                <a:solidFill>
                  <a:srgbClr val="000000"/>
                </a:solidFill>
                <a:latin typeface="Arial"/>
              </a:rPr>
              <a:t>mã</a:t>
            </a:r>
            <a:r>
              <a:rPr lang="en-US" sz="2000" kern="0" dirty="0" smtClean="0">
                <a:solidFill>
                  <a:srgbClr val="000000"/>
                </a:solidFill>
                <a:latin typeface="Arial"/>
              </a:rPr>
              <a:t> </a:t>
            </a:r>
            <a:r>
              <a:rPr lang="en-US" sz="2000" kern="0" dirty="0" err="1" smtClean="0">
                <a:solidFill>
                  <a:srgbClr val="000000"/>
                </a:solidFill>
                <a:latin typeface="Arial"/>
              </a:rPr>
              <a:t>lệnh</a:t>
            </a:r>
            <a:r>
              <a:rPr lang="en-US" sz="2000" kern="0" dirty="0" smtClean="0">
                <a:solidFill>
                  <a:srgbClr val="000000"/>
                </a:solidFill>
                <a:latin typeface="Arial"/>
              </a:rPr>
              <a:t>) </a:t>
            </a:r>
            <a:r>
              <a:rPr kumimoji="0" lang="en-US" sz="2000" b="0" i="0" u="none" strike="noStrike" kern="0" cap="none" spc="0" normalizeH="0" baseline="0" noProof="0" dirty="0" err="1" smtClean="0">
                <a:ln>
                  <a:noFill/>
                </a:ln>
                <a:solidFill>
                  <a:srgbClr val="000000"/>
                </a:solidFill>
                <a:effectLst/>
                <a:uLnTx/>
                <a:uFillTx/>
                <a:latin typeface="Arial"/>
              </a:rPr>
              <a:t>vào</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bộ</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nhớ</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dữ</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liệu</a:t>
            </a:r>
            <a:endParaRPr kumimoji="0" lang="en-US" sz="2000" b="0" i="0" u="none" strike="noStrike" kern="0" cap="none" spc="0" normalizeH="0" baseline="0" noProof="0" dirty="0" smtClean="0">
              <a:ln>
                <a:noFill/>
              </a:ln>
              <a:solidFill>
                <a:srgbClr val="000000"/>
              </a:solidFill>
              <a:effectLst/>
              <a:uLnTx/>
              <a:uFillTx/>
              <a:latin typeface="Arial"/>
            </a:endParaRPr>
          </a:p>
          <a:p>
            <a:pPr marL="284163" indent="-246063">
              <a:spcBef>
                <a:spcPct val="20000"/>
              </a:spcBef>
              <a:buClr>
                <a:srgbClr val="FC0128"/>
              </a:buClr>
              <a:buSzPct val="75000"/>
              <a:buFont typeface="Monotype Sorts" pitchFamily="2" charset="2"/>
              <a:buChar char="l"/>
            </a:pPr>
            <a:r>
              <a:rPr lang="en-US" sz="2000" kern="0" dirty="0" err="1" smtClean="0">
                <a:solidFill>
                  <a:srgbClr val="FC0128"/>
                </a:solidFill>
                <a:latin typeface="Arial"/>
              </a:rPr>
              <a:t>đọc</a:t>
            </a:r>
            <a:r>
              <a:rPr lang="en-US" sz="2000" kern="0" dirty="0" smtClean="0">
                <a:solidFill>
                  <a:srgbClr val="FC0128"/>
                </a:solidFill>
                <a:latin typeface="Arial"/>
              </a:rPr>
              <a:t> (</a:t>
            </a:r>
            <a:r>
              <a:rPr lang="en-US" sz="2000" kern="0" dirty="0" err="1" smtClean="0">
                <a:solidFill>
                  <a:srgbClr val="FC0128"/>
                </a:solidFill>
                <a:latin typeface="Arial"/>
              </a:rPr>
              <a:t>lw</a:t>
            </a:r>
            <a:r>
              <a:rPr lang="en-US" sz="2000" kern="0" dirty="0" smtClean="0">
                <a:solidFill>
                  <a:srgbClr val="FC0128"/>
                </a:solidFill>
                <a:latin typeface="Arial"/>
              </a:rPr>
              <a:t>) </a:t>
            </a:r>
            <a:r>
              <a:rPr kumimoji="0" lang="en-US" sz="2000" b="0" i="0" u="none" strike="noStrike" kern="0" cap="none" spc="0" normalizeH="0" baseline="0" noProof="0" dirty="0" err="1" smtClean="0">
                <a:ln>
                  <a:noFill/>
                </a:ln>
                <a:solidFill>
                  <a:srgbClr val="000000"/>
                </a:solidFill>
                <a:effectLst/>
                <a:uLnTx/>
                <a:uFillTx/>
                <a:latin typeface="Arial"/>
              </a:rPr>
              <a:t>giá</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trị</a:t>
            </a:r>
            <a:r>
              <a:rPr kumimoji="0" lang="en-US" sz="2000" b="0" i="0" u="none" strike="noStrike" kern="0" cap="none" spc="0" normalizeH="0" baseline="0" noProof="0" dirty="0" smtClean="0">
                <a:ln>
                  <a:noFill/>
                </a:ln>
                <a:solidFill>
                  <a:srgbClr val="000000"/>
                </a:solidFill>
                <a:effectLst/>
                <a:uLnTx/>
                <a:uFillTx/>
                <a:latin typeface="Arial"/>
              </a:rPr>
              <a:t> </a:t>
            </a:r>
            <a:r>
              <a:rPr kumimoji="0" lang="en-US" sz="2000" b="0" i="0" u="none" strike="noStrike" kern="0" cap="none" spc="0" normalizeH="0" baseline="0" noProof="0" dirty="0" err="1" smtClean="0">
                <a:ln>
                  <a:noFill/>
                </a:ln>
                <a:solidFill>
                  <a:srgbClr val="000000"/>
                </a:solidFill>
                <a:effectLst/>
                <a:uLnTx/>
                <a:uFillTx/>
                <a:latin typeface="Arial"/>
              </a:rPr>
              <a:t>từ</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bộ</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nhớ</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dữ</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liệu</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baseline="0" noProof="0" dirty="0" err="1" smtClean="0">
                <a:ln>
                  <a:noFill/>
                </a:ln>
                <a:solidFill>
                  <a:srgbClr val="000000"/>
                </a:solidFill>
                <a:effectLst/>
                <a:uLnTx/>
                <a:uFillTx/>
                <a:latin typeface="Arial"/>
              </a:rPr>
              <a:t>vào</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tệp</a:t>
            </a:r>
            <a:r>
              <a:rPr kumimoji="0" lang="en-US" sz="2000" b="0" i="0" u="none" strike="noStrike" kern="0" cap="none" spc="0" normalizeH="0" noProof="0" dirty="0" smtClean="0">
                <a:ln>
                  <a:noFill/>
                </a:ln>
                <a:solidFill>
                  <a:srgbClr val="000000"/>
                </a:solidFill>
                <a:effectLst/>
                <a:uLnTx/>
                <a:uFillTx/>
                <a:latin typeface="Arial"/>
              </a:rPr>
              <a:t> thanh </a:t>
            </a:r>
            <a:r>
              <a:rPr kumimoji="0" lang="en-US" sz="2000" b="0" i="0" u="none" strike="noStrike" kern="0" cap="none" spc="0" normalizeH="0" noProof="0" dirty="0" err="1" smtClean="0">
                <a:ln>
                  <a:noFill/>
                </a:ln>
                <a:solidFill>
                  <a:srgbClr val="000000"/>
                </a:solidFill>
                <a:effectLst/>
                <a:uLnTx/>
                <a:uFillTx/>
                <a:latin typeface="Arial"/>
              </a:rPr>
              <a:t>ghi</a:t>
            </a:r>
            <a:endParaRPr kumimoji="0" lang="en-US" sz="2000" b="0" i="0" u="none" strike="noStrike" kern="0" cap="none" spc="0" normalizeH="0" baseline="0" noProof="0" dirty="0">
              <a:ln>
                <a:noFill/>
              </a:ln>
              <a:solidFill>
                <a:srgbClr val="000000"/>
              </a:solidFill>
              <a:effectLst/>
              <a:uLnTx/>
              <a:uFillTx/>
              <a:latin typeface="Arial"/>
            </a:endParaRPr>
          </a:p>
        </p:txBody>
      </p:sp>
      <p:grpSp>
        <p:nvGrpSpPr>
          <p:cNvPr id="78" name="Group 120"/>
          <p:cNvGrpSpPr>
            <a:grpSpLocks/>
          </p:cNvGrpSpPr>
          <p:nvPr/>
        </p:nvGrpSpPr>
        <p:grpSpPr bwMode="auto">
          <a:xfrm>
            <a:off x="76200" y="2743839"/>
            <a:ext cx="6705601" cy="3200400"/>
            <a:chOff x="672" y="1752600"/>
            <a:chExt cx="4224" cy="3200400"/>
          </a:xfrm>
        </p:grpSpPr>
        <p:sp>
          <p:nvSpPr>
            <p:cNvPr id="79" name="Rectangle 121"/>
            <p:cNvSpPr>
              <a:spLocks noChangeArrowheads="1"/>
            </p:cNvSpPr>
            <p:nvPr/>
          </p:nvSpPr>
          <p:spPr bwMode="auto">
            <a:xfrm>
              <a:off x="1728" y="2438400"/>
              <a:ext cx="912"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0" name="Line 122"/>
            <p:cNvSpPr>
              <a:spLocks noChangeShapeType="1"/>
            </p:cNvSpPr>
            <p:nvPr/>
          </p:nvSpPr>
          <p:spPr bwMode="auto">
            <a:xfrm>
              <a:off x="1152" y="3200400"/>
              <a:ext cx="24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 name="Line 123"/>
            <p:cNvSpPr>
              <a:spLocks noChangeShapeType="1"/>
            </p:cNvSpPr>
            <p:nvPr/>
          </p:nvSpPr>
          <p:spPr bwMode="auto">
            <a:xfrm>
              <a:off x="1392" y="2590800"/>
              <a:ext cx="0" cy="7620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2" name="Line 124"/>
            <p:cNvSpPr>
              <a:spLocks noChangeShapeType="1"/>
            </p:cNvSpPr>
            <p:nvPr/>
          </p:nvSpPr>
          <p:spPr bwMode="auto">
            <a:xfrm>
              <a:off x="1392" y="2971800"/>
              <a:ext cx="336"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 name="Line 125"/>
            <p:cNvSpPr>
              <a:spLocks noChangeShapeType="1"/>
            </p:cNvSpPr>
            <p:nvPr/>
          </p:nvSpPr>
          <p:spPr bwMode="auto">
            <a:xfrm>
              <a:off x="1392" y="3352800"/>
              <a:ext cx="336"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 name="Line 126"/>
            <p:cNvSpPr>
              <a:spLocks noChangeShapeType="1"/>
            </p:cNvSpPr>
            <p:nvPr/>
          </p:nvSpPr>
          <p:spPr bwMode="auto">
            <a:xfrm>
              <a:off x="1392" y="2590800"/>
              <a:ext cx="336"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 name="Text Box 127"/>
            <p:cNvSpPr txBox="1">
              <a:spLocks noChangeArrowheads="1"/>
            </p:cNvSpPr>
            <p:nvPr/>
          </p:nvSpPr>
          <p:spPr bwMode="auto">
            <a:xfrm>
              <a:off x="672" y="2895600"/>
              <a:ext cx="55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Instruction</a:t>
              </a:r>
            </a:p>
          </p:txBody>
        </p:sp>
        <p:sp>
          <p:nvSpPr>
            <p:cNvPr id="86" name="Text Box 128"/>
            <p:cNvSpPr txBox="1">
              <a:spLocks noChangeArrowheads="1"/>
            </p:cNvSpPr>
            <p:nvPr/>
          </p:nvSpPr>
          <p:spPr bwMode="auto">
            <a:xfrm>
              <a:off x="1680" y="3581400"/>
              <a:ext cx="569"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87" name="Text Box 129"/>
            <p:cNvSpPr txBox="1">
              <a:spLocks noChangeArrowheads="1"/>
            </p:cNvSpPr>
            <p:nvPr/>
          </p:nvSpPr>
          <p:spPr bwMode="auto">
            <a:xfrm>
              <a:off x="1680" y="2438400"/>
              <a:ext cx="65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1</a:t>
              </a:r>
            </a:p>
          </p:txBody>
        </p:sp>
        <p:sp>
          <p:nvSpPr>
            <p:cNvPr id="88" name="Text Box 130"/>
            <p:cNvSpPr txBox="1">
              <a:spLocks noChangeArrowheads="1"/>
            </p:cNvSpPr>
            <p:nvPr/>
          </p:nvSpPr>
          <p:spPr bwMode="auto">
            <a:xfrm>
              <a:off x="1680" y="2819400"/>
              <a:ext cx="65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2</a:t>
              </a:r>
            </a:p>
          </p:txBody>
        </p:sp>
        <p:sp>
          <p:nvSpPr>
            <p:cNvPr id="89" name="Text Box 131"/>
            <p:cNvSpPr txBox="1">
              <a:spLocks noChangeArrowheads="1"/>
            </p:cNvSpPr>
            <p:nvPr/>
          </p:nvSpPr>
          <p:spPr bwMode="auto">
            <a:xfrm>
              <a:off x="1680" y="3200400"/>
              <a:ext cx="569"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Addr</a:t>
              </a:r>
            </a:p>
          </p:txBody>
        </p:sp>
        <p:sp>
          <p:nvSpPr>
            <p:cNvPr id="90" name="Text Box 132"/>
            <p:cNvSpPr txBox="1">
              <a:spLocks noChangeArrowheads="1"/>
            </p:cNvSpPr>
            <p:nvPr/>
          </p:nvSpPr>
          <p:spPr bwMode="auto">
            <a:xfrm>
              <a:off x="1884" y="2667000"/>
              <a:ext cx="499" cy="639763"/>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Register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File</a:t>
              </a:r>
            </a:p>
          </p:txBody>
        </p:sp>
        <p:sp>
          <p:nvSpPr>
            <p:cNvPr id="91" name="Text Box 133"/>
            <p:cNvSpPr txBox="1">
              <a:spLocks noChangeArrowheads="1"/>
            </p:cNvSpPr>
            <p:nvPr/>
          </p:nvSpPr>
          <p:spPr bwMode="auto">
            <a:xfrm>
              <a:off x="2256" y="2590800"/>
              <a:ext cx="425"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1</a:t>
              </a:r>
            </a:p>
          </p:txBody>
        </p:sp>
        <p:sp>
          <p:nvSpPr>
            <p:cNvPr id="92" name="Text Box 134"/>
            <p:cNvSpPr txBox="1">
              <a:spLocks noChangeArrowheads="1"/>
            </p:cNvSpPr>
            <p:nvPr/>
          </p:nvSpPr>
          <p:spPr bwMode="auto">
            <a:xfrm>
              <a:off x="2272" y="3276600"/>
              <a:ext cx="425"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2</a:t>
              </a:r>
            </a:p>
          </p:txBody>
        </p:sp>
        <p:sp>
          <p:nvSpPr>
            <p:cNvPr id="93" name="Freeform 135"/>
            <p:cNvSpPr>
              <a:spLocks/>
            </p:cNvSpPr>
            <p:nvPr/>
          </p:nvSpPr>
          <p:spPr bwMode="auto">
            <a:xfrm>
              <a:off x="2976" y="2514600"/>
              <a:ext cx="336"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4" name="Rectangle 136"/>
            <p:cNvSpPr>
              <a:spLocks noChangeArrowheads="1"/>
            </p:cNvSpPr>
            <p:nvPr/>
          </p:nvSpPr>
          <p:spPr bwMode="auto">
            <a:xfrm>
              <a:off x="3072" y="3124200"/>
              <a:ext cx="318" cy="33337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ALU</a:t>
              </a:r>
            </a:p>
          </p:txBody>
        </p:sp>
        <p:sp>
          <p:nvSpPr>
            <p:cNvPr id="95" name="Rectangle 137"/>
            <p:cNvSpPr>
              <a:spLocks noChangeArrowheads="1"/>
            </p:cNvSpPr>
            <p:nvPr/>
          </p:nvSpPr>
          <p:spPr bwMode="auto">
            <a:xfrm>
              <a:off x="3072" y="2133600"/>
              <a:ext cx="672"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overflow</a:t>
              </a:r>
            </a:p>
          </p:txBody>
        </p:sp>
        <p:sp>
          <p:nvSpPr>
            <p:cNvPr id="96" name="Rectangle 138"/>
            <p:cNvSpPr>
              <a:spLocks noChangeArrowheads="1"/>
            </p:cNvSpPr>
            <p:nvPr/>
          </p:nvSpPr>
          <p:spPr bwMode="auto">
            <a:xfrm>
              <a:off x="3216" y="2362200"/>
              <a:ext cx="336"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zero</a:t>
              </a:r>
            </a:p>
          </p:txBody>
        </p:sp>
        <p:sp>
          <p:nvSpPr>
            <p:cNvPr id="97" name="Rectangle 139"/>
            <p:cNvSpPr>
              <a:spLocks noChangeArrowheads="1"/>
            </p:cNvSpPr>
            <p:nvPr/>
          </p:nvSpPr>
          <p:spPr bwMode="auto">
            <a:xfrm>
              <a:off x="2784" y="1752600"/>
              <a:ext cx="58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dirty="0">
                  <a:ln>
                    <a:noFill/>
                  </a:ln>
                  <a:solidFill>
                    <a:sysClr val="windowText" lastClr="000000"/>
                  </a:solidFill>
                  <a:effectLst/>
                  <a:uLnTx/>
                  <a:uFillTx/>
                </a:rPr>
                <a:t>ALU control</a:t>
              </a:r>
            </a:p>
          </p:txBody>
        </p:sp>
        <p:sp>
          <p:nvSpPr>
            <p:cNvPr id="98" name="Line 140"/>
            <p:cNvSpPr>
              <a:spLocks noChangeShapeType="1"/>
            </p:cNvSpPr>
            <p:nvPr/>
          </p:nvSpPr>
          <p:spPr bwMode="auto">
            <a:xfrm>
              <a:off x="3024" y="2133600"/>
              <a:ext cx="0" cy="457200"/>
            </a:xfrm>
            <a:prstGeom prst="line">
              <a:avLst/>
            </a:prstGeom>
            <a:noFill/>
            <a:ln w="1905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9" name="Line 141"/>
            <p:cNvSpPr>
              <a:spLocks noChangeShapeType="1"/>
            </p:cNvSpPr>
            <p:nvPr/>
          </p:nvSpPr>
          <p:spPr bwMode="auto">
            <a:xfrm>
              <a:off x="2160" y="2133600"/>
              <a:ext cx="0" cy="3048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0" name="Rectangle 142"/>
            <p:cNvSpPr>
              <a:spLocks noChangeArrowheads="1"/>
            </p:cNvSpPr>
            <p:nvPr/>
          </p:nvSpPr>
          <p:spPr bwMode="auto">
            <a:xfrm>
              <a:off x="1968" y="1752600"/>
              <a:ext cx="58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ysClr val="windowText" lastClr="000000"/>
                  </a:solidFill>
                  <a:effectLst/>
                  <a:uLnTx/>
                  <a:uFillTx/>
                </a:rPr>
                <a:t>RegWrite</a:t>
              </a:r>
            </a:p>
          </p:txBody>
        </p:sp>
        <p:sp>
          <p:nvSpPr>
            <p:cNvPr id="101" name="Rectangle 143"/>
            <p:cNvSpPr>
              <a:spLocks noChangeArrowheads="1"/>
            </p:cNvSpPr>
            <p:nvPr/>
          </p:nvSpPr>
          <p:spPr bwMode="auto">
            <a:xfrm>
              <a:off x="3792" y="2438400"/>
              <a:ext cx="912"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2" name="Line 144"/>
            <p:cNvSpPr>
              <a:spLocks noChangeShapeType="1"/>
            </p:cNvSpPr>
            <p:nvPr/>
          </p:nvSpPr>
          <p:spPr bwMode="auto">
            <a:xfrm>
              <a:off x="4704" y="3200400"/>
              <a:ext cx="192"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3" name="Text Box 145"/>
            <p:cNvSpPr txBox="1">
              <a:spLocks noChangeArrowheads="1"/>
            </p:cNvSpPr>
            <p:nvPr/>
          </p:nvSpPr>
          <p:spPr bwMode="auto">
            <a:xfrm>
              <a:off x="3744" y="2895600"/>
              <a:ext cx="483"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104" name="Text Box 146"/>
            <p:cNvSpPr txBox="1">
              <a:spLocks noChangeArrowheads="1"/>
            </p:cNvSpPr>
            <p:nvPr/>
          </p:nvSpPr>
          <p:spPr bwMode="auto">
            <a:xfrm>
              <a:off x="3744" y="2590800"/>
              <a:ext cx="467"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105" name="Text Box 147"/>
            <p:cNvSpPr txBox="1">
              <a:spLocks noChangeArrowheads="1"/>
            </p:cNvSpPr>
            <p:nvPr/>
          </p:nvSpPr>
          <p:spPr bwMode="auto">
            <a:xfrm>
              <a:off x="3744" y="3429000"/>
              <a:ext cx="569"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106" name="Text Box 148"/>
            <p:cNvSpPr txBox="1">
              <a:spLocks noChangeArrowheads="1"/>
            </p:cNvSpPr>
            <p:nvPr/>
          </p:nvSpPr>
          <p:spPr bwMode="auto">
            <a:xfrm>
              <a:off x="4176" y="3048000"/>
              <a:ext cx="57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Data</a:t>
              </a:r>
            </a:p>
          </p:txBody>
        </p:sp>
        <p:sp>
          <p:nvSpPr>
            <p:cNvPr id="107" name="Line 149"/>
            <p:cNvSpPr>
              <a:spLocks noChangeShapeType="1"/>
            </p:cNvSpPr>
            <p:nvPr/>
          </p:nvSpPr>
          <p:spPr bwMode="auto">
            <a:xfrm flipV="1">
              <a:off x="3168" y="2362200"/>
              <a:ext cx="0" cy="38100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Line 150"/>
            <p:cNvSpPr>
              <a:spLocks noChangeShapeType="1"/>
            </p:cNvSpPr>
            <p:nvPr/>
          </p:nvSpPr>
          <p:spPr bwMode="auto">
            <a:xfrm flipV="1">
              <a:off x="3264" y="2590800"/>
              <a:ext cx="0" cy="22860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Oval 151"/>
            <p:cNvSpPr>
              <a:spLocks noChangeArrowheads="1"/>
            </p:cNvSpPr>
            <p:nvPr/>
          </p:nvSpPr>
          <p:spPr bwMode="auto">
            <a:xfrm>
              <a:off x="2112" y="4038600"/>
              <a:ext cx="384" cy="9144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Rectangle 152"/>
            <p:cNvSpPr>
              <a:spLocks noChangeArrowheads="1"/>
            </p:cNvSpPr>
            <p:nvPr/>
          </p:nvSpPr>
          <p:spPr bwMode="auto">
            <a:xfrm>
              <a:off x="2160" y="4267200"/>
              <a:ext cx="336" cy="457200"/>
            </a:xfrm>
            <a:prstGeom prst="rect">
              <a:avLst/>
            </a:prstGeom>
            <a:noFill/>
            <a:ln w="12700">
              <a:noFill/>
              <a:miter lim="800000"/>
              <a:headEnd/>
              <a:tailEnd/>
            </a:ln>
            <a:effectLst/>
          </p:spPr>
          <p:txBody>
            <a:bodyPr wrap="none" lIns="19050" tIns="26988" rIns="19050" bIns="26988"/>
            <a:lstStyle/>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Sign</a:t>
              </a:r>
            </a:p>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Extend</a:t>
              </a:r>
            </a:p>
          </p:txBody>
        </p:sp>
        <p:sp>
          <p:nvSpPr>
            <p:cNvPr id="111" name="Line 153"/>
            <p:cNvSpPr>
              <a:spLocks noChangeShapeType="1"/>
            </p:cNvSpPr>
            <p:nvPr/>
          </p:nvSpPr>
          <p:spPr bwMode="auto">
            <a:xfrm>
              <a:off x="4224" y="2133600"/>
              <a:ext cx="0" cy="3048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Rectangle 154"/>
            <p:cNvSpPr>
              <a:spLocks noChangeArrowheads="1"/>
            </p:cNvSpPr>
            <p:nvPr/>
          </p:nvSpPr>
          <p:spPr bwMode="auto">
            <a:xfrm>
              <a:off x="3936" y="1752600"/>
              <a:ext cx="58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ysClr val="windowText" lastClr="000000"/>
                  </a:solidFill>
                  <a:effectLst/>
                  <a:uLnTx/>
                  <a:uFillTx/>
                </a:rPr>
                <a:t>MemWrite</a:t>
              </a:r>
            </a:p>
          </p:txBody>
        </p:sp>
        <p:sp>
          <p:nvSpPr>
            <p:cNvPr id="113" name="Rectangle 155"/>
            <p:cNvSpPr>
              <a:spLocks noChangeArrowheads="1"/>
            </p:cNvSpPr>
            <p:nvPr/>
          </p:nvSpPr>
          <p:spPr bwMode="auto">
            <a:xfrm>
              <a:off x="3984" y="4191000"/>
              <a:ext cx="58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ysClr val="windowText" lastClr="000000"/>
                  </a:solidFill>
                  <a:effectLst/>
                  <a:uLnTx/>
                  <a:uFillTx/>
                </a:rPr>
                <a:t>MemRead</a:t>
              </a:r>
            </a:p>
          </p:txBody>
        </p:sp>
        <p:sp>
          <p:nvSpPr>
            <p:cNvPr id="114" name="Line 156"/>
            <p:cNvSpPr>
              <a:spLocks noChangeShapeType="1"/>
            </p:cNvSpPr>
            <p:nvPr/>
          </p:nvSpPr>
          <p:spPr bwMode="auto">
            <a:xfrm>
              <a:off x="4224" y="3886200"/>
              <a:ext cx="0" cy="3048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5" name="Line 157"/>
            <p:cNvSpPr>
              <a:spLocks noChangeShapeType="1"/>
            </p:cNvSpPr>
            <p:nvPr/>
          </p:nvSpPr>
          <p:spPr bwMode="auto">
            <a:xfrm>
              <a:off x="3312" y="3200400"/>
              <a:ext cx="192"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6" name="Line 158"/>
            <p:cNvSpPr>
              <a:spLocks noChangeShapeType="1"/>
            </p:cNvSpPr>
            <p:nvPr/>
          </p:nvSpPr>
          <p:spPr bwMode="auto">
            <a:xfrm>
              <a:off x="2640" y="3581400"/>
              <a:ext cx="96"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7" name="Line 159"/>
            <p:cNvSpPr>
              <a:spLocks noChangeShapeType="1"/>
            </p:cNvSpPr>
            <p:nvPr/>
          </p:nvSpPr>
          <p:spPr bwMode="auto">
            <a:xfrm>
              <a:off x="1536" y="3733800"/>
              <a:ext cx="192"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8" name="Line 160"/>
            <p:cNvSpPr>
              <a:spLocks noChangeShapeType="1"/>
            </p:cNvSpPr>
            <p:nvPr/>
          </p:nvSpPr>
          <p:spPr bwMode="auto">
            <a:xfrm>
              <a:off x="1920" y="4495800"/>
              <a:ext cx="192"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9" name="Line 161"/>
            <p:cNvSpPr>
              <a:spLocks noChangeShapeType="1"/>
            </p:cNvSpPr>
            <p:nvPr/>
          </p:nvSpPr>
          <p:spPr bwMode="auto">
            <a:xfrm>
              <a:off x="2496" y="4495800"/>
              <a:ext cx="192"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0" name="Line 162"/>
            <p:cNvSpPr>
              <a:spLocks noChangeShapeType="1"/>
            </p:cNvSpPr>
            <p:nvPr/>
          </p:nvSpPr>
          <p:spPr bwMode="auto">
            <a:xfrm>
              <a:off x="2640" y="2743200"/>
              <a:ext cx="96"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1" name="Line 163"/>
            <p:cNvSpPr>
              <a:spLocks noChangeShapeType="1"/>
            </p:cNvSpPr>
            <p:nvPr/>
          </p:nvSpPr>
          <p:spPr bwMode="auto">
            <a:xfrm>
              <a:off x="2832" y="2743200"/>
              <a:ext cx="144"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2" name="Line 164"/>
            <p:cNvSpPr>
              <a:spLocks noChangeShapeType="1"/>
            </p:cNvSpPr>
            <p:nvPr/>
          </p:nvSpPr>
          <p:spPr bwMode="auto">
            <a:xfrm>
              <a:off x="2832" y="3581400"/>
              <a:ext cx="144"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3" name="Line 165"/>
            <p:cNvSpPr>
              <a:spLocks noChangeShapeType="1"/>
            </p:cNvSpPr>
            <p:nvPr/>
          </p:nvSpPr>
          <p:spPr bwMode="auto">
            <a:xfrm>
              <a:off x="3648" y="2743200"/>
              <a:ext cx="144"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4" name="Line 166"/>
            <p:cNvSpPr>
              <a:spLocks noChangeShapeType="1"/>
            </p:cNvSpPr>
            <p:nvPr/>
          </p:nvSpPr>
          <p:spPr bwMode="auto">
            <a:xfrm>
              <a:off x="3648" y="3580761"/>
              <a:ext cx="144"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25" name="Line 167"/>
          <p:cNvSpPr>
            <a:spLocks noChangeShapeType="1"/>
          </p:cNvSpPr>
          <p:nvPr/>
        </p:nvSpPr>
        <p:spPr bwMode="auto">
          <a:xfrm>
            <a:off x="3352800" y="3734439"/>
            <a:ext cx="152400" cy="0"/>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26" name="Group 168"/>
          <p:cNvGrpSpPr>
            <a:grpSpLocks/>
          </p:cNvGrpSpPr>
          <p:nvPr/>
        </p:nvGrpSpPr>
        <p:grpSpPr bwMode="auto">
          <a:xfrm>
            <a:off x="4572000" y="3734439"/>
            <a:ext cx="228600" cy="457200"/>
            <a:chOff x="3504" y="1728"/>
            <a:chExt cx="144" cy="288"/>
          </a:xfrm>
        </p:grpSpPr>
        <p:sp>
          <p:nvSpPr>
            <p:cNvPr id="127" name="Line 169"/>
            <p:cNvSpPr>
              <a:spLocks noChangeShapeType="1"/>
            </p:cNvSpPr>
            <p:nvPr/>
          </p:nvSpPr>
          <p:spPr bwMode="auto">
            <a:xfrm>
              <a:off x="3504" y="1728"/>
              <a:ext cx="0" cy="288"/>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8" name="Line 170"/>
            <p:cNvSpPr>
              <a:spLocks noChangeShapeType="1"/>
            </p:cNvSpPr>
            <p:nvPr/>
          </p:nvSpPr>
          <p:spPr bwMode="auto">
            <a:xfrm>
              <a:off x="3504" y="1728"/>
              <a:ext cx="144" cy="0"/>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29" name="Group 171"/>
          <p:cNvGrpSpPr>
            <a:grpSpLocks/>
          </p:cNvGrpSpPr>
          <p:nvPr/>
        </p:nvGrpSpPr>
        <p:grpSpPr bwMode="auto">
          <a:xfrm>
            <a:off x="3352800" y="4572639"/>
            <a:ext cx="1524000" cy="381000"/>
            <a:chOff x="2736" y="2256"/>
            <a:chExt cx="960" cy="240"/>
          </a:xfrm>
        </p:grpSpPr>
        <p:sp>
          <p:nvSpPr>
            <p:cNvPr id="130" name="Line 172"/>
            <p:cNvSpPr>
              <a:spLocks noChangeShapeType="1"/>
            </p:cNvSpPr>
            <p:nvPr/>
          </p:nvSpPr>
          <p:spPr bwMode="auto">
            <a:xfrm>
              <a:off x="2736" y="2256"/>
              <a:ext cx="0" cy="240"/>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1" name="Line 173"/>
            <p:cNvSpPr>
              <a:spLocks noChangeShapeType="1"/>
            </p:cNvSpPr>
            <p:nvPr/>
          </p:nvSpPr>
          <p:spPr bwMode="auto">
            <a:xfrm>
              <a:off x="2736" y="2496"/>
              <a:ext cx="864" cy="0"/>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2" name="Line 174"/>
            <p:cNvSpPr>
              <a:spLocks noChangeShapeType="1"/>
            </p:cNvSpPr>
            <p:nvPr/>
          </p:nvSpPr>
          <p:spPr bwMode="auto">
            <a:xfrm>
              <a:off x="3600" y="2256"/>
              <a:ext cx="0" cy="240"/>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3" name="Line 175"/>
            <p:cNvSpPr>
              <a:spLocks noChangeShapeType="1"/>
            </p:cNvSpPr>
            <p:nvPr/>
          </p:nvSpPr>
          <p:spPr bwMode="auto">
            <a:xfrm>
              <a:off x="3600" y="2256"/>
              <a:ext cx="96" cy="0"/>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34" name="Group 176"/>
          <p:cNvGrpSpPr>
            <a:grpSpLocks/>
          </p:cNvGrpSpPr>
          <p:nvPr/>
        </p:nvGrpSpPr>
        <p:grpSpPr bwMode="auto">
          <a:xfrm>
            <a:off x="1447800" y="4191639"/>
            <a:ext cx="5334000" cy="1905000"/>
            <a:chOff x="1536" y="2016"/>
            <a:chExt cx="3360" cy="1200"/>
          </a:xfrm>
        </p:grpSpPr>
        <p:sp>
          <p:nvSpPr>
            <p:cNvPr id="135" name="Line 177"/>
            <p:cNvSpPr>
              <a:spLocks noChangeShapeType="1"/>
            </p:cNvSpPr>
            <p:nvPr/>
          </p:nvSpPr>
          <p:spPr bwMode="auto">
            <a:xfrm>
              <a:off x="1536" y="2352"/>
              <a:ext cx="0" cy="864"/>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6" name="Line 178"/>
            <p:cNvSpPr>
              <a:spLocks noChangeShapeType="1"/>
            </p:cNvSpPr>
            <p:nvPr/>
          </p:nvSpPr>
          <p:spPr bwMode="auto">
            <a:xfrm>
              <a:off x="1536" y="3216"/>
              <a:ext cx="3360" cy="0"/>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Line 179"/>
            <p:cNvSpPr>
              <a:spLocks noChangeShapeType="1"/>
            </p:cNvSpPr>
            <p:nvPr/>
          </p:nvSpPr>
          <p:spPr bwMode="auto">
            <a:xfrm>
              <a:off x="4896" y="2016"/>
              <a:ext cx="0" cy="1200"/>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38" name="Group 180"/>
          <p:cNvGrpSpPr>
            <a:grpSpLocks/>
          </p:cNvGrpSpPr>
          <p:nvPr/>
        </p:nvGrpSpPr>
        <p:grpSpPr bwMode="auto">
          <a:xfrm>
            <a:off x="1219200" y="4344039"/>
            <a:ext cx="2333625" cy="1417638"/>
            <a:chOff x="1392" y="2112"/>
            <a:chExt cx="1470" cy="893"/>
          </a:xfrm>
        </p:grpSpPr>
        <p:sp>
          <p:nvSpPr>
            <p:cNvPr id="139" name="Line 181"/>
            <p:cNvSpPr>
              <a:spLocks noChangeShapeType="1"/>
            </p:cNvSpPr>
            <p:nvPr/>
          </p:nvSpPr>
          <p:spPr bwMode="auto">
            <a:xfrm>
              <a:off x="1872" y="2784"/>
              <a:ext cx="48" cy="96"/>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Text Box 182"/>
            <p:cNvSpPr txBox="1">
              <a:spLocks noChangeArrowheads="1"/>
            </p:cNvSpPr>
            <p:nvPr/>
          </p:nvSpPr>
          <p:spPr bwMode="auto">
            <a:xfrm>
              <a:off x="1872" y="2832"/>
              <a:ext cx="222"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16</a:t>
              </a:r>
            </a:p>
          </p:txBody>
        </p:sp>
        <p:sp>
          <p:nvSpPr>
            <p:cNvPr id="141" name="Line 183"/>
            <p:cNvSpPr>
              <a:spLocks noChangeShapeType="1"/>
            </p:cNvSpPr>
            <p:nvPr/>
          </p:nvSpPr>
          <p:spPr bwMode="auto">
            <a:xfrm>
              <a:off x="1392" y="2112"/>
              <a:ext cx="0" cy="720"/>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2" name="Line 184"/>
            <p:cNvSpPr>
              <a:spLocks noChangeShapeType="1"/>
            </p:cNvSpPr>
            <p:nvPr/>
          </p:nvSpPr>
          <p:spPr bwMode="auto">
            <a:xfrm>
              <a:off x="1392" y="2832"/>
              <a:ext cx="720" cy="0"/>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3" name="Line 185"/>
            <p:cNvSpPr>
              <a:spLocks noChangeShapeType="1"/>
            </p:cNvSpPr>
            <p:nvPr/>
          </p:nvSpPr>
          <p:spPr bwMode="auto">
            <a:xfrm>
              <a:off x="2832" y="2256"/>
              <a:ext cx="0" cy="576"/>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4" name="Line 186"/>
            <p:cNvSpPr>
              <a:spLocks noChangeShapeType="1"/>
            </p:cNvSpPr>
            <p:nvPr/>
          </p:nvSpPr>
          <p:spPr bwMode="auto">
            <a:xfrm>
              <a:off x="2496" y="2832"/>
              <a:ext cx="336" cy="0"/>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5" name="Line 187"/>
            <p:cNvSpPr>
              <a:spLocks noChangeShapeType="1"/>
            </p:cNvSpPr>
            <p:nvPr/>
          </p:nvSpPr>
          <p:spPr bwMode="auto">
            <a:xfrm>
              <a:off x="2640" y="2784"/>
              <a:ext cx="48" cy="96"/>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6" name="Text Box 188"/>
            <p:cNvSpPr txBox="1">
              <a:spLocks noChangeArrowheads="1"/>
            </p:cNvSpPr>
            <p:nvPr/>
          </p:nvSpPr>
          <p:spPr bwMode="auto">
            <a:xfrm>
              <a:off x="2640" y="2832"/>
              <a:ext cx="222"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32</a:t>
              </a:r>
            </a:p>
          </p:txBody>
        </p:sp>
      </p:grpSp>
      <p:grpSp>
        <p:nvGrpSpPr>
          <p:cNvPr id="76" name="Group 75"/>
          <p:cNvGrpSpPr/>
          <p:nvPr/>
        </p:nvGrpSpPr>
        <p:grpSpPr>
          <a:xfrm>
            <a:off x="7658100" y="2286000"/>
            <a:ext cx="1028700" cy="3352800"/>
            <a:chOff x="6934200" y="914400"/>
            <a:chExt cx="1600200" cy="4953000"/>
          </a:xfrm>
        </p:grpSpPr>
        <p:sp>
          <p:nvSpPr>
            <p:cNvPr id="147" name="Rectangle 23"/>
            <p:cNvSpPr>
              <a:spLocks noChangeArrowheads="1"/>
            </p:cNvSpPr>
            <p:nvPr/>
          </p:nvSpPr>
          <p:spPr bwMode="auto">
            <a:xfrm>
              <a:off x="7207144" y="118956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Fetch</a:t>
              </a:r>
            </a:p>
          </p:txBody>
        </p:sp>
        <p:sp>
          <p:nvSpPr>
            <p:cNvPr id="148" name="Rectangle 24"/>
            <p:cNvSpPr>
              <a:spLocks noChangeArrowheads="1"/>
            </p:cNvSpPr>
            <p:nvPr/>
          </p:nvSpPr>
          <p:spPr bwMode="auto">
            <a:xfrm>
              <a:off x="7207144" y="203799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Decode</a:t>
              </a:r>
            </a:p>
          </p:txBody>
        </p:sp>
        <p:sp>
          <p:nvSpPr>
            <p:cNvPr id="149" name="Rectangle 25"/>
            <p:cNvSpPr>
              <a:spLocks noChangeArrowheads="1"/>
            </p:cNvSpPr>
            <p:nvPr/>
          </p:nvSpPr>
          <p:spPr bwMode="auto">
            <a:xfrm>
              <a:off x="7207144" y="2883562"/>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Operand</a:t>
              </a:r>
            </a:p>
            <a:p>
              <a:pPr marL="342900" indent="-342900" algn="ctr">
                <a:lnSpc>
                  <a:spcPct val="86000"/>
                </a:lnSpc>
                <a:spcBef>
                  <a:spcPct val="40000"/>
                </a:spcBef>
              </a:pPr>
              <a:r>
                <a:rPr lang="en-US" sz="1000" b="1" i="1" dirty="0"/>
                <a:t>Fetch</a:t>
              </a:r>
            </a:p>
          </p:txBody>
        </p:sp>
        <p:sp>
          <p:nvSpPr>
            <p:cNvPr id="150" name="Rectangle 26"/>
            <p:cNvSpPr>
              <a:spLocks noChangeArrowheads="1"/>
            </p:cNvSpPr>
            <p:nvPr/>
          </p:nvSpPr>
          <p:spPr bwMode="auto">
            <a:xfrm>
              <a:off x="7207144" y="3731992"/>
              <a:ext cx="1327256" cy="275833"/>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8000"/>
                </a:lnSpc>
                <a:spcBef>
                  <a:spcPct val="43000"/>
                </a:spcBef>
              </a:pPr>
              <a:r>
                <a:rPr lang="en-US" sz="1000" b="1" i="1">
                  <a:solidFill>
                    <a:srgbClr val="FF0000"/>
                  </a:solidFill>
                </a:rPr>
                <a:t>Execute</a:t>
              </a:r>
            </a:p>
          </p:txBody>
        </p:sp>
        <p:sp>
          <p:nvSpPr>
            <p:cNvPr id="151" name="Rectangle 27"/>
            <p:cNvSpPr>
              <a:spLocks noChangeArrowheads="1"/>
            </p:cNvSpPr>
            <p:nvPr/>
          </p:nvSpPr>
          <p:spPr bwMode="auto">
            <a:xfrm>
              <a:off x="7207144" y="4316722"/>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a:solidFill>
                    <a:srgbClr val="FF0000"/>
                  </a:solidFill>
                </a:rPr>
                <a:t>Result</a:t>
              </a:r>
            </a:p>
            <a:p>
              <a:pPr marL="342900" indent="-342900" algn="ctr">
                <a:lnSpc>
                  <a:spcPct val="86000"/>
                </a:lnSpc>
                <a:spcBef>
                  <a:spcPct val="40000"/>
                </a:spcBef>
              </a:pPr>
              <a:r>
                <a:rPr lang="en-US" sz="1000" b="1" i="1">
                  <a:solidFill>
                    <a:srgbClr val="FF0000"/>
                  </a:solidFill>
                </a:rPr>
                <a:t>Store</a:t>
              </a:r>
            </a:p>
          </p:txBody>
        </p:sp>
        <p:sp>
          <p:nvSpPr>
            <p:cNvPr id="152" name="Rectangle 28"/>
            <p:cNvSpPr>
              <a:spLocks noChangeArrowheads="1"/>
            </p:cNvSpPr>
            <p:nvPr/>
          </p:nvSpPr>
          <p:spPr bwMode="auto">
            <a:xfrm>
              <a:off x="7207144" y="5165152"/>
              <a:ext cx="1327256" cy="50808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solidFill>
                    <a:schemeClr val="tx1"/>
                  </a:solidFill>
                </a:rPr>
                <a:t>Next</a:t>
              </a:r>
            </a:p>
            <a:p>
              <a:pPr marL="342900" indent="-342900" algn="ctr">
                <a:lnSpc>
                  <a:spcPct val="86000"/>
                </a:lnSpc>
                <a:spcBef>
                  <a:spcPct val="40000"/>
                </a:spcBef>
              </a:pPr>
              <a:r>
                <a:rPr lang="en-US" sz="1000" b="1" i="1" dirty="0">
                  <a:solidFill>
                    <a:schemeClr val="tx1"/>
                  </a:solidFill>
                </a:rPr>
                <a:t>Instruction</a:t>
              </a:r>
            </a:p>
          </p:txBody>
        </p:sp>
        <p:sp>
          <p:nvSpPr>
            <p:cNvPr id="153" name="Line 29"/>
            <p:cNvSpPr>
              <a:spLocks noChangeShapeType="1"/>
            </p:cNvSpPr>
            <p:nvPr/>
          </p:nvSpPr>
          <p:spPr bwMode="auto">
            <a:xfrm>
              <a:off x="7833309" y="1762831"/>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154" name="Line 30"/>
            <p:cNvSpPr>
              <a:spLocks noChangeShapeType="1"/>
            </p:cNvSpPr>
            <p:nvPr/>
          </p:nvSpPr>
          <p:spPr bwMode="auto">
            <a:xfrm>
              <a:off x="7833309" y="345682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155" name="Line 31"/>
            <p:cNvSpPr>
              <a:spLocks noChangeShapeType="1"/>
            </p:cNvSpPr>
            <p:nvPr/>
          </p:nvSpPr>
          <p:spPr bwMode="auto">
            <a:xfrm>
              <a:off x="7833309" y="260839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156" name="Line 32"/>
            <p:cNvSpPr>
              <a:spLocks noChangeShapeType="1"/>
            </p:cNvSpPr>
            <p:nvPr/>
          </p:nvSpPr>
          <p:spPr bwMode="auto">
            <a:xfrm>
              <a:off x="7833309" y="488998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157" name="Line 33"/>
            <p:cNvSpPr>
              <a:spLocks noChangeShapeType="1"/>
            </p:cNvSpPr>
            <p:nvPr/>
          </p:nvSpPr>
          <p:spPr bwMode="auto">
            <a:xfrm>
              <a:off x="7833309" y="3978495"/>
              <a:ext cx="0" cy="323894"/>
            </a:xfrm>
            <a:prstGeom prst="line">
              <a:avLst/>
            </a:prstGeom>
            <a:noFill/>
            <a:ln w="25400">
              <a:solidFill>
                <a:schemeClr val="tx1"/>
              </a:solidFill>
              <a:round/>
              <a:headEnd/>
              <a:tailEnd type="triangle" w="med" len="med"/>
            </a:ln>
            <a:effectLst/>
          </p:spPr>
          <p:txBody>
            <a:bodyPr/>
            <a:lstStyle/>
            <a:p>
              <a:endParaRPr lang="en-US" sz="1000"/>
            </a:p>
          </p:txBody>
        </p:sp>
        <p:sp>
          <p:nvSpPr>
            <p:cNvPr id="158" name="Line 34"/>
            <p:cNvSpPr>
              <a:spLocks noChangeShapeType="1"/>
            </p:cNvSpPr>
            <p:nvPr/>
          </p:nvSpPr>
          <p:spPr bwMode="auto">
            <a:xfrm>
              <a:off x="7833309" y="5738416"/>
              <a:ext cx="0" cy="128984"/>
            </a:xfrm>
            <a:prstGeom prst="line">
              <a:avLst/>
            </a:prstGeom>
            <a:noFill/>
            <a:ln w="25400">
              <a:solidFill>
                <a:schemeClr val="tx1"/>
              </a:solidFill>
              <a:round/>
              <a:headEnd/>
              <a:tailEnd/>
            </a:ln>
            <a:effectLst/>
          </p:spPr>
          <p:txBody>
            <a:bodyPr/>
            <a:lstStyle/>
            <a:p>
              <a:endParaRPr lang="en-US" sz="1000"/>
            </a:p>
          </p:txBody>
        </p:sp>
        <p:sp>
          <p:nvSpPr>
            <p:cNvPr id="159" name="Line 35"/>
            <p:cNvSpPr>
              <a:spLocks noChangeShapeType="1"/>
            </p:cNvSpPr>
            <p:nvPr/>
          </p:nvSpPr>
          <p:spPr bwMode="auto">
            <a:xfrm flipH="1">
              <a:off x="6934200" y="5867400"/>
              <a:ext cx="899109" cy="0"/>
            </a:xfrm>
            <a:prstGeom prst="line">
              <a:avLst/>
            </a:prstGeom>
            <a:noFill/>
            <a:ln w="25400">
              <a:solidFill>
                <a:schemeClr val="tx1"/>
              </a:solidFill>
              <a:round/>
              <a:headEnd/>
              <a:tailEnd/>
            </a:ln>
            <a:effectLst/>
          </p:spPr>
          <p:txBody>
            <a:bodyPr/>
            <a:lstStyle/>
            <a:p>
              <a:endParaRPr lang="en-US" sz="1000"/>
            </a:p>
          </p:txBody>
        </p:sp>
        <p:sp>
          <p:nvSpPr>
            <p:cNvPr id="160" name="Line 36"/>
            <p:cNvSpPr>
              <a:spLocks noChangeShapeType="1"/>
            </p:cNvSpPr>
            <p:nvPr/>
          </p:nvSpPr>
          <p:spPr bwMode="auto">
            <a:xfrm flipV="1">
              <a:off x="6934200" y="914400"/>
              <a:ext cx="0" cy="4953000"/>
            </a:xfrm>
            <a:prstGeom prst="line">
              <a:avLst/>
            </a:prstGeom>
            <a:noFill/>
            <a:ln w="25400">
              <a:solidFill>
                <a:schemeClr val="tx1"/>
              </a:solidFill>
              <a:round/>
              <a:headEnd/>
              <a:tailEnd/>
            </a:ln>
            <a:effectLst/>
          </p:spPr>
          <p:txBody>
            <a:bodyPr/>
            <a:lstStyle/>
            <a:p>
              <a:endParaRPr lang="en-US" sz="1000"/>
            </a:p>
          </p:txBody>
        </p:sp>
        <p:sp>
          <p:nvSpPr>
            <p:cNvPr id="161" name="Line 37"/>
            <p:cNvSpPr>
              <a:spLocks noChangeShapeType="1"/>
            </p:cNvSpPr>
            <p:nvPr/>
          </p:nvSpPr>
          <p:spPr bwMode="auto">
            <a:xfrm>
              <a:off x="6934200" y="914400"/>
              <a:ext cx="899109" cy="0"/>
            </a:xfrm>
            <a:prstGeom prst="line">
              <a:avLst/>
            </a:prstGeom>
            <a:noFill/>
            <a:ln w="25400">
              <a:solidFill>
                <a:schemeClr val="tx1"/>
              </a:solidFill>
              <a:round/>
              <a:headEnd/>
              <a:tailEnd/>
            </a:ln>
            <a:effectLst/>
          </p:spPr>
          <p:txBody>
            <a:bodyPr/>
            <a:lstStyle/>
            <a:p>
              <a:endParaRPr lang="en-US" sz="1000"/>
            </a:p>
          </p:txBody>
        </p:sp>
        <p:sp>
          <p:nvSpPr>
            <p:cNvPr id="162" name="Line 38"/>
            <p:cNvSpPr>
              <a:spLocks noChangeShapeType="1"/>
            </p:cNvSpPr>
            <p:nvPr/>
          </p:nvSpPr>
          <p:spPr bwMode="auto">
            <a:xfrm>
              <a:off x="7833309" y="914400"/>
              <a:ext cx="0" cy="260835"/>
            </a:xfrm>
            <a:prstGeom prst="line">
              <a:avLst/>
            </a:prstGeom>
            <a:noFill/>
            <a:ln w="25400">
              <a:solidFill>
                <a:schemeClr val="tx1"/>
              </a:solidFill>
              <a:round/>
              <a:headEnd/>
              <a:tailEnd type="triangle" w="med" len="med"/>
            </a:ln>
            <a:effectLst/>
          </p:spPr>
          <p:txBody>
            <a:bodyPr/>
            <a:lstStyle/>
            <a:p>
              <a:endParaRPr lang="en-US" sz="1000"/>
            </a:p>
          </p:txBody>
        </p:sp>
      </p:grpSp>
    </p:spTree>
    <p:extLst>
      <p:ext uri="{BB962C8B-B14F-4D97-AF65-F5344CB8AC3E}">
        <p14:creationId xmlns:p14="http://schemas.microsoft.com/office/powerpoint/2010/main" val="967669739"/>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left)">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wipe(left)">
                                      <p:cBhvr>
                                        <p:cTn id="12" dur="500"/>
                                        <p:tgtEl>
                                          <p:spTgt spid="13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wipe(left)">
                                      <p:cBhvr>
                                        <p:cTn id="17" dur="500"/>
                                        <p:tgtEl>
                                          <p:spTgt spid="12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9"/>
                                        </p:tgtEl>
                                        <p:attrNameLst>
                                          <p:attrName>style.visibility</p:attrName>
                                        </p:attrNameLst>
                                      </p:cBhvr>
                                      <p:to>
                                        <p:strVal val="visible"/>
                                      </p:to>
                                    </p:set>
                                    <p:animEffect transition="in" filter="wipe(left)">
                                      <p:cBhvr>
                                        <p:cTn id="22" dur="500"/>
                                        <p:tgtEl>
                                          <p:spTgt spid="1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34"/>
                                        </p:tgtEl>
                                        <p:attrNameLst>
                                          <p:attrName>style.visibility</p:attrName>
                                        </p:attrNameLst>
                                      </p:cBhvr>
                                      <p:to>
                                        <p:strVal val="visible"/>
                                      </p:to>
                                    </p:set>
                                    <p:animEffect transition="in" filter="wipe(right)">
                                      <p:cBhvr>
                                        <p:cTn id="27" dur="5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9677400" cy="1143000"/>
          </a:xfrm>
        </p:spPr>
        <p:txBody>
          <a:bodyPr>
            <a:normAutofit/>
          </a:bodyPr>
          <a:lstStyle/>
          <a:p>
            <a:r>
              <a:rPr lang="en-US" b="1" dirty="0" err="1" smtClean="0">
                <a:latin typeface="Arial"/>
                <a:cs typeface="Arial"/>
              </a:rPr>
              <a:t>Lệnh</a:t>
            </a:r>
            <a:r>
              <a:rPr lang="en-US" b="1" dirty="0" smtClean="0">
                <a:latin typeface="Arial"/>
                <a:cs typeface="Arial"/>
              </a:rPr>
              <a:t> </a:t>
            </a:r>
            <a:r>
              <a:rPr lang="en-US" b="1" dirty="0" err="1" smtClean="0">
                <a:latin typeface="Arial"/>
                <a:cs typeface="Arial"/>
              </a:rPr>
              <a:t>rẽ</a:t>
            </a:r>
            <a:r>
              <a:rPr lang="en-US" b="1" dirty="0" smtClean="0">
                <a:latin typeface="Arial"/>
                <a:cs typeface="Arial"/>
              </a:rPr>
              <a:t> </a:t>
            </a:r>
            <a:r>
              <a:rPr lang="en-US" b="1" dirty="0" err="1" smtClean="0">
                <a:latin typeface="Arial"/>
                <a:cs typeface="Arial"/>
              </a:rPr>
              <a:t>nhánh</a:t>
            </a:r>
            <a:r>
              <a:rPr lang="en-US" b="1" dirty="0" smtClean="0">
                <a:latin typeface="Arial"/>
                <a:cs typeface="Arial"/>
              </a:rPr>
              <a:t> </a:t>
            </a:r>
            <a:r>
              <a:rPr lang="en-US" b="1" dirty="0" err="1" smtClean="0">
                <a:latin typeface="Arial"/>
                <a:cs typeface="Arial"/>
              </a:rPr>
              <a:t>có</a:t>
            </a:r>
            <a:r>
              <a:rPr lang="en-US" b="1" dirty="0" smtClean="0">
                <a:latin typeface="Arial"/>
                <a:cs typeface="Arial"/>
              </a:rPr>
              <a:t> </a:t>
            </a:r>
            <a:r>
              <a:rPr lang="en-US" b="1" dirty="0" err="1" smtClean="0">
                <a:latin typeface="Arial"/>
                <a:cs typeface="Arial"/>
              </a:rPr>
              <a:t>điều</a:t>
            </a:r>
            <a:r>
              <a:rPr lang="en-US" b="1" dirty="0" smtClean="0">
                <a:latin typeface="Arial"/>
                <a:cs typeface="Arial"/>
              </a:rPr>
              <a:t> </a:t>
            </a:r>
            <a:r>
              <a:rPr lang="en-US" b="1" dirty="0" err="1" smtClean="0">
                <a:latin typeface="Arial"/>
                <a:cs typeface="Arial"/>
              </a:rPr>
              <a:t>kiện</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42</a:t>
            </a:fld>
            <a:endParaRPr lang="en-US" dirty="0"/>
          </a:p>
        </p:txBody>
      </p:sp>
      <p:sp>
        <p:nvSpPr>
          <p:cNvPr id="83" name="Rectangle 3"/>
          <p:cNvSpPr txBox="1">
            <a:spLocks noChangeArrowheads="1"/>
          </p:cNvSpPr>
          <p:nvPr/>
        </p:nvSpPr>
        <p:spPr bwMode="auto">
          <a:xfrm>
            <a:off x="457200" y="838200"/>
            <a:ext cx="8382000" cy="1005403"/>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4163" indent="-246063">
              <a:spcBef>
                <a:spcPct val="10000"/>
              </a:spcBef>
              <a:buClr>
                <a:srgbClr val="FC0128"/>
              </a:buClr>
              <a:buSzPct val="75000"/>
              <a:buFont typeface="Monotype Sorts" pitchFamily="2" charset="2"/>
              <a:buChar char="l"/>
            </a:pPr>
            <a:r>
              <a:rPr lang="en-US" sz="2000" kern="0" dirty="0" smtClean="0">
                <a:solidFill>
                  <a:srgbClr val="000000"/>
                </a:solidFill>
                <a:latin typeface="Arial"/>
              </a:rPr>
              <a:t>S</a:t>
            </a:r>
            <a:r>
              <a:rPr kumimoji="0" lang="en-US" sz="2000" b="0" i="0" u="none" strike="noStrike" kern="0" cap="none" spc="0" normalizeH="0" baseline="0" noProof="0" dirty="0" smtClean="0">
                <a:ln>
                  <a:noFill/>
                </a:ln>
                <a:solidFill>
                  <a:srgbClr val="000000"/>
                </a:solidFill>
                <a:effectLst/>
                <a:uLnTx/>
                <a:uFillTx/>
                <a:latin typeface="Arial"/>
              </a:rPr>
              <a:t>o </a:t>
            </a:r>
            <a:r>
              <a:rPr kumimoji="0" lang="en-US" sz="2000" b="0" i="0" u="none" strike="noStrike" kern="0" cap="none" spc="0" normalizeH="0" baseline="0" noProof="0" dirty="0" err="1" smtClean="0">
                <a:ln>
                  <a:noFill/>
                </a:ln>
                <a:solidFill>
                  <a:srgbClr val="000000"/>
                </a:solidFill>
                <a:effectLst/>
                <a:uLnTx/>
                <a:uFillTx/>
                <a:latin typeface="Arial"/>
              </a:rPr>
              <a:t>sánh</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toán</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hạng</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đọc</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từ</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tệp</a:t>
            </a:r>
            <a:r>
              <a:rPr kumimoji="0" lang="en-US" sz="2000" b="0" i="0" u="none" strike="noStrike" kern="0" cap="none" spc="0" normalizeH="0" noProof="0" dirty="0" smtClean="0">
                <a:ln>
                  <a:noFill/>
                </a:ln>
                <a:solidFill>
                  <a:srgbClr val="000000"/>
                </a:solidFill>
                <a:effectLst/>
                <a:uLnTx/>
                <a:uFillTx/>
                <a:latin typeface="Arial"/>
              </a:rPr>
              <a:t> thanh </a:t>
            </a:r>
            <a:r>
              <a:rPr kumimoji="0" lang="en-US" sz="2000" b="0" i="0" u="none" strike="noStrike" kern="0" cap="none" spc="0" normalizeH="0" noProof="0" dirty="0" err="1" smtClean="0">
                <a:ln>
                  <a:noFill/>
                </a:ln>
                <a:solidFill>
                  <a:srgbClr val="000000"/>
                </a:solidFill>
                <a:effectLst/>
                <a:uLnTx/>
                <a:uFillTx/>
                <a:latin typeface="Arial"/>
              </a:rPr>
              <a:t>ghi</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khi</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giải</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mã</a:t>
            </a:r>
            <a:endParaRPr kumimoji="0" lang="en-US" sz="2000" b="0" i="0" u="none" strike="noStrike" kern="0" cap="none" spc="0" normalizeH="0" baseline="0" noProof="0" dirty="0" smtClean="0">
              <a:ln>
                <a:noFill/>
              </a:ln>
              <a:solidFill>
                <a:srgbClr val="000000"/>
              </a:solidFill>
              <a:effectLst/>
              <a:uLnTx/>
              <a:uFillTx/>
              <a:latin typeface="Arial"/>
            </a:endParaRPr>
          </a:p>
          <a:p>
            <a:pPr marL="284163" indent="-246063">
              <a:spcBef>
                <a:spcPct val="10000"/>
              </a:spcBef>
              <a:buClr>
                <a:srgbClr val="FC0128"/>
              </a:buClr>
              <a:buSzPct val="75000"/>
              <a:buFont typeface="Monotype Sorts" pitchFamily="2" charset="2"/>
              <a:buChar char="l"/>
            </a:pPr>
            <a:r>
              <a:rPr lang="en-US" sz="2000" kern="0" dirty="0" smtClean="0">
                <a:solidFill>
                  <a:srgbClr val="000000"/>
                </a:solidFill>
                <a:latin typeface="Arial"/>
              </a:rPr>
              <a:t>T</a:t>
            </a:r>
            <a:r>
              <a:rPr kumimoji="0" lang="en-US" sz="2000" b="0" i="0" u="none" strike="noStrike" kern="0" cap="none" spc="0" normalizeH="0" baseline="0" noProof="0" dirty="0" err="1" smtClean="0">
                <a:ln>
                  <a:noFill/>
                </a:ln>
                <a:solidFill>
                  <a:srgbClr val="000000"/>
                </a:solidFill>
                <a:effectLst/>
                <a:uLnTx/>
                <a:uFillTx/>
                <a:latin typeface="Arial"/>
              </a:rPr>
              <a:t>ính</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địa</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chỉ</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đích</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bằng</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cách</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cộng</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giá</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trị</a:t>
            </a:r>
            <a:r>
              <a:rPr kumimoji="0" lang="en-US" sz="2000" b="0" i="0" u="none" strike="noStrike" kern="0" cap="none" spc="0" normalizeH="0" noProof="0" dirty="0" smtClean="0">
                <a:ln>
                  <a:noFill/>
                </a:ln>
                <a:solidFill>
                  <a:srgbClr val="000000"/>
                </a:solidFill>
                <a:effectLst/>
                <a:uLnTx/>
                <a:uFillTx/>
                <a:latin typeface="Arial"/>
              </a:rPr>
              <a:t> PC (</a:t>
            </a:r>
            <a:r>
              <a:rPr kumimoji="0" lang="en-US" sz="2000" b="0" i="0" u="none" strike="noStrike" kern="0" cap="none" spc="0" normalizeH="0" noProof="0" dirty="0" err="1" smtClean="0">
                <a:ln>
                  <a:noFill/>
                </a:ln>
                <a:solidFill>
                  <a:srgbClr val="000000"/>
                </a:solidFill>
                <a:effectLst/>
                <a:uLnTx/>
                <a:uFillTx/>
                <a:latin typeface="Arial"/>
              </a:rPr>
              <a:t>sau</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khi</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cập</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nhât</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với</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trường</a:t>
            </a:r>
            <a:r>
              <a:rPr kumimoji="0" lang="en-US" sz="2000" b="0" i="0" u="none" strike="noStrike" kern="0" cap="none" spc="0" normalizeH="0" noProof="0" dirty="0" smtClean="0">
                <a:ln>
                  <a:noFill/>
                </a:ln>
                <a:solidFill>
                  <a:srgbClr val="000000"/>
                </a:solidFill>
                <a:effectLst/>
                <a:uLnTx/>
                <a:uFillTx/>
                <a:latin typeface="Arial"/>
              </a:rPr>
              <a:t> </a:t>
            </a:r>
            <a:r>
              <a:rPr lang="en-US" sz="2000" kern="0" dirty="0" smtClean="0">
                <a:solidFill>
                  <a:srgbClr val="000000"/>
                </a:solidFill>
                <a:latin typeface="Arial"/>
              </a:rPr>
              <a:t>offset 16 bit </a:t>
            </a:r>
            <a:r>
              <a:rPr lang="en-US" sz="2000" kern="0" dirty="0" err="1" smtClean="0">
                <a:solidFill>
                  <a:srgbClr val="000000"/>
                </a:solidFill>
                <a:latin typeface="Arial"/>
              </a:rPr>
              <a:t>đã</a:t>
            </a:r>
            <a:r>
              <a:rPr lang="en-US" sz="2000" kern="0" dirty="0" smtClean="0">
                <a:solidFill>
                  <a:srgbClr val="000000"/>
                </a:solidFill>
                <a:latin typeface="Arial"/>
              </a:rPr>
              <a:t> </a:t>
            </a:r>
            <a:r>
              <a:rPr lang="en-US" sz="2000" kern="0" dirty="0" err="1" smtClean="0">
                <a:solidFill>
                  <a:srgbClr val="000000"/>
                </a:solidFill>
                <a:latin typeface="Arial"/>
              </a:rPr>
              <a:t>được</a:t>
            </a:r>
            <a:r>
              <a:rPr lang="en-US" sz="2000" kern="0" dirty="0" smtClean="0">
                <a:solidFill>
                  <a:srgbClr val="000000"/>
                </a:solidFill>
                <a:latin typeface="Arial"/>
              </a:rPr>
              <a:t> </a:t>
            </a:r>
            <a:r>
              <a:rPr lang="en-US" sz="2000" kern="0" dirty="0" err="1" smtClean="0">
                <a:solidFill>
                  <a:srgbClr val="000000"/>
                </a:solidFill>
                <a:latin typeface="Arial"/>
              </a:rPr>
              <a:t>mở</a:t>
            </a:r>
            <a:r>
              <a:rPr lang="en-US" sz="2000" kern="0" dirty="0" smtClean="0">
                <a:solidFill>
                  <a:srgbClr val="000000"/>
                </a:solidFill>
                <a:latin typeface="Arial"/>
              </a:rPr>
              <a:t> </a:t>
            </a:r>
            <a:r>
              <a:rPr lang="en-US" sz="2000" kern="0" dirty="0" err="1" smtClean="0">
                <a:solidFill>
                  <a:srgbClr val="000000"/>
                </a:solidFill>
                <a:latin typeface="Arial"/>
              </a:rPr>
              <a:t>rộng</a:t>
            </a:r>
            <a:r>
              <a:rPr lang="en-US" sz="2000" kern="0" dirty="0" smtClean="0">
                <a:solidFill>
                  <a:srgbClr val="000000"/>
                </a:solidFill>
                <a:latin typeface="Arial"/>
              </a:rPr>
              <a:t> </a:t>
            </a:r>
            <a:r>
              <a:rPr lang="en-US" sz="2000" kern="0" dirty="0" err="1" smtClean="0">
                <a:solidFill>
                  <a:srgbClr val="000000"/>
                </a:solidFill>
                <a:latin typeface="Arial"/>
              </a:rPr>
              <a:t>dấu</a:t>
            </a:r>
            <a:r>
              <a:rPr lang="en-US" sz="2000" kern="0" dirty="0" smtClean="0">
                <a:solidFill>
                  <a:srgbClr val="000000"/>
                </a:solidFill>
                <a:latin typeface="Arial"/>
              </a:rPr>
              <a:t>.</a:t>
            </a:r>
            <a:endParaRPr kumimoji="0" lang="en-US" sz="2000" b="0" i="0" u="none" strike="noStrike" kern="0" cap="none" spc="0" normalizeH="0" baseline="0" noProof="0" dirty="0">
              <a:ln>
                <a:noFill/>
              </a:ln>
              <a:solidFill>
                <a:srgbClr val="000000"/>
              </a:solidFill>
              <a:effectLst/>
              <a:uLnTx/>
              <a:uFillTx/>
              <a:latin typeface="Arial"/>
            </a:endParaRPr>
          </a:p>
        </p:txBody>
      </p:sp>
      <p:sp>
        <p:nvSpPr>
          <p:cNvPr id="84" name="Rectangle 50"/>
          <p:cNvSpPr>
            <a:spLocks noChangeArrowheads="1"/>
          </p:cNvSpPr>
          <p:nvPr/>
        </p:nvSpPr>
        <p:spPr bwMode="auto">
          <a:xfrm>
            <a:off x="3505200" y="38862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 name="Line 51"/>
          <p:cNvSpPr>
            <a:spLocks noChangeShapeType="1"/>
          </p:cNvSpPr>
          <p:nvPr/>
        </p:nvSpPr>
        <p:spPr bwMode="auto">
          <a:xfrm>
            <a:off x="2590800" y="4648200"/>
            <a:ext cx="381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6" name="Line 52"/>
          <p:cNvSpPr>
            <a:spLocks noChangeShapeType="1"/>
          </p:cNvSpPr>
          <p:nvPr/>
        </p:nvSpPr>
        <p:spPr bwMode="auto">
          <a:xfrm>
            <a:off x="2971800" y="4038600"/>
            <a:ext cx="0" cy="609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7" name="Line 53"/>
          <p:cNvSpPr>
            <a:spLocks noChangeShapeType="1"/>
          </p:cNvSpPr>
          <p:nvPr/>
        </p:nvSpPr>
        <p:spPr bwMode="auto">
          <a:xfrm>
            <a:off x="2971800" y="4419600"/>
            <a:ext cx="5334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 name="Line 54"/>
          <p:cNvSpPr>
            <a:spLocks noChangeShapeType="1"/>
          </p:cNvSpPr>
          <p:nvPr/>
        </p:nvSpPr>
        <p:spPr bwMode="auto">
          <a:xfrm>
            <a:off x="2971800" y="4038600"/>
            <a:ext cx="5334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9" name="Line 55"/>
          <p:cNvSpPr>
            <a:spLocks noChangeShapeType="1"/>
          </p:cNvSpPr>
          <p:nvPr/>
        </p:nvSpPr>
        <p:spPr bwMode="auto">
          <a:xfrm>
            <a:off x="5257800" y="42672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0" name="Text Box 56"/>
          <p:cNvSpPr txBox="1">
            <a:spLocks noChangeArrowheads="1"/>
          </p:cNvSpPr>
          <p:nvPr/>
        </p:nvSpPr>
        <p:spPr bwMode="auto">
          <a:xfrm>
            <a:off x="1828800" y="4343400"/>
            <a:ext cx="8858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Instruction</a:t>
            </a:r>
          </a:p>
        </p:txBody>
      </p:sp>
      <p:sp>
        <p:nvSpPr>
          <p:cNvPr id="91" name="Text Box 57"/>
          <p:cNvSpPr txBox="1">
            <a:spLocks noChangeArrowheads="1"/>
          </p:cNvSpPr>
          <p:nvPr/>
        </p:nvSpPr>
        <p:spPr bwMode="auto">
          <a:xfrm>
            <a:off x="3429000" y="50292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92" name="Text Box 58"/>
          <p:cNvSpPr txBox="1">
            <a:spLocks noChangeArrowheads="1"/>
          </p:cNvSpPr>
          <p:nvPr/>
        </p:nvSpPr>
        <p:spPr bwMode="auto">
          <a:xfrm>
            <a:off x="3429000" y="3886200"/>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1</a:t>
            </a:r>
          </a:p>
        </p:txBody>
      </p:sp>
      <p:sp>
        <p:nvSpPr>
          <p:cNvPr id="93" name="Text Box 59"/>
          <p:cNvSpPr txBox="1">
            <a:spLocks noChangeArrowheads="1"/>
          </p:cNvSpPr>
          <p:nvPr/>
        </p:nvSpPr>
        <p:spPr bwMode="auto">
          <a:xfrm>
            <a:off x="3429000" y="4267200"/>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2</a:t>
            </a:r>
          </a:p>
        </p:txBody>
      </p:sp>
      <p:sp>
        <p:nvSpPr>
          <p:cNvPr id="94" name="Text Box 60"/>
          <p:cNvSpPr txBox="1">
            <a:spLocks noChangeArrowheads="1"/>
          </p:cNvSpPr>
          <p:nvPr/>
        </p:nvSpPr>
        <p:spPr bwMode="auto">
          <a:xfrm>
            <a:off x="3429000" y="46482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Addr</a:t>
            </a:r>
          </a:p>
        </p:txBody>
      </p:sp>
      <p:sp>
        <p:nvSpPr>
          <p:cNvPr id="95" name="Text Box 61"/>
          <p:cNvSpPr txBox="1">
            <a:spLocks noChangeArrowheads="1"/>
          </p:cNvSpPr>
          <p:nvPr/>
        </p:nvSpPr>
        <p:spPr bwMode="auto">
          <a:xfrm>
            <a:off x="3752850" y="4114800"/>
            <a:ext cx="792163" cy="639763"/>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Register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File</a:t>
            </a:r>
          </a:p>
        </p:txBody>
      </p:sp>
      <p:sp>
        <p:nvSpPr>
          <p:cNvPr id="96" name="Text Box 62"/>
          <p:cNvSpPr txBox="1">
            <a:spLocks noChangeArrowheads="1"/>
          </p:cNvSpPr>
          <p:nvPr/>
        </p:nvSpPr>
        <p:spPr bwMode="auto">
          <a:xfrm>
            <a:off x="4343400" y="4038600"/>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1</a:t>
            </a:r>
          </a:p>
        </p:txBody>
      </p:sp>
      <p:sp>
        <p:nvSpPr>
          <p:cNvPr id="97" name="Text Box 63"/>
          <p:cNvSpPr txBox="1">
            <a:spLocks noChangeArrowheads="1"/>
          </p:cNvSpPr>
          <p:nvPr/>
        </p:nvSpPr>
        <p:spPr bwMode="auto">
          <a:xfrm>
            <a:off x="4368800" y="4724400"/>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2</a:t>
            </a:r>
          </a:p>
        </p:txBody>
      </p:sp>
      <p:sp>
        <p:nvSpPr>
          <p:cNvPr id="98" name="Freeform 64"/>
          <p:cNvSpPr>
            <a:spLocks/>
          </p:cNvSpPr>
          <p:nvPr/>
        </p:nvSpPr>
        <p:spPr bwMode="auto">
          <a:xfrm>
            <a:off x="5486400" y="39624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9" name="Rectangle 65"/>
          <p:cNvSpPr>
            <a:spLocks noChangeArrowheads="1"/>
          </p:cNvSpPr>
          <p:nvPr/>
        </p:nvSpPr>
        <p:spPr bwMode="auto">
          <a:xfrm>
            <a:off x="5638800" y="4572000"/>
            <a:ext cx="504825" cy="33337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ALU</a:t>
            </a:r>
          </a:p>
        </p:txBody>
      </p:sp>
      <p:sp>
        <p:nvSpPr>
          <p:cNvPr id="100" name="Rectangle 66"/>
          <p:cNvSpPr>
            <a:spLocks noChangeArrowheads="1"/>
          </p:cNvSpPr>
          <p:nvPr/>
        </p:nvSpPr>
        <p:spPr bwMode="auto">
          <a:xfrm>
            <a:off x="5867400" y="3810000"/>
            <a:ext cx="4572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zero</a:t>
            </a:r>
          </a:p>
        </p:txBody>
      </p:sp>
      <p:sp>
        <p:nvSpPr>
          <p:cNvPr id="101" name="Rectangle 67"/>
          <p:cNvSpPr>
            <a:spLocks noChangeArrowheads="1"/>
          </p:cNvSpPr>
          <p:nvPr/>
        </p:nvSpPr>
        <p:spPr bwMode="auto">
          <a:xfrm>
            <a:off x="5257800" y="3200400"/>
            <a:ext cx="92551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ysClr val="windowText" lastClr="000000"/>
                </a:solidFill>
                <a:effectLst/>
                <a:uLnTx/>
                <a:uFillTx/>
              </a:rPr>
              <a:t>ALU control</a:t>
            </a:r>
          </a:p>
        </p:txBody>
      </p:sp>
      <p:sp>
        <p:nvSpPr>
          <p:cNvPr id="102" name="Line 68"/>
          <p:cNvSpPr>
            <a:spLocks noChangeShapeType="1"/>
          </p:cNvSpPr>
          <p:nvPr/>
        </p:nvSpPr>
        <p:spPr bwMode="auto">
          <a:xfrm>
            <a:off x="5562600" y="3581400"/>
            <a:ext cx="0" cy="457200"/>
          </a:xfrm>
          <a:prstGeom prst="line">
            <a:avLst/>
          </a:prstGeom>
          <a:noFill/>
          <a:ln w="1905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3" name="Line 69"/>
          <p:cNvSpPr>
            <a:spLocks noChangeShapeType="1"/>
          </p:cNvSpPr>
          <p:nvPr/>
        </p:nvSpPr>
        <p:spPr bwMode="auto">
          <a:xfrm flipV="1">
            <a:off x="5943600" y="4038600"/>
            <a:ext cx="0" cy="22860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4" name="Line 70"/>
          <p:cNvSpPr>
            <a:spLocks noChangeShapeType="1"/>
          </p:cNvSpPr>
          <p:nvPr/>
        </p:nvSpPr>
        <p:spPr bwMode="auto">
          <a:xfrm>
            <a:off x="4724400" y="5867400"/>
            <a:ext cx="381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5" name="Oval 71"/>
          <p:cNvSpPr>
            <a:spLocks noChangeArrowheads="1"/>
          </p:cNvSpPr>
          <p:nvPr/>
        </p:nvSpPr>
        <p:spPr bwMode="auto">
          <a:xfrm>
            <a:off x="4114800" y="5562600"/>
            <a:ext cx="609600" cy="7620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6" name="Rectangle 72"/>
          <p:cNvSpPr>
            <a:spLocks noChangeArrowheads="1"/>
          </p:cNvSpPr>
          <p:nvPr/>
        </p:nvSpPr>
        <p:spPr bwMode="auto">
          <a:xfrm>
            <a:off x="4191000" y="5638800"/>
            <a:ext cx="533400" cy="457200"/>
          </a:xfrm>
          <a:prstGeom prst="rect">
            <a:avLst/>
          </a:prstGeom>
          <a:noFill/>
          <a:ln w="12700">
            <a:noFill/>
            <a:miter lim="800000"/>
            <a:headEnd/>
            <a:tailEnd/>
          </a:ln>
          <a:effectLst/>
        </p:spPr>
        <p:txBody>
          <a:bodyPr wrap="none" lIns="19050" tIns="26988" rIns="19050" bIns="26988"/>
          <a:lstStyle/>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Sign</a:t>
            </a:r>
          </a:p>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Extend</a:t>
            </a:r>
          </a:p>
        </p:txBody>
      </p:sp>
      <p:sp>
        <p:nvSpPr>
          <p:cNvPr id="107" name="Line 73"/>
          <p:cNvSpPr>
            <a:spLocks noChangeShapeType="1"/>
          </p:cNvSpPr>
          <p:nvPr/>
        </p:nvSpPr>
        <p:spPr bwMode="auto">
          <a:xfrm>
            <a:off x="3581400" y="5867400"/>
            <a:ext cx="533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8" name="Line 74"/>
          <p:cNvSpPr>
            <a:spLocks noChangeShapeType="1"/>
          </p:cNvSpPr>
          <p:nvPr/>
        </p:nvSpPr>
        <p:spPr bwMode="auto">
          <a:xfrm>
            <a:off x="3733800" y="57912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09" name="Line 75"/>
          <p:cNvSpPr>
            <a:spLocks noChangeShapeType="1"/>
          </p:cNvSpPr>
          <p:nvPr/>
        </p:nvSpPr>
        <p:spPr bwMode="auto">
          <a:xfrm>
            <a:off x="4800600" y="57912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Text Box 76"/>
          <p:cNvSpPr txBox="1">
            <a:spLocks noChangeArrowheads="1"/>
          </p:cNvSpPr>
          <p:nvPr/>
        </p:nvSpPr>
        <p:spPr bwMode="auto">
          <a:xfrm>
            <a:off x="4495800" y="58674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16</a:t>
            </a:r>
          </a:p>
        </p:txBody>
      </p:sp>
      <p:sp>
        <p:nvSpPr>
          <p:cNvPr id="111" name="Text Box 77"/>
          <p:cNvSpPr txBox="1">
            <a:spLocks noChangeArrowheads="1"/>
          </p:cNvSpPr>
          <p:nvPr/>
        </p:nvSpPr>
        <p:spPr bwMode="auto">
          <a:xfrm>
            <a:off x="5562600" y="58674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32</a:t>
            </a:r>
          </a:p>
        </p:txBody>
      </p:sp>
      <p:sp>
        <p:nvSpPr>
          <p:cNvPr id="112" name="Oval 78"/>
          <p:cNvSpPr>
            <a:spLocks noChangeArrowheads="1"/>
          </p:cNvSpPr>
          <p:nvPr/>
        </p:nvSpPr>
        <p:spPr bwMode="auto">
          <a:xfrm>
            <a:off x="5334000" y="2438400"/>
            <a:ext cx="457200" cy="6096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Rectangle 79"/>
          <p:cNvSpPr>
            <a:spLocks noChangeArrowheads="1"/>
          </p:cNvSpPr>
          <p:nvPr/>
        </p:nvSpPr>
        <p:spPr bwMode="auto">
          <a:xfrm>
            <a:off x="5334000" y="2514600"/>
            <a:ext cx="457200" cy="457200"/>
          </a:xfrm>
          <a:prstGeom prst="rect">
            <a:avLst/>
          </a:prstGeom>
          <a:noFill/>
          <a:ln w="12700">
            <a:noFill/>
            <a:miter lim="800000"/>
            <a:headEnd/>
            <a:tailEnd/>
          </a:ln>
          <a:effectLst/>
        </p:spPr>
        <p:txBody>
          <a:bodyPr wrap="none" lIns="19050" tIns="26988" rIns="19050" bIns="26988"/>
          <a:lstStyle/>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Shift</a:t>
            </a:r>
          </a:p>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left 2</a:t>
            </a:r>
          </a:p>
        </p:txBody>
      </p:sp>
      <p:sp>
        <p:nvSpPr>
          <p:cNvPr id="114" name="Line 80"/>
          <p:cNvSpPr>
            <a:spLocks noChangeShapeType="1"/>
          </p:cNvSpPr>
          <p:nvPr/>
        </p:nvSpPr>
        <p:spPr bwMode="auto">
          <a:xfrm>
            <a:off x="5105400" y="27432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15" name="Group 81"/>
          <p:cNvGrpSpPr>
            <a:grpSpLocks/>
          </p:cNvGrpSpPr>
          <p:nvPr/>
        </p:nvGrpSpPr>
        <p:grpSpPr bwMode="auto">
          <a:xfrm>
            <a:off x="1600200" y="1752600"/>
            <a:ext cx="381000" cy="990600"/>
            <a:chOff x="1392" y="2880"/>
            <a:chExt cx="288" cy="480"/>
          </a:xfrm>
        </p:grpSpPr>
        <p:sp>
          <p:nvSpPr>
            <p:cNvPr id="116" name="Line 82"/>
            <p:cNvSpPr>
              <a:spLocks noChangeShapeType="1"/>
            </p:cNvSpPr>
            <p:nvPr/>
          </p:nvSpPr>
          <p:spPr bwMode="auto">
            <a:xfrm>
              <a:off x="1392" y="3072"/>
              <a:ext cx="48" cy="48"/>
            </a:xfrm>
            <a:prstGeom prst="line">
              <a:avLst/>
            </a:prstGeom>
            <a:noFill/>
            <a:ln w="12700">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7" name="Line 83"/>
            <p:cNvSpPr>
              <a:spLocks noChangeShapeType="1"/>
            </p:cNvSpPr>
            <p:nvPr/>
          </p:nvSpPr>
          <p:spPr bwMode="auto">
            <a:xfrm flipH="1">
              <a:off x="1392" y="3120"/>
              <a:ext cx="48" cy="48"/>
            </a:xfrm>
            <a:prstGeom prst="line">
              <a:avLst/>
            </a:prstGeom>
            <a:noFill/>
            <a:ln w="12700">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8" name="Line 84"/>
            <p:cNvSpPr>
              <a:spLocks noChangeShapeType="1"/>
            </p:cNvSpPr>
            <p:nvPr/>
          </p:nvSpPr>
          <p:spPr bwMode="auto">
            <a:xfrm flipV="1">
              <a:off x="1392" y="2880"/>
              <a:ext cx="0" cy="192"/>
            </a:xfrm>
            <a:prstGeom prst="line">
              <a:avLst/>
            </a:prstGeom>
            <a:noFill/>
            <a:ln w="12700">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9" name="Line 85"/>
            <p:cNvSpPr>
              <a:spLocks noChangeShapeType="1"/>
            </p:cNvSpPr>
            <p:nvPr/>
          </p:nvSpPr>
          <p:spPr bwMode="auto">
            <a:xfrm flipV="1">
              <a:off x="1392" y="3168"/>
              <a:ext cx="0" cy="192"/>
            </a:xfrm>
            <a:prstGeom prst="line">
              <a:avLst/>
            </a:prstGeom>
            <a:noFill/>
            <a:ln w="12700">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0" name="Line 86"/>
            <p:cNvSpPr>
              <a:spLocks noChangeShapeType="1"/>
            </p:cNvSpPr>
            <p:nvPr/>
          </p:nvSpPr>
          <p:spPr bwMode="auto">
            <a:xfrm flipV="1">
              <a:off x="1392" y="3216"/>
              <a:ext cx="288" cy="144"/>
            </a:xfrm>
            <a:prstGeom prst="line">
              <a:avLst/>
            </a:prstGeom>
            <a:noFill/>
            <a:ln w="12700">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1" name="Line 87"/>
            <p:cNvSpPr>
              <a:spLocks noChangeShapeType="1"/>
            </p:cNvSpPr>
            <p:nvPr/>
          </p:nvSpPr>
          <p:spPr bwMode="auto">
            <a:xfrm flipV="1">
              <a:off x="1680" y="3024"/>
              <a:ext cx="0" cy="192"/>
            </a:xfrm>
            <a:prstGeom prst="line">
              <a:avLst/>
            </a:prstGeom>
            <a:noFill/>
            <a:ln w="12700">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2" name="Line 88"/>
            <p:cNvSpPr>
              <a:spLocks noChangeShapeType="1"/>
            </p:cNvSpPr>
            <p:nvPr/>
          </p:nvSpPr>
          <p:spPr bwMode="auto">
            <a:xfrm>
              <a:off x="1392" y="2880"/>
              <a:ext cx="288" cy="144"/>
            </a:xfrm>
            <a:prstGeom prst="line">
              <a:avLst/>
            </a:prstGeom>
            <a:noFill/>
            <a:ln w="12700">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23" name="Line 89"/>
          <p:cNvSpPr>
            <a:spLocks noChangeShapeType="1"/>
          </p:cNvSpPr>
          <p:nvPr/>
        </p:nvSpPr>
        <p:spPr bwMode="auto">
          <a:xfrm>
            <a:off x="685800" y="1905000"/>
            <a:ext cx="914400" cy="0"/>
          </a:xfrm>
          <a:prstGeom prst="line">
            <a:avLst/>
          </a:prstGeom>
          <a:noFill/>
          <a:ln w="28575">
            <a:solidFill>
              <a:srgbClr val="919191"/>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4" name="Line 90"/>
          <p:cNvSpPr>
            <a:spLocks noChangeShapeType="1"/>
          </p:cNvSpPr>
          <p:nvPr/>
        </p:nvSpPr>
        <p:spPr bwMode="auto">
          <a:xfrm>
            <a:off x="1219200" y="2590800"/>
            <a:ext cx="381000" cy="0"/>
          </a:xfrm>
          <a:prstGeom prst="line">
            <a:avLst/>
          </a:prstGeom>
          <a:noFill/>
          <a:ln w="28575">
            <a:solidFill>
              <a:srgbClr val="919191"/>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5" name="Line 91"/>
          <p:cNvSpPr>
            <a:spLocks noChangeShapeType="1"/>
          </p:cNvSpPr>
          <p:nvPr/>
        </p:nvSpPr>
        <p:spPr bwMode="auto">
          <a:xfrm>
            <a:off x="76200" y="3657600"/>
            <a:ext cx="0" cy="609600"/>
          </a:xfrm>
          <a:prstGeom prst="line">
            <a:avLst/>
          </a:prstGeom>
          <a:noFill/>
          <a:ln w="28575">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6" name="Line 92"/>
          <p:cNvSpPr>
            <a:spLocks noChangeShapeType="1"/>
          </p:cNvSpPr>
          <p:nvPr/>
        </p:nvSpPr>
        <p:spPr bwMode="auto">
          <a:xfrm>
            <a:off x="1981200" y="2209800"/>
            <a:ext cx="403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7" name="Text Box 93"/>
          <p:cNvSpPr txBox="1">
            <a:spLocks noChangeArrowheads="1"/>
          </p:cNvSpPr>
          <p:nvPr/>
        </p:nvSpPr>
        <p:spPr bwMode="auto">
          <a:xfrm>
            <a:off x="1600200" y="2133600"/>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919191"/>
                </a:solidFill>
                <a:effectLst/>
                <a:uLnTx/>
                <a:uFillTx/>
              </a:rPr>
              <a:t>Add</a:t>
            </a:r>
          </a:p>
        </p:txBody>
      </p:sp>
      <p:sp>
        <p:nvSpPr>
          <p:cNvPr id="128" name="Line 94"/>
          <p:cNvSpPr>
            <a:spLocks noChangeShapeType="1"/>
          </p:cNvSpPr>
          <p:nvPr/>
        </p:nvSpPr>
        <p:spPr bwMode="auto">
          <a:xfrm>
            <a:off x="76200" y="4267200"/>
            <a:ext cx="2209800" cy="0"/>
          </a:xfrm>
          <a:prstGeom prst="line">
            <a:avLst/>
          </a:prstGeom>
          <a:noFill/>
          <a:ln w="28575">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9" name="Text Box 95"/>
          <p:cNvSpPr txBox="1">
            <a:spLocks noChangeArrowheads="1"/>
          </p:cNvSpPr>
          <p:nvPr/>
        </p:nvSpPr>
        <p:spPr bwMode="auto">
          <a:xfrm>
            <a:off x="990600" y="2438400"/>
            <a:ext cx="268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919191"/>
                </a:solidFill>
                <a:effectLst/>
                <a:uLnTx/>
                <a:uFillTx/>
              </a:rPr>
              <a:t>4</a:t>
            </a:r>
          </a:p>
        </p:txBody>
      </p:sp>
      <p:grpSp>
        <p:nvGrpSpPr>
          <p:cNvPr id="130" name="Group 96"/>
          <p:cNvGrpSpPr>
            <a:grpSpLocks/>
          </p:cNvGrpSpPr>
          <p:nvPr/>
        </p:nvGrpSpPr>
        <p:grpSpPr bwMode="auto">
          <a:xfrm>
            <a:off x="6019800" y="1981200"/>
            <a:ext cx="381000" cy="990600"/>
            <a:chOff x="1392" y="2880"/>
            <a:chExt cx="288" cy="480"/>
          </a:xfrm>
        </p:grpSpPr>
        <p:sp>
          <p:nvSpPr>
            <p:cNvPr id="131" name="Line 97"/>
            <p:cNvSpPr>
              <a:spLocks noChangeShapeType="1"/>
            </p:cNvSpPr>
            <p:nvPr/>
          </p:nvSpPr>
          <p:spPr bwMode="auto">
            <a:xfrm>
              <a:off x="1392" y="3072"/>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2" name="Line 98"/>
            <p:cNvSpPr>
              <a:spLocks noChangeShapeType="1"/>
            </p:cNvSpPr>
            <p:nvPr/>
          </p:nvSpPr>
          <p:spPr bwMode="auto">
            <a:xfrm flipH="1">
              <a:off x="1392" y="3120"/>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3" name="Line 99"/>
            <p:cNvSpPr>
              <a:spLocks noChangeShapeType="1"/>
            </p:cNvSpPr>
            <p:nvPr/>
          </p:nvSpPr>
          <p:spPr bwMode="auto">
            <a:xfrm flipV="1">
              <a:off x="1392" y="2880"/>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4" name="Line 100"/>
            <p:cNvSpPr>
              <a:spLocks noChangeShapeType="1"/>
            </p:cNvSpPr>
            <p:nvPr/>
          </p:nvSpPr>
          <p:spPr bwMode="auto">
            <a:xfrm flipV="1">
              <a:off x="1392" y="3168"/>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5" name="Line 101"/>
            <p:cNvSpPr>
              <a:spLocks noChangeShapeType="1"/>
            </p:cNvSpPr>
            <p:nvPr/>
          </p:nvSpPr>
          <p:spPr bwMode="auto">
            <a:xfrm flipV="1">
              <a:off x="1392" y="3216"/>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6" name="Line 102"/>
            <p:cNvSpPr>
              <a:spLocks noChangeShapeType="1"/>
            </p:cNvSpPr>
            <p:nvPr/>
          </p:nvSpPr>
          <p:spPr bwMode="auto">
            <a:xfrm flipV="1">
              <a:off x="1680" y="3024"/>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Line 103"/>
            <p:cNvSpPr>
              <a:spLocks noChangeShapeType="1"/>
            </p:cNvSpPr>
            <p:nvPr/>
          </p:nvSpPr>
          <p:spPr bwMode="auto">
            <a:xfrm>
              <a:off x="1392" y="2880"/>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38" name="Text Box 104"/>
          <p:cNvSpPr txBox="1">
            <a:spLocks noChangeArrowheads="1"/>
          </p:cNvSpPr>
          <p:nvPr/>
        </p:nvSpPr>
        <p:spPr bwMode="auto">
          <a:xfrm>
            <a:off x="6019800" y="2362200"/>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139" name="Line 105"/>
          <p:cNvSpPr>
            <a:spLocks noChangeShapeType="1"/>
          </p:cNvSpPr>
          <p:nvPr/>
        </p:nvSpPr>
        <p:spPr bwMode="auto">
          <a:xfrm>
            <a:off x="5791200" y="27432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Rectangle 106"/>
          <p:cNvSpPr>
            <a:spLocks noChangeArrowheads="1"/>
          </p:cNvSpPr>
          <p:nvPr/>
        </p:nvSpPr>
        <p:spPr bwMode="auto">
          <a:xfrm>
            <a:off x="381000" y="3276600"/>
            <a:ext cx="228600" cy="838200"/>
          </a:xfrm>
          <a:prstGeom prst="rect">
            <a:avLst/>
          </a:prstGeom>
          <a:noFill/>
          <a:ln w="12700">
            <a:solidFill>
              <a:srgbClr val="91919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1" name="Text Box 107"/>
          <p:cNvSpPr txBox="1">
            <a:spLocks noChangeArrowheads="1"/>
          </p:cNvSpPr>
          <p:nvPr/>
        </p:nvSpPr>
        <p:spPr bwMode="auto">
          <a:xfrm>
            <a:off x="304800" y="3505200"/>
            <a:ext cx="395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919191"/>
                </a:solidFill>
                <a:effectLst/>
                <a:uLnTx/>
                <a:uFillTx/>
              </a:rPr>
              <a:t>PC</a:t>
            </a:r>
          </a:p>
        </p:txBody>
      </p:sp>
      <p:sp>
        <p:nvSpPr>
          <p:cNvPr id="142" name="Line 108"/>
          <p:cNvSpPr>
            <a:spLocks noChangeShapeType="1"/>
          </p:cNvSpPr>
          <p:nvPr/>
        </p:nvSpPr>
        <p:spPr bwMode="auto">
          <a:xfrm>
            <a:off x="2286000" y="1828800"/>
            <a:ext cx="0" cy="2438400"/>
          </a:xfrm>
          <a:prstGeom prst="line">
            <a:avLst/>
          </a:prstGeom>
          <a:noFill/>
          <a:ln w="28575">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3" name="Line 109"/>
          <p:cNvSpPr>
            <a:spLocks noChangeShapeType="1"/>
          </p:cNvSpPr>
          <p:nvPr/>
        </p:nvSpPr>
        <p:spPr bwMode="auto">
          <a:xfrm>
            <a:off x="76200" y="3657600"/>
            <a:ext cx="304800" cy="0"/>
          </a:xfrm>
          <a:prstGeom prst="line">
            <a:avLst/>
          </a:prstGeom>
          <a:noFill/>
          <a:ln w="28575">
            <a:solidFill>
              <a:srgbClr val="919191"/>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4" name="Line 110"/>
          <p:cNvSpPr>
            <a:spLocks noChangeShapeType="1"/>
          </p:cNvSpPr>
          <p:nvPr/>
        </p:nvSpPr>
        <p:spPr bwMode="auto">
          <a:xfrm>
            <a:off x="685800" y="1905000"/>
            <a:ext cx="0" cy="1752600"/>
          </a:xfrm>
          <a:prstGeom prst="line">
            <a:avLst/>
          </a:prstGeom>
          <a:noFill/>
          <a:ln w="28575">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5" name="Line 111"/>
          <p:cNvSpPr>
            <a:spLocks noChangeShapeType="1"/>
          </p:cNvSpPr>
          <p:nvPr/>
        </p:nvSpPr>
        <p:spPr bwMode="auto">
          <a:xfrm>
            <a:off x="609600" y="3657600"/>
            <a:ext cx="76200" cy="0"/>
          </a:xfrm>
          <a:prstGeom prst="line">
            <a:avLst/>
          </a:prstGeom>
          <a:noFill/>
          <a:ln w="28575">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6" name="Line 112"/>
          <p:cNvSpPr>
            <a:spLocks noChangeShapeType="1"/>
          </p:cNvSpPr>
          <p:nvPr/>
        </p:nvSpPr>
        <p:spPr bwMode="auto">
          <a:xfrm>
            <a:off x="6400800" y="2438400"/>
            <a:ext cx="3810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7" name="Text Box 113"/>
          <p:cNvSpPr txBox="1">
            <a:spLocks noChangeArrowheads="1"/>
          </p:cNvSpPr>
          <p:nvPr/>
        </p:nvSpPr>
        <p:spPr bwMode="auto">
          <a:xfrm>
            <a:off x="6781800" y="2111375"/>
            <a:ext cx="814388" cy="73025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rPr>
              <a:t>Branch</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rPr>
              <a:t>target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rPr>
              <a:t>address</a:t>
            </a:r>
          </a:p>
        </p:txBody>
      </p:sp>
      <p:sp>
        <p:nvSpPr>
          <p:cNvPr id="148" name="Text Box 114"/>
          <p:cNvSpPr txBox="1">
            <a:spLocks noChangeArrowheads="1"/>
          </p:cNvSpPr>
          <p:nvPr/>
        </p:nvSpPr>
        <p:spPr bwMode="auto">
          <a:xfrm>
            <a:off x="6248400" y="3810000"/>
            <a:ext cx="1371600" cy="517525"/>
          </a:xfrm>
          <a:prstGeom prst="rect">
            <a:avLst/>
          </a:prstGeom>
          <a:noFill/>
          <a:ln w="12700">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(to branch control logic)</a:t>
            </a:r>
          </a:p>
        </p:txBody>
      </p:sp>
      <p:sp>
        <p:nvSpPr>
          <p:cNvPr id="149" name="Line 115"/>
          <p:cNvSpPr>
            <a:spLocks noChangeShapeType="1"/>
          </p:cNvSpPr>
          <p:nvPr/>
        </p:nvSpPr>
        <p:spPr bwMode="auto">
          <a:xfrm>
            <a:off x="5257800" y="50292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0" name="Line 116"/>
          <p:cNvSpPr>
            <a:spLocks noChangeShapeType="1"/>
          </p:cNvSpPr>
          <p:nvPr/>
        </p:nvSpPr>
        <p:spPr bwMode="auto">
          <a:xfrm>
            <a:off x="4953000" y="50292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1" name="Line 117"/>
          <p:cNvSpPr>
            <a:spLocks noChangeShapeType="1"/>
          </p:cNvSpPr>
          <p:nvPr/>
        </p:nvSpPr>
        <p:spPr bwMode="auto">
          <a:xfrm>
            <a:off x="4953000" y="42672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52" name="Group 118"/>
          <p:cNvGrpSpPr>
            <a:grpSpLocks/>
          </p:cNvGrpSpPr>
          <p:nvPr/>
        </p:nvGrpSpPr>
        <p:grpSpPr bwMode="auto">
          <a:xfrm>
            <a:off x="2971800" y="2743200"/>
            <a:ext cx="2133600" cy="3124200"/>
            <a:chOff x="2352" y="1488"/>
            <a:chExt cx="1344" cy="1968"/>
          </a:xfrm>
        </p:grpSpPr>
        <p:sp>
          <p:nvSpPr>
            <p:cNvPr id="153" name="Line 119"/>
            <p:cNvSpPr>
              <a:spLocks noChangeShapeType="1"/>
            </p:cNvSpPr>
            <p:nvPr/>
          </p:nvSpPr>
          <p:spPr bwMode="auto">
            <a:xfrm>
              <a:off x="2352" y="2688"/>
              <a:ext cx="0" cy="768"/>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4" name="Line 120"/>
            <p:cNvSpPr>
              <a:spLocks noChangeShapeType="1"/>
            </p:cNvSpPr>
            <p:nvPr/>
          </p:nvSpPr>
          <p:spPr bwMode="auto">
            <a:xfrm>
              <a:off x="2352" y="3456"/>
              <a:ext cx="432" cy="0"/>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5" name="Line 121"/>
            <p:cNvSpPr>
              <a:spLocks noChangeShapeType="1"/>
            </p:cNvSpPr>
            <p:nvPr/>
          </p:nvSpPr>
          <p:spPr bwMode="auto">
            <a:xfrm>
              <a:off x="3696" y="1488"/>
              <a:ext cx="0" cy="1968"/>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56" name="Group 122"/>
          <p:cNvGrpSpPr>
            <a:grpSpLocks/>
          </p:cNvGrpSpPr>
          <p:nvPr/>
        </p:nvGrpSpPr>
        <p:grpSpPr bwMode="auto">
          <a:xfrm>
            <a:off x="5029200" y="4267200"/>
            <a:ext cx="228600" cy="762000"/>
            <a:chOff x="3648" y="2448"/>
            <a:chExt cx="144" cy="480"/>
          </a:xfrm>
        </p:grpSpPr>
        <p:sp>
          <p:nvSpPr>
            <p:cNvPr id="157" name="Line 123"/>
            <p:cNvSpPr>
              <a:spLocks noChangeShapeType="1"/>
            </p:cNvSpPr>
            <p:nvPr/>
          </p:nvSpPr>
          <p:spPr bwMode="auto">
            <a:xfrm>
              <a:off x="3648" y="2448"/>
              <a:ext cx="144" cy="0"/>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8" name="Line 124"/>
            <p:cNvSpPr>
              <a:spLocks noChangeShapeType="1"/>
            </p:cNvSpPr>
            <p:nvPr/>
          </p:nvSpPr>
          <p:spPr bwMode="auto">
            <a:xfrm>
              <a:off x="3648" y="2928"/>
              <a:ext cx="144" cy="0"/>
            </a:xfrm>
            <a:prstGeom prst="line">
              <a:avLst/>
            </a:prstGeom>
            <a:noFill/>
            <a:ln w="28575">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82" name="Group 81"/>
          <p:cNvGrpSpPr/>
          <p:nvPr/>
        </p:nvGrpSpPr>
        <p:grpSpPr>
          <a:xfrm>
            <a:off x="7696200" y="2209800"/>
            <a:ext cx="1028700" cy="3352800"/>
            <a:chOff x="6934200" y="914400"/>
            <a:chExt cx="1600200" cy="4953000"/>
          </a:xfrm>
        </p:grpSpPr>
        <p:sp>
          <p:nvSpPr>
            <p:cNvPr id="159" name="Rectangle 23"/>
            <p:cNvSpPr>
              <a:spLocks noChangeArrowheads="1"/>
            </p:cNvSpPr>
            <p:nvPr/>
          </p:nvSpPr>
          <p:spPr bwMode="auto">
            <a:xfrm>
              <a:off x="7207144" y="118956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Fetch</a:t>
              </a:r>
            </a:p>
          </p:txBody>
        </p:sp>
        <p:sp>
          <p:nvSpPr>
            <p:cNvPr id="160" name="Rectangle 24"/>
            <p:cNvSpPr>
              <a:spLocks noChangeArrowheads="1"/>
            </p:cNvSpPr>
            <p:nvPr/>
          </p:nvSpPr>
          <p:spPr bwMode="auto">
            <a:xfrm>
              <a:off x="7207144" y="203799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Decode</a:t>
              </a:r>
            </a:p>
          </p:txBody>
        </p:sp>
        <p:sp>
          <p:nvSpPr>
            <p:cNvPr id="161" name="Rectangle 25"/>
            <p:cNvSpPr>
              <a:spLocks noChangeArrowheads="1"/>
            </p:cNvSpPr>
            <p:nvPr/>
          </p:nvSpPr>
          <p:spPr bwMode="auto">
            <a:xfrm>
              <a:off x="7207144" y="2883562"/>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Operand</a:t>
              </a:r>
            </a:p>
            <a:p>
              <a:pPr marL="342900" indent="-342900" algn="ctr">
                <a:lnSpc>
                  <a:spcPct val="86000"/>
                </a:lnSpc>
                <a:spcBef>
                  <a:spcPct val="40000"/>
                </a:spcBef>
              </a:pPr>
              <a:r>
                <a:rPr lang="en-US" sz="1000" b="1" i="1" dirty="0"/>
                <a:t>Fetch</a:t>
              </a:r>
            </a:p>
          </p:txBody>
        </p:sp>
        <p:sp>
          <p:nvSpPr>
            <p:cNvPr id="162" name="Rectangle 26"/>
            <p:cNvSpPr>
              <a:spLocks noChangeArrowheads="1"/>
            </p:cNvSpPr>
            <p:nvPr/>
          </p:nvSpPr>
          <p:spPr bwMode="auto">
            <a:xfrm>
              <a:off x="7207144" y="3731992"/>
              <a:ext cx="1327256" cy="275833"/>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8000"/>
                </a:lnSpc>
                <a:spcBef>
                  <a:spcPct val="43000"/>
                </a:spcBef>
              </a:pPr>
              <a:r>
                <a:rPr lang="en-US" sz="1000" b="1" i="1">
                  <a:solidFill>
                    <a:srgbClr val="FF0000"/>
                  </a:solidFill>
                </a:rPr>
                <a:t>Execute</a:t>
              </a:r>
            </a:p>
          </p:txBody>
        </p:sp>
        <p:sp>
          <p:nvSpPr>
            <p:cNvPr id="163" name="Rectangle 27"/>
            <p:cNvSpPr>
              <a:spLocks noChangeArrowheads="1"/>
            </p:cNvSpPr>
            <p:nvPr/>
          </p:nvSpPr>
          <p:spPr bwMode="auto">
            <a:xfrm>
              <a:off x="7207144" y="4316721"/>
              <a:ext cx="1327256" cy="50808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a:solidFill>
                    <a:schemeClr val="tx1"/>
                  </a:solidFill>
                </a:rPr>
                <a:t>Result</a:t>
              </a:r>
            </a:p>
            <a:p>
              <a:pPr marL="342900" indent="-342900" algn="ctr">
                <a:lnSpc>
                  <a:spcPct val="86000"/>
                </a:lnSpc>
                <a:spcBef>
                  <a:spcPct val="40000"/>
                </a:spcBef>
              </a:pPr>
              <a:r>
                <a:rPr lang="en-US" sz="1000" b="1" i="1">
                  <a:solidFill>
                    <a:schemeClr val="tx1"/>
                  </a:solidFill>
                </a:rPr>
                <a:t>Store</a:t>
              </a:r>
            </a:p>
          </p:txBody>
        </p:sp>
        <p:sp>
          <p:nvSpPr>
            <p:cNvPr id="164" name="Rectangle 28"/>
            <p:cNvSpPr>
              <a:spLocks noChangeArrowheads="1"/>
            </p:cNvSpPr>
            <p:nvPr/>
          </p:nvSpPr>
          <p:spPr bwMode="auto">
            <a:xfrm>
              <a:off x="7207144" y="5165152"/>
              <a:ext cx="1327256" cy="50808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solidFill>
                    <a:schemeClr val="tx1"/>
                  </a:solidFill>
                </a:rPr>
                <a:t>Next</a:t>
              </a:r>
            </a:p>
            <a:p>
              <a:pPr marL="342900" indent="-342900" algn="ctr">
                <a:lnSpc>
                  <a:spcPct val="86000"/>
                </a:lnSpc>
                <a:spcBef>
                  <a:spcPct val="40000"/>
                </a:spcBef>
              </a:pPr>
              <a:r>
                <a:rPr lang="en-US" sz="1000" b="1" i="1" dirty="0">
                  <a:solidFill>
                    <a:schemeClr val="tx1"/>
                  </a:solidFill>
                </a:rPr>
                <a:t>Instruction</a:t>
              </a:r>
            </a:p>
          </p:txBody>
        </p:sp>
        <p:sp>
          <p:nvSpPr>
            <p:cNvPr id="165" name="Line 29"/>
            <p:cNvSpPr>
              <a:spLocks noChangeShapeType="1"/>
            </p:cNvSpPr>
            <p:nvPr/>
          </p:nvSpPr>
          <p:spPr bwMode="auto">
            <a:xfrm>
              <a:off x="7833309" y="1762831"/>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166" name="Line 30"/>
            <p:cNvSpPr>
              <a:spLocks noChangeShapeType="1"/>
            </p:cNvSpPr>
            <p:nvPr/>
          </p:nvSpPr>
          <p:spPr bwMode="auto">
            <a:xfrm>
              <a:off x="7833309" y="345682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167" name="Line 31"/>
            <p:cNvSpPr>
              <a:spLocks noChangeShapeType="1"/>
            </p:cNvSpPr>
            <p:nvPr/>
          </p:nvSpPr>
          <p:spPr bwMode="auto">
            <a:xfrm>
              <a:off x="7833309" y="260839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168" name="Line 32"/>
            <p:cNvSpPr>
              <a:spLocks noChangeShapeType="1"/>
            </p:cNvSpPr>
            <p:nvPr/>
          </p:nvSpPr>
          <p:spPr bwMode="auto">
            <a:xfrm>
              <a:off x="7833309" y="488998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169" name="Line 33"/>
            <p:cNvSpPr>
              <a:spLocks noChangeShapeType="1"/>
            </p:cNvSpPr>
            <p:nvPr/>
          </p:nvSpPr>
          <p:spPr bwMode="auto">
            <a:xfrm>
              <a:off x="7833309" y="3978495"/>
              <a:ext cx="0" cy="323894"/>
            </a:xfrm>
            <a:prstGeom prst="line">
              <a:avLst/>
            </a:prstGeom>
            <a:noFill/>
            <a:ln w="25400">
              <a:solidFill>
                <a:schemeClr val="tx1"/>
              </a:solidFill>
              <a:round/>
              <a:headEnd/>
              <a:tailEnd type="triangle" w="med" len="med"/>
            </a:ln>
            <a:effectLst/>
          </p:spPr>
          <p:txBody>
            <a:bodyPr/>
            <a:lstStyle/>
            <a:p>
              <a:endParaRPr lang="en-US" sz="1000"/>
            </a:p>
          </p:txBody>
        </p:sp>
        <p:sp>
          <p:nvSpPr>
            <p:cNvPr id="170" name="Line 34"/>
            <p:cNvSpPr>
              <a:spLocks noChangeShapeType="1"/>
            </p:cNvSpPr>
            <p:nvPr/>
          </p:nvSpPr>
          <p:spPr bwMode="auto">
            <a:xfrm>
              <a:off x="7833309" y="5738416"/>
              <a:ext cx="0" cy="128984"/>
            </a:xfrm>
            <a:prstGeom prst="line">
              <a:avLst/>
            </a:prstGeom>
            <a:noFill/>
            <a:ln w="25400">
              <a:solidFill>
                <a:schemeClr val="tx1"/>
              </a:solidFill>
              <a:round/>
              <a:headEnd/>
              <a:tailEnd/>
            </a:ln>
            <a:effectLst/>
          </p:spPr>
          <p:txBody>
            <a:bodyPr/>
            <a:lstStyle/>
            <a:p>
              <a:endParaRPr lang="en-US" sz="1000"/>
            </a:p>
          </p:txBody>
        </p:sp>
        <p:sp>
          <p:nvSpPr>
            <p:cNvPr id="171" name="Line 35"/>
            <p:cNvSpPr>
              <a:spLocks noChangeShapeType="1"/>
            </p:cNvSpPr>
            <p:nvPr/>
          </p:nvSpPr>
          <p:spPr bwMode="auto">
            <a:xfrm flipH="1">
              <a:off x="6934200" y="5867400"/>
              <a:ext cx="899109" cy="0"/>
            </a:xfrm>
            <a:prstGeom prst="line">
              <a:avLst/>
            </a:prstGeom>
            <a:noFill/>
            <a:ln w="25400">
              <a:solidFill>
                <a:schemeClr val="tx1"/>
              </a:solidFill>
              <a:round/>
              <a:headEnd/>
              <a:tailEnd/>
            </a:ln>
            <a:effectLst/>
          </p:spPr>
          <p:txBody>
            <a:bodyPr/>
            <a:lstStyle/>
            <a:p>
              <a:endParaRPr lang="en-US" sz="1000"/>
            </a:p>
          </p:txBody>
        </p:sp>
        <p:sp>
          <p:nvSpPr>
            <p:cNvPr id="172" name="Line 36"/>
            <p:cNvSpPr>
              <a:spLocks noChangeShapeType="1"/>
            </p:cNvSpPr>
            <p:nvPr/>
          </p:nvSpPr>
          <p:spPr bwMode="auto">
            <a:xfrm flipV="1">
              <a:off x="6934200" y="914400"/>
              <a:ext cx="0" cy="4953000"/>
            </a:xfrm>
            <a:prstGeom prst="line">
              <a:avLst/>
            </a:prstGeom>
            <a:noFill/>
            <a:ln w="25400">
              <a:solidFill>
                <a:schemeClr val="tx1"/>
              </a:solidFill>
              <a:round/>
              <a:headEnd/>
              <a:tailEnd/>
            </a:ln>
            <a:effectLst/>
          </p:spPr>
          <p:txBody>
            <a:bodyPr/>
            <a:lstStyle/>
            <a:p>
              <a:endParaRPr lang="en-US" sz="1000"/>
            </a:p>
          </p:txBody>
        </p:sp>
        <p:sp>
          <p:nvSpPr>
            <p:cNvPr id="173" name="Line 37"/>
            <p:cNvSpPr>
              <a:spLocks noChangeShapeType="1"/>
            </p:cNvSpPr>
            <p:nvPr/>
          </p:nvSpPr>
          <p:spPr bwMode="auto">
            <a:xfrm>
              <a:off x="6934200" y="914400"/>
              <a:ext cx="899109" cy="0"/>
            </a:xfrm>
            <a:prstGeom prst="line">
              <a:avLst/>
            </a:prstGeom>
            <a:noFill/>
            <a:ln w="25400">
              <a:solidFill>
                <a:schemeClr val="tx1"/>
              </a:solidFill>
              <a:round/>
              <a:headEnd/>
              <a:tailEnd/>
            </a:ln>
            <a:effectLst/>
          </p:spPr>
          <p:txBody>
            <a:bodyPr/>
            <a:lstStyle/>
            <a:p>
              <a:endParaRPr lang="en-US" sz="1000"/>
            </a:p>
          </p:txBody>
        </p:sp>
        <p:sp>
          <p:nvSpPr>
            <p:cNvPr id="174" name="Line 38"/>
            <p:cNvSpPr>
              <a:spLocks noChangeShapeType="1"/>
            </p:cNvSpPr>
            <p:nvPr/>
          </p:nvSpPr>
          <p:spPr bwMode="auto">
            <a:xfrm>
              <a:off x="7833309" y="914400"/>
              <a:ext cx="0" cy="260835"/>
            </a:xfrm>
            <a:prstGeom prst="line">
              <a:avLst/>
            </a:prstGeom>
            <a:noFill/>
            <a:ln w="25400">
              <a:solidFill>
                <a:schemeClr val="tx1"/>
              </a:solidFill>
              <a:round/>
              <a:headEnd/>
              <a:tailEnd type="triangle" w="med" len="med"/>
            </a:ln>
            <a:effectLst/>
          </p:spPr>
          <p:txBody>
            <a:bodyPr/>
            <a:lstStyle/>
            <a:p>
              <a:endParaRPr lang="en-US" sz="1000"/>
            </a:p>
          </p:txBody>
        </p:sp>
      </p:grpSp>
      <p:sp>
        <p:nvSpPr>
          <p:cNvPr id="175" name="Line 108"/>
          <p:cNvSpPr>
            <a:spLocks noChangeShapeType="1"/>
          </p:cNvSpPr>
          <p:nvPr/>
        </p:nvSpPr>
        <p:spPr bwMode="auto">
          <a:xfrm>
            <a:off x="2286000" y="1828800"/>
            <a:ext cx="4343400" cy="0"/>
          </a:xfrm>
          <a:prstGeom prst="line">
            <a:avLst/>
          </a:prstGeom>
          <a:noFill/>
          <a:ln w="28575">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6" name="Line 108"/>
          <p:cNvSpPr>
            <a:spLocks noChangeShapeType="1"/>
          </p:cNvSpPr>
          <p:nvPr/>
        </p:nvSpPr>
        <p:spPr bwMode="auto">
          <a:xfrm>
            <a:off x="6629400" y="1828800"/>
            <a:ext cx="0" cy="609600"/>
          </a:xfrm>
          <a:prstGeom prst="line">
            <a:avLst/>
          </a:prstGeom>
          <a:noFill/>
          <a:ln w="28575">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3959456802"/>
      </p:ext>
    </p:extLst>
  </p:cSld>
  <p:clrMapOvr>
    <a:masterClrMapping/>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wipe(left)">
                                      <p:cBhvr>
                                        <p:cTn id="7" dur="500"/>
                                        <p:tgtEl>
                                          <p:spTgt spid="15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wipe(left)">
                                      <p:cBhvr>
                                        <p:cTn id="12"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b="1" dirty="0" err="1" smtClean="0"/>
              <a:t>Lệnh</a:t>
            </a:r>
            <a:r>
              <a:rPr lang="en-US" b="1" dirty="0" smtClean="0"/>
              <a:t> </a:t>
            </a:r>
            <a:r>
              <a:rPr lang="en-US" b="1" dirty="0" err="1" smtClean="0"/>
              <a:t>nhảy</a:t>
            </a:r>
            <a:r>
              <a:rPr lang="en-US" b="1" dirty="0" smtClean="0"/>
              <a:t> </a:t>
            </a:r>
            <a:r>
              <a:rPr lang="en-US" b="1" dirty="0" err="1" smtClean="0"/>
              <a:t>không</a:t>
            </a:r>
            <a:r>
              <a:rPr lang="en-US" b="1" dirty="0" smtClean="0"/>
              <a:t> </a:t>
            </a:r>
            <a:r>
              <a:rPr lang="en-US" b="1" dirty="0" err="1" smtClean="0"/>
              <a:t>điều</a:t>
            </a:r>
            <a:r>
              <a:rPr lang="en-US" b="1" dirty="0" smtClean="0"/>
              <a:t> </a:t>
            </a:r>
            <a:r>
              <a:rPr lang="en-US" b="1" dirty="0" err="1" smtClean="0"/>
              <a:t>kiện</a:t>
            </a:r>
            <a:endParaRPr lang="en-US" b="1" dirty="0"/>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43</a:t>
            </a:fld>
            <a:endParaRPr lang="en-US" dirty="0"/>
          </a:p>
        </p:txBody>
      </p:sp>
      <p:sp>
        <p:nvSpPr>
          <p:cNvPr id="49" name="Rectangle 3"/>
          <p:cNvSpPr txBox="1">
            <a:spLocks noChangeArrowheads="1"/>
          </p:cNvSpPr>
          <p:nvPr/>
        </p:nvSpPr>
        <p:spPr bwMode="auto">
          <a:xfrm>
            <a:off x="381000" y="838200"/>
            <a:ext cx="8458200" cy="359073"/>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4163" indent="-246063">
              <a:spcBef>
                <a:spcPct val="20000"/>
              </a:spcBef>
              <a:buClr>
                <a:srgbClr val="FC0128"/>
              </a:buClr>
              <a:buSzPct val="75000"/>
              <a:buFont typeface="Monotype Sorts" pitchFamily="2" charset="2"/>
              <a:buChar char="l"/>
            </a:pPr>
            <a:r>
              <a:rPr lang="en-US" sz="2000" kern="0" noProof="0" dirty="0" err="1" smtClean="0">
                <a:solidFill>
                  <a:srgbClr val="000000"/>
                </a:solidFill>
                <a:latin typeface="Arial"/>
              </a:rPr>
              <a:t>Thay</a:t>
            </a:r>
            <a:r>
              <a:rPr lang="en-US" sz="2000" kern="0" noProof="0" dirty="0" smtClean="0">
                <a:solidFill>
                  <a:srgbClr val="000000"/>
                </a:solidFill>
                <a:latin typeface="Arial"/>
              </a:rPr>
              <a:t> 28 bit </a:t>
            </a:r>
            <a:r>
              <a:rPr lang="en-US" sz="2000" kern="0" noProof="0" dirty="0" err="1" smtClean="0">
                <a:solidFill>
                  <a:srgbClr val="000000"/>
                </a:solidFill>
                <a:latin typeface="Arial"/>
              </a:rPr>
              <a:t>thấp</a:t>
            </a:r>
            <a:r>
              <a:rPr lang="en-US" sz="2000" kern="0" noProof="0" dirty="0" smtClean="0">
                <a:solidFill>
                  <a:srgbClr val="000000"/>
                </a:solidFill>
                <a:latin typeface="Arial"/>
              </a:rPr>
              <a:t> </a:t>
            </a:r>
            <a:r>
              <a:rPr lang="en-US" sz="2000" kern="0" noProof="0" dirty="0" err="1" smtClean="0">
                <a:solidFill>
                  <a:srgbClr val="000000"/>
                </a:solidFill>
                <a:latin typeface="Arial"/>
              </a:rPr>
              <a:t>của</a:t>
            </a:r>
            <a:r>
              <a:rPr lang="en-US" sz="2000" kern="0" noProof="0" dirty="0" smtClean="0">
                <a:solidFill>
                  <a:srgbClr val="000000"/>
                </a:solidFill>
                <a:latin typeface="Arial"/>
              </a:rPr>
              <a:t> PC </a:t>
            </a:r>
            <a:r>
              <a:rPr lang="en-US" sz="2000" kern="0" noProof="0" dirty="0" err="1" smtClean="0">
                <a:solidFill>
                  <a:srgbClr val="000000"/>
                </a:solidFill>
                <a:latin typeface="Arial"/>
              </a:rPr>
              <a:t>bằng</a:t>
            </a:r>
            <a:r>
              <a:rPr lang="en-US" sz="2000" kern="0" noProof="0" dirty="0" smtClean="0">
                <a:solidFill>
                  <a:srgbClr val="000000"/>
                </a:solidFill>
                <a:latin typeface="Arial"/>
              </a:rPr>
              <a:t> 26 </a:t>
            </a:r>
            <a:r>
              <a:rPr lang="en-US" sz="2000" kern="0" noProof="0" dirty="0" err="1" smtClean="0">
                <a:solidFill>
                  <a:srgbClr val="000000"/>
                </a:solidFill>
                <a:latin typeface="Arial"/>
              </a:rPr>
              <a:t>bít</a:t>
            </a:r>
            <a:r>
              <a:rPr lang="en-US" sz="2000" kern="0" noProof="0" dirty="0" smtClean="0">
                <a:solidFill>
                  <a:srgbClr val="000000"/>
                </a:solidFill>
                <a:latin typeface="Arial"/>
              </a:rPr>
              <a:t> </a:t>
            </a:r>
            <a:r>
              <a:rPr lang="en-US" sz="2000" kern="0" noProof="0" dirty="0" err="1" smtClean="0">
                <a:solidFill>
                  <a:srgbClr val="000000"/>
                </a:solidFill>
                <a:latin typeface="Arial"/>
              </a:rPr>
              <a:t>thấp</a:t>
            </a:r>
            <a:r>
              <a:rPr lang="en-US" sz="2000" kern="0" noProof="0" dirty="0" smtClean="0">
                <a:solidFill>
                  <a:srgbClr val="000000"/>
                </a:solidFill>
                <a:latin typeface="Arial"/>
              </a:rPr>
              <a:t> </a:t>
            </a:r>
            <a:r>
              <a:rPr lang="en-US" sz="2000" kern="0" noProof="0" dirty="0" err="1" smtClean="0">
                <a:solidFill>
                  <a:srgbClr val="000000"/>
                </a:solidFill>
                <a:latin typeface="Arial"/>
              </a:rPr>
              <a:t>của</a:t>
            </a:r>
            <a:r>
              <a:rPr lang="en-US" sz="2000" kern="0" noProof="0" dirty="0" smtClean="0">
                <a:solidFill>
                  <a:srgbClr val="000000"/>
                </a:solidFill>
                <a:latin typeface="Arial"/>
              </a:rPr>
              <a:t> </a:t>
            </a:r>
            <a:r>
              <a:rPr lang="en-US" sz="2000" kern="0" noProof="0" dirty="0" err="1" smtClean="0">
                <a:solidFill>
                  <a:srgbClr val="000000"/>
                </a:solidFill>
                <a:latin typeface="Arial"/>
              </a:rPr>
              <a:t>lệnh</a:t>
            </a:r>
            <a:r>
              <a:rPr lang="en-US" sz="2000" kern="0" noProof="0" dirty="0" smtClean="0">
                <a:solidFill>
                  <a:srgbClr val="000000"/>
                </a:solidFill>
                <a:latin typeface="Arial"/>
              </a:rPr>
              <a:t> </a:t>
            </a:r>
            <a:r>
              <a:rPr lang="en-US" sz="2000" kern="0" dirty="0" err="1" smtClean="0">
                <a:solidFill>
                  <a:srgbClr val="000000"/>
                </a:solidFill>
                <a:latin typeface="Arial"/>
              </a:rPr>
              <a:t>được</a:t>
            </a:r>
            <a:r>
              <a:rPr lang="en-US" sz="2000" kern="0" dirty="0" smtClean="0">
                <a:solidFill>
                  <a:srgbClr val="000000"/>
                </a:solidFill>
                <a:latin typeface="Arial"/>
              </a:rPr>
              <a:t> </a:t>
            </a:r>
            <a:r>
              <a:rPr lang="en-US" sz="2000" kern="0" dirty="0" err="1" smtClean="0">
                <a:solidFill>
                  <a:srgbClr val="000000"/>
                </a:solidFill>
                <a:latin typeface="Arial"/>
              </a:rPr>
              <a:t>nạp</a:t>
            </a:r>
            <a:r>
              <a:rPr lang="en-US" sz="2000" kern="0" dirty="0" smtClean="0">
                <a:solidFill>
                  <a:srgbClr val="000000"/>
                </a:solidFill>
                <a:latin typeface="Arial"/>
              </a:rPr>
              <a:t> </a:t>
            </a:r>
            <a:r>
              <a:rPr lang="en-US" sz="2000" kern="0" dirty="0" err="1" smtClean="0">
                <a:solidFill>
                  <a:srgbClr val="000000"/>
                </a:solidFill>
                <a:latin typeface="Arial"/>
              </a:rPr>
              <a:t>và</a:t>
            </a:r>
            <a:r>
              <a:rPr lang="en-US" sz="2000" kern="0" dirty="0" smtClean="0">
                <a:solidFill>
                  <a:srgbClr val="000000"/>
                </a:solidFill>
                <a:latin typeface="Arial"/>
              </a:rPr>
              <a:t> 2 </a:t>
            </a:r>
            <a:r>
              <a:rPr lang="en-US" sz="2000" kern="0" dirty="0" err="1" smtClean="0">
                <a:solidFill>
                  <a:srgbClr val="000000"/>
                </a:solidFill>
                <a:latin typeface="Arial"/>
              </a:rPr>
              <a:t>bít</a:t>
            </a:r>
            <a:r>
              <a:rPr lang="en-US" sz="2000" kern="0" dirty="0" smtClean="0">
                <a:solidFill>
                  <a:srgbClr val="000000"/>
                </a:solidFill>
                <a:latin typeface="Arial"/>
              </a:rPr>
              <a:t> 0</a:t>
            </a:r>
            <a:endParaRPr kumimoji="0" lang="en-US" sz="2000" b="0" i="0" u="none" strike="noStrike" kern="0" cap="none" spc="0" normalizeH="0" baseline="0" noProof="0" dirty="0">
              <a:ln>
                <a:noFill/>
              </a:ln>
              <a:solidFill>
                <a:srgbClr val="000000"/>
              </a:solidFill>
              <a:effectLst/>
              <a:uLnTx/>
              <a:uFillTx/>
              <a:latin typeface="Arial"/>
            </a:endParaRPr>
          </a:p>
        </p:txBody>
      </p:sp>
      <p:grpSp>
        <p:nvGrpSpPr>
          <p:cNvPr id="50" name="Group 4"/>
          <p:cNvGrpSpPr>
            <a:grpSpLocks/>
          </p:cNvGrpSpPr>
          <p:nvPr/>
        </p:nvGrpSpPr>
        <p:grpSpPr bwMode="auto">
          <a:xfrm>
            <a:off x="3065092" y="2436253"/>
            <a:ext cx="395243" cy="1059363"/>
            <a:chOff x="1392" y="2880"/>
            <a:chExt cx="288" cy="480"/>
          </a:xfrm>
        </p:grpSpPr>
        <p:sp>
          <p:nvSpPr>
            <p:cNvPr id="51" name="Line 5"/>
            <p:cNvSpPr>
              <a:spLocks noChangeShapeType="1"/>
            </p:cNvSpPr>
            <p:nvPr/>
          </p:nvSpPr>
          <p:spPr bwMode="auto">
            <a:xfrm>
              <a:off x="1392" y="3072"/>
              <a:ext cx="48" cy="48"/>
            </a:xfrm>
            <a:prstGeom prst="line">
              <a:avLst/>
            </a:prstGeom>
            <a:noFill/>
            <a:ln w="12700">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 name="Line 6"/>
            <p:cNvSpPr>
              <a:spLocks noChangeShapeType="1"/>
            </p:cNvSpPr>
            <p:nvPr/>
          </p:nvSpPr>
          <p:spPr bwMode="auto">
            <a:xfrm flipH="1">
              <a:off x="1392" y="3120"/>
              <a:ext cx="48" cy="48"/>
            </a:xfrm>
            <a:prstGeom prst="line">
              <a:avLst/>
            </a:prstGeom>
            <a:noFill/>
            <a:ln w="12700">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 name="Line 7"/>
            <p:cNvSpPr>
              <a:spLocks noChangeShapeType="1"/>
            </p:cNvSpPr>
            <p:nvPr/>
          </p:nvSpPr>
          <p:spPr bwMode="auto">
            <a:xfrm flipV="1">
              <a:off x="1392" y="2880"/>
              <a:ext cx="0" cy="192"/>
            </a:xfrm>
            <a:prstGeom prst="line">
              <a:avLst/>
            </a:prstGeom>
            <a:noFill/>
            <a:ln w="12700">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 name="Line 8"/>
            <p:cNvSpPr>
              <a:spLocks noChangeShapeType="1"/>
            </p:cNvSpPr>
            <p:nvPr/>
          </p:nvSpPr>
          <p:spPr bwMode="auto">
            <a:xfrm flipV="1">
              <a:off x="1392" y="3168"/>
              <a:ext cx="0" cy="192"/>
            </a:xfrm>
            <a:prstGeom prst="line">
              <a:avLst/>
            </a:prstGeom>
            <a:noFill/>
            <a:ln w="12700">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 name="Line 9"/>
            <p:cNvSpPr>
              <a:spLocks noChangeShapeType="1"/>
            </p:cNvSpPr>
            <p:nvPr/>
          </p:nvSpPr>
          <p:spPr bwMode="auto">
            <a:xfrm flipV="1">
              <a:off x="1392" y="3216"/>
              <a:ext cx="288" cy="144"/>
            </a:xfrm>
            <a:prstGeom prst="line">
              <a:avLst/>
            </a:prstGeom>
            <a:noFill/>
            <a:ln w="12700">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 name="Line 10"/>
            <p:cNvSpPr>
              <a:spLocks noChangeShapeType="1"/>
            </p:cNvSpPr>
            <p:nvPr/>
          </p:nvSpPr>
          <p:spPr bwMode="auto">
            <a:xfrm flipV="1">
              <a:off x="1680" y="3024"/>
              <a:ext cx="0" cy="192"/>
            </a:xfrm>
            <a:prstGeom prst="line">
              <a:avLst/>
            </a:prstGeom>
            <a:noFill/>
            <a:ln w="12700">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 name="Line 11"/>
            <p:cNvSpPr>
              <a:spLocks noChangeShapeType="1"/>
            </p:cNvSpPr>
            <p:nvPr/>
          </p:nvSpPr>
          <p:spPr bwMode="auto">
            <a:xfrm>
              <a:off x="1392" y="2880"/>
              <a:ext cx="288" cy="144"/>
            </a:xfrm>
            <a:prstGeom prst="line">
              <a:avLst/>
            </a:prstGeom>
            <a:noFill/>
            <a:ln w="12700">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8" name="Rectangle 12"/>
          <p:cNvSpPr>
            <a:spLocks noChangeArrowheads="1"/>
          </p:cNvSpPr>
          <p:nvPr/>
        </p:nvSpPr>
        <p:spPr bwMode="auto">
          <a:xfrm>
            <a:off x="2369322" y="3547516"/>
            <a:ext cx="1501924" cy="1548300"/>
          </a:xfrm>
          <a:prstGeom prst="rect">
            <a:avLst/>
          </a:prstGeom>
          <a:noFill/>
          <a:ln w="12700">
            <a:solidFill>
              <a:srgbClr val="919191"/>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 name="Rectangle 13"/>
          <p:cNvSpPr>
            <a:spLocks noChangeArrowheads="1"/>
          </p:cNvSpPr>
          <p:nvPr/>
        </p:nvSpPr>
        <p:spPr bwMode="auto">
          <a:xfrm>
            <a:off x="1847316" y="3970832"/>
            <a:ext cx="237145" cy="896384"/>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 name="Line 14"/>
          <p:cNvSpPr>
            <a:spLocks noChangeShapeType="1"/>
          </p:cNvSpPr>
          <p:nvPr/>
        </p:nvSpPr>
        <p:spPr bwMode="auto">
          <a:xfrm>
            <a:off x="3827804" y="4410016"/>
            <a:ext cx="316195"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 name="Line 15"/>
          <p:cNvSpPr>
            <a:spLocks noChangeShapeType="1"/>
          </p:cNvSpPr>
          <p:nvPr/>
        </p:nvSpPr>
        <p:spPr bwMode="auto">
          <a:xfrm>
            <a:off x="2075204" y="4410016"/>
            <a:ext cx="316195" cy="0"/>
          </a:xfrm>
          <a:prstGeom prst="line">
            <a:avLst/>
          </a:prstGeom>
          <a:noFill/>
          <a:ln w="28575">
            <a:solidFill>
              <a:srgbClr val="919191"/>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 name="Line 16"/>
          <p:cNvSpPr>
            <a:spLocks noChangeShapeType="1"/>
          </p:cNvSpPr>
          <p:nvPr/>
        </p:nvSpPr>
        <p:spPr bwMode="auto">
          <a:xfrm>
            <a:off x="2145706" y="2657416"/>
            <a:ext cx="948583" cy="0"/>
          </a:xfrm>
          <a:prstGeom prst="line">
            <a:avLst/>
          </a:prstGeom>
          <a:noFill/>
          <a:ln w="28575">
            <a:solidFill>
              <a:srgbClr val="919191"/>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Line 17"/>
          <p:cNvSpPr>
            <a:spLocks noChangeShapeType="1"/>
          </p:cNvSpPr>
          <p:nvPr/>
        </p:nvSpPr>
        <p:spPr bwMode="auto">
          <a:xfrm>
            <a:off x="2684092" y="3343216"/>
            <a:ext cx="395243" cy="0"/>
          </a:xfrm>
          <a:prstGeom prst="line">
            <a:avLst/>
          </a:prstGeom>
          <a:noFill/>
          <a:ln w="28575">
            <a:solidFill>
              <a:srgbClr val="919191"/>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 name="Line 18"/>
          <p:cNvSpPr>
            <a:spLocks noChangeShapeType="1"/>
          </p:cNvSpPr>
          <p:nvPr/>
        </p:nvSpPr>
        <p:spPr bwMode="auto">
          <a:xfrm>
            <a:off x="3767589" y="2341832"/>
            <a:ext cx="0" cy="651916"/>
          </a:xfrm>
          <a:prstGeom prst="line">
            <a:avLst/>
          </a:prstGeom>
          <a:noFill/>
          <a:ln w="28575">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 name="Line 19"/>
          <p:cNvSpPr>
            <a:spLocks noChangeShapeType="1"/>
          </p:cNvSpPr>
          <p:nvPr/>
        </p:nvSpPr>
        <p:spPr bwMode="auto">
          <a:xfrm>
            <a:off x="3446804" y="2962216"/>
            <a:ext cx="316195" cy="0"/>
          </a:xfrm>
          <a:prstGeom prst="line">
            <a:avLst/>
          </a:prstGeom>
          <a:noFill/>
          <a:ln w="28575">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 name="Text Box 20"/>
          <p:cNvSpPr txBox="1">
            <a:spLocks noChangeArrowheads="1"/>
          </p:cNvSpPr>
          <p:nvPr/>
        </p:nvSpPr>
        <p:spPr bwMode="auto">
          <a:xfrm>
            <a:off x="2299725" y="4149679"/>
            <a:ext cx="769078" cy="461665"/>
          </a:xfrm>
          <a:prstGeom prst="rect">
            <a:avLst/>
          </a:prstGeom>
          <a:noFill/>
          <a:ln w="12700">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19191"/>
                </a:solidFill>
                <a:effectLst/>
                <a:uLnTx/>
                <a:uFillTx/>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19191"/>
                </a:solidFill>
                <a:effectLst/>
                <a:uLnTx/>
                <a:uFillTx/>
              </a:rPr>
              <a:t>Address</a:t>
            </a:r>
          </a:p>
        </p:txBody>
      </p:sp>
      <p:sp>
        <p:nvSpPr>
          <p:cNvPr id="67" name="Text Box 21"/>
          <p:cNvSpPr txBox="1">
            <a:spLocks noChangeArrowheads="1"/>
          </p:cNvSpPr>
          <p:nvPr/>
        </p:nvSpPr>
        <p:spPr bwMode="auto">
          <a:xfrm>
            <a:off x="3060375" y="4238552"/>
            <a:ext cx="918940" cy="276999"/>
          </a:xfrm>
          <a:prstGeom prst="rect">
            <a:avLst/>
          </a:prstGeom>
          <a:noFill/>
          <a:ln w="12700">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919191"/>
                </a:solidFill>
                <a:effectLst/>
                <a:uLnTx/>
                <a:uFillTx/>
              </a:rPr>
              <a:t>Instruction</a:t>
            </a:r>
          </a:p>
        </p:txBody>
      </p:sp>
      <p:sp>
        <p:nvSpPr>
          <p:cNvPr id="68" name="Text Box 22"/>
          <p:cNvSpPr txBox="1">
            <a:spLocks noChangeArrowheads="1"/>
          </p:cNvSpPr>
          <p:nvPr/>
        </p:nvSpPr>
        <p:spPr bwMode="auto">
          <a:xfrm>
            <a:off x="2602358" y="3692479"/>
            <a:ext cx="1009517" cy="461665"/>
          </a:xfrm>
          <a:prstGeom prst="rect">
            <a:avLst/>
          </a:prstGeom>
          <a:noFill/>
          <a:ln w="12700">
            <a:noFill/>
            <a:miter lim="800000"/>
            <a:headEnd/>
            <a:tailEn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919191"/>
                </a:solidFill>
                <a:effectLst/>
                <a:uLnTx/>
                <a:uFillTx/>
              </a:rPr>
              <a:t>Instruction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919191"/>
                </a:solidFill>
                <a:effectLst/>
                <a:uLnTx/>
                <a:uFillTx/>
              </a:rPr>
              <a:t>Memory</a:t>
            </a:r>
          </a:p>
        </p:txBody>
      </p:sp>
      <p:sp>
        <p:nvSpPr>
          <p:cNvPr id="69" name="Text Box 23"/>
          <p:cNvSpPr txBox="1">
            <a:spLocks noChangeArrowheads="1"/>
          </p:cNvSpPr>
          <p:nvPr/>
        </p:nvSpPr>
        <p:spPr bwMode="auto">
          <a:xfrm>
            <a:off x="3064159" y="2866952"/>
            <a:ext cx="498994" cy="276999"/>
          </a:xfrm>
          <a:prstGeom prst="rect">
            <a:avLst/>
          </a:prstGeom>
          <a:noFill/>
          <a:ln w="12700">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919191"/>
                </a:solidFill>
                <a:effectLst/>
                <a:uLnTx/>
                <a:uFillTx/>
              </a:rPr>
              <a:t>Add</a:t>
            </a:r>
          </a:p>
        </p:txBody>
      </p:sp>
      <p:sp>
        <p:nvSpPr>
          <p:cNvPr id="70" name="Text Box 24"/>
          <p:cNvSpPr txBox="1">
            <a:spLocks noChangeArrowheads="1"/>
          </p:cNvSpPr>
          <p:nvPr/>
        </p:nvSpPr>
        <p:spPr bwMode="auto">
          <a:xfrm>
            <a:off x="1769558" y="4238552"/>
            <a:ext cx="410065" cy="276999"/>
          </a:xfrm>
          <a:prstGeom prst="rect">
            <a:avLst/>
          </a:prstGeom>
          <a:noFill/>
          <a:ln w="12700">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PC</a:t>
            </a:r>
          </a:p>
        </p:txBody>
      </p:sp>
      <p:sp>
        <p:nvSpPr>
          <p:cNvPr id="71" name="Line 25"/>
          <p:cNvSpPr>
            <a:spLocks noChangeShapeType="1"/>
          </p:cNvSpPr>
          <p:nvPr/>
        </p:nvSpPr>
        <p:spPr bwMode="auto">
          <a:xfrm>
            <a:off x="1524000" y="2352616"/>
            <a:ext cx="2230453" cy="9584"/>
          </a:xfrm>
          <a:prstGeom prst="line">
            <a:avLst/>
          </a:prstGeom>
          <a:noFill/>
          <a:ln w="28575">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2" name="Line 26"/>
          <p:cNvSpPr>
            <a:spLocks noChangeShapeType="1"/>
          </p:cNvSpPr>
          <p:nvPr/>
        </p:nvSpPr>
        <p:spPr bwMode="auto">
          <a:xfrm>
            <a:off x="1544653" y="2362200"/>
            <a:ext cx="0" cy="2047816"/>
          </a:xfrm>
          <a:prstGeom prst="line">
            <a:avLst/>
          </a:prstGeom>
          <a:noFill/>
          <a:ln w="28575">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3" name="Line 27"/>
          <p:cNvSpPr>
            <a:spLocks noChangeShapeType="1"/>
          </p:cNvSpPr>
          <p:nvPr/>
        </p:nvSpPr>
        <p:spPr bwMode="auto">
          <a:xfrm>
            <a:off x="1541804" y="4410016"/>
            <a:ext cx="316195" cy="0"/>
          </a:xfrm>
          <a:prstGeom prst="line">
            <a:avLst/>
          </a:prstGeom>
          <a:noFill/>
          <a:ln w="28575">
            <a:solidFill>
              <a:srgbClr val="919191"/>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4" name="Line 28"/>
          <p:cNvSpPr>
            <a:spLocks noChangeShapeType="1"/>
          </p:cNvSpPr>
          <p:nvPr/>
        </p:nvSpPr>
        <p:spPr bwMode="auto">
          <a:xfrm>
            <a:off x="2154253" y="2667000"/>
            <a:ext cx="0" cy="1743016"/>
          </a:xfrm>
          <a:prstGeom prst="line">
            <a:avLst/>
          </a:prstGeom>
          <a:noFill/>
          <a:ln w="28575">
            <a:solidFill>
              <a:srgbClr val="919191"/>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5" name="Text Box 29"/>
          <p:cNvSpPr txBox="1">
            <a:spLocks noChangeArrowheads="1"/>
          </p:cNvSpPr>
          <p:nvPr/>
        </p:nvSpPr>
        <p:spPr bwMode="auto">
          <a:xfrm>
            <a:off x="2456546" y="3171752"/>
            <a:ext cx="278317" cy="276999"/>
          </a:xfrm>
          <a:prstGeom prst="rect">
            <a:avLst/>
          </a:prstGeom>
          <a:noFill/>
          <a:ln w="12700">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919191"/>
                </a:solidFill>
                <a:effectLst/>
                <a:uLnTx/>
                <a:uFillTx/>
              </a:rPr>
              <a:t>4</a:t>
            </a:r>
          </a:p>
        </p:txBody>
      </p:sp>
      <p:sp>
        <p:nvSpPr>
          <p:cNvPr id="76" name="Oval 30"/>
          <p:cNvSpPr>
            <a:spLocks noChangeArrowheads="1"/>
          </p:cNvSpPr>
          <p:nvPr/>
        </p:nvSpPr>
        <p:spPr bwMode="auto">
          <a:xfrm>
            <a:off x="4359780" y="3681900"/>
            <a:ext cx="474292" cy="651916"/>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7" name="Rectangle 31"/>
          <p:cNvSpPr>
            <a:spLocks noChangeArrowheads="1"/>
          </p:cNvSpPr>
          <p:nvPr/>
        </p:nvSpPr>
        <p:spPr bwMode="auto">
          <a:xfrm>
            <a:off x="4359780" y="3768679"/>
            <a:ext cx="474292" cy="488937"/>
          </a:xfrm>
          <a:prstGeom prst="rect">
            <a:avLst/>
          </a:prstGeom>
          <a:noFill/>
          <a:ln w="12700">
            <a:noFill/>
            <a:miter lim="800000"/>
            <a:headEnd/>
            <a:tailEnd/>
          </a:ln>
          <a:effectLst/>
        </p:spPr>
        <p:txBody>
          <a:bodyPr wrap="none" lIns="19050" tIns="26988" rIns="19050" bIns="26988"/>
          <a:lstStyle/>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Shift</a:t>
            </a:r>
          </a:p>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left 2</a:t>
            </a:r>
          </a:p>
        </p:txBody>
      </p:sp>
      <p:sp>
        <p:nvSpPr>
          <p:cNvPr id="78" name="Line 32"/>
          <p:cNvSpPr>
            <a:spLocks noChangeShapeType="1"/>
          </p:cNvSpPr>
          <p:nvPr/>
        </p:nvSpPr>
        <p:spPr bwMode="auto">
          <a:xfrm>
            <a:off x="4133316" y="4029016"/>
            <a:ext cx="237145"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9" name="Line 33"/>
          <p:cNvSpPr>
            <a:spLocks noChangeShapeType="1"/>
          </p:cNvSpPr>
          <p:nvPr/>
        </p:nvSpPr>
        <p:spPr bwMode="auto">
          <a:xfrm flipV="1">
            <a:off x="4135453" y="4002569"/>
            <a:ext cx="0" cy="407447"/>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0" name="Line 34"/>
          <p:cNvSpPr>
            <a:spLocks noChangeShapeType="1"/>
          </p:cNvSpPr>
          <p:nvPr/>
        </p:nvSpPr>
        <p:spPr bwMode="auto">
          <a:xfrm>
            <a:off x="4816268" y="4029016"/>
            <a:ext cx="55334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 name="Text Box 35"/>
          <p:cNvSpPr txBox="1">
            <a:spLocks noChangeArrowheads="1"/>
          </p:cNvSpPr>
          <p:nvPr/>
        </p:nvSpPr>
        <p:spPr bwMode="auto">
          <a:xfrm>
            <a:off x="5575642" y="3535496"/>
            <a:ext cx="844832" cy="523220"/>
          </a:xfrm>
          <a:prstGeom prst="rect">
            <a:avLst/>
          </a:prstGeom>
          <a:noFill/>
          <a:ln w="12700">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rPr>
              <a:t>Jump</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000000"/>
                </a:solidFill>
                <a:effectLst/>
                <a:uLnTx/>
                <a:uFillTx/>
              </a:rPr>
              <a:t>address</a:t>
            </a:r>
          </a:p>
        </p:txBody>
      </p:sp>
      <p:sp>
        <p:nvSpPr>
          <p:cNvPr id="82" name="Line 36"/>
          <p:cNvSpPr>
            <a:spLocks noChangeShapeType="1"/>
          </p:cNvSpPr>
          <p:nvPr/>
        </p:nvSpPr>
        <p:spPr bwMode="auto">
          <a:xfrm>
            <a:off x="3754453" y="3429000"/>
            <a:ext cx="166002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3" name="Line 37"/>
          <p:cNvSpPr>
            <a:spLocks noChangeShapeType="1"/>
          </p:cNvSpPr>
          <p:nvPr/>
        </p:nvSpPr>
        <p:spPr bwMode="auto">
          <a:xfrm>
            <a:off x="4820541" y="3384332"/>
            <a:ext cx="79048" cy="162979"/>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4" name="Line 38"/>
          <p:cNvSpPr>
            <a:spLocks noChangeShapeType="1"/>
          </p:cNvSpPr>
          <p:nvPr/>
        </p:nvSpPr>
        <p:spPr bwMode="auto">
          <a:xfrm>
            <a:off x="3982341" y="4323237"/>
            <a:ext cx="79048" cy="162979"/>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5" name="Text Box 39"/>
          <p:cNvSpPr txBox="1">
            <a:spLocks noChangeArrowheads="1"/>
          </p:cNvSpPr>
          <p:nvPr/>
        </p:nvSpPr>
        <p:spPr bwMode="auto">
          <a:xfrm>
            <a:off x="3979759" y="4390952"/>
            <a:ext cx="365600" cy="276999"/>
          </a:xfrm>
          <a:prstGeom prst="rect">
            <a:avLst/>
          </a:prstGeom>
          <a:noFill/>
          <a:ln w="12700">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26</a:t>
            </a:r>
          </a:p>
        </p:txBody>
      </p:sp>
      <p:sp>
        <p:nvSpPr>
          <p:cNvPr id="86" name="Text Box 40"/>
          <p:cNvSpPr txBox="1">
            <a:spLocks noChangeArrowheads="1"/>
          </p:cNvSpPr>
          <p:nvPr/>
        </p:nvSpPr>
        <p:spPr bwMode="auto">
          <a:xfrm>
            <a:off x="4818746" y="3200400"/>
            <a:ext cx="278317" cy="276999"/>
          </a:xfrm>
          <a:prstGeom prst="rect">
            <a:avLst/>
          </a:prstGeom>
          <a:noFill/>
          <a:ln w="12700">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4</a:t>
            </a:r>
          </a:p>
        </p:txBody>
      </p:sp>
      <p:sp>
        <p:nvSpPr>
          <p:cNvPr id="87" name="Line 41"/>
          <p:cNvSpPr>
            <a:spLocks noChangeShapeType="1"/>
          </p:cNvSpPr>
          <p:nvPr/>
        </p:nvSpPr>
        <p:spPr bwMode="auto">
          <a:xfrm>
            <a:off x="4896741" y="3942237"/>
            <a:ext cx="79048" cy="162979"/>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8" name="Text Box 42"/>
          <p:cNvSpPr txBox="1">
            <a:spLocks noChangeArrowheads="1"/>
          </p:cNvSpPr>
          <p:nvPr/>
        </p:nvSpPr>
        <p:spPr bwMode="auto">
          <a:xfrm>
            <a:off x="4894159" y="4009952"/>
            <a:ext cx="365600" cy="276999"/>
          </a:xfrm>
          <a:prstGeom prst="rect">
            <a:avLst/>
          </a:prstGeom>
          <a:noFill/>
          <a:ln w="12700">
            <a:noFill/>
            <a:miter lim="800000"/>
            <a:headEnd/>
            <a:tailEnd/>
          </a:ln>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28</a:t>
            </a:r>
          </a:p>
        </p:txBody>
      </p:sp>
      <p:sp>
        <p:nvSpPr>
          <p:cNvPr id="89" name="AutoShape 43"/>
          <p:cNvSpPr>
            <a:spLocks/>
          </p:cNvSpPr>
          <p:nvPr/>
        </p:nvSpPr>
        <p:spPr bwMode="auto">
          <a:xfrm>
            <a:off x="5353228" y="3355942"/>
            <a:ext cx="158097" cy="977874"/>
          </a:xfrm>
          <a:prstGeom prst="rightBrace">
            <a:avLst>
              <a:gd name="adj1" fmla="val 50000"/>
              <a:gd name="adj2" fmla="val 50000"/>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90" name="Line 44"/>
          <p:cNvSpPr>
            <a:spLocks noChangeShapeType="1"/>
          </p:cNvSpPr>
          <p:nvPr/>
        </p:nvSpPr>
        <p:spPr bwMode="auto">
          <a:xfrm>
            <a:off x="3754453" y="2919900"/>
            <a:ext cx="0" cy="509100"/>
          </a:xfrm>
          <a:prstGeom prst="line">
            <a:avLst/>
          </a:prstGeom>
          <a:noFill/>
          <a:ln w="190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48" name="Group 47"/>
          <p:cNvGrpSpPr/>
          <p:nvPr/>
        </p:nvGrpSpPr>
        <p:grpSpPr>
          <a:xfrm>
            <a:off x="7772400" y="1905000"/>
            <a:ext cx="1028700" cy="3352800"/>
            <a:chOff x="6934200" y="914400"/>
            <a:chExt cx="1600200" cy="4953000"/>
          </a:xfrm>
        </p:grpSpPr>
        <p:sp>
          <p:nvSpPr>
            <p:cNvPr id="91" name="Rectangle 23"/>
            <p:cNvSpPr>
              <a:spLocks noChangeArrowheads="1"/>
            </p:cNvSpPr>
            <p:nvPr/>
          </p:nvSpPr>
          <p:spPr bwMode="auto">
            <a:xfrm>
              <a:off x="7207144" y="118956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Fetch</a:t>
              </a:r>
            </a:p>
          </p:txBody>
        </p:sp>
        <p:sp>
          <p:nvSpPr>
            <p:cNvPr id="92" name="Rectangle 24"/>
            <p:cNvSpPr>
              <a:spLocks noChangeArrowheads="1"/>
            </p:cNvSpPr>
            <p:nvPr/>
          </p:nvSpPr>
          <p:spPr bwMode="auto">
            <a:xfrm>
              <a:off x="7207144" y="2037997"/>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Instruction</a:t>
              </a:r>
            </a:p>
            <a:p>
              <a:pPr marL="342900" indent="-342900" algn="ctr">
                <a:lnSpc>
                  <a:spcPct val="86000"/>
                </a:lnSpc>
                <a:spcBef>
                  <a:spcPct val="40000"/>
                </a:spcBef>
              </a:pPr>
              <a:r>
                <a:rPr lang="en-US" sz="1000" b="1" i="1" dirty="0"/>
                <a:t>Decode</a:t>
              </a:r>
            </a:p>
          </p:txBody>
        </p:sp>
        <p:sp>
          <p:nvSpPr>
            <p:cNvPr id="93" name="Rectangle 25"/>
            <p:cNvSpPr>
              <a:spLocks noChangeArrowheads="1"/>
            </p:cNvSpPr>
            <p:nvPr/>
          </p:nvSpPr>
          <p:spPr bwMode="auto">
            <a:xfrm>
              <a:off x="7207144" y="2883562"/>
              <a:ext cx="1327256" cy="55772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t>Operand</a:t>
              </a:r>
            </a:p>
            <a:p>
              <a:pPr marL="342900" indent="-342900" algn="ctr">
                <a:lnSpc>
                  <a:spcPct val="86000"/>
                </a:lnSpc>
                <a:spcBef>
                  <a:spcPct val="40000"/>
                </a:spcBef>
              </a:pPr>
              <a:r>
                <a:rPr lang="en-US" sz="1000" b="1" i="1" dirty="0"/>
                <a:t>Fetch</a:t>
              </a:r>
            </a:p>
          </p:txBody>
        </p:sp>
        <p:sp>
          <p:nvSpPr>
            <p:cNvPr id="94" name="Rectangle 26"/>
            <p:cNvSpPr>
              <a:spLocks noChangeArrowheads="1"/>
            </p:cNvSpPr>
            <p:nvPr/>
          </p:nvSpPr>
          <p:spPr bwMode="auto">
            <a:xfrm>
              <a:off x="7207144" y="3731992"/>
              <a:ext cx="1327256" cy="275833"/>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8000"/>
                </a:lnSpc>
                <a:spcBef>
                  <a:spcPct val="43000"/>
                </a:spcBef>
              </a:pPr>
              <a:r>
                <a:rPr lang="en-US" sz="1000" b="1" i="1">
                  <a:solidFill>
                    <a:srgbClr val="FF0000"/>
                  </a:solidFill>
                </a:rPr>
                <a:t>Execute</a:t>
              </a:r>
            </a:p>
          </p:txBody>
        </p:sp>
        <p:sp>
          <p:nvSpPr>
            <p:cNvPr id="95" name="Rectangle 27"/>
            <p:cNvSpPr>
              <a:spLocks noChangeArrowheads="1"/>
            </p:cNvSpPr>
            <p:nvPr/>
          </p:nvSpPr>
          <p:spPr bwMode="auto">
            <a:xfrm>
              <a:off x="7207144" y="4316721"/>
              <a:ext cx="1327256" cy="50808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a:solidFill>
                    <a:schemeClr val="tx1"/>
                  </a:solidFill>
                </a:rPr>
                <a:t>Result</a:t>
              </a:r>
            </a:p>
            <a:p>
              <a:pPr marL="342900" indent="-342900" algn="ctr">
                <a:lnSpc>
                  <a:spcPct val="86000"/>
                </a:lnSpc>
                <a:spcBef>
                  <a:spcPct val="40000"/>
                </a:spcBef>
              </a:pPr>
              <a:r>
                <a:rPr lang="en-US" sz="1000" b="1" i="1">
                  <a:solidFill>
                    <a:schemeClr val="tx1"/>
                  </a:solidFill>
                </a:rPr>
                <a:t>Store</a:t>
              </a:r>
            </a:p>
          </p:txBody>
        </p:sp>
        <p:sp>
          <p:nvSpPr>
            <p:cNvPr id="96" name="Rectangle 28"/>
            <p:cNvSpPr>
              <a:spLocks noChangeArrowheads="1"/>
            </p:cNvSpPr>
            <p:nvPr/>
          </p:nvSpPr>
          <p:spPr bwMode="auto">
            <a:xfrm>
              <a:off x="7207144" y="5165152"/>
              <a:ext cx="1327256" cy="508088"/>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000" b="1" i="1" dirty="0">
                  <a:solidFill>
                    <a:schemeClr val="tx1"/>
                  </a:solidFill>
                </a:rPr>
                <a:t>Next</a:t>
              </a:r>
            </a:p>
            <a:p>
              <a:pPr marL="342900" indent="-342900" algn="ctr">
                <a:lnSpc>
                  <a:spcPct val="86000"/>
                </a:lnSpc>
                <a:spcBef>
                  <a:spcPct val="40000"/>
                </a:spcBef>
              </a:pPr>
              <a:r>
                <a:rPr lang="en-US" sz="1000" b="1" i="1" dirty="0">
                  <a:solidFill>
                    <a:schemeClr val="tx1"/>
                  </a:solidFill>
                </a:rPr>
                <a:t>Instruction</a:t>
              </a:r>
            </a:p>
          </p:txBody>
        </p:sp>
        <p:sp>
          <p:nvSpPr>
            <p:cNvPr id="97" name="Line 29"/>
            <p:cNvSpPr>
              <a:spLocks noChangeShapeType="1"/>
            </p:cNvSpPr>
            <p:nvPr/>
          </p:nvSpPr>
          <p:spPr bwMode="auto">
            <a:xfrm>
              <a:off x="7833309" y="1762831"/>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98" name="Line 30"/>
            <p:cNvSpPr>
              <a:spLocks noChangeShapeType="1"/>
            </p:cNvSpPr>
            <p:nvPr/>
          </p:nvSpPr>
          <p:spPr bwMode="auto">
            <a:xfrm>
              <a:off x="7833309" y="345682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99" name="Line 31"/>
            <p:cNvSpPr>
              <a:spLocks noChangeShapeType="1"/>
            </p:cNvSpPr>
            <p:nvPr/>
          </p:nvSpPr>
          <p:spPr bwMode="auto">
            <a:xfrm>
              <a:off x="7833309" y="260839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100" name="Line 32"/>
            <p:cNvSpPr>
              <a:spLocks noChangeShapeType="1"/>
            </p:cNvSpPr>
            <p:nvPr/>
          </p:nvSpPr>
          <p:spPr bwMode="auto">
            <a:xfrm>
              <a:off x="7833309" y="4889985"/>
              <a:ext cx="0" cy="260835"/>
            </a:xfrm>
            <a:prstGeom prst="line">
              <a:avLst/>
            </a:prstGeom>
            <a:noFill/>
            <a:ln w="25400">
              <a:solidFill>
                <a:schemeClr val="tx1"/>
              </a:solidFill>
              <a:round/>
              <a:headEnd/>
              <a:tailEnd type="triangle" w="med" len="med"/>
            </a:ln>
            <a:effectLst/>
          </p:spPr>
          <p:txBody>
            <a:bodyPr/>
            <a:lstStyle/>
            <a:p>
              <a:endParaRPr lang="en-US" sz="1000"/>
            </a:p>
          </p:txBody>
        </p:sp>
        <p:sp>
          <p:nvSpPr>
            <p:cNvPr id="101" name="Line 33"/>
            <p:cNvSpPr>
              <a:spLocks noChangeShapeType="1"/>
            </p:cNvSpPr>
            <p:nvPr/>
          </p:nvSpPr>
          <p:spPr bwMode="auto">
            <a:xfrm>
              <a:off x="7833309" y="3978495"/>
              <a:ext cx="0" cy="323894"/>
            </a:xfrm>
            <a:prstGeom prst="line">
              <a:avLst/>
            </a:prstGeom>
            <a:noFill/>
            <a:ln w="25400">
              <a:solidFill>
                <a:schemeClr val="tx1"/>
              </a:solidFill>
              <a:round/>
              <a:headEnd/>
              <a:tailEnd type="triangle" w="med" len="med"/>
            </a:ln>
            <a:effectLst/>
          </p:spPr>
          <p:txBody>
            <a:bodyPr/>
            <a:lstStyle/>
            <a:p>
              <a:endParaRPr lang="en-US" sz="1000"/>
            </a:p>
          </p:txBody>
        </p:sp>
        <p:sp>
          <p:nvSpPr>
            <p:cNvPr id="102" name="Line 34"/>
            <p:cNvSpPr>
              <a:spLocks noChangeShapeType="1"/>
            </p:cNvSpPr>
            <p:nvPr/>
          </p:nvSpPr>
          <p:spPr bwMode="auto">
            <a:xfrm>
              <a:off x="7833309" y="5738416"/>
              <a:ext cx="0" cy="128984"/>
            </a:xfrm>
            <a:prstGeom prst="line">
              <a:avLst/>
            </a:prstGeom>
            <a:noFill/>
            <a:ln w="25400">
              <a:solidFill>
                <a:schemeClr val="tx1"/>
              </a:solidFill>
              <a:round/>
              <a:headEnd/>
              <a:tailEnd/>
            </a:ln>
            <a:effectLst/>
          </p:spPr>
          <p:txBody>
            <a:bodyPr/>
            <a:lstStyle/>
            <a:p>
              <a:endParaRPr lang="en-US" sz="1000"/>
            </a:p>
          </p:txBody>
        </p:sp>
        <p:sp>
          <p:nvSpPr>
            <p:cNvPr id="103" name="Line 35"/>
            <p:cNvSpPr>
              <a:spLocks noChangeShapeType="1"/>
            </p:cNvSpPr>
            <p:nvPr/>
          </p:nvSpPr>
          <p:spPr bwMode="auto">
            <a:xfrm flipH="1">
              <a:off x="6934200" y="5867400"/>
              <a:ext cx="899109" cy="0"/>
            </a:xfrm>
            <a:prstGeom prst="line">
              <a:avLst/>
            </a:prstGeom>
            <a:noFill/>
            <a:ln w="25400">
              <a:solidFill>
                <a:schemeClr val="tx1"/>
              </a:solidFill>
              <a:round/>
              <a:headEnd/>
              <a:tailEnd/>
            </a:ln>
            <a:effectLst/>
          </p:spPr>
          <p:txBody>
            <a:bodyPr/>
            <a:lstStyle/>
            <a:p>
              <a:endParaRPr lang="en-US" sz="1000"/>
            </a:p>
          </p:txBody>
        </p:sp>
        <p:sp>
          <p:nvSpPr>
            <p:cNvPr id="104" name="Line 36"/>
            <p:cNvSpPr>
              <a:spLocks noChangeShapeType="1"/>
            </p:cNvSpPr>
            <p:nvPr/>
          </p:nvSpPr>
          <p:spPr bwMode="auto">
            <a:xfrm flipV="1">
              <a:off x="6934200" y="914400"/>
              <a:ext cx="0" cy="4953000"/>
            </a:xfrm>
            <a:prstGeom prst="line">
              <a:avLst/>
            </a:prstGeom>
            <a:noFill/>
            <a:ln w="25400">
              <a:solidFill>
                <a:schemeClr val="tx1"/>
              </a:solidFill>
              <a:round/>
              <a:headEnd/>
              <a:tailEnd/>
            </a:ln>
            <a:effectLst/>
          </p:spPr>
          <p:txBody>
            <a:bodyPr/>
            <a:lstStyle/>
            <a:p>
              <a:endParaRPr lang="en-US" sz="1000"/>
            </a:p>
          </p:txBody>
        </p:sp>
        <p:sp>
          <p:nvSpPr>
            <p:cNvPr id="105" name="Line 37"/>
            <p:cNvSpPr>
              <a:spLocks noChangeShapeType="1"/>
            </p:cNvSpPr>
            <p:nvPr/>
          </p:nvSpPr>
          <p:spPr bwMode="auto">
            <a:xfrm>
              <a:off x="6934200" y="914400"/>
              <a:ext cx="899109" cy="0"/>
            </a:xfrm>
            <a:prstGeom prst="line">
              <a:avLst/>
            </a:prstGeom>
            <a:noFill/>
            <a:ln w="25400">
              <a:solidFill>
                <a:schemeClr val="tx1"/>
              </a:solidFill>
              <a:round/>
              <a:headEnd/>
              <a:tailEnd/>
            </a:ln>
            <a:effectLst/>
          </p:spPr>
          <p:txBody>
            <a:bodyPr/>
            <a:lstStyle/>
            <a:p>
              <a:endParaRPr lang="en-US" sz="1000"/>
            </a:p>
          </p:txBody>
        </p:sp>
        <p:sp>
          <p:nvSpPr>
            <p:cNvPr id="106" name="Line 38"/>
            <p:cNvSpPr>
              <a:spLocks noChangeShapeType="1"/>
            </p:cNvSpPr>
            <p:nvPr/>
          </p:nvSpPr>
          <p:spPr bwMode="auto">
            <a:xfrm>
              <a:off x="7833309" y="914400"/>
              <a:ext cx="0" cy="260835"/>
            </a:xfrm>
            <a:prstGeom prst="line">
              <a:avLst/>
            </a:prstGeom>
            <a:noFill/>
            <a:ln w="25400">
              <a:solidFill>
                <a:schemeClr val="tx1"/>
              </a:solidFill>
              <a:round/>
              <a:headEnd/>
              <a:tailEnd type="triangle" w="med" len="med"/>
            </a:ln>
            <a:effectLst/>
          </p:spPr>
          <p:txBody>
            <a:bodyPr/>
            <a:lstStyle/>
            <a:p>
              <a:endParaRPr lang="en-US" sz="1000"/>
            </a:p>
          </p:txBody>
        </p:sp>
      </p:grpSp>
    </p:spTree>
    <p:extLst>
      <p:ext uri="{BB962C8B-B14F-4D97-AF65-F5344CB8AC3E}">
        <p14:creationId xmlns:p14="http://schemas.microsoft.com/office/powerpoint/2010/main" val="248917324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229600" cy="1143000"/>
          </a:xfrm>
        </p:spPr>
        <p:txBody>
          <a:bodyPr>
            <a:normAutofit/>
          </a:bodyPr>
          <a:lstStyle/>
          <a:p>
            <a:r>
              <a:rPr lang="en-US" sz="4000" b="1" dirty="0" err="1" smtClean="0"/>
              <a:t>Đường</a:t>
            </a:r>
            <a:r>
              <a:rPr lang="en-US" sz="4000" b="1" dirty="0" smtClean="0"/>
              <a:t> </a:t>
            </a:r>
            <a:r>
              <a:rPr lang="en-US" sz="4000" b="1" dirty="0" err="1" smtClean="0"/>
              <a:t>dữ</a:t>
            </a:r>
            <a:r>
              <a:rPr lang="en-US" sz="4000" b="1" dirty="0" smtClean="0"/>
              <a:t> </a:t>
            </a:r>
            <a:r>
              <a:rPr lang="en-US" sz="4000" b="1" dirty="0" err="1" smtClean="0"/>
              <a:t>liệu</a:t>
            </a:r>
            <a:r>
              <a:rPr lang="en-US" sz="4000" b="1" dirty="0" smtClean="0"/>
              <a:t>: </a:t>
            </a:r>
            <a:r>
              <a:rPr lang="en-US" sz="4000" b="1" dirty="0" err="1" smtClean="0"/>
              <a:t>Lệnh</a:t>
            </a:r>
            <a:r>
              <a:rPr lang="en-US" sz="4000" b="1" dirty="0" smtClean="0"/>
              <a:t> R, I, </a:t>
            </a:r>
            <a:r>
              <a:rPr lang="en-US" sz="4000" b="1" dirty="0" err="1" smtClean="0"/>
              <a:t>lw,sw</a:t>
            </a:r>
            <a:endParaRPr lang="en-US" sz="4000" b="1" dirty="0"/>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44</a:t>
            </a:fld>
            <a:endParaRPr lang="en-US" dirty="0"/>
          </a:p>
        </p:txBody>
      </p:sp>
      <p:grpSp>
        <p:nvGrpSpPr>
          <p:cNvPr id="6" name="Group 5"/>
          <p:cNvGrpSpPr/>
          <p:nvPr/>
        </p:nvGrpSpPr>
        <p:grpSpPr>
          <a:xfrm>
            <a:off x="304800" y="1447800"/>
            <a:ext cx="8520113" cy="4114800"/>
            <a:chOff x="228600" y="685800"/>
            <a:chExt cx="8520113" cy="4114800"/>
          </a:xfrm>
        </p:grpSpPr>
        <p:grpSp>
          <p:nvGrpSpPr>
            <p:cNvPr id="106" name="Group 4"/>
            <p:cNvGrpSpPr>
              <a:grpSpLocks/>
            </p:cNvGrpSpPr>
            <p:nvPr/>
          </p:nvGrpSpPr>
          <p:grpSpPr bwMode="auto">
            <a:xfrm>
              <a:off x="6070600" y="1295400"/>
              <a:ext cx="2678113" cy="2819400"/>
              <a:chOff x="3984" y="1248"/>
              <a:chExt cx="1687" cy="1776"/>
            </a:xfrm>
          </p:grpSpPr>
          <p:sp>
            <p:nvSpPr>
              <p:cNvPr id="194" name="Line 5"/>
              <p:cNvSpPr>
                <a:spLocks noChangeShapeType="1"/>
              </p:cNvSpPr>
              <p:nvPr/>
            </p:nvSpPr>
            <p:spPr bwMode="auto">
              <a:xfrm>
                <a:off x="3984" y="3024"/>
                <a:ext cx="12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95" name="Group 6"/>
              <p:cNvGrpSpPr>
                <a:grpSpLocks/>
              </p:cNvGrpSpPr>
              <p:nvPr/>
            </p:nvGrpSpPr>
            <p:grpSpPr bwMode="auto">
              <a:xfrm>
                <a:off x="5088" y="1248"/>
                <a:ext cx="583" cy="1776"/>
                <a:chOff x="5088" y="1248"/>
                <a:chExt cx="583" cy="1776"/>
              </a:xfrm>
            </p:grpSpPr>
            <p:sp>
              <p:nvSpPr>
                <p:cNvPr id="196" name="Line 7"/>
                <p:cNvSpPr>
                  <a:spLocks noChangeShapeType="1"/>
                </p:cNvSpPr>
                <p:nvPr/>
              </p:nvSpPr>
              <p:spPr bwMode="auto">
                <a:xfrm>
                  <a:off x="5184" y="2400"/>
                  <a:ext cx="144"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7" name="Line 8"/>
                <p:cNvSpPr>
                  <a:spLocks noChangeShapeType="1"/>
                </p:cNvSpPr>
                <p:nvPr/>
              </p:nvSpPr>
              <p:spPr bwMode="auto">
                <a:xfrm>
                  <a:off x="5136" y="2160"/>
                  <a:ext cx="192"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8" name="Line 9"/>
                <p:cNvSpPr>
                  <a:spLocks noChangeShapeType="1"/>
                </p:cNvSpPr>
                <p:nvPr/>
              </p:nvSpPr>
              <p:spPr bwMode="auto">
                <a:xfrm>
                  <a:off x="5184" y="2400"/>
                  <a:ext cx="0" cy="624"/>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9" name="AutoShape 10"/>
                <p:cNvSpPr>
                  <a:spLocks noChangeArrowheads="1"/>
                </p:cNvSpPr>
                <p:nvPr/>
              </p:nvSpPr>
              <p:spPr bwMode="auto">
                <a:xfrm rot="-5400000">
                  <a:off x="5184" y="2208"/>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0" name="Line 11"/>
                <p:cNvSpPr>
                  <a:spLocks noChangeShapeType="1"/>
                </p:cNvSpPr>
                <p:nvPr/>
              </p:nvSpPr>
              <p:spPr bwMode="auto">
                <a:xfrm>
                  <a:off x="5472" y="2256"/>
                  <a:ext cx="96"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1" name="Line 12"/>
                <p:cNvSpPr>
                  <a:spLocks noChangeShapeType="1"/>
                </p:cNvSpPr>
                <p:nvPr/>
              </p:nvSpPr>
              <p:spPr bwMode="auto">
                <a:xfrm>
                  <a:off x="5376" y="1488"/>
                  <a:ext cx="0" cy="576"/>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Rectangle 13"/>
                <p:cNvSpPr>
                  <a:spLocks noChangeArrowheads="1"/>
                </p:cNvSpPr>
                <p:nvPr/>
              </p:nvSpPr>
              <p:spPr bwMode="auto">
                <a:xfrm>
                  <a:off x="5088" y="1248"/>
                  <a:ext cx="583" cy="206"/>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MemtoReg</a:t>
                  </a:r>
                </a:p>
              </p:txBody>
            </p:sp>
          </p:grpSp>
        </p:grpSp>
        <p:grpSp>
          <p:nvGrpSpPr>
            <p:cNvPr id="107" name="Group 14"/>
            <p:cNvGrpSpPr>
              <a:grpSpLocks/>
            </p:cNvGrpSpPr>
            <p:nvPr/>
          </p:nvGrpSpPr>
          <p:grpSpPr bwMode="auto">
            <a:xfrm>
              <a:off x="228600" y="685800"/>
              <a:ext cx="8356600" cy="4114800"/>
              <a:chOff x="304" y="864"/>
              <a:chExt cx="5264" cy="2592"/>
            </a:xfrm>
          </p:grpSpPr>
          <p:grpSp>
            <p:nvGrpSpPr>
              <p:cNvPr id="114" name="Group 15"/>
              <p:cNvGrpSpPr>
                <a:grpSpLocks/>
              </p:cNvGrpSpPr>
              <p:nvPr/>
            </p:nvGrpSpPr>
            <p:grpSpPr bwMode="auto">
              <a:xfrm>
                <a:off x="1264" y="936"/>
                <a:ext cx="240" cy="620"/>
                <a:chOff x="1392" y="2880"/>
                <a:chExt cx="288" cy="480"/>
              </a:xfrm>
            </p:grpSpPr>
            <p:sp>
              <p:nvSpPr>
                <p:cNvPr id="187" name="Line 16"/>
                <p:cNvSpPr>
                  <a:spLocks noChangeShapeType="1"/>
                </p:cNvSpPr>
                <p:nvPr/>
              </p:nvSpPr>
              <p:spPr bwMode="auto">
                <a:xfrm>
                  <a:off x="1392" y="3072"/>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8" name="Line 17"/>
                <p:cNvSpPr>
                  <a:spLocks noChangeShapeType="1"/>
                </p:cNvSpPr>
                <p:nvPr/>
              </p:nvSpPr>
              <p:spPr bwMode="auto">
                <a:xfrm flipH="1">
                  <a:off x="1392" y="3120"/>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Line 18"/>
                <p:cNvSpPr>
                  <a:spLocks noChangeShapeType="1"/>
                </p:cNvSpPr>
                <p:nvPr/>
              </p:nvSpPr>
              <p:spPr bwMode="auto">
                <a:xfrm flipV="1">
                  <a:off x="1392" y="2880"/>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0" name="Line 19"/>
                <p:cNvSpPr>
                  <a:spLocks noChangeShapeType="1"/>
                </p:cNvSpPr>
                <p:nvPr/>
              </p:nvSpPr>
              <p:spPr bwMode="auto">
                <a:xfrm flipV="1">
                  <a:off x="1392" y="3168"/>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1" name="Line 20"/>
                <p:cNvSpPr>
                  <a:spLocks noChangeShapeType="1"/>
                </p:cNvSpPr>
                <p:nvPr/>
              </p:nvSpPr>
              <p:spPr bwMode="auto">
                <a:xfrm flipV="1">
                  <a:off x="1392" y="3216"/>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2" name="Line 21"/>
                <p:cNvSpPr>
                  <a:spLocks noChangeShapeType="1"/>
                </p:cNvSpPr>
                <p:nvPr/>
              </p:nvSpPr>
              <p:spPr bwMode="auto">
                <a:xfrm flipV="1">
                  <a:off x="1680" y="3024"/>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3" name="Line 22"/>
                <p:cNvSpPr>
                  <a:spLocks noChangeShapeType="1"/>
                </p:cNvSpPr>
                <p:nvPr/>
              </p:nvSpPr>
              <p:spPr bwMode="auto">
                <a:xfrm>
                  <a:off x="1392" y="2880"/>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15" name="Rectangle 23"/>
              <p:cNvSpPr>
                <a:spLocks noChangeArrowheads="1"/>
              </p:cNvSpPr>
              <p:nvPr/>
            </p:nvSpPr>
            <p:spPr bwMode="auto">
              <a:xfrm>
                <a:off x="832" y="1680"/>
                <a:ext cx="912" cy="912"/>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6" name="Rectangle 24"/>
              <p:cNvSpPr>
                <a:spLocks noChangeArrowheads="1"/>
              </p:cNvSpPr>
              <p:nvPr/>
            </p:nvSpPr>
            <p:spPr bwMode="auto">
              <a:xfrm>
                <a:off x="496" y="1920"/>
                <a:ext cx="144" cy="528"/>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7" name="Line 25"/>
              <p:cNvSpPr>
                <a:spLocks noChangeShapeType="1"/>
              </p:cNvSpPr>
              <p:nvPr/>
            </p:nvSpPr>
            <p:spPr bwMode="auto">
              <a:xfrm>
                <a:off x="640" y="2160"/>
                <a:ext cx="192"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8" name="Line 26"/>
              <p:cNvSpPr>
                <a:spLocks noChangeShapeType="1"/>
              </p:cNvSpPr>
              <p:nvPr/>
            </p:nvSpPr>
            <p:spPr bwMode="auto">
              <a:xfrm>
                <a:off x="688" y="1056"/>
                <a:ext cx="576"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9" name="Line 27"/>
              <p:cNvSpPr>
                <a:spLocks noChangeShapeType="1"/>
              </p:cNvSpPr>
              <p:nvPr/>
            </p:nvSpPr>
            <p:spPr bwMode="auto">
              <a:xfrm>
                <a:off x="1024" y="1488"/>
                <a:ext cx="24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0" name="Line 28"/>
              <p:cNvSpPr>
                <a:spLocks noChangeShapeType="1"/>
              </p:cNvSpPr>
              <p:nvPr/>
            </p:nvSpPr>
            <p:spPr bwMode="auto">
              <a:xfrm>
                <a:off x="1696" y="864"/>
                <a:ext cx="0" cy="384"/>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1" name="Line 29"/>
              <p:cNvSpPr>
                <a:spLocks noChangeShapeType="1"/>
              </p:cNvSpPr>
              <p:nvPr/>
            </p:nvSpPr>
            <p:spPr bwMode="auto">
              <a:xfrm>
                <a:off x="1504" y="1248"/>
                <a:ext cx="192"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2" name="Text Box 30"/>
              <p:cNvSpPr txBox="1">
                <a:spLocks noChangeArrowheads="1"/>
              </p:cNvSpPr>
              <p:nvPr/>
            </p:nvSpPr>
            <p:spPr bwMode="auto">
              <a:xfrm>
                <a:off x="784" y="2016"/>
                <a:ext cx="467" cy="28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123" name="Text Box 31"/>
              <p:cNvSpPr txBox="1">
                <a:spLocks noChangeArrowheads="1"/>
              </p:cNvSpPr>
              <p:nvPr/>
            </p:nvSpPr>
            <p:spPr bwMode="auto">
              <a:xfrm>
                <a:off x="1264" y="2064"/>
                <a:ext cx="558"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Instruction</a:t>
                </a:r>
              </a:p>
            </p:txBody>
          </p:sp>
          <p:sp>
            <p:nvSpPr>
              <p:cNvPr id="124" name="Text Box 32"/>
              <p:cNvSpPr txBox="1">
                <a:spLocks noChangeArrowheads="1"/>
              </p:cNvSpPr>
              <p:nvPr/>
            </p:nvSpPr>
            <p:spPr bwMode="auto">
              <a:xfrm>
                <a:off x="976" y="1728"/>
                <a:ext cx="613" cy="288"/>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Instruction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125" name="Text Box 33"/>
              <p:cNvSpPr txBox="1">
                <a:spLocks noChangeArrowheads="1"/>
              </p:cNvSpPr>
              <p:nvPr/>
            </p:nvSpPr>
            <p:spPr bwMode="auto">
              <a:xfrm>
                <a:off x="1264" y="1200"/>
                <a:ext cx="303"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126" name="Text Box 34"/>
              <p:cNvSpPr txBox="1">
                <a:spLocks noChangeArrowheads="1"/>
              </p:cNvSpPr>
              <p:nvPr/>
            </p:nvSpPr>
            <p:spPr bwMode="auto">
              <a:xfrm>
                <a:off x="448" y="2064"/>
                <a:ext cx="249"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PC</a:t>
                </a:r>
              </a:p>
            </p:txBody>
          </p:sp>
          <p:sp>
            <p:nvSpPr>
              <p:cNvPr id="127" name="Line 35"/>
              <p:cNvSpPr>
                <a:spLocks noChangeShapeType="1"/>
              </p:cNvSpPr>
              <p:nvPr/>
            </p:nvSpPr>
            <p:spPr bwMode="auto">
              <a:xfrm>
                <a:off x="304" y="864"/>
                <a:ext cx="1392"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8" name="Line 36"/>
              <p:cNvSpPr>
                <a:spLocks noChangeShapeType="1"/>
              </p:cNvSpPr>
              <p:nvPr/>
            </p:nvSpPr>
            <p:spPr bwMode="auto">
              <a:xfrm>
                <a:off x="304" y="864"/>
                <a:ext cx="0" cy="1296"/>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29" name="Line 37"/>
              <p:cNvSpPr>
                <a:spLocks noChangeShapeType="1"/>
              </p:cNvSpPr>
              <p:nvPr/>
            </p:nvSpPr>
            <p:spPr bwMode="auto">
              <a:xfrm>
                <a:off x="304" y="2160"/>
                <a:ext cx="192"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0" name="Line 38"/>
              <p:cNvSpPr>
                <a:spLocks noChangeShapeType="1"/>
              </p:cNvSpPr>
              <p:nvPr/>
            </p:nvSpPr>
            <p:spPr bwMode="auto">
              <a:xfrm>
                <a:off x="688" y="1056"/>
                <a:ext cx="0" cy="1104"/>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1" name="Text Box 39"/>
              <p:cNvSpPr txBox="1">
                <a:spLocks noChangeArrowheads="1"/>
              </p:cNvSpPr>
              <p:nvPr/>
            </p:nvSpPr>
            <p:spPr bwMode="auto">
              <a:xfrm>
                <a:off x="880" y="1392"/>
                <a:ext cx="169"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4</a:t>
                </a:r>
              </a:p>
            </p:txBody>
          </p:sp>
          <p:sp>
            <p:nvSpPr>
              <p:cNvPr id="132" name="Rectangle 40"/>
              <p:cNvSpPr>
                <a:spLocks noChangeArrowheads="1"/>
              </p:cNvSpPr>
              <p:nvPr/>
            </p:nvSpPr>
            <p:spPr bwMode="auto">
              <a:xfrm>
                <a:off x="2096" y="1680"/>
                <a:ext cx="912" cy="912"/>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3" name="Line 41"/>
              <p:cNvSpPr>
                <a:spLocks noChangeShapeType="1"/>
              </p:cNvSpPr>
              <p:nvPr/>
            </p:nvSpPr>
            <p:spPr bwMode="auto">
              <a:xfrm>
                <a:off x="1744" y="2160"/>
                <a:ext cx="16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4" name="Line 42"/>
              <p:cNvSpPr>
                <a:spLocks noChangeShapeType="1"/>
              </p:cNvSpPr>
              <p:nvPr/>
            </p:nvSpPr>
            <p:spPr bwMode="auto">
              <a:xfrm>
                <a:off x="1904" y="2016"/>
                <a:ext cx="192"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5" name="Line 43"/>
              <p:cNvSpPr>
                <a:spLocks noChangeShapeType="1"/>
              </p:cNvSpPr>
              <p:nvPr/>
            </p:nvSpPr>
            <p:spPr bwMode="auto">
              <a:xfrm>
                <a:off x="1904" y="2256"/>
                <a:ext cx="192"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6" name="Line 44"/>
              <p:cNvSpPr>
                <a:spLocks noChangeShapeType="1"/>
              </p:cNvSpPr>
              <p:nvPr/>
            </p:nvSpPr>
            <p:spPr bwMode="auto">
              <a:xfrm>
                <a:off x="1904" y="1776"/>
                <a:ext cx="192"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7" name="Line 45"/>
              <p:cNvSpPr>
                <a:spLocks noChangeShapeType="1"/>
              </p:cNvSpPr>
              <p:nvPr/>
            </p:nvSpPr>
            <p:spPr bwMode="auto">
              <a:xfrm>
                <a:off x="3008" y="1920"/>
                <a:ext cx="544"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8" name="Line 46"/>
              <p:cNvSpPr>
                <a:spLocks noChangeShapeType="1"/>
              </p:cNvSpPr>
              <p:nvPr/>
            </p:nvSpPr>
            <p:spPr bwMode="auto">
              <a:xfrm>
                <a:off x="3888" y="2160"/>
                <a:ext cx="112"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39" name="Line 47"/>
              <p:cNvSpPr>
                <a:spLocks noChangeShapeType="1"/>
              </p:cNvSpPr>
              <p:nvPr/>
            </p:nvSpPr>
            <p:spPr bwMode="auto">
              <a:xfrm flipH="1">
                <a:off x="3984" y="1872"/>
                <a:ext cx="0" cy="1152"/>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0" name="Text Box 48"/>
              <p:cNvSpPr txBox="1">
                <a:spLocks noChangeArrowheads="1"/>
              </p:cNvSpPr>
              <p:nvPr/>
            </p:nvSpPr>
            <p:spPr bwMode="auto">
              <a:xfrm>
                <a:off x="2048" y="2400"/>
                <a:ext cx="569"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141" name="Text Box 49"/>
              <p:cNvSpPr txBox="1">
                <a:spLocks noChangeArrowheads="1"/>
              </p:cNvSpPr>
              <p:nvPr/>
            </p:nvSpPr>
            <p:spPr bwMode="auto">
              <a:xfrm>
                <a:off x="2048" y="1680"/>
                <a:ext cx="653"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1</a:t>
                </a:r>
              </a:p>
            </p:txBody>
          </p:sp>
          <p:sp>
            <p:nvSpPr>
              <p:cNvPr id="142" name="Text Box 50"/>
              <p:cNvSpPr txBox="1">
                <a:spLocks noChangeArrowheads="1"/>
              </p:cNvSpPr>
              <p:nvPr/>
            </p:nvSpPr>
            <p:spPr bwMode="auto">
              <a:xfrm>
                <a:off x="2048" y="1920"/>
                <a:ext cx="653"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2</a:t>
                </a:r>
              </a:p>
            </p:txBody>
          </p:sp>
          <p:sp>
            <p:nvSpPr>
              <p:cNvPr id="143" name="Text Box 51"/>
              <p:cNvSpPr txBox="1">
                <a:spLocks noChangeArrowheads="1"/>
              </p:cNvSpPr>
              <p:nvPr/>
            </p:nvSpPr>
            <p:spPr bwMode="auto">
              <a:xfrm>
                <a:off x="2048" y="2160"/>
                <a:ext cx="569"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Addr</a:t>
                </a:r>
              </a:p>
            </p:txBody>
          </p:sp>
          <p:sp>
            <p:nvSpPr>
              <p:cNvPr id="144" name="Text Box 52"/>
              <p:cNvSpPr txBox="1">
                <a:spLocks noChangeArrowheads="1"/>
              </p:cNvSpPr>
              <p:nvPr/>
            </p:nvSpPr>
            <p:spPr bwMode="auto">
              <a:xfrm>
                <a:off x="2252" y="1824"/>
                <a:ext cx="499" cy="403"/>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Register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File</a:t>
                </a:r>
              </a:p>
            </p:txBody>
          </p:sp>
          <p:sp>
            <p:nvSpPr>
              <p:cNvPr id="145" name="Text Box 53"/>
              <p:cNvSpPr txBox="1">
                <a:spLocks noChangeArrowheads="1"/>
              </p:cNvSpPr>
              <p:nvPr/>
            </p:nvSpPr>
            <p:spPr bwMode="auto">
              <a:xfrm>
                <a:off x="2624" y="1776"/>
                <a:ext cx="425" cy="288"/>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1</a:t>
                </a:r>
              </a:p>
            </p:txBody>
          </p:sp>
          <p:sp>
            <p:nvSpPr>
              <p:cNvPr id="146" name="Text Box 54"/>
              <p:cNvSpPr txBox="1">
                <a:spLocks noChangeArrowheads="1"/>
              </p:cNvSpPr>
              <p:nvPr/>
            </p:nvSpPr>
            <p:spPr bwMode="auto">
              <a:xfrm>
                <a:off x="2640" y="2208"/>
                <a:ext cx="425" cy="288"/>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2</a:t>
                </a:r>
              </a:p>
            </p:txBody>
          </p:sp>
          <p:sp>
            <p:nvSpPr>
              <p:cNvPr id="147" name="Freeform 55"/>
              <p:cNvSpPr>
                <a:spLocks/>
              </p:cNvSpPr>
              <p:nvPr/>
            </p:nvSpPr>
            <p:spPr bwMode="auto">
              <a:xfrm>
                <a:off x="3536" y="1728"/>
                <a:ext cx="336" cy="816"/>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48" name="Rectangle 56"/>
              <p:cNvSpPr>
                <a:spLocks noChangeArrowheads="1"/>
              </p:cNvSpPr>
              <p:nvPr/>
            </p:nvSpPr>
            <p:spPr bwMode="auto">
              <a:xfrm>
                <a:off x="3600" y="2112"/>
                <a:ext cx="318" cy="21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ALU</a:t>
                </a:r>
              </a:p>
            </p:txBody>
          </p:sp>
          <p:sp>
            <p:nvSpPr>
              <p:cNvPr id="149" name="Rectangle 57"/>
              <p:cNvSpPr>
                <a:spLocks noChangeArrowheads="1"/>
              </p:cNvSpPr>
              <p:nvPr/>
            </p:nvSpPr>
            <p:spPr bwMode="auto">
              <a:xfrm>
                <a:off x="3632" y="1440"/>
                <a:ext cx="480" cy="192"/>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ovf</a:t>
                </a:r>
              </a:p>
            </p:txBody>
          </p:sp>
          <p:sp>
            <p:nvSpPr>
              <p:cNvPr id="150" name="Rectangle 58"/>
              <p:cNvSpPr>
                <a:spLocks noChangeArrowheads="1"/>
              </p:cNvSpPr>
              <p:nvPr/>
            </p:nvSpPr>
            <p:spPr bwMode="auto">
              <a:xfrm>
                <a:off x="3728" y="1584"/>
                <a:ext cx="336" cy="192"/>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zero</a:t>
                </a:r>
              </a:p>
            </p:txBody>
          </p:sp>
          <p:sp>
            <p:nvSpPr>
              <p:cNvPr id="151" name="Rectangle 59"/>
              <p:cNvSpPr>
                <a:spLocks noChangeArrowheads="1"/>
              </p:cNvSpPr>
              <p:nvPr/>
            </p:nvSpPr>
            <p:spPr bwMode="auto">
              <a:xfrm>
                <a:off x="3552" y="1248"/>
                <a:ext cx="583" cy="206"/>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ysClr val="windowText" lastClr="000000"/>
                    </a:solidFill>
                    <a:effectLst/>
                    <a:uLnTx/>
                    <a:uFillTx/>
                  </a:rPr>
                  <a:t>ALU control</a:t>
                </a:r>
              </a:p>
            </p:txBody>
          </p:sp>
          <p:sp>
            <p:nvSpPr>
              <p:cNvPr id="152" name="Line 60"/>
              <p:cNvSpPr>
                <a:spLocks noChangeShapeType="1"/>
              </p:cNvSpPr>
              <p:nvPr/>
            </p:nvSpPr>
            <p:spPr bwMode="auto">
              <a:xfrm>
                <a:off x="3632" y="1488"/>
                <a:ext cx="0" cy="288"/>
              </a:xfrm>
              <a:prstGeom prst="line">
                <a:avLst/>
              </a:prstGeom>
              <a:noFill/>
              <a:ln w="1905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3" name="Line 61"/>
              <p:cNvSpPr>
                <a:spLocks noChangeShapeType="1"/>
              </p:cNvSpPr>
              <p:nvPr/>
            </p:nvSpPr>
            <p:spPr bwMode="auto">
              <a:xfrm>
                <a:off x="2528" y="1488"/>
                <a:ext cx="0" cy="192"/>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4" name="Rectangle 62"/>
              <p:cNvSpPr>
                <a:spLocks noChangeArrowheads="1"/>
              </p:cNvSpPr>
              <p:nvPr/>
            </p:nvSpPr>
            <p:spPr bwMode="auto">
              <a:xfrm>
                <a:off x="2336" y="1248"/>
                <a:ext cx="583" cy="206"/>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ysClr val="windowText" lastClr="000000"/>
                    </a:solidFill>
                    <a:effectLst/>
                    <a:uLnTx/>
                    <a:uFillTx/>
                  </a:rPr>
                  <a:t>RegWrite</a:t>
                </a:r>
              </a:p>
            </p:txBody>
          </p:sp>
          <p:sp>
            <p:nvSpPr>
              <p:cNvPr id="155" name="Line 63"/>
              <p:cNvSpPr>
                <a:spLocks noChangeShapeType="1"/>
              </p:cNvSpPr>
              <p:nvPr/>
            </p:nvSpPr>
            <p:spPr bwMode="auto">
              <a:xfrm flipV="1">
                <a:off x="3728" y="1584"/>
                <a:ext cx="0" cy="24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6" name="Line 64"/>
              <p:cNvSpPr>
                <a:spLocks noChangeShapeType="1"/>
              </p:cNvSpPr>
              <p:nvPr/>
            </p:nvSpPr>
            <p:spPr bwMode="auto">
              <a:xfrm flipV="1">
                <a:off x="3824" y="1728"/>
                <a:ext cx="0" cy="192"/>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7" name="Line 65"/>
              <p:cNvSpPr>
                <a:spLocks noChangeShapeType="1"/>
              </p:cNvSpPr>
              <p:nvPr/>
            </p:nvSpPr>
            <p:spPr bwMode="auto">
              <a:xfrm>
                <a:off x="5568" y="2256"/>
                <a:ext cx="0" cy="1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8" name="Rectangle 66"/>
              <p:cNvSpPr>
                <a:spLocks noChangeArrowheads="1"/>
              </p:cNvSpPr>
              <p:nvPr/>
            </p:nvSpPr>
            <p:spPr bwMode="auto">
              <a:xfrm>
                <a:off x="4224" y="1680"/>
                <a:ext cx="912" cy="912"/>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59" name="Line 67"/>
              <p:cNvSpPr>
                <a:spLocks noChangeShapeType="1"/>
              </p:cNvSpPr>
              <p:nvPr/>
            </p:nvSpPr>
            <p:spPr bwMode="auto">
              <a:xfrm>
                <a:off x="3984" y="1872"/>
                <a:ext cx="24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0" name="Line 68"/>
              <p:cNvSpPr>
                <a:spLocks noChangeShapeType="1"/>
              </p:cNvSpPr>
              <p:nvPr/>
            </p:nvSpPr>
            <p:spPr bwMode="auto">
              <a:xfrm>
                <a:off x="4080" y="2400"/>
                <a:ext cx="144"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1" name="Line 69"/>
              <p:cNvSpPr>
                <a:spLocks noChangeShapeType="1"/>
              </p:cNvSpPr>
              <p:nvPr/>
            </p:nvSpPr>
            <p:spPr bwMode="auto">
              <a:xfrm>
                <a:off x="4080" y="2400"/>
                <a:ext cx="0" cy="288"/>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2" name="Text Box 70"/>
              <p:cNvSpPr txBox="1">
                <a:spLocks noChangeArrowheads="1"/>
              </p:cNvSpPr>
              <p:nvPr/>
            </p:nvSpPr>
            <p:spPr bwMode="auto">
              <a:xfrm>
                <a:off x="4176" y="1968"/>
                <a:ext cx="483" cy="288"/>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163" name="Text Box 71"/>
              <p:cNvSpPr txBox="1">
                <a:spLocks noChangeArrowheads="1"/>
              </p:cNvSpPr>
              <p:nvPr/>
            </p:nvSpPr>
            <p:spPr bwMode="auto">
              <a:xfrm>
                <a:off x="4176" y="1776"/>
                <a:ext cx="467"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164" name="Text Box 72"/>
              <p:cNvSpPr txBox="1">
                <a:spLocks noChangeArrowheads="1"/>
              </p:cNvSpPr>
              <p:nvPr/>
            </p:nvSpPr>
            <p:spPr bwMode="auto">
              <a:xfrm>
                <a:off x="4176" y="2304"/>
                <a:ext cx="569"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165" name="Text Box 73"/>
              <p:cNvSpPr txBox="1">
                <a:spLocks noChangeArrowheads="1"/>
              </p:cNvSpPr>
              <p:nvPr/>
            </p:nvSpPr>
            <p:spPr bwMode="auto">
              <a:xfrm>
                <a:off x="4608" y="2064"/>
                <a:ext cx="573"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Data</a:t>
                </a:r>
              </a:p>
            </p:txBody>
          </p:sp>
          <p:sp>
            <p:nvSpPr>
              <p:cNvPr id="166" name="Line 74"/>
              <p:cNvSpPr>
                <a:spLocks noChangeShapeType="1"/>
              </p:cNvSpPr>
              <p:nvPr/>
            </p:nvSpPr>
            <p:spPr bwMode="auto">
              <a:xfrm>
                <a:off x="4656" y="1488"/>
                <a:ext cx="0" cy="192"/>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67" name="Rectangle 75"/>
              <p:cNvSpPr>
                <a:spLocks noChangeArrowheads="1"/>
              </p:cNvSpPr>
              <p:nvPr/>
            </p:nvSpPr>
            <p:spPr bwMode="auto">
              <a:xfrm>
                <a:off x="4368" y="1248"/>
                <a:ext cx="583" cy="206"/>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MemWrite</a:t>
                </a:r>
              </a:p>
            </p:txBody>
          </p:sp>
          <p:sp>
            <p:nvSpPr>
              <p:cNvPr id="168" name="Rectangle 76"/>
              <p:cNvSpPr>
                <a:spLocks noChangeArrowheads="1"/>
              </p:cNvSpPr>
              <p:nvPr/>
            </p:nvSpPr>
            <p:spPr bwMode="auto">
              <a:xfrm>
                <a:off x="4416" y="2784"/>
                <a:ext cx="583" cy="206"/>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MemRead</a:t>
                </a:r>
              </a:p>
            </p:txBody>
          </p:sp>
          <p:sp>
            <p:nvSpPr>
              <p:cNvPr id="169" name="Line 77"/>
              <p:cNvSpPr>
                <a:spLocks noChangeShapeType="1"/>
              </p:cNvSpPr>
              <p:nvPr/>
            </p:nvSpPr>
            <p:spPr bwMode="auto">
              <a:xfrm>
                <a:off x="4656" y="2592"/>
                <a:ext cx="0" cy="192"/>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0" name="Line 78"/>
              <p:cNvSpPr>
                <a:spLocks noChangeShapeType="1"/>
              </p:cNvSpPr>
              <p:nvPr/>
            </p:nvSpPr>
            <p:spPr bwMode="auto">
              <a:xfrm>
                <a:off x="1824" y="3456"/>
                <a:ext cx="3744"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1" name="Line 79"/>
              <p:cNvSpPr>
                <a:spLocks noChangeShapeType="1"/>
              </p:cNvSpPr>
              <p:nvPr/>
            </p:nvSpPr>
            <p:spPr bwMode="auto">
              <a:xfrm>
                <a:off x="3072" y="2688"/>
                <a:ext cx="1008"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2" name="Line 80"/>
              <p:cNvSpPr>
                <a:spLocks noChangeShapeType="1"/>
              </p:cNvSpPr>
              <p:nvPr/>
            </p:nvSpPr>
            <p:spPr bwMode="auto">
              <a:xfrm>
                <a:off x="2928" y="3024"/>
                <a:ext cx="24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3" name="Oval 81"/>
              <p:cNvSpPr>
                <a:spLocks noChangeArrowheads="1"/>
              </p:cNvSpPr>
              <p:nvPr/>
            </p:nvSpPr>
            <p:spPr bwMode="auto">
              <a:xfrm>
                <a:off x="2544" y="2784"/>
                <a:ext cx="384" cy="576"/>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4" name="Rectangle 82"/>
              <p:cNvSpPr>
                <a:spLocks noChangeArrowheads="1"/>
              </p:cNvSpPr>
              <p:nvPr/>
            </p:nvSpPr>
            <p:spPr bwMode="auto">
              <a:xfrm>
                <a:off x="2576" y="2880"/>
                <a:ext cx="336" cy="288"/>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Sign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Extend</a:t>
                </a:r>
              </a:p>
            </p:txBody>
          </p:sp>
          <p:sp>
            <p:nvSpPr>
              <p:cNvPr id="175" name="Line 83"/>
              <p:cNvSpPr>
                <a:spLocks noChangeShapeType="1"/>
              </p:cNvSpPr>
              <p:nvPr/>
            </p:nvSpPr>
            <p:spPr bwMode="auto">
              <a:xfrm>
                <a:off x="1920" y="3024"/>
                <a:ext cx="624"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6" name="Line 84"/>
              <p:cNvSpPr>
                <a:spLocks noChangeShapeType="1"/>
              </p:cNvSpPr>
              <p:nvPr/>
            </p:nvSpPr>
            <p:spPr bwMode="auto">
              <a:xfrm>
                <a:off x="2336" y="2976"/>
                <a:ext cx="48" cy="96"/>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7" name="Line 85"/>
              <p:cNvSpPr>
                <a:spLocks noChangeShapeType="1"/>
              </p:cNvSpPr>
              <p:nvPr/>
            </p:nvSpPr>
            <p:spPr bwMode="auto">
              <a:xfrm>
                <a:off x="2976" y="2976"/>
                <a:ext cx="48" cy="96"/>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8" name="Text Box 86"/>
              <p:cNvSpPr txBox="1">
                <a:spLocks noChangeArrowheads="1"/>
              </p:cNvSpPr>
              <p:nvPr/>
            </p:nvSpPr>
            <p:spPr bwMode="auto">
              <a:xfrm>
                <a:off x="2336" y="3024"/>
                <a:ext cx="222"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16</a:t>
                </a:r>
              </a:p>
            </p:txBody>
          </p:sp>
          <p:sp>
            <p:nvSpPr>
              <p:cNvPr id="179" name="Text Box 87"/>
              <p:cNvSpPr txBox="1">
                <a:spLocks noChangeArrowheads="1"/>
              </p:cNvSpPr>
              <p:nvPr/>
            </p:nvSpPr>
            <p:spPr bwMode="auto">
              <a:xfrm>
                <a:off x="2976" y="3024"/>
                <a:ext cx="222" cy="173"/>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32</a:t>
                </a:r>
              </a:p>
            </p:txBody>
          </p:sp>
          <p:sp>
            <p:nvSpPr>
              <p:cNvPr id="180" name="Line 88"/>
              <p:cNvSpPr>
                <a:spLocks noChangeShapeType="1"/>
              </p:cNvSpPr>
              <p:nvPr/>
            </p:nvSpPr>
            <p:spPr bwMode="auto">
              <a:xfrm>
                <a:off x="3072" y="2304"/>
                <a:ext cx="0" cy="384"/>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1" name="Line 89"/>
              <p:cNvSpPr>
                <a:spLocks noChangeShapeType="1"/>
              </p:cNvSpPr>
              <p:nvPr/>
            </p:nvSpPr>
            <p:spPr bwMode="auto">
              <a:xfrm>
                <a:off x="1920" y="1776"/>
                <a:ext cx="0" cy="1248"/>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2" name="Line 90"/>
              <p:cNvSpPr>
                <a:spLocks noChangeShapeType="1"/>
              </p:cNvSpPr>
              <p:nvPr/>
            </p:nvSpPr>
            <p:spPr bwMode="auto">
              <a:xfrm>
                <a:off x="1824" y="2496"/>
                <a:ext cx="288"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3" name="Line 91"/>
              <p:cNvSpPr>
                <a:spLocks noChangeShapeType="1"/>
              </p:cNvSpPr>
              <p:nvPr/>
            </p:nvSpPr>
            <p:spPr bwMode="auto">
              <a:xfrm>
                <a:off x="3408" y="2400"/>
                <a:ext cx="144"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4" name="Line 92"/>
              <p:cNvSpPr>
                <a:spLocks noChangeShapeType="1"/>
              </p:cNvSpPr>
              <p:nvPr/>
            </p:nvSpPr>
            <p:spPr bwMode="auto">
              <a:xfrm>
                <a:off x="1824" y="2496"/>
                <a:ext cx="0" cy="96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5" name="Line 93"/>
              <p:cNvSpPr>
                <a:spLocks noChangeShapeType="1"/>
              </p:cNvSpPr>
              <p:nvPr/>
            </p:nvSpPr>
            <p:spPr bwMode="auto">
              <a:xfrm>
                <a:off x="3168" y="2544"/>
                <a:ext cx="0" cy="48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6" name="Line 94"/>
              <p:cNvSpPr>
                <a:spLocks noChangeShapeType="1"/>
              </p:cNvSpPr>
              <p:nvPr/>
            </p:nvSpPr>
            <p:spPr bwMode="auto">
              <a:xfrm>
                <a:off x="2976" y="2304"/>
                <a:ext cx="96"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nvGrpSpPr>
            <p:cNvPr id="108" name="Group 95"/>
            <p:cNvGrpSpPr>
              <a:grpSpLocks/>
            </p:cNvGrpSpPr>
            <p:nvPr/>
          </p:nvGrpSpPr>
          <p:grpSpPr bwMode="auto">
            <a:xfrm>
              <a:off x="4546600" y="1295400"/>
              <a:ext cx="762000" cy="2209800"/>
              <a:chOff x="3024" y="1248"/>
              <a:chExt cx="480" cy="1392"/>
            </a:xfrm>
          </p:grpSpPr>
          <p:sp>
            <p:nvSpPr>
              <p:cNvPr id="109" name="Line 96"/>
              <p:cNvSpPr>
                <a:spLocks noChangeShapeType="1"/>
              </p:cNvSpPr>
              <p:nvPr/>
            </p:nvSpPr>
            <p:spPr bwMode="auto">
              <a:xfrm>
                <a:off x="3024" y="2304"/>
                <a:ext cx="256"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0" name="Line 97"/>
              <p:cNvSpPr>
                <a:spLocks noChangeShapeType="1"/>
              </p:cNvSpPr>
              <p:nvPr/>
            </p:nvSpPr>
            <p:spPr bwMode="auto">
              <a:xfrm>
                <a:off x="3168" y="2544"/>
                <a:ext cx="112"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1" name="AutoShape 98"/>
              <p:cNvSpPr>
                <a:spLocks noChangeArrowheads="1"/>
              </p:cNvSpPr>
              <p:nvPr/>
            </p:nvSpPr>
            <p:spPr bwMode="auto">
              <a:xfrm rot="-5400000">
                <a:off x="3120" y="2352"/>
                <a:ext cx="432" cy="144"/>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2" name="Line 99"/>
              <p:cNvSpPr>
                <a:spLocks noChangeShapeType="1"/>
              </p:cNvSpPr>
              <p:nvPr/>
            </p:nvSpPr>
            <p:spPr bwMode="auto">
              <a:xfrm>
                <a:off x="3312" y="1488"/>
                <a:ext cx="0" cy="72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3" name="Rectangle 100"/>
              <p:cNvSpPr>
                <a:spLocks noChangeArrowheads="1"/>
              </p:cNvSpPr>
              <p:nvPr/>
            </p:nvSpPr>
            <p:spPr bwMode="auto">
              <a:xfrm>
                <a:off x="3072" y="1248"/>
                <a:ext cx="432" cy="206"/>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ysClr val="windowText" lastClr="000000"/>
                    </a:solidFill>
                    <a:effectLst/>
                    <a:uLnTx/>
                    <a:uFillTx/>
                  </a:rPr>
                  <a:t>ALUSrc</a:t>
                </a:r>
              </a:p>
            </p:txBody>
          </p:sp>
        </p:grpSp>
      </p:grpSp>
    </p:spTree>
    <p:extLst>
      <p:ext uri="{BB962C8B-B14F-4D97-AF65-F5344CB8AC3E}">
        <p14:creationId xmlns:p14="http://schemas.microsoft.com/office/powerpoint/2010/main" val="3462457620"/>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00"/>
            <a:ext cx="8229600" cy="838200"/>
          </a:xfrm>
        </p:spPr>
        <p:txBody>
          <a:bodyPr>
            <a:normAutofit/>
          </a:bodyPr>
          <a:lstStyle/>
          <a:p>
            <a:r>
              <a:rPr lang="en-US" b="1" dirty="0" smtClean="0"/>
              <a:t> </a:t>
            </a:r>
            <a:r>
              <a:rPr lang="en-US" b="1" dirty="0" err="1" smtClean="0"/>
              <a:t>Đường</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Lệnh</a:t>
            </a:r>
            <a:r>
              <a:rPr lang="en-US" b="1" dirty="0" smtClean="0"/>
              <a:t> </a:t>
            </a:r>
            <a:r>
              <a:rPr lang="en-US" b="1" dirty="0" err="1" smtClean="0"/>
              <a:t>rẽ</a:t>
            </a:r>
            <a:r>
              <a:rPr lang="en-US" b="1" dirty="0" smtClean="0"/>
              <a:t> </a:t>
            </a:r>
            <a:r>
              <a:rPr lang="en-US" b="1" dirty="0" err="1" smtClean="0"/>
              <a:t>nhánh</a:t>
            </a:r>
            <a:endParaRPr lang="en-US" b="1" dirty="0"/>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45</a:t>
            </a:fld>
            <a:endParaRPr lang="en-US" dirty="0"/>
          </a:p>
        </p:txBody>
      </p:sp>
      <p:sp>
        <p:nvSpPr>
          <p:cNvPr id="295" name="Rectangle 128"/>
          <p:cNvSpPr>
            <a:spLocks noChangeArrowheads="1"/>
          </p:cNvSpPr>
          <p:nvPr/>
        </p:nvSpPr>
        <p:spPr bwMode="auto">
          <a:xfrm>
            <a:off x="4662487" y="5715000"/>
            <a:ext cx="7620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Instr[5-0]</a:t>
            </a:r>
          </a:p>
        </p:txBody>
      </p:sp>
      <p:grpSp>
        <p:nvGrpSpPr>
          <p:cNvPr id="3" name="Group 2"/>
          <p:cNvGrpSpPr/>
          <p:nvPr/>
        </p:nvGrpSpPr>
        <p:grpSpPr>
          <a:xfrm>
            <a:off x="1066800" y="914400"/>
            <a:ext cx="7329487" cy="5181600"/>
            <a:chOff x="152400" y="685800"/>
            <a:chExt cx="7329487" cy="5181600"/>
          </a:xfrm>
        </p:grpSpPr>
        <p:grpSp>
          <p:nvGrpSpPr>
            <p:cNvPr id="170" name="Group 3"/>
            <p:cNvGrpSpPr>
              <a:grpSpLocks/>
            </p:cNvGrpSpPr>
            <p:nvPr/>
          </p:nvGrpSpPr>
          <p:grpSpPr bwMode="auto">
            <a:xfrm>
              <a:off x="1690687" y="762000"/>
              <a:ext cx="381000" cy="990600"/>
              <a:chOff x="1392" y="2880"/>
              <a:chExt cx="288" cy="480"/>
            </a:xfrm>
          </p:grpSpPr>
          <p:sp>
            <p:nvSpPr>
              <p:cNvPr id="171" name="Line 4"/>
              <p:cNvSpPr>
                <a:spLocks noChangeShapeType="1"/>
              </p:cNvSpPr>
              <p:nvPr/>
            </p:nvSpPr>
            <p:spPr bwMode="auto">
              <a:xfrm>
                <a:off x="1392" y="3072"/>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2" name="Line 5"/>
              <p:cNvSpPr>
                <a:spLocks noChangeShapeType="1"/>
              </p:cNvSpPr>
              <p:nvPr/>
            </p:nvSpPr>
            <p:spPr bwMode="auto">
              <a:xfrm flipH="1">
                <a:off x="1392" y="3120"/>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3" name="Line 6"/>
              <p:cNvSpPr>
                <a:spLocks noChangeShapeType="1"/>
              </p:cNvSpPr>
              <p:nvPr/>
            </p:nvSpPr>
            <p:spPr bwMode="auto">
              <a:xfrm flipV="1">
                <a:off x="1392" y="2880"/>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4" name="Line 7"/>
              <p:cNvSpPr>
                <a:spLocks noChangeShapeType="1"/>
              </p:cNvSpPr>
              <p:nvPr/>
            </p:nvSpPr>
            <p:spPr bwMode="auto">
              <a:xfrm flipV="1">
                <a:off x="1392" y="3168"/>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5" name="Line 8"/>
              <p:cNvSpPr>
                <a:spLocks noChangeShapeType="1"/>
              </p:cNvSpPr>
              <p:nvPr/>
            </p:nvSpPr>
            <p:spPr bwMode="auto">
              <a:xfrm flipV="1">
                <a:off x="1392" y="3216"/>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6" name="Line 9"/>
              <p:cNvSpPr>
                <a:spLocks noChangeShapeType="1"/>
              </p:cNvSpPr>
              <p:nvPr/>
            </p:nvSpPr>
            <p:spPr bwMode="auto">
              <a:xfrm flipV="1">
                <a:off x="1680" y="3024"/>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7" name="Line 10"/>
              <p:cNvSpPr>
                <a:spLocks noChangeShapeType="1"/>
              </p:cNvSpPr>
              <p:nvPr/>
            </p:nvSpPr>
            <p:spPr bwMode="auto">
              <a:xfrm>
                <a:off x="1392" y="2880"/>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78" name="Rectangle 11"/>
            <p:cNvSpPr>
              <a:spLocks noChangeArrowheads="1"/>
            </p:cNvSpPr>
            <p:nvPr/>
          </p:nvSpPr>
          <p:spPr bwMode="auto">
            <a:xfrm>
              <a:off x="990600" y="34290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9" name="Rectangle 12"/>
            <p:cNvSpPr>
              <a:spLocks noChangeArrowheads="1"/>
            </p:cNvSpPr>
            <p:nvPr/>
          </p:nvSpPr>
          <p:spPr bwMode="auto">
            <a:xfrm>
              <a:off x="457200" y="3810000"/>
              <a:ext cx="228600" cy="8382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0" name="Line 13"/>
            <p:cNvSpPr>
              <a:spLocks noChangeShapeType="1"/>
            </p:cNvSpPr>
            <p:nvPr/>
          </p:nvSpPr>
          <p:spPr bwMode="auto">
            <a:xfrm>
              <a:off x="685800" y="4191000"/>
              <a:ext cx="304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1" name="Line 14"/>
            <p:cNvSpPr>
              <a:spLocks noChangeShapeType="1"/>
            </p:cNvSpPr>
            <p:nvPr/>
          </p:nvSpPr>
          <p:spPr bwMode="auto">
            <a:xfrm>
              <a:off x="776287" y="914400"/>
              <a:ext cx="914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2" name="Line 15"/>
            <p:cNvSpPr>
              <a:spLocks noChangeShapeType="1"/>
            </p:cNvSpPr>
            <p:nvPr/>
          </p:nvSpPr>
          <p:spPr bwMode="auto">
            <a:xfrm>
              <a:off x="1309687" y="1600200"/>
              <a:ext cx="3810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3" name="Text Box 16"/>
            <p:cNvSpPr txBox="1">
              <a:spLocks noChangeArrowheads="1"/>
            </p:cNvSpPr>
            <p:nvPr/>
          </p:nvSpPr>
          <p:spPr bwMode="auto">
            <a:xfrm>
              <a:off x="914400" y="3962400"/>
              <a:ext cx="741362" cy="45720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184" name="Text Box 17"/>
            <p:cNvSpPr txBox="1">
              <a:spLocks noChangeArrowheads="1"/>
            </p:cNvSpPr>
            <p:nvPr/>
          </p:nvSpPr>
          <p:spPr bwMode="auto">
            <a:xfrm>
              <a:off x="1676400" y="4038600"/>
              <a:ext cx="869950"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Instr[31-0]</a:t>
              </a:r>
            </a:p>
          </p:txBody>
        </p:sp>
        <p:sp>
          <p:nvSpPr>
            <p:cNvPr id="185" name="Text Box 18"/>
            <p:cNvSpPr txBox="1">
              <a:spLocks noChangeArrowheads="1"/>
            </p:cNvSpPr>
            <p:nvPr/>
          </p:nvSpPr>
          <p:spPr bwMode="auto">
            <a:xfrm>
              <a:off x="1219200" y="3505200"/>
              <a:ext cx="973137"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Instruction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186" name="Text Box 19"/>
            <p:cNvSpPr txBox="1">
              <a:spLocks noChangeArrowheads="1"/>
            </p:cNvSpPr>
            <p:nvPr/>
          </p:nvSpPr>
          <p:spPr bwMode="auto">
            <a:xfrm>
              <a:off x="1690687" y="1143000"/>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187" name="Text Box 20"/>
            <p:cNvSpPr txBox="1">
              <a:spLocks noChangeArrowheads="1"/>
            </p:cNvSpPr>
            <p:nvPr/>
          </p:nvSpPr>
          <p:spPr bwMode="auto">
            <a:xfrm>
              <a:off x="381000" y="4038600"/>
              <a:ext cx="395287"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PC</a:t>
              </a:r>
            </a:p>
          </p:txBody>
        </p:sp>
        <p:sp>
          <p:nvSpPr>
            <p:cNvPr id="188" name="Line 21"/>
            <p:cNvSpPr>
              <a:spLocks noChangeShapeType="1"/>
            </p:cNvSpPr>
            <p:nvPr/>
          </p:nvSpPr>
          <p:spPr bwMode="auto">
            <a:xfrm>
              <a:off x="166687" y="685800"/>
              <a:ext cx="6858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Line 22"/>
            <p:cNvSpPr>
              <a:spLocks noChangeShapeType="1"/>
            </p:cNvSpPr>
            <p:nvPr/>
          </p:nvSpPr>
          <p:spPr bwMode="auto">
            <a:xfrm>
              <a:off x="152400" y="4191000"/>
              <a:ext cx="304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0" name="Text Box 23"/>
            <p:cNvSpPr txBox="1">
              <a:spLocks noChangeArrowheads="1"/>
            </p:cNvSpPr>
            <p:nvPr/>
          </p:nvSpPr>
          <p:spPr bwMode="auto">
            <a:xfrm>
              <a:off x="1081087" y="1447800"/>
              <a:ext cx="268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4</a:t>
              </a:r>
            </a:p>
          </p:txBody>
        </p:sp>
        <p:sp>
          <p:nvSpPr>
            <p:cNvPr id="191" name="Rectangle 24"/>
            <p:cNvSpPr>
              <a:spLocks noChangeArrowheads="1"/>
            </p:cNvSpPr>
            <p:nvPr/>
          </p:nvSpPr>
          <p:spPr bwMode="auto">
            <a:xfrm>
              <a:off x="3443287" y="34290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2" name="Line 25"/>
            <p:cNvSpPr>
              <a:spLocks noChangeShapeType="1"/>
            </p:cNvSpPr>
            <p:nvPr/>
          </p:nvSpPr>
          <p:spPr bwMode="auto">
            <a:xfrm>
              <a:off x="2438400" y="41910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3" name="Line 26"/>
            <p:cNvSpPr>
              <a:spLocks noChangeShapeType="1"/>
            </p:cNvSpPr>
            <p:nvPr/>
          </p:nvSpPr>
          <p:spPr bwMode="auto">
            <a:xfrm>
              <a:off x="2590800" y="3962400"/>
              <a:ext cx="852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4" name="Line 27"/>
            <p:cNvSpPr>
              <a:spLocks noChangeShapeType="1"/>
            </p:cNvSpPr>
            <p:nvPr/>
          </p:nvSpPr>
          <p:spPr bwMode="auto">
            <a:xfrm>
              <a:off x="2590800" y="4495800"/>
              <a:ext cx="471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Line 29"/>
            <p:cNvSpPr>
              <a:spLocks noChangeShapeType="1"/>
            </p:cNvSpPr>
            <p:nvPr/>
          </p:nvSpPr>
          <p:spPr bwMode="auto">
            <a:xfrm>
              <a:off x="2590800" y="3581400"/>
              <a:ext cx="852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7" name="Line 30"/>
            <p:cNvSpPr>
              <a:spLocks noChangeShapeType="1"/>
            </p:cNvSpPr>
            <p:nvPr/>
          </p:nvSpPr>
          <p:spPr bwMode="auto">
            <a:xfrm>
              <a:off x="4891087" y="3810000"/>
              <a:ext cx="863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8" name="Line 31"/>
            <p:cNvSpPr>
              <a:spLocks noChangeShapeType="1"/>
            </p:cNvSpPr>
            <p:nvPr/>
          </p:nvSpPr>
          <p:spPr bwMode="auto">
            <a:xfrm>
              <a:off x="5043487" y="4419600"/>
              <a:ext cx="279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1" name="Text Box 34"/>
            <p:cNvSpPr txBox="1">
              <a:spLocks noChangeArrowheads="1"/>
            </p:cNvSpPr>
            <p:nvPr/>
          </p:nvSpPr>
          <p:spPr bwMode="auto">
            <a:xfrm>
              <a:off x="3367087" y="45720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202" name="Text Box 35"/>
            <p:cNvSpPr txBox="1">
              <a:spLocks noChangeArrowheads="1"/>
            </p:cNvSpPr>
            <p:nvPr/>
          </p:nvSpPr>
          <p:spPr bwMode="auto">
            <a:xfrm>
              <a:off x="3367087" y="3429000"/>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1</a:t>
              </a:r>
            </a:p>
          </p:txBody>
        </p:sp>
        <p:sp>
          <p:nvSpPr>
            <p:cNvPr id="203" name="Text Box 36"/>
            <p:cNvSpPr txBox="1">
              <a:spLocks noChangeArrowheads="1"/>
            </p:cNvSpPr>
            <p:nvPr/>
          </p:nvSpPr>
          <p:spPr bwMode="auto">
            <a:xfrm>
              <a:off x="3367087" y="3810000"/>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2</a:t>
              </a:r>
            </a:p>
          </p:txBody>
        </p:sp>
        <p:sp>
          <p:nvSpPr>
            <p:cNvPr id="204" name="Text Box 37"/>
            <p:cNvSpPr txBox="1">
              <a:spLocks noChangeArrowheads="1"/>
            </p:cNvSpPr>
            <p:nvPr/>
          </p:nvSpPr>
          <p:spPr bwMode="auto">
            <a:xfrm>
              <a:off x="3367087" y="41910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Addr</a:t>
              </a:r>
            </a:p>
          </p:txBody>
        </p:sp>
        <p:sp>
          <p:nvSpPr>
            <p:cNvPr id="205" name="Text Box 38"/>
            <p:cNvSpPr txBox="1">
              <a:spLocks noChangeArrowheads="1"/>
            </p:cNvSpPr>
            <p:nvPr/>
          </p:nvSpPr>
          <p:spPr bwMode="auto">
            <a:xfrm>
              <a:off x="3690937" y="3657600"/>
              <a:ext cx="792163" cy="639763"/>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Register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File</a:t>
              </a:r>
            </a:p>
          </p:txBody>
        </p:sp>
        <p:sp>
          <p:nvSpPr>
            <p:cNvPr id="206" name="Text Box 39"/>
            <p:cNvSpPr txBox="1">
              <a:spLocks noChangeArrowheads="1"/>
            </p:cNvSpPr>
            <p:nvPr/>
          </p:nvSpPr>
          <p:spPr bwMode="auto">
            <a:xfrm>
              <a:off x="4281487" y="3581400"/>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1</a:t>
              </a:r>
            </a:p>
          </p:txBody>
        </p:sp>
        <p:sp>
          <p:nvSpPr>
            <p:cNvPr id="207" name="Text Box 40"/>
            <p:cNvSpPr txBox="1">
              <a:spLocks noChangeArrowheads="1"/>
            </p:cNvSpPr>
            <p:nvPr/>
          </p:nvSpPr>
          <p:spPr bwMode="auto">
            <a:xfrm>
              <a:off x="4306887" y="4267200"/>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2</a:t>
              </a:r>
            </a:p>
          </p:txBody>
        </p:sp>
        <p:sp>
          <p:nvSpPr>
            <p:cNvPr id="208" name="Freeform 41"/>
            <p:cNvSpPr>
              <a:spLocks/>
            </p:cNvSpPr>
            <p:nvPr/>
          </p:nvSpPr>
          <p:spPr bwMode="auto">
            <a:xfrm>
              <a:off x="5729287" y="3505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9" name="Rectangle 42"/>
            <p:cNvSpPr>
              <a:spLocks noChangeArrowheads="1"/>
            </p:cNvSpPr>
            <p:nvPr/>
          </p:nvSpPr>
          <p:spPr bwMode="auto">
            <a:xfrm>
              <a:off x="5830887" y="4114800"/>
              <a:ext cx="504825" cy="33337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ALU</a:t>
              </a:r>
            </a:p>
          </p:txBody>
        </p:sp>
        <p:sp>
          <p:nvSpPr>
            <p:cNvPr id="210" name="Rectangle 43"/>
            <p:cNvSpPr>
              <a:spLocks noChangeArrowheads="1"/>
            </p:cNvSpPr>
            <p:nvPr/>
          </p:nvSpPr>
          <p:spPr bwMode="auto">
            <a:xfrm>
              <a:off x="5729287" y="3124200"/>
              <a:ext cx="4572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ovf</a:t>
              </a:r>
            </a:p>
          </p:txBody>
        </p:sp>
        <p:sp>
          <p:nvSpPr>
            <p:cNvPr id="211" name="Rectangle 44"/>
            <p:cNvSpPr>
              <a:spLocks noChangeArrowheads="1"/>
            </p:cNvSpPr>
            <p:nvPr/>
          </p:nvSpPr>
          <p:spPr bwMode="auto">
            <a:xfrm>
              <a:off x="5881687" y="3733800"/>
              <a:ext cx="5334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zero</a:t>
              </a:r>
            </a:p>
          </p:txBody>
        </p:sp>
        <p:sp>
          <p:nvSpPr>
            <p:cNvPr id="212" name="Line 45"/>
            <p:cNvSpPr>
              <a:spLocks noChangeShapeType="1"/>
            </p:cNvSpPr>
            <p:nvPr/>
          </p:nvSpPr>
          <p:spPr bwMode="auto">
            <a:xfrm>
              <a:off x="6034087" y="4572000"/>
              <a:ext cx="0" cy="533400"/>
            </a:xfrm>
            <a:prstGeom prst="line">
              <a:avLst/>
            </a:prstGeom>
            <a:noFill/>
            <a:ln w="1905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3" name="Line 46"/>
            <p:cNvSpPr>
              <a:spLocks noChangeShapeType="1"/>
            </p:cNvSpPr>
            <p:nvPr/>
          </p:nvSpPr>
          <p:spPr bwMode="auto">
            <a:xfrm>
              <a:off x="4129087" y="2819400"/>
              <a:ext cx="0" cy="6096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4" name="Rectangle 47"/>
            <p:cNvSpPr>
              <a:spLocks noChangeArrowheads="1"/>
            </p:cNvSpPr>
            <p:nvPr/>
          </p:nvSpPr>
          <p:spPr bwMode="auto">
            <a:xfrm>
              <a:off x="4129087" y="2819400"/>
              <a:ext cx="92551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RegWrite</a:t>
              </a:r>
            </a:p>
          </p:txBody>
        </p:sp>
        <p:sp>
          <p:nvSpPr>
            <p:cNvPr id="215" name="Line 48"/>
            <p:cNvSpPr>
              <a:spLocks noChangeShapeType="1"/>
            </p:cNvSpPr>
            <p:nvPr/>
          </p:nvSpPr>
          <p:spPr bwMode="auto">
            <a:xfrm flipV="1">
              <a:off x="5881687" y="3352800"/>
              <a:ext cx="0" cy="22860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6" name="Line 49"/>
            <p:cNvSpPr>
              <a:spLocks noChangeShapeType="1"/>
            </p:cNvSpPr>
            <p:nvPr/>
          </p:nvSpPr>
          <p:spPr bwMode="auto">
            <a:xfrm flipV="1">
              <a:off x="6186487" y="2057400"/>
              <a:ext cx="0" cy="17526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2" name="Line 65"/>
            <p:cNvSpPr>
              <a:spLocks noChangeShapeType="1"/>
            </p:cNvSpPr>
            <p:nvPr/>
          </p:nvSpPr>
          <p:spPr bwMode="auto">
            <a:xfrm>
              <a:off x="4749800" y="5410200"/>
              <a:ext cx="381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3" name="Oval 66"/>
            <p:cNvSpPr>
              <a:spLocks noChangeArrowheads="1"/>
            </p:cNvSpPr>
            <p:nvPr/>
          </p:nvSpPr>
          <p:spPr bwMode="auto">
            <a:xfrm>
              <a:off x="4140200" y="5029200"/>
              <a:ext cx="609600" cy="8382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4" name="Rectangle 67"/>
            <p:cNvSpPr>
              <a:spLocks noChangeArrowheads="1"/>
            </p:cNvSpPr>
            <p:nvPr/>
          </p:nvSpPr>
          <p:spPr bwMode="auto">
            <a:xfrm>
              <a:off x="4191000" y="51816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Sign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Extend</a:t>
              </a:r>
            </a:p>
          </p:txBody>
        </p:sp>
        <p:sp>
          <p:nvSpPr>
            <p:cNvPr id="235" name="Line 68"/>
            <p:cNvSpPr>
              <a:spLocks noChangeShapeType="1"/>
            </p:cNvSpPr>
            <p:nvPr/>
          </p:nvSpPr>
          <p:spPr bwMode="auto">
            <a:xfrm>
              <a:off x="2576512" y="5410200"/>
              <a:ext cx="1563688"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6" name="Line 69"/>
            <p:cNvSpPr>
              <a:spLocks noChangeShapeType="1"/>
            </p:cNvSpPr>
            <p:nvPr/>
          </p:nvSpPr>
          <p:spPr bwMode="auto">
            <a:xfrm>
              <a:off x="3810000" y="53340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7" name="Line 70"/>
            <p:cNvSpPr>
              <a:spLocks noChangeShapeType="1"/>
            </p:cNvSpPr>
            <p:nvPr/>
          </p:nvSpPr>
          <p:spPr bwMode="auto">
            <a:xfrm>
              <a:off x="4826000" y="53340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8" name="Text Box 71"/>
            <p:cNvSpPr txBox="1">
              <a:spLocks noChangeArrowheads="1"/>
            </p:cNvSpPr>
            <p:nvPr/>
          </p:nvSpPr>
          <p:spPr bwMode="auto">
            <a:xfrm>
              <a:off x="3810000" y="54102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16</a:t>
              </a:r>
            </a:p>
          </p:txBody>
        </p:sp>
        <p:sp>
          <p:nvSpPr>
            <p:cNvPr id="239" name="Text Box 72"/>
            <p:cNvSpPr txBox="1">
              <a:spLocks noChangeArrowheads="1"/>
            </p:cNvSpPr>
            <p:nvPr/>
          </p:nvSpPr>
          <p:spPr bwMode="auto">
            <a:xfrm>
              <a:off x="4826000" y="54102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32</a:t>
              </a:r>
            </a:p>
          </p:txBody>
        </p:sp>
        <p:sp>
          <p:nvSpPr>
            <p:cNvPr id="242" name="Line 75"/>
            <p:cNvSpPr>
              <a:spLocks noChangeShapeType="1"/>
            </p:cNvSpPr>
            <p:nvPr/>
          </p:nvSpPr>
          <p:spPr bwMode="auto">
            <a:xfrm>
              <a:off x="5119687" y="4800600"/>
              <a:ext cx="177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6" name="AutoShape 79"/>
            <p:cNvSpPr>
              <a:spLocks noChangeArrowheads="1"/>
            </p:cNvSpPr>
            <p:nvPr/>
          </p:nvSpPr>
          <p:spPr bwMode="auto">
            <a:xfrm rot="-5400000">
              <a:off x="5030787" y="4457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7" name="Line 80"/>
            <p:cNvSpPr>
              <a:spLocks noChangeShapeType="1"/>
            </p:cNvSpPr>
            <p:nvPr/>
          </p:nvSpPr>
          <p:spPr bwMode="auto">
            <a:xfrm>
              <a:off x="5526087" y="45720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1" name="Rectangle 84"/>
            <p:cNvSpPr>
              <a:spLocks noChangeArrowheads="1"/>
            </p:cNvSpPr>
            <p:nvPr/>
          </p:nvSpPr>
          <p:spPr bwMode="auto">
            <a:xfrm>
              <a:off x="4281487" y="24384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ALUSrc</a:t>
              </a:r>
            </a:p>
          </p:txBody>
        </p:sp>
        <p:sp>
          <p:nvSpPr>
            <p:cNvPr id="252" name="Oval 85"/>
            <p:cNvSpPr>
              <a:spLocks noChangeArrowheads="1"/>
            </p:cNvSpPr>
            <p:nvPr/>
          </p:nvSpPr>
          <p:spPr bwMode="auto">
            <a:xfrm>
              <a:off x="5348287" y="1447800"/>
              <a:ext cx="457200" cy="5334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3" name="Rectangle 86"/>
            <p:cNvSpPr>
              <a:spLocks noChangeArrowheads="1"/>
            </p:cNvSpPr>
            <p:nvPr/>
          </p:nvSpPr>
          <p:spPr bwMode="auto">
            <a:xfrm>
              <a:off x="5348287" y="1447800"/>
              <a:ext cx="457200" cy="457200"/>
            </a:xfrm>
            <a:prstGeom prst="rect">
              <a:avLst/>
            </a:prstGeom>
            <a:noFill/>
            <a:ln w="12700">
              <a:noFill/>
              <a:miter lim="800000"/>
              <a:headEnd/>
              <a:tailEnd/>
            </a:ln>
            <a:effectLst/>
          </p:spPr>
          <p:txBody>
            <a:bodyPr wrap="none" lIns="19050" tIns="26988" rIns="19050" bIns="26988"/>
            <a:lstStyle/>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Shift</a:t>
              </a:r>
            </a:p>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left 2</a:t>
              </a:r>
            </a:p>
          </p:txBody>
        </p:sp>
        <p:sp>
          <p:nvSpPr>
            <p:cNvPr id="254" name="Line 87"/>
            <p:cNvSpPr>
              <a:spLocks noChangeShapeType="1"/>
            </p:cNvSpPr>
            <p:nvPr/>
          </p:nvSpPr>
          <p:spPr bwMode="auto">
            <a:xfrm>
              <a:off x="5119687" y="17526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5" name="Line 88"/>
            <p:cNvSpPr>
              <a:spLocks noChangeShapeType="1"/>
            </p:cNvSpPr>
            <p:nvPr/>
          </p:nvSpPr>
          <p:spPr bwMode="auto">
            <a:xfrm>
              <a:off x="5119687" y="1295400"/>
              <a:ext cx="928688"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56" name="Group 89"/>
            <p:cNvGrpSpPr>
              <a:grpSpLocks/>
            </p:cNvGrpSpPr>
            <p:nvPr/>
          </p:nvGrpSpPr>
          <p:grpSpPr bwMode="auto">
            <a:xfrm>
              <a:off x="6034087" y="990600"/>
              <a:ext cx="381000" cy="914400"/>
              <a:chOff x="1392" y="2880"/>
              <a:chExt cx="288" cy="480"/>
            </a:xfrm>
          </p:grpSpPr>
          <p:sp>
            <p:nvSpPr>
              <p:cNvPr id="257" name="Line 90"/>
              <p:cNvSpPr>
                <a:spLocks noChangeShapeType="1"/>
              </p:cNvSpPr>
              <p:nvPr/>
            </p:nvSpPr>
            <p:spPr bwMode="auto">
              <a:xfrm>
                <a:off x="1392" y="3072"/>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8" name="Line 91"/>
              <p:cNvSpPr>
                <a:spLocks noChangeShapeType="1"/>
              </p:cNvSpPr>
              <p:nvPr/>
            </p:nvSpPr>
            <p:spPr bwMode="auto">
              <a:xfrm flipH="1">
                <a:off x="1392" y="3120"/>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9" name="Line 92"/>
              <p:cNvSpPr>
                <a:spLocks noChangeShapeType="1"/>
              </p:cNvSpPr>
              <p:nvPr/>
            </p:nvSpPr>
            <p:spPr bwMode="auto">
              <a:xfrm flipV="1">
                <a:off x="1392" y="2880"/>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0" name="Line 93"/>
              <p:cNvSpPr>
                <a:spLocks noChangeShapeType="1"/>
              </p:cNvSpPr>
              <p:nvPr/>
            </p:nvSpPr>
            <p:spPr bwMode="auto">
              <a:xfrm flipV="1">
                <a:off x="1392" y="3168"/>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1" name="Line 94"/>
              <p:cNvSpPr>
                <a:spLocks noChangeShapeType="1"/>
              </p:cNvSpPr>
              <p:nvPr/>
            </p:nvSpPr>
            <p:spPr bwMode="auto">
              <a:xfrm flipV="1">
                <a:off x="1392" y="3216"/>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2" name="Line 95"/>
              <p:cNvSpPr>
                <a:spLocks noChangeShapeType="1"/>
              </p:cNvSpPr>
              <p:nvPr/>
            </p:nvSpPr>
            <p:spPr bwMode="auto">
              <a:xfrm flipV="1">
                <a:off x="1680" y="3024"/>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3" name="Line 96"/>
              <p:cNvSpPr>
                <a:spLocks noChangeShapeType="1"/>
              </p:cNvSpPr>
              <p:nvPr/>
            </p:nvSpPr>
            <p:spPr bwMode="auto">
              <a:xfrm>
                <a:off x="1392" y="2880"/>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64" name="Text Box 97"/>
            <p:cNvSpPr txBox="1">
              <a:spLocks noChangeArrowheads="1"/>
            </p:cNvSpPr>
            <p:nvPr/>
          </p:nvSpPr>
          <p:spPr bwMode="auto">
            <a:xfrm>
              <a:off x="6034087" y="1295400"/>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265" name="Line 98"/>
            <p:cNvSpPr>
              <a:spLocks noChangeShapeType="1"/>
            </p:cNvSpPr>
            <p:nvPr/>
          </p:nvSpPr>
          <p:spPr bwMode="auto">
            <a:xfrm>
              <a:off x="5791200" y="17526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6" name="Line 99"/>
            <p:cNvSpPr>
              <a:spLocks noChangeShapeType="1"/>
            </p:cNvSpPr>
            <p:nvPr/>
          </p:nvSpPr>
          <p:spPr bwMode="auto">
            <a:xfrm>
              <a:off x="6415087" y="14478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7" name="Line 100"/>
            <p:cNvSpPr>
              <a:spLocks noChangeShapeType="1"/>
            </p:cNvSpPr>
            <p:nvPr/>
          </p:nvSpPr>
          <p:spPr bwMode="auto">
            <a:xfrm>
              <a:off x="776287" y="914400"/>
              <a:ext cx="0" cy="3276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8" name="AutoShape 101"/>
            <p:cNvSpPr>
              <a:spLocks noChangeArrowheads="1"/>
            </p:cNvSpPr>
            <p:nvPr/>
          </p:nvSpPr>
          <p:spPr bwMode="auto">
            <a:xfrm rot="-5400000">
              <a:off x="6338887" y="10668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9" name="Line 102"/>
            <p:cNvSpPr>
              <a:spLocks noChangeShapeType="1"/>
            </p:cNvSpPr>
            <p:nvPr/>
          </p:nvSpPr>
          <p:spPr bwMode="auto">
            <a:xfrm>
              <a:off x="5119687" y="914400"/>
              <a:ext cx="15240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0" name="Line 103"/>
            <p:cNvSpPr>
              <a:spLocks noChangeShapeType="1"/>
            </p:cNvSpPr>
            <p:nvPr/>
          </p:nvSpPr>
          <p:spPr bwMode="auto">
            <a:xfrm>
              <a:off x="5119687" y="914400"/>
              <a:ext cx="0" cy="3810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1" name="Line 104"/>
            <p:cNvSpPr>
              <a:spLocks noChangeShapeType="1"/>
            </p:cNvSpPr>
            <p:nvPr/>
          </p:nvSpPr>
          <p:spPr bwMode="auto">
            <a:xfrm>
              <a:off x="6872287" y="1219200"/>
              <a:ext cx="1778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2" name="Line 105"/>
            <p:cNvSpPr>
              <a:spLocks noChangeShapeType="1"/>
            </p:cNvSpPr>
            <p:nvPr/>
          </p:nvSpPr>
          <p:spPr bwMode="auto">
            <a:xfrm>
              <a:off x="6796087" y="1447800"/>
              <a:ext cx="0" cy="5334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3" name="Rectangle 106"/>
            <p:cNvSpPr>
              <a:spLocks noChangeArrowheads="1"/>
            </p:cNvSpPr>
            <p:nvPr/>
          </p:nvSpPr>
          <p:spPr bwMode="auto">
            <a:xfrm>
              <a:off x="6796087" y="16002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PCSrc</a:t>
              </a:r>
            </a:p>
          </p:txBody>
        </p:sp>
        <p:sp>
          <p:nvSpPr>
            <p:cNvPr id="275" name="AutoShape 108"/>
            <p:cNvSpPr>
              <a:spLocks noChangeArrowheads="1"/>
            </p:cNvSpPr>
            <p:nvPr/>
          </p:nvSpPr>
          <p:spPr bwMode="auto">
            <a:xfrm rot="-5400000">
              <a:off x="2871787" y="42291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6" name="Line 109"/>
            <p:cNvSpPr>
              <a:spLocks noChangeShapeType="1"/>
            </p:cNvSpPr>
            <p:nvPr/>
          </p:nvSpPr>
          <p:spPr bwMode="auto">
            <a:xfrm>
              <a:off x="3290887" y="4343400"/>
              <a:ext cx="1524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7" name="Line 110"/>
            <p:cNvSpPr>
              <a:spLocks noChangeShapeType="1"/>
            </p:cNvSpPr>
            <p:nvPr/>
          </p:nvSpPr>
          <p:spPr bwMode="auto">
            <a:xfrm>
              <a:off x="2895600" y="3962400"/>
              <a:ext cx="0" cy="228600"/>
            </a:xfrm>
            <a:prstGeom prst="line">
              <a:avLst/>
            </a:prstGeom>
            <a:noFill/>
            <a:ln w="190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8" name="Line 111"/>
            <p:cNvSpPr>
              <a:spLocks noChangeShapeType="1"/>
            </p:cNvSpPr>
            <p:nvPr/>
          </p:nvSpPr>
          <p:spPr bwMode="auto">
            <a:xfrm>
              <a:off x="2895600" y="4191000"/>
              <a:ext cx="1666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9" name="Line 112"/>
            <p:cNvSpPr>
              <a:spLocks noChangeShapeType="1"/>
            </p:cNvSpPr>
            <p:nvPr/>
          </p:nvSpPr>
          <p:spPr bwMode="auto">
            <a:xfrm>
              <a:off x="3138487" y="2819400"/>
              <a:ext cx="0" cy="1295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0" name="Rectangle 113"/>
            <p:cNvSpPr>
              <a:spLocks noChangeArrowheads="1"/>
            </p:cNvSpPr>
            <p:nvPr/>
          </p:nvSpPr>
          <p:spPr bwMode="auto">
            <a:xfrm>
              <a:off x="2605087" y="29718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RegDst</a:t>
              </a:r>
            </a:p>
          </p:txBody>
        </p:sp>
        <p:sp>
          <p:nvSpPr>
            <p:cNvPr id="281" name="Oval 114"/>
            <p:cNvSpPr>
              <a:spLocks noChangeArrowheads="1"/>
            </p:cNvSpPr>
            <p:nvPr/>
          </p:nvSpPr>
          <p:spPr bwMode="auto">
            <a:xfrm>
              <a:off x="5729287" y="5105400"/>
              <a:ext cx="609600" cy="7620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2" name="Rectangle 115"/>
            <p:cNvSpPr>
              <a:spLocks noChangeArrowheads="1"/>
            </p:cNvSpPr>
            <p:nvPr/>
          </p:nvSpPr>
          <p:spPr bwMode="auto">
            <a:xfrm>
              <a:off x="5805487" y="52578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ALU</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control</a:t>
              </a:r>
            </a:p>
          </p:txBody>
        </p:sp>
        <p:sp>
          <p:nvSpPr>
            <p:cNvPr id="284" name="Line 117"/>
            <p:cNvSpPr>
              <a:spLocks noChangeShapeType="1"/>
            </p:cNvSpPr>
            <p:nvPr/>
          </p:nvSpPr>
          <p:spPr bwMode="auto">
            <a:xfrm>
              <a:off x="5486400" y="5334000"/>
              <a:ext cx="2286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Rectangle 119"/>
            <p:cNvSpPr>
              <a:spLocks noChangeArrowheads="1"/>
            </p:cNvSpPr>
            <p:nvPr/>
          </p:nvSpPr>
          <p:spPr bwMode="auto">
            <a:xfrm>
              <a:off x="5348287" y="4648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87" name="Rectangle 120"/>
            <p:cNvSpPr>
              <a:spLocks noChangeArrowheads="1"/>
            </p:cNvSpPr>
            <p:nvPr/>
          </p:nvSpPr>
          <p:spPr bwMode="auto">
            <a:xfrm>
              <a:off x="3062287" y="43434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88" name="Rectangle 121"/>
            <p:cNvSpPr>
              <a:spLocks noChangeArrowheads="1"/>
            </p:cNvSpPr>
            <p:nvPr/>
          </p:nvSpPr>
          <p:spPr bwMode="auto">
            <a:xfrm>
              <a:off x="3062287" y="4038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89" name="Rectangle 122"/>
            <p:cNvSpPr>
              <a:spLocks noChangeArrowheads="1"/>
            </p:cNvSpPr>
            <p:nvPr/>
          </p:nvSpPr>
          <p:spPr bwMode="auto">
            <a:xfrm>
              <a:off x="5348287" y="4267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1" name="Rectangle 124"/>
            <p:cNvSpPr>
              <a:spLocks noChangeArrowheads="1"/>
            </p:cNvSpPr>
            <p:nvPr/>
          </p:nvSpPr>
          <p:spPr bwMode="auto">
            <a:xfrm>
              <a:off x="6643687" y="838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2" name="Rectangle 125"/>
            <p:cNvSpPr>
              <a:spLocks noChangeArrowheads="1"/>
            </p:cNvSpPr>
            <p:nvPr/>
          </p:nvSpPr>
          <p:spPr bwMode="auto">
            <a:xfrm>
              <a:off x="6643687" y="12954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93" name="Rectangle 126"/>
            <p:cNvSpPr>
              <a:spLocks noChangeArrowheads="1"/>
            </p:cNvSpPr>
            <p:nvPr/>
          </p:nvSpPr>
          <p:spPr bwMode="auto">
            <a:xfrm>
              <a:off x="2452687" y="17526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ALUOp</a:t>
              </a:r>
            </a:p>
          </p:txBody>
        </p:sp>
        <p:sp>
          <p:nvSpPr>
            <p:cNvPr id="296" name="Rectangle 129"/>
            <p:cNvSpPr>
              <a:spLocks noChangeArrowheads="1"/>
            </p:cNvSpPr>
            <p:nvPr/>
          </p:nvSpPr>
          <p:spPr bwMode="auto">
            <a:xfrm>
              <a:off x="2605087" y="51816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Instr[15-0]</a:t>
              </a:r>
            </a:p>
          </p:txBody>
        </p:sp>
        <p:sp>
          <p:nvSpPr>
            <p:cNvPr id="297" name="Rectangle 130"/>
            <p:cNvSpPr>
              <a:spLocks noChangeArrowheads="1"/>
            </p:cNvSpPr>
            <p:nvPr/>
          </p:nvSpPr>
          <p:spPr bwMode="auto">
            <a:xfrm>
              <a:off x="2590800" y="33528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Instr[25-21]</a:t>
              </a:r>
            </a:p>
          </p:txBody>
        </p:sp>
        <p:sp>
          <p:nvSpPr>
            <p:cNvPr id="298" name="Rectangle 131"/>
            <p:cNvSpPr>
              <a:spLocks noChangeArrowheads="1"/>
            </p:cNvSpPr>
            <p:nvPr/>
          </p:nvSpPr>
          <p:spPr bwMode="auto">
            <a:xfrm>
              <a:off x="2590800" y="37338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Instr[20-16]</a:t>
              </a:r>
            </a:p>
          </p:txBody>
        </p:sp>
        <p:sp>
          <p:nvSpPr>
            <p:cNvPr id="299" name="Text Box 132"/>
            <p:cNvSpPr txBox="1">
              <a:spLocks noChangeArrowheads="1"/>
            </p:cNvSpPr>
            <p:nvPr/>
          </p:nvSpPr>
          <p:spPr bwMode="auto">
            <a:xfrm>
              <a:off x="2514600" y="4495800"/>
              <a:ext cx="701675" cy="457200"/>
            </a:xfrm>
            <a:prstGeom prst="rect">
              <a:avLst/>
            </a:prstGeom>
            <a:noFill/>
            <a:ln w="12700">
              <a:noFill/>
              <a:miter lim="800000"/>
              <a:headEnd/>
              <a:tailEnd/>
            </a:ln>
            <a:effectLst/>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Instr[15  -11]</a:t>
              </a:r>
            </a:p>
          </p:txBody>
        </p:sp>
        <p:sp>
          <p:nvSpPr>
            <p:cNvPr id="300" name="Line 133"/>
            <p:cNvSpPr>
              <a:spLocks noChangeShapeType="1"/>
            </p:cNvSpPr>
            <p:nvPr/>
          </p:nvSpPr>
          <p:spPr bwMode="auto">
            <a:xfrm>
              <a:off x="166687" y="685800"/>
              <a:ext cx="0" cy="3505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1" name="Line 134"/>
            <p:cNvSpPr>
              <a:spLocks noChangeShapeType="1"/>
            </p:cNvSpPr>
            <p:nvPr/>
          </p:nvSpPr>
          <p:spPr bwMode="auto">
            <a:xfrm>
              <a:off x="7024687" y="685800"/>
              <a:ext cx="0" cy="5334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2" name="Line 135"/>
            <p:cNvSpPr>
              <a:spLocks noChangeShapeType="1"/>
            </p:cNvSpPr>
            <p:nvPr/>
          </p:nvSpPr>
          <p:spPr bwMode="auto">
            <a:xfrm>
              <a:off x="5119687" y="4800600"/>
              <a:ext cx="0" cy="609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3" name="Oval 136"/>
            <p:cNvSpPr>
              <a:spLocks noChangeArrowheads="1"/>
            </p:cNvSpPr>
            <p:nvPr/>
          </p:nvSpPr>
          <p:spPr bwMode="auto">
            <a:xfrm>
              <a:off x="2909887" y="1676400"/>
              <a:ext cx="762000" cy="12192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4" name="Rectangle 137"/>
            <p:cNvSpPr>
              <a:spLocks noChangeArrowheads="1"/>
            </p:cNvSpPr>
            <p:nvPr/>
          </p:nvSpPr>
          <p:spPr bwMode="auto">
            <a:xfrm>
              <a:off x="3062287" y="21336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Control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Unit</a:t>
              </a:r>
            </a:p>
          </p:txBody>
        </p:sp>
        <p:sp>
          <p:nvSpPr>
            <p:cNvPr id="305" name="Line 138"/>
            <p:cNvSpPr>
              <a:spLocks noChangeShapeType="1"/>
            </p:cNvSpPr>
            <p:nvPr/>
          </p:nvSpPr>
          <p:spPr bwMode="auto">
            <a:xfrm>
              <a:off x="2605087" y="2362200"/>
              <a:ext cx="0" cy="30480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6" name="Line 139"/>
            <p:cNvSpPr>
              <a:spLocks noChangeShapeType="1"/>
            </p:cNvSpPr>
            <p:nvPr/>
          </p:nvSpPr>
          <p:spPr bwMode="auto">
            <a:xfrm>
              <a:off x="2605087" y="2362200"/>
              <a:ext cx="3048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7" name="Rectangle 140"/>
            <p:cNvSpPr>
              <a:spLocks noChangeArrowheads="1"/>
            </p:cNvSpPr>
            <p:nvPr/>
          </p:nvSpPr>
          <p:spPr bwMode="auto">
            <a:xfrm>
              <a:off x="2147887" y="21336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Instr[31-26]</a:t>
              </a:r>
            </a:p>
          </p:txBody>
        </p:sp>
        <p:sp>
          <p:nvSpPr>
            <p:cNvPr id="308" name="AutoShape 141"/>
            <p:cNvSpPr>
              <a:spLocks noChangeArrowheads="1"/>
            </p:cNvSpPr>
            <p:nvPr/>
          </p:nvSpPr>
          <p:spPr bwMode="auto">
            <a:xfrm>
              <a:off x="6338887" y="1828800"/>
              <a:ext cx="304800" cy="304800"/>
            </a:xfrm>
            <a:prstGeom prst="flowChartDelay">
              <a:avLst/>
            </a:prstGeom>
            <a:noFill/>
            <a:ln w="12700">
              <a:solidFill>
                <a:srgbClr val="FC012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9" name="Line 142"/>
            <p:cNvSpPr>
              <a:spLocks noChangeShapeType="1"/>
            </p:cNvSpPr>
            <p:nvPr/>
          </p:nvSpPr>
          <p:spPr bwMode="auto">
            <a:xfrm>
              <a:off x="6643687" y="1981200"/>
              <a:ext cx="152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Line 143"/>
            <p:cNvSpPr>
              <a:spLocks noChangeShapeType="1"/>
            </p:cNvSpPr>
            <p:nvPr/>
          </p:nvSpPr>
          <p:spPr bwMode="auto">
            <a:xfrm>
              <a:off x="6186487" y="2057400"/>
              <a:ext cx="152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1" name="Line 144"/>
            <p:cNvSpPr>
              <a:spLocks noChangeShapeType="1"/>
            </p:cNvSpPr>
            <p:nvPr/>
          </p:nvSpPr>
          <p:spPr bwMode="auto">
            <a:xfrm>
              <a:off x="3671887" y="2057400"/>
              <a:ext cx="2438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Rectangle 145"/>
            <p:cNvSpPr>
              <a:spLocks noChangeArrowheads="1"/>
            </p:cNvSpPr>
            <p:nvPr/>
          </p:nvSpPr>
          <p:spPr bwMode="auto">
            <a:xfrm>
              <a:off x="3748087" y="18288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Branch</a:t>
              </a:r>
            </a:p>
          </p:txBody>
        </p:sp>
        <p:sp>
          <p:nvSpPr>
            <p:cNvPr id="318" name="Line 151"/>
            <p:cNvSpPr>
              <a:spLocks noChangeShapeType="1"/>
            </p:cNvSpPr>
            <p:nvPr/>
          </p:nvSpPr>
          <p:spPr bwMode="auto">
            <a:xfrm>
              <a:off x="3519487" y="2819400"/>
              <a:ext cx="609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9" name="Line 152"/>
            <p:cNvSpPr>
              <a:spLocks noChangeShapeType="1"/>
            </p:cNvSpPr>
            <p:nvPr/>
          </p:nvSpPr>
          <p:spPr bwMode="auto">
            <a:xfrm>
              <a:off x="3595687" y="2667000"/>
              <a:ext cx="18288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0" name="Line 153"/>
            <p:cNvSpPr>
              <a:spLocks noChangeShapeType="1"/>
            </p:cNvSpPr>
            <p:nvPr/>
          </p:nvSpPr>
          <p:spPr bwMode="auto">
            <a:xfrm>
              <a:off x="5424487" y="2667000"/>
              <a:ext cx="0" cy="1676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3" name="Line 156"/>
            <p:cNvSpPr>
              <a:spLocks noChangeShapeType="1"/>
            </p:cNvSpPr>
            <p:nvPr/>
          </p:nvSpPr>
          <p:spPr bwMode="auto">
            <a:xfrm>
              <a:off x="2528887" y="1981200"/>
              <a:ext cx="457200" cy="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6" name="Line 159"/>
            <p:cNvSpPr>
              <a:spLocks noChangeShapeType="1"/>
            </p:cNvSpPr>
            <p:nvPr/>
          </p:nvSpPr>
          <p:spPr bwMode="auto">
            <a:xfrm>
              <a:off x="6110287" y="1905000"/>
              <a:ext cx="228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7" name="Line 160"/>
            <p:cNvSpPr>
              <a:spLocks noChangeShapeType="1"/>
            </p:cNvSpPr>
            <p:nvPr/>
          </p:nvSpPr>
          <p:spPr bwMode="auto">
            <a:xfrm flipV="1">
              <a:off x="6110287" y="1905000"/>
              <a:ext cx="0" cy="1524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8" name="Line 161"/>
            <p:cNvSpPr>
              <a:spLocks noChangeShapeType="1"/>
            </p:cNvSpPr>
            <p:nvPr/>
          </p:nvSpPr>
          <p:spPr bwMode="auto">
            <a:xfrm>
              <a:off x="2071687" y="1295400"/>
              <a:ext cx="3048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9" name="Line 162"/>
            <p:cNvSpPr>
              <a:spLocks noChangeShapeType="1"/>
            </p:cNvSpPr>
            <p:nvPr/>
          </p:nvSpPr>
          <p:spPr bwMode="auto">
            <a:xfrm>
              <a:off x="4891087" y="44196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2" name="Line 165"/>
            <p:cNvSpPr>
              <a:spLocks noChangeShapeType="1"/>
            </p:cNvSpPr>
            <p:nvPr/>
          </p:nvSpPr>
          <p:spPr bwMode="auto">
            <a:xfrm>
              <a:off x="5119687" y="1752600"/>
              <a:ext cx="0" cy="30480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12219784"/>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467"/>
            <a:ext cx="8229600" cy="601133"/>
          </a:xfrm>
        </p:spPr>
        <p:txBody>
          <a:bodyPr>
            <a:noAutofit/>
          </a:bodyPr>
          <a:lstStyle/>
          <a:p>
            <a:r>
              <a:rPr lang="en-US" sz="3600" b="1" dirty="0" err="1" smtClean="0"/>
              <a:t>Đường</a:t>
            </a:r>
            <a:r>
              <a:rPr lang="en-US" sz="3600" b="1" dirty="0" smtClean="0"/>
              <a:t> </a:t>
            </a:r>
            <a:r>
              <a:rPr lang="en-US" sz="3600" b="1" dirty="0" err="1" smtClean="0"/>
              <a:t>dữ</a:t>
            </a:r>
            <a:r>
              <a:rPr lang="en-US" sz="3600" b="1" dirty="0" smtClean="0"/>
              <a:t> </a:t>
            </a:r>
            <a:r>
              <a:rPr lang="en-US" sz="3600" b="1" dirty="0" err="1" smtClean="0"/>
              <a:t>liệu</a:t>
            </a:r>
            <a:r>
              <a:rPr lang="en-US" sz="3600" b="1" dirty="0" smtClean="0"/>
              <a:t>: </a:t>
            </a:r>
            <a:r>
              <a:rPr lang="en-US" sz="3600" b="1" dirty="0" err="1" smtClean="0"/>
              <a:t>Lệnh</a:t>
            </a:r>
            <a:r>
              <a:rPr lang="en-US" sz="3600" b="1" dirty="0" smtClean="0"/>
              <a:t> R,I, </a:t>
            </a:r>
            <a:r>
              <a:rPr lang="en-US" sz="3600" b="1" dirty="0" err="1" smtClean="0"/>
              <a:t>lw</a:t>
            </a:r>
            <a:r>
              <a:rPr lang="en-US" sz="3600" b="1" dirty="0" smtClean="0"/>
              <a:t>, </a:t>
            </a:r>
            <a:r>
              <a:rPr lang="en-US" sz="3600" b="1" dirty="0" err="1" smtClean="0"/>
              <a:t>sw</a:t>
            </a:r>
            <a:r>
              <a:rPr lang="en-US" sz="3600" b="1" dirty="0" smtClean="0"/>
              <a:t>, </a:t>
            </a:r>
            <a:r>
              <a:rPr lang="en-US" sz="3600" b="1" dirty="0" err="1" smtClean="0"/>
              <a:t>beq</a:t>
            </a:r>
            <a:r>
              <a:rPr lang="en-US" sz="3600" b="1" dirty="0" smtClean="0"/>
              <a:t>, </a:t>
            </a:r>
            <a:r>
              <a:rPr lang="en-US" sz="3600" b="1" dirty="0" err="1" smtClean="0"/>
              <a:t>bne</a:t>
            </a:r>
            <a:endParaRPr lang="en-US" sz="3600" b="1" dirty="0"/>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46</a:t>
            </a:fld>
            <a:endParaRPr lang="en-US" dirty="0"/>
          </a:p>
        </p:txBody>
      </p:sp>
      <p:grpSp>
        <p:nvGrpSpPr>
          <p:cNvPr id="3" name="Group 3"/>
          <p:cNvGrpSpPr>
            <a:grpSpLocks/>
          </p:cNvGrpSpPr>
          <p:nvPr/>
        </p:nvGrpSpPr>
        <p:grpSpPr bwMode="auto">
          <a:xfrm>
            <a:off x="1690687" y="762000"/>
            <a:ext cx="381000" cy="990600"/>
            <a:chOff x="1392" y="2880"/>
            <a:chExt cx="288" cy="480"/>
          </a:xfrm>
        </p:grpSpPr>
        <p:sp>
          <p:nvSpPr>
            <p:cNvPr id="171" name="Line 4"/>
            <p:cNvSpPr>
              <a:spLocks noChangeShapeType="1"/>
            </p:cNvSpPr>
            <p:nvPr/>
          </p:nvSpPr>
          <p:spPr bwMode="auto">
            <a:xfrm>
              <a:off x="1392" y="3072"/>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2" name="Line 5"/>
            <p:cNvSpPr>
              <a:spLocks noChangeShapeType="1"/>
            </p:cNvSpPr>
            <p:nvPr/>
          </p:nvSpPr>
          <p:spPr bwMode="auto">
            <a:xfrm flipH="1">
              <a:off x="1392" y="3120"/>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3" name="Line 6"/>
            <p:cNvSpPr>
              <a:spLocks noChangeShapeType="1"/>
            </p:cNvSpPr>
            <p:nvPr/>
          </p:nvSpPr>
          <p:spPr bwMode="auto">
            <a:xfrm flipV="1">
              <a:off x="1392" y="2880"/>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4" name="Line 7"/>
            <p:cNvSpPr>
              <a:spLocks noChangeShapeType="1"/>
            </p:cNvSpPr>
            <p:nvPr/>
          </p:nvSpPr>
          <p:spPr bwMode="auto">
            <a:xfrm flipV="1">
              <a:off x="1392" y="3168"/>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5" name="Line 8"/>
            <p:cNvSpPr>
              <a:spLocks noChangeShapeType="1"/>
            </p:cNvSpPr>
            <p:nvPr/>
          </p:nvSpPr>
          <p:spPr bwMode="auto">
            <a:xfrm flipV="1">
              <a:off x="1392" y="3216"/>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6" name="Line 9"/>
            <p:cNvSpPr>
              <a:spLocks noChangeShapeType="1"/>
            </p:cNvSpPr>
            <p:nvPr/>
          </p:nvSpPr>
          <p:spPr bwMode="auto">
            <a:xfrm flipV="1">
              <a:off x="1680" y="3024"/>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7" name="Line 10"/>
            <p:cNvSpPr>
              <a:spLocks noChangeShapeType="1"/>
            </p:cNvSpPr>
            <p:nvPr/>
          </p:nvSpPr>
          <p:spPr bwMode="auto">
            <a:xfrm>
              <a:off x="1392" y="2880"/>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78" name="Rectangle 11"/>
          <p:cNvSpPr>
            <a:spLocks noChangeArrowheads="1"/>
          </p:cNvSpPr>
          <p:nvPr/>
        </p:nvSpPr>
        <p:spPr bwMode="auto">
          <a:xfrm>
            <a:off x="990600" y="34290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9" name="Rectangle 12"/>
          <p:cNvSpPr>
            <a:spLocks noChangeArrowheads="1"/>
          </p:cNvSpPr>
          <p:nvPr/>
        </p:nvSpPr>
        <p:spPr bwMode="auto">
          <a:xfrm>
            <a:off x="457200" y="3810000"/>
            <a:ext cx="228600" cy="8382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0" name="Line 13"/>
          <p:cNvSpPr>
            <a:spLocks noChangeShapeType="1"/>
          </p:cNvSpPr>
          <p:nvPr/>
        </p:nvSpPr>
        <p:spPr bwMode="auto">
          <a:xfrm>
            <a:off x="685800" y="4191000"/>
            <a:ext cx="304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1" name="Line 14"/>
          <p:cNvSpPr>
            <a:spLocks noChangeShapeType="1"/>
          </p:cNvSpPr>
          <p:nvPr/>
        </p:nvSpPr>
        <p:spPr bwMode="auto">
          <a:xfrm>
            <a:off x="776287" y="914400"/>
            <a:ext cx="914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2" name="Line 15"/>
          <p:cNvSpPr>
            <a:spLocks noChangeShapeType="1"/>
          </p:cNvSpPr>
          <p:nvPr/>
        </p:nvSpPr>
        <p:spPr bwMode="auto">
          <a:xfrm>
            <a:off x="1309687" y="1600200"/>
            <a:ext cx="3810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3" name="Text Box 16"/>
          <p:cNvSpPr txBox="1">
            <a:spLocks noChangeArrowheads="1"/>
          </p:cNvSpPr>
          <p:nvPr/>
        </p:nvSpPr>
        <p:spPr bwMode="auto">
          <a:xfrm>
            <a:off x="914400" y="3962400"/>
            <a:ext cx="741362" cy="45720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184" name="Text Box 17"/>
          <p:cNvSpPr txBox="1">
            <a:spLocks noChangeArrowheads="1"/>
          </p:cNvSpPr>
          <p:nvPr/>
        </p:nvSpPr>
        <p:spPr bwMode="auto">
          <a:xfrm>
            <a:off x="1676400" y="4038600"/>
            <a:ext cx="869950"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Instr[31-0]</a:t>
            </a:r>
          </a:p>
        </p:txBody>
      </p:sp>
      <p:sp>
        <p:nvSpPr>
          <p:cNvPr id="185" name="Text Box 18"/>
          <p:cNvSpPr txBox="1">
            <a:spLocks noChangeArrowheads="1"/>
          </p:cNvSpPr>
          <p:nvPr/>
        </p:nvSpPr>
        <p:spPr bwMode="auto">
          <a:xfrm>
            <a:off x="1219200" y="3505200"/>
            <a:ext cx="973137"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Instruction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186" name="Text Box 19"/>
          <p:cNvSpPr txBox="1">
            <a:spLocks noChangeArrowheads="1"/>
          </p:cNvSpPr>
          <p:nvPr/>
        </p:nvSpPr>
        <p:spPr bwMode="auto">
          <a:xfrm>
            <a:off x="1690687" y="1143000"/>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187" name="Text Box 20"/>
          <p:cNvSpPr txBox="1">
            <a:spLocks noChangeArrowheads="1"/>
          </p:cNvSpPr>
          <p:nvPr/>
        </p:nvSpPr>
        <p:spPr bwMode="auto">
          <a:xfrm>
            <a:off x="381000" y="4038600"/>
            <a:ext cx="395287"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PC</a:t>
            </a:r>
          </a:p>
        </p:txBody>
      </p:sp>
      <p:sp>
        <p:nvSpPr>
          <p:cNvPr id="188" name="Line 21"/>
          <p:cNvSpPr>
            <a:spLocks noChangeShapeType="1"/>
          </p:cNvSpPr>
          <p:nvPr/>
        </p:nvSpPr>
        <p:spPr bwMode="auto">
          <a:xfrm>
            <a:off x="166687" y="685800"/>
            <a:ext cx="6858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Line 22"/>
          <p:cNvSpPr>
            <a:spLocks noChangeShapeType="1"/>
          </p:cNvSpPr>
          <p:nvPr/>
        </p:nvSpPr>
        <p:spPr bwMode="auto">
          <a:xfrm>
            <a:off x="152400" y="4191000"/>
            <a:ext cx="304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0" name="Text Box 23"/>
          <p:cNvSpPr txBox="1">
            <a:spLocks noChangeArrowheads="1"/>
          </p:cNvSpPr>
          <p:nvPr/>
        </p:nvSpPr>
        <p:spPr bwMode="auto">
          <a:xfrm>
            <a:off x="1081087" y="1447800"/>
            <a:ext cx="268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4</a:t>
            </a:r>
          </a:p>
        </p:txBody>
      </p:sp>
      <p:sp>
        <p:nvSpPr>
          <p:cNvPr id="191" name="Rectangle 24"/>
          <p:cNvSpPr>
            <a:spLocks noChangeArrowheads="1"/>
          </p:cNvSpPr>
          <p:nvPr/>
        </p:nvSpPr>
        <p:spPr bwMode="auto">
          <a:xfrm>
            <a:off x="3443287" y="34290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2" name="Line 25"/>
          <p:cNvSpPr>
            <a:spLocks noChangeShapeType="1"/>
          </p:cNvSpPr>
          <p:nvPr/>
        </p:nvSpPr>
        <p:spPr bwMode="auto">
          <a:xfrm>
            <a:off x="2438400" y="41910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3" name="Line 26"/>
          <p:cNvSpPr>
            <a:spLocks noChangeShapeType="1"/>
          </p:cNvSpPr>
          <p:nvPr/>
        </p:nvSpPr>
        <p:spPr bwMode="auto">
          <a:xfrm>
            <a:off x="2590800" y="3962400"/>
            <a:ext cx="852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4" name="Line 27"/>
          <p:cNvSpPr>
            <a:spLocks noChangeShapeType="1"/>
          </p:cNvSpPr>
          <p:nvPr/>
        </p:nvSpPr>
        <p:spPr bwMode="auto">
          <a:xfrm>
            <a:off x="2590800" y="4495800"/>
            <a:ext cx="471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5" name="Line 28"/>
          <p:cNvSpPr>
            <a:spLocks noChangeShapeType="1"/>
          </p:cNvSpPr>
          <p:nvPr/>
        </p:nvSpPr>
        <p:spPr bwMode="auto">
          <a:xfrm>
            <a:off x="8320087" y="45720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Line 29"/>
          <p:cNvSpPr>
            <a:spLocks noChangeShapeType="1"/>
          </p:cNvSpPr>
          <p:nvPr/>
        </p:nvSpPr>
        <p:spPr bwMode="auto">
          <a:xfrm>
            <a:off x="2590800" y="3581400"/>
            <a:ext cx="852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7" name="Line 30"/>
          <p:cNvSpPr>
            <a:spLocks noChangeShapeType="1"/>
          </p:cNvSpPr>
          <p:nvPr/>
        </p:nvSpPr>
        <p:spPr bwMode="auto">
          <a:xfrm>
            <a:off x="4891087" y="3810000"/>
            <a:ext cx="863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8" name="Line 31"/>
          <p:cNvSpPr>
            <a:spLocks noChangeShapeType="1"/>
          </p:cNvSpPr>
          <p:nvPr/>
        </p:nvSpPr>
        <p:spPr bwMode="auto">
          <a:xfrm>
            <a:off x="5043487" y="4419600"/>
            <a:ext cx="279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9" name="Line 32"/>
          <p:cNvSpPr>
            <a:spLocks noChangeShapeType="1"/>
          </p:cNvSpPr>
          <p:nvPr/>
        </p:nvSpPr>
        <p:spPr bwMode="auto">
          <a:xfrm>
            <a:off x="6415087" y="5562600"/>
            <a:ext cx="1930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0" name="Line 33"/>
          <p:cNvSpPr>
            <a:spLocks noChangeShapeType="1"/>
          </p:cNvSpPr>
          <p:nvPr/>
        </p:nvSpPr>
        <p:spPr bwMode="auto">
          <a:xfrm>
            <a:off x="6262687" y="4191000"/>
            <a:ext cx="1778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1" name="Text Box 34"/>
          <p:cNvSpPr txBox="1">
            <a:spLocks noChangeArrowheads="1"/>
          </p:cNvSpPr>
          <p:nvPr/>
        </p:nvSpPr>
        <p:spPr bwMode="auto">
          <a:xfrm>
            <a:off x="3367087" y="45720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202" name="Text Box 35"/>
          <p:cNvSpPr txBox="1">
            <a:spLocks noChangeArrowheads="1"/>
          </p:cNvSpPr>
          <p:nvPr/>
        </p:nvSpPr>
        <p:spPr bwMode="auto">
          <a:xfrm>
            <a:off x="3367087" y="3429000"/>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1</a:t>
            </a:r>
          </a:p>
        </p:txBody>
      </p:sp>
      <p:sp>
        <p:nvSpPr>
          <p:cNvPr id="203" name="Text Box 36"/>
          <p:cNvSpPr txBox="1">
            <a:spLocks noChangeArrowheads="1"/>
          </p:cNvSpPr>
          <p:nvPr/>
        </p:nvSpPr>
        <p:spPr bwMode="auto">
          <a:xfrm>
            <a:off x="3367087" y="3810000"/>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2</a:t>
            </a:r>
          </a:p>
        </p:txBody>
      </p:sp>
      <p:sp>
        <p:nvSpPr>
          <p:cNvPr id="204" name="Text Box 37"/>
          <p:cNvSpPr txBox="1">
            <a:spLocks noChangeArrowheads="1"/>
          </p:cNvSpPr>
          <p:nvPr/>
        </p:nvSpPr>
        <p:spPr bwMode="auto">
          <a:xfrm>
            <a:off x="3367087" y="41910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Addr</a:t>
            </a:r>
          </a:p>
        </p:txBody>
      </p:sp>
      <p:sp>
        <p:nvSpPr>
          <p:cNvPr id="205" name="Text Box 38"/>
          <p:cNvSpPr txBox="1">
            <a:spLocks noChangeArrowheads="1"/>
          </p:cNvSpPr>
          <p:nvPr/>
        </p:nvSpPr>
        <p:spPr bwMode="auto">
          <a:xfrm>
            <a:off x="3690937" y="3657600"/>
            <a:ext cx="792163" cy="639763"/>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Register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File</a:t>
            </a:r>
          </a:p>
        </p:txBody>
      </p:sp>
      <p:sp>
        <p:nvSpPr>
          <p:cNvPr id="206" name="Text Box 39"/>
          <p:cNvSpPr txBox="1">
            <a:spLocks noChangeArrowheads="1"/>
          </p:cNvSpPr>
          <p:nvPr/>
        </p:nvSpPr>
        <p:spPr bwMode="auto">
          <a:xfrm>
            <a:off x="4281487" y="3581400"/>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1</a:t>
            </a:r>
          </a:p>
        </p:txBody>
      </p:sp>
      <p:sp>
        <p:nvSpPr>
          <p:cNvPr id="207" name="Text Box 40"/>
          <p:cNvSpPr txBox="1">
            <a:spLocks noChangeArrowheads="1"/>
          </p:cNvSpPr>
          <p:nvPr/>
        </p:nvSpPr>
        <p:spPr bwMode="auto">
          <a:xfrm>
            <a:off x="4306887" y="4267200"/>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2</a:t>
            </a:r>
          </a:p>
        </p:txBody>
      </p:sp>
      <p:sp>
        <p:nvSpPr>
          <p:cNvPr id="208" name="Freeform 41"/>
          <p:cNvSpPr>
            <a:spLocks/>
          </p:cNvSpPr>
          <p:nvPr/>
        </p:nvSpPr>
        <p:spPr bwMode="auto">
          <a:xfrm>
            <a:off x="5729287" y="3505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9" name="Rectangle 42"/>
          <p:cNvSpPr>
            <a:spLocks noChangeArrowheads="1"/>
          </p:cNvSpPr>
          <p:nvPr/>
        </p:nvSpPr>
        <p:spPr bwMode="auto">
          <a:xfrm>
            <a:off x="5830887" y="4114800"/>
            <a:ext cx="504825" cy="33337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ALU</a:t>
            </a:r>
          </a:p>
        </p:txBody>
      </p:sp>
      <p:sp>
        <p:nvSpPr>
          <p:cNvPr id="210" name="Rectangle 43"/>
          <p:cNvSpPr>
            <a:spLocks noChangeArrowheads="1"/>
          </p:cNvSpPr>
          <p:nvPr/>
        </p:nvSpPr>
        <p:spPr bwMode="auto">
          <a:xfrm>
            <a:off x="5729287" y="3124200"/>
            <a:ext cx="4572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ovf</a:t>
            </a:r>
          </a:p>
        </p:txBody>
      </p:sp>
      <p:sp>
        <p:nvSpPr>
          <p:cNvPr id="211" name="Rectangle 44"/>
          <p:cNvSpPr>
            <a:spLocks noChangeArrowheads="1"/>
          </p:cNvSpPr>
          <p:nvPr/>
        </p:nvSpPr>
        <p:spPr bwMode="auto">
          <a:xfrm>
            <a:off x="5881687" y="3733800"/>
            <a:ext cx="5334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zero</a:t>
            </a:r>
          </a:p>
        </p:txBody>
      </p:sp>
      <p:sp>
        <p:nvSpPr>
          <p:cNvPr id="212" name="Line 45"/>
          <p:cNvSpPr>
            <a:spLocks noChangeShapeType="1"/>
          </p:cNvSpPr>
          <p:nvPr/>
        </p:nvSpPr>
        <p:spPr bwMode="auto">
          <a:xfrm>
            <a:off x="6034087" y="4572000"/>
            <a:ext cx="0" cy="533400"/>
          </a:xfrm>
          <a:prstGeom prst="line">
            <a:avLst/>
          </a:prstGeom>
          <a:noFill/>
          <a:ln w="1905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3" name="Line 46"/>
          <p:cNvSpPr>
            <a:spLocks noChangeShapeType="1"/>
          </p:cNvSpPr>
          <p:nvPr/>
        </p:nvSpPr>
        <p:spPr bwMode="auto">
          <a:xfrm>
            <a:off x="4129087" y="2819400"/>
            <a:ext cx="0" cy="6096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4" name="Rectangle 47"/>
          <p:cNvSpPr>
            <a:spLocks noChangeArrowheads="1"/>
          </p:cNvSpPr>
          <p:nvPr/>
        </p:nvSpPr>
        <p:spPr bwMode="auto">
          <a:xfrm>
            <a:off x="4129087" y="2819400"/>
            <a:ext cx="92551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RegWrite</a:t>
            </a:r>
          </a:p>
        </p:txBody>
      </p:sp>
      <p:sp>
        <p:nvSpPr>
          <p:cNvPr id="215" name="Line 48"/>
          <p:cNvSpPr>
            <a:spLocks noChangeShapeType="1"/>
          </p:cNvSpPr>
          <p:nvPr/>
        </p:nvSpPr>
        <p:spPr bwMode="auto">
          <a:xfrm flipV="1">
            <a:off x="5881687" y="3352800"/>
            <a:ext cx="0" cy="22860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6" name="Line 49"/>
          <p:cNvSpPr>
            <a:spLocks noChangeShapeType="1"/>
          </p:cNvSpPr>
          <p:nvPr/>
        </p:nvSpPr>
        <p:spPr bwMode="auto">
          <a:xfrm flipV="1">
            <a:off x="6186487" y="2057400"/>
            <a:ext cx="0" cy="17526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7" name="Line 50"/>
          <p:cNvSpPr>
            <a:spLocks noChangeShapeType="1"/>
          </p:cNvSpPr>
          <p:nvPr/>
        </p:nvSpPr>
        <p:spPr bwMode="auto">
          <a:xfrm>
            <a:off x="8929687" y="4343400"/>
            <a:ext cx="0" cy="1981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8" name="Rectangle 51"/>
          <p:cNvSpPr>
            <a:spLocks noChangeArrowheads="1"/>
          </p:cNvSpPr>
          <p:nvPr/>
        </p:nvSpPr>
        <p:spPr bwMode="auto">
          <a:xfrm>
            <a:off x="6796087" y="34290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9" name="Line 52"/>
          <p:cNvSpPr>
            <a:spLocks noChangeShapeType="1"/>
          </p:cNvSpPr>
          <p:nvPr/>
        </p:nvSpPr>
        <p:spPr bwMode="auto">
          <a:xfrm>
            <a:off x="8243887" y="4191000"/>
            <a:ext cx="304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0" name="Line 53"/>
          <p:cNvSpPr>
            <a:spLocks noChangeShapeType="1"/>
          </p:cNvSpPr>
          <p:nvPr/>
        </p:nvSpPr>
        <p:spPr bwMode="auto">
          <a:xfrm>
            <a:off x="6415087" y="3733800"/>
            <a:ext cx="406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1" name="Line 54"/>
          <p:cNvSpPr>
            <a:spLocks noChangeShapeType="1"/>
          </p:cNvSpPr>
          <p:nvPr/>
        </p:nvSpPr>
        <p:spPr bwMode="auto">
          <a:xfrm>
            <a:off x="6567487" y="4572000"/>
            <a:ext cx="0" cy="457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2" name="Text Box 55"/>
          <p:cNvSpPr txBox="1">
            <a:spLocks noChangeArrowheads="1"/>
          </p:cNvSpPr>
          <p:nvPr/>
        </p:nvSpPr>
        <p:spPr bwMode="auto">
          <a:xfrm>
            <a:off x="6719887" y="3886200"/>
            <a:ext cx="766763"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223" name="Text Box 56"/>
          <p:cNvSpPr txBox="1">
            <a:spLocks noChangeArrowheads="1"/>
          </p:cNvSpPr>
          <p:nvPr/>
        </p:nvSpPr>
        <p:spPr bwMode="auto">
          <a:xfrm>
            <a:off x="6719887" y="3581400"/>
            <a:ext cx="74136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224" name="Text Box 57"/>
          <p:cNvSpPr txBox="1">
            <a:spLocks noChangeArrowheads="1"/>
          </p:cNvSpPr>
          <p:nvPr/>
        </p:nvSpPr>
        <p:spPr bwMode="auto">
          <a:xfrm>
            <a:off x="6719887" y="44196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225" name="Text Box 58"/>
          <p:cNvSpPr txBox="1">
            <a:spLocks noChangeArrowheads="1"/>
          </p:cNvSpPr>
          <p:nvPr/>
        </p:nvSpPr>
        <p:spPr bwMode="auto">
          <a:xfrm>
            <a:off x="7405687" y="4038600"/>
            <a:ext cx="909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Data</a:t>
            </a:r>
          </a:p>
        </p:txBody>
      </p:sp>
      <p:sp>
        <p:nvSpPr>
          <p:cNvPr id="226" name="Line 59"/>
          <p:cNvSpPr>
            <a:spLocks noChangeShapeType="1"/>
          </p:cNvSpPr>
          <p:nvPr/>
        </p:nvSpPr>
        <p:spPr bwMode="auto">
          <a:xfrm>
            <a:off x="7481887" y="2514600"/>
            <a:ext cx="0" cy="914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7" name="Rectangle 60"/>
          <p:cNvSpPr>
            <a:spLocks noChangeArrowheads="1"/>
          </p:cNvSpPr>
          <p:nvPr/>
        </p:nvSpPr>
        <p:spPr bwMode="auto">
          <a:xfrm>
            <a:off x="6491287" y="22860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MemWrite</a:t>
            </a:r>
          </a:p>
        </p:txBody>
      </p:sp>
      <p:sp>
        <p:nvSpPr>
          <p:cNvPr id="228" name="Rectangle 61"/>
          <p:cNvSpPr>
            <a:spLocks noChangeArrowheads="1"/>
          </p:cNvSpPr>
          <p:nvPr/>
        </p:nvSpPr>
        <p:spPr bwMode="auto">
          <a:xfrm>
            <a:off x="7786687" y="19812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MemRead</a:t>
            </a:r>
          </a:p>
        </p:txBody>
      </p:sp>
      <p:sp>
        <p:nvSpPr>
          <p:cNvPr id="229" name="Line 62"/>
          <p:cNvSpPr>
            <a:spLocks noChangeShapeType="1"/>
          </p:cNvSpPr>
          <p:nvPr/>
        </p:nvSpPr>
        <p:spPr bwMode="auto">
          <a:xfrm>
            <a:off x="7481887" y="4876800"/>
            <a:ext cx="0" cy="3048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0" name="Line 63"/>
          <p:cNvSpPr>
            <a:spLocks noChangeShapeType="1"/>
          </p:cNvSpPr>
          <p:nvPr/>
        </p:nvSpPr>
        <p:spPr bwMode="auto">
          <a:xfrm>
            <a:off x="3214687" y="6297304"/>
            <a:ext cx="5715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1" name="Line 64"/>
          <p:cNvSpPr>
            <a:spLocks noChangeShapeType="1"/>
          </p:cNvSpPr>
          <p:nvPr/>
        </p:nvSpPr>
        <p:spPr bwMode="auto">
          <a:xfrm>
            <a:off x="4992687" y="5029200"/>
            <a:ext cx="16002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2" name="Line 65"/>
          <p:cNvSpPr>
            <a:spLocks noChangeShapeType="1"/>
          </p:cNvSpPr>
          <p:nvPr/>
        </p:nvSpPr>
        <p:spPr bwMode="auto">
          <a:xfrm>
            <a:off x="4749800" y="5410200"/>
            <a:ext cx="381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3" name="Oval 66"/>
          <p:cNvSpPr>
            <a:spLocks noChangeArrowheads="1"/>
          </p:cNvSpPr>
          <p:nvPr/>
        </p:nvSpPr>
        <p:spPr bwMode="auto">
          <a:xfrm>
            <a:off x="4140200" y="5029200"/>
            <a:ext cx="609600" cy="8382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4" name="Rectangle 67"/>
          <p:cNvSpPr>
            <a:spLocks noChangeArrowheads="1"/>
          </p:cNvSpPr>
          <p:nvPr/>
        </p:nvSpPr>
        <p:spPr bwMode="auto">
          <a:xfrm>
            <a:off x="4191000" y="51816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Sign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Extend</a:t>
            </a:r>
          </a:p>
        </p:txBody>
      </p:sp>
      <p:sp>
        <p:nvSpPr>
          <p:cNvPr id="235" name="Line 68"/>
          <p:cNvSpPr>
            <a:spLocks noChangeShapeType="1"/>
          </p:cNvSpPr>
          <p:nvPr/>
        </p:nvSpPr>
        <p:spPr bwMode="auto">
          <a:xfrm>
            <a:off x="2576512" y="5410200"/>
            <a:ext cx="1563688"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6" name="Line 69"/>
          <p:cNvSpPr>
            <a:spLocks noChangeShapeType="1"/>
          </p:cNvSpPr>
          <p:nvPr/>
        </p:nvSpPr>
        <p:spPr bwMode="auto">
          <a:xfrm>
            <a:off x="3810000" y="53340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7" name="Line 70"/>
          <p:cNvSpPr>
            <a:spLocks noChangeShapeType="1"/>
          </p:cNvSpPr>
          <p:nvPr/>
        </p:nvSpPr>
        <p:spPr bwMode="auto">
          <a:xfrm>
            <a:off x="4826000" y="53340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8" name="Text Box 71"/>
          <p:cNvSpPr txBox="1">
            <a:spLocks noChangeArrowheads="1"/>
          </p:cNvSpPr>
          <p:nvPr/>
        </p:nvSpPr>
        <p:spPr bwMode="auto">
          <a:xfrm>
            <a:off x="3810000" y="54102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16</a:t>
            </a:r>
          </a:p>
        </p:txBody>
      </p:sp>
      <p:sp>
        <p:nvSpPr>
          <p:cNvPr id="239" name="Text Box 72"/>
          <p:cNvSpPr txBox="1">
            <a:spLocks noChangeArrowheads="1"/>
          </p:cNvSpPr>
          <p:nvPr/>
        </p:nvSpPr>
        <p:spPr bwMode="auto">
          <a:xfrm>
            <a:off x="4826000" y="54102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32</a:t>
            </a:r>
          </a:p>
        </p:txBody>
      </p:sp>
      <p:sp>
        <p:nvSpPr>
          <p:cNvPr id="240" name="Line 73"/>
          <p:cNvSpPr>
            <a:spLocks noChangeShapeType="1"/>
          </p:cNvSpPr>
          <p:nvPr/>
        </p:nvSpPr>
        <p:spPr bwMode="auto">
          <a:xfrm>
            <a:off x="4992687" y="4419600"/>
            <a:ext cx="0" cy="609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1" name="Line 74"/>
          <p:cNvSpPr>
            <a:spLocks noChangeShapeType="1"/>
          </p:cNvSpPr>
          <p:nvPr/>
        </p:nvSpPr>
        <p:spPr bwMode="auto">
          <a:xfrm>
            <a:off x="8320087" y="4572000"/>
            <a:ext cx="0" cy="990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2" name="Line 75"/>
          <p:cNvSpPr>
            <a:spLocks noChangeShapeType="1"/>
          </p:cNvSpPr>
          <p:nvPr/>
        </p:nvSpPr>
        <p:spPr bwMode="auto">
          <a:xfrm>
            <a:off x="5119687" y="4800600"/>
            <a:ext cx="177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3" name="Line 76"/>
          <p:cNvSpPr>
            <a:spLocks noChangeShapeType="1"/>
          </p:cNvSpPr>
          <p:nvPr/>
        </p:nvSpPr>
        <p:spPr bwMode="auto">
          <a:xfrm>
            <a:off x="3214687" y="4724400"/>
            <a:ext cx="2540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4" name="AutoShape 77"/>
          <p:cNvSpPr>
            <a:spLocks noChangeArrowheads="1"/>
          </p:cNvSpPr>
          <p:nvPr/>
        </p:nvSpPr>
        <p:spPr bwMode="auto">
          <a:xfrm rot="-5400000">
            <a:off x="8320087" y="4267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5" name="Line 78"/>
          <p:cNvSpPr>
            <a:spLocks noChangeShapeType="1"/>
          </p:cNvSpPr>
          <p:nvPr/>
        </p:nvSpPr>
        <p:spPr bwMode="auto">
          <a:xfrm>
            <a:off x="8777287" y="43434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6" name="AutoShape 79"/>
          <p:cNvSpPr>
            <a:spLocks noChangeArrowheads="1"/>
          </p:cNvSpPr>
          <p:nvPr/>
        </p:nvSpPr>
        <p:spPr bwMode="auto">
          <a:xfrm rot="-5400000">
            <a:off x="5030787" y="4457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7" name="Line 80"/>
          <p:cNvSpPr>
            <a:spLocks noChangeShapeType="1"/>
          </p:cNvSpPr>
          <p:nvPr/>
        </p:nvSpPr>
        <p:spPr bwMode="auto">
          <a:xfrm>
            <a:off x="5526087" y="45720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8" name="Line 81"/>
          <p:cNvSpPr>
            <a:spLocks noChangeShapeType="1"/>
          </p:cNvSpPr>
          <p:nvPr/>
        </p:nvSpPr>
        <p:spPr bwMode="auto">
          <a:xfrm>
            <a:off x="3214687" y="4724400"/>
            <a:ext cx="0" cy="1600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9" name="Line 82"/>
          <p:cNvSpPr>
            <a:spLocks noChangeShapeType="1"/>
          </p:cNvSpPr>
          <p:nvPr/>
        </p:nvSpPr>
        <p:spPr bwMode="auto">
          <a:xfrm>
            <a:off x="8624887" y="2362200"/>
            <a:ext cx="0" cy="17526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0" name="Rectangle 83"/>
          <p:cNvSpPr>
            <a:spLocks noChangeArrowheads="1"/>
          </p:cNvSpPr>
          <p:nvPr/>
        </p:nvSpPr>
        <p:spPr bwMode="auto">
          <a:xfrm>
            <a:off x="7100887" y="21336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MemtoReg</a:t>
            </a:r>
          </a:p>
        </p:txBody>
      </p:sp>
      <p:sp>
        <p:nvSpPr>
          <p:cNvPr id="251" name="Rectangle 84"/>
          <p:cNvSpPr>
            <a:spLocks noChangeArrowheads="1"/>
          </p:cNvSpPr>
          <p:nvPr/>
        </p:nvSpPr>
        <p:spPr bwMode="auto">
          <a:xfrm>
            <a:off x="4281487" y="24384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ALUSrc</a:t>
            </a:r>
          </a:p>
        </p:txBody>
      </p:sp>
      <p:sp>
        <p:nvSpPr>
          <p:cNvPr id="252" name="Oval 85"/>
          <p:cNvSpPr>
            <a:spLocks noChangeArrowheads="1"/>
          </p:cNvSpPr>
          <p:nvPr/>
        </p:nvSpPr>
        <p:spPr bwMode="auto">
          <a:xfrm>
            <a:off x="5348287" y="1447800"/>
            <a:ext cx="457200" cy="5334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3" name="Rectangle 86"/>
          <p:cNvSpPr>
            <a:spLocks noChangeArrowheads="1"/>
          </p:cNvSpPr>
          <p:nvPr/>
        </p:nvSpPr>
        <p:spPr bwMode="auto">
          <a:xfrm>
            <a:off x="5348287" y="1447800"/>
            <a:ext cx="457200" cy="457200"/>
          </a:xfrm>
          <a:prstGeom prst="rect">
            <a:avLst/>
          </a:prstGeom>
          <a:noFill/>
          <a:ln w="12700">
            <a:noFill/>
            <a:miter lim="800000"/>
            <a:headEnd/>
            <a:tailEnd/>
          </a:ln>
          <a:effectLst/>
        </p:spPr>
        <p:txBody>
          <a:bodyPr wrap="none" lIns="19050" tIns="26988" rIns="19050" bIns="26988"/>
          <a:lstStyle/>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Shift</a:t>
            </a:r>
          </a:p>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left 2</a:t>
            </a:r>
          </a:p>
        </p:txBody>
      </p:sp>
      <p:sp>
        <p:nvSpPr>
          <p:cNvPr id="254" name="Line 87"/>
          <p:cNvSpPr>
            <a:spLocks noChangeShapeType="1"/>
          </p:cNvSpPr>
          <p:nvPr/>
        </p:nvSpPr>
        <p:spPr bwMode="auto">
          <a:xfrm>
            <a:off x="5119687" y="17526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5" name="Line 88"/>
          <p:cNvSpPr>
            <a:spLocks noChangeShapeType="1"/>
          </p:cNvSpPr>
          <p:nvPr/>
        </p:nvSpPr>
        <p:spPr bwMode="auto">
          <a:xfrm>
            <a:off x="5119687" y="1295400"/>
            <a:ext cx="928688"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7" name="Group 89"/>
          <p:cNvGrpSpPr>
            <a:grpSpLocks/>
          </p:cNvGrpSpPr>
          <p:nvPr/>
        </p:nvGrpSpPr>
        <p:grpSpPr bwMode="auto">
          <a:xfrm>
            <a:off x="6034087" y="990600"/>
            <a:ext cx="381000" cy="914400"/>
            <a:chOff x="1392" y="2880"/>
            <a:chExt cx="288" cy="480"/>
          </a:xfrm>
        </p:grpSpPr>
        <p:sp>
          <p:nvSpPr>
            <p:cNvPr id="257" name="Line 90"/>
            <p:cNvSpPr>
              <a:spLocks noChangeShapeType="1"/>
            </p:cNvSpPr>
            <p:nvPr/>
          </p:nvSpPr>
          <p:spPr bwMode="auto">
            <a:xfrm>
              <a:off x="1392" y="3072"/>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8" name="Line 91"/>
            <p:cNvSpPr>
              <a:spLocks noChangeShapeType="1"/>
            </p:cNvSpPr>
            <p:nvPr/>
          </p:nvSpPr>
          <p:spPr bwMode="auto">
            <a:xfrm flipH="1">
              <a:off x="1392" y="3120"/>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9" name="Line 92"/>
            <p:cNvSpPr>
              <a:spLocks noChangeShapeType="1"/>
            </p:cNvSpPr>
            <p:nvPr/>
          </p:nvSpPr>
          <p:spPr bwMode="auto">
            <a:xfrm flipV="1">
              <a:off x="1392" y="2880"/>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0" name="Line 93"/>
            <p:cNvSpPr>
              <a:spLocks noChangeShapeType="1"/>
            </p:cNvSpPr>
            <p:nvPr/>
          </p:nvSpPr>
          <p:spPr bwMode="auto">
            <a:xfrm flipV="1">
              <a:off x="1392" y="3168"/>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1" name="Line 94"/>
            <p:cNvSpPr>
              <a:spLocks noChangeShapeType="1"/>
            </p:cNvSpPr>
            <p:nvPr/>
          </p:nvSpPr>
          <p:spPr bwMode="auto">
            <a:xfrm flipV="1">
              <a:off x="1392" y="3216"/>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2" name="Line 95"/>
            <p:cNvSpPr>
              <a:spLocks noChangeShapeType="1"/>
            </p:cNvSpPr>
            <p:nvPr/>
          </p:nvSpPr>
          <p:spPr bwMode="auto">
            <a:xfrm flipV="1">
              <a:off x="1680" y="3024"/>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3" name="Line 96"/>
            <p:cNvSpPr>
              <a:spLocks noChangeShapeType="1"/>
            </p:cNvSpPr>
            <p:nvPr/>
          </p:nvSpPr>
          <p:spPr bwMode="auto">
            <a:xfrm>
              <a:off x="1392" y="2880"/>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64" name="Text Box 97"/>
          <p:cNvSpPr txBox="1">
            <a:spLocks noChangeArrowheads="1"/>
          </p:cNvSpPr>
          <p:nvPr/>
        </p:nvSpPr>
        <p:spPr bwMode="auto">
          <a:xfrm>
            <a:off x="6034087" y="1295400"/>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265" name="Line 98"/>
          <p:cNvSpPr>
            <a:spLocks noChangeShapeType="1"/>
          </p:cNvSpPr>
          <p:nvPr/>
        </p:nvSpPr>
        <p:spPr bwMode="auto">
          <a:xfrm>
            <a:off x="5791200" y="17526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6" name="Line 99"/>
          <p:cNvSpPr>
            <a:spLocks noChangeShapeType="1"/>
          </p:cNvSpPr>
          <p:nvPr/>
        </p:nvSpPr>
        <p:spPr bwMode="auto">
          <a:xfrm>
            <a:off x="6415087" y="14478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7" name="Line 100"/>
          <p:cNvSpPr>
            <a:spLocks noChangeShapeType="1"/>
          </p:cNvSpPr>
          <p:nvPr/>
        </p:nvSpPr>
        <p:spPr bwMode="auto">
          <a:xfrm>
            <a:off x="776287" y="914400"/>
            <a:ext cx="0" cy="3276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8" name="AutoShape 101"/>
          <p:cNvSpPr>
            <a:spLocks noChangeArrowheads="1"/>
          </p:cNvSpPr>
          <p:nvPr/>
        </p:nvSpPr>
        <p:spPr bwMode="auto">
          <a:xfrm rot="-5400000">
            <a:off x="6338887" y="10668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9" name="Line 102"/>
          <p:cNvSpPr>
            <a:spLocks noChangeShapeType="1"/>
          </p:cNvSpPr>
          <p:nvPr/>
        </p:nvSpPr>
        <p:spPr bwMode="auto">
          <a:xfrm>
            <a:off x="5119687" y="914400"/>
            <a:ext cx="15240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0" name="Line 103"/>
          <p:cNvSpPr>
            <a:spLocks noChangeShapeType="1"/>
          </p:cNvSpPr>
          <p:nvPr/>
        </p:nvSpPr>
        <p:spPr bwMode="auto">
          <a:xfrm>
            <a:off x="5119687" y="914400"/>
            <a:ext cx="0" cy="3810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1" name="Line 104"/>
          <p:cNvSpPr>
            <a:spLocks noChangeShapeType="1"/>
          </p:cNvSpPr>
          <p:nvPr/>
        </p:nvSpPr>
        <p:spPr bwMode="auto">
          <a:xfrm>
            <a:off x="6872287" y="1219200"/>
            <a:ext cx="1778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2" name="Line 105"/>
          <p:cNvSpPr>
            <a:spLocks noChangeShapeType="1"/>
          </p:cNvSpPr>
          <p:nvPr/>
        </p:nvSpPr>
        <p:spPr bwMode="auto">
          <a:xfrm>
            <a:off x="6796087" y="1447800"/>
            <a:ext cx="0" cy="5334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3" name="Rectangle 106"/>
          <p:cNvSpPr>
            <a:spLocks noChangeArrowheads="1"/>
          </p:cNvSpPr>
          <p:nvPr/>
        </p:nvSpPr>
        <p:spPr bwMode="auto">
          <a:xfrm>
            <a:off x="6796087" y="16002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PCSrc</a:t>
            </a:r>
          </a:p>
        </p:txBody>
      </p:sp>
      <p:sp>
        <p:nvSpPr>
          <p:cNvPr id="274" name="Line 107"/>
          <p:cNvSpPr>
            <a:spLocks noChangeShapeType="1"/>
          </p:cNvSpPr>
          <p:nvPr/>
        </p:nvSpPr>
        <p:spPr bwMode="auto">
          <a:xfrm>
            <a:off x="6567487" y="45720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5" name="AutoShape 108"/>
          <p:cNvSpPr>
            <a:spLocks noChangeArrowheads="1"/>
          </p:cNvSpPr>
          <p:nvPr/>
        </p:nvSpPr>
        <p:spPr bwMode="auto">
          <a:xfrm rot="-5400000">
            <a:off x="2871787" y="42291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6" name="Line 109"/>
          <p:cNvSpPr>
            <a:spLocks noChangeShapeType="1"/>
          </p:cNvSpPr>
          <p:nvPr/>
        </p:nvSpPr>
        <p:spPr bwMode="auto">
          <a:xfrm>
            <a:off x="3290887" y="4343400"/>
            <a:ext cx="1524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7" name="Line 110"/>
          <p:cNvSpPr>
            <a:spLocks noChangeShapeType="1"/>
          </p:cNvSpPr>
          <p:nvPr/>
        </p:nvSpPr>
        <p:spPr bwMode="auto">
          <a:xfrm>
            <a:off x="2895600" y="3962400"/>
            <a:ext cx="0" cy="228600"/>
          </a:xfrm>
          <a:prstGeom prst="line">
            <a:avLst/>
          </a:prstGeom>
          <a:noFill/>
          <a:ln w="190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8" name="Line 111"/>
          <p:cNvSpPr>
            <a:spLocks noChangeShapeType="1"/>
          </p:cNvSpPr>
          <p:nvPr/>
        </p:nvSpPr>
        <p:spPr bwMode="auto">
          <a:xfrm>
            <a:off x="2895600" y="4191000"/>
            <a:ext cx="1666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9" name="Line 112"/>
          <p:cNvSpPr>
            <a:spLocks noChangeShapeType="1"/>
          </p:cNvSpPr>
          <p:nvPr/>
        </p:nvSpPr>
        <p:spPr bwMode="auto">
          <a:xfrm>
            <a:off x="3138487" y="2819400"/>
            <a:ext cx="0" cy="1295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0" name="Rectangle 113"/>
          <p:cNvSpPr>
            <a:spLocks noChangeArrowheads="1"/>
          </p:cNvSpPr>
          <p:nvPr/>
        </p:nvSpPr>
        <p:spPr bwMode="auto">
          <a:xfrm>
            <a:off x="2605087" y="29718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RegDst</a:t>
            </a:r>
          </a:p>
        </p:txBody>
      </p:sp>
      <p:sp>
        <p:nvSpPr>
          <p:cNvPr id="281" name="Oval 114"/>
          <p:cNvSpPr>
            <a:spLocks noChangeArrowheads="1"/>
          </p:cNvSpPr>
          <p:nvPr/>
        </p:nvSpPr>
        <p:spPr bwMode="auto">
          <a:xfrm>
            <a:off x="5729287" y="5105400"/>
            <a:ext cx="609600" cy="7620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2" name="Rectangle 115"/>
          <p:cNvSpPr>
            <a:spLocks noChangeArrowheads="1"/>
          </p:cNvSpPr>
          <p:nvPr/>
        </p:nvSpPr>
        <p:spPr bwMode="auto">
          <a:xfrm>
            <a:off x="5805487" y="52578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ALU</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control</a:t>
            </a:r>
          </a:p>
        </p:txBody>
      </p:sp>
      <p:sp>
        <p:nvSpPr>
          <p:cNvPr id="283" name="Line 116"/>
          <p:cNvSpPr>
            <a:spLocks noChangeShapeType="1"/>
          </p:cNvSpPr>
          <p:nvPr/>
        </p:nvSpPr>
        <p:spPr bwMode="auto">
          <a:xfrm>
            <a:off x="3595687" y="6019800"/>
            <a:ext cx="1905000" cy="0"/>
          </a:xfrm>
          <a:prstGeom prst="line">
            <a:avLst/>
          </a:prstGeom>
          <a:noFill/>
          <a:ln w="190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4" name="Line 117"/>
          <p:cNvSpPr>
            <a:spLocks noChangeShapeType="1"/>
          </p:cNvSpPr>
          <p:nvPr/>
        </p:nvSpPr>
        <p:spPr bwMode="auto">
          <a:xfrm>
            <a:off x="5486400" y="5334000"/>
            <a:ext cx="2286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5" name="Rectangle 118"/>
          <p:cNvSpPr>
            <a:spLocks noChangeArrowheads="1"/>
          </p:cNvSpPr>
          <p:nvPr/>
        </p:nvSpPr>
        <p:spPr bwMode="auto">
          <a:xfrm>
            <a:off x="8548687" y="4038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86" name="Rectangle 119"/>
          <p:cNvSpPr>
            <a:spLocks noChangeArrowheads="1"/>
          </p:cNvSpPr>
          <p:nvPr/>
        </p:nvSpPr>
        <p:spPr bwMode="auto">
          <a:xfrm>
            <a:off x="5348287" y="4648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87" name="Rectangle 120"/>
          <p:cNvSpPr>
            <a:spLocks noChangeArrowheads="1"/>
          </p:cNvSpPr>
          <p:nvPr/>
        </p:nvSpPr>
        <p:spPr bwMode="auto">
          <a:xfrm>
            <a:off x="3062287" y="43434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88" name="Rectangle 121"/>
          <p:cNvSpPr>
            <a:spLocks noChangeArrowheads="1"/>
          </p:cNvSpPr>
          <p:nvPr/>
        </p:nvSpPr>
        <p:spPr bwMode="auto">
          <a:xfrm>
            <a:off x="3062287" y="4038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89" name="Rectangle 122"/>
          <p:cNvSpPr>
            <a:spLocks noChangeArrowheads="1"/>
          </p:cNvSpPr>
          <p:nvPr/>
        </p:nvSpPr>
        <p:spPr bwMode="auto">
          <a:xfrm>
            <a:off x="5348287" y="4267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0" name="Rectangle 123"/>
          <p:cNvSpPr>
            <a:spLocks noChangeArrowheads="1"/>
          </p:cNvSpPr>
          <p:nvPr/>
        </p:nvSpPr>
        <p:spPr bwMode="auto">
          <a:xfrm>
            <a:off x="8548687" y="4419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1" name="Rectangle 124"/>
          <p:cNvSpPr>
            <a:spLocks noChangeArrowheads="1"/>
          </p:cNvSpPr>
          <p:nvPr/>
        </p:nvSpPr>
        <p:spPr bwMode="auto">
          <a:xfrm>
            <a:off x="6643687" y="838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2" name="Rectangle 125"/>
          <p:cNvSpPr>
            <a:spLocks noChangeArrowheads="1"/>
          </p:cNvSpPr>
          <p:nvPr/>
        </p:nvSpPr>
        <p:spPr bwMode="auto">
          <a:xfrm>
            <a:off x="6643687" y="12954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93" name="Rectangle 126"/>
          <p:cNvSpPr>
            <a:spLocks noChangeArrowheads="1"/>
          </p:cNvSpPr>
          <p:nvPr/>
        </p:nvSpPr>
        <p:spPr bwMode="auto">
          <a:xfrm>
            <a:off x="2452687" y="17526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ALUOp</a:t>
            </a:r>
          </a:p>
        </p:txBody>
      </p:sp>
      <p:sp>
        <p:nvSpPr>
          <p:cNvPr id="294" name="Line 127"/>
          <p:cNvSpPr>
            <a:spLocks noChangeShapeType="1"/>
          </p:cNvSpPr>
          <p:nvPr/>
        </p:nvSpPr>
        <p:spPr bwMode="auto">
          <a:xfrm>
            <a:off x="6034087" y="5867400"/>
            <a:ext cx="0" cy="304800"/>
          </a:xfrm>
          <a:prstGeom prst="line">
            <a:avLst/>
          </a:prstGeom>
          <a:noFill/>
          <a:ln w="1905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5" name="Rectangle 128"/>
          <p:cNvSpPr>
            <a:spLocks noChangeArrowheads="1"/>
          </p:cNvSpPr>
          <p:nvPr/>
        </p:nvSpPr>
        <p:spPr bwMode="auto">
          <a:xfrm>
            <a:off x="4662487" y="5715000"/>
            <a:ext cx="7620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Instr[5-0]</a:t>
            </a:r>
          </a:p>
        </p:txBody>
      </p:sp>
      <p:sp>
        <p:nvSpPr>
          <p:cNvPr id="296" name="Rectangle 129"/>
          <p:cNvSpPr>
            <a:spLocks noChangeArrowheads="1"/>
          </p:cNvSpPr>
          <p:nvPr/>
        </p:nvSpPr>
        <p:spPr bwMode="auto">
          <a:xfrm>
            <a:off x="2605087" y="51816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Instr[15-0]</a:t>
            </a:r>
          </a:p>
        </p:txBody>
      </p:sp>
      <p:sp>
        <p:nvSpPr>
          <p:cNvPr id="297" name="Rectangle 130"/>
          <p:cNvSpPr>
            <a:spLocks noChangeArrowheads="1"/>
          </p:cNvSpPr>
          <p:nvPr/>
        </p:nvSpPr>
        <p:spPr bwMode="auto">
          <a:xfrm>
            <a:off x="2590800" y="33528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Instr[25-21]</a:t>
            </a:r>
          </a:p>
        </p:txBody>
      </p:sp>
      <p:sp>
        <p:nvSpPr>
          <p:cNvPr id="298" name="Rectangle 131"/>
          <p:cNvSpPr>
            <a:spLocks noChangeArrowheads="1"/>
          </p:cNvSpPr>
          <p:nvPr/>
        </p:nvSpPr>
        <p:spPr bwMode="auto">
          <a:xfrm>
            <a:off x="2590800" y="37338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Instr[20-16]</a:t>
            </a:r>
          </a:p>
        </p:txBody>
      </p:sp>
      <p:sp>
        <p:nvSpPr>
          <p:cNvPr id="299" name="Text Box 132"/>
          <p:cNvSpPr txBox="1">
            <a:spLocks noChangeArrowheads="1"/>
          </p:cNvSpPr>
          <p:nvPr/>
        </p:nvSpPr>
        <p:spPr bwMode="auto">
          <a:xfrm>
            <a:off x="2514600" y="4495800"/>
            <a:ext cx="701675" cy="457200"/>
          </a:xfrm>
          <a:prstGeom prst="rect">
            <a:avLst/>
          </a:prstGeom>
          <a:noFill/>
          <a:ln w="12700">
            <a:noFill/>
            <a:miter lim="800000"/>
            <a:headEnd/>
            <a:tailEnd/>
          </a:ln>
          <a:effectLst/>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Instr[15  -11]</a:t>
            </a:r>
          </a:p>
        </p:txBody>
      </p:sp>
      <p:sp>
        <p:nvSpPr>
          <p:cNvPr id="300" name="Line 133"/>
          <p:cNvSpPr>
            <a:spLocks noChangeShapeType="1"/>
          </p:cNvSpPr>
          <p:nvPr/>
        </p:nvSpPr>
        <p:spPr bwMode="auto">
          <a:xfrm>
            <a:off x="166687" y="685800"/>
            <a:ext cx="0" cy="3505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1" name="Line 134"/>
          <p:cNvSpPr>
            <a:spLocks noChangeShapeType="1"/>
          </p:cNvSpPr>
          <p:nvPr/>
        </p:nvSpPr>
        <p:spPr bwMode="auto">
          <a:xfrm>
            <a:off x="7024687" y="685800"/>
            <a:ext cx="0" cy="5334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2" name="Line 135"/>
          <p:cNvSpPr>
            <a:spLocks noChangeShapeType="1"/>
          </p:cNvSpPr>
          <p:nvPr/>
        </p:nvSpPr>
        <p:spPr bwMode="auto">
          <a:xfrm>
            <a:off x="5119687" y="4800600"/>
            <a:ext cx="0" cy="609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3" name="Oval 136"/>
          <p:cNvSpPr>
            <a:spLocks noChangeArrowheads="1"/>
          </p:cNvSpPr>
          <p:nvPr/>
        </p:nvSpPr>
        <p:spPr bwMode="auto">
          <a:xfrm>
            <a:off x="2909887" y="1676400"/>
            <a:ext cx="762000" cy="12192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4" name="Rectangle 137"/>
          <p:cNvSpPr>
            <a:spLocks noChangeArrowheads="1"/>
          </p:cNvSpPr>
          <p:nvPr/>
        </p:nvSpPr>
        <p:spPr bwMode="auto">
          <a:xfrm>
            <a:off x="3062287" y="21336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Control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Unit</a:t>
            </a:r>
          </a:p>
        </p:txBody>
      </p:sp>
      <p:sp>
        <p:nvSpPr>
          <p:cNvPr id="305" name="Line 138"/>
          <p:cNvSpPr>
            <a:spLocks noChangeShapeType="1"/>
          </p:cNvSpPr>
          <p:nvPr/>
        </p:nvSpPr>
        <p:spPr bwMode="auto">
          <a:xfrm>
            <a:off x="2605087" y="2362200"/>
            <a:ext cx="0" cy="30480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6" name="Line 139"/>
          <p:cNvSpPr>
            <a:spLocks noChangeShapeType="1"/>
          </p:cNvSpPr>
          <p:nvPr/>
        </p:nvSpPr>
        <p:spPr bwMode="auto">
          <a:xfrm>
            <a:off x="2605087" y="2362200"/>
            <a:ext cx="3048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7" name="Rectangle 140"/>
          <p:cNvSpPr>
            <a:spLocks noChangeArrowheads="1"/>
          </p:cNvSpPr>
          <p:nvPr/>
        </p:nvSpPr>
        <p:spPr bwMode="auto">
          <a:xfrm>
            <a:off x="2147887" y="21336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Instr[31-26]</a:t>
            </a:r>
          </a:p>
        </p:txBody>
      </p:sp>
      <p:sp>
        <p:nvSpPr>
          <p:cNvPr id="308" name="AutoShape 141"/>
          <p:cNvSpPr>
            <a:spLocks noChangeArrowheads="1"/>
          </p:cNvSpPr>
          <p:nvPr/>
        </p:nvSpPr>
        <p:spPr bwMode="auto">
          <a:xfrm>
            <a:off x="6338887" y="1828800"/>
            <a:ext cx="304800" cy="304800"/>
          </a:xfrm>
          <a:prstGeom prst="flowChartDelay">
            <a:avLst/>
          </a:prstGeom>
          <a:noFill/>
          <a:ln w="12700">
            <a:solidFill>
              <a:srgbClr val="FC012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9" name="Line 142"/>
          <p:cNvSpPr>
            <a:spLocks noChangeShapeType="1"/>
          </p:cNvSpPr>
          <p:nvPr/>
        </p:nvSpPr>
        <p:spPr bwMode="auto">
          <a:xfrm>
            <a:off x="6643687" y="1981200"/>
            <a:ext cx="152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Line 143"/>
          <p:cNvSpPr>
            <a:spLocks noChangeShapeType="1"/>
          </p:cNvSpPr>
          <p:nvPr/>
        </p:nvSpPr>
        <p:spPr bwMode="auto">
          <a:xfrm>
            <a:off x="6186487" y="2057400"/>
            <a:ext cx="152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1" name="Line 144"/>
          <p:cNvSpPr>
            <a:spLocks noChangeShapeType="1"/>
          </p:cNvSpPr>
          <p:nvPr/>
        </p:nvSpPr>
        <p:spPr bwMode="auto">
          <a:xfrm>
            <a:off x="3671887" y="2057400"/>
            <a:ext cx="2438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Rectangle 145"/>
          <p:cNvSpPr>
            <a:spLocks noChangeArrowheads="1"/>
          </p:cNvSpPr>
          <p:nvPr/>
        </p:nvSpPr>
        <p:spPr bwMode="auto">
          <a:xfrm>
            <a:off x="3748087" y="18288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Branch</a:t>
            </a:r>
          </a:p>
        </p:txBody>
      </p:sp>
      <p:sp>
        <p:nvSpPr>
          <p:cNvPr id="313" name="Line 146"/>
          <p:cNvSpPr>
            <a:spLocks noChangeShapeType="1"/>
          </p:cNvSpPr>
          <p:nvPr/>
        </p:nvSpPr>
        <p:spPr bwMode="auto">
          <a:xfrm>
            <a:off x="3671887" y="2209800"/>
            <a:ext cx="5181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4" name="Line 147"/>
          <p:cNvSpPr>
            <a:spLocks noChangeShapeType="1"/>
          </p:cNvSpPr>
          <p:nvPr/>
        </p:nvSpPr>
        <p:spPr bwMode="auto">
          <a:xfrm>
            <a:off x="7481887" y="5181600"/>
            <a:ext cx="1371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5" name="Line 148"/>
          <p:cNvSpPr>
            <a:spLocks noChangeShapeType="1"/>
          </p:cNvSpPr>
          <p:nvPr/>
        </p:nvSpPr>
        <p:spPr bwMode="auto">
          <a:xfrm>
            <a:off x="8853487" y="2209800"/>
            <a:ext cx="0" cy="29718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6" name="Line 149"/>
          <p:cNvSpPr>
            <a:spLocks noChangeShapeType="1"/>
          </p:cNvSpPr>
          <p:nvPr/>
        </p:nvSpPr>
        <p:spPr bwMode="auto">
          <a:xfrm>
            <a:off x="3671887" y="2362200"/>
            <a:ext cx="49530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7" name="Line 150"/>
          <p:cNvSpPr>
            <a:spLocks noChangeShapeType="1"/>
          </p:cNvSpPr>
          <p:nvPr/>
        </p:nvSpPr>
        <p:spPr bwMode="auto">
          <a:xfrm>
            <a:off x="3671887" y="2514600"/>
            <a:ext cx="38100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8" name="Line 151"/>
          <p:cNvSpPr>
            <a:spLocks noChangeShapeType="1"/>
          </p:cNvSpPr>
          <p:nvPr/>
        </p:nvSpPr>
        <p:spPr bwMode="auto">
          <a:xfrm>
            <a:off x="3519487" y="2819400"/>
            <a:ext cx="609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9" name="Line 152"/>
          <p:cNvSpPr>
            <a:spLocks noChangeShapeType="1"/>
          </p:cNvSpPr>
          <p:nvPr/>
        </p:nvSpPr>
        <p:spPr bwMode="auto">
          <a:xfrm>
            <a:off x="3595687" y="2667000"/>
            <a:ext cx="18288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0" name="Line 153"/>
          <p:cNvSpPr>
            <a:spLocks noChangeShapeType="1"/>
          </p:cNvSpPr>
          <p:nvPr/>
        </p:nvSpPr>
        <p:spPr bwMode="auto">
          <a:xfrm>
            <a:off x="5424487" y="2667000"/>
            <a:ext cx="0" cy="1676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1" name="Line 154"/>
          <p:cNvSpPr>
            <a:spLocks noChangeShapeType="1"/>
          </p:cNvSpPr>
          <p:nvPr/>
        </p:nvSpPr>
        <p:spPr bwMode="auto">
          <a:xfrm>
            <a:off x="2528887" y="6172200"/>
            <a:ext cx="3505200" cy="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2" name="Line 155"/>
          <p:cNvSpPr>
            <a:spLocks noChangeShapeType="1"/>
          </p:cNvSpPr>
          <p:nvPr/>
        </p:nvSpPr>
        <p:spPr bwMode="auto">
          <a:xfrm>
            <a:off x="2528887" y="1981200"/>
            <a:ext cx="0" cy="419100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3" name="Line 156"/>
          <p:cNvSpPr>
            <a:spLocks noChangeShapeType="1"/>
          </p:cNvSpPr>
          <p:nvPr/>
        </p:nvSpPr>
        <p:spPr bwMode="auto">
          <a:xfrm>
            <a:off x="2528887" y="1981200"/>
            <a:ext cx="457200" cy="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4" name="Line 157"/>
          <p:cNvSpPr>
            <a:spLocks noChangeShapeType="1"/>
          </p:cNvSpPr>
          <p:nvPr/>
        </p:nvSpPr>
        <p:spPr bwMode="auto">
          <a:xfrm>
            <a:off x="3595687" y="5410200"/>
            <a:ext cx="0" cy="6096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5" name="Line 158"/>
          <p:cNvSpPr>
            <a:spLocks noChangeShapeType="1"/>
          </p:cNvSpPr>
          <p:nvPr/>
        </p:nvSpPr>
        <p:spPr bwMode="auto">
          <a:xfrm>
            <a:off x="5500687" y="5334000"/>
            <a:ext cx="0" cy="6858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6" name="Line 159"/>
          <p:cNvSpPr>
            <a:spLocks noChangeShapeType="1"/>
          </p:cNvSpPr>
          <p:nvPr/>
        </p:nvSpPr>
        <p:spPr bwMode="auto">
          <a:xfrm>
            <a:off x="6110287" y="1905000"/>
            <a:ext cx="228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7" name="Line 160"/>
          <p:cNvSpPr>
            <a:spLocks noChangeShapeType="1"/>
          </p:cNvSpPr>
          <p:nvPr/>
        </p:nvSpPr>
        <p:spPr bwMode="auto">
          <a:xfrm flipV="1">
            <a:off x="6110287" y="1905000"/>
            <a:ext cx="0" cy="1524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8" name="Line 161"/>
          <p:cNvSpPr>
            <a:spLocks noChangeShapeType="1"/>
          </p:cNvSpPr>
          <p:nvPr/>
        </p:nvSpPr>
        <p:spPr bwMode="auto">
          <a:xfrm>
            <a:off x="2071687" y="1295400"/>
            <a:ext cx="3048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9" name="Line 162"/>
          <p:cNvSpPr>
            <a:spLocks noChangeShapeType="1"/>
          </p:cNvSpPr>
          <p:nvPr/>
        </p:nvSpPr>
        <p:spPr bwMode="auto">
          <a:xfrm>
            <a:off x="4891087" y="44196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0" name="Line 163"/>
          <p:cNvSpPr>
            <a:spLocks noChangeShapeType="1"/>
          </p:cNvSpPr>
          <p:nvPr/>
        </p:nvSpPr>
        <p:spPr bwMode="auto">
          <a:xfrm>
            <a:off x="6415087" y="3733800"/>
            <a:ext cx="0" cy="457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1" name="Line 164"/>
          <p:cNvSpPr>
            <a:spLocks noChangeShapeType="1"/>
          </p:cNvSpPr>
          <p:nvPr/>
        </p:nvSpPr>
        <p:spPr bwMode="auto">
          <a:xfrm>
            <a:off x="6415087" y="4191000"/>
            <a:ext cx="0" cy="1371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2" name="Line 165"/>
          <p:cNvSpPr>
            <a:spLocks noChangeShapeType="1"/>
          </p:cNvSpPr>
          <p:nvPr/>
        </p:nvSpPr>
        <p:spPr bwMode="auto">
          <a:xfrm>
            <a:off x="5119687" y="1752600"/>
            <a:ext cx="0" cy="30480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79992666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rmAutofit fontScale="90000"/>
          </a:bodyPr>
          <a:lstStyle/>
          <a:p>
            <a:r>
              <a:rPr lang="en-US" b="1" dirty="0" err="1" smtClean="0"/>
              <a:t>Bộ</a:t>
            </a:r>
            <a:r>
              <a:rPr lang="en-US" b="1" dirty="0" smtClean="0"/>
              <a:t> </a:t>
            </a:r>
            <a:r>
              <a:rPr lang="en-US" b="1" dirty="0" err="1" smtClean="0"/>
              <a:t>xử</a:t>
            </a:r>
            <a:r>
              <a:rPr lang="en-US" b="1" dirty="0" smtClean="0"/>
              <a:t> </a:t>
            </a:r>
            <a:r>
              <a:rPr lang="en-US" b="1" dirty="0" err="1" smtClean="0"/>
              <a:t>lý</a:t>
            </a:r>
            <a:r>
              <a:rPr lang="en-US" b="1" dirty="0" smtClean="0"/>
              <a:t> </a:t>
            </a:r>
            <a:r>
              <a:rPr lang="en-US" b="1" dirty="0" err="1" smtClean="0"/>
              <a:t>đơn</a:t>
            </a:r>
            <a:r>
              <a:rPr lang="en-US" b="1" dirty="0" smtClean="0"/>
              <a:t> </a:t>
            </a:r>
            <a:r>
              <a:rPr lang="en-US" b="1" dirty="0" err="1" smtClean="0"/>
              <a:t>xung</a:t>
            </a:r>
            <a:r>
              <a:rPr lang="en-US" b="1" dirty="0" smtClean="0"/>
              <a:t> </a:t>
            </a:r>
            <a:r>
              <a:rPr lang="en-US" b="1" dirty="0" err="1" smtClean="0"/>
              <a:t>nhịp</a:t>
            </a:r>
            <a:r>
              <a:rPr lang="en-US" b="1" dirty="0" smtClean="0"/>
              <a:t> (2) – </a:t>
            </a:r>
            <a:r>
              <a:rPr lang="en-US" b="1" dirty="0" err="1" smtClean="0"/>
              <a:t>Lệnh</a:t>
            </a:r>
            <a:r>
              <a:rPr lang="en-US" b="1" dirty="0" smtClean="0"/>
              <a:t> R</a:t>
            </a:r>
            <a:endParaRPr lang="en-US" b="1" dirty="0"/>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47</a:t>
            </a:fld>
            <a:endParaRPr lang="en-US" dirty="0"/>
          </a:p>
        </p:txBody>
      </p:sp>
      <p:grpSp>
        <p:nvGrpSpPr>
          <p:cNvPr id="178" name="Group 3"/>
          <p:cNvGrpSpPr>
            <a:grpSpLocks/>
          </p:cNvGrpSpPr>
          <p:nvPr/>
        </p:nvGrpSpPr>
        <p:grpSpPr bwMode="auto">
          <a:xfrm>
            <a:off x="1676400" y="740392"/>
            <a:ext cx="381000" cy="990600"/>
            <a:chOff x="1392" y="2880"/>
            <a:chExt cx="288" cy="480"/>
          </a:xfrm>
        </p:grpSpPr>
        <p:sp>
          <p:nvSpPr>
            <p:cNvPr id="179" name="Line 4"/>
            <p:cNvSpPr>
              <a:spLocks noChangeShapeType="1"/>
            </p:cNvSpPr>
            <p:nvPr/>
          </p:nvSpPr>
          <p:spPr bwMode="auto">
            <a:xfrm>
              <a:off x="1392" y="3072"/>
              <a:ext cx="48" cy="48"/>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0" name="Line 5"/>
            <p:cNvSpPr>
              <a:spLocks noChangeShapeType="1"/>
            </p:cNvSpPr>
            <p:nvPr/>
          </p:nvSpPr>
          <p:spPr bwMode="auto">
            <a:xfrm flipH="1">
              <a:off x="1392" y="3120"/>
              <a:ext cx="48" cy="48"/>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1" name="Line 6"/>
            <p:cNvSpPr>
              <a:spLocks noChangeShapeType="1"/>
            </p:cNvSpPr>
            <p:nvPr/>
          </p:nvSpPr>
          <p:spPr bwMode="auto">
            <a:xfrm flipV="1">
              <a:off x="1392" y="2880"/>
              <a:ext cx="0" cy="192"/>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2" name="Line 7"/>
            <p:cNvSpPr>
              <a:spLocks noChangeShapeType="1"/>
            </p:cNvSpPr>
            <p:nvPr/>
          </p:nvSpPr>
          <p:spPr bwMode="auto">
            <a:xfrm flipV="1">
              <a:off x="1392" y="3168"/>
              <a:ext cx="0" cy="192"/>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3" name="Line 8"/>
            <p:cNvSpPr>
              <a:spLocks noChangeShapeType="1"/>
            </p:cNvSpPr>
            <p:nvPr/>
          </p:nvSpPr>
          <p:spPr bwMode="auto">
            <a:xfrm flipV="1">
              <a:off x="1392" y="3216"/>
              <a:ext cx="288" cy="144"/>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4" name="Line 9"/>
            <p:cNvSpPr>
              <a:spLocks noChangeShapeType="1"/>
            </p:cNvSpPr>
            <p:nvPr/>
          </p:nvSpPr>
          <p:spPr bwMode="auto">
            <a:xfrm flipV="1">
              <a:off x="1680" y="3024"/>
              <a:ext cx="0" cy="192"/>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5" name="Line 10"/>
            <p:cNvSpPr>
              <a:spLocks noChangeShapeType="1"/>
            </p:cNvSpPr>
            <p:nvPr/>
          </p:nvSpPr>
          <p:spPr bwMode="auto">
            <a:xfrm>
              <a:off x="1392" y="2880"/>
              <a:ext cx="288" cy="144"/>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86" name="Rectangle 11"/>
          <p:cNvSpPr>
            <a:spLocks noChangeArrowheads="1"/>
          </p:cNvSpPr>
          <p:nvPr/>
        </p:nvSpPr>
        <p:spPr bwMode="auto">
          <a:xfrm>
            <a:off x="976313" y="3407392"/>
            <a:ext cx="1447800" cy="1447800"/>
          </a:xfrm>
          <a:prstGeom prst="rect">
            <a:avLst/>
          </a:pr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7" name="Rectangle 12"/>
          <p:cNvSpPr>
            <a:spLocks noChangeArrowheads="1"/>
          </p:cNvSpPr>
          <p:nvPr/>
        </p:nvSpPr>
        <p:spPr bwMode="auto">
          <a:xfrm>
            <a:off x="442913" y="3788392"/>
            <a:ext cx="228600" cy="838200"/>
          </a:xfrm>
          <a:prstGeom prst="rect">
            <a:avLst/>
          </a:pr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8" name="Line 13"/>
          <p:cNvSpPr>
            <a:spLocks noChangeShapeType="1"/>
          </p:cNvSpPr>
          <p:nvPr/>
        </p:nvSpPr>
        <p:spPr bwMode="auto">
          <a:xfrm>
            <a:off x="671513" y="4169392"/>
            <a:ext cx="3048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Line 14"/>
          <p:cNvSpPr>
            <a:spLocks noChangeShapeType="1"/>
          </p:cNvSpPr>
          <p:nvPr/>
        </p:nvSpPr>
        <p:spPr bwMode="auto">
          <a:xfrm>
            <a:off x="762000" y="892792"/>
            <a:ext cx="9144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0" name="Line 15"/>
          <p:cNvSpPr>
            <a:spLocks noChangeShapeType="1"/>
          </p:cNvSpPr>
          <p:nvPr/>
        </p:nvSpPr>
        <p:spPr bwMode="auto">
          <a:xfrm>
            <a:off x="1295400" y="1578592"/>
            <a:ext cx="3810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1" name="Text Box 16"/>
          <p:cNvSpPr txBox="1">
            <a:spLocks noChangeArrowheads="1"/>
          </p:cNvSpPr>
          <p:nvPr/>
        </p:nvSpPr>
        <p:spPr bwMode="auto">
          <a:xfrm>
            <a:off x="900113" y="3940792"/>
            <a:ext cx="741362" cy="45720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192" name="Text Box 17"/>
          <p:cNvSpPr txBox="1">
            <a:spLocks noChangeArrowheads="1"/>
          </p:cNvSpPr>
          <p:nvPr/>
        </p:nvSpPr>
        <p:spPr bwMode="auto">
          <a:xfrm>
            <a:off x="1662113" y="4016992"/>
            <a:ext cx="869950"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Instr[31-0]</a:t>
            </a:r>
          </a:p>
        </p:txBody>
      </p:sp>
      <p:sp>
        <p:nvSpPr>
          <p:cNvPr id="193" name="Text Box 18"/>
          <p:cNvSpPr txBox="1">
            <a:spLocks noChangeArrowheads="1"/>
          </p:cNvSpPr>
          <p:nvPr/>
        </p:nvSpPr>
        <p:spPr bwMode="auto">
          <a:xfrm>
            <a:off x="1204913" y="3483592"/>
            <a:ext cx="973137"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Instruction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194" name="Text Box 19"/>
          <p:cNvSpPr txBox="1">
            <a:spLocks noChangeArrowheads="1"/>
          </p:cNvSpPr>
          <p:nvPr/>
        </p:nvSpPr>
        <p:spPr bwMode="auto">
          <a:xfrm>
            <a:off x="1676400" y="1121392"/>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195" name="Text Box 20"/>
          <p:cNvSpPr txBox="1">
            <a:spLocks noChangeArrowheads="1"/>
          </p:cNvSpPr>
          <p:nvPr/>
        </p:nvSpPr>
        <p:spPr bwMode="auto">
          <a:xfrm>
            <a:off x="366713" y="4016992"/>
            <a:ext cx="395287"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PC</a:t>
            </a:r>
          </a:p>
        </p:txBody>
      </p:sp>
      <p:sp>
        <p:nvSpPr>
          <p:cNvPr id="196" name="Line 21"/>
          <p:cNvSpPr>
            <a:spLocks noChangeShapeType="1"/>
          </p:cNvSpPr>
          <p:nvPr/>
        </p:nvSpPr>
        <p:spPr bwMode="auto">
          <a:xfrm>
            <a:off x="152400" y="664192"/>
            <a:ext cx="68580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7" name="Line 22"/>
          <p:cNvSpPr>
            <a:spLocks noChangeShapeType="1"/>
          </p:cNvSpPr>
          <p:nvPr/>
        </p:nvSpPr>
        <p:spPr bwMode="auto">
          <a:xfrm>
            <a:off x="138113" y="4169392"/>
            <a:ext cx="3048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8" name="Text Box 23"/>
          <p:cNvSpPr txBox="1">
            <a:spLocks noChangeArrowheads="1"/>
          </p:cNvSpPr>
          <p:nvPr/>
        </p:nvSpPr>
        <p:spPr bwMode="auto">
          <a:xfrm>
            <a:off x="1066800" y="1426192"/>
            <a:ext cx="268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4</a:t>
            </a:r>
          </a:p>
        </p:txBody>
      </p:sp>
      <p:sp>
        <p:nvSpPr>
          <p:cNvPr id="199" name="Rectangle 24"/>
          <p:cNvSpPr>
            <a:spLocks noChangeArrowheads="1"/>
          </p:cNvSpPr>
          <p:nvPr/>
        </p:nvSpPr>
        <p:spPr bwMode="auto">
          <a:xfrm>
            <a:off x="3429000" y="3407392"/>
            <a:ext cx="1447800" cy="1447800"/>
          </a:xfrm>
          <a:prstGeom prst="rect">
            <a:avLst/>
          </a:pr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0" name="Line 25"/>
          <p:cNvSpPr>
            <a:spLocks noChangeShapeType="1"/>
          </p:cNvSpPr>
          <p:nvPr/>
        </p:nvSpPr>
        <p:spPr bwMode="auto">
          <a:xfrm>
            <a:off x="2424113" y="4169392"/>
            <a:ext cx="1524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1" name="Line 26"/>
          <p:cNvSpPr>
            <a:spLocks noChangeShapeType="1"/>
          </p:cNvSpPr>
          <p:nvPr/>
        </p:nvSpPr>
        <p:spPr bwMode="auto">
          <a:xfrm>
            <a:off x="2576513" y="3940792"/>
            <a:ext cx="852487" cy="0"/>
          </a:xfrm>
          <a:prstGeom prst="line">
            <a:avLst/>
          </a:prstGeom>
          <a:noFill/>
          <a:ln w="19050">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Line 27"/>
          <p:cNvSpPr>
            <a:spLocks noChangeShapeType="1"/>
          </p:cNvSpPr>
          <p:nvPr/>
        </p:nvSpPr>
        <p:spPr bwMode="auto">
          <a:xfrm>
            <a:off x="2576513" y="4474192"/>
            <a:ext cx="471487" cy="0"/>
          </a:xfrm>
          <a:prstGeom prst="line">
            <a:avLst/>
          </a:prstGeom>
          <a:noFill/>
          <a:ln w="19050">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3" name="Line 28"/>
          <p:cNvSpPr>
            <a:spLocks noChangeShapeType="1"/>
          </p:cNvSpPr>
          <p:nvPr/>
        </p:nvSpPr>
        <p:spPr bwMode="auto">
          <a:xfrm>
            <a:off x="8305800" y="4550392"/>
            <a:ext cx="2286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4" name="Line 29"/>
          <p:cNvSpPr>
            <a:spLocks noChangeShapeType="1"/>
          </p:cNvSpPr>
          <p:nvPr/>
        </p:nvSpPr>
        <p:spPr bwMode="auto">
          <a:xfrm>
            <a:off x="2576513" y="3559792"/>
            <a:ext cx="852487" cy="0"/>
          </a:xfrm>
          <a:prstGeom prst="line">
            <a:avLst/>
          </a:prstGeom>
          <a:noFill/>
          <a:ln w="19050">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5" name="Line 30"/>
          <p:cNvSpPr>
            <a:spLocks noChangeShapeType="1"/>
          </p:cNvSpPr>
          <p:nvPr/>
        </p:nvSpPr>
        <p:spPr bwMode="auto">
          <a:xfrm>
            <a:off x="4876800" y="3788392"/>
            <a:ext cx="8636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6" name="Line 31"/>
          <p:cNvSpPr>
            <a:spLocks noChangeShapeType="1"/>
          </p:cNvSpPr>
          <p:nvPr/>
        </p:nvSpPr>
        <p:spPr bwMode="auto">
          <a:xfrm>
            <a:off x="5029200" y="4397992"/>
            <a:ext cx="2794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7" name="Line 32"/>
          <p:cNvSpPr>
            <a:spLocks noChangeShapeType="1"/>
          </p:cNvSpPr>
          <p:nvPr/>
        </p:nvSpPr>
        <p:spPr bwMode="auto">
          <a:xfrm>
            <a:off x="6400800" y="5540992"/>
            <a:ext cx="19304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8" name="Line 33"/>
          <p:cNvSpPr>
            <a:spLocks noChangeShapeType="1"/>
          </p:cNvSpPr>
          <p:nvPr/>
        </p:nvSpPr>
        <p:spPr bwMode="auto">
          <a:xfrm>
            <a:off x="6248400" y="4169392"/>
            <a:ext cx="1778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9" name="Text Box 34"/>
          <p:cNvSpPr txBox="1">
            <a:spLocks noChangeArrowheads="1"/>
          </p:cNvSpPr>
          <p:nvPr/>
        </p:nvSpPr>
        <p:spPr bwMode="auto">
          <a:xfrm>
            <a:off x="3352800" y="4550392"/>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210" name="Text Box 35"/>
          <p:cNvSpPr txBox="1">
            <a:spLocks noChangeArrowheads="1"/>
          </p:cNvSpPr>
          <p:nvPr/>
        </p:nvSpPr>
        <p:spPr bwMode="auto">
          <a:xfrm>
            <a:off x="3352800" y="3407392"/>
            <a:ext cx="1036638" cy="274638"/>
          </a:xfrm>
          <a:prstGeom prst="rect">
            <a:avLst/>
          </a:prstGeom>
          <a:noFill/>
          <a:ln w="12700">
            <a:noFill/>
            <a:miter lim="800000"/>
            <a:headEnd/>
            <a:tailEnd/>
          </a:ln>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1</a:t>
            </a:r>
          </a:p>
        </p:txBody>
      </p:sp>
      <p:sp>
        <p:nvSpPr>
          <p:cNvPr id="211" name="Text Box 36"/>
          <p:cNvSpPr txBox="1">
            <a:spLocks noChangeArrowheads="1"/>
          </p:cNvSpPr>
          <p:nvPr/>
        </p:nvSpPr>
        <p:spPr bwMode="auto">
          <a:xfrm>
            <a:off x="3352800" y="3788392"/>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2</a:t>
            </a:r>
          </a:p>
        </p:txBody>
      </p:sp>
      <p:sp>
        <p:nvSpPr>
          <p:cNvPr id="212" name="Text Box 37"/>
          <p:cNvSpPr txBox="1">
            <a:spLocks noChangeArrowheads="1"/>
          </p:cNvSpPr>
          <p:nvPr/>
        </p:nvSpPr>
        <p:spPr bwMode="auto">
          <a:xfrm>
            <a:off x="3352800" y="4169392"/>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Addr</a:t>
            </a:r>
          </a:p>
        </p:txBody>
      </p:sp>
      <p:sp>
        <p:nvSpPr>
          <p:cNvPr id="213" name="Text Box 38"/>
          <p:cNvSpPr txBox="1">
            <a:spLocks noChangeArrowheads="1"/>
          </p:cNvSpPr>
          <p:nvPr/>
        </p:nvSpPr>
        <p:spPr bwMode="auto">
          <a:xfrm>
            <a:off x="3676650" y="3635992"/>
            <a:ext cx="792163" cy="639763"/>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Register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File</a:t>
            </a:r>
          </a:p>
        </p:txBody>
      </p:sp>
      <p:sp>
        <p:nvSpPr>
          <p:cNvPr id="214" name="Text Box 39"/>
          <p:cNvSpPr txBox="1">
            <a:spLocks noChangeArrowheads="1"/>
          </p:cNvSpPr>
          <p:nvPr/>
        </p:nvSpPr>
        <p:spPr bwMode="auto">
          <a:xfrm>
            <a:off x="4267200" y="3559792"/>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1</a:t>
            </a:r>
          </a:p>
        </p:txBody>
      </p:sp>
      <p:sp>
        <p:nvSpPr>
          <p:cNvPr id="215" name="Text Box 40"/>
          <p:cNvSpPr txBox="1">
            <a:spLocks noChangeArrowheads="1"/>
          </p:cNvSpPr>
          <p:nvPr/>
        </p:nvSpPr>
        <p:spPr bwMode="auto">
          <a:xfrm>
            <a:off x="4292600" y="4245592"/>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2</a:t>
            </a:r>
          </a:p>
        </p:txBody>
      </p:sp>
      <p:sp>
        <p:nvSpPr>
          <p:cNvPr id="216" name="Freeform 41"/>
          <p:cNvSpPr>
            <a:spLocks/>
          </p:cNvSpPr>
          <p:nvPr/>
        </p:nvSpPr>
        <p:spPr bwMode="auto">
          <a:xfrm>
            <a:off x="5715000" y="3483592"/>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63DE8"/>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7" name="Rectangle 42"/>
          <p:cNvSpPr>
            <a:spLocks noChangeArrowheads="1"/>
          </p:cNvSpPr>
          <p:nvPr/>
        </p:nvSpPr>
        <p:spPr bwMode="auto">
          <a:xfrm>
            <a:off x="5816600" y="4093192"/>
            <a:ext cx="504825" cy="33337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ALU</a:t>
            </a:r>
          </a:p>
        </p:txBody>
      </p:sp>
      <p:sp>
        <p:nvSpPr>
          <p:cNvPr id="218" name="Rectangle 43"/>
          <p:cNvSpPr>
            <a:spLocks noChangeArrowheads="1"/>
          </p:cNvSpPr>
          <p:nvPr/>
        </p:nvSpPr>
        <p:spPr bwMode="auto">
          <a:xfrm>
            <a:off x="5715000" y="3102592"/>
            <a:ext cx="7620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ovf</a:t>
            </a:r>
          </a:p>
        </p:txBody>
      </p:sp>
      <p:sp>
        <p:nvSpPr>
          <p:cNvPr id="219" name="Rectangle 44"/>
          <p:cNvSpPr>
            <a:spLocks noChangeArrowheads="1"/>
          </p:cNvSpPr>
          <p:nvPr/>
        </p:nvSpPr>
        <p:spPr bwMode="auto">
          <a:xfrm>
            <a:off x="5867400" y="3712192"/>
            <a:ext cx="5334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zero</a:t>
            </a:r>
          </a:p>
        </p:txBody>
      </p:sp>
      <p:sp>
        <p:nvSpPr>
          <p:cNvPr id="220" name="Line 45"/>
          <p:cNvSpPr>
            <a:spLocks noChangeShapeType="1"/>
          </p:cNvSpPr>
          <p:nvPr/>
        </p:nvSpPr>
        <p:spPr bwMode="auto">
          <a:xfrm>
            <a:off x="6019800" y="4550392"/>
            <a:ext cx="0" cy="533400"/>
          </a:xfrm>
          <a:prstGeom prst="line">
            <a:avLst/>
          </a:prstGeom>
          <a:noFill/>
          <a:ln w="1905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1" name="Line 46"/>
          <p:cNvSpPr>
            <a:spLocks noChangeShapeType="1"/>
          </p:cNvSpPr>
          <p:nvPr/>
        </p:nvSpPr>
        <p:spPr bwMode="auto">
          <a:xfrm>
            <a:off x="4114800" y="2797792"/>
            <a:ext cx="0" cy="6096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2" name="Rectangle 47"/>
          <p:cNvSpPr>
            <a:spLocks noChangeArrowheads="1"/>
          </p:cNvSpPr>
          <p:nvPr/>
        </p:nvSpPr>
        <p:spPr bwMode="auto">
          <a:xfrm>
            <a:off x="4114800" y="2797792"/>
            <a:ext cx="92551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RegWrite</a:t>
            </a:r>
          </a:p>
        </p:txBody>
      </p:sp>
      <p:sp>
        <p:nvSpPr>
          <p:cNvPr id="223" name="Line 48"/>
          <p:cNvSpPr>
            <a:spLocks noChangeShapeType="1"/>
          </p:cNvSpPr>
          <p:nvPr/>
        </p:nvSpPr>
        <p:spPr bwMode="auto">
          <a:xfrm flipV="1">
            <a:off x="5867400" y="3331192"/>
            <a:ext cx="0" cy="22860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4" name="Line 49"/>
          <p:cNvSpPr>
            <a:spLocks noChangeShapeType="1"/>
          </p:cNvSpPr>
          <p:nvPr/>
        </p:nvSpPr>
        <p:spPr bwMode="auto">
          <a:xfrm flipV="1">
            <a:off x="6172200" y="2035792"/>
            <a:ext cx="0" cy="17526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5" name="Line 50"/>
          <p:cNvSpPr>
            <a:spLocks noChangeShapeType="1"/>
          </p:cNvSpPr>
          <p:nvPr/>
        </p:nvSpPr>
        <p:spPr bwMode="auto">
          <a:xfrm>
            <a:off x="8915400" y="4321792"/>
            <a:ext cx="0" cy="19812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6" name="Rectangle 51"/>
          <p:cNvSpPr>
            <a:spLocks noChangeArrowheads="1"/>
          </p:cNvSpPr>
          <p:nvPr/>
        </p:nvSpPr>
        <p:spPr bwMode="auto">
          <a:xfrm>
            <a:off x="6781800" y="3407392"/>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7" name="Line 52"/>
          <p:cNvSpPr>
            <a:spLocks noChangeShapeType="1"/>
          </p:cNvSpPr>
          <p:nvPr/>
        </p:nvSpPr>
        <p:spPr bwMode="auto">
          <a:xfrm>
            <a:off x="8229600" y="4169392"/>
            <a:ext cx="304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8" name="Line 53"/>
          <p:cNvSpPr>
            <a:spLocks noChangeShapeType="1"/>
          </p:cNvSpPr>
          <p:nvPr/>
        </p:nvSpPr>
        <p:spPr bwMode="auto">
          <a:xfrm>
            <a:off x="6400800" y="3712192"/>
            <a:ext cx="406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9" name="Line 54"/>
          <p:cNvSpPr>
            <a:spLocks noChangeShapeType="1"/>
          </p:cNvSpPr>
          <p:nvPr/>
        </p:nvSpPr>
        <p:spPr bwMode="auto">
          <a:xfrm>
            <a:off x="6553200" y="4550392"/>
            <a:ext cx="0" cy="457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0" name="Text Box 55"/>
          <p:cNvSpPr txBox="1">
            <a:spLocks noChangeArrowheads="1"/>
          </p:cNvSpPr>
          <p:nvPr/>
        </p:nvSpPr>
        <p:spPr bwMode="auto">
          <a:xfrm>
            <a:off x="6705600" y="3864592"/>
            <a:ext cx="766763"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231" name="Text Box 56"/>
          <p:cNvSpPr txBox="1">
            <a:spLocks noChangeArrowheads="1"/>
          </p:cNvSpPr>
          <p:nvPr/>
        </p:nvSpPr>
        <p:spPr bwMode="auto">
          <a:xfrm>
            <a:off x="6705600" y="3559792"/>
            <a:ext cx="74136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232" name="Text Box 57"/>
          <p:cNvSpPr txBox="1">
            <a:spLocks noChangeArrowheads="1"/>
          </p:cNvSpPr>
          <p:nvPr/>
        </p:nvSpPr>
        <p:spPr bwMode="auto">
          <a:xfrm>
            <a:off x="6705600" y="4397992"/>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233" name="Text Box 58"/>
          <p:cNvSpPr txBox="1">
            <a:spLocks noChangeArrowheads="1"/>
          </p:cNvSpPr>
          <p:nvPr/>
        </p:nvSpPr>
        <p:spPr bwMode="auto">
          <a:xfrm>
            <a:off x="7391400" y="4016992"/>
            <a:ext cx="909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Data</a:t>
            </a:r>
          </a:p>
        </p:txBody>
      </p:sp>
      <p:sp>
        <p:nvSpPr>
          <p:cNvPr id="234" name="Line 59"/>
          <p:cNvSpPr>
            <a:spLocks noChangeShapeType="1"/>
          </p:cNvSpPr>
          <p:nvPr/>
        </p:nvSpPr>
        <p:spPr bwMode="auto">
          <a:xfrm>
            <a:off x="7467600" y="2492992"/>
            <a:ext cx="0" cy="914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5" name="Rectangle 60"/>
          <p:cNvSpPr>
            <a:spLocks noChangeArrowheads="1"/>
          </p:cNvSpPr>
          <p:nvPr/>
        </p:nvSpPr>
        <p:spPr bwMode="auto">
          <a:xfrm>
            <a:off x="6477000" y="2264392"/>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MemWrite</a:t>
            </a:r>
          </a:p>
        </p:txBody>
      </p:sp>
      <p:sp>
        <p:nvSpPr>
          <p:cNvPr id="236" name="Rectangle 61"/>
          <p:cNvSpPr>
            <a:spLocks noChangeArrowheads="1"/>
          </p:cNvSpPr>
          <p:nvPr/>
        </p:nvSpPr>
        <p:spPr bwMode="auto">
          <a:xfrm>
            <a:off x="7772400" y="1959592"/>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MemRead</a:t>
            </a:r>
          </a:p>
        </p:txBody>
      </p:sp>
      <p:sp>
        <p:nvSpPr>
          <p:cNvPr id="237" name="Line 62"/>
          <p:cNvSpPr>
            <a:spLocks noChangeShapeType="1"/>
          </p:cNvSpPr>
          <p:nvPr/>
        </p:nvSpPr>
        <p:spPr bwMode="auto">
          <a:xfrm>
            <a:off x="7467600" y="4855192"/>
            <a:ext cx="0" cy="3048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8" name="Line 63"/>
          <p:cNvSpPr>
            <a:spLocks noChangeShapeType="1"/>
          </p:cNvSpPr>
          <p:nvPr/>
        </p:nvSpPr>
        <p:spPr bwMode="auto">
          <a:xfrm>
            <a:off x="3200400" y="6289807"/>
            <a:ext cx="57150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9" name="Line 64"/>
          <p:cNvSpPr>
            <a:spLocks noChangeShapeType="1"/>
          </p:cNvSpPr>
          <p:nvPr/>
        </p:nvSpPr>
        <p:spPr bwMode="auto">
          <a:xfrm>
            <a:off x="4978400" y="5007592"/>
            <a:ext cx="16002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0" name="Line 65"/>
          <p:cNvSpPr>
            <a:spLocks noChangeShapeType="1"/>
          </p:cNvSpPr>
          <p:nvPr/>
        </p:nvSpPr>
        <p:spPr bwMode="auto">
          <a:xfrm>
            <a:off x="4735513" y="5388592"/>
            <a:ext cx="381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1" name="Oval 66"/>
          <p:cNvSpPr>
            <a:spLocks noChangeArrowheads="1"/>
          </p:cNvSpPr>
          <p:nvPr/>
        </p:nvSpPr>
        <p:spPr bwMode="auto">
          <a:xfrm>
            <a:off x="4125913" y="5007592"/>
            <a:ext cx="609600" cy="8382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2" name="Rectangle 67"/>
          <p:cNvSpPr>
            <a:spLocks noChangeArrowheads="1"/>
          </p:cNvSpPr>
          <p:nvPr/>
        </p:nvSpPr>
        <p:spPr bwMode="auto">
          <a:xfrm>
            <a:off x="4176713" y="5159992"/>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Sign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Extend</a:t>
            </a:r>
          </a:p>
        </p:txBody>
      </p:sp>
      <p:sp>
        <p:nvSpPr>
          <p:cNvPr id="243" name="Line 68"/>
          <p:cNvSpPr>
            <a:spLocks noChangeShapeType="1"/>
          </p:cNvSpPr>
          <p:nvPr/>
        </p:nvSpPr>
        <p:spPr bwMode="auto">
          <a:xfrm>
            <a:off x="2562225" y="5388592"/>
            <a:ext cx="1019175"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4" name="Line 69"/>
          <p:cNvSpPr>
            <a:spLocks noChangeShapeType="1"/>
          </p:cNvSpPr>
          <p:nvPr/>
        </p:nvSpPr>
        <p:spPr bwMode="auto">
          <a:xfrm>
            <a:off x="3795713" y="5312392"/>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5" name="Line 70"/>
          <p:cNvSpPr>
            <a:spLocks noChangeShapeType="1"/>
          </p:cNvSpPr>
          <p:nvPr/>
        </p:nvSpPr>
        <p:spPr bwMode="auto">
          <a:xfrm>
            <a:off x="4811713" y="5312392"/>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6" name="Text Box 71"/>
          <p:cNvSpPr txBox="1">
            <a:spLocks noChangeArrowheads="1"/>
          </p:cNvSpPr>
          <p:nvPr/>
        </p:nvSpPr>
        <p:spPr bwMode="auto">
          <a:xfrm>
            <a:off x="3795713" y="5388592"/>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16</a:t>
            </a:r>
          </a:p>
        </p:txBody>
      </p:sp>
      <p:sp>
        <p:nvSpPr>
          <p:cNvPr id="247" name="Text Box 72"/>
          <p:cNvSpPr txBox="1">
            <a:spLocks noChangeArrowheads="1"/>
          </p:cNvSpPr>
          <p:nvPr/>
        </p:nvSpPr>
        <p:spPr bwMode="auto">
          <a:xfrm>
            <a:off x="4811713" y="5388592"/>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32</a:t>
            </a:r>
          </a:p>
        </p:txBody>
      </p:sp>
      <p:sp>
        <p:nvSpPr>
          <p:cNvPr id="248" name="Line 73"/>
          <p:cNvSpPr>
            <a:spLocks noChangeShapeType="1"/>
          </p:cNvSpPr>
          <p:nvPr/>
        </p:nvSpPr>
        <p:spPr bwMode="auto">
          <a:xfrm>
            <a:off x="4978400" y="4397992"/>
            <a:ext cx="0" cy="609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9" name="Line 74"/>
          <p:cNvSpPr>
            <a:spLocks noChangeShapeType="1"/>
          </p:cNvSpPr>
          <p:nvPr/>
        </p:nvSpPr>
        <p:spPr bwMode="auto">
          <a:xfrm>
            <a:off x="8305800" y="4550392"/>
            <a:ext cx="0" cy="9906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0" name="Line 75"/>
          <p:cNvSpPr>
            <a:spLocks noChangeShapeType="1"/>
          </p:cNvSpPr>
          <p:nvPr/>
        </p:nvSpPr>
        <p:spPr bwMode="auto">
          <a:xfrm>
            <a:off x="5105400" y="4778992"/>
            <a:ext cx="177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1" name="Line 76"/>
          <p:cNvSpPr>
            <a:spLocks noChangeShapeType="1"/>
          </p:cNvSpPr>
          <p:nvPr/>
        </p:nvSpPr>
        <p:spPr bwMode="auto">
          <a:xfrm>
            <a:off x="3200400" y="4702792"/>
            <a:ext cx="2540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2" name="AutoShape 77"/>
          <p:cNvSpPr>
            <a:spLocks noChangeArrowheads="1"/>
          </p:cNvSpPr>
          <p:nvPr/>
        </p:nvSpPr>
        <p:spPr bwMode="auto">
          <a:xfrm rot="-5400000">
            <a:off x="8305800" y="4245592"/>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3" name="Line 78"/>
          <p:cNvSpPr>
            <a:spLocks noChangeShapeType="1"/>
          </p:cNvSpPr>
          <p:nvPr/>
        </p:nvSpPr>
        <p:spPr bwMode="auto">
          <a:xfrm>
            <a:off x="8763000" y="4321792"/>
            <a:ext cx="1524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4" name="AutoShape 79"/>
          <p:cNvSpPr>
            <a:spLocks noChangeArrowheads="1"/>
          </p:cNvSpPr>
          <p:nvPr/>
        </p:nvSpPr>
        <p:spPr bwMode="auto">
          <a:xfrm rot="-5400000">
            <a:off x="5016500" y="4436092"/>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5" name="Line 80"/>
          <p:cNvSpPr>
            <a:spLocks noChangeShapeType="1"/>
          </p:cNvSpPr>
          <p:nvPr/>
        </p:nvSpPr>
        <p:spPr bwMode="auto">
          <a:xfrm>
            <a:off x="5511800" y="4550392"/>
            <a:ext cx="2286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6" name="Line 81"/>
          <p:cNvSpPr>
            <a:spLocks noChangeShapeType="1"/>
          </p:cNvSpPr>
          <p:nvPr/>
        </p:nvSpPr>
        <p:spPr bwMode="auto">
          <a:xfrm>
            <a:off x="3200400" y="4702792"/>
            <a:ext cx="0" cy="16002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7" name="Line 82"/>
          <p:cNvSpPr>
            <a:spLocks noChangeShapeType="1"/>
          </p:cNvSpPr>
          <p:nvPr/>
        </p:nvSpPr>
        <p:spPr bwMode="auto">
          <a:xfrm>
            <a:off x="8610600" y="2340592"/>
            <a:ext cx="0" cy="17526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8" name="Rectangle 83"/>
          <p:cNvSpPr>
            <a:spLocks noChangeArrowheads="1"/>
          </p:cNvSpPr>
          <p:nvPr/>
        </p:nvSpPr>
        <p:spPr bwMode="auto">
          <a:xfrm>
            <a:off x="7086600" y="2111992"/>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MemtoReg</a:t>
            </a:r>
          </a:p>
        </p:txBody>
      </p:sp>
      <p:sp>
        <p:nvSpPr>
          <p:cNvPr id="259" name="Rectangle 84"/>
          <p:cNvSpPr>
            <a:spLocks noChangeArrowheads="1"/>
          </p:cNvSpPr>
          <p:nvPr/>
        </p:nvSpPr>
        <p:spPr bwMode="auto">
          <a:xfrm>
            <a:off x="4267200" y="2416792"/>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ALUSrc</a:t>
            </a:r>
          </a:p>
        </p:txBody>
      </p:sp>
      <p:sp>
        <p:nvSpPr>
          <p:cNvPr id="260" name="Oval 85"/>
          <p:cNvSpPr>
            <a:spLocks noChangeArrowheads="1"/>
          </p:cNvSpPr>
          <p:nvPr/>
        </p:nvSpPr>
        <p:spPr bwMode="auto">
          <a:xfrm>
            <a:off x="5334000" y="1426192"/>
            <a:ext cx="457200" cy="5334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1" name="Rectangle 86"/>
          <p:cNvSpPr>
            <a:spLocks noChangeArrowheads="1"/>
          </p:cNvSpPr>
          <p:nvPr/>
        </p:nvSpPr>
        <p:spPr bwMode="auto">
          <a:xfrm>
            <a:off x="5334000" y="1426192"/>
            <a:ext cx="457200" cy="457200"/>
          </a:xfrm>
          <a:prstGeom prst="rect">
            <a:avLst/>
          </a:prstGeom>
          <a:noFill/>
          <a:ln w="12700">
            <a:noFill/>
            <a:miter lim="800000"/>
            <a:headEnd/>
            <a:tailEnd/>
          </a:ln>
          <a:effectLst/>
        </p:spPr>
        <p:txBody>
          <a:bodyPr wrap="none" lIns="19050" tIns="26988" rIns="19050" bIns="26988"/>
          <a:lstStyle/>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Shift</a:t>
            </a:r>
          </a:p>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left 2</a:t>
            </a:r>
          </a:p>
        </p:txBody>
      </p:sp>
      <p:sp>
        <p:nvSpPr>
          <p:cNvPr id="262" name="Line 87"/>
          <p:cNvSpPr>
            <a:spLocks noChangeShapeType="1"/>
          </p:cNvSpPr>
          <p:nvPr/>
        </p:nvSpPr>
        <p:spPr bwMode="auto">
          <a:xfrm>
            <a:off x="5105400" y="1730992"/>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3" name="Line 88"/>
          <p:cNvSpPr>
            <a:spLocks noChangeShapeType="1"/>
          </p:cNvSpPr>
          <p:nvPr/>
        </p:nvSpPr>
        <p:spPr bwMode="auto">
          <a:xfrm>
            <a:off x="5105400" y="1273792"/>
            <a:ext cx="928688"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64" name="Group 89"/>
          <p:cNvGrpSpPr>
            <a:grpSpLocks/>
          </p:cNvGrpSpPr>
          <p:nvPr/>
        </p:nvGrpSpPr>
        <p:grpSpPr bwMode="auto">
          <a:xfrm>
            <a:off x="6019800" y="968992"/>
            <a:ext cx="381000" cy="914400"/>
            <a:chOff x="1392" y="2880"/>
            <a:chExt cx="288" cy="480"/>
          </a:xfrm>
        </p:grpSpPr>
        <p:sp>
          <p:nvSpPr>
            <p:cNvPr id="265" name="Line 90"/>
            <p:cNvSpPr>
              <a:spLocks noChangeShapeType="1"/>
            </p:cNvSpPr>
            <p:nvPr/>
          </p:nvSpPr>
          <p:spPr bwMode="auto">
            <a:xfrm>
              <a:off x="1392" y="3072"/>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6" name="Line 91"/>
            <p:cNvSpPr>
              <a:spLocks noChangeShapeType="1"/>
            </p:cNvSpPr>
            <p:nvPr/>
          </p:nvSpPr>
          <p:spPr bwMode="auto">
            <a:xfrm flipH="1">
              <a:off x="1392" y="3120"/>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7" name="Line 92"/>
            <p:cNvSpPr>
              <a:spLocks noChangeShapeType="1"/>
            </p:cNvSpPr>
            <p:nvPr/>
          </p:nvSpPr>
          <p:spPr bwMode="auto">
            <a:xfrm flipV="1">
              <a:off x="1392" y="2880"/>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8" name="Line 93"/>
            <p:cNvSpPr>
              <a:spLocks noChangeShapeType="1"/>
            </p:cNvSpPr>
            <p:nvPr/>
          </p:nvSpPr>
          <p:spPr bwMode="auto">
            <a:xfrm flipV="1">
              <a:off x="1392" y="3168"/>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9" name="Line 94"/>
            <p:cNvSpPr>
              <a:spLocks noChangeShapeType="1"/>
            </p:cNvSpPr>
            <p:nvPr/>
          </p:nvSpPr>
          <p:spPr bwMode="auto">
            <a:xfrm flipV="1">
              <a:off x="1392" y="3216"/>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0" name="Line 95"/>
            <p:cNvSpPr>
              <a:spLocks noChangeShapeType="1"/>
            </p:cNvSpPr>
            <p:nvPr/>
          </p:nvSpPr>
          <p:spPr bwMode="auto">
            <a:xfrm flipV="1">
              <a:off x="1680" y="3024"/>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1" name="Line 96"/>
            <p:cNvSpPr>
              <a:spLocks noChangeShapeType="1"/>
            </p:cNvSpPr>
            <p:nvPr/>
          </p:nvSpPr>
          <p:spPr bwMode="auto">
            <a:xfrm>
              <a:off x="1392" y="2880"/>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72" name="Text Box 97"/>
          <p:cNvSpPr txBox="1">
            <a:spLocks noChangeArrowheads="1"/>
          </p:cNvSpPr>
          <p:nvPr/>
        </p:nvSpPr>
        <p:spPr bwMode="auto">
          <a:xfrm>
            <a:off x="6019800" y="1273792"/>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273" name="Line 98"/>
          <p:cNvSpPr>
            <a:spLocks noChangeShapeType="1"/>
          </p:cNvSpPr>
          <p:nvPr/>
        </p:nvSpPr>
        <p:spPr bwMode="auto">
          <a:xfrm>
            <a:off x="5776913" y="1730992"/>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4" name="Line 99"/>
          <p:cNvSpPr>
            <a:spLocks noChangeShapeType="1"/>
          </p:cNvSpPr>
          <p:nvPr/>
        </p:nvSpPr>
        <p:spPr bwMode="auto">
          <a:xfrm>
            <a:off x="6400800" y="1426192"/>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5" name="Line 100"/>
          <p:cNvSpPr>
            <a:spLocks noChangeShapeType="1"/>
          </p:cNvSpPr>
          <p:nvPr/>
        </p:nvSpPr>
        <p:spPr bwMode="auto">
          <a:xfrm>
            <a:off x="762000" y="892792"/>
            <a:ext cx="0" cy="32766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6" name="AutoShape 101"/>
          <p:cNvSpPr>
            <a:spLocks noChangeArrowheads="1"/>
          </p:cNvSpPr>
          <p:nvPr/>
        </p:nvSpPr>
        <p:spPr bwMode="auto">
          <a:xfrm rot="-5400000">
            <a:off x="6324600" y="1045192"/>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7" name="Line 102"/>
          <p:cNvSpPr>
            <a:spLocks noChangeShapeType="1"/>
          </p:cNvSpPr>
          <p:nvPr/>
        </p:nvSpPr>
        <p:spPr bwMode="auto">
          <a:xfrm>
            <a:off x="5105400" y="892792"/>
            <a:ext cx="15240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8" name="Line 103"/>
          <p:cNvSpPr>
            <a:spLocks noChangeShapeType="1"/>
          </p:cNvSpPr>
          <p:nvPr/>
        </p:nvSpPr>
        <p:spPr bwMode="auto">
          <a:xfrm>
            <a:off x="5105400" y="892792"/>
            <a:ext cx="0" cy="3810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9" name="Line 104"/>
          <p:cNvSpPr>
            <a:spLocks noChangeShapeType="1"/>
          </p:cNvSpPr>
          <p:nvPr/>
        </p:nvSpPr>
        <p:spPr bwMode="auto">
          <a:xfrm>
            <a:off x="6858000" y="1197592"/>
            <a:ext cx="1778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0" name="Line 105"/>
          <p:cNvSpPr>
            <a:spLocks noChangeShapeType="1"/>
          </p:cNvSpPr>
          <p:nvPr/>
        </p:nvSpPr>
        <p:spPr bwMode="auto">
          <a:xfrm>
            <a:off x="6781800" y="1426192"/>
            <a:ext cx="0" cy="5334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1" name="Rectangle 106"/>
          <p:cNvSpPr>
            <a:spLocks noChangeArrowheads="1"/>
          </p:cNvSpPr>
          <p:nvPr/>
        </p:nvSpPr>
        <p:spPr bwMode="auto">
          <a:xfrm>
            <a:off x="6781800" y="1578592"/>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PCSrc</a:t>
            </a:r>
          </a:p>
        </p:txBody>
      </p:sp>
      <p:sp>
        <p:nvSpPr>
          <p:cNvPr id="282" name="Line 107"/>
          <p:cNvSpPr>
            <a:spLocks noChangeShapeType="1"/>
          </p:cNvSpPr>
          <p:nvPr/>
        </p:nvSpPr>
        <p:spPr bwMode="auto">
          <a:xfrm>
            <a:off x="6553200" y="4550392"/>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3" name="AutoShape 108"/>
          <p:cNvSpPr>
            <a:spLocks noChangeArrowheads="1"/>
          </p:cNvSpPr>
          <p:nvPr/>
        </p:nvSpPr>
        <p:spPr bwMode="auto">
          <a:xfrm rot="-5400000">
            <a:off x="2857500" y="4207492"/>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4" name="Line 109"/>
          <p:cNvSpPr>
            <a:spLocks noChangeShapeType="1"/>
          </p:cNvSpPr>
          <p:nvPr/>
        </p:nvSpPr>
        <p:spPr bwMode="auto">
          <a:xfrm>
            <a:off x="3276600" y="4321792"/>
            <a:ext cx="152400" cy="0"/>
          </a:xfrm>
          <a:prstGeom prst="line">
            <a:avLst/>
          </a:prstGeom>
          <a:noFill/>
          <a:ln w="19050">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5" name="Line 110"/>
          <p:cNvSpPr>
            <a:spLocks noChangeShapeType="1"/>
          </p:cNvSpPr>
          <p:nvPr/>
        </p:nvSpPr>
        <p:spPr bwMode="auto">
          <a:xfrm>
            <a:off x="2881313" y="3940792"/>
            <a:ext cx="0" cy="228600"/>
          </a:xfrm>
          <a:prstGeom prst="line">
            <a:avLst/>
          </a:prstGeom>
          <a:noFill/>
          <a:ln w="190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Line 111"/>
          <p:cNvSpPr>
            <a:spLocks noChangeShapeType="1"/>
          </p:cNvSpPr>
          <p:nvPr/>
        </p:nvSpPr>
        <p:spPr bwMode="auto">
          <a:xfrm>
            <a:off x="2881313" y="4169392"/>
            <a:ext cx="1666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7" name="Line 112"/>
          <p:cNvSpPr>
            <a:spLocks noChangeShapeType="1"/>
          </p:cNvSpPr>
          <p:nvPr/>
        </p:nvSpPr>
        <p:spPr bwMode="auto">
          <a:xfrm>
            <a:off x="3124200" y="2797792"/>
            <a:ext cx="0" cy="1295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8" name="Rectangle 113"/>
          <p:cNvSpPr>
            <a:spLocks noChangeArrowheads="1"/>
          </p:cNvSpPr>
          <p:nvPr/>
        </p:nvSpPr>
        <p:spPr bwMode="auto">
          <a:xfrm>
            <a:off x="2590800" y="2950192"/>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RegDst</a:t>
            </a:r>
          </a:p>
        </p:txBody>
      </p:sp>
      <p:sp>
        <p:nvSpPr>
          <p:cNvPr id="289" name="Oval 114"/>
          <p:cNvSpPr>
            <a:spLocks noChangeArrowheads="1"/>
          </p:cNvSpPr>
          <p:nvPr/>
        </p:nvSpPr>
        <p:spPr bwMode="auto">
          <a:xfrm>
            <a:off x="5715000" y="5083792"/>
            <a:ext cx="609600" cy="7620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0" name="Rectangle 115"/>
          <p:cNvSpPr>
            <a:spLocks noChangeArrowheads="1"/>
          </p:cNvSpPr>
          <p:nvPr/>
        </p:nvSpPr>
        <p:spPr bwMode="auto">
          <a:xfrm>
            <a:off x="5791200" y="5236192"/>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ALU</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control</a:t>
            </a:r>
          </a:p>
        </p:txBody>
      </p:sp>
      <p:sp>
        <p:nvSpPr>
          <p:cNvPr id="291" name="Line 116"/>
          <p:cNvSpPr>
            <a:spLocks noChangeShapeType="1"/>
          </p:cNvSpPr>
          <p:nvPr/>
        </p:nvSpPr>
        <p:spPr bwMode="auto">
          <a:xfrm>
            <a:off x="3581400" y="5998192"/>
            <a:ext cx="1905000" cy="0"/>
          </a:xfrm>
          <a:prstGeom prst="line">
            <a:avLst/>
          </a:prstGeom>
          <a:noFill/>
          <a:ln w="1905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2" name="Line 117"/>
          <p:cNvSpPr>
            <a:spLocks noChangeShapeType="1"/>
          </p:cNvSpPr>
          <p:nvPr/>
        </p:nvSpPr>
        <p:spPr bwMode="auto">
          <a:xfrm>
            <a:off x="5472113" y="5312392"/>
            <a:ext cx="228600" cy="0"/>
          </a:xfrm>
          <a:prstGeom prst="line">
            <a:avLst/>
          </a:prstGeom>
          <a:noFill/>
          <a:ln w="19050">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3" name="Rectangle 118"/>
          <p:cNvSpPr>
            <a:spLocks noChangeArrowheads="1"/>
          </p:cNvSpPr>
          <p:nvPr/>
        </p:nvSpPr>
        <p:spPr bwMode="auto">
          <a:xfrm>
            <a:off x="8534400" y="4016992"/>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94" name="Rectangle 119"/>
          <p:cNvSpPr>
            <a:spLocks noChangeArrowheads="1"/>
          </p:cNvSpPr>
          <p:nvPr/>
        </p:nvSpPr>
        <p:spPr bwMode="auto">
          <a:xfrm>
            <a:off x="5334000" y="4626592"/>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95" name="Rectangle 120"/>
          <p:cNvSpPr>
            <a:spLocks noChangeArrowheads="1"/>
          </p:cNvSpPr>
          <p:nvPr/>
        </p:nvSpPr>
        <p:spPr bwMode="auto">
          <a:xfrm>
            <a:off x="3048000" y="4321792"/>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96" name="Rectangle 121"/>
          <p:cNvSpPr>
            <a:spLocks noChangeArrowheads="1"/>
          </p:cNvSpPr>
          <p:nvPr/>
        </p:nvSpPr>
        <p:spPr bwMode="auto">
          <a:xfrm>
            <a:off x="3048000" y="4016992"/>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7" name="Rectangle 122"/>
          <p:cNvSpPr>
            <a:spLocks noChangeArrowheads="1"/>
          </p:cNvSpPr>
          <p:nvPr/>
        </p:nvSpPr>
        <p:spPr bwMode="auto">
          <a:xfrm>
            <a:off x="5334000" y="4245592"/>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8" name="Rectangle 123"/>
          <p:cNvSpPr>
            <a:spLocks noChangeArrowheads="1"/>
          </p:cNvSpPr>
          <p:nvPr/>
        </p:nvSpPr>
        <p:spPr bwMode="auto">
          <a:xfrm>
            <a:off x="8534400" y="4397992"/>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9" name="Rectangle 124"/>
          <p:cNvSpPr>
            <a:spLocks noChangeArrowheads="1"/>
          </p:cNvSpPr>
          <p:nvPr/>
        </p:nvSpPr>
        <p:spPr bwMode="auto">
          <a:xfrm>
            <a:off x="6629400" y="816592"/>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300" name="Rectangle 125"/>
          <p:cNvSpPr>
            <a:spLocks noChangeArrowheads="1"/>
          </p:cNvSpPr>
          <p:nvPr/>
        </p:nvSpPr>
        <p:spPr bwMode="auto">
          <a:xfrm>
            <a:off x="6629400" y="1273792"/>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301" name="Rectangle 126"/>
          <p:cNvSpPr>
            <a:spLocks noChangeArrowheads="1"/>
          </p:cNvSpPr>
          <p:nvPr/>
        </p:nvSpPr>
        <p:spPr bwMode="auto">
          <a:xfrm>
            <a:off x="2438400" y="1730992"/>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ALUOp</a:t>
            </a:r>
          </a:p>
        </p:txBody>
      </p:sp>
      <p:sp>
        <p:nvSpPr>
          <p:cNvPr id="302" name="Line 127"/>
          <p:cNvSpPr>
            <a:spLocks noChangeShapeType="1"/>
          </p:cNvSpPr>
          <p:nvPr/>
        </p:nvSpPr>
        <p:spPr bwMode="auto">
          <a:xfrm>
            <a:off x="6019800" y="5845792"/>
            <a:ext cx="0" cy="304800"/>
          </a:xfrm>
          <a:prstGeom prst="line">
            <a:avLst/>
          </a:prstGeom>
          <a:noFill/>
          <a:ln w="1905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3" name="Rectangle 128"/>
          <p:cNvSpPr>
            <a:spLocks noChangeArrowheads="1"/>
          </p:cNvSpPr>
          <p:nvPr/>
        </p:nvSpPr>
        <p:spPr bwMode="auto">
          <a:xfrm>
            <a:off x="4648200" y="5693392"/>
            <a:ext cx="7620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Instr[5-0]</a:t>
            </a:r>
          </a:p>
        </p:txBody>
      </p:sp>
      <p:sp>
        <p:nvSpPr>
          <p:cNvPr id="304" name="Rectangle 129"/>
          <p:cNvSpPr>
            <a:spLocks noChangeArrowheads="1"/>
          </p:cNvSpPr>
          <p:nvPr/>
        </p:nvSpPr>
        <p:spPr bwMode="auto">
          <a:xfrm>
            <a:off x="2590800" y="5159992"/>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Instr[15-0]</a:t>
            </a:r>
          </a:p>
        </p:txBody>
      </p:sp>
      <p:sp>
        <p:nvSpPr>
          <p:cNvPr id="305" name="Rectangle 130"/>
          <p:cNvSpPr>
            <a:spLocks noChangeArrowheads="1"/>
          </p:cNvSpPr>
          <p:nvPr/>
        </p:nvSpPr>
        <p:spPr bwMode="auto">
          <a:xfrm>
            <a:off x="2590800" y="3331192"/>
            <a:ext cx="776288" cy="2286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Instr[25-21]</a:t>
            </a:r>
          </a:p>
        </p:txBody>
      </p:sp>
      <p:sp>
        <p:nvSpPr>
          <p:cNvPr id="306" name="Rectangle 131"/>
          <p:cNvSpPr>
            <a:spLocks noChangeArrowheads="1"/>
          </p:cNvSpPr>
          <p:nvPr/>
        </p:nvSpPr>
        <p:spPr bwMode="auto">
          <a:xfrm>
            <a:off x="2576513" y="3712192"/>
            <a:ext cx="852487" cy="2286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Instr[20-16]</a:t>
            </a:r>
          </a:p>
        </p:txBody>
      </p:sp>
      <p:sp>
        <p:nvSpPr>
          <p:cNvPr id="307" name="Text Box 132"/>
          <p:cNvSpPr txBox="1">
            <a:spLocks noChangeArrowheads="1"/>
          </p:cNvSpPr>
          <p:nvPr/>
        </p:nvSpPr>
        <p:spPr bwMode="auto">
          <a:xfrm>
            <a:off x="2500313" y="4474192"/>
            <a:ext cx="701675" cy="457200"/>
          </a:xfrm>
          <a:prstGeom prst="rect">
            <a:avLst/>
          </a:prstGeom>
          <a:noFill/>
          <a:ln w="12700">
            <a:noFill/>
            <a:miter lim="800000"/>
            <a:headEnd/>
            <a:tailEnd/>
          </a:ln>
          <a:effectLst/>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Instr[15  -11]</a:t>
            </a:r>
          </a:p>
        </p:txBody>
      </p:sp>
      <p:sp>
        <p:nvSpPr>
          <p:cNvPr id="308" name="Line 133"/>
          <p:cNvSpPr>
            <a:spLocks noChangeShapeType="1"/>
          </p:cNvSpPr>
          <p:nvPr/>
        </p:nvSpPr>
        <p:spPr bwMode="auto">
          <a:xfrm>
            <a:off x="152400" y="664192"/>
            <a:ext cx="0" cy="35052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9" name="Line 134"/>
          <p:cNvSpPr>
            <a:spLocks noChangeShapeType="1"/>
          </p:cNvSpPr>
          <p:nvPr/>
        </p:nvSpPr>
        <p:spPr bwMode="auto">
          <a:xfrm>
            <a:off x="7010400" y="664192"/>
            <a:ext cx="0" cy="5334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Line 135"/>
          <p:cNvSpPr>
            <a:spLocks noChangeShapeType="1"/>
          </p:cNvSpPr>
          <p:nvPr/>
        </p:nvSpPr>
        <p:spPr bwMode="auto">
          <a:xfrm>
            <a:off x="5105400" y="4778992"/>
            <a:ext cx="0" cy="609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1" name="Oval 136"/>
          <p:cNvSpPr>
            <a:spLocks noChangeArrowheads="1"/>
          </p:cNvSpPr>
          <p:nvPr/>
        </p:nvSpPr>
        <p:spPr bwMode="auto">
          <a:xfrm>
            <a:off x="2895600" y="1654792"/>
            <a:ext cx="762000" cy="12192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Rectangle 137"/>
          <p:cNvSpPr>
            <a:spLocks noChangeArrowheads="1"/>
          </p:cNvSpPr>
          <p:nvPr/>
        </p:nvSpPr>
        <p:spPr bwMode="auto">
          <a:xfrm>
            <a:off x="3048000" y="2111992"/>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Control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Unit</a:t>
            </a:r>
          </a:p>
        </p:txBody>
      </p:sp>
      <p:sp>
        <p:nvSpPr>
          <p:cNvPr id="313" name="Line 138"/>
          <p:cNvSpPr>
            <a:spLocks noChangeShapeType="1"/>
          </p:cNvSpPr>
          <p:nvPr/>
        </p:nvSpPr>
        <p:spPr bwMode="auto">
          <a:xfrm>
            <a:off x="2590800" y="2340592"/>
            <a:ext cx="0" cy="21336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4" name="Line 139"/>
          <p:cNvSpPr>
            <a:spLocks noChangeShapeType="1"/>
          </p:cNvSpPr>
          <p:nvPr/>
        </p:nvSpPr>
        <p:spPr bwMode="auto">
          <a:xfrm>
            <a:off x="2590800" y="2340592"/>
            <a:ext cx="304800" cy="0"/>
          </a:xfrm>
          <a:prstGeom prst="line">
            <a:avLst/>
          </a:prstGeom>
          <a:noFill/>
          <a:ln w="12700">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5" name="Rectangle 140"/>
          <p:cNvSpPr>
            <a:spLocks noChangeArrowheads="1"/>
          </p:cNvSpPr>
          <p:nvPr/>
        </p:nvSpPr>
        <p:spPr bwMode="auto">
          <a:xfrm>
            <a:off x="2133600" y="2111992"/>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Instr[31-26]</a:t>
            </a:r>
          </a:p>
        </p:txBody>
      </p:sp>
      <p:sp>
        <p:nvSpPr>
          <p:cNvPr id="316" name="AutoShape 141"/>
          <p:cNvSpPr>
            <a:spLocks noChangeArrowheads="1"/>
          </p:cNvSpPr>
          <p:nvPr/>
        </p:nvSpPr>
        <p:spPr bwMode="auto">
          <a:xfrm>
            <a:off x="6324600" y="1807192"/>
            <a:ext cx="304800" cy="304800"/>
          </a:xfrm>
          <a:prstGeom prst="flowChartDelay">
            <a:avLst/>
          </a:prstGeom>
          <a:noFill/>
          <a:ln w="12700">
            <a:solidFill>
              <a:srgbClr val="FC012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7" name="Line 142"/>
          <p:cNvSpPr>
            <a:spLocks noChangeShapeType="1"/>
          </p:cNvSpPr>
          <p:nvPr/>
        </p:nvSpPr>
        <p:spPr bwMode="auto">
          <a:xfrm>
            <a:off x="6629400" y="1959592"/>
            <a:ext cx="152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8" name="Line 143"/>
          <p:cNvSpPr>
            <a:spLocks noChangeShapeType="1"/>
          </p:cNvSpPr>
          <p:nvPr/>
        </p:nvSpPr>
        <p:spPr bwMode="auto">
          <a:xfrm>
            <a:off x="6172200" y="2035792"/>
            <a:ext cx="152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9" name="Line 144"/>
          <p:cNvSpPr>
            <a:spLocks noChangeShapeType="1"/>
          </p:cNvSpPr>
          <p:nvPr/>
        </p:nvSpPr>
        <p:spPr bwMode="auto">
          <a:xfrm>
            <a:off x="3657600" y="2035792"/>
            <a:ext cx="2438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0" name="Rectangle 145"/>
          <p:cNvSpPr>
            <a:spLocks noChangeArrowheads="1"/>
          </p:cNvSpPr>
          <p:nvPr/>
        </p:nvSpPr>
        <p:spPr bwMode="auto">
          <a:xfrm>
            <a:off x="3733800" y="1807192"/>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Branch</a:t>
            </a:r>
          </a:p>
        </p:txBody>
      </p:sp>
      <p:sp>
        <p:nvSpPr>
          <p:cNvPr id="321" name="Line 146"/>
          <p:cNvSpPr>
            <a:spLocks noChangeShapeType="1"/>
          </p:cNvSpPr>
          <p:nvPr/>
        </p:nvSpPr>
        <p:spPr bwMode="auto">
          <a:xfrm>
            <a:off x="3657600" y="2188192"/>
            <a:ext cx="5181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2" name="Line 147"/>
          <p:cNvSpPr>
            <a:spLocks noChangeShapeType="1"/>
          </p:cNvSpPr>
          <p:nvPr/>
        </p:nvSpPr>
        <p:spPr bwMode="auto">
          <a:xfrm>
            <a:off x="7467600" y="5159992"/>
            <a:ext cx="1371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3" name="Line 148"/>
          <p:cNvSpPr>
            <a:spLocks noChangeShapeType="1"/>
          </p:cNvSpPr>
          <p:nvPr/>
        </p:nvSpPr>
        <p:spPr bwMode="auto">
          <a:xfrm>
            <a:off x="8839200" y="2188192"/>
            <a:ext cx="0" cy="29718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4" name="Line 149"/>
          <p:cNvSpPr>
            <a:spLocks noChangeShapeType="1"/>
          </p:cNvSpPr>
          <p:nvPr/>
        </p:nvSpPr>
        <p:spPr bwMode="auto">
          <a:xfrm>
            <a:off x="3657600" y="2340592"/>
            <a:ext cx="49530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5" name="Line 150"/>
          <p:cNvSpPr>
            <a:spLocks noChangeShapeType="1"/>
          </p:cNvSpPr>
          <p:nvPr/>
        </p:nvSpPr>
        <p:spPr bwMode="auto">
          <a:xfrm>
            <a:off x="3657600" y="2492992"/>
            <a:ext cx="38100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6" name="Line 151"/>
          <p:cNvSpPr>
            <a:spLocks noChangeShapeType="1"/>
          </p:cNvSpPr>
          <p:nvPr/>
        </p:nvSpPr>
        <p:spPr bwMode="auto">
          <a:xfrm>
            <a:off x="3505200" y="2797792"/>
            <a:ext cx="609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7" name="Line 152"/>
          <p:cNvSpPr>
            <a:spLocks noChangeShapeType="1"/>
          </p:cNvSpPr>
          <p:nvPr/>
        </p:nvSpPr>
        <p:spPr bwMode="auto">
          <a:xfrm>
            <a:off x="3581400" y="2645392"/>
            <a:ext cx="18288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8" name="Line 153"/>
          <p:cNvSpPr>
            <a:spLocks noChangeShapeType="1"/>
          </p:cNvSpPr>
          <p:nvPr/>
        </p:nvSpPr>
        <p:spPr bwMode="auto">
          <a:xfrm>
            <a:off x="5410200" y="2645392"/>
            <a:ext cx="0" cy="1676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9" name="Line 154"/>
          <p:cNvSpPr>
            <a:spLocks noChangeShapeType="1"/>
          </p:cNvSpPr>
          <p:nvPr/>
        </p:nvSpPr>
        <p:spPr bwMode="auto">
          <a:xfrm>
            <a:off x="2514600" y="6150592"/>
            <a:ext cx="3505200" cy="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0" name="Line 155"/>
          <p:cNvSpPr>
            <a:spLocks noChangeShapeType="1"/>
          </p:cNvSpPr>
          <p:nvPr/>
        </p:nvSpPr>
        <p:spPr bwMode="auto">
          <a:xfrm>
            <a:off x="2514600" y="1959592"/>
            <a:ext cx="0" cy="419100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1" name="Line 156"/>
          <p:cNvSpPr>
            <a:spLocks noChangeShapeType="1"/>
          </p:cNvSpPr>
          <p:nvPr/>
        </p:nvSpPr>
        <p:spPr bwMode="auto">
          <a:xfrm>
            <a:off x="2514600" y="1959592"/>
            <a:ext cx="457200" cy="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2" name="Line 157"/>
          <p:cNvSpPr>
            <a:spLocks noChangeShapeType="1"/>
          </p:cNvSpPr>
          <p:nvPr/>
        </p:nvSpPr>
        <p:spPr bwMode="auto">
          <a:xfrm>
            <a:off x="3581400" y="5388592"/>
            <a:ext cx="0" cy="609600"/>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3" name="Line 158"/>
          <p:cNvSpPr>
            <a:spLocks noChangeShapeType="1"/>
          </p:cNvSpPr>
          <p:nvPr/>
        </p:nvSpPr>
        <p:spPr bwMode="auto">
          <a:xfrm>
            <a:off x="5486400" y="5312392"/>
            <a:ext cx="0" cy="685800"/>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4" name="Line 159"/>
          <p:cNvSpPr>
            <a:spLocks noChangeShapeType="1"/>
          </p:cNvSpPr>
          <p:nvPr/>
        </p:nvSpPr>
        <p:spPr bwMode="auto">
          <a:xfrm>
            <a:off x="6096000" y="1883392"/>
            <a:ext cx="228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5" name="Line 160"/>
          <p:cNvSpPr>
            <a:spLocks noChangeShapeType="1"/>
          </p:cNvSpPr>
          <p:nvPr/>
        </p:nvSpPr>
        <p:spPr bwMode="auto">
          <a:xfrm flipV="1">
            <a:off x="6096000" y="1883392"/>
            <a:ext cx="0" cy="1524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6" name="Line 161"/>
          <p:cNvSpPr>
            <a:spLocks noChangeShapeType="1"/>
          </p:cNvSpPr>
          <p:nvPr/>
        </p:nvSpPr>
        <p:spPr bwMode="auto">
          <a:xfrm>
            <a:off x="2057400" y="1273792"/>
            <a:ext cx="30480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7" name="Line 162"/>
          <p:cNvSpPr>
            <a:spLocks noChangeShapeType="1"/>
          </p:cNvSpPr>
          <p:nvPr/>
        </p:nvSpPr>
        <p:spPr bwMode="auto">
          <a:xfrm>
            <a:off x="4876800" y="4397992"/>
            <a:ext cx="1524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8" name="Line 163"/>
          <p:cNvSpPr>
            <a:spLocks noChangeShapeType="1"/>
          </p:cNvSpPr>
          <p:nvPr/>
        </p:nvSpPr>
        <p:spPr bwMode="auto">
          <a:xfrm>
            <a:off x="6400800" y="3712192"/>
            <a:ext cx="0" cy="457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9" name="Line 164"/>
          <p:cNvSpPr>
            <a:spLocks noChangeShapeType="1"/>
          </p:cNvSpPr>
          <p:nvPr/>
        </p:nvSpPr>
        <p:spPr bwMode="auto">
          <a:xfrm>
            <a:off x="6400800" y="4169392"/>
            <a:ext cx="0" cy="13716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0" name="Line 165"/>
          <p:cNvSpPr>
            <a:spLocks noChangeShapeType="1"/>
          </p:cNvSpPr>
          <p:nvPr/>
        </p:nvSpPr>
        <p:spPr bwMode="auto">
          <a:xfrm>
            <a:off x="5105400" y="1730992"/>
            <a:ext cx="0" cy="30480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1" name="Line 166"/>
          <p:cNvSpPr>
            <a:spLocks noChangeShapeType="1"/>
          </p:cNvSpPr>
          <p:nvPr/>
        </p:nvSpPr>
        <p:spPr bwMode="auto">
          <a:xfrm>
            <a:off x="2590800" y="4474192"/>
            <a:ext cx="0" cy="9144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5" name="Oval 170"/>
          <p:cNvSpPr>
            <a:spLocks noChangeArrowheads="1"/>
          </p:cNvSpPr>
          <p:nvPr/>
        </p:nvSpPr>
        <p:spPr bwMode="auto">
          <a:xfrm>
            <a:off x="3962400" y="3178792"/>
            <a:ext cx="304800" cy="381000"/>
          </a:xfrm>
          <a:prstGeom prst="ellipse">
            <a:avLst/>
          </a:prstGeom>
          <a:noFill/>
          <a:ln w="28575">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6" name="Oval 171"/>
          <p:cNvSpPr>
            <a:spLocks noChangeArrowheads="1"/>
          </p:cNvSpPr>
          <p:nvPr/>
        </p:nvSpPr>
        <p:spPr bwMode="auto">
          <a:xfrm>
            <a:off x="6553200" y="740392"/>
            <a:ext cx="304800" cy="381000"/>
          </a:xfrm>
          <a:prstGeom prst="ellipse">
            <a:avLst/>
          </a:prstGeom>
          <a:noFill/>
          <a:ln w="28575">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7" name="Line 172"/>
          <p:cNvSpPr>
            <a:spLocks noChangeShapeType="1"/>
          </p:cNvSpPr>
          <p:nvPr/>
        </p:nvSpPr>
        <p:spPr bwMode="auto">
          <a:xfrm>
            <a:off x="3581400" y="5388592"/>
            <a:ext cx="533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8" name="Oval 173"/>
          <p:cNvSpPr>
            <a:spLocks noChangeArrowheads="1"/>
          </p:cNvSpPr>
          <p:nvPr/>
        </p:nvSpPr>
        <p:spPr bwMode="auto">
          <a:xfrm>
            <a:off x="5867400" y="5617192"/>
            <a:ext cx="304800" cy="381000"/>
          </a:xfrm>
          <a:prstGeom prst="ellipse">
            <a:avLst/>
          </a:prstGeom>
          <a:noFill/>
          <a:ln w="28575">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1925" name="Comment 5"/>
          <p:cNvSpPr>
            <a:spLocks noRot="1" noChangeAspect="1" noEditPoints="1" noChangeArrowheads="1" noChangeShapeType="1" noTextEdit="1"/>
          </p:cNvSpPr>
          <p:nvPr/>
        </p:nvSpPr>
        <p:spPr bwMode="auto">
          <a:xfrm>
            <a:off x="7915275" y="739775"/>
            <a:ext cx="12700" cy="4763"/>
          </a:xfrm>
          <a:custGeom>
            <a:avLst/>
            <a:gdLst>
              <a:gd name="T0" fmla="+- 0 21986 21986"/>
              <a:gd name="T1" fmla="*/ T0 w 35"/>
              <a:gd name="T2" fmla="+- 0 2056 2054"/>
              <a:gd name="T3" fmla="*/ 2056 h 13"/>
              <a:gd name="T4" fmla="+- 0 22001 21986"/>
              <a:gd name="T5" fmla="*/ T4 w 35"/>
              <a:gd name="T6" fmla="+- 0 2052 2054"/>
              <a:gd name="T7" fmla="*/ 2052 h 13"/>
              <a:gd name="T8" fmla="+- 0 22009 21986"/>
              <a:gd name="T9" fmla="*/ T8 w 35"/>
              <a:gd name="T10" fmla="+- 0 2055 2054"/>
              <a:gd name="T11" fmla="*/ 2055 h 13"/>
              <a:gd name="T12" fmla="+- 0 22020 21986"/>
              <a:gd name="T13" fmla="*/ T12 w 35"/>
              <a:gd name="T14" fmla="+- 0 2066 2054"/>
              <a:gd name="T15" fmla="*/ 2066 h 13"/>
            </a:gdLst>
            <a:ahLst/>
            <a:cxnLst>
              <a:cxn ang="0">
                <a:pos x="T1" y="T3"/>
              </a:cxn>
              <a:cxn ang="0">
                <a:pos x="T5" y="T7"/>
              </a:cxn>
              <a:cxn ang="0">
                <a:pos x="T9" y="T11"/>
              </a:cxn>
              <a:cxn ang="0">
                <a:pos x="T13" y="T15"/>
              </a:cxn>
            </a:cxnLst>
            <a:rect l="0" t="0" r="r" b="b"/>
            <a:pathLst>
              <a:path w="35" h="13" extrusionOk="0">
                <a:moveTo>
                  <a:pt x="0" y="2"/>
                </a:moveTo>
                <a:cubicBezTo>
                  <a:pt x="15" y="-2"/>
                  <a:pt x="23" y="1"/>
                  <a:pt x="34" y="12"/>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939" name="Comment 19"/>
          <p:cNvSpPr>
            <a:spLocks noRot="1" noChangeAspect="1" noEditPoints="1" noChangeArrowheads="1" noChangeShapeType="1" noTextEdit="1"/>
          </p:cNvSpPr>
          <p:nvPr/>
        </p:nvSpPr>
        <p:spPr bwMode="auto">
          <a:xfrm>
            <a:off x="5470525" y="3722688"/>
            <a:ext cx="244475" cy="125412"/>
          </a:xfrm>
          <a:custGeom>
            <a:avLst/>
            <a:gdLst>
              <a:gd name="T0" fmla="+- 0 15220 15195"/>
              <a:gd name="T1" fmla="*/ T0 w 679"/>
              <a:gd name="T2" fmla="+- 0 10527 10341"/>
              <a:gd name="T3" fmla="*/ 10527 h 346"/>
              <a:gd name="T4" fmla="+- 0 15195 15195"/>
              <a:gd name="T5" fmla="*/ T4 w 679"/>
              <a:gd name="T6" fmla="+- 0 10510 10341"/>
              <a:gd name="T7" fmla="*/ 10510 h 346"/>
              <a:gd name="T8" fmla="+- 0 15269 15195"/>
              <a:gd name="T9" fmla="*/ T8 w 679"/>
              <a:gd name="T10" fmla="+- 0 10497 10341"/>
              <a:gd name="T11" fmla="*/ 10497 h 346"/>
              <a:gd name="T12" fmla="+- 0 15412 15195"/>
              <a:gd name="T13" fmla="*/ T12 w 679"/>
              <a:gd name="T14" fmla="+- 0 10480 10341"/>
              <a:gd name="T15" fmla="*/ 10480 h 346"/>
              <a:gd name="T16" fmla="+- 0 15559 15195"/>
              <a:gd name="T17" fmla="*/ T16 w 679"/>
              <a:gd name="T18" fmla="+- 0 10474 10341"/>
              <a:gd name="T19" fmla="*/ 10474 h 346"/>
              <a:gd name="T20" fmla="+- 0 15681 15195"/>
              <a:gd name="T21" fmla="*/ T20 w 679"/>
              <a:gd name="T22" fmla="+- 0 10474 10341"/>
              <a:gd name="T23" fmla="*/ 10474 h 346"/>
              <a:gd name="T24" fmla="+- 0 15786 15195"/>
              <a:gd name="T25" fmla="*/ T24 w 679"/>
              <a:gd name="T26" fmla="+- 0 10459 10341"/>
              <a:gd name="T27" fmla="*/ 10459 h 346"/>
              <a:gd name="T28" fmla="+- 0 15808 15195"/>
              <a:gd name="T29" fmla="*/ T28 w 679"/>
              <a:gd name="T30" fmla="+- 0 10453 10341"/>
              <a:gd name="T31" fmla="*/ 10453 h 346"/>
              <a:gd name="T32" fmla="+- 0 15717 15195"/>
              <a:gd name="T33" fmla="*/ T32 w 679"/>
              <a:gd name="T34" fmla="+- 0 10358 10341"/>
              <a:gd name="T35" fmla="*/ 10358 h 346"/>
              <a:gd name="T36" fmla="+- 0 15672 15195"/>
              <a:gd name="T37" fmla="*/ T36 w 679"/>
              <a:gd name="T38" fmla="+- 0 10344 10341"/>
              <a:gd name="T39" fmla="*/ 10344 h 346"/>
              <a:gd name="T40" fmla="+- 0 15729 15195"/>
              <a:gd name="T41" fmla="*/ T40 w 679"/>
              <a:gd name="T42" fmla="+- 0 10382 10341"/>
              <a:gd name="T43" fmla="*/ 10382 h 346"/>
              <a:gd name="T44" fmla="+- 0 15807 15195"/>
              <a:gd name="T45" fmla="*/ T44 w 679"/>
              <a:gd name="T46" fmla="+- 0 10415 10341"/>
              <a:gd name="T47" fmla="*/ 10415 h 346"/>
              <a:gd name="T48" fmla="+- 0 15861 15195"/>
              <a:gd name="T49" fmla="*/ T48 w 679"/>
              <a:gd name="T50" fmla="+- 0 10438 10341"/>
              <a:gd name="T51" fmla="*/ 10438 h 346"/>
              <a:gd name="T52" fmla="+- 0 15873 15195"/>
              <a:gd name="T53" fmla="*/ T52 w 679"/>
              <a:gd name="T54" fmla="+- 0 10444 10341"/>
              <a:gd name="T55" fmla="*/ 10444 h 346"/>
              <a:gd name="T56" fmla="+- 0 15822 15195"/>
              <a:gd name="T57" fmla="*/ T56 w 679"/>
              <a:gd name="T58" fmla="+- 0 10519 10341"/>
              <a:gd name="T59" fmla="*/ 10519 h 346"/>
              <a:gd name="T60" fmla="+- 0 15723 15195"/>
              <a:gd name="T61" fmla="*/ T60 w 679"/>
              <a:gd name="T62" fmla="+- 0 10657 10341"/>
              <a:gd name="T63" fmla="*/ 10657 h 346"/>
              <a:gd name="T64" fmla="+- 0 15687 15195"/>
              <a:gd name="T65" fmla="*/ T64 w 679"/>
              <a:gd name="T66" fmla="+- 0 10686 10341"/>
              <a:gd name="T67" fmla="*/ 10686 h 34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679" h="346" extrusionOk="0">
                <a:moveTo>
                  <a:pt x="25" y="186"/>
                </a:moveTo>
                <a:cubicBezTo>
                  <a:pt x="13" y="178"/>
                  <a:pt x="8" y="174"/>
                  <a:pt x="0" y="169"/>
                </a:cubicBezTo>
                <a:cubicBezTo>
                  <a:pt x="25" y="166"/>
                  <a:pt x="49" y="159"/>
                  <a:pt x="74" y="156"/>
                </a:cubicBezTo>
                <a:cubicBezTo>
                  <a:pt x="122" y="150"/>
                  <a:pt x="169" y="144"/>
                  <a:pt x="217" y="139"/>
                </a:cubicBezTo>
                <a:cubicBezTo>
                  <a:pt x="266" y="134"/>
                  <a:pt x="315" y="133"/>
                  <a:pt x="364" y="133"/>
                </a:cubicBezTo>
                <a:cubicBezTo>
                  <a:pt x="405" y="133"/>
                  <a:pt x="445" y="135"/>
                  <a:pt x="486" y="133"/>
                </a:cubicBezTo>
                <a:cubicBezTo>
                  <a:pt x="522" y="131"/>
                  <a:pt x="556" y="125"/>
                  <a:pt x="591" y="118"/>
                </a:cubicBezTo>
                <a:cubicBezTo>
                  <a:pt x="605" y="115"/>
                  <a:pt x="600" y="117"/>
                  <a:pt x="613" y="112"/>
                </a:cubicBezTo>
              </a:path>
              <a:path w="679" h="346" extrusionOk="0">
                <a:moveTo>
                  <a:pt x="522" y="17"/>
                </a:moveTo>
                <a:cubicBezTo>
                  <a:pt x="502" y="12"/>
                  <a:pt x="491" y="4"/>
                  <a:pt x="477" y="3"/>
                </a:cubicBezTo>
                <a:cubicBezTo>
                  <a:pt x="494" y="22"/>
                  <a:pt x="511" y="30"/>
                  <a:pt x="534" y="41"/>
                </a:cubicBezTo>
                <a:cubicBezTo>
                  <a:pt x="560" y="53"/>
                  <a:pt x="586" y="64"/>
                  <a:pt x="612" y="74"/>
                </a:cubicBezTo>
                <a:cubicBezTo>
                  <a:pt x="630" y="81"/>
                  <a:pt x="648" y="88"/>
                  <a:pt x="666" y="97"/>
                </a:cubicBezTo>
                <a:cubicBezTo>
                  <a:pt x="670" y="99"/>
                  <a:pt x="674" y="101"/>
                  <a:pt x="678" y="103"/>
                </a:cubicBezTo>
                <a:cubicBezTo>
                  <a:pt x="663" y="130"/>
                  <a:pt x="646" y="153"/>
                  <a:pt x="627" y="178"/>
                </a:cubicBezTo>
                <a:cubicBezTo>
                  <a:pt x="593" y="223"/>
                  <a:pt x="565" y="274"/>
                  <a:pt x="528" y="316"/>
                </a:cubicBezTo>
                <a:cubicBezTo>
                  <a:pt x="509" y="334"/>
                  <a:pt x="506" y="338"/>
                  <a:pt x="492" y="345"/>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623597123"/>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b="1" dirty="0" smtClean="0"/>
              <a:t>BXL </a:t>
            </a:r>
            <a:r>
              <a:rPr lang="en-US" b="1" dirty="0" err="1" smtClean="0"/>
              <a:t>đơn</a:t>
            </a:r>
            <a:r>
              <a:rPr lang="en-US" b="1" dirty="0" smtClean="0"/>
              <a:t> </a:t>
            </a:r>
            <a:r>
              <a:rPr lang="en-US" b="1" dirty="0" err="1" smtClean="0"/>
              <a:t>xung</a:t>
            </a:r>
            <a:r>
              <a:rPr lang="en-US" b="1" dirty="0" smtClean="0"/>
              <a:t> </a:t>
            </a:r>
            <a:r>
              <a:rPr lang="en-US" b="1" dirty="0" err="1" smtClean="0"/>
              <a:t>nhịp</a:t>
            </a:r>
            <a:r>
              <a:rPr lang="en-US" b="1" dirty="0" smtClean="0"/>
              <a:t> (3) – </a:t>
            </a:r>
            <a:r>
              <a:rPr lang="en-US" b="1" dirty="0" err="1" smtClean="0"/>
              <a:t>Lệnh</a:t>
            </a:r>
            <a:r>
              <a:rPr lang="en-US" b="1" dirty="0" smtClean="0"/>
              <a:t> </a:t>
            </a:r>
            <a:r>
              <a:rPr lang="en-US" b="1" dirty="0" err="1" smtClean="0"/>
              <a:t>lw</a:t>
            </a:r>
            <a:r>
              <a:rPr lang="en-US" b="1" dirty="0" smtClean="0"/>
              <a:t>, </a:t>
            </a:r>
            <a:r>
              <a:rPr lang="en-US" b="1" dirty="0" err="1" smtClean="0"/>
              <a:t>sw</a:t>
            </a:r>
            <a:endParaRPr lang="en-US" b="1" dirty="0"/>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48</a:t>
            </a:fld>
            <a:endParaRPr lang="en-US" dirty="0"/>
          </a:p>
        </p:txBody>
      </p:sp>
      <p:grpSp>
        <p:nvGrpSpPr>
          <p:cNvPr id="171" name="Group 3"/>
          <p:cNvGrpSpPr>
            <a:grpSpLocks/>
          </p:cNvGrpSpPr>
          <p:nvPr/>
        </p:nvGrpSpPr>
        <p:grpSpPr bwMode="auto">
          <a:xfrm>
            <a:off x="1690687" y="762000"/>
            <a:ext cx="381000" cy="990600"/>
            <a:chOff x="1392" y="2880"/>
            <a:chExt cx="288" cy="480"/>
          </a:xfrm>
        </p:grpSpPr>
        <p:sp>
          <p:nvSpPr>
            <p:cNvPr id="172" name="Line 4"/>
            <p:cNvSpPr>
              <a:spLocks noChangeShapeType="1"/>
            </p:cNvSpPr>
            <p:nvPr/>
          </p:nvSpPr>
          <p:spPr bwMode="auto">
            <a:xfrm>
              <a:off x="1392" y="3072"/>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3" name="Line 5"/>
            <p:cNvSpPr>
              <a:spLocks noChangeShapeType="1"/>
            </p:cNvSpPr>
            <p:nvPr/>
          </p:nvSpPr>
          <p:spPr bwMode="auto">
            <a:xfrm flipH="1">
              <a:off x="1392" y="3120"/>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4" name="Line 6"/>
            <p:cNvSpPr>
              <a:spLocks noChangeShapeType="1"/>
            </p:cNvSpPr>
            <p:nvPr/>
          </p:nvSpPr>
          <p:spPr bwMode="auto">
            <a:xfrm flipV="1">
              <a:off x="1392" y="2880"/>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5" name="Line 7"/>
            <p:cNvSpPr>
              <a:spLocks noChangeShapeType="1"/>
            </p:cNvSpPr>
            <p:nvPr/>
          </p:nvSpPr>
          <p:spPr bwMode="auto">
            <a:xfrm flipV="1">
              <a:off x="1392" y="3168"/>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6" name="Line 8"/>
            <p:cNvSpPr>
              <a:spLocks noChangeShapeType="1"/>
            </p:cNvSpPr>
            <p:nvPr/>
          </p:nvSpPr>
          <p:spPr bwMode="auto">
            <a:xfrm flipV="1">
              <a:off x="1392" y="3216"/>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7" name="Line 9"/>
            <p:cNvSpPr>
              <a:spLocks noChangeShapeType="1"/>
            </p:cNvSpPr>
            <p:nvPr/>
          </p:nvSpPr>
          <p:spPr bwMode="auto">
            <a:xfrm flipV="1">
              <a:off x="1680" y="3024"/>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8" name="Line 10"/>
            <p:cNvSpPr>
              <a:spLocks noChangeShapeType="1"/>
            </p:cNvSpPr>
            <p:nvPr/>
          </p:nvSpPr>
          <p:spPr bwMode="auto">
            <a:xfrm>
              <a:off x="1392" y="2880"/>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79" name="Rectangle 11"/>
          <p:cNvSpPr>
            <a:spLocks noChangeArrowheads="1"/>
          </p:cNvSpPr>
          <p:nvPr/>
        </p:nvSpPr>
        <p:spPr bwMode="auto">
          <a:xfrm>
            <a:off x="990600" y="34290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0" name="Rectangle 12"/>
          <p:cNvSpPr>
            <a:spLocks noChangeArrowheads="1"/>
          </p:cNvSpPr>
          <p:nvPr/>
        </p:nvSpPr>
        <p:spPr bwMode="auto">
          <a:xfrm>
            <a:off x="457200" y="3810000"/>
            <a:ext cx="228600" cy="8382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1" name="Line 13"/>
          <p:cNvSpPr>
            <a:spLocks noChangeShapeType="1"/>
          </p:cNvSpPr>
          <p:nvPr/>
        </p:nvSpPr>
        <p:spPr bwMode="auto">
          <a:xfrm>
            <a:off x="685800" y="4191000"/>
            <a:ext cx="304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2" name="Line 14"/>
          <p:cNvSpPr>
            <a:spLocks noChangeShapeType="1"/>
          </p:cNvSpPr>
          <p:nvPr/>
        </p:nvSpPr>
        <p:spPr bwMode="auto">
          <a:xfrm>
            <a:off x="776287" y="914400"/>
            <a:ext cx="914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3" name="Line 15"/>
          <p:cNvSpPr>
            <a:spLocks noChangeShapeType="1"/>
          </p:cNvSpPr>
          <p:nvPr/>
        </p:nvSpPr>
        <p:spPr bwMode="auto">
          <a:xfrm>
            <a:off x="1309687" y="1600200"/>
            <a:ext cx="3810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4" name="Text Box 16"/>
          <p:cNvSpPr txBox="1">
            <a:spLocks noChangeArrowheads="1"/>
          </p:cNvSpPr>
          <p:nvPr/>
        </p:nvSpPr>
        <p:spPr bwMode="auto">
          <a:xfrm>
            <a:off x="914400" y="3962400"/>
            <a:ext cx="741362" cy="45720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185" name="Text Box 17"/>
          <p:cNvSpPr txBox="1">
            <a:spLocks noChangeArrowheads="1"/>
          </p:cNvSpPr>
          <p:nvPr/>
        </p:nvSpPr>
        <p:spPr bwMode="auto">
          <a:xfrm>
            <a:off x="1676400" y="4038600"/>
            <a:ext cx="869950"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Instr[31-0]</a:t>
            </a:r>
          </a:p>
        </p:txBody>
      </p:sp>
      <p:sp>
        <p:nvSpPr>
          <p:cNvPr id="186" name="Text Box 18"/>
          <p:cNvSpPr txBox="1">
            <a:spLocks noChangeArrowheads="1"/>
          </p:cNvSpPr>
          <p:nvPr/>
        </p:nvSpPr>
        <p:spPr bwMode="auto">
          <a:xfrm>
            <a:off x="1219200" y="3505200"/>
            <a:ext cx="973137"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Instruction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187" name="Text Box 19"/>
          <p:cNvSpPr txBox="1">
            <a:spLocks noChangeArrowheads="1"/>
          </p:cNvSpPr>
          <p:nvPr/>
        </p:nvSpPr>
        <p:spPr bwMode="auto">
          <a:xfrm>
            <a:off x="1690687" y="1143000"/>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188" name="Text Box 20"/>
          <p:cNvSpPr txBox="1">
            <a:spLocks noChangeArrowheads="1"/>
          </p:cNvSpPr>
          <p:nvPr/>
        </p:nvSpPr>
        <p:spPr bwMode="auto">
          <a:xfrm>
            <a:off x="381000" y="4038600"/>
            <a:ext cx="395287"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PC</a:t>
            </a:r>
          </a:p>
        </p:txBody>
      </p:sp>
      <p:sp>
        <p:nvSpPr>
          <p:cNvPr id="189" name="Line 21"/>
          <p:cNvSpPr>
            <a:spLocks noChangeShapeType="1"/>
          </p:cNvSpPr>
          <p:nvPr/>
        </p:nvSpPr>
        <p:spPr bwMode="auto">
          <a:xfrm>
            <a:off x="166687" y="685800"/>
            <a:ext cx="6858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0" name="Line 22"/>
          <p:cNvSpPr>
            <a:spLocks noChangeShapeType="1"/>
          </p:cNvSpPr>
          <p:nvPr/>
        </p:nvSpPr>
        <p:spPr bwMode="auto">
          <a:xfrm>
            <a:off x="152400" y="4191000"/>
            <a:ext cx="304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1" name="Text Box 23"/>
          <p:cNvSpPr txBox="1">
            <a:spLocks noChangeArrowheads="1"/>
          </p:cNvSpPr>
          <p:nvPr/>
        </p:nvSpPr>
        <p:spPr bwMode="auto">
          <a:xfrm>
            <a:off x="1081087" y="1447800"/>
            <a:ext cx="268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4</a:t>
            </a:r>
          </a:p>
        </p:txBody>
      </p:sp>
      <p:sp>
        <p:nvSpPr>
          <p:cNvPr id="192" name="Rectangle 24"/>
          <p:cNvSpPr>
            <a:spLocks noChangeArrowheads="1"/>
          </p:cNvSpPr>
          <p:nvPr/>
        </p:nvSpPr>
        <p:spPr bwMode="auto">
          <a:xfrm>
            <a:off x="3443287" y="34290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3" name="Line 25"/>
          <p:cNvSpPr>
            <a:spLocks noChangeShapeType="1"/>
          </p:cNvSpPr>
          <p:nvPr/>
        </p:nvSpPr>
        <p:spPr bwMode="auto">
          <a:xfrm>
            <a:off x="2438400" y="41910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4" name="Line 26"/>
          <p:cNvSpPr>
            <a:spLocks noChangeShapeType="1"/>
          </p:cNvSpPr>
          <p:nvPr/>
        </p:nvSpPr>
        <p:spPr bwMode="auto">
          <a:xfrm>
            <a:off x="2590800" y="3962400"/>
            <a:ext cx="852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5" name="Line 27"/>
          <p:cNvSpPr>
            <a:spLocks noChangeShapeType="1"/>
          </p:cNvSpPr>
          <p:nvPr/>
        </p:nvSpPr>
        <p:spPr bwMode="auto">
          <a:xfrm>
            <a:off x="2590800" y="4495800"/>
            <a:ext cx="471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Line 28"/>
          <p:cNvSpPr>
            <a:spLocks noChangeShapeType="1"/>
          </p:cNvSpPr>
          <p:nvPr/>
        </p:nvSpPr>
        <p:spPr bwMode="auto">
          <a:xfrm>
            <a:off x="8320087" y="45720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7" name="Line 29"/>
          <p:cNvSpPr>
            <a:spLocks noChangeShapeType="1"/>
          </p:cNvSpPr>
          <p:nvPr/>
        </p:nvSpPr>
        <p:spPr bwMode="auto">
          <a:xfrm>
            <a:off x="2590800" y="3581400"/>
            <a:ext cx="852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8" name="Line 30"/>
          <p:cNvSpPr>
            <a:spLocks noChangeShapeType="1"/>
          </p:cNvSpPr>
          <p:nvPr/>
        </p:nvSpPr>
        <p:spPr bwMode="auto">
          <a:xfrm>
            <a:off x="4891087" y="3810000"/>
            <a:ext cx="863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9" name="Line 31"/>
          <p:cNvSpPr>
            <a:spLocks noChangeShapeType="1"/>
          </p:cNvSpPr>
          <p:nvPr/>
        </p:nvSpPr>
        <p:spPr bwMode="auto">
          <a:xfrm>
            <a:off x="5043487" y="4419600"/>
            <a:ext cx="279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0" name="Line 32"/>
          <p:cNvSpPr>
            <a:spLocks noChangeShapeType="1"/>
          </p:cNvSpPr>
          <p:nvPr/>
        </p:nvSpPr>
        <p:spPr bwMode="auto">
          <a:xfrm>
            <a:off x="6415087" y="5562600"/>
            <a:ext cx="1930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1" name="Line 33"/>
          <p:cNvSpPr>
            <a:spLocks noChangeShapeType="1"/>
          </p:cNvSpPr>
          <p:nvPr/>
        </p:nvSpPr>
        <p:spPr bwMode="auto">
          <a:xfrm>
            <a:off x="6262687" y="4191000"/>
            <a:ext cx="1778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Text Box 34"/>
          <p:cNvSpPr txBox="1">
            <a:spLocks noChangeArrowheads="1"/>
          </p:cNvSpPr>
          <p:nvPr/>
        </p:nvSpPr>
        <p:spPr bwMode="auto">
          <a:xfrm>
            <a:off x="3367087" y="45720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203" name="Text Box 35"/>
          <p:cNvSpPr txBox="1">
            <a:spLocks noChangeArrowheads="1"/>
          </p:cNvSpPr>
          <p:nvPr/>
        </p:nvSpPr>
        <p:spPr bwMode="auto">
          <a:xfrm>
            <a:off x="3367087" y="3429000"/>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1</a:t>
            </a:r>
          </a:p>
        </p:txBody>
      </p:sp>
      <p:sp>
        <p:nvSpPr>
          <p:cNvPr id="204" name="Text Box 36"/>
          <p:cNvSpPr txBox="1">
            <a:spLocks noChangeArrowheads="1"/>
          </p:cNvSpPr>
          <p:nvPr/>
        </p:nvSpPr>
        <p:spPr bwMode="auto">
          <a:xfrm>
            <a:off x="3367087" y="3810000"/>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2</a:t>
            </a:r>
          </a:p>
        </p:txBody>
      </p:sp>
      <p:sp>
        <p:nvSpPr>
          <p:cNvPr id="205" name="Text Box 37"/>
          <p:cNvSpPr txBox="1">
            <a:spLocks noChangeArrowheads="1"/>
          </p:cNvSpPr>
          <p:nvPr/>
        </p:nvSpPr>
        <p:spPr bwMode="auto">
          <a:xfrm>
            <a:off x="3367087" y="41910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Addr</a:t>
            </a:r>
          </a:p>
        </p:txBody>
      </p:sp>
      <p:sp>
        <p:nvSpPr>
          <p:cNvPr id="206" name="Text Box 38"/>
          <p:cNvSpPr txBox="1">
            <a:spLocks noChangeArrowheads="1"/>
          </p:cNvSpPr>
          <p:nvPr/>
        </p:nvSpPr>
        <p:spPr bwMode="auto">
          <a:xfrm>
            <a:off x="3690937" y="3657600"/>
            <a:ext cx="792163" cy="639763"/>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Register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File</a:t>
            </a:r>
          </a:p>
        </p:txBody>
      </p:sp>
      <p:sp>
        <p:nvSpPr>
          <p:cNvPr id="207" name="Text Box 39"/>
          <p:cNvSpPr txBox="1">
            <a:spLocks noChangeArrowheads="1"/>
          </p:cNvSpPr>
          <p:nvPr/>
        </p:nvSpPr>
        <p:spPr bwMode="auto">
          <a:xfrm>
            <a:off x="4281487" y="3581400"/>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1</a:t>
            </a:r>
          </a:p>
        </p:txBody>
      </p:sp>
      <p:sp>
        <p:nvSpPr>
          <p:cNvPr id="208" name="Text Box 40"/>
          <p:cNvSpPr txBox="1">
            <a:spLocks noChangeArrowheads="1"/>
          </p:cNvSpPr>
          <p:nvPr/>
        </p:nvSpPr>
        <p:spPr bwMode="auto">
          <a:xfrm>
            <a:off x="4306887" y="4267200"/>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2</a:t>
            </a:r>
          </a:p>
        </p:txBody>
      </p:sp>
      <p:sp>
        <p:nvSpPr>
          <p:cNvPr id="209" name="Freeform 41"/>
          <p:cNvSpPr>
            <a:spLocks/>
          </p:cNvSpPr>
          <p:nvPr/>
        </p:nvSpPr>
        <p:spPr bwMode="auto">
          <a:xfrm>
            <a:off x="5729287" y="3505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0" name="Rectangle 42"/>
          <p:cNvSpPr>
            <a:spLocks noChangeArrowheads="1"/>
          </p:cNvSpPr>
          <p:nvPr/>
        </p:nvSpPr>
        <p:spPr bwMode="auto">
          <a:xfrm>
            <a:off x="5830887" y="4114800"/>
            <a:ext cx="504825" cy="33337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ALU</a:t>
            </a:r>
          </a:p>
        </p:txBody>
      </p:sp>
      <p:sp>
        <p:nvSpPr>
          <p:cNvPr id="211" name="Rectangle 43"/>
          <p:cNvSpPr>
            <a:spLocks noChangeArrowheads="1"/>
          </p:cNvSpPr>
          <p:nvPr/>
        </p:nvSpPr>
        <p:spPr bwMode="auto">
          <a:xfrm>
            <a:off x="5729287" y="3124200"/>
            <a:ext cx="7620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ovf</a:t>
            </a:r>
          </a:p>
        </p:txBody>
      </p:sp>
      <p:sp>
        <p:nvSpPr>
          <p:cNvPr id="212" name="Rectangle 44"/>
          <p:cNvSpPr>
            <a:spLocks noChangeArrowheads="1"/>
          </p:cNvSpPr>
          <p:nvPr/>
        </p:nvSpPr>
        <p:spPr bwMode="auto">
          <a:xfrm>
            <a:off x="5881687" y="3733800"/>
            <a:ext cx="5334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zero</a:t>
            </a:r>
          </a:p>
        </p:txBody>
      </p:sp>
      <p:sp>
        <p:nvSpPr>
          <p:cNvPr id="213" name="Line 45"/>
          <p:cNvSpPr>
            <a:spLocks noChangeShapeType="1"/>
          </p:cNvSpPr>
          <p:nvPr/>
        </p:nvSpPr>
        <p:spPr bwMode="auto">
          <a:xfrm>
            <a:off x="6034087" y="4572000"/>
            <a:ext cx="0" cy="533400"/>
          </a:xfrm>
          <a:prstGeom prst="line">
            <a:avLst/>
          </a:prstGeom>
          <a:noFill/>
          <a:ln w="1905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4" name="Line 46"/>
          <p:cNvSpPr>
            <a:spLocks noChangeShapeType="1"/>
          </p:cNvSpPr>
          <p:nvPr/>
        </p:nvSpPr>
        <p:spPr bwMode="auto">
          <a:xfrm>
            <a:off x="4129087" y="2819400"/>
            <a:ext cx="0" cy="6096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5" name="Rectangle 47"/>
          <p:cNvSpPr>
            <a:spLocks noChangeArrowheads="1"/>
          </p:cNvSpPr>
          <p:nvPr/>
        </p:nvSpPr>
        <p:spPr bwMode="auto">
          <a:xfrm>
            <a:off x="4129087" y="2819400"/>
            <a:ext cx="92551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RegWrite</a:t>
            </a:r>
          </a:p>
        </p:txBody>
      </p:sp>
      <p:sp>
        <p:nvSpPr>
          <p:cNvPr id="216" name="Line 48"/>
          <p:cNvSpPr>
            <a:spLocks noChangeShapeType="1"/>
          </p:cNvSpPr>
          <p:nvPr/>
        </p:nvSpPr>
        <p:spPr bwMode="auto">
          <a:xfrm flipV="1">
            <a:off x="5881687" y="3352800"/>
            <a:ext cx="0" cy="22860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7" name="Line 49"/>
          <p:cNvSpPr>
            <a:spLocks noChangeShapeType="1"/>
          </p:cNvSpPr>
          <p:nvPr/>
        </p:nvSpPr>
        <p:spPr bwMode="auto">
          <a:xfrm flipV="1">
            <a:off x="6186487" y="2057400"/>
            <a:ext cx="0" cy="17526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8" name="Line 50"/>
          <p:cNvSpPr>
            <a:spLocks noChangeShapeType="1"/>
          </p:cNvSpPr>
          <p:nvPr/>
        </p:nvSpPr>
        <p:spPr bwMode="auto">
          <a:xfrm>
            <a:off x="8929687" y="4343400"/>
            <a:ext cx="0" cy="1981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9" name="Rectangle 51"/>
          <p:cNvSpPr>
            <a:spLocks noChangeArrowheads="1"/>
          </p:cNvSpPr>
          <p:nvPr/>
        </p:nvSpPr>
        <p:spPr bwMode="auto">
          <a:xfrm>
            <a:off x="6796087" y="34290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0" name="Line 52"/>
          <p:cNvSpPr>
            <a:spLocks noChangeShapeType="1"/>
          </p:cNvSpPr>
          <p:nvPr/>
        </p:nvSpPr>
        <p:spPr bwMode="auto">
          <a:xfrm>
            <a:off x="8243887" y="4191000"/>
            <a:ext cx="304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1" name="Line 53"/>
          <p:cNvSpPr>
            <a:spLocks noChangeShapeType="1"/>
          </p:cNvSpPr>
          <p:nvPr/>
        </p:nvSpPr>
        <p:spPr bwMode="auto">
          <a:xfrm>
            <a:off x="6415087" y="3733800"/>
            <a:ext cx="406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2" name="Line 54"/>
          <p:cNvSpPr>
            <a:spLocks noChangeShapeType="1"/>
          </p:cNvSpPr>
          <p:nvPr/>
        </p:nvSpPr>
        <p:spPr bwMode="auto">
          <a:xfrm>
            <a:off x="6567487" y="4572000"/>
            <a:ext cx="0" cy="457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3" name="Text Box 55"/>
          <p:cNvSpPr txBox="1">
            <a:spLocks noChangeArrowheads="1"/>
          </p:cNvSpPr>
          <p:nvPr/>
        </p:nvSpPr>
        <p:spPr bwMode="auto">
          <a:xfrm>
            <a:off x="6719887" y="3886200"/>
            <a:ext cx="766763"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224" name="Text Box 56"/>
          <p:cNvSpPr txBox="1">
            <a:spLocks noChangeArrowheads="1"/>
          </p:cNvSpPr>
          <p:nvPr/>
        </p:nvSpPr>
        <p:spPr bwMode="auto">
          <a:xfrm>
            <a:off x="6719887" y="3581400"/>
            <a:ext cx="74136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225" name="Text Box 57"/>
          <p:cNvSpPr txBox="1">
            <a:spLocks noChangeArrowheads="1"/>
          </p:cNvSpPr>
          <p:nvPr/>
        </p:nvSpPr>
        <p:spPr bwMode="auto">
          <a:xfrm>
            <a:off x="6719887" y="44196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226" name="Text Box 58"/>
          <p:cNvSpPr txBox="1">
            <a:spLocks noChangeArrowheads="1"/>
          </p:cNvSpPr>
          <p:nvPr/>
        </p:nvSpPr>
        <p:spPr bwMode="auto">
          <a:xfrm>
            <a:off x="7405687" y="4038600"/>
            <a:ext cx="909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Data</a:t>
            </a:r>
          </a:p>
        </p:txBody>
      </p:sp>
      <p:sp>
        <p:nvSpPr>
          <p:cNvPr id="227" name="Line 59"/>
          <p:cNvSpPr>
            <a:spLocks noChangeShapeType="1"/>
          </p:cNvSpPr>
          <p:nvPr/>
        </p:nvSpPr>
        <p:spPr bwMode="auto">
          <a:xfrm>
            <a:off x="7481887" y="2514600"/>
            <a:ext cx="0" cy="914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8" name="Rectangle 60"/>
          <p:cNvSpPr>
            <a:spLocks noChangeArrowheads="1"/>
          </p:cNvSpPr>
          <p:nvPr/>
        </p:nvSpPr>
        <p:spPr bwMode="auto">
          <a:xfrm>
            <a:off x="6491287" y="22860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MemWrite</a:t>
            </a:r>
          </a:p>
        </p:txBody>
      </p:sp>
      <p:sp>
        <p:nvSpPr>
          <p:cNvPr id="229" name="Rectangle 61"/>
          <p:cNvSpPr>
            <a:spLocks noChangeArrowheads="1"/>
          </p:cNvSpPr>
          <p:nvPr/>
        </p:nvSpPr>
        <p:spPr bwMode="auto">
          <a:xfrm>
            <a:off x="7786687" y="19812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MemRead</a:t>
            </a:r>
          </a:p>
        </p:txBody>
      </p:sp>
      <p:sp>
        <p:nvSpPr>
          <p:cNvPr id="230" name="Line 62"/>
          <p:cNvSpPr>
            <a:spLocks noChangeShapeType="1"/>
          </p:cNvSpPr>
          <p:nvPr/>
        </p:nvSpPr>
        <p:spPr bwMode="auto">
          <a:xfrm>
            <a:off x="7481887" y="4876800"/>
            <a:ext cx="0" cy="3048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1" name="Line 63"/>
          <p:cNvSpPr>
            <a:spLocks noChangeShapeType="1"/>
          </p:cNvSpPr>
          <p:nvPr/>
        </p:nvSpPr>
        <p:spPr bwMode="auto">
          <a:xfrm>
            <a:off x="3214687" y="6324600"/>
            <a:ext cx="5715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2" name="Line 64"/>
          <p:cNvSpPr>
            <a:spLocks noChangeShapeType="1"/>
          </p:cNvSpPr>
          <p:nvPr/>
        </p:nvSpPr>
        <p:spPr bwMode="auto">
          <a:xfrm>
            <a:off x="4992687" y="5029200"/>
            <a:ext cx="16002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3" name="Line 65"/>
          <p:cNvSpPr>
            <a:spLocks noChangeShapeType="1"/>
          </p:cNvSpPr>
          <p:nvPr/>
        </p:nvSpPr>
        <p:spPr bwMode="auto">
          <a:xfrm>
            <a:off x="4749800" y="5410200"/>
            <a:ext cx="381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4" name="Oval 66"/>
          <p:cNvSpPr>
            <a:spLocks noChangeArrowheads="1"/>
          </p:cNvSpPr>
          <p:nvPr/>
        </p:nvSpPr>
        <p:spPr bwMode="auto">
          <a:xfrm>
            <a:off x="4140200" y="5029200"/>
            <a:ext cx="609600" cy="8382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5" name="Rectangle 67"/>
          <p:cNvSpPr>
            <a:spLocks noChangeArrowheads="1"/>
          </p:cNvSpPr>
          <p:nvPr/>
        </p:nvSpPr>
        <p:spPr bwMode="auto">
          <a:xfrm>
            <a:off x="4191000" y="51816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Sign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Extend</a:t>
            </a:r>
          </a:p>
        </p:txBody>
      </p:sp>
      <p:sp>
        <p:nvSpPr>
          <p:cNvPr id="236" name="Line 68"/>
          <p:cNvSpPr>
            <a:spLocks noChangeShapeType="1"/>
          </p:cNvSpPr>
          <p:nvPr/>
        </p:nvSpPr>
        <p:spPr bwMode="auto">
          <a:xfrm>
            <a:off x="2576512" y="5410200"/>
            <a:ext cx="1563688"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7" name="Line 69"/>
          <p:cNvSpPr>
            <a:spLocks noChangeShapeType="1"/>
          </p:cNvSpPr>
          <p:nvPr/>
        </p:nvSpPr>
        <p:spPr bwMode="auto">
          <a:xfrm>
            <a:off x="3810000" y="53340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8" name="Line 70"/>
          <p:cNvSpPr>
            <a:spLocks noChangeShapeType="1"/>
          </p:cNvSpPr>
          <p:nvPr/>
        </p:nvSpPr>
        <p:spPr bwMode="auto">
          <a:xfrm>
            <a:off x="4826000" y="53340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9" name="Text Box 71"/>
          <p:cNvSpPr txBox="1">
            <a:spLocks noChangeArrowheads="1"/>
          </p:cNvSpPr>
          <p:nvPr/>
        </p:nvSpPr>
        <p:spPr bwMode="auto">
          <a:xfrm>
            <a:off x="3810000" y="54102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16</a:t>
            </a:r>
          </a:p>
        </p:txBody>
      </p:sp>
      <p:sp>
        <p:nvSpPr>
          <p:cNvPr id="240" name="Text Box 72"/>
          <p:cNvSpPr txBox="1">
            <a:spLocks noChangeArrowheads="1"/>
          </p:cNvSpPr>
          <p:nvPr/>
        </p:nvSpPr>
        <p:spPr bwMode="auto">
          <a:xfrm>
            <a:off x="4826000" y="54102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32</a:t>
            </a:r>
          </a:p>
        </p:txBody>
      </p:sp>
      <p:sp>
        <p:nvSpPr>
          <p:cNvPr id="241" name="Line 73"/>
          <p:cNvSpPr>
            <a:spLocks noChangeShapeType="1"/>
          </p:cNvSpPr>
          <p:nvPr/>
        </p:nvSpPr>
        <p:spPr bwMode="auto">
          <a:xfrm>
            <a:off x="4992687" y="4419600"/>
            <a:ext cx="0" cy="609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2" name="Line 74"/>
          <p:cNvSpPr>
            <a:spLocks noChangeShapeType="1"/>
          </p:cNvSpPr>
          <p:nvPr/>
        </p:nvSpPr>
        <p:spPr bwMode="auto">
          <a:xfrm>
            <a:off x="8320087" y="4572000"/>
            <a:ext cx="0" cy="990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4" name="Line 76"/>
          <p:cNvSpPr>
            <a:spLocks noChangeShapeType="1"/>
          </p:cNvSpPr>
          <p:nvPr/>
        </p:nvSpPr>
        <p:spPr bwMode="auto">
          <a:xfrm>
            <a:off x="3214687" y="4724400"/>
            <a:ext cx="2540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5" name="AutoShape 77"/>
          <p:cNvSpPr>
            <a:spLocks noChangeArrowheads="1"/>
          </p:cNvSpPr>
          <p:nvPr/>
        </p:nvSpPr>
        <p:spPr bwMode="auto">
          <a:xfrm rot="-5400000">
            <a:off x="8320087" y="4267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6" name="Line 78"/>
          <p:cNvSpPr>
            <a:spLocks noChangeShapeType="1"/>
          </p:cNvSpPr>
          <p:nvPr/>
        </p:nvSpPr>
        <p:spPr bwMode="auto">
          <a:xfrm>
            <a:off x="8777287" y="43434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7" name="AutoShape 79"/>
          <p:cNvSpPr>
            <a:spLocks noChangeArrowheads="1"/>
          </p:cNvSpPr>
          <p:nvPr/>
        </p:nvSpPr>
        <p:spPr bwMode="auto">
          <a:xfrm rot="-5400000">
            <a:off x="5030787" y="4457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8" name="Line 80"/>
          <p:cNvSpPr>
            <a:spLocks noChangeShapeType="1"/>
          </p:cNvSpPr>
          <p:nvPr/>
        </p:nvSpPr>
        <p:spPr bwMode="auto">
          <a:xfrm>
            <a:off x="5526087" y="45720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9" name="Line 81"/>
          <p:cNvSpPr>
            <a:spLocks noChangeShapeType="1"/>
          </p:cNvSpPr>
          <p:nvPr/>
        </p:nvSpPr>
        <p:spPr bwMode="auto">
          <a:xfrm>
            <a:off x="3214687" y="4724400"/>
            <a:ext cx="0" cy="1600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0" name="Line 82"/>
          <p:cNvSpPr>
            <a:spLocks noChangeShapeType="1"/>
          </p:cNvSpPr>
          <p:nvPr/>
        </p:nvSpPr>
        <p:spPr bwMode="auto">
          <a:xfrm>
            <a:off x="8624887" y="2362200"/>
            <a:ext cx="0" cy="17526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1" name="Rectangle 83"/>
          <p:cNvSpPr>
            <a:spLocks noChangeArrowheads="1"/>
          </p:cNvSpPr>
          <p:nvPr/>
        </p:nvSpPr>
        <p:spPr bwMode="auto">
          <a:xfrm>
            <a:off x="7100887" y="21336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MemtoReg</a:t>
            </a:r>
          </a:p>
        </p:txBody>
      </p:sp>
      <p:sp>
        <p:nvSpPr>
          <p:cNvPr id="252" name="Rectangle 84"/>
          <p:cNvSpPr>
            <a:spLocks noChangeArrowheads="1"/>
          </p:cNvSpPr>
          <p:nvPr/>
        </p:nvSpPr>
        <p:spPr bwMode="auto">
          <a:xfrm>
            <a:off x="4281487" y="24384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ALUSrc</a:t>
            </a:r>
          </a:p>
        </p:txBody>
      </p:sp>
      <p:sp>
        <p:nvSpPr>
          <p:cNvPr id="253" name="Oval 85"/>
          <p:cNvSpPr>
            <a:spLocks noChangeArrowheads="1"/>
          </p:cNvSpPr>
          <p:nvPr/>
        </p:nvSpPr>
        <p:spPr bwMode="auto">
          <a:xfrm>
            <a:off x="5348287" y="1447800"/>
            <a:ext cx="457200" cy="5334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4" name="Rectangle 86"/>
          <p:cNvSpPr>
            <a:spLocks noChangeArrowheads="1"/>
          </p:cNvSpPr>
          <p:nvPr/>
        </p:nvSpPr>
        <p:spPr bwMode="auto">
          <a:xfrm>
            <a:off x="5348287" y="1447800"/>
            <a:ext cx="457200" cy="457200"/>
          </a:xfrm>
          <a:prstGeom prst="rect">
            <a:avLst/>
          </a:prstGeom>
          <a:noFill/>
          <a:ln w="12700">
            <a:noFill/>
            <a:miter lim="800000"/>
            <a:headEnd/>
            <a:tailEnd/>
          </a:ln>
          <a:effectLst/>
        </p:spPr>
        <p:txBody>
          <a:bodyPr wrap="none" lIns="19050" tIns="26988" rIns="19050" bIns="26988"/>
          <a:lstStyle/>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Shift</a:t>
            </a:r>
          </a:p>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left 2</a:t>
            </a:r>
          </a:p>
        </p:txBody>
      </p:sp>
      <p:sp>
        <p:nvSpPr>
          <p:cNvPr id="255" name="Line 87"/>
          <p:cNvSpPr>
            <a:spLocks noChangeShapeType="1"/>
          </p:cNvSpPr>
          <p:nvPr/>
        </p:nvSpPr>
        <p:spPr bwMode="auto">
          <a:xfrm>
            <a:off x="5119687" y="17526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6" name="Line 88"/>
          <p:cNvSpPr>
            <a:spLocks noChangeShapeType="1"/>
          </p:cNvSpPr>
          <p:nvPr/>
        </p:nvSpPr>
        <p:spPr bwMode="auto">
          <a:xfrm>
            <a:off x="5119687" y="1295400"/>
            <a:ext cx="928688"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57" name="Group 89"/>
          <p:cNvGrpSpPr>
            <a:grpSpLocks/>
          </p:cNvGrpSpPr>
          <p:nvPr/>
        </p:nvGrpSpPr>
        <p:grpSpPr bwMode="auto">
          <a:xfrm>
            <a:off x="6034087" y="990600"/>
            <a:ext cx="381000" cy="914400"/>
            <a:chOff x="1392" y="2880"/>
            <a:chExt cx="288" cy="480"/>
          </a:xfrm>
        </p:grpSpPr>
        <p:sp>
          <p:nvSpPr>
            <p:cNvPr id="258" name="Line 90"/>
            <p:cNvSpPr>
              <a:spLocks noChangeShapeType="1"/>
            </p:cNvSpPr>
            <p:nvPr/>
          </p:nvSpPr>
          <p:spPr bwMode="auto">
            <a:xfrm>
              <a:off x="1392" y="3072"/>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9" name="Line 91"/>
            <p:cNvSpPr>
              <a:spLocks noChangeShapeType="1"/>
            </p:cNvSpPr>
            <p:nvPr/>
          </p:nvSpPr>
          <p:spPr bwMode="auto">
            <a:xfrm flipH="1">
              <a:off x="1392" y="3120"/>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0" name="Line 92"/>
            <p:cNvSpPr>
              <a:spLocks noChangeShapeType="1"/>
            </p:cNvSpPr>
            <p:nvPr/>
          </p:nvSpPr>
          <p:spPr bwMode="auto">
            <a:xfrm flipV="1">
              <a:off x="1392" y="2880"/>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1" name="Line 93"/>
            <p:cNvSpPr>
              <a:spLocks noChangeShapeType="1"/>
            </p:cNvSpPr>
            <p:nvPr/>
          </p:nvSpPr>
          <p:spPr bwMode="auto">
            <a:xfrm flipV="1">
              <a:off x="1392" y="3168"/>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2" name="Line 94"/>
            <p:cNvSpPr>
              <a:spLocks noChangeShapeType="1"/>
            </p:cNvSpPr>
            <p:nvPr/>
          </p:nvSpPr>
          <p:spPr bwMode="auto">
            <a:xfrm flipV="1">
              <a:off x="1392" y="3216"/>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3" name="Line 95"/>
            <p:cNvSpPr>
              <a:spLocks noChangeShapeType="1"/>
            </p:cNvSpPr>
            <p:nvPr/>
          </p:nvSpPr>
          <p:spPr bwMode="auto">
            <a:xfrm flipV="1">
              <a:off x="1680" y="3024"/>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4" name="Line 96"/>
            <p:cNvSpPr>
              <a:spLocks noChangeShapeType="1"/>
            </p:cNvSpPr>
            <p:nvPr/>
          </p:nvSpPr>
          <p:spPr bwMode="auto">
            <a:xfrm>
              <a:off x="1392" y="2880"/>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65" name="Text Box 97"/>
          <p:cNvSpPr txBox="1">
            <a:spLocks noChangeArrowheads="1"/>
          </p:cNvSpPr>
          <p:nvPr/>
        </p:nvSpPr>
        <p:spPr bwMode="auto">
          <a:xfrm>
            <a:off x="6034087" y="1295400"/>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266" name="Line 98"/>
          <p:cNvSpPr>
            <a:spLocks noChangeShapeType="1"/>
          </p:cNvSpPr>
          <p:nvPr/>
        </p:nvSpPr>
        <p:spPr bwMode="auto">
          <a:xfrm>
            <a:off x="5791200" y="17526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7" name="Line 99"/>
          <p:cNvSpPr>
            <a:spLocks noChangeShapeType="1"/>
          </p:cNvSpPr>
          <p:nvPr/>
        </p:nvSpPr>
        <p:spPr bwMode="auto">
          <a:xfrm>
            <a:off x="6415087" y="14478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8" name="Line 100"/>
          <p:cNvSpPr>
            <a:spLocks noChangeShapeType="1"/>
          </p:cNvSpPr>
          <p:nvPr/>
        </p:nvSpPr>
        <p:spPr bwMode="auto">
          <a:xfrm>
            <a:off x="776287" y="914400"/>
            <a:ext cx="0" cy="3276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9" name="AutoShape 101"/>
          <p:cNvSpPr>
            <a:spLocks noChangeArrowheads="1"/>
          </p:cNvSpPr>
          <p:nvPr/>
        </p:nvSpPr>
        <p:spPr bwMode="auto">
          <a:xfrm rot="-5400000">
            <a:off x="6338887" y="10668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0" name="Line 102"/>
          <p:cNvSpPr>
            <a:spLocks noChangeShapeType="1"/>
          </p:cNvSpPr>
          <p:nvPr/>
        </p:nvSpPr>
        <p:spPr bwMode="auto">
          <a:xfrm>
            <a:off x="5119687" y="914400"/>
            <a:ext cx="15240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1" name="Line 103"/>
          <p:cNvSpPr>
            <a:spLocks noChangeShapeType="1"/>
          </p:cNvSpPr>
          <p:nvPr/>
        </p:nvSpPr>
        <p:spPr bwMode="auto">
          <a:xfrm>
            <a:off x="5119687" y="914400"/>
            <a:ext cx="0" cy="3810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2" name="Line 104"/>
          <p:cNvSpPr>
            <a:spLocks noChangeShapeType="1"/>
          </p:cNvSpPr>
          <p:nvPr/>
        </p:nvSpPr>
        <p:spPr bwMode="auto">
          <a:xfrm>
            <a:off x="6872287" y="1219200"/>
            <a:ext cx="1778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3" name="Line 105"/>
          <p:cNvSpPr>
            <a:spLocks noChangeShapeType="1"/>
          </p:cNvSpPr>
          <p:nvPr/>
        </p:nvSpPr>
        <p:spPr bwMode="auto">
          <a:xfrm>
            <a:off x="6796087" y="1447800"/>
            <a:ext cx="0" cy="5334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4" name="Rectangle 106"/>
          <p:cNvSpPr>
            <a:spLocks noChangeArrowheads="1"/>
          </p:cNvSpPr>
          <p:nvPr/>
        </p:nvSpPr>
        <p:spPr bwMode="auto">
          <a:xfrm>
            <a:off x="6796087" y="16002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PCSrc</a:t>
            </a:r>
          </a:p>
        </p:txBody>
      </p:sp>
      <p:sp>
        <p:nvSpPr>
          <p:cNvPr id="275" name="Line 107"/>
          <p:cNvSpPr>
            <a:spLocks noChangeShapeType="1"/>
          </p:cNvSpPr>
          <p:nvPr/>
        </p:nvSpPr>
        <p:spPr bwMode="auto">
          <a:xfrm>
            <a:off x="6567487" y="45720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6" name="AutoShape 108"/>
          <p:cNvSpPr>
            <a:spLocks noChangeArrowheads="1"/>
          </p:cNvSpPr>
          <p:nvPr/>
        </p:nvSpPr>
        <p:spPr bwMode="auto">
          <a:xfrm rot="-5400000">
            <a:off x="2871787" y="42291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7" name="Line 109"/>
          <p:cNvSpPr>
            <a:spLocks noChangeShapeType="1"/>
          </p:cNvSpPr>
          <p:nvPr/>
        </p:nvSpPr>
        <p:spPr bwMode="auto">
          <a:xfrm>
            <a:off x="3290887" y="4343400"/>
            <a:ext cx="1524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8" name="Line 110"/>
          <p:cNvSpPr>
            <a:spLocks noChangeShapeType="1"/>
          </p:cNvSpPr>
          <p:nvPr/>
        </p:nvSpPr>
        <p:spPr bwMode="auto">
          <a:xfrm>
            <a:off x="2895600" y="3962400"/>
            <a:ext cx="0" cy="228600"/>
          </a:xfrm>
          <a:prstGeom prst="line">
            <a:avLst/>
          </a:prstGeom>
          <a:noFill/>
          <a:ln w="190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9" name="Line 111"/>
          <p:cNvSpPr>
            <a:spLocks noChangeShapeType="1"/>
          </p:cNvSpPr>
          <p:nvPr/>
        </p:nvSpPr>
        <p:spPr bwMode="auto">
          <a:xfrm>
            <a:off x="2895600" y="4191000"/>
            <a:ext cx="1666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0" name="Line 112"/>
          <p:cNvSpPr>
            <a:spLocks noChangeShapeType="1"/>
          </p:cNvSpPr>
          <p:nvPr/>
        </p:nvSpPr>
        <p:spPr bwMode="auto">
          <a:xfrm>
            <a:off x="3138487" y="2819400"/>
            <a:ext cx="0" cy="1295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1" name="Rectangle 113"/>
          <p:cNvSpPr>
            <a:spLocks noChangeArrowheads="1"/>
          </p:cNvSpPr>
          <p:nvPr/>
        </p:nvSpPr>
        <p:spPr bwMode="auto">
          <a:xfrm>
            <a:off x="2605087" y="29718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RegDst</a:t>
            </a:r>
          </a:p>
        </p:txBody>
      </p:sp>
      <p:sp>
        <p:nvSpPr>
          <p:cNvPr id="282" name="Oval 114"/>
          <p:cNvSpPr>
            <a:spLocks noChangeArrowheads="1"/>
          </p:cNvSpPr>
          <p:nvPr/>
        </p:nvSpPr>
        <p:spPr bwMode="auto">
          <a:xfrm>
            <a:off x="5729287" y="5105400"/>
            <a:ext cx="609600" cy="7620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3" name="Rectangle 115"/>
          <p:cNvSpPr>
            <a:spLocks noChangeArrowheads="1"/>
          </p:cNvSpPr>
          <p:nvPr/>
        </p:nvSpPr>
        <p:spPr bwMode="auto">
          <a:xfrm>
            <a:off x="5805487" y="52578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ALU</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control</a:t>
            </a:r>
          </a:p>
        </p:txBody>
      </p:sp>
      <p:sp>
        <p:nvSpPr>
          <p:cNvPr id="284" name="Line 116"/>
          <p:cNvSpPr>
            <a:spLocks noChangeShapeType="1"/>
          </p:cNvSpPr>
          <p:nvPr/>
        </p:nvSpPr>
        <p:spPr bwMode="auto">
          <a:xfrm>
            <a:off x="3595687" y="6019800"/>
            <a:ext cx="1905000" cy="0"/>
          </a:xfrm>
          <a:prstGeom prst="line">
            <a:avLst/>
          </a:prstGeom>
          <a:noFill/>
          <a:ln w="190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5" name="Line 117"/>
          <p:cNvSpPr>
            <a:spLocks noChangeShapeType="1"/>
          </p:cNvSpPr>
          <p:nvPr/>
        </p:nvSpPr>
        <p:spPr bwMode="auto">
          <a:xfrm>
            <a:off x="5486400" y="5334000"/>
            <a:ext cx="2286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Rectangle 118"/>
          <p:cNvSpPr>
            <a:spLocks noChangeArrowheads="1"/>
          </p:cNvSpPr>
          <p:nvPr/>
        </p:nvSpPr>
        <p:spPr bwMode="auto">
          <a:xfrm>
            <a:off x="8548687" y="4038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87" name="Rectangle 119"/>
          <p:cNvSpPr>
            <a:spLocks noChangeArrowheads="1"/>
          </p:cNvSpPr>
          <p:nvPr/>
        </p:nvSpPr>
        <p:spPr bwMode="auto">
          <a:xfrm>
            <a:off x="5348287" y="4648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88" name="Rectangle 120"/>
          <p:cNvSpPr>
            <a:spLocks noChangeArrowheads="1"/>
          </p:cNvSpPr>
          <p:nvPr/>
        </p:nvSpPr>
        <p:spPr bwMode="auto">
          <a:xfrm>
            <a:off x="3062287" y="43434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89" name="Rectangle 121"/>
          <p:cNvSpPr>
            <a:spLocks noChangeArrowheads="1"/>
          </p:cNvSpPr>
          <p:nvPr/>
        </p:nvSpPr>
        <p:spPr bwMode="auto">
          <a:xfrm>
            <a:off x="3062287" y="4038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0" name="Rectangle 122"/>
          <p:cNvSpPr>
            <a:spLocks noChangeArrowheads="1"/>
          </p:cNvSpPr>
          <p:nvPr/>
        </p:nvSpPr>
        <p:spPr bwMode="auto">
          <a:xfrm>
            <a:off x="5348287" y="4267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1" name="Rectangle 123"/>
          <p:cNvSpPr>
            <a:spLocks noChangeArrowheads="1"/>
          </p:cNvSpPr>
          <p:nvPr/>
        </p:nvSpPr>
        <p:spPr bwMode="auto">
          <a:xfrm>
            <a:off x="8548687" y="4419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2" name="Rectangle 124"/>
          <p:cNvSpPr>
            <a:spLocks noChangeArrowheads="1"/>
          </p:cNvSpPr>
          <p:nvPr/>
        </p:nvSpPr>
        <p:spPr bwMode="auto">
          <a:xfrm>
            <a:off x="6643687" y="838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3" name="Rectangle 125"/>
          <p:cNvSpPr>
            <a:spLocks noChangeArrowheads="1"/>
          </p:cNvSpPr>
          <p:nvPr/>
        </p:nvSpPr>
        <p:spPr bwMode="auto">
          <a:xfrm>
            <a:off x="6643687" y="12954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94" name="Rectangle 126"/>
          <p:cNvSpPr>
            <a:spLocks noChangeArrowheads="1"/>
          </p:cNvSpPr>
          <p:nvPr/>
        </p:nvSpPr>
        <p:spPr bwMode="auto">
          <a:xfrm>
            <a:off x="2452687" y="17526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ALUOp</a:t>
            </a:r>
          </a:p>
        </p:txBody>
      </p:sp>
      <p:sp>
        <p:nvSpPr>
          <p:cNvPr id="295" name="Line 127"/>
          <p:cNvSpPr>
            <a:spLocks noChangeShapeType="1"/>
          </p:cNvSpPr>
          <p:nvPr/>
        </p:nvSpPr>
        <p:spPr bwMode="auto">
          <a:xfrm>
            <a:off x="6034087" y="5867400"/>
            <a:ext cx="0" cy="304800"/>
          </a:xfrm>
          <a:prstGeom prst="line">
            <a:avLst/>
          </a:prstGeom>
          <a:noFill/>
          <a:ln w="1905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6" name="Rectangle 128"/>
          <p:cNvSpPr>
            <a:spLocks noChangeArrowheads="1"/>
          </p:cNvSpPr>
          <p:nvPr/>
        </p:nvSpPr>
        <p:spPr bwMode="auto">
          <a:xfrm>
            <a:off x="4662487" y="5715000"/>
            <a:ext cx="7620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Instr[5-0]</a:t>
            </a:r>
          </a:p>
        </p:txBody>
      </p:sp>
      <p:sp>
        <p:nvSpPr>
          <p:cNvPr id="297" name="Rectangle 129"/>
          <p:cNvSpPr>
            <a:spLocks noChangeArrowheads="1"/>
          </p:cNvSpPr>
          <p:nvPr/>
        </p:nvSpPr>
        <p:spPr bwMode="auto">
          <a:xfrm>
            <a:off x="2605087" y="51816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Instr[15-0]</a:t>
            </a:r>
          </a:p>
        </p:txBody>
      </p:sp>
      <p:sp>
        <p:nvSpPr>
          <p:cNvPr id="298" name="Rectangle 130"/>
          <p:cNvSpPr>
            <a:spLocks noChangeArrowheads="1"/>
          </p:cNvSpPr>
          <p:nvPr/>
        </p:nvSpPr>
        <p:spPr bwMode="auto">
          <a:xfrm>
            <a:off x="2590800" y="33528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Instr[25-21]</a:t>
            </a:r>
          </a:p>
        </p:txBody>
      </p:sp>
      <p:sp>
        <p:nvSpPr>
          <p:cNvPr id="299" name="Rectangle 131"/>
          <p:cNvSpPr>
            <a:spLocks noChangeArrowheads="1"/>
          </p:cNvSpPr>
          <p:nvPr/>
        </p:nvSpPr>
        <p:spPr bwMode="auto">
          <a:xfrm>
            <a:off x="2590800" y="37338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Instr[20-16]</a:t>
            </a:r>
          </a:p>
        </p:txBody>
      </p:sp>
      <p:sp>
        <p:nvSpPr>
          <p:cNvPr id="300" name="Text Box 132"/>
          <p:cNvSpPr txBox="1">
            <a:spLocks noChangeArrowheads="1"/>
          </p:cNvSpPr>
          <p:nvPr/>
        </p:nvSpPr>
        <p:spPr bwMode="auto">
          <a:xfrm>
            <a:off x="2514600" y="4495800"/>
            <a:ext cx="701675" cy="457200"/>
          </a:xfrm>
          <a:prstGeom prst="rect">
            <a:avLst/>
          </a:prstGeom>
          <a:noFill/>
          <a:ln w="12700">
            <a:noFill/>
            <a:miter lim="800000"/>
            <a:headEnd/>
            <a:tailEnd/>
          </a:ln>
          <a:effectLst/>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Instr[15  -11]</a:t>
            </a:r>
          </a:p>
        </p:txBody>
      </p:sp>
      <p:sp>
        <p:nvSpPr>
          <p:cNvPr id="301" name="Line 133"/>
          <p:cNvSpPr>
            <a:spLocks noChangeShapeType="1"/>
          </p:cNvSpPr>
          <p:nvPr/>
        </p:nvSpPr>
        <p:spPr bwMode="auto">
          <a:xfrm>
            <a:off x="166687" y="685800"/>
            <a:ext cx="0" cy="3505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2" name="Line 134"/>
          <p:cNvSpPr>
            <a:spLocks noChangeShapeType="1"/>
          </p:cNvSpPr>
          <p:nvPr/>
        </p:nvSpPr>
        <p:spPr bwMode="auto">
          <a:xfrm>
            <a:off x="7024687" y="685800"/>
            <a:ext cx="0" cy="5334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3" name="Line 135"/>
          <p:cNvSpPr>
            <a:spLocks noChangeShapeType="1"/>
          </p:cNvSpPr>
          <p:nvPr/>
        </p:nvSpPr>
        <p:spPr bwMode="auto">
          <a:xfrm>
            <a:off x="5119687" y="4800600"/>
            <a:ext cx="0" cy="609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4" name="Oval 136"/>
          <p:cNvSpPr>
            <a:spLocks noChangeArrowheads="1"/>
          </p:cNvSpPr>
          <p:nvPr/>
        </p:nvSpPr>
        <p:spPr bwMode="auto">
          <a:xfrm>
            <a:off x="2909887" y="1676400"/>
            <a:ext cx="762000" cy="12192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5" name="Rectangle 137"/>
          <p:cNvSpPr>
            <a:spLocks noChangeArrowheads="1"/>
          </p:cNvSpPr>
          <p:nvPr/>
        </p:nvSpPr>
        <p:spPr bwMode="auto">
          <a:xfrm>
            <a:off x="3062287" y="21336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Control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Unit</a:t>
            </a:r>
          </a:p>
        </p:txBody>
      </p:sp>
      <p:sp>
        <p:nvSpPr>
          <p:cNvPr id="306" name="Line 138"/>
          <p:cNvSpPr>
            <a:spLocks noChangeShapeType="1"/>
          </p:cNvSpPr>
          <p:nvPr/>
        </p:nvSpPr>
        <p:spPr bwMode="auto">
          <a:xfrm>
            <a:off x="2605087" y="2362200"/>
            <a:ext cx="0" cy="2133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7" name="Line 139"/>
          <p:cNvSpPr>
            <a:spLocks noChangeShapeType="1"/>
          </p:cNvSpPr>
          <p:nvPr/>
        </p:nvSpPr>
        <p:spPr bwMode="auto">
          <a:xfrm>
            <a:off x="2605087" y="2362200"/>
            <a:ext cx="3048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8" name="Rectangle 140"/>
          <p:cNvSpPr>
            <a:spLocks noChangeArrowheads="1"/>
          </p:cNvSpPr>
          <p:nvPr/>
        </p:nvSpPr>
        <p:spPr bwMode="auto">
          <a:xfrm>
            <a:off x="2147887" y="21336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Instr[31-26]</a:t>
            </a:r>
          </a:p>
        </p:txBody>
      </p:sp>
      <p:sp>
        <p:nvSpPr>
          <p:cNvPr id="309" name="AutoShape 141"/>
          <p:cNvSpPr>
            <a:spLocks noChangeArrowheads="1"/>
          </p:cNvSpPr>
          <p:nvPr/>
        </p:nvSpPr>
        <p:spPr bwMode="auto">
          <a:xfrm>
            <a:off x="6338887" y="1828800"/>
            <a:ext cx="304800" cy="304800"/>
          </a:xfrm>
          <a:prstGeom prst="flowChartDelay">
            <a:avLst/>
          </a:prstGeom>
          <a:noFill/>
          <a:ln w="12700">
            <a:solidFill>
              <a:srgbClr val="FC012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Line 142"/>
          <p:cNvSpPr>
            <a:spLocks noChangeShapeType="1"/>
          </p:cNvSpPr>
          <p:nvPr/>
        </p:nvSpPr>
        <p:spPr bwMode="auto">
          <a:xfrm>
            <a:off x="6643687" y="1981200"/>
            <a:ext cx="152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1" name="Line 143"/>
          <p:cNvSpPr>
            <a:spLocks noChangeShapeType="1"/>
          </p:cNvSpPr>
          <p:nvPr/>
        </p:nvSpPr>
        <p:spPr bwMode="auto">
          <a:xfrm>
            <a:off x="6186487" y="2057400"/>
            <a:ext cx="152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Line 144"/>
          <p:cNvSpPr>
            <a:spLocks noChangeShapeType="1"/>
          </p:cNvSpPr>
          <p:nvPr/>
        </p:nvSpPr>
        <p:spPr bwMode="auto">
          <a:xfrm>
            <a:off x="3671887" y="2057400"/>
            <a:ext cx="2438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3" name="Rectangle 145"/>
          <p:cNvSpPr>
            <a:spLocks noChangeArrowheads="1"/>
          </p:cNvSpPr>
          <p:nvPr/>
        </p:nvSpPr>
        <p:spPr bwMode="auto">
          <a:xfrm>
            <a:off x="3748087" y="18288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Branch</a:t>
            </a:r>
          </a:p>
        </p:txBody>
      </p:sp>
      <p:sp>
        <p:nvSpPr>
          <p:cNvPr id="314" name="Line 146"/>
          <p:cNvSpPr>
            <a:spLocks noChangeShapeType="1"/>
          </p:cNvSpPr>
          <p:nvPr/>
        </p:nvSpPr>
        <p:spPr bwMode="auto">
          <a:xfrm>
            <a:off x="3671887" y="2209800"/>
            <a:ext cx="5181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5" name="Line 147"/>
          <p:cNvSpPr>
            <a:spLocks noChangeShapeType="1"/>
          </p:cNvSpPr>
          <p:nvPr/>
        </p:nvSpPr>
        <p:spPr bwMode="auto">
          <a:xfrm>
            <a:off x="7481887" y="5181600"/>
            <a:ext cx="1371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6" name="Line 148"/>
          <p:cNvSpPr>
            <a:spLocks noChangeShapeType="1"/>
          </p:cNvSpPr>
          <p:nvPr/>
        </p:nvSpPr>
        <p:spPr bwMode="auto">
          <a:xfrm>
            <a:off x="8853487" y="2209800"/>
            <a:ext cx="0" cy="29718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7" name="Line 149"/>
          <p:cNvSpPr>
            <a:spLocks noChangeShapeType="1"/>
          </p:cNvSpPr>
          <p:nvPr/>
        </p:nvSpPr>
        <p:spPr bwMode="auto">
          <a:xfrm>
            <a:off x="3671887" y="2362200"/>
            <a:ext cx="49530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8" name="Line 150"/>
          <p:cNvSpPr>
            <a:spLocks noChangeShapeType="1"/>
          </p:cNvSpPr>
          <p:nvPr/>
        </p:nvSpPr>
        <p:spPr bwMode="auto">
          <a:xfrm>
            <a:off x="3671887" y="2514600"/>
            <a:ext cx="38100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9" name="Line 151"/>
          <p:cNvSpPr>
            <a:spLocks noChangeShapeType="1"/>
          </p:cNvSpPr>
          <p:nvPr/>
        </p:nvSpPr>
        <p:spPr bwMode="auto">
          <a:xfrm>
            <a:off x="3519487" y="2819400"/>
            <a:ext cx="609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0" name="Line 152"/>
          <p:cNvSpPr>
            <a:spLocks noChangeShapeType="1"/>
          </p:cNvSpPr>
          <p:nvPr/>
        </p:nvSpPr>
        <p:spPr bwMode="auto">
          <a:xfrm>
            <a:off x="3595687" y="2667000"/>
            <a:ext cx="18288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1" name="Line 153"/>
          <p:cNvSpPr>
            <a:spLocks noChangeShapeType="1"/>
          </p:cNvSpPr>
          <p:nvPr/>
        </p:nvSpPr>
        <p:spPr bwMode="auto">
          <a:xfrm>
            <a:off x="5424487" y="2667000"/>
            <a:ext cx="0" cy="1676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2" name="Line 154"/>
          <p:cNvSpPr>
            <a:spLocks noChangeShapeType="1"/>
          </p:cNvSpPr>
          <p:nvPr/>
        </p:nvSpPr>
        <p:spPr bwMode="auto">
          <a:xfrm>
            <a:off x="2528887" y="6172200"/>
            <a:ext cx="3505200" cy="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3" name="Line 155"/>
          <p:cNvSpPr>
            <a:spLocks noChangeShapeType="1"/>
          </p:cNvSpPr>
          <p:nvPr/>
        </p:nvSpPr>
        <p:spPr bwMode="auto">
          <a:xfrm>
            <a:off x="2528887" y="1981200"/>
            <a:ext cx="0" cy="419100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4" name="Line 156"/>
          <p:cNvSpPr>
            <a:spLocks noChangeShapeType="1"/>
          </p:cNvSpPr>
          <p:nvPr/>
        </p:nvSpPr>
        <p:spPr bwMode="auto">
          <a:xfrm>
            <a:off x="2528887" y="1981200"/>
            <a:ext cx="457200" cy="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5" name="Line 157"/>
          <p:cNvSpPr>
            <a:spLocks noChangeShapeType="1"/>
          </p:cNvSpPr>
          <p:nvPr/>
        </p:nvSpPr>
        <p:spPr bwMode="auto">
          <a:xfrm>
            <a:off x="3595687" y="5410200"/>
            <a:ext cx="0" cy="6096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6" name="Line 158"/>
          <p:cNvSpPr>
            <a:spLocks noChangeShapeType="1"/>
          </p:cNvSpPr>
          <p:nvPr/>
        </p:nvSpPr>
        <p:spPr bwMode="auto">
          <a:xfrm>
            <a:off x="5500687" y="5334000"/>
            <a:ext cx="0" cy="6858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7" name="Line 159"/>
          <p:cNvSpPr>
            <a:spLocks noChangeShapeType="1"/>
          </p:cNvSpPr>
          <p:nvPr/>
        </p:nvSpPr>
        <p:spPr bwMode="auto">
          <a:xfrm>
            <a:off x="6110287" y="1905000"/>
            <a:ext cx="228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8" name="Line 160"/>
          <p:cNvSpPr>
            <a:spLocks noChangeShapeType="1"/>
          </p:cNvSpPr>
          <p:nvPr/>
        </p:nvSpPr>
        <p:spPr bwMode="auto">
          <a:xfrm flipV="1">
            <a:off x="6110287" y="1905000"/>
            <a:ext cx="0" cy="1524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9" name="Line 161"/>
          <p:cNvSpPr>
            <a:spLocks noChangeShapeType="1"/>
          </p:cNvSpPr>
          <p:nvPr/>
        </p:nvSpPr>
        <p:spPr bwMode="auto">
          <a:xfrm>
            <a:off x="2071687" y="1295400"/>
            <a:ext cx="3048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0" name="Line 162"/>
          <p:cNvSpPr>
            <a:spLocks noChangeShapeType="1"/>
          </p:cNvSpPr>
          <p:nvPr/>
        </p:nvSpPr>
        <p:spPr bwMode="auto">
          <a:xfrm>
            <a:off x="4891087" y="44196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1" name="Line 163"/>
          <p:cNvSpPr>
            <a:spLocks noChangeShapeType="1"/>
          </p:cNvSpPr>
          <p:nvPr/>
        </p:nvSpPr>
        <p:spPr bwMode="auto">
          <a:xfrm>
            <a:off x="6415087" y="3733800"/>
            <a:ext cx="0" cy="457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2" name="Line 164"/>
          <p:cNvSpPr>
            <a:spLocks noChangeShapeType="1"/>
          </p:cNvSpPr>
          <p:nvPr/>
        </p:nvSpPr>
        <p:spPr bwMode="auto">
          <a:xfrm>
            <a:off x="6415087" y="4191000"/>
            <a:ext cx="0" cy="1371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3" name="Line 165"/>
          <p:cNvSpPr>
            <a:spLocks noChangeShapeType="1"/>
          </p:cNvSpPr>
          <p:nvPr/>
        </p:nvSpPr>
        <p:spPr bwMode="auto">
          <a:xfrm>
            <a:off x="5119687" y="1752600"/>
            <a:ext cx="0" cy="30480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4" name="Line 166"/>
          <p:cNvSpPr>
            <a:spLocks noChangeShapeType="1"/>
          </p:cNvSpPr>
          <p:nvPr/>
        </p:nvSpPr>
        <p:spPr bwMode="auto">
          <a:xfrm>
            <a:off x="2605087" y="4495800"/>
            <a:ext cx="0" cy="9144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80944" name="Comment 48"/>
          <p:cNvSpPr>
            <a:spLocks noRot="1" noChangeAspect="1" noEditPoints="1" noChangeArrowheads="1" noChangeShapeType="1" noTextEdit="1"/>
          </p:cNvSpPr>
          <p:nvPr/>
        </p:nvSpPr>
        <p:spPr bwMode="auto">
          <a:xfrm>
            <a:off x="596900" y="4159250"/>
            <a:ext cx="376238" cy="34925"/>
          </a:xfrm>
          <a:custGeom>
            <a:avLst/>
            <a:gdLst>
              <a:gd name="T0" fmla="+- 0 1683 1658"/>
              <a:gd name="T1" fmla="*/ T0 w 1045"/>
              <a:gd name="T2" fmla="+- 0 11558 11555"/>
              <a:gd name="T3" fmla="*/ 11558 h 94"/>
              <a:gd name="T4" fmla="+- 0 1671 1658"/>
              <a:gd name="T5" fmla="*/ T4 w 1045"/>
              <a:gd name="T6" fmla="+- 0 11557 11555"/>
              <a:gd name="T7" fmla="*/ 11557 h 94"/>
              <a:gd name="T8" fmla="+- 0 1666 1658"/>
              <a:gd name="T9" fmla="*/ T8 w 1045"/>
              <a:gd name="T10" fmla="+- 0 11556 11555"/>
              <a:gd name="T11" fmla="*/ 11556 h 94"/>
              <a:gd name="T12" fmla="+- 0 1658 1658"/>
              <a:gd name="T13" fmla="*/ T12 w 1045"/>
              <a:gd name="T14" fmla="+- 0 11555 11555"/>
              <a:gd name="T15" fmla="*/ 11555 h 94"/>
              <a:gd name="T16" fmla="+- 0 1692 1658"/>
              <a:gd name="T17" fmla="*/ T16 w 1045"/>
              <a:gd name="T18" fmla="+- 0 11560 11555"/>
              <a:gd name="T19" fmla="*/ 11560 h 94"/>
              <a:gd name="T20" fmla="+- 0 1727 1658"/>
              <a:gd name="T21" fmla="*/ T20 w 1045"/>
              <a:gd name="T22" fmla="+- 0 11563 11555"/>
              <a:gd name="T23" fmla="*/ 11563 h 94"/>
              <a:gd name="T24" fmla="+- 0 1761 1658"/>
              <a:gd name="T25" fmla="*/ T24 w 1045"/>
              <a:gd name="T26" fmla="+- 0 11565 11555"/>
              <a:gd name="T27" fmla="*/ 11565 h 94"/>
              <a:gd name="T28" fmla="+- 0 1816 1658"/>
              <a:gd name="T29" fmla="*/ T28 w 1045"/>
              <a:gd name="T30" fmla="+- 0 11568 11555"/>
              <a:gd name="T31" fmla="*/ 11568 h 94"/>
              <a:gd name="T32" fmla="+- 0 1870 1658"/>
              <a:gd name="T33" fmla="*/ T32 w 1045"/>
              <a:gd name="T34" fmla="+- 0 11572 11555"/>
              <a:gd name="T35" fmla="*/ 11572 h 94"/>
              <a:gd name="T36" fmla="+- 0 1925 1658"/>
              <a:gd name="T37" fmla="*/ T36 w 1045"/>
              <a:gd name="T38" fmla="+- 0 11579 11555"/>
              <a:gd name="T39" fmla="*/ 11579 h 94"/>
              <a:gd name="T40" fmla="+- 0 2019 1658"/>
              <a:gd name="T41" fmla="*/ T40 w 1045"/>
              <a:gd name="T42" fmla="+- 0 11591 11555"/>
              <a:gd name="T43" fmla="*/ 11591 h 94"/>
              <a:gd name="T44" fmla="+- 0 2111 1658"/>
              <a:gd name="T45" fmla="*/ T44 w 1045"/>
              <a:gd name="T46" fmla="+- 0 11617 11555"/>
              <a:gd name="T47" fmla="*/ 11617 h 94"/>
              <a:gd name="T48" fmla="+- 0 2204 1658"/>
              <a:gd name="T49" fmla="*/ T48 w 1045"/>
              <a:gd name="T50" fmla="+- 0 11633 11555"/>
              <a:gd name="T51" fmla="*/ 11633 h 94"/>
              <a:gd name="T52" fmla="+- 0 2262 1658"/>
              <a:gd name="T53" fmla="*/ T52 w 1045"/>
              <a:gd name="T54" fmla="+- 0 11643 11555"/>
              <a:gd name="T55" fmla="*/ 11643 h 94"/>
              <a:gd name="T56" fmla="+- 0 2322 1658"/>
              <a:gd name="T57" fmla="*/ T56 w 1045"/>
              <a:gd name="T58" fmla="+- 0 11648 11555"/>
              <a:gd name="T59" fmla="*/ 11648 h 94"/>
              <a:gd name="T60" fmla="+- 0 2381 1658"/>
              <a:gd name="T61" fmla="*/ T60 w 1045"/>
              <a:gd name="T62" fmla="+- 0 11648 11555"/>
              <a:gd name="T63" fmla="*/ 11648 h 94"/>
              <a:gd name="T64" fmla="+- 0 2418 1658"/>
              <a:gd name="T65" fmla="*/ T64 w 1045"/>
              <a:gd name="T66" fmla="+- 0 11648 11555"/>
              <a:gd name="T67" fmla="*/ 11648 h 94"/>
              <a:gd name="T68" fmla="+- 0 2456 1658"/>
              <a:gd name="T69" fmla="*/ T68 w 1045"/>
              <a:gd name="T70" fmla="+- 0 11647 11555"/>
              <a:gd name="T71" fmla="*/ 11647 h 94"/>
              <a:gd name="T72" fmla="+- 0 2493 1658"/>
              <a:gd name="T73" fmla="*/ T72 w 1045"/>
              <a:gd name="T74" fmla="+- 0 11644 11555"/>
              <a:gd name="T75" fmla="*/ 11644 h 94"/>
              <a:gd name="T76" fmla="+- 0 2511 1658"/>
              <a:gd name="T77" fmla="*/ T76 w 1045"/>
              <a:gd name="T78" fmla="+- 0 11643 11555"/>
              <a:gd name="T79" fmla="*/ 11643 h 94"/>
              <a:gd name="T80" fmla="+- 0 2530 1658"/>
              <a:gd name="T81" fmla="*/ T80 w 1045"/>
              <a:gd name="T82" fmla="+- 0 11642 11555"/>
              <a:gd name="T83" fmla="*/ 11642 h 94"/>
              <a:gd name="T84" fmla="+- 0 2548 1658"/>
              <a:gd name="T85" fmla="*/ T84 w 1045"/>
              <a:gd name="T86" fmla="+- 0 11640 11555"/>
              <a:gd name="T87" fmla="*/ 11640 h 94"/>
              <a:gd name="T88" fmla="+- 0 2572 1658"/>
              <a:gd name="T89" fmla="*/ T88 w 1045"/>
              <a:gd name="T90" fmla="+- 0 11637 11555"/>
              <a:gd name="T91" fmla="*/ 11637 h 94"/>
              <a:gd name="T92" fmla="+- 0 2594 1658"/>
              <a:gd name="T93" fmla="*/ T92 w 1045"/>
              <a:gd name="T94" fmla="+- 0 11633 11555"/>
              <a:gd name="T95" fmla="*/ 11633 h 94"/>
              <a:gd name="T96" fmla="+- 0 2618 1658"/>
              <a:gd name="T97" fmla="*/ T96 w 1045"/>
              <a:gd name="T98" fmla="+- 0 11633 11555"/>
              <a:gd name="T99" fmla="*/ 11633 h 94"/>
              <a:gd name="T100" fmla="+- 0 2634 1658"/>
              <a:gd name="T101" fmla="*/ T100 w 1045"/>
              <a:gd name="T102" fmla="+- 0 11633 11555"/>
              <a:gd name="T103" fmla="*/ 11633 h 94"/>
              <a:gd name="T104" fmla="+- 0 2650 1658"/>
              <a:gd name="T105" fmla="*/ T104 w 1045"/>
              <a:gd name="T106" fmla="+- 0 11633 11555"/>
              <a:gd name="T107" fmla="*/ 11633 h 94"/>
              <a:gd name="T108" fmla="+- 0 2666 1658"/>
              <a:gd name="T109" fmla="*/ T108 w 1045"/>
              <a:gd name="T110" fmla="+- 0 11632 11555"/>
              <a:gd name="T111" fmla="*/ 11632 h 94"/>
              <a:gd name="T112" fmla="+- 0 2681 1658"/>
              <a:gd name="T113" fmla="*/ T112 w 1045"/>
              <a:gd name="T114" fmla="+- 0 11631 11555"/>
              <a:gd name="T115" fmla="*/ 11631 h 94"/>
              <a:gd name="T116" fmla="+- 0 2719 1658"/>
              <a:gd name="T117" fmla="*/ T116 w 1045"/>
              <a:gd name="T118" fmla="+- 0 11639 11555"/>
              <a:gd name="T119" fmla="*/ 11639 h 94"/>
              <a:gd name="T120" fmla="+- 0 2685 1658"/>
              <a:gd name="T121" fmla="*/ T120 w 1045"/>
              <a:gd name="T122" fmla="+- 0 11628 11555"/>
              <a:gd name="T123" fmla="*/ 11628 h 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1045" h="94" extrusionOk="0">
                <a:moveTo>
                  <a:pt x="25" y="3"/>
                </a:moveTo>
                <a:cubicBezTo>
                  <a:pt x="13" y="2"/>
                  <a:pt x="8" y="1"/>
                  <a:pt x="0" y="0"/>
                </a:cubicBezTo>
                <a:cubicBezTo>
                  <a:pt x="34" y="5"/>
                  <a:pt x="69" y="8"/>
                  <a:pt x="103" y="10"/>
                </a:cubicBezTo>
                <a:cubicBezTo>
                  <a:pt x="158" y="13"/>
                  <a:pt x="212" y="17"/>
                  <a:pt x="267" y="24"/>
                </a:cubicBezTo>
                <a:cubicBezTo>
                  <a:pt x="361" y="36"/>
                  <a:pt x="453" y="62"/>
                  <a:pt x="546" y="78"/>
                </a:cubicBezTo>
                <a:cubicBezTo>
                  <a:pt x="604" y="88"/>
                  <a:pt x="664" y="93"/>
                  <a:pt x="723" y="93"/>
                </a:cubicBezTo>
                <a:cubicBezTo>
                  <a:pt x="760" y="93"/>
                  <a:pt x="798" y="92"/>
                  <a:pt x="835" y="89"/>
                </a:cubicBezTo>
                <a:cubicBezTo>
                  <a:pt x="853" y="88"/>
                  <a:pt x="872" y="87"/>
                  <a:pt x="890" y="85"/>
                </a:cubicBezTo>
                <a:cubicBezTo>
                  <a:pt x="914" y="82"/>
                  <a:pt x="936" y="78"/>
                  <a:pt x="960" y="78"/>
                </a:cubicBezTo>
                <a:cubicBezTo>
                  <a:pt x="976" y="78"/>
                  <a:pt x="992" y="78"/>
                  <a:pt x="1008" y="77"/>
                </a:cubicBezTo>
                <a:cubicBezTo>
                  <a:pt x="1023" y="76"/>
                  <a:pt x="1061" y="84"/>
                  <a:pt x="1027" y="73"/>
                </a:cubicBezTo>
              </a:path>
            </a:pathLst>
          </a:custGeom>
          <a:noFill/>
          <a:ln w="19050" cap="rnd">
            <a:solidFill>
              <a:srgbClr val="0070C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949" name="Comment 53"/>
          <p:cNvSpPr>
            <a:spLocks noRot="1" noChangeAspect="1" noEditPoints="1" noChangeArrowheads="1" noChangeShapeType="1" noTextEdit="1"/>
          </p:cNvSpPr>
          <p:nvPr/>
        </p:nvSpPr>
        <p:spPr bwMode="auto">
          <a:xfrm>
            <a:off x="8474075" y="5500688"/>
            <a:ext cx="6350" cy="4762"/>
          </a:xfrm>
          <a:custGeom>
            <a:avLst/>
            <a:gdLst>
              <a:gd name="T0" fmla="+- 0 23557 23541"/>
              <a:gd name="T1" fmla="*/ T0 w 17"/>
              <a:gd name="T2" fmla="+- 0 15290 15279"/>
              <a:gd name="T3" fmla="*/ 15290 h 12"/>
              <a:gd name="T4" fmla="+- 0 23549 23541"/>
              <a:gd name="T5" fmla="*/ T4 w 17"/>
              <a:gd name="T6" fmla="+- 0 15273 15279"/>
              <a:gd name="T7" fmla="*/ 15273 h 12"/>
              <a:gd name="T8" fmla="+- 0 23559 23541"/>
              <a:gd name="T9" fmla="*/ T8 w 17"/>
              <a:gd name="T10" fmla="+- 0 15288 15279"/>
              <a:gd name="T11" fmla="*/ 15288 h 12"/>
              <a:gd name="T12" fmla="+- 0 23541 23541"/>
              <a:gd name="T13" fmla="*/ T12 w 17"/>
              <a:gd name="T14" fmla="+- 0 15284 15279"/>
              <a:gd name="T15" fmla="*/ 15284 h 12"/>
            </a:gdLst>
            <a:ahLst/>
            <a:cxnLst>
              <a:cxn ang="0">
                <a:pos x="T1" y="T3"/>
              </a:cxn>
              <a:cxn ang="0">
                <a:pos x="T5" y="T7"/>
              </a:cxn>
              <a:cxn ang="0">
                <a:pos x="T9" y="T11"/>
              </a:cxn>
              <a:cxn ang="0">
                <a:pos x="T13" y="T15"/>
              </a:cxn>
            </a:cxnLst>
            <a:rect l="0" t="0" r="r" b="b"/>
            <a:pathLst>
              <a:path w="17" h="12" extrusionOk="0">
                <a:moveTo>
                  <a:pt x="16" y="11"/>
                </a:moveTo>
                <a:cubicBezTo>
                  <a:pt x="8" y="-6"/>
                  <a:pt x="18" y="9"/>
                  <a:pt x="0" y="5"/>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85703034"/>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152400"/>
            <a:ext cx="8229600" cy="334962"/>
          </a:xfrm>
        </p:spPr>
        <p:txBody>
          <a:bodyPr>
            <a:normAutofit fontScale="90000"/>
          </a:bodyPr>
          <a:lstStyle/>
          <a:p>
            <a:r>
              <a:rPr lang="en-US" b="1" dirty="0" smtClean="0"/>
              <a:t>BXL </a:t>
            </a:r>
            <a:r>
              <a:rPr lang="en-US" b="1" dirty="0" err="1" smtClean="0"/>
              <a:t>đơn</a:t>
            </a:r>
            <a:r>
              <a:rPr lang="en-US" b="1" dirty="0" smtClean="0"/>
              <a:t> </a:t>
            </a:r>
            <a:r>
              <a:rPr lang="en-US" b="1" dirty="0" err="1" smtClean="0"/>
              <a:t>xung</a:t>
            </a:r>
            <a:r>
              <a:rPr lang="en-US" b="1" dirty="0" smtClean="0"/>
              <a:t> </a:t>
            </a:r>
            <a:r>
              <a:rPr lang="en-US" b="1" dirty="0" err="1" smtClean="0"/>
              <a:t>nhịp</a:t>
            </a:r>
            <a:r>
              <a:rPr lang="en-US" b="1" dirty="0" smtClean="0"/>
              <a:t> (3) – </a:t>
            </a:r>
            <a:r>
              <a:rPr lang="en-US" b="1" dirty="0" err="1" smtClean="0"/>
              <a:t>Lệnh</a:t>
            </a:r>
            <a:r>
              <a:rPr lang="en-US" b="1" dirty="0" smtClean="0"/>
              <a:t> </a:t>
            </a:r>
            <a:r>
              <a:rPr lang="en-US" b="1" dirty="0" err="1" smtClean="0"/>
              <a:t>lw</a:t>
            </a:r>
            <a:r>
              <a:rPr lang="en-US" b="1" dirty="0" smtClean="0"/>
              <a:t>, </a:t>
            </a:r>
            <a:r>
              <a:rPr lang="en-US" b="1" dirty="0" err="1" smtClean="0"/>
              <a:t>sw</a:t>
            </a:r>
            <a:endParaRPr lang="en-US" b="1" dirty="0"/>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49</a:t>
            </a:fld>
            <a:endParaRPr lang="en-US" dirty="0"/>
          </a:p>
        </p:txBody>
      </p:sp>
      <p:grpSp>
        <p:nvGrpSpPr>
          <p:cNvPr id="504" name="Group 3"/>
          <p:cNvGrpSpPr>
            <a:grpSpLocks/>
          </p:cNvGrpSpPr>
          <p:nvPr/>
        </p:nvGrpSpPr>
        <p:grpSpPr bwMode="auto">
          <a:xfrm>
            <a:off x="1676400" y="762000"/>
            <a:ext cx="381000" cy="990600"/>
            <a:chOff x="1392" y="2880"/>
            <a:chExt cx="288" cy="480"/>
          </a:xfrm>
        </p:grpSpPr>
        <p:sp>
          <p:nvSpPr>
            <p:cNvPr id="505" name="Line 4"/>
            <p:cNvSpPr>
              <a:spLocks noChangeShapeType="1"/>
            </p:cNvSpPr>
            <p:nvPr/>
          </p:nvSpPr>
          <p:spPr bwMode="auto">
            <a:xfrm>
              <a:off x="1392" y="3072"/>
              <a:ext cx="48" cy="48"/>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6" name="Line 5"/>
            <p:cNvSpPr>
              <a:spLocks noChangeShapeType="1"/>
            </p:cNvSpPr>
            <p:nvPr/>
          </p:nvSpPr>
          <p:spPr bwMode="auto">
            <a:xfrm flipH="1">
              <a:off x="1392" y="3120"/>
              <a:ext cx="48" cy="48"/>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7" name="Line 6"/>
            <p:cNvSpPr>
              <a:spLocks noChangeShapeType="1"/>
            </p:cNvSpPr>
            <p:nvPr/>
          </p:nvSpPr>
          <p:spPr bwMode="auto">
            <a:xfrm flipV="1">
              <a:off x="1392" y="2880"/>
              <a:ext cx="0" cy="192"/>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8" name="Line 7"/>
            <p:cNvSpPr>
              <a:spLocks noChangeShapeType="1"/>
            </p:cNvSpPr>
            <p:nvPr/>
          </p:nvSpPr>
          <p:spPr bwMode="auto">
            <a:xfrm flipV="1">
              <a:off x="1392" y="3168"/>
              <a:ext cx="0" cy="192"/>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09" name="Line 8"/>
            <p:cNvSpPr>
              <a:spLocks noChangeShapeType="1"/>
            </p:cNvSpPr>
            <p:nvPr/>
          </p:nvSpPr>
          <p:spPr bwMode="auto">
            <a:xfrm flipV="1">
              <a:off x="1392" y="3216"/>
              <a:ext cx="288" cy="144"/>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0" name="Line 9"/>
            <p:cNvSpPr>
              <a:spLocks noChangeShapeType="1"/>
            </p:cNvSpPr>
            <p:nvPr/>
          </p:nvSpPr>
          <p:spPr bwMode="auto">
            <a:xfrm flipV="1">
              <a:off x="1680" y="3024"/>
              <a:ext cx="0" cy="192"/>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1" name="Line 10"/>
            <p:cNvSpPr>
              <a:spLocks noChangeShapeType="1"/>
            </p:cNvSpPr>
            <p:nvPr/>
          </p:nvSpPr>
          <p:spPr bwMode="auto">
            <a:xfrm>
              <a:off x="1392" y="2880"/>
              <a:ext cx="288" cy="144"/>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12" name="Rectangle 11"/>
          <p:cNvSpPr>
            <a:spLocks noChangeArrowheads="1"/>
          </p:cNvSpPr>
          <p:nvPr/>
        </p:nvSpPr>
        <p:spPr bwMode="auto">
          <a:xfrm>
            <a:off x="976313" y="3429000"/>
            <a:ext cx="1447800" cy="1447800"/>
          </a:xfrm>
          <a:prstGeom prst="rect">
            <a:avLst/>
          </a:pr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3" name="Rectangle 12"/>
          <p:cNvSpPr>
            <a:spLocks noChangeArrowheads="1"/>
          </p:cNvSpPr>
          <p:nvPr/>
        </p:nvSpPr>
        <p:spPr bwMode="auto">
          <a:xfrm>
            <a:off x="442913" y="3810000"/>
            <a:ext cx="228600" cy="838200"/>
          </a:xfrm>
          <a:prstGeom prst="rect">
            <a:avLst/>
          </a:pr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4" name="Line 13"/>
          <p:cNvSpPr>
            <a:spLocks noChangeShapeType="1"/>
          </p:cNvSpPr>
          <p:nvPr/>
        </p:nvSpPr>
        <p:spPr bwMode="auto">
          <a:xfrm>
            <a:off x="671513" y="4191000"/>
            <a:ext cx="3048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5" name="Line 14"/>
          <p:cNvSpPr>
            <a:spLocks noChangeShapeType="1"/>
          </p:cNvSpPr>
          <p:nvPr/>
        </p:nvSpPr>
        <p:spPr bwMode="auto">
          <a:xfrm>
            <a:off x="762000" y="914400"/>
            <a:ext cx="9144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6" name="Line 15"/>
          <p:cNvSpPr>
            <a:spLocks noChangeShapeType="1"/>
          </p:cNvSpPr>
          <p:nvPr/>
        </p:nvSpPr>
        <p:spPr bwMode="auto">
          <a:xfrm>
            <a:off x="1295400" y="1600200"/>
            <a:ext cx="3810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7" name="Text Box 16"/>
          <p:cNvSpPr txBox="1">
            <a:spLocks noChangeArrowheads="1"/>
          </p:cNvSpPr>
          <p:nvPr/>
        </p:nvSpPr>
        <p:spPr bwMode="auto">
          <a:xfrm>
            <a:off x="900113" y="3962400"/>
            <a:ext cx="741362" cy="45720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518" name="Text Box 17"/>
          <p:cNvSpPr txBox="1">
            <a:spLocks noChangeArrowheads="1"/>
          </p:cNvSpPr>
          <p:nvPr/>
        </p:nvSpPr>
        <p:spPr bwMode="auto">
          <a:xfrm>
            <a:off x="1662113" y="4038600"/>
            <a:ext cx="869950"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Instr[31-0]</a:t>
            </a:r>
          </a:p>
        </p:txBody>
      </p:sp>
      <p:sp>
        <p:nvSpPr>
          <p:cNvPr id="519" name="Text Box 18"/>
          <p:cNvSpPr txBox="1">
            <a:spLocks noChangeArrowheads="1"/>
          </p:cNvSpPr>
          <p:nvPr/>
        </p:nvSpPr>
        <p:spPr bwMode="auto">
          <a:xfrm>
            <a:off x="1204913" y="3505200"/>
            <a:ext cx="973137"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Instruction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520" name="Text Box 19"/>
          <p:cNvSpPr txBox="1">
            <a:spLocks noChangeArrowheads="1"/>
          </p:cNvSpPr>
          <p:nvPr/>
        </p:nvSpPr>
        <p:spPr bwMode="auto">
          <a:xfrm>
            <a:off x="1676400" y="1143000"/>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521" name="Text Box 20"/>
          <p:cNvSpPr txBox="1">
            <a:spLocks noChangeArrowheads="1"/>
          </p:cNvSpPr>
          <p:nvPr/>
        </p:nvSpPr>
        <p:spPr bwMode="auto">
          <a:xfrm>
            <a:off x="366713" y="4038600"/>
            <a:ext cx="395287"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PC</a:t>
            </a:r>
          </a:p>
        </p:txBody>
      </p:sp>
      <p:sp>
        <p:nvSpPr>
          <p:cNvPr id="522" name="Line 21"/>
          <p:cNvSpPr>
            <a:spLocks noChangeShapeType="1"/>
          </p:cNvSpPr>
          <p:nvPr/>
        </p:nvSpPr>
        <p:spPr bwMode="auto">
          <a:xfrm>
            <a:off x="152400" y="685800"/>
            <a:ext cx="68580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3" name="Line 22"/>
          <p:cNvSpPr>
            <a:spLocks noChangeShapeType="1"/>
          </p:cNvSpPr>
          <p:nvPr/>
        </p:nvSpPr>
        <p:spPr bwMode="auto">
          <a:xfrm>
            <a:off x="138113" y="4191000"/>
            <a:ext cx="3048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4" name="Text Box 23"/>
          <p:cNvSpPr txBox="1">
            <a:spLocks noChangeArrowheads="1"/>
          </p:cNvSpPr>
          <p:nvPr/>
        </p:nvSpPr>
        <p:spPr bwMode="auto">
          <a:xfrm>
            <a:off x="1066800" y="1447800"/>
            <a:ext cx="268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4</a:t>
            </a:r>
          </a:p>
        </p:txBody>
      </p:sp>
      <p:sp>
        <p:nvSpPr>
          <p:cNvPr id="525" name="Rectangle 24"/>
          <p:cNvSpPr>
            <a:spLocks noChangeArrowheads="1"/>
          </p:cNvSpPr>
          <p:nvPr/>
        </p:nvSpPr>
        <p:spPr bwMode="auto">
          <a:xfrm>
            <a:off x="3429000" y="3429000"/>
            <a:ext cx="1447800" cy="1447800"/>
          </a:xfrm>
          <a:prstGeom prst="rect">
            <a:avLst/>
          </a:pr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6" name="Line 25"/>
          <p:cNvSpPr>
            <a:spLocks noChangeShapeType="1"/>
          </p:cNvSpPr>
          <p:nvPr/>
        </p:nvSpPr>
        <p:spPr bwMode="auto">
          <a:xfrm>
            <a:off x="2424113" y="4191000"/>
            <a:ext cx="1524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7" name="Line 26"/>
          <p:cNvSpPr>
            <a:spLocks noChangeShapeType="1"/>
          </p:cNvSpPr>
          <p:nvPr/>
        </p:nvSpPr>
        <p:spPr bwMode="auto">
          <a:xfrm>
            <a:off x="2895600" y="3962400"/>
            <a:ext cx="5334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8" name="Line 27"/>
          <p:cNvSpPr>
            <a:spLocks noChangeShapeType="1"/>
          </p:cNvSpPr>
          <p:nvPr/>
        </p:nvSpPr>
        <p:spPr bwMode="auto">
          <a:xfrm>
            <a:off x="2576513" y="4495800"/>
            <a:ext cx="471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9" name="Line 28"/>
          <p:cNvSpPr>
            <a:spLocks noChangeShapeType="1"/>
          </p:cNvSpPr>
          <p:nvPr/>
        </p:nvSpPr>
        <p:spPr bwMode="auto">
          <a:xfrm>
            <a:off x="8305800" y="45720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0" name="Line 29"/>
          <p:cNvSpPr>
            <a:spLocks noChangeShapeType="1"/>
          </p:cNvSpPr>
          <p:nvPr/>
        </p:nvSpPr>
        <p:spPr bwMode="auto">
          <a:xfrm>
            <a:off x="2576513" y="3581400"/>
            <a:ext cx="852487" cy="0"/>
          </a:xfrm>
          <a:prstGeom prst="line">
            <a:avLst/>
          </a:prstGeom>
          <a:noFill/>
          <a:ln w="19050">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1" name="Line 30"/>
          <p:cNvSpPr>
            <a:spLocks noChangeShapeType="1"/>
          </p:cNvSpPr>
          <p:nvPr/>
        </p:nvSpPr>
        <p:spPr bwMode="auto">
          <a:xfrm>
            <a:off x="4876800" y="3810000"/>
            <a:ext cx="8636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2" name="Line 31"/>
          <p:cNvSpPr>
            <a:spLocks noChangeShapeType="1"/>
          </p:cNvSpPr>
          <p:nvPr/>
        </p:nvSpPr>
        <p:spPr bwMode="auto">
          <a:xfrm>
            <a:off x="5029200" y="4419600"/>
            <a:ext cx="279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3" name="Line 32"/>
          <p:cNvSpPr>
            <a:spLocks noChangeShapeType="1"/>
          </p:cNvSpPr>
          <p:nvPr/>
        </p:nvSpPr>
        <p:spPr bwMode="auto">
          <a:xfrm>
            <a:off x="6400800" y="5562600"/>
            <a:ext cx="1930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4" name="Line 33"/>
          <p:cNvSpPr>
            <a:spLocks noChangeShapeType="1"/>
          </p:cNvSpPr>
          <p:nvPr/>
        </p:nvSpPr>
        <p:spPr bwMode="auto">
          <a:xfrm>
            <a:off x="6248400" y="4191000"/>
            <a:ext cx="1778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35" name="Text Box 34"/>
          <p:cNvSpPr txBox="1">
            <a:spLocks noChangeArrowheads="1"/>
          </p:cNvSpPr>
          <p:nvPr/>
        </p:nvSpPr>
        <p:spPr bwMode="auto">
          <a:xfrm>
            <a:off x="3352800" y="45720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536" name="Text Box 35"/>
          <p:cNvSpPr txBox="1">
            <a:spLocks noChangeArrowheads="1"/>
          </p:cNvSpPr>
          <p:nvPr/>
        </p:nvSpPr>
        <p:spPr bwMode="auto">
          <a:xfrm>
            <a:off x="3352800" y="3429000"/>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1</a:t>
            </a:r>
          </a:p>
        </p:txBody>
      </p:sp>
      <p:sp>
        <p:nvSpPr>
          <p:cNvPr id="537" name="Text Box 36"/>
          <p:cNvSpPr txBox="1">
            <a:spLocks noChangeArrowheads="1"/>
          </p:cNvSpPr>
          <p:nvPr/>
        </p:nvSpPr>
        <p:spPr bwMode="auto">
          <a:xfrm>
            <a:off x="3352800" y="3810000"/>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2</a:t>
            </a:r>
          </a:p>
        </p:txBody>
      </p:sp>
      <p:sp>
        <p:nvSpPr>
          <p:cNvPr id="538" name="Text Box 37"/>
          <p:cNvSpPr txBox="1">
            <a:spLocks noChangeArrowheads="1"/>
          </p:cNvSpPr>
          <p:nvPr/>
        </p:nvSpPr>
        <p:spPr bwMode="auto">
          <a:xfrm>
            <a:off x="3352800" y="41910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Addr</a:t>
            </a:r>
          </a:p>
        </p:txBody>
      </p:sp>
      <p:sp>
        <p:nvSpPr>
          <p:cNvPr id="539" name="Text Box 38"/>
          <p:cNvSpPr txBox="1">
            <a:spLocks noChangeArrowheads="1"/>
          </p:cNvSpPr>
          <p:nvPr/>
        </p:nvSpPr>
        <p:spPr bwMode="auto">
          <a:xfrm>
            <a:off x="3676650" y="3657600"/>
            <a:ext cx="792163" cy="639763"/>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Register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File</a:t>
            </a:r>
          </a:p>
        </p:txBody>
      </p:sp>
      <p:sp>
        <p:nvSpPr>
          <p:cNvPr id="540" name="Text Box 39"/>
          <p:cNvSpPr txBox="1">
            <a:spLocks noChangeArrowheads="1"/>
          </p:cNvSpPr>
          <p:nvPr/>
        </p:nvSpPr>
        <p:spPr bwMode="auto">
          <a:xfrm>
            <a:off x="4267200" y="3581400"/>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1</a:t>
            </a:r>
          </a:p>
        </p:txBody>
      </p:sp>
      <p:sp>
        <p:nvSpPr>
          <p:cNvPr id="541" name="Text Box 40"/>
          <p:cNvSpPr txBox="1">
            <a:spLocks noChangeArrowheads="1"/>
          </p:cNvSpPr>
          <p:nvPr/>
        </p:nvSpPr>
        <p:spPr bwMode="auto">
          <a:xfrm>
            <a:off x="4292600" y="4267200"/>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2</a:t>
            </a:r>
          </a:p>
        </p:txBody>
      </p:sp>
      <p:sp>
        <p:nvSpPr>
          <p:cNvPr id="542" name="Freeform 41"/>
          <p:cNvSpPr>
            <a:spLocks/>
          </p:cNvSpPr>
          <p:nvPr/>
        </p:nvSpPr>
        <p:spPr bwMode="auto">
          <a:xfrm>
            <a:off x="5715000" y="3505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63DE8"/>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3" name="Rectangle 42"/>
          <p:cNvSpPr>
            <a:spLocks noChangeArrowheads="1"/>
          </p:cNvSpPr>
          <p:nvPr/>
        </p:nvSpPr>
        <p:spPr bwMode="auto">
          <a:xfrm>
            <a:off x="5816600" y="4114800"/>
            <a:ext cx="504825" cy="33337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ALU</a:t>
            </a:r>
          </a:p>
        </p:txBody>
      </p:sp>
      <p:sp>
        <p:nvSpPr>
          <p:cNvPr id="544" name="Rectangle 43"/>
          <p:cNvSpPr>
            <a:spLocks noChangeArrowheads="1"/>
          </p:cNvSpPr>
          <p:nvPr/>
        </p:nvSpPr>
        <p:spPr bwMode="auto">
          <a:xfrm>
            <a:off x="5715000" y="3124200"/>
            <a:ext cx="7620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ovf</a:t>
            </a:r>
          </a:p>
        </p:txBody>
      </p:sp>
      <p:sp>
        <p:nvSpPr>
          <p:cNvPr id="545" name="Rectangle 44"/>
          <p:cNvSpPr>
            <a:spLocks noChangeArrowheads="1"/>
          </p:cNvSpPr>
          <p:nvPr/>
        </p:nvSpPr>
        <p:spPr bwMode="auto">
          <a:xfrm>
            <a:off x="5867400" y="3733800"/>
            <a:ext cx="5334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zero</a:t>
            </a:r>
          </a:p>
        </p:txBody>
      </p:sp>
      <p:sp>
        <p:nvSpPr>
          <p:cNvPr id="546" name="Line 45"/>
          <p:cNvSpPr>
            <a:spLocks noChangeShapeType="1"/>
          </p:cNvSpPr>
          <p:nvPr/>
        </p:nvSpPr>
        <p:spPr bwMode="auto">
          <a:xfrm>
            <a:off x="6019800" y="4572000"/>
            <a:ext cx="0" cy="533400"/>
          </a:xfrm>
          <a:prstGeom prst="line">
            <a:avLst/>
          </a:prstGeom>
          <a:noFill/>
          <a:ln w="1905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7" name="Line 46"/>
          <p:cNvSpPr>
            <a:spLocks noChangeShapeType="1"/>
          </p:cNvSpPr>
          <p:nvPr/>
        </p:nvSpPr>
        <p:spPr bwMode="auto">
          <a:xfrm>
            <a:off x="4114800" y="2819400"/>
            <a:ext cx="0" cy="6096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48" name="Rectangle 47"/>
          <p:cNvSpPr>
            <a:spLocks noChangeArrowheads="1"/>
          </p:cNvSpPr>
          <p:nvPr/>
        </p:nvSpPr>
        <p:spPr bwMode="auto">
          <a:xfrm>
            <a:off x="4114800" y="2819400"/>
            <a:ext cx="92551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RegWrite</a:t>
            </a:r>
          </a:p>
        </p:txBody>
      </p:sp>
      <p:sp>
        <p:nvSpPr>
          <p:cNvPr id="549" name="Line 48"/>
          <p:cNvSpPr>
            <a:spLocks noChangeShapeType="1"/>
          </p:cNvSpPr>
          <p:nvPr/>
        </p:nvSpPr>
        <p:spPr bwMode="auto">
          <a:xfrm flipV="1">
            <a:off x="5867400" y="3352800"/>
            <a:ext cx="0" cy="22860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0" name="Line 49"/>
          <p:cNvSpPr>
            <a:spLocks noChangeShapeType="1"/>
          </p:cNvSpPr>
          <p:nvPr/>
        </p:nvSpPr>
        <p:spPr bwMode="auto">
          <a:xfrm flipV="1">
            <a:off x="6172200" y="2057400"/>
            <a:ext cx="0" cy="17526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1" name="Line 50"/>
          <p:cNvSpPr>
            <a:spLocks noChangeShapeType="1"/>
          </p:cNvSpPr>
          <p:nvPr/>
        </p:nvSpPr>
        <p:spPr bwMode="auto">
          <a:xfrm>
            <a:off x="8915400" y="4343400"/>
            <a:ext cx="0" cy="19812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2" name="Rectangle 51"/>
          <p:cNvSpPr>
            <a:spLocks noChangeArrowheads="1"/>
          </p:cNvSpPr>
          <p:nvPr/>
        </p:nvSpPr>
        <p:spPr bwMode="auto">
          <a:xfrm>
            <a:off x="6781800" y="3429000"/>
            <a:ext cx="1447800" cy="1447800"/>
          </a:xfrm>
          <a:prstGeom prst="rect">
            <a:avLst/>
          </a:pr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3" name="Line 52"/>
          <p:cNvSpPr>
            <a:spLocks noChangeShapeType="1"/>
          </p:cNvSpPr>
          <p:nvPr/>
        </p:nvSpPr>
        <p:spPr bwMode="auto">
          <a:xfrm>
            <a:off x="8229600" y="4191000"/>
            <a:ext cx="3048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4" name="Line 53"/>
          <p:cNvSpPr>
            <a:spLocks noChangeShapeType="1"/>
          </p:cNvSpPr>
          <p:nvPr/>
        </p:nvSpPr>
        <p:spPr bwMode="auto">
          <a:xfrm>
            <a:off x="6400800" y="3733800"/>
            <a:ext cx="4064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5" name="Line 54"/>
          <p:cNvSpPr>
            <a:spLocks noChangeShapeType="1"/>
          </p:cNvSpPr>
          <p:nvPr/>
        </p:nvSpPr>
        <p:spPr bwMode="auto">
          <a:xfrm>
            <a:off x="6553200" y="4572000"/>
            <a:ext cx="0" cy="457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6" name="Text Box 55"/>
          <p:cNvSpPr txBox="1">
            <a:spLocks noChangeArrowheads="1"/>
          </p:cNvSpPr>
          <p:nvPr/>
        </p:nvSpPr>
        <p:spPr bwMode="auto">
          <a:xfrm>
            <a:off x="6705600" y="3886200"/>
            <a:ext cx="766763"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557" name="Text Box 56"/>
          <p:cNvSpPr txBox="1">
            <a:spLocks noChangeArrowheads="1"/>
          </p:cNvSpPr>
          <p:nvPr/>
        </p:nvSpPr>
        <p:spPr bwMode="auto">
          <a:xfrm>
            <a:off x="6705600" y="3581400"/>
            <a:ext cx="74136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558" name="Text Box 57"/>
          <p:cNvSpPr txBox="1">
            <a:spLocks noChangeArrowheads="1"/>
          </p:cNvSpPr>
          <p:nvPr/>
        </p:nvSpPr>
        <p:spPr bwMode="auto">
          <a:xfrm>
            <a:off x="6705600" y="44196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559" name="Text Box 58"/>
          <p:cNvSpPr txBox="1">
            <a:spLocks noChangeArrowheads="1"/>
          </p:cNvSpPr>
          <p:nvPr/>
        </p:nvSpPr>
        <p:spPr bwMode="auto">
          <a:xfrm>
            <a:off x="7391400" y="4038600"/>
            <a:ext cx="909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Data</a:t>
            </a:r>
          </a:p>
        </p:txBody>
      </p:sp>
      <p:sp>
        <p:nvSpPr>
          <p:cNvPr id="560" name="Line 59"/>
          <p:cNvSpPr>
            <a:spLocks noChangeShapeType="1"/>
          </p:cNvSpPr>
          <p:nvPr/>
        </p:nvSpPr>
        <p:spPr bwMode="auto">
          <a:xfrm>
            <a:off x="7467600" y="2514600"/>
            <a:ext cx="0" cy="914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1" name="Rectangle 60"/>
          <p:cNvSpPr>
            <a:spLocks noChangeArrowheads="1"/>
          </p:cNvSpPr>
          <p:nvPr/>
        </p:nvSpPr>
        <p:spPr bwMode="auto">
          <a:xfrm>
            <a:off x="6477000" y="22860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MemWrite</a:t>
            </a:r>
          </a:p>
        </p:txBody>
      </p:sp>
      <p:sp>
        <p:nvSpPr>
          <p:cNvPr id="562" name="Rectangle 61"/>
          <p:cNvSpPr>
            <a:spLocks noChangeArrowheads="1"/>
          </p:cNvSpPr>
          <p:nvPr/>
        </p:nvSpPr>
        <p:spPr bwMode="auto">
          <a:xfrm>
            <a:off x="7772400" y="19812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MemRead</a:t>
            </a:r>
          </a:p>
        </p:txBody>
      </p:sp>
      <p:sp>
        <p:nvSpPr>
          <p:cNvPr id="563" name="Line 62"/>
          <p:cNvSpPr>
            <a:spLocks noChangeShapeType="1"/>
          </p:cNvSpPr>
          <p:nvPr/>
        </p:nvSpPr>
        <p:spPr bwMode="auto">
          <a:xfrm>
            <a:off x="7467600" y="4876800"/>
            <a:ext cx="0" cy="3048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4" name="Line 63"/>
          <p:cNvSpPr>
            <a:spLocks noChangeShapeType="1"/>
          </p:cNvSpPr>
          <p:nvPr/>
        </p:nvSpPr>
        <p:spPr bwMode="auto">
          <a:xfrm>
            <a:off x="3200400" y="6248400"/>
            <a:ext cx="57150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5" name="Line 64"/>
          <p:cNvSpPr>
            <a:spLocks noChangeShapeType="1"/>
          </p:cNvSpPr>
          <p:nvPr/>
        </p:nvSpPr>
        <p:spPr bwMode="auto">
          <a:xfrm>
            <a:off x="4978400" y="5029200"/>
            <a:ext cx="16002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6" name="Line 65"/>
          <p:cNvSpPr>
            <a:spLocks noChangeShapeType="1"/>
          </p:cNvSpPr>
          <p:nvPr/>
        </p:nvSpPr>
        <p:spPr bwMode="auto">
          <a:xfrm>
            <a:off x="4735513" y="5410200"/>
            <a:ext cx="3810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7" name="Oval 66"/>
          <p:cNvSpPr>
            <a:spLocks noChangeArrowheads="1"/>
          </p:cNvSpPr>
          <p:nvPr/>
        </p:nvSpPr>
        <p:spPr bwMode="auto">
          <a:xfrm>
            <a:off x="4125913" y="5029200"/>
            <a:ext cx="609600" cy="838200"/>
          </a:xfrm>
          <a:prstGeom prst="ellipse">
            <a:avLst/>
          </a:prstGeom>
          <a:noFill/>
          <a:ln w="12700">
            <a:solidFill>
              <a:srgbClr val="063DE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68" name="Rectangle 67"/>
          <p:cNvSpPr>
            <a:spLocks noChangeArrowheads="1"/>
          </p:cNvSpPr>
          <p:nvPr/>
        </p:nvSpPr>
        <p:spPr bwMode="auto">
          <a:xfrm>
            <a:off x="4176713" y="51816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Sign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Extend</a:t>
            </a:r>
          </a:p>
        </p:txBody>
      </p:sp>
      <p:sp>
        <p:nvSpPr>
          <p:cNvPr id="569" name="Line 68"/>
          <p:cNvSpPr>
            <a:spLocks noChangeShapeType="1"/>
          </p:cNvSpPr>
          <p:nvPr/>
        </p:nvSpPr>
        <p:spPr bwMode="auto">
          <a:xfrm>
            <a:off x="2562225" y="5410200"/>
            <a:ext cx="1563688"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0" name="Line 69"/>
          <p:cNvSpPr>
            <a:spLocks noChangeShapeType="1"/>
          </p:cNvSpPr>
          <p:nvPr/>
        </p:nvSpPr>
        <p:spPr bwMode="auto">
          <a:xfrm>
            <a:off x="3795713" y="53340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1" name="Line 70"/>
          <p:cNvSpPr>
            <a:spLocks noChangeShapeType="1"/>
          </p:cNvSpPr>
          <p:nvPr/>
        </p:nvSpPr>
        <p:spPr bwMode="auto">
          <a:xfrm>
            <a:off x="4811713" y="53340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2" name="Text Box 71"/>
          <p:cNvSpPr txBox="1">
            <a:spLocks noChangeArrowheads="1"/>
          </p:cNvSpPr>
          <p:nvPr/>
        </p:nvSpPr>
        <p:spPr bwMode="auto">
          <a:xfrm>
            <a:off x="3795713" y="54102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16</a:t>
            </a:r>
          </a:p>
        </p:txBody>
      </p:sp>
      <p:sp>
        <p:nvSpPr>
          <p:cNvPr id="573" name="Text Box 72"/>
          <p:cNvSpPr txBox="1">
            <a:spLocks noChangeArrowheads="1"/>
          </p:cNvSpPr>
          <p:nvPr/>
        </p:nvSpPr>
        <p:spPr bwMode="auto">
          <a:xfrm>
            <a:off x="4811713" y="54102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32</a:t>
            </a:r>
          </a:p>
        </p:txBody>
      </p:sp>
      <p:sp>
        <p:nvSpPr>
          <p:cNvPr id="574" name="Line 73"/>
          <p:cNvSpPr>
            <a:spLocks noChangeShapeType="1"/>
          </p:cNvSpPr>
          <p:nvPr/>
        </p:nvSpPr>
        <p:spPr bwMode="auto">
          <a:xfrm>
            <a:off x="4978400" y="4419600"/>
            <a:ext cx="0" cy="609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5" name="Line 74"/>
          <p:cNvSpPr>
            <a:spLocks noChangeShapeType="1"/>
          </p:cNvSpPr>
          <p:nvPr/>
        </p:nvSpPr>
        <p:spPr bwMode="auto">
          <a:xfrm>
            <a:off x="8305800" y="4572000"/>
            <a:ext cx="0" cy="990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6" name="Line 75"/>
          <p:cNvSpPr>
            <a:spLocks noChangeShapeType="1"/>
          </p:cNvSpPr>
          <p:nvPr/>
        </p:nvSpPr>
        <p:spPr bwMode="auto">
          <a:xfrm>
            <a:off x="5105400" y="4800600"/>
            <a:ext cx="1778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7" name="Line 76"/>
          <p:cNvSpPr>
            <a:spLocks noChangeShapeType="1"/>
          </p:cNvSpPr>
          <p:nvPr/>
        </p:nvSpPr>
        <p:spPr bwMode="auto">
          <a:xfrm>
            <a:off x="3200400" y="4724400"/>
            <a:ext cx="2540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8" name="AutoShape 77"/>
          <p:cNvSpPr>
            <a:spLocks noChangeArrowheads="1"/>
          </p:cNvSpPr>
          <p:nvPr/>
        </p:nvSpPr>
        <p:spPr bwMode="auto">
          <a:xfrm rot="-5400000">
            <a:off x="8305800" y="4267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9" name="Line 78"/>
          <p:cNvSpPr>
            <a:spLocks noChangeShapeType="1"/>
          </p:cNvSpPr>
          <p:nvPr/>
        </p:nvSpPr>
        <p:spPr bwMode="auto">
          <a:xfrm>
            <a:off x="8763000" y="4343400"/>
            <a:ext cx="1524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0" name="AutoShape 79"/>
          <p:cNvSpPr>
            <a:spLocks noChangeArrowheads="1"/>
          </p:cNvSpPr>
          <p:nvPr/>
        </p:nvSpPr>
        <p:spPr bwMode="auto">
          <a:xfrm rot="-5400000">
            <a:off x="5016500" y="4457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1" name="Line 80"/>
          <p:cNvSpPr>
            <a:spLocks noChangeShapeType="1"/>
          </p:cNvSpPr>
          <p:nvPr/>
        </p:nvSpPr>
        <p:spPr bwMode="auto">
          <a:xfrm>
            <a:off x="5511800" y="4572000"/>
            <a:ext cx="2286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2" name="Line 81"/>
          <p:cNvSpPr>
            <a:spLocks noChangeShapeType="1"/>
          </p:cNvSpPr>
          <p:nvPr/>
        </p:nvSpPr>
        <p:spPr bwMode="auto">
          <a:xfrm>
            <a:off x="3200400" y="4724400"/>
            <a:ext cx="0" cy="16002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3" name="Line 82"/>
          <p:cNvSpPr>
            <a:spLocks noChangeShapeType="1"/>
          </p:cNvSpPr>
          <p:nvPr/>
        </p:nvSpPr>
        <p:spPr bwMode="auto">
          <a:xfrm>
            <a:off x="8610600" y="2362200"/>
            <a:ext cx="0" cy="17526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4" name="Rectangle 83"/>
          <p:cNvSpPr>
            <a:spLocks noChangeArrowheads="1"/>
          </p:cNvSpPr>
          <p:nvPr/>
        </p:nvSpPr>
        <p:spPr bwMode="auto">
          <a:xfrm>
            <a:off x="7086600" y="21336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MemtoReg</a:t>
            </a:r>
          </a:p>
        </p:txBody>
      </p:sp>
      <p:sp>
        <p:nvSpPr>
          <p:cNvPr id="585" name="Rectangle 84"/>
          <p:cNvSpPr>
            <a:spLocks noChangeArrowheads="1"/>
          </p:cNvSpPr>
          <p:nvPr/>
        </p:nvSpPr>
        <p:spPr bwMode="auto">
          <a:xfrm>
            <a:off x="4267200" y="24384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ALUSrc</a:t>
            </a:r>
          </a:p>
        </p:txBody>
      </p:sp>
      <p:sp>
        <p:nvSpPr>
          <p:cNvPr id="586" name="Oval 85"/>
          <p:cNvSpPr>
            <a:spLocks noChangeArrowheads="1"/>
          </p:cNvSpPr>
          <p:nvPr/>
        </p:nvSpPr>
        <p:spPr bwMode="auto">
          <a:xfrm>
            <a:off x="5334000" y="1447800"/>
            <a:ext cx="457200" cy="5334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7" name="Rectangle 86"/>
          <p:cNvSpPr>
            <a:spLocks noChangeArrowheads="1"/>
          </p:cNvSpPr>
          <p:nvPr/>
        </p:nvSpPr>
        <p:spPr bwMode="auto">
          <a:xfrm>
            <a:off x="5334000" y="1447800"/>
            <a:ext cx="457200" cy="457200"/>
          </a:xfrm>
          <a:prstGeom prst="rect">
            <a:avLst/>
          </a:prstGeom>
          <a:noFill/>
          <a:ln w="12700">
            <a:noFill/>
            <a:miter lim="800000"/>
            <a:headEnd/>
            <a:tailEnd/>
          </a:ln>
          <a:effectLst/>
        </p:spPr>
        <p:txBody>
          <a:bodyPr wrap="none" lIns="19050" tIns="26988" rIns="19050" bIns="26988"/>
          <a:lstStyle/>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Shift</a:t>
            </a:r>
          </a:p>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left 2</a:t>
            </a:r>
          </a:p>
        </p:txBody>
      </p:sp>
      <p:sp>
        <p:nvSpPr>
          <p:cNvPr id="588" name="Line 87"/>
          <p:cNvSpPr>
            <a:spLocks noChangeShapeType="1"/>
          </p:cNvSpPr>
          <p:nvPr/>
        </p:nvSpPr>
        <p:spPr bwMode="auto">
          <a:xfrm>
            <a:off x="5105400" y="17526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89" name="Line 88"/>
          <p:cNvSpPr>
            <a:spLocks noChangeShapeType="1"/>
          </p:cNvSpPr>
          <p:nvPr/>
        </p:nvSpPr>
        <p:spPr bwMode="auto">
          <a:xfrm>
            <a:off x="5105400" y="1295400"/>
            <a:ext cx="928688"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590" name="Group 89"/>
          <p:cNvGrpSpPr>
            <a:grpSpLocks/>
          </p:cNvGrpSpPr>
          <p:nvPr/>
        </p:nvGrpSpPr>
        <p:grpSpPr bwMode="auto">
          <a:xfrm>
            <a:off x="6019800" y="990600"/>
            <a:ext cx="381000" cy="914400"/>
            <a:chOff x="1392" y="2880"/>
            <a:chExt cx="288" cy="480"/>
          </a:xfrm>
        </p:grpSpPr>
        <p:sp>
          <p:nvSpPr>
            <p:cNvPr id="591" name="Line 90"/>
            <p:cNvSpPr>
              <a:spLocks noChangeShapeType="1"/>
            </p:cNvSpPr>
            <p:nvPr/>
          </p:nvSpPr>
          <p:spPr bwMode="auto">
            <a:xfrm>
              <a:off x="1392" y="3072"/>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2" name="Line 91"/>
            <p:cNvSpPr>
              <a:spLocks noChangeShapeType="1"/>
            </p:cNvSpPr>
            <p:nvPr/>
          </p:nvSpPr>
          <p:spPr bwMode="auto">
            <a:xfrm flipH="1">
              <a:off x="1392" y="3120"/>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3" name="Line 92"/>
            <p:cNvSpPr>
              <a:spLocks noChangeShapeType="1"/>
            </p:cNvSpPr>
            <p:nvPr/>
          </p:nvSpPr>
          <p:spPr bwMode="auto">
            <a:xfrm flipV="1">
              <a:off x="1392" y="2880"/>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4" name="Line 93"/>
            <p:cNvSpPr>
              <a:spLocks noChangeShapeType="1"/>
            </p:cNvSpPr>
            <p:nvPr/>
          </p:nvSpPr>
          <p:spPr bwMode="auto">
            <a:xfrm flipV="1">
              <a:off x="1392" y="3168"/>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5" name="Line 94"/>
            <p:cNvSpPr>
              <a:spLocks noChangeShapeType="1"/>
            </p:cNvSpPr>
            <p:nvPr/>
          </p:nvSpPr>
          <p:spPr bwMode="auto">
            <a:xfrm flipV="1">
              <a:off x="1392" y="3216"/>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6" name="Line 95"/>
            <p:cNvSpPr>
              <a:spLocks noChangeShapeType="1"/>
            </p:cNvSpPr>
            <p:nvPr/>
          </p:nvSpPr>
          <p:spPr bwMode="auto">
            <a:xfrm flipV="1">
              <a:off x="1680" y="3024"/>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7" name="Line 96"/>
            <p:cNvSpPr>
              <a:spLocks noChangeShapeType="1"/>
            </p:cNvSpPr>
            <p:nvPr/>
          </p:nvSpPr>
          <p:spPr bwMode="auto">
            <a:xfrm>
              <a:off x="1392" y="2880"/>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598" name="Text Box 97"/>
          <p:cNvSpPr txBox="1">
            <a:spLocks noChangeArrowheads="1"/>
          </p:cNvSpPr>
          <p:nvPr/>
        </p:nvSpPr>
        <p:spPr bwMode="auto">
          <a:xfrm>
            <a:off x="6019800" y="1295400"/>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599" name="Line 98"/>
          <p:cNvSpPr>
            <a:spLocks noChangeShapeType="1"/>
          </p:cNvSpPr>
          <p:nvPr/>
        </p:nvSpPr>
        <p:spPr bwMode="auto">
          <a:xfrm>
            <a:off x="5776913" y="17526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0" name="Line 99"/>
          <p:cNvSpPr>
            <a:spLocks noChangeShapeType="1"/>
          </p:cNvSpPr>
          <p:nvPr/>
        </p:nvSpPr>
        <p:spPr bwMode="auto">
          <a:xfrm>
            <a:off x="6400800" y="14478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1" name="Line 100"/>
          <p:cNvSpPr>
            <a:spLocks noChangeShapeType="1"/>
          </p:cNvSpPr>
          <p:nvPr/>
        </p:nvSpPr>
        <p:spPr bwMode="auto">
          <a:xfrm>
            <a:off x="762000" y="914400"/>
            <a:ext cx="0" cy="32766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2" name="AutoShape 101"/>
          <p:cNvSpPr>
            <a:spLocks noChangeArrowheads="1"/>
          </p:cNvSpPr>
          <p:nvPr/>
        </p:nvSpPr>
        <p:spPr bwMode="auto">
          <a:xfrm rot="-5400000">
            <a:off x="6324600" y="10668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3" name="Line 102"/>
          <p:cNvSpPr>
            <a:spLocks noChangeShapeType="1"/>
          </p:cNvSpPr>
          <p:nvPr/>
        </p:nvSpPr>
        <p:spPr bwMode="auto">
          <a:xfrm>
            <a:off x="5105400" y="914400"/>
            <a:ext cx="15240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4" name="Line 103"/>
          <p:cNvSpPr>
            <a:spLocks noChangeShapeType="1"/>
          </p:cNvSpPr>
          <p:nvPr/>
        </p:nvSpPr>
        <p:spPr bwMode="auto">
          <a:xfrm>
            <a:off x="5105400" y="914400"/>
            <a:ext cx="0" cy="3810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5" name="Line 104"/>
          <p:cNvSpPr>
            <a:spLocks noChangeShapeType="1"/>
          </p:cNvSpPr>
          <p:nvPr/>
        </p:nvSpPr>
        <p:spPr bwMode="auto">
          <a:xfrm>
            <a:off x="6858000" y="1219200"/>
            <a:ext cx="1778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6" name="Line 105"/>
          <p:cNvSpPr>
            <a:spLocks noChangeShapeType="1"/>
          </p:cNvSpPr>
          <p:nvPr/>
        </p:nvSpPr>
        <p:spPr bwMode="auto">
          <a:xfrm>
            <a:off x="6781800" y="1447800"/>
            <a:ext cx="0" cy="5334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7" name="Rectangle 106"/>
          <p:cNvSpPr>
            <a:spLocks noChangeArrowheads="1"/>
          </p:cNvSpPr>
          <p:nvPr/>
        </p:nvSpPr>
        <p:spPr bwMode="auto">
          <a:xfrm>
            <a:off x="6781800" y="16002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PCSrc</a:t>
            </a:r>
          </a:p>
        </p:txBody>
      </p:sp>
      <p:sp>
        <p:nvSpPr>
          <p:cNvPr id="608" name="Line 107"/>
          <p:cNvSpPr>
            <a:spLocks noChangeShapeType="1"/>
          </p:cNvSpPr>
          <p:nvPr/>
        </p:nvSpPr>
        <p:spPr bwMode="auto">
          <a:xfrm>
            <a:off x="6553200" y="45720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9" name="AutoShape 108"/>
          <p:cNvSpPr>
            <a:spLocks noChangeArrowheads="1"/>
          </p:cNvSpPr>
          <p:nvPr/>
        </p:nvSpPr>
        <p:spPr bwMode="auto">
          <a:xfrm rot="-5400000">
            <a:off x="2857500" y="42291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0" name="Line 109"/>
          <p:cNvSpPr>
            <a:spLocks noChangeShapeType="1"/>
          </p:cNvSpPr>
          <p:nvPr/>
        </p:nvSpPr>
        <p:spPr bwMode="auto">
          <a:xfrm>
            <a:off x="3276600" y="4343400"/>
            <a:ext cx="152400" cy="0"/>
          </a:xfrm>
          <a:prstGeom prst="line">
            <a:avLst/>
          </a:prstGeom>
          <a:noFill/>
          <a:ln w="19050">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1" name="Line 110"/>
          <p:cNvSpPr>
            <a:spLocks noChangeShapeType="1"/>
          </p:cNvSpPr>
          <p:nvPr/>
        </p:nvSpPr>
        <p:spPr bwMode="auto">
          <a:xfrm>
            <a:off x="2881313" y="3962400"/>
            <a:ext cx="0" cy="228600"/>
          </a:xfrm>
          <a:prstGeom prst="line">
            <a:avLst/>
          </a:prstGeom>
          <a:noFill/>
          <a:ln w="1905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2" name="Line 111"/>
          <p:cNvSpPr>
            <a:spLocks noChangeShapeType="1"/>
          </p:cNvSpPr>
          <p:nvPr/>
        </p:nvSpPr>
        <p:spPr bwMode="auto">
          <a:xfrm>
            <a:off x="2881313" y="4191000"/>
            <a:ext cx="166687" cy="0"/>
          </a:xfrm>
          <a:prstGeom prst="line">
            <a:avLst/>
          </a:prstGeom>
          <a:noFill/>
          <a:ln w="19050">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3" name="Line 112"/>
          <p:cNvSpPr>
            <a:spLocks noChangeShapeType="1"/>
          </p:cNvSpPr>
          <p:nvPr/>
        </p:nvSpPr>
        <p:spPr bwMode="auto">
          <a:xfrm>
            <a:off x="3124200" y="2819400"/>
            <a:ext cx="0" cy="1295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4" name="Rectangle 113"/>
          <p:cNvSpPr>
            <a:spLocks noChangeArrowheads="1"/>
          </p:cNvSpPr>
          <p:nvPr/>
        </p:nvSpPr>
        <p:spPr bwMode="auto">
          <a:xfrm>
            <a:off x="2590800" y="29718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RegDst</a:t>
            </a:r>
          </a:p>
        </p:txBody>
      </p:sp>
      <p:sp>
        <p:nvSpPr>
          <p:cNvPr id="615" name="Oval 114"/>
          <p:cNvSpPr>
            <a:spLocks noChangeArrowheads="1"/>
          </p:cNvSpPr>
          <p:nvPr/>
        </p:nvSpPr>
        <p:spPr bwMode="auto">
          <a:xfrm>
            <a:off x="5715000" y="5105400"/>
            <a:ext cx="609600" cy="7620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6" name="Rectangle 115"/>
          <p:cNvSpPr>
            <a:spLocks noChangeArrowheads="1"/>
          </p:cNvSpPr>
          <p:nvPr/>
        </p:nvSpPr>
        <p:spPr bwMode="auto">
          <a:xfrm>
            <a:off x="5791200" y="52578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ALU</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control</a:t>
            </a:r>
          </a:p>
        </p:txBody>
      </p:sp>
      <p:sp>
        <p:nvSpPr>
          <p:cNvPr id="617" name="Line 116"/>
          <p:cNvSpPr>
            <a:spLocks noChangeShapeType="1"/>
          </p:cNvSpPr>
          <p:nvPr/>
        </p:nvSpPr>
        <p:spPr bwMode="auto">
          <a:xfrm>
            <a:off x="3581400" y="6019800"/>
            <a:ext cx="1905000" cy="0"/>
          </a:xfrm>
          <a:prstGeom prst="line">
            <a:avLst/>
          </a:prstGeom>
          <a:noFill/>
          <a:ln w="190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8" name="Line 117"/>
          <p:cNvSpPr>
            <a:spLocks noChangeShapeType="1"/>
          </p:cNvSpPr>
          <p:nvPr/>
        </p:nvSpPr>
        <p:spPr bwMode="auto">
          <a:xfrm>
            <a:off x="5472113" y="5334000"/>
            <a:ext cx="2286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19" name="Rectangle 118"/>
          <p:cNvSpPr>
            <a:spLocks noChangeArrowheads="1"/>
          </p:cNvSpPr>
          <p:nvPr/>
        </p:nvSpPr>
        <p:spPr bwMode="auto">
          <a:xfrm>
            <a:off x="8534400" y="4038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620" name="Rectangle 119"/>
          <p:cNvSpPr>
            <a:spLocks noChangeArrowheads="1"/>
          </p:cNvSpPr>
          <p:nvPr/>
        </p:nvSpPr>
        <p:spPr bwMode="auto">
          <a:xfrm>
            <a:off x="5334000" y="4648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621" name="Rectangle 120"/>
          <p:cNvSpPr>
            <a:spLocks noChangeArrowheads="1"/>
          </p:cNvSpPr>
          <p:nvPr/>
        </p:nvSpPr>
        <p:spPr bwMode="auto">
          <a:xfrm>
            <a:off x="3048000" y="43434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622" name="Rectangle 121"/>
          <p:cNvSpPr>
            <a:spLocks noChangeArrowheads="1"/>
          </p:cNvSpPr>
          <p:nvPr/>
        </p:nvSpPr>
        <p:spPr bwMode="auto">
          <a:xfrm>
            <a:off x="3048000" y="4038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623" name="Rectangle 122"/>
          <p:cNvSpPr>
            <a:spLocks noChangeArrowheads="1"/>
          </p:cNvSpPr>
          <p:nvPr/>
        </p:nvSpPr>
        <p:spPr bwMode="auto">
          <a:xfrm>
            <a:off x="5334000" y="4267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624" name="Rectangle 123"/>
          <p:cNvSpPr>
            <a:spLocks noChangeArrowheads="1"/>
          </p:cNvSpPr>
          <p:nvPr/>
        </p:nvSpPr>
        <p:spPr bwMode="auto">
          <a:xfrm>
            <a:off x="8534400" y="4419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625" name="Rectangle 124"/>
          <p:cNvSpPr>
            <a:spLocks noChangeArrowheads="1"/>
          </p:cNvSpPr>
          <p:nvPr/>
        </p:nvSpPr>
        <p:spPr bwMode="auto">
          <a:xfrm>
            <a:off x="6629400" y="838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626" name="Rectangle 125"/>
          <p:cNvSpPr>
            <a:spLocks noChangeArrowheads="1"/>
          </p:cNvSpPr>
          <p:nvPr/>
        </p:nvSpPr>
        <p:spPr bwMode="auto">
          <a:xfrm>
            <a:off x="6629400" y="12954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627" name="Rectangle 126"/>
          <p:cNvSpPr>
            <a:spLocks noChangeArrowheads="1"/>
          </p:cNvSpPr>
          <p:nvPr/>
        </p:nvSpPr>
        <p:spPr bwMode="auto">
          <a:xfrm>
            <a:off x="2438400" y="17526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ALUOp</a:t>
            </a:r>
          </a:p>
        </p:txBody>
      </p:sp>
      <p:sp>
        <p:nvSpPr>
          <p:cNvPr id="628" name="Line 127"/>
          <p:cNvSpPr>
            <a:spLocks noChangeShapeType="1"/>
          </p:cNvSpPr>
          <p:nvPr/>
        </p:nvSpPr>
        <p:spPr bwMode="auto">
          <a:xfrm>
            <a:off x="6019800" y="5867400"/>
            <a:ext cx="0" cy="304800"/>
          </a:xfrm>
          <a:prstGeom prst="line">
            <a:avLst/>
          </a:prstGeom>
          <a:noFill/>
          <a:ln w="1905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9" name="Rectangle 128"/>
          <p:cNvSpPr>
            <a:spLocks noChangeArrowheads="1"/>
          </p:cNvSpPr>
          <p:nvPr/>
        </p:nvSpPr>
        <p:spPr bwMode="auto">
          <a:xfrm>
            <a:off x="4648200" y="5715000"/>
            <a:ext cx="7620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Instr[5-0]</a:t>
            </a:r>
          </a:p>
        </p:txBody>
      </p:sp>
      <p:sp>
        <p:nvSpPr>
          <p:cNvPr id="630" name="Rectangle 129"/>
          <p:cNvSpPr>
            <a:spLocks noChangeArrowheads="1"/>
          </p:cNvSpPr>
          <p:nvPr/>
        </p:nvSpPr>
        <p:spPr bwMode="auto">
          <a:xfrm>
            <a:off x="2590800" y="51816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Instr[15-0]</a:t>
            </a:r>
          </a:p>
        </p:txBody>
      </p:sp>
      <p:sp>
        <p:nvSpPr>
          <p:cNvPr id="631" name="Rectangle 130"/>
          <p:cNvSpPr>
            <a:spLocks noChangeArrowheads="1"/>
          </p:cNvSpPr>
          <p:nvPr/>
        </p:nvSpPr>
        <p:spPr bwMode="auto">
          <a:xfrm>
            <a:off x="2590800" y="33528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Instr[25-21]</a:t>
            </a:r>
          </a:p>
        </p:txBody>
      </p:sp>
      <p:sp>
        <p:nvSpPr>
          <p:cNvPr id="632" name="Rectangle 131"/>
          <p:cNvSpPr>
            <a:spLocks noChangeArrowheads="1"/>
          </p:cNvSpPr>
          <p:nvPr/>
        </p:nvSpPr>
        <p:spPr bwMode="auto">
          <a:xfrm>
            <a:off x="2590800" y="37338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Instr[20-16]</a:t>
            </a:r>
          </a:p>
        </p:txBody>
      </p:sp>
      <p:sp>
        <p:nvSpPr>
          <p:cNvPr id="633" name="Text Box 132"/>
          <p:cNvSpPr txBox="1">
            <a:spLocks noChangeArrowheads="1"/>
          </p:cNvSpPr>
          <p:nvPr/>
        </p:nvSpPr>
        <p:spPr bwMode="auto">
          <a:xfrm>
            <a:off x="2500313" y="4495800"/>
            <a:ext cx="701675" cy="457200"/>
          </a:xfrm>
          <a:prstGeom prst="rect">
            <a:avLst/>
          </a:prstGeom>
          <a:noFill/>
          <a:ln w="12700">
            <a:noFill/>
            <a:miter lim="800000"/>
            <a:headEnd/>
            <a:tailEnd/>
          </a:ln>
          <a:effectLst/>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Instr[15  -11]</a:t>
            </a:r>
          </a:p>
        </p:txBody>
      </p:sp>
      <p:sp>
        <p:nvSpPr>
          <p:cNvPr id="634" name="Line 133"/>
          <p:cNvSpPr>
            <a:spLocks noChangeShapeType="1"/>
          </p:cNvSpPr>
          <p:nvPr/>
        </p:nvSpPr>
        <p:spPr bwMode="auto">
          <a:xfrm>
            <a:off x="152400" y="685800"/>
            <a:ext cx="0" cy="35052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5" name="Line 134"/>
          <p:cNvSpPr>
            <a:spLocks noChangeShapeType="1"/>
          </p:cNvSpPr>
          <p:nvPr/>
        </p:nvSpPr>
        <p:spPr bwMode="auto">
          <a:xfrm>
            <a:off x="7010400" y="685800"/>
            <a:ext cx="0" cy="5334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6" name="Line 135"/>
          <p:cNvSpPr>
            <a:spLocks noChangeShapeType="1"/>
          </p:cNvSpPr>
          <p:nvPr/>
        </p:nvSpPr>
        <p:spPr bwMode="auto">
          <a:xfrm>
            <a:off x="5105400" y="4800600"/>
            <a:ext cx="0" cy="6096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7" name="Oval 136"/>
          <p:cNvSpPr>
            <a:spLocks noChangeArrowheads="1"/>
          </p:cNvSpPr>
          <p:nvPr/>
        </p:nvSpPr>
        <p:spPr bwMode="auto">
          <a:xfrm>
            <a:off x="2895600" y="1676400"/>
            <a:ext cx="762000" cy="12192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8" name="Rectangle 137"/>
          <p:cNvSpPr>
            <a:spLocks noChangeArrowheads="1"/>
          </p:cNvSpPr>
          <p:nvPr/>
        </p:nvSpPr>
        <p:spPr bwMode="auto">
          <a:xfrm>
            <a:off x="3048000" y="21336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Control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Unit</a:t>
            </a:r>
          </a:p>
        </p:txBody>
      </p:sp>
      <p:sp>
        <p:nvSpPr>
          <p:cNvPr id="639" name="Line 138"/>
          <p:cNvSpPr>
            <a:spLocks noChangeShapeType="1"/>
          </p:cNvSpPr>
          <p:nvPr/>
        </p:nvSpPr>
        <p:spPr bwMode="auto">
          <a:xfrm>
            <a:off x="2590800" y="2362200"/>
            <a:ext cx="0" cy="21336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0" name="Line 139"/>
          <p:cNvSpPr>
            <a:spLocks noChangeShapeType="1"/>
          </p:cNvSpPr>
          <p:nvPr/>
        </p:nvSpPr>
        <p:spPr bwMode="auto">
          <a:xfrm>
            <a:off x="2590800" y="2362200"/>
            <a:ext cx="304800" cy="0"/>
          </a:xfrm>
          <a:prstGeom prst="line">
            <a:avLst/>
          </a:prstGeom>
          <a:noFill/>
          <a:ln w="12700">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1" name="Rectangle 140"/>
          <p:cNvSpPr>
            <a:spLocks noChangeArrowheads="1"/>
          </p:cNvSpPr>
          <p:nvPr/>
        </p:nvSpPr>
        <p:spPr bwMode="auto">
          <a:xfrm>
            <a:off x="2133600" y="21336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Instr[31-26]</a:t>
            </a:r>
          </a:p>
        </p:txBody>
      </p:sp>
      <p:sp>
        <p:nvSpPr>
          <p:cNvPr id="642" name="AutoShape 141"/>
          <p:cNvSpPr>
            <a:spLocks noChangeArrowheads="1"/>
          </p:cNvSpPr>
          <p:nvPr/>
        </p:nvSpPr>
        <p:spPr bwMode="auto">
          <a:xfrm>
            <a:off x="6324600" y="1828800"/>
            <a:ext cx="304800" cy="304800"/>
          </a:xfrm>
          <a:prstGeom prst="flowChartDelay">
            <a:avLst/>
          </a:prstGeom>
          <a:noFill/>
          <a:ln w="12700">
            <a:solidFill>
              <a:srgbClr val="FC012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3" name="Line 142"/>
          <p:cNvSpPr>
            <a:spLocks noChangeShapeType="1"/>
          </p:cNvSpPr>
          <p:nvPr/>
        </p:nvSpPr>
        <p:spPr bwMode="auto">
          <a:xfrm>
            <a:off x="6629400" y="1981200"/>
            <a:ext cx="152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4" name="Line 143"/>
          <p:cNvSpPr>
            <a:spLocks noChangeShapeType="1"/>
          </p:cNvSpPr>
          <p:nvPr/>
        </p:nvSpPr>
        <p:spPr bwMode="auto">
          <a:xfrm>
            <a:off x="6172200" y="2057400"/>
            <a:ext cx="152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5" name="Line 144"/>
          <p:cNvSpPr>
            <a:spLocks noChangeShapeType="1"/>
          </p:cNvSpPr>
          <p:nvPr/>
        </p:nvSpPr>
        <p:spPr bwMode="auto">
          <a:xfrm>
            <a:off x="3657600" y="2057400"/>
            <a:ext cx="2438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6" name="Rectangle 145"/>
          <p:cNvSpPr>
            <a:spLocks noChangeArrowheads="1"/>
          </p:cNvSpPr>
          <p:nvPr/>
        </p:nvSpPr>
        <p:spPr bwMode="auto">
          <a:xfrm>
            <a:off x="3733800" y="18288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Branch</a:t>
            </a:r>
          </a:p>
        </p:txBody>
      </p:sp>
      <p:sp>
        <p:nvSpPr>
          <p:cNvPr id="647" name="Line 146"/>
          <p:cNvSpPr>
            <a:spLocks noChangeShapeType="1"/>
          </p:cNvSpPr>
          <p:nvPr/>
        </p:nvSpPr>
        <p:spPr bwMode="auto">
          <a:xfrm>
            <a:off x="3657600" y="2209800"/>
            <a:ext cx="5181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8" name="Line 147"/>
          <p:cNvSpPr>
            <a:spLocks noChangeShapeType="1"/>
          </p:cNvSpPr>
          <p:nvPr/>
        </p:nvSpPr>
        <p:spPr bwMode="auto">
          <a:xfrm>
            <a:off x="7467600" y="5181600"/>
            <a:ext cx="1371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9" name="Line 148"/>
          <p:cNvSpPr>
            <a:spLocks noChangeShapeType="1"/>
          </p:cNvSpPr>
          <p:nvPr/>
        </p:nvSpPr>
        <p:spPr bwMode="auto">
          <a:xfrm>
            <a:off x="8839200" y="2209800"/>
            <a:ext cx="0" cy="29718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0" name="Line 149"/>
          <p:cNvSpPr>
            <a:spLocks noChangeShapeType="1"/>
          </p:cNvSpPr>
          <p:nvPr/>
        </p:nvSpPr>
        <p:spPr bwMode="auto">
          <a:xfrm>
            <a:off x="3657600" y="2362200"/>
            <a:ext cx="49530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1" name="Line 150"/>
          <p:cNvSpPr>
            <a:spLocks noChangeShapeType="1"/>
          </p:cNvSpPr>
          <p:nvPr/>
        </p:nvSpPr>
        <p:spPr bwMode="auto">
          <a:xfrm>
            <a:off x="3657600" y="2514600"/>
            <a:ext cx="38100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2" name="Line 151"/>
          <p:cNvSpPr>
            <a:spLocks noChangeShapeType="1"/>
          </p:cNvSpPr>
          <p:nvPr/>
        </p:nvSpPr>
        <p:spPr bwMode="auto">
          <a:xfrm>
            <a:off x="3505200" y="2819400"/>
            <a:ext cx="609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3" name="Line 152"/>
          <p:cNvSpPr>
            <a:spLocks noChangeShapeType="1"/>
          </p:cNvSpPr>
          <p:nvPr/>
        </p:nvSpPr>
        <p:spPr bwMode="auto">
          <a:xfrm>
            <a:off x="3581400" y="2667000"/>
            <a:ext cx="18288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4" name="Line 153"/>
          <p:cNvSpPr>
            <a:spLocks noChangeShapeType="1"/>
          </p:cNvSpPr>
          <p:nvPr/>
        </p:nvSpPr>
        <p:spPr bwMode="auto">
          <a:xfrm>
            <a:off x="5410200" y="2667000"/>
            <a:ext cx="0" cy="1676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5" name="Line 154"/>
          <p:cNvSpPr>
            <a:spLocks noChangeShapeType="1"/>
          </p:cNvSpPr>
          <p:nvPr/>
        </p:nvSpPr>
        <p:spPr bwMode="auto">
          <a:xfrm>
            <a:off x="2514600" y="6172200"/>
            <a:ext cx="3505200" cy="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6" name="Line 155"/>
          <p:cNvSpPr>
            <a:spLocks noChangeShapeType="1"/>
          </p:cNvSpPr>
          <p:nvPr/>
        </p:nvSpPr>
        <p:spPr bwMode="auto">
          <a:xfrm>
            <a:off x="2514600" y="1981200"/>
            <a:ext cx="0" cy="419100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7" name="Line 156"/>
          <p:cNvSpPr>
            <a:spLocks noChangeShapeType="1"/>
          </p:cNvSpPr>
          <p:nvPr/>
        </p:nvSpPr>
        <p:spPr bwMode="auto">
          <a:xfrm>
            <a:off x="2514600" y="1981200"/>
            <a:ext cx="457200" cy="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8" name="Line 157"/>
          <p:cNvSpPr>
            <a:spLocks noChangeShapeType="1"/>
          </p:cNvSpPr>
          <p:nvPr/>
        </p:nvSpPr>
        <p:spPr bwMode="auto">
          <a:xfrm>
            <a:off x="3581400" y="5410200"/>
            <a:ext cx="0" cy="6096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59" name="Line 158"/>
          <p:cNvSpPr>
            <a:spLocks noChangeShapeType="1"/>
          </p:cNvSpPr>
          <p:nvPr/>
        </p:nvSpPr>
        <p:spPr bwMode="auto">
          <a:xfrm>
            <a:off x="5486400" y="5334000"/>
            <a:ext cx="0" cy="6858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0" name="Line 159"/>
          <p:cNvSpPr>
            <a:spLocks noChangeShapeType="1"/>
          </p:cNvSpPr>
          <p:nvPr/>
        </p:nvSpPr>
        <p:spPr bwMode="auto">
          <a:xfrm>
            <a:off x="6096000" y="1905000"/>
            <a:ext cx="228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1" name="Line 160"/>
          <p:cNvSpPr>
            <a:spLocks noChangeShapeType="1"/>
          </p:cNvSpPr>
          <p:nvPr/>
        </p:nvSpPr>
        <p:spPr bwMode="auto">
          <a:xfrm flipV="1">
            <a:off x="6096000" y="1905000"/>
            <a:ext cx="0" cy="1524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2" name="Line 161"/>
          <p:cNvSpPr>
            <a:spLocks noChangeShapeType="1"/>
          </p:cNvSpPr>
          <p:nvPr/>
        </p:nvSpPr>
        <p:spPr bwMode="auto">
          <a:xfrm>
            <a:off x="2057400" y="1295400"/>
            <a:ext cx="30480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3" name="Line 162"/>
          <p:cNvSpPr>
            <a:spLocks noChangeShapeType="1"/>
          </p:cNvSpPr>
          <p:nvPr/>
        </p:nvSpPr>
        <p:spPr bwMode="auto">
          <a:xfrm>
            <a:off x="4876800" y="44196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4" name="Line 163"/>
          <p:cNvSpPr>
            <a:spLocks noChangeShapeType="1"/>
          </p:cNvSpPr>
          <p:nvPr/>
        </p:nvSpPr>
        <p:spPr bwMode="auto">
          <a:xfrm>
            <a:off x="6400800" y="3733800"/>
            <a:ext cx="0" cy="4572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5" name="Line 164"/>
          <p:cNvSpPr>
            <a:spLocks noChangeShapeType="1"/>
          </p:cNvSpPr>
          <p:nvPr/>
        </p:nvSpPr>
        <p:spPr bwMode="auto">
          <a:xfrm>
            <a:off x="6400800" y="4191000"/>
            <a:ext cx="0" cy="1371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6" name="Line 165"/>
          <p:cNvSpPr>
            <a:spLocks noChangeShapeType="1"/>
          </p:cNvSpPr>
          <p:nvPr/>
        </p:nvSpPr>
        <p:spPr bwMode="auto">
          <a:xfrm>
            <a:off x="5105400" y="1752600"/>
            <a:ext cx="0" cy="30480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7" name="Line 166"/>
          <p:cNvSpPr>
            <a:spLocks noChangeShapeType="1"/>
          </p:cNvSpPr>
          <p:nvPr/>
        </p:nvSpPr>
        <p:spPr bwMode="auto">
          <a:xfrm>
            <a:off x="2590800" y="4495800"/>
            <a:ext cx="0" cy="9144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8" name="Oval 167"/>
          <p:cNvSpPr>
            <a:spLocks noChangeArrowheads="1"/>
          </p:cNvSpPr>
          <p:nvPr/>
        </p:nvSpPr>
        <p:spPr bwMode="auto">
          <a:xfrm>
            <a:off x="2971800" y="3962400"/>
            <a:ext cx="304800" cy="381000"/>
          </a:xfrm>
          <a:prstGeom prst="ellipse">
            <a:avLst/>
          </a:prstGeom>
          <a:noFill/>
          <a:ln w="28575">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69" name="Oval 168"/>
          <p:cNvSpPr>
            <a:spLocks noChangeArrowheads="1"/>
          </p:cNvSpPr>
          <p:nvPr/>
        </p:nvSpPr>
        <p:spPr bwMode="auto">
          <a:xfrm>
            <a:off x="6553200" y="762000"/>
            <a:ext cx="304800" cy="381000"/>
          </a:xfrm>
          <a:prstGeom prst="ellipse">
            <a:avLst/>
          </a:prstGeom>
          <a:noFill/>
          <a:ln w="28575">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0" name="Oval 169"/>
          <p:cNvSpPr>
            <a:spLocks noChangeArrowheads="1"/>
          </p:cNvSpPr>
          <p:nvPr/>
        </p:nvSpPr>
        <p:spPr bwMode="auto">
          <a:xfrm>
            <a:off x="8458200" y="3962400"/>
            <a:ext cx="304800" cy="381000"/>
          </a:xfrm>
          <a:prstGeom prst="ellipse">
            <a:avLst/>
          </a:prstGeom>
          <a:noFill/>
          <a:ln w="28575">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1" name="Oval 170"/>
          <p:cNvSpPr>
            <a:spLocks noChangeArrowheads="1"/>
          </p:cNvSpPr>
          <p:nvPr/>
        </p:nvSpPr>
        <p:spPr bwMode="auto">
          <a:xfrm>
            <a:off x="5257800" y="4572000"/>
            <a:ext cx="304800" cy="381000"/>
          </a:xfrm>
          <a:prstGeom prst="ellipse">
            <a:avLst/>
          </a:prstGeom>
          <a:noFill/>
          <a:ln w="28575">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2" name="Line 171"/>
          <p:cNvSpPr>
            <a:spLocks noChangeShapeType="1"/>
          </p:cNvSpPr>
          <p:nvPr/>
        </p:nvSpPr>
        <p:spPr bwMode="auto">
          <a:xfrm>
            <a:off x="2590800" y="3962400"/>
            <a:ext cx="304800" cy="0"/>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3" name="Oval 172"/>
          <p:cNvSpPr>
            <a:spLocks noChangeArrowheads="1"/>
          </p:cNvSpPr>
          <p:nvPr/>
        </p:nvSpPr>
        <p:spPr bwMode="auto">
          <a:xfrm>
            <a:off x="7315200" y="4724400"/>
            <a:ext cx="304800" cy="381000"/>
          </a:xfrm>
          <a:prstGeom prst="ellipse">
            <a:avLst/>
          </a:prstGeom>
          <a:noFill/>
          <a:ln w="28575">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4" name="Oval 173"/>
          <p:cNvSpPr>
            <a:spLocks noChangeArrowheads="1"/>
          </p:cNvSpPr>
          <p:nvPr/>
        </p:nvSpPr>
        <p:spPr bwMode="auto">
          <a:xfrm>
            <a:off x="3962400" y="3200400"/>
            <a:ext cx="304800" cy="381000"/>
          </a:xfrm>
          <a:prstGeom prst="ellipse">
            <a:avLst/>
          </a:prstGeom>
          <a:noFill/>
          <a:ln w="28575">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75" name="Oval 174"/>
          <p:cNvSpPr>
            <a:spLocks noChangeArrowheads="1"/>
          </p:cNvSpPr>
          <p:nvPr/>
        </p:nvSpPr>
        <p:spPr bwMode="auto">
          <a:xfrm>
            <a:off x="5867400" y="5715000"/>
            <a:ext cx="304800" cy="381000"/>
          </a:xfrm>
          <a:prstGeom prst="ellipse">
            <a:avLst/>
          </a:prstGeom>
          <a:noFill/>
          <a:ln w="28575">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1768046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315200" cy="1143000"/>
          </a:xfrm>
        </p:spPr>
        <p:txBody>
          <a:bodyPr>
            <a:normAutofit fontScale="90000"/>
          </a:bodyPr>
          <a:lstStyle/>
          <a:p>
            <a:r>
              <a:rPr lang="en-US" b="1" dirty="0" err="1" smtClean="0">
                <a:latin typeface="Arial"/>
                <a:cs typeface="Arial"/>
              </a:rPr>
              <a:t>Các</a:t>
            </a:r>
            <a:r>
              <a:rPr lang="en-US" b="1" dirty="0" smtClean="0">
                <a:latin typeface="Arial"/>
                <a:cs typeface="Arial"/>
              </a:rPr>
              <a:t> </a:t>
            </a:r>
            <a:r>
              <a:rPr lang="en-US" b="1" dirty="0" err="1" smtClean="0">
                <a:latin typeface="Arial"/>
                <a:cs typeface="Arial"/>
              </a:rPr>
              <a:t>hoạt</a:t>
            </a:r>
            <a:r>
              <a:rPr lang="en-US" b="1" dirty="0" smtClean="0">
                <a:latin typeface="Arial"/>
                <a:cs typeface="Arial"/>
              </a:rPr>
              <a:t> </a:t>
            </a:r>
            <a:r>
              <a:rPr lang="en-US" b="1" dirty="0" err="1" smtClean="0">
                <a:latin typeface="Arial"/>
                <a:cs typeface="Arial"/>
              </a:rPr>
              <a:t>động</a:t>
            </a:r>
            <a:r>
              <a:rPr lang="en-US" b="1" dirty="0" smtClean="0">
                <a:latin typeface="Arial"/>
                <a:cs typeface="Arial"/>
              </a:rPr>
              <a:t> </a:t>
            </a:r>
            <a:r>
              <a:rPr lang="en-US" b="1" dirty="0" err="1" smtClean="0">
                <a:latin typeface="Arial"/>
                <a:cs typeface="Arial"/>
              </a:rPr>
              <a:t>chính</a:t>
            </a:r>
            <a:r>
              <a:rPr lang="en-US" b="1" dirty="0" smtClean="0">
                <a:latin typeface="Arial"/>
                <a:cs typeface="Arial"/>
              </a:rPr>
              <a:t> </a:t>
            </a:r>
            <a:r>
              <a:rPr lang="en-US" b="1" dirty="0" err="1" smtClean="0">
                <a:latin typeface="Arial"/>
                <a:cs typeface="Arial"/>
              </a:rPr>
              <a:t>của</a:t>
            </a:r>
            <a:r>
              <a:rPr lang="en-US" b="1" dirty="0" smtClean="0">
                <a:latin typeface="Arial"/>
                <a:cs typeface="Arial"/>
              </a:rPr>
              <a:t> </a:t>
            </a:r>
            <a:r>
              <a:rPr lang="en-US" b="1" dirty="0" err="1" smtClean="0">
                <a:latin typeface="Arial"/>
                <a:cs typeface="Arial"/>
              </a:rPr>
              <a:t>bộ</a:t>
            </a:r>
            <a:r>
              <a:rPr lang="en-US" b="1" dirty="0" smtClean="0">
                <a:latin typeface="Arial"/>
                <a:cs typeface="Arial"/>
              </a:rPr>
              <a:t> </a:t>
            </a:r>
            <a:r>
              <a:rPr lang="en-US" b="1" dirty="0" err="1" smtClean="0">
                <a:latin typeface="Arial"/>
                <a:cs typeface="Arial"/>
              </a:rPr>
              <a:t>xử</a:t>
            </a:r>
            <a:r>
              <a:rPr lang="en-US" b="1" dirty="0" smtClean="0">
                <a:latin typeface="Arial"/>
                <a:cs typeface="Arial"/>
              </a:rPr>
              <a:t> </a:t>
            </a:r>
            <a:r>
              <a:rPr lang="en-US" b="1" dirty="0" err="1" smtClean="0">
                <a:latin typeface="Arial"/>
                <a:cs typeface="Arial"/>
              </a:rPr>
              <a:t>lý</a:t>
            </a:r>
            <a:r>
              <a:rPr lang="en-US" b="1" dirty="0" smtClean="0">
                <a:latin typeface="Arial"/>
                <a:cs typeface="Arial"/>
              </a:rPr>
              <a:t>?</a:t>
            </a:r>
            <a:endParaRPr lang="en-US" b="1" dirty="0">
              <a:latin typeface="Arial"/>
              <a:cs typeface="Arial"/>
            </a:endParaRPr>
          </a:p>
        </p:txBody>
      </p:sp>
      <p:sp>
        <p:nvSpPr>
          <p:cNvPr id="3" name="Content Placeholder 2"/>
          <p:cNvSpPr>
            <a:spLocks noGrp="1"/>
          </p:cNvSpPr>
          <p:nvPr>
            <p:ph idx="1"/>
          </p:nvPr>
        </p:nvSpPr>
        <p:spPr>
          <a:xfrm>
            <a:off x="533400" y="1981200"/>
            <a:ext cx="8610600" cy="1879790"/>
          </a:xfrm>
        </p:spPr>
        <p:txBody>
          <a:bodyPr>
            <a:normAutofit fontScale="92500"/>
          </a:bodyPr>
          <a:lstStyle/>
          <a:p>
            <a:r>
              <a:rPr lang="en-US" b="1" dirty="0" err="1" smtClean="0">
                <a:latin typeface="Arial"/>
                <a:cs typeface="Arial"/>
              </a:rPr>
              <a:t>Nạp</a:t>
            </a:r>
            <a:r>
              <a:rPr lang="en-US" b="1" dirty="0" smtClean="0">
                <a:latin typeface="Arial"/>
                <a:cs typeface="Arial"/>
              </a:rPr>
              <a:t> </a:t>
            </a:r>
            <a:r>
              <a:rPr lang="en-US" b="1" dirty="0" err="1" smtClean="0">
                <a:latin typeface="Arial"/>
                <a:cs typeface="Arial"/>
              </a:rPr>
              <a:t>lệnh</a:t>
            </a:r>
            <a:r>
              <a:rPr lang="en-US" dirty="0" smtClean="0">
                <a:latin typeface="Arial"/>
                <a:cs typeface="Arial"/>
              </a:rPr>
              <a:t>: </a:t>
            </a:r>
            <a:r>
              <a:rPr lang="en-US" dirty="0" err="1" smtClean="0">
                <a:latin typeface="Arial"/>
                <a:cs typeface="Arial"/>
              </a:rPr>
              <a:t>tìm</a:t>
            </a:r>
            <a:r>
              <a:rPr lang="en-US" dirty="0" smtClean="0">
                <a:latin typeface="Arial"/>
                <a:cs typeface="Arial"/>
              </a:rPr>
              <a:t> </a:t>
            </a:r>
            <a:r>
              <a:rPr lang="en-US" dirty="0" err="1" smtClean="0">
                <a:latin typeface="Arial"/>
                <a:cs typeface="Arial"/>
              </a:rPr>
              <a:t>ra</a:t>
            </a:r>
            <a:r>
              <a:rPr lang="en-US" dirty="0" smtClean="0">
                <a:latin typeface="Arial"/>
                <a:cs typeface="Arial"/>
              </a:rPr>
              <a:t> </a:t>
            </a:r>
            <a:r>
              <a:rPr lang="en-US" dirty="0" err="1" smtClean="0">
                <a:latin typeface="Arial"/>
                <a:cs typeface="Arial"/>
              </a:rPr>
              <a:t>lệnh</a:t>
            </a:r>
            <a:r>
              <a:rPr lang="en-US" dirty="0" smtClean="0">
                <a:latin typeface="Arial"/>
                <a:cs typeface="Arial"/>
              </a:rPr>
              <a:t> </a:t>
            </a:r>
            <a:r>
              <a:rPr lang="en-US" dirty="0" err="1" smtClean="0">
                <a:latin typeface="Arial"/>
                <a:cs typeface="Arial"/>
              </a:rPr>
              <a:t>và</a:t>
            </a:r>
            <a:r>
              <a:rPr lang="en-US" dirty="0" smtClean="0">
                <a:latin typeface="Arial"/>
                <a:cs typeface="Arial"/>
              </a:rPr>
              <a:t> </a:t>
            </a:r>
            <a:r>
              <a:rPr lang="en-US" dirty="0" err="1" smtClean="0">
                <a:latin typeface="Arial"/>
                <a:cs typeface="Arial"/>
              </a:rPr>
              <a:t>tải</a:t>
            </a:r>
            <a:r>
              <a:rPr lang="en-US" dirty="0" smtClean="0">
                <a:latin typeface="Arial"/>
                <a:cs typeface="Arial"/>
              </a:rPr>
              <a:t> </a:t>
            </a:r>
            <a:r>
              <a:rPr lang="en-US" dirty="0" err="1" smtClean="0">
                <a:latin typeface="Arial"/>
                <a:cs typeface="Arial"/>
              </a:rPr>
              <a:t>lệnh</a:t>
            </a:r>
            <a:endParaRPr lang="en-US" b="1" dirty="0">
              <a:latin typeface="Arial"/>
              <a:cs typeface="Arial"/>
            </a:endParaRPr>
          </a:p>
          <a:p>
            <a:r>
              <a:rPr lang="en-US" b="1" dirty="0" err="1" smtClean="0">
                <a:latin typeface="Arial"/>
                <a:cs typeface="Arial"/>
              </a:rPr>
              <a:t>Tính</a:t>
            </a:r>
            <a:r>
              <a:rPr lang="en-US" b="1" dirty="0" smtClean="0">
                <a:latin typeface="Arial"/>
                <a:cs typeface="Arial"/>
              </a:rPr>
              <a:t> </a:t>
            </a:r>
            <a:r>
              <a:rPr lang="en-US" b="1" dirty="0" err="1" smtClean="0">
                <a:latin typeface="Arial"/>
                <a:cs typeface="Arial"/>
              </a:rPr>
              <a:t>toán</a:t>
            </a:r>
            <a:r>
              <a:rPr lang="en-US" b="1" dirty="0" smtClean="0">
                <a:latin typeface="Arial"/>
                <a:cs typeface="Arial"/>
              </a:rPr>
              <a:t> </a:t>
            </a:r>
            <a:r>
              <a:rPr lang="en-US" b="1" dirty="0" err="1" smtClean="0">
                <a:latin typeface="Arial"/>
                <a:cs typeface="Arial"/>
              </a:rPr>
              <a:t>trên</a:t>
            </a:r>
            <a:r>
              <a:rPr lang="en-US" b="1" dirty="0" smtClean="0">
                <a:latin typeface="Arial"/>
                <a:cs typeface="Arial"/>
              </a:rPr>
              <a:t> ALU</a:t>
            </a:r>
            <a:r>
              <a:rPr lang="en-US" dirty="0" smtClean="0">
                <a:latin typeface="Arial"/>
                <a:cs typeface="Arial"/>
              </a:rPr>
              <a:t>: </a:t>
            </a:r>
            <a:r>
              <a:rPr lang="en-US" dirty="0" err="1" smtClean="0">
                <a:latin typeface="Arial"/>
                <a:cs typeface="Arial"/>
              </a:rPr>
              <a:t>tìm</a:t>
            </a:r>
            <a:r>
              <a:rPr lang="en-US" dirty="0" smtClean="0">
                <a:latin typeface="Arial"/>
                <a:cs typeface="Arial"/>
              </a:rPr>
              <a:t> </a:t>
            </a:r>
            <a:r>
              <a:rPr lang="en-US" dirty="0" err="1" smtClean="0">
                <a:latin typeface="Arial"/>
                <a:cs typeface="Arial"/>
              </a:rPr>
              <a:t>ra</a:t>
            </a:r>
            <a:r>
              <a:rPr lang="en-US" dirty="0" smtClean="0">
                <a:latin typeface="Arial"/>
                <a:cs typeface="Arial"/>
              </a:rPr>
              <a:t> </a:t>
            </a:r>
            <a:r>
              <a:rPr lang="en-US" dirty="0" err="1" smtClean="0">
                <a:latin typeface="Arial"/>
                <a:cs typeface="Arial"/>
              </a:rPr>
              <a:t>toán</a:t>
            </a:r>
            <a:r>
              <a:rPr lang="en-US" dirty="0" smtClean="0">
                <a:latin typeface="Arial"/>
                <a:cs typeface="Arial"/>
              </a:rPr>
              <a:t> </a:t>
            </a:r>
            <a:r>
              <a:rPr lang="en-US" dirty="0" err="1" smtClean="0">
                <a:latin typeface="Arial"/>
                <a:cs typeface="Arial"/>
              </a:rPr>
              <a:t>tử</a:t>
            </a:r>
            <a:r>
              <a:rPr lang="en-US" dirty="0" smtClean="0">
                <a:latin typeface="Arial"/>
                <a:cs typeface="Arial"/>
              </a:rPr>
              <a:t> </a:t>
            </a:r>
            <a:r>
              <a:rPr lang="en-US" dirty="0" err="1" smtClean="0">
                <a:latin typeface="Arial"/>
                <a:cs typeface="Arial"/>
              </a:rPr>
              <a:t>và</a:t>
            </a:r>
            <a:r>
              <a:rPr lang="en-US" dirty="0" smtClean="0">
                <a:latin typeface="Arial"/>
                <a:cs typeface="Arial"/>
              </a:rPr>
              <a:t> </a:t>
            </a:r>
            <a:r>
              <a:rPr lang="en-US" dirty="0" err="1" smtClean="0">
                <a:latin typeface="Arial"/>
                <a:cs typeface="Arial"/>
              </a:rPr>
              <a:t>thực</a:t>
            </a:r>
            <a:r>
              <a:rPr lang="en-US" dirty="0" smtClean="0">
                <a:latin typeface="Arial"/>
                <a:cs typeface="Arial"/>
              </a:rPr>
              <a:t> </a:t>
            </a:r>
            <a:r>
              <a:rPr lang="en-US" dirty="0" err="1" smtClean="0">
                <a:latin typeface="Arial"/>
                <a:cs typeface="Arial"/>
              </a:rPr>
              <a:t>thi</a:t>
            </a:r>
            <a:endParaRPr lang="en-US" b="1" dirty="0">
              <a:latin typeface="Arial"/>
              <a:cs typeface="Arial"/>
            </a:endParaRPr>
          </a:p>
          <a:p>
            <a:r>
              <a:rPr lang="en-US" b="1" dirty="0" err="1" smtClean="0">
                <a:latin typeface="Arial"/>
                <a:cs typeface="Arial"/>
              </a:rPr>
              <a:t>Truy</a:t>
            </a:r>
            <a:r>
              <a:rPr lang="en-US" b="1" dirty="0" smtClean="0">
                <a:latin typeface="Arial"/>
                <a:cs typeface="Arial"/>
              </a:rPr>
              <a:t> </a:t>
            </a:r>
            <a:r>
              <a:rPr lang="en-US" b="1" dirty="0" err="1" smtClean="0">
                <a:latin typeface="Arial"/>
                <a:cs typeface="Arial"/>
              </a:rPr>
              <a:t>nhập</a:t>
            </a:r>
            <a:r>
              <a:rPr lang="en-US" b="1" dirty="0" smtClean="0">
                <a:latin typeface="Arial"/>
                <a:cs typeface="Arial"/>
              </a:rPr>
              <a:t> </a:t>
            </a:r>
            <a:r>
              <a:rPr lang="en-US" b="1" dirty="0" err="1" smtClean="0">
                <a:latin typeface="Arial"/>
                <a:cs typeface="Arial"/>
              </a:rPr>
              <a:t>bộ</a:t>
            </a:r>
            <a:r>
              <a:rPr lang="en-US" b="1" dirty="0" smtClean="0">
                <a:latin typeface="Arial"/>
                <a:cs typeface="Arial"/>
              </a:rPr>
              <a:t> </a:t>
            </a:r>
            <a:r>
              <a:rPr lang="en-US" b="1" dirty="0" err="1" smtClean="0">
                <a:latin typeface="Arial"/>
                <a:cs typeface="Arial"/>
              </a:rPr>
              <a:t>nhớ</a:t>
            </a:r>
            <a:r>
              <a:rPr lang="en-US" dirty="0" smtClean="0">
                <a:latin typeface="Arial"/>
                <a:cs typeface="Arial"/>
              </a:rPr>
              <a:t>: </a:t>
            </a:r>
            <a:r>
              <a:rPr lang="en-US" dirty="0" err="1" smtClean="0">
                <a:latin typeface="Arial"/>
                <a:cs typeface="Arial"/>
              </a:rPr>
              <a:t>tìm</a:t>
            </a:r>
            <a:r>
              <a:rPr lang="en-US" dirty="0" smtClean="0">
                <a:latin typeface="Arial"/>
                <a:cs typeface="Arial"/>
              </a:rPr>
              <a:t> </a:t>
            </a:r>
            <a:r>
              <a:rPr lang="en-US" dirty="0" err="1" smtClean="0">
                <a:latin typeface="Arial"/>
                <a:cs typeface="Arial"/>
              </a:rPr>
              <a:t>ra</a:t>
            </a:r>
            <a:r>
              <a:rPr lang="en-US" dirty="0" smtClean="0">
                <a:latin typeface="Arial"/>
                <a:cs typeface="Arial"/>
              </a:rPr>
              <a:t> </a:t>
            </a:r>
            <a:r>
              <a:rPr lang="en-US" dirty="0" err="1" smtClean="0">
                <a:latin typeface="Arial"/>
                <a:cs typeface="Arial"/>
              </a:rPr>
              <a:t>địa</a:t>
            </a:r>
            <a:r>
              <a:rPr lang="en-US" dirty="0" smtClean="0">
                <a:latin typeface="Arial"/>
                <a:cs typeface="Arial"/>
              </a:rPr>
              <a:t> </a:t>
            </a:r>
            <a:r>
              <a:rPr lang="en-US" dirty="0" err="1" smtClean="0">
                <a:latin typeface="Arial"/>
                <a:cs typeface="Arial"/>
              </a:rPr>
              <a:t>chỉ</a:t>
            </a:r>
            <a:r>
              <a:rPr lang="en-US" dirty="0" smtClean="0">
                <a:latin typeface="Arial"/>
                <a:cs typeface="Arial"/>
              </a:rPr>
              <a:t> </a:t>
            </a:r>
            <a:r>
              <a:rPr lang="en-US" dirty="0" err="1" smtClean="0">
                <a:latin typeface="Arial"/>
                <a:cs typeface="Arial"/>
              </a:rPr>
              <a:t>và</a:t>
            </a:r>
            <a:r>
              <a:rPr lang="en-US" dirty="0" smtClean="0">
                <a:latin typeface="Arial"/>
                <a:cs typeface="Arial"/>
              </a:rPr>
              <a:t> </a:t>
            </a:r>
            <a:r>
              <a:rPr lang="en-US" dirty="0" err="1" smtClean="0">
                <a:latin typeface="Arial"/>
                <a:cs typeface="Arial"/>
              </a:rPr>
              <a:t>truy</a:t>
            </a:r>
            <a:r>
              <a:rPr lang="en-US" dirty="0" smtClean="0">
                <a:latin typeface="Arial"/>
                <a:cs typeface="Arial"/>
              </a:rPr>
              <a:t> </a:t>
            </a:r>
            <a:r>
              <a:rPr lang="en-US" dirty="0" err="1" smtClean="0">
                <a:latin typeface="Arial"/>
                <a:cs typeface="Arial"/>
              </a:rPr>
              <a:t>nhập</a:t>
            </a:r>
            <a:endParaRPr lang="en-US" dirty="0">
              <a:latin typeface="Arial"/>
              <a:cs typeface="Arial"/>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3719991"/>
            <a:ext cx="7620000" cy="26636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2856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382000" cy="1066800"/>
          </a:xfrm>
        </p:spPr>
        <p:txBody>
          <a:bodyPr>
            <a:normAutofit fontScale="90000"/>
          </a:bodyPr>
          <a:lstStyle/>
          <a:p>
            <a:r>
              <a:rPr lang="en-US" b="1" dirty="0" smtClean="0"/>
              <a:t>BXL </a:t>
            </a:r>
            <a:r>
              <a:rPr lang="en-US" b="1" dirty="0" err="1" smtClean="0"/>
              <a:t>đơn</a:t>
            </a:r>
            <a:r>
              <a:rPr lang="en-US" b="1" dirty="0" smtClean="0"/>
              <a:t> </a:t>
            </a:r>
            <a:r>
              <a:rPr lang="en-US" b="1" dirty="0" err="1" smtClean="0"/>
              <a:t>xung</a:t>
            </a:r>
            <a:r>
              <a:rPr lang="en-US" b="1" dirty="0" smtClean="0"/>
              <a:t> </a:t>
            </a:r>
            <a:r>
              <a:rPr lang="en-US" b="1" dirty="0" err="1" smtClean="0"/>
              <a:t>nhịp</a:t>
            </a:r>
            <a:r>
              <a:rPr lang="en-US" b="1" dirty="0" smtClean="0"/>
              <a:t> (4) – </a:t>
            </a:r>
            <a:r>
              <a:rPr lang="en-US" b="1" dirty="0" err="1" smtClean="0"/>
              <a:t>Lệnh</a:t>
            </a:r>
            <a:r>
              <a:rPr lang="en-US" b="1" dirty="0" smtClean="0"/>
              <a:t> </a:t>
            </a:r>
            <a:r>
              <a:rPr lang="en-US" b="1" dirty="0" err="1" smtClean="0"/>
              <a:t>rẽ</a:t>
            </a:r>
            <a:r>
              <a:rPr lang="en-US" b="1" dirty="0" smtClean="0"/>
              <a:t> </a:t>
            </a:r>
            <a:r>
              <a:rPr lang="en-US" b="1" dirty="0" err="1" smtClean="0"/>
              <a:t>nhánh</a:t>
            </a:r>
            <a:endParaRPr lang="en-US" b="1" dirty="0"/>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50</a:t>
            </a:fld>
            <a:endParaRPr lang="en-US" dirty="0"/>
          </a:p>
        </p:txBody>
      </p:sp>
      <p:grpSp>
        <p:nvGrpSpPr>
          <p:cNvPr id="171" name="Group 3"/>
          <p:cNvGrpSpPr>
            <a:grpSpLocks/>
          </p:cNvGrpSpPr>
          <p:nvPr/>
        </p:nvGrpSpPr>
        <p:grpSpPr bwMode="auto">
          <a:xfrm>
            <a:off x="1752600" y="762000"/>
            <a:ext cx="381000" cy="990600"/>
            <a:chOff x="1392" y="2880"/>
            <a:chExt cx="288" cy="480"/>
          </a:xfrm>
        </p:grpSpPr>
        <p:sp>
          <p:nvSpPr>
            <p:cNvPr id="172" name="Line 4"/>
            <p:cNvSpPr>
              <a:spLocks noChangeShapeType="1"/>
            </p:cNvSpPr>
            <p:nvPr/>
          </p:nvSpPr>
          <p:spPr bwMode="auto">
            <a:xfrm>
              <a:off x="1392" y="3072"/>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3" name="Line 5"/>
            <p:cNvSpPr>
              <a:spLocks noChangeShapeType="1"/>
            </p:cNvSpPr>
            <p:nvPr/>
          </p:nvSpPr>
          <p:spPr bwMode="auto">
            <a:xfrm flipH="1">
              <a:off x="1392" y="3120"/>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4" name="Line 6"/>
            <p:cNvSpPr>
              <a:spLocks noChangeShapeType="1"/>
            </p:cNvSpPr>
            <p:nvPr/>
          </p:nvSpPr>
          <p:spPr bwMode="auto">
            <a:xfrm flipV="1">
              <a:off x="1392" y="2880"/>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5" name="Line 7"/>
            <p:cNvSpPr>
              <a:spLocks noChangeShapeType="1"/>
            </p:cNvSpPr>
            <p:nvPr/>
          </p:nvSpPr>
          <p:spPr bwMode="auto">
            <a:xfrm flipV="1">
              <a:off x="1392" y="3168"/>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6" name="Line 8"/>
            <p:cNvSpPr>
              <a:spLocks noChangeShapeType="1"/>
            </p:cNvSpPr>
            <p:nvPr/>
          </p:nvSpPr>
          <p:spPr bwMode="auto">
            <a:xfrm flipV="1">
              <a:off x="1392" y="3216"/>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7" name="Line 9"/>
            <p:cNvSpPr>
              <a:spLocks noChangeShapeType="1"/>
            </p:cNvSpPr>
            <p:nvPr/>
          </p:nvSpPr>
          <p:spPr bwMode="auto">
            <a:xfrm flipV="1">
              <a:off x="1680" y="3024"/>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8" name="Line 10"/>
            <p:cNvSpPr>
              <a:spLocks noChangeShapeType="1"/>
            </p:cNvSpPr>
            <p:nvPr/>
          </p:nvSpPr>
          <p:spPr bwMode="auto">
            <a:xfrm>
              <a:off x="1392" y="2880"/>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79" name="Rectangle 11"/>
          <p:cNvSpPr>
            <a:spLocks noChangeArrowheads="1"/>
          </p:cNvSpPr>
          <p:nvPr/>
        </p:nvSpPr>
        <p:spPr bwMode="auto">
          <a:xfrm>
            <a:off x="1052513" y="34290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0" name="Rectangle 12"/>
          <p:cNvSpPr>
            <a:spLocks noChangeArrowheads="1"/>
          </p:cNvSpPr>
          <p:nvPr/>
        </p:nvSpPr>
        <p:spPr bwMode="auto">
          <a:xfrm>
            <a:off x="519113" y="3810000"/>
            <a:ext cx="228600" cy="8382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1" name="Line 13"/>
          <p:cNvSpPr>
            <a:spLocks noChangeShapeType="1"/>
          </p:cNvSpPr>
          <p:nvPr/>
        </p:nvSpPr>
        <p:spPr bwMode="auto">
          <a:xfrm>
            <a:off x="747713" y="4191000"/>
            <a:ext cx="304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2" name="Line 14"/>
          <p:cNvSpPr>
            <a:spLocks noChangeShapeType="1"/>
          </p:cNvSpPr>
          <p:nvPr/>
        </p:nvSpPr>
        <p:spPr bwMode="auto">
          <a:xfrm>
            <a:off x="838200" y="914400"/>
            <a:ext cx="914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3" name="Line 15"/>
          <p:cNvSpPr>
            <a:spLocks noChangeShapeType="1"/>
          </p:cNvSpPr>
          <p:nvPr/>
        </p:nvSpPr>
        <p:spPr bwMode="auto">
          <a:xfrm>
            <a:off x="1371600" y="1600200"/>
            <a:ext cx="3810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4" name="Text Box 16"/>
          <p:cNvSpPr txBox="1">
            <a:spLocks noChangeArrowheads="1"/>
          </p:cNvSpPr>
          <p:nvPr/>
        </p:nvSpPr>
        <p:spPr bwMode="auto">
          <a:xfrm>
            <a:off x="976313" y="3962400"/>
            <a:ext cx="741362" cy="45720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185" name="Text Box 17"/>
          <p:cNvSpPr txBox="1">
            <a:spLocks noChangeArrowheads="1"/>
          </p:cNvSpPr>
          <p:nvPr/>
        </p:nvSpPr>
        <p:spPr bwMode="auto">
          <a:xfrm>
            <a:off x="1738313" y="4038600"/>
            <a:ext cx="869950"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Instr[31-0]</a:t>
            </a:r>
          </a:p>
        </p:txBody>
      </p:sp>
      <p:sp>
        <p:nvSpPr>
          <p:cNvPr id="186" name="Text Box 18"/>
          <p:cNvSpPr txBox="1">
            <a:spLocks noChangeArrowheads="1"/>
          </p:cNvSpPr>
          <p:nvPr/>
        </p:nvSpPr>
        <p:spPr bwMode="auto">
          <a:xfrm>
            <a:off x="1281113" y="3505200"/>
            <a:ext cx="973137"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Instruction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187" name="Text Box 19"/>
          <p:cNvSpPr txBox="1">
            <a:spLocks noChangeArrowheads="1"/>
          </p:cNvSpPr>
          <p:nvPr/>
        </p:nvSpPr>
        <p:spPr bwMode="auto">
          <a:xfrm>
            <a:off x="1752600" y="1143000"/>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188" name="Text Box 20"/>
          <p:cNvSpPr txBox="1">
            <a:spLocks noChangeArrowheads="1"/>
          </p:cNvSpPr>
          <p:nvPr/>
        </p:nvSpPr>
        <p:spPr bwMode="auto">
          <a:xfrm>
            <a:off x="442913" y="4038600"/>
            <a:ext cx="395287"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PC</a:t>
            </a:r>
          </a:p>
        </p:txBody>
      </p:sp>
      <p:sp>
        <p:nvSpPr>
          <p:cNvPr id="189" name="Line 21"/>
          <p:cNvSpPr>
            <a:spLocks noChangeShapeType="1"/>
          </p:cNvSpPr>
          <p:nvPr/>
        </p:nvSpPr>
        <p:spPr bwMode="auto">
          <a:xfrm>
            <a:off x="228600" y="685800"/>
            <a:ext cx="6858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0" name="Line 22"/>
          <p:cNvSpPr>
            <a:spLocks noChangeShapeType="1"/>
          </p:cNvSpPr>
          <p:nvPr/>
        </p:nvSpPr>
        <p:spPr bwMode="auto">
          <a:xfrm>
            <a:off x="214313" y="4191000"/>
            <a:ext cx="304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1" name="Text Box 23"/>
          <p:cNvSpPr txBox="1">
            <a:spLocks noChangeArrowheads="1"/>
          </p:cNvSpPr>
          <p:nvPr/>
        </p:nvSpPr>
        <p:spPr bwMode="auto">
          <a:xfrm>
            <a:off x="1143000" y="1447800"/>
            <a:ext cx="268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4</a:t>
            </a:r>
          </a:p>
        </p:txBody>
      </p:sp>
      <p:sp>
        <p:nvSpPr>
          <p:cNvPr id="192" name="Rectangle 24"/>
          <p:cNvSpPr>
            <a:spLocks noChangeArrowheads="1"/>
          </p:cNvSpPr>
          <p:nvPr/>
        </p:nvSpPr>
        <p:spPr bwMode="auto">
          <a:xfrm>
            <a:off x="3505200" y="34290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3" name="Line 25"/>
          <p:cNvSpPr>
            <a:spLocks noChangeShapeType="1"/>
          </p:cNvSpPr>
          <p:nvPr/>
        </p:nvSpPr>
        <p:spPr bwMode="auto">
          <a:xfrm>
            <a:off x="2500313" y="41910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4" name="Line 26"/>
          <p:cNvSpPr>
            <a:spLocks noChangeShapeType="1"/>
          </p:cNvSpPr>
          <p:nvPr/>
        </p:nvSpPr>
        <p:spPr bwMode="auto">
          <a:xfrm>
            <a:off x="2652713" y="3962400"/>
            <a:ext cx="852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5" name="Line 27"/>
          <p:cNvSpPr>
            <a:spLocks noChangeShapeType="1"/>
          </p:cNvSpPr>
          <p:nvPr/>
        </p:nvSpPr>
        <p:spPr bwMode="auto">
          <a:xfrm>
            <a:off x="2652713" y="4495800"/>
            <a:ext cx="471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Line 28"/>
          <p:cNvSpPr>
            <a:spLocks noChangeShapeType="1"/>
          </p:cNvSpPr>
          <p:nvPr/>
        </p:nvSpPr>
        <p:spPr bwMode="auto">
          <a:xfrm>
            <a:off x="8382000" y="45720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7" name="Line 29"/>
          <p:cNvSpPr>
            <a:spLocks noChangeShapeType="1"/>
          </p:cNvSpPr>
          <p:nvPr/>
        </p:nvSpPr>
        <p:spPr bwMode="auto">
          <a:xfrm>
            <a:off x="2652713" y="3581400"/>
            <a:ext cx="852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8" name="Line 30"/>
          <p:cNvSpPr>
            <a:spLocks noChangeShapeType="1"/>
          </p:cNvSpPr>
          <p:nvPr/>
        </p:nvSpPr>
        <p:spPr bwMode="auto">
          <a:xfrm>
            <a:off x="4953000" y="3810000"/>
            <a:ext cx="863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9" name="Line 31"/>
          <p:cNvSpPr>
            <a:spLocks noChangeShapeType="1"/>
          </p:cNvSpPr>
          <p:nvPr/>
        </p:nvSpPr>
        <p:spPr bwMode="auto">
          <a:xfrm>
            <a:off x="5105400" y="4419600"/>
            <a:ext cx="279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0" name="Line 32"/>
          <p:cNvSpPr>
            <a:spLocks noChangeShapeType="1"/>
          </p:cNvSpPr>
          <p:nvPr/>
        </p:nvSpPr>
        <p:spPr bwMode="auto">
          <a:xfrm>
            <a:off x="6477000" y="5562600"/>
            <a:ext cx="1930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1" name="Line 33"/>
          <p:cNvSpPr>
            <a:spLocks noChangeShapeType="1"/>
          </p:cNvSpPr>
          <p:nvPr/>
        </p:nvSpPr>
        <p:spPr bwMode="auto">
          <a:xfrm>
            <a:off x="6324600" y="4191000"/>
            <a:ext cx="1778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Text Box 34"/>
          <p:cNvSpPr txBox="1">
            <a:spLocks noChangeArrowheads="1"/>
          </p:cNvSpPr>
          <p:nvPr/>
        </p:nvSpPr>
        <p:spPr bwMode="auto">
          <a:xfrm>
            <a:off x="3429000" y="45720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203" name="Text Box 35"/>
          <p:cNvSpPr txBox="1">
            <a:spLocks noChangeArrowheads="1"/>
          </p:cNvSpPr>
          <p:nvPr/>
        </p:nvSpPr>
        <p:spPr bwMode="auto">
          <a:xfrm>
            <a:off x="3429000" y="3429000"/>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1</a:t>
            </a:r>
          </a:p>
        </p:txBody>
      </p:sp>
      <p:sp>
        <p:nvSpPr>
          <p:cNvPr id="204" name="Text Box 36"/>
          <p:cNvSpPr txBox="1">
            <a:spLocks noChangeArrowheads="1"/>
          </p:cNvSpPr>
          <p:nvPr/>
        </p:nvSpPr>
        <p:spPr bwMode="auto">
          <a:xfrm>
            <a:off x="3429000" y="3810000"/>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2</a:t>
            </a:r>
          </a:p>
        </p:txBody>
      </p:sp>
      <p:sp>
        <p:nvSpPr>
          <p:cNvPr id="205" name="Text Box 37"/>
          <p:cNvSpPr txBox="1">
            <a:spLocks noChangeArrowheads="1"/>
          </p:cNvSpPr>
          <p:nvPr/>
        </p:nvSpPr>
        <p:spPr bwMode="auto">
          <a:xfrm>
            <a:off x="3429000" y="41910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Addr</a:t>
            </a:r>
          </a:p>
        </p:txBody>
      </p:sp>
      <p:sp>
        <p:nvSpPr>
          <p:cNvPr id="206" name="Text Box 38"/>
          <p:cNvSpPr txBox="1">
            <a:spLocks noChangeArrowheads="1"/>
          </p:cNvSpPr>
          <p:nvPr/>
        </p:nvSpPr>
        <p:spPr bwMode="auto">
          <a:xfrm>
            <a:off x="3752850" y="3657600"/>
            <a:ext cx="792163" cy="639763"/>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Register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File</a:t>
            </a:r>
          </a:p>
        </p:txBody>
      </p:sp>
      <p:sp>
        <p:nvSpPr>
          <p:cNvPr id="207" name="Text Box 39"/>
          <p:cNvSpPr txBox="1">
            <a:spLocks noChangeArrowheads="1"/>
          </p:cNvSpPr>
          <p:nvPr/>
        </p:nvSpPr>
        <p:spPr bwMode="auto">
          <a:xfrm>
            <a:off x="4343400" y="3581400"/>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1</a:t>
            </a:r>
          </a:p>
        </p:txBody>
      </p:sp>
      <p:sp>
        <p:nvSpPr>
          <p:cNvPr id="208" name="Text Box 40"/>
          <p:cNvSpPr txBox="1">
            <a:spLocks noChangeArrowheads="1"/>
          </p:cNvSpPr>
          <p:nvPr/>
        </p:nvSpPr>
        <p:spPr bwMode="auto">
          <a:xfrm>
            <a:off x="4368800" y="4267200"/>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2</a:t>
            </a:r>
          </a:p>
        </p:txBody>
      </p:sp>
      <p:sp>
        <p:nvSpPr>
          <p:cNvPr id="209" name="Freeform 41"/>
          <p:cNvSpPr>
            <a:spLocks/>
          </p:cNvSpPr>
          <p:nvPr/>
        </p:nvSpPr>
        <p:spPr bwMode="auto">
          <a:xfrm>
            <a:off x="5791200" y="3505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0" name="Rectangle 42"/>
          <p:cNvSpPr>
            <a:spLocks noChangeArrowheads="1"/>
          </p:cNvSpPr>
          <p:nvPr/>
        </p:nvSpPr>
        <p:spPr bwMode="auto">
          <a:xfrm>
            <a:off x="5892800" y="4114800"/>
            <a:ext cx="504825" cy="33337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ALU</a:t>
            </a:r>
          </a:p>
        </p:txBody>
      </p:sp>
      <p:sp>
        <p:nvSpPr>
          <p:cNvPr id="211" name="Rectangle 43"/>
          <p:cNvSpPr>
            <a:spLocks noChangeArrowheads="1"/>
          </p:cNvSpPr>
          <p:nvPr/>
        </p:nvSpPr>
        <p:spPr bwMode="auto">
          <a:xfrm>
            <a:off x="5791200" y="3124200"/>
            <a:ext cx="7620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ovf</a:t>
            </a:r>
          </a:p>
        </p:txBody>
      </p:sp>
      <p:sp>
        <p:nvSpPr>
          <p:cNvPr id="212" name="Rectangle 44"/>
          <p:cNvSpPr>
            <a:spLocks noChangeArrowheads="1"/>
          </p:cNvSpPr>
          <p:nvPr/>
        </p:nvSpPr>
        <p:spPr bwMode="auto">
          <a:xfrm>
            <a:off x="5943600" y="3733800"/>
            <a:ext cx="5334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zero</a:t>
            </a:r>
          </a:p>
        </p:txBody>
      </p:sp>
      <p:sp>
        <p:nvSpPr>
          <p:cNvPr id="213" name="Line 45"/>
          <p:cNvSpPr>
            <a:spLocks noChangeShapeType="1"/>
          </p:cNvSpPr>
          <p:nvPr/>
        </p:nvSpPr>
        <p:spPr bwMode="auto">
          <a:xfrm>
            <a:off x="6096000" y="4572000"/>
            <a:ext cx="0" cy="533400"/>
          </a:xfrm>
          <a:prstGeom prst="line">
            <a:avLst/>
          </a:prstGeom>
          <a:noFill/>
          <a:ln w="1905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4" name="Line 46"/>
          <p:cNvSpPr>
            <a:spLocks noChangeShapeType="1"/>
          </p:cNvSpPr>
          <p:nvPr/>
        </p:nvSpPr>
        <p:spPr bwMode="auto">
          <a:xfrm>
            <a:off x="4191000" y="2819400"/>
            <a:ext cx="0" cy="6096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5" name="Rectangle 47"/>
          <p:cNvSpPr>
            <a:spLocks noChangeArrowheads="1"/>
          </p:cNvSpPr>
          <p:nvPr/>
        </p:nvSpPr>
        <p:spPr bwMode="auto">
          <a:xfrm>
            <a:off x="4191000" y="2819400"/>
            <a:ext cx="92551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RegWrite</a:t>
            </a:r>
          </a:p>
        </p:txBody>
      </p:sp>
      <p:sp>
        <p:nvSpPr>
          <p:cNvPr id="216" name="Line 48"/>
          <p:cNvSpPr>
            <a:spLocks noChangeShapeType="1"/>
          </p:cNvSpPr>
          <p:nvPr/>
        </p:nvSpPr>
        <p:spPr bwMode="auto">
          <a:xfrm flipV="1">
            <a:off x="5943600" y="3352800"/>
            <a:ext cx="0" cy="22860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7" name="Line 49"/>
          <p:cNvSpPr>
            <a:spLocks noChangeShapeType="1"/>
          </p:cNvSpPr>
          <p:nvPr/>
        </p:nvSpPr>
        <p:spPr bwMode="auto">
          <a:xfrm flipV="1">
            <a:off x="6248400" y="2057400"/>
            <a:ext cx="0" cy="17526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8" name="Line 50"/>
          <p:cNvSpPr>
            <a:spLocks noChangeShapeType="1"/>
          </p:cNvSpPr>
          <p:nvPr/>
        </p:nvSpPr>
        <p:spPr bwMode="auto">
          <a:xfrm>
            <a:off x="8991600" y="4343400"/>
            <a:ext cx="0" cy="1981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9" name="Rectangle 51"/>
          <p:cNvSpPr>
            <a:spLocks noChangeArrowheads="1"/>
          </p:cNvSpPr>
          <p:nvPr/>
        </p:nvSpPr>
        <p:spPr bwMode="auto">
          <a:xfrm>
            <a:off x="6858000" y="34290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0" name="Line 52"/>
          <p:cNvSpPr>
            <a:spLocks noChangeShapeType="1"/>
          </p:cNvSpPr>
          <p:nvPr/>
        </p:nvSpPr>
        <p:spPr bwMode="auto">
          <a:xfrm>
            <a:off x="8305800" y="4191000"/>
            <a:ext cx="304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1" name="Line 53"/>
          <p:cNvSpPr>
            <a:spLocks noChangeShapeType="1"/>
          </p:cNvSpPr>
          <p:nvPr/>
        </p:nvSpPr>
        <p:spPr bwMode="auto">
          <a:xfrm>
            <a:off x="6477000" y="3733800"/>
            <a:ext cx="406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2" name="Line 54"/>
          <p:cNvSpPr>
            <a:spLocks noChangeShapeType="1"/>
          </p:cNvSpPr>
          <p:nvPr/>
        </p:nvSpPr>
        <p:spPr bwMode="auto">
          <a:xfrm>
            <a:off x="6629400" y="4572000"/>
            <a:ext cx="0" cy="457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3" name="Text Box 55"/>
          <p:cNvSpPr txBox="1">
            <a:spLocks noChangeArrowheads="1"/>
          </p:cNvSpPr>
          <p:nvPr/>
        </p:nvSpPr>
        <p:spPr bwMode="auto">
          <a:xfrm>
            <a:off x="6781800" y="3886200"/>
            <a:ext cx="766763"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224" name="Text Box 56"/>
          <p:cNvSpPr txBox="1">
            <a:spLocks noChangeArrowheads="1"/>
          </p:cNvSpPr>
          <p:nvPr/>
        </p:nvSpPr>
        <p:spPr bwMode="auto">
          <a:xfrm>
            <a:off x="6781800" y="3581400"/>
            <a:ext cx="74136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225" name="Text Box 57"/>
          <p:cNvSpPr txBox="1">
            <a:spLocks noChangeArrowheads="1"/>
          </p:cNvSpPr>
          <p:nvPr/>
        </p:nvSpPr>
        <p:spPr bwMode="auto">
          <a:xfrm>
            <a:off x="6781800" y="44196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226" name="Text Box 58"/>
          <p:cNvSpPr txBox="1">
            <a:spLocks noChangeArrowheads="1"/>
          </p:cNvSpPr>
          <p:nvPr/>
        </p:nvSpPr>
        <p:spPr bwMode="auto">
          <a:xfrm>
            <a:off x="7467600" y="4038600"/>
            <a:ext cx="909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Data</a:t>
            </a:r>
          </a:p>
        </p:txBody>
      </p:sp>
      <p:sp>
        <p:nvSpPr>
          <p:cNvPr id="227" name="Line 59"/>
          <p:cNvSpPr>
            <a:spLocks noChangeShapeType="1"/>
          </p:cNvSpPr>
          <p:nvPr/>
        </p:nvSpPr>
        <p:spPr bwMode="auto">
          <a:xfrm>
            <a:off x="7543800" y="2514600"/>
            <a:ext cx="0" cy="914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8" name="Rectangle 60"/>
          <p:cNvSpPr>
            <a:spLocks noChangeArrowheads="1"/>
          </p:cNvSpPr>
          <p:nvPr/>
        </p:nvSpPr>
        <p:spPr bwMode="auto">
          <a:xfrm>
            <a:off x="6553200" y="22860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MemWrite</a:t>
            </a:r>
          </a:p>
        </p:txBody>
      </p:sp>
      <p:sp>
        <p:nvSpPr>
          <p:cNvPr id="229" name="Rectangle 61"/>
          <p:cNvSpPr>
            <a:spLocks noChangeArrowheads="1"/>
          </p:cNvSpPr>
          <p:nvPr/>
        </p:nvSpPr>
        <p:spPr bwMode="auto">
          <a:xfrm>
            <a:off x="7848600" y="19812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MemRead</a:t>
            </a:r>
          </a:p>
        </p:txBody>
      </p:sp>
      <p:sp>
        <p:nvSpPr>
          <p:cNvPr id="230" name="Line 62"/>
          <p:cNvSpPr>
            <a:spLocks noChangeShapeType="1"/>
          </p:cNvSpPr>
          <p:nvPr/>
        </p:nvSpPr>
        <p:spPr bwMode="auto">
          <a:xfrm>
            <a:off x="7543800" y="4876800"/>
            <a:ext cx="0" cy="3048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1" name="Line 63"/>
          <p:cNvSpPr>
            <a:spLocks noChangeShapeType="1"/>
          </p:cNvSpPr>
          <p:nvPr/>
        </p:nvSpPr>
        <p:spPr bwMode="auto">
          <a:xfrm>
            <a:off x="3276600" y="6318955"/>
            <a:ext cx="5715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2" name="Line 64"/>
          <p:cNvSpPr>
            <a:spLocks noChangeShapeType="1"/>
          </p:cNvSpPr>
          <p:nvPr/>
        </p:nvSpPr>
        <p:spPr bwMode="auto">
          <a:xfrm>
            <a:off x="5054600" y="5029200"/>
            <a:ext cx="16002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3" name="Line 65"/>
          <p:cNvSpPr>
            <a:spLocks noChangeShapeType="1"/>
          </p:cNvSpPr>
          <p:nvPr/>
        </p:nvSpPr>
        <p:spPr bwMode="auto">
          <a:xfrm>
            <a:off x="4811713" y="5410200"/>
            <a:ext cx="381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4" name="Oval 66"/>
          <p:cNvSpPr>
            <a:spLocks noChangeArrowheads="1"/>
          </p:cNvSpPr>
          <p:nvPr/>
        </p:nvSpPr>
        <p:spPr bwMode="auto">
          <a:xfrm>
            <a:off x="4202113" y="5029200"/>
            <a:ext cx="609600" cy="8382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5" name="Rectangle 67"/>
          <p:cNvSpPr>
            <a:spLocks noChangeArrowheads="1"/>
          </p:cNvSpPr>
          <p:nvPr/>
        </p:nvSpPr>
        <p:spPr bwMode="auto">
          <a:xfrm>
            <a:off x="4252913" y="51816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Sign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Extend</a:t>
            </a:r>
          </a:p>
        </p:txBody>
      </p:sp>
      <p:sp>
        <p:nvSpPr>
          <p:cNvPr id="236" name="Line 68"/>
          <p:cNvSpPr>
            <a:spLocks noChangeShapeType="1"/>
          </p:cNvSpPr>
          <p:nvPr/>
        </p:nvSpPr>
        <p:spPr bwMode="auto">
          <a:xfrm>
            <a:off x="2638425" y="5410200"/>
            <a:ext cx="1563688"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7" name="Line 69"/>
          <p:cNvSpPr>
            <a:spLocks noChangeShapeType="1"/>
          </p:cNvSpPr>
          <p:nvPr/>
        </p:nvSpPr>
        <p:spPr bwMode="auto">
          <a:xfrm>
            <a:off x="3871913" y="53340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8" name="Line 70"/>
          <p:cNvSpPr>
            <a:spLocks noChangeShapeType="1"/>
          </p:cNvSpPr>
          <p:nvPr/>
        </p:nvSpPr>
        <p:spPr bwMode="auto">
          <a:xfrm>
            <a:off x="4887913" y="53340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9" name="Text Box 71"/>
          <p:cNvSpPr txBox="1">
            <a:spLocks noChangeArrowheads="1"/>
          </p:cNvSpPr>
          <p:nvPr/>
        </p:nvSpPr>
        <p:spPr bwMode="auto">
          <a:xfrm>
            <a:off x="3871913" y="54102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16</a:t>
            </a:r>
          </a:p>
        </p:txBody>
      </p:sp>
      <p:sp>
        <p:nvSpPr>
          <p:cNvPr id="240" name="Text Box 72"/>
          <p:cNvSpPr txBox="1">
            <a:spLocks noChangeArrowheads="1"/>
          </p:cNvSpPr>
          <p:nvPr/>
        </p:nvSpPr>
        <p:spPr bwMode="auto">
          <a:xfrm>
            <a:off x="4887913" y="54102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32</a:t>
            </a:r>
          </a:p>
        </p:txBody>
      </p:sp>
      <p:sp>
        <p:nvSpPr>
          <p:cNvPr id="241" name="Line 73"/>
          <p:cNvSpPr>
            <a:spLocks noChangeShapeType="1"/>
          </p:cNvSpPr>
          <p:nvPr/>
        </p:nvSpPr>
        <p:spPr bwMode="auto">
          <a:xfrm>
            <a:off x="5054600" y="4419600"/>
            <a:ext cx="0" cy="609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2" name="Line 74"/>
          <p:cNvSpPr>
            <a:spLocks noChangeShapeType="1"/>
          </p:cNvSpPr>
          <p:nvPr/>
        </p:nvSpPr>
        <p:spPr bwMode="auto">
          <a:xfrm>
            <a:off x="8382000" y="4572000"/>
            <a:ext cx="0" cy="990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3" name="Line 75"/>
          <p:cNvSpPr>
            <a:spLocks noChangeShapeType="1"/>
          </p:cNvSpPr>
          <p:nvPr/>
        </p:nvSpPr>
        <p:spPr bwMode="auto">
          <a:xfrm>
            <a:off x="5181600" y="4800600"/>
            <a:ext cx="177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4" name="Line 76"/>
          <p:cNvSpPr>
            <a:spLocks noChangeShapeType="1"/>
          </p:cNvSpPr>
          <p:nvPr/>
        </p:nvSpPr>
        <p:spPr bwMode="auto">
          <a:xfrm>
            <a:off x="3276600" y="4724400"/>
            <a:ext cx="2540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5" name="AutoShape 77"/>
          <p:cNvSpPr>
            <a:spLocks noChangeArrowheads="1"/>
          </p:cNvSpPr>
          <p:nvPr/>
        </p:nvSpPr>
        <p:spPr bwMode="auto">
          <a:xfrm rot="-5400000">
            <a:off x="8382000" y="4267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6" name="Line 78"/>
          <p:cNvSpPr>
            <a:spLocks noChangeShapeType="1"/>
          </p:cNvSpPr>
          <p:nvPr/>
        </p:nvSpPr>
        <p:spPr bwMode="auto">
          <a:xfrm>
            <a:off x="8839200" y="43434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7" name="AutoShape 79"/>
          <p:cNvSpPr>
            <a:spLocks noChangeArrowheads="1"/>
          </p:cNvSpPr>
          <p:nvPr/>
        </p:nvSpPr>
        <p:spPr bwMode="auto">
          <a:xfrm rot="-5400000">
            <a:off x="5092700" y="4457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8" name="Line 80"/>
          <p:cNvSpPr>
            <a:spLocks noChangeShapeType="1"/>
          </p:cNvSpPr>
          <p:nvPr/>
        </p:nvSpPr>
        <p:spPr bwMode="auto">
          <a:xfrm>
            <a:off x="5588000" y="45720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9" name="Line 81"/>
          <p:cNvSpPr>
            <a:spLocks noChangeShapeType="1"/>
          </p:cNvSpPr>
          <p:nvPr/>
        </p:nvSpPr>
        <p:spPr bwMode="auto">
          <a:xfrm>
            <a:off x="3276600" y="4724400"/>
            <a:ext cx="0" cy="1600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0" name="Line 82"/>
          <p:cNvSpPr>
            <a:spLocks noChangeShapeType="1"/>
          </p:cNvSpPr>
          <p:nvPr/>
        </p:nvSpPr>
        <p:spPr bwMode="auto">
          <a:xfrm>
            <a:off x="8686800" y="2362200"/>
            <a:ext cx="0" cy="17526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1" name="Rectangle 83"/>
          <p:cNvSpPr>
            <a:spLocks noChangeArrowheads="1"/>
          </p:cNvSpPr>
          <p:nvPr/>
        </p:nvSpPr>
        <p:spPr bwMode="auto">
          <a:xfrm>
            <a:off x="7162800" y="21336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MemtoReg</a:t>
            </a:r>
          </a:p>
        </p:txBody>
      </p:sp>
      <p:sp>
        <p:nvSpPr>
          <p:cNvPr id="252" name="Rectangle 84"/>
          <p:cNvSpPr>
            <a:spLocks noChangeArrowheads="1"/>
          </p:cNvSpPr>
          <p:nvPr/>
        </p:nvSpPr>
        <p:spPr bwMode="auto">
          <a:xfrm>
            <a:off x="4343400" y="24384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ALUSrc</a:t>
            </a:r>
          </a:p>
        </p:txBody>
      </p:sp>
      <p:sp>
        <p:nvSpPr>
          <p:cNvPr id="253" name="Oval 85"/>
          <p:cNvSpPr>
            <a:spLocks noChangeArrowheads="1"/>
          </p:cNvSpPr>
          <p:nvPr/>
        </p:nvSpPr>
        <p:spPr bwMode="auto">
          <a:xfrm>
            <a:off x="5410200" y="1447800"/>
            <a:ext cx="457200" cy="5334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4" name="Rectangle 86"/>
          <p:cNvSpPr>
            <a:spLocks noChangeArrowheads="1"/>
          </p:cNvSpPr>
          <p:nvPr/>
        </p:nvSpPr>
        <p:spPr bwMode="auto">
          <a:xfrm>
            <a:off x="5410200" y="1447800"/>
            <a:ext cx="457200" cy="457200"/>
          </a:xfrm>
          <a:prstGeom prst="rect">
            <a:avLst/>
          </a:prstGeom>
          <a:noFill/>
          <a:ln w="12700">
            <a:noFill/>
            <a:miter lim="800000"/>
            <a:headEnd/>
            <a:tailEnd/>
          </a:ln>
          <a:effectLst/>
        </p:spPr>
        <p:txBody>
          <a:bodyPr wrap="none" lIns="19050" tIns="26988" rIns="19050" bIns="26988"/>
          <a:lstStyle/>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Shift</a:t>
            </a:r>
          </a:p>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left 2</a:t>
            </a:r>
          </a:p>
        </p:txBody>
      </p:sp>
      <p:sp>
        <p:nvSpPr>
          <p:cNvPr id="255" name="Line 87"/>
          <p:cNvSpPr>
            <a:spLocks noChangeShapeType="1"/>
          </p:cNvSpPr>
          <p:nvPr/>
        </p:nvSpPr>
        <p:spPr bwMode="auto">
          <a:xfrm>
            <a:off x="5181600" y="17526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6" name="Line 88"/>
          <p:cNvSpPr>
            <a:spLocks noChangeShapeType="1"/>
          </p:cNvSpPr>
          <p:nvPr/>
        </p:nvSpPr>
        <p:spPr bwMode="auto">
          <a:xfrm>
            <a:off x="5181600" y="1295400"/>
            <a:ext cx="928688"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57" name="Group 89"/>
          <p:cNvGrpSpPr>
            <a:grpSpLocks/>
          </p:cNvGrpSpPr>
          <p:nvPr/>
        </p:nvGrpSpPr>
        <p:grpSpPr bwMode="auto">
          <a:xfrm>
            <a:off x="6096000" y="990600"/>
            <a:ext cx="381000" cy="914400"/>
            <a:chOff x="1392" y="2880"/>
            <a:chExt cx="288" cy="480"/>
          </a:xfrm>
        </p:grpSpPr>
        <p:sp>
          <p:nvSpPr>
            <p:cNvPr id="258" name="Line 90"/>
            <p:cNvSpPr>
              <a:spLocks noChangeShapeType="1"/>
            </p:cNvSpPr>
            <p:nvPr/>
          </p:nvSpPr>
          <p:spPr bwMode="auto">
            <a:xfrm>
              <a:off x="1392" y="3072"/>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9" name="Line 91"/>
            <p:cNvSpPr>
              <a:spLocks noChangeShapeType="1"/>
            </p:cNvSpPr>
            <p:nvPr/>
          </p:nvSpPr>
          <p:spPr bwMode="auto">
            <a:xfrm flipH="1">
              <a:off x="1392" y="3120"/>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0" name="Line 92"/>
            <p:cNvSpPr>
              <a:spLocks noChangeShapeType="1"/>
            </p:cNvSpPr>
            <p:nvPr/>
          </p:nvSpPr>
          <p:spPr bwMode="auto">
            <a:xfrm flipV="1">
              <a:off x="1392" y="2880"/>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1" name="Line 93"/>
            <p:cNvSpPr>
              <a:spLocks noChangeShapeType="1"/>
            </p:cNvSpPr>
            <p:nvPr/>
          </p:nvSpPr>
          <p:spPr bwMode="auto">
            <a:xfrm flipV="1">
              <a:off x="1392" y="3168"/>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2" name="Line 94"/>
            <p:cNvSpPr>
              <a:spLocks noChangeShapeType="1"/>
            </p:cNvSpPr>
            <p:nvPr/>
          </p:nvSpPr>
          <p:spPr bwMode="auto">
            <a:xfrm flipV="1">
              <a:off x="1392" y="3216"/>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3" name="Line 95"/>
            <p:cNvSpPr>
              <a:spLocks noChangeShapeType="1"/>
            </p:cNvSpPr>
            <p:nvPr/>
          </p:nvSpPr>
          <p:spPr bwMode="auto">
            <a:xfrm flipV="1">
              <a:off x="1680" y="3024"/>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4" name="Line 96"/>
            <p:cNvSpPr>
              <a:spLocks noChangeShapeType="1"/>
            </p:cNvSpPr>
            <p:nvPr/>
          </p:nvSpPr>
          <p:spPr bwMode="auto">
            <a:xfrm>
              <a:off x="1392" y="2880"/>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65" name="Text Box 97"/>
          <p:cNvSpPr txBox="1">
            <a:spLocks noChangeArrowheads="1"/>
          </p:cNvSpPr>
          <p:nvPr/>
        </p:nvSpPr>
        <p:spPr bwMode="auto">
          <a:xfrm>
            <a:off x="6096000" y="1295400"/>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266" name="Line 98"/>
          <p:cNvSpPr>
            <a:spLocks noChangeShapeType="1"/>
          </p:cNvSpPr>
          <p:nvPr/>
        </p:nvSpPr>
        <p:spPr bwMode="auto">
          <a:xfrm>
            <a:off x="5853113" y="17526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7" name="Line 99"/>
          <p:cNvSpPr>
            <a:spLocks noChangeShapeType="1"/>
          </p:cNvSpPr>
          <p:nvPr/>
        </p:nvSpPr>
        <p:spPr bwMode="auto">
          <a:xfrm>
            <a:off x="6477000" y="14478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8" name="Line 100"/>
          <p:cNvSpPr>
            <a:spLocks noChangeShapeType="1"/>
          </p:cNvSpPr>
          <p:nvPr/>
        </p:nvSpPr>
        <p:spPr bwMode="auto">
          <a:xfrm>
            <a:off x="838200" y="914400"/>
            <a:ext cx="0" cy="3276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9" name="AutoShape 101"/>
          <p:cNvSpPr>
            <a:spLocks noChangeArrowheads="1"/>
          </p:cNvSpPr>
          <p:nvPr/>
        </p:nvSpPr>
        <p:spPr bwMode="auto">
          <a:xfrm rot="-5400000">
            <a:off x="6400800" y="10668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0" name="Line 102"/>
          <p:cNvSpPr>
            <a:spLocks noChangeShapeType="1"/>
          </p:cNvSpPr>
          <p:nvPr/>
        </p:nvSpPr>
        <p:spPr bwMode="auto">
          <a:xfrm>
            <a:off x="5181600" y="914400"/>
            <a:ext cx="15240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1" name="Line 103"/>
          <p:cNvSpPr>
            <a:spLocks noChangeShapeType="1"/>
          </p:cNvSpPr>
          <p:nvPr/>
        </p:nvSpPr>
        <p:spPr bwMode="auto">
          <a:xfrm>
            <a:off x="5181600" y="914400"/>
            <a:ext cx="0" cy="3810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2" name="Line 104"/>
          <p:cNvSpPr>
            <a:spLocks noChangeShapeType="1"/>
          </p:cNvSpPr>
          <p:nvPr/>
        </p:nvSpPr>
        <p:spPr bwMode="auto">
          <a:xfrm>
            <a:off x="6934200" y="1219200"/>
            <a:ext cx="1778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3" name="Line 105"/>
          <p:cNvSpPr>
            <a:spLocks noChangeShapeType="1"/>
          </p:cNvSpPr>
          <p:nvPr/>
        </p:nvSpPr>
        <p:spPr bwMode="auto">
          <a:xfrm>
            <a:off x="6858000" y="1447800"/>
            <a:ext cx="0" cy="5334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4" name="Rectangle 106"/>
          <p:cNvSpPr>
            <a:spLocks noChangeArrowheads="1"/>
          </p:cNvSpPr>
          <p:nvPr/>
        </p:nvSpPr>
        <p:spPr bwMode="auto">
          <a:xfrm>
            <a:off x="6858000" y="16002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PCSrc</a:t>
            </a:r>
          </a:p>
        </p:txBody>
      </p:sp>
      <p:sp>
        <p:nvSpPr>
          <p:cNvPr id="275" name="Line 107"/>
          <p:cNvSpPr>
            <a:spLocks noChangeShapeType="1"/>
          </p:cNvSpPr>
          <p:nvPr/>
        </p:nvSpPr>
        <p:spPr bwMode="auto">
          <a:xfrm>
            <a:off x="6629400" y="45720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6" name="AutoShape 108"/>
          <p:cNvSpPr>
            <a:spLocks noChangeArrowheads="1"/>
          </p:cNvSpPr>
          <p:nvPr/>
        </p:nvSpPr>
        <p:spPr bwMode="auto">
          <a:xfrm rot="-5400000">
            <a:off x="2933700" y="42291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7" name="Line 109"/>
          <p:cNvSpPr>
            <a:spLocks noChangeShapeType="1"/>
          </p:cNvSpPr>
          <p:nvPr/>
        </p:nvSpPr>
        <p:spPr bwMode="auto">
          <a:xfrm>
            <a:off x="3352800" y="4343400"/>
            <a:ext cx="1524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8" name="Line 110"/>
          <p:cNvSpPr>
            <a:spLocks noChangeShapeType="1"/>
          </p:cNvSpPr>
          <p:nvPr/>
        </p:nvSpPr>
        <p:spPr bwMode="auto">
          <a:xfrm>
            <a:off x="2957513" y="3962400"/>
            <a:ext cx="0" cy="228600"/>
          </a:xfrm>
          <a:prstGeom prst="line">
            <a:avLst/>
          </a:prstGeom>
          <a:noFill/>
          <a:ln w="190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9" name="Line 111"/>
          <p:cNvSpPr>
            <a:spLocks noChangeShapeType="1"/>
          </p:cNvSpPr>
          <p:nvPr/>
        </p:nvSpPr>
        <p:spPr bwMode="auto">
          <a:xfrm>
            <a:off x="2957513" y="4191000"/>
            <a:ext cx="1666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0" name="Line 112"/>
          <p:cNvSpPr>
            <a:spLocks noChangeShapeType="1"/>
          </p:cNvSpPr>
          <p:nvPr/>
        </p:nvSpPr>
        <p:spPr bwMode="auto">
          <a:xfrm>
            <a:off x="3200400" y="2819400"/>
            <a:ext cx="0" cy="1295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1" name="Rectangle 113"/>
          <p:cNvSpPr>
            <a:spLocks noChangeArrowheads="1"/>
          </p:cNvSpPr>
          <p:nvPr/>
        </p:nvSpPr>
        <p:spPr bwMode="auto">
          <a:xfrm>
            <a:off x="2667000" y="29718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RegDst</a:t>
            </a:r>
          </a:p>
        </p:txBody>
      </p:sp>
      <p:sp>
        <p:nvSpPr>
          <p:cNvPr id="282" name="Oval 114"/>
          <p:cNvSpPr>
            <a:spLocks noChangeArrowheads="1"/>
          </p:cNvSpPr>
          <p:nvPr/>
        </p:nvSpPr>
        <p:spPr bwMode="auto">
          <a:xfrm>
            <a:off x="5791200" y="5105400"/>
            <a:ext cx="609600" cy="7620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3" name="Rectangle 115"/>
          <p:cNvSpPr>
            <a:spLocks noChangeArrowheads="1"/>
          </p:cNvSpPr>
          <p:nvPr/>
        </p:nvSpPr>
        <p:spPr bwMode="auto">
          <a:xfrm>
            <a:off x="5867400" y="52578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ALU</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control</a:t>
            </a:r>
          </a:p>
        </p:txBody>
      </p:sp>
      <p:sp>
        <p:nvSpPr>
          <p:cNvPr id="284" name="Line 116"/>
          <p:cNvSpPr>
            <a:spLocks noChangeShapeType="1"/>
          </p:cNvSpPr>
          <p:nvPr/>
        </p:nvSpPr>
        <p:spPr bwMode="auto">
          <a:xfrm>
            <a:off x="3657600" y="6019800"/>
            <a:ext cx="1905000" cy="0"/>
          </a:xfrm>
          <a:prstGeom prst="line">
            <a:avLst/>
          </a:prstGeom>
          <a:noFill/>
          <a:ln w="190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5" name="Line 117"/>
          <p:cNvSpPr>
            <a:spLocks noChangeShapeType="1"/>
          </p:cNvSpPr>
          <p:nvPr/>
        </p:nvSpPr>
        <p:spPr bwMode="auto">
          <a:xfrm>
            <a:off x="5548313" y="5334000"/>
            <a:ext cx="2286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Rectangle 118"/>
          <p:cNvSpPr>
            <a:spLocks noChangeArrowheads="1"/>
          </p:cNvSpPr>
          <p:nvPr/>
        </p:nvSpPr>
        <p:spPr bwMode="auto">
          <a:xfrm>
            <a:off x="8610600" y="4038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87" name="Rectangle 119"/>
          <p:cNvSpPr>
            <a:spLocks noChangeArrowheads="1"/>
          </p:cNvSpPr>
          <p:nvPr/>
        </p:nvSpPr>
        <p:spPr bwMode="auto">
          <a:xfrm>
            <a:off x="5410200" y="4648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88" name="Rectangle 120"/>
          <p:cNvSpPr>
            <a:spLocks noChangeArrowheads="1"/>
          </p:cNvSpPr>
          <p:nvPr/>
        </p:nvSpPr>
        <p:spPr bwMode="auto">
          <a:xfrm>
            <a:off x="3124200" y="43434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89" name="Rectangle 121"/>
          <p:cNvSpPr>
            <a:spLocks noChangeArrowheads="1"/>
          </p:cNvSpPr>
          <p:nvPr/>
        </p:nvSpPr>
        <p:spPr bwMode="auto">
          <a:xfrm>
            <a:off x="3124200" y="4038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0" name="Rectangle 122"/>
          <p:cNvSpPr>
            <a:spLocks noChangeArrowheads="1"/>
          </p:cNvSpPr>
          <p:nvPr/>
        </p:nvSpPr>
        <p:spPr bwMode="auto">
          <a:xfrm>
            <a:off x="5410200" y="4267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1" name="Rectangle 123"/>
          <p:cNvSpPr>
            <a:spLocks noChangeArrowheads="1"/>
          </p:cNvSpPr>
          <p:nvPr/>
        </p:nvSpPr>
        <p:spPr bwMode="auto">
          <a:xfrm>
            <a:off x="8610600" y="4419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2" name="Rectangle 124"/>
          <p:cNvSpPr>
            <a:spLocks noChangeArrowheads="1"/>
          </p:cNvSpPr>
          <p:nvPr/>
        </p:nvSpPr>
        <p:spPr bwMode="auto">
          <a:xfrm>
            <a:off x="6705600" y="838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3" name="Rectangle 125"/>
          <p:cNvSpPr>
            <a:spLocks noChangeArrowheads="1"/>
          </p:cNvSpPr>
          <p:nvPr/>
        </p:nvSpPr>
        <p:spPr bwMode="auto">
          <a:xfrm>
            <a:off x="6705600" y="12954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94" name="Rectangle 126"/>
          <p:cNvSpPr>
            <a:spLocks noChangeArrowheads="1"/>
          </p:cNvSpPr>
          <p:nvPr/>
        </p:nvSpPr>
        <p:spPr bwMode="auto">
          <a:xfrm>
            <a:off x="2514600" y="17526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ALUOp</a:t>
            </a:r>
          </a:p>
        </p:txBody>
      </p:sp>
      <p:sp>
        <p:nvSpPr>
          <p:cNvPr id="295" name="Line 127"/>
          <p:cNvSpPr>
            <a:spLocks noChangeShapeType="1"/>
          </p:cNvSpPr>
          <p:nvPr/>
        </p:nvSpPr>
        <p:spPr bwMode="auto">
          <a:xfrm>
            <a:off x="6096000" y="5867400"/>
            <a:ext cx="0" cy="304800"/>
          </a:xfrm>
          <a:prstGeom prst="line">
            <a:avLst/>
          </a:prstGeom>
          <a:noFill/>
          <a:ln w="1905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6" name="Rectangle 128"/>
          <p:cNvSpPr>
            <a:spLocks noChangeArrowheads="1"/>
          </p:cNvSpPr>
          <p:nvPr/>
        </p:nvSpPr>
        <p:spPr bwMode="auto">
          <a:xfrm>
            <a:off x="4724400" y="5715000"/>
            <a:ext cx="7620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Instr[5-0]</a:t>
            </a:r>
          </a:p>
        </p:txBody>
      </p:sp>
      <p:sp>
        <p:nvSpPr>
          <p:cNvPr id="297" name="Rectangle 129"/>
          <p:cNvSpPr>
            <a:spLocks noChangeArrowheads="1"/>
          </p:cNvSpPr>
          <p:nvPr/>
        </p:nvSpPr>
        <p:spPr bwMode="auto">
          <a:xfrm>
            <a:off x="2667000" y="51816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Instr[15-0]</a:t>
            </a:r>
          </a:p>
        </p:txBody>
      </p:sp>
      <p:sp>
        <p:nvSpPr>
          <p:cNvPr id="298" name="Rectangle 130"/>
          <p:cNvSpPr>
            <a:spLocks noChangeArrowheads="1"/>
          </p:cNvSpPr>
          <p:nvPr/>
        </p:nvSpPr>
        <p:spPr bwMode="auto">
          <a:xfrm>
            <a:off x="2652713" y="33528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Instr[25-21]</a:t>
            </a:r>
          </a:p>
        </p:txBody>
      </p:sp>
      <p:sp>
        <p:nvSpPr>
          <p:cNvPr id="299" name="Rectangle 131"/>
          <p:cNvSpPr>
            <a:spLocks noChangeArrowheads="1"/>
          </p:cNvSpPr>
          <p:nvPr/>
        </p:nvSpPr>
        <p:spPr bwMode="auto">
          <a:xfrm>
            <a:off x="2652713" y="37338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Instr[20-16]</a:t>
            </a:r>
          </a:p>
        </p:txBody>
      </p:sp>
      <p:sp>
        <p:nvSpPr>
          <p:cNvPr id="300" name="Text Box 132"/>
          <p:cNvSpPr txBox="1">
            <a:spLocks noChangeArrowheads="1"/>
          </p:cNvSpPr>
          <p:nvPr/>
        </p:nvSpPr>
        <p:spPr bwMode="auto">
          <a:xfrm>
            <a:off x="2576513" y="4495800"/>
            <a:ext cx="701675" cy="457200"/>
          </a:xfrm>
          <a:prstGeom prst="rect">
            <a:avLst/>
          </a:prstGeom>
          <a:noFill/>
          <a:ln w="12700">
            <a:noFill/>
            <a:miter lim="800000"/>
            <a:headEnd/>
            <a:tailEnd/>
          </a:ln>
          <a:effectLst/>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Instr[15  -11]</a:t>
            </a:r>
          </a:p>
        </p:txBody>
      </p:sp>
      <p:sp>
        <p:nvSpPr>
          <p:cNvPr id="301" name="Line 133"/>
          <p:cNvSpPr>
            <a:spLocks noChangeShapeType="1"/>
          </p:cNvSpPr>
          <p:nvPr/>
        </p:nvSpPr>
        <p:spPr bwMode="auto">
          <a:xfrm>
            <a:off x="228600" y="685800"/>
            <a:ext cx="0" cy="3505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2" name="Line 134"/>
          <p:cNvSpPr>
            <a:spLocks noChangeShapeType="1"/>
          </p:cNvSpPr>
          <p:nvPr/>
        </p:nvSpPr>
        <p:spPr bwMode="auto">
          <a:xfrm>
            <a:off x="7086600" y="685800"/>
            <a:ext cx="0" cy="5334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3" name="Line 135"/>
          <p:cNvSpPr>
            <a:spLocks noChangeShapeType="1"/>
          </p:cNvSpPr>
          <p:nvPr/>
        </p:nvSpPr>
        <p:spPr bwMode="auto">
          <a:xfrm>
            <a:off x="5181600" y="4800600"/>
            <a:ext cx="0" cy="609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4" name="Oval 136"/>
          <p:cNvSpPr>
            <a:spLocks noChangeArrowheads="1"/>
          </p:cNvSpPr>
          <p:nvPr/>
        </p:nvSpPr>
        <p:spPr bwMode="auto">
          <a:xfrm>
            <a:off x="2971800" y="1676400"/>
            <a:ext cx="762000" cy="12192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5" name="Rectangle 137"/>
          <p:cNvSpPr>
            <a:spLocks noChangeArrowheads="1"/>
          </p:cNvSpPr>
          <p:nvPr/>
        </p:nvSpPr>
        <p:spPr bwMode="auto">
          <a:xfrm>
            <a:off x="3124200" y="21336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Control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Unit</a:t>
            </a:r>
          </a:p>
        </p:txBody>
      </p:sp>
      <p:sp>
        <p:nvSpPr>
          <p:cNvPr id="306" name="Line 138"/>
          <p:cNvSpPr>
            <a:spLocks noChangeShapeType="1"/>
          </p:cNvSpPr>
          <p:nvPr/>
        </p:nvSpPr>
        <p:spPr bwMode="auto">
          <a:xfrm>
            <a:off x="2667000" y="2362200"/>
            <a:ext cx="0" cy="2133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7" name="Line 139"/>
          <p:cNvSpPr>
            <a:spLocks noChangeShapeType="1"/>
          </p:cNvSpPr>
          <p:nvPr/>
        </p:nvSpPr>
        <p:spPr bwMode="auto">
          <a:xfrm>
            <a:off x="2667000" y="2362200"/>
            <a:ext cx="3048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8" name="Rectangle 140"/>
          <p:cNvSpPr>
            <a:spLocks noChangeArrowheads="1"/>
          </p:cNvSpPr>
          <p:nvPr/>
        </p:nvSpPr>
        <p:spPr bwMode="auto">
          <a:xfrm>
            <a:off x="2209800" y="21336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Instr[31-26]</a:t>
            </a:r>
          </a:p>
        </p:txBody>
      </p:sp>
      <p:sp>
        <p:nvSpPr>
          <p:cNvPr id="309" name="AutoShape 141"/>
          <p:cNvSpPr>
            <a:spLocks noChangeArrowheads="1"/>
          </p:cNvSpPr>
          <p:nvPr/>
        </p:nvSpPr>
        <p:spPr bwMode="auto">
          <a:xfrm>
            <a:off x="6400800" y="1828800"/>
            <a:ext cx="304800" cy="304800"/>
          </a:xfrm>
          <a:prstGeom prst="flowChartDelay">
            <a:avLst/>
          </a:prstGeom>
          <a:noFill/>
          <a:ln w="12700">
            <a:solidFill>
              <a:srgbClr val="FC012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Line 142"/>
          <p:cNvSpPr>
            <a:spLocks noChangeShapeType="1"/>
          </p:cNvSpPr>
          <p:nvPr/>
        </p:nvSpPr>
        <p:spPr bwMode="auto">
          <a:xfrm>
            <a:off x="6705600" y="1981200"/>
            <a:ext cx="152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1" name="Line 143"/>
          <p:cNvSpPr>
            <a:spLocks noChangeShapeType="1"/>
          </p:cNvSpPr>
          <p:nvPr/>
        </p:nvSpPr>
        <p:spPr bwMode="auto">
          <a:xfrm>
            <a:off x="6248400" y="2057400"/>
            <a:ext cx="152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Line 144"/>
          <p:cNvSpPr>
            <a:spLocks noChangeShapeType="1"/>
          </p:cNvSpPr>
          <p:nvPr/>
        </p:nvSpPr>
        <p:spPr bwMode="auto">
          <a:xfrm>
            <a:off x="3733800" y="2057400"/>
            <a:ext cx="2438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3" name="Rectangle 145"/>
          <p:cNvSpPr>
            <a:spLocks noChangeArrowheads="1"/>
          </p:cNvSpPr>
          <p:nvPr/>
        </p:nvSpPr>
        <p:spPr bwMode="auto">
          <a:xfrm>
            <a:off x="3810000" y="18288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Branch</a:t>
            </a:r>
          </a:p>
        </p:txBody>
      </p:sp>
      <p:sp>
        <p:nvSpPr>
          <p:cNvPr id="314" name="Line 146"/>
          <p:cNvSpPr>
            <a:spLocks noChangeShapeType="1"/>
          </p:cNvSpPr>
          <p:nvPr/>
        </p:nvSpPr>
        <p:spPr bwMode="auto">
          <a:xfrm>
            <a:off x="3733800" y="2209800"/>
            <a:ext cx="5181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5" name="Line 147"/>
          <p:cNvSpPr>
            <a:spLocks noChangeShapeType="1"/>
          </p:cNvSpPr>
          <p:nvPr/>
        </p:nvSpPr>
        <p:spPr bwMode="auto">
          <a:xfrm>
            <a:off x="7543800" y="5181600"/>
            <a:ext cx="1371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6" name="Line 148"/>
          <p:cNvSpPr>
            <a:spLocks noChangeShapeType="1"/>
          </p:cNvSpPr>
          <p:nvPr/>
        </p:nvSpPr>
        <p:spPr bwMode="auto">
          <a:xfrm>
            <a:off x="8915400" y="2209800"/>
            <a:ext cx="0" cy="29718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7" name="Line 149"/>
          <p:cNvSpPr>
            <a:spLocks noChangeShapeType="1"/>
          </p:cNvSpPr>
          <p:nvPr/>
        </p:nvSpPr>
        <p:spPr bwMode="auto">
          <a:xfrm>
            <a:off x="3733800" y="2362200"/>
            <a:ext cx="49530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8" name="Line 150"/>
          <p:cNvSpPr>
            <a:spLocks noChangeShapeType="1"/>
          </p:cNvSpPr>
          <p:nvPr/>
        </p:nvSpPr>
        <p:spPr bwMode="auto">
          <a:xfrm>
            <a:off x="3733800" y="2514600"/>
            <a:ext cx="38100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9" name="Line 151"/>
          <p:cNvSpPr>
            <a:spLocks noChangeShapeType="1"/>
          </p:cNvSpPr>
          <p:nvPr/>
        </p:nvSpPr>
        <p:spPr bwMode="auto">
          <a:xfrm>
            <a:off x="3581400" y="2819400"/>
            <a:ext cx="609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0" name="Line 152"/>
          <p:cNvSpPr>
            <a:spLocks noChangeShapeType="1"/>
          </p:cNvSpPr>
          <p:nvPr/>
        </p:nvSpPr>
        <p:spPr bwMode="auto">
          <a:xfrm>
            <a:off x="3657600" y="2667000"/>
            <a:ext cx="18288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1" name="Line 153"/>
          <p:cNvSpPr>
            <a:spLocks noChangeShapeType="1"/>
          </p:cNvSpPr>
          <p:nvPr/>
        </p:nvSpPr>
        <p:spPr bwMode="auto">
          <a:xfrm>
            <a:off x="5486400" y="2667000"/>
            <a:ext cx="0" cy="1676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2" name="Line 154"/>
          <p:cNvSpPr>
            <a:spLocks noChangeShapeType="1"/>
          </p:cNvSpPr>
          <p:nvPr/>
        </p:nvSpPr>
        <p:spPr bwMode="auto">
          <a:xfrm>
            <a:off x="2590800" y="6172200"/>
            <a:ext cx="3505200" cy="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3" name="Line 155"/>
          <p:cNvSpPr>
            <a:spLocks noChangeShapeType="1"/>
          </p:cNvSpPr>
          <p:nvPr/>
        </p:nvSpPr>
        <p:spPr bwMode="auto">
          <a:xfrm>
            <a:off x="2590800" y="1981200"/>
            <a:ext cx="0" cy="419100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4" name="Line 156"/>
          <p:cNvSpPr>
            <a:spLocks noChangeShapeType="1"/>
          </p:cNvSpPr>
          <p:nvPr/>
        </p:nvSpPr>
        <p:spPr bwMode="auto">
          <a:xfrm>
            <a:off x="2590800" y="1981200"/>
            <a:ext cx="457200" cy="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5" name="Line 157"/>
          <p:cNvSpPr>
            <a:spLocks noChangeShapeType="1"/>
          </p:cNvSpPr>
          <p:nvPr/>
        </p:nvSpPr>
        <p:spPr bwMode="auto">
          <a:xfrm>
            <a:off x="3657600" y="5410200"/>
            <a:ext cx="0" cy="6096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6" name="Line 158"/>
          <p:cNvSpPr>
            <a:spLocks noChangeShapeType="1"/>
          </p:cNvSpPr>
          <p:nvPr/>
        </p:nvSpPr>
        <p:spPr bwMode="auto">
          <a:xfrm>
            <a:off x="5562600" y="5334000"/>
            <a:ext cx="0" cy="6858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7" name="Line 159"/>
          <p:cNvSpPr>
            <a:spLocks noChangeShapeType="1"/>
          </p:cNvSpPr>
          <p:nvPr/>
        </p:nvSpPr>
        <p:spPr bwMode="auto">
          <a:xfrm>
            <a:off x="6172200" y="1905000"/>
            <a:ext cx="228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8" name="Line 160"/>
          <p:cNvSpPr>
            <a:spLocks noChangeShapeType="1"/>
          </p:cNvSpPr>
          <p:nvPr/>
        </p:nvSpPr>
        <p:spPr bwMode="auto">
          <a:xfrm flipV="1">
            <a:off x="6172200" y="1905000"/>
            <a:ext cx="0" cy="1524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9" name="Line 161"/>
          <p:cNvSpPr>
            <a:spLocks noChangeShapeType="1"/>
          </p:cNvSpPr>
          <p:nvPr/>
        </p:nvSpPr>
        <p:spPr bwMode="auto">
          <a:xfrm>
            <a:off x="2133600" y="1295400"/>
            <a:ext cx="3048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0" name="Line 162"/>
          <p:cNvSpPr>
            <a:spLocks noChangeShapeType="1"/>
          </p:cNvSpPr>
          <p:nvPr/>
        </p:nvSpPr>
        <p:spPr bwMode="auto">
          <a:xfrm>
            <a:off x="4953000" y="44196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1" name="Line 163"/>
          <p:cNvSpPr>
            <a:spLocks noChangeShapeType="1"/>
          </p:cNvSpPr>
          <p:nvPr/>
        </p:nvSpPr>
        <p:spPr bwMode="auto">
          <a:xfrm>
            <a:off x="6477000" y="3733800"/>
            <a:ext cx="0" cy="457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2" name="Line 164"/>
          <p:cNvSpPr>
            <a:spLocks noChangeShapeType="1"/>
          </p:cNvSpPr>
          <p:nvPr/>
        </p:nvSpPr>
        <p:spPr bwMode="auto">
          <a:xfrm>
            <a:off x="6477000" y="4191000"/>
            <a:ext cx="0" cy="1371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3" name="Line 165"/>
          <p:cNvSpPr>
            <a:spLocks noChangeShapeType="1"/>
          </p:cNvSpPr>
          <p:nvPr/>
        </p:nvSpPr>
        <p:spPr bwMode="auto">
          <a:xfrm>
            <a:off x="5181600" y="1752600"/>
            <a:ext cx="0" cy="30480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4" name="Line 166"/>
          <p:cNvSpPr>
            <a:spLocks noChangeShapeType="1"/>
          </p:cNvSpPr>
          <p:nvPr/>
        </p:nvSpPr>
        <p:spPr bwMode="auto">
          <a:xfrm>
            <a:off x="2667000" y="4495800"/>
            <a:ext cx="0" cy="9144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78862" name="Comment 14"/>
          <p:cNvSpPr>
            <a:spLocks noRot="1" noChangeAspect="1" noEditPoints="1" noChangeArrowheads="1" noChangeShapeType="1" noTextEdit="1"/>
          </p:cNvSpPr>
          <p:nvPr/>
        </p:nvSpPr>
        <p:spPr bwMode="auto">
          <a:xfrm>
            <a:off x="5011738" y="3795713"/>
            <a:ext cx="6350" cy="4762"/>
          </a:xfrm>
          <a:custGeom>
            <a:avLst/>
            <a:gdLst>
              <a:gd name="T0" fmla="+- 0 13923 13923"/>
              <a:gd name="T1" fmla="*/ T0 w 14"/>
              <a:gd name="T2" fmla="+- 0 10542 10542"/>
              <a:gd name="T3" fmla="*/ 10542 h 17"/>
              <a:gd name="T4" fmla="+- 0 13927 13923"/>
              <a:gd name="T5" fmla="*/ T4 w 14"/>
              <a:gd name="T6" fmla="+- 0 10547 10542"/>
              <a:gd name="T7" fmla="*/ 10547 h 17"/>
              <a:gd name="T8" fmla="+- 0 13932 13923"/>
              <a:gd name="T9" fmla="*/ T8 w 14"/>
              <a:gd name="T10" fmla="+- 0 10553 10542"/>
              <a:gd name="T11" fmla="*/ 10553 h 17"/>
              <a:gd name="T12" fmla="+- 0 13936 13923"/>
              <a:gd name="T13" fmla="*/ T12 w 14"/>
              <a:gd name="T14" fmla="+- 0 10558 10542"/>
              <a:gd name="T15" fmla="*/ 10558 h 17"/>
            </a:gdLst>
            <a:ahLst/>
            <a:cxnLst>
              <a:cxn ang="0">
                <a:pos x="T1" y="T3"/>
              </a:cxn>
              <a:cxn ang="0">
                <a:pos x="T5" y="T7"/>
              </a:cxn>
              <a:cxn ang="0">
                <a:pos x="T9" y="T11"/>
              </a:cxn>
              <a:cxn ang="0">
                <a:pos x="T13" y="T15"/>
              </a:cxn>
            </a:cxnLst>
            <a:rect l="0" t="0" r="r" b="b"/>
            <a:pathLst>
              <a:path w="14" h="17" extrusionOk="0">
                <a:moveTo>
                  <a:pt x="0" y="0"/>
                </a:moveTo>
                <a:cubicBezTo>
                  <a:pt x="4" y="5"/>
                  <a:pt x="9" y="11"/>
                  <a:pt x="13" y="16"/>
                </a:cubicBezTo>
              </a:path>
            </a:pathLst>
          </a:custGeom>
          <a:noFill/>
          <a:ln w="19050" cap="rnd">
            <a:solidFill>
              <a:srgbClr val="0070C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911" name="Comment 63"/>
          <p:cNvSpPr>
            <a:spLocks noRot="1" noChangeAspect="1" noEditPoints="1" noChangeArrowheads="1" noChangeShapeType="1" noTextEdit="1"/>
          </p:cNvSpPr>
          <p:nvPr/>
        </p:nvSpPr>
        <p:spPr bwMode="auto">
          <a:xfrm>
            <a:off x="6226175" y="3778250"/>
            <a:ext cx="42863" cy="42863"/>
          </a:xfrm>
          <a:custGeom>
            <a:avLst/>
            <a:gdLst>
              <a:gd name="T0" fmla="+- 0 17391 17296"/>
              <a:gd name="T1" fmla="*/ T0 w 117"/>
              <a:gd name="T2" fmla="+- 0 10506 10496"/>
              <a:gd name="T3" fmla="*/ 10506 h 119"/>
              <a:gd name="T4" fmla="+- 0 17376 17296"/>
              <a:gd name="T5" fmla="*/ T4 w 117"/>
              <a:gd name="T6" fmla="+- 0 10494 10496"/>
              <a:gd name="T7" fmla="*/ 10494 h 119"/>
              <a:gd name="T8" fmla="+- 0 17365 17296"/>
              <a:gd name="T9" fmla="*/ T8 w 117"/>
              <a:gd name="T10" fmla="+- 0 10516 10496"/>
              <a:gd name="T11" fmla="*/ 10516 h 119"/>
              <a:gd name="T12" fmla="+- 0 17350 17296"/>
              <a:gd name="T13" fmla="*/ T12 w 117"/>
              <a:gd name="T14" fmla="+- 0 10534 10496"/>
              <a:gd name="T15" fmla="*/ 10534 h 119"/>
              <a:gd name="T16" fmla="+- 0 17337 17296"/>
              <a:gd name="T17" fmla="*/ T16 w 117"/>
              <a:gd name="T18" fmla="+- 0 10550 10496"/>
              <a:gd name="T19" fmla="*/ 10550 h 119"/>
              <a:gd name="T20" fmla="+- 0 17321 17296"/>
              <a:gd name="T21" fmla="*/ T20 w 117"/>
              <a:gd name="T22" fmla="+- 0 10575 10496"/>
              <a:gd name="T23" fmla="*/ 10575 h 119"/>
              <a:gd name="T24" fmla="+- 0 17336 17296"/>
              <a:gd name="T25" fmla="*/ T24 w 117"/>
              <a:gd name="T26" fmla="+- 0 10595 10496"/>
              <a:gd name="T27" fmla="*/ 10595 h 119"/>
              <a:gd name="T28" fmla="+- 0 17344 17296"/>
              <a:gd name="T29" fmla="*/ T28 w 117"/>
              <a:gd name="T30" fmla="+- 0 10606 10496"/>
              <a:gd name="T31" fmla="*/ 10606 h 119"/>
              <a:gd name="T32" fmla="+- 0 17370 17296"/>
              <a:gd name="T33" fmla="*/ T32 w 117"/>
              <a:gd name="T34" fmla="+- 0 10618 10496"/>
              <a:gd name="T35" fmla="*/ 10618 h 119"/>
              <a:gd name="T36" fmla="+- 0 17384 17296"/>
              <a:gd name="T37" fmla="*/ T36 w 117"/>
              <a:gd name="T38" fmla="+- 0 10611 10496"/>
              <a:gd name="T39" fmla="*/ 10611 h 119"/>
              <a:gd name="T40" fmla="+- 0 17402 17296"/>
              <a:gd name="T41" fmla="*/ T40 w 117"/>
              <a:gd name="T42" fmla="+- 0 10602 10496"/>
              <a:gd name="T43" fmla="*/ 10602 h 119"/>
              <a:gd name="T44" fmla="+- 0 17403 17296"/>
              <a:gd name="T45" fmla="*/ T44 w 117"/>
              <a:gd name="T46" fmla="+- 0 10580 10496"/>
              <a:gd name="T47" fmla="*/ 10580 h 119"/>
              <a:gd name="T48" fmla="+- 0 17401 17296"/>
              <a:gd name="T49" fmla="*/ T48 w 117"/>
              <a:gd name="T50" fmla="+- 0 10563 10496"/>
              <a:gd name="T51" fmla="*/ 10563 h 119"/>
              <a:gd name="T52" fmla="+- 0 17399 17296"/>
              <a:gd name="T53" fmla="*/ T52 w 117"/>
              <a:gd name="T54" fmla="+- 0 10541 10496"/>
              <a:gd name="T55" fmla="*/ 10541 h 119"/>
              <a:gd name="T56" fmla="+- 0 17390 17296"/>
              <a:gd name="T57" fmla="*/ T56 w 117"/>
              <a:gd name="T58" fmla="+- 0 10523 10496"/>
              <a:gd name="T59" fmla="*/ 10523 h 119"/>
              <a:gd name="T60" fmla="+- 0 17370 17296"/>
              <a:gd name="T61" fmla="*/ T60 w 117"/>
              <a:gd name="T62" fmla="+- 0 10512 10496"/>
              <a:gd name="T63" fmla="*/ 10512 h 119"/>
              <a:gd name="T64" fmla="+- 0 17355 17296"/>
              <a:gd name="T65" fmla="*/ T64 w 117"/>
              <a:gd name="T66" fmla="+- 0 10504 10496"/>
              <a:gd name="T67" fmla="*/ 10504 h 119"/>
              <a:gd name="T68" fmla="+- 0 17334 17296"/>
              <a:gd name="T69" fmla="*/ T68 w 117"/>
              <a:gd name="T70" fmla="+- 0 10518 10496"/>
              <a:gd name="T71" fmla="*/ 10518 h 119"/>
              <a:gd name="T72" fmla="+- 0 17324 17296"/>
              <a:gd name="T73" fmla="*/ T72 w 117"/>
              <a:gd name="T74" fmla="+- 0 10527 10496"/>
              <a:gd name="T75" fmla="*/ 10527 h 119"/>
              <a:gd name="T76" fmla="+- 0 17311 17296"/>
              <a:gd name="T77" fmla="*/ T76 w 117"/>
              <a:gd name="T78" fmla="+- 0 10538 10496"/>
              <a:gd name="T79" fmla="*/ 10538 h 119"/>
              <a:gd name="T80" fmla="+- 0 17291 17296"/>
              <a:gd name="T81" fmla="*/ T80 w 117"/>
              <a:gd name="T82" fmla="+- 0 10568 10496"/>
              <a:gd name="T83" fmla="*/ 10568 h 119"/>
              <a:gd name="T84" fmla="+- 0 17296 17296"/>
              <a:gd name="T85" fmla="*/ T84 w 117"/>
              <a:gd name="T86" fmla="+- 0 10587 10496"/>
              <a:gd name="T87" fmla="*/ 10587 h 119"/>
              <a:gd name="T88" fmla="+- 0 17303 17296"/>
              <a:gd name="T89" fmla="*/ T88 w 117"/>
              <a:gd name="T90" fmla="+- 0 10614 10496"/>
              <a:gd name="T91" fmla="*/ 10614 h 119"/>
              <a:gd name="T92" fmla="+- 0 17324 17296"/>
              <a:gd name="T93" fmla="*/ T92 w 117"/>
              <a:gd name="T94" fmla="+- 0 10617 10496"/>
              <a:gd name="T95" fmla="*/ 10617 h 119"/>
              <a:gd name="T96" fmla="+- 0 17347 17296"/>
              <a:gd name="T97" fmla="*/ T96 w 117"/>
              <a:gd name="T98" fmla="+- 0 10609 10496"/>
              <a:gd name="T99" fmla="*/ 10609 h 119"/>
              <a:gd name="T100" fmla="+- 0 17364 17296"/>
              <a:gd name="T101" fmla="*/ T100 w 117"/>
              <a:gd name="T102" fmla="+- 0 10603 10496"/>
              <a:gd name="T103" fmla="*/ 10603 h 119"/>
              <a:gd name="T104" fmla="+- 0 17383 17296"/>
              <a:gd name="T105" fmla="*/ T104 w 117"/>
              <a:gd name="T106" fmla="+- 0 10591 10496"/>
              <a:gd name="T107" fmla="*/ 10591 h 119"/>
              <a:gd name="T108" fmla="+- 0 17395 17296"/>
              <a:gd name="T109" fmla="*/ T108 w 117"/>
              <a:gd name="T110" fmla="+- 0 10578 10496"/>
              <a:gd name="T111" fmla="*/ 10578 h 119"/>
              <a:gd name="T112" fmla="+- 0 17414 17296"/>
              <a:gd name="T113" fmla="*/ T112 w 117"/>
              <a:gd name="T114" fmla="+- 0 10558 10496"/>
              <a:gd name="T115" fmla="*/ 10558 h 119"/>
              <a:gd name="T116" fmla="+- 0 17418 17296"/>
              <a:gd name="T117" fmla="*/ T116 w 117"/>
              <a:gd name="T118" fmla="+- 0 10540 10496"/>
              <a:gd name="T119" fmla="*/ 10540 h 119"/>
              <a:gd name="T120" fmla="+- 0 17398 17296"/>
              <a:gd name="T121" fmla="*/ T120 w 117"/>
              <a:gd name="T122" fmla="+- 0 10520 10496"/>
              <a:gd name="T123" fmla="*/ 10520 h 119"/>
              <a:gd name="T124" fmla="+- 0 17393 17296"/>
              <a:gd name="T125" fmla="*/ T124 w 117"/>
              <a:gd name="T126" fmla="+- 0 10515 10496"/>
              <a:gd name="T127" fmla="*/ 10515 h 119"/>
              <a:gd name="T128" fmla="+- 0 17362 17296"/>
              <a:gd name="T129" fmla="*/ T128 w 117"/>
              <a:gd name="T130" fmla="+- 0 10493 10496"/>
              <a:gd name="T131" fmla="*/ 10493 h 119"/>
              <a:gd name="T132" fmla="+- 0 17353 17296"/>
              <a:gd name="T133" fmla="*/ T132 w 117"/>
              <a:gd name="T134" fmla="+- 0 10498 10496"/>
              <a:gd name="T135" fmla="*/ 10498 h 119"/>
              <a:gd name="T136" fmla="+- 0 17341 17296"/>
              <a:gd name="T137" fmla="*/ T136 w 117"/>
              <a:gd name="T138" fmla="+- 0 10510 10496"/>
              <a:gd name="T139" fmla="*/ 10510 h 119"/>
              <a:gd name="T140" fmla="+- 0 17340 17296"/>
              <a:gd name="T141" fmla="*/ T140 w 117"/>
              <a:gd name="T142" fmla="+- 0 10514 10496"/>
              <a:gd name="T143" fmla="*/ 10514 h 119"/>
              <a:gd name="T144" fmla="+- 0 17329 17296"/>
              <a:gd name="T145" fmla="*/ T144 w 117"/>
              <a:gd name="T146" fmla="+- 0 10512 10496"/>
              <a:gd name="T147" fmla="*/ 10512 h 11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117" h="119" extrusionOk="0">
                <a:moveTo>
                  <a:pt x="95" y="10"/>
                </a:moveTo>
                <a:cubicBezTo>
                  <a:pt x="80" y="-2"/>
                  <a:pt x="69" y="20"/>
                  <a:pt x="54" y="38"/>
                </a:cubicBezTo>
                <a:cubicBezTo>
                  <a:pt x="41" y="54"/>
                  <a:pt x="25" y="79"/>
                  <a:pt x="40" y="99"/>
                </a:cubicBezTo>
                <a:cubicBezTo>
                  <a:pt x="48" y="110"/>
                  <a:pt x="74" y="122"/>
                  <a:pt x="88" y="115"/>
                </a:cubicBezTo>
                <a:cubicBezTo>
                  <a:pt x="106" y="106"/>
                  <a:pt x="107" y="84"/>
                  <a:pt x="105" y="67"/>
                </a:cubicBezTo>
                <a:cubicBezTo>
                  <a:pt x="103" y="45"/>
                  <a:pt x="94" y="27"/>
                  <a:pt x="74" y="16"/>
                </a:cubicBezTo>
                <a:cubicBezTo>
                  <a:pt x="59" y="8"/>
                  <a:pt x="38" y="22"/>
                  <a:pt x="28" y="31"/>
                </a:cubicBezTo>
                <a:cubicBezTo>
                  <a:pt x="15" y="42"/>
                  <a:pt x="-5" y="72"/>
                  <a:pt x="0" y="91"/>
                </a:cubicBezTo>
                <a:cubicBezTo>
                  <a:pt x="7" y="118"/>
                  <a:pt x="28" y="121"/>
                  <a:pt x="51" y="113"/>
                </a:cubicBezTo>
                <a:cubicBezTo>
                  <a:pt x="68" y="107"/>
                  <a:pt x="87" y="95"/>
                  <a:pt x="99" y="82"/>
                </a:cubicBezTo>
                <a:cubicBezTo>
                  <a:pt x="118" y="62"/>
                  <a:pt x="122" y="44"/>
                  <a:pt x="102" y="24"/>
                </a:cubicBezTo>
                <a:cubicBezTo>
                  <a:pt x="97" y="19"/>
                  <a:pt x="66" y="-3"/>
                  <a:pt x="57" y="2"/>
                </a:cubicBezTo>
                <a:cubicBezTo>
                  <a:pt x="45" y="14"/>
                  <a:pt x="44" y="18"/>
                  <a:pt x="33" y="16"/>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9672880"/>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610600" cy="487362"/>
          </a:xfrm>
        </p:spPr>
        <p:txBody>
          <a:bodyPr>
            <a:normAutofit fontScale="90000"/>
          </a:bodyPr>
          <a:lstStyle/>
          <a:p>
            <a:r>
              <a:rPr lang="en-US" b="1" dirty="0" smtClean="0"/>
              <a:t>BXL </a:t>
            </a:r>
            <a:r>
              <a:rPr lang="en-US" b="1" dirty="0" err="1" smtClean="0"/>
              <a:t>đơn</a:t>
            </a:r>
            <a:r>
              <a:rPr lang="en-US" b="1" dirty="0" smtClean="0"/>
              <a:t> </a:t>
            </a:r>
            <a:r>
              <a:rPr lang="en-US" b="1" dirty="0" err="1" smtClean="0"/>
              <a:t>xung</a:t>
            </a:r>
            <a:r>
              <a:rPr lang="en-US" b="1" dirty="0" smtClean="0"/>
              <a:t> </a:t>
            </a:r>
            <a:r>
              <a:rPr lang="en-US" b="1" dirty="0" err="1" smtClean="0"/>
              <a:t>nhịp</a:t>
            </a:r>
            <a:r>
              <a:rPr lang="en-US" b="1" dirty="0" smtClean="0"/>
              <a:t> (4) – </a:t>
            </a:r>
            <a:r>
              <a:rPr lang="en-US" b="1" dirty="0" err="1" smtClean="0"/>
              <a:t>Lệnh</a:t>
            </a:r>
            <a:r>
              <a:rPr lang="en-US" b="1" dirty="0" smtClean="0"/>
              <a:t> </a:t>
            </a:r>
            <a:r>
              <a:rPr lang="en-US" b="1" dirty="0" err="1" smtClean="0"/>
              <a:t>rẽ</a:t>
            </a:r>
            <a:r>
              <a:rPr lang="en-US" b="1" dirty="0" smtClean="0"/>
              <a:t> </a:t>
            </a:r>
            <a:r>
              <a:rPr lang="en-US" b="1" dirty="0" err="1" smtClean="0"/>
              <a:t>nhánh</a:t>
            </a:r>
            <a:endParaRPr lang="en-US" b="1" dirty="0"/>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51</a:t>
            </a:fld>
            <a:endParaRPr lang="en-US" dirty="0"/>
          </a:p>
        </p:txBody>
      </p:sp>
      <p:grpSp>
        <p:nvGrpSpPr>
          <p:cNvPr id="176" name="Group 3"/>
          <p:cNvGrpSpPr>
            <a:grpSpLocks/>
          </p:cNvGrpSpPr>
          <p:nvPr/>
        </p:nvGrpSpPr>
        <p:grpSpPr bwMode="auto">
          <a:xfrm>
            <a:off x="1614487" y="762000"/>
            <a:ext cx="381000" cy="990600"/>
            <a:chOff x="1392" y="2880"/>
            <a:chExt cx="288" cy="480"/>
          </a:xfrm>
        </p:grpSpPr>
        <p:sp>
          <p:nvSpPr>
            <p:cNvPr id="177" name="Line 4"/>
            <p:cNvSpPr>
              <a:spLocks noChangeShapeType="1"/>
            </p:cNvSpPr>
            <p:nvPr/>
          </p:nvSpPr>
          <p:spPr bwMode="auto">
            <a:xfrm>
              <a:off x="1392" y="3072"/>
              <a:ext cx="48" cy="48"/>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8" name="Line 5"/>
            <p:cNvSpPr>
              <a:spLocks noChangeShapeType="1"/>
            </p:cNvSpPr>
            <p:nvPr/>
          </p:nvSpPr>
          <p:spPr bwMode="auto">
            <a:xfrm flipH="1">
              <a:off x="1392" y="3120"/>
              <a:ext cx="48" cy="48"/>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79" name="Line 6"/>
            <p:cNvSpPr>
              <a:spLocks noChangeShapeType="1"/>
            </p:cNvSpPr>
            <p:nvPr/>
          </p:nvSpPr>
          <p:spPr bwMode="auto">
            <a:xfrm flipV="1">
              <a:off x="1392" y="2880"/>
              <a:ext cx="0" cy="192"/>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0" name="Line 7"/>
            <p:cNvSpPr>
              <a:spLocks noChangeShapeType="1"/>
            </p:cNvSpPr>
            <p:nvPr/>
          </p:nvSpPr>
          <p:spPr bwMode="auto">
            <a:xfrm flipV="1">
              <a:off x="1392" y="3168"/>
              <a:ext cx="0" cy="192"/>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1" name="Line 8"/>
            <p:cNvSpPr>
              <a:spLocks noChangeShapeType="1"/>
            </p:cNvSpPr>
            <p:nvPr/>
          </p:nvSpPr>
          <p:spPr bwMode="auto">
            <a:xfrm flipV="1">
              <a:off x="1392" y="3216"/>
              <a:ext cx="288" cy="144"/>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2" name="Line 9"/>
            <p:cNvSpPr>
              <a:spLocks noChangeShapeType="1"/>
            </p:cNvSpPr>
            <p:nvPr/>
          </p:nvSpPr>
          <p:spPr bwMode="auto">
            <a:xfrm flipV="1">
              <a:off x="1680" y="3024"/>
              <a:ext cx="0" cy="192"/>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3" name="Line 10"/>
            <p:cNvSpPr>
              <a:spLocks noChangeShapeType="1"/>
            </p:cNvSpPr>
            <p:nvPr/>
          </p:nvSpPr>
          <p:spPr bwMode="auto">
            <a:xfrm>
              <a:off x="1392" y="2880"/>
              <a:ext cx="288" cy="144"/>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184" name="Rectangle 11"/>
          <p:cNvSpPr>
            <a:spLocks noChangeArrowheads="1"/>
          </p:cNvSpPr>
          <p:nvPr/>
        </p:nvSpPr>
        <p:spPr bwMode="auto">
          <a:xfrm>
            <a:off x="914400" y="3429000"/>
            <a:ext cx="1447800" cy="1447800"/>
          </a:xfrm>
          <a:prstGeom prst="rect">
            <a:avLst/>
          </a:pr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5" name="Rectangle 12"/>
          <p:cNvSpPr>
            <a:spLocks noChangeArrowheads="1"/>
          </p:cNvSpPr>
          <p:nvPr/>
        </p:nvSpPr>
        <p:spPr bwMode="auto">
          <a:xfrm>
            <a:off x="381000" y="3810000"/>
            <a:ext cx="228600" cy="838200"/>
          </a:xfrm>
          <a:prstGeom prst="rect">
            <a:avLst/>
          </a:pr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6" name="Line 13"/>
          <p:cNvSpPr>
            <a:spLocks noChangeShapeType="1"/>
          </p:cNvSpPr>
          <p:nvPr/>
        </p:nvSpPr>
        <p:spPr bwMode="auto">
          <a:xfrm>
            <a:off x="609600" y="4191000"/>
            <a:ext cx="3048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7" name="Line 14"/>
          <p:cNvSpPr>
            <a:spLocks noChangeShapeType="1"/>
          </p:cNvSpPr>
          <p:nvPr/>
        </p:nvSpPr>
        <p:spPr bwMode="auto">
          <a:xfrm>
            <a:off x="700087" y="914400"/>
            <a:ext cx="9144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8" name="Line 15"/>
          <p:cNvSpPr>
            <a:spLocks noChangeShapeType="1"/>
          </p:cNvSpPr>
          <p:nvPr/>
        </p:nvSpPr>
        <p:spPr bwMode="auto">
          <a:xfrm>
            <a:off x="1233487" y="1600200"/>
            <a:ext cx="3810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9" name="Text Box 16"/>
          <p:cNvSpPr txBox="1">
            <a:spLocks noChangeArrowheads="1"/>
          </p:cNvSpPr>
          <p:nvPr/>
        </p:nvSpPr>
        <p:spPr bwMode="auto">
          <a:xfrm>
            <a:off x="838200" y="3962400"/>
            <a:ext cx="741362" cy="45720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190" name="Text Box 17"/>
          <p:cNvSpPr txBox="1">
            <a:spLocks noChangeArrowheads="1"/>
          </p:cNvSpPr>
          <p:nvPr/>
        </p:nvSpPr>
        <p:spPr bwMode="auto">
          <a:xfrm>
            <a:off x="1600200" y="4038600"/>
            <a:ext cx="869950"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Instr[31-0]</a:t>
            </a:r>
          </a:p>
        </p:txBody>
      </p:sp>
      <p:sp>
        <p:nvSpPr>
          <p:cNvPr id="191" name="Text Box 18"/>
          <p:cNvSpPr txBox="1">
            <a:spLocks noChangeArrowheads="1"/>
          </p:cNvSpPr>
          <p:nvPr/>
        </p:nvSpPr>
        <p:spPr bwMode="auto">
          <a:xfrm>
            <a:off x="1143000" y="3505200"/>
            <a:ext cx="973137"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Instruction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192" name="Text Box 19"/>
          <p:cNvSpPr txBox="1">
            <a:spLocks noChangeArrowheads="1"/>
          </p:cNvSpPr>
          <p:nvPr/>
        </p:nvSpPr>
        <p:spPr bwMode="auto">
          <a:xfrm>
            <a:off x="1614487" y="1143000"/>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193" name="Text Box 20"/>
          <p:cNvSpPr txBox="1">
            <a:spLocks noChangeArrowheads="1"/>
          </p:cNvSpPr>
          <p:nvPr/>
        </p:nvSpPr>
        <p:spPr bwMode="auto">
          <a:xfrm>
            <a:off x="304800" y="4038600"/>
            <a:ext cx="395287"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PC</a:t>
            </a:r>
          </a:p>
        </p:txBody>
      </p:sp>
      <p:sp>
        <p:nvSpPr>
          <p:cNvPr id="194" name="Line 21"/>
          <p:cNvSpPr>
            <a:spLocks noChangeShapeType="1"/>
          </p:cNvSpPr>
          <p:nvPr/>
        </p:nvSpPr>
        <p:spPr bwMode="auto">
          <a:xfrm>
            <a:off x="90487" y="685800"/>
            <a:ext cx="68580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5" name="Line 22"/>
          <p:cNvSpPr>
            <a:spLocks noChangeShapeType="1"/>
          </p:cNvSpPr>
          <p:nvPr/>
        </p:nvSpPr>
        <p:spPr bwMode="auto">
          <a:xfrm>
            <a:off x="76200" y="4191000"/>
            <a:ext cx="3048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Text Box 23"/>
          <p:cNvSpPr txBox="1">
            <a:spLocks noChangeArrowheads="1"/>
          </p:cNvSpPr>
          <p:nvPr/>
        </p:nvSpPr>
        <p:spPr bwMode="auto">
          <a:xfrm>
            <a:off x="1004887" y="1447800"/>
            <a:ext cx="268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4</a:t>
            </a:r>
          </a:p>
        </p:txBody>
      </p:sp>
      <p:sp>
        <p:nvSpPr>
          <p:cNvPr id="197" name="Rectangle 24"/>
          <p:cNvSpPr>
            <a:spLocks noChangeArrowheads="1"/>
          </p:cNvSpPr>
          <p:nvPr/>
        </p:nvSpPr>
        <p:spPr bwMode="auto">
          <a:xfrm>
            <a:off x="3367087" y="3429000"/>
            <a:ext cx="1447800" cy="1447800"/>
          </a:xfrm>
          <a:prstGeom prst="rect">
            <a:avLst/>
          </a:pr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8" name="Line 25"/>
          <p:cNvSpPr>
            <a:spLocks noChangeShapeType="1"/>
          </p:cNvSpPr>
          <p:nvPr/>
        </p:nvSpPr>
        <p:spPr bwMode="auto">
          <a:xfrm>
            <a:off x="2362200" y="4191000"/>
            <a:ext cx="1524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9" name="Line 26"/>
          <p:cNvSpPr>
            <a:spLocks noChangeShapeType="1"/>
          </p:cNvSpPr>
          <p:nvPr/>
        </p:nvSpPr>
        <p:spPr bwMode="auto">
          <a:xfrm>
            <a:off x="2514600" y="3962400"/>
            <a:ext cx="852487" cy="0"/>
          </a:xfrm>
          <a:prstGeom prst="line">
            <a:avLst/>
          </a:prstGeom>
          <a:noFill/>
          <a:ln w="19050">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0" name="Line 27"/>
          <p:cNvSpPr>
            <a:spLocks noChangeShapeType="1"/>
          </p:cNvSpPr>
          <p:nvPr/>
        </p:nvSpPr>
        <p:spPr bwMode="auto">
          <a:xfrm>
            <a:off x="2514600" y="4495800"/>
            <a:ext cx="471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1" name="Line 28"/>
          <p:cNvSpPr>
            <a:spLocks noChangeShapeType="1"/>
          </p:cNvSpPr>
          <p:nvPr/>
        </p:nvSpPr>
        <p:spPr bwMode="auto">
          <a:xfrm>
            <a:off x="8243887" y="45720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2" name="Line 29"/>
          <p:cNvSpPr>
            <a:spLocks noChangeShapeType="1"/>
          </p:cNvSpPr>
          <p:nvPr/>
        </p:nvSpPr>
        <p:spPr bwMode="auto">
          <a:xfrm>
            <a:off x="2514600" y="3581400"/>
            <a:ext cx="852487" cy="0"/>
          </a:xfrm>
          <a:prstGeom prst="line">
            <a:avLst/>
          </a:prstGeom>
          <a:noFill/>
          <a:ln w="19050">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3" name="Line 30"/>
          <p:cNvSpPr>
            <a:spLocks noChangeShapeType="1"/>
          </p:cNvSpPr>
          <p:nvPr/>
        </p:nvSpPr>
        <p:spPr bwMode="auto">
          <a:xfrm>
            <a:off x="4814887" y="3810000"/>
            <a:ext cx="8636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4" name="Line 31"/>
          <p:cNvSpPr>
            <a:spLocks noChangeShapeType="1"/>
          </p:cNvSpPr>
          <p:nvPr/>
        </p:nvSpPr>
        <p:spPr bwMode="auto">
          <a:xfrm>
            <a:off x="4967287" y="4419600"/>
            <a:ext cx="2794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5" name="Line 32"/>
          <p:cNvSpPr>
            <a:spLocks noChangeShapeType="1"/>
          </p:cNvSpPr>
          <p:nvPr/>
        </p:nvSpPr>
        <p:spPr bwMode="auto">
          <a:xfrm>
            <a:off x="6338887" y="5562600"/>
            <a:ext cx="1930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6" name="Line 33"/>
          <p:cNvSpPr>
            <a:spLocks noChangeShapeType="1"/>
          </p:cNvSpPr>
          <p:nvPr/>
        </p:nvSpPr>
        <p:spPr bwMode="auto">
          <a:xfrm>
            <a:off x="6186487" y="4191000"/>
            <a:ext cx="1778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7" name="Text Box 34"/>
          <p:cNvSpPr txBox="1">
            <a:spLocks noChangeArrowheads="1"/>
          </p:cNvSpPr>
          <p:nvPr/>
        </p:nvSpPr>
        <p:spPr bwMode="auto">
          <a:xfrm>
            <a:off x="3290887" y="45720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208" name="Text Box 35"/>
          <p:cNvSpPr txBox="1">
            <a:spLocks noChangeArrowheads="1"/>
          </p:cNvSpPr>
          <p:nvPr/>
        </p:nvSpPr>
        <p:spPr bwMode="auto">
          <a:xfrm>
            <a:off x="3290887" y="3429000"/>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1</a:t>
            </a:r>
          </a:p>
        </p:txBody>
      </p:sp>
      <p:sp>
        <p:nvSpPr>
          <p:cNvPr id="209" name="Text Box 36"/>
          <p:cNvSpPr txBox="1">
            <a:spLocks noChangeArrowheads="1"/>
          </p:cNvSpPr>
          <p:nvPr/>
        </p:nvSpPr>
        <p:spPr bwMode="auto">
          <a:xfrm>
            <a:off x="3290887" y="3810000"/>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2</a:t>
            </a:r>
          </a:p>
        </p:txBody>
      </p:sp>
      <p:sp>
        <p:nvSpPr>
          <p:cNvPr id="210" name="Text Box 37"/>
          <p:cNvSpPr txBox="1">
            <a:spLocks noChangeArrowheads="1"/>
          </p:cNvSpPr>
          <p:nvPr/>
        </p:nvSpPr>
        <p:spPr bwMode="auto">
          <a:xfrm>
            <a:off x="3290887" y="41910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Addr</a:t>
            </a:r>
          </a:p>
        </p:txBody>
      </p:sp>
      <p:sp>
        <p:nvSpPr>
          <p:cNvPr id="211" name="Text Box 38"/>
          <p:cNvSpPr txBox="1">
            <a:spLocks noChangeArrowheads="1"/>
          </p:cNvSpPr>
          <p:nvPr/>
        </p:nvSpPr>
        <p:spPr bwMode="auto">
          <a:xfrm>
            <a:off x="3614737" y="3657600"/>
            <a:ext cx="792163" cy="639763"/>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Register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File</a:t>
            </a:r>
          </a:p>
        </p:txBody>
      </p:sp>
      <p:sp>
        <p:nvSpPr>
          <p:cNvPr id="212" name="Text Box 39"/>
          <p:cNvSpPr txBox="1">
            <a:spLocks noChangeArrowheads="1"/>
          </p:cNvSpPr>
          <p:nvPr/>
        </p:nvSpPr>
        <p:spPr bwMode="auto">
          <a:xfrm>
            <a:off x="4205287" y="3581400"/>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1</a:t>
            </a:r>
          </a:p>
        </p:txBody>
      </p:sp>
      <p:sp>
        <p:nvSpPr>
          <p:cNvPr id="213" name="Text Box 40"/>
          <p:cNvSpPr txBox="1">
            <a:spLocks noChangeArrowheads="1"/>
          </p:cNvSpPr>
          <p:nvPr/>
        </p:nvSpPr>
        <p:spPr bwMode="auto">
          <a:xfrm>
            <a:off x="4230687" y="4267200"/>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2</a:t>
            </a:r>
          </a:p>
        </p:txBody>
      </p:sp>
      <p:sp>
        <p:nvSpPr>
          <p:cNvPr id="214" name="Freeform 41"/>
          <p:cNvSpPr>
            <a:spLocks/>
          </p:cNvSpPr>
          <p:nvPr/>
        </p:nvSpPr>
        <p:spPr bwMode="auto">
          <a:xfrm>
            <a:off x="5653087" y="35052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63DE8"/>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5" name="Rectangle 42"/>
          <p:cNvSpPr>
            <a:spLocks noChangeArrowheads="1"/>
          </p:cNvSpPr>
          <p:nvPr/>
        </p:nvSpPr>
        <p:spPr bwMode="auto">
          <a:xfrm>
            <a:off x="5754687" y="4114800"/>
            <a:ext cx="504825" cy="33337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ALU</a:t>
            </a:r>
          </a:p>
        </p:txBody>
      </p:sp>
      <p:sp>
        <p:nvSpPr>
          <p:cNvPr id="216" name="Rectangle 43"/>
          <p:cNvSpPr>
            <a:spLocks noChangeArrowheads="1"/>
          </p:cNvSpPr>
          <p:nvPr/>
        </p:nvSpPr>
        <p:spPr bwMode="auto">
          <a:xfrm>
            <a:off x="5653087" y="3124200"/>
            <a:ext cx="7620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ovf</a:t>
            </a:r>
          </a:p>
        </p:txBody>
      </p:sp>
      <p:sp>
        <p:nvSpPr>
          <p:cNvPr id="217" name="Rectangle 44"/>
          <p:cNvSpPr>
            <a:spLocks noChangeArrowheads="1"/>
          </p:cNvSpPr>
          <p:nvPr/>
        </p:nvSpPr>
        <p:spPr bwMode="auto">
          <a:xfrm>
            <a:off x="5805487" y="3733800"/>
            <a:ext cx="5334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zero</a:t>
            </a:r>
          </a:p>
        </p:txBody>
      </p:sp>
      <p:sp>
        <p:nvSpPr>
          <p:cNvPr id="218" name="Line 45"/>
          <p:cNvSpPr>
            <a:spLocks noChangeShapeType="1"/>
          </p:cNvSpPr>
          <p:nvPr/>
        </p:nvSpPr>
        <p:spPr bwMode="auto">
          <a:xfrm>
            <a:off x="5957887" y="4572000"/>
            <a:ext cx="0" cy="533400"/>
          </a:xfrm>
          <a:prstGeom prst="line">
            <a:avLst/>
          </a:prstGeom>
          <a:noFill/>
          <a:ln w="1905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9" name="Line 46"/>
          <p:cNvSpPr>
            <a:spLocks noChangeShapeType="1"/>
          </p:cNvSpPr>
          <p:nvPr/>
        </p:nvSpPr>
        <p:spPr bwMode="auto">
          <a:xfrm>
            <a:off x="4052887" y="2819400"/>
            <a:ext cx="0" cy="6096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0" name="Rectangle 47"/>
          <p:cNvSpPr>
            <a:spLocks noChangeArrowheads="1"/>
          </p:cNvSpPr>
          <p:nvPr/>
        </p:nvSpPr>
        <p:spPr bwMode="auto">
          <a:xfrm>
            <a:off x="4052887" y="2819400"/>
            <a:ext cx="92551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RegWrite</a:t>
            </a:r>
          </a:p>
        </p:txBody>
      </p:sp>
      <p:sp>
        <p:nvSpPr>
          <p:cNvPr id="221" name="Line 48"/>
          <p:cNvSpPr>
            <a:spLocks noChangeShapeType="1"/>
          </p:cNvSpPr>
          <p:nvPr/>
        </p:nvSpPr>
        <p:spPr bwMode="auto">
          <a:xfrm flipV="1">
            <a:off x="5805487" y="3352800"/>
            <a:ext cx="0" cy="22860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2" name="Line 49"/>
          <p:cNvSpPr>
            <a:spLocks noChangeShapeType="1"/>
          </p:cNvSpPr>
          <p:nvPr/>
        </p:nvSpPr>
        <p:spPr bwMode="auto">
          <a:xfrm flipV="1">
            <a:off x="6110287" y="2057400"/>
            <a:ext cx="0" cy="17526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3" name="Line 50"/>
          <p:cNvSpPr>
            <a:spLocks noChangeShapeType="1"/>
          </p:cNvSpPr>
          <p:nvPr/>
        </p:nvSpPr>
        <p:spPr bwMode="auto">
          <a:xfrm>
            <a:off x="8853487" y="4343400"/>
            <a:ext cx="0" cy="1981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4" name="Rectangle 51"/>
          <p:cNvSpPr>
            <a:spLocks noChangeArrowheads="1"/>
          </p:cNvSpPr>
          <p:nvPr/>
        </p:nvSpPr>
        <p:spPr bwMode="auto">
          <a:xfrm>
            <a:off x="6719887" y="34290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5" name="Line 52"/>
          <p:cNvSpPr>
            <a:spLocks noChangeShapeType="1"/>
          </p:cNvSpPr>
          <p:nvPr/>
        </p:nvSpPr>
        <p:spPr bwMode="auto">
          <a:xfrm>
            <a:off x="8167687" y="4191000"/>
            <a:ext cx="304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6" name="Line 53"/>
          <p:cNvSpPr>
            <a:spLocks noChangeShapeType="1"/>
          </p:cNvSpPr>
          <p:nvPr/>
        </p:nvSpPr>
        <p:spPr bwMode="auto">
          <a:xfrm>
            <a:off x="6338887" y="3733800"/>
            <a:ext cx="406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7" name="Line 54"/>
          <p:cNvSpPr>
            <a:spLocks noChangeShapeType="1"/>
          </p:cNvSpPr>
          <p:nvPr/>
        </p:nvSpPr>
        <p:spPr bwMode="auto">
          <a:xfrm>
            <a:off x="6491287" y="4572000"/>
            <a:ext cx="0" cy="457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8" name="Text Box 55"/>
          <p:cNvSpPr txBox="1">
            <a:spLocks noChangeArrowheads="1"/>
          </p:cNvSpPr>
          <p:nvPr/>
        </p:nvSpPr>
        <p:spPr bwMode="auto">
          <a:xfrm>
            <a:off x="6643687" y="3886200"/>
            <a:ext cx="766763"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229" name="Text Box 56"/>
          <p:cNvSpPr txBox="1">
            <a:spLocks noChangeArrowheads="1"/>
          </p:cNvSpPr>
          <p:nvPr/>
        </p:nvSpPr>
        <p:spPr bwMode="auto">
          <a:xfrm>
            <a:off x="6643687" y="3581400"/>
            <a:ext cx="74136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230" name="Text Box 57"/>
          <p:cNvSpPr txBox="1">
            <a:spLocks noChangeArrowheads="1"/>
          </p:cNvSpPr>
          <p:nvPr/>
        </p:nvSpPr>
        <p:spPr bwMode="auto">
          <a:xfrm>
            <a:off x="6643687" y="44196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231" name="Text Box 58"/>
          <p:cNvSpPr txBox="1">
            <a:spLocks noChangeArrowheads="1"/>
          </p:cNvSpPr>
          <p:nvPr/>
        </p:nvSpPr>
        <p:spPr bwMode="auto">
          <a:xfrm>
            <a:off x="7329487" y="4038600"/>
            <a:ext cx="909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Data</a:t>
            </a:r>
          </a:p>
        </p:txBody>
      </p:sp>
      <p:sp>
        <p:nvSpPr>
          <p:cNvPr id="232" name="Line 59"/>
          <p:cNvSpPr>
            <a:spLocks noChangeShapeType="1"/>
          </p:cNvSpPr>
          <p:nvPr/>
        </p:nvSpPr>
        <p:spPr bwMode="auto">
          <a:xfrm>
            <a:off x="7405687" y="2514600"/>
            <a:ext cx="0" cy="914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3" name="Rectangle 60"/>
          <p:cNvSpPr>
            <a:spLocks noChangeArrowheads="1"/>
          </p:cNvSpPr>
          <p:nvPr/>
        </p:nvSpPr>
        <p:spPr bwMode="auto">
          <a:xfrm>
            <a:off x="6415087" y="22860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MemWrite</a:t>
            </a:r>
          </a:p>
        </p:txBody>
      </p:sp>
      <p:sp>
        <p:nvSpPr>
          <p:cNvPr id="234" name="Rectangle 61"/>
          <p:cNvSpPr>
            <a:spLocks noChangeArrowheads="1"/>
          </p:cNvSpPr>
          <p:nvPr/>
        </p:nvSpPr>
        <p:spPr bwMode="auto">
          <a:xfrm>
            <a:off x="7710487" y="19812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MemRead</a:t>
            </a:r>
          </a:p>
        </p:txBody>
      </p:sp>
      <p:sp>
        <p:nvSpPr>
          <p:cNvPr id="235" name="Line 62"/>
          <p:cNvSpPr>
            <a:spLocks noChangeShapeType="1"/>
          </p:cNvSpPr>
          <p:nvPr/>
        </p:nvSpPr>
        <p:spPr bwMode="auto">
          <a:xfrm>
            <a:off x="7405687" y="4876800"/>
            <a:ext cx="0" cy="3048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6" name="Line 63"/>
          <p:cNvSpPr>
            <a:spLocks noChangeShapeType="1"/>
          </p:cNvSpPr>
          <p:nvPr/>
        </p:nvSpPr>
        <p:spPr bwMode="auto">
          <a:xfrm>
            <a:off x="3138487" y="6290733"/>
            <a:ext cx="5715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7" name="Line 64"/>
          <p:cNvSpPr>
            <a:spLocks noChangeShapeType="1"/>
          </p:cNvSpPr>
          <p:nvPr/>
        </p:nvSpPr>
        <p:spPr bwMode="auto">
          <a:xfrm>
            <a:off x="4916487" y="5029200"/>
            <a:ext cx="16002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8" name="Line 65"/>
          <p:cNvSpPr>
            <a:spLocks noChangeShapeType="1"/>
          </p:cNvSpPr>
          <p:nvPr/>
        </p:nvSpPr>
        <p:spPr bwMode="auto">
          <a:xfrm>
            <a:off x="4673600" y="5410200"/>
            <a:ext cx="3810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9" name="Oval 66"/>
          <p:cNvSpPr>
            <a:spLocks noChangeArrowheads="1"/>
          </p:cNvSpPr>
          <p:nvPr/>
        </p:nvSpPr>
        <p:spPr bwMode="auto">
          <a:xfrm>
            <a:off x="4064000" y="5029200"/>
            <a:ext cx="609600" cy="838200"/>
          </a:xfrm>
          <a:prstGeom prst="ellipse">
            <a:avLst/>
          </a:prstGeom>
          <a:noFill/>
          <a:ln w="12700">
            <a:solidFill>
              <a:srgbClr val="063DE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0" name="Rectangle 67"/>
          <p:cNvSpPr>
            <a:spLocks noChangeArrowheads="1"/>
          </p:cNvSpPr>
          <p:nvPr/>
        </p:nvSpPr>
        <p:spPr bwMode="auto">
          <a:xfrm>
            <a:off x="4114800" y="51816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Sign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Extend</a:t>
            </a:r>
          </a:p>
        </p:txBody>
      </p:sp>
      <p:sp>
        <p:nvSpPr>
          <p:cNvPr id="241" name="Line 68"/>
          <p:cNvSpPr>
            <a:spLocks noChangeShapeType="1"/>
          </p:cNvSpPr>
          <p:nvPr/>
        </p:nvSpPr>
        <p:spPr bwMode="auto">
          <a:xfrm>
            <a:off x="2500312" y="5410200"/>
            <a:ext cx="1563688"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2" name="Line 69"/>
          <p:cNvSpPr>
            <a:spLocks noChangeShapeType="1"/>
          </p:cNvSpPr>
          <p:nvPr/>
        </p:nvSpPr>
        <p:spPr bwMode="auto">
          <a:xfrm>
            <a:off x="3733800" y="53340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3" name="Line 70"/>
          <p:cNvSpPr>
            <a:spLocks noChangeShapeType="1"/>
          </p:cNvSpPr>
          <p:nvPr/>
        </p:nvSpPr>
        <p:spPr bwMode="auto">
          <a:xfrm>
            <a:off x="4749800" y="53340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4" name="Text Box 71"/>
          <p:cNvSpPr txBox="1">
            <a:spLocks noChangeArrowheads="1"/>
          </p:cNvSpPr>
          <p:nvPr/>
        </p:nvSpPr>
        <p:spPr bwMode="auto">
          <a:xfrm>
            <a:off x="3733800" y="54102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16</a:t>
            </a:r>
          </a:p>
        </p:txBody>
      </p:sp>
      <p:sp>
        <p:nvSpPr>
          <p:cNvPr id="245" name="Text Box 72"/>
          <p:cNvSpPr txBox="1">
            <a:spLocks noChangeArrowheads="1"/>
          </p:cNvSpPr>
          <p:nvPr/>
        </p:nvSpPr>
        <p:spPr bwMode="auto">
          <a:xfrm>
            <a:off x="4749800" y="54102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32</a:t>
            </a:r>
          </a:p>
        </p:txBody>
      </p:sp>
      <p:sp>
        <p:nvSpPr>
          <p:cNvPr id="246" name="Line 73"/>
          <p:cNvSpPr>
            <a:spLocks noChangeShapeType="1"/>
          </p:cNvSpPr>
          <p:nvPr/>
        </p:nvSpPr>
        <p:spPr bwMode="auto">
          <a:xfrm>
            <a:off x="4916487" y="4419600"/>
            <a:ext cx="0" cy="609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7" name="Line 74"/>
          <p:cNvSpPr>
            <a:spLocks noChangeShapeType="1"/>
          </p:cNvSpPr>
          <p:nvPr/>
        </p:nvSpPr>
        <p:spPr bwMode="auto">
          <a:xfrm>
            <a:off x="8243887" y="4572000"/>
            <a:ext cx="0" cy="990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8" name="Line 75"/>
          <p:cNvSpPr>
            <a:spLocks noChangeShapeType="1"/>
          </p:cNvSpPr>
          <p:nvPr/>
        </p:nvSpPr>
        <p:spPr bwMode="auto">
          <a:xfrm>
            <a:off x="5043487" y="4800600"/>
            <a:ext cx="177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9" name="Line 76"/>
          <p:cNvSpPr>
            <a:spLocks noChangeShapeType="1"/>
          </p:cNvSpPr>
          <p:nvPr/>
        </p:nvSpPr>
        <p:spPr bwMode="auto">
          <a:xfrm>
            <a:off x="3138487" y="4724400"/>
            <a:ext cx="2540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0" name="AutoShape 77"/>
          <p:cNvSpPr>
            <a:spLocks noChangeArrowheads="1"/>
          </p:cNvSpPr>
          <p:nvPr/>
        </p:nvSpPr>
        <p:spPr bwMode="auto">
          <a:xfrm rot="-5400000">
            <a:off x="8243887" y="42672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1" name="Line 78"/>
          <p:cNvSpPr>
            <a:spLocks noChangeShapeType="1"/>
          </p:cNvSpPr>
          <p:nvPr/>
        </p:nvSpPr>
        <p:spPr bwMode="auto">
          <a:xfrm>
            <a:off x="8701087" y="43434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2" name="AutoShape 79"/>
          <p:cNvSpPr>
            <a:spLocks noChangeArrowheads="1"/>
          </p:cNvSpPr>
          <p:nvPr/>
        </p:nvSpPr>
        <p:spPr bwMode="auto">
          <a:xfrm rot="-5400000">
            <a:off x="4954587" y="44577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3" name="Line 80"/>
          <p:cNvSpPr>
            <a:spLocks noChangeShapeType="1"/>
          </p:cNvSpPr>
          <p:nvPr/>
        </p:nvSpPr>
        <p:spPr bwMode="auto">
          <a:xfrm>
            <a:off x="5449887" y="4572000"/>
            <a:ext cx="2286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4" name="Line 81"/>
          <p:cNvSpPr>
            <a:spLocks noChangeShapeType="1"/>
          </p:cNvSpPr>
          <p:nvPr/>
        </p:nvSpPr>
        <p:spPr bwMode="auto">
          <a:xfrm>
            <a:off x="3138487" y="4724400"/>
            <a:ext cx="0" cy="1600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5" name="Line 82"/>
          <p:cNvSpPr>
            <a:spLocks noChangeShapeType="1"/>
          </p:cNvSpPr>
          <p:nvPr/>
        </p:nvSpPr>
        <p:spPr bwMode="auto">
          <a:xfrm>
            <a:off x="8548687" y="2362200"/>
            <a:ext cx="0" cy="17526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6" name="Rectangle 83"/>
          <p:cNvSpPr>
            <a:spLocks noChangeArrowheads="1"/>
          </p:cNvSpPr>
          <p:nvPr/>
        </p:nvSpPr>
        <p:spPr bwMode="auto">
          <a:xfrm>
            <a:off x="7024687" y="21336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MemtoReg</a:t>
            </a:r>
          </a:p>
        </p:txBody>
      </p:sp>
      <p:sp>
        <p:nvSpPr>
          <p:cNvPr id="257" name="Rectangle 84"/>
          <p:cNvSpPr>
            <a:spLocks noChangeArrowheads="1"/>
          </p:cNvSpPr>
          <p:nvPr/>
        </p:nvSpPr>
        <p:spPr bwMode="auto">
          <a:xfrm>
            <a:off x="4205287" y="24384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ALUSrc</a:t>
            </a:r>
          </a:p>
        </p:txBody>
      </p:sp>
      <p:sp>
        <p:nvSpPr>
          <p:cNvPr id="258" name="Oval 85"/>
          <p:cNvSpPr>
            <a:spLocks noChangeArrowheads="1"/>
          </p:cNvSpPr>
          <p:nvPr/>
        </p:nvSpPr>
        <p:spPr bwMode="auto">
          <a:xfrm>
            <a:off x="5272087" y="1447800"/>
            <a:ext cx="457200" cy="533400"/>
          </a:xfrm>
          <a:prstGeom prst="ellipse">
            <a:avLst/>
          </a:prstGeom>
          <a:noFill/>
          <a:ln w="12700">
            <a:solidFill>
              <a:srgbClr val="063DE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9" name="Rectangle 86"/>
          <p:cNvSpPr>
            <a:spLocks noChangeArrowheads="1"/>
          </p:cNvSpPr>
          <p:nvPr/>
        </p:nvSpPr>
        <p:spPr bwMode="auto">
          <a:xfrm>
            <a:off x="5272087" y="1447800"/>
            <a:ext cx="457200" cy="457200"/>
          </a:xfrm>
          <a:prstGeom prst="rect">
            <a:avLst/>
          </a:prstGeom>
          <a:noFill/>
          <a:ln w="12700">
            <a:noFill/>
            <a:miter lim="800000"/>
            <a:headEnd/>
            <a:tailEnd/>
          </a:ln>
          <a:effectLst/>
        </p:spPr>
        <p:txBody>
          <a:bodyPr wrap="none" lIns="19050" tIns="26988" rIns="19050" bIns="26988"/>
          <a:lstStyle/>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Shift</a:t>
            </a:r>
          </a:p>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left 2</a:t>
            </a:r>
          </a:p>
        </p:txBody>
      </p:sp>
      <p:sp>
        <p:nvSpPr>
          <p:cNvPr id="260" name="Line 87"/>
          <p:cNvSpPr>
            <a:spLocks noChangeShapeType="1"/>
          </p:cNvSpPr>
          <p:nvPr/>
        </p:nvSpPr>
        <p:spPr bwMode="auto">
          <a:xfrm>
            <a:off x="5043487" y="1752600"/>
            <a:ext cx="2286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1" name="Line 88"/>
          <p:cNvSpPr>
            <a:spLocks noChangeShapeType="1"/>
          </p:cNvSpPr>
          <p:nvPr/>
        </p:nvSpPr>
        <p:spPr bwMode="auto">
          <a:xfrm>
            <a:off x="5043487" y="1295400"/>
            <a:ext cx="928688"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62" name="Group 89"/>
          <p:cNvGrpSpPr>
            <a:grpSpLocks/>
          </p:cNvGrpSpPr>
          <p:nvPr/>
        </p:nvGrpSpPr>
        <p:grpSpPr bwMode="auto">
          <a:xfrm>
            <a:off x="5957887" y="990600"/>
            <a:ext cx="381000" cy="914400"/>
            <a:chOff x="1392" y="2880"/>
            <a:chExt cx="288" cy="480"/>
          </a:xfrm>
        </p:grpSpPr>
        <p:sp>
          <p:nvSpPr>
            <p:cNvPr id="263" name="Line 90"/>
            <p:cNvSpPr>
              <a:spLocks noChangeShapeType="1"/>
            </p:cNvSpPr>
            <p:nvPr/>
          </p:nvSpPr>
          <p:spPr bwMode="auto">
            <a:xfrm>
              <a:off x="1392" y="3072"/>
              <a:ext cx="48" cy="48"/>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4" name="Line 91"/>
            <p:cNvSpPr>
              <a:spLocks noChangeShapeType="1"/>
            </p:cNvSpPr>
            <p:nvPr/>
          </p:nvSpPr>
          <p:spPr bwMode="auto">
            <a:xfrm flipH="1">
              <a:off x="1392" y="3120"/>
              <a:ext cx="48" cy="48"/>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5" name="Line 92"/>
            <p:cNvSpPr>
              <a:spLocks noChangeShapeType="1"/>
            </p:cNvSpPr>
            <p:nvPr/>
          </p:nvSpPr>
          <p:spPr bwMode="auto">
            <a:xfrm flipV="1">
              <a:off x="1392" y="2880"/>
              <a:ext cx="0" cy="192"/>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6" name="Line 93"/>
            <p:cNvSpPr>
              <a:spLocks noChangeShapeType="1"/>
            </p:cNvSpPr>
            <p:nvPr/>
          </p:nvSpPr>
          <p:spPr bwMode="auto">
            <a:xfrm flipV="1">
              <a:off x="1392" y="3168"/>
              <a:ext cx="0" cy="192"/>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7" name="Line 94"/>
            <p:cNvSpPr>
              <a:spLocks noChangeShapeType="1"/>
            </p:cNvSpPr>
            <p:nvPr/>
          </p:nvSpPr>
          <p:spPr bwMode="auto">
            <a:xfrm flipV="1">
              <a:off x="1392" y="3216"/>
              <a:ext cx="288" cy="144"/>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8" name="Line 95"/>
            <p:cNvSpPr>
              <a:spLocks noChangeShapeType="1"/>
            </p:cNvSpPr>
            <p:nvPr/>
          </p:nvSpPr>
          <p:spPr bwMode="auto">
            <a:xfrm flipV="1">
              <a:off x="1680" y="3024"/>
              <a:ext cx="0" cy="192"/>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9" name="Line 96"/>
            <p:cNvSpPr>
              <a:spLocks noChangeShapeType="1"/>
            </p:cNvSpPr>
            <p:nvPr/>
          </p:nvSpPr>
          <p:spPr bwMode="auto">
            <a:xfrm>
              <a:off x="1392" y="2880"/>
              <a:ext cx="288" cy="144"/>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70" name="Text Box 97"/>
          <p:cNvSpPr txBox="1">
            <a:spLocks noChangeArrowheads="1"/>
          </p:cNvSpPr>
          <p:nvPr/>
        </p:nvSpPr>
        <p:spPr bwMode="auto">
          <a:xfrm>
            <a:off x="5957887" y="1295400"/>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271" name="Line 98"/>
          <p:cNvSpPr>
            <a:spLocks noChangeShapeType="1"/>
          </p:cNvSpPr>
          <p:nvPr/>
        </p:nvSpPr>
        <p:spPr bwMode="auto">
          <a:xfrm>
            <a:off x="5715000" y="1752600"/>
            <a:ext cx="2286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2" name="Line 99"/>
          <p:cNvSpPr>
            <a:spLocks noChangeShapeType="1"/>
          </p:cNvSpPr>
          <p:nvPr/>
        </p:nvSpPr>
        <p:spPr bwMode="auto">
          <a:xfrm>
            <a:off x="6338887" y="1447800"/>
            <a:ext cx="2286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3" name="Line 100"/>
          <p:cNvSpPr>
            <a:spLocks noChangeShapeType="1"/>
          </p:cNvSpPr>
          <p:nvPr/>
        </p:nvSpPr>
        <p:spPr bwMode="auto">
          <a:xfrm>
            <a:off x="700087" y="914400"/>
            <a:ext cx="0" cy="32766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4" name="AutoShape 101"/>
          <p:cNvSpPr>
            <a:spLocks noChangeArrowheads="1"/>
          </p:cNvSpPr>
          <p:nvPr/>
        </p:nvSpPr>
        <p:spPr bwMode="auto">
          <a:xfrm rot="-5400000">
            <a:off x="6262687" y="10668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5" name="Line 102"/>
          <p:cNvSpPr>
            <a:spLocks noChangeShapeType="1"/>
          </p:cNvSpPr>
          <p:nvPr/>
        </p:nvSpPr>
        <p:spPr bwMode="auto">
          <a:xfrm>
            <a:off x="5043487" y="914400"/>
            <a:ext cx="15240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6" name="Line 103"/>
          <p:cNvSpPr>
            <a:spLocks noChangeShapeType="1"/>
          </p:cNvSpPr>
          <p:nvPr/>
        </p:nvSpPr>
        <p:spPr bwMode="auto">
          <a:xfrm>
            <a:off x="5043487" y="914400"/>
            <a:ext cx="0" cy="3810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7" name="Line 104"/>
          <p:cNvSpPr>
            <a:spLocks noChangeShapeType="1"/>
          </p:cNvSpPr>
          <p:nvPr/>
        </p:nvSpPr>
        <p:spPr bwMode="auto">
          <a:xfrm>
            <a:off x="6796087" y="1219200"/>
            <a:ext cx="1778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8" name="Line 105"/>
          <p:cNvSpPr>
            <a:spLocks noChangeShapeType="1"/>
          </p:cNvSpPr>
          <p:nvPr/>
        </p:nvSpPr>
        <p:spPr bwMode="auto">
          <a:xfrm>
            <a:off x="6719887" y="1447800"/>
            <a:ext cx="0" cy="5334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9" name="Rectangle 106"/>
          <p:cNvSpPr>
            <a:spLocks noChangeArrowheads="1"/>
          </p:cNvSpPr>
          <p:nvPr/>
        </p:nvSpPr>
        <p:spPr bwMode="auto">
          <a:xfrm>
            <a:off x="6719887" y="16002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PCSrc</a:t>
            </a:r>
          </a:p>
        </p:txBody>
      </p:sp>
      <p:sp>
        <p:nvSpPr>
          <p:cNvPr id="280" name="Line 107"/>
          <p:cNvSpPr>
            <a:spLocks noChangeShapeType="1"/>
          </p:cNvSpPr>
          <p:nvPr/>
        </p:nvSpPr>
        <p:spPr bwMode="auto">
          <a:xfrm>
            <a:off x="6491287" y="45720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1" name="AutoShape 108"/>
          <p:cNvSpPr>
            <a:spLocks noChangeArrowheads="1"/>
          </p:cNvSpPr>
          <p:nvPr/>
        </p:nvSpPr>
        <p:spPr bwMode="auto">
          <a:xfrm rot="-5400000">
            <a:off x="2795587" y="42291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2" name="Line 109"/>
          <p:cNvSpPr>
            <a:spLocks noChangeShapeType="1"/>
          </p:cNvSpPr>
          <p:nvPr/>
        </p:nvSpPr>
        <p:spPr bwMode="auto">
          <a:xfrm>
            <a:off x="3214687" y="4343400"/>
            <a:ext cx="1524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3" name="Line 110"/>
          <p:cNvSpPr>
            <a:spLocks noChangeShapeType="1"/>
          </p:cNvSpPr>
          <p:nvPr/>
        </p:nvSpPr>
        <p:spPr bwMode="auto">
          <a:xfrm>
            <a:off x="2819400" y="3962400"/>
            <a:ext cx="0" cy="228600"/>
          </a:xfrm>
          <a:prstGeom prst="line">
            <a:avLst/>
          </a:prstGeom>
          <a:noFill/>
          <a:ln w="190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4" name="Line 111"/>
          <p:cNvSpPr>
            <a:spLocks noChangeShapeType="1"/>
          </p:cNvSpPr>
          <p:nvPr/>
        </p:nvSpPr>
        <p:spPr bwMode="auto">
          <a:xfrm>
            <a:off x="2819400" y="4191000"/>
            <a:ext cx="1666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5" name="Line 112"/>
          <p:cNvSpPr>
            <a:spLocks noChangeShapeType="1"/>
          </p:cNvSpPr>
          <p:nvPr/>
        </p:nvSpPr>
        <p:spPr bwMode="auto">
          <a:xfrm>
            <a:off x="3062287" y="2819400"/>
            <a:ext cx="0" cy="1295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Rectangle 113"/>
          <p:cNvSpPr>
            <a:spLocks noChangeArrowheads="1"/>
          </p:cNvSpPr>
          <p:nvPr/>
        </p:nvSpPr>
        <p:spPr bwMode="auto">
          <a:xfrm>
            <a:off x="2528887" y="29718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RegDst</a:t>
            </a:r>
          </a:p>
        </p:txBody>
      </p:sp>
      <p:sp>
        <p:nvSpPr>
          <p:cNvPr id="287" name="Oval 114"/>
          <p:cNvSpPr>
            <a:spLocks noChangeArrowheads="1"/>
          </p:cNvSpPr>
          <p:nvPr/>
        </p:nvSpPr>
        <p:spPr bwMode="auto">
          <a:xfrm>
            <a:off x="5653087" y="5105400"/>
            <a:ext cx="609600" cy="7620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8" name="Rectangle 115"/>
          <p:cNvSpPr>
            <a:spLocks noChangeArrowheads="1"/>
          </p:cNvSpPr>
          <p:nvPr/>
        </p:nvSpPr>
        <p:spPr bwMode="auto">
          <a:xfrm>
            <a:off x="5729287" y="52578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ALU</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control</a:t>
            </a:r>
          </a:p>
        </p:txBody>
      </p:sp>
      <p:sp>
        <p:nvSpPr>
          <p:cNvPr id="289" name="Line 116"/>
          <p:cNvSpPr>
            <a:spLocks noChangeShapeType="1"/>
          </p:cNvSpPr>
          <p:nvPr/>
        </p:nvSpPr>
        <p:spPr bwMode="auto">
          <a:xfrm>
            <a:off x="3519487" y="6019800"/>
            <a:ext cx="1905000" cy="0"/>
          </a:xfrm>
          <a:prstGeom prst="line">
            <a:avLst/>
          </a:prstGeom>
          <a:noFill/>
          <a:ln w="190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0" name="Line 117"/>
          <p:cNvSpPr>
            <a:spLocks noChangeShapeType="1"/>
          </p:cNvSpPr>
          <p:nvPr/>
        </p:nvSpPr>
        <p:spPr bwMode="auto">
          <a:xfrm>
            <a:off x="5410200" y="5334000"/>
            <a:ext cx="2286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1" name="Rectangle 118"/>
          <p:cNvSpPr>
            <a:spLocks noChangeArrowheads="1"/>
          </p:cNvSpPr>
          <p:nvPr/>
        </p:nvSpPr>
        <p:spPr bwMode="auto">
          <a:xfrm>
            <a:off x="8472487" y="4038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92" name="Rectangle 119"/>
          <p:cNvSpPr>
            <a:spLocks noChangeArrowheads="1"/>
          </p:cNvSpPr>
          <p:nvPr/>
        </p:nvSpPr>
        <p:spPr bwMode="auto">
          <a:xfrm>
            <a:off x="5272087" y="4648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93" name="Rectangle 120"/>
          <p:cNvSpPr>
            <a:spLocks noChangeArrowheads="1"/>
          </p:cNvSpPr>
          <p:nvPr/>
        </p:nvSpPr>
        <p:spPr bwMode="auto">
          <a:xfrm>
            <a:off x="2986087" y="43434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94" name="Rectangle 121"/>
          <p:cNvSpPr>
            <a:spLocks noChangeArrowheads="1"/>
          </p:cNvSpPr>
          <p:nvPr/>
        </p:nvSpPr>
        <p:spPr bwMode="auto">
          <a:xfrm>
            <a:off x="2986087" y="4038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5" name="Rectangle 122"/>
          <p:cNvSpPr>
            <a:spLocks noChangeArrowheads="1"/>
          </p:cNvSpPr>
          <p:nvPr/>
        </p:nvSpPr>
        <p:spPr bwMode="auto">
          <a:xfrm>
            <a:off x="5272087" y="4267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6" name="Rectangle 123"/>
          <p:cNvSpPr>
            <a:spLocks noChangeArrowheads="1"/>
          </p:cNvSpPr>
          <p:nvPr/>
        </p:nvSpPr>
        <p:spPr bwMode="auto">
          <a:xfrm>
            <a:off x="8472487" y="4419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7" name="Rectangle 124"/>
          <p:cNvSpPr>
            <a:spLocks noChangeArrowheads="1"/>
          </p:cNvSpPr>
          <p:nvPr/>
        </p:nvSpPr>
        <p:spPr bwMode="auto">
          <a:xfrm>
            <a:off x="6567487" y="838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298" name="Rectangle 125"/>
          <p:cNvSpPr>
            <a:spLocks noChangeArrowheads="1"/>
          </p:cNvSpPr>
          <p:nvPr/>
        </p:nvSpPr>
        <p:spPr bwMode="auto">
          <a:xfrm>
            <a:off x="6567487" y="12954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299" name="Rectangle 126"/>
          <p:cNvSpPr>
            <a:spLocks noChangeArrowheads="1"/>
          </p:cNvSpPr>
          <p:nvPr/>
        </p:nvSpPr>
        <p:spPr bwMode="auto">
          <a:xfrm>
            <a:off x="2376487" y="17526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ALUOp</a:t>
            </a:r>
          </a:p>
        </p:txBody>
      </p:sp>
      <p:sp>
        <p:nvSpPr>
          <p:cNvPr id="300" name="Line 127"/>
          <p:cNvSpPr>
            <a:spLocks noChangeShapeType="1"/>
          </p:cNvSpPr>
          <p:nvPr/>
        </p:nvSpPr>
        <p:spPr bwMode="auto">
          <a:xfrm>
            <a:off x="5957887" y="5867400"/>
            <a:ext cx="0" cy="304800"/>
          </a:xfrm>
          <a:prstGeom prst="line">
            <a:avLst/>
          </a:prstGeom>
          <a:noFill/>
          <a:ln w="1905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1" name="Rectangle 128"/>
          <p:cNvSpPr>
            <a:spLocks noChangeArrowheads="1"/>
          </p:cNvSpPr>
          <p:nvPr/>
        </p:nvSpPr>
        <p:spPr bwMode="auto">
          <a:xfrm>
            <a:off x="4586287" y="5715000"/>
            <a:ext cx="7620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Instr[5-0]</a:t>
            </a:r>
          </a:p>
        </p:txBody>
      </p:sp>
      <p:sp>
        <p:nvSpPr>
          <p:cNvPr id="302" name="Rectangle 129"/>
          <p:cNvSpPr>
            <a:spLocks noChangeArrowheads="1"/>
          </p:cNvSpPr>
          <p:nvPr/>
        </p:nvSpPr>
        <p:spPr bwMode="auto">
          <a:xfrm>
            <a:off x="2528887" y="51816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Instr[15-0]</a:t>
            </a:r>
          </a:p>
        </p:txBody>
      </p:sp>
      <p:sp>
        <p:nvSpPr>
          <p:cNvPr id="303" name="Rectangle 130"/>
          <p:cNvSpPr>
            <a:spLocks noChangeArrowheads="1"/>
          </p:cNvSpPr>
          <p:nvPr/>
        </p:nvSpPr>
        <p:spPr bwMode="auto">
          <a:xfrm>
            <a:off x="2528887" y="33528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Instr[25-21]</a:t>
            </a:r>
          </a:p>
        </p:txBody>
      </p:sp>
      <p:sp>
        <p:nvSpPr>
          <p:cNvPr id="304" name="Rectangle 131"/>
          <p:cNvSpPr>
            <a:spLocks noChangeArrowheads="1"/>
          </p:cNvSpPr>
          <p:nvPr/>
        </p:nvSpPr>
        <p:spPr bwMode="auto">
          <a:xfrm>
            <a:off x="2528887" y="37338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Instr[20-16]</a:t>
            </a:r>
          </a:p>
        </p:txBody>
      </p:sp>
      <p:sp>
        <p:nvSpPr>
          <p:cNvPr id="305" name="Text Box 132"/>
          <p:cNvSpPr txBox="1">
            <a:spLocks noChangeArrowheads="1"/>
          </p:cNvSpPr>
          <p:nvPr/>
        </p:nvSpPr>
        <p:spPr bwMode="auto">
          <a:xfrm>
            <a:off x="2438400" y="4495800"/>
            <a:ext cx="701675" cy="457200"/>
          </a:xfrm>
          <a:prstGeom prst="rect">
            <a:avLst/>
          </a:prstGeom>
          <a:noFill/>
          <a:ln w="12700">
            <a:noFill/>
            <a:miter lim="800000"/>
            <a:headEnd/>
            <a:tailEnd/>
          </a:ln>
          <a:effectLst/>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Instr[15  -11]</a:t>
            </a:r>
          </a:p>
        </p:txBody>
      </p:sp>
      <p:sp>
        <p:nvSpPr>
          <p:cNvPr id="306" name="Line 133"/>
          <p:cNvSpPr>
            <a:spLocks noChangeShapeType="1"/>
          </p:cNvSpPr>
          <p:nvPr/>
        </p:nvSpPr>
        <p:spPr bwMode="auto">
          <a:xfrm>
            <a:off x="90487" y="685800"/>
            <a:ext cx="0" cy="35052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7" name="Line 134"/>
          <p:cNvSpPr>
            <a:spLocks noChangeShapeType="1"/>
          </p:cNvSpPr>
          <p:nvPr/>
        </p:nvSpPr>
        <p:spPr bwMode="auto">
          <a:xfrm>
            <a:off x="6948487" y="685800"/>
            <a:ext cx="0" cy="5334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8" name="Line 135"/>
          <p:cNvSpPr>
            <a:spLocks noChangeShapeType="1"/>
          </p:cNvSpPr>
          <p:nvPr/>
        </p:nvSpPr>
        <p:spPr bwMode="auto">
          <a:xfrm>
            <a:off x="5043487" y="4800600"/>
            <a:ext cx="0" cy="6096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9" name="Oval 136"/>
          <p:cNvSpPr>
            <a:spLocks noChangeArrowheads="1"/>
          </p:cNvSpPr>
          <p:nvPr/>
        </p:nvSpPr>
        <p:spPr bwMode="auto">
          <a:xfrm>
            <a:off x="2833687" y="1676400"/>
            <a:ext cx="762000" cy="12192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0" name="Rectangle 137"/>
          <p:cNvSpPr>
            <a:spLocks noChangeArrowheads="1"/>
          </p:cNvSpPr>
          <p:nvPr/>
        </p:nvSpPr>
        <p:spPr bwMode="auto">
          <a:xfrm>
            <a:off x="2986087" y="21336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Control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Unit</a:t>
            </a:r>
          </a:p>
        </p:txBody>
      </p:sp>
      <p:sp>
        <p:nvSpPr>
          <p:cNvPr id="311" name="Line 138"/>
          <p:cNvSpPr>
            <a:spLocks noChangeShapeType="1"/>
          </p:cNvSpPr>
          <p:nvPr/>
        </p:nvSpPr>
        <p:spPr bwMode="auto">
          <a:xfrm>
            <a:off x="2528887" y="2362200"/>
            <a:ext cx="0" cy="21336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2" name="Line 139"/>
          <p:cNvSpPr>
            <a:spLocks noChangeShapeType="1"/>
          </p:cNvSpPr>
          <p:nvPr/>
        </p:nvSpPr>
        <p:spPr bwMode="auto">
          <a:xfrm>
            <a:off x="2528887" y="2362200"/>
            <a:ext cx="304800" cy="0"/>
          </a:xfrm>
          <a:prstGeom prst="line">
            <a:avLst/>
          </a:prstGeom>
          <a:noFill/>
          <a:ln w="12700">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3" name="Rectangle 140"/>
          <p:cNvSpPr>
            <a:spLocks noChangeArrowheads="1"/>
          </p:cNvSpPr>
          <p:nvPr/>
        </p:nvSpPr>
        <p:spPr bwMode="auto">
          <a:xfrm>
            <a:off x="2071687" y="21336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Instr[31-26]</a:t>
            </a:r>
          </a:p>
        </p:txBody>
      </p:sp>
      <p:sp>
        <p:nvSpPr>
          <p:cNvPr id="314" name="AutoShape 141"/>
          <p:cNvSpPr>
            <a:spLocks noChangeArrowheads="1"/>
          </p:cNvSpPr>
          <p:nvPr/>
        </p:nvSpPr>
        <p:spPr bwMode="auto">
          <a:xfrm>
            <a:off x="6262687" y="1828800"/>
            <a:ext cx="304800" cy="304800"/>
          </a:xfrm>
          <a:prstGeom prst="flowChartDelay">
            <a:avLst/>
          </a:prstGeom>
          <a:noFill/>
          <a:ln w="12700">
            <a:solidFill>
              <a:srgbClr val="FC012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5" name="Line 142"/>
          <p:cNvSpPr>
            <a:spLocks noChangeShapeType="1"/>
          </p:cNvSpPr>
          <p:nvPr/>
        </p:nvSpPr>
        <p:spPr bwMode="auto">
          <a:xfrm>
            <a:off x="6567487" y="1981200"/>
            <a:ext cx="152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6" name="Line 143"/>
          <p:cNvSpPr>
            <a:spLocks noChangeShapeType="1"/>
          </p:cNvSpPr>
          <p:nvPr/>
        </p:nvSpPr>
        <p:spPr bwMode="auto">
          <a:xfrm>
            <a:off x="6110287" y="2057400"/>
            <a:ext cx="152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7" name="Line 144"/>
          <p:cNvSpPr>
            <a:spLocks noChangeShapeType="1"/>
          </p:cNvSpPr>
          <p:nvPr/>
        </p:nvSpPr>
        <p:spPr bwMode="auto">
          <a:xfrm>
            <a:off x="3595687" y="2057400"/>
            <a:ext cx="2438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8" name="Rectangle 145"/>
          <p:cNvSpPr>
            <a:spLocks noChangeArrowheads="1"/>
          </p:cNvSpPr>
          <p:nvPr/>
        </p:nvSpPr>
        <p:spPr bwMode="auto">
          <a:xfrm>
            <a:off x="3671887" y="18288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Branch</a:t>
            </a:r>
          </a:p>
        </p:txBody>
      </p:sp>
      <p:sp>
        <p:nvSpPr>
          <p:cNvPr id="319" name="Line 146"/>
          <p:cNvSpPr>
            <a:spLocks noChangeShapeType="1"/>
          </p:cNvSpPr>
          <p:nvPr/>
        </p:nvSpPr>
        <p:spPr bwMode="auto">
          <a:xfrm>
            <a:off x="3595687" y="2209800"/>
            <a:ext cx="5181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0" name="Line 147"/>
          <p:cNvSpPr>
            <a:spLocks noChangeShapeType="1"/>
          </p:cNvSpPr>
          <p:nvPr/>
        </p:nvSpPr>
        <p:spPr bwMode="auto">
          <a:xfrm>
            <a:off x="7405687" y="5181600"/>
            <a:ext cx="1371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1" name="Line 148"/>
          <p:cNvSpPr>
            <a:spLocks noChangeShapeType="1"/>
          </p:cNvSpPr>
          <p:nvPr/>
        </p:nvSpPr>
        <p:spPr bwMode="auto">
          <a:xfrm>
            <a:off x="8777287" y="2209800"/>
            <a:ext cx="0" cy="29718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2" name="Line 149"/>
          <p:cNvSpPr>
            <a:spLocks noChangeShapeType="1"/>
          </p:cNvSpPr>
          <p:nvPr/>
        </p:nvSpPr>
        <p:spPr bwMode="auto">
          <a:xfrm>
            <a:off x="3595687" y="2362200"/>
            <a:ext cx="49530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3" name="Line 150"/>
          <p:cNvSpPr>
            <a:spLocks noChangeShapeType="1"/>
          </p:cNvSpPr>
          <p:nvPr/>
        </p:nvSpPr>
        <p:spPr bwMode="auto">
          <a:xfrm>
            <a:off x="3595687" y="2514600"/>
            <a:ext cx="38100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4" name="Line 151"/>
          <p:cNvSpPr>
            <a:spLocks noChangeShapeType="1"/>
          </p:cNvSpPr>
          <p:nvPr/>
        </p:nvSpPr>
        <p:spPr bwMode="auto">
          <a:xfrm>
            <a:off x="3443287" y="2819400"/>
            <a:ext cx="609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5" name="Line 152"/>
          <p:cNvSpPr>
            <a:spLocks noChangeShapeType="1"/>
          </p:cNvSpPr>
          <p:nvPr/>
        </p:nvSpPr>
        <p:spPr bwMode="auto">
          <a:xfrm>
            <a:off x="3519487" y="2667000"/>
            <a:ext cx="18288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6" name="Line 153"/>
          <p:cNvSpPr>
            <a:spLocks noChangeShapeType="1"/>
          </p:cNvSpPr>
          <p:nvPr/>
        </p:nvSpPr>
        <p:spPr bwMode="auto">
          <a:xfrm>
            <a:off x="5348287" y="2667000"/>
            <a:ext cx="0" cy="1676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7" name="Line 154"/>
          <p:cNvSpPr>
            <a:spLocks noChangeShapeType="1"/>
          </p:cNvSpPr>
          <p:nvPr/>
        </p:nvSpPr>
        <p:spPr bwMode="auto">
          <a:xfrm>
            <a:off x="2452687" y="6172200"/>
            <a:ext cx="3505200" cy="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8" name="Line 155"/>
          <p:cNvSpPr>
            <a:spLocks noChangeShapeType="1"/>
          </p:cNvSpPr>
          <p:nvPr/>
        </p:nvSpPr>
        <p:spPr bwMode="auto">
          <a:xfrm>
            <a:off x="2452687" y="1981200"/>
            <a:ext cx="0" cy="419100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9" name="Line 156"/>
          <p:cNvSpPr>
            <a:spLocks noChangeShapeType="1"/>
          </p:cNvSpPr>
          <p:nvPr/>
        </p:nvSpPr>
        <p:spPr bwMode="auto">
          <a:xfrm>
            <a:off x="2452687" y="1981200"/>
            <a:ext cx="457200" cy="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0" name="Line 157"/>
          <p:cNvSpPr>
            <a:spLocks noChangeShapeType="1"/>
          </p:cNvSpPr>
          <p:nvPr/>
        </p:nvSpPr>
        <p:spPr bwMode="auto">
          <a:xfrm>
            <a:off x="3519487" y="5410200"/>
            <a:ext cx="0" cy="6096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1" name="Line 158"/>
          <p:cNvSpPr>
            <a:spLocks noChangeShapeType="1"/>
          </p:cNvSpPr>
          <p:nvPr/>
        </p:nvSpPr>
        <p:spPr bwMode="auto">
          <a:xfrm>
            <a:off x="5424487" y="5334000"/>
            <a:ext cx="0" cy="6858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2" name="Line 159"/>
          <p:cNvSpPr>
            <a:spLocks noChangeShapeType="1"/>
          </p:cNvSpPr>
          <p:nvPr/>
        </p:nvSpPr>
        <p:spPr bwMode="auto">
          <a:xfrm>
            <a:off x="6034087" y="1905000"/>
            <a:ext cx="228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3" name="Line 160"/>
          <p:cNvSpPr>
            <a:spLocks noChangeShapeType="1"/>
          </p:cNvSpPr>
          <p:nvPr/>
        </p:nvSpPr>
        <p:spPr bwMode="auto">
          <a:xfrm flipV="1">
            <a:off x="6034087" y="1905000"/>
            <a:ext cx="0" cy="1524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4" name="Line 161"/>
          <p:cNvSpPr>
            <a:spLocks noChangeShapeType="1"/>
          </p:cNvSpPr>
          <p:nvPr/>
        </p:nvSpPr>
        <p:spPr bwMode="auto">
          <a:xfrm>
            <a:off x="1995487" y="1295400"/>
            <a:ext cx="30480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5" name="Line 162"/>
          <p:cNvSpPr>
            <a:spLocks noChangeShapeType="1"/>
          </p:cNvSpPr>
          <p:nvPr/>
        </p:nvSpPr>
        <p:spPr bwMode="auto">
          <a:xfrm>
            <a:off x="4814887" y="4419600"/>
            <a:ext cx="1524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6" name="Line 163"/>
          <p:cNvSpPr>
            <a:spLocks noChangeShapeType="1"/>
          </p:cNvSpPr>
          <p:nvPr/>
        </p:nvSpPr>
        <p:spPr bwMode="auto">
          <a:xfrm>
            <a:off x="6338887" y="3733800"/>
            <a:ext cx="0" cy="457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7" name="Line 164"/>
          <p:cNvSpPr>
            <a:spLocks noChangeShapeType="1"/>
          </p:cNvSpPr>
          <p:nvPr/>
        </p:nvSpPr>
        <p:spPr bwMode="auto">
          <a:xfrm>
            <a:off x="6338887" y="4191000"/>
            <a:ext cx="0" cy="1371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8" name="Line 165"/>
          <p:cNvSpPr>
            <a:spLocks noChangeShapeType="1"/>
          </p:cNvSpPr>
          <p:nvPr/>
        </p:nvSpPr>
        <p:spPr bwMode="auto">
          <a:xfrm>
            <a:off x="5043487" y="1752600"/>
            <a:ext cx="0" cy="30480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9" name="Line 166"/>
          <p:cNvSpPr>
            <a:spLocks noChangeShapeType="1"/>
          </p:cNvSpPr>
          <p:nvPr/>
        </p:nvSpPr>
        <p:spPr bwMode="auto">
          <a:xfrm>
            <a:off x="2528887" y="4495800"/>
            <a:ext cx="0" cy="9144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0" name="Oval 167"/>
          <p:cNvSpPr>
            <a:spLocks noChangeArrowheads="1"/>
          </p:cNvSpPr>
          <p:nvPr/>
        </p:nvSpPr>
        <p:spPr bwMode="auto">
          <a:xfrm>
            <a:off x="6491287" y="1295400"/>
            <a:ext cx="304800" cy="381000"/>
          </a:xfrm>
          <a:prstGeom prst="ellipse">
            <a:avLst/>
          </a:prstGeom>
          <a:noFill/>
          <a:ln w="28575">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1" name="Oval 168"/>
          <p:cNvSpPr>
            <a:spLocks noChangeArrowheads="1"/>
          </p:cNvSpPr>
          <p:nvPr/>
        </p:nvSpPr>
        <p:spPr bwMode="auto">
          <a:xfrm>
            <a:off x="6491287" y="762000"/>
            <a:ext cx="304800" cy="381000"/>
          </a:xfrm>
          <a:prstGeom prst="ellipse">
            <a:avLst/>
          </a:prstGeom>
          <a:noFill/>
          <a:ln w="28575">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2" name="Oval 169"/>
          <p:cNvSpPr>
            <a:spLocks noChangeArrowheads="1"/>
          </p:cNvSpPr>
          <p:nvPr/>
        </p:nvSpPr>
        <p:spPr bwMode="auto">
          <a:xfrm>
            <a:off x="5805487" y="5638800"/>
            <a:ext cx="304800" cy="381000"/>
          </a:xfrm>
          <a:prstGeom prst="ellipse">
            <a:avLst/>
          </a:prstGeom>
          <a:noFill/>
          <a:ln w="28575">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3" name="Oval 170"/>
          <p:cNvSpPr>
            <a:spLocks noChangeArrowheads="1"/>
          </p:cNvSpPr>
          <p:nvPr/>
        </p:nvSpPr>
        <p:spPr bwMode="auto">
          <a:xfrm>
            <a:off x="5195887" y="4191000"/>
            <a:ext cx="304800" cy="381000"/>
          </a:xfrm>
          <a:prstGeom prst="ellipse">
            <a:avLst/>
          </a:prstGeom>
          <a:noFill/>
          <a:ln w="28575">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4" name="Oval 171"/>
          <p:cNvSpPr>
            <a:spLocks noChangeArrowheads="1"/>
          </p:cNvSpPr>
          <p:nvPr/>
        </p:nvSpPr>
        <p:spPr bwMode="auto">
          <a:xfrm>
            <a:off x="5805487" y="3657600"/>
            <a:ext cx="381000" cy="381000"/>
          </a:xfrm>
          <a:prstGeom prst="ellipse">
            <a:avLst/>
          </a:prstGeom>
          <a:noFill/>
          <a:ln w="28575">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207479020"/>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44" y="-76200"/>
            <a:ext cx="7890251" cy="457200"/>
          </a:xfrm>
        </p:spPr>
        <p:txBody>
          <a:bodyPr>
            <a:noAutofit/>
          </a:bodyPr>
          <a:lstStyle/>
          <a:p>
            <a:r>
              <a:rPr lang="en-US" sz="3600" b="1" dirty="0" smtClean="0"/>
              <a:t>BXL </a:t>
            </a:r>
            <a:r>
              <a:rPr lang="en-US" sz="3600" b="1" dirty="0" err="1" smtClean="0"/>
              <a:t>đơn</a:t>
            </a:r>
            <a:r>
              <a:rPr lang="en-US" sz="3600" b="1" dirty="0" smtClean="0"/>
              <a:t> </a:t>
            </a:r>
            <a:r>
              <a:rPr lang="en-US" sz="3600" b="1" dirty="0" err="1" smtClean="0"/>
              <a:t>xung</a:t>
            </a:r>
            <a:r>
              <a:rPr lang="en-US" sz="3600" b="1" dirty="0" smtClean="0"/>
              <a:t> </a:t>
            </a:r>
            <a:r>
              <a:rPr lang="en-US" sz="3600" b="1" dirty="0" err="1" smtClean="0"/>
              <a:t>nhịp</a:t>
            </a:r>
            <a:r>
              <a:rPr lang="en-US" sz="3600" b="1" dirty="0" smtClean="0"/>
              <a:t> – </a:t>
            </a:r>
            <a:r>
              <a:rPr lang="en-US" sz="3600" b="1" dirty="0" err="1" smtClean="0"/>
              <a:t>Thêm</a:t>
            </a:r>
            <a:r>
              <a:rPr lang="en-US" sz="3600" b="1" dirty="0" smtClean="0"/>
              <a:t> </a:t>
            </a:r>
            <a:r>
              <a:rPr lang="en-US" sz="3600" b="1" dirty="0" err="1" smtClean="0"/>
              <a:t>lệnh</a:t>
            </a:r>
            <a:r>
              <a:rPr lang="en-US" sz="3600" b="1" dirty="0" smtClean="0"/>
              <a:t> </a:t>
            </a:r>
            <a:r>
              <a:rPr lang="en-US" sz="3600" b="1" dirty="0" err="1" smtClean="0"/>
              <a:t>nhảy</a:t>
            </a:r>
            <a:endParaRPr lang="en-US" sz="3600" b="1" dirty="0"/>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52</a:t>
            </a:fld>
            <a:endParaRPr lang="en-US" dirty="0"/>
          </a:p>
        </p:txBody>
      </p:sp>
      <p:grpSp>
        <p:nvGrpSpPr>
          <p:cNvPr id="194" name="Group 3"/>
          <p:cNvGrpSpPr>
            <a:grpSpLocks/>
          </p:cNvGrpSpPr>
          <p:nvPr/>
        </p:nvGrpSpPr>
        <p:grpSpPr bwMode="auto">
          <a:xfrm>
            <a:off x="1752600" y="1066800"/>
            <a:ext cx="381000" cy="990600"/>
            <a:chOff x="1392" y="2880"/>
            <a:chExt cx="288" cy="480"/>
          </a:xfrm>
        </p:grpSpPr>
        <p:sp>
          <p:nvSpPr>
            <p:cNvPr id="195" name="Line 4"/>
            <p:cNvSpPr>
              <a:spLocks noChangeShapeType="1"/>
            </p:cNvSpPr>
            <p:nvPr/>
          </p:nvSpPr>
          <p:spPr bwMode="auto">
            <a:xfrm>
              <a:off x="1392" y="3072"/>
              <a:ext cx="48" cy="48"/>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6" name="Line 5"/>
            <p:cNvSpPr>
              <a:spLocks noChangeShapeType="1"/>
            </p:cNvSpPr>
            <p:nvPr/>
          </p:nvSpPr>
          <p:spPr bwMode="auto">
            <a:xfrm flipH="1">
              <a:off x="1392" y="3120"/>
              <a:ext cx="48" cy="48"/>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7" name="Line 6"/>
            <p:cNvSpPr>
              <a:spLocks noChangeShapeType="1"/>
            </p:cNvSpPr>
            <p:nvPr/>
          </p:nvSpPr>
          <p:spPr bwMode="auto">
            <a:xfrm flipV="1">
              <a:off x="1392" y="2880"/>
              <a:ext cx="0" cy="192"/>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8" name="Line 7"/>
            <p:cNvSpPr>
              <a:spLocks noChangeShapeType="1"/>
            </p:cNvSpPr>
            <p:nvPr/>
          </p:nvSpPr>
          <p:spPr bwMode="auto">
            <a:xfrm flipV="1">
              <a:off x="1392" y="3168"/>
              <a:ext cx="0" cy="192"/>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99" name="Line 8"/>
            <p:cNvSpPr>
              <a:spLocks noChangeShapeType="1"/>
            </p:cNvSpPr>
            <p:nvPr/>
          </p:nvSpPr>
          <p:spPr bwMode="auto">
            <a:xfrm flipV="1">
              <a:off x="1392" y="3216"/>
              <a:ext cx="288" cy="144"/>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0" name="Line 9"/>
            <p:cNvSpPr>
              <a:spLocks noChangeShapeType="1"/>
            </p:cNvSpPr>
            <p:nvPr/>
          </p:nvSpPr>
          <p:spPr bwMode="auto">
            <a:xfrm flipV="1">
              <a:off x="1680" y="3024"/>
              <a:ext cx="0" cy="192"/>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1" name="Line 10"/>
            <p:cNvSpPr>
              <a:spLocks noChangeShapeType="1"/>
            </p:cNvSpPr>
            <p:nvPr/>
          </p:nvSpPr>
          <p:spPr bwMode="auto">
            <a:xfrm>
              <a:off x="1392" y="2880"/>
              <a:ext cx="288" cy="144"/>
            </a:xfrm>
            <a:prstGeom prst="line">
              <a:avLst/>
            </a:prstGeom>
            <a:noFill/>
            <a:ln w="1270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02" name="Rectangle 11"/>
          <p:cNvSpPr>
            <a:spLocks noChangeArrowheads="1"/>
          </p:cNvSpPr>
          <p:nvPr/>
        </p:nvSpPr>
        <p:spPr bwMode="auto">
          <a:xfrm>
            <a:off x="1052513" y="3733800"/>
            <a:ext cx="1447800" cy="1447800"/>
          </a:xfrm>
          <a:prstGeom prst="rect">
            <a:avLst/>
          </a:pr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3" name="Rectangle 12"/>
          <p:cNvSpPr>
            <a:spLocks noChangeArrowheads="1"/>
          </p:cNvSpPr>
          <p:nvPr/>
        </p:nvSpPr>
        <p:spPr bwMode="auto">
          <a:xfrm>
            <a:off x="519113" y="4114800"/>
            <a:ext cx="228600" cy="838200"/>
          </a:xfrm>
          <a:prstGeom prst="rect">
            <a:avLst/>
          </a:pr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4" name="Line 13"/>
          <p:cNvSpPr>
            <a:spLocks noChangeShapeType="1"/>
          </p:cNvSpPr>
          <p:nvPr/>
        </p:nvSpPr>
        <p:spPr bwMode="auto">
          <a:xfrm>
            <a:off x="747713" y="4495800"/>
            <a:ext cx="3048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5" name="Line 14"/>
          <p:cNvSpPr>
            <a:spLocks noChangeShapeType="1"/>
          </p:cNvSpPr>
          <p:nvPr/>
        </p:nvSpPr>
        <p:spPr bwMode="auto">
          <a:xfrm>
            <a:off x="838200" y="1219200"/>
            <a:ext cx="9144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6" name="Line 15"/>
          <p:cNvSpPr>
            <a:spLocks noChangeShapeType="1"/>
          </p:cNvSpPr>
          <p:nvPr/>
        </p:nvSpPr>
        <p:spPr bwMode="auto">
          <a:xfrm>
            <a:off x="1371600" y="1905000"/>
            <a:ext cx="3810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07" name="Text Box 16"/>
          <p:cNvSpPr txBox="1">
            <a:spLocks noChangeArrowheads="1"/>
          </p:cNvSpPr>
          <p:nvPr/>
        </p:nvSpPr>
        <p:spPr bwMode="auto">
          <a:xfrm>
            <a:off x="976313" y="4267200"/>
            <a:ext cx="741362" cy="457200"/>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208" name="Text Box 17"/>
          <p:cNvSpPr txBox="1">
            <a:spLocks noChangeArrowheads="1"/>
          </p:cNvSpPr>
          <p:nvPr/>
        </p:nvSpPr>
        <p:spPr bwMode="auto">
          <a:xfrm>
            <a:off x="1738313" y="4343400"/>
            <a:ext cx="869950"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Instr[31-0]</a:t>
            </a:r>
          </a:p>
        </p:txBody>
      </p:sp>
      <p:sp>
        <p:nvSpPr>
          <p:cNvPr id="209" name="Text Box 18"/>
          <p:cNvSpPr txBox="1">
            <a:spLocks noChangeArrowheads="1"/>
          </p:cNvSpPr>
          <p:nvPr/>
        </p:nvSpPr>
        <p:spPr bwMode="auto">
          <a:xfrm>
            <a:off x="1281113" y="3810000"/>
            <a:ext cx="973137"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Instruction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210" name="Text Box 19"/>
          <p:cNvSpPr txBox="1">
            <a:spLocks noChangeArrowheads="1"/>
          </p:cNvSpPr>
          <p:nvPr/>
        </p:nvSpPr>
        <p:spPr bwMode="auto">
          <a:xfrm>
            <a:off x="1752600" y="1447800"/>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211" name="Text Box 20"/>
          <p:cNvSpPr txBox="1">
            <a:spLocks noChangeArrowheads="1"/>
          </p:cNvSpPr>
          <p:nvPr/>
        </p:nvSpPr>
        <p:spPr bwMode="auto">
          <a:xfrm>
            <a:off x="442913" y="4343400"/>
            <a:ext cx="395287"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PC</a:t>
            </a:r>
          </a:p>
        </p:txBody>
      </p:sp>
      <p:sp>
        <p:nvSpPr>
          <p:cNvPr id="212" name="Line 21"/>
          <p:cNvSpPr>
            <a:spLocks noChangeShapeType="1"/>
          </p:cNvSpPr>
          <p:nvPr/>
        </p:nvSpPr>
        <p:spPr bwMode="auto">
          <a:xfrm>
            <a:off x="228600" y="762000"/>
            <a:ext cx="76200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3" name="Line 22"/>
          <p:cNvSpPr>
            <a:spLocks noChangeShapeType="1"/>
          </p:cNvSpPr>
          <p:nvPr/>
        </p:nvSpPr>
        <p:spPr bwMode="auto">
          <a:xfrm>
            <a:off x="214313" y="4495800"/>
            <a:ext cx="3048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4" name="Text Box 23"/>
          <p:cNvSpPr txBox="1">
            <a:spLocks noChangeArrowheads="1"/>
          </p:cNvSpPr>
          <p:nvPr/>
        </p:nvSpPr>
        <p:spPr bwMode="auto">
          <a:xfrm>
            <a:off x="1143000" y="1752600"/>
            <a:ext cx="268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4</a:t>
            </a:r>
          </a:p>
        </p:txBody>
      </p:sp>
      <p:sp>
        <p:nvSpPr>
          <p:cNvPr id="215" name="Rectangle 24"/>
          <p:cNvSpPr>
            <a:spLocks noChangeArrowheads="1"/>
          </p:cNvSpPr>
          <p:nvPr/>
        </p:nvSpPr>
        <p:spPr bwMode="auto">
          <a:xfrm>
            <a:off x="3505200" y="37338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6" name="Line 25"/>
          <p:cNvSpPr>
            <a:spLocks noChangeShapeType="1"/>
          </p:cNvSpPr>
          <p:nvPr/>
        </p:nvSpPr>
        <p:spPr bwMode="auto">
          <a:xfrm>
            <a:off x="2500313" y="4495800"/>
            <a:ext cx="1524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7" name="Line 26"/>
          <p:cNvSpPr>
            <a:spLocks noChangeShapeType="1"/>
          </p:cNvSpPr>
          <p:nvPr/>
        </p:nvSpPr>
        <p:spPr bwMode="auto">
          <a:xfrm>
            <a:off x="2652713" y="4267200"/>
            <a:ext cx="852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8" name="Line 27"/>
          <p:cNvSpPr>
            <a:spLocks noChangeShapeType="1"/>
          </p:cNvSpPr>
          <p:nvPr/>
        </p:nvSpPr>
        <p:spPr bwMode="auto">
          <a:xfrm>
            <a:off x="2652713" y="4800600"/>
            <a:ext cx="471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19" name="Line 28"/>
          <p:cNvSpPr>
            <a:spLocks noChangeShapeType="1"/>
          </p:cNvSpPr>
          <p:nvPr/>
        </p:nvSpPr>
        <p:spPr bwMode="auto">
          <a:xfrm>
            <a:off x="8382000" y="48768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0" name="Line 29"/>
          <p:cNvSpPr>
            <a:spLocks noChangeShapeType="1"/>
          </p:cNvSpPr>
          <p:nvPr/>
        </p:nvSpPr>
        <p:spPr bwMode="auto">
          <a:xfrm>
            <a:off x="2652713" y="3886200"/>
            <a:ext cx="8524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1" name="Line 30"/>
          <p:cNvSpPr>
            <a:spLocks noChangeShapeType="1"/>
          </p:cNvSpPr>
          <p:nvPr/>
        </p:nvSpPr>
        <p:spPr bwMode="auto">
          <a:xfrm>
            <a:off x="4953000" y="4114800"/>
            <a:ext cx="863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2" name="Line 31"/>
          <p:cNvSpPr>
            <a:spLocks noChangeShapeType="1"/>
          </p:cNvSpPr>
          <p:nvPr/>
        </p:nvSpPr>
        <p:spPr bwMode="auto">
          <a:xfrm>
            <a:off x="5105400" y="4724400"/>
            <a:ext cx="279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3" name="Line 32"/>
          <p:cNvSpPr>
            <a:spLocks noChangeShapeType="1"/>
          </p:cNvSpPr>
          <p:nvPr/>
        </p:nvSpPr>
        <p:spPr bwMode="auto">
          <a:xfrm>
            <a:off x="6477000" y="5867400"/>
            <a:ext cx="1930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4" name="Line 33"/>
          <p:cNvSpPr>
            <a:spLocks noChangeShapeType="1"/>
          </p:cNvSpPr>
          <p:nvPr/>
        </p:nvSpPr>
        <p:spPr bwMode="auto">
          <a:xfrm>
            <a:off x="6324600" y="4495800"/>
            <a:ext cx="1778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25" name="Text Box 34"/>
          <p:cNvSpPr txBox="1">
            <a:spLocks noChangeArrowheads="1"/>
          </p:cNvSpPr>
          <p:nvPr/>
        </p:nvSpPr>
        <p:spPr bwMode="auto">
          <a:xfrm>
            <a:off x="3429000" y="48768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226" name="Text Box 35"/>
          <p:cNvSpPr txBox="1">
            <a:spLocks noChangeArrowheads="1"/>
          </p:cNvSpPr>
          <p:nvPr/>
        </p:nvSpPr>
        <p:spPr bwMode="auto">
          <a:xfrm>
            <a:off x="3429000" y="3733800"/>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1</a:t>
            </a:r>
          </a:p>
        </p:txBody>
      </p:sp>
      <p:sp>
        <p:nvSpPr>
          <p:cNvPr id="227" name="Text Box 36"/>
          <p:cNvSpPr txBox="1">
            <a:spLocks noChangeArrowheads="1"/>
          </p:cNvSpPr>
          <p:nvPr/>
        </p:nvSpPr>
        <p:spPr bwMode="auto">
          <a:xfrm>
            <a:off x="3429000" y="4114800"/>
            <a:ext cx="1036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Addr 2</a:t>
            </a:r>
          </a:p>
        </p:txBody>
      </p:sp>
      <p:sp>
        <p:nvSpPr>
          <p:cNvPr id="228" name="Text Box 37"/>
          <p:cNvSpPr txBox="1">
            <a:spLocks noChangeArrowheads="1"/>
          </p:cNvSpPr>
          <p:nvPr/>
        </p:nvSpPr>
        <p:spPr bwMode="auto">
          <a:xfrm>
            <a:off x="3429000" y="44958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Addr</a:t>
            </a:r>
          </a:p>
        </p:txBody>
      </p:sp>
      <p:sp>
        <p:nvSpPr>
          <p:cNvPr id="229" name="Text Box 38"/>
          <p:cNvSpPr txBox="1">
            <a:spLocks noChangeArrowheads="1"/>
          </p:cNvSpPr>
          <p:nvPr/>
        </p:nvSpPr>
        <p:spPr bwMode="auto">
          <a:xfrm>
            <a:off x="3752850" y="3962400"/>
            <a:ext cx="792163" cy="639763"/>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Register</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a:ln>
                <a:noFill/>
              </a:ln>
              <a:solidFill>
                <a:srgbClr val="000000"/>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File</a:t>
            </a:r>
          </a:p>
        </p:txBody>
      </p:sp>
      <p:sp>
        <p:nvSpPr>
          <p:cNvPr id="230" name="Text Box 39"/>
          <p:cNvSpPr txBox="1">
            <a:spLocks noChangeArrowheads="1"/>
          </p:cNvSpPr>
          <p:nvPr/>
        </p:nvSpPr>
        <p:spPr bwMode="auto">
          <a:xfrm>
            <a:off x="4343400" y="3886200"/>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1</a:t>
            </a:r>
          </a:p>
        </p:txBody>
      </p:sp>
      <p:sp>
        <p:nvSpPr>
          <p:cNvPr id="231" name="Text Box 40"/>
          <p:cNvSpPr txBox="1">
            <a:spLocks noChangeArrowheads="1"/>
          </p:cNvSpPr>
          <p:nvPr/>
        </p:nvSpPr>
        <p:spPr bwMode="auto">
          <a:xfrm>
            <a:off x="4368800" y="4572000"/>
            <a:ext cx="674688" cy="457200"/>
          </a:xfrm>
          <a:prstGeom prst="rect">
            <a:avLst/>
          </a:prstGeom>
          <a:noFill/>
          <a:ln w="12700">
            <a:noFill/>
            <a:miter lim="800000"/>
            <a:headEnd/>
            <a:tailEnd/>
          </a:ln>
          <a:effectLst/>
        </p:spPr>
        <p:txBody>
          <a:bodyPr wrap="none">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a:t>
            </a:r>
          </a:p>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 Data 2</a:t>
            </a:r>
          </a:p>
        </p:txBody>
      </p:sp>
      <p:sp>
        <p:nvSpPr>
          <p:cNvPr id="232" name="Freeform 41"/>
          <p:cNvSpPr>
            <a:spLocks/>
          </p:cNvSpPr>
          <p:nvPr/>
        </p:nvSpPr>
        <p:spPr bwMode="auto">
          <a:xfrm>
            <a:off x="5791200" y="3810000"/>
            <a:ext cx="533400" cy="1295400"/>
          </a:xfrm>
          <a:custGeom>
            <a:avLst/>
            <a:gdLst/>
            <a:ahLst/>
            <a:cxnLst>
              <a:cxn ang="0">
                <a:pos x="0" y="0"/>
              </a:cxn>
              <a:cxn ang="0">
                <a:pos x="0" y="427"/>
              </a:cxn>
              <a:cxn ang="0">
                <a:pos x="111" y="553"/>
              </a:cxn>
              <a:cxn ang="0">
                <a:pos x="0" y="671"/>
              </a:cxn>
              <a:cxn ang="0">
                <a:pos x="0" y="1098"/>
              </a:cxn>
              <a:cxn ang="0">
                <a:pos x="387" y="790"/>
              </a:cxn>
              <a:cxn ang="0">
                <a:pos x="387" y="308"/>
              </a:cxn>
              <a:cxn ang="0">
                <a:pos x="0" y="0"/>
              </a:cxn>
            </a:cxnLst>
            <a:rect l="0" t="0" r="r" b="b"/>
            <a:pathLst>
              <a:path w="388" h="1099">
                <a:moveTo>
                  <a:pt x="0" y="0"/>
                </a:moveTo>
                <a:lnTo>
                  <a:pt x="0" y="427"/>
                </a:lnTo>
                <a:lnTo>
                  <a:pt x="111" y="553"/>
                </a:lnTo>
                <a:lnTo>
                  <a:pt x="0" y="671"/>
                </a:lnTo>
                <a:lnTo>
                  <a:pt x="0" y="1098"/>
                </a:lnTo>
                <a:lnTo>
                  <a:pt x="387" y="790"/>
                </a:lnTo>
                <a:lnTo>
                  <a:pt x="387" y="308"/>
                </a:lnTo>
                <a:lnTo>
                  <a:pt x="0" y="0"/>
                </a:lnTo>
              </a:path>
            </a:pathLst>
          </a:custGeom>
          <a:noFill/>
          <a:ln w="12700" cap="rnd" cmpd="sng">
            <a:solidFill>
              <a:srgbClr val="000000"/>
            </a:solidFill>
            <a:prstDash val="solid"/>
            <a:round/>
            <a:headEnd type="none" w="med" len="med"/>
            <a:tailEnd type="non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3" name="Rectangle 42"/>
          <p:cNvSpPr>
            <a:spLocks noChangeArrowheads="1"/>
          </p:cNvSpPr>
          <p:nvPr/>
        </p:nvSpPr>
        <p:spPr bwMode="auto">
          <a:xfrm>
            <a:off x="5892800" y="4419600"/>
            <a:ext cx="504825" cy="33337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ALU</a:t>
            </a:r>
          </a:p>
        </p:txBody>
      </p:sp>
      <p:sp>
        <p:nvSpPr>
          <p:cNvPr id="234" name="Rectangle 43"/>
          <p:cNvSpPr>
            <a:spLocks noChangeArrowheads="1"/>
          </p:cNvSpPr>
          <p:nvPr/>
        </p:nvSpPr>
        <p:spPr bwMode="auto">
          <a:xfrm>
            <a:off x="5791200" y="3429000"/>
            <a:ext cx="7620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ovf</a:t>
            </a:r>
          </a:p>
        </p:txBody>
      </p:sp>
      <p:sp>
        <p:nvSpPr>
          <p:cNvPr id="235" name="Rectangle 44"/>
          <p:cNvSpPr>
            <a:spLocks noChangeArrowheads="1"/>
          </p:cNvSpPr>
          <p:nvPr/>
        </p:nvSpPr>
        <p:spPr bwMode="auto">
          <a:xfrm>
            <a:off x="5943600" y="4038600"/>
            <a:ext cx="533400" cy="304800"/>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400" b="0" i="0" u="none" strike="noStrike" kern="0" cap="none" spc="0" normalizeH="0" baseline="0" noProof="0">
                <a:ln>
                  <a:noFill/>
                </a:ln>
                <a:solidFill>
                  <a:srgbClr val="000000"/>
                </a:solidFill>
                <a:effectLst/>
                <a:uLnTx/>
                <a:uFillTx/>
              </a:rPr>
              <a:t>zero</a:t>
            </a:r>
          </a:p>
        </p:txBody>
      </p:sp>
      <p:sp>
        <p:nvSpPr>
          <p:cNvPr id="236" name="Line 45"/>
          <p:cNvSpPr>
            <a:spLocks noChangeShapeType="1"/>
          </p:cNvSpPr>
          <p:nvPr/>
        </p:nvSpPr>
        <p:spPr bwMode="auto">
          <a:xfrm>
            <a:off x="6096000" y="4876800"/>
            <a:ext cx="0" cy="533400"/>
          </a:xfrm>
          <a:prstGeom prst="line">
            <a:avLst/>
          </a:prstGeom>
          <a:noFill/>
          <a:ln w="1905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7" name="Line 46"/>
          <p:cNvSpPr>
            <a:spLocks noChangeShapeType="1"/>
          </p:cNvSpPr>
          <p:nvPr/>
        </p:nvSpPr>
        <p:spPr bwMode="auto">
          <a:xfrm>
            <a:off x="4191000" y="3124200"/>
            <a:ext cx="0" cy="6096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38" name="Rectangle 47"/>
          <p:cNvSpPr>
            <a:spLocks noChangeArrowheads="1"/>
          </p:cNvSpPr>
          <p:nvPr/>
        </p:nvSpPr>
        <p:spPr bwMode="auto">
          <a:xfrm>
            <a:off x="4191000" y="3124200"/>
            <a:ext cx="925513"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RegWrite</a:t>
            </a:r>
          </a:p>
        </p:txBody>
      </p:sp>
      <p:sp>
        <p:nvSpPr>
          <p:cNvPr id="239" name="Line 48"/>
          <p:cNvSpPr>
            <a:spLocks noChangeShapeType="1"/>
          </p:cNvSpPr>
          <p:nvPr/>
        </p:nvSpPr>
        <p:spPr bwMode="auto">
          <a:xfrm flipV="1">
            <a:off x="5943600" y="3657600"/>
            <a:ext cx="0" cy="22860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0" name="Line 49"/>
          <p:cNvSpPr>
            <a:spLocks noChangeShapeType="1"/>
          </p:cNvSpPr>
          <p:nvPr/>
        </p:nvSpPr>
        <p:spPr bwMode="auto">
          <a:xfrm flipV="1">
            <a:off x="6248400" y="2362200"/>
            <a:ext cx="0" cy="17526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1" name="Line 50"/>
          <p:cNvSpPr>
            <a:spLocks noChangeShapeType="1"/>
          </p:cNvSpPr>
          <p:nvPr/>
        </p:nvSpPr>
        <p:spPr bwMode="auto">
          <a:xfrm>
            <a:off x="8991600" y="4648200"/>
            <a:ext cx="0" cy="1981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2" name="Rectangle 51"/>
          <p:cNvSpPr>
            <a:spLocks noChangeArrowheads="1"/>
          </p:cNvSpPr>
          <p:nvPr/>
        </p:nvSpPr>
        <p:spPr bwMode="auto">
          <a:xfrm>
            <a:off x="6858000" y="3733800"/>
            <a:ext cx="1447800" cy="14478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3" name="Line 52"/>
          <p:cNvSpPr>
            <a:spLocks noChangeShapeType="1"/>
          </p:cNvSpPr>
          <p:nvPr/>
        </p:nvSpPr>
        <p:spPr bwMode="auto">
          <a:xfrm>
            <a:off x="8305800" y="4495800"/>
            <a:ext cx="304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4" name="Line 53"/>
          <p:cNvSpPr>
            <a:spLocks noChangeShapeType="1"/>
          </p:cNvSpPr>
          <p:nvPr/>
        </p:nvSpPr>
        <p:spPr bwMode="auto">
          <a:xfrm>
            <a:off x="6477000" y="4038600"/>
            <a:ext cx="4064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5" name="Line 54"/>
          <p:cNvSpPr>
            <a:spLocks noChangeShapeType="1"/>
          </p:cNvSpPr>
          <p:nvPr/>
        </p:nvSpPr>
        <p:spPr bwMode="auto">
          <a:xfrm>
            <a:off x="6629400" y="4876800"/>
            <a:ext cx="0" cy="457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46" name="Text Box 55"/>
          <p:cNvSpPr txBox="1">
            <a:spLocks noChangeArrowheads="1"/>
          </p:cNvSpPr>
          <p:nvPr/>
        </p:nvSpPr>
        <p:spPr bwMode="auto">
          <a:xfrm>
            <a:off x="6781800" y="4191000"/>
            <a:ext cx="766763"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Data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Memory</a:t>
            </a:r>
          </a:p>
        </p:txBody>
      </p:sp>
      <p:sp>
        <p:nvSpPr>
          <p:cNvPr id="247" name="Text Box 56"/>
          <p:cNvSpPr txBox="1">
            <a:spLocks noChangeArrowheads="1"/>
          </p:cNvSpPr>
          <p:nvPr/>
        </p:nvSpPr>
        <p:spPr bwMode="auto">
          <a:xfrm>
            <a:off x="6781800" y="3886200"/>
            <a:ext cx="74136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Address</a:t>
            </a:r>
          </a:p>
        </p:txBody>
      </p:sp>
      <p:sp>
        <p:nvSpPr>
          <p:cNvPr id="248" name="Text Box 57"/>
          <p:cNvSpPr txBox="1">
            <a:spLocks noChangeArrowheads="1"/>
          </p:cNvSpPr>
          <p:nvPr/>
        </p:nvSpPr>
        <p:spPr bwMode="auto">
          <a:xfrm>
            <a:off x="6781800" y="4724400"/>
            <a:ext cx="90328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Write Data</a:t>
            </a:r>
          </a:p>
        </p:txBody>
      </p:sp>
      <p:sp>
        <p:nvSpPr>
          <p:cNvPr id="249" name="Text Box 58"/>
          <p:cNvSpPr txBox="1">
            <a:spLocks noChangeArrowheads="1"/>
          </p:cNvSpPr>
          <p:nvPr/>
        </p:nvSpPr>
        <p:spPr bwMode="auto">
          <a:xfrm>
            <a:off x="7467600" y="4343400"/>
            <a:ext cx="909638"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Read Data</a:t>
            </a:r>
          </a:p>
        </p:txBody>
      </p:sp>
      <p:sp>
        <p:nvSpPr>
          <p:cNvPr id="250" name="Line 59"/>
          <p:cNvSpPr>
            <a:spLocks noChangeShapeType="1"/>
          </p:cNvSpPr>
          <p:nvPr/>
        </p:nvSpPr>
        <p:spPr bwMode="auto">
          <a:xfrm>
            <a:off x="7543800" y="2819400"/>
            <a:ext cx="0" cy="914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1" name="Rectangle 60"/>
          <p:cNvSpPr>
            <a:spLocks noChangeArrowheads="1"/>
          </p:cNvSpPr>
          <p:nvPr/>
        </p:nvSpPr>
        <p:spPr bwMode="auto">
          <a:xfrm>
            <a:off x="6553200" y="25908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MemWrite</a:t>
            </a:r>
          </a:p>
        </p:txBody>
      </p:sp>
      <p:sp>
        <p:nvSpPr>
          <p:cNvPr id="252" name="Rectangle 61"/>
          <p:cNvSpPr>
            <a:spLocks noChangeArrowheads="1"/>
          </p:cNvSpPr>
          <p:nvPr/>
        </p:nvSpPr>
        <p:spPr bwMode="auto">
          <a:xfrm>
            <a:off x="7848600" y="22860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MemRead</a:t>
            </a:r>
          </a:p>
        </p:txBody>
      </p:sp>
      <p:sp>
        <p:nvSpPr>
          <p:cNvPr id="253" name="Line 62"/>
          <p:cNvSpPr>
            <a:spLocks noChangeShapeType="1"/>
          </p:cNvSpPr>
          <p:nvPr/>
        </p:nvSpPr>
        <p:spPr bwMode="auto">
          <a:xfrm>
            <a:off x="7543800" y="5181600"/>
            <a:ext cx="0" cy="3048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4" name="Line 63"/>
          <p:cNvSpPr>
            <a:spLocks noChangeShapeType="1"/>
          </p:cNvSpPr>
          <p:nvPr/>
        </p:nvSpPr>
        <p:spPr bwMode="auto">
          <a:xfrm>
            <a:off x="3276600" y="6629400"/>
            <a:ext cx="5715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5" name="Line 64"/>
          <p:cNvSpPr>
            <a:spLocks noChangeShapeType="1"/>
          </p:cNvSpPr>
          <p:nvPr/>
        </p:nvSpPr>
        <p:spPr bwMode="auto">
          <a:xfrm>
            <a:off x="5054600" y="5334000"/>
            <a:ext cx="16002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6" name="Line 65"/>
          <p:cNvSpPr>
            <a:spLocks noChangeShapeType="1"/>
          </p:cNvSpPr>
          <p:nvPr/>
        </p:nvSpPr>
        <p:spPr bwMode="auto">
          <a:xfrm>
            <a:off x="4811713" y="5715000"/>
            <a:ext cx="3810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7" name="Oval 66"/>
          <p:cNvSpPr>
            <a:spLocks noChangeArrowheads="1"/>
          </p:cNvSpPr>
          <p:nvPr/>
        </p:nvSpPr>
        <p:spPr bwMode="auto">
          <a:xfrm>
            <a:off x="4202113" y="5334000"/>
            <a:ext cx="609600" cy="8382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8" name="Rectangle 67"/>
          <p:cNvSpPr>
            <a:spLocks noChangeArrowheads="1"/>
          </p:cNvSpPr>
          <p:nvPr/>
        </p:nvSpPr>
        <p:spPr bwMode="auto">
          <a:xfrm>
            <a:off x="4252913" y="54864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Sign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Extend</a:t>
            </a:r>
          </a:p>
        </p:txBody>
      </p:sp>
      <p:sp>
        <p:nvSpPr>
          <p:cNvPr id="259" name="Line 68"/>
          <p:cNvSpPr>
            <a:spLocks noChangeShapeType="1"/>
          </p:cNvSpPr>
          <p:nvPr/>
        </p:nvSpPr>
        <p:spPr bwMode="auto">
          <a:xfrm>
            <a:off x="2638425" y="5715000"/>
            <a:ext cx="1563688"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0" name="Line 69"/>
          <p:cNvSpPr>
            <a:spLocks noChangeShapeType="1"/>
          </p:cNvSpPr>
          <p:nvPr/>
        </p:nvSpPr>
        <p:spPr bwMode="auto">
          <a:xfrm>
            <a:off x="3871913" y="56388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1" name="Line 70"/>
          <p:cNvSpPr>
            <a:spLocks noChangeShapeType="1"/>
          </p:cNvSpPr>
          <p:nvPr/>
        </p:nvSpPr>
        <p:spPr bwMode="auto">
          <a:xfrm>
            <a:off x="4887913" y="56388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2" name="Text Box 71"/>
          <p:cNvSpPr txBox="1">
            <a:spLocks noChangeArrowheads="1"/>
          </p:cNvSpPr>
          <p:nvPr/>
        </p:nvSpPr>
        <p:spPr bwMode="auto">
          <a:xfrm>
            <a:off x="3871913" y="57150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16</a:t>
            </a:r>
          </a:p>
        </p:txBody>
      </p:sp>
      <p:sp>
        <p:nvSpPr>
          <p:cNvPr id="263" name="Text Box 72"/>
          <p:cNvSpPr txBox="1">
            <a:spLocks noChangeArrowheads="1"/>
          </p:cNvSpPr>
          <p:nvPr/>
        </p:nvSpPr>
        <p:spPr bwMode="auto">
          <a:xfrm>
            <a:off x="4876800" y="57150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32</a:t>
            </a:r>
          </a:p>
        </p:txBody>
      </p:sp>
      <p:sp>
        <p:nvSpPr>
          <p:cNvPr id="264" name="Line 73"/>
          <p:cNvSpPr>
            <a:spLocks noChangeShapeType="1"/>
          </p:cNvSpPr>
          <p:nvPr/>
        </p:nvSpPr>
        <p:spPr bwMode="auto">
          <a:xfrm>
            <a:off x="5054600" y="4724400"/>
            <a:ext cx="0" cy="609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5" name="Line 74"/>
          <p:cNvSpPr>
            <a:spLocks noChangeShapeType="1"/>
          </p:cNvSpPr>
          <p:nvPr/>
        </p:nvSpPr>
        <p:spPr bwMode="auto">
          <a:xfrm>
            <a:off x="8382000" y="4876800"/>
            <a:ext cx="0" cy="990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6" name="Line 75"/>
          <p:cNvSpPr>
            <a:spLocks noChangeShapeType="1"/>
          </p:cNvSpPr>
          <p:nvPr/>
        </p:nvSpPr>
        <p:spPr bwMode="auto">
          <a:xfrm>
            <a:off x="5181600" y="5105400"/>
            <a:ext cx="1778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7" name="Line 76"/>
          <p:cNvSpPr>
            <a:spLocks noChangeShapeType="1"/>
          </p:cNvSpPr>
          <p:nvPr/>
        </p:nvSpPr>
        <p:spPr bwMode="auto">
          <a:xfrm>
            <a:off x="3276600" y="5029200"/>
            <a:ext cx="2540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8" name="AutoShape 77"/>
          <p:cNvSpPr>
            <a:spLocks noChangeArrowheads="1"/>
          </p:cNvSpPr>
          <p:nvPr/>
        </p:nvSpPr>
        <p:spPr bwMode="auto">
          <a:xfrm rot="-5400000">
            <a:off x="8382000" y="4572000"/>
            <a:ext cx="6858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69" name="Line 78"/>
          <p:cNvSpPr>
            <a:spLocks noChangeShapeType="1"/>
          </p:cNvSpPr>
          <p:nvPr/>
        </p:nvSpPr>
        <p:spPr bwMode="auto">
          <a:xfrm>
            <a:off x="8839200" y="46482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0" name="AutoShape 79"/>
          <p:cNvSpPr>
            <a:spLocks noChangeArrowheads="1"/>
          </p:cNvSpPr>
          <p:nvPr/>
        </p:nvSpPr>
        <p:spPr bwMode="auto">
          <a:xfrm rot="-5400000">
            <a:off x="5092700" y="4762500"/>
            <a:ext cx="7620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1" name="Line 80"/>
          <p:cNvSpPr>
            <a:spLocks noChangeShapeType="1"/>
          </p:cNvSpPr>
          <p:nvPr/>
        </p:nvSpPr>
        <p:spPr bwMode="auto">
          <a:xfrm>
            <a:off x="5588000" y="48768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2" name="Line 81"/>
          <p:cNvSpPr>
            <a:spLocks noChangeShapeType="1"/>
          </p:cNvSpPr>
          <p:nvPr/>
        </p:nvSpPr>
        <p:spPr bwMode="auto">
          <a:xfrm>
            <a:off x="3276600" y="5029200"/>
            <a:ext cx="0" cy="1600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3" name="Line 82"/>
          <p:cNvSpPr>
            <a:spLocks noChangeShapeType="1"/>
          </p:cNvSpPr>
          <p:nvPr/>
        </p:nvSpPr>
        <p:spPr bwMode="auto">
          <a:xfrm>
            <a:off x="8686800" y="2667000"/>
            <a:ext cx="0" cy="17526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4" name="Rectangle 83"/>
          <p:cNvSpPr>
            <a:spLocks noChangeArrowheads="1"/>
          </p:cNvSpPr>
          <p:nvPr/>
        </p:nvSpPr>
        <p:spPr bwMode="auto">
          <a:xfrm>
            <a:off x="7162800" y="2438400"/>
            <a:ext cx="925513"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200" b="0" i="0" u="none" strike="noStrike" kern="0" cap="none" spc="0" normalizeH="0" baseline="0" noProof="0">
                <a:ln>
                  <a:noFill/>
                </a:ln>
                <a:solidFill>
                  <a:sysClr val="windowText" lastClr="000000"/>
                </a:solidFill>
                <a:effectLst/>
                <a:uLnTx/>
                <a:uFillTx/>
              </a:rPr>
              <a:t>MemtoReg</a:t>
            </a:r>
          </a:p>
        </p:txBody>
      </p:sp>
      <p:sp>
        <p:nvSpPr>
          <p:cNvPr id="275" name="Rectangle 84"/>
          <p:cNvSpPr>
            <a:spLocks noChangeArrowheads="1"/>
          </p:cNvSpPr>
          <p:nvPr/>
        </p:nvSpPr>
        <p:spPr bwMode="auto">
          <a:xfrm>
            <a:off x="4343400" y="27432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ALUSrc</a:t>
            </a:r>
          </a:p>
        </p:txBody>
      </p:sp>
      <p:sp>
        <p:nvSpPr>
          <p:cNvPr id="276" name="Oval 85"/>
          <p:cNvSpPr>
            <a:spLocks noChangeArrowheads="1"/>
          </p:cNvSpPr>
          <p:nvPr/>
        </p:nvSpPr>
        <p:spPr bwMode="auto">
          <a:xfrm>
            <a:off x="5410200" y="1752600"/>
            <a:ext cx="457200" cy="5334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7" name="Rectangle 86"/>
          <p:cNvSpPr>
            <a:spLocks noChangeArrowheads="1"/>
          </p:cNvSpPr>
          <p:nvPr/>
        </p:nvSpPr>
        <p:spPr bwMode="auto">
          <a:xfrm>
            <a:off x="5410200" y="1752600"/>
            <a:ext cx="457200" cy="457200"/>
          </a:xfrm>
          <a:prstGeom prst="rect">
            <a:avLst/>
          </a:prstGeom>
          <a:noFill/>
          <a:ln w="12700">
            <a:noFill/>
            <a:miter lim="800000"/>
            <a:headEnd/>
            <a:tailEnd/>
          </a:ln>
          <a:effectLst/>
        </p:spPr>
        <p:txBody>
          <a:bodyPr wrap="none" lIns="19050" tIns="26988" rIns="19050" bIns="26988"/>
          <a:lstStyle/>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Shift</a:t>
            </a:r>
          </a:p>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left 2</a:t>
            </a:r>
          </a:p>
        </p:txBody>
      </p:sp>
      <p:sp>
        <p:nvSpPr>
          <p:cNvPr id="278" name="Line 87"/>
          <p:cNvSpPr>
            <a:spLocks noChangeShapeType="1"/>
          </p:cNvSpPr>
          <p:nvPr/>
        </p:nvSpPr>
        <p:spPr bwMode="auto">
          <a:xfrm>
            <a:off x="5181600" y="20574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79" name="Line 88"/>
          <p:cNvSpPr>
            <a:spLocks noChangeShapeType="1"/>
          </p:cNvSpPr>
          <p:nvPr/>
        </p:nvSpPr>
        <p:spPr bwMode="auto">
          <a:xfrm>
            <a:off x="4419600" y="1600200"/>
            <a:ext cx="1690688"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280" name="Group 89"/>
          <p:cNvGrpSpPr>
            <a:grpSpLocks/>
          </p:cNvGrpSpPr>
          <p:nvPr/>
        </p:nvGrpSpPr>
        <p:grpSpPr bwMode="auto">
          <a:xfrm>
            <a:off x="6096000" y="1295400"/>
            <a:ext cx="381000" cy="914400"/>
            <a:chOff x="1392" y="2880"/>
            <a:chExt cx="288" cy="480"/>
          </a:xfrm>
        </p:grpSpPr>
        <p:sp>
          <p:nvSpPr>
            <p:cNvPr id="281" name="Line 90"/>
            <p:cNvSpPr>
              <a:spLocks noChangeShapeType="1"/>
            </p:cNvSpPr>
            <p:nvPr/>
          </p:nvSpPr>
          <p:spPr bwMode="auto">
            <a:xfrm>
              <a:off x="1392" y="3072"/>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2" name="Line 91"/>
            <p:cNvSpPr>
              <a:spLocks noChangeShapeType="1"/>
            </p:cNvSpPr>
            <p:nvPr/>
          </p:nvSpPr>
          <p:spPr bwMode="auto">
            <a:xfrm flipH="1">
              <a:off x="1392" y="3120"/>
              <a:ext cx="48" cy="48"/>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3" name="Line 92"/>
            <p:cNvSpPr>
              <a:spLocks noChangeShapeType="1"/>
            </p:cNvSpPr>
            <p:nvPr/>
          </p:nvSpPr>
          <p:spPr bwMode="auto">
            <a:xfrm flipV="1">
              <a:off x="1392" y="2880"/>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4" name="Line 93"/>
            <p:cNvSpPr>
              <a:spLocks noChangeShapeType="1"/>
            </p:cNvSpPr>
            <p:nvPr/>
          </p:nvSpPr>
          <p:spPr bwMode="auto">
            <a:xfrm flipV="1">
              <a:off x="1392" y="3168"/>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5" name="Line 94"/>
            <p:cNvSpPr>
              <a:spLocks noChangeShapeType="1"/>
            </p:cNvSpPr>
            <p:nvPr/>
          </p:nvSpPr>
          <p:spPr bwMode="auto">
            <a:xfrm flipV="1">
              <a:off x="1392" y="3216"/>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6" name="Line 95"/>
            <p:cNvSpPr>
              <a:spLocks noChangeShapeType="1"/>
            </p:cNvSpPr>
            <p:nvPr/>
          </p:nvSpPr>
          <p:spPr bwMode="auto">
            <a:xfrm flipV="1">
              <a:off x="1680" y="3024"/>
              <a:ext cx="0" cy="192"/>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87" name="Line 96"/>
            <p:cNvSpPr>
              <a:spLocks noChangeShapeType="1"/>
            </p:cNvSpPr>
            <p:nvPr/>
          </p:nvSpPr>
          <p:spPr bwMode="auto">
            <a:xfrm>
              <a:off x="1392" y="2880"/>
              <a:ext cx="288" cy="144"/>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
        <p:nvSpPr>
          <p:cNvPr id="288" name="Text Box 97"/>
          <p:cNvSpPr txBox="1">
            <a:spLocks noChangeArrowheads="1"/>
          </p:cNvSpPr>
          <p:nvPr/>
        </p:nvSpPr>
        <p:spPr bwMode="auto">
          <a:xfrm>
            <a:off x="6096000" y="1600200"/>
            <a:ext cx="481013"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Add</a:t>
            </a:r>
          </a:p>
        </p:txBody>
      </p:sp>
      <p:sp>
        <p:nvSpPr>
          <p:cNvPr id="289" name="Line 98"/>
          <p:cNvSpPr>
            <a:spLocks noChangeShapeType="1"/>
          </p:cNvSpPr>
          <p:nvPr/>
        </p:nvSpPr>
        <p:spPr bwMode="auto">
          <a:xfrm>
            <a:off x="5853113" y="20574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0" name="Line 99"/>
          <p:cNvSpPr>
            <a:spLocks noChangeShapeType="1"/>
          </p:cNvSpPr>
          <p:nvPr/>
        </p:nvSpPr>
        <p:spPr bwMode="auto">
          <a:xfrm>
            <a:off x="6477000" y="17526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1" name="Line 100"/>
          <p:cNvSpPr>
            <a:spLocks noChangeShapeType="1"/>
          </p:cNvSpPr>
          <p:nvPr/>
        </p:nvSpPr>
        <p:spPr bwMode="auto">
          <a:xfrm>
            <a:off x="838200" y="1219200"/>
            <a:ext cx="0" cy="32766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2" name="AutoShape 101"/>
          <p:cNvSpPr>
            <a:spLocks noChangeArrowheads="1"/>
          </p:cNvSpPr>
          <p:nvPr/>
        </p:nvSpPr>
        <p:spPr bwMode="auto">
          <a:xfrm rot="-5400000">
            <a:off x="6400800" y="13716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3" name="Line 102"/>
          <p:cNvSpPr>
            <a:spLocks noChangeShapeType="1"/>
          </p:cNvSpPr>
          <p:nvPr/>
        </p:nvSpPr>
        <p:spPr bwMode="auto">
          <a:xfrm>
            <a:off x="5181600" y="1219200"/>
            <a:ext cx="15240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4" name="Line 103"/>
          <p:cNvSpPr>
            <a:spLocks noChangeShapeType="1"/>
          </p:cNvSpPr>
          <p:nvPr/>
        </p:nvSpPr>
        <p:spPr bwMode="auto">
          <a:xfrm>
            <a:off x="5181600" y="1219200"/>
            <a:ext cx="0" cy="3810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5" name="Line 104"/>
          <p:cNvSpPr>
            <a:spLocks noChangeShapeType="1"/>
          </p:cNvSpPr>
          <p:nvPr/>
        </p:nvSpPr>
        <p:spPr bwMode="auto">
          <a:xfrm>
            <a:off x="6934200" y="1524000"/>
            <a:ext cx="3810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6" name="Line 105"/>
          <p:cNvSpPr>
            <a:spLocks noChangeShapeType="1"/>
          </p:cNvSpPr>
          <p:nvPr/>
        </p:nvSpPr>
        <p:spPr bwMode="auto">
          <a:xfrm>
            <a:off x="6858000" y="1752600"/>
            <a:ext cx="0" cy="5334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7" name="Rectangle 106"/>
          <p:cNvSpPr>
            <a:spLocks noChangeArrowheads="1"/>
          </p:cNvSpPr>
          <p:nvPr/>
        </p:nvSpPr>
        <p:spPr bwMode="auto">
          <a:xfrm>
            <a:off x="6858000" y="19050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PCSrc</a:t>
            </a:r>
          </a:p>
        </p:txBody>
      </p:sp>
      <p:sp>
        <p:nvSpPr>
          <p:cNvPr id="298" name="Line 107"/>
          <p:cNvSpPr>
            <a:spLocks noChangeShapeType="1"/>
          </p:cNvSpPr>
          <p:nvPr/>
        </p:nvSpPr>
        <p:spPr bwMode="auto">
          <a:xfrm>
            <a:off x="6629400" y="4876800"/>
            <a:ext cx="228600" cy="0"/>
          </a:xfrm>
          <a:prstGeom prst="line">
            <a:avLst/>
          </a:prstGeom>
          <a:noFill/>
          <a:ln w="28575">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99" name="AutoShape 108"/>
          <p:cNvSpPr>
            <a:spLocks noChangeArrowheads="1"/>
          </p:cNvSpPr>
          <p:nvPr/>
        </p:nvSpPr>
        <p:spPr bwMode="auto">
          <a:xfrm rot="-5400000">
            <a:off x="2933700" y="4533900"/>
            <a:ext cx="6096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0" name="Line 109"/>
          <p:cNvSpPr>
            <a:spLocks noChangeShapeType="1"/>
          </p:cNvSpPr>
          <p:nvPr/>
        </p:nvSpPr>
        <p:spPr bwMode="auto">
          <a:xfrm>
            <a:off x="3352800" y="4648200"/>
            <a:ext cx="1524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1" name="Line 110"/>
          <p:cNvSpPr>
            <a:spLocks noChangeShapeType="1"/>
          </p:cNvSpPr>
          <p:nvPr/>
        </p:nvSpPr>
        <p:spPr bwMode="auto">
          <a:xfrm>
            <a:off x="2957513" y="4267200"/>
            <a:ext cx="0" cy="228600"/>
          </a:xfrm>
          <a:prstGeom prst="line">
            <a:avLst/>
          </a:prstGeom>
          <a:noFill/>
          <a:ln w="190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2" name="Line 111"/>
          <p:cNvSpPr>
            <a:spLocks noChangeShapeType="1"/>
          </p:cNvSpPr>
          <p:nvPr/>
        </p:nvSpPr>
        <p:spPr bwMode="auto">
          <a:xfrm>
            <a:off x="2957513" y="4495800"/>
            <a:ext cx="166687"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3" name="Line 112"/>
          <p:cNvSpPr>
            <a:spLocks noChangeShapeType="1"/>
          </p:cNvSpPr>
          <p:nvPr/>
        </p:nvSpPr>
        <p:spPr bwMode="auto">
          <a:xfrm>
            <a:off x="3200400" y="3124200"/>
            <a:ext cx="0" cy="1295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4" name="Rectangle 113"/>
          <p:cNvSpPr>
            <a:spLocks noChangeArrowheads="1"/>
          </p:cNvSpPr>
          <p:nvPr/>
        </p:nvSpPr>
        <p:spPr bwMode="auto">
          <a:xfrm>
            <a:off x="2667000" y="32766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RegDst</a:t>
            </a:r>
          </a:p>
        </p:txBody>
      </p:sp>
      <p:sp>
        <p:nvSpPr>
          <p:cNvPr id="305" name="Oval 114"/>
          <p:cNvSpPr>
            <a:spLocks noChangeArrowheads="1"/>
          </p:cNvSpPr>
          <p:nvPr/>
        </p:nvSpPr>
        <p:spPr bwMode="auto">
          <a:xfrm>
            <a:off x="5791200" y="5410200"/>
            <a:ext cx="609600" cy="7620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6" name="Rectangle 115"/>
          <p:cNvSpPr>
            <a:spLocks noChangeArrowheads="1"/>
          </p:cNvSpPr>
          <p:nvPr/>
        </p:nvSpPr>
        <p:spPr bwMode="auto">
          <a:xfrm>
            <a:off x="5867400" y="55626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ALU</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control</a:t>
            </a:r>
          </a:p>
        </p:txBody>
      </p:sp>
      <p:sp>
        <p:nvSpPr>
          <p:cNvPr id="307" name="Line 116"/>
          <p:cNvSpPr>
            <a:spLocks noChangeShapeType="1"/>
          </p:cNvSpPr>
          <p:nvPr/>
        </p:nvSpPr>
        <p:spPr bwMode="auto">
          <a:xfrm>
            <a:off x="3657600" y="6324600"/>
            <a:ext cx="1905000" cy="0"/>
          </a:xfrm>
          <a:prstGeom prst="line">
            <a:avLst/>
          </a:prstGeom>
          <a:noFill/>
          <a:ln w="1905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8" name="Line 117"/>
          <p:cNvSpPr>
            <a:spLocks noChangeShapeType="1"/>
          </p:cNvSpPr>
          <p:nvPr/>
        </p:nvSpPr>
        <p:spPr bwMode="auto">
          <a:xfrm>
            <a:off x="5548313" y="5638800"/>
            <a:ext cx="228600" cy="0"/>
          </a:xfrm>
          <a:prstGeom prst="line">
            <a:avLst/>
          </a:prstGeom>
          <a:noFill/>
          <a:ln w="1905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09" name="Rectangle 118"/>
          <p:cNvSpPr>
            <a:spLocks noChangeArrowheads="1"/>
          </p:cNvSpPr>
          <p:nvPr/>
        </p:nvSpPr>
        <p:spPr bwMode="auto">
          <a:xfrm>
            <a:off x="8610600" y="43434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310" name="Rectangle 119"/>
          <p:cNvSpPr>
            <a:spLocks noChangeArrowheads="1"/>
          </p:cNvSpPr>
          <p:nvPr/>
        </p:nvSpPr>
        <p:spPr bwMode="auto">
          <a:xfrm>
            <a:off x="5410200" y="49530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311" name="Rectangle 120"/>
          <p:cNvSpPr>
            <a:spLocks noChangeArrowheads="1"/>
          </p:cNvSpPr>
          <p:nvPr/>
        </p:nvSpPr>
        <p:spPr bwMode="auto">
          <a:xfrm>
            <a:off x="3124200" y="4648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312" name="Rectangle 121"/>
          <p:cNvSpPr>
            <a:spLocks noChangeArrowheads="1"/>
          </p:cNvSpPr>
          <p:nvPr/>
        </p:nvSpPr>
        <p:spPr bwMode="auto">
          <a:xfrm>
            <a:off x="3124200" y="43434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313" name="Rectangle 122"/>
          <p:cNvSpPr>
            <a:spLocks noChangeArrowheads="1"/>
          </p:cNvSpPr>
          <p:nvPr/>
        </p:nvSpPr>
        <p:spPr bwMode="auto">
          <a:xfrm>
            <a:off x="5410200" y="45720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314" name="Rectangle 123"/>
          <p:cNvSpPr>
            <a:spLocks noChangeArrowheads="1"/>
          </p:cNvSpPr>
          <p:nvPr/>
        </p:nvSpPr>
        <p:spPr bwMode="auto">
          <a:xfrm>
            <a:off x="8610600" y="47244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315" name="Rectangle 124"/>
          <p:cNvSpPr>
            <a:spLocks noChangeArrowheads="1"/>
          </p:cNvSpPr>
          <p:nvPr/>
        </p:nvSpPr>
        <p:spPr bwMode="auto">
          <a:xfrm>
            <a:off x="6705600" y="11430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316" name="Rectangle 125"/>
          <p:cNvSpPr>
            <a:spLocks noChangeArrowheads="1"/>
          </p:cNvSpPr>
          <p:nvPr/>
        </p:nvSpPr>
        <p:spPr bwMode="auto">
          <a:xfrm>
            <a:off x="6705600" y="1600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317" name="Rectangle 126"/>
          <p:cNvSpPr>
            <a:spLocks noChangeArrowheads="1"/>
          </p:cNvSpPr>
          <p:nvPr/>
        </p:nvSpPr>
        <p:spPr bwMode="auto">
          <a:xfrm>
            <a:off x="2514600" y="20574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ALUOp</a:t>
            </a:r>
          </a:p>
        </p:txBody>
      </p:sp>
      <p:sp>
        <p:nvSpPr>
          <p:cNvPr id="318" name="Line 127"/>
          <p:cNvSpPr>
            <a:spLocks noChangeShapeType="1"/>
          </p:cNvSpPr>
          <p:nvPr/>
        </p:nvSpPr>
        <p:spPr bwMode="auto">
          <a:xfrm>
            <a:off x="6096000" y="6172200"/>
            <a:ext cx="0" cy="304800"/>
          </a:xfrm>
          <a:prstGeom prst="line">
            <a:avLst/>
          </a:prstGeom>
          <a:noFill/>
          <a:ln w="1905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9" name="Rectangle 128"/>
          <p:cNvSpPr>
            <a:spLocks noChangeArrowheads="1"/>
          </p:cNvSpPr>
          <p:nvPr/>
        </p:nvSpPr>
        <p:spPr bwMode="auto">
          <a:xfrm>
            <a:off x="4724400" y="6019800"/>
            <a:ext cx="7620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dirty="0" err="1">
                <a:ln>
                  <a:noFill/>
                </a:ln>
                <a:solidFill>
                  <a:srgbClr val="000000"/>
                </a:solidFill>
                <a:effectLst/>
                <a:uLnTx/>
                <a:uFillTx/>
              </a:rPr>
              <a:t>Instr</a:t>
            </a:r>
            <a:r>
              <a:rPr kumimoji="0" lang="en-US" sz="1200" b="0" i="0" u="none" strike="noStrike" kern="0" cap="none" spc="0" normalizeH="0" baseline="0" noProof="0" dirty="0">
                <a:ln>
                  <a:noFill/>
                </a:ln>
                <a:solidFill>
                  <a:srgbClr val="000000"/>
                </a:solidFill>
                <a:effectLst/>
                <a:uLnTx/>
                <a:uFillTx/>
              </a:rPr>
              <a:t>[5-0]</a:t>
            </a:r>
          </a:p>
        </p:txBody>
      </p:sp>
      <p:sp>
        <p:nvSpPr>
          <p:cNvPr id="320" name="Rectangle 129"/>
          <p:cNvSpPr>
            <a:spLocks noChangeArrowheads="1"/>
          </p:cNvSpPr>
          <p:nvPr/>
        </p:nvSpPr>
        <p:spPr bwMode="auto">
          <a:xfrm>
            <a:off x="2667000" y="54864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Instr[15-0]</a:t>
            </a:r>
          </a:p>
        </p:txBody>
      </p:sp>
      <p:sp>
        <p:nvSpPr>
          <p:cNvPr id="321" name="Rectangle 130"/>
          <p:cNvSpPr>
            <a:spLocks noChangeArrowheads="1"/>
          </p:cNvSpPr>
          <p:nvPr/>
        </p:nvSpPr>
        <p:spPr bwMode="auto">
          <a:xfrm>
            <a:off x="2652713" y="36576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Instr[25-21]</a:t>
            </a:r>
          </a:p>
        </p:txBody>
      </p:sp>
      <p:sp>
        <p:nvSpPr>
          <p:cNvPr id="322" name="Rectangle 131"/>
          <p:cNvSpPr>
            <a:spLocks noChangeArrowheads="1"/>
          </p:cNvSpPr>
          <p:nvPr/>
        </p:nvSpPr>
        <p:spPr bwMode="auto">
          <a:xfrm>
            <a:off x="2652713" y="40386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Instr[20-16]</a:t>
            </a:r>
          </a:p>
        </p:txBody>
      </p:sp>
      <p:sp>
        <p:nvSpPr>
          <p:cNvPr id="323" name="Text Box 132"/>
          <p:cNvSpPr txBox="1">
            <a:spLocks noChangeArrowheads="1"/>
          </p:cNvSpPr>
          <p:nvPr/>
        </p:nvSpPr>
        <p:spPr bwMode="auto">
          <a:xfrm>
            <a:off x="2576513" y="4800600"/>
            <a:ext cx="701675" cy="457200"/>
          </a:xfrm>
          <a:prstGeom prst="rect">
            <a:avLst/>
          </a:prstGeom>
          <a:noFill/>
          <a:ln w="12700">
            <a:noFill/>
            <a:miter lim="800000"/>
            <a:headEnd/>
            <a:tailEnd/>
          </a:ln>
          <a:effectLst/>
        </p:spPr>
        <p:txBody>
          <a:bodyPr>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Instr[15  -11]</a:t>
            </a:r>
          </a:p>
        </p:txBody>
      </p:sp>
      <p:sp>
        <p:nvSpPr>
          <p:cNvPr id="324" name="Line 133"/>
          <p:cNvSpPr>
            <a:spLocks noChangeShapeType="1"/>
          </p:cNvSpPr>
          <p:nvPr/>
        </p:nvSpPr>
        <p:spPr bwMode="auto">
          <a:xfrm>
            <a:off x="228600" y="762000"/>
            <a:ext cx="0" cy="37338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5" name="Line 134"/>
          <p:cNvSpPr>
            <a:spLocks noChangeShapeType="1"/>
          </p:cNvSpPr>
          <p:nvPr/>
        </p:nvSpPr>
        <p:spPr bwMode="auto">
          <a:xfrm>
            <a:off x="7848600" y="762000"/>
            <a:ext cx="0" cy="5334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6" name="Line 135"/>
          <p:cNvSpPr>
            <a:spLocks noChangeShapeType="1"/>
          </p:cNvSpPr>
          <p:nvPr/>
        </p:nvSpPr>
        <p:spPr bwMode="auto">
          <a:xfrm>
            <a:off x="5181600" y="5105400"/>
            <a:ext cx="0" cy="609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7" name="Oval 136"/>
          <p:cNvSpPr>
            <a:spLocks noChangeArrowheads="1"/>
          </p:cNvSpPr>
          <p:nvPr/>
        </p:nvSpPr>
        <p:spPr bwMode="auto">
          <a:xfrm>
            <a:off x="2971800" y="1981200"/>
            <a:ext cx="762000" cy="1219200"/>
          </a:xfrm>
          <a:prstGeom prst="ellipse">
            <a:avLst/>
          </a:prstGeom>
          <a:noFill/>
          <a:ln w="12700">
            <a:solidFill>
              <a:srgbClr val="FC012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8" name="Rectangle 137"/>
          <p:cNvSpPr>
            <a:spLocks noChangeArrowheads="1"/>
          </p:cNvSpPr>
          <p:nvPr/>
        </p:nvSpPr>
        <p:spPr bwMode="auto">
          <a:xfrm>
            <a:off x="3124200" y="2438400"/>
            <a:ext cx="533400" cy="457200"/>
          </a:xfrm>
          <a:prstGeom prst="rect">
            <a:avLst/>
          </a:prstGeom>
          <a:noFill/>
          <a:ln w="12700">
            <a:noFill/>
            <a:miter lim="800000"/>
            <a:headEnd/>
            <a:tailEnd/>
          </a:ln>
          <a:effectLst/>
        </p:spPr>
        <p:txBody>
          <a:bodyPr wrap="none" lIns="19050" tIns="26988" rIns="19050" bIns="26988"/>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Control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ysClr val="windowText" lastClr="000000"/>
                </a:solidFill>
                <a:effectLst/>
                <a:uLnTx/>
                <a:uFillTx/>
              </a:rPr>
              <a:t>Unit</a:t>
            </a:r>
          </a:p>
        </p:txBody>
      </p:sp>
      <p:sp>
        <p:nvSpPr>
          <p:cNvPr id="329" name="Line 138"/>
          <p:cNvSpPr>
            <a:spLocks noChangeShapeType="1"/>
          </p:cNvSpPr>
          <p:nvPr/>
        </p:nvSpPr>
        <p:spPr bwMode="auto">
          <a:xfrm>
            <a:off x="2667000" y="1066800"/>
            <a:ext cx="0" cy="342900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0" name="Line 139"/>
          <p:cNvSpPr>
            <a:spLocks noChangeShapeType="1"/>
          </p:cNvSpPr>
          <p:nvPr/>
        </p:nvSpPr>
        <p:spPr bwMode="auto">
          <a:xfrm>
            <a:off x="2667000" y="2667000"/>
            <a:ext cx="304800" cy="0"/>
          </a:xfrm>
          <a:prstGeom prst="line">
            <a:avLst/>
          </a:prstGeom>
          <a:noFill/>
          <a:ln w="19050">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1" name="Rectangle 140"/>
          <p:cNvSpPr>
            <a:spLocks noChangeArrowheads="1"/>
          </p:cNvSpPr>
          <p:nvPr/>
        </p:nvSpPr>
        <p:spPr bwMode="auto">
          <a:xfrm>
            <a:off x="2209800" y="24384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Instr[31-26]</a:t>
            </a:r>
          </a:p>
        </p:txBody>
      </p:sp>
      <p:sp>
        <p:nvSpPr>
          <p:cNvPr id="332" name="AutoShape 141"/>
          <p:cNvSpPr>
            <a:spLocks noChangeArrowheads="1"/>
          </p:cNvSpPr>
          <p:nvPr/>
        </p:nvSpPr>
        <p:spPr bwMode="auto">
          <a:xfrm>
            <a:off x="6400800" y="2133600"/>
            <a:ext cx="304800" cy="304800"/>
          </a:xfrm>
          <a:prstGeom prst="flowChartDelay">
            <a:avLst/>
          </a:prstGeom>
          <a:noFill/>
          <a:ln w="12700">
            <a:solidFill>
              <a:srgbClr val="FC012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3" name="Line 142"/>
          <p:cNvSpPr>
            <a:spLocks noChangeShapeType="1"/>
          </p:cNvSpPr>
          <p:nvPr/>
        </p:nvSpPr>
        <p:spPr bwMode="auto">
          <a:xfrm>
            <a:off x="6705600" y="2286000"/>
            <a:ext cx="152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4" name="Line 143"/>
          <p:cNvSpPr>
            <a:spLocks noChangeShapeType="1"/>
          </p:cNvSpPr>
          <p:nvPr/>
        </p:nvSpPr>
        <p:spPr bwMode="auto">
          <a:xfrm>
            <a:off x="6248400" y="2362200"/>
            <a:ext cx="152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5" name="Line 144"/>
          <p:cNvSpPr>
            <a:spLocks noChangeShapeType="1"/>
          </p:cNvSpPr>
          <p:nvPr/>
        </p:nvSpPr>
        <p:spPr bwMode="auto">
          <a:xfrm>
            <a:off x="3733800" y="2362200"/>
            <a:ext cx="2438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6" name="Rectangle 145"/>
          <p:cNvSpPr>
            <a:spLocks noChangeArrowheads="1"/>
          </p:cNvSpPr>
          <p:nvPr/>
        </p:nvSpPr>
        <p:spPr bwMode="auto">
          <a:xfrm>
            <a:off x="3810000" y="21336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ysClr val="windowText" lastClr="000000"/>
                </a:solidFill>
                <a:effectLst/>
                <a:uLnTx/>
                <a:uFillTx/>
              </a:rPr>
              <a:t>Branch</a:t>
            </a:r>
          </a:p>
        </p:txBody>
      </p:sp>
      <p:sp>
        <p:nvSpPr>
          <p:cNvPr id="337" name="Line 146"/>
          <p:cNvSpPr>
            <a:spLocks noChangeShapeType="1"/>
          </p:cNvSpPr>
          <p:nvPr/>
        </p:nvSpPr>
        <p:spPr bwMode="auto">
          <a:xfrm>
            <a:off x="3733800" y="2514600"/>
            <a:ext cx="5181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8" name="Line 147"/>
          <p:cNvSpPr>
            <a:spLocks noChangeShapeType="1"/>
          </p:cNvSpPr>
          <p:nvPr/>
        </p:nvSpPr>
        <p:spPr bwMode="auto">
          <a:xfrm>
            <a:off x="7543800" y="5486400"/>
            <a:ext cx="1371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9" name="Line 148"/>
          <p:cNvSpPr>
            <a:spLocks noChangeShapeType="1"/>
          </p:cNvSpPr>
          <p:nvPr/>
        </p:nvSpPr>
        <p:spPr bwMode="auto">
          <a:xfrm>
            <a:off x="8915400" y="2514600"/>
            <a:ext cx="0" cy="29718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0" name="Line 149"/>
          <p:cNvSpPr>
            <a:spLocks noChangeShapeType="1"/>
          </p:cNvSpPr>
          <p:nvPr/>
        </p:nvSpPr>
        <p:spPr bwMode="auto">
          <a:xfrm>
            <a:off x="3733800" y="2667000"/>
            <a:ext cx="49530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1" name="Line 150"/>
          <p:cNvSpPr>
            <a:spLocks noChangeShapeType="1"/>
          </p:cNvSpPr>
          <p:nvPr/>
        </p:nvSpPr>
        <p:spPr bwMode="auto">
          <a:xfrm>
            <a:off x="3733800" y="2819400"/>
            <a:ext cx="38100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2" name="Line 151"/>
          <p:cNvSpPr>
            <a:spLocks noChangeShapeType="1"/>
          </p:cNvSpPr>
          <p:nvPr/>
        </p:nvSpPr>
        <p:spPr bwMode="auto">
          <a:xfrm>
            <a:off x="3581400" y="3124200"/>
            <a:ext cx="609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3" name="Line 152"/>
          <p:cNvSpPr>
            <a:spLocks noChangeShapeType="1"/>
          </p:cNvSpPr>
          <p:nvPr/>
        </p:nvSpPr>
        <p:spPr bwMode="auto">
          <a:xfrm>
            <a:off x="3657600" y="2971800"/>
            <a:ext cx="18288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4" name="Line 153"/>
          <p:cNvSpPr>
            <a:spLocks noChangeShapeType="1"/>
          </p:cNvSpPr>
          <p:nvPr/>
        </p:nvSpPr>
        <p:spPr bwMode="auto">
          <a:xfrm>
            <a:off x="5486400" y="2971800"/>
            <a:ext cx="0" cy="1676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5" name="Line 154"/>
          <p:cNvSpPr>
            <a:spLocks noChangeShapeType="1"/>
          </p:cNvSpPr>
          <p:nvPr/>
        </p:nvSpPr>
        <p:spPr bwMode="auto">
          <a:xfrm>
            <a:off x="2590800" y="6477000"/>
            <a:ext cx="3505200" cy="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6" name="Line 155"/>
          <p:cNvSpPr>
            <a:spLocks noChangeShapeType="1"/>
          </p:cNvSpPr>
          <p:nvPr/>
        </p:nvSpPr>
        <p:spPr bwMode="auto">
          <a:xfrm>
            <a:off x="2590800" y="2286000"/>
            <a:ext cx="0" cy="419100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7" name="Line 156"/>
          <p:cNvSpPr>
            <a:spLocks noChangeShapeType="1"/>
          </p:cNvSpPr>
          <p:nvPr/>
        </p:nvSpPr>
        <p:spPr bwMode="auto">
          <a:xfrm>
            <a:off x="2590800" y="2286000"/>
            <a:ext cx="457200" cy="0"/>
          </a:xfrm>
          <a:prstGeom prst="line">
            <a:avLst/>
          </a:prstGeom>
          <a:noFill/>
          <a:ln w="1905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8" name="Line 157"/>
          <p:cNvSpPr>
            <a:spLocks noChangeShapeType="1"/>
          </p:cNvSpPr>
          <p:nvPr/>
        </p:nvSpPr>
        <p:spPr bwMode="auto">
          <a:xfrm>
            <a:off x="3657600" y="5715000"/>
            <a:ext cx="0" cy="6096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49" name="Line 158"/>
          <p:cNvSpPr>
            <a:spLocks noChangeShapeType="1"/>
          </p:cNvSpPr>
          <p:nvPr/>
        </p:nvSpPr>
        <p:spPr bwMode="auto">
          <a:xfrm>
            <a:off x="5562600" y="5638800"/>
            <a:ext cx="0" cy="6858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0" name="Line 159"/>
          <p:cNvSpPr>
            <a:spLocks noChangeShapeType="1"/>
          </p:cNvSpPr>
          <p:nvPr/>
        </p:nvSpPr>
        <p:spPr bwMode="auto">
          <a:xfrm>
            <a:off x="6172200" y="2209800"/>
            <a:ext cx="2286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1" name="Line 160"/>
          <p:cNvSpPr>
            <a:spLocks noChangeShapeType="1"/>
          </p:cNvSpPr>
          <p:nvPr/>
        </p:nvSpPr>
        <p:spPr bwMode="auto">
          <a:xfrm flipV="1">
            <a:off x="6172200" y="2209800"/>
            <a:ext cx="0" cy="1524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2" name="Line 161"/>
          <p:cNvSpPr>
            <a:spLocks noChangeShapeType="1"/>
          </p:cNvSpPr>
          <p:nvPr/>
        </p:nvSpPr>
        <p:spPr bwMode="auto">
          <a:xfrm>
            <a:off x="2133600" y="1600200"/>
            <a:ext cx="22860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3" name="Line 162"/>
          <p:cNvSpPr>
            <a:spLocks noChangeShapeType="1"/>
          </p:cNvSpPr>
          <p:nvPr/>
        </p:nvSpPr>
        <p:spPr bwMode="auto">
          <a:xfrm>
            <a:off x="4953000" y="4724400"/>
            <a:ext cx="152400" cy="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4" name="Line 163"/>
          <p:cNvSpPr>
            <a:spLocks noChangeShapeType="1"/>
          </p:cNvSpPr>
          <p:nvPr/>
        </p:nvSpPr>
        <p:spPr bwMode="auto">
          <a:xfrm>
            <a:off x="6477000" y="4038600"/>
            <a:ext cx="0" cy="457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5" name="Line 164"/>
          <p:cNvSpPr>
            <a:spLocks noChangeShapeType="1"/>
          </p:cNvSpPr>
          <p:nvPr/>
        </p:nvSpPr>
        <p:spPr bwMode="auto">
          <a:xfrm>
            <a:off x="6477000" y="4495800"/>
            <a:ext cx="0" cy="13716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6" name="Line 165"/>
          <p:cNvSpPr>
            <a:spLocks noChangeShapeType="1"/>
          </p:cNvSpPr>
          <p:nvPr/>
        </p:nvSpPr>
        <p:spPr bwMode="auto">
          <a:xfrm>
            <a:off x="5181600" y="2057400"/>
            <a:ext cx="0" cy="30480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7" name="Line 166"/>
          <p:cNvSpPr>
            <a:spLocks noChangeShapeType="1"/>
          </p:cNvSpPr>
          <p:nvPr/>
        </p:nvSpPr>
        <p:spPr bwMode="auto">
          <a:xfrm>
            <a:off x="2667000" y="4495800"/>
            <a:ext cx="0" cy="1219200"/>
          </a:xfrm>
          <a:prstGeom prst="line">
            <a:avLst/>
          </a:prstGeom>
          <a:noFill/>
          <a:ln w="28575">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8" name="AutoShape 167"/>
          <p:cNvSpPr>
            <a:spLocks noChangeArrowheads="1"/>
          </p:cNvSpPr>
          <p:nvPr/>
        </p:nvSpPr>
        <p:spPr bwMode="auto">
          <a:xfrm rot="-5400000">
            <a:off x="7010400" y="1143000"/>
            <a:ext cx="838200" cy="228600"/>
          </a:xfrm>
          <a:custGeom>
            <a:avLst/>
            <a:gdLst>
              <a:gd name="G0" fmla="+- 5400 0 0"/>
              <a:gd name="G1" fmla="+- 21600 0 5400"/>
              <a:gd name="G2" fmla="*/ 5400 1 2"/>
              <a:gd name="G3" fmla="+- 21600 0 G2"/>
              <a:gd name="G4" fmla="+/ 5400 21600 2"/>
              <a:gd name="G5" fmla="+/ G1 0 2"/>
              <a:gd name="G6" fmla="*/ 21600 21600 5400"/>
              <a:gd name="G7" fmla="*/ G6 1 2"/>
              <a:gd name="G8" fmla="+- 21600 0 G7"/>
              <a:gd name="G9" fmla="*/ 21600 1 2"/>
              <a:gd name="G10" fmla="+- 5400 0 G9"/>
              <a:gd name="G11" fmla="?: G10 G8 0"/>
              <a:gd name="G12" fmla="?: G10 G7 21600"/>
              <a:gd name="T0" fmla="*/ 18900 w 21600"/>
              <a:gd name="T1" fmla="*/ 10800 h 21600"/>
              <a:gd name="T2" fmla="*/ 10800 w 21600"/>
              <a:gd name="T3" fmla="*/ 21600 h 21600"/>
              <a:gd name="T4" fmla="*/ 2700 w 21600"/>
              <a:gd name="T5" fmla="*/ 10800 h 21600"/>
              <a:gd name="T6" fmla="*/ 10800 w 21600"/>
              <a:gd name="T7" fmla="*/ 0 h 21600"/>
              <a:gd name="T8" fmla="*/ 4500 w 21600"/>
              <a:gd name="T9" fmla="*/ 4500 h 21600"/>
              <a:gd name="T10" fmla="*/ 17100 w 21600"/>
              <a:gd name="T11" fmla="*/ 17100 h 21600"/>
            </a:gdLst>
            <a:ahLst/>
            <a:cxnLst>
              <a:cxn ang="0">
                <a:pos x="T0" y="T1"/>
              </a:cxn>
              <a:cxn ang="0">
                <a:pos x="T2" y="T3"/>
              </a:cxn>
              <a:cxn ang="0">
                <a:pos x="T4" y="T5"/>
              </a:cxn>
              <a:cxn ang="0">
                <a:pos x="T6" y="T7"/>
              </a:cxn>
            </a:cxnLst>
            <a:rect l="T8" t="T9" r="T10" b="T11"/>
            <a:pathLst>
              <a:path w="21600" h="21600">
                <a:moveTo>
                  <a:pt x="0" y="0"/>
                </a:moveTo>
                <a:lnTo>
                  <a:pt x="5400" y="21600"/>
                </a:lnTo>
                <a:lnTo>
                  <a:pt x="16200" y="21600"/>
                </a:lnTo>
                <a:lnTo>
                  <a:pt x="21600" y="0"/>
                </a:lnTo>
                <a:close/>
              </a:path>
            </a:pathLst>
          </a:custGeom>
          <a:noFill/>
          <a:ln w="12700">
            <a:solidFill>
              <a:srgbClr val="063DE8"/>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9" name="Line 168"/>
          <p:cNvSpPr>
            <a:spLocks noChangeShapeType="1"/>
          </p:cNvSpPr>
          <p:nvPr/>
        </p:nvSpPr>
        <p:spPr bwMode="auto">
          <a:xfrm>
            <a:off x="7543800" y="1295400"/>
            <a:ext cx="304800" cy="0"/>
          </a:xfrm>
          <a:prstGeom prst="line">
            <a:avLst/>
          </a:prstGeom>
          <a:noFill/>
          <a:ln w="28575">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0" name="Oval 169"/>
          <p:cNvSpPr>
            <a:spLocks noChangeArrowheads="1"/>
          </p:cNvSpPr>
          <p:nvPr/>
        </p:nvSpPr>
        <p:spPr bwMode="auto">
          <a:xfrm>
            <a:off x="3200400" y="838200"/>
            <a:ext cx="457200" cy="533400"/>
          </a:xfrm>
          <a:prstGeom prst="ellipse">
            <a:avLst/>
          </a:prstGeom>
          <a:noFill/>
          <a:ln w="12700">
            <a:solidFill>
              <a:srgbClr val="063DE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1" name="Rectangle 170"/>
          <p:cNvSpPr>
            <a:spLocks noChangeArrowheads="1"/>
          </p:cNvSpPr>
          <p:nvPr/>
        </p:nvSpPr>
        <p:spPr bwMode="auto">
          <a:xfrm>
            <a:off x="3200400" y="914400"/>
            <a:ext cx="457200" cy="457200"/>
          </a:xfrm>
          <a:prstGeom prst="rect">
            <a:avLst/>
          </a:prstGeom>
          <a:noFill/>
          <a:ln w="12700">
            <a:noFill/>
            <a:miter lim="800000"/>
            <a:headEnd/>
            <a:tailEnd/>
          </a:ln>
          <a:effectLst/>
        </p:spPr>
        <p:txBody>
          <a:bodyPr wrap="none" lIns="19050" tIns="26988" rIns="19050" bIns="26988"/>
          <a:lstStyle/>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Shift</a:t>
            </a:r>
          </a:p>
          <a:p>
            <a:pPr marL="0" marR="0" lvl="0" indent="0" algn="ctr" defTabSz="904875" eaLnBrk="1" fontAlgn="auto" latinLnBrk="0" hangingPunct="1">
              <a:lnSpc>
                <a:spcPts val="1600"/>
              </a:lnSpc>
              <a:spcBef>
                <a:spcPts val="0"/>
              </a:spcBef>
              <a:spcAft>
                <a:spcPts val="0"/>
              </a:spcAft>
              <a:buClrTx/>
              <a:buSzTx/>
              <a:buFontTx/>
              <a:buNone/>
              <a:tabLst>
                <a:tab pos="452438" algn="l"/>
                <a:tab pos="904875" algn="l"/>
                <a:tab pos="1357313" algn="l"/>
              </a:tabLst>
              <a:defRPr/>
            </a:pPr>
            <a:r>
              <a:rPr kumimoji="0" lang="en-US" sz="1200" b="1" i="0" u="none" strike="noStrike" kern="0" cap="none" spc="0" normalizeH="0" baseline="0" noProof="0">
                <a:ln>
                  <a:noFill/>
                </a:ln>
                <a:solidFill>
                  <a:srgbClr val="000000"/>
                </a:solidFill>
                <a:effectLst/>
                <a:uLnTx/>
                <a:uFillTx/>
              </a:rPr>
              <a:t>left 2</a:t>
            </a:r>
          </a:p>
        </p:txBody>
      </p:sp>
      <p:sp>
        <p:nvSpPr>
          <p:cNvPr id="362" name="Line 171"/>
          <p:cNvSpPr>
            <a:spLocks noChangeShapeType="1"/>
          </p:cNvSpPr>
          <p:nvPr/>
        </p:nvSpPr>
        <p:spPr bwMode="auto">
          <a:xfrm>
            <a:off x="3581400" y="990600"/>
            <a:ext cx="37338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3" name="Rectangle 172"/>
          <p:cNvSpPr>
            <a:spLocks noChangeArrowheads="1"/>
          </p:cNvSpPr>
          <p:nvPr/>
        </p:nvSpPr>
        <p:spPr bwMode="auto">
          <a:xfrm>
            <a:off x="7315200" y="13716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0</a:t>
            </a:r>
          </a:p>
        </p:txBody>
      </p:sp>
      <p:sp>
        <p:nvSpPr>
          <p:cNvPr id="364" name="Rectangle 173"/>
          <p:cNvSpPr>
            <a:spLocks noChangeArrowheads="1"/>
          </p:cNvSpPr>
          <p:nvPr/>
        </p:nvSpPr>
        <p:spPr bwMode="auto">
          <a:xfrm>
            <a:off x="7315200" y="838200"/>
            <a:ext cx="152400" cy="327025"/>
          </a:xfrm>
          <a:prstGeom prst="rect">
            <a:avLst/>
          </a:prstGeom>
          <a:noFill/>
          <a:ln w="12700">
            <a:noFill/>
            <a:miter lim="800000"/>
            <a:headEnd/>
            <a:tailEnd/>
          </a:ln>
          <a:effectLst/>
        </p:spPr>
        <p:txBody>
          <a:bodyPr wrap="none" lIns="19050" tIns="26988" rIns="19050" bIns="26988"/>
          <a:lstStyle/>
          <a:p>
            <a:pPr marL="0" marR="0" lvl="0" indent="0" defTabSz="914400" eaLnBrk="1" fontAlgn="auto" latinLnBrk="0" hangingPunct="1">
              <a:lnSpc>
                <a:spcPct val="100000"/>
              </a:lnSpc>
              <a:spcBef>
                <a:spcPts val="600"/>
              </a:spcBef>
              <a:spcAft>
                <a:spcPts val="600"/>
              </a:spcAft>
              <a:buClrTx/>
              <a:buSzTx/>
              <a:buFontTx/>
              <a:buNone/>
              <a:tabLst/>
              <a:defRPr/>
            </a:pPr>
            <a:r>
              <a:rPr kumimoji="0" lang="en-US" sz="1400" b="0" i="0" u="none" strike="noStrike" kern="0" cap="none" spc="0" normalizeH="0" baseline="0" noProof="0">
                <a:ln>
                  <a:noFill/>
                </a:ln>
                <a:solidFill>
                  <a:sysClr val="windowText" lastClr="000000"/>
                </a:solidFill>
                <a:effectLst/>
                <a:uLnTx/>
                <a:uFillTx/>
              </a:rPr>
              <a:t>1</a:t>
            </a:r>
          </a:p>
        </p:txBody>
      </p:sp>
      <p:sp>
        <p:nvSpPr>
          <p:cNvPr id="365" name="Line 174"/>
          <p:cNvSpPr>
            <a:spLocks noChangeShapeType="1"/>
          </p:cNvSpPr>
          <p:nvPr/>
        </p:nvSpPr>
        <p:spPr bwMode="auto">
          <a:xfrm>
            <a:off x="4953000" y="386645"/>
            <a:ext cx="2438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6" name="Line 175"/>
          <p:cNvSpPr>
            <a:spLocks noChangeShapeType="1"/>
          </p:cNvSpPr>
          <p:nvPr/>
        </p:nvSpPr>
        <p:spPr bwMode="auto">
          <a:xfrm>
            <a:off x="7391400" y="381000"/>
            <a:ext cx="0" cy="533400"/>
          </a:xfrm>
          <a:prstGeom prst="line">
            <a:avLst/>
          </a:prstGeom>
          <a:noFill/>
          <a:ln w="12700">
            <a:solidFill>
              <a:srgbClr val="FC012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7" name="Line 176"/>
          <p:cNvSpPr>
            <a:spLocks noChangeShapeType="1"/>
          </p:cNvSpPr>
          <p:nvPr/>
        </p:nvSpPr>
        <p:spPr bwMode="auto">
          <a:xfrm>
            <a:off x="3657600" y="2209800"/>
            <a:ext cx="1295400" cy="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8" name="Line 177"/>
          <p:cNvSpPr>
            <a:spLocks noChangeShapeType="1"/>
          </p:cNvSpPr>
          <p:nvPr/>
        </p:nvSpPr>
        <p:spPr bwMode="auto">
          <a:xfrm>
            <a:off x="4953000" y="381000"/>
            <a:ext cx="0" cy="1828800"/>
          </a:xfrm>
          <a:prstGeom prst="line">
            <a:avLst/>
          </a:prstGeom>
          <a:noFill/>
          <a:ln w="12700">
            <a:solidFill>
              <a:srgbClr val="FC012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9" name="Rectangle 178"/>
          <p:cNvSpPr>
            <a:spLocks noChangeArrowheads="1"/>
          </p:cNvSpPr>
          <p:nvPr/>
        </p:nvSpPr>
        <p:spPr bwMode="auto">
          <a:xfrm>
            <a:off x="4419600" y="1981200"/>
            <a:ext cx="6858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1" i="0" u="none" strike="noStrike" kern="0" cap="none" spc="0" normalizeH="0" baseline="0" noProof="0">
                <a:ln>
                  <a:noFill/>
                </a:ln>
                <a:solidFill>
                  <a:sysClr val="windowText" lastClr="000000"/>
                </a:solidFill>
                <a:effectLst/>
                <a:uLnTx/>
                <a:uFillTx/>
              </a:rPr>
              <a:t>Jump</a:t>
            </a:r>
          </a:p>
        </p:txBody>
      </p:sp>
      <p:sp>
        <p:nvSpPr>
          <p:cNvPr id="370" name="Line 179"/>
          <p:cNvSpPr>
            <a:spLocks noChangeShapeType="1"/>
          </p:cNvSpPr>
          <p:nvPr/>
        </p:nvSpPr>
        <p:spPr bwMode="auto">
          <a:xfrm flipV="1">
            <a:off x="4419600" y="990600"/>
            <a:ext cx="0" cy="609600"/>
          </a:xfrm>
          <a:prstGeom prst="line">
            <a:avLst/>
          </a:prstGeom>
          <a:noFill/>
          <a:ln w="19050">
            <a:solidFill>
              <a:srgbClr val="063DE8"/>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1" name="Line 180"/>
          <p:cNvSpPr>
            <a:spLocks noChangeShapeType="1"/>
          </p:cNvSpPr>
          <p:nvPr/>
        </p:nvSpPr>
        <p:spPr bwMode="auto">
          <a:xfrm>
            <a:off x="2667000" y="1066800"/>
            <a:ext cx="533400" cy="0"/>
          </a:xfrm>
          <a:prstGeom prst="line">
            <a:avLst/>
          </a:prstGeom>
          <a:noFill/>
          <a:ln w="28575">
            <a:solidFill>
              <a:srgbClr val="063DE8"/>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2" name="Text Box 181"/>
          <p:cNvSpPr txBox="1">
            <a:spLocks noChangeArrowheads="1"/>
          </p:cNvSpPr>
          <p:nvPr/>
        </p:nvSpPr>
        <p:spPr bwMode="auto">
          <a:xfrm>
            <a:off x="4648200" y="9906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32</a:t>
            </a:r>
          </a:p>
        </p:txBody>
      </p:sp>
      <p:sp>
        <p:nvSpPr>
          <p:cNvPr id="373" name="Line 182"/>
          <p:cNvSpPr>
            <a:spLocks noChangeShapeType="1"/>
          </p:cNvSpPr>
          <p:nvPr/>
        </p:nvSpPr>
        <p:spPr bwMode="auto">
          <a:xfrm>
            <a:off x="2895600" y="9906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4" name="Line 183"/>
          <p:cNvSpPr>
            <a:spLocks noChangeShapeType="1"/>
          </p:cNvSpPr>
          <p:nvPr/>
        </p:nvSpPr>
        <p:spPr bwMode="auto">
          <a:xfrm>
            <a:off x="4648200" y="9144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5" name="Rectangle 184"/>
          <p:cNvSpPr>
            <a:spLocks noChangeArrowheads="1"/>
          </p:cNvSpPr>
          <p:nvPr/>
        </p:nvSpPr>
        <p:spPr bwMode="auto">
          <a:xfrm>
            <a:off x="2362200" y="7620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Instr[25-0]</a:t>
            </a:r>
          </a:p>
        </p:txBody>
      </p:sp>
      <p:sp>
        <p:nvSpPr>
          <p:cNvPr id="376" name="Text Box 185"/>
          <p:cNvSpPr txBox="1">
            <a:spLocks noChangeArrowheads="1"/>
          </p:cNvSpPr>
          <p:nvPr/>
        </p:nvSpPr>
        <p:spPr bwMode="auto">
          <a:xfrm>
            <a:off x="2819400" y="10668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26</a:t>
            </a:r>
          </a:p>
        </p:txBody>
      </p:sp>
      <p:sp>
        <p:nvSpPr>
          <p:cNvPr id="377" name="Rectangle 186"/>
          <p:cNvSpPr>
            <a:spLocks noChangeArrowheads="1"/>
          </p:cNvSpPr>
          <p:nvPr/>
        </p:nvSpPr>
        <p:spPr bwMode="auto">
          <a:xfrm>
            <a:off x="4038600" y="1219200"/>
            <a:ext cx="838200" cy="327025"/>
          </a:xfrm>
          <a:prstGeom prst="rect">
            <a:avLst/>
          </a:prstGeom>
          <a:noFill/>
          <a:ln w="12700">
            <a:noFill/>
            <a:miter lim="800000"/>
            <a:headEnd/>
            <a:tailEnd/>
          </a:ln>
          <a:effectLst/>
        </p:spPr>
        <p:txBody>
          <a:bodyPr wrap="none" lIns="19050" tIns="26988" rIns="19050" bIns="26988"/>
          <a:lstStyle/>
          <a:p>
            <a:pPr marL="0" marR="0" lvl="0" indent="0" defTabSz="904875" eaLnBrk="1" fontAlgn="auto" latinLnBrk="0" hangingPunct="1">
              <a:lnSpc>
                <a:spcPts val="1800"/>
              </a:lnSpc>
              <a:spcBef>
                <a:spcPts val="600"/>
              </a:spcBef>
              <a:spcAft>
                <a:spcPts val="600"/>
              </a:spcAft>
              <a:buClrTx/>
              <a:buSzTx/>
              <a:buFontTx/>
              <a:buNone/>
              <a:tabLst>
                <a:tab pos="452438" algn="l"/>
                <a:tab pos="904875" algn="l"/>
                <a:tab pos="1357313" algn="l"/>
              </a:tabLst>
              <a:defRPr/>
            </a:pPr>
            <a:r>
              <a:rPr kumimoji="0" lang="en-US" sz="1200" b="0" i="0" u="none" strike="noStrike" kern="0" cap="none" spc="0" normalizeH="0" baseline="0" noProof="0">
                <a:ln>
                  <a:noFill/>
                </a:ln>
                <a:solidFill>
                  <a:srgbClr val="000000"/>
                </a:solidFill>
                <a:effectLst/>
                <a:uLnTx/>
                <a:uFillTx/>
              </a:rPr>
              <a:t>PC+4[31-28]</a:t>
            </a:r>
          </a:p>
        </p:txBody>
      </p:sp>
      <p:sp>
        <p:nvSpPr>
          <p:cNvPr id="379" name="Line 188"/>
          <p:cNvSpPr>
            <a:spLocks noChangeShapeType="1"/>
          </p:cNvSpPr>
          <p:nvPr/>
        </p:nvSpPr>
        <p:spPr bwMode="auto">
          <a:xfrm>
            <a:off x="3810000" y="914400"/>
            <a:ext cx="76200" cy="1524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0" name="Text Box 189"/>
          <p:cNvSpPr txBox="1">
            <a:spLocks noChangeArrowheads="1"/>
          </p:cNvSpPr>
          <p:nvPr/>
        </p:nvSpPr>
        <p:spPr bwMode="auto">
          <a:xfrm>
            <a:off x="3733800" y="990600"/>
            <a:ext cx="352425" cy="274638"/>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rgbClr val="000000"/>
                </a:solidFill>
                <a:effectLst/>
                <a:uLnTx/>
                <a:uFillTx/>
              </a:rPr>
              <a:t>28</a:t>
            </a:r>
          </a:p>
        </p:txBody>
      </p:sp>
      <p:sp>
        <p:nvSpPr>
          <p:cNvPr id="9" name="TextBox 8"/>
          <p:cNvSpPr txBox="1"/>
          <p:nvPr/>
        </p:nvSpPr>
        <p:spPr>
          <a:xfrm>
            <a:off x="3048000" y="1524000"/>
            <a:ext cx="762000" cy="369332"/>
          </a:xfrm>
          <a:prstGeom prst="rect">
            <a:avLst/>
          </a:prstGeom>
          <a:noFill/>
        </p:spPr>
        <p:txBody>
          <a:bodyPr wrap="square" rtlCol="0">
            <a:spAutoFit/>
          </a:bodyPr>
          <a:lstStyle/>
          <a:p>
            <a:r>
              <a:rPr lang="en-US" dirty="0" smtClean="0"/>
              <a:t>PC + 4</a:t>
            </a:r>
            <a:endParaRPr lang="en-US" dirty="0"/>
          </a:p>
        </p:txBody>
      </p:sp>
      <p:cxnSp>
        <p:nvCxnSpPr>
          <p:cNvPr id="13" name="Straight Connector 12"/>
          <p:cNvCxnSpPr>
            <a:stCxn id="243" idx="1"/>
          </p:cNvCxnSpPr>
          <p:nvPr/>
        </p:nvCxnSpPr>
        <p:spPr>
          <a:xfrm>
            <a:off x="8610600" y="4495801"/>
            <a:ext cx="228600" cy="15239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362" idx="1"/>
            <a:endCxn id="359" idx="0"/>
          </p:cNvCxnSpPr>
          <p:nvPr/>
        </p:nvCxnSpPr>
        <p:spPr>
          <a:xfrm>
            <a:off x="7315200" y="990601"/>
            <a:ext cx="228600" cy="30479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5001108"/>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8305801" cy="1143000"/>
          </a:xfrm>
        </p:spPr>
        <p:txBody>
          <a:bodyPr>
            <a:normAutofit fontScale="90000"/>
          </a:bodyPr>
          <a:lstStyle/>
          <a:p>
            <a:r>
              <a:rPr lang="en-US" b="1" dirty="0" err="1" smtClean="0">
                <a:latin typeface="Arial"/>
                <a:cs typeface="Arial"/>
              </a:rPr>
              <a:t>Thiết</a:t>
            </a:r>
            <a:r>
              <a:rPr lang="en-US" b="1" dirty="0" smtClean="0">
                <a:latin typeface="Arial"/>
                <a:cs typeface="Arial"/>
              </a:rPr>
              <a:t> </a:t>
            </a:r>
            <a:r>
              <a:rPr lang="en-US" b="1" dirty="0" err="1" smtClean="0">
                <a:latin typeface="Arial"/>
                <a:cs typeface="Arial"/>
              </a:rPr>
              <a:t>kế</a:t>
            </a:r>
            <a:r>
              <a:rPr lang="en-US" b="1" dirty="0" smtClean="0">
                <a:latin typeface="Arial"/>
                <a:cs typeface="Arial"/>
              </a:rPr>
              <a:t> </a:t>
            </a:r>
            <a:r>
              <a:rPr lang="en-US" b="1" dirty="0" err="1" smtClean="0">
                <a:latin typeface="Arial"/>
                <a:cs typeface="Arial"/>
              </a:rPr>
              <a:t>đồng</a:t>
            </a:r>
            <a:r>
              <a:rPr lang="en-US" b="1" dirty="0" smtClean="0">
                <a:latin typeface="Arial"/>
                <a:cs typeface="Arial"/>
              </a:rPr>
              <a:t> </a:t>
            </a:r>
            <a:r>
              <a:rPr lang="en-US" b="1" dirty="0" err="1" smtClean="0">
                <a:latin typeface="Arial"/>
                <a:cs typeface="Arial"/>
              </a:rPr>
              <a:t>bộ</a:t>
            </a:r>
            <a:r>
              <a:rPr lang="en-US" b="1" dirty="0" smtClean="0">
                <a:latin typeface="Arial"/>
                <a:cs typeface="Arial"/>
              </a:rPr>
              <a:t> </a:t>
            </a:r>
            <a:r>
              <a:rPr lang="en-US" b="1" dirty="0" err="1" smtClean="0">
                <a:latin typeface="Arial"/>
                <a:cs typeface="Arial"/>
              </a:rPr>
              <a:t>theo</a:t>
            </a:r>
            <a:r>
              <a:rPr lang="en-US" b="1" dirty="0" smtClean="0">
                <a:latin typeface="Arial"/>
                <a:cs typeface="Arial"/>
              </a:rPr>
              <a:t> </a:t>
            </a:r>
            <a:r>
              <a:rPr lang="en-US" b="1" dirty="0" err="1" smtClean="0">
                <a:latin typeface="Arial"/>
                <a:cs typeface="Arial"/>
              </a:rPr>
              <a:t>đồng</a:t>
            </a:r>
            <a:r>
              <a:rPr lang="en-US" b="1" dirty="0" smtClean="0">
                <a:latin typeface="Arial"/>
                <a:cs typeface="Arial"/>
              </a:rPr>
              <a:t> </a:t>
            </a:r>
            <a:r>
              <a:rPr lang="en-US" b="1" dirty="0" err="1" smtClean="0">
                <a:latin typeface="Arial"/>
                <a:cs typeface="Arial"/>
              </a:rPr>
              <a:t>hồ</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29" name="Rectangle 3"/>
          <p:cNvSpPr txBox="1">
            <a:spLocks noChangeArrowheads="1"/>
          </p:cNvSpPr>
          <p:nvPr/>
        </p:nvSpPr>
        <p:spPr bwMode="auto">
          <a:xfrm>
            <a:off x="457200" y="2209800"/>
            <a:ext cx="8534400" cy="1926168"/>
          </a:xfrm>
          <a:prstGeom prst="rect">
            <a:avLst/>
          </a:prstGeom>
          <a:noFill/>
          <a:ln w="12700">
            <a:noFill/>
            <a:miter lim="800000"/>
            <a:headEnd/>
            <a:tailEnd/>
          </a:ln>
        </p:spPr>
        <p:txBody>
          <a:bodyPr vert="horz" wrap="square" lIns="90488" tIns="44450" rIns="90488" bIns="44450" numCol="1" anchor="t" anchorCtr="0" compatLnSpc="1">
            <a:prstTxWarp prst="textNoShape">
              <a:avLst/>
            </a:prstTxWarp>
            <a:spAutoFit/>
          </a:bodyPr>
          <a:lstStyle/>
          <a:p>
            <a:pPr marL="342900" marR="0" lvl="0" indent="-342900" algn="l" defTabSz="914400" rtl="0" eaLnBrk="0" fontAlgn="base" latinLnBrk="0" hangingPunct="0">
              <a:lnSpc>
                <a:spcPct val="95000"/>
              </a:lnSpc>
              <a:spcBef>
                <a:spcPct val="20000"/>
              </a:spcBef>
              <a:spcAft>
                <a:spcPct val="0"/>
              </a:spcAft>
              <a:buClr>
                <a:srgbClr val="FC0128"/>
              </a:buClr>
              <a:buSzPct val="75000"/>
              <a:buFont typeface="Wingdings" pitchFamily="2" charset="2"/>
              <a:buChar char="q"/>
              <a:tabLst/>
              <a:defRPr/>
            </a:pPr>
            <a:r>
              <a:rPr kumimoji="0" lang="en-US" sz="1600" b="0" i="0" u="none" strike="noStrike" kern="0" cap="none" spc="0" normalizeH="0" baseline="0" noProof="0" dirty="0" err="1" smtClean="0">
                <a:ln>
                  <a:noFill/>
                </a:ln>
                <a:solidFill>
                  <a:srgbClr val="000000"/>
                </a:solidFill>
                <a:effectLst/>
                <a:uLnTx/>
                <a:uFillTx/>
                <a:latin typeface="Arial"/>
              </a:rPr>
              <a:t>Mạch</a:t>
            </a:r>
            <a:r>
              <a:rPr kumimoji="0" lang="en-US" sz="1600" b="0" i="0" u="none" strike="noStrike" kern="0" cap="none" spc="0" normalizeH="0" noProof="0" dirty="0" smtClean="0">
                <a:ln>
                  <a:noFill/>
                </a:ln>
                <a:solidFill>
                  <a:srgbClr val="000000"/>
                </a:solidFill>
                <a:effectLst/>
                <a:uLnTx/>
                <a:uFillTx/>
                <a:latin typeface="Arial"/>
              </a:rPr>
              <a:t> </a:t>
            </a:r>
            <a:r>
              <a:rPr kumimoji="0" lang="en-US" sz="1600" b="0" i="0" u="none" strike="noStrike" kern="0" cap="none" spc="0" normalizeH="0" noProof="0" dirty="0" err="1" smtClean="0">
                <a:ln>
                  <a:noFill/>
                </a:ln>
                <a:effectLst/>
                <a:uLnTx/>
                <a:uFillTx/>
                <a:latin typeface="Arial"/>
              </a:rPr>
              <a:t>đồng</a:t>
            </a:r>
            <a:r>
              <a:rPr kumimoji="0" lang="en-US" sz="1600" b="0" i="0" u="none" strike="noStrike" kern="0" cap="none" spc="0" normalizeH="0" noProof="0" dirty="0" smtClean="0">
                <a:ln>
                  <a:noFill/>
                </a:ln>
                <a:effectLst/>
                <a:uLnTx/>
                <a:uFillTx/>
                <a:latin typeface="Arial"/>
              </a:rPr>
              <a:t> </a:t>
            </a:r>
            <a:r>
              <a:rPr kumimoji="0" lang="en-US" sz="1600" b="0" i="0" u="none" strike="noStrike" kern="0" cap="none" spc="0" normalizeH="0" noProof="0" dirty="0" err="1" smtClean="0">
                <a:ln>
                  <a:noFill/>
                </a:ln>
                <a:effectLst/>
                <a:uLnTx/>
                <a:uFillTx/>
                <a:latin typeface="Arial"/>
              </a:rPr>
              <a:t>bộ</a:t>
            </a:r>
            <a:r>
              <a:rPr kumimoji="0" lang="en-US" sz="1600" b="0" i="0" u="none" strike="noStrike" kern="0" cap="none" spc="0" normalizeH="0" noProof="0" dirty="0" smtClean="0">
                <a:ln>
                  <a:noFill/>
                </a:ln>
                <a:effectLst/>
                <a:uLnTx/>
                <a:uFillTx/>
                <a:latin typeface="Arial"/>
              </a:rPr>
              <a:t> </a:t>
            </a:r>
            <a:r>
              <a:rPr kumimoji="0" lang="en-US" sz="1600" b="0" i="0" u="none" strike="noStrike" kern="0" cap="none" spc="0" normalizeH="0" noProof="0" dirty="0" err="1" smtClean="0">
                <a:ln>
                  <a:noFill/>
                </a:ln>
                <a:effectLst/>
                <a:uLnTx/>
                <a:uFillTx/>
                <a:latin typeface="Arial"/>
              </a:rPr>
              <a:t>theo</a:t>
            </a:r>
            <a:r>
              <a:rPr kumimoji="0" lang="en-US" sz="1600" b="0" i="0" u="none" strike="noStrike" kern="0" cap="none" spc="0" normalizeH="0" noProof="0" dirty="0" smtClean="0">
                <a:ln>
                  <a:noFill/>
                </a:ln>
                <a:effectLst/>
                <a:uLnTx/>
                <a:uFillTx/>
                <a:latin typeface="Arial"/>
              </a:rPr>
              <a:t> </a:t>
            </a:r>
            <a:r>
              <a:rPr lang="en-US" sz="1600" kern="0" dirty="0" err="1" smtClean="0">
                <a:latin typeface="Arial"/>
              </a:rPr>
              <a:t>đồng</a:t>
            </a:r>
            <a:r>
              <a:rPr lang="en-US" sz="1600" kern="0" dirty="0" smtClean="0">
                <a:latin typeface="Arial"/>
              </a:rPr>
              <a:t> </a:t>
            </a:r>
            <a:r>
              <a:rPr lang="en-US" sz="1600" kern="0" dirty="0" err="1" smtClean="0">
                <a:latin typeface="Arial"/>
              </a:rPr>
              <a:t>hồ</a:t>
            </a:r>
            <a:r>
              <a:rPr lang="en-US" sz="1600" kern="0" dirty="0" smtClean="0">
                <a:latin typeface="Arial"/>
              </a:rPr>
              <a:t>:  1 </a:t>
            </a:r>
            <a:r>
              <a:rPr lang="en-US" sz="1600" kern="0" dirty="0" err="1" smtClean="0">
                <a:latin typeface="Arial"/>
              </a:rPr>
              <a:t>phần</a:t>
            </a:r>
            <a:r>
              <a:rPr lang="en-US" sz="1600" kern="0" dirty="0" smtClean="0">
                <a:latin typeface="Arial"/>
              </a:rPr>
              <a:t> tử </a:t>
            </a:r>
            <a:r>
              <a:rPr lang="en-US" sz="1600" kern="0" dirty="0" err="1" smtClean="0">
                <a:latin typeface="Arial"/>
              </a:rPr>
              <a:t>trạng</a:t>
            </a:r>
            <a:r>
              <a:rPr lang="en-US" sz="1600" kern="0" dirty="0" smtClean="0">
                <a:latin typeface="Arial"/>
              </a:rPr>
              <a:t> </a:t>
            </a:r>
            <a:r>
              <a:rPr lang="en-US" sz="1600" kern="0" dirty="0" err="1" smtClean="0">
                <a:latin typeface="Arial"/>
              </a:rPr>
              <a:t>thái</a:t>
            </a:r>
            <a:r>
              <a:rPr lang="en-US" sz="1600" kern="0" dirty="0" smtClean="0">
                <a:latin typeface="Arial"/>
              </a:rPr>
              <a:t> </a:t>
            </a:r>
            <a:r>
              <a:rPr lang="en-US" sz="1600" kern="0" dirty="0" err="1" smtClean="0">
                <a:latin typeface="Arial"/>
              </a:rPr>
              <a:t>là</a:t>
            </a:r>
            <a:r>
              <a:rPr lang="en-US" sz="1600" kern="0" dirty="0" smtClean="0">
                <a:latin typeface="Arial"/>
              </a:rPr>
              <a:t> </a:t>
            </a:r>
            <a:r>
              <a:rPr lang="en-US" sz="1600" kern="0" dirty="0" err="1" smtClean="0">
                <a:latin typeface="Arial"/>
              </a:rPr>
              <a:t>hợp</a:t>
            </a:r>
            <a:r>
              <a:rPr lang="en-US" sz="1600" kern="0" dirty="0" smtClean="0">
                <a:latin typeface="Arial"/>
              </a:rPr>
              <a:t> </a:t>
            </a:r>
            <a:r>
              <a:rPr lang="en-US" sz="1600" kern="0" dirty="0" err="1" smtClean="0">
                <a:latin typeface="Arial"/>
              </a:rPr>
              <a:t>lệ</a:t>
            </a:r>
            <a:r>
              <a:rPr lang="en-US" sz="1600" kern="0" dirty="0" smtClean="0">
                <a:latin typeface="Arial"/>
              </a:rPr>
              <a:t> </a:t>
            </a:r>
            <a:r>
              <a:rPr lang="en-US" sz="1600" kern="0" dirty="0" err="1" smtClean="0">
                <a:latin typeface="Arial"/>
              </a:rPr>
              <a:t>và</a:t>
            </a:r>
            <a:r>
              <a:rPr lang="en-US" sz="1600" kern="0" dirty="0" smtClean="0">
                <a:latin typeface="Arial"/>
              </a:rPr>
              <a:t> </a:t>
            </a:r>
            <a:r>
              <a:rPr lang="en-US" sz="1600" kern="0" dirty="0" err="1" smtClean="0">
                <a:latin typeface="Arial"/>
              </a:rPr>
              <a:t>ổn</a:t>
            </a:r>
            <a:r>
              <a:rPr lang="en-US" sz="1600" kern="0" dirty="0" smtClean="0">
                <a:latin typeface="Arial"/>
              </a:rPr>
              <a:t> </a:t>
            </a:r>
            <a:r>
              <a:rPr lang="en-US" sz="1600" kern="0" dirty="0" err="1" smtClean="0">
                <a:latin typeface="Arial"/>
              </a:rPr>
              <a:t>định</a:t>
            </a:r>
            <a:r>
              <a:rPr lang="en-US" sz="1600" kern="0" dirty="0" smtClean="0">
                <a:latin typeface="Arial"/>
              </a:rPr>
              <a:t> </a:t>
            </a:r>
            <a:r>
              <a:rPr lang="en-US" sz="1600" kern="0" dirty="0" err="1" smtClean="0">
                <a:latin typeface="Arial"/>
              </a:rPr>
              <a:t>được</a:t>
            </a:r>
            <a:r>
              <a:rPr lang="en-US" sz="1600" kern="0" dirty="0" smtClean="0">
                <a:latin typeface="Arial"/>
              </a:rPr>
              <a:t> </a:t>
            </a:r>
            <a:r>
              <a:rPr lang="en-US" sz="1600" kern="0" dirty="0" err="1" smtClean="0">
                <a:latin typeface="Arial"/>
              </a:rPr>
              <a:t>quy</a:t>
            </a:r>
            <a:r>
              <a:rPr lang="en-US" sz="1600" kern="0" dirty="0" smtClean="0">
                <a:latin typeface="Arial"/>
              </a:rPr>
              <a:t> </a:t>
            </a:r>
            <a:r>
              <a:rPr lang="en-US" sz="1600" kern="0" dirty="0" err="1" smtClean="0">
                <a:latin typeface="Arial"/>
              </a:rPr>
              <a:t>định</a:t>
            </a:r>
            <a:r>
              <a:rPr lang="en-US" sz="1600" kern="0" dirty="0" smtClean="0">
                <a:latin typeface="Arial"/>
              </a:rPr>
              <a:t> </a:t>
            </a:r>
            <a:r>
              <a:rPr lang="en-US" sz="1600" kern="0" dirty="0" err="1" smtClean="0">
                <a:latin typeface="Arial"/>
              </a:rPr>
              <a:t>bởi</a:t>
            </a:r>
            <a:r>
              <a:rPr lang="en-US" sz="1600" kern="0" dirty="0" smtClean="0">
                <a:latin typeface="Arial"/>
              </a:rPr>
              <a:t> </a:t>
            </a:r>
            <a:r>
              <a:rPr lang="en-US" sz="1600" kern="0" dirty="0" err="1" smtClean="0">
                <a:latin typeface="Arial"/>
              </a:rPr>
              <a:t>xung</a:t>
            </a:r>
            <a:r>
              <a:rPr lang="en-US" sz="1600" kern="0" dirty="0" smtClean="0">
                <a:latin typeface="Arial"/>
              </a:rPr>
              <a:t> </a:t>
            </a:r>
            <a:r>
              <a:rPr lang="en-US" sz="1600" kern="0" dirty="0" err="1" smtClean="0">
                <a:latin typeface="Arial"/>
              </a:rPr>
              <a:t>đồng</a:t>
            </a:r>
            <a:r>
              <a:rPr lang="en-US" sz="1600" kern="0" dirty="0" smtClean="0">
                <a:latin typeface="Arial"/>
              </a:rPr>
              <a:t> </a:t>
            </a:r>
            <a:r>
              <a:rPr lang="en-US" sz="1600" kern="0" dirty="0" err="1" smtClean="0">
                <a:solidFill>
                  <a:srgbClr val="000000"/>
                </a:solidFill>
                <a:latin typeface="Arial"/>
              </a:rPr>
              <a:t>hồ</a:t>
            </a:r>
            <a:endParaRPr lang="en-US" sz="1600" kern="0" dirty="0">
              <a:solidFill>
                <a:srgbClr val="000000"/>
              </a:solidFill>
              <a:latin typeface="Arial"/>
            </a:endParaRPr>
          </a:p>
          <a:p>
            <a:pPr marL="742950" lvl="1" indent="-285750" eaLnBrk="0" fontAlgn="base" hangingPunct="0">
              <a:lnSpc>
                <a:spcPct val="95000"/>
              </a:lnSpc>
              <a:spcBef>
                <a:spcPct val="20000"/>
              </a:spcBef>
              <a:spcAft>
                <a:spcPct val="0"/>
              </a:spcAft>
              <a:buClr>
                <a:srgbClr val="FC0128"/>
              </a:buClr>
              <a:buSzPct val="75000"/>
              <a:buFontTx/>
              <a:buChar char="-"/>
              <a:defRPr/>
            </a:pPr>
            <a:r>
              <a:rPr kumimoji="0" lang="en-US" sz="1600" b="0" i="0" u="none" strike="noStrike" kern="0" cap="none" spc="0" normalizeH="0" baseline="0" noProof="0" dirty="0" err="1" smtClean="0">
                <a:ln>
                  <a:noFill/>
                </a:ln>
                <a:solidFill>
                  <a:srgbClr val="000000"/>
                </a:solidFill>
                <a:effectLst/>
                <a:uLnTx/>
                <a:uFillTx/>
                <a:latin typeface="Arial"/>
              </a:rPr>
              <a:t>Phần</a:t>
            </a:r>
            <a:r>
              <a:rPr kumimoji="0" lang="en-US" sz="1600" b="0" i="0" u="none" strike="noStrike" kern="0" cap="none" spc="0" normalizeH="0" noProof="0" dirty="0" smtClean="0">
                <a:ln>
                  <a:noFill/>
                </a:ln>
                <a:solidFill>
                  <a:srgbClr val="000000"/>
                </a:solidFill>
                <a:effectLst/>
                <a:uLnTx/>
                <a:uFillTx/>
                <a:latin typeface="Arial"/>
              </a:rPr>
              <a:t> tử </a:t>
            </a:r>
            <a:r>
              <a:rPr kumimoji="0" lang="en-US" sz="1600" b="0" i="0" u="none" strike="noStrike" kern="0" cap="none" spc="0" normalizeH="0" noProof="0" dirty="0" err="1" smtClean="0">
                <a:ln>
                  <a:noFill/>
                </a:ln>
                <a:solidFill>
                  <a:srgbClr val="000000"/>
                </a:solidFill>
                <a:effectLst/>
                <a:uLnTx/>
                <a:uFillTx/>
                <a:latin typeface="Arial"/>
              </a:rPr>
              <a:t>trạng</a:t>
            </a:r>
            <a:r>
              <a:rPr kumimoji="0" lang="en-US" sz="1600" b="0" i="0" u="none" strike="noStrike" kern="0" cap="none" spc="0" normalizeH="0" noProof="0" dirty="0" smtClean="0">
                <a:ln>
                  <a:noFill/>
                </a:ln>
                <a:solidFill>
                  <a:srgbClr val="000000"/>
                </a:solidFill>
                <a:effectLst/>
                <a:uLnTx/>
                <a:uFillTx/>
                <a:latin typeface="Arial"/>
              </a:rPr>
              <a:t> </a:t>
            </a:r>
            <a:r>
              <a:rPr kumimoji="0" lang="en-US" sz="1600" b="0" i="0" u="none" strike="noStrike" kern="0" cap="none" spc="0" normalizeH="0" noProof="0" dirty="0" err="1" smtClean="0">
                <a:ln>
                  <a:noFill/>
                </a:ln>
                <a:solidFill>
                  <a:srgbClr val="000000"/>
                </a:solidFill>
                <a:effectLst/>
                <a:uLnTx/>
                <a:uFillTx/>
                <a:latin typeface="Arial"/>
              </a:rPr>
              <a:t>thái</a:t>
            </a:r>
            <a:r>
              <a:rPr kumimoji="0" lang="en-US" sz="1600" b="0" i="0" u="none" strike="noStrike" kern="0" cap="none" spc="0" normalizeH="0" noProof="0" dirty="0" smtClean="0">
                <a:ln>
                  <a:noFill/>
                </a:ln>
                <a:solidFill>
                  <a:srgbClr val="000000"/>
                </a:solidFill>
                <a:effectLst/>
                <a:uLnTx/>
                <a:uFillTx/>
                <a:latin typeface="Arial"/>
              </a:rPr>
              <a:t> </a:t>
            </a:r>
            <a:r>
              <a:rPr kumimoji="0" lang="en-US" sz="1600" b="0" i="0" u="none" strike="noStrike" kern="0" cap="none" spc="0" normalizeH="0" baseline="0" noProof="0" dirty="0" smtClean="0">
                <a:ln>
                  <a:noFill/>
                </a:ln>
                <a:solidFill>
                  <a:srgbClr val="000000"/>
                </a:solidFill>
                <a:effectLst/>
                <a:uLnTx/>
                <a:uFillTx/>
                <a:latin typeface="Arial"/>
              </a:rPr>
              <a:t>-  </a:t>
            </a:r>
            <a:r>
              <a:rPr lang="en-US" sz="1600" kern="0" dirty="0" err="1" smtClean="0">
                <a:solidFill>
                  <a:srgbClr val="000000"/>
                </a:solidFill>
                <a:latin typeface="Arial"/>
              </a:rPr>
              <a:t>phần</a:t>
            </a:r>
            <a:r>
              <a:rPr lang="en-US" sz="1600" kern="0" dirty="0" smtClean="0">
                <a:solidFill>
                  <a:srgbClr val="000000"/>
                </a:solidFill>
                <a:latin typeface="Arial"/>
              </a:rPr>
              <a:t> tử </a:t>
            </a:r>
            <a:r>
              <a:rPr lang="en-US" sz="1600" kern="0" dirty="0" err="1" smtClean="0">
                <a:solidFill>
                  <a:srgbClr val="000000"/>
                </a:solidFill>
                <a:latin typeface="Arial"/>
              </a:rPr>
              <a:t>nhớ</a:t>
            </a:r>
            <a:r>
              <a:rPr lang="en-US" sz="1600" kern="0" dirty="0" smtClean="0">
                <a:solidFill>
                  <a:srgbClr val="000000"/>
                </a:solidFill>
                <a:latin typeface="Arial"/>
              </a:rPr>
              <a:t> - VD. thanh </a:t>
            </a:r>
            <a:r>
              <a:rPr lang="en-US" sz="1600" kern="0" dirty="0" err="1" smtClean="0">
                <a:solidFill>
                  <a:srgbClr val="000000"/>
                </a:solidFill>
                <a:latin typeface="Arial"/>
              </a:rPr>
              <a:t>ghi</a:t>
            </a:r>
            <a:r>
              <a:rPr lang="en-US" sz="1600" kern="0" dirty="0" smtClean="0">
                <a:solidFill>
                  <a:srgbClr val="000000"/>
                </a:solidFill>
                <a:latin typeface="Arial"/>
              </a:rPr>
              <a:t>, </a:t>
            </a:r>
            <a:r>
              <a:rPr lang="en-US" sz="1600" kern="0" dirty="0" err="1" smtClean="0">
                <a:solidFill>
                  <a:srgbClr val="000000"/>
                </a:solidFill>
                <a:latin typeface="Arial"/>
              </a:rPr>
              <a:t>bộ</a:t>
            </a:r>
            <a:r>
              <a:rPr lang="en-US" sz="1600" kern="0" dirty="0" smtClean="0">
                <a:solidFill>
                  <a:srgbClr val="000000"/>
                </a:solidFill>
                <a:latin typeface="Arial"/>
              </a:rPr>
              <a:t> </a:t>
            </a:r>
            <a:r>
              <a:rPr lang="en-US" sz="1600" kern="0" dirty="0" err="1" smtClean="0">
                <a:solidFill>
                  <a:srgbClr val="000000"/>
                </a:solidFill>
                <a:latin typeface="Arial"/>
              </a:rPr>
              <a:t>nhớ</a:t>
            </a:r>
            <a:r>
              <a:rPr lang="en-US" sz="1600" kern="0" dirty="0" smtClean="0">
                <a:solidFill>
                  <a:srgbClr val="000000"/>
                </a:solidFill>
                <a:latin typeface="Arial"/>
              </a:rPr>
              <a:t> </a:t>
            </a:r>
            <a:r>
              <a:rPr lang="en-US" sz="1600" kern="0" dirty="0" err="1" smtClean="0">
                <a:solidFill>
                  <a:srgbClr val="000000"/>
                </a:solidFill>
                <a:latin typeface="Arial"/>
              </a:rPr>
              <a:t>lệnh</a:t>
            </a:r>
            <a:r>
              <a:rPr lang="en-US" sz="1600" kern="0" dirty="0" smtClean="0">
                <a:solidFill>
                  <a:srgbClr val="000000"/>
                </a:solidFill>
                <a:latin typeface="Arial"/>
              </a:rPr>
              <a:t>, </a:t>
            </a:r>
            <a:r>
              <a:rPr lang="en-US" sz="1600" kern="0" dirty="0" err="1" smtClean="0">
                <a:solidFill>
                  <a:srgbClr val="000000"/>
                </a:solidFill>
                <a:latin typeface="Arial"/>
              </a:rPr>
              <a:t>bộ</a:t>
            </a:r>
            <a:r>
              <a:rPr lang="en-US" sz="1600" kern="0" dirty="0" smtClean="0">
                <a:solidFill>
                  <a:srgbClr val="000000"/>
                </a:solidFill>
                <a:latin typeface="Arial"/>
              </a:rPr>
              <a:t> </a:t>
            </a:r>
            <a:r>
              <a:rPr lang="en-US" sz="1600" kern="0" dirty="0" err="1" smtClean="0">
                <a:solidFill>
                  <a:srgbClr val="000000"/>
                </a:solidFill>
                <a:latin typeface="Arial"/>
              </a:rPr>
              <a:t>nhớ</a:t>
            </a:r>
            <a:r>
              <a:rPr lang="en-US" sz="1600" kern="0" dirty="0" smtClean="0">
                <a:solidFill>
                  <a:srgbClr val="000000"/>
                </a:solidFill>
                <a:latin typeface="Arial"/>
              </a:rPr>
              <a:t> </a:t>
            </a:r>
            <a:r>
              <a:rPr lang="en-US" sz="1600" kern="0" dirty="0" err="1" smtClean="0">
                <a:solidFill>
                  <a:srgbClr val="000000"/>
                </a:solidFill>
                <a:latin typeface="Arial"/>
              </a:rPr>
              <a:t>dữ</a:t>
            </a:r>
            <a:r>
              <a:rPr lang="en-US" sz="1600" kern="0" dirty="0" smtClean="0">
                <a:solidFill>
                  <a:srgbClr val="000000"/>
                </a:solidFill>
                <a:latin typeface="Arial"/>
              </a:rPr>
              <a:t> </a:t>
            </a:r>
            <a:r>
              <a:rPr lang="en-US" sz="1600" kern="0" dirty="0" err="1" smtClean="0">
                <a:solidFill>
                  <a:srgbClr val="000000"/>
                </a:solidFill>
                <a:latin typeface="Arial"/>
              </a:rPr>
              <a:t>liệu</a:t>
            </a:r>
            <a:r>
              <a:rPr lang="en-US" sz="1600" kern="0" dirty="0" smtClean="0">
                <a:solidFill>
                  <a:srgbClr val="000000"/>
                </a:solidFill>
                <a:latin typeface="Arial"/>
              </a:rPr>
              <a:t>.</a:t>
            </a:r>
          </a:p>
          <a:p>
            <a:pPr marL="742950" lvl="1" indent="-285750" eaLnBrk="0" fontAlgn="base" hangingPunct="0">
              <a:lnSpc>
                <a:spcPct val="95000"/>
              </a:lnSpc>
              <a:spcBef>
                <a:spcPct val="20000"/>
              </a:spcBef>
              <a:spcAft>
                <a:spcPct val="0"/>
              </a:spcAft>
              <a:buClr>
                <a:srgbClr val="FC0128"/>
              </a:buClr>
              <a:buSzPct val="75000"/>
              <a:buFontTx/>
              <a:buChar char="-"/>
              <a:defRPr/>
            </a:pPr>
            <a:r>
              <a:rPr kumimoji="0" lang="en-US" sz="1600" b="0" i="0" u="none" strike="noStrike" kern="0" cap="none" spc="0" normalizeH="0" baseline="0" noProof="0" dirty="0" err="1" smtClean="0">
                <a:ln>
                  <a:noFill/>
                </a:ln>
                <a:solidFill>
                  <a:srgbClr val="000000"/>
                </a:solidFill>
                <a:effectLst/>
                <a:uLnTx/>
                <a:uFillTx/>
                <a:latin typeface="Arial"/>
              </a:rPr>
              <a:t>Kích</a:t>
            </a:r>
            <a:r>
              <a:rPr kumimoji="0" lang="en-US" sz="1600" b="0" i="0" u="none" strike="noStrike" kern="0" cap="none" spc="0" normalizeH="0" noProof="0" dirty="0" smtClean="0">
                <a:ln>
                  <a:noFill/>
                </a:ln>
                <a:solidFill>
                  <a:srgbClr val="000000"/>
                </a:solidFill>
                <a:effectLst/>
                <a:uLnTx/>
                <a:uFillTx/>
                <a:latin typeface="Arial"/>
              </a:rPr>
              <a:t> </a:t>
            </a:r>
            <a:r>
              <a:rPr kumimoji="0" lang="en-US" sz="1600" b="0" i="0" u="none" strike="noStrike" kern="0" cap="none" spc="0" normalizeH="0" noProof="0" dirty="0" err="1" smtClean="0">
                <a:ln>
                  <a:noFill/>
                </a:ln>
                <a:solidFill>
                  <a:srgbClr val="000000"/>
                </a:solidFill>
                <a:effectLst/>
                <a:uLnTx/>
                <a:uFillTx/>
                <a:latin typeface="Arial"/>
              </a:rPr>
              <a:t>hoạt</a:t>
            </a:r>
            <a:r>
              <a:rPr kumimoji="0" lang="en-US" sz="1600" b="0" i="0" u="none" strike="noStrike" kern="0" cap="none" spc="0" normalizeH="0" noProof="0" dirty="0" smtClean="0">
                <a:ln>
                  <a:noFill/>
                </a:ln>
                <a:solidFill>
                  <a:srgbClr val="000000"/>
                </a:solidFill>
                <a:effectLst/>
                <a:uLnTx/>
                <a:uFillTx/>
                <a:latin typeface="Arial"/>
              </a:rPr>
              <a:t> </a:t>
            </a:r>
            <a:r>
              <a:rPr kumimoji="0" lang="en-US" sz="1600" b="0" i="0" u="none" strike="noStrike" kern="0" cap="none" spc="0" normalizeH="0" noProof="0" dirty="0" err="1" smtClean="0">
                <a:ln>
                  <a:noFill/>
                </a:ln>
                <a:solidFill>
                  <a:srgbClr val="000000"/>
                </a:solidFill>
                <a:effectLst/>
                <a:uLnTx/>
                <a:uFillTx/>
                <a:latin typeface="Arial"/>
              </a:rPr>
              <a:t>theo</a:t>
            </a:r>
            <a:r>
              <a:rPr kumimoji="0" lang="en-US" sz="1600" b="0" i="0" u="none" strike="noStrike" kern="0" cap="none" spc="0" normalizeH="0" noProof="0" dirty="0" smtClean="0">
                <a:ln>
                  <a:noFill/>
                </a:ln>
                <a:solidFill>
                  <a:srgbClr val="000000"/>
                </a:solidFill>
                <a:effectLst/>
                <a:uLnTx/>
                <a:uFillTx/>
                <a:latin typeface="Arial"/>
              </a:rPr>
              <a:t> </a:t>
            </a:r>
            <a:r>
              <a:rPr lang="en-US" sz="1600" kern="0" dirty="0" smtClean="0">
                <a:solidFill>
                  <a:srgbClr val="000000"/>
                </a:solidFill>
                <a:latin typeface="Arial"/>
              </a:rPr>
              <a:t>s</a:t>
            </a:r>
            <a:r>
              <a:rPr kumimoji="0" lang="en-US" sz="1600" b="0" i="0" u="none" strike="noStrike" kern="0" cap="none" spc="0" normalizeH="0" noProof="0" dirty="0" err="1" smtClean="0">
                <a:ln>
                  <a:noFill/>
                </a:ln>
                <a:solidFill>
                  <a:srgbClr val="000000"/>
                </a:solidFill>
                <a:effectLst/>
                <a:uLnTx/>
                <a:uFillTx/>
                <a:latin typeface="Arial"/>
              </a:rPr>
              <a:t>ườn</a:t>
            </a:r>
            <a:r>
              <a:rPr kumimoji="0" lang="en-US" sz="1600" b="0" i="0" u="none" strike="noStrike" kern="0" cap="none" spc="0" normalizeH="0" baseline="0" noProof="0" dirty="0" smtClean="0">
                <a:ln>
                  <a:noFill/>
                </a:ln>
                <a:solidFill>
                  <a:srgbClr val="000000"/>
                </a:solidFill>
                <a:effectLst/>
                <a:uLnTx/>
                <a:uFillTx/>
                <a:latin typeface="Arial"/>
              </a:rPr>
              <a:t> – </a:t>
            </a:r>
            <a:r>
              <a:rPr kumimoji="0" lang="en-US" sz="1600" b="0" i="0" u="none" strike="noStrike" kern="0" cap="none" spc="0" normalizeH="0" baseline="0" noProof="0" dirty="0" err="1" smtClean="0">
                <a:ln>
                  <a:noFill/>
                </a:ln>
                <a:solidFill>
                  <a:srgbClr val="000000"/>
                </a:solidFill>
                <a:effectLst/>
                <a:uLnTx/>
                <a:uFillTx/>
                <a:latin typeface="Arial"/>
              </a:rPr>
              <a:t>các</a:t>
            </a:r>
            <a:r>
              <a:rPr kumimoji="0" lang="en-US" sz="1600" b="0" i="0" u="none" strike="noStrike" kern="0" cap="none" spc="0" normalizeH="0" noProof="0" dirty="0" smtClean="0">
                <a:ln>
                  <a:noFill/>
                </a:ln>
                <a:solidFill>
                  <a:srgbClr val="000000"/>
                </a:solidFill>
                <a:effectLst/>
                <a:uLnTx/>
                <a:uFillTx/>
                <a:latin typeface="Arial"/>
              </a:rPr>
              <a:t> </a:t>
            </a:r>
            <a:r>
              <a:rPr kumimoji="0" lang="en-US" sz="1600" b="0" i="0" u="none" strike="noStrike" kern="0" cap="none" spc="0" normalizeH="0" noProof="0" dirty="0" err="1" smtClean="0">
                <a:ln>
                  <a:noFill/>
                </a:ln>
                <a:solidFill>
                  <a:srgbClr val="000000"/>
                </a:solidFill>
                <a:effectLst/>
                <a:uLnTx/>
                <a:uFillTx/>
                <a:latin typeface="Arial"/>
              </a:rPr>
              <a:t>trạng</a:t>
            </a:r>
            <a:r>
              <a:rPr kumimoji="0" lang="en-US" sz="1600" b="0" i="0" u="none" strike="noStrike" kern="0" cap="none" spc="0" normalizeH="0" noProof="0" dirty="0" smtClean="0">
                <a:ln>
                  <a:noFill/>
                </a:ln>
                <a:solidFill>
                  <a:srgbClr val="000000"/>
                </a:solidFill>
                <a:effectLst/>
                <a:uLnTx/>
                <a:uFillTx/>
                <a:latin typeface="Arial"/>
              </a:rPr>
              <a:t> </a:t>
            </a:r>
            <a:r>
              <a:rPr kumimoji="0" lang="en-US" sz="1600" b="0" i="0" u="none" strike="noStrike" kern="0" cap="none" spc="0" normalizeH="0" noProof="0" dirty="0" err="1" smtClean="0">
                <a:ln>
                  <a:noFill/>
                </a:ln>
                <a:solidFill>
                  <a:srgbClr val="000000"/>
                </a:solidFill>
                <a:effectLst/>
                <a:uLnTx/>
                <a:uFillTx/>
                <a:latin typeface="Arial"/>
              </a:rPr>
              <a:t>thái</a:t>
            </a:r>
            <a:r>
              <a:rPr kumimoji="0" lang="en-US" sz="1600" b="0" i="0" u="none" strike="noStrike" kern="0" cap="none" spc="0" normalizeH="0" noProof="0" dirty="0" smtClean="0">
                <a:ln>
                  <a:noFill/>
                </a:ln>
                <a:solidFill>
                  <a:srgbClr val="000000"/>
                </a:solidFill>
                <a:effectLst/>
                <a:uLnTx/>
                <a:uFillTx/>
                <a:latin typeface="Arial"/>
              </a:rPr>
              <a:t> </a:t>
            </a:r>
            <a:r>
              <a:rPr kumimoji="0" lang="en-US" sz="1600" b="0" i="0" u="none" strike="noStrike" kern="0" cap="none" spc="0" normalizeH="0" noProof="0" dirty="0" err="1" smtClean="0">
                <a:ln>
                  <a:noFill/>
                </a:ln>
                <a:solidFill>
                  <a:srgbClr val="000000"/>
                </a:solidFill>
                <a:effectLst/>
                <a:uLnTx/>
                <a:uFillTx/>
                <a:latin typeface="Arial"/>
              </a:rPr>
              <a:t>thay</a:t>
            </a:r>
            <a:r>
              <a:rPr kumimoji="0" lang="en-US" sz="1600" b="0" i="0" u="none" strike="noStrike" kern="0" cap="none" spc="0" normalizeH="0" noProof="0" dirty="0" smtClean="0">
                <a:ln>
                  <a:noFill/>
                </a:ln>
                <a:solidFill>
                  <a:srgbClr val="000000"/>
                </a:solidFill>
                <a:effectLst/>
                <a:uLnTx/>
                <a:uFillTx/>
                <a:latin typeface="Arial"/>
              </a:rPr>
              <a:t> </a:t>
            </a:r>
            <a:r>
              <a:rPr kumimoji="0" lang="en-US" sz="1600" b="0" i="0" u="none" strike="noStrike" kern="0" cap="none" spc="0" normalizeH="0" noProof="0" dirty="0" err="1" smtClean="0">
                <a:ln>
                  <a:noFill/>
                </a:ln>
                <a:solidFill>
                  <a:srgbClr val="000000"/>
                </a:solidFill>
                <a:effectLst/>
                <a:uLnTx/>
                <a:uFillTx/>
                <a:latin typeface="Arial"/>
              </a:rPr>
              <a:t>đối</a:t>
            </a:r>
            <a:r>
              <a:rPr kumimoji="0" lang="en-US" sz="1600" b="0" i="0" u="none" strike="noStrike" kern="0" cap="none" spc="0" normalizeH="0" noProof="0" dirty="0" smtClean="0">
                <a:ln>
                  <a:noFill/>
                </a:ln>
                <a:solidFill>
                  <a:srgbClr val="000000"/>
                </a:solidFill>
                <a:effectLst/>
                <a:uLnTx/>
                <a:uFillTx/>
                <a:latin typeface="Arial"/>
              </a:rPr>
              <a:t> </a:t>
            </a:r>
            <a:r>
              <a:rPr kumimoji="0" lang="en-US" sz="1600" b="0" i="0" u="none" strike="noStrike" kern="0" cap="none" spc="0" normalizeH="0" noProof="0" dirty="0" err="1" smtClean="0">
                <a:ln>
                  <a:noFill/>
                </a:ln>
                <a:solidFill>
                  <a:srgbClr val="000000"/>
                </a:solidFill>
                <a:effectLst/>
                <a:uLnTx/>
                <a:uFillTx/>
                <a:latin typeface="Arial"/>
              </a:rPr>
              <a:t>khi</a:t>
            </a:r>
            <a:r>
              <a:rPr kumimoji="0" lang="en-US" sz="1600" b="0" i="0" u="none" strike="noStrike" kern="0" cap="none" spc="0" normalizeH="0" noProof="0" dirty="0" smtClean="0">
                <a:ln>
                  <a:noFill/>
                </a:ln>
                <a:solidFill>
                  <a:srgbClr val="000000"/>
                </a:solidFill>
                <a:effectLst/>
                <a:uLnTx/>
                <a:uFillTx/>
                <a:latin typeface="Arial"/>
              </a:rPr>
              <a:t> </a:t>
            </a:r>
            <a:r>
              <a:rPr kumimoji="0" lang="en-US" sz="1600" b="0" i="0" u="none" strike="noStrike" kern="0" cap="none" spc="0" normalizeH="0" noProof="0" dirty="0" err="1" smtClean="0">
                <a:ln>
                  <a:noFill/>
                </a:ln>
                <a:solidFill>
                  <a:srgbClr val="000000"/>
                </a:solidFill>
                <a:effectLst/>
                <a:uLnTx/>
                <a:uFillTx/>
                <a:latin typeface="Arial"/>
              </a:rPr>
              <a:t>có</a:t>
            </a:r>
            <a:r>
              <a:rPr kumimoji="0" lang="en-US" sz="1600" b="0" i="0" u="none" strike="noStrike" kern="0" cap="none" spc="0" normalizeH="0" noProof="0" dirty="0" smtClean="0">
                <a:ln>
                  <a:noFill/>
                </a:ln>
                <a:solidFill>
                  <a:srgbClr val="000000"/>
                </a:solidFill>
                <a:effectLst/>
                <a:uLnTx/>
                <a:uFillTx/>
                <a:latin typeface="Arial"/>
              </a:rPr>
              <a:t> </a:t>
            </a:r>
            <a:r>
              <a:rPr lang="en-US" sz="1600" kern="0" dirty="0" smtClean="0">
                <a:solidFill>
                  <a:srgbClr val="000000"/>
                </a:solidFill>
                <a:latin typeface="Arial"/>
              </a:rPr>
              <a:t>s</a:t>
            </a:r>
            <a:r>
              <a:rPr kumimoji="0" lang="en-US" sz="1600" b="0" i="0" u="none" strike="noStrike" kern="0" cap="none" spc="0" normalizeH="0" noProof="0" dirty="0" err="1" smtClean="0">
                <a:ln>
                  <a:noFill/>
                </a:ln>
                <a:solidFill>
                  <a:srgbClr val="000000"/>
                </a:solidFill>
                <a:effectLst/>
                <a:uLnTx/>
                <a:uFillTx/>
                <a:latin typeface="Arial"/>
              </a:rPr>
              <a:t>ườn</a:t>
            </a:r>
            <a:r>
              <a:rPr kumimoji="0" lang="en-US" sz="1600" b="0" i="0" u="none" strike="noStrike" kern="0" cap="none" spc="0" normalizeH="0" noProof="0" dirty="0" smtClean="0">
                <a:ln>
                  <a:noFill/>
                </a:ln>
                <a:solidFill>
                  <a:srgbClr val="000000"/>
                </a:solidFill>
                <a:effectLst/>
                <a:uLnTx/>
                <a:uFillTx/>
                <a:latin typeface="Arial"/>
              </a:rPr>
              <a:t> </a:t>
            </a:r>
            <a:r>
              <a:rPr kumimoji="0" lang="en-US" sz="1600" b="0" i="0" u="none" strike="noStrike" kern="0" cap="none" spc="0" normalizeH="0" noProof="0" dirty="0" err="1" smtClean="0">
                <a:ln>
                  <a:noFill/>
                </a:ln>
                <a:solidFill>
                  <a:srgbClr val="000000"/>
                </a:solidFill>
                <a:effectLst/>
                <a:uLnTx/>
                <a:uFillTx/>
                <a:latin typeface="Arial"/>
              </a:rPr>
              <a:t>xung</a:t>
            </a:r>
            <a:endParaRPr kumimoji="0" lang="en-US" sz="1600" b="0" i="0" u="none" strike="noStrike" kern="0" cap="none" spc="0" normalizeH="0" baseline="0" noProof="0" dirty="0" smtClean="0">
              <a:ln>
                <a:noFill/>
              </a:ln>
              <a:solidFill>
                <a:srgbClr val="000000"/>
              </a:solidFill>
              <a:effectLst/>
              <a:uLnTx/>
              <a:uFillTx/>
              <a:latin typeface="Arial"/>
            </a:endParaRPr>
          </a:p>
          <a:p>
            <a:pPr marL="342900" marR="0" lvl="0" indent="-342900" algn="l" defTabSz="914400" rtl="0" eaLnBrk="0" fontAlgn="base" latinLnBrk="0" hangingPunct="0">
              <a:lnSpc>
                <a:spcPct val="95000"/>
              </a:lnSpc>
              <a:spcBef>
                <a:spcPct val="20000"/>
              </a:spcBef>
              <a:spcAft>
                <a:spcPct val="0"/>
              </a:spcAft>
              <a:buClr>
                <a:srgbClr val="FC0128"/>
              </a:buClr>
              <a:buSzPct val="75000"/>
              <a:buFont typeface="Wingdings" pitchFamily="2" charset="2"/>
              <a:buChar char="q"/>
              <a:tabLst/>
              <a:defRPr/>
            </a:pPr>
            <a:r>
              <a:rPr lang="en-US" sz="1600" b="1" kern="0" dirty="0" err="1" smtClean="0">
                <a:solidFill>
                  <a:srgbClr val="000000"/>
                </a:solidFill>
                <a:latin typeface="Arial"/>
              </a:rPr>
              <a:t>Đọc</a:t>
            </a:r>
            <a:r>
              <a:rPr lang="en-US" sz="1600" b="1" kern="0" dirty="0" smtClean="0">
                <a:solidFill>
                  <a:srgbClr val="000000"/>
                </a:solidFill>
                <a:latin typeface="Arial"/>
              </a:rPr>
              <a:t> </a:t>
            </a:r>
            <a:r>
              <a:rPr lang="en-US" sz="1600" b="1" kern="0" dirty="0" err="1" smtClean="0">
                <a:solidFill>
                  <a:srgbClr val="000000"/>
                </a:solidFill>
                <a:latin typeface="Arial"/>
              </a:rPr>
              <a:t>nội</a:t>
            </a:r>
            <a:r>
              <a:rPr lang="en-US" sz="1600" b="1" kern="0" dirty="0" smtClean="0">
                <a:solidFill>
                  <a:srgbClr val="000000"/>
                </a:solidFill>
                <a:latin typeface="Arial"/>
              </a:rPr>
              <a:t> dung </a:t>
            </a:r>
            <a:r>
              <a:rPr lang="en-US" sz="1600" b="1" kern="0" dirty="0" err="1" smtClean="0">
                <a:solidFill>
                  <a:srgbClr val="000000"/>
                </a:solidFill>
                <a:latin typeface="Arial"/>
              </a:rPr>
              <a:t>của</a:t>
            </a:r>
            <a:r>
              <a:rPr lang="en-US" sz="1600" b="1" kern="0" dirty="0" smtClean="0">
                <a:solidFill>
                  <a:srgbClr val="000000"/>
                </a:solidFill>
                <a:latin typeface="Arial"/>
              </a:rPr>
              <a:t> </a:t>
            </a:r>
            <a:r>
              <a:rPr lang="en-US" sz="1600" b="1" kern="0" dirty="0" err="1" smtClean="0">
                <a:solidFill>
                  <a:srgbClr val="000000"/>
                </a:solidFill>
                <a:latin typeface="Arial"/>
              </a:rPr>
              <a:t>phần</a:t>
            </a:r>
            <a:r>
              <a:rPr lang="en-US" sz="1600" b="1" kern="0" dirty="0" smtClean="0">
                <a:solidFill>
                  <a:srgbClr val="000000"/>
                </a:solidFill>
                <a:latin typeface="Arial"/>
              </a:rPr>
              <a:t> tử </a:t>
            </a:r>
            <a:r>
              <a:rPr lang="en-US" sz="1600" b="1" kern="0" dirty="0" err="1" smtClean="0">
                <a:solidFill>
                  <a:srgbClr val="000000"/>
                </a:solidFill>
                <a:latin typeface="Arial"/>
              </a:rPr>
              <a:t>trạng</a:t>
            </a:r>
            <a:r>
              <a:rPr lang="en-US" sz="1600" b="1" kern="0" dirty="0" smtClean="0">
                <a:solidFill>
                  <a:srgbClr val="000000"/>
                </a:solidFill>
                <a:latin typeface="Arial"/>
              </a:rPr>
              <a:t> </a:t>
            </a:r>
            <a:r>
              <a:rPr lang="en-US" sz="1600" b="1" kern="0" dirty="0" err="1" smtClean="0">
                <a:solidFill>
                  <a:srgbClr val="000000"/>
                </a:solidFill>
                <a:latin typeface="Arial"/>
              </a:rPr>
              <a:t>thái</a:t>
            </a:r>
            <a:r>
              <a:rPr lang="en-US" sz="1600" b="1" kern="0" dirty="0" smtClean="0">
                <a:solidFill>
                  <a:srgbClr val="000000"/>
                </a:solidFill>
                <a:latin typeface="Arial"/>
              </a:rPr>
              <a:t> </a:t>
            </a:r>
            <a:r>
              <a:rPr lang="en-US" sz="1600" b="1" kern="0" dirty="0" smtClean="0">
                <a:solidFill>
                  <a:srgbClr val="000000"/>
                </a:solidFill>
                <a:latin typeface="Arial"/>
                <a:sym typeface="Wingdings" pitchFamily="2" charset="2"/>
              </a:rPr>
              <a:t></a:t>
            </a:r>
            <a:r>
              <a:rPr lang="en-US" sz="1600" b="1" kern="0" dirty="0" smtClean="0">
                <a:solidFill>
                  <a:srgbClr val="000000"/>
                </a:solidFill>
                <a:latin typeface="Arial"/>
              </a:rPr>
              <a:t> </a:t>
            </a:r>
            <a:r>
              <a:rPr lang="en-US" sz="1600" b="1" kern="0" dirty="0" err="1" smtClean="0">
                <a:solidFill>
                  <a:srgbClr val="000000"/>
                </a:solidFill>
                <a:latin typeface="Arial"/>
              </a:rPr>
              <a:t>tính</a:t>
            </a:r>
            <a:r>
              <a:rPr lang="en-US" sz="1600" b="1" kern="0" dirty="0" smtClean="0">
                <a:solidFill>
                  <a:srgbClr val="000000"/>
                </a:solidFill>
                <a:latin typeface="Arial"/>
              </a:rPr>
              <a:t> </a:t>
            </a:r>
            <a:r>
              <a:rPr lang="en-US" sz="1600" b="1" kern="0" dirty="0" err="1" smtClean="0">
                <a:solidFill>
                  <a:srgbClr val="000000"/>
                </a:solidFill>
                <a:latin typeface="Arial"/>
              </a:rPr>
              <a:t>giá</a:t>
            </a:r>
            <a:r>
              <a:rPr lang="en-US" sz="1600" b="1" kern="0" dirty="0" smtClean="0">
                <a:solidFill>
                  <a:srgbClr val="000000"/>
                </a:solidFill>
                <a:latin typeface="Arial"/>
              </a:rPr>
              <a:t> </a:t>
            </a:r>
            <a:r>
              <a:rPr lang="en-US" sz="1600" b="1" kern="0" dirty="0" err="1" smtClean="0">
                <a:solidFill>
                  <a:srgbClr val="000000"/>
                </a:solidFill>
                <a:latin typeface="Arial"/>
              </a:rPr>
              <a:t>trị</a:t>
            </a:r>
            <a:r>
              <a:rPr lang="en-US" sz="1600" b="1" kern="0" dirty="0" smtClean="0">
                <a:solidFill>
                  <a:srgbClr val="000000"/>
                </a:solidFill>
                <a:latin typeface="Arial"/>
              </a:rPr>
              <a:t> </a:t>
            </a:r>
            <a:r>
              <a:rPr lang="en-US" sz="1600" b="1" kern="0" dirty="0" err="1" smtClean="0">
                <a:solidFill>
                  <a:srgbClr val="000000"/>
                </a:solidFill>
                <a:latin typeface="Arial"/>
              </a:rPr>
              <a:t>bằng</a:t>
            </a:r>
            <a:r>
              <a:rPr lang="en-US" sz="1600" b="1" kern="0" dirty="0" smtClean="0">
                <a:solidFill>
                  <a:srgbClr val="000000"/>
                </a:solidFill>
                <a:latin typeface="Arial"/>
              </a:rPr>
              <a:t> logic </a:t>
            </a:r>
            <a:r>
              <a:rPr lang="en-US" sz="1600" b="1" kern="0" dirty="0" err="1" smtClean="0">
                <a:solidFill>
                  <a:srgbClr val="000000"/>
                </a:solidFill>
                <a:latin typeface="Arial"/>
              </a:rPr>
              <a:t>tổ</a:t>
            </a:r>
            <a:r>
              <a:rPr lang="en-US" sz="1600" b="1" kern="0" dirty="0" smtClean="0">
                <a:solidFill>
                  <a:srgbClr val="000000"/>
                </a:solidFill>
                <a:latin typeface="Arial"/>
              </a:rPr>
              <a:t> </a:t>
            </a:r>
            <a:r>
              <a:rPr lang="en-US" sz="1600" b="1" kern="0" dirty="0" err="1" smtClean="0">
                <a:solidFill>
                  <a:srgbClr val="000000"/>
                </a:solidFill>
                <a:latin typeface="Arial"/>
              </a:rPr>
              <a:t>hợp</a:t>
            </a:r>
            <a:r>
              <a:rPr lang="en-US" sz="1600" b="1" kern="0" dirty="0" smtClean="0">
                <a:solidFill>
                  <a:srgbClr val="000000"/>
                </a:solidFill>
                <a:latin typeface="Arial"/>
              </a:rPr>
              <a:t> </a:t>
            </a:r>
            <a:r>
              <a:rPr lang="en-US" sz="1600" b="1" kern="0" dirty="0" smtClean="0">
                <a:solidFill>
                  <a:srgbClr val="000000"/>
                </a:solidFill>
                <a:latin typeface="Arial"/>
                <a:sym typeface="Wingdings" pitchFamily="2" charset="2"/>
              </a:rPr>
              <a:t></a:t>
            </a:r>
            <a:r>
              <a:rPr lang="en-US" sz="1600" b="1" kern="0" dirty="0" smtClean="0">
                <a:solidFill>
                  <a:srgbClr val="000000"/>
                </a:solidFill>
                <a:latin typeface="Arial"/>
              </a:rPr>
              <a:t> </a:t>
            </a:r>
            <a:r>
              <a:rPr lang="en-US" sz="1600" b="1" kern="0" dirty="0" err="1" smtClean="0">
                <a:solidFill>
                  <a:srgbClr val="000000"/>
                </a:solidFill>
                <a:latin typeface="Arial"/>
              </a:rPr>
              <a:t>ghi</a:t>
            </a:r>
            <a:r>
              <a:rPr lang="en-US" sz="1600" b="1" kern="0" dirty="0" smtClean="0">
                <a:solidFill>
                  <a:srgbClr val="000000"/>
                </a:solidFill>
                <a:latin typeface="Arial"/>
              </a:rPr>
              <a:t> </a:t>
            </a:r>
            <a:r>
              <a:rPr lang="en-US" sz="1600" b="1" kern="0" dirty="0" err="1" smtClean="0">
                <a:solidFill>
                  <a:srgbClr val="000000"/>
                </a:solidFill>
                <a:latin typeface="Arial"/>
              </a:rPr>
              <a:t>kết</a:t>
            </a:r>
            <a:r>
              <a:rPr lang="en-US" sz="1600" b="1" kern="0" dirty="0" smtClean="0">
                <a:solidFill>
                  <a:srgbClr val="000000"/>
                </a:solidFill>
                <a:latin typeface="Arial"/>
              </a:rPr>
              <a:t> </a:t>
            </a:r>
            <a:r>
              <a:rPr lang="en-US" sz="1600" b="1" kern="0" dirty="0" err="1" smtClean="0">
                <a:solidFill>
                  <a:srgbClr val="000000"/>
                </a:solidFill>
                <a:latin typeface="Arial"/>
              </a:rPr>
              <a:t>quả</a:t>
            </a:r>
            <a:r>
              <a:rPr lang="en-US" sz="1600" b="1" kern="0" dirty="0" smtClean="0">
                <a:solidFill>
                  <a:srgbClr val="000000"/>
                </a:solidFill>
                <a:latin typeface="Arial"/>
              </a:rPr>
              <a:t> </a:t>
            </a:r>
            <a:r>
              <a:rPr lang="en-US" sz="1600" b="1" kern="0" dirty="0" err="1" smtClean="0">
                <a:solidFill>
                  <a:srgbClr val="000000"/>
                </a:solidFill>
                <a:latin typeface="Arial"/>
              </a:rPr>
              <a:t>vào</a:t>
            </a:r>
            <a:r>
              <a:rPr lang="en-US" sz="1600" b="1" kern="0" dirty="0" smtClean="0">
                <a:solidFill>
                  <a:srgbClr val="000000"/>
                </a:solidFill>
                <a:latin typeface="Arial"/>
              </a:rPr>
              <a:t> </a:t>
            </a:r>
            <a:r>
              <a:rPr lang="en-US" sz="1600" b="1" kern="0" dirty="0" err="1" smtClean="0">
                <a:solidFill>
                  <a:srgbClr val="000000"/>
                </a:solidFill>
                <a:latin typeface="Arial"/>
              </a:rPr>
              <a:t>phần</a:t>
            </a:r>
            <a:r>
              <a:rPr lang="en-US" sz="1600" b="1" kern="0" dirty="0" smtClean="0">
                <a:solidFill>
                  <a:srgbClr val="000000"/>
                </a:solidFill>
                <a:latin typeface="Arial"/>
              </a:rPr>
              <a:t> tử </a:t>
            </a:r>
            <a:r>
              <a:rPr lang="en-US" sz="1600" b="1" kern="0" dirty="0" err="1" smtClean="0">
                <a:solidFill>
                  <a:srgbClr val="000000"/>
                </a:solidFill>
                <a:latin typeface="Arial"/>
              </a:rPr>
              <a:t>trạng</a:t>
            </a:r>
            <a:r>
              <a:rPr lang="en-US" sz="1600" b="1" kern="0" dirty="0" smtClean="0">
                <a:solidFill>
                  <a:srgbClr val="000000"/>
                </a:solidFill>
                <a:latin typeface="Arial"/>
              </a:rPr>
              <a:t> </a:t>
            </a:r>
            <a:r>
              <a:rPr lang="en-US" sz="1600" b="1" kern="0" dirty="0" err="1" smtClean="0">
                <a:solidFill>
                  <a:srgbClr val="000000"/>
                </a:solidFill>
                <a:latin typeface="Arial"/>
              </a:rPr>
              <a:t>thái</a:t>
            </a:r>
            <a:endParaRPr lang="en-US" sz="1600" b="1" kern="0" dirty="0" smtClean="0">
              <a:solidFill>
                <a:srgbClr val="000000"/>
              </a:solidFill>
              <a:latin typeface="Arial"/>
            </a:endParaRPr>
          </a:p>
          <a:p>
            <a:pPr marL="342900" indent="-342900" eaLnBrk="0" fontAlgn="base" hangingPunct="0">
              <a:lnSpc>
                <a:spcPct val="95000"/>
              </a:lnSpc>
              <a:spcBef>
                <a:spcPct val="20000"/>
              </a:spcBef>
              <a:spcAft>
                <a:spcPct val="0"/>
              </a:spcAft>
              <a:buClr>
                <a:srgbClr val="FC0128"/>
              </a:buClr>
              <a:buSzPct val="75000"/>
              <a:buFont typeface="Wingdings" pitchFamily="2" charset="2"/>
              <a:buChar char="q"/>
              <a:defRPr/>
            </a:pPr>
            <a:r>
              <a:rPr lang="en-US" sz="1600" kern="0" dirty="0" err="1">
                <a:solidFill>
                  <a:srgbClr val="000000"/>
                </a:solidFill>
                <a:latin typeface="Arial"/>
                <a:cs typeface="Arial"/>
              </a:rPr>
              <a:t>Các</a:t>
            </a:r>
            <a:r>
              <a:rPr lang="en-US" sz="1600" kern="0" dirty="0">
                <a:solidFill>
                  <a:srgbClr val="000000"/>
                </a:solidFill>
                <a:latin typeface="Arial"/>
                <a:cs typeface="Arial"/>
              </a:rPr>
              <a:t> </a:t>
            </a:r>
            <a:r>
              <a:rPr lang="en-US" sz="1600" kern="0" dirty="0" err="1">
                <a:solidFill>
                  <a:srgbClr val="000000"/>
                </a:solidFill>
                <a:latin typeface="Arial"/>
                <a:cs typeface="Arial"/>
              </a:rPr>
              <a:t>phần</a:t>
            </a:r>
            <a:r>
              <a:rPr lang="en-US" sz="1600" kern="0" dirty="0">
                <a:solidFill>
                  <a:srgbClr val="000000"/>
                </a:solidFill>
                <a:latin typeface="Arial"/>
                <a:cs typeface="Arial"/>
              </a:rPr>
              <a:t> </a:t>
            </a:r>
            <a:r>
              <a:rPr lang="en-US" sz="1600" kern="0" dirty="0" err="1">
                <a:solidFill>
                  <a:srgbClr val="000000"/>
                </a:solidFill>
                <a:latin typeface="Arial"/>
                <a:cs typeface="Arial"/>
              </a:rPr>
              <a:t>tử</a:t>
            </a:r>
            <a:r>
              <a:rPr lang="en-US" sz="1600" kern="0" dirty="0">
                <a:solidFill>
                  <a:srgbClr val="000000"/>
                </a:solidFill>
                <a:latin typeface="Arial"/>
                <a:cs typeface="Arial"/>
              </a:rPr>
              <a:t> </a:t>
            </a:r>
            <a:r>
              <a:rPr lang="en-US" sz="1600" kern="0" dirty="0" err="1">
                <a:solidFill>
                  <a:srgbClr val="000000"/>
                </a:solidFill>
                <a:latin typeface="Arial"/>
                <a:cs typeface="Arial"/>
              </a:rPr>
              <a:t>trạng</a:t>
            </a:r>
            <a:r>
              <a:rPr lang="en-US" sz="1600" kern="0" dirty="0">
                <a:solidFill>
                  <a:srgbClr val="000000"/>
                </a:solidFill>
                <a:latin typeface="Arial"/>
                <a:cs typeface="Arial"/>
              </a:rPr>
              <a:t> </a:t>
            </a:r>
            <a:r>
              <a:rPr lang="en-US" sz="1600" kern="0" dirty="0" err="1">
                <a:solidFill>
                  <a:srgbClr val="000000"/>
                </a:solidFill>
                <a:latin typeface="Arial"/>
                <a:cs typeface="Arial"/>
              </a:rPr>
              <a:t>thái</a:t>
            </a:r>
            <a:r>
              <a:rPr lang="en-US" sz="1600" kern="0" dirty="0">
                <a:solidFill>
                  <a:srgbClr val="000000"/>
                </a:solidFill>
                <a:latin typeface="Arial"/>
                <a:cs typeface="Arial"/>
              </a:rPr>
              <a:t> </a:t>
            </a:r>
            <a:r>
              <a:rPr lang="en-US" sz="1600" kern="0" dirty="0" err="1">
                <a:solidFill>
                  <a:srgbClr val="000000"/>
                </a:solidFill>
                <a:latin typeface="Arial"/>
                <a:cs typeface="Arial"/>
              </a:rPr>
              <a:t>được</a:t>
            </a:r>
            <a:r>
              <a:rPr lang="en-US" sz="1600" kern="0" dirty="0">
                <a:solidFill>
                  <a:srgbClr val="000000"/>
                </a:solidFill>
                <a:latin typeface="Arial"/>
                <a:cs typeface="Arial"/>
              </a:rPr>
              <a:t> </a:t>
            </a:r>
            <a:r>
              <a:rPr lang="en-US" sz="1600" kern="0" dirty="0" err="1">
                <a:solidFill>
                  <a:srgbClr val="000000"/>
                </a:solidFill>
                <a:latin typeface="Arial"/>
                <a:cs typeface="Arial"/>
              </a:rPr>
              <a:t>ghi</a:t>
            </a:r>
            <a:r>
              <a:rPr lang="en-US" sz="1600" kern="0" dirty="0">
                <a:solidFill>
                  <a:srgbClr val="000000"/>
                </a:solidFill>
                <a:latin typeface="Arial"/>
                <a:cs typeface="Arial"/>
              </a:rPr>
              <a:t> </a:t>
            </a:r>
            <a:r>
              <a:rPr lang="en-US" sz="1600" kern="0" dirty="0" err="1">
                <a:solidFill>
                  <a:srgbClr val="000000"/>
                </a:solidFill>
                <a:latin typeface="Arial"/>
                <a:cs typeface="Arial"/>
              </a:rPr>
              <a:t>ở</a:t>
            </a:r>
            <a:r>
              <a:rPr lang="en-US" sz="1600" kern="0" dirty="0">
                <a:solidFill>
                  <a:srgbClr val="000000"/>
                </a:solidFill>
                <a:latin typeface="Arial"/>
                <a:cs typeface="Arial"/>
              </a:rPr>
              <a:t> </a:t>
            </a:r>
            <a:r>
              <a:rPr lang="en-US" sz="1600" kern="0" dirty="0" err="1">
                <a:solidFill>
                  <a:srgbClr val="000000"/>
                </a:solidFill>
                <a:latin typeface="Arial"/>
                <a:cs typeface="Arial"/>
              </a:rPr>
              <a:t>tất</a:t>
            </a:r>
            <a:r>
              <a:rPr lang="en-US" sz="1600" kern="0" dirty="0">
                <a:solidFill>
                  <a:srgbClr val="000000"/>
                </a:solidFill>
                <a:latin typeface="Arial"/>
                <a:cs typeface="Arial"/>
              </a:rPr>
              <a:t> </a:t>
            </a:r>
            <a:r>
              <a:rPr lang="en-US" sz="1600" kern="0" dirty="0" err="1">
                <a:solidFill>
                  <a:srgbClr val="000000"/>
                </a:solidFill>
                <a:latin typeface="Arial"/>
                <a:cs typeface="Arial"/>
              </a:rPr>
              <a:t>cả</a:t>
            </a:r>
            <a:r>
              <a:rPr lang="en-US" sz="1600" kern="0" dirty="0">
                <a:solidFill>
                  <a:srgbClr val="000000"/>
                </a:solidFill>
                <a:latin typeface="Arial"/>
                <a:cs typeface="Arial"/>
              </a:rPr>
              <a:t> </a:t>
            </a:r>
            <a:r>
              <a:rPr lang="en-US" sz="1600" kern="0" dirty="0" err="1">
                <a:solidFill>
                  <a:srgbClr val="000000"/>
                </a:solidFill>
                <a:latin typeface="Arial"/>
                <a:cs typeface="Arial"/>
              </a:rPr>
              <a:t>các</a:t>
            </a:r>
            <a:r>
              <a:rPr lang="en-US" sz="1600" kern="0" dirty="0">
                <a:solidFill>
                  <a:srgbClr val="000000"/>
                </a:solidFill>
                <a:latin typeface="Arial"/>
                <a:cs typeface="Arial"/>
              </a:rPr>
              <a:t> </a:t>
            </a:r>
            <a:r>
              <a:rPr lang="en-US" sz="1600" kern="0" dirty="0" err="1">
                <a:solidFill>
                  <a:srgbClr val="000000"/>
                </a:solidFill>
                <a:latin typeface="Arial"/>
                <a:cs typeface="Arial"/>
              </a:rPr>
              <a:t>chu</a:t>
            </a:r>
            <a:r>
              <a:rPr lang="en-US" sz="1600" kern="0" dirty="0">
                <a:solidFill>
                  <a:srgbClr val="000000"/>
                </a:solidFill>
                <a:latin typeface="Arial"/>
                <a:cs typeface="Arial"/>
              </a:rPr>
              <a:t> </a:t>
            </a:r>
            <a:r>
              <a:rPr lang="en-US" sz="1600" kern="0" dirty="0" err="1">
                <a:solidFill>
                  <a:srgbClr val="000000"/>
                </a:solidFill>
                <a:latin typeface="Arial"/>
                <a:cs typeface="Arial"/>
              </a:rPr>
              <a:t>kỳ</a:t>
            </a:r>
            <a:r>
              <a:rPr lang="en-US" sz="1600" kern="0" dirty="0">
                <a:solidFill>
                  <a:srgbClr val="000000"/>
                </a:solidFill>
                <a:latin typeface="Arial"/>
                <a:cs typeface="Arial"/>
              </a:rPr>
              <a:t> </a:t>
            </a:r>
            <a:r>
              <a:rPr lang="en-US" sz="1600" kern="0" dirty="0" err="1">
                <a:solidFill>
                  <a:srgbClr val="000000"/>
                </a:solidFill>
                <a:latin typeface="Arial"/>
                <a:cs typeface="Arial"/>
              </a:rPr>
              <a:t>đồng</a:t>
            </a:r>
            <a:r>
              <a:rPr lang="en-US" sz="1600" kern="0" dirty="0">
                <a:solidFill>
                  <a:srgbClr val="000000"/>
                </a:solidFill>
                <a:latin typeface="Arial"/>
                <a:cs typeface="Arial"/>
              </a:rPr>
              <a:t> </a:t>
            </a:r>
            <a:r>
              <a:rPr lang="en-US" sz="1600" kern="0" dirty="0" err="1">
                <a:solidFill>
                  <a:srgbClr val="000000"/>
                </a:solidFill>
                <a:latin typeface="Arial"/>
                <a:cs typeface="Arial"/>
              </a:rPr>
              <a:t>hồ</a:t>
            </a:r>
            <a:r>
              <a:rPr lang="en-US" sz="1600" kern="0" dirty="0">
                <a:solidFill>
                  <a:srgbClr val="000000"/>
                </a:solidFill>
                <a:latin typeface="Arial"/>
                <a:cs typeface="Arial"/>
              </a:rPr>
              <a:t>. </a:t>
            </a:r>
            <a:endParaRPr kumimoji="0" lang="en-US" sz="1400" b="0" i="0" u="none" strike="noStrike" kern="0" cap="none" spc="0" normalizeH="0" baseline="0" noProof="0" dirty="0" smtClean="0">
              <a:ln>
                <a:noFill/>
              </a:ln>
              <a:solidFill>
                <a:srgbClr val="000000"/>
              </a:solidFill>
              <a:effectLst/>
              <a:uLnTx/>
              <a:uFillTx/>
              <a:latin typeface="Arial"/>
            </a:endParaRPr>
          </a:p>
        </p:txBody>
      </p:sp>
      <p:grpSp>
        <p:nvGrpSpPr>
          <p:cNvPr id="3" name="Group 2"/>
          <p:cNvGrpSpPr/>
          <p:nvPr/>
        </p:nvGrpSpPr>
        <p:grpSpPr>
          <a:xfrm>
            <a:off x="3733800" y="4572000"/>
            <a:ext cx="5160963" cy="1658938"/>
            <a:chOff x="1905000" y="3581400"/>
            <a:chExt cx="5160963" cy="1658938"/>
          </a:xfrm>
        </p:grpSpPr>
        <p:sp>
          <p:nvSpPr>
            <p:cNvPr id="30" name="Rectangle 4"/>
            <p:cNvSpPr>
              <a:spLocks noChangeArrowheads="1"/>
            </p:cNvSpPr>
            <p:nvPr/>
          </p:nvSpPr>
          <p:spPr bwMode="auto">
            <a:xfrm>
              <a:off x="2722563" y="3581400"/>
              <a:ext cx="762000" cy="6096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1" name="Text Box 5"/>
            <p:cNvSpPr txBox="1">
              <a:spLocks noChangeArrowheads="1"/>
            </p:cNvSpPr>
            <p:nvPr/>
          </p:nvSpPr>
          <p:spPr bwMode="auto">
            <a:xfrm>
              <a:off x="2722563" y="3581400"/>
              <a:ext cx="758825" cy="639763"/>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rPr>
                <a:t>State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rPr>
                <a:t>element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rPr>
                <a:t>1</a:t>
              </a:r>
            </a:p>
          </p:txBody>
        </p:sp>
        <p:sp>
          <p:nvSpPr>
            <p:cNvPr id="32" name="Rectangle 6"/>
            <p:cNvSpPr>
              <a:spLocks noChangeArrowheads="1"/>
            </p:cNvSpPr>
            <p:nvPr/>
          </p:nvSpPr>
          <p:spPr bwMode="auto">
            <a:xfrm>
              <a:off x="5922963" y="3581400"/>
              <a:ext cx="762000" cy="609600"/>
            </a:xfrm>
            <a:prstGeom prst="rect">
              <a:avLst/>
            </a:prstGeom>
            <a:noFill/>
            <a:ln w="127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3" name="Text Box 7"/>
            <p:cNvSpPr txBox="1">
              <a:spLocks noChangeArrowheads="1"/>
            </p:cNvSpPr>
            <p:nvPr/>
          </p:nvSpPr>
          <p:spPr bwMode="auto">
            <a:xfrm>
              <a:off x="5922963" y="3581400"/>
              <a:ext cx="758825" cy="639763"/>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State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element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0000"/>
                  </a:solidFill>
                  <a:effectLst/>
                  <a:uLnTx/>
                  <a:uFillTx/>
                </a:rPr>
                <a:t>2</a:t>
              </a:r>
            </a:p>
          </p:txBody>
        </p:sp>
        <p:sp>
          <p:nvSpPr>
            <p:cNvPr id="34" name="Oval 8"/>
            <p:cNvSpPr>
              <a:spLocks noChangeArrowheads="1"/>
            </p:cNvSpPr>
            <p:nvPr/>
          </p:nvSpPr>
          <p:spPr bwMode="auto">
            <a:xfrm>
              <a:off x="4094163" y="3581400"/>
              <a:ext cx="1219200" cy="60960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 name="Text Box 9"/>
            <p:cNvSpPr txBox="1">
              <a:spLocks noChangeArrowheads="1"/>
            </p:cNvSpPr>
            <p:nvPr/>
          </p:nvSpPr>
          <p:spPr bwMode="auto">
            <a:xfrm>
              <a:off x="4094163" y="3657600"/>
              <a:ext cx="1244600" cy="45720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rPr>
                <a:t>Combinational</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000000"/>
                  </a:solidFill>
                  <a:effectLst/>
                  <a:uLnTx/>
                  <a:uFillTx/>
                </a:rPr>
                <a:t>logic</a:t>
              </a:r>
            </a:p>
          </p:txBody>
        </p:sp>
        <p:sp>
          <p:nvSpPr>
            <p:cNvPr id="36" name="Line 10"/>
            <p:cNvSpPr>
              <a:spLocks noChangeShapeType="1"/>
            </p:cNvSpPr>
            <p:nvPr/>
          </p:nvSpPr>
          <p:spPr bwMode="auto">
            <a:xfrm>
              <a:off x="3484563" y="3886200"/>
              <a:ext cx="6096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Line 11"/>
            <p:cNvSpPr>
              <a:spLocks noChangeShapeType="1"/>
            </p:cNvSpPr>
            <p:nvPr/>
          </p:nvSpPr>
          <p:spPr bwMode="auto">
            <a:xfrm>
              <a:off x="5313363" y="3886200"/>
              <a:ext cx="6096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8" name="Line 12"/>
            <p:cNvSpPr>
              <a:spLocks noChangeShapeType="1"/>
            </p:cNvSpPr>
            <p:nvPr/>
          </p:nvSpPr>
          <p:spPr bwMode="auto">
            <a:xfrm>
              <a:off x="2417763" y="4724400"/>
              <a:ext cx="609600" cy="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 name="Line 13"/>
            <p:cNvSpPr>
              <a:spLocks noChangeShapeType="1"/>
            </p:cNvSpPr>
            <p:nvPr/>
          </p:nvSpPr>
          <p:spPr bwMode="auto">
            <a:xfrm>
              <a:off x="3027363" y="4419600"/>
              <a:ext cx="0" cy="304800"/>
            </a:xfrm>
            <a:prstGeom prst="line">
              <a:avLst/>
            </a:prstGeom>
            <a:noFill/>
            <a:ln w="12700">
              <a:solidFill>
                <a:srgbClr val="FC0128"/>
              </a:solidFill>
              <a:round/>
              <a:headEnd type="triangle" w="med" len="med"/>
              <a:tailEnd/>
            </a:ln>
            <a:effectLst/>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Line 14"/>
            <p:cNvSpPr>
              <a:spLocks noChangeShapeType="1"/>
            </p:cNvSpPr>
            <p:nvPr/>
          </p:nvSpPr>
          <p:spPr bwMode="auto">
            <a:xfrm>
              <a:off x="4700650" y="4724400"/>
              <a:ext cx="1676400" cy="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Line 15"/>
            <p:cNvSpPr>
              <a:spLocks noChangeShapeType="1"/>
            </p:cNvSpPr>
            <p:nvPr/>
          </p:nvSpPr>
          <p:spPr bwMode="auto">
            <a:xfrm>
              <a:off x="4703763" y="4419600"/>
              <a:ext cx="0" cy="30480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2" name="Line 16"/>
            <p:cNvSpPr>
              <a:spLocks noChangeShapeType="1"/>
            </p:cNvSpPr>
            <p:nvPr/>
          </p:nvSpPr>
          <p:spPr bwMode="auto">
            <a:xfrm>
              <a:off x="3024250" y="4419600"/>
              <a:ext cx="1676400" cy="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Line 17"/>
            <p:cNvSpPr>
              <a:spLocks noChangeShapeType="1"/>
            </p:cNvSpPr>
            <p:nvPr/>
          </p:nvSpPr>
          <p:spPr bwMode="auto">
            <a:xfrm>
              <a:off x="6380163" y="4419600"/>
              <a:ext cx="0" cy="304800"/>
            </a:xfrm>
            <a:prstGeom prst="line">
              <a:avLst/>
            </a:prstGeom>
            <a:noFill/>
            <a:ln w="12700">
              <a:solidFill>
                <a:srgbClr val="FC0128"/>
              </a:solidFill>
              <a:round/>
              <a:headEnd type="triangle" w="med" len="me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Line 18"/>
            <p:cNvSpPr>
              <a:spLocks noChangeShapeType="1"/>
            </p:cNvSpPr>
            <p:nvPr/>
          </p:nvSpPr>
          <p:spPr bwMode="auto">
            <a:xfrm>
              <a:off x="6380163" y="4419600"/>
              <a:ext cx="609600" cy="0"/>
            </a:xfrm>
            <a:prstGeom prst="line">
              <a:avLst/>
            </a:prstGeom>
            <a:noFill/>
            <a:ln w="12700">
              <a:solidFill>
                <a:srgbClr val="000000"/>
              </a:solidFill>
              <a:round/>
              <a:headEnd/>
              <a:tailEn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5" name="Line 19"/>
            <p:cNvSpPr>
              <a:spLocks noChangeShapeType="1"/>
            </p:cNvSpPr>
            <p:nvPr/>
          </p:nvSpPr>
          <p:spPr bwMode="auto">
            <a:xfrm>
              <a:off x="2341563" y="3886200"/>
              <a:ext cx="3810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 name="Line 20"/>
            <p:cNvSpPr>
              <a:spLocks noChangeShapeType="1"/>
            </p:cNvSpPr>
            <p:nvPr/>
          </p:nvSpPr>
          <p:spPr bwMode="auto">
            <a:xfrm>
              <a:off x="6684963" y="3886200"/>
              <a:ext cx="381000" cy="0"/>
            </a:xfrm>
            <a:prstGeom prst="line">
              <a:avLst/>
            </a:prstGeom>
            <a:noFill/>
            <a:ln w="12700">
              <a:solidFill>
                <a:srgbClr val="000000"/>
              </a:solidFill>
              <a:round/>
              <a:headEn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 name="Text Box 21"/>
            <p:cNvSpPr txBox="1">
              <a:spLocks noChangeArrowheads="1"/>
            </p:cNvSpPr>
            <p:nvPr/>
          </p:nvSpPr>
          <p:spPr bwMode="auto">
            <a:xfrm>
              <a:off x="1905000" y="4572000"/>
              <a:ext cx="530225" cy="274638"/>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rgbClr val="000000"/>
                  </a:solidFill>
                  <a:effectLst/>
                  <a:uLnTx/>
                  <a:uFillTx/>
                </a:rPr>
                <a:t>clock</a:t>
              </a:r>
            </a:p>
          </p:txBody>
        </p:sp>
        <p:sp>
          <p:nvSpPr>
            <p:cNvPr id="48" name="Text Box 22"/>
            <p:cNvSpPr txBox="1">
              <a:spLocks noChangeArrowheads="1"/>
            </p:cNvSpPr>
            <p:nvPr/>
          </p:nvSpPr>
          <p:spPr bwMode="auto">
            <a:xfrm>
              <a:off x="3916363" y="4903788"/>
              <a:ext cx="1560512" cy="336550"/>
            </a:xfrm>
            <a:prstGeom prst="rect">
              <a:avLst/>
            </a:prstGeom>
            <a:noFill/>
            <a:ln w="12700">
              <a:noFill/>
              <a:miter lim="800000"/>
              <a:headEnd/>
              <a:tailEnd/>
            </a:ln>
            <a:effectLst/>
          </p:spPr>
          <p:txBody>
            <a:bodyPr wrap="non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rPr>
                <a:t>one clock cycle</a:t>
              </a:r>
            </a:p>
          </p:txBody>
        </p:sp>
        <p:sp>
          <p:nvSpPr>
            <p:cNvPr id="49" name="Line 23"/>
            <p:cNvSpPr>
              <a:spLocks noChangeShapeType="1"/>
            </p:cNvSpPr>
            <p:nvPr/>
          </p:nvSpPr>
          <p:spPr bwMode="auto">
            <a:xfrm>
              <a:off x="3027363" y="4953000"/>
              <a:ext cx="3352800" cy="0"/>
            </a:xfrm>
            <a:prstGeom prst="line">
              <a:avLst/>
            </a:prstGeom>
            <a:noFill/>
            <a:ln w="12700">
              <a:solidFill>
                <a:srgbClr val="000000"/>
              </a:solidFill>
              <a:round/>
              <a:headEnd type="triangle" w="med" len="med"/>
              <a:tailEnd type="triangle" w="med" len="med"/>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16737" name="Comment 1"/>
            <p:cNvSpPr>
              <a:spLocks noRot="1" noChangeAspect="1" noEditPoints="1" noChangeArrowheads="1" noChangeShapeType="1" noTextEdit="1"/>
            </p:cNvSpPr>
            <p:nvPr/>
          </p:nvSpPr>
          <p:spPr bwMode="auto">
            <a:xfrm>
              <a:off x="3076575" y="5157788"/>
              <a:ext cx="1588" cy="4762"/>
            </a:xfrm>
            <a:custGeom>
              <a:avLst/>
              <a:gdLst>
                <a:gd name="T0" fmla="+- 0 8545 8545"/>
                <a:gd name="T1" fmla="*/ T0 w 6"/>
                <a:gd name="T2" fmla="+- 0 14339 14326"/>
                <a:gd name="T3" fmla="*/ 14339 h 14"/>
                <a:gd name="T4" fmla="+- 0 8549 8545"/>
                <a:gd name="T5" fmla="*/ T4 w 6"/>
                <a:gd name="T6" fmla="+- 0 14327 14326"/>
                <a:gd name="T7" fmla="*/ 14327 h 14"/>
                <a:gd name="T8" fmla="+- 0 8550 8545"/>
                <a:gd name="T9" fmla="*/ T8 w 6"/>
                <a:gd name="T10" fmla="+- 0 14322 14326"/>
                <a:gd name="T11" fmla="*/ 14322 h 14"/>
                <a:gd name="T12" fmla="+- 0 8550 8545"/>
                <a:gd name="T13" fmla="*/ T12 w 6"/>
                <a:gd name="T14" fmla="+- 0 14337 14326"/>
                <a:gd name="T15" fmla="*/ 14337 h 14"/>
              </a:gdLst>
              <a:ahLst/>
              <a:cxnLst>
                <a:cxn ang="0">
                  <a:pos x="T1" y="T3"/>
                </a:cxn>
                <a:cxn ang="0">
                  <a:pos x="T5" y="T7"/>
                </a:cxn>
                <a:cxn ang="0">
                  <a:pos x="T9" y="T11"/>
                </a:cxn>
                <a:cxn ang="0">
                  <a:pos x="T13" y="T15"/>
                </a:cxn>
              </a:cxnLst>
              <a:rect l="0" t="0" r="r" b="b"/>
              <a:pathLst>
                <a:path w="6" h="14" extrusionOk="0">
                  <a:moveTo>
                    <a:pt x="0" y="13"/>
                  </a:moveTo>
                  <a:cubicBezTo>
                    <a:pt x="4" y="1"/>
                    <a:pt x="5" y="-4"/>
                    <a:pt x="5" y="11"/>
                  </a:cubicBezTo>
                </a:path>
              </a:pathLst>
            </a:custGeom>
            <a:noFill/>
            <a:ln w="19050" cap="rnd">
              <a:solidFill>
                <a:srgbClr val="0070C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116742" name="Comment 6"/>
          <p:cNvSpPr>
            <a:spLocks noRot="1" noChangeAspect="1" noEditPoints="1" noChangeArrowheads="1" noChangeShapeType="1" noTextEdit="1"/>
          </p:cNvSpPr>
          <p:nvPr/>
        </p:nvSpPr>
        <p:spPr bwMode="auto">
          <a:xfrm>
            <a:off x="2020888" y="6715125"/>
            <a:ext cx="30162" cy="34925"/>
          </a:xfrm>
          <a:custGeom>
            <a:avLst/>
            <a:gdLst>
              <a:gd name="T0" fmla="+- 0 5612 5612"/>
              <a:gd name="T1" fmla="*/ T0 w 85"/>
              <a:gd name="T2" fmla="+- 0 18747 18651"/>
              <a:gd name="T3" fmla="*/ 18747 h 97"/>
              <a:gd name="T4" fmla="+- 0 5659 5612"/>
              <a:gd name="T5" fmla="*/ T4 w 85"/>
              <a:gd name="T6" fmla="+- 0 18706 18651"/>
              <a:gd name="T7" fmla="*/ 18706 h 97"/>
              <a:gd name="T8" fmla="+- 0 5676 5612"/>
              <a:gd name="T9" fmla="*/ T8 w 85"/>
              <a:gd name="T10" fmla="+- 0 18690 18651"/>
              <a:gd name="T11" fmla="*/ 18690 h 97"/>
              <a:gd name="T12" fmla="+- 0 5696 5612"/>
              <a:gd name="T13" fmla="*/ T12 w 85"/>
              <a:gd name="T14" fmla="+- 0 18651 18651"/>
              <a:gd name="T15" fmla="*/ 18651 h 97"/>
            </a:gdLst>
            <a:ahLst/>
            <a:cxnLst>
              <a:cxn ang="0">
                <a:pos x="T1" y="T3"/>
              </a:cxn>
              <a:cxn ang="0">
                <a:pos x="T5" y="T7"/>
              </a:cxn>
              <a:cxn ang="0">
                <a:pos x="T9" y="T11"/>
              </a:cxn>
              <a:cxn ang="0">
                <a:pos x="T13" y="T15"/>
              </a:cxn>
            </a:cxnLst>
            <a:rect l="0" t="0" r="r" b="b"/>
            <a:pathLst>
              <a:path w="85" h="97" extrusionOk="0">
                <a:moveTo>
                  <a:pt x="0" y="96"/>
                </a:moveTo>
                <a:cubicBezTo>
                  <a:pt x="47" y="55"/>
                  <a:pt x="64" y="39"/>
                  <a:pt x="84" y="0"/>
                </a:cubicBezTo>
              </a:path>
            </a:pathLst>
          </a:custGeom>
          <a:noFill/>
          <a:ln w="19050" cap="rnd">
            <a:solidFill>
              <a:srgbClr val="0070C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4419600"/>
            <a:ext cx="3276600" cy="18792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7679446"/>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Arial"/>
                <a:cs typeface="Arial"/>
              </a:rPr>
              <a:t>Đồng</a:t>
            </a:r>
            <a:r>
              <a:rPr lang="en-US" b="1" dirty="0" smtClean="0">
                <a:latin typeface="Arial"/>
                <a:cs typeface="Arial"/>
              </a:rPr>
              <a:t> </a:t>
            </a:r>
            <a:r>
              <a:rPr lang="en-US" b="1" dirty="0" err="1" smtClean="0">
                <a:latin typeface="Arial"/>
                <a:cs typeface="Arial"/>
              </a:rPr>
              <a:t>hồ</a:t>
            </a:r>
            <a:r>
              <a:rPr lang="en-US" b="1" dirty="0" smtClean="0">
                <a:latin typeface="Arial"/>
                <a:cs typeface="Arial"/>
              </a:rPr>
              <a:t> </a:t>
            </a:r>
            <a:r>
              <a:rPr lang="en-US" b="1" dirty="0" err="1" smtClean="0">
                <a:latin typeface="Arial"/>
                <a:cs typeface="Arial"/>
              </a:rPr>
              <a:t>ở</a:t>
            </a:r>
            <a:r>
              <a:rPr lang="en-US" b="1" dirty="0" smtClean="0">
                <a:latin typeface="Arial"/>
                <a:cs typeface="Arial"/>
              </a:rPr>
              <a:t> </a:t>
            </a:r>
            <a:r>
              <a:rPr lang="en-US" b="1" dirty="0" err="1" smtClean="0">
                <a:latin typeface="Arial"/>
                <a:cs typeface="Arial"/>
              </a:rPr>
              <a:t>đâu</a:t>
            </a:r>
            <a:r>
              <a:rPr lang="en-US" b="1" dirty="0" smtClean="0">
                <a:latin typeface="Arial"/>
                <a:cs typeface="Arial"/>
              </a:rPr>
              <a:t>?</a:t>
            </a:r>
            <a:endParaRPr lang="en-US" b="1" dirty="0">
              <a:latin typeface="Arial"/>
              <a:cs typeface="Arial"/>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6000"/>
            <a:ext cx="8405387" cy="4081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97837637"/>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685800"/>
            <a:ext cx="8610600" cy="1143000"/>
          </a:xfrm>
        </p:spPr>
        <p:txBody>
          <a:bodyPr>
            <a:normAutofit fontScale="90000"/>
          </a:bodyPr>
          <a:lstStyle/>
          <a:p>
            <a:r>
              <a:rPr lang="en-US" b="1" dirty="0" err="1" smtClean="0">
                <a:latin typeface="Arial"/>
                <a:cs typeface="Arial"/>
              </a:rPr>
              <a:t>Ví</a:t>
            </a:r>
            <a:r>
              <a:rPr lang="en-US" b="1" dirty="0" smtClean="0">
                <a:latin typeface="Arial"/>
                <a:cs typeface="Arial"/>
              </a:rPr>
              <a:t> </a:t>
            </a:r>
            <a:r>
              <a:rPr lang="en-US" b="1" dirty="0" err="1" smtClean="0">
                <a:latin typeface="Arial"/>
                <a:cs typeface="Arial"/>
              </a:rPr>
              <a:t>dụ</a:t>
            </a:r>
            <a:r>
              <a:rPr lang="en-US" b="1" dirty="0" smtClean="0">
                <a:latin typeface="Arial"/>
                <a:cs typeface="Arial"/>
              </a:rPr>
              <a:t>: </a:t>
            </a:r>
            <a:r>
              <a:rPr lang="en-US" b="1" dirty="0" err="1" smtClean="0">
                <a:latin typeface="Arial"/>
                <a:cs typeface="Arial"/>
              </a:rPr>
              <a:t>Lệnh</a:t>
            </a:r>
            <a:r>
              <a:rPr lang="en-US" b="1" dirty="0" smtClean="0">
                <a:latin typeface="Arial"/>
                <a:cs typeface="Arial"/>
              </a:rPr>
              <a:t>  </a:t>
            </a:r>
            <a:r>
              <a:rPr lang="en-US" b="1" dirty="0" err="1" smtClean="0">
                <a:latin typeface="Arial"/>
                <a:cs typeface="Arial"/>
              </a:rPr>
              <a:t>addi</a:t>
            </a:r>
            <a:r>
              <a:rPr lang="en-US" b="1" dirty="0" smtClean="0">
                <a:latin typeface="Arial"/>
                <a:cs typeface="Arial"/>
              </a:rPr>
              <a:t> </a:t>
            </a:r>
            <a:r>
              <a:rPr lang="en-US" b="1" dirty="0" err="1" smtClean="0">
                <a:latin typeface="Arial"/>
                <a:cs typeface="Arial"/>
              </a:rPr>
              <a:t>thực</a:t>
            </a:r>
            <a:r>
              <a:rPr lang="en-US" b="1" dirty="0" smtClean="0">
                <a:latin typeface="Arial"/>
                <a:cs typeface="Arial"/>
              </a:rPr>
              <a:t> </a:t>
            </a:r>
            <a:r>
              <a:rPr lang="en-US" b="1" dirty="0" err="1" smtClean="0">
                <a:latin typeface="Arial"/>
                <a:cs typeface="Arial"/>
              </a:rPr>
              <a:t>thi</a:t>
            </a:r>
            <a:r>
              <a:rPr lang="en-US" b="1" dirty="0" smtClean="0">
                <a:latin typeface="Arial"/>
                <a:cs typeface="Arial"/>
              </a:rPr>
              <a:t> </a:t>
            </a:r>
            <a:r>
              <a:rPr lang="en-US" b="1" dirty="0" err="1" smtClean="0">
                <a:latin typeface="Arial"/>
                <a:cs typeface="Arial"/>
              </a:rPr>
              <a:t>như</a:t>
            </a:r>
            <a:r>
              <a:rPr lang="en-US" b="1" dirty="0" smtClean="0">
                <a:latin typeface="Arial"/>
                <a:cs typeface="Arial"/>
              </a:rPr>
              <a:t> </a:t>
            </a:r>
            <a:r>
              <a:rPr lang="en-US" b="1" dirty="0" err="1" smtClean="0">
                <a:latin typeface="Arial"/>
                <a:cs typeface="Arial"/>
              </a:rPr>
              <a:t>thế</a:t>
            </a:r>
            <a:r>
              <a:rPr lang="en-US" b="1" dirty="0" smtClean="0">
                <a:latin typeface="Arial"/>
                <a:cs typeface="Arial"/>
              </a:rPr>
              <a:t> </a:t>
            </a:r>
            <a:r>
              <a:rPr lang="en-US" b="1" dirty="0" err="1" smtClean="0">
                <a:latin typeface="Arial"/>
                <a:cs typeface="Arial"/>
              </a:rPr>
              <a:t>nào</a:t>
            </a:r>
            <a:r>
              <a:rPr lang="en-US" b="1" dirty="0" smtClean="0">
                <a:latin typeface="Arial"/>
                <a:cs typeface="Arial"/>
              </a:rPr>
              <a:t>? </a:t>
            </a:r>
            <a:endParaRPr lang="en-US" dirty="0">
              <a:latin typeface="Arial"/>
              <a:cs typeface="Arial"/>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92927"/>
            <a:ext cx="7205662" cy="4201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39626904"/>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latin typeface="Arial"/>
                <a:cs typeface="Arial"/>
              </a:rPr>
              <a:t>Khi</a:t>
            </a:r>
            <a:r>
              <a:rPr lang="en-US" b="1" dirty="0" smtClean="0">
                <a:latin typeface="Arial"/>
                <a:cs typeface="Arial"/>
              </a:rPr>
              <a:t> </a:t>
            </a:r>
            <a:r>
              <a:rPr lang="en-US" b="1" dirty="0" err="1" smtClean="0">
                <a:latin typeface="Arial"/>
                <a:cs typeface="Arial"/>
              </a:rPr>
              <a:t>có</a:t>
            </a:r>
            <a:r>
              <a:rPr lang="en-US" b="1" dirty="0" smtClean="0">
                <a:latin typeface="Arial"/>
                <a:cs typeface="Arial"/>
              </a:rPr>
              <a:t> </a:t>
            </a:r>
            <a:r>
              <a:rPr lang="en-US" b="1" dirty="0" err="1" smtClean="0">
                <a:latin typeface="Arial"/>
                <a:cs typeface="Arial"/>
              </a:rPr>
              <a:t>tín</a:t>
            </a:r>
            <a:r>
              <a:rPr lang="en-US" b="1" dirty="0" smtClean="0">
                <a:latin typeface="Arial"/>
                <a:cs typeface="Arial"/>
              </a:rPr>
              <a:t> </a:t>
            </a:r>
            <a:r>
              <a:rPr lang="en-US" b="1" dirty="0" err="1" smtClean="0">
                <a:latin typeface="Arial"/>
                <a:cs typeface="Arial"/>
              </a:rPr>
              <a:t>hiệu</a:t>
            </a:r>
            <a:r>
              <a:rPr lang="en-US" b="1" dirty="0" smtClean="0">
                <a:latin typeface="Arial"/>
                <a:cs typeface="Arial"/>
              </a:rPr>
              <a:t> </a:t>
            </a:r>
            <a:r>
              <a:rPr lang="en-US" b="1" dirty="0" err="1" smtClean="0">
                <a:latin typeface="Arial"/>
                <a:cs typeface="Arial"/>
              </a:rPr>
              <a:t>đồng</a:t>
            </a:r>
            <a:r>
              <a:rPr lang="en-US" b="1" dirty="0" smtClean="0">
                <a:latin typeface="Arial"/>
                <a:cs typeface="Arial"/>
              </a:rPr>
              <a:t> </a:t>
            </a:r>
            <a:r>
              <a:rPr lang="en-US" b="1" dirty="0" err="1" smtClean="0">
                <a:latin typeface="Arial"/>
                <a:cs typeface="Arial"/>
              </a:rPr>
              <a:t>hồ</a:t>
            </a:r>
            <a:r>
              <a:rPr lang="en-US" b="1" dirty="0" smtClean="0">
                <a:latin typeface="Arial"/>
                <a:cs typeface="Arial"/>
              </a:rPr>
              <a:t>, </a:t>
            </a:r>
            <a:r>
              <a:rPr lang="en-US" b="1" dirty="0" err="1" smtClean="0">
                <a:latin typeface="Arial"/>
                <a:cs typeface="Arial"/>
              </a:rPr>
              <a:t>biến</a:t>
            </a:r>
            <a:r>
              <a:rPr lang="en-US" b="1" dirty="0" smtClean="0">
                <a:latin typeface="Arial"/>
                <a:cs typeface="Arial"/>
              </a:rPr>
              <a:t> </a:t>
            </a:r>
            <a:r>
              <a:rPr lang="en-US" b="1" dirty="0" err="1" smtClean="0">
                <a:latin typeface="Arial"/>
                <a:cs typeface="Arial"/>
              </a:rPr>
              <a:t>mới</a:t>
            </a:r>
            <a:r>
              <a:rPr lang="en-US" b="1" dirty="0" smtClean="0">
                <a:latin typeface="Arial"/>
                <a:cs typeface="Arial"/>
              </a:rPr>
              <a:t> </a:t>
            </a:r>
            <a:r>
              <a:rPr lang="en-US" b="1" dirty="0" err="1" smtClean="0">
                <a:latin typeface="Arial"/>
                <a:cs typeface="Arial"/>
              </a:rPr>
              <a:t>được</a:t>
            </a:r>
            <a:r>
              <a:rPr lang="en-US" b="1" dirty="0" smtClean="0">
                <a:latin typeface="Arial"/>
                <a:cs typeface="Arial"/>
              </a:rPr>
              <a:t> </a:t>
            </a:r>
            <a:r>
              <a:rPr lang="en-US" b="1" dirty="0" err="1" smtClean="0">
                <a:latin typeface="Arial"/>
                <a:cs typeface="Arial"/>
              </a:rPr>
              <a:t>lưu</a:t>
            </a:r>
            <a:r>
              <a:rPr lang="en-US" b="1" dirty="0" smtClean="0">
                <a:latin typeface="Arial"/>
                <a:cs typeface="Arial"/>
              </a:rPr>
              <a:t> </a:t>
            </a:r>
            <a:r>
              <a:rPr lang="en-US" b="1" dirty="0" err="1" smtClean="0">
                <a:latin typeface="Arial"/>
                <a:cs typeface="Arial"/>
              </a:rPr>
              <a:t>trữ</a:t>
            </a:r>
            <a:endParaRPr lang="en-US" dirty="0">
              <a:latin typeface="Arial"/>
              <a:cs typeface="Arial"/>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7391400" cy="4292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60295232"/>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Arial"/>
                <a:cs typeface="Arial"/>
              </a:rPr>
              <a:t>Lặp</a:t>
            </a:r>
            <a:r>
              <a:rPr lang="en-US" b="1" dirty="0" smtClean="0">
                <a:latin typeface="Arial"/>
                <a:cs typeface="Arial"/>
              </a:rPr>
              <a:t> </a:t>
            </a:r>
            <a:r>
              <a:rPr lang="en-US" b="1" dirty="0" err="1" smtClean="0">
                <a:latin typeface="Arial"/>
                <a:cs typeface="Arial"/>
              </a:rPr>
              <a:t>lại</a:t>
            </a:r>
            <a:r>
              <a:rPr lang="en-US" b="1" dirty="0" smtClean="0">
                <a:latin typeface="Arial"/>
                <a:cs typeface="Arial"/>
              </a:rPr>
              <a:t> </a:t>
            </a:r>
            <a:r>
              <a:rPr lang="en-US" b="1" dirty="0" err="1" smtClean="0">
                <a:latin typeface="Arial"/>
                <a:cs typeface="Arial"/>
              </a:rPr>
              <a:t>quá</a:t>
            </a:r>
            <a:r>
              <a:rPr lang="en-US" b="1" dirty="0" smtClean="0">
                <a:latin typeface="Arial"/>
                <a:cs typeface="Arial"/>
              </a:rPr>
              <a:t> </a:t>
            </a:r>
            <a:r>
              <a:rPr lang="en-US" b="1" dirty="0" err="1" smtClean="0">
                <a:latin typeface="Arial"/>
                <a:cs typeface="Arial"/>
              </a:rPr>
              <a:t>trình</a:t>
            </a:r>
            <a:r>
              <a:rPr lang="en-US" b="1" dirty="0" smtClean="0">
                <a:latin typeface="Arial"/>
                <a:cs typeface="Arial"/>
              </a:rPr>
              <a:t>…</a:t>
            </a:r>
            <a:endParaRPr lang="en-US" b="1" dirty="0">
              <a:latin typeface="Arial"/>
              <a:cs typeface="Arial"/>
            </a:endParaRPr>
          </a:p>
        </p:txBody>
      </p:sp>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286000"/>
            <a:ext cx="7620000" cy="44287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5945034"/>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Arial"/>
                <a:cs typeface="Arial"/>
              </a:rPr>
              <a:t>Ví</a:t>
            </a:r>
            <a:r>
              <a:rPr lang="en-US" b="1" dirty="0" smtClean="0">
                <a:latin typeface="Arial"/>
                <a:cs typeface="Arial"/>
              </a:rPr>
              <a:t> </a:t>
            </a:r>
            <a:r>
              <a:rPr lang="en-US" b="1" dirty="0" err="1" smtClean="0">
                <a:latin typeface="Arial"/>
                <a:cs typeface="Arial"/>
              </a:rPr>
              <a:t>dụ</a:t>
            </a:r>
            <a:r>
              <a:rPr lang="en-US" b="1" dirty="0" smtClean="0">
                <a:latin typeface="Arial"/>
                <a:cs typeface="Arial"/>
              </a:rPr>
              <a:t> </a:t>
            </a:r>
            <a:r>
              <a:rPr lang="en-US" b="1" dirty="0" err="1" smtClean="0">
                <a:latin typeface="Arial"/>
                <a:cs typeface="Arial"/>
              </a:rPr>
              <a:t>lệnh</a:t>
            </a:r>
            <a:r>
              <a:rPr lang="en-US" b="1" dirty="0" smtClean="0">
                <a:latin typeface="Arial"/>
                <a:cs typeface="Arial"/>
              </a:rPr>
              <a:t>: </a:t>
            </a:r>
            <a:r>
              <a:rPr lang="en-US" b="1" dirty="0" err="1" smtClean="0">
                <a:latin typeface="Arial"/>
                <a:cs typeface="Arial"/>
              </a:rPr>
              <a:t>addi</a:t>
            </a:r>
            <a:endParaRPr lang="en-US" b="1" dirty="0">
              <a:latin typeface="Arial"/>
              <a:cs typeface="Arial"/>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300" y="2209800"/>
            <a:ext cx="7505700" cy="4428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2078884"/>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Arial"/>
                <a:cs typeface="Arial"/>
              </a:rPr>
              <a:t>Các</a:t>
            </a:r>
            <a:r>
              <a:rPr lang="en-US" b="1" dirty="0" smtClean="0">
                <a:latin typeface="Arial"/>
                <a:cs typeface="Arial"/>
              </a:rPr>
              <a:t> </a:t>
            </a:r>
            <a:r>
              <a:rPr lang="en-US" b="1" dirty="0" err="1" smtClean="0">
                <a:latin typeface="Arial"/>
                <a:cs typeface="Arial"/>
              </a:rPr>
              <a:t>tuyến</a:t>
            </a:r>
            <a:r>
              <a:rPr lang="en-US" b="1" dirty="0" smtClean="0">
                <a:latin typeface="Arial"/>
                <a:cs typeface="Arial"/>
              </a:rPr>
              <a:t> logic </a:t>
            </a:r>
            <a:r>
              <a:rPr lang="en-US" b="1" dirty="0" err="1" smtClean="0">
                <a:latin typeface="Arial"/>
                <a:cs typeface="Arial"/>
              </a:rPr>
              <a:t>và</a:t>
            </a:r>
            <a:r>
              <a:rPr lang="en-US" b="1" dirty="0" smtClean="0">
                <a:latin typeface="Arial"/>
                <a:cs typeface="Arial"/>
              </a:rPr>
              <a:t> </a:t>
            </a:r>
            <a:r>
              <a:rPr lang="en-US" b="1" dirty="0" err="1" smtClean="0">
                <a:latin typeface="Arial"/>
                <a:cs typeface="Arial"/>
              </a:rPr>
              <a:t>các</a:t>
            </a:r>
            <a:r>
              <a:rPr lang="en-US" b="1" dirty="0" smtClean="0">
                <a:latin typeface="Arial"/>
                <a:cs typeface="Arial"/>
              </a:rPr>
              <a:t> </a:t>
            </a:r>
            <a:r>
              <a:rPr lang="en-US" b="1" dirty="0" err="1" smtClean="0">
                <a:latin typeface="Arial"/>
                <a:cs typeface="Arial"/>
              </a:rPr>
              <a:t>bộ</a:t>
            </a:r>
            <a:r>
              <a:rPr lang="en-US" b="1" dirty="0" smtClean="0">
                <a:latin typeface="Arial"/>
                <a:cs typeface="Arial"/>
              </a:rPr>
              <a:t> </a:t>
            </a:r>
            <a:r>
              <a:rPr lang="en-US" b="1" dirty="0" err="1" smtClean="0">
                <a:latin typeface="Arial"/>
                <a:cs typeface="Arial"/>
              </a:rPr>
              <a:t>trễ</a:t>
            </a:r>
            <a:endParaRPr lang="en-US" dirty="0">
              <a:latin typeface="Arial"/>
              <a:cs typeface="Arial"/>
            </a:endParaRPr>
          </a:p>
        </p:txBody>
      </p:sp>
      <p:pic>
        <p:nvPicPr>
          <p:cNvPr id="25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09800"/>
            <a:ext cx="8196263" cy="41424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945154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6508377" cy="533400"/>
          </a:xfrm>
        </p:spPr>
        <p:txBody>
          <a:bodyPr>
            <a:normAutofit fontScale="90000"/>
          </a:bodyPr>
          <a:lstStyle/>
          <a:p>
            <a:r>
              <a:rPr lang="en-US" b="1" dirty="0" err="1" smtClean="0">
                <a:latin typeface="Arial"/>
                <a:cs typeface="Arial"/>
              </a:rPr>
              <a:t>Thiết</a:t>
            </a:r>
            <a:r>
              <a:rPr lang="en-US" b="1" dirty="0" smtClean="0">
                <a:latin typeface="Arial"/>
                <a:cs typeface="Arial"/>
              </a:rPr>
              <a:t> </a:t>
            </a:r>
            <a:r>
              <a:rPr lang="en-US" b="1" dirty="0" err="1" smtClean="0">
                <a:latin typeface="Arial"/>
                <a:cs typeface="Arial"/>
              </a:rPr>
              <a:t>kế</a:t>
            </a:r>
            <a:r>
              <a:rPr lang="en-US" b="1" dirty="0" smtClean="0">
                <a:latin typeface="Arial"/>
                <a:cs typeface="Arial"/>
              </a:rPr>
              <a:t> </a:t>
            </a:r>
            <a:r>
              <a:rPr lang="en-US" b="1" dirty="0" err="1" smtClean="0">
                <a:latin typeface="Arial"/>
                <a:cs typeface="Arial"/>
              </a:rPr>
              <a:t>đơn</a:t>
            </a:r>
            <a:r>
              <a:rPr lang="en-US" b="1" dirty="0" smtClean="0">
                <a:latin typeface="Arial"/>
                <a:cs typeface="Arial"/>
              </a:rPr>
              <a:t> </a:t>
            </a:r>
            <a:r>
              <a:rPr lang="en-US" b="1" dirty="0" err="1" smtClean="0">
                <a:latin typeface="Arial"/>
                <a:cs typeface="Arial"/>
              </a:rPr>
              <a:t>xung</a:t>
            </a:r>
            <a:r>
              <a:rPr lang="en-US" b="1" dirty="0" smtClean="0">
                <a:latin typeface="Arial"/>
                <a:cs typeface="Arial"/>
              </a:rPr>
              <a:t> </a:t>
            </a:r>
            <a:r>
              <a:rPr lang="en-US" b="1" dirty="0" err="1" smtClean="0">
                <a:latin typeface="Arial"/>
                <a:cs typeface="Arial"/>
              </a:rPr>
              <a:t>nhịp</a:t>
            </a:r>
            <a:endParaRPr lang="en-US" dirty="0">
              <a:latin typeface="Arial"/>
              <a:cs typeface="Arial"/>
            </a:endParaRPr>
          </a:p>
        </p:txBody>
      </p:sp>
      <p:sp>
        <p:nvSpPr>
          <p:cNvPr id="4" name="Content Placeholder 3"/>
          <p:cNvSpPr>
            <a:spLocks noGrp="1"/>
          </p:cNvSpPr>
          <p:nvPr>
            <p:ph idx="1"/>
          </p:nvPr>
        </p:nvSpPr>
        <p:spPr>
          <a:xfrm>
            <a:off x="381000" y="1981200"/>
            <a:ext cx="8305801" cy="2514599"/>
          </a:xfrm>
        </p:spPr>
        <p:txBody>
          <a:bodyPr>
            <a:noAutofit/>
          </a:bodyPr>
          <a:lstStyle/>
          <a:p>
            <a:r>
              <a:rPr lang="en-US" sz="1600" dirty="0" err="1" smtClean="0">
                <a:latin typeface="Arial"/>
                <a:cs typeface="Arial"/>
              </a:rPr>
              <a:t>Thiết</a:t>
            </a:r>
            <a:r>
              <a:rPr lang="en-US" sz="1600" dirty="0" smtClean="0">
                <a:latin typeface="Arial"/>
                <a:cs typeface="Arial"/>
              </a:rPr>
              <a:t> </a:t>
            </a:r>
            <a:r>
              <a:rPr lang="en-US" sz="1600" dirty="0" err="1" smtClean="0">
                <a:latin typeface="Arial"/>
                <a:cs typeface="Arial"/>
              </a:rPr>
              <a:t>kế</a:t>
            </a:r>
            <a:r>
              <a:rPr lang="en-US" sz="1600" dirty="0" smtClean="0">
                <a:latin typeface="Arial"/>
                <a:cs typeface="Arial"/>
              </a:rPr>
              <a:t> </a:t>
            </a:r>
            <a:r>
              <a:rPr lang="en-US" sz="1600" dirty="0" err="1" smtClean="0">
                <a:latin typeface="Arial"/>
                <a:cs typeface="Arial"/>
              </a:rPr>
              <a:t>đầu</a:t>
            </a:r>
            <a:r>
              <a:rPr lang="en-US" sz="1600" dirty="0" smtClean="0">
                <a:latin typeface="Arial"/>
                <a:cs typeface="Arial"/>
              </a:rPr>
              <a:t> </a:t>
            </a:r>
            <a:r>
              <a:rPr lang="en-US" sz="1600" dirty="0" err="1" smtClean="0">
                <a:latin typeface="Arial"/>
                <a:cs typeface="Arial"/>
              </a:rPr>
              <a:t>tiên</a:t>
            </a:r>
            <a:r>
              <a:rPr lang="en-US" sz="1600" dirty="0" smtClean="0">
                <a:latin typeface="Arial"/>
                <a:cs typeface="Arial"/>
              </a:rPr>
              <a:t> </a:t>
            </a:r>
            <a:r>
              <a:rPr lang="en-US" sz="1600" dirty="0" err="1" smtClean="0">
                <a:latin typeface="Arial"/>
                <a:cs typeface="Arial"/>
              </a:rPr>
              <a:t>sẽ</a:t>
            </a:r>
            <a:r>
              <a:rPr lang="en-US" sz="1600" dirty="0" smtClean="0">
                <a:latin typeface="Arial"/>
                <a:cs typeface="Arial"/>
              </a:rPr>
              <a:t> </a:t>
            </a:r>
            <a:r>
              <a:rPr lang="en-US" sz="1600" dirty="0" err="1" smtClean="0">
                <a:latin typeface="Arial"/>
                <a:cs typeface="Arial"/>
              </a:rPr>
              <a:t>xử</a:t>
            </a:r>
            <a:r>
              <a:rPr lang="en-US" sz="1600" dirty="0" smtClean="0">
                <a:latin typeface="Arial"/>
                <a:cs typeface="Arial"/>
              </a:rPr>
              <a:t> </a:t>
            </a:r>
            <a:r>
              <a:rPr lang="en-US" sz="1600" dirty="0" err="1" smtClean="0">
                <a:latin typeface="Arial"/>
                <a:cs typeface="Arial"/>
              </a:rPr>
              <a:t>lý</a:t>
            </a:r>
            <a:r>
              <a:rPr lang="en-US" sz="1600" dirty="0" smtClean="0">
                <a:latin typeface="Arial"/>
                <a:cs typeface="Arial"/>
              </a:rPr>
              <a:t> </a:t>
            </a:r>
            <a:r>
              <a:rPr lang="en-US" sz="1600" dirty="0" err="1" smtClean="0">
                <a:latin typeface="Arial"/>
                <a:cs typeface="Arial"/>
              </a:rPr>
              <a:t>một</a:t>
            </a:r>
            <a:r>
              <a:rPr lang="en-US" sz="1600" dirty="0" smtClean="0">
                <a:latin typeface="Arial"/>
                <a:cs typeface="Arial"/>
              </a:rPr>
              <a:t> </a:t>
            </a:r>
            <a:r>
              <a:rPr lang="en-US" sz="1600" dirty="0" err="1" smtClean="0">
                <a:latin typeface="Arial"/>
                <a:cs typeface="Arial"/>
              </a:rPr>
              <a:t>lệnh</a:t>
            </a:r>
            <a:r>
              <a:rPr lang="en-US" sz="1600" dirty="0" smtClean="0">
                <a:latin typeface="Arial"/>
                <a:cs typeface="Arial"/>
              </a:rPr>
              <a:t> </a:t>
            </a:r>
            <a:r>
              <a:rPr lang="en-US" sz="1600" dirty="0" err="1" smtClean="0">
                <a:latin typeface="Arial"/>
                <a:cs typeface="Arial"/>
              </a:rPr>
              <a:t>trong</a:t>
            </a:r>
            <a:r>
              <a:rPr lang="en-US" sz="1600" dirty="0" smtClean="0">
                <a:latin typeface="Arial"/>
                <a:cs typeface="Arial"/>
              </a:rPr>
              <a:t> </a:t>
            </a:r>
            <a:r>
              <a:rPr lang="en-US" sz="1600" dirty="0" err="1" smtClean="0">
                <a:latin typeface="Arial"/>
                <a:cs typeface="Arial"/>
              </a:rPr>
              <a:t>một</a:t>
            </a:r>
            <a:r>
              <a:rPr lang="en-US" sz="1600" dirty="0" smtClean="0">
                <a:latin typeface="Arial"/>
                <a:cs typeface="Arial"/>
              </a:rPr>
              <a:t> </a:t>
            </a:r>
            <a:r>
              <a:rPr lang="en-US" sz="1600" dirty="0" err="1" smtClean="0">
                <a:latin typeface="Arial"/>
                <a:cs typeface="Arial"/>
              </a:rPr>
              <a:t>chu</a:t>
            </a:r>
            <a:r>
              <a:rPr lang="en-US" sz="1600" dirty="0" smtClean="0">
                <a:latin typeface="Arial"/>
                <a:cs typeface="Arial"/>
              </a:rPr>
              <a:t> </a:t>
            </a:r>
            <a:r>
              <a:rPr lang="en-US" sz="1600" dirty="0" err="1" smtClean="0">
                <a:latin typeface="Arial"/>
                <a:cs typeface="Arial"/>
              </a:rPr>
              <a:t>kỳ</a:t>
            </a:r>
            <a:r>
              <a:rPr lang="en-US" sz="1600" dirty="0">
                <a:latin typeface="Arial"/>
                <a:cs typeface="Arial"/>
              </a:rPr>
              <a:t> </a:t>
            </a:r>
            <a:r>
              <a:rPr lang="en-US" sz="1600" dirty="0" err="1" smtClean="0">
                <a:latin typeface="Arial"/>
                <a:cs typeface="Arial"/>
              </a:rPr>
              <a:t>đồng</a:t>
            </a:r>
            <a:r>
              <a:rPr lang="en-US" sz="1600" dirty="0" smtClean="0">
                <a:latin typeface="Arial"/>
                <a:cs typeface="Arial"/>
              </a:rPr>
              <a:t> </a:t>
            </a:r>
            <a:r>
              <a:rPr lang="en-US" sz="1600" dirty="0" err="1" smtClean="0">
                <a:latin typeface="Arial"/>
                <a:cs typeface="Arial"/>
              </a:rPr>
              <a:t>hồ</a:t>
            </a:r>
            <a:r>
              <a:rPr lang="en-US" sz="1600" dirty="0" smtClean="0">
                <a:latin typeface="Arial"/>
                <a:cs typeface="Arial"/>
              </a:rPr>
              <a:t>. Chia </a:t>
            </a:r>
            <a:r>
              <a:rPr lang="en-US" sz="1600" dirty="0" err="1" smtClean="0">
                <a:latin typeface="Arial"/>
                <a:cs typeface="Arial"/>
              </a:rPr>
              <a:t>lệnh</a:t>
            </a:r>
            <a:r>
              <a:rPr lang="en-US" sz="1600" dirty="0" smtClean="0">
                <a:latin typeface="Arial"/>
                <a:cs typeface="Arial"/>
              </a:rPr>
              <a:t> </a:t>
            </a:r>
            <a:r>
              <a:rPr lang="en-US" sz="1600" dirty="0" err="1" smtClean="0">
                <a:latin typeface="Arial"/>
                <a:cs typeface="Arial"/>
              </a:rPr>
              <a:t>thành</a:t>
            </a:r>
            <a:r>
              <a:rPr lang="en-US" sz="1600" dirty="0" smtClean="0">
                <a:latin typeface="Arial"/>
                <a:cs typeface="Arial"/>
              </a:rPr>
              <a:t> </a:t>
            </a:r>
            <a:r>
              <a:rPr lang="en-US" sz="1600" dirty="0" err="1" smtClean="0">
                <a:latin typeface="Arial"/>
                <a:cs typeface="Arial"/>
              </a:rPr>
              <a:t>các</a:t>
            </a:r>
            <a:r>
              <a:rPr lang="en-US" sz="1600" dirty="0" smtClean="0">
                <a:latin typeface="Arial"/>
                <a:cs typeface="Arial"/>
              </a:rPr>
              <a:t> </a:t>
            </a:r>
            <a:r>
              <a:rPr lang="en-US" sz="1600" dirty="0" err="1" smtClean="0">
                <a:latin typeface="Arial"/>
                <a:cs typeface="Arial"/>
              </a:rPr>
              <a:t>pha</a:t>
            </a:r>
            <a:r>
              <a:rPr lang="en-US" sz="1600" dirty="0" smtClean="0">
                <a:latin typeface="Arial"/>
                <a:cs typeface="Arial"/>
              </a:rPr>
              <a:t> </a:t>
            </a:r>
            <a:r>
              <a:rPr lang="en-US" sz="1600" dirty="0" err="1" smtClean="0">
                <a:latin typeface="Arial"/>
                <a:cs typeface="Arial"/>
              </a:rPr>
              <a:t>và</a:t>
            </a:r>
            <a:r>
              <a:rPr lang="en-US" sz="1600" dirty="0" smtClean="0">
                <a:latin typeface="Arial"/>
                <a:cs typeface="Arial"/>
              </a:rPr>
              <a:t> </a:t>
            </a:r>
            <a:r>
              <a:rPr lang="en-US" sz="1600" dirty="0" err="1" smtClean="0">
                <a:latin typeface="Arial"/>
                <a:cs typeface="Arial"/>
              </a:rPr>
              <a:t>thực</a:t>
            </a:r>
            <a:r>
              <a:rPr lang="en-US" sz="1600" dirty="0" smtClean="0">
                <a:latin typeface="Arial"/>
                <a:cs typeface="Arial"/>
              </a:rPr>
              <a:t> </a:t>
            </a:r>
            <a:r>
              <a:rPr lang="en-US" sz="1600" dirty="0" err="1" smtClean="0">
                <a:latin typeface="Arial"/>
                <a:cs typeface="Arial"/>
              </a:rPr>
              <a:t>hiện</a:t>
            </a:r>
            <a:r>
              <a:rPr lang="en-US" sz="1600" dirty="0" smtClean="0">
                <a:latin typeface="Arial"/>
                <a:cs typeface="Arial"/>
              </a:rPr>
              <a:t> </a:t>
            </a:r>
            <a:r>
              <a:rPr lang="en-US" sz="1600" dirty="0" err="1" smtClean="0">
                <a:latin typeface="Arial"/>
                <a:cs typeface="Arial"/>
              </a:rPr>
              <a:t>trong</a:t>
            </a:r>
            <a:r>
              <a:rPr lang="en-US" sz="1600" dirty="0" smtClean="0">
                <a:latin typeface="Arial"/>
                <a:cs typeface="Arial"/>
              </a:rPr>
              <a:t> </a:t>
            </a:r>
            <a:r>
              <a:rPr lang="en-US" sz="1600" dirty="0" err="1" smtClean="0">
                <a:latin typeface="Arial"/>
                <a:cs typeface="Arial"/>
              </a:rPr>
              <a:t>một</a:t>
            </a:r>
            <a:r>
              <a:rPr lang="en-US" sz="1600" dirty="0" smtClean="0">
                <a:latin typeface="Arial"/>
                <a:cs typeface="Arial"/>
              </a:rPr>
              <a:t> </a:t>
            </a:r>
            <a:r>
              <a:rPr lang="en-US" sz="1600" dirty="0" err="1" smtClean="0">
                <a:latin typeface="Arial"/>
                <a:cs typeface="Arial"/>
              </a:rPr>
              <a:t>chu</a:t>
            </a:r>
            <a:r>
              <a:rPr lang="en-US" sz="1600" dirty="0" smtClean="0">
                <a:latin typeface="Arial"/>
                <a:cs typeface="Arial"/>
              </a:rPr>
              <a:t> </a:t>
            </a:r>
            <a:r>
              <a:rPr lang="en-US" sz="1600" dirty="0" err="1" smtClean="0">
                <a:latin typeface="Arial"/>
                <a:cs typeface="Arial"/>
              </a:rPr>
              <a:t>kỳ</a:t>
            </a:r>
            <a:r>
              <a:rPr lang="en-US" sz="1600" dirty="0" smtClean="0">
                <a:latin typeface="Arial"/>
                <a:cs typeface="Arial"/>
              </a:rPr>
              <a:t> </a:t>
            </a:r>
            <a:r>
              <a:rPr lang="en-US" sz="1600" dirty="0" err="1" smtClean="0">
                <a:latin typeface="Arial"/>
                <a:cs typeface="Arial"/>
              </a:rPr>
              <a:t>đồng</a:t>
            </a:r>
            <a:r>
              <a:rPr lang="en-US" sz="1600" dirty="0" smtClean="0">
                <a:latin typeface="Arial"/>
                <a:cs typeface="Arial"/>
              </a:rPr>
              <a:t> </a:t>
            </a:r>
            <a:r>
              <a:rPr lang="en-US" sz="1600" dirty="0" err="1" smtClean="0">
                <a:latin typeface="Arial"/>
                <a:cs typeface="Arial"/>
              </a:rPr>
              <a:t>hồ</a:t>
            </a:r>
            <a:r>
              <a:rPr lang="en-US" sz="1600" dirty="0" smtClean="0">
                <a:latin typeface="Arial"/>
                <a:cs typeface="Arial"/>
              </a:rPr>
              <a:t>.</a:t>
            </a:r>
          </a:p>
          <a:p>
            <a:r>
              <a:rPr lang="en-US" sz="1600" b="1" dirty="0" err="1" smtClean="0">
                <a:latin typeface="Arial"/>
                <a:cs typeface="Arial"/>
              </a:rPr>
              <a:t>Nhắc</a:t>
            </a:r>
            <a:r>
              <a:rPr lang="en-US" sz="1600" b="1" dirty="0" smtClean="0">
                <a:latin typeface="Arial"/>
                <a:cs typeface="Arial"/>
              </a:rPr>
              <a:t> </a:t>
            </a:r>
            <a:r>
              <a:rPr lang="en-US" sz="1600" b="1" dirty="0" err="1" smtClean="0">
                <a:latin typeface="Arial"/>
                <a:cs typeface="Arial"/>
              </a:rPr>
              <a:t>lại</a:t>
            </a:r>
            <a:r>
              <a:rPr lang="en-US" sz="1600" b="1" dirty="0" smtClean="0">
                <a:latin typeface="Arial"/>
                <a:cs typeface="Arial"/>
              </a:rPr>
              <a:t> </a:t>
            </a:r>
            <a:r>
              <a:rPr lang="en-US" sz="1600" b="1" dirty="0" err="1" smtClean="0">
                <a:latin typeface="Arial"/>
                <a:cs typeface="Arial"/>
              </a:rPr>
              <a:t>về</a:t>
            </a:r>
            <a:r>
              <a:rPr lang="en-US" sz="1600" b="1" dirty="0">
                <a:latin typeface="Arial"/>
                <a:cs typeface="Arial"/>
              </a:rPr>
              <a:t> </a:t>
            </a:r>
            <a:r>
              <a:rPr lang="en-US" sz="1600" b="1" dirty="0" err="1" smtClean="0">
                <a:latin typeface="Arial"/>
                <a:cs typeface="Arial"/>
              </a:rPr>
              <a:t>thiết</a:t>
            </a:r>
            <a:r>
              <a:rPr lang="en-US" sz="1600" b="1" dirty="0" smtClean="0">
                <a:latin typeface="Arial"/>
                <a:cs typeface="Arial"/>
              </a:rPr>
              <a:t> </a:t>
            </a:r>
            <a:r>
              <a:rPr lang="en-US" sz="1600" b="1" dirty="0" err="1" smtClean="0">
                <a:latin typeface="Arial"/>
                <a:cs typeface="Arial"/>
              </a:rPr>
              <a:t>kế</a:t>
            </a:r>
            <a:r>
              <a:rPr lang="en-US" sz="1600" b="1" dirty="0" smtClean="0">
                <a:latin typeface="Arial"/>
                <a:cs typeface="Arial"/>
              </a:rPr>
              <a:t> </a:t>
            </a:r>
            <a:r>
              <a:rPr lang="en-US" sz="1600" b="1" dirty="0" err="1" smtClean="0">
                <a:latin typeface="Arial"/>
                <a:cs typeface="Arial"/>
              </a:rPr>
              <a:t>mức</a:t>
            </a:r>
            <a:r>
              <a:rPr lang="en-US" sz="1600" b="1" dirty="0" smtClean="0">
                <a:latin typeface="Arial"/>
                <a:cs typeface="Arial"/>
              </a:rPr>
              <a:t> logic:</a:t>
            </a:r>
          </a:p>
          <a:p>
            <a:pPr lvl="1"/>
            <a:r>
              <a:rPr lang="en-US" sz="1400" b="1" dirty="0" err="1" smtClean="0">
                <a:latin typeface="Arial"/>
                <a:cs typeface="Arial"/>
              </a:rPr>
              <a:t>Tổ</a:t>
            </a:r>
            <a:r>
              <a:rPr lang="en-US" sz="1400" b="1" dirty="0" smtClean="0">
                <a:latin typeface="Arial"/>
                <a:cs typeface="Arial"/>
              </a:rPr>
              <a:t> </a:t>
            </a:r>
            <a:r>
              <a:rPr lang="en-US" sz="1400" b="1" dirty="0" err="1" smtClean="0">
                <a:latin typeface="Arial"/>
                <a:cs typeface="Arial"/>
              </a:rPr>
              <a:t>hợp</a:t>
            </a:r>
            <a:r>
              <a:rPr lang="en-US" sz="1400" b="1" dirty="0" smtClean="0">
                <a:latin typeface="Arial"/>
                <a:cs typeface="Arial"/>
              </a:rPr>
              <a:t> </a:t>
            </a:r>
            <a:r>
              <a:rPr lang="en-US" sz="1400" b="1" dirty="0" err="1" smtClean="0">
                <a:latin typeface="Arial"/>
                <a:cs typeface="Arial"/>
              </a:rPr>
              <a:t>các</a:t>
            </a:r>
            <a:r>
              <a:rPr lang="en-US" sz="1400" b="1" dirty="0" smtClean="0">
                <a:latin typeface="Arial"/>
                <a:cs typeface="Arial"/>
              </a:rPr>
              <a:t> </a:t>
            </a:r>
            <a:r>
              <a:rPr lang="en-US" sz="1400" b="1" dirty="0" err="1" smtClean="0">
                <a:latin typeface="Arial"/>
                <a:cs typeface="Arial"/>
              </a:rPr>
              <a:t>mức</a:t>
            </a:r>
            <a:r>
              <a:rPr lang="en-US" sz="1400" b="1" dirty="0" smtClean="0">
                <a:latin typeface="Arial"/>
                <a:cs typeface="Arial"/>
              </a:rPr>
              <a:t> logic </a:t>
            </a:r>
            <a:r>
              <a:rPr lang="en-US" sz="1400" b="1" dirty="0" err="1" smtClean="0">
                <a:latin typeface="Arial"/>
                <a:cs typeface="Arial"/>
              </a:rPr>
              <a:t>tạo</a:t>
            </a:r>
            <a:r>
              <a:rPr lang="en-US" sz="1400" b="1" dirty="0" smtClean="0">
                <a:latin typeface="Arial"/>
                <a:cs typeface="Arial"/>
              </a:rPr>
              <a:t> </a:t>
            </a:r>
            <a:r>
              <a:rPr lang="en-US" sz="1400" b="1" dirty="0" err="1" smtClean="0">
                <a:latin typeface="Arial"/>
                <a:cs typeface="Arial"/>
              </a:rPr>
              <a:t>ra</a:t>
            </a:r>
            <a:r>
              <a:rPr lang="en-US" sz="1400" b="1" dirty="0" smtClean="0">
                <a:latin typeface="Arial"/>
                <a:cs typeface="Arial"/>
              </a:rPr>
              <a:t> </a:t>
            </a:r>
            <a:r>
              <a:rPr lang="en-US" sz="1400" b="1" dirty="0" err="1" smtClean="0">
                <a:latin typeface="Arial"/>
                <a:cs typeface="Arial"/>
              </a:rPr>
              <a:t>trạng</a:t>
            </a:r>
            <a:r>
              <a:rPr lang="en-US" sz="1400" b="1" dirty="0" smtClean="0">
                <a:latin typeface="Arial"/>
                <a:cs typeface="Arial"/>
              </a:rPr>
              <a:t> </a:t>
            </a:r>
            <a:r>
              <a:rPr lang="en-US" sz="1400" b="1" dirty="0" err="1" smtClean="0">
                <a:latin typeface="Arial"/>
                <a:cs typeface="Arial"/>
              </a:rPr>
              <a:t>thái</a:t>
            </a:r>
            <a:r>
              <a:rPr lang="en-US" sz="1400" b="1" dirty="0" smtClean="0">
                <a:latin typeface="Arial"/>
                <a:cs typeface="Arial"/>
              </a:rPr>
              <a:t> </a:t>
            </a:r>
            <a:r>
              <a:rPr lang="en-US" sz="1400" b="1" dirty="0" err="1" smtClean="0">
                <a:latin typeface="Arial"/>
                <a:cs typeface="Arial"/>
              </a:rPr>
              <a:t>kế</a:t>
            </a:r>
            <a:r>
              <a:rPr lang="en-US" sz="1400" b="1" dirty="0" smtClean="0">
                <a:latin typeface="Arial"/>
                <a:cs typeface="Arial"/>
              </a:rPr>
              <a:t> </a:t>
            </a:r>
            <a:r>
              <a:rPr lang="en-US" sz="1400" b="1" dirty="0" err="1" smtClean="0">
                <a:latin typeface="Arial"/>
                <a:cs typeface="Arial"/>
              </a:rPr>
              <a:t>tiếp</a:t>
            </a:r>
            <a:endParaRPr lang="en-US" sz="1400" b="1" dirty="0">
              <a:latin typeface="Arial"/>
              <a:cs typeface="Arial"/>
            </a:endParaRPr>
          </a:p>
          <a:p>
            <a:pPr lvl="1"/>
            <a:r>
              <a:rPr lang="en-US" sz="1400" b="1" dirty="0" err="1" smtClean="0">
                <a:latin typeface="Arial"/>
                <a:cs typeface="Arial"/>
              </a:rPr>
              <a:t>Bộ</a:t>
            </a:r>
            <a:r>
              <a:rPr lang="en-US" sz="1400" b="1" dirty="0" smtClean="0">
                <a:latin typeface="Arial"/>
                <a:cs typeface="Arial"/>
              </a:rPr>
              <a:t> </a:t>
            </a:r>
            <a:r>
              <a:rPr lang="en-US" sz="1400" b="1" dirty="0" err="1" smtClean="0">
                <a:latin typeface="Arial"/>
                <a:cs typeface="Arial"/>
              </a:rPr>
              <a:t>nhớ</a:t>
            </a:r>
            <a:r>
              <a:rPr lang="en-US" sz="1400" b="1" dirty="0" smtClean="0">
                <a:latin typeface="Arial"/>
                <a:cs typeface="Arial"/>
              </a:rPr>
              <a:t> </a:t>
            </a:r>
            <a:r>
              <a:rPr lang="en-US" sz="1400" dirty="0" smtClean="0">
                <a:latin typeface="Arial"/>
                <a:cs typeface="Arial"/>
              </a:rPr>
              <a:t>(</a:t>
            </a:r>
            <a:r>
              <a:rPr lang="en-US" sz="1400" dirty="0" err="1" smtClean="0">
                <a:latin typeface="Arial"/>
                <a:cs typeface="Arial"/>
              </a:rPr>
              <a:t>các</a:t>
            </a:r>
            <a:r>
              <a:rPr lang="en-US" sz="1400" dirty="0" smtClean="0">
                <a:latin typeface="Arial"/>
                <a:cs typeface="Arial"/>
              </a:rPr>
              <a:t> </a:t>
            </a:r>
            <a:r>
              <a:rPr lang="en-US" sz="1400" dirty="0" err="1" smtClean="0">
                <a:latin typeface="Arial"/>
                <a:cs typeface="Arial"/>
              </a:rPr>
              <a:t>mạch</a:t>
            </a:r>
            <a:r>
              <a:rPr lang="en-US" sz="1400" dirty="0" smtClean="0">
                <a:latin typeface="Arial"/>
                <a:cs typeface="Arial"/>
              </a:rPr>
              <a:t> </a:t>
            </a:r>
            <a:r>
              <a:rPr lang="en-US" sz="1400" dirty="0" err="1" smtClean="0">
                <a:latin typeface="Arial"/>
                <a:cs typeface="Arial"/>
              </a:rPr>
              <a:t>chốt</a:t>
            </a:r>
            <a:r>
              <a:rPr lang="en-US" sz="1400" dirty="0" smtClean="0">
                <a:latin typeface="Arial"/>
                <a:cs typeface="Arial"/>
              </a:rPr>
              <a:t>, RAM) </a:t>
            </a:r>
            <a:r>
              <a:rPr lang="en-US" sz="1400" dirty="0" err="1" smtClean="0">
                <a:latin typeface="Arial"/>
                <a:cs typeface="Arial"/>
              </a:rPr>
              <a:t>lưu</a:t>
            </a:r>
            <a:r>
              <a:rPr lang="en-US" sz="1400" dirty="0" smtClean="0">
                <a:latin typeface="Arial"/>
                <a:cs typeface="Arial"/>
              </a:rPr>
              <a:t> </a:t>
            </a:r>
            <a:r>
              <a:rPr lang="en-US" sz="1400" dirty="0" err="1" smtClean="0">
                <a:latin typeface="Arial"/>
                <a:cs typeface="Arial"/>
              </a:rPr>
              <a:t>trữ</a:t>
            </a:r>
            <a:r>
              <a:rPr lang="en-US" sz="1400" dirty="0" smtClean="0">
                <a:latin typeface="Arial"/>
                <a:cs typeface="Arial"/>
              </a:rPr>
              <a:t> </a:t>
            </a:r>
            <a:r>
              <a:rPr lang="en-US" sz="1400" dirty="0" err="1" smtClean="0">
                <a:latin typeface="Arial"/>
                <a:cs typeface="Arial"/>
              </a:rPr>
              <a:t>trạng</a:t>
            </a:r>
            <a:r>
              <a:rPr lang="en-US" sz="1400" dirty="0" smtClean="0">
                <a:latin typeface="Arial"/>
                <a:cs typeface="Arial"/>
              </a:rPr>
              <a:t> </a:t>
            </a:r>
            <a:r>
              <a:rPr lang="en-US" sz="1400" dirty="0" err="1" smtClean="0">
                <a:latin typeface="Arial"/>
                <a:cs typeface="Arial"/>
              </a:rPr>
              <a:t>thái</a:t>
            </a:r>
            <a:r>
              <a:rPr lang="en-US" sz="1400" dirty="0" smtClean="0">
                <a:latin typeface="Arial"/>
                <a:cs typeface="Arial"/>
              </a:rPr>
              <a:t> </a:t>
            </a:r>
            <a:endParaRPr lang="en-US" sz="1400" dirty="0">
              <a:latin typeface="Arial"/>
              <a:cs typeface="Arial"/>
            </a:endParaRPr>
          </a:p>
          <a:p>
            <a:pPr lvl="1"/>
            <a:r>
              <a:rPr lang="en-US" sz="1400" b="1" dirty="0" err="1" smtClean="0">
                <a:latin typeface="Arial"/>
                <a:cs typeface="Arial"/>
              </a:rPr>
              <a:t>Bộ</a:t>
            </a:r>
            <a:r>
              <a:rPr lang="en-US" sz="1400" b="1" dirty="0" smtClean="0">
                <a:latin typeface="Arial"/>
                <a:cs typeface="Arial"/>
              </a:rPr>
              <a:t> </a:t>
            </a:r>
            <a:r>
              <a:rPr lang="en-US" sz="1400" b="1" dirty="0" err="1" smtClean="0">
                <a:latin typeface="Arial"/>
                <a:cs typeface="Arial"/>
              </a:rPr>
              <a:t>đồng</a:t>
            </a:r>
            <a:r>
              <a:rPr lang="en-US" sz="1400" b="1" dirty="0" smtClean="0">
                <a:latin typeface="Arial"/>
                <a:cs typeface="Arial"/>
              </a:rPr>
              <a:t> </a:t>
            </a:r>
            <a:r>
              <a:rPr lang="en-US" sz="1400" b="1" dirty="0" err="1" smtClean="0">
                <a:latin typeface="Arial"/>
                <a:cs typeface="Arial"/>
              </a:rPr>
              <a:t>hồ</a:t>
            </a:r>
            <a:r>
              <a:rPr lang="en-US" sz="1400" b="1" dirty="0" smtClean="0">
                <a:latin typeface="Arial"/>
                <a:cs typeface="Arial"/>
              </a:rPr>
              <a:t> </a:t>
            </a:r>
            <a:r>
              <a:rPr lang="en-US" sz="1400" b="1" dirty="0" err="1" smtClean="0">
                <a:latin typeface="Arial"/>
                <a:cs typeface="Arial"/>
              </a:rPr>
              <a:t>chuyển</a:t>
            </a:r>
            <a:r>
              <a:rPr lang="en-US" sz="1400" b="1" dirty="0" smtClean="0">
                <a:latin typeface="Arial"/>
                <a:cs typeface="Arial"/>
              </a:rPr>
              <a:t> </a:t>
            </a:r>
            <a:r>
              <a:rPr lang="en-US" sz="1400" b="1" dirty="0" err="1" smtClean="0">
                <a:latin typeface="Arial"/>
                <a:cs typeface="Arial"/>
              </a:rPr>
              <a:t>đổi</a:t>
            </a:r>
            <a:r>
              <a:rPr lang="en-US" sz="1400" b="1" dirty="0" smtClean="0">
                <a:latin typeface="Arial"/>
                <a:cs typeface="Arial"/>
              </a:rPr>
              <a:t> </a:t>
            </a:r>
            <a:r>
              <a:rPr lang="en-US" sz="1400" b="1" dirty="0" err="1" smtClean="0">
                <a:latin typeface="Arial"/>
                <a:cs typeface="Arial"/>
              </a:rPr>
              <a:t>trạng</a:t>
            </a:r>
            <a:r>
              <a:rPr lang="en-US" sz="1400" b="1" dirty="0" smtClean="0">
                <a:latin typeface="Arial"/>
                <a:cs typeface="Arial"/>
              </a:rPr>
              <a:t> </a:t>
            </a:r>
            <a:r>
              <a:rPr lang="en-US" sz="1400" b="1" dirty="0" err="1" smtClean="0">
                <a:latin typeface="Arial"/>
                <a:cs typeface="Arial"/>
              </a:rPr>
              <a:t>thái</a:t>
            </a:r>
            <a:r>
              <a:rPr lang="en-US" sz="1400" b="1" dirty="0" smtClean="0">
                <a:latin typeface="Arial"/>
                <a:cs typeface="Arial"/>
              </a:rPr>
              <a:t> </a:t>
            </a:r>
            <a:r>
              <a:rPr lang="en-US" sz="1400" b="1" dirty="0" err="1" smtClean="0">
                <a:latin typeface="Arial"/>
                <a:cs typeface="Arial"/>
              </a:rPr>
              <a:t>kế</a:t>
            </a:r>
            <a:r>
              <a:rPr lang="en-US" sz="1400" b="1" dirty="0" smtClean="0">
                <a:latin typeface="Arial"/>
                <a:cs typeface="Arial"/>
              </a:rPr>
              <a:t> </a:t>
            </a:r>
            <a:r>
              <a:rPr lang="en-US" sz="1400" b="1" dirty="0" err="1" smtClean="0">
                <a:latin typeface="Arial"/>
                <a:cs typeface="Arial"/>
              </a:rPr>
              <a:t>tiếp</a:t>
            </a:r>
            <a:r>
              <a:rPr lang="en-US" sz="1400" b="1" dirty="0" smtClean="0">
                <a:latin typeface="Arial"/>
                <a:cs typeface="Arial"/>
              </a:rPr>
              <a:t> </a:t>
            </a:r>
          </a:p>
          <a:p>
            <a:r>
              <a:rPr lang="en-US" sz="1600" b="1" dirty="0" err="1" smtClean="0">
                <a:latin typeface="Arial"/>
                <a:cs typeface="Arial"/>
              </a:rPr>
              <a:t>Quy</a:t>
            </a:r>
            <a:r>
              <a:rPr lang="en-US" sz="1600" b="1" dirty="0" smtClean="0">
                <a:latin typeface="Arial"/>
                <a:cs typeface="Arial"/>
              </a:rPr>
              <a:t> </a:t>
            </a:r>
            <a:r>
              <a:rPr lang="en-US" sz="1600" b="1" dirty="0" err="1" smtClean="0">
                <a:latin typeface="Arial"/>
                <a:cs typeface="Arial"/>
              </a:rPr>
              <a:t>trình</a:t>
            </a:r>
            <a:r>
              <a:rPr lang="en-US" sz="1600" b="1" dirty="0" smtClean="0">
                <a:latin typeface="Arial"/>
                <a:cs typeface="Arial"/>
              </a:rPr>
              <a:t> </a:t>
            </a:r>
            <a:r>
              <a:rPr lang="en-US" sz="1600" b="1" dirty="0" err="1" smtClean="0">
                <a:latin typeface="Arial"/>
                <a:cs typeface="Arial"/>
              </a:rPr>
              <a:t>nạp</a:t>
            </a:r>
            <a:r>
              <a:rPr lang="en-US" sz="1600" b="1" dirty="0" smtClean="0">
                <a:latin typeface="Arial"/>
                <a:cs typeface="Arial"/>
              </a:rPr>
              <a:t> </a:t>
            </a:r>
            <a:r>
              <a:rPr lang="en-US" sz="1600" b="1" dirty="0" err="1" smtClean="0">
                <a:latin typeface="Arial"/>
                <a:cs typeface="Arial"/>
              </a:rPr>
              <a:t>lệnh</a:t>
            </a:r>
            <a:r>
              <a:rPr lang="en-US" sz="1600" b="1" dirty="0" smtClean="0">
                <a:latin typeface="Arial"/>
                <a:cs typeface="Arial"/>
              </a:rPr>
              <a:t> </a:t>
            </a:r>
            <a:endParaRPr lang="en-US" sz="1600" b="1" dirty="0">
              <a:latin typeface="Arial"/>
              <a:cs typeface="Arial"/>
            </a:endParaRPr>
          </a:p>
          <a:p>
            <a:r>
              <a:rPr lang="en-US" sz="1600" b="1" dirty="0" err="1" smtClean="0">
                <a:latin typeface="Arial"/>
                <a:cs typeface="Arial"/>
              </a:rPr>
              <a:t>Trạng</a:t>
            </a:r>
            <a:r>
              <a:rPr lang="en-US" sz="1600" b="1" dirty="0" smtClean="0">
                <a:latin typeface="Arial"/>
                <a:cs typeface="Arial"/>
              </a:rPr>
              <a:t> </a:t>
            </a:r>
            <a:r>
              <a:rPr lang="en-US" sz="1600" b="1" dirty="0" err="1" smtClean="0">
                <a:latin typeface="Arial"/>
                <a:cs typeface="Arial"/>
              </a:rPr>
              <a:t>thái</a:t>
            </a:r>
            <a:r>
              <a:rPr lang="en-US" sz="1600" b="1" dirty="0" smtClean="0">
                <a:latin typeface="Arial"/>
                <a:cs typeface="Arial"/>
              </a:rPr>
              <a:t> </a:t>
            </a:r>
            <a:r>
              <a:rPr lang="en-US" sz="1600" b="1" dirty="0" err="1" smtClean="0">
                <a:latin typeface="Arial"/>
                <a:cs typeface="Arial"/>
              </a:rPr>
              <a:t>kế</a:t>
            </a:r>
            <a:r>
              <a:rPr lang="en-US" sz="1600" b="1" dirty="0" smtClean="0">
                <a:latin typeface="Arial"/>
                <a:cs typeface="Arial"/>
              </a:rPr>
              <a:t> </a:t>
            </a:r>
            <a:r>
              <a:rPr lang="en-US" sz="1600" b="1" dirty="0" err="1" smtClean="0">
                <a:latin typeface="Arial"/>
                <a:cs typeface="Arial"/>
              </a:rPr>
              <a:t>tiếp</a:t>
            </a:r>
            <a:r>
              <a:rPr lang="en-US" sz="1600" dirty="0" smtClean="0">
                <a:latin typeface="Arial"/>
                <a:cs typeface="Arial"/>
              </a:rPr>
              <a:t>: PC+4</a:t>
            </a:r>
            <a:r>
              <a:rPr lang="en-US" sz="1600" dirty="0">
                <a:latin typeface="Arial"/>
                <a:cs typeface="Arial"/>
              </a:rPr>
              <a:t> </a:t>
            </a:r>
            <a:r>
              <a:rPr lang="en-US" sz="1600" dirty="0" smtClean="0">
                <a:latin typeface="Arial"/>
                <a:cs typeface="Arial"/>
              </a:rPr>
              <a:t>(</a:t>
            </a:r>
            <a:r>
              <a:rPr lang="en-US" sz="1600" dirty="0" err="1" smtClean="0">
                <a:latin typeface="Arial"/>
                <a:cs typeface="Arial"/>
              </a:rPr>
              <a:t>ngoại</a:t>
            </a:r>
            <a:r>
              <a:rPr lang="en-US" sz="1600" dirty="0" smtClean="0">
                <a:latin typeface="Arial"/>
                <a:cs typeface="Arial"/>
              </a:rPr>
              <a:t> </a:t>
            </a:r>
            <a:r>
              <a:rPr lang="en-US" sz="1600" dirty="0" err="1" smtClean="0">
                <a:latin typeface="Arial"/>
                <a:cs typeface="Arial"/>
              </a:rPr>
              <a:t>trừ</a:t>
            </a:r>
            <a:r>
              <a:rPr lang="en-US" sz="1600" dirty="0" smtClean="0">
                <a:latin typeface="Arial"/>
                <a:cs typeface="Arial"/>
              </a:rPr>
              <a:t> </a:t>
            </a:r>
            <a:r>
              <a:rPr lang="en-US" sz="1600" dirty="0" err="1" smtClean="0">
                <a:latin typeface="Arial"/>
                <a:cs typeface="Arial"/>
              </a:rPr>
              <a:t>các</a:t>
            </a:r>
            <a:r>
              <a:rPr lang="en-US" sz="1600" dirty="0" smtClean="0">
                <a:latin typeface="Arial"/>
                <a:cs typeface="Arial"/>
              </a:rPr>
              <a:t> </a:t>
            </a:r>
            <a:r>
              <a:rPr lang="en-US" sz="1600" dirty="0" err="1" smtClean="0">
                <a:latin typeface="Arial"/>
                <a:cs typeface="Arial"/>
              </a:rPr>
              <a:t>lệnh</a:t>
            </a:r>
            <a:r>
              <a:rPr lang="en-US" sz="1600" dirty="0" smtClean="0">
                <a:latin typeface="Arial"/>
                <a:cs typeface="Arial"/>
              </a:rPr>
              <a:t> </a:t>
            </a:r>
            <a:r>
              <a:rPr lang="en-US" sz="1600" dirty="0" err="1" smtClean="0">
                <a:latin typeface="Arial"/>
                <a:cs typeface="Arial"/>
              </a:rPr>
              <a:t>nhảy</a:t>
            </a:r>
            <a:r>
              <a:rPr lang="en-US" sz="1600" dirty="0" smtClean="0">
                <a:latin typeface="Arial"/>
                <a:cs typeface="Arial"/>
              </a:rPr>
              <a:t>)</a:t>
            </a:r>
            <a:endParaRPr lang="en-US" sz="1600" dirty="0">
              <a:latin typeface="Arial"/>
              <a:cs typeface="Arial"/>
            </a:endParaRPr>
          </a:p>
          <a:p>
            <a:r>
              <a:rPr lang="en-US" sz="1600" b="1" dirty="0" err="1" smtClean="0">
                <a:latin typeface="Arial"/>
                <a:cs typeface="Arial"/>
              </a:rPr>
              <a:t>Trạng</a:t>
            </a:r>
            <a:r>
              <a:rPr lang="en-US" sz="1600" b="1" dirty="0" smtClean="0">
                <a:latin typeface="Arial"/>
                <a:cs typeface="Arial"/>
              </a:rPr>
              <a:t> </a:t>
            </a:r>
            <a:r>
              <a:rPr lang="en-US" sz="1600" b="1" dirty="0" err="1" smtClean="0">
                <a:latin typeface="Arial"/>
                <a:cs typeface="Arial"/>
              </a:rPr>
              <a:t>thái</a:t>
            </a:r>
            <a:r>
              <a:rPr lang="en-US" sz="1600" dirty="0" smtClean="0">
                <a:latin typeface="Arial"/>
                <a:cs typeface="Arial"/>
              </a:rPr>
              <a:t>: Program Counter (</a:t>
            </a:r>
            <a:r>
              <a:rPr lang="en-US" sz="1600" dirty="0" err="1" smtClean="0">
                <a:latin typeface="Arial"/>
                <a:cs typeface="Arial"/>
              </a:rPr>
              <a:t>lệnh</a:t>
            </a:r>
            <a:r>
              <a:rPr lang="en-US" sz="1600" dirty="0" smtClean="0">
                <a:latin typeface="Arial"/>
                <a:cs typeface="Arial"/>
              </a:rPr>
              <a:t> </a:t>
            </a:r>
            <a:r>
              <a:rPr lang="en-US" sz="1600" dirty="0" err="1" smtClean="0">
                <a:latin typeface="Arial"/>
                <a:cs typeface="Arial"/>
              </a:rPr>
              <a:t>hiện</a:t>
            </a:r>
            <a:r>
              <a:rPr lang="en-US" sz="1600" dirty="0" smtClean="0">
                <a:latin typeface="Arial"/>
                <a:cs typeface="Arial"/>
              </a:rPr>
              <a:t> </a:t>
            </a:r>
            <a:r>
              <a:rPr lang="en-US" sz="1600" dirty="0" err="1" smtClean="0">
                <a:latin typeface="Arial"/>
                <a:cs typeface="Arial"/>
              </a:rPr>
              <a:t>tại</a:t>
            </a:r>
            <a:r>
              <a:rPr lang="en-US" sz="1600" dirty="0" smtClean="0">
                <a:latin typeface="Arial"/>
                <a:cs typeface="Arial"/>
              </a:rPr>
              <a:t>)</a:t>
            </a:r>
            <a:endParaRPr lang="en-US" sz="1600" dirty="0">
              <a:latin typeface="Arial"/>
              <a:cs typeface="Arial"/>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2438400"/>
            <a:ext cx="2901971" cy="1495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4728886"/>
            <a:ext cx="3681904" cy="2111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55374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latin typeface="Arial"/>
                <a:cs typeface="Arial"/>
              </a:rPr>
              <a:t>Tốc</a:t>
            </a:r>
            <a:r>
              <a:rPr lang="en-US" b="1" dirty="0" smtClean="0">
                <a:latin typeface="Arial"/>
                <a:cs typeface="Arial"/>
              </a:rPr>
              <a:t> </a:t>
            </a:r>
            <a:r>
              <a:rPr lang="en-US" b="1" dirty="0" err="1" smtClean="0">
                <a:latin typeface="Arial"/>
                <a:cs typeface="Arial"/>
              </a:rPr>
              <a:t>độ</a:t>
            </a:r>
            <a:r>
              <a:rPr lang="en-US" b="1" dirty="0" smtClean="0">
                <a:latin typeface="Arial"/>
                <a:cs typeface="Arial"/>
              </a:rPr>
              <a:t> </a:t>
            </a:r>
            <a:r>
              <a:rPr lang="en-US" b="1" dirty="0" err="1" smtClean="0">
                <a:latin typeface="Arial"/>
                <a:cs typeface="Arial"/>
              </a:rPr>
              <a:t>xử</a:t>
            </a:r>
            <a:r>
              <a:rPr lang="en-US" b="1" dirty="0" smtClean="0">
                <a:latin typeface="Arial"/>
                <a:cs typeface="Arial"/>
              </a:rPr>
              <a:t> </a:t>
            </a:r>
            <a:r>
              <a:rPr lang="en-US" b="1" dirty="0" err="1" smtClean="0">
                <a:latin typeface="Arial"/>
                <a:cs typeface="Arial"/>
              </a:rPr>
              <a:t>lý</a:t>
            </a:r>
            <a:r>
              <a:rPr lang="en-US" b="1" dirty="0" smtClean="0">
                <a:latin typeface="Arial"/>
                <a:cs typeface="Arial"/>
              </a:rPr>
              <a:t> </a:t>
            </a:r>
            <a:r>
              <a:rPr lang="en-US" b="1" dirty="0" err="1" smtClean="0">
                <a:latin typeface="Arial"/>
                <a:cs typeface="Arial"/>
              </a:rPr>
              <a:t>xác</a:t>
            </a:r>
            <a:r>
              <a:rPr lang="en-US" b="1" dirty="0" smtClean="0">
                <a:latin typeface="Arial"/>
                <a:cs typeface="Arial"/>
              </a:rPr>
              <a:t> </a:t>
            </a:r>
            <a:r>
              <a:rPr lang="en-US" b="1" dirty="0" err="1" smtClean="0">
                <a:latin typeface="Arial"/>
                <a:cs typeface="Arial"/>
              </a:rPr>
              <a:t>định</a:t>
            </a:r>
            <a:r>
              <a:rPr lang="en-US" b="1" dirty="0" smtClean="0">
                <a:latin typeface="Arial"/>
                <a:cs typeface="Arial"/>
              </a:rPr>
              <a:t> </a:t>
            </a:r>
            <a:r>
              <a:rPr lang="en-US" b="1" dirty="0" err="1" smtClean="0">
                <a:latin typeface="Arial"/>
                <a:cs typeface="Arial"/>
              </a:rPr>
              <a:t>như</a:t>
            </a:r>
            <a:r>
              <a:rPr lang="en-US" b="1" dirty="0" smtClean="0">
                <a:latin typeface="Arial"/>
                <a:cs typeface="Arial"/>
              </a:rPr>
              <a:t> </a:t>
            </a:r>
            <a:r>
              <a:rPr lang="en-US" b="1" dirty="0" err="1" smtClean="0">
                <a:latin typeface="Arial"/>
                <a:cs typeface="Arial"/>
              </a:rPr>
              <a:t>thế</a:t>
            </a:r>
            <a:r>
              <a:rPr lang="en-US" b="1" dirty="0" smtClean="0">
                <a:latin typeface="Arial"/>
                <a:cs typeface="Arial"/>
              </a:rPr>
              <a:t> </a:t>
            </a:r>
            <a:r>
              <a:rPr lang="en-US" b="1" dirty="0" err="1" smtClean="0">
                <a:latin typeface="Arial"/>
                <a:cs typeface="Arial"/>
              </a:rPr>
              <a:t>nào</a:t>
            </a:r>
            <a:r>
              <a:rPr lang="en-US" b="1" dirty="0" smtClean="0">
                <a:latin typeface="Arial"/>
                <a:cs typeface="Arial"/>
              </a:rPr>
              <a:t>? </a:t>
            </a:r>
            <a:endParaRPr lang="en-US" dirty="0">
              <a:latin typeface="Arial"/>
              <a:cs typeface="Arial"/>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2286000"/>
            <a:ext cx="8222673" cy="4091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7277243"/>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914400"/>
            <a:ext cx="7391401" cy="1143000"/>
          </a:xfrm>
        </p:spPr>
        <p:txBody>
          <a:bodyPr>
            <a:normAutofit fontScale="90000"/>
          </a:bodyPr>
          <a:lstStyle/>
          <a:p>
            <a:r>
              <a:rPr lang="en-US" b="1" dirty="0" err="1" smtClean="0">
                <a:latin typeface="Arial"/>
                <a:cs typeface="Arial"/>
              </a:rPr>
              <a:t>Tính</a:t>
            </a:r>
            <a:r>
              <a:rPr lang="en-US" b="1" dirty="0" smtClean="0">
                <a:latin typeface="Arial"/>
                <a:cs typeface="Arial"/>
              </a:rPr>
              <a:t> </a:t>
            </a:r>
            <a:r>
              <a:rPr lang="en-US" b="1" dirty="0" err="1" smtClean="0">
                <a:latin typeface="Arial"/>
                <a:cs typeface="Arial"/>
              </a:rPr>
              <a:t>chu</a:t>
            </a:r>
            <a:r>
              <a:rPr lang="en-US" b="1" dirty="0" smtClean="0">
                <a:latin typeface="Arial"/>
                <a:cs typeface="Arial"/>
              </a:rPr>
              <a:t> </a:t>
            </a:r>
            <a:r>
              <a:rPr lang="en-US" b="1" dirty="0" err="1" smtClean="0">
                <a:latin typeface="Arial"/>
                <a:cs typeface="Arial"/>
              </a:rPr>
              <a:t>ky</a:t>
            </a:r>
            <a:r>
              <a:rPr lang="en-US" b="1" dirty="0" smtClean="0">
                <a:latin typeface="Arial"/>
                <a:cs typeface="Arial"/>
              </a:rPr>
              <a:t> </a:t>
            </a:r>
            <a:r>
              <a:rPr lang="en-US" b="1" dirty="0" err="1" smtClean="0">
                <a:latin typeface="Arial"/>
                <a:cs typeface="Arial"/>
              </a:rPr>
              <a:t>đồng</a:t>
            </a:r>
            <a:r>
              <a:rPr lang="en-US" b="1" dirty="0" smtClean="0">
                <a:latin typeface="Arial"/>
                <a:cs typeface="Arial"/>
              </a:rPr>
              <a:t> </a:t>
            </a:r>
            <a:r>
              <a:rPr lang="en-US" b="1" dirty="0" err="1" smtClean="0">
                <a:latin typeface="Arial"/>
                <a:cs typeface="Arial"/>
              </a:rPr>
              <a:t>hồ</a:t>
            </a:r>
            <a:r>
              <a:rPr lang="en-US" b="1" dirty="0" smtClean="0">
                <a:latin typeface="Arial"/>
                <a:cs typeface="Arial"/>
              </a:rPr>
              <a:t> </a:t>
            </a:r>
            <a:r>
              <a:rPr lang="en-US" b="1" dirty="0" err="1" smtClean="0">
                <a:latin typeface="Arial"/>
                <a:cs typeface="Arial"/>
              </a:rPr>
              <a:t>T</a:t>
            </a:r>
            <a:r>
              <a:rPr lang="en-US" b="1" baseline="-25000" dirty="0" err="1" smtClean="0">
                <a:latin typeface="Arial"/>
                <a:cs typeface="Arial"/>
              </a:rPr>
              <a:t>c</a:t>
            </a:r>
            <a:r>
              <a:rPr lang="en-US" b="1" dirty="0" smtClean="0">
                <a:latin typeface="Arial"/>
                <a:cs typeface="Arial"/>
              </a:rPr>
              <a:t> – </a:t>
            </a:r>
            <a:r>
              <a:rPr lang="en-US" b="1" dirty="0" err="1" smtClean="0">
                <a:latin typeface="Arial"/>
                <a:cs typeface="Arial"/>
              </a:rPr>
              <a:t>Đường</a:t>
            </a:r>
            <a:r>
              <a:rPr lang="en-US" b="1" dirty="0" smtClean="0">
                <a:latin typeface="Arial"/>
                <a:cs typeface="Arial"/>
              </a:rPr>
              <a:t> </a:t>
            </a:r>
            <a:r>
              <a:rPr lang="en-US" b="1" dirty="0" err="1" smtClean="0">
                <a:latin typeface="Arial"/>
                <a:cs typeface="Arial"/>
              </a:rPr>
              <a:t>dài</a:t>
            </a:r>
            <a:r>
              <a:rPr lang="en-US" b="1" dirty="0" smtClean="0">
                <a:latin typeface="Arial"/>
                <a:cs typeface="Arial"/>
              </a:rPr>
              <a:t> </a:t>
            </a:r>
            <a:r>
              <a:rPr lang="en-US" b="1" dirty="0" err="1" smtClean="0">
                <a:latin typeface="Arial"/>
                <a:cs typeface="Arial"/>
              </a:rPr>
              <a:t>nhất</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graphicFrame>
        <p:nvGraphicFramePr>
          <p:cNvPr id="9" name="Group 64"/>
          <p:cNvGraphicFramePr>
            <a:graphicFrameLocks/>
          </p:cNvGraphicFramePr>
          <p:nvPr>
            <p:extLst>
              <p:ext uri="{D42A27DB-BD31-4B8C-83A1-F6EECF244321}">
                <p14:modId xmlns:p14="http://schemas.microsoft.com/office/powerpoint/2010/main" val="3429134376"/>
              </p:ext>
            </p:extLst>
          </p:nvPr>
        </p:nvGraphicFramePr>
        <p:xfrm>
          <a:off x="1295400" y="4191000"/>
          <a:ext cx="6553202" cy="2130552"/>
        </p:xfrm>
        <a:graphic>
          <a:graphicData uri="http://schemas.openxmlformats.org/drawingml/2006/table">
            <a:tbl>
              <a:tblPr/>
              <a:tblGrid>
                <a:gridCol w="827103"/>
                <a:gridCol w="954350"/>
                <a:gridCol w="954350"/>
                <a:gridCol w="1017973"/>
                <a:gridCol w="954350"/>
                <a:gridCol w="954350"/>
                <a:gridCol w="890726"/>
              </a:tblGrid>
              <a:tr h="5019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Instr.</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I </a:t>
                      </a:r>
                      <a:r>
                        <a:rPr kumimoji="0" lang="en-US" altLang="zh-CN" sz="1600" b="0" i="0" u="none" strike="noStrike" cap="none" normalizeH="0" baseline="0" dirty="0" err="1" smtClean="0">
                          <a:ln>
                            <a:noFill/>
                          </a:ln>
                          <a:solidFill>
                            <a:schemeClr val="tx1"/>
                          </a:solidFill>
                          <a:effectLst/>
                          <a:latin typeface="Arial" charset="0"/>
                          <a:ea typeface="宋体" pitchFamily="2" charset="-122"/>
                        </a:rPr>
                        <a:t>Mem</a:t>
                      </a:r>
                      <a:endParaRPr kumimoji="0" lang="en-US" altLang="zh-CN" sz="16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Reg Rd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ALU Op</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D Mem</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Reg Wr</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Total</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r h="33630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R-type</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2</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2</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6ns</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45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load</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2</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2</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2</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8ns</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45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store</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2</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2</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2</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7ns</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45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smtClean="0">
                          <a:ln>
                            <a:noFill/>
                          </a:ln>
                          <a:solidFill>
                            <a:schemeClr val="tx1"/>
                          </a:solidFill>
                          <a:effectLst/>
                          <a:latin typeface="Arial" charset="0"/>
                          <a:ea typeface="宋体" pitchFamily="2" charset="-122"/>
                        </a:rPr>
                        <a:t>beq</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2</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1</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2</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5ns</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82450">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jump</a:t>
                      </a: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2</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defPPr>
                        <a:defRPr lang="en-US"/>
                      </a:defPPr>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95000"/>
                        </a:lnSpc>
                        <a:spcBef>
                          <a:spcPct val="25000"/>
                        </a:spcBef>
                        <a:spcAft>
                          <a:spcPct val="0"/>
                        </a:spcAft>
                        <a:buClr>
                          <a:schemeClr val="accent1"/>
                        </a:buClr>
                        <a:buSzPct val="75000"/>
                        <a:buFont typeface="Wingdings" pitchFamily="2" charset="2"/>
                        <a:buNone/>
                        <a:tabLst/>
                      </a:pPr>
                      <a:r>
                        <a:rPr kumimoji="0" lang="en-US" altLang="zh-CN" sz="1600" b="0" i="0" u="none" strike="noStrike" cap="none" normalizeH="0" baseline="0" dirty="0" smtClean="0">
                          <a:ln>
                            <a:noFill/>
                          </a:ln>
                          <a:solidFill>
                            <a:schemeClr val="tx1"/>
                          </a:solidFill>
                          <a:effectLst/>
                          <a:latin typeface="Arial" charset="0"/>
                          <a:ea typeface="宋体" pitchFamily="2" charset="-122"/>
                        </a:rPr>
                        <a:t>2ns</a:t>
                      </a:r>
                      <a:endParaRPr kumimoji="0" lang="zh-CN" altLang="en-US" sz="1600" b="0" i="0" u="none" strike="noStrike" cap="none" normalizeH="0" baseline="0" dirty="0" smtClean="0">
                        <a:ln>
                          <a:noFill/>
                        </a:ln>
                        <a:solidFill>
                          <a:schemeClr val="tx1"/>
                        </a:solidFill>
                        <a:effectLst/>
                        <a:latin typeface="Arial" charset="0"/>
                        <a:ea typeface="宋体" pitchFamily="2" charset="-122"/>
                      </a:endParaRPr>
                    </a:p>
                  </a:txBody>
                  <a:tcPr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0" name="Rectangle 61"/>
          <p:cNvSpPr>
            <a:spLocks noChangeArrowheads="1"/>
          </p:cNvSpPr>
          <p:nvPr/>
        </p:nvSpPr>
        <p:spPr bwMode="auto">
          <a:xfrm>
            <a:off x="533400" y="2362200"/>
            <a:ext cx="8458200" cy="1538883"/>
          </a:xfrm>
          <a:prstGeom prst="rect">
            <a:avLst/>
          </a:prstGeom>
          <a:noFill/>
          <a:ln w="12700">
            <a:noFill/>
            <a:miter lim="800000"/>
            <a:headEnd/>
            <a:tailEnd/>
          </a:ln>
          <a:effectLst/>
        </p:spPr>
        <p:txBody>
          <a:bodyPr wrap="square">
            <a:spAutoFit/>
          </a:bodyPr>
          <a:lstStyle/>
          <a:p>
            <a:pPr marL="0" marR="0" lvl="0" indent="0" defTabSz="914400" eaLnBrk="1" fontAlgn="auto" latinLnBrk="0" hangingPunct="1">
              <a:lnSpc>
                <a:spcPct val="90000"/>
              </a:lnSpc>
              <a:spcBef>
                <a:spcPct val="50000"/>
              </a:spcBef>
              <a:spcAft>
                <a:spcPts val="0"/>
              </a:spcAft>
              <a:buClr>
                <a:srgbClr val="FC0128"/>
              </a:buClr>
              <a:buSzPct val="75000"/>
              <a:buFont typeface="Wingdings" pitchFamily="2" charset="2"/>
              <a:buChar char="q"/>
              <a:tabLst/>
              <a:defRPr/>
            </a:pPr>
            <a:r>
              <a:rPr kumimoji="0" lang="zh-CN" altLang="en-US" sz="1600" b="0" i="0" u="none" strike="noStrike" kern="0" cap="none" spc="0" normalizeH="0" baseline="0" noProof="0" dirty="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baseline="0" noProof="0" dirty="0" err="1" smtClean="0">
                <a:ln>
                  <a:noFill/>
                </a:ln>
                <a:solidFill>
                  <a:srgbClr val="000000"/>
                </a:solidFill>
                <a:effectLst/>
                <a:uLnTx/>
                <a:uFillTx/>
                <a:latin typeface="Arial"/>
                <a:ea typeface="宋体" pitchFamily="2" charset="-122"/>
                <a:cs typeface="Arial"/>
              </a:rPr>
              <a:t>Tính</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chu</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kỳ</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đồng</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hồ</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trong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trường</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hợp</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bỏ</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qua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trễ</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ở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bộ</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ghép</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khối</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điều</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khiển</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khối</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mở</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rộng</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dấu</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khối</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đọc</a:t>
            </a:r>
            <a:r>
              <a:rPr lang="en-US" altLang="zh-CN" sz="1600" kern="0" dirty="0" smtClean="0">
                <a:solidFill>
                  <a:srgbClr val="000000"/>
                </a:solidFill>
                <a:latin typeface="Arial"/>
                <a:ea typeface="宋体" pitchFamily="2" charset="-122"/>
                <a:cs typeface="Arial"/>
              </a:rPr>
              <a:t> PC, </a:t>
            </a:r>
            <a:r>
              <a:rPr lang="en-US" altLang="zh-CN" sz="1600" kern="0" dirty="0" err="1" smtClean="0">
                <a:solidFill>
                  <a:srgbClr val="000000"/>
                </a:solidFill>
                <a:latin typeface="Arial"/>
                <a:ea typeface="宋体" pitchFamily="2" charset="-122"/>
                <a:cs typeface="Arial"/>
              </a:rPr>
              <a:t>khối</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dịch</a:t>
            </a:r>
            <a:r>
              <a:rPr lang="en-US" altLang="zh-CN" sz="1600" kern="0" dirty="0" smtClean="0">
                <a:solidFill>
                  <a:srgbClr val="000000"/>
                </a:solidFill>
                <a:latin typeface="Arial"/>
                <a:ea typeface="宋体" pitchFamily="2" charset="-122"/>
                <a:cs typeface="Arial"/>
              </a:rPr>
              <a:t> 2, </a:t>
            </a:r>
            <a:r>
              <a:rPr lang="en-US" altLang="zh-CN" sz="1600" kern="0" dirty="0" err="1" smtClean="0">
                <a:solidFill>
                  <a:srgbClr val="000000"/>
                </a:solidFill>
                <a:latin typeface="Arial"/>
                <a:ea typeface="宋体" pitchFamily="2" charset="-122"/>
                <a:cs typeface="Arial"/>
              </a:rPr>
              <a:t>dây</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dẫn</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thời</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gian</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thiết</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lập</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và</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giữ</a:t>
            </a:r>
            <a:r>
              <a:rPr lang="en-US" altLang="zh-CN" sz="1600" kern="0" dirty="0" smtClean="0">
                <a:solidFill>
                  <a:srgbClr val="000000"/>
                </a:solidFill>
                <a:latin typeface="Arial"/>
                <a:ea typeface="宋体" pitchFamily="2" charset="-122"/>
                <a:cs typeface="Arial"/>
              </a:rPr>
              <a:t>. Cho </a:t>
            </a:r>
            <a:r>
              <a:rPr lang="en-US" altLang="zh-CN" sz="1600" kern="0" dirty="0" err="1" smtClean="0">
                <a:solidFill>
                  <a:srgbClr val="000000"/>
                </a:solidFill>
                <a:latin typeface="Arial"/>
                <a:ea typeface="宋体" pitchFamily="2" charset="-122"/>
                <a:cs typeface="Arial"/>
              </a:rPr>
              <a:t>biết</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độ</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trễ</a:t>
            </a:r>
            <a:r>
              <a:rPr kumimoji="0" lang="en-US" altLang="zh-CN" sz="1600" b="0" i="0" u="none" strike="noStrike" kern="0" cap="none" spc="0" normalizeH="0" baseline="0" noProof="0" dirty="0" smtClean="0">
                <a:ln>
                  <a:noFill/>
                </a:ln>
                <a:solidFill>
                  <a:srgbClr val="000000"/>
                </a:solidFill>
                <a:effectLst/>
                <a:uLnTx/>
                <a:uFillTx/>
                <a:latin typeface="Arial"/>
                <a:ea typeface="宋体" pitchFamily="2" charset="-122"/>
                <a:cs typeface="Arial"/>
              </a:rPr>
              <a:t>:</a:t>
            </a:r>
            <a:endParaRPr kumimoji="0" lang="en-US" altLang="zh-CN" sz="1600" b="0" i="0" u="none" strike="noStrike" kern="0" cap="none" spc="0" normalizeH="0" baseline="0" noProof="0" dirty="0">
              <a:ln>
                <a:noFill/>
              </a:ln>
              <a:solidFill>
                <a:srgbClr val="000000"/>
              </a:solidFill>
              <a:effectLst/>
              <a:uLnTx/>
              <a:uFillTx/>
              <a:latin typeface="Arial"/>
              <a:ea typeface="宋体" pitchFamily="2" charset="-122"/>
              <a:cs typeface="Arial"/>
            </a:endParaRPr>
          </a:p>
          <a:p>
            <a:pPr marL="457200" lvl="2">
              <a:lnSpc>
                <a:spcPct val="85000"/>
              </a:lnSpc>
              <a:spcBef>
                <a:spcPct val="50000"/>
              </a:spcBef>
              <a:buClr>
                <a:srgbClr val="FC0128"/>
              </a:buClr>
              <a:buSzPct val="75000"/>
              <a:defRPr/>
            </a:pP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Truy</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cập</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bộ</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nhớ</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lệnh</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và</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bộ</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nhớ</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dữ</a:t>
            </a:r>
            <a:r>
              <a:rPr lang="en-US" altLang="zh-CN" sz="1600" kern="0" dirty="0" smtClean="0">
                <a:solidFill>
                  <a:srgbClr val="000000"/>
                </a:solidFill>
                <a:latin typeface="Arial"/>
                <a:ea typeface="宋体" pitchFamily="2" charset="-122"/>
                <a:cs typeface="Arial"/>
              </a:rPr>
              <a:t> </a:t>
            </a:r>
            <a:r>
              <a:rPr lang="en-US" altLang="zh-CN" sz="1600" kern="0" dirty="0" err="1" smtClean="0">
                <a:solidFill>
                  <a:srgbClr val="000000"/>
                </a:solidFill>
                <a:latin typeface="Arial"/>
                <a:ea typeface="宋体" pitchFamily="2" charset="-122"/>
                <a:cs typeface="Arial"/>
              </a:rPr>
              <a:t>liệu</a:t>
            </a:r>
            <a:r>
              <a:rPr lang="en-US" altLang="zh-CN" sz="1600" kern="0" dirty="0" smtClean="0">
                <a:solidFill>
                  <a:srgbClr val="000000"/>
                </a:solidFill>
                <a:latin typeface="Arial"/>
                <a:ea typeface="宋体" pitchFamily="2" charset="-122"/>
                <a:cs typeface="Arial"/>
              </a:rPr>
              <a:t> </a:t>
            </a:r>
            <a:r>
              <a:rPr kumimoji="0" lang="en-US" altLang="zh-CN" sz="1600" b="0" i="0" u="none" strike="noStrike" kern="0" cap="none" spc="0" normalizeH="0" baseline="0" noProof="0" dirty="0" smtClean="0">
                <a:ln>
                  <a:noFill/>
                </a:ln>
                <a:solidFill>
                  <a:srgbClr val="000000"/>
                </a:solidFill>
                <a:effectLst/>
                <a:uLnTx/>
                <a:uFillTx/>
                <a:latin typeface="Arial"/>
                <a:ea typeface="宋体" pitchFamily="2" charset="-122"/>
                <a:cs typeface="Arial"/>
              </a:rPr>
              <a:t>(2ns)</a:t>
            </a:r>
            <a:endParaRPr kumimoji="0" lang="en-US" altLang="zh-CN" sz="1600" b="0" i="0" u="none" strike="noStrike" kern="0" cap="none" spc="0" normalizeH="0" baseline="0" noProof="0" dirty="0">
              <a:ln>
                <a:noFill/>
              </a:ln>
              <a:solidFill>
                <a:srgbClr val="000000"/>
              </a:solidFill>
              <a:effectLst/>
              <a:uLnTx/>
              <a:uFillTx/>
              <a:latin typeface="Arial"/>
              <a:ea typeface="宋体" pitchFamily="2" charset="-122"/>
              <a:cs typeface="Arial"/>
            </a:endParaRPr>
          </a:p>
          <a:p>
            <a:pPr marL="457200" lvl="2">
              <a:lnSpc>
                <a:spcPct val="85000"/>
              </a:lnSpc>
              <a:spcBef>
                <a:spcPct val="50000"/>
              </a:spcBef>
              <a:buClr>
                <a:srgbClr val="FC0128"/>
              </a:buClr>
              <a:buSzPct val="75000"/>
              <a:defRPr/>
            </a:pPr>
            <a:r>
              <a:rPr kumimoji="0" lang="en-US" altLang="zh-CN" sz="1600" b="0" i="0" u="none" strike="noStrike" kern="0" cap="none" spc="0" normalizeH="0" baseline="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baseline="0" noProof="0" dirty="0" err="1" smtClean="0">
                <a:ln>
                  <a:noFill/>
                </a:ln>
                <a:solidFill>
                  <a:srgbClr val="000000"/>
                </a:solidFill>
                <a:effectLst/>
                <a:uLnTx/>
                <a:uFillTx/>
                <a:latin typeface="Arial"/>
                <a:ea typeface="宋体" pitchFamily="2" charset="-122"/>
                <a:cs typeface="Arial"/>
              </a:rPr>
              <a:t>Khối</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số</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học</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logic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và</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bộ</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cộng</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baseline="0" noProof="0" dirty="0" smtClean="0">
                <a:ln>
                  <a:noFill/>
                </a:ln>
                <a:solidFill>
                  <a:srgbClr val="000000"/>
                </a:solidFill>
                <a:effectLst/>
                <a:uLnTx/>
                <a:uFillTx/>
                <a:latin typeface="Arial"/>
                <a:ea typeface="宋体" pitchFamily="2" charset="-122"/>
                <a:cs typeface="Arial"/>
              </a:rPr>
              <a:t>(2 ns)</a:t>
            </a:r>
            <a:endParaRPr kumimoji="0" lang="en-US" altLang="zh-CN" sz="1600" b="0" i="0" u="none" strike="noStrike" kern="0" cap="none" spc="0" normalizeH="0" baseline="0" noProof="0" dirty="0">
              <a:ln>
                <a:noFill/>
              </a:ln>
              <a:solidFill>
                <a:srgbClr val="000000"/>
              </a:solidFill>
              <a:effectLst/>
              <a:uLnTx/>
              <a:uFillTx/>
              <a:latin typeface="Arial"/>
              <a:ea typeface="宋体" pitchFamily="2" charset="-122"/>
              <a:cs typeface="Arial"/>
            </a:endParaRPr>
          </a:p>
          <a:p>
            <a:pPr marL="457200" lvl="2">
              <a:lnSpc>
                <a:spcPct val="85000"/>
              </a:lnSpc>
              <a:spcBef>
                <a:spcPct val="50000"/>
              </a:spcBef>
              <a:buClr>
                <a:srgbClr val="FC0128"/>
              </a:buClr>
              <a:buSzPct val="75000"/>
              <a:defRPr/>
            </a:pPr>
            <a:r>
              <a:rPr kumimoji="0" lang="en-US" altLang="zh-CN" sz="1600" b="0" i="0" u="none" strike="noStrike" kern="0" cap="none" spc="0" normalizeH="0" baseline="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baseline="0" noProof="0" dirty="0" err="1" smtClean="0">
                <a:ln>
                  <a:noFill/>
                </a:ln>
                <a:solidFill>
                  <a:srgbClr val="000000"/>
                </a:solidFill>
                <a:effectLst/>
                <a:uLnTx/>
                <a:uFillTx/>
                <a:latin typeface="Arial"/>
                <a:ea typeface="宋体" pitchFamily="2" charset="-122"/>
                <a:cs typeface="Arial"/>
              </a:rPr>
              <a:t>Truy</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cập</a:t>
            </a:r>
            <a:r>
              <a:rPr kumimoji="0" lang="en-US" altLang="zh-CN" sz="1600" b="0" i="0" u="none" strike="noStrike" kern="0" cap="none" spc="0" normalizeH="0" baseline="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baseline="0" noProof="0" dirty="0" err="1" smtClean="0">
                <a:ln>
                  <a:noFill/>
                </a:ln>
                <a:solidFill>
                  <a:srgbClr val="000000"/>
                </a:solidFill>
                <a:effectLst/>
                <a:uLnTx/>
                <a:uFillTx/>
                <a:latin typeface="Arial"/>
                <a:ea typeface="宋体" pitchFamily="2" charset="-122"/>
                <a:cs typeface="Arial"/>
              </a:rPr>
              <a:t>tệp</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thanh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ghi</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baseline="0" noProof="0" dirty="0" smtClean="0">
                <a:ln>
                  <a:noFill/>
                </a:ln>
                <a:solidFill>
                  <a:srgbClr val="000000"/>
                </a:solidFill>
                <a:effectLst/>
                <a:uLnTx/>
                <a:uFillTx/>
                <a:latin typeface="Arial"/>
                <a:ea typeface="宋体" pitchFamily="2" charset="-122"/>
                <a:cs typeface="Arial"/>
              </a:rPr>
              <a:t>(</a:t>
            </a:r>
            <a:r>
              <a:rPr kumimoji="0" lang="en-US" altLang="zh-CN" sz="1600" b="0" i="0" u="none" strike="noStrike" kern="0" cap="none" spc="0" normalizeH="0" baseline="0" noProof="0" dirty="0" err="1" smtClean="0">
                <a:ln>
                  <a:noFill/>
                </a:ln>
                <a:solidFill>
                  <a:srgbClr val="000000"/>
                </a:solidFill>
                <a:effectLst/>
                <a:uLnTx/>
                <a:uFillTx/>
                <a:latin typeface="Arial"/>
                <a:ea typeface="宋体" pitchFamily="2" charset="-122"/>
                <a:cs typeface="Arial"/>
              </a:rPr>
              <a:t>đọc</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hoặc</a:t>
            </a:r>
            <a:r>
              <a:rPr kumimoji="0" lang="en-US" altLang="zh-CN" sz="1600" b="0" i="0" u="none" strike="noStrike" kern="0" cap="none" spc="0" normalizeH="0" noProof="0" dirty="0" smtClean="0">
                <a:ln>
                  <a:noFill/>
                </a:ln>
                <a:solidFill>
                  <a:srgbClr val="000000"/>
                </a:solidFill>
                <a:effectLst/>
                <a:uLnTx/>
                <a:uFillTx/>
                <a:latin typeface="Arial"/>
                <a:ea typeface="宋体" pitchFamily="2" charset="-122"/>
                <a:cs typeface="Arial"/>
              </a:rPr>
              <a:t> </a:t>
            </a:r>
            <a:r>
              <a:rPr kumimoji="0" lang="en-US" altLang="zh-CN" sz="1600" b="0" i="0" u="none" strike="noStrike" kern="0" cap="none" spc="0" normalizeH="0" noProof="0" dirty="0" err="1" smtClean="0">
                <a:ln>
                  <a:noFill/>
                </a:ln>
                <a:solidFill>
                  <a:srgbClr val="000000"/>
                </a:solidFill>
                <a:effectLst/>
                <a:uLnTx/>
                <a:uFillTx/>
                <a:latin typeface="Arial"/>
                <a:ea typeface="宋体" pitchFamily="2" charset="-122"/>
                <a:cs typeface="Arial"/>
              </a:rPr>
              <a:t>ghi</a:t>
            </a:r>
            <a:r>
              <a:rPr kumimoji="0" lang="en-US" altLang="zh-CN" sz="1600" b="0" i="0" u="none" strike="noStrike" kern="0" cap="none" spc="0" normalizeH="0" baseline="0" noProof="0" dirty="0" smtClean="0">
                <a:ln>
                  <a:noFill/>
                </a:ln>
                <a:solidFill>
                  <a:srgbClr val="000000"/>
                </a:solidFill>
                <a:effectLst/>
                <a:uLnTx/>
                <a:uFillTx/>
                <a:latin typeface="Arial"/>
                <a:ea typeface="宋体" pitchFamily="2" charset="-122"/>
                <a:cs typeface="Arial"/>
              </a:rPr>
              <a:t>) (1 ns)</a:t>
            </a:r>
            <a:endParaRPr kumimoji="0" lang="en-US" altLang="zh-CN" sz="1600" b="0" i="0" u="none" strike="noStrike" kern="0" cap="none" spc="0" normalizeH="0" baseline="0" noProof="0" dirty="0">
              <a:ln>
                <a:noFill/>
              </a:ln>
              <a:solidFill>
                <a:srgbClr val="000000"/>
              </a:solidFill>
              <a:effectLst/>
              <a:uLnTx/>
              <a:uFillTx/>
              <a:latin typeface="Arial"/>
              <a:ea typeface="宋体" pitchFamily="2" charset="-122"/>
              <a:cs typeface="Arial"/>
            </a:endParaRPr>
          </a:p>
        </p:txBody>
      </p:sp>
      <p:sp>
        <p:nvSpPr>
          <p:cNvPr id="114708" name="Comment 20"/>
          <p:cNvSpPr>
            <a:spLocks noRot="1" noChangeAspect="1" noEditPoints="1" noChangeArrowheads="1" noChangeShapeType="1" noTextEdit="1"/>
          </p:cNvSpPr>
          <p:nvPr/>
        </p:nvSpPr>
        <p:spPr bwMode="auto">
          <a:xfrm>
            <a:off x="7827963" y="6437313"/>
            <a:ext cx="17462" cy="14287"/>
          </a:xfrm>
          <a:custGeom>
            <a:avLst/>
            <a:gdLst>
              <a:gd name="T0" fmla="+- 0 21790 21744"/>
              <a:gd name="T1" fmla="*/ T0 w 47"/>
              <a:gd name="T2" fmla="+- 0 17880 17880"/>
              <a:gd name="T3" fmla="*/ 17880 h 43"/>
              <a:gd name="T4" fmla="+- 0 21775 21744"/>
              <a:gd name="T5" fmla="*/ T4 w 47"/>
              <a:gd name="T6" fmla="+- 0 17894 17880"/>
              <a:gd name="T7" fmla="*/ 17894 h 43"/>
              <a:gd name="T8" fmla="+- 0 21759 21744"/>
              <a:gd name="T9" fmla="*/ T8 w 47"/>
              <a:gd name="T10" fmla="+- 0 17908 17880"/>
              <a:gd name="T11" fmla="*/ 17908 h 43"/>
              <a:gd name="T12" fmla="+- 0 21744 21744"/>
              <a:gd name="T13" fmla="*/ T12 w 47"/>
              <a:gd name="T14" fmla="+- 0 17922 17880"/>
              <a:gd name="T15" fmla="*/ 17922 h 43"/>
            </a:gdLst>
            <a:ahLst/>
            <a:cxnLst>
              <a:cxn ang="0">
                <a:pos x="T1" y="T3"/>
              </a:cxn>
              <a:cxn ang="0">
                <a:pos x="T5" y="T7"/>
              </a:cxn>
              <a:cxn ang="0">
                <a:pos x="T9" y="T11"/>
              </a:cxn>
              <a:cxn ang="0">
                <a:pos x="T13" y="T15"/>
              </a:cxn>
            </a:cxnLst>
            <a:rect l="0" t="0" r="r" b="b"/>
            <a:pathLst>
              <a:path w="47" h="43" extrusionOk="0">
                <a:moveTo>
                  <a:pt x="46" y="0"/>
                </a:moveTo>
                <a:cubicBezTo>
                  <a:pt x="31" y="14"/>
                  <a:pt x="15" y="28"/>
                  <a:pt x="0" y="42"/>
                </a:cubicBezTo>
              </a:path>
            </a:pathLst>
          </a:custGeom>
          <a:noFill/>
          <a:ln w="19050" cap="rnd">
            <a:solidFill>
              <a:srgbClr val="0070C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3987786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33400"/>
            <a:ext cx="7543801" cy="1143000"/>
          </a:xfrm>
        </p:spPr>
        <p:txBody>
          <a:bodyPr>
            <a:normAutofit fontScale="90000"/>
          </a:bodyPr>
          <a:lstStyle/>
          <a:p>
            <a:r>
              <a:rPr lang="en-US" b="1" dirty="0" err="1" smtClean="0">
                <a:latin typeface="Arial"/>
                <a:cs typeface="Arial"/>
              </a:rPr>
              <a:t>Hiệu</a:t>
            </a:r>
            <a:r>
              <a:rPr lang="en-US" b="1" dirty="0" smtClean="0">
                <a:latin typeface="Arial"/>
                <a:cs typeface="Arial"/>
              </a:rPr>
              <a:t> </a:t>
            </a:r>
            <a:r>
              <a:rPr lang="en-US" b="1" dirty="0" err="1" smtClean="0">
                <a:latin typeface="Arial"/>
                <a:cs typeface="Arial"/>
              </a:rPr>
              <a:t>năng</a:t>
            </a:r>
            <a:r>
              <a:rPr lang="en-US" b="1" dirty="0" smtClean="0">
                <a:latin typeface="Arial"/>
                <a:cs typeface="Arial"/>
              </a:rPr>
              <a:t> </a:t>
            </a:r>
            <a:r>
              <a:rPr lang="en-US" b="1" dirty="0" err="1" smtClean="0">
                <a:latin typeface="Arial"/>
                <a:cs typeface="Arial"/>
              </a:rPr>
              <a:t>thiết</a:t>
            </a:r>
            <a:r>
              <a:rPr lang="en-US" b="1" dirty="0" smtClean="0">
                <a:latin typeface="Arial"/>
                <a:cs typeface="Arial"/>
              </a:rPr>
              <a:t> </a:t>
            </a:r>
            <a:r>
              <a:rPr lang="en-US" b="1" dirty="0" err="1" smtClean="0">
                <a:latin typeface="Arial"/>
                <a:cs typeface="Arial"/>
              </a:rPr>
              <a:t>kế</a:t>
            </a:r>
            <a:r>
              <a:rPr lang="en-US" b="1" dirty="0" smtClean="0">
                <a:latin typeface="Arial"/>
                <a:cs typeface="Arial"/>
              </a:rPr>
              <a:t> </a:t>
            </a:r>
            <a:r>
              <a:rPr lang="en-US" b="1" dirty="0" err="1" smtClean="0">
                <a:latin typeface="Arial"/>
                <a:cs typeface="Arial"/>
              </a:rPr>
              <a:t>đơn</a:t>
            </a:r>
            <a:r>
              <a:rPr lang="en-US" b="1" dirty="0" smtClean="0">
                <a:latin typeface="Arial"/>
                <a:cs typeface="Arial"/>
              </a:rPr>
              <a:t> </a:t>
            </a:r>
            <a:r>
              <a:rPr lang="en-US" b="1" dirty="0" err="1" smtClean="0">
                <a:latin typeface="Arial"/>
                <a:cs typeface="Arial"/>
              </a:rPr>
              <a:t>xung</a:t>
            </a:r>
            <a:r>
              <a:rPr lang="en-US" b="1" dirty="0" smtClean="0">
                <a:latin typeface="Arial"/>
                <a:cs typeface="Arial"/>
              </a:rPr>
              <a:t> </a:t>
            </a:r>
            <a:r>
              <a:rPr lang="en-US" b="1" dirty="0" err="1" smtClean="0">
                <a:latin typeface="Arial"/>
                <a:cs typeface="Arial"/>
              </a:rPr>
              <a:t>nhịp</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7" name="Text Box 4"/>
          <p:cNvSpPr txBox="1">
            <a:spLocks noChangeArrowheads="1"/>
          </p:cNvSpPr>
          <p:nvPr/>
        </p:nvSpPr>
        <p:spPr bwMode="auto">
          <a:xfrm>
            <a:off x="381000" y="2057400"/>
            <a:ext cx="3255963" cy="2363724"/>
          </a:xfrm>
          <a:prstGeom prst="rect">
            <a:avLst/>
          </a:prstGeom>
          <a:noFill/>
          <a:ln w="9525">
            <a:noFill/>
            <a:miter lim="800000"/>
            <a:headEnd/>
            <a:tailEnd/>
          </a:ln>
          <a:effectLst/>
        </p:spPr>
        <p:txBody>
          <a:bodyPr>
            <a:spAutoFit/>
          </a:bodyPr>
          <a:lstStyle/>
          <a:p>
            <a:pPr>
              <a:tabLst>
                <a:tab pos="2286000" algn="l"/>
              </a:tabLst>
            </a:pPr>
            <a:r>
              <a:rPr lang="en-US" b="1" dirty="0" err="1" smtClean="0">
                <a:solidFill>
                  <a:srgbClr val="000000"/>
                </a:solidFill>
                <a:latin typeface="Arial" charset="0"/>
                <a:cs typeface="Times New Roman" pitchFamily="18" charset="0"/>
              </a:rPr>
              <a:t>Độ</a:t>
            </a:r>
            <a:r>
              <a:rPr lang="en-US" b="1" dirty="0" smtClean="0">
                <a:solidFill>
                  <a:srgbClr val="000000"/>
                </a:solidFill>
                <a:latin typeface="Arial" charset="0"/>
                <a:cs typeface="Times New Roman" pitchFamily="18" charset="0"/>
              </a:rPr>
              <a:t> </a:t>
            </a:r>
            <a:r>
              <a:rPr lang="en-US" b="1" dirty="0" err="1" smtClean="0">
                <a:solidFill>
                  <a:srgbClr val="000000"/>
                </a:solidFill>
                <a:latin typeface="Arial" charset="0"/>
                <a:cs typeface="Times New Roman" pitchFamily="18" charset="0"/>
              </a:rPr>
              <a:t>trễ</a:t>
            </a:r>
            <a:r>
              <a:rPr lang="en-US" b="1" dirty="0" smtClean="0">
                <a:solidFill>
                  <a:srgbClr val="000000"/>
                </a:solidFill>
                <a:latin typeface="Arial" charset="0"/>
                <a:cs typeface="Times New Roman" pitchFamily="18" charset="0"/>
              </a:rPr>
              <a:t> logic </a:t>
            </a:r>
            <a:r>
              <a:rPr lang="en-US" b="1" dirty="0" err="1" smtClean="0">
                <a:solidFill>
                  <a:srgbClr val="000000"/>
                </a:solidFill>
                <a:latin typeface="Arial" charset="0"/>
                <a:cs typeface="Times New Roman" pitchFamily="18" charset="0"/>
              </a:rPr>
              <a:t>khi</a:t>
            </a:r>
            <a:endParaRPr lang="en-US" b="1" dirty="0" smtClean="0">
              <a:solidFill>
                <a:srgbClr val="000000"/>
              </a:solidFill>
              <a:latin typeface="Arial" charset="0"/>
              <a:cs typeface="Times New Roman" pitchFamily="18" charset="0"/>
            </a:endParaRPr>
          </a:p>
          <a:p>
            <a:pPr>
              <a:tabLst>
                <a:tab pos="2286000" algn="l"/>
              </a:tabLst>
            </a:pPr>
            <a:r>
              <a:rPr lang="en-US" sz="1800" dirty="0" err="1" smtClean="0">
                <a:solidFill>
                  <a:srgbClr val="000000"/>
                </a:solidFill>
                <a:effectLst/>
                <a:latin typeface="Arial" charset="0"/>
                <a:cs typeface="Times New Roman" pitchFamily="18" charset="0"/>
              </a:rPr>
              <a:t>Truy</a:t>
            </a:r>
            <a:r>
              <a:rPr lang="en-US" sz="1800" dirty="0" smtClean="0">
                <a:solidFill>
                  <a:srgbClr val="000000"/>
                </a:solidFill>
                <a:effectLst/>
                <a:latin typeface="Arial" charset="0"/>
                <a:cs typeface="Times New Roman" pitchFamily="18" charset="0"/>
              </a:rPr>
              <a:t> </a:t>
            </a:r>
            <a:r>
              <a:rPr lang="en-US" sz="1800" dirty="0" err="1" smtClean="0">
                <a:solidFill>
                  <a:srgbClr val="000000"/>
                </a:solidFill>
                <a:effectLst/>
                <a:latin typeface="Arial" charset="0"/>
                <a:cs typeface="Times New Roman" pitchFamily="18" charset="0"/>
              </a:rPr>
              <a:t>cập</a:t>
            </a:r>
            <a:r>
              <a:rPr lang="en-US" sz="1800" dirty="0" smtClean="0">
                <a:solidFill>
                  <a:srgbClr val="000000"/>
                </a:solidFill>
                <a:effectLst/>
                <a:latin typeface="Arial" charset="0"/>
                <a:cs typeface="Times New Roman" pitchFamily="18" charset="0"/>
              </a:rPr>
              <a:t> </a:t>
            </a:r>
            <a:r>
              <a:rPr lang="en-US" sz="1800" dirty="0" err="1" smtClean="0">
                <a:solidFill>
                  <a:srgbClr val="000000"/>
                </a:solidFill>
                <a:effectLst/>
                <a:latin typeface="Arial" charset="0"/>
                <a:cs typeface="Times New Roman" pitchFamily="18" charset="0"/>
              </a:rPr>
              <a:t>lệnh</a:t>
            </a:r>
            <a:r>
              <a:rPr lang="en-US" sz="1800" dirty="0">
                <a:solidFill>
                  <a:srgbClr val="000000"/>
                </a:solidFill>
                <a:effectLst/>
                <a:latin typeface="Arial" charset="0"/>
                <a:cs typeface="Times New Roman" pitchFamily="18" charset="0"/>
              </a:rPr>
              <a:t>	2 ns</a:t>
            </a:r>
          </a:p>
          <a:p>
            <a:pPr>
              <a:tabLst>
                <a:tab pos="2286000" algn="l"/>
              </a:tabLst>
            </a:pPr>
            <a:r>
              <a:rPr lang="en-US" dirty="0" err="1" smtClean="0">
                <a:solidFill>
                  <a:srgbClr val="000000"/>
                </a:solidFill>
                <a:latin typeface="Arial" charset="0"/>
                <a:cs typeface="Times New Roman" pitchFamily="18" charset="0"/>
              </a:rPr>
              <a:t>Đọc</a:t>
            </a:r>
            <a:r>
              <a:rPr lang="en-US" dirty="0" smtClean="0">
                <a:solidFill>
                  <a:srgbClr val="000000"/>
                </a:solidFill>
                <a:latin typeface="Arial" charset="0"/>
                <a:cs typeface="Times New Roman" pitchFamily="18" charset="0"/>
              </a:rPr>
              <a:t> thanh </a:t>
            </a:r>
            <a:r>
              <a:rPr lang="en-US" dirty="0" err="1" smtClean="0">
                <a:solidFill>
                  <a:srgbClr val="000000"/>
                </a:solidFill>
                <a:latin typeface="Arial" charset="0"/>
                <a:cs typeface="Times New Roman" pitchFamily="18" charset="0"/>
              </a:rPr>
              <a:t>ghi</a:t>
            </a:r>
            <a:r>
              <a:rPr lang="en-US" sz="1800" dirty="0">
                <a:solidFill>
                  <a:srgbClr val="000000"/>
                </a:solidFill>
                <a:effectLst/>
                <a:latin typeface="Arial" charset="0"/>
                <a:cs typeface="Times New Roman" pitchFamily="18" charset="0"/>
              </a:rPr>
              <a:t>	1 ns</a:t>
            </a:r>
          </a:p>
          <a:p>
            <a:pPr>
              <a:tabLst>
                <a:tab pos="2286000" algn="l"/>
              </a:tabLst>
            </a:pPr>
            <a:r>
              <a:rPr lang="en-US" sz="1800" dirty="0" err="1" smtClean="0">
                <a:solidFill>
                  <a:srgbClr val="000000"/>
                </a:solidFill>
                <a:effectLst/>
                <a:latin typeface="Arial" charset="0"/>
                <a:cs typeface="Times New Roman" pitchFamily="18" charset="0"/>
              </a:rPr>
              <a:t>Hoạt</a:t>
            </a:r>
            <a:r>
              <a:rPr lang="en-US" sz="1800" dirty="0" smtClean="0">
                <a:solidFill>
                  <a:srgbClr val="000000"/>
                </a:solidFill>
                <a:effectLst/>
                <a:latin typeface="Arial" charset="0"/>
                <a:cs typeface="Times New Roman" pitchFamily="18" charset="0"/>
              </a:rPr>
              <a:t> </a:t>
            </a:r>
            <a:r>
              <a:rPr lang="en-US" sz="1800" dirty="0" err="1" smtClean="0">
                <a:solidFill>
                  <a:srgbClr val="000000"/>
                </a:solidFill>
                <a:effectLst/>
                <a:latin typeface="Arial" charset="0"/>
                <a:cs typeface="Times New Roman" pitchFamily="18" charset="0"/>
              </a:rPr>
              <a:t>động</a:t>
            </a:r>
            <a:r>
              <a:rPr lang="en-US" sz="1800" dirty="0" smtClean="0">
                <a:solidFill>
                  <a:srgbClr val="000000"/>
                </a:solidFill>
                <a:effectLst/>
                <a:latin typeface="Arial" charset="0"/>
                <a:cs typeface="Times New Roman" pitchFamily="18" charset="0"/>
              </a:rPr>
              <a:t> ALU</a:t>
            </a:r>
            <a:r>
              <a:rPr lang="en-US" sz="1800" dirty="0">
                <a:solidFill>
                  <a:srgbClr val="000000"/>
                </a:solidFill>
                <a:effectLst/>
                <a:latin typeface="Arial" charset="0"/>
                <a:cs typeface="Times New Roman" pitchFamily="18" charset="0"/>
              </a:rPr>
              <a:t>	2 ns</a:t>
            </a:r>
          </a:p>
          <a:p>
            <a:pPr>
              <a:tabLst>
                <a:tab pos="2286000" algn="l"/>
              </a:tabLst>
            </a:pPr>
            <a:r>
              <a:rPr lang="en-US" sz="1800" dirty="0" err="1" smtClean="0">
                <a:solidFill>
                  <a:srgbClr val="000000"/>
                </a:solidFill>
                <a:effectLst/>
                <a:latin typeface="Arial" charset="0"/>
                <a:cs typeface="Times New Roman" pitchFamily="18" charset="0"/>
              </a:rPr>
              <a:t>Truy</a:t>
            </a:r>
            <a:r>
              <a:rPr lang="en-US" sz="1800" dirty="0" smtClean="0">
                <a:solidFill>
                  <a:srgbClr val="000000"/>
                </a:solidFill>
                <a:effectLst/>
                <a:latin typeface="Arial" charset="0"/>
                <a:cs typeface="Times New Roman" pitchFamily="18" charset="0"/>
              </a:rPr>
              <a:t> </a:t>
            </a:r>
            <a:r>
              <a:rPr lang="en-US" sz="1800" dirty="0" err="1" smtClean="0">
                <a:solidFill>
                  <a:srgbClr val="000000"/>
                </a:solidFill>
                <a:effectLst/>
                <a:latin typeface="Arial" charset="0"/>
                <a:cs typeface="Times New Roman" pitchFamily="18" charset="0"/>
              </a:rPr>
              <a:t>cập</a:t>
            </a:r>
            <a:r>
              <a:rPr lang="en-US" sz="1800" dirty="0" smtClean="0">
                <a:solidFill>
                  <a:srgbClr val="000000"/>
                </a:solidFill>
                <a:effectLst/>
                <a:latin typeface="Arial" charset="0"/>
                <a:cs typeface="Times New Roman" pitchFamily="18" charset="0"/>
              </a:rPr>
              <a:t> </a:t>
            </a:r>
            <a:r>
              <a:rPr lang="en-US" sz="1800" dirty="0" err="1" smtClean="0">
                <a:solidFill>
                  <a:srgbClr val="000000"/>
                </a:solidFill>
                <a:effectLst/>
                <a:latin typeface="Arial" charset="0"/>
                <a:cs typeface="Times New Roman" pitchFamily="18" charset="0"/>
              </a:rPr>
              <a:t>bộ</a:t>
            </a:r>
            <a:r>
              <a:rPr lang="en-US" sz="1800" dirty="0" smtClean="0">
                <a:solidFill>
                  <a:srgbClr val="000000"/>
                </a:solidFill>
                <a:effectLst/>
                <a:latin typeface="Arial" charset="0"/>
                <a:cs typeface="Times New Roman" pitchFamily="18" charset="0"/>
              </a:rPr>
              <a:t> </a:t>
            </a:r>
            <a:r>
              <a:rPr lang="en-US" sz="1800" dirty="0" err="1" smtClean="0">
                <a:solidFill>
                  <a:srgbClr val="000000"/>
                </a:solidFill>
                <a:effectLst/>
                <a:latin typeface="Arial" charset="0"/>
                <a:cs typeface="Times New Roman" pitchFamily="18" charset="0"/>
              </a:rPr>
              <a:t>nhớ</a:t>
            </a:r>
            <a:r>
              <a:rPr lang="en-US" sz="1800" dirty="0" smtClean="0">
                <a:solidFill>
                  <a:srgbClr val="000000"/>
                </a:solidFill>
                <a:effectLst/>
                <a:latin typeface="Arial" charset="0"/>
                <a:cs typeface="Times New Roman" pitchFamily="18" charset="0"/>
              </a:rPr>
              <a:t> DL</a:t>
            </a:r>
            <a:r>
              <a:rPr lang="en-US" sz="1800" dirty="0">
                <a:solidFill>
                  <a:srgbClr val="000000"/>
                </a:solidFill>
                <a:effectLst/>
                <a:latin typeface="Arial" charset="0"/>
                <a:cs typeface="Times New Roman" pitchFamily="18" charset="0"/>
              </a:rPr>
              <a:t>	2 ns</a:t>
            </a:r>
          </a:p>
          <a:p>
            <a:pPr>
              <a:tabLst>
                <a:tab pos="2286000" algn="l"/>
              </a:tabLst>
            </a:pPr>
            <a:r>
              <a:rPr lang="en-US" sz="1800" dirty="0" err="1" smtClean="0">
                <a:solidFill>
                  <a:srgbClr val="000000"/>
                </a:solidFill>
                <a:effectLst/>
                <a:latin typeface="Arial" charset="0"/>
                <a:cs typeface="Times New Roman" pitchFamily="18" charset="0"/>
              </a:rPr>
              <a:t>Ghi</a:t>
            </a:r>
            <a:r>
              <a:rPr lang="en-US" sz="1800" dirty="0" smtClean="0">
                <a:solidFill>
                  <a:srgbClr val="000000"/>
                </a:solidFill>
                <a:effectLst/>
                <a:latin typeface="Arial" charset="0"/>
                <a:cs typeface="Times New Roman" pitchFamily="18" charset="0"/>
              </a:rPr>
              <a:t> thanh </a:t>
            </a:r>
            <a:r>
              <a:rPr lang="en-US" sz="1800" dirty="0" err="1" smtClean="0">
                <a:solidFill>
                  <a:srgbClr val="000000"/>
                </a:solidFill>
                <a:effectLst/>
                <a:latin typeface="Arial" charset="0"/>
                <a:cs typeface="Times New Roman" pitchFamily="18" charset="0"/>
              </a:rPr>
              <a:t>ghi</a:t>
            </a:r>
            <a:r>
              <a:rPr lang="en-US" sz="1800" dirty="0">
                <a:solidFill>
                  <a:srgbClr val="000000"/>
                </a:solidFill>
                <a:effectLst/>
                <a:latin typeface="Arial" charset="0"/>
                <a:cs typeface="Times New Roman" pitchFamily="18" charset="0"/>
              </a:rPr>
              <a:t>	</a:t>
            </a:r>
            <a:r>
              <a:rPr lang="en-US" sz="1800" u="sng" dirty="0">
                <a:solidFill>
                  <a:srgbClr val="000000"/>
                </a:solidFill>
                <a:effectLst/>
                <a:latin typeface="Arial" charset="0"/>
                <a:cs typeface="Times New Roman" pitchFamily="18" charset="0"/>
              </a:rPr>
              <a:t>1 ns</a:t>
            </a:r>
            <a:endParaRPr lang="en-US" sz="1800" dirty="0">
              <a:solidFill>
                <a:srgbClr val="000000"/>
              </a:solidFill>
              <a:effectLst/>
              <a:latin typeface="Arial" charset="0"/>
              <a:cs typeface="Times New Roman" pitchFamily="18" charset="0"/>
            </a:endParaRPr>
          </a:p>
          <a:p>
            <a:pPr>
              <a:tabLst>
                <a:tab pos="2286000" algn="l"/>
              </a:tabLst>
            </a:pPr>
            <a:r>
              <a:rPr lang="en-US" sz="1800" dirty="0">
                <a:solidFill>
                  <a:srgbClr val="000000"/>
                </a:solidFill>
                <a:effectLst/>
                <a:latin typeface="Arial" charset="0"/>
                <a:cs typeface="Times New Roman" pitchFamily="18" charset="0"/>
              </a:rPr>
              <a:t>       </a:t>
            </a:r>
            <a:r>
              <a:rPr lang="en-US" sz="1800" dirty="0" err="1" smtClean="0">
                <a:solidFill>
                  <a:srgbClr val="000000"/>
                </a:solidFill>
                <a:effectLst/>
                <a:latin typeface="Arial" charset="0"/>
                <a:cs typeface="Times New Roman" pitchFamily="18" charset="0"/>
              </a:rPr>
              <a:t>Tổng</a:t>
            </a:r>
            <a:r>
              <a:rPr lang="en-US" sz="1800" dirty="0">
                <a:solidFill>
                  <a:srgbClr val="000000"/>
                </a:solidFill>
                <a:effectLst/>
                <a:latin typeface="Arial" charset="0"/>
                <a:cs typeface="Times New Roman" pitchFamily="18" charset="0"/>
              </a:rPr>
              <a:t>	8 ns</a:t>
            </a:r>
          </a:p>
          <a:p>
            <a:pPr>
              <a:spcBef>
                <a:spcPct val="20000"/>
              </a:spcBef>
              <a:tabLst>
                <a:tab pos="2286000" algn="l"/>
              </a:tabLst>
            </a:pPr>
            <a:r>
              <a:rPr lang="en-US" dirty="0" err="1" smtClean="0">
                <a:solidFill>
                  <a:srgbClr val="FF3300"/>
                </a:solidFill>
                <a:latin typeface="Arial" charset="0"/>
                <a:cs typeface="Times New Roman" pitchFamily="18" charset="0"/>
              </a:rPr>
              <a:t>Tốc</a:t>
            </a:r>
            <a:r>
              <a:rPr lang="en-US" dirty="0" smtClean="0">
                <a:solidFill>
                  <a:srgbClr val="FF3300"/>
                </a:solidFill>
                <a:latin typeface="Arial" charset="0"/>
                <a:cs typeface="Times New Roman" pitchFamily="18" charset="0"/>
              </a:rPr>
              <a:t> </a:t>
            </a:r>
            <a:r>
              <a:rPr lang="en-US" dirty="0" err="1" smtClean="0">
                <a:solidFill>
                  <a:srgbClr val="FF3300"/>
                </a:solidFill>
                <a:latin typeface="Arial" charset="0"/>
                <a:cs typeface="Times New Roman" pitchFamily="18" charset="0"/>
              </a:rPr>
              <a:t>độ</a:t>
            </a:r>
            <a:r>
              <a:rPr lang="en-US" dirty="0" smtClean="0">
                <a:solidFill>
                  <a:srgbClr val="FF3300"/>
                </a:solidFill>
                <a:latin typeface="Arial" charset="0"/>
                <a:cs typeface="Times New Roman" pitchFamily="18" charset="0"/>
              </a:rPr>
              <a:t> </a:t>
            </a:r>
            <a:r>
              <a:rPr lang="en-US" dirty="0" err="1" smtClean="0">
                <a:solidFill>
                  <a:srgbClr val="FF3300"/>
                </a:solidFill>
                <a:latin typeface="Arial" charset="0"/>
                <a:cs typeface="Times New Roman" pitchFamily="18" charset="0"/>
              </a:rPr>
              <a:t>đồng</a:t>
            </a:r>
            <a:r>
              <a:rPr lang="en-US" dirty="0" smtClean="0">
                <a:solidFill>
                  <a:srgbClr val="FF3300"/>
                </a:solidFill>
                <a:latin typeface="Arial" charset="0"/>
                <a:cs typeface="Times New Roman" pitchFamily="18" charset="0"/>
              </a:rPr>
              <a:t> </a:t>
            </a:r>
            <a:r>
              <a:rPr lang="en-US" dirty="0" err="1" smtClean="0">
                <a:solidFill>
                  <a:srgbClr val="FF3300"/>
                </a:solidFill>
                <a:latin typeface="Arial" charset="0"/>
                <a:cs typeface="Times New Roman" pitchFamily="18" charset="0"/>
              </a:rPr>
              <a:t>hồ</a:t>
            </a:r>
            <a:r>
              <a:rPr lang="en-US" sz="1800" dirty="0" smtClean="0">
                <a:solidFill>
                  <a:srgbClr val="FF3300"/>
                </a:solidFill>
                <a:effectLst/>
                <a:latin typeface="Arial" charset="0"/>
                <a:cs typeface="Times New Roman" pitchFamily="18" charset="0"/>
              </a:rPr>
              <a:t> </a:t>
            </a:r>
            <a:r>
              <a:rPr lang="en-US" sz="1800" dirty="0">
                <a:solidFill>
                  <a:srgbClr val="FF3300"/>
                </a:solidFill>
                <a:effectLst/>
                <a:latin typeface="Arial" charset="0"/>
                <a:cs typeface="Times New Roman" pitchFamily="18" charset="0"/>
              </a:rPr>
              <a:t>= 125 </a:t>
            </a:r>
            <a:r>
              <a:rPr lang="en-US" sz="1800" dirty="0" smtClean="0">
                <a:solidFill>
                  <a:srgbClr val="FF3300"/>
                </a:solidFill>
                <a:effectLst/>
                <a:latin typeface="Arial" charset="0"/>
                <a:cs typeface="Times New Roman" pitchFamily="18" charset="0"/>
              </a:rPr>
              <a:t>MHz</a:t>
            </a:r>
            <a:endParaRPr lang="en-US" sz="1800" dirty="0">
              <a:solidFill>
                <a:srgbClr val="FF3300"/>
              </a:solidFill>
              <a:effectLst/>
              <a:latin typeface="Arial" charset="0"/>
              <a:cs typeface="Times New Roman" pitchFamily="18" charset="0"/>
            </a:endParaRPr>
          </a:p>
        </p:txBody>
      </p:sp>
      <p:sp>
        <p:nvSpPr>
          <p:cNvPr id="9" name="Text Box 6"/>
          <p:cNvSpPr txBox="1">
            <a:spLocks noChangeArrowheads="1"/>
          </p:cNvSpPr>
          <p:nvPr/>
        </p:nvSpPr>
        <p:spPr bwMode="auto">
          <a:xfrm>
            <a:off x="533400" y="4495800"/>
            <a:ext cx="3208931" cy="2419124"/>
          </a:xfrm>
          <a:prstGeom prst="rect">
            <a:avLst/>
          </a:prstGeom>
          <a:noFill/>
          <a:ln w="9525">
            <a:noFill/>
            <a:miter lim="800000"/>
            <a:headEnd/>
            <a:tailEnd/>
          </a:ln>
          <a:effectLst/>
        </p:spPr>
        <p:txBody>
          <a:bodyPr wrap="none">
            <a:spAutoFit/>
          </a:bodyPr>
          <a:lstStyle/>
          <a:p>
            <a:r>
              <a:rPr lang="en-US" sz="1800" dirty="0" err="1" smtClean="0">
                <a:solidFill>
                  <a:srgbClr val="000000"/>
                </a:solidFill>
                <a:effectLst/>
                <a:latin typeface="Arial" charset="0"/>
                <a:cs typeface="Times New Roman" pitchFamily="18" charset="0"/>
              </a:rPr>
              <a:t>Các</a:t>
            </a:r>
            <a:r>
              <a:rPr lang="en-US" sz="1800" dirty="0" smtClean="0">
                <a:solidFill>
                  <a:srgbClr val="000000"/>
                </a:solidFill>
                <a:effectLst/>
                <a:latin typeface="Arial" charset="0"/>
                <a:cs typeface="Times New Roman" pitchFamily="18" charset="0"/>
              </a:rPr>
              <a:t> </a:t>
            </a:r>
            <a:r>
              <a:rPr lang="en-US" sz="1800" dirty="0" err="1" smtClean="0">
                <a:solidFill>
                  <a:srgbClr val="000000"/>
                </a:solidFill>
                <a:effectLst/>
                <a:latin typeface="Arial" charset="0"/>
                <a:cs typeface="Times New Roman" pitchFamily="18" charset="0"/>
              </a:rPr>
              <a:t>loại</a:t>
            </a:r>
            <a:r>
              <a:rPr lang="en-US" sz="1800" dirty="0" smtClean="0">
                <a:solidFill>
                  <a:srgbClr val="000000"/>
                </a:solidFill>
                <a:effectLst/>
                <a:latin typeface="Arial" charset="0"/>
                <a:cs typeface="Times New Roman" pitchFamily="18" charset="0"/>
              </a:rPr>
              <a:t> </a:t>
            </a:r>
            <a:r>
              <a:rPr lang="en-US" sz="1800" dirty="0" err="1" smtClean="0">
                <a:solidFill>
                  <a:srgbClr val="000000"/>
                </a:solidFill>
                <a:effectLst/>
                <a:latin typeface="Arial" charset="0"/>
                <a:cs typeface="Times New Roman" pitchFamily="18" charset="0"/>
              </a:rPr>
              <a:t>lệnh</a:t>
            </a:r>
            <a:r>
              <a:rPr lang="en-US" sz="1800" dirty="0" smtClean="0">
                <a:solidFill>
                  <a:srgbClr val="000000"/>
                </a:solidFill>
                <a:effectLst/>
                <a:latin typeface="Arial" charset="0"/>
                <a:cs typeface="Times New Roman" pitchFamily="18" charset="0"/>
              </a:rPr>
              <a:t>:</a:t>
            </a:r>
          </a:p>
          <a:p>
            <a:r>
              <a:rPr lang="en-US" sz="1800" dirty="0" smtClean="0">
                <a:solidFill>
                  <a:srgbClr val="000000"/>
                </a:solidFill>
                <a:effectLst/>
                <a:latin typeface="Arial" charset="0"/>
                <a:cs typeface="Times New Roman" pitchFamily="18" charset="0"/>
              </a:rPr>
              <a:t>R-type</a:t>
            </a:r>
            <a:r>
              <a:rPr lang="en-US" sz="1800" dirty="0">
                <a:solidFill>
                  <a:srgbClr val="000000"/>
                </a:solidFill>
                <a:effectLst/>
                <a:latin typeface="Arial" charset="0"/>
                <a:cs typeface="Times New Roman" pitchFamily="18" charset="0"/>
              </a:rPr>
              <a:t>	44%	6 ns	</a:t>
            </a:r>
          </a:p>
          <a:p>
            <a:r>
              <a:rPr lang="en-US" sz="1800" dirty="0">
                <a:solidFill>
                  <a:srgbClr val="000000"/>
                </a:solidFill>
                <a:effectLst/>
                <a:latin typeface="Arial" charset="0"/>
                <a:cs typeface="Times New Roman" pitchFamily="18" charset="0"/>
              </a:rPr>
              <a:t>Load	24%	8 ns</a:t>
            </a:r>
          </a:p>
          <a:p>
            <a:r>
              <a:rPr lang="en-US" sz="1800" dirty="0">
                <a:solidFill>
                  <a:srgbClr val="000000"/>
                </a:solidFill>
                <a:effectLst/>
                <a:latin typeface="Arial" charset="0"/>
                <a:cs typeface="Times New Roman" pitchFamily="18" charset="0"/>
              </a:rPr>
              <a:t>Store	12%	7 ns</a:t>
            </a:r>
          </a:p>
          <a:p>
            <a:r>
              <a:rPr lang="en-US" sz="1800" dirty="0">
                <a:solidFill>
                  <a:srgbClr val="000000"/>
                </a:solidFill>
                <a:effectLst/>
                <a:latin typeface="Arial" charset="0"/>
                <a:cs typeface="Times New Roman" pitchFamily="18" charset="0"/>
              </a:rPr>
              <a:t>Branch	18%	5 ns</a:t>
            </a:r>
          </a:p>
          <a:p>
            <a:r>
              <a:rPr lang="en-US" sz="1800" dirty="0">
                <a:solidFill>
                  <a:srgbClr val="000000"/>
                </a:solidFill>
                <a:effectLst/>
                <a:latin typeface="Arial" charset="0"/>
                <a:cs typeface="Times New Roman" pitchFamily="18" charset="0"/>
              </a:rPr>
              <a:t>Jump	  2%	</a:t>
            </a:r>
            <a:r>
              <a:rPr lang="en-US" u="sng" dirty="0">
                <a:solidFill>
                  <a:srgbClr val="000000"/>
                </a:solidFill>
                <a:latin typeface="Arial" charset="0"/>
                <a:cs typeface="Times New Roman" pitchFamily="18" charset="0"/>
              </a:rPr>
              <a:t>4</a:t>
            </a:r>
            <a:r>
              <a:rPr lang="en-US" sz="1800" u="sng" dirty="0" smtClean="0">
                <a:solidFill>
                  <a:srgbClr val="000000"/>
                </a:solidFill>
                <a:effectLst/>
                <a:latin typeface="Arial" charset="0"/>
                <a:cs typeface="Times New Roman" pitchFamily="18" charset="0"/>
              </a:rPr>
              <a:t> </a:t>
            </a:r>
            <a:r>
              <a:rPr lang="en-US" sz="1800" u="sng" dirty="0">
                <a:solidFill>
                  <a:srgbClr val="000000"/>
                </a:solidFill>
                <a:effectLst/>
                <a:latin typeface="Arial" charset="0"/>
                <a:cs typeface="Times New Roman" pitchFamily="18" charset="0"/>
              </a:rPr>
              <a:t>ns</a:t>
            </a:r>
            <a:r>
              <a:rPr lang="en-US" sz="1800" dirty="0">
                <a:solidFill>
                  <a:srgbClr val="000000"/>
                </a:solidFill>
                <a:effectLst/>
                <a:latin typeface="Arial" charset="0"/>
                <a:cs typeface="Times New Roman" pitchFamily="18" charset="0"/>
              </a:rPr>
              <a:t>	</a:t>
            </a:r>
          </a:p>
          <a:p>
            <a:pPr>
              <a:spcBef>
                <a:spcPct val="20000"/>
              </a:spcBef>
            </a:pPr>
            <a:r>
              <a:rPr lang="en-US" dirty="0" err="1" smtClean="0">
                <a:solidFill>
                  <a:schemeClr val="accent2"/>
                </a:solidFill>
                <a:latin typeface="Arial" charset="0"/>
                <a:cs typeface="Times New Roman" pitchFamily="18" charset="0"/>
              </a:rPr>
              <a:t>Thời</a:t>
            </a:r>
            <a:r>
              <a:rPr lang="en-US" dirty="0" smtClean="0">
                <a:solidFill>
                  <a:schemeClr val="accent2"/>
                </a:solidFill>
                <a:latin typeface="Arial" charset="0"/>
                <a:cs typeface="Times New Roman" pitchFamily="18" charset="0"/>
              </a:rPr>
              <a:t> </a:t>
            </a:r>
            <a:r>
              <a:rPr lang="en-US" dirty="0" err="1" smtClean="0">
                <a:solidFill>
                  <a:schemeClr val="accent2"/>
                </a:solidFill>
                <a:latin typeface="Arial" charset="0"/>
                <a:cs typeface="Times New Roman" pitchFamily="18" charset="0"/>
              </a:rPr>
              <a:t>gian</a:t>
            </a:r>
            <a:r>
              <a:rPr lang="en-US" dirty="0" smtClean="0">
                <a:solidFill>
                  <a:schemeClr val="accent2"/>
                </a:solidFill>
                <a:latin typeface="Arial" charset="0"/>
                <a:cs typeface="Times New Roman" pitchFamily="18" charset="0"/>
              </a:rPr>
              <a:t> </a:t>
            </a:r>
            <a:r>
              <a:rPr lang="en-US" dirty="0" err="1" smtClean="0">
                <a:solidFill>
                  <a:schemeClr val="accent2"/>
                </a:solidFill>
                <a:latin typeface="Arial" charset="0"/>
                <a:cs typeface="Times New Roman" pitchFamily="18" charset="0"/>
              </a:rPr>
              <a:t>trung</a:t>
            </a:r>
            <a:r>
              <a:rPr lang="en-US" dirty="0" smtClean="0">
                <a:solidFill>
                  <a:schemeClr val="accent2"/>
                </a:solidFill>
                <a:latin typeface="Arial" charset="0"/>
                <a:cs typeface="Times New Roman" pitchFamily="18" charset="0"/>
              </a:rPr>
              <a:t> </a:t>
            </a:r>
            <a:r>
              <a:rPr lang="en-US" dirty="0" err="1" smtClean="0">
                <a:solidFill>
                  <a:schemeClr val="accent2"/>
                </a:solidFill>
                <a:latin typeface="Arial" charset="0"/>
                <a:cs typeface="Times New Roman" pitchFamily="18" charset="0"/>
              </a:rPr>
              <a:t>bình</a:t>
            </a:r>
            <a:r>
              <a:rPr lang="en-US" sz="1800" dirty="0" smtClean="0">
                <a:solidFill>
                  <a:schemeClr val="accent2"/>
                </a:solidFill>
                <a:effectLst/>
                <a:latin typeface="Arial" charset="0"/>
                <a:cs typeface="Times New Roman" pitchFamily="18" charset="0"/>
                <a:sym typeface="Symbol" pitchFamily="18" charset="2"/>
              </a:rPr>
              <a:t></a:t>
            </a:r>
            <a:r>
              <a:rPr lang="en-US" sz="1800" dirty="0" smtClean="0">
                <a:solidFill>
                  <a:schemeClr val="accent2"/>
                </a:solidFill>
                <a:effectLst/>
                <a:latin typeface="Arial" charset="0"/>
                <a:cs typeface="Times New Roman" pitchFamily="18" charset="0"/>
              </a:rPr>
              <a:t> 6.38 ns</a:t>
            </a:r>
          </a:p>
          <a:p>
            <a:pPr>
              <a:spcBef>
                <a:spcPct val="20000"/>
              </a:spcBef>
            </a:pPr>
            <a:r>
              <a:rPr lang="en-US" dirty="0" smtClean="0">
                <a:solidFill>
                  <a:schemeClr val="accent2"/>
                </a:solidFill>
                <a:latin typeface="Arial" charset="0"/>
                <a:cs typeface="Times New Roman" pitchFamily="18" charset="0"/>
              </a:rPr>
              <a:t>CPI = 1.</a:t>
            </a:r>
            <a:r>
              <a:rPr lang="en-US" sz="1800" dirty="0" smtClean="0">
                <a:effectLst/>
                <a:latin typeface="Arial" charset="0"/>
              </a:rPr>
              <a:t> </a:t>
            </a:r>
            <a:endParaRPr lang="en-US" sz="1800" dirty="0">
              <a:effectLst/>
              <a:latin typeface="Arial" charset="0"/>
            </a:endParaRPr>
          </a:p>
        </p:txBody>
      </p:sp>
      <p:grpSp>
        <p:nvGrpSpPr>
          <p:cNvPr id="5" name="Group 4"/>
          <p:cNvGrpSpPr/>
          <p:nvPr/>
        </p:nvGrpSpPr>
        <p:grpSpPr>
          <a:xfrm>
            <a:off x="3581400" y="1828800"/>
            <a:ext cx="5313363" cy="4603750"/>
            <a:chOff x="3581400" y="1828800"/>
            <a:chExt cx="5313363" cy="4603750"/>
          </a:xfrm>
        </p:grpSpPr>
        <p:graphicFrame>
          <p:nvGraphicFramePr>
            <p:cNvPr id="8" name="Object 5"/>
            <p:cNvGraphicFramePr>
              <a:graphicFrameLocks noChangeAspect="1"/>
            </p:cNvGraphicFramePr>
            <p:nvPr>
              <p:extLst>
                <p:ext uri="{D42A27DB-BD31-4B8C-83A1-F6EECF244321}">
                  <p14:modId xmlns:p14="http://schemas.microsoft.com/office/powerpoint/2010/main" val="155537987"/>
                </p:ext>
              </p:extLst>
            </p:nvPr>
          </p:nvGraphicFramePr>
          <p:xfrm>
            <a:off x="3581400" y="1828800"/>
            <a:ext cx="5313363" cy="4603750"/>
          </p:xfrm>
          <a:graphic>
            <a:graphicData uri="http://schemas.openxmlformats.org/presentationml/2006/ole">
              <mc:AlternateContent xmlns:mc="http://schemas.openxmlformats.org/markup-compatibility/2006">
                <mc:Choice xmlns:v="urn:schemas-microsoft-com:vml" Requires="v">
                  <p:oleObj spid="_x0000_s13430" name="Microsoft Draw Drawing" r:id="rId3" imgW="4820040" imgH="4177440" progId="">
                    <p:embed/>
                  </p:oleObj>
                </mc:Choice>
                <mc:Fallback>
                  <p:oleObj name="Microsoft Draw Drawing" r:id="rId3" imgW="4820040" imgH="41774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1828800"/>
                          <a:ext cx="5313363" cy="460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7"/>
            <p:cNvGrpSpPr>
              <a:grpSpLocks/>
            </p:cNvGrpSpPr>
            <p:nvPr/>
          </p:nvGrpSpPr>
          <p:grpSpPr bwMode="auto">
            <a:xfrm>
              <a:off x="6275388" y="2101850"/>
              <a:ext cx="354012" cy="4146550"/>
              <a:chOff x="4001" y="748"/>
              <a:chExt cx="223" cy="2612"/>
            </a:xfrm>
          </p:grpSpPr>
          <p:sp>
            <p:nvSpPr>
              <p:cNvPr id="11" name="AutoShape 8"/>
              <p:cNvSpPr>
                <a:spLocks noChangeArrowheads="1"/>
              </p:cNvSpPr>
              <p:nvPr/>
            </p:nvSpPr>
            <p:spPr bwMode="auto">
              <a:xfrm rot="5400000">
                <a:off x="4032" y="1392"/>
                <a:ext cx="240" cy="144"/>
              </a:xfrm>
              <a:prstGeom prst="triangle">
                <a:avLst>
                  <a:gd name="adj" fmla="val 50000"/>
                </a:avLst>
              </a:prstGeom>
              <a:solidFill>
                <a:srgbClr val="FFFFFF"/>
              </a:solidFill>
              <a:ln w="9525">
                <a:solidFill>
                  <a:schemeClr val="tx1"/>
                </a:solidFill>
                <a:miter lim="800000"/>
                <a:headEnd/>
                <a:tailEnd/>
              </a:ln>
              <a:effectLst/>
            </p:spPr>
            <p:txBody>
              <a:bodyPr wrap="none" anchor="ctr"/>
              <a:lstStyle/>
              <a:p>
                <a:endParaRPr lang="en-US"/>
              </a:p>
            </p:txBody>
          </p:sp>
          <p:sp>
            <p:nvSpPr>
              <p:cNvPr id="12" name="Rectangle 9"/>
              <p:cNvSpPr>
                <a:spLocks noChangeArrowheads="1"/>
              </p:cNvSpPr>
              <p:nvPr/>
            </p:nvSpPr>
            <p:spPr bwMode="auto">
              <a:xfrm>
                <a:off x="4001" y="1296"/>
                <a:ext cx="96" cy="299"/>
              </a:xfrm>
              <a:prstGeom prst="rect">
                <a:avLst/>
              </a:prstGeom>
              <a:solidFill>
                <a:srgbClr val="FFFFFF"/>
              </a:solidFill>
              <a:ln w="9525">
                <a:noFill/>
                <a:miter lim="800000"/>
                <a:headEnd/>
                <a:tailEnd/>
              </a:ln>
              <a:effectLst/>
            </p:spPr>
            <p:txBody>
              <a:bodyPr wrap="none" anchor="ctr"/>
              <a:lstStyle/>
              <a:p>
                <a:endParaRPr lang="en-US"/>
              </a:p>
            </p:txBody>
          </p:sp>
          <p:sp>
            <p:nvSpPr>
              <p:cNvPr id="13" name="AutoShape 10"/>
              <p:cNvSpPr>
                <a:spLocks noChangeArrowheads="1"/>
              </p:cNvSpPr>
              <p:nvPr/>
            </p:nvSpPr>
            <p:spPr bwMode="auto">
              <a:xfrm rot="5400000">
                <a:off x="4024" y="1957"/>
                <a:ext cx="240" cy="144"/>
              </a:xfrm>
              <a:prstGeom prst="triangle">
                <a:avLst>
                  <a:gd name="adj" fmla="val 50000"/>
                </a:avLst>
              </a:prstGeom>
              <a:solidFill>
                <a:srgbClr val="FFFFFF"/>
              </a:solidFill>
              <a:ln w="9525">
                <a:solidFill>
                  <a:schemeClr val="tx1"/>
                </a:solidFill>
                <a:miter lim="800000"/>
                <a:headEnd/>
                <a:tailEnd/>
              </a:ln>
              <a:effectLst/>
            </p:spPr>
            <p:txBody>
              <a:bodyPr wrap="none" anchor="ctr"/>
              <a:lstStyle/>
              <a:p>
                <a:endParaRPr lang="en-US"/>
              </a:p>
            </p:txBody>
          </p:sp>
          <p:sp>
            <p:nvSpPr>
              <p:cNvPr id="14" name="AutoShape 11"/>
              <p:cNvSpPr>
                <a:spLocks noChangeArrowheads="1"/>
              </p:cNvSpPr>
              <p:nvPr/>
            </p:nvSpPr>
            <p:spPr bwMode="auto">
              <a:xfrm rot="5400000">
                <a:off x="4032" y="806"/>
                <a:ext cx="240" cy="144"/>
              </a:xfrm>
              <a:prstGeom prst="triangle">
                <a:avLst>
                  <a:gd name="adj" fmla="val 50000"/>
                </a:avLst>
              </a:prstGeom>
              <a:solidFill>
                <a:srgbClr val="FFFFFF"/>
              </a:solidFill>
              <a:ln w="9525">
                <a:solidFill>
                  <a:schemeClr val="tx1"/>
                </a:solidFill>
                <a:miter lim="800000"/>
                <a:headEnd/>
                <a:tailEnd/>
              </a:ln>
              <a:effectLst/>
            </p:spPr>
            <p:txBody>
              <a:bodyPr wrap="none" anchor="ctr"/>
              <a:lstStyle/>
              <a:p>
                <a:endParaRPr lang="en-US"/>
              </a:p>
            </p:txBody>
          </p:sp>
          <p:sp>
            <p:nvSpPr>
              <p:cNvPr id="15" name="AutoShape 12"/>
              <p:cNvSpPr>
                <a:spLocks noChangeArrowheads="1"/>
              </p:cNvSpPr>
              <p:nvPr/>
            </p:nvSpPr>
            <p:spPr bwMode="auto">
              <a:xfrm rot="5400000">
                <a:off x="4019" y="2539"/>
                <a:ext cx="240" cy="144"/>
              </a:xfrm>
              <a:prstGeom prst="triangle">
                <a:avLst>
                  <a:gd name="adj" fmla="val 50000"/>
                </a:avLst>
              </a:prstGeom>
              <a:solidFill>
                <a:srgbClr val="FFFFFF"/>
              </a:solidFill>
              <a:ln w="9525">
                <a:solidFill>
                  <a:schemeClr val="tx1"/>
                </a:solidFill>
                <a:miter lim="800000"/>
                <a:headEnd/>
                <a:tailEnd/>
              </a:ln>
              <a:effectLst/>
            </p:spPr>
            <p:txBody>
              <a:bodyPr wrap="none" anchor="ctr"/>
              <a:lstStyle/>
              <a:p>
                <a:endParaRPr lang="en-US"/>
              </a:p>
            </p:txBody>
          </p:sp>
          <p:sp>
            <p:nvSpPr>
              <p:cNvPr id="16" name="AutoShape 13"/>
              <p:cNvSpPr>
                <a:spLocks noChangeArrowheads="1"/>
              </p:cNvSpPr>
              <p:nvPr/>
            </p:nvSpPr>
            <p:spPr bwMode="auto">
              <a:xfrm rot="5400000">
                <a:off x="4019" y="3120"/>
                <a:ext cx="240" cy="144"/>
              </a:xfrm>
              <a:prstGeom prst="triangle">
                <a:avLst>
                  <a:gd name="adj" fmla="val 50000"/>
                </a:avLst>
              </a:prstGeom>
              <a:solidFill>
                <a:srgbClr val="FFFFFF"/>
              </a:solidFill>
              <a:ln w="9525">
                <a:solidFill>
                  <a:schemeClr val="tx1"/>
                </a:solidFill>
                <a:miter lim="800000"/>
                <a:headEnd/>
                <a:tailEnd/>
              </a:ln>
              <a:effectLst/>
            </p:spPr>
            <p:txBody>
              <a:bodyPr wrap="none" anchor="ctr"/>
              <a:lstStyle/>
              <a:p>
                <a:endParaRPr lang="en-US"/>
              </a:p>
            </p:txBody>
          </p:sp>
          <p:sp>
            <p:nvSpPr>
              <p:cNvPr id="17" name="Rectangle 14"/>
              <p:cNvSpPr>
                <a:spLocks noChangeArrowheads="1"/>
              </p:cNvSpPr>
              <p:nvPr/>
            </p:nvSpPr>
            <p:spPr bwMode="auto">
              <a:xfrm>
                <a:off x="4001" y="748"/>
                <a:ext cx="96" cy="288"/>
              </a:xfrm>
              <a:prstGeom prst="rect">
                <a:avLst/>
              </a:prstGeom>
              <a:solidFill>
                <a:srgbClr val="FFFFFF"/>
              </a:solidFill>
              <a:ln w="9525">
                <a:noFill/>
                <a:miter lim="800000"/>
                <a:headEnd/>
                <a:tailEnd/>
              </a:ln>
              <a:effectLst/>
            </p:spPr>
            <p:txBody>
              <a:bodyPr wrap="none" anchor="ctr"/>
              <a:lstStyle/>
              <a:p>
                <a:endParaRPr lang="en-US"/>
              </a:p>
            </p:txBody>
          </p:sp>
          <p:sp>
            <p:nvSpPr>
              <p:cNvPr id="18" name="Rectangle 15"/>
              <p:cNvSpPr>
                <a:spLocks noChangeArrowheads="1"/>
              </p:cNvSpPr>
              <p:nvPr/>
            </p:nvSpPr>
            <p:spPr bwMode="auto">
              <a:xfrm>
                <a:off x="4001" y="3024"/>
                <a:ext cx="98" cy="336"/>
              </a:xfrm>
              <a:prstGeom prst="rect">
                <a:avLst/>
              </a:prstGeom>
              <a:solidFill>
                <a:srgbClr val="FFFFFF"/>
              </a:solidFill>
              <a:ln w="9525">
                <a:noFill/>
                <a:miter lim="800000"/>
                <a:headEnd/>
                <a:tailEnd/>
              </a:ln>
              <a:effectLst/>
            </p:spPr>
            <p:txBody>
              <a:bodyPr wrap="none" anchor="ctr"/>
              <a:lstStyle/>
              <a:p>
                <a:endParaRPr lang="en-US"/>
              </a:p>
            </p:txBody>
          </p:sp>
          <p:sp>
            <p:nvSpPr>
              <p:cNvPr id="19" name="Rectangle 16"/>
              <p:cNvSpPr>
                <a:spLocks noChangeArrowheads="1"/>
              </p:cNvSpPr>
              <p:nvPr/>
            </p:nvSpPr>
            <p:spPr bwMode="auto">
              <a:xfrm>
                <a:off x="4001" y="2476"/>
                <a:ext cx="96" cy="288"/>
              </a:xfrm>
              <a:prstGeom prst="rect">
                <a:avLst/>
              </a:prstGeom>
              <a:solidFill>
                <a:srgbClr val="FFFFFF"/>
              </a:solidFill>
              <a:ln w="9525">
                <a:noFill/>
                <a:miter lim="800000"/>
                <a:headEnd/>
                <a:tailEnd/>
              </a:ln>
              <a:effectLst/>
            </p:spPr>
            <p:txBody>
              <a:bodyPr wrap="none" anchor="ctr"/>
              <a:lstStyle/>
              <a:p>
                <a:endParaRPr lang="en-US"/>
              </a:p>
            </p:txBody>
          </p:sp>
          <p:sp>
            <p:nvSpPr>
              <p:cNvPr id="20" name="Rectangle 17"/>
              <p:cNvSpPr>
                <a:spLocks noChangeArrowheads="1"/>
              </p:cNvSpPr>
              <p:nvPr/>
            </p:nvSpPr>
            <p:spPr bwMode="auto">
              <a:xfrm>
                <a:off x="4001" y="1905"/>
                <a:ext cx="96" cy="288"/>
              </a:xfrm>
              <a:prstGeom prst="rect">
                <a:avLst/>
              </a:prstGeom>
              <a:solidFill>
                <a:srgbClr val="FFFFFF"/>
              </a:solidFill>
              <a:ln w="9525">
                <a:noFill/>
                <a:miter lim="800000"/>
                <a:headEnd/>
                <a:tailEnd/>
              </a:ln>
              <a:effectLst/>
            </p:spPr>
            <p:txBody>
              <a:bodyPr wrap="none" anchor="ctr"/>
              <a:lstStyle/>
              <a:p>
                <a:endParaRPr lang="en-US"/>
              </a:p>
            </p:txBody>
          </p:sp>
        </p:grpSp>
      </p:grpSp>
    </p:spTree>
    <p:extLst>
      <p:ext uri="{BB962C8B-B14F-4D97-AF65-F5344CB8AC3E}">
        <p14:creationId xmlns:p14="http://schemas.microsoft.com/office/powerpoint/2010/main" val="597462573"/>
      </p:ext>
    </p:extLst>
  </p:cSld>
  <p:clrMapOvr>
    <a:masterClrMapping/>
  </p:clrMapOvr>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latin typeface="Arial"/>
                <a:cs typeface="Arial"/>
              </a:rPr>
              <a:t>Thiết</a:t>
            </a:r>
            <a:r>
              <a:rPr lang="en-US" b="1" dirty="0" smtClean="0">
                <a:latin typeface="Arial"/>
                <a:cs typeface="Arial"/>
              </a:rPr>
              <a:t> </a:t>
            </a:r>
            <a:r>
              <a:rPr lang="en-US" b="1" dirty="0" err="1" smtClean="0">
                <a:latin typeface="Arial"/>
                <a:cs typeface="Arial"/>
              </a:rPr>
              <a:t>kế</a:t>
            </a:r>
            <a:r>
              <a:rPr lang="en-US" b="1" dirty="0" smtClean="0">
                <a:latin typeface="Arial"/>
                <a:cs typeface="Arial"/>
              </a:rPr>
              <a:t> </a:t>
            </a:r>
            <a:r>
              <a:rPr lang="en-US" b="1" dirty="0" err="1" smtClean="0">
                <a:latin typeface="Arial"/>
                <a:cs typeface="Arial"/>
              </a:rPr>
              <a:t>đơn</a:t>
            </a:r>
            <a:r>
              <a:rPr lang="en-US" b="1" dirty="0" smtClean="0">
                <a:latin typeface="Arial"/>
                <a:cs typeface="Arial"/>
              </a:rPr>
              <a:t> </a:t>
            </a:r>
            <a:r>
              <a:rPr lang="en-US" b="1" dirty="0" err="1" smtClean="0">
                <a:latin typeface="Arial"/>
                <a:cs typeface="Arial"/>
              </a:rPr>
              <a:t>xung</a:t>
            </a:r>
            <a:r>
              <a:rPr lang="en-US" b="1" dirty="0" smtClean="0">
                <a:latin typeface="Arial"/>
                <a:cs typeface="Arial"/>
              </a:rPr>
              <a:t> </a:t>
            </a:r>
            <a:r>
              <a:rPr lang="en-US" b="1" dirty="0" err="1" smtClean="0">
                <a:latin typeface="Arial"/>
                <a:cs typeface="Arial"/>
              </a:rPr>
              <a:t>nhịp</a:t>
            </a:r>
            <a:r>
              <a:rPr lang="en-US" b="1" dirty="0" smtClean="0">
                <a:latin typeface="Arial"/>
                <a:cs typeface="Arial"/>
              </a:rPr>
              <a:t> – </a:t>
            </a:r>
            <a:r>
              <a:rPr lang="en-US" b="1" dirty="0" err="1" smtClean="0">
                <a:latin typeface="Arial"/>
                <a:cs typeface="Arial"/>
              </a:rPr>
              <a:t>Ưu</a:t>
            </a:r>
            <a:r>
              <a:rPr lang="en-US" b="1" dirty="0" smtClean="0">
                <a:latin typeface="Arial"/>
                <a:cs typeface="Arial"/>
              </a:rPr>
              <a:t> </a:t>
            </a:r>
            <a:r>
              <a:rPr lang="en-US" b="1" dirty="0" err="1" smtClean="0">
                <a:latin typeface="Arial"/>
                <a:cs typeface="Arial"/>
              </a:rPr>
              <a:t>nhược</a:t>
            </a:r>
            <a:r>
              <a:rPr lang="en-US" b="1" dirty="0" smtClean="0">
                <a:latin typeface="Arial"/>
                <a:cs typeface="Arial"/>
              </a:rPr>
              <a:t> </a:t>
            </a:r>
            <a:r>
              <a:rPr lang="en-US" b="1" dirty="0" err="1" smtClean="0">
                <a:latin typeface="Arial"/>
                <a:cs typeface="Arial"/>
              </a:rPr>
              <a:t>điểm</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63</a:t>
            </a:fld>
            <a:endParaRPr lang="en-US" dirty="0"/>
          </a:p>
        </p:txBody>
      </p:sp>
      <p:sp>
        <p:nvSpPr>
          <p:cNvPr id="36" name="Rectangle 3"/>
          <p:cNvSpPr txBox="1">
            <a:spLocks noChangeArrowheads="1"/>
          </p:cNvSpPr>
          <p:nvPr/>
        </p:nvSpPr>
        <p:spPr bwMode="auto">
          <a:xfrm>
            <a:off x="533400" y="4114800"/>
            <a:ext cx="8458200" cy="2021066"/>
          </a:xfrm>
          <a:prstGeom prst="rect">
            <a:avLst/>
          </a:prstGeom>
          <a:noFill/>
          <a:ln w="12700">
            <a:noFill/>
            <a:miter lim="800000"/>
            <a:headEnd/>
            <a:tailEnd/>
          </a:ln>
        </p:spPr>
        <p:txBody>
          <a:bodyPr vert="horz" wrap="square" lIns="63500" tIns="25400" rIns="63500" bIns="25400" numCol="1" anchor="t" anchorCtr="0" compatLnSpc="1">
            <a:prstTxWarp prst="textNoShape">
              <a:avLst/>
            </a:prstTxWarp>
            <a:spAutoFit/>
          </a:bodyPr>
          <a:lstStyle/>
          <a:p>
            <a:pPr marL="287338" marR="0" lvl="0" indent="-287338" algn="l" defTabSz="914400" rtl="0" eaLnBrk="0" fontAlgn="base" latinLnBrk="0" hangingPunct="0">
              <a:lnSpc>
                <a:spcPct val="100000"/>
              </a:lnSpc>
              <a:spcBef>
                <a:spcPct val="20000"/>
              </a:spcBef>
              <a:spcAft>
                <a:spcPct val="0"/>
              </a:spcAft>
              <a:buClr>
                <a:srgbClr val="FC0128"/>
              </a:buClr>
              <a:buSzPct val="75000"/>
              <a:buFont typeface="Wingdings" pitchFamily="2" charset="2"/>
              <a:buChar char="q"/>
              <a:tabLst/>
              <a:defRPr/>
            </a:pPr>
            <a:r>
              <a:rPr kumimoji="0" lang="en-US" sz="2000" b="0" i="0" u="none" strike="noStrike" kern="0" cap="none" spc="0" normalizeH="0" baseline="0" noProof="0" dirty="0" smtClean="0">
                <a:ln>
                  <a:noFill/>
                </a:ln>
                <a:solidFill>
                  <a:srgbClr val="000000"/>
                </a:solidFill>
                <a:effectLst/>
                <a:uLnTx/>
                <a:uFillTx/>
                <a:latin typeface="Arial"/>
              </a:rPr>
              <a:t>Sử</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dụng</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chu</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kỳ</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đồng</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hồ</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không</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hiệu</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quả</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baseline="0" noProof="0" dirty="0" smtClean="0">
                <a:ln>
                  <a:noFill/>
                </a:ln>
                <a:solidFill>
                  <a:srgbClr val="000000"/>
                </a:solidFill>
                <a:effectLst/>
                <a:uLnTx/>
                <a:uFillTx/>
                <a:latin typeface="Arial"/>
              </a:rPr>
              <a:t>– </a:t>
            </a:r>
            <a:r>
              <a:rPr kumimoji="0" lang="en-US" sz="2000" b="0" i="0" u="none" strike="noStrike" kern="0" cap="none" spc="0" normalizeH="0" baseline="0" noProof="0" dirty="0" err="1" smtClean="0">
                <a:ln>
                  <a:noFill/>
                </a:ln>
                <a:solidFill>
                  <a:srgbClr val="000000"/>
                </a:solidFill>
                <a:effectLst/>
                <a:uLnTx/>
                <a:uFillTx/>
                <a:latin typeface="Arial"/>
              </a:rPr>
              <a:t>chu</a:t>
            </a:r>
            <a:r>
              <a:rPr kumimoji="0" lang="en-US" sz="2000" b="0" i="0" u="none" strike="noStrike" kern="0" cap="none" spc="0" normalizeH="0" baseline="0" noProof="0" dirty="0" smtClean="0">
                <a:ln>
                  <a:noFill/>
                </a:ln>
                <a:solidFill>
                  <a:srgbClr val="000000"/>
                </a:solidFill>
                <a:effectLst/>
                <a:uLnTx/>
                <a:uFillTx/>
                <a:latin typeface="Arial"/>
              </a:rPr>
              <a:t> </a:t>
            </a:r>
            <a:r>
              <a:rPr kumimoji="0" lang="en-US" sz="2000" b="0" i="0" u="none" strike="noStrike" kern="0" cap="none" spc="0" normalizeH="0" baseline="0" noProof="0" dirty="0" err="1" smtClean="0">
                <a:ln>
                  <a:noFill/>
                </a:ln>
                <a:solidFill>
                  <a:srgbClr val="000000"/>
                </a:solidFill>
                <a:effectLst/>
                <a:uLnTx/>
                <a:uFillTx/>
                <a:latin typeface="Arial"/>
              </a:rPr>
              <a:t>kỳ</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đồng</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hồ</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được</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đặt</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theo</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lệnh</a:t>
            </a:r>
            <a:r>
              <a:rPr kumimoji="0" lang="en-US" sz="2000" b="0" i="0" u="none" strike="noStrike" kern="0" cap="none" spc="0" normalizeH="0" baseline="0" noProof="0" dirty="0" smtClean="0">
                <a:ln>
                  <a:noFill/>
                </a:ln>
                <a:solidFill>
                  <a:srgbClr val="000000"/>
                </a:solidFill>
                <a:effectLst/>
                <a:uLnTx/>
                <a:uFillTx/>
                <a:latin typeface="Arial"/>
              </a:rPr>
              <a:t> </a:t>
            </a:r>
            <a:r>
              <a:rPr kumimoji="0" lang="en-US" sz="2000" b="0" i="0" u="none" strike="noStrike" kern="0" cap="none" spc="0" normalizeH="0" baseline="0" noProof="0" dirty="0" err="1" smtClean="0">
                <a:ln>
                  <a:noFill/>
                </a:ln>
                <a:solidFill>
                  <a:srgbClr val="FC0128"/>
                </a:solidFill>
                <a:effectLst/>
                <a:uLnTx/>
                <a:uFillTx/>
                <a:latin typeface="Arial"/>
              </a:rPr>
              <a:t>chậm</a:t>
            </a:r>
            <a:r>
              <a:rPr kumimoji="0" lang="en-US" sz="2000" b="0" i="0" u="none" strike="noStrike" kern="0" cap="none" spc="0" normalizeH="0" noProof="0" dirty="0" smtClean="0">
                <a:ln>
                  <a:noFill/>
                </a:ln>
                <a:solidFill>
                  <a:srgbClr val="FC0128"/>
                </a:solidFill>
                <a:effectLst/>
                <a:uLnTx/>
                <a:uFillTx/>
                <a:latin typeface="Arial"/>
              </a:rPr>
              <a:t> </a:t>
            </a:r>
            <a:r>
              <a:rPr kumimoji="0" lang="en-US" sz="2000" b="0" i="0" u="none" strike="noStrike" kern="0" cap="none" spc="0" normalizeH="0" noProof="0" dirty="0" err="1" smtClean="0">
                <a:ln>
                  <a:noFill/>
                </a:ln>
                <a:solidFill>
                  <a:srgbClr val="FC0128"/>
                </a:solidFill>
                <a:effectLst/>
                <a:uLnTx/>
                <a:uFillTx/>
                <a:latin typeface="Arial"/>
              </a:rPr>
              <a:t>nhất</a:t>
            </a:r>
            <a:r>
              <a:rPr lang="en-US" sz="2000" kern="0" noProof="0" dirty="0" smtClean="0">
                <a:solidFill>
                  <a:srgbClr val="000000"/>
                </a:solidFill>
                <a:latin typeface="Arial"/>
              </a:rPr>
              <a:t>.</a:t>
            </a:r>
          </a:p>
          <a:p>
            <a:pPr marL="287338" marR="0" lvl="0" indent="-287338" algn="l" defTabSz="914400" rtl="0" eaLnBrk="0" fontAlgn="base" latinLnBrk="0" hangingPunct="0">
              <a:lnSpc>
                <a:spcPct val="100000"/>
              </a:lnSpc>
              <a:spcBef>
                <a:spcPct val="20000"/>
              </a:spcBef>
              <a:spcAft>
                <a:spcPct val="0"/>
              </a:spcAft>
              <a:buClr>
                <a:srgbClr val="FC0128"/>
              </a:buClr>
              <a:buSzPct val="75000"/>
              <a:buFont typeface="Wingdings" pitchFamily="2" charset="2"/>
              <a:buChar char="q"/>
              <a:tabLst/>
              <a:defRPr/>
            </a:pPr>
            <a:r>
              <a:rPr lang="en-US" sz="2000" kern="0" dirty="0" err="1" smtClean="0">
                <a:solidFill>
                  <a:srgbClr val="000000"/>
                </a:solidFill>
                <a:latin typeface="Arial"/>
              </a:rPr>
              <a:t>Các</a:t>
            </a:r>
            <a:r>
              <a:rPr lang="en-US" sz="2000" kern="0" dirty="0" smtClean="0">
                <a:solidFill>
                  <a:srgbClr val="000000"/>
                </a:solidFill>
                <a:latin typeface="Arial"/>
              </a:rPr>
              <a:t> </a:t>
            </a:r>
            <a:r>
              <a:rPr lang="en-US" sz="2000" kern="0" dirty="0" err="1" smtClean="0">
                <a:solidFill>
                  <a:srgbClr val="000000"/>
                </a:solidFill>
                <a:latin typeface="Arial"/>
              </a:rPr>
              <a:t>lệnh</a:t>
            </a:r>
            <a:r>
              <a:rPr lang="en-US" sz="2000" kern="0" dirty="0" smtClean="0">
                <a:solidFill>
                  <a:srgbClr val="000000"/>
                </a:solidFill>
                <a:latin typeface="Arial"/>
              </a:rPr>
              <a:t> </a:t>
            </a:r>
            <a:r>
              <a:rPr lang="en-US" sz="2000" kern="0" dirty="0" err="1" smtClean="0">
                <a:solidFill>
                  <a:srgbClr val="000000"/>
                </a:solidFill>
                <a:latin typeface="Arial"/>
              </a:rPr>
              <a:t>phức</a:t>
            </a:r>
            <a:r>
              <a:rPr lang="en-US" sz="2000" kern="0" dirty="0" smtClean="0">
                <a:solidFill>
                  <a:srgbClr val="000000"/>
                </a:solidFill>
                <a:latin typeface="Arial"/>
              </a:rPr>
              <a:t> </a:t>
            </a:r>
            <a:r>
              <a:rPr lang="en-US" sz="2000" kern="0" dirty="0" err="1" smtClean="0">
                <a:solidFill>
                  <a:srgbClr val="000000"/>
                </a:solidFill>
                <a:latin typeface="Arial"/>
              </a:rPr>
              <a:t>tạp</a:t>
            </a:r>
            <a:r>
              <a:rPr lang="en-US" sz="2000" kern="0" dirty="0" smtClean="0">
                <a:solidFill>
                  <a:srgbClr val="000000"/>
                </a:solidFill>
                <a:latin typeface="Arial"/>
              </a:rPr>
              <a:t> </a:t>
            </a:r>
            <a:r>
              <a:rPr lang="en-US" sz="2000" kern="0" dirty="0" err="1" smtClean="0">
                <a:solidFill>
                  <a:srgbClr val="000000"/>
                </a:solidFill>
                <a:latin typeface="Arial"/>
              </a:rPr>
              <a:t>như</a:t>
            </a:r>
            <a:r>
              <a:rPr lang="en-US" sz="2000" kern="0" dirty="0" smtClean="0">
                <a:solidFill>
                  <a:srgbClr val="000000"/>
                </a:solidFill>
                <a:latin typeface="Arial"/>
              </a:rPr>
              <a:t> </a:t>
            </a:r>
            <a:r>
              <a:rPr lang="en-US" sz="2000" kern="0" dirty="0" err="1" smtClean="0">
                <a:solidFill>
                  <a:srgbClr val="000000"/>
                </a:solidFill>
                <a:latin typeface="Arial"/>
              </a:rPr>
              <a:t>lệnh</a:t>
            </a:r>
            <a:r>
              <a:rPr lang="en-US" sz="2000" kern="0" dirty="0" smtClean="0">
                <a:solidFill>
                  <a:srgbClr val="000000"/>
                </a:solidFill>
                <a:latin typeface="Arial"/>
              </a:rPr>
              <a:t> </a:t>
            </a:r>
            <a:r>
              <a:rPr lang="en-US" sz="2000" kern="0" dirty="0" err="1" smtClean="0">
                <a:solidFill>
                  <a:srgbClr val="000000"/>
                </a:solidFill>
                <a:latin typeface="Arial"/>
              </a:rPr>
              <a:t>nhân</a:t>
            </a:r>
            <a:r>
              <a:rPr lang="en-US" sz="2000" kern="0" dirty="0" smtClean="0">
                <a:solidFill>
                  <a:srgbClr val="000000"/>
                </a:solidFill>
                <a:latin typeface="Arial"/>
              </a:rPr>
              <a:t> </a:t>
            </a:r>
            <a:r>
              <a:rPr lang="en-US" sz="2000" kern="0" dirty="0" err="1" smtClean="0">
                <a:solidFill>
                  <a:srgbClr val="000000"/>
                </a:solidFill>
                <a:latin typeface="Arial"/>
              </a:rPr>
              <a:t>dấu</a:t>
            </a:r>
            <a:r>
              <a:rPr lang="en-US" sz="2000" kern="0" dirty="0" smtClean="0">
                <a:solidFill>
                  <a:srgbClr val="000000"/>
                </a:solidFill>
                <a:latin typeface="Arial"/>
              </a:rPr>
              <a:t> </a:t>
            </a:r>
            <a:r>
              <a:rPr lang="en-US" sz="2000" kern="0" dirty="0" err="1" smtClean="0">
                <a:solidFill>
                  <a:srgbClr val="000000"/>
                </a:solidFill>
                <a:latin typeface="Arial"/>
              </a:rPr>
              <a:t>phẩy</a:t>
            </a:r>
            <a:r>
              <a:rPr lang="en-US" sz="2000" kern="0" dirty="0" smtClean="0">
                <a:solidFill>
                  <a:srgbClr val="000000"/>
                </a:solidFill>
                <a:latin typeface="Arial"/>
              </a:rPr>
              <a:t> </a:t>
            </a:r>
            <a:r>
              <a:rPr lang="en-US" sz="2000" kern="0" dirty="0" err="1" smtClean="0">
                <a:solidFill>
                  <a:srgbClr val="000000"/>
                </a:solidFill>
                <a:latin typeface="Arial"/>
              </a:rPr>
              <a:t>động</a:t>
            </a:r>
            <a:r>
              <a:rPr lang="en-US" sz="2000" kern="0" dirty="0" smtClean="0">
                <a:solidFill>
                  <a:srgbClr val="000000"/>
                </a:solidFill>
                <a:latin typeface="Arial"/>
              </a:rPr>
              <a:t>: </a:t>
            </a:r>
            <a:r>
              <a:rPr kumimoji="0" lang="en-US" sz="2000" b="0" i="0" u="none" strike="noStrike" kern="0" cap="none" spc="0" normalizeH="0" baseline="0" noProof="0" dirty="0" err="1" smtClean="0">
                <a:ln>
                  <a:noFill/>
                </a:ln>
                <a:solidFill>
                  <a:srgbClr val="000000"/>
                </a:solidFill>
                <a:effectLst/>
                <a:uLnTx/>
                <a:uFillTx/>
                <a:latin typeface="Arial"/>
              </a:rPr>
              <a:t>Tốn</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diện</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tích</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thiết</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kế</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vì</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cần</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nhân</a:t>
            </a:r>
            <a:r>
              <a:rPr kumimoji="0" lang="en-US" sz="2000" b="0" i="0" u="none" strike="noStrike" kern="0" cap="none" spc="0" normalizeH="0" noProof="0" dirty="0" smtClean="0">
                <a:ln>
                  <a:noFill/>
                </a:ln>
                <a:solidFill>
                  <a:srgbClr val="000000"/>
                </a:solidFill>
                <a:effectLst/>
                <a:uLnTx/>
                <a:uFillTx/>
                <a:latin typeface="Arial"/>
              </a:rPr>
              <a:t> </a:t>
            </a:r>
            <a:r>
              <a:rPr lang="en-US" sz="2000" kern="0" dirty="0" err="1" smtClean="0">
                <a:solidFill>
                  <a:srgbClr val="000000"/>
                </a:solidFill>
                <a:latin typeface="Arial"/>
              </a:rPr>
              <a:t>đôi</a:t>
            </a:r>
            <a:r>
              <a:rPr lang="en-US" sz="2000" kern="0" dirty="0" smtClean="0">
                <a:solidFill>
                  <a:srgbClr val="000000"/>
                </a:solidFill>
                <a:latin typeface="Arial"/>
              </a:rPr>
              <a:t> </a:t>
            </a:r>
            <a:r>
              <a:rPr kumimoji="0" lang="en-US" sz="2000" b="0" i="0" u="none" strike="noStrike" kern="0" cap="none" spc="0" normalizeH="0" noProof="0" dirty="0" err="1" smtClean="0">
                <a:ln>
                  <a:noFill/>
                </a:ln>
                <a:solidFill>
                  <a:srgbClr val="000000"/>
                </a:solidFill>
                <a:effectLst/>
                <a:uLnTx/>
                <a:uFillTx/>
                <a:latin typeface="Arial"/>
              </a:rPr>
              <a:t>một</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số</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khối</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chức</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năng</a:t>
            </a:r>
            <a:r>
              <a:rPr kumimoji="0" lang="en-US" sz="2000" b="0" i="0" u="none" strike="noStrike" kern="0" cap="none" spc="0" normalizeH="0" noProof="0" dirty="0" smtClean="0">
                <a:ln>
                  <a:noFill/>
                </a:ln>
                <a:solidFill>
                  <a:srgbClr val="000000"/>
                </a:solidFill>
                <a:effectLst/>
                <a:uLnTx/>
                <a:uFillTx/>
                <a:latin typeface="Arial"/>
              </a:rPr>
              <a:t> (VD. </a:t>
            </a:r>
            <a:r>
              <a:rPr kumimoji="0" lang="en-US" sz="2000" b="0" i="0" u="none" strike="noStrike" kern="0" cap="none" spc="0" normalizeH="0" noProof="0" dirty="0" err="1" smtClean="0">
                <a:ln>
                  <a:noFill/>
                </a:ln>
                <a:solidFill>
                  <a:srgbClr val="000000"/>
                </a:solidFill>
                <a:effectLst/>
                <a:uLnTx/>
                <a:uFillTx/>
                <a:latin typeface="Arial"/>
              </a:rPr>
              <a:t>bộ</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cộng</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vì</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chúng</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không</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thể</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được</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chia</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sẻ</a:t>
            </a:r>
            <a:r>
              <a:rPr kumimoji="0" lang="en-US" sz="2000" b="0" i="0" u="none" strike="noStrike" kern="0" cap="none" spc="0" normalizeH="0" noProof="0" dirty="0" smtClean="0">
                <a:ln>
                  <a:noFill/>
                </a:ln>
                <a:solidFill>
                  <a:srgbClr val="000000"/>
                </a:solidFill>
                <a:effectLst/>
                <a:uLnTx/>
                <a:uFillTx/>
                <a:latin typeface="Arial"/>
              </a:rPr>
              <a:t> trong </a:t>
            </a:r>
            <a:r>
              <a:rPr kumimoji="0" lang="en-US" sz="2000" b="0" i="0" u="none" strike="noStrike" kern="0" cap="none" spc="0" normalizeH="0" noProof="0" dirty="0" err="1" smtClean="0">
                <a:ln>
                  <a:noFill/>
                </a:ln>
                <a:solidFill>
                  <a:srgbClr val="000000"/>
                </a:solidFill>
                <a:effectLst/>
                <a:uLnTx/>
                <a:uFillTx/>
                <a:latin typeface="Arial"/>
              </a:rPr>
              <a:t>cùng</a:t>
            </a:r>
            <a:r>
              <a:rPr kumimoji="0" lang="en-US" sz="2000" b="0" i="0" u="none" strike="noStrike" kern="0" cap="none" spc="0" normalizeH="0" noProof="0" dirty="0" smtClean="0">
                <a:ln>
                  <a:noFill/>
                </a:ln>
                <a:solidFill>
                  <a:srgbClr val="000000"/>
                </a:solidFill>
                <a:effectLst/>
                <a:uLnTx/>
                <a:uFillTx/>
                <a:latin typeface="Arial"/>
              </a:rPr>
              <a:t> 1 </a:t>
            </a:r>
            <a:r>
              <a:rPr kumimoji="0" lang="en-US" sz="2000" b="0" i="0" u="none" strike="noStrike" kern="0" cap="none" spc="0" normalizeH="0" noProof="0" dirty="0" err="1" smtClean="0">
                <a:ln>
                  <a:noFill/>
                </a:ln>
                <a:solidFill>
                  <a:srgbClr val="000000"/>
                </a:solidFill>
                <a:effectLst/>
                <a:uLnTx/>
                <a:uFillTx/>
                <a:latin typeface="Arial"/>
              </a:rPr>
              <a:t>chu</a:t>
            </a:r>
            <a:r>
              <a:rPr kumimoji="0" lang="en-US" sz="2000" b="0" i="0" u="none" strike="noStrike" kern="0" cap="none" spc="0" normalizeH="0" noProof="0" dirty="0" smtClean="0">
                <a:ln>
                  <a:noFill/>
                </a:ln>
                <a:solidFill>
                  <a:srgbClr val="000000"/>
                </a:solidFill>
                <a:effectLst/>
                <a:uLnTx/>
                <a:uFillTx/>
                <a:latin typeface="Arial"/>
              </a:rPr>
              <a:t> </a:t>
            </a:r>
            <a:r>
              <a:rPr kumimoji="0" lang="en-US" sz="2000" b="0" i="0" u="none" strike="noStrike" kern="0" cap="none" spc="0" normalizeH="0" noProof="0" dirty="0" err="1" smtClean="0">
                <a:ln>
                  <a:noFill/>
                </a:ln>
                <a:solidFill>
                  <a:srgbClr val="000000"/>
                </a:solidFill>
                <a:effectLst/>
                <a:uLnTx/>
                <a:uFillTx/>
                <a:latin typeface="Arial"/>
              </a:rPr>
              <a:t>kỳ</a:t>
            </a:r>
            <a:r>
              <a:rPr kumimoji="0" lang="en-US" sz="2000" b="0" i="0" u="none" strike="noStrike" kern="0" cap="none" spc="0" normalizeH="0" noProof="0" dirty="0" smtClean="0">
                <a:ln>
                  <a:noFill/>
                </a:ln>
                <a:solidFill>
                  <a:srgbClr val="000000"/>
                </a:solidFill>
                <a:effectLst/>
                <a:uLnTx/>
                <a:uFillTx/>
                <a:latin typeface="Arial"/>
              </a:rPr>
              <a:t> </a:t>
            </a:r>
            <a:r>
              <a:rPr lang="en-US" sz="2000" kern="0" dirty="0" err="1" smtClean="0">
                <a:solidFill>
                  <a:srgbClr val="000000"/>
                </a:solidFill>
                <a:latin typeface="Arial"/>
              </a:rPr>
              <a:t>đồng</a:t>
            </a:r>
            <a:r>
              <a:rPr lang="en-US" sz="2000" kern="0" dirty="0" smtClean="0">
                <a:solidFill>
                  <a:srgbClr val="000000"/>
                </a:solidFill>
                <a:latin typeface="Arial"/>
              </a:rPr>
              <a:t> </a:t>
            </a:r>
            <a:r>
              <a:rPr lang="en-US" sz="2000" kern="0" dirty="0" err="1" smtClean="0">
                <a:solidFill>
                  <a:srgbClr val="000000"/>
                </a:solidFill>
                <a:latin typeface="Arial"/>
              </a:rPr>
              <a:t>hồ</a:t>
            </a:r>
            <a:endParaRPr kumimoji="0" lang="en-US" sz="2000" b="1" i="0" u="none" strike="noStrike" kern="0" cap="none" spc="0" normalizeH="0" baseline="0" noProof="0" dirty="0" smtClean="0">
              <a:ln>
                <a:noFill/>
              </a:ln>
              <a:solidFill>
                <a:srgbClr val="00B050"/>
              </a:solidFill>
              <a:effectLst/>
              <a:uLnTx/>
              <a:uFillTx/>
              <a:latin typeface="Arial"/>
            </a:endParaRPr>
          </a:p>
          <a:p>
            <a:pPr marL="287338" marR="0" lvl="0" indent="-287338" algn="l" defTabSz="914400" rtl="0" eaLnBrk="0" fontAlgn="base" latinLnBrk="0" hangingPunct="0">
              <a:lnSpc>
                <a:spcPct val="100000"/>
              </a:lnSpc>
              <a:spcBef>
                <a:spcPct val="20000"/>
              </a:spcBef>
              <a:spcAft>
                <a:spcPct val="0"/>
              </a:spcAft>
              <a:buClr>
                <a:srgbClr val="FC0128"/>
              </a:buClr>
              <a:buSzPct val="75000"/>
              <a:buFont typeface="Wingdings" pitchFamily="2" charset="2"/>
              <a:buChar char="q"/>
              <a:tabLst/>
              <a:defRPr/>
            </a:pPr>
            <a:r>
              <a:rPr lang="en-US" sz="2000" kern="0" dirty="0" err="1" smtClean="0">
                <a:solidFill>
                  <a:srgbClr val="000000"/>
                </a:solidFill>
                <a:latin typeface="Arial"/>
              </a:rPr>
              <a:t>Đơn</a:t>
            </a:r>
            <a:r>
              <a:rPr lang="en-US" sz="2000" kern="0" dirty="0" smtClean="0">
                <a:solidFill>
                  <a:srgbClr val="000000"/>
                </a:solidFill>
                <a:latin typeface="Arial"/>
              </a:rPr>
              <a:t> </a:t>
            </a:r>
            <a:r>
              <a:rPr lang="en-US" sz="2000" kern="0" dirty="0" err="1" smtClean="0">
                <a:solidFill>
                  <a:srgbClr val="000000"/>
                </a:solidFill>
                <a:latin typeface="Arial"/>
              </a:rPr>
              <a:t>giản</a:t>
            </a:r>
            <a:r>
              <a:rPr lang="en-US" sz="2000" kern="0" dirty="0" smtClean="0">
                <a:solidFill>
                  <a:srgbClr val="000000"/>
                </a:solidFill>
                <a:latin typeface="Arial"/>
              </a:rPr>
              <a:t> </a:t>
            </a:r>
            <a:r>
              <a:rPr lang="en-US" sz="2000" kern="0" dirty="0" err="1" smtClean="0">
                <a:solidFill>
                  <a:srgbClr val="000000"/>
                </a:solidFill>
                <a:latin typeface="Arial"/>
              </a:rPr>
              <a:t>và</a:t>
            </a:r>
            <a:r>
              <a:rPr lang="en-US" sz="2000" kern="0" dirty="0" smtClean="0">
                <a:solidFill>
                  <a:srgbClr val="000000"/>
                </a:solidFill>
                <a:latin typeface="Arial"/>
              </a:rPr>
              <a:t> </a:t>
            </a:r>
            <a:r>
              <a:rPr lang="en-US" sz="2000" kern="0" dirty="0" err="1" smtClean="0">
                <a:solidFill>
                  <a:srgbClr val="000000"/>
                </a:solidFill>
                <a:latin typeface="Arial"/>
              </a:rPr>
              <a:t>dễ</a:t>
            </a:r>
            <a:r>
              <a:rPr lang="en-US" sz="2000" kern="0" dirty="0" smtClean="0">
                <a:solidFill>
                  <a:srgbClr val="000000"/>
                </a:solidFill>
                <a:latin typeface="Arial"/>
              </a:rPr>
              <a:t> </a:t>
            </a:r>
            <a:r>
              <a:rPr lang="en-US" sz="2000" kern="0" dirty="0" err="1" smtClean="0">
                <a:solidFill>
                  <a:srgbClr val="000000"/>
                </a:solidFill>
                <a:latin typeface="Arial"/>
              </a:rPr>
              <a:t>hiểu</a:t>
            </a:r>
            <a:endParaRPr kumimoji="0" lang="en-US" sz="2000" b="0" i="0" u="none" strike="noStrike" kern="0" cap="none" spc="0" normalizeH="0" baseline="0" noProof="0" dirty="0">
              <a:ln>
                <a:noFill/>
              </a:ln>
              <a:solidFill>
                <a:srgbClr val="000000"/>
              </a:solidFill>
              <a:effectLst/>
              <a:uLnTx/>
              <a:uFillTx/>
              <a:latin typeface="Arial"/>
            </a:endParaRPr>
          </a:p>
        </p:txBody>
      </p:sp>
      <p:grpSp>
        <p:nvGrpSpPr>
          <p:cNvPr id="37" name="Group 35"/>
          <p:cNvGrpSpPr>
            <a:grpSpLocks/>
          </p:cNvGrpSpPr>
          <p:nvPr/>
        </p:nvGrpSpPr>
        <p:grpSpPr bwMode="auto">
          <a:xfrm>
            <a:off x="533400" y="2362200"/>
            <a:ext cx="8148637" cy="1292225"/>
            <a:chOff x="227" y="1562"/>
            <a:chExt cx="5133" cy="814"/>
          </a:xfrm>
        </p:grpSpPr>
        <p:sp>
          <p:nvSpPr>
            <p:cNvPr id="38" name="Line 4"/>
            <p:cNvSpPr>
              <a:spLocks noChangeShapeType="1"/>
            </p:cNvSpPr>
            <p:nvPr/>
          </p:nvSpPr>
          <p:spPr bwMode="auto">
            <a:xfrm>
              <a:off x="296" y="1762"/>
              <a:ext cx="224" cy="0"/>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9" name="Line 5"/>
            <p:cNvSpPr>
              <a:spLocks noChangeShapeType="1"/>
            </p:cNvSpPr>
            <p:nvPr/>
          </p:nvSpPr>
          <p:spPr bwMode="auto">
            <a:xfrm>
              <a:off x="528" y="1770"/>
              <a:ext cx="0" cy="128"/>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0" name="Line 6"/>
            <p:cNvSpPr>
              <a:spLocks noChangeShapeType="1"/>
            </p:cNvSpPr>
            <p:nvPr/>
          </p:nvSpPr>
          <p:spPr bwMode="auto">
            <a:xfrm>
              <a:off x="2784" y="1770"/>
              <a:ext cx="0" cy="128"/>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1" name="Line 8"/>
            <p:cNvSpPr>
              <a:spLocks noChangeShapeType="1"/>
            </p:cNvSpPr>
            <p:nvPr/>
          </p:nvSpPr>
          <p:spPr bwMode="auto">
            <a:xfrm>
              <a:off x="5136" y="1770"/>
              <a:ext cx="0" cy="128"/>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2" name="Line 9"/>
            <p:cNvSpPr>
              <a:spLocks noChangeShapeType="1"/>
            </p:cNvSpPr>
            <p:nvPr/>
          </p:nvSpPr>
          <p:spPr bwMode="auto">
            <a:xfrm>
              <a:off x="536" y="1906"/>
              <a:ext cx="1184" cy="0"/>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3" name="Line 10"/>
            <p:cNvSpPr>
              <a:spLocks noChangeShapeType="1"/>
            </p:cNvSpPr>
            <p:nvPr/>
          </p:nvSpPr>
          <p:spPr bwMode="auto">
            <a:xfrm>
              <a:off x="1736" y="1762"/>
              <a:ext cx="1040" cy="0"/>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Line 11"/>
            <p:cNvSpPr>
              <a:spLocks noChangeShapeType="1"/>
            </p:cNvSpPr>
            <p:nvPr/>
          </p:nvSpPr>
          <p:spPr bwMode="auto">
            <a:xfrm>
              <a:off x="1728" y="1770"/>
              <a:ext cx="0" cy="128"/>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5" name="Line 12"/>
            <p:cNvSpPr>
              <a:spLocks noChangeShapeType="1"/>
            </p:cNvSpPr>
            <p:nvPr/>
          </p:nvSpPr>
          <p:spPr bwMode="auto">
            <a:xfrm>
              <a:off x="2792" y="1906"/>
              <a:ext cx="1184" cy="0"/>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 name="Line 13"/>
            <p:cNvSpPr>
              <a:spLocks noChangeShapeType="1"/>
            </p:cNvSpPr>
            <p:nvPr/>
          </p:nvSpPr>
          <p:spPr bwMode="auto">
            <a:xfrm>
              <a:off x="3992" y="1762"/>
              <a:ext cx="1136" cy="0"/>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7" name="Line 14"/>
            <p:cNvSpPr>
              <a:spLocks noChangeShapeType="1"/>
            </p:cNvSpPr>
            <p:nvPr/>
          </p:nvSpPr>
          <p:spPr bwMode="auto">
            <a:xfrm>
              <a:off x="3984" y="1770"/>
              <a:ext cx="0" cy="128"/>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 name="Line 15"/>
            <p:cNvSpPr>
              <a:spLocks noChangeShapeType="1"/>
            </p:cNvSpPr>
            <p:nvPr/>
          </p:nvSpPr>
          <p:spPr bwMode="auto">
            <a:xfrm>
              <a:off x="5136" y="1906"/>
              <a:ext cx="224" cy="0"/>
            </a:xfrm>
            <a:prstGeom prst="line">
              <a:avLst/>
            </a:prstGeom>
            <a:noFill/>
            <a:ln w="254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9" name="Rectangle 16"/>
            <p:cNvSpPr>
              <a:spLocks noChangeArrowheads="1"/>
            </p:cNvSpPr>
            <p:nvPr/>
          </p:nvSpPr>
          <p:spPr bwMode="auto">
            <a:xfrm>
              <a:off x="227" y="1758"/>
              <a:ext cx="313" cy="210"/>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rPr>
                <a:t>Clk</a:t>
              </a:r>
            </a:p>
          </p:txBody>
        </p:sp>
        <p:sp>
          <p:nvSpPr>
            <p:cNvPr id="50" name="Rectangle 18"/>
            <p:cNvSpPr>
              <a:spLocks noChangeArrowheads="1"/>
            </p:cNvSpPr>
            <p:nvPr/>
          </p:nvSpPr>
          <p:spPr bwMode="auto">
            <a:xfrm>
              <a:off x="536" y="2176"/>
              <a:ext cx="2240" cy="176"/>
            </a:xfrm>
            <a:prstGeom prst="rect">
              <a:avLst/>
            </a:prstGeom>
            <a:noFill/>
            <a:ln w="254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1" name="Rectangle 19"/>
            <p:cNvSpPr>
              <a:spLocks noChangeArrowheads="1"/>
            </p:cNvSpPr>
            <p:nvPr/>
          </p:nvSpPr>
          <p:spPr bwMode="auto">
            <a:xfrm>
              <a:off x="2792" y="2176"/>
              <a:ext cx="2336" cy="176"/>
            </a:xfrm>
            <a:prstGeom prst="rect">
              <a:avLst/>
            </a:prstGeom>
            <a:noFill/>
            <a:ln w="25400">
              <a:solidFill>
                <a:srgbClr val="000000"/>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2" name="Rectangle 20"/>
            <p:cNvSpPr>
              <a:spLocks noChangeArrowheads="1"/>
            </p:cNvSpPr>
            <p:nvPr/>
          </p:nvSpPr>
          <p:spPr bwMode="auto">
            <a:xfrm>
              <a:off x="1379" y="2164"/>
              <a:ext cx="250" cy="210"/>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rPr>
                <a:t>lw</a:t>
              </a:r>
            </a:p>
          </p:txBody>
        </p:sp>
        <p:sp>
          <p:nvSpPr>
            <p:cNvPr id="53" name="Rectangle 21"/>
            <p:cNvSpPr>
              <a:spLocks noChangeArrowheads="1"/>
            </p:cNvSpPr>
            <p:nvPr/>
          </p:nvSpPr>
          <p:spPr bwMode="auto">
            <a:xfrm>
              <a:off x="3779" y="2164"/>
              <a:ext cx="285" cy="210"/>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rPr>
                <a:t>sw</a:t>
              </a:r>
            </a:p>
          </p:txBody>
        </p:sp>
        <p:sp>
          <p:nvSpPr>
            <p:cNvPr id="54" name="Line 22"/>
            <p:cNvSpPr>
              <a:spLocks noChangeShapeType="1"/>
            </p:cNvSpPr>
            <p:nvPr/>
          </p:nvSpPr>
          <p:spPr bwMode="auto">
            <a:xfrm flipV="1">
              <a:off x="4704" y="2160"/>
              <a:ext cx="0" cy="208"/>
            </a:xfrm>
            <a:prstGeom prst="line">
              <a:avLst/>
            </a:prstGeom>
            <a:noFill/>
            <a:ln w="25400">
              <a:solidFill>
                <a:srgbClr val="000000"/>
              </a:solidFill>
              <a:prstDash val="sysDot"/>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5" name="Rectangle 23"/>
            <p:cNvSpPr>
              <a:spLocks noChangeArrowheads="1"/>
            </p:cNvSpPr>
            <p:nvPr/>
          </p:nvSpPr>
          <p:spPr bwMode="auto">
            <a:xfrm>
              <a:off x="4691" y="2164"/>
              <a:ext cx="496" cy="212"/>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0000"/>
                  </a:solidFill>
                  <a:effectLst/>
                  <a:uLnTx/>
                  <a:uFillTx/>
                </a:rPr>
                <a:t>Waste</a:t>
              </a:r>
            </a:p>
          </p:txBody>
        </p:sp>
        <p:sp>
          <p:nvSpPr>
            <p:cNvPr id="56" name="Line 24"/>
            <p:cNvSpPr>
              <a:spLocks noChangeShapeType="1"/>
            </p:cNvSpPr>
            <p:nvPr/>
          </p:nvSpPr>
          <p:spPr bwMode="auto">
            <a:xfrm flipV="1">
              <a:off x="528" y="1562"/>
              <a:ext cx="0" cy="208"/>
            </a:xfrm>
            <a:prstGeom prst="line">
              <a:avLst/>
            </a:prstGeom>
            <a:noFill/>
            <a:ln w="25400">
              <a:solidFill>
                <a:srgbClr val="000000"/>
              </a:solidFill>
              <a:prstDash val="sysDot"/>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7" name="Rectangle 25"/>
            <p:cNvSpPr>
              <a:spLocks noChangeArrowheads="1"/>
            </p:cNvSpPr>
            <p:nvPr/>
          </p:nvSpPr>
          <p:spPr bwMode="auto">
            <a:xfrm>
              <a:off x="1392" y="1566"/>
              <a:ext cx="562" cy="210"/>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rPr>
                <a:t>Cycle 1</a:t>
              </a:r>
            </a:p>
          </p:txBody>
        </p:sp>
        <p:sp>
          <p:nvSpPr>
            <p:cNvPr id="58" name="Line 26"/>
            <p:cNvSpPr>
              <a:spLocks noChangeShapeType="1"/>
            </p:cNvSpPr>
            <p:nvPr/>
          </p:nvSpPr>
          <p:spPr bwMode="auto">
            <a:xfrm flipV="1">
              <a:off x="2784" y="1562"/>
              <a:ext cx="0" cy="208"/>
            </a:xfrm>
            <a:prstGeom prst="line">
              <a:avLst/>
            </a:prstGeom>
            <a:noFill/>
            <a:ln w="25400">
              <a:solidFill>
                <a:srgbClr val="000000"/>
              </a:solidFill>
              <a:prstDash val="sysDot"/>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59" name="Line 27"/>
            <p:cNvSpPr>
              <a:spLocks noChangeShapeType="1"/>
            </p:cNvSpPr>
            <p:nvPr/>
          </p:nvSpPr>
          <p:spPr bwMode="auto">
            <a:xfrm flipV="1">
              <a:off x="5136" y="1562"/>
              <a:ext cx="0" cy="208"/>
            </a:xfrm>
            <a:prstGeom prst="line">
              <a:avLst/>
            </a:prstGeom>
            <a:noFill/>
            <a:ln w="25400">
              <a:solidFill>
                <a:srgbClr val="000000"/>
              </a:solidFill>
              <a:prstDash val="sysDot"/>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0" name="Rectangle 28"/>
            <p:cNvSpPr>
              <a:spLocks noChangeArrowheads="1"/>
            </p:cNvSpPr>
            <p:nvPr/>
          </p:nvSpPr>
          <p:spPr bwMode="auto">
            <a:xfrm>
              <a:off x="3696" y="1566"/>
              <a:ext cx="562" cy="210"/>
            </a:xfrm>
            <a:prstGeom prst="rect">
              <a:avLst/>
            </a:prstGeom>
            <a:noFill/>
            <a:ln w="12700">
              <a:noFill/>
              <a:miter lim="800000"/>
              <a:headEnd/>
              <a:tailEnd/>
            </a:ln>
            <a:effectLst/>
          </p:spPr>
          <p:txBody>
            <a:bodyPr wrap="none" lIns="90488" tIns="44450" rIns="90488" bIns="4445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00"/>
                  </a:solidFill>
                  <a:effectLst/>
                  <a:uLnTx/>
                  <a:uFillTx/>
                </a:rPr>
                <a:t>Cycle 2</a:t>
              </a:r>
            </a:p>
          </p:txBody>
        </p:sp>
        <p:sp>
          <p:nvSpPr>
            <p:cNvPr id="61" name="Line 29"/>
            <p:cNvSpPr>
              <a:spLocks noChangeShapeType="1"/>
            </p:cNvSpPr>
            <p:nvPr/>
          </p:nvSpPr>
          <p:spPr bwMode="auto">
            <a:xfrm>
              <a:off x="536" y="1666"/>
              <a:ext cx="896" cy="0"/>
            </a:xfrm>
            <a:prstGeom prst="line">
              <a:avLst/>
            </a:prstGeom>
            <a:noFill/>
            <a:ln w="25400">
              <a:solidFill>
                <a:srgbClr val="000000"/>
              </a:solidFill>
              <a:round/>
              <a:headEnd type="triangle" w="med" len="me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2" name="Line 30"/>
            <p:cNvSpPr>
              <a:spLocks noChangeShapeType="1"/>
            </p:cNvSpPr>
            <p:nvPr/>
          </p:nvSpPr>
          <p:spPr bwMode="auto">
            <a:xfrm>
              <a:off x="2792" y="1666"/>
              <a:ext cx="896" cy="0"/>
            </a:xfrm>
            <a:prstGeom prst="line">
              <a:avLst/>
            </a:prstGeom>
            <a:noFill/>
            <a:ln w="25400">
              <a:solidFill>
                <a:srgbClr val="000000"/>
              </a:solidFill>
              <a:round/>
              <a:headEnd type="triangle" w="med" len="me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3" name="Line 31"/>
            <p:cNvSpPr>
              <a:spLocks noChangeShapeType="1"/>
            </p:cNvSpPr>
            <p:nvPr/>
          </p:nvSpPr>
          <p:spPr bwMode="auto">
            <a:xfrm flipH="1">
              <a:off x="4216" y="1666"/>
              <a:ext cx="928" cy="0"/>
            </a:xfrm>
            <a:prstGeom prst="line">
              <a:avLst/>
            </a:prstGeom>
            <a:noFill/>
            <a:ln w="25400">
              <a:solidFill>
                <a:srgbClr val="000000"/>
              </a:solidFill>
              <a:round/>
              <a:headEnd type="triangle" w="med" len="me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64" name="Line 34"/>
            <p:cNvSpPr>
              <a:spLocks noChangeShapeType="1"/>
            </p:cNvSpPr>
            <p:nvPr/>
          </p:nvSpPr>
          <p:spPr bwMode="auto">
            <a:xfrm flipH="1">
              <a:off x="1872" y="1680"/>
              <a:ext cx="928" cy="0"/>
            </a:xfrm>
            <a:prstGeom prst="line">
              <a:avLst/>
            </a:prstGeom>
            <a:noFill/>
            <a:ln w="25400">
              <a:solidFill>
                <a:srgbClr val="000000"/>
              </a:solidFill>
              <a:round/>
              <a:headEnd type="triangle" w="med" len="me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559267132"/>
      </p:ext>
    </p:extLst>
  </p:cSld>
  <p:clrMapOvr>
    <a:masterClrMapping/>
  </p:clrMapOvr>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508377" cy="1143000"/>
          </a:xfrm>
        </p:spPr>
        <p:txBody>
          <a:bodyPr/>
          <a:lstStyle/>
          <a:p>
            <a:r>
              <a:rPr lang="en-US" b="1" dirty="0" err="1" smtClean="0">
                <a:latin typeface="Arial"/>
                <a:cs typeface="Arial"/>
              </a:rPr>
              <a:t>Thiết</a:t>
            </a:r>
            <a:r>
              <a:rPr lang="en-US" b="1" dirty="0" smtClean="0">
                <a:latin typeface="Arial"/>
                <a:cs typeface="Arial"/>
              </a:rPr>
              <a:t> </a:t>
            </a:r>
            <a:r>
              <a:rPr lang="en-US" b="1" dirty="0" err="1" smtClean="0">
                <a:latin typeface="Arial"/>
                <a:cs typeface="Arial"/>
              </a:rPr>
              <a:t>kế</a:t>
            </a:r>
            <a:r>
              <a:rPr lang="en-US" b="1" dirty="0" smtClean="0">
                <a:latin typeface="Arial"/>
                <a:cs typeface="Arial"/>
              </a:rPr>
              <a:t> </a:t>
            </a:r>
            <a:r>
              <a:rPr lang="en-US" b="1" dirty="0" err="1" smtClean="0">
                <a:latin typeface="Arial"/>
                <a:cs typeface="Arial"/>
              </a:rPr>
              <a:t>đa</a:t>
            </a:r>
            <a:r>
              <a:rPr lang="en-US" b="1" dirty="0" smtClean="0">
                <a:latin typeface="Arial"/>
                <a:cs typeface="Arial"/>
              </a:rPr>
              <a:t> </a:t>
            </a:r>
            <a:r>
              <a:rPr lang="en-US" b="1" dirty="0" err="1" smtClean="0">
                <a:latin typeface="Arial"/>
                <a:cs typeface="Arial"/>
              </a:rPr>
              <a:t>xung</a:t>
            </a:r>
            <a:r>
              <a:rPr lang="en-US" b="1" dirty="0" smtClean="0">
                <a:latin typeface="Arial"/>
                <a:cs typeface="Arial"/>
              </a:rPr>
              <a:t> </a:t>
            </a:r>
            <a:r>
              <a:rPr lang="en-US" b="1" dirty="0" err="1" smtClean="0">
                <a:latin typeface="Arial"/>
                <a:cs typeface="Arial"/>
              </a:rPr>
              <a:t>nhịp</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64</a:t>
            </a:fld>
            <a:endParaRPr lang="en-US" dirty="0"/>
          </a:p>
        </p:txBody>
      </p:sp>
      <p:sp>
        <p:nvSpPr>
          <p:cNvPr id="3" name="Content Placeholder 2"/>
          <p:cNvSpPr>
            <a:spLocks noGrp="1"/>
          </p:cNvSpPr>
          <p:nvPr>
            <p:ph idx="4294967295"/>
          </p:nvPr>
        </p:nvSpPr>
        <p:spPr>
          <a:xfrm>
            <a:off x="685800" y="1905000"/>
            <a:ext cx="8001000" cy="1295400"/>
          </a:xfrm>
        </p:spPr>
        <p:txBody>
          <a:bodyPr>
            <a:noAutofit/>
          </a:bodyPr>
          <a:lstStyle/>
          <a:p>
            <a:pPr marL="346075" indent="-346075"/>
            <a:r>
              <a:rPr lang="en-US" sz="1600" dirty="0" err="1" smtClean="0">
                <a:latin typeface="Arial"/>
                <a:cs typeface="Arial"/>
              </a:rPr>
              <a:t>Chia</a:t>
            </a:r>
            <a:r>
              <a:rPr lang="en-US" sz="1600" dirty="0" smtClean="0">
                <a:latin typeface="Arial"/>
                <a:cs typeface="Arial"/>
              </a:rPr>
              <a:t> </a:t>
            </a:r>
            <a:r>
              <a:rPr lang="en-US" sz="1600" dirty="0" err="1" smtClean="0">
                <a:latin typeface="Arial"/>
                <a:cs typeface="Arial"/>
              </a:rPr>
              <a:t>lệnh</a:t>
            </a:r>
            <a:r>
              <a:rPr lang="en-US" sz="1600" dirty="0" smtClean="0">
                <a:latin typeface="Arial"/>
                <a:cs typeface="Arial"/>
              </a:rPr>
              <a:t> </a:t>
            </a:r>
            <a:r>
              <a:rPr lang="en-US" sz="1600" dirty="0" err="1" smtClean="0">
                <a:latin typeface="Arial"/>
                <a:cs typeface="Arial"/>
              </a:rPr>
              <a:t>thành</a:t>
            </a:r>
            <a:r>
              <a:rPr lang="en-US" sz="1600" dirty="0" smtClean="0">
                <a:latin typeface="Arial"/>
                <a:cs typeface="Arial"/>
              </a:rPr>
              <a:t> </a:t>
            </a:r>
            <a:r>
              <a:rPr lang="en-US" sz="1600" dirty="0" err="1" smtClean="0">
                <a:latin typeface="Arial"/>
                <a:cs typeface="Arial"/>
              </a:rPr>
              <a:t>các</a:t>
            </a:r>
            <a:r>
              <a:rPr lang="en-US" sz="1600" dirty="0" smtClean="0">
                <a:latin typeface="Arial"/>
                <a:cs typeface="Arial"/>
              </a:rPr>
              <a:t> </a:t>
            </a:r>
            <a:r>
              <a:rPr lang="en-US" sz="1600" dirty="0" err="1" smtClean="0">
                <a:latin typeface="Arial"/>
                <a:cs typeface="Arial"/>
              </a:rPr>
              <a:t>pha</a:t>
            </a:r>
            <a:r>
              <a:rPr lang="en-US" sz="1600" dirty="0" smtClean="0">
                <a:latin typeface="Arial"/>
                <a:cs typeface="Arial"/>
              </a:rPr>
              <a:t> </a:t>
            </a:r>
            <a:r>
              <a:rPr lang="en-US" sz="1600" dirty="0" err="1" smtClean="0">
                <a:latin typeface="Arial"/>
                <a:cs typeface="Arial"/>
              </a:rPr>
              <a:t>thực</a:t>
            </a:r>
            <a:r>
              <a:rPr lang="en-US" sz="1600" dirty="0" smtClean="0">
                <a:latin typeface="Arial"/>
                <a:cs typeface="Arial"/>
              </a:rPr>
              <a:t> </a:t>
            </a:r>
            <a:r>
              <a:rPr lang="en-US" sz="1600" dirty="0" err="1" smtClean="0">
                <a:latin typeface="Arial"/>
                <a:cs typeface="Arial"/>
              </a:rPr>
              <a:t>hiện</a:t>
            </a:r>
            <a:r>
              <a:rPr lang="en-US" sz="1600" dirty="0" smtClean="0">
                <a:latin typeface="Arial"/>
                <a:cs typeface="Arial"/>
              </a:rPr>
              <a:t>: IF, ID, EX, MEM, WB. </a:t>
            </a:r>
            <a:r>
              <a:rPr lang="en-US" sz="1600" dirty="0" err="1" smtClean="0">
                <a:latin typeface="Arial"/>
                <a:cs typeface="Arial"/>
              </a:rPr>
              <a:t>Mỗi</a:t>
            </a:r>
            <a:r>
              <a:rPr lang="en-US" sz="1600" dirty="0" smtClean="0">
                <a:latin typeface="Arial"/>
                <a:cs typeface="Arial"/>
              </a:rPr>
              <a:t> </a:t>
            </a:r>
            <a:r>
              <a:rPr lang="en-US" sz="1600" dirty="0" err="1" smtClean="0">
                <a:latin typeface="Arial"/>
                <a:cs typeface="Arial"/>
              </a:rPr>
              <a:t>pha</a:t>
            </a:r>
            <a:r>
              <a:rPr lang="en-US" sz="1600" dirty="0" smtClean="0">
                <a:latin typeface="Arial"/>
                <a:cs typeface="Arial"/>
              </a:rPr>
              <a:t> </a:t>
            </a:r>
            <a:r>
              <a:rPr lang="en-US" sz="1600" dirty="0" err="1" smtClean="0">
                <a:latin typeface="Arial"/>
                <a:cs typeface="Arial"/>
              </a:rPr>
              <a:t>thực</a:t>
            </a:r>
            <a:r>
              <a:rPr lang="en-US" sz="1600" dirty="0" smtClean="0">
                <a:latin typeface="Arial"/>
                <a:cs typeface="Arial"/>
              </a:rPr>
              <a:t> </a:t>
            </a:r>
            <a:r>
              <a:rPr lang="en-US" sz="1600" dirty="0" err="1" smtClean="0">
                <a:latin typeface="Arial"/>
                <a:cs typeface="Arial"/>
              </a:rPr>
              <a:t>hiện</a:t>
            </a:r>
            <a:r>
              <a:rPr lang="en-US" sz="1600" dirty="0" smtClean="0">
                <a:latin typeface="Arial"/>
                <a:cs typeface="Arial"/>
              </a:rPr>
              <a:t> trong 1 </a:t>
            </a:r>
            <a:r>
              <a:rPr lang="en-US" sz="1600" dirty="0" err="1" smtClean="0">
                <a:latin typeface="Arial"/>
                <a:cs typeface="Arial"/>
              </a:rPr>
              <a:t>chu</a:t>
            </a:r>
            <a:r>
              <a:rPr lang="en-US" sz="1600" dirty="0" smtClean="0">
                <a:latin typeface="Arial"/>
                <a:cs typeface="Arial"/>
              </a:rPr>
              <a:t> </a:t>
            </a:r>
            <a:r>
              <a:rPr lang="en-US" sz="1600" dirty="0" err="1" smtClean="0">
                <a:latin typeface="Arial"/>
                <a:cs typeface="Arial"/>
              </a:rPr>
              <a:t>kỳ</a:t>
            </a:r>
            <a:r>
              <a:rPr lang="en-US" sz="1600" dirty="0" smtClean="0">
                <a:latin typeface="Arial"/>
                <a:cs typeface="Arial"/>
              </a:rPr>
              <a:t> </a:t>
            </a:r>
            <a:r>
              <a:rPr lang="en-US" sz="1600" dirty="0" err="1" smtClean="0">
                <a:latin typeface="Arial"/>
                <a:cs typeface="Arial"/>
              </a:rPr>
              <a:t>xung</a:t>
            </a:r>
            <a:r>
              <a:rPr lang="en-US" sz="1600" dirty="0" smtClean="0">
                <a:latin typeface="Arial"/>
                <a:cs typeface="Arial"/>
              </a:rPr>
              <a:t> </a:t>
            </a:r>
            <a:r>
              <a:rPr lang="en-US" sz="1600" dirty="0" err="1" smtClean="0">
                <a:latin typeface="Arial"/>
                <a:cs typeface="Arial"/>
              </a:rPr>
              <a:t>nhịp</a:t>
            </a:r>
            <a:endParaRPr lang="en-US" sz="1600" dirty="0">
              <a:latin typeface="Arial"/>
              <a:cs typeface="Arial"/>
            </a:endParaRPr>
          </a:p>
          <a:p>
            <a:pPr marL="346075" indent="-346075"/>
            <a:r>
              <a:rPr lang="en-US" sz="1600" dirty="0" err="1" smtClean="0">
                <a:latin typeface="Arial"/>
                <a:cs typeface="Arial"/>
              </a:rPr>
              <a:t>Thời</a:t>
            </a:r>
            <a:r>
              <a:rPr lang="en-US" sz="1600" dirty="0" smtClean="0">
                <a:latin typeface="Arial"/>
                <a:cs typeface="Arial"/>
              </a:rPr>
              <a:t> </a:t>
            </a:r>
            <a:r>
              <a:rPr lang="en-US" sz="1600" dirty="0" err="1" smtClean="0">
                <a:latin typeface="Arial"/>
                <a:cs typeface="Arial"/>
              </a:rPr>
              <a:t>gian</a:t>
            </a:r>
            <a:r>
              <a:rPr lang="en-US" sz="1600" dirty="0" smtClean="0">
                <a:latin typeface="Arial"/>
                <a:cs typeface="Arial"/>
              </a:rPr>
              <a:t> </a:t>
            </a:r>
            <a:r>
              <a:rPr lang="en-US" sz="1600" dirty="0" err="1" smtClean="0">
                <a:latin typeface="Arial"/>
                <a:cs typeface="Arial"/>
              </a:rPr>
              <a:t>thực</a:t>
            </a:r>
            <a:r>
              <a:rPr lang="en-US" sz="1600" dirty="0" smtClean="0">
                <a:latin typeface="Arial"/>
                <a:cs typeface="Arial"/>
              </a:rPr>
              <a:t> </a:t>
            </a:r>
            <a:r>
              <a:rPr lang="en-US" sz="1600" dirty="0" err="1" smtClean="0">
                <a:latin typeface="Arial"/>
                <a:cs typeface="Arial"/>
              </a:rPr>
              <a:t>hiện</a:t>
            </a:r>
            <a:r>
              <a:rPr lang="en-US" sz="1600" dirty="0" smtClean="0">
                <a:latin typeface="Arial"/>
                <a:cs typeface="Arial"/>
              </a:rPr>
              <a:t> (= </a:t>
            </a:r>
            <a:r>
              <a:rPr lang="en-US" sz="1600" dirty="0" err="1" smtClean="0">
                <a:latin typeface="Arial"/>
                <a:cs typeface="Arial"/>
              </a:rPr>
              <a:t>số</a:t>
            </a:r>
            <a:r>
              <a:rPr lang="en-US" sz="1600" dirty="0" smtClean="0">
                <a:latin typeface="Arial"/>
                <a:cs typeface="Arial"/>
              </a:rPr>
              <a:t> </a:t>
            </a:r>
            <a:r>
              <a:rPr lang="en-US" sz="1600" dirty="0" err="1" smtClean="0">
                <a:latin typeface="Arial"/>
                <a:cs typeface="Arial"/>
              </a:rPr>
              <a:t>pha</a:t>
            </a:r>
            <a:r>
              <a:rPr lang="en-US" sz="1600" dirty="0" smtClean="0">
                <a:latin typeface="Arial"/>
                <a:cs typeface="Arial"/>
              </a:rPr>
              <a:t>) </a:t>
            </a:r>
            <a:r>
              <a:rPr lang="en-US" sz="1600" dirty="0" err="1" smtClean="0">
                <a:latin typeface="Arial"/>
                <a:cs typeface="Arial"/>
              </a:rPr>
              <a:t>của</a:t>
            </a:r>
            <a:r>
              <a:rPr lang="en-US" sz="1600" dirty="0" smtClean="0">
                <a:latin typeface="Arial"/>
                <a:cs typeface="Arial"/>
              </a:rPr>
              <a:t> </a:t>
            </a:r>
            <a:r>
              <a:rPr lang="en-US" sz="1600" dirty="0" err="1" smtClean="0">
                <a:latin typeface="Arial"/>
                <a:cs typeface="Arial"/>
              </a:rPr>
              <a:t>mỗi</a:t>
            </a:r>
            <a:r>
              <a:rPr lang="en-US" sz="1600" dirty="0" smtClean="0">
                <a:latin typeface="Arial"/>
                <a:cs typeface="Arial"/>
              </a:rPr>
              <a:t> </a:t>
            </a:r>
            <a:r>
              <a:rPr lang="en-US" sz="1600" dirty="0" err="1" smtClean="0">
                <a:latin typeface="Arial"/>
                <a:cs typeface="Arial"/>
              </a:rPr>
              <a:t>lệnh</a:t>
            </a:r>
            <a:r>
              <a:rPr lang="en-US" sz="1600" dirty="0" smtClean="0">
                <a:latin typeface="Arial"/>
                <a:cs typeface="Arial"/>
              </a:rPr>
              <a:t> </a:t>
            </a:r>
            <a:r>
              <a:rPr lang="en-US" sz="1600" dirty="0" err="1" smtClean="0">
                <a:latin typeface="Arial"/>
                <a:cs typeface="Arial"/>
              </a:rPr>
              <a:t>được</a:t>
            </a:r>
            <a:r>
              <a:rPr lang="en-US" sz="1600" dirty="0" smtClean="0">
                <a:latin typeface="Arial"/>
                <a:cs typeface="Arial"/>
              </a:rPr>
              <a:t> </a:t>
            </a:r>
            <a:r>
              <a:rPr lang="en-US" sz="1600" dirty="0" err="1" smtClean="0">
                <a:latin typeface="Arial"/>
                <a:cs typeface="Arial"/>
              </a:rPr>
              <a:t>điều</a:t>
            </a:r>
            <a:r>
              <a:rPr lang="en-US" sz="1600" dirty="0" smtClean="0">
                <a:latin typeface="Arial"/>
                <a:cs typeface="Arial"/>
              </a:rPr>
              <a:t> </a:t>
            </a:r>
            <a:r>
              <a:rPr lang="en-US" sz="1600" dirty="0" err="1" smtClean="0">
                <a:latin typeface="Arial"/>
                <a:cs typeface="Arial"/>
              </a:rPr>
              <a:t>chỉnh</a:t>
            </a:r>
            <a:r>
              <a:rPr lang="en-US" sz="1600" dirty="0" smtClean="0">
                <a:latin typeface="Arial"/>
                <a:cs typeface="Arial"/>
              </a:rPr>
              <a:t> </a:t>
            </a:r>
            <a:r>
              <a:rPr lang="en-US" sz="1600" dirty="0" err="1" smtClean="0">
                <a:latin typeface="Arial"/>
                <a:cs typeface="Arial"/>
              </a:rPr>
              <a:t>tùy</a:t>
            </a:r>
            <a:r>
              <a:rPr lang="en-US" sz="1600" dirty="0" smtClean="0">
                <a:latin typeface="Arial"/>
                <a:cs typeface="Arial"/>
              </a:rPr>
              <a:t> </a:t>
            </a:r>
            <a:r>
              <a:rPr lang="en-US" sz="1600" dirty="0" err="1" smtClean="0">
                <a:latin typeface="Arial"/>
                <a:cs typeface="Arial"/>
              </a:rPr>
              <a:t>thuộc</a:t>
            </a:r>
            <a:r>
              <a:rPr lang="en-US" sz="1600" dirty="0" smtClean="0">
                <a:latin typeface="Arial"/>
                <a:cs typeface="Arial"/>
              </a:rPr>
              <a:t> </a:t>
            </a:r>
            <a:r>
              <a:rPr lang="en-US" sz="1600" dirty="0" err="1" smtClean="0">
                <a:latin typeface="Arial"/>
                <a:cs typeface="Arial"/>
              </a:rPr>
              <a:t>độ</a:t>
            </a:r>
            <a:r>
              <a:rPr lang="en-US" sz="1600" dirty="0" smtClean="0">
                <a:latin typeface="Arial"/>
                <a:cs typeface="Arial"/>
              </a:rPr>
              <a:t> </a:t>
            </a:r>
            <a:r>
              <a:rPr lang="en-US" sz="1600" dirty="0" err="1" smtClean="0">
                <a:latin typeface="Arial"/>
                <a:cs typeface="Arial"/>
              </a:rPr>
              <a:t>phức</a:t>
            </a:r>
            <a:r>
              <a:rPr lang="en-US" sz="1600" dirty="0" smtClean="0">
                <a:latin typeface="Arial"/>
                <a:cs typeface="Arial"/>
              </a:rPr>
              <a:t> </a:t>
            </a:r>
            <a:r>
              <a:rPr lang="en-US" sz="1600" dirty="0" err="1" smtClean="0">
                <a:latin typeface="Arial"/>
                <a:cs typeface="Arial"/>
              </a:rPr>
              <a:t>tạp</a:t>
            </a:r>
            <a:r>
              <a:rPr lang="en-US" sz="1600" dirty="0" smtClean="0">
                <a:latin typeface="Arial"/>
                <a:cs typeface="Arial"/>
              </a:rPr>
              <a:t> </a:t>
            </a:r>
            <a:r>
              <a:rPr lang="en-US" sz="1600" dirty="0" err="1" smtClean="0">
                <a:latin typeface="Arial"/>
                <a:cs typeface="Arial"/>
              </a:rPr>
              <a:t>của</a:t>
            </a:r>
            <a:r>
              <a:rPr lang="en-US" sz="1600" dirty="0" smtClean="0">
                <a:latin typeface="Arial"/>
                <a:cs typeface="Arial"/>
              </a:rPr>
              <a:t> </a:t>
            </a:r>
            <a:r>
              <a:rPr lang="en-US" sz="1600" dirty="0" err="1" smtClean="0">
                <a:latin typeface="Arial"/>
                <a:cs typeface="Arial"/>
              </a:rPr>
              <a:t>lệnh</a:t>
            </a:r>
            <a:endParaRPr lang="en-US" sz="1600" dirty="0">
              <a:latin typeface="Arial"/>
              <a:cs typeface="Arial"/>
            </a:endParaRPr>
          </a:p>
          <a:p>
            <a:pPr marL="346075" indent="-346075"/>
            <a:r>
              <a:rPr lang="en-US" sz="1600" dirty="0" err="1" smtClean="0">
                <a:latin typeface="Arial"/>
                <a:cs typeface="Arial"/>
              </a:rPr>
              <a:t>Các</a:t>
            </a:r>
            <a:r>
              <a:rPr lang="en-US" sz="1600" dirty="0" smtClean="0">
                <a:latin typeface="Arial"/>
                <a:cs typeface="Arial"/>
              </a:rPr>
              <a:t> </a:t>
            </a:r>
            <a:r>
              <a:rPr lang="en-US" sz="1600" dirty="0" err="1" smtClean="0">
                <a:latin typeface="Arial"/>
                <a:cs typeface="Arial"/>
              </a:rPr>
              <a:t>khối</a:t>
            </a:r>
            <a:r>
              <a:rPr lang="en-US" sz="1600" dirty="0" smtClean="0">
                <a:latin typeface="Arial"/>
                <a:cs typeface="Arial"/>
              </a:rPr>
              <a:t> </a:t>
            </a:r>
            <a:r>
              <a:rPr lang="en-US" sz="1600" dirty="0" err="1" smtClean="0">
                <a:latin typeface="Arial"/>
                <a:cs typeface="Arial"/>
              </a:rPr>
              <a:t>chức</a:t>
            </a:r>
            <a:r>
              <a:rPr lang="en-US" sz="1600" dirty="0" smtClean="0">
                <a:latin typeface="Arial"/>
                <a:cs typeface="Arial"/>
              </a:rPr>
              <a:t> </a:t>
            </a:r>
            <a:r>
              <a:rPr lang="en-US" sz="1600" dirty="0" err="1" smtClean="0">
                <a:latin typeface="Arial"/>
                <a:cs typeface="Arial"/>
              </a:rPr>
              <a:t>năng</a:t>
            </a:r>
            <a:r>
              <a:rPr lang="en-US" sz="1600" dirty="0" smtClean="0">
                <a:latin typeface="Arial"/>
                <a:cs typeface="Arial"/>
              </a:rPr>
              <a:t> </a:t>
            </a:r>
            <a:r>
              <a:rPr lang="en-US" sz="1600" dirty="0" err="1" smtClean="0">
                <a:latin typeface="Arial"/>
                <a:cs typeface="Arial"/>
              </a:rPr>
              <a:t>được</a:t>
            </a:r>
            <a:r>
              <a:rPr lang="en-US" sz="1600" dirty="0" smtClean="0">
                <a:latin typeface="Arial"/>
                <a:cs typeface="Arial"/>
              </a:rPr>
              <a:t> chia </a:t>
            </a:r>
            <a:r>
              <a:rPr lang="en-US" sz="1600" dirty="0" err="1" smtClean="0">
                <a:latin typeface="Arial"/>
                <a:cs typeface="Arial"/>
              </a:rPr>
              <a:t>sẻ</a:t>
            </a:r>
            <a:r>
              <a:rPr lang="en-US" sz="1600" dirty="0" smtClean="0">
                <a:latin typeface="Arial"/>
                <a:cs typeface="Arial"/>
              </a:rPr>
              <a:t> </a:t>
            </a:r>
            <a:r>
              <a:rPr lang="en-US" sz="1600" dirty="0" err="1" smtClean="0">
                <a:latin typeface="Arial"/>
                <a:cs typeface="Arial"/>
              </a:rPr>
              <a:t>giữa</a:t>
            </a:r>
            <a:r>
              <a:rPr lang="en-US" sz="1600" dirty="0" smtClean="0">
                <a:latin typeface="Arial"/>
                <a:cs typeface="Arial"/>
              </a:rPr>
              <a:t> </a:t>
            </a:r>
            <a:r>
              <a:rPr lang="en-US" sz="1600" dirty="0" err="1" smtClean="0">
                <a:latin typeface="Arial"/>
                <a:cs typeface="Arial"/>
              </a:rPr>
              <a:t>các</a:t>
            </a:r>
            <a:r>
              <a:rPr lang="en-US" sz="1600" dirty="0" smtClean="0">
                <a:latin typeface="Arial"/>
                <a:cs typeface="Arial"/>
              </a:rPr>
              <a:t> </a:t>
            </a:r>
            <a:r>
              <a:rPr lang="en-US" sz="1600" dirty="0" err="1" smtClean="0">
                <a:latin typeface="Arial"/>
                <a:cs typeface="Arial"/>
              </a:rPr>
              <a:t>pha</a:t>
            </a:r>
            <a:r>
              <a:rPr lang="en-US" sz="1600" dirty="0" smtClean="0">
                <a:latin typeface="Arial"/>
                <a:cs typeface="Arial"/>
              </a:rPr>
              <a:t> </a:t>
            </a:r>
            <a:r>
              <a:rPr lang="en-US" sz="1600" dirty="0" err="1" smtClean="0">
                <a:latin typeface="Arial"/>
                <a:cs typeface="Arial"/>
              </a:rPr>
              <a:t>khác</a:t>
            </a:r>
            <a:r>
              <a:rPr lang="en-US" sz="1600" dirty="0" smtClean="0">
                <a:latin typeface="Arial"/>
                <a:cs typeface="Arial"/>
              </a:rPr>
              <a:t> </a:t>
            </a:r>
            <a:r>
              <a:rPr lang="en-US" sz="1600" dirty="0" err="1" smtClean="0">
                <a:latin typeface="Arial"/>
                <a:cs typeface="Arial"/>
              </a:rPr>
              <a:t>nhau</a:t>
            </a:r>
            <a:r>
              <a:rPr lang="en-US" sz="1600" dirty="0" smtClean="0">
                <a:latin typeface="Arial"/>
                <a:cs typeface="Arial"/>
              </a:rPr>
              <a:t> </a:t>
            </a:r>
            <a:r>
              <a:rPr lang="en-US" sz="1600" dirty="0" err="1" smtClean="0">
                <a:latin typeface="Arial"/>
                <a:cs typeface="Arial"/>
              </a:rPr>
              <a:t>của</a:t>
            </a:r>
            <a:r>
              <a:rPr lang="en-US" sz="1600" dirty="0" smtClean="0">
                <a:latin typeface="Arial"/>
                <a:cs typeface="Arial"/>
              </a:rPr>
              <a:t> </a:t>
            </a:r>
            <a:r>
              <a:rPr lang="en-US" sz="1600" dirty="0" err="1" smtClean="0">
                <a:latin typeface="Arial"/>
                <a:cs typeface="Arial"/>
              </a:rPr>
              <a:t>lệnh</a:t>
            </a:r>
            <a:r>
              <a:rPr lang="en-US" sz="1600" dirty="0" smtClean="0">
                <a:latin typeface="Arial"/>
                <a:cs typeface="Arial"/>
              </a:rPr>
              <a:t> do </a:t>
            </a:r>
            <a:r>
              <a:rPr lang="en-US" sz="1600" dirty="0" err="1" smtClean="0">
                <a:latin typeface="Arial"/>
                <a:cs typeface="Arial"/>
              </a:rPr>
              <a:t>một</a:t>
            </a:r>
            <a:r>
              <a:rPr lang="en-US" sz="1600" dirty="0" smtClean="0">
                <a:latin typeface="Arial"/>
                <a:cs typeface="Arial"/>
              </a:rPr>
              <a:t> </a:t>
            </a:r>
            <a:r>
              <a:rPr lang="en-US" sz="1600" dirty="0" err="1" smtClean="0">
                <a:latin typeface="Arial"/>
                <a:cs typeface="Arial"/>
              </a:rPr>
              <a:t>khối</a:t>
            </a:r>
            <a:r>
              <a:rPr lang="en-US" sz="1600" dirty="0" smtClean="0">
                <a:latin typeface="Arial"/>
                <a:cs typeface="Arial"/>
              </a:rPr>
              <a:t> </a:t>
            </a:r>
            <a:r>
              <a:rPr lang="en-US" sz="1600" dirty="0" err="1" smtClean="0">
                <a:latin typeface="Arial"/>
                <a:cs typeface="Arial"/>
              </a:rPr>
              <a:t>chức</a:t>
            </a:r>
            <a:r>
              <a:rPr lang="en-US" sz="1600" dirty="0" smtClean="0">
                <a:latin typeface="Arial"/>
                <a:cs typeface="Arial"/>
              </a:rPr>
              <a:t> </a:t>
            </a:r>
            <a:r>
              <a:rPr lang="en-US" sz="1600" dirty="0" err="1" smtClean="0">
                <a:latin typeface="Arial"/>
                <a:cs typeface="Arial"/>
              </a:rPr>
              <a:t>năng</a:t>
            </a:r>
            <a:r>
              <a:rPr lang="en-US" sz="1600" dirty="0" smtClean="0">
                <a:latin typeface="Arial"/>
                <a:cs typeface="Arial"/>
              </a:rPr>
              <a:t> </a:t>
            </a:r>
            <a:r>
              <a:rPr lang="en-US" sz="1600" dirty="0" err="1" smtClean="0">
                <a:latin typeface="Arial"/>
                <a:cs typeface="Arial"/>
              </a:rPr>
              <a:t>cụ</a:t>
            </a:r>
            <a:r>
              <a:rPr lang="en-US" sz="1600" dirty="0" smtClean="0">
                <a:latin typeface="Arial"/>
                <a:cs typeface="Arial"/>
              </a:rPr>
              <a:t> </a:t>
            </a:r>
            <a:r>
              <a:rPr lang="en-US" sz="1600" dirty="0" err="1" smtClean="0">
                <a:latin typeface="Arial"/>
                <a:cs typeface="Arial"/>
              </a:rPr>
              <a:t>thể</a:t>
            </a:r>
            <a:r>
              <a:rPr lang="en-US" sz="1600" dirty="0" smtClean="0">
                <a:latin typeface="Arial"/>
                <a:cs typeface="Arial"/>
              </a:rPr>
              <a:t> </a:t>
            </a:r>
            <a:r>
              <a:rPr lang="en-US" sz="1600" dirty="0" err="1" smtClean="0">
                <a:latin typeface="Arial"/>
                <a:cs typeface="Arial"/>
              </a:rPr>
              <a:t>không</a:t>
            </a:r>
            <a:r>
              <a:rPr lang="en-US" sz="1600" dirty="0" smtClean="0">
                <a:latin typeface="Arial"/>
                <a:cs typeface="Arial"/>
              </a:rPr>
              <a:t> </a:t>
            </a:r>
            <a:r>
              <a:rPr lang="en-US" sz="1600" dirty="0" err="1" smtClean="0">
                <a:latin typeface="Arial"/>
                <a:cs typeface="Arial"/>
              </a:rPr>
              <a:t>cần</a:t>
            </a:r>
            <a:r>
              <a:rPr lang="en-US" sz="1600" dirty="0" smtClean="0">
                <a:latin typeface="Arial"/>
                <a:cs typeface="Arial"/>
              </a:rPr>
              <a:t> trong </a:t>
            </a:r>
            <a:r>
              <a:rPr lang="en-US" sz="1600" dirty="0" err="1" smtClean="0">
                <a:latin typeface="Arial"/>
                <a:cs typeface="Arial"/>
              </a:rPr>
              <a:t>toàn</a:t>
            </a:r>
            <a:r>
              <a:rPr lang="en-US" sz="1600" dirty="0" smtClean="0">
                <a:latin typeface="Arial"/>
                <a:cs typeface="Arial"/>
              </a:rPr>
              <a:t> </a:t>
            </a:r>
            <a:r>
              <a:rPr lang="en-US" sz="1600" dirty="0" err="1" smtClean="0">
                <a:latin typeface="Arial"/>
                <a:cs typeface="Arial"/>
              </a:rPr>
              <a:t>bộ</a:t>
            </a:r>
            <a:r>
              <a:rPr lang="en-US" sz="1600" dirty="0" smtClean="0">
                <a:latin typeface="Arial"/>
                <a:cs typeface="Arial"/>
              </a:rPr>
              <a:t> </a:t>
            </a:r>
            <a:r>
              <a:rPr lang="en-US" sz="1600" dirty="0" err="1" smtClean="0">
                <a:latin typeface="Arial"/>
                <a:cs typeface="Arial"/>
              </a:rPr>
              <a:t>các</a:t>
            </a:r>
            <a:r>
              <a:rPr lang="en-US" sz="1600" dirty="0" smtClean="0">
                <a:latin typeface="Arial"/>
                <a:cs typeface="Arial"/>
              </a:rPr>
              <a:t> </a:t>
            </a:r>
            <a:r>
              <a:rPr lang="en-US" sz="1600" dirty="0" err="1" smtClean="0">
                <a:latin typeface="Arial"/>
                <a:cs typeface="Arial"/>
              </a:rPr>
              <a:t>pha</a:t>
            </a:r>
            <a:r>
              <a:rPr lang="en-US" sz="1600" dirty="0" smtClean="0">
                <a:latin typeface="Arial"/>
                <a:cs typeface="Arial"/>
              </a:rPr>
              <a:t> </a:t>
            </a:r>
            <a:r>
              <a:rPr lang="en-US" sz="1600" dirty="0" err="1" smtClean="0">
                <a:latin typeface="Arial"/>
                <a:cs typeface="Arial"/>
              </a:rPr>
              <a:t>thực</a:t>
            </a:r>
            <a:r>
              <a:rPr lang="en-US" sz="1600" dirty="0" smtClean="0">
                <a:latin typeface="Arial"/>
                <a:cs typeface="Arial"/>
              </a:rPr>
              <a:t> </a:t>
            </a:r>
            <a:r>
              <a:rPr lang="en-US" sz="1600" dirty="0" err="1" smtClean="0">
                <a:latin typeface="Arial"/>
                <a:cs typeface="Arial"/>
              </a:rPr>
              <a:t>hiện</a:t>
            </a:r>
            <a:r>
              <a:rPr lang="en-US" sz="1600" dirty="0" smtClean="0">
                <a:latin typeface="Arial"/>
                <a:cs typeface="Arial"/>
              </a:rPr>
              <a:t> </a:t>
            </a:r>
            <a:r>
              <a:rPr lang="en-US" sz="1600" dirty="0" err="1" smtClean="0">
                <a:latin typeface="Arial"/>
                <a:cs typeface="Arial"/>
              </a:rPr>
              <a:t>của</a:t>
            </a:r>
            <a:r>
              <a:rPr lang="en-US" sz="1600" dirty="0" smtClean="0">
                <a:latin typeface="Arial"/>
                <a:cs typeface="Arial"/>
              </a:rPr>
              <a:t> </a:t>
            </a:r>
            <a:r>
              <a:rPr lang="en-US" sz="1600" dirty="0" err="1" smtClean="0">
                <a:latin typeface="Arial"/>
                <a:cs typeface="Arial"/>
              </a:rPr>
              <a:t>lệnh</a:t>
            </a:r>
            <a:endParaRPr lang="en-US" sz="1600" dirty="0" smtClean="0">
              <a:latin typeface="Arial"/>
              <a:cs typeface="Arial"/>
            </a:endParaRPr>
          </a:p>
        </p:txBody>
      </p:sp>
      <p:graphicFrame>
        <p:nvGraphicFramePr>
          <p:cNvPr id="3074" name="Object 2"/>
          <p:cNvGraphicFramePr>
            <a:graphicFrameLocks noChangeAspect="1"/>
          </p:cNvGraphicFramePr>
          <p:nvPr>
            <p:extLst>
              <p:ext uri="{D42A27DB-BD31-4B8C-83A1-F6EECF244321}">
                <p14:modId xmlns:p14="http://schemas.microsoft.com/office/powerpoint/2010/main" val="3604063534"/>
              </p:ext>
            </p:extLst>
          </p:nvPr>
        </p:nvGraphicFramePr>
        <p:xfrm>
          <a:off x="1447800" y="3810000"/>
          <a:ext cx="5715000" cy="2827193"/>
        </p:xfrm>
        <a:graphic>
          <a:graphicData uri="http://schemas.openxmlformats.org/presentationml/2006/ole">
            <mc:AlternateContent xmlns:mc="http://schemas.openxmlformats.org/markup-compatibility/2006">
              <mc:Choice xmlns:v="urn:schemas-microsoft-com:vml" Requires="v">
                <p:oleObj spid="_x0000_s14452" r:id="rId3" imgW="5295900" imgH="2619375" progId="">
                  <p:embed/>
                </p:oleObj>
              </mc:Choice>
              <mc:Fallback>
                <p:oleObj r:id="rId3" imgW="5295900" imgH="261937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810000"/>
                        <a:ext cx="5715000" cy="2827193"/>
                      </a:xfrm>
                      <a:prstGeom prst="rect">
                        <a:avLst/>
                      </a:prstGeom>
                      <a:noFill/>
                      <a:extLst/>
                    </p:spPr>
                  </p:pic>
                </p:oleObj>
              </mc:Fallback>
            </mc:AlternateContent>
          </a:graphicData>
        </a:graphic>
      </p:graphicFrame>
    </p:spTree>
    <p:extLst>
      <p:ext uri="{BB962C8B-B14F-4D97-AF65-F5344CB8AC3E}">
        <p14:creationId xmlns:p14="http://schemas.microsoft.com/office/powerpoint/2010/main" val="992325075"/>
      </p:ext>
    </p:extLst>
  </p:cSld>
  <p:clrMapOvr>
    <a:masterClrMapping/>
  </p:clrMapOvr>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7772401" cy="914400"/>
          </a:xfrm>
        </p:spPr>
        <p:txBody>
          <a:bodyPr>
            <a:normAutofit fontScale="90000"/>
          </a:bodyPr>
          <a:lstStyle/>
          <a:p>
            <a:r>
              <a:rPr lang="en-US" b="1" dirty="0" err="1" smtClean="0">
                <a:latin typeface="Arial"/>
                <a:cs typeface="Arial"/>
              </a:rPr>
              <a:t>Hiệu</a:t>
            </a:r>
            <a:r>
              <a:rPr lang="en-US" b="1" dirty="0" smtClean="0">
                <a:latin typeface="Arial"/>
                <a:cs typeface="Arial"/>
              </a:rPr>
              <a:t> </a:t>
            </a:r>
            <a:r>
              <a:rPr lang="en-US" b="1" dirty="0" err="1" smtClean="0">
                <a:latin typeface="Arial"/>
                <a:cs typeface="Arial"/>
              </a:rPr>
              <a:t>năng</a:t>
            </a:r>
            <a:r>
              <a:rPr lang="en-US" b="1" dirty="0" smtClean="0">
                <a:latin typeface="Arial"/>
                <a:cs typeface="Arial"/>
              </a:rPr>
              <a:t> </a:t>
            </a:r>
            <a:r>
              <a:rPr lang="en-US" b="1" dirty="0" err="1" smtClean="0">
                <a:latin typeface="Arial"/>
                <a:cs typeface="Arial"/>
              </a:rPr>
              <a:t>thiết</a:t>
            </a:r>
            <a:r>
              <a:rPr lang="en-US" b="1" dirty="0" smtClean="0">
                <a:latin typeface="Arial"/>
                <a:cs typeface="Arial"/>
              </a:rPr>
              <a:t> </a:t>
            </a:r>
            <a:r>
              <a:rPr lang="en-US" b="1" dirty="0" err="1" smtClean="0">
                <a:latin typeface="Arial"/>
                <a:cs typeface="Arial"/>
              </a:rPr>
              <a:t>kế</a:t>
            </a:r>
            <a:r>
              <a:rPr lang="en-US" b="1" dirty="0" smtClean="0">
                <a:latin typeface="Arial"/>
                <a:cs typeface="Arial"/>
              </a:rPr>
              <a:t> </a:t>
            </a:r>
            <a:r>
              <a:rPr lang="en-US" b="1" dirty="0" err="1" smtClean="0">
                <a:latin typeface="Arial"/>
                <a:cs typeface="Arial"/>
              </a:rPr>
              <a:t>đa</a:t>
            </a:r>
            <a:r>
              <a:rPr lang="en-US" b="1" dirty="0" smtClean="0">
                <a:latin typeface="Arial"/>
                <a:cs typeface="Arial"/>
              </a:rPr>
              <a:t> </a:t>
            </a:r>
            <a:r>
              <a:rPr lang="en-US" b="1" dirty="0" err="1" smtClean="0">
                <a:latin typeface="Arial"/>
                <a:cs typeface="Arial"/>
              </a:rPr>
              <a:t>xung</a:t>
            </a:r>
            <a:r>
              <a:rPr lang="en-US" b="1" dirty="0" smtClean="0">
                <a:latin typeface="Arial"/>
                <a:cs typeface="Arial"/>
              </a:rPr>
              <a:t> </a:t>
            </a:r>
            <a:r>
              <a:rPr lang="en-US" b="1" dirty="0" err="1" smtClean="0">
                <a:latin typeface="Arial"/>
                <a:cs typeface="Arial"/>
              </a:rPr>
              <a:t>nhịp</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8" name="Text Box 11"/>
          <p:cNvSpPr txBox="1">
            <a:spLocks noChangeArrowheads="1"/>
          </p:cNvSpPr>
          <p:nvPr/>
        </p:nvSpPr>
        <p:spPr bwMode="auto">
          <a:xfrm>
            <a:off x="381000" y="1676400"/>
            <a:ext cx="3276599" cy="2031325"/>
          </a:xfrm>
          <a:prstGeom prst="rect">
            <a:avLst/>
          </a:prstGeom>
          <a:noFill/>
          <a:ln w="9525">
            <a:noFill/>
            <a:miter lim="800000"/>
            <a:headEnd/>
            <a:tailEnd/>
          </a:ln>
          <a:effectLst/>
        </p:spPr>
        <p:txBody>
          <a:bodyPr wrap="square">
            <a:spAutoFit/>
          </a:bodyPr>
          <a:lstStyle/>
          <a:p>
            <a:r>
              <a:rPr lang="en-US" sz="1800" b="1" dirty="0" err="1" smtClean="0">
                <a:solidFill>
                  <a:srgbClr val="000000"/>
                </a:solidFill>
                <a:effectLst/>
                <a:latin typeface="Arial" charset="0"/>
                <a:cs typeface="Times New Roman" pitchFamily="18" charset="0"/>
              </a:rPr>
              <a:t>Các</a:t>
            </a:r>
            <a:r>
              <a:rPr lang="en-US" sz="1800" b="1" dirty="0" smtClean="0">
                <a:solidFill>
                  <a:srgbClr val="000000"/>
                </a:solidFill>
                <a:effectLst/>
                <a:latin typeface="Arial" charset="0"/>
                <a:cs typeface="Times New Roman" pitchFamily="18" charset="0"/>
              </a:rPr>
              <a:t> </a:t>
            </a:r>
            <a:r>
              <a:rPr lang="en-US" sz="1800" b="1" dirty="0" err="1" smtClean="0">
                <a:solidFill>
                  <a:srgbClr val="000000"/>
                </a:solidFill>
                <a:effectLst/>
                <a:latin typeface="Arial" charset="0"/>
                <a:cs typeface="Times New Roman" pitchFamily="18" charset="0"/>
              </a:rPr>
              <a:t>loại</a:t>
            </a:r>
            <a:r>
              <a:rPr lang="en-US" sz="1800" b="1" dirty="0" smtClean="0">
                <a:solidFill>
                  <a:srgbClr val="000000"/>
                </a:solidFill>
                <a:effectLst/>
                <a:latin typeface="Arial" charset="0"/>
                <a:cs typeface="Times New Roman" pitchFamily="18" charset="0"/>
              </a:rPr>
              <a:t> </a:t>
            </a:r>
            <a:r>
              <a:rPr lang="en-US" sz="1800" b="1" dirty="0" err="1" smtClean="0">
                <a:solidFill>
                  <a:srgbClr val="000000"/>
                </a:solidFill>
                <a:effectLst/>
                <a:latin typeface="Arial" charset="0"/>
                <a:cs typeface="Times New Roman" pitchFamily="18" charset="0"/>
              </a:rPr>
              <a:t>lệnh</a:t>
            </a:r>
            <a:r>
              <a:rPr lang="en-US" sz="1800" b="1" dirty="0" smtClean="0">
                <a:solidFill>
                  <a:srgbClr val="000000"/>
                </a:solidFill>
                <a:effectLst/>
                <a:latin typeface="Arial" charset="0"/>
                <a:cs typeface="Times New Roman" pitchFamily="18" charset="0"/>
              </a:rPr>
              <a:t> </a:t>
            </a:r>
            <a:r>
              <a:rPr lang="en-US" sz="1800" b="1" dirty="0" err="1" smtClean="0">
                <a:solidFill>
                  <a:srgbClr val="000000"/>
                </a:solidFill>
                <a:effectLst/>
                <a:latin typeface="Arial" charset="0"/>
                <a:cs typeface="Times New Roman" pitchFamily="18" charset="0"/>
              </a:rPr>
              <a:t>sử</a:t>
            </a:r>
            <a:r>
              <a:rPr lang="en-US" sz="1800" b="1" dirty="0" smtClean="0">
                <a:solidFill>
                  <a:srgbClr val="000000"/>
                </a:solidFill>
                <a:effectLst/>
                <a:latin typeface="Arial" charset="0"/>
                <a:cs typeface="Times New Roman" pitchFamily="18" charset="0"/>
              </a:rPr>
              <a:t> </a:t>
            </a:r>
            <a:r>
              <a:rPr lang="en-US" sz="1800" b="1" dirty="0" err="1" smtClean="0">
                <a:solidFill>
                  <a:srgbClr val="000000"/>
                </a:solidFill>
                <a:effectLst/>
                <a:latin typeface="Arial" charset="0"/>
                <a:cs typeface="Times New Roman" pitchFamily="18" charset="0"/>
              </a:rPr>
              <a:t>dụng</a:t>
            </a:r>
            <a:r>
              <a:rPr lang="en-US" sz="1800" b="1" dirty="0" smtClean="0">
                <a:solidFill>
                  <a:srgbClr val="000000"/>
                </a:solidFill>
                <a:effectLst/>
                <a:latin typeface="Arial" charset="0"/>
                <a:cs typeface="Times New Roman" pitchFamily="18" charset="0"/>
              </a:rPr>
              <a:t> </a:t>
            </a:r>
            <a:r>
              <a:rPr lang="en-US" sz="1800" b="1" dirty="0" err="1" smtClean="0">
                <a:solidFill>
                  <a:srgbClr val="000000"/>
                </a:solidFill>
                <a:effectLst/>
                <a:latin typeface="Arial" charset="0"/>
                <a:cs typeface="Times New Roman" pitchFamily="18" charset="0"/>
              </a:rPr>
              <a:t>số</a:t>
            </a:r>
            <a:r>
              <a:rPr lang="en-US" sz="1800" b="1" dirty="0" smtClean="0">
                <a:solidFill>
                  <a:srgbClr val="000000"/>
                </a:solidFill>
                <a:effectLst/>
                <a:latin typeface="Arial" charset="0"/>
                <a:cs typeface="Times New Roman" pitchFamily="18" charset="0"/>
              </a:rPr>
              <a:t> </a:t>
            </a:r>
          </a:p>
          <a:p>
            <a:r>
              <a:rPr lang="en-US" sz="1800" b="1" dirty="0" err="1" smtClean="0">
                <a:solidFill>
                  <a:srgbClr val="000000"/>
                </a:solidFill>
                <a:effectLst/>
                <a:latin typeface="Arial" charset="0"/>
                <a:cs typeface="Times New Roman" pitchFamily="18" charset="0"/>
              </a:rPr>
              <a:t>chu</a:t>
            </a:r>
            <a:r>
              <a:rPr lang="en-US" sz="1800" b="1" dirty="0" smtClean="0">
                <a:solidFill>
                  <a:srgbClr val="000000"/>
                </a:solidFill>
                <a:effectLst/>
                <a:latin typeface="Arial" charset="0"/>
                <a:cs typeface="Times New Roman" pitchFamily="18" charset="0"/>
              </a:rPr>
              <a:t> </a:t>
            </a:r>
            <a:r>
              <a:rPr lang="en-US" sz="1800" b="1" dirty="0" err="1" smtClean="0">
                <a:solidFill>
                  <a:srgbClr val="000000"/>
                </a:solidFill>
                <a:effectLst/>
                <a:latin typeface="Arial" charset="0"/>
                <a:cs typeface="Times New Roman" pitchFamily="18" charset="0"/>
              </a:rPr>
              <a:t>kỳ</a:t>
            </a:r>
            <a:r>
              <a:rPr lang="en-US" sz="1800" b="1" dirty="0" smtClean="0">
                <a:solidFill>
                  <a:srgbClr val="000000"/>
                </a:solidFill>
                <a:effectLst/>
                <a:latin typeface="Arial" charset="0"/>
                <a:cs typeface="Times New Roman" pitchFamily="18" charset="0"/>
              </a:rPr>
              <a:t> </a:t>
            </a:r>
            <a:r>
              <a:rPr lang="en-US" sz="1800" b="1" dirty="0" err="1" smtClean="0">
                <a:solidFill>
                  <a:srgbClr val="000000"/>
                </a:solidFill>
                <a:effectLst/>
                <a:latin typeface="Arial" charset="0"/>
                <a:cs typeface="Times New Roman" pitchFamily="18" charset="0"/>
              </a:rPr>
              <a:t>khác</a:t>
            </a:r>
            <a:r>
              <a:rPr lang="en-US" sz="1800" b="1" dirty="0" smtClean="0">
                <a:solidFill>
                  <a:srgbClr val="000000"/>
                </a:solidFill>
                <a:effectLst/>
                <a:latin typeface="Arial" charset="0"/>
                <a:cs typeface="Times New Roman" pitchFamily="18" charset="0"/>
              </a:rPr>
              <a:t> </a:t>
            </a:r>
            <a:r>
              <a:rPr lang="en-US" sz="1800" b="1" dirty="0" err="1" smtClean="0">
                <a:solidFill>
                  <a:srgbClr val="000000"/>
                </a:solidFill>
                <a:effectLst/>
                <a:latin typeface="Arial" charset="0"/>
                <a:cs typeface="Times New Roman" pitchFamily="18" charset="0"/>
              </a:rPr>
              <a:t>nhau</a:t>
            </a:r>
            <a:endParaRPr lang="en-US" sz="1800" b="1" dirty="0" smtClean="0">
              <a:solidFill>
                <a:srgbClr val="000000"/>
              </a:solidFill>
              <a:effectLst/>
              <a:latin typeface="Arial" charset="0"/>
              <a:cs typeface="Times New Roman" pitchFamily="18" charset="0"/>
            </a:endParaRPr>
          </a:p>
          <a:p>
            <a:r>
              <a:rPr lang="en-US" sz="1800" dirty="0" smtClean="0">
                <a:solidFill>
                  <a:srgbClr val="000000"/>
                </a:solidFill>
                <a:effectLst/>
                <a:latin typeface="Arial" charset="0"/>
                <a:cs typeface="Times New Roman" pitchFamily="18" charset="0"/>
              </a:rPr>
              <a:t>R-type</a:t>
            </a:r>
            <a:r>
              <a:rPr lang="en-US" sz="1800" dirty="0">
                <a:solidFill>
                  <a:srgbClr val="000000"/>
                </a:solidFill>
                <a:effectLst/>
                <a:latin typeface="Arial" charset="0"/>
                <a:cs typeface="Times New Roman" pitchFamily="18" charset="0"/>
              </a:rPr>
              <a:t>	44%      4 cycles	</a:t>
            </a:r>
          </a:p>
          <a:p>
            <a:r>
              <a:rPr lang="en-US" sz="1800" dirty="0">
                <a:solidFill>
                  <a:srgbClr val="000000"/>
                </a:solidFill>
                <a:effectLst/>
                <a:latin typeface="Arial" charset="0"/>
                <a:cs typeface="Times New Roman" pitchFamily="18" charset="0"/>
              </a:rPr>
              <a:t>Load	24%      5 cycles</a:t>
            </a:r>
          </a:p>
          <a:p>
            <a:r>
              <a:rPr lang="en-US" sz="1800" dirty="0">
                <a:solidFill>
                  <a:srgbClr val="000000"/>
                </a:solidFill>
                <a:effectLst/>
                <a:latin typeface="Arial" charset="0"/>
                <a:cs typeface="Times New Roman" pitchFamily="18" charset="0"/>
              </a:rPr>
              <a:t>Store	12%      4 cycles</a:t>
            </a:r>
          </a:p>
          <a:p>
            <a:r>
              <a:rPr lang="en-US" sz="1800" dirty="0">
                <a:solidFill>
                  <a:srgbClr val="000000"/>
                </a:solidFill>
                <a:effectLst/>
                <a:latin typeface="Arial" charset="0"/>
                <a:cs typeface="Times New Roman" pitchFamily="18" charset="0"/>
              </a:rPr>
              <a:t>Branch	18%      3 cycles</a:t>
            </a:r>
          </a:p>
          <a:p>
            <a:r>
              <a:rPr lang="en-US" sz="1800" dirty="0">
                <a:solidFill>
                  <a:srgbClr val="000000"/>
                </a:solidFill>
                <a:effectLst/>
                <a:latin typeface="Arial" charset="0"/>
                <a:cs typeface="Times New Roman" pitchFamily="18" charset="0"/>
              </a:rPr>
              <a:t>Jump	  2%      </a:t>
            </a:r>
            <a:r>
              <a:rPr lang="en-US" sz="1800" dirty="0" smtClean="0">
                <a:solidFill>
                  <a:srgbClr val="000000"/>
                </a:solidFill>
                <a:effectLst/>
                <a:latin typeface="Arial" charset="0"/>
                <a:cs typeface="Times New Roman" pitchFamily="18" charset="0"/>
              </a:rPr>
              <a:t>2 </a:t>
            </a:r>
            <a:r>
              <a:rPr lang="en-US" sz="1800" dirty="0">
                <a:solidFill>
                  <a:srgbClr val="000000"/>
                </a:solidFill>
                <a:effectLst/>
                <a:latin typeface="Arial" charset="0"/>
                <a:cs typeface="Times New Roman" pitchFamily="18" charset="0"/>
              </a:rPr>
              <a:t>cycles</a:t>
            </a:r>
            <a:endParaRPr lang="en-US" sz="1800" dirty="0">
              <a:effectLst/>
              <a:latin typeface="Arial" charset="0"/>
            </a:endParaRPr>
          </a:p>
        </p:txBody>
      </p:sp>
      <p:sp>
        <p:nvSpPr>
          <p:cNvPr id="9" name="Text Box 12"/>
          <p:cNvSpPr txBox="1">
            <a:spLocks noChangeArrowheads="1"/>
          </p:cNvSpPr>
          <p:nvPr/>
        </p:nvSpPr>
        <p:spPr bwMode="auto">
          <a:xfrm>
            <a:off x="381000" y="3810000"/>
            <a:ext cx="3179763" cy="2708434"/>
          </a:xfrm>
          <a:prstGeom prst="rect">
            <a:avLst/>
          </a:prstGeom>
          <a:noFill/>
          <a:ln w="9525">
            <a:noFill/>
            <a:miter lim="800000"/>
            <a:headEnd/>
            <a:tailEnd/>
          </a:ln>
          <a:effectLst/>
        </p:spPr>
        <p:txBody>
          <a:bodyPr>
            <a:spAutoFit/>
          </a:bodyPr>
          <a:lstStyle/>
          <a:p>
            <a:r>
              <a:rPr lang="en-US" b="1" dirty="0" err="1" smtClean="0">
                <a:solidFill>
                  <a:srgbClr val="FF3300"/>
                </a:solidFill>
                <a:latin typeface="Arial" charset="0"/>
                <a:cs typeface="Times New Roman" pitchFamily="18" charset="0"/>
              </a:rPr>
              <a:t>Đóng</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góp</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vào</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số</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chu</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kỳ</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trung</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bình</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cần</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cho</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một</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lệnh</a:t>
            </a:r>
            <a:r>
              <a:rPr lang="en-US" b="1" dirty="0" smtClean="0">
                <a:solidFill>
                  <a:srgbClr val="FF3300"/>
                </a:solidFill>
                <a:latin typeface="Arial" charset="0"/>
                <a:cs typeface="Times New Roman" pitchFamily="18" charset="0"/>
              </a:rPr>
              <a:t>:</a:t>
            </a:r>
            <a:endParaRPr lang="en-US" sz="1800" b="1" dirty="0">
              <a:solidFill>
                <a:srgbClr val="FF3300"/>
              </a:solidFill>
              <a:effectLst/>
              <a:latin typeface="Arial" charset="0"/>
              <a:cs typeface="Times New Roman" pitchFamily="18" charset="0"/>
            </a:endParaRPr>
          </a:p>
          <a:p>
            <a:r>
              <a:rPr lang="en-US" sz="1800" dirty="0">
                <a:solidFill>
                  <a:srgbClr val="000000"/>
                </a:solidFill>
                <a:effectLst/>
                <a:latin typeface="Arial" charset="0"/>
                <a:cs typeface="Times New Roman" pitchFamily="18" charset="0"/>
              </a:rPr>
              <a:t>R-type	  	</a:t>
            </a:r>
          </a:p>
          <a:p>
            <a:r>
              <a:rPr lang="en-US" sz="1800" dirty="0">
                <a:solidFill>
                  <a:srgbClr val="000000"/>
                </a:solidFill>
                <a:effectLst/>
                <a:latin typeface="Arial" charset="0"/>
                <a:cs typeface="Times New Roman" pitchFamily="18" charset="0"/>
              </a:rPr>
              <a:t>Load	</a:t>
            </a:r>
          </a:p>
          <a:p>
            <a:r>
              <a:rPr lang="en-US" sz="1800" dirty="0">
                <a:solidFill>
                  <a:srgbClr val="000000"/>
                </a:solidFill>
                <a:effectLst/>
                <a:latin typeface="Arial" charset="0"/>
                <a:cs typeface="Times New Roman" pitchFamily="18" charset="0"/>
              </a:rPr>
              <a:t>Store	</a:t>
            </a:r>
          </a:p>
          <a:p>
            <a:r>
              <a:rPr lang="en-US" sz="1800" dirty="0">
                <a:solidFill>
                  <a:srgbClr val="000000"/>
                </a:solidFill>
                <a:effectLst/>
                <a:latin typeface="Arial" charset="0"/>
                <a:cs typeface="Times New Roman" pitchFamily="18" charset="0"/>
              </a:rPr>
              <a:t>Branch	</a:t>
            </a:r>
          </a:p>
          <a:p>
            <a:r>
              <a:rPr lang="en-US" sz="1800" dirty="0">
                <a:solidFill>
                  <a:srgbClr val="000000"/>
                </a:solidFill>
                <a:effectLst/>
                <a:latin typeface="Arial" charset="0"/>
                <a:cs typeface="Times New Roman" pitchFamily="18" charset="0"/>
              </a:rPr>
              <a:t>Jump	</a:t>
            </a:r>
          </a:p>
          <a:p>
            <a:r>
              <a:rPr lang="en-US" sz="800" dirty="0">
                <a:solidFill>
                  <a:srgbClr val="000000"/>
                </a:solidFill>
                <a:effectLst/>
                <a:latin typeface="Arial" charset="0"/>
                <a:cs typeface="Times New Roman" pitchFamily="18" charset="0"/>
              </a:rPr>
              <a:t>	 _____________________________</a:t>
            </a:r>
          </a:p>
          <a:p>
            <a:r>
              <a:rPr lang="en-US" sz="1800" dirty="0">
                <a:solidFill>
                  <a:srgbClr val="000000"/>
                </a:solidFill>
                <a:effectLst/>
                <a:latin typeface="Arial" charset="0"/>
                <a:cs typeface="Times New Roman" pitchFamily="18" charset="0"/>
              </a:rPr>
              <a:t>   </a:t>
            </a:r>
            <a:r>
              <a:rPr lang="en-US" sz="1800" dirty="0" smtClean="0">
                <a:solidFill>
                  <a:srgbClr val="000000"/>
                </a:solidFill>
                <a:effectLst/>
                <a:latin typeface="Arial" charset="0"/>
                <a:cs typeface="Times New Roman" pitchFamily="18" charset="0"/>
              </a:rPr>
              <a:t>CPI </a:t>
            </a:r>
            <a:r>
              <a:rPr lang="en-US" sz="1800" dirty="0" err="1" smtClean="0">
                <a:solidFill>
                  <a:srgbClr val="000000"/>
                </a:solidFill>
                <a:effectLst/>
                <a:latin typeface="Arial" charset="0"/>
                <a:cs typeface="Times New Roman" pitchFamily="18" charset="0"/>
              </a:rPr>
              <a:t>trung</a:t>
            </a:r>
            <a:r>
              <a:rPr lang="en-US" sz="1800" dirty="0" smtClean="0">
                <a:solidFill>
                  <a:srgbClr val="000000"/>
                </a:solidFill>
                <a:effectLst/>
                <a:latin typeface="Arial" charset="0"/>
                <a:cs typeface="Times New Roman" pitchFamily="18" charset="0"/>
              </a:rPr>
              <a:t> </a:t>
            </a:r>
            <a:r>
              <a:rPr lang="en-US" sz="1800" dirty="0" err="1" smtClean="0">
                <a:solidFill>
                  <a:srgbClr val="000000"/>
                </a:solidFill>
                <a:effectLst/>
                <a:latin typeface="Arial" charset="0"/>
                <a:cs typeface="Times New Roman" pitchFamily="18" charset="0"/>
              </a:rPr>
              <a:t>bình</a:t>
            </a:r>
            <a:r>
              <a:rPr lang="en-US" sz="1800" dirty="0" smtClean="0">
                <a:solidFill>
                  <a:srgbClr val="000000"/>
                </a:solidFill>
                <a:effectLst/>
                <a:latin typeface="Arial" charset="0"/>
                <a:cs typeface="Times New Roman" pitchFamily="18" charset="0"/>
              </a:rPr>
              <a:t>	</a:t>
            </a:r>
            <a:r>
              <a:rPr lang="en-US" sz="1800" dirty="0" smtClean="0">
                <a:solidFill>
                  <a:srgbClr val="000000"/>
                </a:solidFill>
                <a:effectLst/>
                <a:latin typeface="Arial" charset="0"/>
                <a:cs typeface="Times New Roman" pitchFamily="18" charset="0"/>
                <a:sym typeface="Symbol" pitchFamily="18" charset="2"/>
              </a:rPr>
              <a:t></a:t>
            </a:r>
            <a:endParaRPr lang="en-US" sz="1800" dirty="0">
              <a:effectLst/>
              <a:latin typeface="Arial" charset="0"/>
            </a:endParaRPr>
          </a:p>
        </p:txBody>
      </p:sp>
      <p:grpSp>
        <p:nvGrpSpPr>
          <p:cNvPr id="6" name="Group 5"/>
          <p:cNvGrpSpPr/>
          <p:nvPr/>
        </p:nvGrpSpPr>
        <p:grpSpPr>
          <a:xfrm>
            <a:off x="3657600" y="1752600"/>
            <a:ext cx="5237163" cy="4537075"/>
            <a:chOff x="3616325" y="981075"/>
            <a:chExt cx="5237163" cy="4537075"/>
          </a:xfrm>
        </p:grpSpPr>
        <p:graphicFrame>
          <p:nvGraphicFramePr>
            <p:cNvPr id="7" name="Object 10"/>
            <p:cNvGraphicFramePr>
              <a:graphicFrameLocks noChangeAspect="1"/>
            </p:cNvGraphicFramePr>
            <p:nvPr>
              <p:extLst>
                <p:ext uri="{D42A27DB-BD31-4B8C-83A1-F6EECF244321}">
                  <p14:modId xmlns:p14="http://schemas.microsoft.com/office/powerpoint/2010/main" val="3234656783"/>
                </p:ext>
              </p:extLst>
            </p:nvPr>
          </p:nvGraphicFramePr>
          <p:xfrm>
            <a:off x="3616325" y="981075"/>
            <a:ext cx="5237163" cy="4537075"/>
          </p:xfrm>
          <a:graphic>
            <a:graphicData uri="http://schemas.openxmlformats.org/presentationml/2006/ole">
              <mc:AlternateContent xmlns:mc="http://schemas.openxmlformats.org/markup-compatibility/2006">
                <mc:Choice xmlns:v="urn:schemas-microsoft-com:vml" Requires="v">
                  <p:oleObj spid="_x0000_s15476" name="Microsoft Draw Drawing" r:id="rId3" imgW="4820040" imgH="4177440" progId="">
                    <p:embed/>
                  </p:oleObj>
                </mc:Choice>
                <mc:Fallback>
                  <p:oleObj name="Microsoft Draw Drawing" r:id="rId3" imgW="4820040" imgH="41774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6325" y="981075"/>
                          <a:ext cx="5237163" cy="453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 name="Group 1052"/>
            <p:cNvGrpSpPr>
              <a:grpSpLocks/>
            </p:cNvGrpSpPr>
            <p:nvPr/>
          </p:nvGrpSpPr>
          <p:grpSpPr bwMode="auto">
            <a:xfrm>
              <a:off x="6270625" y="1219200"/>
              <a:ext cx="354013" cy="4146550"/>
              <a:chOff x="3950" y="768"/>
              <a:chExt cx="223" cy="2612"/>
            </a:xfrm>
          </p:grpSpPr>
          <p:sp>
            <p:nvSpPr>
              <p:cNvPr id="11" name="AutoShape 1042"/>
              <p:cNvSpPr>
                <a:spLocks noChangeArrowheads="1"/>
              </p:cNvSpPr>
              <p:nvPr/>
            </p:nvSpPr>
            <p:spPr bwMode="auto">
              <a:xfrm rot="5400000">
                <a:off x="3981" y="1412"/>
                <a:ext cx="240" cy="144"/>
              </a:xfrm>
              <a:prstGeom prst="triangle">
                <a:avLst>
                  <a:gd name="adj" fmla="val 50000"/>
                </a:avLst>
              </a:prstGeom>
              <a:solidFill>
                <a:srgbClr val="FFFFFF"/>
              </a:solidFill>
              <a:ln w="9525">
                <a:solidFill>
                  <a:schemeClr val="tx1"/>
                </a:solidFill>
                <a:miter lim="800000"/>
                <a:headEnd/>
                <a:tailEnd/>
              </a:ln>
              <a:effectLst/>
            </p:spPr>
            <p:txBody>
              <a:bodyPr wrap="none" anchor="ctr"/>
              <a:lstStyle/>
              <a:p>
                <a:endParaRPr lang="en-US"/>
              </a:p>
            </p:txBody>
          </p:sp>
          <p:sp>
            <p:nvSpPr>
              <p:cNvPr id="12" name="Rectangle 1043"/>
              <p:cNvSpPr>
                <a:spLocks noChangeArrowheads="1"/>
              </p:cNvSpPr>
              <p:nvPr/>
            </p:nvSpPr>
            <p:spPr bwMode="auto">
              <a:xfrm>
                <a:off x="3950" y="1316"/>
                <a:ext cx="96" cy="299"/>
              </a:xfrm>
              <a:prstGeom prst="rect">
                <a:avLst/>
              </a:prstGeom>
              <a:solidFill>
                <a:srgbClr val="FFFFFF"/>
              </a:solidFill>
              <a:ln w="9525">
                <a:noFill/>
                <a:miter lim="800000"/>
                <a:headEnd/>
                <a:tailEnd/>
              </a:ln>
              <a:effectLst/>
            </p:spPr>
            <p:txBody>
              <a:bodyPr wrap="none" anchor="ctr"/>
              <a:lstStyle/>
              <a:p>
                <a:endParaRPr lang="en-US"/>
              </a:p>
            </p:txBody>
          </p:sp>
          <p:sp>
            <p:nvSpPr>
              <p:cNvPr id="13" name="AutoShape 1044"/>
              <p:cNvSpPr>
                <a:spLocks noChangeArrowheads="1"/>
              </p:cNvSpPr>
              <p:nvPr/>
            </p:nvSpPr>
            <p:spPr bwMode="auto">
              <a:xfrm rot="5400000">
                <a:off x="3973" y="1977"/>
                <a:ext cx="240" cy="144"/>
              </a:xfrm>
              <a:prstGeom prst="triangle">
                <a:avLst>
                  <a:gd name="adj" fmla="val 50000"/>
                </a:avLst>
              </a:prstGeom>
              <a:solidFill>
                <a:srgbClr val="FFFFFF"/>
              </a:solidFill>
              <a:ln w="9525">
                <a:solidFill>
                  <a:schemeClr val="tx1"/>
                </a:solidFill>
                <a:miter lim="800000"/>
                <a:headEnd/>
                <a:tailEnd/>
              </a:ln>
              <a:effectLst/>
            </p:spPr>
            <p:txBody>
              <a:bodyPr wrap="none" anchor="ctr"/>
              <a:lstStyle/>
              <a:p>
                <a:endParaRPr lang="en-US"/>
              </a:p>
            </p:txBody>
          </p:sp>
          <p:sp>
            <p:nvSpPr>
              <p:cNvPr id="14" name="AutoShape 1045"/>
              <p:cNvSpPr>
                <a:spLocks noChangeArrowheads="1"/>
              </p:cNvSpPr>
              <p:nvPr/>
            </p:nvSpPr>
            <p:spPr bwMode="auto">
              <a:xfrm rot="5400000">
                <a:off x="3981" y="826"/>
                <a:ext cx="240" cy="144"/>
              </a:xfrm>
              <a:prstGeom prst="triangle">
                <a:avLst>
                  <a:gd name="adj" fmla="val 50000"/>
                </a:avLst>
              </a:prstGeom>
              <a:solidFill>
                <a:srgbClr val="FFFFFF"/>
              </a:solidFill>
              <a:ln w="9525">
                <a:solidFill>
                  <a:schemeClr val="tx1"/>
                </a:solidFill>
                <a:miter lim="800000"/>
                <a:headEnd/>
                <a:tailEnd/>
              </a:ln>
              <a:effectLst/>
            </p:spPr>
            <p:txBody>
              <a:bodyPr wrap="none" anchor="ctr"/>
              <a:lstStyle/>
              <a:p>
                <a:endParaRPr lang="en-US"/>
              </a:p>
            </p:txBody>
          </p:sp>
          <p:sp>
            <p:nvSpPr>
              <p:cNvPr id="15" name="AutoShape 1046"/>
              <p:cNvSpPr>
                <a:spLocks noChangeArrowheads="1"/>
              </p:cNvSpPr>
              <p:nvPr/>
            </p:nvSpPr>
            <p:spPr bwMode="auto">
              <a:xfrm rot="5400000">
                <a:off x="3968" y="2550"/>
                <a:ext cx="240" cy="144"/>
              </a:xfrm>
              <a:prstGeom prst="triangle">
                <a:avLst>
                  <a:gd name="adj" fmla="val 50000"/>
                </a:avLst>
              </a:prstGeom>
              <a:solidFill>
                <a:srgbClr val="FFFFFF"/>
              </a:solidFill>
              <a:ln w="9525">
                <a:solidFill>
                  <a:schemeClr val="tx1"/>
                </a:solidFill>
                <a:miter lim="800000"/>
                <a:headEnd/>
                <a:tailEnd/>
              </a:ln>
              <a:effectLst/>
            </p:spPr>
            <p:txBody>
              <a:bodyPr wrap="none" anchor="ctr"/>
              <a:lstStyle/>
              <a:p>
                <a:endParaRPr lang="en-US"/>
              </a:p>
            </p:txBody>
          </p:sp>
          <p:sp>
            <p:nvSpPr>
              <p:cNvPr id="16" name="AutoShape 1047"/>
              <p:cNvSpPr>
                <a:spLocks noChangeArrowheads="1"/>
              </p:cNvSpPr>
              <p:nvPr/>
            </p:nvSpPr>
            <p:spPr bwMode="auto">
              <a:xfrm rot="5400000">
                <a:off x="3968" y="3126"/>
                <a:ext cx="240" cy="144"/>
              </a:xfrm>
              <a:prstGeom prst="triangle">
                <a:avLst>
                  <a:gd name="adj" fmla="val 50000"/>
                </a:avLst>
              </a:prstGeom>
              <a:solidFill>
                <a:srgbClr val="FFFFFF"/>
              </a:solidFill>
              <a:ln w="9525">
                <a:solidFill>
                  <a:schemeClr val="tx1"/>
                </a:solidFill>
                <a:miter lim="800000"/>
                <a:headEnd/>
                <a:tailEnd/>
              </a:ln>
              <a:effectLst/>
            </p:spPr>
            <p:txBody>
              <a:bodyPr wrap="none" anchor="ctr"/>
              <a:lstStyle/>
              <a:p>
                <a:endParaRPr lang="en-US"/>
              </a:p>
            </p:txBody>
          </p:sp>
          <p:sp>
            <p:nvSpPr>
              <p:cNvPr id="17" name="Rectangle 1048"/>
              <p:cNvSpPr>
                <a:spLocks noChangeArrowheads="1"/>
              </p:cNvSpPr>
              <p:nvPr/>
            </p:nvSpPr>
            <p:spPr bwMode="auto">
              <a:xfrm>
                <a:off x="3950" y="768"/>
                <a:ext cx="96" cy="288"/>
              </a:xfrm>
              <a:prstGeom prst="rect">
                <a:avLst/>
              </a:prstGeom>
              <a:solidFill>
                <a:srgbClr val="FFFFFF"/>
              </a:solidFill>
              <a:ln w="9525">
                <a:noFill/>
                <a:miter lim="800000"/>
                <a:headEnd/>
                <a:tailEnd/>
              </a:ln>
              <a:effectLst/>
            </p:spPr>
            <p:txBody>
              <a:bodyPr wrap="none" anchor="ctr"/>
              <a:lstStyle/>
              <a:p>
                <a:endParaRPr lang="en-US"/>
              </a:p>
            </p:txBody>
          </p:sp>
          <p:sp>
            <p:nvSpPr>
              <p:cNvPr id="18" name="Rectangle 1049"/>
              <p:cNvSpPr>
                <a:spLocks noChangeArrowheads="1"/>
              </p:cNvSpPr>
              <p:nvPr/>
            </p:nvSpPr>
            <p:spPr bwMode="auto">
              <a:xfrm>
                <a:off x="3950" y="3044"/>
                <a:ext cx="98" cy="336"/>
              </a:xfrm>
              <a:prstGeom prst="rect">
                <a:avLst/>
              </a:prstGeom>
              <a:solidFill>
                <a:srgbClr val="FFFFFF"/>
              </a:solidFill>
              <a:ln w="9525">
                <a:noFill/>
                <a:miter lim="800000"/>
                <a:headEnd/>
                <a:tailEnd/>
              </a:ln>
              <a:effectLst/>
            </p:spPr>
            <p:txBody>
              <a:bodyPr wrap="none" anchor="ctr"/>
              <a:lstStyle/>
              <a:p>
                <a:endParaRPr lang="en-US"/>
              </a:p>
            </p:txBody>
          </p:sp>
          <p:sp>
            <p:nvSpPr>
              <p:cNvPr id="19" name="Rectangle 1050"/>
              <p:cNvSpPr>
                <a:spLocks noChangeArrowheads="1"/>
              </p:cNvSpPr>
              <p:nvPr/>
            </p:nvSpPr>
            <p:spPr bwMode="auto">
              <a:xfrm>
                <a:off x="3950" y="2496"/>
                <a:ext cx="96" cy="288"/>
              </a:xfrm>
              <a:prstGeom prst="rect">
                <a:avLst/>
              </a:prstGeom>
              <a:solidFill>
                <a:srgbClr val="FFFFFF"/>
              </a:solidFill>
              <a:ln w="9525">
                <a:noFill/>
                <a:miter lim="800000"/>
                <a:headEnd/>
                <a:tailEnd/>
              </a:ln>
              <a:effectLst/>
            </p:spPr>
            <p:txBody>
              <a:bodyPr wrap="none" anchor="ctr"/>
              <a:lstStyle/>
              <a:p>
                <a:endParaRPr lang="en-US"/>
              </a:p>
            </p:txBody>
          </p:sp>
          <p:sp>
            <p:nvSpPr>
              <p:cNvPr id="20" name="Rectangle 1051"/>
              <p:cNvSpPr>
                <a:spLocks noChangeArrowheads="1"/>
              </p:cNvSpPr>
              <p:nvPr/>
            </p:nvSpPr>
            <p:spPr bwMode="auto">
              <a:xfrm>
                <a:off x="3950" y="1925"/>
                <a:ext cx="96" cy="288"/>
              </a:xfrm>
              <a:prstGeom prst="rect">
                <a:avLst/>
              </a:prstGeom>
              <a:solidFill>
                <a:srgbClr val="FFFFFF"/>
              </a:solidFill>
              <a:ln w="9525">
                <a:noFill/>
                <a:miter lim="800000"/>
                <a:headEnd/>
                <a:tailEnd/>
              </a:ln>
              <a:effectLst/>
            </p:spPr>
            <p:txBody>
              <a:bodyPr wrap="none" anchor="ctr"/>
              <a:lstStyle/>
              <a:p>
                <a:endParaRPr lang="en-US"/>
              </a:p>
            </p:txBody>
          </p:sp>
        </p:grpSp>
      </p:grpSp>
    </p:spTree>
    <p:extLst>
      <p:ext uri="{BB962C8B-B14F-4D97-AF65-F5344CB8AC3E}">
        <p14:creationId xmlns:p14="http://schemas.microsoft.com/office/powerpoint/2010/main" val="80629828"/>
      </p:ext>
    </p:extLst>
  </p:cSld>
  <p:clrMapOvr>
    <a:masterClrMapping/>
  </p:clrMapOvr>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467"/>
            <a:ext cx="7543800" cy="1143000"/>
          </a:xfrm>
        </p:spPr>
        <p:txBody>
          <a:bodyPr>
            <a:normAutofit fontScale="90000"/>
          </a:bodyPr>
          <a:lstStyle/>
          <a:p>
            <a:r>
              <a:rPr lang="en-US" b="1" dirty="0" err="1" smtClean="0">
                <a:latin typeface="Arial"/>
                <a:cs typeface="Arial"/>
              </a:rPr>
              <a:t>Hiệu</a:t>
            </a:r>
            <a:r>
              <a:rPr lang="en-US" b="1" dirty="0" smtClean="0">
                <a:latin typeface="Arial"/>
                <a:cs typeface="Arial"/>
              </a:rPr>
              <a:t> </a:t>
            </a:r>
            <a:r>
              <a:rPr lang="en-US" b="1" dirty="0" err="1" smtClean="0">
                <a:latin typeface="Arial"/>
                <a:cs typeface="Arial"/>
              </a:rPr>
              <a:t>năng</a:t>
            </a:r>
            <a:r>
              <a:rPr lang="en-US" b="1" dirty="0" smtClean="0">
                <a:latin typeface="Arial"/>
                <a:cs typeface="Arial"/>
              </a:rPr>
              <a:t> </a:t>
            </a:r>
            <a:r>
              <a:rPr lang="en-US" b="1" dirty="0" err="1" smtClean="0">
                <a:latin typeface="Arial"/>
                <a:cs typeface="Arial"/>
              </a:rPr>
              <a:t>thiết</a:t>
            </a:r>
            <a:r>
              <a:rPr lang="en-US" b="1" dirty="0" smtClean="0">
                <a:latin typeface="Arial"/>
                <a:cs typeface="Arial"/>
              </a:rPr>
              <a:t> </a:t>
            </a:r>
            <a:r>
              <a:rPr lang="en-US" b="1" dirty="0" err="1" smtClean="0">
                <a:latin typeface="Arial"/>
                <a:cs typeface="Arial"/>
              </a:rPr>
              <a:t>kế</a:t>
            </a:r>
            <a:r>
              <a:rPr lang="en-US" b="1" dirty="0" smtClean="0">
                <a:latin typeface="Arial"/>
                <a:cs typeface="Arial"/>
              </a:rPr>
              <a:t> </a:t>
            </a:r>
            <a:r>
              <a:rPr lang="en-US" b="1" dirty="0" err="1" smtClean="0">
                <a:latin typeface="Arial"/>
                <a:cs typeface="Arial"/>
              </a:rPr>
              <a:t>đa</a:t>
            </a:r>
            <a:r>
              <a:rPr lang="en-US" b="1" dirty="0" smtClean="0">
                <a:latin typeface="Arial"/>
                <a:cs typeface="Arial"/>
              </a:rPr>
              <a:t> </a:t>
            </a:r>
            <a:r>
              <a:rPr lang="en-US" b="1" dirty="0" err="1" smtClean="0">
                <a:latin typeface="Arial"/>
                <a:cs typeface="Arial"/>
              </a:rPr>
              <a:t>xung</a:t>
            </a:r>
            <a:r>
              <a:rPr lang="en-US" b="1" dirty="0" smtClean="0">
                <a:latin typeface="Arial"/>
                <a:cs typeface="Arial"/>
              </a:rPr>
              <a:t> </a:t>
            </a:r>
            <a:r>
              <a:rPr lang="en-US" b="1" dirty="0" err="1" smtClean="0">
                <a:latin typeface="Arial"/>
                <a:cs typeface="Arial"/>
              </a:rPr>
              <a:t>nhịp</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dirty="0"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66</a:t>
            </a:fld>
            <a:endParaRPr lang="en-US" dirty="0"/>
          </a:p>
        </p:txBody>
      </p:sp>
      <p:sp>
        <p:nvSpPr>
          <p:cNvPr id="8" name="Text Box 11"/>
          <p:cNvSpPr txBox="1">
            <a:spLocks noChangeArrowheads="1"/>
          </p:cNvSpPr>
          <p:nvPr/>
        </p:nvSpPr>
        <p:spPr bwMode="auto">
          <a:xfrm>
            <a:off x="457200" y="1447800"/>
            <a:ext cx="2993127" cy="2031325"/>
          </a:xfrm>
          <a:prstGeom prst="rect">
            <a:avLst/>
          </a:prstGeom>
          <a:noFill/>
          <a:ln w="9525">
            <a:noFill/>
            <a:miter lim="800000"/>
            <a:headEnd/>
            <a:tailEnd/>
          </a:ln>
          <a:effectLst/>
        </p:spPr>
        <p:txBody>
          <a:bodyPr wrap="none">
            <a:spAutoFit/>
          </a:bodyPr>
          <a:lstStyle/>
          <a:p>
            <a:r>
              <a:rPr lang="en-US" sz="1800" b="1" dirty="0" err="1" smtClean="0">
                <a:solidFill>
                  <a:srgbClr val="000000"/>
                </a:solidFill>
                <a:effectLst/>
                <a:latin typeface="Arial" charset="0"/>
                <a:cs typeface="Times New Roman" pitchFamily="18" charset="0"/>
              </a:rPr>
              <a:t>Các</a:t>
            </a:r>
            <a:r>
              <a:rPr lang="en-US" sz="1800" b="1" dirty="0" smtClean="0">
                <a:solidFill>
                  <a:srgbClr val="000000"/>
                </a:solidFill>
                <a:effectLst/>
                <a:latin typeface="Arial" charset="0"/>
                <a:cs typeface="Times New Roman" pitchFamily="18" charset="0"/>
              </a:rPr>
              <a:t> </a:t>
            </a:r>
            <a:r>
              <a:rPr lang="en-US" sz="1800" b="1" dirty="0" err="1" smtClean="0">
                <a:solidFill>
                  <a:srgbClr val="000000"/>
                </a:solidFill>
                <a:effectLst/>
                <a:latin typeface="Arial" charset="0"/>
                <a:cs typeface="Times New Roman" pitchFamily="18" charset="0"/>
              </a:rPr>
              <a:t>loại</a:t>
            </a:r>
            <a:r>
              <a:rPr lang="en-US" sz="1800" b="1" dirty="0" smtClean="0">
                <a:solidFill>
                  <a:srgbClr val="000000"/>
                </a:solidFill>
                <a:effectLst/>
                <a:latin typeface="Arial" charset="0"/>
                <a:cs typeface="Times New Roman" pitchFamily="18" charset="0"/>
              </a:rPr>
              <a:t> </a:t>
            </a:r>
            <a:r>
              <a:rPr lang="en-US" sz="1800" b="1" dirty="0" err="1" smtClean="0">
                <a:solidFill>
                  <a:srgbClr val="000000"/>
                </a:solidFill>
                <a:effectLst/>
                <a:latin typeface="Arial" charset="0"/>
                <a:cs typeface="Times New Roman" pitchFamily="18" charset="0"/>
              </a:rPr>
              <a:t>lệnh</a:t>
            </a:r>
            <a:r>
              <a:rPr lang="en-US" sz="1800" b="1" dirty="0" smtClean="0">
                <a:solidFill>
                  <a:srgbClr val="000000"/>
                </a:solidFill>
                <a:effectLst/>
                <a:latin typeface="Arial" charset="0"/>
                <a:cs typeface="Times New Roman" pitchFamily="18" charset="0"/>
              </a:rPr>
              <a:t> </a:t>
            </a:r>
            <a:r>
              <a:rPr lang="en-US" sz="1800" b="1" dirty="0" err="1" smtClean="0">
                <a:solidFill>
                  <a:srgbClr val="000000"/>
                </a:solidFill>
                <a:effectLst/>
                <a:latin typeface="Arial" charset="0"/>
                <a:cs typeface="Times New Roman" pitchFamily="18" charset="0"/>
              </a:rPr>
              <a:t>sử</a:t>
            </a:r>
            <a:r>
              <a:rPr lang="en-US" sz="1800" b="1" dirty="0" smtClean="0">
                <a:solidFill>
                  <a:srgbClr val="000000"/>
                </a:solidFill>
                <a:effectLst/>
                <a:latin typeface="Arial" charset="0"/>
                <a:cs typeface="Times New Roman" pitchFamily="18" charset="0"/>
              </a:rPr>
              <a:t> </a:t>
            </a:r>
            <a:r>
              <a:rPr lang="en-US" sz="1800" b="1" dirty="0" err="1" smtClean="0">
                <a:solidFill>
                  <a:srgbClr val="000000"/>
                </a:solidFill>
                <a:effectLst/>
                <a:latin typeface="Arial" charset="0"/>
                <a:cs typeface="Times New Roman" pitchFamily="18" charset="0"/>
              </a:rPr>
              <a:t>dụng</a:t>
            </a:r>
            <a:r>
              <a:rPr lang="en-US" sz="1800" b="1" dirty="0" smtClean="0">
                <a:solidFill>
                  <a:srgbClr val="000000"/>
                </a:solidFill>
                <a:effectLst/>
                <a:latin typeface="Arial" charset="0"/>
                <a:cs typeface="Times New Roman" pitchFamily="18" charset="0"/>
              </a:rPr>
              <a:t> </a:t>
            </a:r>
            <a:r>
              <a:rPr lang="en-US" sz="1800" b="1" dirty="0" err="1" smtClean="0">
                <a:solidFill>
                  <a:srgbClr val="000000"/>
                </a:solidFill>
                <a:effectLst/>
                <a:latin typeface="Arial" charset="0"/>
                <a:cs typeface="Times New Roman" pitchFamily="18" charset="0"/>
              </a:rPr>
              <a:t>số</a:t>
            </a:r>
            <a:r>
              <a:rPr lang="en-US" sz="1800" b="1" dirty="0" smtClean="0">
                <a:solidFill>
                  <a:srgbClr val="000000"/>
                </a:solidFill>
                <a:effectLst/>
                <a:latin typeface="Arial" charset="0"/>
                <a:cs typeface="Times New Roman" pitchFamily="18" charset="0"/>
              </a:rPr>
              <a:t> </a:t>
            </a:r>
          </a:p>
          <a:p>
            <a:r>
              <a:rPr lang="en-US" sz="1800" b="1" dirty="0" err="1" smtClean="0">
                <a:solidFill>
                  <a:srgbClr val="000000"/>
                </a:solidFill>
                <a:effectLst/>
                <a:latin typeface="Arial" charset="0"/>
                <a:cs typeface="Times New Roman" pitchFamily="18" charset="0"/>
              </a:rPr>
              <a:t>chu</a:t>
            </a:r>
            <a:r>
              <a:rPr lang="en-US" sz="1800" b="1" dirty="0" smtClean="0">
                <a:solidFill>
                  <a:srgbClr val="000000"/>
                </a:solidFill>
                <a:effectLst/>
                <a:latin typeface="Arial" charset="0"/>
                <a:cs typeface="Times New Roman" pitchFamily="18" charset="0"/>
              </a:rPr>
              <a:t> </a:t>
            </a:r>
            <a:r>
              <a:rPr lang="en-US" sz="1800" b="1" dirty="0" err="1" smtClean="0">
                <a:solidFill>
                  <a:srgbClr val="000000"/>
                </a:solidFill>
                <a:effectLst/>
                <a:latin typeface="Arial" charset="0"/>
                <a:cs typeface="Times New Roman" pitchFamily="18" charset="0"/>
              </a:rPr>
              <a:t>kỳ</a:t>
            </a:r>
            <a:r>
              <a:rPr lang="en-US" sz="1800" b="1" dirty="0" smtClean="0">
                <a:solidFill>
                  <a:srgbClr val="000000"/>
                </a:solidFill>
                <a:effectLst/>
                <a:latin typeface="Arial" charset="0"/>
                <a:cs typeface="Times New Roman" pitchFamily="18" charset="0"/>
              </a:rPr>
              <a:t> </a:t>
            </a:r>
            <a:r>
              <a:rPr lang="en-US" sz="1800" b="1" dirty="0" err="1" smtClean="0">
                <a:solidFill>
                  <a:srgbClr val="000000"/>
                </a:solidFill>
                <a:effectLst/>
                <a:latin typeface="Arial" charset="0"/>
                <a:cs typeface="Times New Roman" pitchFamily="18" charset="0"/>
              </a:rPr>
              <a:t>khác</a:t>
            </a:r>
            <a:r>
              <a:rPr lang="en-US" sz="1800" b="1" dirty="0" smtClean="0">
                <a:solidFill>
                  <a:srgbClr val="000000"/>
                </a:solidFill>
                <a:effectLst/>
                <a:latin typeface="Arial" charset="0"/>
                <a:cs typeface="Times New Roman" pitchFamily="18" charset="0"/>
              </a:rPr>
              <a:t> </a:t>
            </a:r>
            <a:r>
              <a:rPr lang="en-US" sz="1800" b="1" dirty="0" err="1" smtClean="0">
                <a:solidFill>
                  <a:srgbClr val="000000"/>
                </a:solidFill>
                <a:effectLst/>
                <a:latin typeface="Arial" charset="0"/>
                <a:cs typeface="Times New Roman" pitchFamily="18" charset="0"/>
              </a:rPr>
              <a:t>nhau</a:t>
            </a:r>
            <a:endParaRPr lang="en-US" sz="1800" b="1" dirty="0" smtClean="0">
              <a:solidFill>
                <a:srgbClr val="000000"/>
              </a:solidFill>
              <a:effectLst/>
              <a:latin typeface="Arial" charset="0"/>
              <a:cs typeface="Times New Roman" pitchFamily="18" charset="0"/>
            </a:endParaRPr>
          </a:p>
          <a:p>
            <a:r>
              <a:rPr lang="en-US" sz="1800" dirty="0" smtClean="0">
                <a:solidFill>
                  <a:srgbClr val="000000"/>
                </a:solidFill>
                <a:effectLst/>
                <a:latin typeface="Arial" charset="0"/>
                <a:cs typeface="Times New Roman" pitchFamily="18" charset="0"/>
              </a:rPr>
              <a:t>R-type</a:t>
            </a:r>
            <a:r>
              <a:rPr lang="en-US" sz="1800" dirty="0">
                <a:solidFill>
                  <a:srgbClr val="000000"/>
                </a:solidFill>
                <a:effectLst/>
                <a:latin typeface="Arial" charset="0"/>
                <a:cs typeface="Times New Roman" pitchFamily="18" charset="0"/>
              </a:rPr>
              <a:t>	44%      4 cycles	</a:t>
            </a:r>
          </a:p>
          <a:p>
            <a:r>
              <a:rPr lang="en-US" sz="1800" dirty="0">
                <a:solidFill>
                  <a:srgbClr val="000000"/>
                </a:solidFill>
                <a:effectLst/>
                <a:latin typeface="Arial" charset="0"/>
                <a:cs typeface="Times New Roman" pitchFamily="18" charset="0"/>
              </a:rPr>
              <a:t>Load	24%      5 cycles</a:t>
            </a:r>
          </a:p>
          <a:p>
            <a:r>
              <a:rPr lang="en-US" sz="1800" dirty="0">
                <a:solidFill>
                  <a:srgbClr val="000000"/>
                </a:solidFill>
                <a:effectLst/>
                <a:latin typeface="Arial" charset="0"/>
                <a:cs typeface="Times New Roman" pitchFamily="18" charset="0"/>
              </a:rPr>
              <a:t>Store	12%      4 cycles</a:t>
            </a:r>
          </a:p>
          <a:p>
            <a:r>
              <a:rPr lang="en-US" sz="1800" dirty="0">
                <a:solidFill>
                  <a:srgbClr val="000000"/>
                </a:solidFill>
                <a:effectLst/>
                <a:latin typeface="Arial" charset="0"/>
                <a:cs typeface="Times New Roman" pitchFamily="18" charset="0"/>
              </a:rPr>
              <a:t>Branch	18%      3 cycles</a:t>
            </a:r>
          </a:p>
          <a:p>
            <a:r>
              <a:rPr lang="en-US" sz="1800" dirty="0">
                <a:solidFill>
                  <a:srgbClr val="000000"/>
                </a:solidFill>
                <a:effectLst/>
                <a:latin typeface="Arial" charset="0"/>
                <a:cs typeface="Times New Roman" pitchFamily="18" charset="0"/>
              </a:rPr>
              <a:t>Jump	  2%      </a:t>
            </a:r>
            <a:r>
              <a:rPr lang="en-US" sz="1800" dirty="0" smtClean="0">
                <a:solidFill>
                  <a:srgbClr val="000000"/>
                </a:solidFill>
                <a:effectLst/>
                <a:latin typeface="Arial" charset="0"/>
                <a:cs typeface="Times New Roman" pitchFamily="18" charset="0"/>
              </a:rPr>
              <a:t>2 </a:t>
            </a:r>
            <a:r>
              <a:rPr lang="en-US" sz="1800" dirty="0">
                <a:solidFill>
                  <a:srgbClr val="000000"/>
                </a:solidFill>
                <a:effectLst/>
                <a:latin typeface="Arial" charset="0"/>
                <a:cs typeface="Times New Roman" pitchFamily="18" charset="0"/>
              </a:rPr>
              <a:t>cycles</a:t>
            </a:r>
            <a:endParaRPr lang="en-US" sz="1800" dirty="0">
              <a:effectLst/>
              <a:latin typeface="Arial" charset="0"/>
            </a:endParaRPr>
          </a:p>
        </p:txBody>
      </p:sp>
      <p:sp>
        <p:nvSpPr>
          <p:cNvPr id="9" name="Text Box 12"/>
          <p:cNvSpPr txBox="1">
            <a:spLocks noChangeArrowheads="1"/>
          </p:cNvSpPr>
          <p:nvPr/>
        </p:nvSpPr>
        <p:spPr bwMode="auto">
          <a:xfrm>
            <a:off x="381000" y="3657600"/>
            <a:ext cx="3179763" cy="2431435"/>
          </a:xfrm>
          <a:prstGeom prst="rect">
            <a:avLst/>
          </a:prstGeom>
          <a:noFill/>
          <a:ln w="9525">
            <a:noFill/>
            <a:miter lim="800000"/>
            <a:headEnd/>
            <a:tailEnd/>
          </a:ln>
          <a:effectLst/>
        </p:spPr>
        <p:txBody>
          <a:bodyPr>
            <a:spAutoFit/>
          </a:bodyPr>
          <a:lstStyle/>
          <a:p>
            <a:r>
              <a:rPr lang="en-US" b="1" dirty="0" err="1" smtClean="0">
                <a:solidFill>
                  <a:srgbClr val="FF3300"/>
                </a:solidFill>
                <a:latin typeface="Arial" charset="0"/>
                <a:cs typeface="Times New Roman" pitchFamily="18" charset="0"/>
              </a:rPr>
              <a:t>Tính</a:t>
            </a:r>
            <a:r>
              <a:rPr lang="en-US" b="1" dirty="0" smtClean="0">
                <a:solidFill>
                  <a:srgbClr val="FF3300"/>
                </a:solidFill>
                <a:latin typeface="Arial" charset="0"/>
                <a:cs typeface="Times New Roman" pitchFamily="18" charset="0"/>
              </a:rPr>
              <a:t> </a:t>
            </a:r>
            <a:r>
              <a:rPr lang="en-US" b="1" smtClean="0">
                <a:solidFill>
                  <a:srgbClr val="FF3300"/>
                </a:solidFill>
                <a:latin typeface="Arial" charset="0"/>
                <a:cs typeface="Times New Roman" pitchFamily="18" charset="0"/>
              </a:rPr>
              <a:t>số</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chu</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kỳ</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trung</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bình</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cần</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cho</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một</a:t>
            </a:r>
            <a:r>
              <a:rPr lang="en-US" b="1" dirty="0" smtClean="0">
                <a:solidFill>
                  <a:srgbClr val="FF3300"/>
                </a:solidFill>
                <a:latin typeface="Arial" charset="0"/>
                <a:cs typeface="Times New Roman" pitchFamily="18" charset="0"/>
              </a:rPr>
              <a:t> </a:t>
            </a:r>
            <a:r>
              <a:rPr lang="en-US" b="1" dirty="0" err="1" smtClean="0">
                <a:solidFill>
                  <a:srgbClr val="FF3300"/>
                </a:solidFill>
                <a:latin typeface="Arial" charset="0"/>
                <a:cs typeface="Times New Roman" pitchFamily="18" charset="0"/>
              </a:rPr>
              <a:t>lệnh</a:t>
            </a:r>
            <a:r>
              <a:rPr lang="en-US" b="1" dirty="0" smtClean="0">
                <a:solidFill>
                  <a:srgbClr val="FF3300"/>
                </a:solidFill>
                <a:latin typeface="Arial" charset="0"/>
                <a:cs typeface="Times New Roman" pitchFamily="18" charset="0"/>
              </a:rPr>
              <a:t>:</a:t>
            </a:r>
            <a:endParaRPr lang="en-US" sz="1800" b="1" dirty="0">
              <a:solidFill>
                <a:srgbClr val="FF3300"/>
              </a:solidFill>
              <a:effectLst/>
              <a:latin typeface="Arial" charset="0"/>
              <a:cs typeface="Times New Roman" pitchFamily="18" charset="0"/>
            </a:endParaRPr>
          </a:p>
          <a:p>
            <a:r>
              <a:rPr lang="en-US" sz="1800" dirty="0">
                <a:solidFill>
                  <a:srgbClr val="000000"/>
                </a:solidFill>
                <a:effectLst/>
                <a:latin typeface="Arial" charset="0"/>
                <a:cs typeface="Times New Roman" pitchFamily="18" charset="0"/>
              </a:rPr>
              <a:t>R-type	  0.44</a:t>
            </a:r>
            <a:r>
              <a:rPr lang="en-US" sz="1800" dirty="0">
                <a:solidFill>
                  <a:srgbClr val="000000"/>
                </a:solidFill>
                <a:effectLst/>
                <a:latin typeface="Arial" charset="0"/>
                <a:cs typeface="Times New Roman" pitchFamily="18" charset="0"/>
                <a:sym typeface="Symbol" pitchFamily="18" charset="2"/>
              </a:rPr>
              <a:t></a:t>
            </a:r>
            <a:r>
              <a:rPr lang="en-US" sz="1800" dirty="0">
                <a:solidFill>
                  <a:srgbClr val="000000"/>
                </a:solidFill>
                <a:effectLst/>
                <a:latin typeface="Arial" charset="0"/>
                <a:cs typeface="Times New Roman" pitchFamily="18" charset="0"/>
              </a:rPr>
              <a:t>4	=  1.76	</a:t>
            </a:r>
          </a:p>
          <a:p>
            <a:r>
              <a:rPr lang="en-US" sz="1800" dirty="0">
                <a:solidFill>
                  <a:srgbClr val="000000"/>
                </a:solidFill>
                <a:effectLst/>
                <a:latin typeface="Arial" charset="0"/>
                <a:cs typeface="Times New Roman" pitchFamily="18" charset="0"/>
              </a:rPr>
              <a:t>Load	  0.24</a:t>
            </a:r>
            <a:r>
              <a:rPr lang="en-US" sz="1800" dirty="0">
                <a:solidFill>
                  <a:srgbClr val="000000"/>
                </a:solidFill>
                <a:effectLst/>
                <a:latin typeface="Arial" charset="0"/>
                <a:cs typeface="Times New Roman" pitchFamily="18" charset="0"/>
                <a:sym typeface="Symbol" pitchFamily="18" charset="2"/>
              </a:rPr>
              <a:t></a:t>
            </a:r>
            <a:r>
              <a:rPr lang="en-US" sz="1800" dirty="0">
                <a:solidFill>
                  <a:srgbClr val="000000"/>
                </a:solidFill>
                <a:effectLst/>
                <a:latin typeface="Arial" charset="0"/>
                <a:cs typeface="Times New Roman" pitchFamily="18" charset="0"/>
              </a:rPr>
              <a:t>5	=  1.20</a:t>
            </a:r>
          </a:p>
          <a:p>
            <a:r>
              <a:rPr lang="en-US" sz="1800" dirty="0">
                <a:solidFill>
                  <a:srgbClr val="000000"/>
                </a:solidFill>
                <a:effectLst/>
                <a:latin typeface="Arial" charset="0"/>
                <a:cs typeface="Times New Roman" pitchFamily="18" charset="0"/>
              </a:rPr>
              <a:t>Store	  0.12</a:t>
            </a:r>
            <a:r>
              <a:rPr lang="en-US" sz="1800" dirty="0">
                <a:solidFill>
                  <a:srgbClr val="000000"/>
                </a:solidFill>
                <a:effectLst/>
                <a:latin typeface="Arial" charset="0"/>
                <a:cs typeface="Times New Roman" pitchFamily="18" charset="0"/>
                <a:sym typeface="Symbol" pitchFamily="18" charset="2"/>
              </a:rPr>
              <a:t></a:t>
            </a:r>
            <a:r>
              <a:rPr lang="en-US" sz="1800" dirty="0">
                <a:solidFill>
                  <a:srgbClr val="000000"/>
                </a:solidFill>
                <a:effectLst/>
                <a:latin typeface="Arial" charset="0"/>
                <a:cs typeface="Times New Roman" pitchFamily="18" charset="0"/>
              </a:rPr>
              <a:t>4	=  0.48</a:t>
            </a:r>
          </a:p>
          <a:p>
            <a:r>
              <a:rPr lang="en-US" sz="1800" dirty="0">
                <a:solidFill>
                  <a:srgbClr val="000000"/>
                </a:solidFill>
                <a:effectLst/>
                <a:latin typeface="Arial" charset="0"/>
                <a:cs typeface="Times New Roman" pitchFamily="18" charset="0"/>
              </a:rPr>
              <a:t>Branch	  0.18</a:t>
            </a:r>
            <a:r>
              <a:rPr lang="en-US" sz="1800" dirty="0">
                <a:solidFill>
                  <a:srgbClr val="000000"/>
                </a:solidFill>
                <a:effectLst/>
                <a:latin typeface="Arial" charset="0"/>
                <a:cs typeface="Times New Roman" pitchFamily="18" charset="0"/>
                <a:sym typeface="Symbol" pitchFamily="18" charset="2"/>
              </a:rPr>
              <a:t></a:t>
            </a:r>
            <a:r>
              <a:rPr lang="en-US" sz="1800" dirty="0">
                <a:solidFill>
                  <a:srgbClr val="000000"/>
                </a:solidFill>
                <a:effectLst/>
                <a:latin typeface="Arial" charset="0"/>
                <a:cs typeface="Times New Roman" pitchFamily="18" charset="0"/>
              </a:rPr>
              <a:t>3	=  0.54</a:t>
            </a:r>
          </a:p>
          <a:p>
            <a:r>
              <a:rPr lang="en-US" sz="1800" dirty="0">
                <a:solidFill>
                  <a:srgbClr val="000000"/>
                </a:solidFill>
                <a:effectLst/>
                <a:latin typeface="Arial" charset="0"/>
                <a:cs typeface="Times New Roman" pitchFamily="18" charset="0"/>
              </a:rPr>
              <a:t>Jump	  0.02</a:t>
            </a:r>
            <a:r>
              <a:rPr lang="en-US" sz="1800" dirty="0" smtClean="0">
                <a:solidFill>
                  <a:srgbClr val="000000"/>
                </a:solidFill>
                <a:effectLst/>
                <a:latin typeface="Arial" charset="0"/>
                <a:cs typeface="Times New Roman" pitchFamily="18" charset="0"/>
                <a:sym typeface="Symbol" pitchFamily="18" charset="2"/>
              </a:rPr>
              <a:t>2</a:t>
            </a:r>
            <a:r>
              <a:rPr lang="en-US" sz="1800" dirty="0">
                <a:solidFill>
                  <a:srgbClr val="000000"/>
                </a:solidFill>
                <a:effectLst/>
                <a:latin typeface="Arial" charset="0"/>
                <a:cs typeface="Times New Roman" pitchFamily="18" charset="0"/>
              </a:rPr>
              <a:t>	=  </a:t>
            </a:r>
            <a:r>
              <a:rPr lang="en-US" sz="1800" dirty="0" smtClean="0">
                <a:solidFill>
                  <a:srgbClr val="000000"/>
                </a:solidFill>
                <a:effectLst/>
                <a:latin typeface="Arial" charset="0"/>
                <a:cs typeface="Times New Roman" pitchFamily="18" charset="0"/>
              </a:rPr>
              <a:t>0.04</a:t>
            </a:r>
            <a:endParaRPr lang="en-US" sz="1800" dirty="0">
              <a:solidFill>
                <a:srgbClr val="000000"/>
              </a:solidFill>
              <a:effectLst/>
              <a:latin typeface="Arial" charset="0"/>
              <a:cs typeface="Times New Roman" pitchFamily="18" charset="0"/>
            </a:endParaRPr>
          </a:p>
          <a:p>
            <a:r>
              <a:rPr lang="en-US" sz="800" dirty="0">
                <a:solidFill>
                  <a:srgbClr val="000000"/>
                </a:solidFill>
                <a:effectLst/>
                <a:latin typeface="Arial" charset="0"/>
                <a:cs typeface="Times New Roman" pitchFamily="18" charset="0"/>
              </a:rPr>
              <a:t>	 _____________________________</a:t>
            </a:r>
          </a:p>
          <a:p>
            <a:r>
              <a:rPr lang="en-US" sz="1800" dirty="0">
                <a:solidFill>
                  <a:srgbClr val="000000"/>
                </a:solidFill>
                <a:effectLst/>
                <a:latin typeface="Arial" charset="0"/>
                <a:cs typeface="Times New Roman" pitchFamily="18" charset="0"/>
              </a:rPr>
              <a:t>   </a:t>
            </a:r>
            <a:r>
              <a:rPr lang="en-US" sz="1800" dirty="0" smtClean="0">
                <a:solidFill>
                  <a:srgbClr val="000000"/>
                </a:solidFill>
                <a:effectLst/>
                <a:latin typeface="Arial" charset="0"/>
                <a:cs typeface="Times New Roman" pitchFamily="18" charset="0"/>
              </a:rPr>
              <a:t>CPI </a:t>
            </a:r>
            <a:r>
              <a:rPr lang="en-US" sz="1800" dirty="0" err="1" smtClean="0">
                <a:solidFill>
                  <a:srgbClr val="000000"/>
                </a:solidFill>
                <a:effectLst/>
                <a:latin typeface="Arial" charset="0"/>
                <a:cs typeface="Times New Roman" pitchFamily="18" charset="0"/>
              </a:rPr>
              <a:t>trung</a:t>
            </a:r>
            <a:r>
              <a:rPr lang="en-US" sz="1800" dirty="0" smtClean="0">
                <a:solidFill>
                  <a:srgbClr val="000000"/>
                </a:solidFill>
                <a:effectLst/>
                <a:latin typeface="Arial" charset="0"/>
                <a:cs typeface="Times New Roman" pitchFamily="18" charset="0"/>
              </a:rPr>
              <a:t> </a:t>
            </a:r>
            <a:r>
              <a:rPr lang="en-US" sz="1800" dirty="0" err="1" smtClean="0">
                <a:solidFill>
                  <a:srgbClr val="000000"/>
                </a:solidFill>
                <a:effectLst/>
                <a:latin typeface="Arial" charset="0"/>
                <a:cs typeface="Times New Roman" pitchFamily="18" charset="0"/>
              </a:rPr>
              <a:t>bình</a:t>
            </a:r>
            <a:r>
              <a:rPr lang="en-US" sz="1800" dirty="0" smtClean="0">
                <a:solidFill>
                  <a:srgbClr val="000000"/>
                </a:solidFill>
                <a:effectLst/>
                <a:latin typeface="Arial" charset="0"/>
                <a:cs typeface="Times New Roman" pitchFamily="18" charset="0"/>
              </a:rPr>
              <a:t>	</a:t>
            </a:r>
            <a:r>
              <a:rPr lang="en-US" sz="1800" dirty="0" smtClean="0">
                <a:solidFill>
                  <a:srgbClr val="000000"/>
                </a:solidFill>
                <a:effectLst/>
                <a:latin typeface="Arial" charset="0"/>
                <a:cs typeface="Times New Roman" pitchFamily="18" charset="0"/>
                <a:sym typeface="Symbol" pitchFamily="18" charset="2"/>
              </a:rPr>
              <a:t></a:t>
            </a:r>
            <a:r>
              <a:rPr lang="en-US" sz="1800" dirty="0" smtClean="0">
                <a:solidFill>
                  <a:srgbClr val="000000"/>
                </a:solidFill>
                <a:effectLst/>
                <a:latin typeface="Arial" charset="0"/>
                <a:cs typeface="Times New Roman" pitchFamily="18" charset="0"/>
              </a:rPr>
              <a:t>  4.02</a:t>
            </a:r>
            <a:r>
              <a:rPr lang="en-US" sz="1800" dirty="0" smtClean="0">
                <a:effectLst/>
                <a:latin typeface="Arial" charset="0"/>
              </a:rPr>
              <a:t> </a:t>
            </a:r>
            <a:endParaRPr lang="en-US" sz="1800" dirty="0">
              <a:effectLst/>
              <a:latin typeface="Arial" charset="0"/>
            </a:endParaRPr>
          </a:p>
        </p:txBody>
      </p:sp>
      <p:grpSp>
        <p:nvGrpSpPr>
          <p:cNvPr id="6" name="Group 5"/>
          <p:cNvGrpSpPr/>
          <p:nvPr/>
        </p:nvGrpSpPr>
        <p:grpSpPr>
          <a:xfrm>
            <a:off x="3810000" y="1905000"/>
            <a:ext cx="5237163" cy="4537075"/>
            <a:chOff x="3616325" y="981075"/>
            <a:chExt cx="5237163" cy="4537075"/>
          </a:xfrm>
        </p:grpSpPr>
        <p:graphicFrame>
          <p:nvGraphicFramePr>
            <p:cNvPr id="7" name="Object 10"/>
            <p:cNvGraphicFramePr>
              <a:graphicFrameLocks noChangeAspect="1"/>
            </p:cNvGraphicFramePr>
            <p:nvPr>
              <p:extLst>
                <p:ext uri="{D42A27DB-BD31-4B8C-83A1-F6EECF244321}">
                  <p14:modId xmlns:p14="http://schemas.microsoft.com/office/powerpoint/2010/main" val="3222659556"/>
                </p:ext>
              </p:extLst>
            </p:nvPr>
          </p:nvGraphicFramePr>
          <p:xfrm>
            <a:off x="3616325" y="981075"/>
            <a:ext cx="5237163" cy="4537075"/>
          </p:xfrm>
          <a:graphic>
            <a:graphicData uri="http://schemas.openxmlformats.org/presentationml/2006/ole">
              <mc:AlternateContent xmlns:mc="http://schemas.openxmlformats.org/markup-compatibility/2006">
                <mc:Choice xmlns:v="urn:schemas-microsoft-com:vml" Requires="v">
                  <p:oleObj spid="_x0000_s16500" name="Microsoft Draw Drawing" r:id="rId3" imgW="4820040" imgH="4177440" progId="">
                    <p:embed/>
                  </p:oleObj>
                </mc:Choice>
                <mc:Fallback>
                  <p:oleObj name="Microsoft Draw Drawing" r:id="rId3" imgW="4820040" imgH="417744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6325" y="981075"/>
                          <a:ext cx="5237163" cy="453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052"/>
            <p:cNvGrpSpPr>
              <a:grpSpLocks/>
            </p:cNvGrpSpPr>
            <p:nvPr/>
          </p:nvGrpSpPr>
          <p:grpSpPr bwMode="auto">
            <a:xfrm>
              <a:off x="6270625" y="1219200"/>
              <a:ext cx="354013" cy="4146550"/>
              <a:chOff x="3950" y="768"/>
              <a:chExt cx="223" cy="2612"/>
            </a:xfrm>
          </p:grpSpPr>
          <p:sp>
            <p:nvSpPr>
              <p:cNvPr id="11" name="AutoShape 1042"/>
              <p:cNvSpPr>
                <a:spLocks noChangeArrowheads="1"/>
              </p:cNvSpPr>
              <p:nvPr/>
            </p:nvSpPr>
            <p:spPr bwMode="auto">
              <a:xfrm rot="5400000">
                <a:off x="3981" y="1412"/>
                <a:ext cx="240" cy="144"/>
              </a:xfrm>
              <a:prstGeom prst="triangle">
                <a:avLst>
                  <a:gd name="adj" fmla="val 50000"/>
                </a:avLst>
              </a:prstGeom>
              <a:solidFill>
                <a:srgbClr val="FFFFFF"/>
              </a:solidFill>
              <a:ln w="9525">
                <a:solidFill>
                  <a:schemeClr val="tx1"/>
                </a:solidFill>
                <a:miter lim="800000"/>
                <a:headEnd/>
                <a:tailEnd/>
              </a:ln>
              <a:effectLst/>
            </p:spPr>
            <p:txBody>
              <a:bodyPr wrap="none" anchor="ctr"/>
              <a:lstStyle/>
              <a:p>
                <a:endParaRPr lang="en-US"/>
              </a:p>
            </p:txBody>
          </p:sp>
          <p:sp>
            <p:nvSpPr>
              <p:cNvPr id="12" name="Rectangle 1043"/>
              <p:cNvSpPr>
                <a:spLocks noChangeArrowheads="1"/>
              </p:cNvSpPr>
              <p:nvPr/>
            </p:nvSpPr>
            <p:spPr bwMode="auto">
              <a:xfrm>
                <a:off x="3950" y="1316"/>
                <a:ext cx="96" cy="299"/>
              </a:xfrm>
              <a:prstGeom prst="rect">
                <a:avLst/>
              </a:prstGeom>
              <a:solidFill>
                <a:srgbClr val="FFFFFF"/>
              </a:solidFill>
              <a:ln w="9525">
                <a:noFill/>
                <a:miter lim="800000"/>
                <a:headEnd/>
                <a:tailEnd/>
              </a:ln>
              <a:effectLst/>
            </p:spPr>
            <p:txBody>
              <a:bodyPr wrap="none" anchor="ctr"/>
              <a:lstStyle/>
              <a:p>
                <a:endParaRPr lang="en-US"/>
              </a:p>
            </p:txBody>
          </p:sp>
          <p:sp>
            <p:nvSpPr>
              <p:cNvPr id="13" name="AutoShape 1044"/>
              <p:cNvSpPr>
                <a:spLocks noChangeArrowheads="1"/>
              </p:cNvSpPr>
              <p:nvPr/>
            </p:nvSpPr>
            <p:spPr bwMode="auto">
              <a:xfrm rot="5400000">
                <a:off x="3973" y="1977"/>
                <a:ext cx="240" cy="144"/>
              </a:xfrm>
              <a:prstGeom prst="triangle">
                <a:avLst>
                  <a:gd name="adj" fmla="val 50000"/>
                </a:avLst>
              </a:prstGeom>
              <a:solidFill>
                <a:srgbClr val="FFFFFF"/>
              </a:solidFill>
              <a:ln w="9525">
                <a:solidFill>
                  <a:schemeClr val="tx1"/>
                </a:solidFill>
                <a:miter lim="800000"/>
                <a:headEnd/>
                <a:tailEnd/>
              </a:ln>
              <a:effectLst/>
            </p:spPr>
            <p:txBody>
              <a:bodyPr wrap="none" anchor="ctr"/>
              <a:lstStyle/>
              <a:p>
                <a:endParaRPr lang="en-US"/>
              </a:p>
            </p:txBody>
          </p:sp>
          <p:sp>
            <p:nvSpPr>
              <p:cNvPr id="14" name="AutoShape 1045"/>
              <p:cNvSpPr>
                <a:spLocks noChangeArrowheads="1"/>
              </p:cNvSpPr>
              <p:nvPr/>
            </p:nvSpPr>
            <p:spPr bwMode="auto">
              <a:xfrm rot="5400000">
                <a:off x="3981" y="826"/>
                <a:ext cx="240" cy="144"/>
              </a:xfrm>
              <a:prstGeom prst="triangle">
                <a:avLst>
                  <a:gd name="adj" fmla="val 50000"/>
                </a:avLst>
              </a:prstGeom>
              <a:solidFill>
                <a:srgbClr val="FFFFFF"/>
              </a:solidFill>
              <a:ln w="9525">
                <a:solidFill>
                  <a:schemeClr val="tx1"/>
                </a:solidFill>
                <a:miter lim="800000"/>
                <a:headEnd/>
                <a:tailEnd/>
              </a:ln>
              <a:effectLst/>
            </p:spPr>
            <p:txBody>
              <a:bodyPr wrap="none" anchor="ctr"/>
              <a:lstStyle/>
              <a:p>
                <a:endParaRPr lang="en-US"/>
              </a:p>
            </p:txBody>
          </p:sp>
          <p:sp>
            <p:nvSpPr>
              <p:cNvPr id="15" name="AutoShape 1046"/>
              <p:cNvSpPr>
                <a:spLocks noChangeArrowheads="1"/>
              </p:cNvSpPr>
              <p:nvPr/>
            </p:nvSpPr>
            <p:spPr bwMode="auto">
              <a:xfrm rot="5400000">
                <a:off x="3968" y="2550"/>
                <a:ext cx="240" cy="144"/>
              </a:xfrm>
              <a:prstGeom prst="triangle">
                <a:avLst>
                  <a:gd name="adj" fmla="val 50000"/>
                </a:avLst>
              </a:prstGeom>
              <a:solidFill>
                <a:srgbClr val="FFFFFF"/>
              </a:solidFill>
              <a:ln w="9525">
                <a:solidFill>
                  <a:schemeClr val="tx1"/>
                </a:solidFill>
                <a:miter lim="800000"/>
                <a:headEnd/>
                <a:tailEnd/>
              </a:ln>
              <a:effectLst/>
            </p:spPr>
            <p:txBody>
              <a:bodyPr wrap="none" anchor="ctr"/>
              <a:lstStyle/>
              <a:p>
                <a:endParaRPr lang="en-US"/>
              </a:p>
            </p:txBody>
          </p:sp>
          <p:sp>
            <p:nvSpPr>
              <p:cNvPr id="16" name="AutoShape 1047"/>
              <p:cNvSpPr>
                <a:spLocks noChangeArrowheads="1"/>
              </p:cNvSpPr>
              <p:nvPr/>
            </p:nvSpPr>
            <p:spPr bwMode="auto">
              <a:xfrm rot="5400000">
                <a:off x="3968" y="3126"/>
                <a:ext cx="240" cy="144"/>
              </a:xfrm>
              <a:prstGeom prst="triangle">
                <a:avLst>
                  <a:gd name="adj" fmla="val 50000"/>
                </a:avLst>
              </a:prstGeom>
              <a:solidFill>
                <a:srgbClr val="FFFFFF"/>
              </a:solidFill>
              <a:ln w="9525">
                <a:solidFill>
                  <a:schemeClr val="tx1"/>
                </a:solidFill>
                <a:miter lim="800000"/>
                <a:headEnd/>
                <a:tailEnd/>
              </a:ln>
              <a:effectLst/>
            </p:spPr>
            <p:txBody>
              <a:bodyPr wrap="none" anchor="ctr"/>
              <a:lstStyle/>
              <a:p>
                <a:endParaRPr lang="en-US"/>
              </a:p>
            </p:txBody>
          </p:sp>
          <p:sp>
            <p:nvSpPr>
              <p:cNvPr id="17" name="Rectangle 1048"/>
              <p:cNvSpPr>
                <a:spLocks noChangeArrowheads="1"/>
              </p:cNvSpPr>
              <p:nvPr/>
            </p:nvSpPr>
            <p:spPr bwMode="auto">
              <a:xfrm>
                <a:off x="3950" y="768"/>
                <a:ext cx="96" cy="288"/>
              </a:xfrm>
              <a:prstGeom prst="rect">
                <a:avLst/>
              </a:prstGeom>
              <a:solidFill>
                <a:srgbClr val="FFFFFF"/>
              </a:solidFill>
              <a:ln w="9525">
                <a:noFill/>
                <a:miter lim="800000"/>
                <a:headEnd/>
                <a:tailEnd/>
              </a:ln>
              <a:effectLst/>
            </p:spPr>
            <p:txBody>
              <a:bodyPr wrap="none" anchor="ctr"/>
              <a:lstStyle/>
              <a:p>
                <a:endParaRPr lang="en-US"/>
              </a:p>
            </p:txBody>
          </p:sp>
          <p:sp>
            <p:nvSpPr>
              <p:cNvPr id="18" name="Rectangle 1049"/>
              <p:cNvSpPr>
                <a:spLocks noChangeArrowheads="1"/>
              </p:cNvSpPr>
              <p:nvPr/>
            </p:nvSpPr>
            <p:spPr bwMode="auto">
              <a:xfrm>
                <a:off x="3950" y="3044"/>
                <a:ext cx="98" cy="336"/>
              </a:xfrm>
              <a:prstGeom prst="rect">
                <a:avLst/>
              </a:prstGeom>
              <a:solidFill>
                <a:srgbClr val="FFFFFF"/>
              </a:solidFill>
              <a:ln w="9525">
                <a:noFill/>
                <a:miter lim="800000"/>
                <a:headEnd/>
                <a:tailEnd/>
              </a:ln>
              <a:effectLst/>
            </p:spPr>
            <p:txBody>
              <a:bodyPr wrap="none" anchor="ctr"/>
              <a:lstStyle/>
              <a:p>
                <a:endParaRPr lang="en-US"/>
              </a:p>
            </p:txBody>
          </p:sp>
          <p:sp>
            <p:nvSpPr>
              <p:cNvPr id="19" name="Rectangle 1050"/>
              <p:cNvSpPr>
                <a:spLocks noChangeArrowheads="1"/>
              </p:cNvSpPr>
              <p:nvPr/>
            </p:nvSpPr>
            <p:spPr bwMode="auto">
              <a:xfrm>
                <a:off x="3950" y="2496"/>
                <a:ext cx="96" cy="288"/>
              </a:xfrm>
              <a:prstGeom prst="rect">
                <a:avLst/>
              </a:prstGeom>
              <a:solidFill>
                <a:srgbClr val="FFFFFF"/>
              </a:solidFill>
              <a:ln w="9525">
                <a:noFill/>
                <a:miter lim="800000"/>
                <a:headEnd/>
                <a:tailEnd/>
              </a:ln>
              <a:effectLst/>
            </p:spPr>
            <p:txBody>
              <a:bodyPr wrap="none" anchor="ctr"/>
              <a:lstStyle/>
              <a:p>
                <a:endParaRPr lang="en-US"/>
              </a:p>
            </p:txBody>
          </p:sp>
          <p:sp>
            <p:nvSpPr>
              <p:cNvPr id="20" name="Rectangle 1051"/>
              <p:cNvSpPr>
                <a:spLocks noChangeArrowheads="1"/>
              </p:cNvSpPr>
              <p:nvPr/>
            </p:nvSpPr>
            <p:spPr bwMode="auto">
              <a:xfrm>
                <a:off x="3950" y="1925"/>
                <a:ext cx="96" cy="288"/>
              </a:xfrm>
              <a:prstGeom prst="rect">
                <a:avLst/>
              </a:prstGeom>
              <a:solidFill>
                <a:srgbClr val="FFFFFF"/>
              </a:solidFill>
              <a:ln w="9525">
                <a:noFill/>
                <a:miter lim="800000"/>
                <a:headEnd/>
                <a:tailEnd/>
              </a:ln>
              <a:effectLst/>
            </p:spPr>
            <p:txBody>
              <a:bodyPr wrap="none" anchor="ctr"/>
              <a:lstStyle/>
              <a:p>
                <a:endParaRPr lang="en-US"/>
              </a:p>
            </p:txBody>
          </p:sp>
        </p:grpSp>
      </p:grpSp>
      <p:sp>
        <p:nvSpPr>
          <p:cNvPr id="5123" name="Comment 3"/>
          <p:cNvSpPr>
            <a:spLocks noRot="1" noChangeAspect="1" noEditPoints="1" noChangeArrowheads="1" noChangeShapeType="1" noTextEdit="1"/>
          </p:cNvSpPr>
          <p:nvPr/>
        </p:nvSpPr>
        <p:spPr bwMode="auto">
          <a:xfrm>
            <a:off x="4602163" y="6088063"/>
            <a:ext cx="7937" cy="6350"/>
          </a:xfrm>
          <a:custGeom>
            <a:avLst/>
            <a:gdLst>
              <a:gd name="T0" fmla="+- 0 12784 12784"/>
              <a:gd name="T1" fmla="*/ T0 w 22"/>
              <a:gd name="T2" fmla="+- 0 16929 16910"/>
              <a:gd name="T3" fmla="*/ 16929 h 20"/>
              <a:gd name="T4" fmla="+- 0 12797 12784"/>
              <a:gd name="T5" fmla="*/ T4 w 22"/>
              <a:gd name="T6" fmla="+- 0 16925 16910"/>
              <a:gd name="T7" fmla="*/ 16925 h 20"/>
              <a:gd name="T8" fmla="+- 0 12802 12784"/>
              <a:gd name="T9" fmla="*/ T8 w 22"/>
              <a:gd name="T10" fmla="+- 0 16922 16910"/>
              <a:gd name="T11" fmla="*/ 16922 h 20"/>
              <a:gd name="T12" fmla="+- 0 12805 12784"/>
              <a:gd name="T13" fmla="*/ T12 w 22"/>
              <a:gd name="T14" fmla="+- 0 16910 16910"/>
              <a:gd name="T15" fmla="*/ 16910 h 20"/>
            </a:gdLst>
            <a:ahLst/>
            <a:cxnLst>
              <a:cxn ang="0">
                <a:pos x="T1" y="T3"/>
              </a:cxn>
              <a:cxn ang="0">
                <a:pos x="T5" y="T7"/>
              </a:cxn>
              <a:cxn ang="0">
                <a:pos x="T9" y="T11"/>
              </a:cxn>
              <a:cxn ang="0">
                <a:pos x="T13" y="T15"/>
              </a:cxn>
            </a:cxnLst>
            <a:rect l="0" t="0" r="r" b="b"/>
            <a:pathLst>
              <a:path w="22" h="20" extrusionOk="0">
                <a:moveTo>
                  <a:pt x="0" y="19"/>
                </a:moveTo>
                <a:cubicBezTo>
                  <a:pt x="13" y="15"/>
                  <a:pt x="18" y="12"/>
                  <a:pt x="21" y="0"/>
                </a:cubicBezTo>
              </a:path>
            </a:pathLst>
          </a:custGeom>
          <a:noFill/>
          <a:ln w="19050" cap="rnd">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5019141"/>
      </p:ext>
    </p:extLst>
  </p:cSld>
  <p:clrMapOvr>
    <a:masterClrMapping/>
  </p:clrMapOvr>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smtClean="0"/>
              <a:t>So </a:t>
            </a:r>
            <a:r>
              <a:rPr lang="en-US" b="1" dirty="0" err="1" smtClean="0"/>
              <a:t>sánh</a:t>
            </a:r>
            <a:r>
              <a:rPr lang="en-US" b="1" dirty="0" smtClean="0"/>
              <a:t> </a:t>
            </a:r>
            <a:r>
              <a:rPr lang="en-US" b="1" dirty="0" err="1" smtClean="0"/>
              <a:t>hiệu</a:t>
            </a:r>
            <a:r>
              <a:rPr lang="en-US" b="1" dirty="0" smtClean="0"/>
              <a:t> </a:t>
            </a:r>
            <a:r>
              <a:rPr lang="en-US" b="1" dirty="0" err="1" smtClean="0"/>
              <a:t>năng</a:t>
            </a:r>
            <a:r>
              <a:rPr lang="en-US" b="1" dirty="0" smtClean="0"/>
              <a:t> </a:t>
            </a:r>
            <a:r>
              <a:rPr lang="en-US" b="1" dirty="0" err="1" smtClean="0"/>
              <a:t>xử</a:t>
            </a:r>
            <a:r>
              <a:rPr lang="en-US" b="1" dirty="0" smtClean="0"/>
              <a:t> </a:t>
            </a:r>
            <a:r>
              <a:rPr lang="en-US" b="1" dirty="0" err="1" smtClean="0"/>
              <a:t>lý</a:t>
            </a:r>
            <a:endParaRPr lang="en-US" b="1"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7010400" cy="209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914400" y="4114800"/>
            <a:ext cx="7239000" cy="2308324"/>
          </a:xfrm>
          <a:prstGeom prst="rect">
            <a:avLst/>
          </a:prstGeom>
          <a:noFill/>
        </p:spPr>
        <p:txBody>
          <a:bodyPr wrap="square" rtlCol="0">
            <a:spAutoFit/>
          </a:bodyPr>
          <a:lstStyle/>
          <a:p>
            <a:r>
              <a:rPr lang="en-US" dirty="0" smtClean="0"/>
              <a:t>So </a:t>
            </a:r>
            <a:r>
              <a:rPr lang="en-US" dirty="0" err="1" smtClean="0"/>
              <a:t>sánh</a:t>
            </a:r>
            <a:r>
              <a:rPr lang="en-US" dirty="0" smtClean="0"/>
              <a:t> </a:t>
            </a:r>
            <a:r>
              <a:rPr lang="en-US" dirty="0" err="1" smtClean="0"/>
              <a:t>hiệu</a:t>
            </a:r>
            <a:r>
              <a:rPr lang="en-US" dirty="0" smtClean="0"/>
              <a:t> </a:t>
            </a:r>
            <a:r>
              <a:rPr lang="en-US" dirty="0" err="1" smtClean="0"/>
              <a:t>năng</a:t>
            </a:r>
            <a:r>
              <a:rPr lang="en-US" dirty="0" smtClean="0"/>
              <a:t> </a:t>
            </a:r>
            <a:r>
              <a:rPr lang="en-US" dirty="0" err="1" smtClean="0"/>
              <a:t>xử</a:t>
            </a:r>
            <a:r>
              <a:rPr lang="en-US" dirty="0" smtClean="0"/>
              <a:t> </a:t>
            </a:r>
            <a:r>
              <a:rPr lang="en-US" dirty="0" err="1" smtClean="0"/>
              <a:t>lý</a:t>
            </a:r>
            <a:r>
              <a:rPr lang="en-US" dirty="0" smtClean="0"/>
              <a:t> </a:t>
            </a:r>
            <a:r>
              <a:rPr lang="en-US" dirty="0" err="1" smtClean="0"/>
              <a:t>của</a:t>
            </a:r>
            <a:r>
              <a:rPr lang="en-US" dirty="0" smtClean="0"/>
              <a:t> </a:t>
            </a:r>
            <a:r>
              <a:rPr lang="en-US" dirty="0" err="1" smtClean="0"/>
              <a:t>thiết</a:t>
            </a:r>
            <a:r>
              <a:rPr lang="en-US" dirty="0" smtClean="0"/>
              <a:t> </a:t>
            </a:r>
            <a:r>
              <a:rPr lang="en-US" dirty="0" err="1" smtClean="0"/>
              <a:t>kế</a:t>
            </a:r>
            <a:r>
              <a:rPr lang="en-US" dirty="0" smtClean="0"/>
              <a:t> </a:t>
            </a:r>
            <a:r>
              <a:rPr lang="en-US" dirty="0" err="1" smtClean="0"/>
              <a:t>đa</a:t>
            </a:r>
            <a:r>
              <a:rPr lang="en-US" dirty="0" smtClean="0"/>
              <a:t> </a:t>
            </a:r>
            <a:r>
              <a:rPr lang="en-US" dirty="0" err="1" smtClean="0"/>
              <a:t>xung</a:t>
            </a:r>
            <a:r>
              <a:rPr lang="en-US" dirty="0" smtClean="0"/>
              <a:t> </a:t>
            </a:r>
            <a:r>
              <a:rPr lang="en-US" dirty="0" err="1" smtClean="0"/>
              <a:t>nhịp</a:t>
            </a:r>
            <a:r>
              <a:rPr lang="en-US" dirty="0" smtClean="0"/>
              <a:t> </a:t>
            </a:r>
            <a:r>
              <a:rPr lang="en-US" dirty="0" err="1" smtClean="0"/>
              <a:t>và</a:t>
            </a:r>
            <a:r>
              <a:rPr lang="en-US" dirty="0" smtClean="0"/>
              <a:t> </a:t>
            </a:r>
            <a:r>
              <a:rPr lang="en-US" dirty="0" err="1" smtClean="0"/>
              <a:t>thiết</a:t>
            </a:r>
            <a:r>
              <a:rPr lang="en-US" dirty="0" smtClean="0"/>
              <a:t> </a:t>
            </a:r>
            <a:r>
              <a:rPr lang="en-US" dirty="0" err="1" smtClean="0"/>
              <a:t>đơn</a:t>
            </a:r>
            <a:r>
              <a:rPr lang="en-US" dirty="0" smtClean="0"/>
              <a:t> </a:t>
            </a:r>
            <a:r>
              <a:rPr lang="en-US" dirty="0" err="1" smtClean="0"/>
              <a:t>xung</a:t>
            </a:r>
            <a:r>
              <a:rPr lang="en-US" dirty="0" smtClean="0"/>
              <a:t> </a:t>
            </a:r>
            <a:r>
              <a:rPr lang="en-US" dirty="0" err="1" smtClean="0"/>
              <a:t>nhịp</a:t>
            </a:r>
            <a:r>
              <a:rPr lang="en-US" dirty="0" smtClean="0"/>
              <a:t>, </a:t>
            </a:r>
            <a:r>
              <a:rPr lang="en-US" dirty="0" err="1" smtClean="0"/>
              <a:t>biết</a:t>
            </a:r>
            <a:r>
              <a:rPr lang="en-US" dirty="0" smtClean="0"/>
              <a:t> </a:t>
            </a:r>
            <a:r>
              <a:rPr lang="en-US" dirty="0" err="1" smtClean="0"/>
              <a:t>tần</a:t>
            </a:r>
            <a:r>
              <a:rPr lang="en-US" dirty="0" smtClean="0"/>
              <a:t> </a:t>
            </a:r>
            <a:r>
              <a:rPr lang="en-US" dirty="0" err="1" smtClean="0"/>
              <a:t>suất</a:t>
            </a:r>
            <a:r>
              <a:rPr lang="en-US" dirty="0" smtClean="0"/>
              <a:t> </a:t>
            </a:r>
            <a:r>
              <a:rPr lang="en-US" dirty="0" err="1" smtClean="0"/>
              <a:t>xuất</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lệnh</a:t>
            </a:r>
            <a:r>
              <a:rPr lang="en-US" dirty="0" smtClean="0"/>
              <a:t> </a:t>
            </a:r>
            <a:r>
              <a:rPr lang="en-US" dirty="0" err="1" smtClean="0"/>
              <a:t>như</a:t>
            </a:r>
            <a:r>
              <a:rPr lang="en-US" dirty="0" smtClean="0"/>
              <a:t> </a:t>
            </a:r>
            <a:r>
              <a:rPr lang="en-US" dirty="0" err="1" smtClean="0"/>
              <a:t>sau</a:t>
            </a:r>
            <a:r>
              <a:rPr lang="en-US" dirty="0" smtClean="0"/>
              <a:t>:</a:t>
            </a:r>
          </a:p>
          <a:p>
            <a:endParaRPr lang="en-US" dirty="0"/>
          </a:p>
          <a:p>
            <a:r>
              <a:rPr lang="en-US" dirty="0" err="1" smtClean="0"/>
              <a:t>lw</a:t>
            </a:r>
            <a:r>
              <a:rPr lang="en-US" dirty="0" smtClean="0"/>
              <a:t> : 20%</a:t>
            </a:r>
          </a:p>
          <a:p>
            <a:r>
              <a:rPr lang="en-US" dirty="0" err="1" smtClean="0"/>
              <a:t>sw</a:t>
            </a:r>
            <a:r>
              <a:rPr lang="en-US" dirty="0" smtClean="0"/>
              <a:t>: 20%</a:t>
            </a:r>
          </a:p>
          <a:p>
            <a:r>
              <a:rPr lang="en-US" dirty="0" smtClean="0"/>
              <a:t>R - : 45 %</a:t>
            </a:r>
          </a:p>
          <a:p>
            <a:r>
              <a:rPr lang="en-US" dirty="0" err="1" smtClean="0"/>
              <a:t>beq</a:t>
            </a:r>
            <a:r>
              <a:rPr lang="en-US" dirty="0" smtClean="0"/>
              <a:t>: 15%</a:t>
            </a:r>
            <a:endParaRPr lang="en-US" dirty="0"/>
          </a:p>
          <a:p>
            <a:endParaRPr lang="en-US" dirty="0"/>
          </a:p>
        </p:txBody>
      </p:sp>
    </p:spTree>
    <p:extLst>
      <p:ext uri="{BB962C8B-B14F-4D97-AF65-F5344CB8AC3E}">
        <p14:creationId xmlns:p14="http://schemas.microsoft.com/office/powerpoint/2010/main" val="40310632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Arial"/>
                <a:cs typeface="Arial"/>
              </a:rPr>
              <a:t>Thiết</a:t>
            </a:r>
            <a:r>
              <a:rPr lang="en-US" b="1" dirty="0" smtClean="0">
                <a:latin typeface="Arial"/>
                <a:cs typeface="Arial"/>
              </a:rPr>
              <a:t> </a:t>
            </a:r>
            <a:r>
              <a:rPr lang="en-US" b="1" dirty="0" err="1" smtClean="0">
                <a:latin typeface="Arial"/>
                <a:cs typeface="Arial"/>
              </a:rPr>
              <a:t>kế</a:t>
            </a:r>
            <a:r>
              <a:rPr lang="en-US" b="1" dirty="0" smtClean="0">
                <a:latin typeface="Arial"/>
                <a:cs typeface="Arial"/>
              </a:rPr>
              <a:t> </a:t>
            </a:r>
            <a:r>
              <a:rPr lang="en-US" b="1" dirty="0" err="1" smtClean="0">
                <a:latin typeface="Arial"/>
                <a:cs typeface="Arial"/>
              </a:rPr>
              <a:t>đơn</a:t>
            </a:r>
            <a:r>
              <a:rPr lang="en-US" b="1" dirty="0" smtClean="0">
                <a:latin typeface="Arial"/>
                <a:cs typeface="Arial"/>
              </a:rPr>
              <a:t> </a:t>
            </a:r>
            <a:r>
              <a:rPr lang="en-US" b="1" dirty="0" err="1" smtClean="0">
                <a:latin typeface="Arial"/>
                <a:cs typeface="Arial"/>
              </a:rPr>
              <a:t>xung</a:t>
            </a:r>
            <a:r>
              <a:rPr lang="en-US" b="1" dirty="0" smtClean="0">
                <a:latin typeface="Arial"/>
                <a:cs typeface="Arial"/>
              </a:rPr>
              <a:t> </a:t>
            </a:r>
            <a:r>
              <a:rPr lang="en-US" b="1" dirty="0" err="1" smtClean="0">
                <a:latin typeface="Arial"/>
                <a:cs typeface="Arial"/>
              </a:rPr>
              <a:t>nhịp</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68</a:t>
            </a:fld>
            <a:endParaRPr 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3751104261"/>
              </p:ext>
            </p:extLst>
          </p:nvPr>
        </p:nvGraphicFramePr>
        <p:xfrm>
          <a:off x="381000" y="2209800"/>
          <a:ext cx="8686800" cy="4114800"/>
        </p:xfrm>
        <a:graphic>
          <a:graphicData uri="http://schemas.openxmlformats.org/presentationml/2006/ole">
            <mc:AlternateContent xmlns:mc="http://schemas.openxmlformats.org/markup-compatibility/2006">
              <mc:Choice xmlns:v="urn:schemas-microsoft-com:vml" Requires="v">
                <p:oleObj spid="_x0000_s17524" r:id="rId3" imgW="5562600" imgH="2524125" progId="">
                  <p:embed/>
                </p:oleObj>
              </mc:Choice>
              <mc:Fallback>
                <p:oleObj r:id="rId3" imgW="5562600" imgH="252412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209800"/>
                        <a:ext cx="86868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 Box 5"/>
          <p:cNvSpPr txBox="1">
            <a:spLocks noChangeArrowheads="1"/>
          </p:cNvSpPr>
          <p:nvPr/>
        </p:nvSpPr>
        <p:spPr bwMode="auto">
          <a:xfrm>
            <a:off x="6324600" y="2209800"/>
            <a:ext cx="2630488" cy="701675"/>
          </a:xfrm>
          <a:prstGeom prst="rect">
            <a:avLst/>
          </a:prstGeom>
          <a:gradFill rotWithShape="1">
            <a:gsLst>
              <a:gs pos="0">
                <a:schemeClr val="folHlink">
                  <a:alpha val="50000"/>
                </a:schemeClr>
              </a:gs>
              <a:gs pos="100000">
                <a:schemeClr val="folHlink">
                  <a:gamma/>
                  <a:shade val="46275"/>
                  <a:invGamma/>
                  <a:alpha val="50000"/>
                </a:schemeClr>
              </a:gs>
            </a:gsLst>
            <a:lin ang="5400000" scaled="1"/>
          </a:gradFill>
          <a:ln w="9525">
            <a:noFill/>
            <a:miter lim="800000"/>
            <a:headEnd/>
            <a:tailEnd/>
          </a:ln>
          <a:effectLst/>
        </p:spPr>
        <p:txBody>
          <a:bodyPr wrap="none">
            <a:spAutoFit/>
          </a:bodyPr>
          <a:lstStyle/>
          <a:p>
            <a:r>
              <a:rPr lang="en-US" sz="2000" dirty="0">
                <a:effectLst/>
                <a:latin typeface="Arial" charset="0"/>
              </a:rPr>
              <a:t>Clock rate = 125 MHz</a:t>
            </a:r>
          </a:p>
          <a:p>
            <a:r>
              <a:rPr lang="en-US" sz="2000" dirty="0">
                <a:effectLst/>
                <a:latin typeface="Arial" charset="0"/>
              </a:rPr>
              <a:t>CPI = 1  (125 MIPS)</a:t>
            </a:r>
          </a:p>
        </p:txBody>
      </p:sp>
    </p:spTree>
    <p:extLst>
      <p:ext uri="{BB962C8B-B14F-4D97-AF65-F5344CB8AC3E}">
        <p14:creationId xmlns:p14="http://schemas.microsoft.com/office/powerpoint/2010/main" val="643870423"/>
      </p:ext>
    </p:extLst>
  </p:cSld>
  <p:clrMapOvr>
    <a:masterClrMapping/>
  </p:clrMapOvr>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latin typeface="Arial"/>
                <a:cs typeface="Arial"/>
              </a:rPr>
              <a:t>Thiết</a:t>
            </a:r>
            <a:r>
              <a:rPr lang="en-US" b="1" dirty="0" smtClean="0">
                <a:latin typeface="Arial"/>
                <a:cs typeface="Arial"/>
              </a:rPr>
              <a:t> </a:t>
            </a:r>
            <a:r>
              <a:rPr lang="en-US" b="1" dirty="0" err="1" smtClean="0">
                <a:latin typeface="Arial"/>
                <a:cs typeface="Arial"/>
              </a:rPr>
              <a:t>kế</a:t>
            </a:r>
            <a:r>
              <a:rPr lang="en-US" b="1" dirty="0" smtClean="0">
                <a:latin typeface="Arial"/>
                <a:cs typeface="Arial"/>
              </a:rPr>
              <a:t> </a:t>
            </a:r>
            <a:r>
              <a:rPr lang="en-US" b="1" dirty="0" err="1" smtClean="0">
                <a:latin typeface="Arial"/>
                <a:cs typeface="Arial"/>
              </a:rPr>
              <a:t>đa</a:t>
            </a:r>
            <a:r>
              <a:rPr lang="en-US" b="1" dirty="0" smtClean="0">
                <a:latin typeface="Arial"/>
                <a:cs typeface="Arial"/>
              </a:rPr>
              <a:t> </a:t>
            </a:r>
            <a:r>
              <a:rPr lang="en-US" b="1" dirty="0" err="1" smtClean="0">
                <a:latin typeface="Arial"/>
                <a:cs typeface="Arial"/>
              </a:rPr>
              <a:t>xung</a:t>
            </a:r>
            <a:r>
              <a:rPr lang="en-US" b="1" dirty="0" smtClean="0">
                <a:latin typeface="Arial"/>
                <a:cs typeface="Arial"/>
              </a:rPr>
              <a:t> </a:t>
            </a:r>
            <a:r>
              <a:rPr lang="en-US" b="1" dirty="0" err="1" smtClean="0">
                <a:latin typeface="Arial"/>
                <a:cs typeface="Arial"/>
              </a:rPr>
              <a:t>nhịp</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69</a:t>
            </a:fld>
            <a:endParaRPr lang="en-US" dirty="0"/>
          </a:p>
        </p:txBody>
      </p:sp>
      <p:sp>
        <p:nvSpPr>
          <p:cNvPr id="7" name="Text Box 5"/>
          <p:cNvSpPr txBox="1">
            <a:spLocks noChangeArrowheads="1"/>
          </p:cNvSpPr>
          <p:nvPr/>
        </p:nvSpPr>
        <p:spPr bwMode="auto">
          <a:xfrm>
            <a:off x="5486400" y="1752600"/>
            <a:ext cx="2630488" cy="762000"/>
          </a:xfrm>
          <a:prstGeom prst="rect">
            <a:avLst/>
          </a:prstGeom>
          <a:gradFill rotWithShape="1">
            <a:gsLst>
              <a:gs pos="0">
                <a:schemeClr val="folHlink">
                  <a:alpha val="50000"/>
                </a:schemeClr>
              </a:gs>
              <a:gs pos="100000">
                <a:schemeClr val="folHlink">
                  <a:gamma/>
                  <a:shade val="46275"/>
                  <a:invGamma/>
                  <a:alpha val="50000"/>
                </a:schemeClr>
              </a:gs>
            </a:gsLst>
            <a:lin ang="5400000" scaled="1"/>
          </a:gradFill>
          <a:ln w="9525">
            <a:noFill/>
            <a:miter lim="800000"/>
            <a:headEnd/>
            <a:tailEnd/>
          </a:ln>
          <a:effectLst/>
        </p:spPr>
        <p:txBody>
          <a:bodyPr wrap="none">
            <a:spAutoFit/>
          </a:bodyPr>
          <a:lstStyle/>
          <a:p>
            <a:r>
              <a:rPr lang="en-US" sz="2000" dirty="0">
                <a:effectLst/>
                <a:latin typeface="Arial" charset="0"/>
              </a:rPr>
              <a:t>Clock rate = 500 MHz</a:t>
            </a:r>
          </a:p>
          <a:p>
            <a:r>
              <a:rPr lang="en-US" sz="2000" dirty="0">
                <a:effectLst/>
                <a:latin typeface="Arial" charset="0"/>
              </a:rPr>
              <a:t>CPI</a:t>
            </a:r>
            <a:r>
              <a:rPr lang="en-US" sz="1400" dirty="0">
                <a:effectLst/>
                <a:latin typeface="Arial" charset="0"/>
              </a:rPr>
              <a:t> </a:t>
            </a:r>
            <a:r>
              <a:rPr lang="en-US" sz="2000" dirty="0">
                <a:effectLst/>
                <a:latin typeface="Arial" charset="0"/>
                <a:sym typeface="Symbol" pitchFamily="18" charset="2"/>
              </a:rPr>
              <a:t></a:t>
            </a:r>
            <a:r>
              <a:rPr lang="en-US" sz="1400" dirty="0">
                <a:effectLst/>
                <a:latin typeface="Arial" charset="0"/>
              </a:rPr>
              <a:t> </a:t>
            </a:r>
            <a:r>
              <a:rPr lang="en-US" sz="2000" dirty="0">
                <a:effectLst/>
                <a:latin typeface="Arial" charset="0"/>
              </a:rPr>
              <a:t>4  (</a:t>
            </a:r>
            <a:r>
              <a:rPr lang="en-US" dirty="0">
                <a:effectLst/>
                <a:sym typeface="Symbol" pitchFamily="18" charset="2"/>
              </a:rPr>
              <a:t></a:t>
            </a:r>
            <a:r>
              <a:rPr lang="en-US" sz="1400" dirty="0">
                <a:effectLst/>
              </a:rPr>
              <a:t> </a:t>
            </a:r>
            <a:r>
              <a:rPr lang="en-US" sz="2000" dirty="0">
                <a:effectLst/>
                <a:latin typeface="Arial" charset="0"/>
              </a:rPr>
              <a:t>125</a:t>
            </a:r>
            <a:r>
              <a:rPr lang="en-US" sz="1400" dirty="0">
                <a:effectLst/>
                <a:latin typeface="Arial" charset="0"/>
              </a:rPr>
              <a:t> </a:t>
            </a:r>
            <a:r>
              <a:rPr lang="en-US" sz="2000" dirty="0">
                <a:effectLst/>
                <a:latin typeface="Arial" charset="0"/>
              </a:rPr>
              <a:t>MIPS)</a:t>
            </a:r>
          </a:p>
        </p:txBody>
      </p:sp>
      <p:grpSp>
        <p:nvGrpSpPr>
          <p:cNvPr id="8" name="Group 11"/>
          <p:cNvGrpSpPr>
            <a:grpSpLocks/>
          </p:cNvGrpSpPr>
          <p:nvPr/>
        </p:nvGrpSpPr>
        <p:grpSpPr bwMode="auto">
          <a:xfrm>
            <a:off x="381000" y="2438400"/>
            <a:ext cx="8610600" cy="4232275"/>
            <a:chOff x="192" y="912"/>
            <a:chExt cx="5424" cy="2666"/>
          </a:xfrm>
        </p:grpSpPr>
        <p:graphicFrame>
          <p:nvGraphicFramePr>
            <p:cNvPr id="9" name="Object 12"/>
            <p:cNvGraphicFramePr>
              <a:graphicFrameLocks noChangeAspect="1"/>
            </p:cNvGraphicFramePr>
            <p:nvPr/>
          </p:nvGraphicFramePr>
          <p:xfrm>
            <a:off x="192" y="912"/>
            <a:ext cx="5424" cy="2666"/>
          </p:xfrm>
          <a:graphic>
            <a:graphicData uri="http://schemas.openxmlformats.org/presentationml/2006/ole">
              <mc:AlternateContent xmlns:mc="http://schemas.openxmlformats.org/markup-compatibility/2006">
                <mc:Choice xmlns:v="urn:schemas-microsoft-com:vml" Requires="v">
                  <p:oleObj spid="_x0000_s18548" r:id="rId3" imgW="5581650" imgH="2638425" progId="">
                    <p:embed/>
                  </p:oleObj>
                </mc:Choice>
                <mc:Fallback>
                  <p:oleObj r:id="rId3" imgW="5581650" imgH="263842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 y="912"/>
                          <a:ext cx="5424" cy="266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3"/>
            <p:cNvSpPr>
              <a:spLocks noChangeShapeType="1"/>
            </p:cNvSpPr>
            <p:nvPr/>
          </p:nvSpPr>
          <p:spPr bwMode="auto">
            <a:xfrm>
              <a:off x="1920" y="1370"/>
              <a:ext cx="0" cy="1278"/>
            </a:xfrm>
            <a:prstGeom prst="line">
              <a:avLst/>
            </a:prstGeom>
            <a:noFill/>
            <a:ln w="19050">
              <a:solidFill>
                <a:srgbClr val="FF3300"/>
              </a:solidFill>
              <a:round/>
              <a:headEnd type="oval" w="med" len="med"/>
              <a:tailEnd/>
            </a:ln>
            <a:effectLst/>
          </p:spPr>
          <p:txBody>
            <a:bodyPr/>
            <a:lstStyle/>
            <a:p>
              <a:endParaRPr lang="en-US"/>
            </a:p>
          </p:txBody>
        </p:sp>
        <p:sp>
          <p:nvSpPr>
            <p:cNvPr id="11" name="Line 14"/>
            <p:cNvSpPr>
              <a:spLocks noChangeShapeType="1"/>
            </p:cNvSpPr>
            <p:nvPr/>
          </p:nvSpPr>
          <p:spPr bwMode="auto">
            <a:xfrm>
              <a:off x="1920" y="2648"/>
              <a:ext cx="432" cy="0"/>
            </a:xfrm>
            <a:prstGeom prst="line">
              <a:avLst/>
            </a:prstGeom>
            <a:noFill/>
            <a:ln w="19050">
              <a:solidFill>
                <a:srgbClr val="FF3300"/>
              </a:solidFill>
              <a:round/>
              <a:headEnd/>
              <a:tailEnd type="triangle" w="med" len="med"/>
            </a:ln>
            <a:effectLst/>
          </p:spPr>
          <p:txBody>
            <a:bodyPr/>
            <a:lstStyle/>
            <a:p>
              <a:endParaRPr lang="en-US"/>
            </a:p>
          </p:txBody>
        </p:sp>
        <p:sp>
          <p:nvSpPr>
            <p:cNvPr id="12" name="Text Box 15"/>
            <p:cNvSpPr txBox="1">
              <a:spLocks noChangeArrowheads="1"/>
            </p:cNvSpPr>
            <p:nvPr/>
          </p:nvSpPr>
          <p:spPr bwMode="auto">
            <a:xfrm>
              <a:off x="2352" y="2496"/>
              <a:ext cx="160" cy="212"/>
            </a:xfrm>
            <a:prstGeom prst="rect">
              <a:avLst/>
            </a:prstGeom>
            <a:noFill/>
            <a:ln w="9525">
              <a:noFill/>
              <a:miter lim="800000"/>
              <a:headEnd/>
              <a:tailEnd/>
            </a:ln>
            <a:effectLst/>
          </p:spPr>
          <p:txBody>
            <a:bodyPr wrap="none">
              <a:spAutoFit/>
            </a:bodyPr>
            <a:lstStyle/>
            <a:p>
              <a:pPr>
                <a:lnSpc>
                  <a:spcPct val="80000"/>
                </a:lnSpc>
              </a:pPr>
              <a:endParaRPr lang="en-US" sz="1000">
                <a:solidFill>
                  <a:srgbClr val="FF3300"/>
                </a:solidFill>
                <a:effectLst/>
                <a:latin typeface="Arial" charset="0"/>
                <a:cs typeface="Arial" charset="0"/>
              </a:endParaRPr>
            </a:p>
            <a:p>
              <a:pPr>
                <a:lnSpc>
                  <a:spcPct val="80000"/>
                </a:lnSpc>
              </a:pPr>
              <a:r>
                <a:rPr lang="en-US" sz="1000" b="1">
                  <a:solidFill>
                    <a:srgbClr val="FF3300"/>
                  </a:solidFill>
                  <a:effectLst/>
                  <a:latin typeface="Arial" charset="0"/>
                  <a:cs typeface="Arial" charset="0"/>
                </a:rPr>
                <a:t>2</a:t>
              </a:r>
            </a:p>
          </p:txBody>
        </p:sp>
      </p:grpSp>
    </p:spTree>
    <p:extLst>
      <p:ext uri="{BB962C8B-B14F-4D97-AF65-F5344CB8AC3E}">
        <p14:creationId xmlns:p14="http://schemas.microsoft.com/office/powerpoint/2010/main" val="32953195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6508377" cy="1143000"/>
          </a:xfrm>
        </p:spPr>
        <p:txBody>
          <a:bodyPr/>
          <a:lstStyle/>
          <a:p>
            <a:r>
              <a:rPr lang="en-US" b="1" dirty="0" err="1" smtClean="0">
                <a:latin typeface="Arial"/>
                <a:cs typeface="Arial"/>
              </a:rPr>
              <a:t>Thiết</a:t>
            </a:r>
            <a:r>
              <a:rPr lang="en-US" b="1" dirty="0" smtClean="0">
                <a:latin typeface="Arial"/>
                <a:cs typeface="Arial"/>
              </a:rPr>
              <a:t> </a:t>
            </a:r>
            <a:r>
              <a:rPr lang="en-US" b="1" dirty="0" err="1" smtClean="0">
                <a:latin typeface="Arial"/>
                <a:cs typeface="Arial"/>
              </a:rPr>
              <a:t>kế</a:t>
            </a:r>
            <a:r>
              <a:rPr lang="en-US" b="1" dirty="0" smtClean="0">
                <a:latin typeface="Arial"/>
                <a:cs typeface="Arial"/>
              </a:rPr>
              <a:t> </a:t>
            </a:r>
            <a:r>
              <a:rPr lang="en-US" b="1" dirty="0" err="1" smtClean="0">
                <a:latin typeface="Arial"/>
                <a:cs typeface="Arial"/>
              </a:rPr>
              <a:t>đơn</a:t>
            </a:r>
            <a:r>
              <a:rPr lang="en-US" b="1" dirty="0" smtClean="0">
                <a:latin typeface="Arial"/>
                <a:cs typeface="Arial"/>
              </a:rPr>
              <a:t> </a:t>
            </a:r>
            <a:r>
              <a:rPr lang="en-US" b="1" dirty="0" err="1" smtClean="0">
                <a:latin typeface="Arial"/>
                <a:cs typeface="Arial"/>
              </a:rPr>
              <a:t>xung</a:t>
            </a:r>
            <a:r>
              <a:rPr lang="en-US" b="1" dirty="0" smtClean="0">
                <a:latin typeface="Arial"/>
                <a:cs typeface="Arial"/>
              </a:rPr>
              <a:t> </a:t>
            </a:r>
            <a:r>
              <a:rPr lang="en-US" b="1" dirty="0" err="1" smtClean="0">
                <a:latin typeface="Arial"/>
                <a:cs typeface="Arial"/>
              </a:rPr>
              <a:t>nhịp</a:t>
            </a:r>
            <a:endParaRPr lang="en-US" dirty="0">
              <a:latin typeface="Arial"/>
              <a:cs typeface="Arial"/>
            </a:endParaRPr>
          </a:p>
        </p:txBody>
      </p:sp>
      <p:sp>
        <p:nvSpPr>
          <p:cNvPr id="3" name="Content Placeholder 2"/>
          <p:cNvSpPr>
            <a:spLocks noGrp="1"/>
          </p:cNvSpPr>
          <p:nvPr>
            <p:ph idx="1"/>
          </p:nvPr>
        </p:nvSpPr>
        <p:spPr>
          <a:xfrm>
            <a:off x="313113" y="1828800"/>
            <a:ext cx="8595360" cy="2241388"/>
          </a:xfrm>
        </p:spPr>
        <p:txBody>
          <a:bodyPr>
            <a:normAutofit fontScale="85000" lnSpcReduction="10000"/>
          </a:bodyPr>
          <a:lstStyle/>
          <a:p>
            <a:r>
              <a:rPr lang="en-US" dirty="0" err="1" smtClean="0">
                <a:latin typeface="Arial"/>
                <a:cs typeface="Arial"/>
              </a:rPr>
              <a:t>Thiết</a:t>
            </a:r>
            <a:r>
              <a:rPr lang="en-US" dirty="0" smtClean="0">
                <a:latin typeface="Arial"/>
                <a:cs typeface="Arial"/>
              </a:rPr>
              <a:t> </a:t>
            </a:r>
            <a:r>
              <a:rPr lang="en-US" dirty="0" err="1" smtClean="0">
                <a:latin typeface="Arial"/>
                <a:cs typeface="Arial"/>
              </a:rPr>
              <a:t>kế</a:t>
            </a:r>
            <a:r>
              <a:rPr lang="en-US" dirty="0" smtClean="0">
                <a:latin typeface="Arial"/>
                <a:cs typeface="Arial"/>
              </a:rPr>
              <a:t> </a:t>
            </a:r>
            <a:r>
              <a:rPr lang="en-US" dirty="0" err="1" smtClean="0">
                <a:latin typeface="Arial"/>
                <a:cs typeface="Arial"/>
              </a:rPr>
              <a:t>xử</a:t>
            </a:r>
            <a:r>
              <a:rPr lang="en-US" dirty="0" smtClean="0">
                <a:latin typeface="Arial"/>
                <a:cs typeface="Arial"/>
              </a:rPr>
              <a:t> </a:t>
            </a:r>
            <a:r>
              <a:rPr lang="en-US" dirty="0" err="1" smtClean="0">
                <a:latin typeface="Arial"/>
                <a:cs typeface="Arial"/>
              </a:rPr>
              <a:t>lý</a:t>
            </a:r>
            <a:r>
              <a:rPr lang="en-US" dirty="0" smtClean="0">
                <a:latin typeface="Arial"/>
                <a:cs typeface="Arial"/>
              </a:rPr>
              <a:t> </a:t>
            </a:r>
            <a:r>
              <a:rPr lang="en-US" dirty="0" err="1" smtClean="0">
                <a:latin typeface="Arial"/>
                <a:cs typeface="Arial"/>
              </a:rPr>
              <a:t>một</a:t>
            </a:r>
            <a:r>
              <a:rPr lang="en-US" dirty="0" smtClean="0">
                <a:latin typeface="Arial"/>
                <a:cs typeface="Arial"/>
              </a:rPr>
              <a:t> </a:t>
            </a:r>
            <a:r>
              <a:rPr lang="en-US" dirty="0" err="1" smtClean="0">
                <a:latin typeface="Arial"/>
                <a:cs typeface="Arial"/>
              </a:rPr>
              <a:t>lệnh</a:t>
            </a:r>
            <a:r>
              <a:rPr lang="en-US" dirty="0" smtClean="0">
                <a:latin typeface="Arial"/>
                <a:cs typeface="Arial"/>
              </a:rPr>
              <a:t> </a:t>
            </a:r>
            <a:r>
              <a:rPr lang="en-US" dirty="0" err="1" smtClean="0">
                <a:latin typeface="Arial"/>
                <a:cs typeface="Arial"/>
              </a:rPr>
              <a:t>trong</a:t>
            </a:r>
            <a:r>
              <a:rPr lang="en-US" dirty="0">
                <a:latin typeface="Arial"/>
                <a:cs typeface="Arial"/>
              </a:rPr>
              <a:t> </a:t>
            </a:r>
            <a:r>
              <a:rPr lang="en-US" dirty="0" err="1" smtClean="0">
                <a:latin typeface="Arial"/>
                <a:cs typeface="Arial"/>
              </a:rPr>
              <a:t>một</a:t>
            </a:r>
            <a:r>
              <a:rPr lang="en-US" dirty="0" smtClean="0">
                <a:latin typeface="Arial"/>
                <a:cs typeface="Arial"/>
              </a:rPr>
              <a:t> </a:t>
            </a:r>
            <a:r>
              <a:rPr lang="en-US" dirty="0" err="1" smtClean="0">
                <a:latin typeface="Arial"/>
                <a:cs typeface="Arial"/>
              </a:rPr>
              <a:t>chu</a:t>
            </a:r>
            <a:r>
              <a:rPr lang="en-US" dirty="0" smtClean="0">
                <a:latin typeface="Arial"/>
                <a:cs typeface="Arial"/>
              </a:rPr>
              <a:t> </a:t>
            </a:r>
            <a:r>
              <a:rPr lang="en-US" dirty="0" err="1" smtClean="0">
                <a:latin typeface="Arial"/>
                <a:cs typeface="Arial"/>
              </a:rPr>
              <a:t>kỳ</a:t>
            </a:r>
            <a:r>
              <a:rPr lang="en-US" dirty="0" smtClean="0">
                <a:latin typeface="Arial"/>
                <a:cs typeface="Arial"/>
              </a:rPr>
              <a:t> </a:t>
            </a:r>
            <a:r>
              <a:rPr lang="en-US" dirty="0" err="1" smtClean="0">
                <a:latin typeface="Arial"/>
                <a:cs typeface="Arial"/>
              </a:rPr>
              <a:t>đồng</a:t>
            </a:r>
            <a:r>
              <a:rPr lang="en-US" dirty="0" smtClean="0">
                <a:latin typeface="Arial"/>
                <a:cs typeface="Arial"/>
              </a:rPr>
              <a:t> </a:t>
            </a:r>
            <a:r>
              <a:rPr lang="en-US" dirty="0" err="1" smtClean="0">
                <a:latin typeface="Arial"/>
                <a:cs typeface="Arial"/>
              </a:rPr>
              <a:t>hồ</a:t>
            </a:r>
            <a:r>
              <a:rPr lang="en-US" dirty="0" smtClean="0">
                <a:latin typeface="Arial"/>
                <a:cs typeface="Arial"/>
              </a:rPr>
              <a:t> </a:t>
            </a:r>
          </a:p>
          <a:p>
            <a:r>
              <a:rPr lang="en-US" b="1" dirty="0" err="1" smtClean="0">
                <a:latin typeface="Arial"/>
                <a:cs typeface="Arial"/>
              </a:rPr>
              <a:t>Các</a:t>
            </a:r>
            <a:r>
              <a:rPr lang="en-US" b="1" dirty="0" smtClean="0">
                <a:latin typeface="Arial"/>
                <a:cs typeface="Arial"/>
              </a:rPr>
              <a:t> </a:t>
            </a:r>
            <a:r>
              <a:rPr lang="en-US" b="1" dirty="0" err="1" smtClean="0">
                <a:latin typeface="Arial"/>
                <a:cs typeface="Arial"/>
              </a:rPr>
              <a:t>khối</a:t>
            </a:r>
            <a:r>
              <a:rPr lang="en-US" b="1" dirty="0" smtClean="0">
                <a:latin typeface="Arial"/>
                <a:cs typeface="Arial"/>
              </a:rPr>
              <a:t> </a:t>
            </a:r>
            <a:r>
              <a:rPr lang="en-US" b="1" dirty="0" err="1" smtClean="0">
                <a:latin typeface="Arial"/>
                <a:cs typeface="Arial"/>
              </a:rPr>
              <a:t>xử</a:t>
            </a:r>
            <a:r>
              <a:rPr lang="en-US" b="1" dirty="0" smtClean="0">
                <a:latin typeface="Arial"/>
                <a:cs typeface="Arial"/>
              </a:rPr>
              <a:t> </a:t>
            </a:r>
            <a:r>
              <a:rPr lang="en-US" b="1" dirty="0" err="1" smtClean="0">
                <a:latin typeface="Arial"/>
                <a:cs typeface="Arial"/>
              </a:rPr>
              <a:t>lý</a:t>
            </a:r>
            <a:r>
              <a:rPr lang="en-US" b="1" dirty="0" smtClean="0">
                <a:latin typeface="Arial"/>
                <a:cs typeface="Arial"/>
              </a:rPr>
              <a:t> </a:t>
            </a:r>
            <a:r>
              <a:rPr lang="en-US" b="1" dirty="0" err="1" smtClean="0">
                <a:latin typeface="Arial"/>
                <a:cs typeface="Arial"/>
              </a:rPr>
              <a:t>cơ</a:t>
            </a:r>
            <a:r>
              <a:rPr lang="en-US" b="1" dirty="0" smtClean="0">
                <a:latin typeface="Arial"/>
                <a:cs typeface="Arial"/>
              </a:rPr>
              <a:t> </a:t>
            </a:r>
            <a:r>
              <a:rPr lang="en-US" b="1" dirty="0" err="1" smtClean="0">
                <a:latin typeface="Arial"/>
                <a:cs typeface="Arial"/>
              </a:rPr>
              <a:t>bản</a:t>
            </a:r>
            <a:r>
              <a:rPr lang="en-US" b="1" dirty="0" smtClean="0">
                <a:latin typeface="Arial"/>
                <a:cs typeface="Arial"/>
              </a:rPr>
              <a:t>:</a:t>
            </a:r>
            <a:endParaRPr lang="en-US" b="1" dirty="0">
              <a:latin typeface="Arial"/>
              <a:cs typeface="Arial"/>
            </a:endParaRPr>
          </a:p>
          <a:p>
            <a:pPr marL="228600" lvl="1" indent="0">
              <a:buNone/>
            </a:pPr>
            <a:r>
              <a:rPr lang="en-US" dirty="0">
                <a:latin typeface="Arial"/>
                <a:cs typeface="Arial"/>
              </a:rPr>
              <a:t>– </a:t>
            </a:r>
            <a:r>
              <a:rPr lang="en-US" b="1" dirty="0" smtClean="0">
                <a:latin typeface="Arial"/>
                <a:cs typeface="Arial"/>
              </a:rPr>
              <a:t>Combinational logic </a:t>
            </a:r>
            <a:r>
              <a:rPr lang="en-US" dirty="0" err="1" smtClean="0">
                <a:latin typeface="Arial"/>
                <a:cs typeface="Arial"/>
              </a:rPr>
              <a:t>tạo</a:t>
            </a:r>
            <a:r>
              <a:rPr lang="en-US" dirty="0" smtClean="0">
                <a:latin typeface="Arial"/>
                <a:cs typeface="Arial"/>
              </a:rPr>
              <a:t> </a:t>
            </a:r>
            <a:r>
              <a:rPr lang="en-US" dirty="0" err="1" smtClean="0">
                <a:latin typeface="Arial"/>
                <a:cs typeface="Arial"/>
              </a:rPr>
              <a:t>ra</a:t>
            </a:r>
            <a:r>
              <a:rPr lang="en-US" dirty="0" smtClean="0">
                <a:latin typeface="Arial"/>
                <a:cs typeface="Arial"/>
              </a:rPr>
              <a:t> </a:t>
            </a:r>
            <a:r>
              <a:rPr lang="en-US" b="1" dirty="0">
                <a:latin typeface="Arial"/>
                <a:cs typeface="Arial"/>
              </a:rPr>
              <a:t>next </a:t>
            </a:r>
            <a:r>
              <a:rPr lang="en-US" b="1" dirty="0" smtClean="0">
                <a:latin typeface="Arial"/>
                <a:cs typeface="Arial"/>
              </a:rPr>
              <a:t>state</a:t>
            </a:r>
            <a:endParaRPr lang="en-US" b="1" dirty="0">
              <a:latin typeface="Arial"/>
              <a:cs typeface="Arial"/>
            </a:endParaRPr>
          </a:p>
          <a:p>
            <a:pPr marL="228600" lvl="1" indent="0">
              <a:buNone/>
            </a:pPr>
            <a:r>
              <a:rPr lang="en-US" dirty="0">
                <a:latin typeface="Arial"/>
                <a:cs typeface="Arial"/>
              </a:rPr>
              <a:t>– </a:t>
            </a:r>
            <a:r>
              <a:rPr lang="en-US" b="1" dirty="0" smtClean="0">
                <a:latin typeface="Arial"/>
                <a:cs typeface="Arial"/>
              </a:rPr>
              <a:t>Memories </a:t>
            </a:r>
            <a:r>
              <a:rPr lang="en-US" dirty="0" smtClean="0">
                <a:latin typeface="Arial"/>
                <a:cs typeface="Arial"/>
              </a:rPr>
              <a:t>(latches</a:t>
            </a:r>
            <a:r>
              <a:rPr lang="en-US" dirty="0">
                <a:latin typeface="Arial"/>
                <a:cs typeface="Arial"/>
              </a:rPr>
              <a:t>, RAM) </a:t>
            </a:r>
            <a:r>
              <a:rPr lang="en-US" dirty="0" err="1" smtClean="0">
                <a:latin typeface="Arial"/>
                <a:cs typeface="Arial"/>
              </a:rPr>
              <a:t>lưu</a:t>
            </a:r>
            <a:r>
              <a:rPr lang="en-US" dirty="0" smtClean="0">
                <a:latin typeface="Arial"/>
                <a:cs typeface="Arial"/>
              </a:rPr>
              <a:t> </a:t>
            </a:r>
            <a:r>
              <a:rPr lang="en-US" dirty="0" err="1" smtClean="0">
                <a:latin typeface="Arial"/>
                <a:cs typeface="Arial"/>
              </a:rPr>
              <a:t>trữ</a:t>
            </a:r>
            <a:r>
              <a:rPr lang="en-US" dirty="0" smtClean="0">
                <a:latin typeface="Arial"/>
                <a:cs typeface="Arial"/>
              </a:rPr>
              <a:t> </a:t>
            </a:r>
            <a:r>
              <a:rPr lang="en-US" dirty="0" err="1" smtClean="0">
                <a:latin typeface="Arial"/>
                <a:cs typeface="Arial"/>
              </a:rPr>
              <a:t>trạng</a:t>
            </a:r>
            <a:r>
              <a:rPr lang="en-US" dirty="0" smtClean="0">
                <a:latin typeface="Arial"/>
                <a:cs typeface="Arial"/>
              </a:rPr>
              <a:t> </a:t>
            </a:r>
            <a:r>
              <a:rPr lang="en-US" dirty="0" err="1" smtClean="0">
                <a:latin typeface="Arial"/>
                <a:cs typeface="Arial"/>
              </a:rPr>
              <a:t>thái</a:t>
            </a:r>
            <a:r>
              <a:rPr lang="en-US" dirty="0" smtClean="0">
                <a:latin typeface="Arial"/>
                <a:cs typeface="Arial"/>
              </a:rPr>
              <a:t> </a:t>
            </a:r>
            <a:endParaRPr lang="en-US" dirty="0">
              <a:latin typeface="Arial"/>
              <a:cs typeface="Arial"/>
            </a:endParaRPr>
          </a:p>
          <a:p>
            <a:pPr marL="228600" lvl="1" indent="0">
              <a:buNone/>
            </a:pPr>
            <a:r>
              <a:rPr lang="en-US" dirty="0">
                <a:latin typeface="Arial"/>
                <a:cs typeface="Arial"/>
              </a:rPr>
              <a:t>– </a:t>
            </a:r>
            <a:r>
              <a:rPr lang="en-US" b="1" dirty="0">
                <a:latin typeface="Arial"/>
                <a:cs typeface="Arial"/>
              </a:rPr>
              <a:t>Clock</a:t>
            </a:r>
            <a:r>
              <a:rPr lang="en-US" dirty="0">
                <a:latin typeface="Arial"/>
                <a:cs typeface="Arial"/>
              </a:rPr>
              <a:t> </a:t>
            </a:r>
            <a:r>
              <a:rPr lang="en-US" dirty="0" err="1" smtClean="0">
                <a:latin typeface="Arial"/>
                <a:cs typeface="Arial"/>
              </a:rPr>
              <a:t>chuyển</a:t>
            </a:r>
            <a:r>
              <a:rPr lang="en-US" dirty="0" smtClean="0">
                <a:latin typeface="Arial"/>
                <a:cs typeface="Arial"/>
              </a:rPr>
              <a:t> </a:t>
            </a:r>
            <a:r>
              <a:rPr lang="en-US" dirty="0" err="1" smtClean="0">
                <a:latin typeface="Arial"/>
                <a:cs typeface="Arial"/>
              </a:rPr>
              <a:t>đổi</a:t>
            </a:r>
            <a:r>
              <a:rPr lang="en-US" dirty="0" smtClean="0">
                <a:latin typeface="Arial"/>
                <a:cs typeface="Arial"/>
              </a:rPr>
              <a:t> </a:t>
            </a:r>
            <a:r>
              <a:rPr lang="en-US" b="1" dirty="0" smtClean="0">
                <a:latin typeface="Arial"/>
                <a:cs typeface="Arial"/>
              </a:rPr>
              <a:t>next state </a:t>
            </a:r>
            <a:r>
              <a:rPr lang="en-US" b="1" dirty="0" err="1" smtClean="0">
                <a:latin typeface="Arial"/>
                <a:cs typeface="Arial"/>
              </a:rPr>
              <a:t>thành</a:t>
            </a:r>
            <a:r>
              <a:rPr lang="en-US" b="1" dirty="0" smtClean="0">
                <a:latin typeface="Arial"/>
                <a:cs typeface="Arial"/>
              </a:rPr>
              <a:t> current state</a:t>
            </a:r>
            <a:r>
              <a:rPr lang="en-US" dirty="0">
                <a:latin typeface="Arial"/>
                <a:cs typeface="Arial"/>
              </a:rPr>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303" y="3886200"/>
            <a:ext cx="852917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3260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6508377" cy="1143000"/>
          </a:xfrm>
        </p:spPr>
        <p:txBody>
          <a:bodyPr/>
          <a:lstStyle/>
          <a:p>
            <a:r>
              <a:rPr lang="en-US" b="1" dirty="0" err="1" smtClean="0">
                <a:latin typeface="Arial"/>
                <a:cs typeface="Arial"/>
              </a:rPr>
              <a:t>Sơ</a:t>
            </a:r>
            <a:r>
              <a:rPr lang="en-US" b="1" dirty="0" smtClean="0">
                <a:latin typeface="Arial"/>
                <a:cs typeface="Arial"/>
              </a:rPr>
              <a:t> </a:t>
            </a:r>
            <a:r>
              <a:rPr lang="en-US" b="1" dirty="0" err="1" smtClean="0">
                <a:latin typeface="Arial"/>
                <a:cs typeface="Arial"/>
              </a:rPr>
              <a:t>đồ</a:t>
            </a:r>
            <a:r>
              <a:rPr lang="en-US" b="1" dirty="0" smtClean="0">
                <a:latin typeface="Arial"/>
                <a:cs typeface="Arial"/>
              </a:rPr>
              <a:t> </a:t>
            </a:r>
            <a:r>
              <a:rPr lang="en-US" b="1" dirty="0" err="1" smtClean="0">
                <a:latin typeface="Arial"/>
                <a:cs typeface="Arial"/>
              </a:rPr>
              <a:t>khối</a:t>
            </a:r>
            <a:endParaRPr lang="en-US" b="1" dirty="0">
              <a:latin typeface="Arial"/>
              <a:cs typeface="Arial"/>
            </a:endParaRPr>
          </a:p>
        </p:txBody>
      </p:sp>
      <p:sp>
        <p:nvSpPr>
          <p:cNvPr id="4" name="Date Placeholder 3"/>
          <p:cNvSpPr>
            <a:spLocks noGrp="1"/>
          </p:cNvSpPr>
          <p:nvPr>
            <p:ph type="dt" sz="half" idx="10"/>
          </p:nvPr>
        </p:nvSpPr>
        <p:spPr/>
        <p:txBody>
          <a:bodyPr/>
          <a:lstStyle/>
          <a:p>
            <a:pPr algn="r"/>
            <a:r>
              <a:rPr lang="en-US" smtClean="0"/>
              <a:t>HUST-FET, </a:t>
            </a:r>
            <a:fld id="{7247B10F-F915-4C1B-B165-4B8EA3CF8261}" type="datetime1">
              <a:rPr lang="vi-VN" smtClean="0"/>
              <a:pPr algn="r"/>
              <a:t>11/11/16</a:t>
            </a:fld>
            <a:endParaRPr lang="en-US" dirty="0"/>
          </a:p>
        </p:txBody>
      </p:sp>
      <p:sp>
        <p:nvSpPr>
          <p:cNvPr id="5" name="Slide Number Placeholder 4"/>
          <p:cNvSpPr>
            <a:spLocks noGrp="1"/>
          </p:cNvSpPr>
          <p:nvPr>
            <p:ph type="sldNum" sz="quarter" idx="12"/>
          </p:nvPr>
        </p:nvSpPr>
        <p:spPr/>
        <p:txBody>
          <a:bodyPr/>
          <a:lstStyle/>
          <a:p>
            <a:pPr algn="ctr"/>
            <a:fld id="{D2BF57BF-E7CD-45E1-AADF-EBA0643F2BA7}" type="slidenum">
              <a:rPr lang="en-US" smtClean="0"/>
              <a:pPr algn="ctr"/>
              <a:t>8</a:t>
            </a:fld>
            <a:endParaRPr lang="en-US" dirty="0"/>
          </a:p>
        </p:txBody>
      </p:sp>
      <p:sp>
        <p:nvSpPr>
          <p:cNvPr id="8" name="Rectangle 3"/>
          <p:cNvSpPr txBox="1">
            <a:spLocks noChangeArrowheads="1"/>
          </p:cNvSpPr>
          <p:nvPr/>
        </p:nvSpPr>
        <p:spPr bwMode="auto">
          <a:xfrm>
            <a:off x="381000" y="1676400"/>
            <a:ext cx="5715000" cy="3493777"/>
          </a:xfrm>
          <a:prstGeom prst="rect">
            <a:avLst/>
          </a:prstGeom>
          <a:noFill/>
          <a:ln w="12700">
            <a:noFill/>
            <a:miter lim="800000"/>
            <a:headEnd/>
            <a:tailEnd/>
          </a:ln>
        </p:spPr>
        <p:txBody>
          <a:bodyPr vert="horz" wrap="square" lIns="90488" tIns="44450" rIns="90488" bIns="44450" numCol="1" anchor="t" anchorCtr="0" compatLnSpc="1">
            <a:prstTxWarp prst="textNoShape">
              <a:avLst/>
            </a:prstTxWarp>
            <a:spAutoFit/>
          </a:bodyPr>
          <a:lstStyle/>
          <a:p>
            <a:pPr marL="342900" marR="0" lvl="0" indent="-342900" algn="l" defTabSz="914400" rtl="0" eaLnBrk="0" fontAlgn="base" latinLnBrk="0" hangingPunct="0">
              <a:lnSpc>
                <a:spcPct val="90000"/>
              </a:lnSpc>
              <a:spcBef>
                <a:spcPct val="65000"/>
              </a:spcBef>
              <a:spcAft>
                <a:spcPct val="0"/>
              </a:spcAft>
              <a:buClr>
                <a:srgbClr val="FC0128"/>
              </a:buClr>
              <a:buSzPct val="75000"/>
              <a:buFont typeface="Wingdings" pitchFamily="2" charset="2"/>
              <a:buChar char="q"/>
              <a:tabLst/>
              <a:defRPr/>
            </a:pPr>
            <a:r>
              <a:rPr kumimoji="0" lang="en-US" sz="1600" b="0" i="0" u="none" strike="noStrike" kern="0" cap="none" spc="0" normalizeH="0" baseline="0" noProof="0" dirty="0" err="1" smtClean="0">
                <a:ln>
                  <a:noFill/>
                </a:ln>
                <a:solidFill>
                  <a:srgbClr val="000000"/>
                </a:solidFill>
                <a:effectLst/>
                <a:uLnTx/>
                <a:uFillTx/>
                <a:latin typeface="Arial"/>
                <a:cs typeface="Arial"/>
              </a:rPr>
              <a:t>Triển</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khai</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các</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lệnh</a:t>
            </a:r>
            <a:endParaRPr kumimoji="0" lang="en-US" sz="1600" b="0" i="0" u="none" strike="noStrike" kern="0" cap="none" spc="0" normalizeH="0" baseline="0" noProof="0" dirty="0" smtClean="0">
              <a:ln>
                <a:noFill/>
              </a:ln>
              <a:solidFill>
                <a:srgbClr val="000000"/>
              </a:solidFill>
              <a:effectLst/>
              <a:uLnTx/>
              <a:uFillTx/>
              <a:latin typeface="Arial"/>
              <a:cs typeface="Arial"/>
            </a:endParaRPr>
          </a:p>
          <a:p>
            <a:pPr marL="742950" marR="0" lvl="1" indent="-285750" algn="l" defTabSz="914400" rtl="0" eaLnBrk="0" fontAlgn="base" latinLnBrk="0" hangingPunct="0">
              <a:lnSpc>
                <a:spcPct val="85000"/>
              </a:lnSpc>
              <a:spcBef>
                <a:spcPct val="40000"/>
              </a:spcBef>
              <a:spcAft>
                <a:spcPct val="0"/>
              </a:spcAft>
              <a:buClr>
                <a:srgbClr val="FC0128"/>
              </a:buClr>
              <a:buSzPct val="75000"/>
              <a:buFont typeface="Monotype Sorts" pitchFamily="2" charset="2"/>
              <a:buChar char="l"/>
              <a:tabLst/>
              <a:defRPr/>
            </a:pPr>
            <a:r>
              <a:rPr kumimoji="0" lang="en-US" sz="1600" b="0" i="0" u="none" strike="noStrike" kern="0" cap="none" spc="0" normalizeH="0" baseline="0" noProof="0" dirty="0" err="1" smtClean="0">
                <a:ln>
                  <a:noFill/>
                </a:ln>
                <a:solidFill>
                  <a:srgbClr val="000000"/>
                </a:solidFill>
                <a:effectLst/>
                <a:uLnTx/>
                <a:uFillTx/>
                <a:latin typeface="Arial"/>
                <a:cs typeface="Arial"/>
              </a:rPr>
              <a:t>Lệnh</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truy</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cập</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bộ</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nhớ</a:t>
            </a:r>
            <a:r>
              <a:rPr kumimoji="0" lang="en-US" sz="1600" b="0" i="0" u="none" strike="noStrike" kern="0" cap="none" spc="0" normalizeH="0" baseline="0" noProof="0" dirty="0" smtClean="0">
                <a:ln>
                  <a:noFill/>
                </a:ln>
                <a:solidFill>
                  <a:srgbClr val="000000"/>
                </a:solidFill>
                <a:effectLst/>
                <a:uLnTx/>
                <a:uFillTx/>
                <a:latin typeface="Arial"/>
                <a:cs typeface="Arial"/>
              </a:rPr>
              <a:t>:  </a:t>
            </a:r>
            <a:r>
              <a:rPr kumimoji="0" lang="en-US" sz="1600" b="1" i="0" u="none" strike="noStrike" kern="0" cap="none" spc="0" normalizeH="0" baseline="0" noProof="0" dirty="0" err="1" smtClean="0">
                <a:ln>
                  <a:noFill/>
                </a:ln>
                <a:solidFill>
                  <a:srgbClr val="FC0128"/>
                </a:solidFill>
                <a:effectLst/>
                <a:uLnTx/>
                <a:uFillTx/>
                <a:latin typeface="Arial"/>
                <a:cs typeface="Arial"/>
              </a:rPr>
              <a:t>lw</a:t>
            </a:r>
            <a:r>
              <a:rPr kumimoji="0" lang="en-US" sz="1600" b="1" i="0" u="none" strike="noStrike" kern="0" cap="none" spc="0" normalizeH="0" baseline="0" noProof="0" dirty="0" smtClean="0">
                <a:ln>
                  <a:noFill/>
                </a:ln>
                <a:solidFill>
                  <a:srgbClr val="FC0128"/>
                </a:solidFill>
                <a:effectLst/>
                <a:uLnTx/>
                <a:uFillTx/>
                <a:latin typeface="Arial"/>
                <a:cs typeface="Arial"/>
              </a:rPr>
              <a:t>, </a:t>
            </a:r>
            <a:r>
              <a:rPr kumimoji="0" lang="en-US" sz="1600" b="1" i="0" u="none" strike="noStrike" kern="0" cap="none" spc="0" normalizeH="0" baseline="0" noProof="0" dirty="0" err="1" smtClean="0">
                <a:ln>
                  <a:noFill/>
                </a:ln>
                <a:solidFill>
                  <a:srgbClr val="FC0128"/>
                </a:solidFill>
                <a:effectLst/>
                <a:uLnTx/>
                <a:uFillTx/>
                <a:latin typeface="Arial"/>
                <a:cs typeface="Arial"/>
              </a:rPr>
              <a:t>sw</a:t>
            </a:r>
            <a:r>
              <a:rPr kumimoji="0" lang="en-US" sz="1600" b="0" i="0" u="none" strike="noStrike" kern="0" cap="none" spc="0" normalizeH="0" baseline="0" noProof="0" dirty="0" smtClean="0">
                <a:ln>
                  <a:noFill/>
                </a:ln>
                <a:solidFill>
                  <a:srgbClr val="000000"/>
                </a:solidFill>
                <a:effectLst/>
                <a:uLnTx/>
                <a:uFillTx/>
                <a:latin typeface="Arial"/>
                <a:cs typeface="Arial"/>
              </a:rPr>
              <a:t> </a:t>
            </a:r>
          </a:p>
          <a:p>
            <a:pPr marL="742950" marR="0" lvl="1" indent="-285750" algn="l" defTabSz="914400" rtl="0" eaLnBrk="0" fontAlgn="base" latinLnBrk="0" hangingPunct="0">
              <a:lnSpc>
                <a:spcPct val="85000"/>
              </a:lnSpc>
              <a:spcBef>
                <a:spcPct val="40000"/>
              </a:spcBef>
              <a:spcAft>
                <a:spcPct val="0"/>
              </a:spcAft>
              <a:buClr>
                <a:srgbClr val="FC0128"/>
              </a:buClr>
              <a:buSzPct val="75000"/>
              <a:buFont typeface="Monotype Sorts" pitchFamily="2" charset="2"/>
              <a:buChar char="l"/>
              <a:tabLst/>
              <a:defRPr/>
            </a:pPr>
            <a:r>
              <a:rPr kumimoji="0" lang="en-US" sz="1600" b="0" i="0" u="none" strike="noStrike" kern="0" cap="none" spc="0" normalizeH="0" baseline="0" noProof="0" dirty="0" err="1" smtClean="0">
                <a:ln>
                  <a:noFill/>
                </a:ln>
                <a:solidFill>
                  <a:srgbClr val="000000"/>
                </a:solidFill>
                <a:effectLst/>
                <a:uLnTx/>
                <a:uFillTx/>
                <a:latin typeface="Arial"/>
                <a:cs typeface="Arial"/>
              </a:rPr>
              <a:t>Lệnh</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số</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học</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và</a:t>
            </a:r>
            <a:r>
              <a:rPr kumimoji="0" lang="en-US" sz="1600" b="0" i="0" u="none" strike="noStrike" kern="0" cap="none" spc="0" normalizeH="0" noProof="0" dirty="0" smtClean="0">
                <a:ln>
                  <a:noFill/>
                </a:ln>
                <a:solidFill>
                  <a:srgbClr val="000000"/>
                </a:solidFill>
                <a:effectLst/>
                <a:uLnTx/>
                <a:uFillTx/>
                <a:latin typeface="Arial"/>
                <a:cs typeface="Arial"/>
              </a:rPr>
              <a:t> logic</a:t>
            </a:r>
            <a:r>
              <a:rPr kumimoji="0" lang="en-US" sz="1600" b="0" i="0" u="none" strike="noStrike" kern="0" cap="none" spc="0" normalizeH="0" baseline="0" noProof="0" dirty="0" smtClean="0">
                <a:ln>
                  <a:noFill/>
                </a:ln>
                <a:solidFill>
                  <a:srgbClr val="000000"/>
                </a:solidFill>
                <a:effectLst/>
                <a:uLnTx/>
                <a:uFillTx/>
                <a:latin typeface="Arial"/>
                <a:cs typeface="Arial"/>
              </a:rPr>
              <a:t>:  </a:t>
            </a:r>
            <a:r>
              <a:rPr kumimoji="0" lang="en-US" sz="1600" b="1" i="0" u="none" strike="noStrike" kern="0" cap="none" spc="0" normalizeH="0" baseline="0" noProof="0" dirty="0" smtClean="0">
                <a:ln>
                  <a:noFill/>
                </a:ln>
                <a:solidFill>
                  <a:srgbClr val="FC0128"/>
                </a:solidFill>
                <a:effectLst/>
                <a:uLnTx/>
                <a:uFillTx/>
                <a:latin typeface="Arial"/>
                <a:cs typeface="Arial"/>
              </a:rPr>
              <a:t>add, sub, and, or, </a:t>
            </a:r>
            <a:r>
              <a:rPr kumimoji="0" lang="en-US" sz="1600" b="1" i="0" u="none" strike="noStrike" kern="0" cap="none" spc="0" normalizeH="0" baseline="0" noProof="0" dirty="0" err="1" smtClean="0">
                <a:ln>
                  <a:noFill/>
                </a:ln>
                <a:solidFill>
                  <a:srgbClr val="FC0128"/>
                </a:solidFill>
                <a:effectLst/>
                <a:uLnTx/>
                <a:uFillTx/>
                <a:latin typeface="Arial"/>
                <a:cs typeface="Arial"/>
              </a:rPr>
              <a:t>slt</a:t>
            </a:r>
            <a:endParaRPr kumimoji="0" lang="en-US" sz="1600" b="1" i="0" u="none" strike="noStrike" kern="0" cap="none" spc="0" normalizeH="0" baseline="0" noProof="0" dirty="0" smtClean="0">
              <a:ln>
                <a:noFill/>
              </a:ln>
              <a:solidFill>
                <a:srgbClr val="FC0128"/>
              </a:solidFill>
              <a:effectLst/>
              <a:uLnTx/>
              <a:uFillTx/>
              <a:latin typeface="Arial"/>
              <a:cs typeface="Arial"/>
            </a:endParaRPr>
          </a:p>
          <a:p>
            <a:pPr marL="742950" marR="0" lvl="1" indent="-285750" algn="l" defTabSz="914400" rtl="0" eaLnBrk="0" fontAlgn="base" latinLnBrk="0" hangingPunct="0">
              <a:lnSpc>
                <a:spcPct val="85000"/>
              </a:lnSpc>
              <a:spcBef>
                <a:spcPct val="40000"/>
              </a:spcBef>
              <a:spcAft>
                <a:spcPct val="0"/>
              </a:spcAft>
              <a:buClr>
                <a:srgbClr val="FC0128"/>
              </a:buClr>
              <a:buSzPct val="75000"/>
              <a:buFont typeface="Monotype Sorts" pitchFamily="2" charset="2"/>
              <a:buChar char="l"/>
              <a:tabLst/>
              <a:defRPr/>
            </a:pPr>
            <a:r>
              <a:rPr lang="en-US" sz="1600" kern="0" dirty="0" err="1" smtClean="0">
                <a:solidFill>
                  <a:srgbClr val="000000"/>
                </a:solidFill>
                <a:latin typeface="Arial"/>
                <a:cs typeface="Arial"/>
              </a:rPr>
              <a:t>Lệnh</a:t>
            </a:r>
            <a:r>
              <a:rPr lang="en-US" sz="1600" kern="0" dirty="0" smtClean="0">
                <a:solidFill>
                  <a:srgbClr val="000000"/>
                </a:solidFill>
                <a:latin typeface="Arial"/>
                <a:cs typeface="Arial"/>
              </a:rPr>
              <a:t> </a:t>
            </a:r>
            <a:r>
              <a:rPr lang="en-US" sz="1600" kern="0" dirty="0" err="1" smtClean="0">
                <a:solidFill>
                  <a:srgbClr val="000000"/>
                </a:solidFill>
                <a:latin typeface="Arial"/>
                <a:cs typeface="Arial"/>
              </a:rPr>
              <a:t>điều</a:t>
            </a:r>
            <a:r>
              <a:rPr lang="en-US" sz="1600" kern="0" dirty="0" smtClean="0">
                <a:solidFill>
                  <a:srgbClr val="000000"/>
                </a:solidFill>
                <a:latin typeface="Arial"/>
                <a:cs typeface="Arial"/>
              </a:rPr>
              <a:t> </a:t>
            </a:r>
            <a:r>
              <a:rPr lang="en-US" sz="1600" kern="0" dirty="0" err="1" smtClean="0">
                <a:solidFill>
                  <a:srgbClr val="000000"/>
                </a:solidFill>
                <a:latin typeface="Arial"/>
                <a:cs typeface="Arial"/>
              </a:rPr>
              <a:t>khiển</a:t>
            </a:r>
            <a:r>
              <a:rPr lang="en-US" sz="1600" kern="0" dirty="0" smtClean="0">
                <a:solidFill>
                  <a:srgbClr val="000000"/>
                </a:solidFill>
                <a:latin typeface="Arial"/>
                <a:cs typeface="Arial"/>
              </a:rPr>
              <a:t> </a:t>
            </a:r>
            <a:r>
              <a:rPr lang="en-US" sz="1600" kern="0" dirty="0" err="1" smtClean="0">
                <a:solidFill>
                  <a:srgbClr val="000000"/>
                </a:solidFill>
                <a:latin typeface="Arial"/>
                <a:cs typeface="Arial"/>
              </a:rPr>
              <a:t>dòng</a:t>
            </a:r>
            <a:r>
              <a:rPr lang="en-US" sz="1600" kern="0" dirty="0" smtClean="0">
                <a:solidFill>
                  <a:srgbClr val="000000"/>
                </a:solidFill>
                <a:latin typeface="Arial"/>
                <a:cs typeface="Arial"/>
              </a:rPr>
              <a:t> </a:t>
            </a:r>
            <a:r>
              <a:rPr lang="en-US" sz="1600" kern="0" dirty="0" err="1" smtClean="0">
                <a:solidFill>
                  <a:srgbClr val="000000"/>
                </a:solidFill>
                <a:latin typeface="Arial"/>
                <a:cs typeface="Arial"/>
              </a:rPr>
              <a:t>chương</a:t>
            </a:r>
            <a:r>
              <a:rPr lang="en-US" sz="1600" kern="0" dirty="0" smtClean="0">
                <a:solidFill>
                  <a:srgbClr val="000000"/>
                </a:solidFill>
                <a:latin typeface="Arial"/>
                <a:cs typeface="Arial"/>
              </a:rPr>
              <a:t> </a:t>
            </a:r>
            <a:r>
              <a:rPr lang="en-US" sz="1600" kern="0" dirty="0" err="1" smtClean="0">
                <a:solidFill>
                  <a:srgbClr val="000000"/>
                </a:solidFill>
                <a:latin typeface="Arial"/>
                <a:cs typeface="Arial"/>
              </a:rPr>
              <a:t>trình</a:t>
            </a:r>
            <a:r>
              <a:rPr kumimoji="0" lang="en-US" sz="1600" b="0" i="0" u="none" strike="noStrike" kern="0" cap="none" spc="0" normalizeH="0" baseline="0" noProof="0" dirty="0" smtClean="0">
                <a:ln>
                  <a:noFill/>
                </a:ln>
                <a:solidFill>
                  <a:srgbClr val="000000"/>
                </a:solidFill>
                <a:effectLst/>
                <a:uLnTx/>
                <a:uFillTx/>
                <a:latin typeface="Arial"/>
                <a:cs typeface="Arial"/>
              </a:rPr>
              <a:t>:  </a:t>
            </a:r>
            <a:r>
              <a:rPr kumimoji="0" lang="en-US" sz="1600" b="1" i="0" u="none" strike="noStrike" kern="0" cap="none" spc="0" normalizeH="0" baseline="0" noProof="0" dirty="0" err="1" smtClean="0">
                <a:ln>
                  <a:noFill/>
                </a:ln>
                <a:solidFill>
                  <a:srgbClr val="FC0128"/>
                </a:solidFill>
                <a:effectLst/>
                <a:uLnTx/>
                <a:uFillTx/>
                <a:latin typeface="Arial"/>
                <a:cs typeface="Arial"/>
              </a:rPr>
              <a:t>beq</a:t>
            </a:r>
            <a:r>
              <a:rPr kumimoji="0" lang="en-US" sz="1600" b="1" i="0" u="none" strike="noStrike" kern="0" cap="none" spc="0" normalizeH="0" baseline="0" noProof="0" dirty="0" smtClean="0">
                <a:ln>
                  <a:noFill/>
                </a:ln>
                <a:solidFill>
                  <a:srgbClr val="FC0128"/>
                </a:solidFill>
                <a:effectLst/>
                <a:uLnTx/>
                <a:uFillTx/>
                <a:latin typeface="Arial"/>
                <a:cs typeface="Arial"/>
              </a:rPr>
              <a:t>, j</a:t>
            </a:r>
          </a:p>
          <a:p>
            <a:pPr marL="342900" marR="0" lvl="0" indent="-342900" algn="l" defTabSz="914400" rtl="0" eaLnBrk="0" fontAlgn="base" latinLnBrk="0" hangingPunct="0">
              <a:lnSpc>
                <a:spcPct val="90000"/>
              </a:lnSpc>
              <a:spcBef>
                <a:spcPct val="65000"/>
              </a:spcBef>
              <a:spcAft>
                <a:spcPct val="0"/>
              </a:spcAft>
              <a:buClr>
                <a:srgbClr val="FC0128"/>
              </a:buClr>
              <a:buSzPct val="75000"/>
              <a:buFont typeface="Wingdings" pitchFamily="2" charset="2"/>
              <a:buChar char="q"/>
              <a:tabLst/>
              <a:defRPr/>
            </a:pPr>
            <a:r>
              <a:rPr kumimoji="0" lang="en-US" sz="1600" b="0" i="0" u="none" strike="noStrike" kern="0" cap="none" spc="0" normalizeH="0" baseline="0" noProof="0" dirty="0" err="1" smtClean="0">
                <a:ln>
                  <a:noFill/>
                </a:ln>
                <a:solidFill>
                  <a:srgbClr val="000000"/>
                </a:solidFill>
                <a:effectLst/>
                <a:uLnTx/>
                <a:uFillTx/>
                <a:latin typeface="Arial"/>
                <a:cs typeface="Arial"/>
              </a:rPr>
              <a:t>Triển</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khai</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các</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pha</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hoạt</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động</a:t>
            </a:r>
            <a:endParaRPr kumimoji="0" lang="en-US" sz="1600" b="0" i="0" u="none" strike="noStrike" kern="0" cap="none" spc="0" normalizeH="0" baseline="0" noProof="0" dirty="0" smtClean="0">
              <a:ln>
                <a:noFill/>
              </a:ln>
              <a:solidFill>
                <a:srgbClr val="000000"/>
              </a:solidFill>
              <a:effectLst/>
              <a:uLnTx/>
              <a:uFillTx/>
              <a:latin typeface="Arial"/>
              <a:cs typeface="Arial"/>
            </a:endParaRPr>
          </a:p>
          <a:p>
            <a:pPr marL="742950" marR="0" lvl="1" indent="-285750" algn="l" defTabSz="914400" rtl="0" eaLnBrk="0" fontAlgn="base" latinLnBrk="0" hangingPunct="0">
              <a:lnSpc>
                <a:spcPct val="90000"/>
              </a:lnSpc>
              <a:spcBef>
                <a:spcPct val="40000"/>
              </a:spcBef>
              <a:spcAft>
                <a:spcPct val="0"/>
              </a:spcAft>
              <a:buClr>
                <a:srgbClr val="FC0128"/>
              </a:buClr>
              <a:buSzPct val="75000"/>
              <a:buFont typeface="Monotype Sorts" pitchFamily="2" charset="2"/>
              <a:buChar char="l"/>
              <a:tabLst/>
              <a:defRPr/>
            </a:pPr>
            <a:r>
              <a:rPr kumimoji="0" lang="en-US" sz="1600" b="0" i="0" u="none" strike="noStrike" kern="0" cap="none" spc="0" normalizeH="0" baseline="0" noProof="0" dirty="0" err="1" smtClean="0">
                <a:ln>
                  <a:noFill/>
                </a:ln>
                <a:solidFill>
                  <a:srgbClr val="000000"/>
                </a:solidFill>
                <a:effectLst/>
                <a:uLnTx/>
                <a:uFillTx/>
                <a:latin typeface="Arial"/>
                <a:cs typeface="Arial"/>
              </a:rPr>
              <a:t>Dùng</a:t>
            </a:r>
            <a:r>
              <a:rPr kumimoji="0" lang="en-US" sz="1600" b="0" i="0" u="none" strike="noStrike" kern="0" cap="none" spc="0" normalizeH="0" noProof="0" dirty="0" smtClean="0">
                <a:ln>
                  <a:noFill/>
                </a:ln>
                <a:solidFill>
                  <a:srgbClr val="000000"/>
                </a:solidFill>
                <a:effectLst/>
                <a:uLnTx/>
                <a:uFillTx/>
                <a:latin typeface="Arial"/>
                <a:cs typeface="Arial"/>
              </a:rPr>
              <a:t> </a:t>
            </a:r>
            <a:r>
              <a:rPr lang="en-US" sz="1600" kern="0" dirty="0" smtClean="0">
                <a:solidFill>
                  <a:srgbClr val="000000"/>
                </a:solidFill>
                <a:latin typeface="Arial"/>
                <a:cs typeface="Arial"/>
              </a:rPr>
              <a:t>thanh </a:t>
            </a:r>
            <a:r>
              <a:rPr lang="en-US" sz="1600" kern="0" dirty="0" err="1" smtClean="0">
                <a:solidFill>
                  <a:srgbClr val="000000"/>
                </a:solidFill>
                <a:latin typeface="Arial"/>
                <a:cs typeface="Arial"/>
              </a:rPr>
              <a:t>ghi</a:t>
            </a:r>
            <a:r>
              <a:rPr lang="en-US" sz="1600" kern="0" dirty="0" smtClean="0">
                <a:solidFill>
                  <a:srgbClr val="000000"/>
                </a:solidFill>
                <a:latin typeface="Arial"/>
                <a:cs typeface="Arial"/>
              </a:rPr>
              <a:t> PC </a:t>
            </a:r>
            <a:r>
              <a:rPr lang="en-US" sz="1600" kern="0" dirty="0" err="1" smtClean="0">
                <a:solidFill>
                  <a:srgbClr val="000000"/>
                </a:solidFill>
                <a:latin typeface="Arial"/>
                <a:cs typeface="Arial"/>
              </a:rPr>
              <a:t>để</a:t>
            </a:r>
            <a:r>
              <a:rPr lang="en-US" sz="1600" kern="0" dirty="0" smtClean="0">
                <a:solidFill>
                  <a:srgbClr val="000000"/>
                </a:solidFill>
                <a:latin typeface="Arial"/>
                <a:cs typeface="Arial"/>
              </a:rPr>
              <a:t> </a:t>
            </a:r>
            <a:r>
              <a:rPr lang="en-US" sz="1600" kern="0" dirty="0" err="1" smtClean="0">
                <a:solidFill>
                  <a:srgbClr val="000000"/>
                </a:solidFill>
                <a:latin typeface="Arial"/>
                <a:cs typeface="Arial"/>
              </a:rPr>
              <a:t>lưu</a:t>
            </a:r>
            <a:r>
              <a:rPr lang="en-US" sz="1600" kern="0" dirty="0" smtClean="0">
                <a:solidFill>
                  <a:srgbClr val="000000"/>
                </a:solidFill>
                <a:latin typeface="Arial"/>
                <a:cs typeface="Arial"/>
              </a:rPr>
              <a:t> </a:t>
            </a:r>
            <a:r>
              <a:rPr lang="en-US" sz="1600" kern="0" dirty="0" err="1" smtClean="0">
                <a:solidFill>
                  <a:srgbClr val="000000"/>
                </a:solidFill>
                <a:latin typeface="Arial"/>
                <a:cs typeface="Arial"/>
              </a:rPr>
              <a:t>địa</a:t>
            </a:r>
            <a:r>
              <a:rPr lang="en-US" sz="1600" kern="0" dirty="0" smtClean="0">
                <a:solidFill>
                  <a:srgbClr val="000000"/>
                </a:solidFill>
                <a:latin typeface="Arial"/>
                <a:cs typeface="Arial"/>
              </a:rPr>
              <a:t> </a:t>
            </a:r>
            <a:r>
              <a:rPr lang="en-US" sz="1600" kern="0" dirty="0" err="1" smtClean="0">
                <a:solidFill>
                  <a:srgbClr val="000000"/>
                </a:solidFill>
                <a:latin typeface="Arial"/>
                <a:cs typeface="Arial"/>
              </a:rPr>
              <a:t>chỉ</a:t>
            </a:r>
            <a:r>
              <a:rPr lang="en-US" sz="1600" kern="0" dirty="0" smtClean="0">
                <a:solidFill>
                  <a:srgbClr val="000000"/>
                </a:solidFill>
                <a:latin typeface="Arial"/>
                <a:cs typeface="Arial"/>
              </a:rPr>
              <a:t> </a:t>
            </a:r>
            <a:r>
              <a:rPr lang="en-US" sz="1600" kern="0" dirty="0" err="1" smtClean="0">
                <a:solidFill>
                  <a:srgbClr val="000000"/>
                </a:solidFill>
                <a:latin typeface="Arial"/>
                <a:cs typeface="Arial"/>
              </a:rPr>
              <a:t>lệnh</a:t>
            </a:r>
            <a:endParaRPr lang="en-US" sz="1600" kern="0" dirty="0" smtClean="0">
              <a:solidFill>
                <a:srgbClr val="000000"/>
              </a:solidFill>
              <a:latin typeface="Arial"/>
              <a:cs typeface="Arial"/>
            </a:endParaRPr>
          </a:p>
          <a:p>
            <a:pPr marL="742950" marR="0" lvl="1" indent="-285750" algn="l" defTabSz="914400" rtl="0" eaLnBrk="0" fontAlgn="base" latinLnBrk="0" hangingPunct="0">
              <a:lnSpc>
                <a:spcPct val="90000"/>
              </a:lnSpc>
              <a:spcBef>
                <a:spcPct val="40000"/>
              </a:spcBef>
              <a:spcAft>
                <a:spcPct val="0"/>
              </a:spcAft>
              <a:buClr>
                <a:srgbClr val="FC0128"/>
              </a:buClr>
              <a:buSzPct val="75000"/>
              <a:tabLst/>
              <a:defRPr/>
            </a:pPr>
            <a:r>
              <a:rPr kumimoji="0" lang="en-US" sz="1600" b="0" i="0" u="none" strike="noStrike" kern="0" cap="none" spc="0" normalizeH="0" baseline="0" noProof="0" dirty="0" smtClean="0">
                <a:ln>
                  <a:noFill/>
                </a:ln>
                <a:solidFill>
                  <a:srgbClr val="000000"/>
                </a:solidFill>
                <a:effectLst/>
                <a:uLnTx/>
                <a:uFillTx/>
                <a:latin typeface="Arial"/>
                <a:cs typeface="Arial"/>
              </a:rPr>
              <a:t>	</a:t>
            </a:r>
            <a:r>
              <a:rPr lang="en-US" sz="1600" kern="0" noProof="0" dirty="0" err="1" smtClean="0">
                <a:solidFill>
                  <a:srgbClr val="000000"/>
                </a:solidFill>
                <a:latin typeface="Arial"/>
                <a:cs typeface="Arial"/>
              </a:rPr>
              <a:t>Đọc</a:t>
            </a:r>
            <a:r>
              <a:rPr lang="en-US" sz="1600" kern="0" noProof="0" dirty="0" smtClean="0">
                <a:solidFill>
                  <a:srgbClr val="000000"/>
                </a:solidFill>
                <a:latin typeface="Arial"/>
                <a:cs typeface="Arial"/>
              </a:rPr>
              <a:t> </a:t>
            </a:r>
            <a:r>
              <a:rPr lang="en-US" sz="1600" kern="0" noProof="0" dirty="0" err="1" smtClean="0">
                <a:solidFill>
                  <a:srgbClr val="000000"/>
                </a:solidFill>
                <a:latin typeface="Arial"/>
                <a:cs typeface="Arial"/>
              </a:rPr>
              <a:t>lệnh</a:t>
            </a:r>
            <a:r>
              <a:rPr lang="en-US" sz="1600" kern="0" noProof="0" dirty="0" smtClean="0">
                <a:solidFill>
                  <a:srgbClr val="000000"/>
                </a:solidFill>
                <a:latin typeface="Arial"/>
                <a:cs typeface="Arial"/>
              </a:rPr>
              <a:t> </a:t>
            </a:r>
            <a:r>
              <a:rPr lang="en-US" sz="1600" kern="0" noProof="0" dirty="0" err="1" smtClean="0">
                <a:solidFill>
                  <a:srgbClr val="000000"/>
                </a:solidFill>
                <a:latin typeface="Arial"/>
                <a:cs typeface="Arial"/>
              </a:rPr>
              <a:t>từ</a:t>
            </a:r>
            <a:r>
              <a:rPr lang="en-US" sz="1600" kern="0" noProof="0" dirty="0" smtClean="0">
                <a:solidFill>
                  <a:srgbClr val="000000"/>
                </a:solidFill>
                <a:latin typeface="Arial"/>
                <a:cs typeface="Arial"/>
              </a:rPr>
              <a:t> </a:t>
            </a:r>
            <a:r>
              <a:rPr lang="en-US" sz="1600" kern="0" noProof="0" dirty="0" err="1" smtClean="0">
                <a:solidFill>
                  <a:srgbClr val="000000"/>
                </a:solidFill>
                <a:latin typeface="Arial"/>
                <a:cs typeface="Arial"/>
              </a:rPr>
              <a:t>bộ</a:t>
            </a:r>
            <a:r>
              <a:rPr lang="en-US" sz="1600" kern="0" noProof="0" dirty="0" smtClean="0">
                <a:solidFill>
                  <a:srgbClr val="000000"/>
                </a:solidFill>
                <a:latin typeface="Arial"/>
                <a:cs typeface="Arial"/>
              </a:rPr>
              <a:t> </a:t>
            </a:r>
            <a:r>
              <a:rPr lang="en-US" sz="1600" kern="0" noProof="0" dirty="0" err="1" smtClean="0">
                <a:solidFill>
                  <a:srgbClr val="000000"/>
                </a:solidFill>
                <a:latin typeface="Arial"/>
                <a:cs typeface="Arial"/>
              </a:rPr>
              <a:t>nhớ</a:t>
            </a:r>
            <a:r>
              <a:rPr lang="en-US" sz="1600" kern="0" noProof="0" dirty="0" smtClean="0">
                <a:solidFill>
                  <a:srgbClr val="000000"/>
                </a:solidFill>
                <a:latin typeface="Arial"/>
                <a:cs typeface="Arial"/>
              </a:rPr>
              <a:t>, </a:t>
            </a:r>
            <a:r>
              <a:rPr lang="en-US" sz="1600" kern="0" noProof="0" dirty="0" err="1" smtClean="0">
                <a:solidFill>
                  <a:srgbClr val="000000"/>
                </a:solidFill>
                <a:latin typeface="Arial"/>
                <a:cs typeface="Arial"/>
              </a:rPr>
              <a:t>và</a:t>
            </a:r>
            <a:r>
              <a:rPr lang="en-US" sz="1600" kern="0" noProof="0" dirty="0" smtClean="0">
                <a:solidFill>
                  <a:srgbClr val="000000"/>
                </a:solidFill>
                <a:latin typeface="Arial"/>
                <a:cs typeface="Arial"/>
              </a:rPr>
              <a:t> </a:t>
            </a:r>
            <a:r>
              <a:rPr lang="en-US" sz="1600" kern="0" noProof="0" dirty="0" err="1" smtClean="0">
                <a:solidFill>
                  <a:srgbClr val="000000"/>
                </a:solidFill>
                <a:latin typeface="Arial"/>
                <a:cs typeface="Arial"/>
              </a:rPr>
              <a:t>cập</a:t>
            </a:r>
            <a:r>
              <a:rPr lang="en-US" sz="1600" kern="0" noProof="0" dirty="0" smtClean="0">
                <a:solidFill>
                  <a:srgbClr val="000000"/>
                </a:solidFill>
                <a:latin typeface="Arial"/>
                <a:cs typeface="Arial"/>
              </a:rPr>
              <a:t> </a:t>
            </a:r>
            <a:r>
              <a:rPr lang="en-US" sz="1600" kern="0" noProof="0" dirty="0" err="1" smtClean="0">
                <a:solidFill>
                  <a:srgbClr val="000000"/>
                </a:solidFill>
                <a:latin typeface="Arial"/>
                <a:cs typeface="Arial"/>
              </a:rPr>
              <a:t>nhật</a:t>
            </a:r>
            <a:r>
              <a:rPr lang="en-US" sz="1600" kern="0" noProof="0" dirty="0" smtClean="0">
                <a:solidFill>
                  <a:srgbClr val="000000"/>
                </a:solidFill>
                <a:latin typeface="Arial"/>
                <a:cs typeface="Arial"/>
              </a:rPr>
              <a:t> </a:t>
            </a:r>
            <a:r>
              <a:rPr lang="en-US" sz="1600" kern="0" noProof="0" dirty="0" err="1" smtClean="0">
                <a:solidFill>
                  <a:srgbClr val="000000"/>
                </a:solidFill>
                <a:latin typeface="Arial"/>
                <a:cs typeface="Arial"/>
              </a:rPr>
              <a:t>giá</a:t>
            </a:r>
            <a:r>
              <a:rPr lang="en-US" sz="1600" kern="0" noProof="0" dirty="0" smtClean="0">
                <a:solidFill>
                  <a:srgbClr val="000000"/>
                </a:solidFill>
                <a:latin typeface="Arial"/>
                <a:cs typeface="Arial"/>
              </a:rPr>
              <a:t> </a:t>
            </a:r>
            <a:r>
              <a:rPr lang="en-US" sz="1600" kern="0" noProof="0" dirty="0" err="1" smtClean="0">
                <a:solidFill>
                  <a:srgbClr val="000000"/>
                </a:solidFill>
                <a:latin typeface="Arial"/>
                <a:cs typeface="Arial"/>
              </a:rPr>
              <a:t>trị</a:t>
            </a:r>
            <a:r>
              <a:rPr lang="en-US" sz="1600" kern="0" noProof="0" dirty="0" smtClean="0">
                <a:solidFill>
                  <a:srgbClr val="000000"/>
                </a:solidFill>
                <a:latin typeface="Arial"/>
                <a:cs typeface="Arial"/>
              </a:rPr>
              <a:t> PC</a:t>
            </a:r>
            <a:endParaRPr kumimoji="0" lang="en-US" sz="1600" b="0" i="0" u="none" strike="noStrike" kern="0" cap="none" spc="0" normalizeH="0" baseline="0" noProof="0" dirty="0" smtClean="0">
              <a:ln>
                <a:noFill/>
              </a:ln>
              <a:solidFill>
                <a:srgbClr val="000000"/>
              </a:solidFill>
              <a:effectLst/>
              <a:uLnTx/>
              <a:uFillTx/>
              <a:latin typeface="Arial"/>
              <a:cs typeface="Arial"/>
            </a:endParaRPr>
          </a:p>
          <a:p>
            <a:pPr marL="742950" marR="0" lvl="1" indent="-285750" algn="l" defTabSz="914400" rtl="0" eaLnBrk="0" fontAlgn="base" latinLnBrk="0" hangingPunct="0">
              <a:lnSpc>
                <a:spcPct val="85000"/>
              </a:lnSpc>
              <a:spcBef>
                <a:spcPct val="40000"/>
              </a:spcBef>
              <a:spcAft>
                <a:spcPct val="0"/>
              </a:spcAft>
              <a:buClr>
                <a:srgbClr val="FC0128"/>
              </a:buClr>
              <a:buSzPct val="75000"/>
              <a:buFont typeface="Monotype Sorts" pitchFamily="2" charset="2"/>
              <a:buChar char="l"/>
              <a:tabLst/>
              <a:defRPr/>
            </a:pPr>
            <a:r>
              <a:rPr kumimoji="0" lang="en-US" sz="1600" b="0" i="0" u="none" strike="noStrike" kern="0" cap="none" spc="0" normalizeH="0" baseline="0" noProof="0" dirty="0" err="1" smtClean="0">
                <a:ln>
                  <a:noFill/>
                </a:ln>
                <a:solidFill>
                  <a:srgbClr val="000000"/>
                </a:solidFill>
                <a:effectLst/>
                <a:uLnTx/>
                <a:uFillTx/>
                <a:latin typeface="Arial"/>
                <a:cs typeface="Arial"/>
              </a:rPr>
              <a:t>Giải</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mã</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lệnh</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và</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đọc</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các</a:t>
            </a:r>
            <a:r>
              <a:rPr kumimoji="0" lang="en-US" sz="1600" b="0" i="0" u="none" strike="noStrike" kern="0" cap="none" spc="0" normalizeH="0" noProof="0" dirty="0" smtClean="0">
                <a:ln>
                  <a:noFill/>
                </a:ln>
                <a:solidFill>
                  <a:srgbClr val="000000"/>
                </a:solidFill>
                <a:effectLst/>
                <a:uLnTx/>
                <a:uFillTx/>
                <a:latin typeface="Arial"/>
                <a:cs typeface="Arial"/>
              </a:rPr>
              <a:t> thanh </a:t>
            </a:r>
            <a:r>
              <a:rPr kumimoji="0" lang="en-US" sz="1600" b="0" i="0" u="none" strike="noStrike" kern="0" cap="none" spc="0" normalizeH="0" noProof="0" dirty="0" err="1" smtClean="0">
                <a:ln>
                  <a:noFill/>
                </a:ln>
                <a:solidFill>
                  <a:srgbClr val="000000"/>
                </a:solidFill>
                <a:effectLst/>
                <a:uLnTx/>
                <a:uFillTx/>
                <a:latin typeface="Arial"/>
                <a:cs typeface="Arial"/>
              </a:rPr>
              <a:t>ghi</a:t>
            </a:r>
            <a:endParaRPr kumimoji="0" lang="en-US" sz="1600" b="0" i="0" u="none" strike="noStrike" kern="0" cap="none" spc="0" normalizeH="0" baseline="0" noProof="0" dirty="0" smtClean="0">
              <a:ln>
                <a:noFill/>
              </a:ln>
              <a:solidFill>
                <a:srgbClr val="000000"/>
              </a:solidFill>
              <a:effectLst/>
              <a:uLnTx/>
              <a:uFillTx/>
              <a:latin typeface="Arial"/>
              <a:cs typeface="Arial"/>
            </a:endParaRPr>
          </a:p>
          <a:p>
            <a:pPr marL="742950" marR="0" lvl="1" indent="-285750" algn="l" defTabSz="914400" rtl="0" eaLnBrk="0" fontAlgn="base" latinLnBrk="0" hangingPunct="0">
              <a:lnSpc>
                <a:spcPct val="85000"/>
              </a:lnSpc>
              <a:spcBef>
                <a:spcPct val="40000"/>
              </a:spcBef>
              <a:spcAft>
                <a:spcPct val="0"/>
              </a:spcAft>
              <a:buClr>
                <a:srgbClr val="FC0128"/>
              </a:buClr>
              <a:buSzPct val="75000"/>
              <a:buFont typeface="Monotype Sorts" pitchFamily="2" charset="2"/>
              <a:buChar char="l"/>
              <a:tabLst/>
              <a:defRPr/>
            </a:pPr>
            <a:r>
              <a:rPr kumimoji="0" lang="en-US" sz="1600" b="0" i="0" u="none" strike="noStrike" kern="0" cap="none" spc="0" normalizeH="0" baseline="0" noProof="0" dirty="0" err="1" smtClean="0">
                <a:ln>
                  <a:noFill/>
                </a:ln>
                <a:solidFill>
                  <a:srgbClr val="000000"/>
                </a:solidFill>
                <a:effectLst/>
                <a:uLnTx/>
                <a:uFillTx/>
                <a:latin typeface="Arial"/>
                <a:cs typeface="Arial"/>
              </a:rPr>
              <a:t>Thực</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hiện</a:t>
            </a:r>
            <a:r>
              <a:rPr kumimoji="0" lang="en-US" sz="1600" b="0" i="0" u="none" strike="noStrike" kern="0" cap="none" spc="0" normalizeH="0" noProof="0" dirty="0" smtClean="0">
                <a:ln>
                  <a:noFill/>
                </a:ln>
                <a:solidFill>
                  <a:srgbClr val="000000"/>
                </a:solidFill>
                <a:effectLst/>
                <a:uLnTx/>
                <a:uFillTx/>
                <a:latin typeface="Arial"/>
                <a:cs typeface="Arial"/>
              </a:rPr>
              <a:t> </a:t>
            </a:r>
            <a:r>
              <a:rPr kumimoji="0" lang="en-US" sz="1600" b="0" i="0" u="none" strike="noStrike" kern="0" cap="none" spc="0" normalizeH="0" noProof="0" dirty="0" err="1" smtClean="0">
                <a:ln>
                  <a:noFill/>
                </a:ln>
                <a:solidFill>
                  <a:srgbClr val="000000"/>
                </a:solidFill>
                <a:effectLst/>
                <a:uLnTx/>
                <a:uFillTx/>
                <a:latin typeface="Arial"/>
                <a:cs typeface="Arial"/>
              </a:rPr>
              <a:t>lệnh</a:t>
            </a:r>
            <a:endParaRPr kumimoji="0" lang="en-US" sz="1600" b="0" i="0" u="none" strike="noStrike" kern="0" cap="none" spc="0" normalizeH="0" noProof="0" dirty="0" smtClean="0">
              <a:ln>
                <a:noFill/>
              </a:ln>
              <a:solidFill>
                <a:srgbClr val="000000"/>
              </a:solidFill>
              <a:effectLst/>
              <a:uLnTx/>
              <a:uFillTx/>
              <a:latin typeface="Arial"/>
              <a:cs typeface="Arial"/>
            </a:endParaRPr>
          </a:p>
          <a:p>
            <a:pPr marL="742950" marR="0" lvl="1" indent="-285750" algn="l" defTabSz="914400" rtl="0" eaLnBrk="0" fontAlgn="base" latinLnBrk="0" hangingPunct="0">
              <a:lnSpc>
                <a:spcPct val="85000"/>
              </a:lnSpc>
              <a:spcBef>
                <a:spcPct val="40000"/>
              </a:spcBef>
              <a:spcAft>
                <a:spcPct val="0"/>
              </a:spcAft>
              <a:buClr>
                <a:srgbClr val="FC0128"/>
              </a:buClr>
              <a:buSzPct val="75000"/>
              <a:buFont typeface="Monotype Sorts" pitchFamily="2" charset="2"/>
              <a:buChar char="l"/>
              <a:tabLst/>
              <a:defRPr/>
            </a:pPr>
            <a:r>
              <a:rPr lang="en-US" sz="1600" kern="0" noProof="0" dirty="0" err="1" smtClean="0">
                <a:solidFill>
                  <a:srgbClr val="000000"/>
                </a:solidFill>
                <a:latin typeface="Arial"/>
                <a:cs typeface="Arial"/>
              </a:rPr>
              <a:t>Lưu</a:t>
            </a:r>
            <a:r>
              <a:rPr lang="en-US" sz="1600" kern="0" noProof="0" dirty="0" smtClean="0">
                <a:solidFill>
                  <a:srgbClr val="000000"/>
                </a:solidFill>
                <a:latin typeface="Arial"/>
                <a:cs typeface="Arial"/>
              </a:rPr>
              <a:t> </a:t>
            </a:r>
            <a:r>
              <a:rPr lang="en-US" sz="1600" kern="0" noProof="0" dirty="0" err="1" smtClean="0">
                <a:solidFill>
                  <a:srgbClr val="000000"/>
                </a:solidFill>
                <a:latin typeface="Arial"/>
                <a:cs typeface="Arial"/>
              </a:rPr>
              <a:t>kết</a:t>
            </a:r>
            <a:r>
              <a:rPr lang="en-US" sz="1600" kern="0" noProof="0" dirty="0" smtClean="0">
                <a:solidFill>
                  <a:srgbClr val="000000"/>
                </a:solidFill>
                <a:latin typeface="Arial"/>
                <a:cs typeface="Arial"/>
              </a:rPr>
              <a:t> </a:t>
            </a:r>
            <a:r>
              <a:rPr lang="en-US" sz="1600" kern="0" noProof="0" dirty="0" err="1" smtClean="0">
                <a:solidFill>
                  <a:srgbClr val="000000"/>
                </a:solidFill>
                <a:latin typeface="Arial"/>
                <a:cs typeface="Arial"/>
              </a:rPr>
              <a:t>quả</a:t>
            </a:r>
            <a:endParaRPr kumimoji="0" lang="en-US" sz="1600" b="0" i="0" u="none" strike="noStrike" kern="0" cap="none" spc="0" normalizeH="0" noProof="0" dirty="0" smtClean="0">
              <a:ln>
                <a:noFill/>
              </a:ln>
              <a:solidFill>
                <a:srgbClr val="000000"/>
              </a:solidFill>
              <a:effectLst/>
              <a:uLnTx/>
              <a:uFillTx/>
              <a:latin typeface="Arial"/>
              <a:cs typeface="Arial"/>
            </a:endParaRPr>
          </a:p>
          <a:p>
            <a:pPr marL="742950" marR="0" lvl="1" indent="-285750" algn="l" defTabSz="914400" rtl="0" eaLnBrk="0" fontAlgn="base" latinLnBrk="0" hangingPunct="0">
              <a:lnSpc>
                <a:spcPct val="85000"/>
              </a:lnSpc>
              <a:spcBef>
                <a:spcPct val="40000"/>
              </a:spcBef>
              <a:spcAft>
                <a:spcPct val="0"/>
              </a:spcAft>
              <a:buClr>
                <a:srgbClr val="FC0128"/>
              </a:buClr>
              <a:buSzPct val="75000"/>
              <a:buFont typeface="Monotype Sorts" pitchFamily="2" charset="2"/>
              <a:buChar char="l"/>
              <a:tabLst/>
              <a:defRPr/>
            </a:pPr>
            <a:endParaRPr kumimoji="0" lang="en-US" sz="1600" b="0" i="0" u="none" strike="noStrike" kern="0" cap="none" spc="0" normalizeH="0" baseline="0" noProof="0" dirty="0" smtClean="0">
              <a:ln>
                <a:noFill/>
              </a:ln>
              <a:solidFill>
                <a:srgbClr val="000000"/>
              </a:solidFill>
              <a:effectLst/>
              <a:uLnTx/>
              <a:uFillTx/>
              <a:latin typeface="Arial"/>
              <a:cs typeface="Arial"/>
            </a:endParaRPr>
          </a:p>
        </p:txBody>
      </p:sp>
      <p:grpSp>
        <p:nvGrpSpPr>
          <p:cNvPr id="52" name="Group 51"/>
          <p:cNvGrpSpPr/>
          <p:nvPr/>
        </p:nvGrpSpPr>
        <p:grpSpPr>
          <a:xfrm>
            <a:off x="6934200" y="914400"/>
            <a:ext cx="1600200" cy="4953000"/>
            <a:chOff x="6934200" y="914400"/>
            <a:chExt cx="1600200" cy="4953000"/>
          </a:xfrm>
        </p:grpSpPr>
        <p:sp>
          <p:nvSpPr>
            <p:cNvPr id="17" name="Rectangle 23"/>
            <p:cNvSpPr>
              <a:spLocks noChangeArrowheads="1"/>
            </p:cNvSpPr>
            <p:nvPr/>
          </p:nvSpPr>
          <p:spPr bwMode="auto">
            <a:xfrm>
              <a:off x="7207144" y="1189567"/>
              <a:ext cx="1327256" cy="573234"/>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600" b="1" i="1" dirty="0">
                  <a:solidFill>
                    <a:schemeClr val="tx1"/>
                  </a:solidFill>
                </a:rPr>
                <a:t>Instruction</a:t>
              </a:r>
            </a:p>
            <a:p>
              <a:pPr marL="342900" indent="-342900" algn="ctr">
                <a:lnSpc>
                  <a:spcPct val="86000"/>
                </a:lnSpc>
                <a:spcBef>
                  <a:spcPct val="40000"/>
                </a:spcBef>
              </a:pPr>
              <a:r>
                <a:rPr lang="en-US" sz="1600" b="1" i="1" dirty="0">
                  <a:solidFill>
                    <a:schemeClr val="tx1"/>
                  </a:solidFill>
                </a:rPr>
                <a:t>Fetch</a:t>
              </a:r>
            </a:p>
          </p:txBody>
        </p:sp>
        <p:sp>
          <p:nvSpPr>
            <p:cNvPr id="18" name="Rectangle 24"/>
            <p:cNvSpPr>
              <a:spLocks noChangeArrowheads="1"/>
            </p:cNvSpPr>
            <p:nvPr/>
          </p:nvSpPr>
          <p:spPr bwMode="auto">
            <a:xfrm>
              <a:off x="7207144" y="2037997"/>
              <a:ext cx="1327256" cy="573234"/>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600" b="1" i="1" dirty="0">
                  <a:solidFill>
                    <a:schemeClr val="tx1"/>
                  </a:solidFill>
                </a:rPr>
                <a:t>Instruction</a:t>
              </a:r>
            </a:p>
            <a:p>
              <a:pPr marL="342900" indent="-342900" algn="ctr">
                <a:lnSpc>
                  <a:spcPct val="86000"/>
                </a:lnSpc>
                <a:spcBef>
                  <a:spcPct val="40000"/>
                </a:spcBef>
              </a:pPr>
              <a:r>
                <a:rPr lang="en-US" sz="1600" b="1" i="1" dirty="0">
                  <a:solidFill>
                    <a:schemeClr val="tx1"/>
                  </a:solidFill>
                </a:rPr>
                <a:t>Decode</a:t>
              </a:r>
            </a:p>
          </p:txBody>
        </p:sp>
        <p:sp>
          <p:nvSpPr>
            <p:cNvPr id="19" name="Rectangle 25"/>
            <p:cNvSpPr>
              <a:spLocks noChangeArrowheads="1"/>
            </p:cNvSpPr>
            <p:nvPr/>
          </p:nvSpPr>
          <p:spPr bwMode="auto">
            <a:xfrm>
              <a:off x="7207144" y="2883561"/>
              <a:ext cx="1327256" cy="573234"/>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600" b="1" i="1" dirty="0">
                  <a:solidFill>
                    <a:schemeClr val="tx1"/>
                  </a:solidFill>
                </a:rPr>
                <a:t>Operand</a:t>
              </a:r>
            </a:p>
            <a:p>
              <a:pPr marL="342900" indent="-342900" algn="ctr">
                <a:lnSpc>
                  <a:spcPct val="86000"/>
                </a:lnSpc>
                <a:spcBef>
                  <a:spcPct val="40000"/>
                </a:spcBef>
              </a:pPr>
              <a:r>
                <a:rPr lang="en-US" sz="1600" b="1" i="1" dirty="0">
                  <a:solidFill>
                    <a:schemeClr val="tx1"/>
                  </a:solidFill>
                </a:rPr>
                <a:t>Fetch</a:t>
              </a:r>
            </a:p>
          </p:txBody>
        </p:sp>
        <p:sp>
          <p:nvSpPr>
            <p:cNvPr id="29" name="Rectangle 26"/>
            <p:cNvSpPr>
              <a:spLocks noChangeArrowheads="1"/>
            </p:cNvSpPr>
            <p:nvPr/>
          </p:nvSpPr>
          <p:spPr bwMode="auto">
            <a:xfrm>
              <a:off x="7207144" y="3731992"/>
              <a:ext cx="1327256" cy="275167"/>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8000"/>
                </a:lnSpc>
                <a:spcBef>
                  <a:spcPct val="43000"/>
                </a:spcBef>
              </a:pPr>
              <a:r>
                <a:rPr lang="en-US" sz="1600" b="1" i="1">
                  <a:solidFill>
                    <a:schemeClr val="tx1"/>
                  </a:solidFill>
                </a:rPr>
                <a:t>Execute</a:t>
              </a:r>
            </a:p>
          </p:txBody>
        </p:sp>
        <p:sp>
          <p:nvSpPr>
            <p:cNvPr id="30" name="Rectangle 27"/>
            <p:cNvSpPr>
              <a:spLocks noChangeArrowheads="1"/>
            </p:cNvSpPr>
            <p:nvPr/>
          </p:nvSpPr>
          <p:spPr bwMode="auto">
            <a:xfrm>
              <a:off x="7207144" y="4316721"/>
              <a:ext cx="1327256" cy="573234"/>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600" b="1" i="1">
                  <a:solidFill>
                    <a:schemeClr val="tx1"/>
                  </a:solidFill>
                </a:rPr>
                <a:t>Result</a:t>
              </a:r>
            </a:p>
            <a:p>
              <a:pPr marL="342900" indent="-342900" algn="ctr">
                <a:lnSpc>
                  <a:spcPct val="86000"/>
                </a:lnSpc>
                <a:spcBef>
                  <a:spcPct val="40000"/>
                </a:spcBef>
              </a:pPr>
              <a:r>
                <a:rPr lang="en-US" sz="1600" b="1" i="1">
                  <a:solidFill>
                    <a:schemeClr val="tx1"/>
                  </a:solidFill>
                </a:rPr>
                <a:t>Store</a:t>
              </a:r>
            </a:p>
          </p:txBody>
        </p:sp>
        <p:sp>
          <p:nvSpPr>
            <p:cNvPr id="31" name="Rectangle 28"/>
            <p:cNvSpPr>
              <a:spLocks noChangeArrowheads="1"/>
            </p:cNvSpPr>
            <p:nvPr/>
          </p:nvSpPr>
          <p:spPr bwMode="auto">
            <a:xfrm>
              <a:off x="7207144" y="5165152"/>
              <a:ext cx="1327256" cy="573234"/>
            </a:xfrm>
            <a:prstGeom prst="rect">
              <a:avLst/>
            </a:prstGeom>
            <a:noFill/>
            <a:ln w="12700">
              <a:solidFill>
                <a:schemeClr val="tx1"/>
              </a:solidFill>
              <a:miter lim="800000"/>
              <a:headEnd/>
              <a:tailEnd/>
            </a:ln>
            <a:effectLst/>
          </p:spPr>
          <p:txBody>
            <a:bodyPr lIns="63500" tIns="25400" rIns="63500" bIns="25400">
              <a:spAutoFit/>
            </a:bodyPr>
            <a:lstStyle/>
            <a:p>
              <a:pPr marL="342900" indent="-342900" algn="ctr">
                <a:lnSpc>
                  <a:spcPct val="86000"/>
                </a:lnSpc>
                <a:spcBef>
                  <a:spcPct val="40000"/>
                </a:spcBef>
              </a:pPr>
              <a:r>
                <a:rPr lang="en-US" sz="1600" b="1" i="1" dirty="0">
                  <a:solidFill>
                    <a:schemeClr val="tx1"/>
                  </a:solidFill>
                </a:rPr>
                <a:t>Next</a:t>
              </a:r>
            </a:p>
            <a:p>
              <a:pPr marL="342900" indent="-342900" algn="ctr">
                <a:lnSpc>
                  <a:spcPct val="86000"/>
                </a:lnSpc>
                <a:spcBef>
                  <a:spcPct val="40000"/>
                </a:spcBef>
              </a:pPr>
              <a:r>
                <a:rPr lang="en-US" sz="1600" b="1" i="1" dirty="0">
                  <a:solidFill>
                    <a:schemeClr val="tx1"/>
                  </a:solidFill>
                </a:rPr>
                <a:t>Instruction</a:t>
              </a:r>
            </a:p>
          </p:txBody>
        </p:sp>
        <p:sp>
          <p:nvSpPr>
            <p:cNvPr id="32" name="Line 29"/>
            <p:cNvSpPr>
              <a:spLocks noChangeShapeType="1"/>
            </p:cNvSpPr>
            <p:nvPr/>
          </p:nvSpPr>
          <p:spPr bwMode="auto">
            <a:xfrm>
              <a:off x="7833309" y="1762831"/>
              <a:ext cx="0" cy="260835"/>
            </a:xfrm>
            <a:prstGeom prst="line">
              <a:avLst/>
            </a:prstGeom>
            <a:noFill/>
            <a:ln w="25400">
              <a:solidFill>
                <a:schemeClr val="tx1"/>
              </a:solidFill>
              <a:round/>
              <a:headEnd/>
              <a:tailEnd type="triangle" w="med" len="med"/>
            </a:ln>
            <a:effectLst/>
          </p:spPr>
          <p:txBody>
            <a:bodyPr/>
            <a:lstStyle/>
            <a:p>
              <a:endParaRPr lang="en-US" sz="1600"/>
            </a:p>
          </p:txBody>
        </p:sp>
        <p:sp>
          <p:nvSpPr>
            <p:cNvPr id="33" name="Line 30"/>
            <p:cNvSpPr>
              <a:spLocks noChangeShapeType="1"/>
            </p:cNvSpPr>
            <p:nvPr/>
          </p:nvSpPr>
          <p:spPr bwMode="auto">
            <a:xfrm>
              <a:off x="7833309" y="3456825"/>
              <a:ext cx="0" cy="260835"/>
            </a:xfrm>
            <a:prstGeom prst="line">
              <a:avLst/>
            </a:prstGeom>
            <a:noFill/>
            <a:ln w="25400">
              <a:solidFill>
                <a:schemeClr val="tx1"/>
              </a:solidFill>
              <a:round/>
              <a:headEnd/>
              <a:tailEnd type="triangle" w="med" len="med"/>
            </a:ln>
            <a:effectLst/>
          </p:spPr>
          <p:txBody>
            <a:bodyPr/>
            <a:lstStyle/>
            <a:p>
              <a:endParaRPr lang="en-US" sz="1600"/>
            </a:p>
          </p:txBody>
        </p:sp>
        <p:sp>
          <p:nvSpPr>
            <p:cNvPr id="34" name="Line 31"/>
            <p:cNvSpPr>
              <a:spLocks noChangeShapeType="1"/>
            </p:cNvSpPr>
            <p:nvPr/>
          </p:nvSpPr>
          <p:spPr bwMode="auto">
            <a:xfrm>
              <a:off x="7833309" y="2608395"/>
              <a:ext cx="0" cy="260835"/>
            </a:xfrm>
            <a:prstGeom prst="line">
              <a:avLst/>
            </a:prstGeom>
            <a:noFill/>
            <a:ln w="25400">
              <a:solidFill>
                <a:schemeClr val="tx1"/>
              </a:solidFill>
              <a:round/>
              <a:headEnd/>
              <a:tailEnd type="triangle" w="med" len="med"/>
            </a:ln>
            <a:effectLst/>
          </p:spPr>
          <p:txBody>
            <a:bodyPr/>
            <a:lstStyle/>
            <a:p>
              <a:endParaRPr lang="en-US" sz="1600"/>
            </a:p>
          </p:txBody>
        </p:sp>
        <p:sp>
          <p:nvSpPr>
            <p:cNvPr id="35" name="Line 32"/>
            <p:cNvSpPr>
              <a:spLocks noChangeShapeType="1"/>
            </p:cNvSpPr>
            <p:nvPr/>
          </p:nvSpPr>
          <p:spPr bwMode="auto">
            <a:xfrm>
              <a:off x="7833309" y="4889985"/>
              <a:ext cx="0" cy="260835"/>
            </a:xfrm>
            <a:prstGeom prst="line">
              <a:avLst/>
            </a:prstGeom>
            <a:noFill/>
            <a:ln w="25400">
              <a:solidFill>
                <a:schemeClr val="tx1"/>
              </a:solidFill>
              <a:round/>
              <a:headEnd/>
              <a:tailEnd type="triangle" w="med" len="med"/>
            </a:ln>
            <a:effectLst/>
          </p:spPr>
          <p:txBody>
            <a:bodyPr/>
            <a:lstStyle/>
            <a:p>
              <a:endParaRPr lang="en-US" sz="1600"/>
            </a:p>
          </p:txBody>
        </p:sp>
        <p:sp>
          <p:nvSpPr>
            <p:cNvPr id="36" name="Line 33"/>
            <p:cNvSpPr>
              <a:spLocks noChangeShapeType="1"/>
            </p:cNvSpPr>
            <p:nvPr/>
          </p:nvSpPr>
          <p:spPr bwMode="auto">
            <a:xfrm>
              <a:off x="7833309" y="3978495"/>
              <a:ext cx="0" cy="323894"/>
            </a:xfrm>
            <a:prstGeom prst="line">
              <a:avLst/>
            </a:prstGeom>
            <a:noFill/>
            <a:ln w="25400">
              <a:solidFill>
                <a:schemeClr val="tx1"/>
              </a:solidFill>
              <a:round/>
              <a:headEnd/>
              <a:tailEnd type="triangle" w="med" len="med"/>
            </a:ln>
            <a:effectLst/>
          </p:spPr>
          <p:txBody>
            <a:bodyPr/>
            <a:lstStyle/>
            <a:p>
              <a:endParaRPr lang="en-US" sz="1600"/>
            </a:p>
          </p:txBody>
        </p:sp>
        <p:sp>
          <p:nvSpPr>
            <p:cNvPr id="37" name="Line 34"/>
            <p:cNvSpPr>
              <a:spLocks noChangeShapeType="1"/>
            </p:cNvSpPr>
            <p:nvPr/>
          </p:nvSpPr>
          <p:spPr bwMode="auto">
            <a:xfrm>
              <a:off x="7833309" y="5738416"/>
              <a:ext cx="0" cy="128984"/>
            </a:xfrm>
            <a:prstGeom prst="line">
              <a:avLst/>
            </a:prstGeom>
            <a:noFill/>
            <a:ln w="25400">
              <a:solidFill>
                <a:schemeClr val="tx1"/>
              </a:solidFill>
              <a:round/>
              <a:headEnd/>
              <a:tailEnd/>
            </a:ln>
            <a:effectLst/>
          </p:spPr>
          <p:txBody>
            <a:bodyPr/>
            <a:lstStyle/>
            <a:p>
              <a:endParaRPr lang="en-US" sz="1600"/>
            </a:p>
          </p:txBody>
        </p:sp>
        <p:sp>
          <p:nvSpPr>
            <p:cNvPr id="38" name="Line 35"/>
            <p:cNvSpPr>
              <a:spLocks noChangeShapeType="1"/>
            </p:cNvSpPr>
            <p:nvPr/>
          </p:nvSpPr>
          <p:spPr bwMode="auto">
            <a:xfrm flipH="1">
              <a:off x="6934200" y="5867400"/>
              <a:ext cx="899109" cy="0"/>
            </a:xfrm>
            <a:prstGeom prst="line">
              <a:avLst/>
            </a:prstGeom>
            <a:noFill/>
            <a:ln w="25400">
              <a:solidFill>
                <a:schemeClr val="tx1"/>
              </a:solidFill>
              <a:round/>
              <a:headEnd/>
              <a:tailEnd/>
            </a:ln>
            <a:effectLst/>
          </p:spPr>
          <p:txBody>
            <a:bodyPr/>
            <a:lstStyle/>
            <a:p>
              <a:endParaRPr lang="en-US"/>
            </a:p>
          </p:txBody>
        </p:sp>
        <p:sp>
          <p:nvSpPr>
            <p:cNvPr id="39" name="Line 36"/>
            <p:cNvSpPr>
              <a:spLocks noChangeShapeType="1"/>
            </p:cNvSpPr>
            <p:nvPr/>
          </p:nvSpPr>
          <p:spPr bwMode="auto">
            <a:xfrm flipV="1">
              <a:off x="6934200" y="914400"/>
              <a:ext cx="0" cy="4953000"/>
            </a:xfrm>
            <a:prstGeom prst="line">
              <a:avLst/>
            </a:prstGeom>
            <a:noFill/>
            <a:ln w="25400">
              <a:solidFill>
                <a:schemeClr val="tx1"/>
              </a:solidFill>
              <a:round/>
              <a:headEnd/>
              <a:tailEnd/>
            </a:ln>
            <a:effectLst/>
          </p:spPr>
          <p:txBody>
            <a:bodyPr/>
            <a:lstStyle/>
            <a:p>
              <a:endParaRPr lang="en-US"/>
            </a:p>
          </p:txBody>
        </p:sp>
        <p:sp>
          <p:nvSpPr>
            <p:cNvPr id="40" name="Line 37"/>
            <p:cNvSpPr>
              <a:spLocks noChangeShapeType="1"/>
            </p:cNvSpPr>
            <p:nvPr/>
          </p:nvSpPr>
          <p:spPr bwMode="auto">
            <a:xfrm>
              <a:off x="6934200" y="914400"/>
              <a:ext cx="899109" cy="0"/>
            </a:xfrm>
            <a:prstGeom prst="line">
              <a:avLst/>
            </a:prstGeom>
            <a:noFill/>
            <a:ln w="25400">
              <a:solidFill>
                <a:schemeClr val="tx1"/>
              </a:solidFill>
              <a:round/>
              <a:headEnd/>
              <a:tailEnd/>
            </a:ln>
            <a:effectLst/>
          </p:spPr>
          <p:txBody>
            <a:bodyPr/>
            <a:lstStyle/>
            <a:p>
              <a:endParaRPr lang="en-US"/>
            </a:p>
          </p:txBody>
        </p:sp>
        <p:sp>
          <p:nvSpPr>
            <p:cNvPr id="41" name="Line 38"/>
            <p:cNvSpPr>
              <a:spLocks noChangeShapeType="1"/>
            </p:cNvSpPr>
            <p:nvPr/>
          </p:nvSpPr>
          <p:spPr bwMode="auto">
            <a:xfrm>
              <a:off x="7833309" y="914400"/>
              <a:ext cx="0" cy="260835"/>
            </a:xfrm>
            <a:prstGeom prst="line">
              <a:avLst/>
            </a:prstGeom>
            <a:noFill/>
            <a:ln w="25400">
              <a:solidFill>
                <a:schemeClr val="tx1"/>
              </a:solidFill>
              <a:round/>
              <a:headEnd/>
              <a:tailEnd type="triangle" w="med" len="med"/>
            </a:ln>
            <a:effectLst/>
          </p:spPr>
          <p:txBody>
            <a:bodyPr/>
            <a:lstStyle/>
            <a:p>
              <a:endParaRPr lang="en-US"/>
            </a:p>
          </p:txBody>
        </p:sp>
      </p:grpSp>
      <p:grpSp>
        <p:nvGrpSpPr>
          <p:cNvPr id="42" name="Group 5"/>
          <p:cNvGrpSpPr>
            <a:grpSpLocks/>
          </p:cNvGrpSpPr>
          <p:nvPr/>
        </p:nvGrpSpPr>
        <p:grpSpPr bwMode="auto">
          <a:xfrm>
            <a:off x="3003550" y="4419600"/>
            <a:ext cx="2559050" cy="1524001"/>
            <a:chOff x="212" y="2544"/>
            <a:chExt cx="1612" cy="960"/>
          </a:xfrm>
        </p:grpSpPr>
        <p:sp>
          <p:nvSpPr>
            <p:cNvPr id="43" name="Oval 6"/>
            <p:cNvSpPr>
              <a:spLocks noChangeArrowheads="1"/>
            </p:cNvSpPr>
            <p:nvPr/>
          </p:nvSpPr>
          <p:spPr bwMode="auto">
            <a:xfrm>
              <a:off x="672" y="2544"/>
              <a:ext cx="624" cy="480"/>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4" name="Text Box 7"/>
            <p:cNvSpPr txBox="1">
              <a:spLocks noChangeArrowheads="1"/>
            </p:cNvSpPr>
            <p:nvPr/>
          </p:nvSpPr>
          <p:spPr bwMode="auto">
            <a:xfrm>
              <a:off x="624" y="2592"/>
              <a:ext cx="720" cy="330"/>
            </a:xfrm>
            <a:prstGeom prst="rect">
              <a:avLst/>
            </a:prstGeom>
            <a:noFill/>
            <a:ln w="12700">
              <a:noFill/>
              <a:miter lim="800000"/>
              <a:headEnd/>
              <a:tailEn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Fetch</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PC = PC+4</a:t>
              </a:r>
            </a:p>
          </p:txBody>
        </p:sp>
        <p:sp>
          <p:nvSpPr>
            <p:cNvPr id="45" name="Oval 8"/>
            <p:cNvSpPr>
              <a:spLocks noChangeArrowheads="1"/>
            </p:cNvSpPr>
            <p:nvPr/>
          </p:nvSpPr>
          <p:spPr bwMode="auto">
            <a:xfrm>
              <a:off x="1196" y="3148"/>
              <a:ext cx="628" cy="356"/>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6" name="Text Box 9"/>
            <p:cNvSpPr txBox="1">
              <a:spLocks noChangeArrowheads="1"/>
            </p:cNvSpPr>
            <p:nvPr/>
          </p:nvSpPr>
          <p:spPr bwMode="auto">
            <a:xfrm>
              <a:off x="1248" y="3216"/>
              <a:ext cx="501" cy="192"/>
            </a:xfrm>
            <a:prstGeom prst="rect">
              <a:avLst/>
            </a:prstGeom>
            <a:noFill/>
            <a:ln w="12700">
              <a:noFill/>
              <a:miter lim="800000"/>
              <a:headEnd/>
              <a:tailEnd/>
            </a:ln>
            <a:effec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ysClr val="windowText" lastClr="000000"/>
                  </a:solidFill>
                  <a:effectLst/>
                  <a:uLnTx/>
                  <a:uFillTx/>
                </a:rPr>
                <a:t>Decode</a:t>
              </a:r>
            </a:p>
          </p:txBody>
        </p:sp>
        <p:sp>
          <p:nvSpPr>
            <p:cNvPr id="47" name="Oval 10"/>
            <p:cNvSpPr>
              <a:spLocks noChangeArrowheads="1"/>
            </p:cNvSpPr>
            <p:nvPr/>
          </p:nvSpPr>
          <p:spPr bwMode="auto">
            <a:xfrm>
              <a:off x="240" y="3148"/>
              <a:ext cx="578" cy="308"/>
            </a:xfrm>
            <a:prstGeom prst="ellipse">
              <a:avLst/>
            </a:prstGeom>
            <a:noFill/>
            <a:ln w="12700">
              <a:solidFill>
                <a:srgbClr val="000000"/>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48" name="Text Box 11"/>
            <p:cNvSpPr txBox="1">
              <a:spLocks noChangeArrowheads="1"/>
            </p:cNvSpPr>
            <p:nvPr/>
          </p:nvSpPr>
          <p:spPr bwMode="auto">
            <a:xfrm>
              <a:off x="212" y="3145"/>
              <a:ext cx="672" cy="330"/>
            </a:xfrm>
            <a:prstGeom prst="rect">
              <a:avLst/>
            </a:prstGeom>
            <a:noFill/>
            <a:ln w="12700">
              <a:noFill/>
              <a:miter lim="800000"/>
              <a:headEnd/>
              <a:tailEnd/>
            </a:ln>
            <a:effectLst/>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smtClean="0">
                  <a:ln>
                    <a:noFill/>
                  </a:ln>
                  <a:solidFill>
                    <a:sysClr val="windowText" lastClr="000000"/>
                  </a:solidFill>
                  <a:effectLst/>
                  <a:uLnTx/>
                  <a:uFillTx/>
                </a:rPr>
                <a:t>Exec, Store</a:t>
              </a:r>
              <a:endParaRPr kumimoji="0" lang="en-US" sz="1400" b="0" i="0" u="none" strike="noStrike" kern="0" cap="none" spc="0" normalizeH="0" baseline="0" noProof="0" dirty="0">
                <a:ln>
                  <a:noFill/>
                </a:ln>
                <a:solidFill>
                  <a:sysClr val="windowText" lastClr="000000"/>
                </a:solidFill>
                <a:effectLst/>
                <a:uLnTx/>
                <a:uFillTx/>
              </a:endParaRPr>
            </a:p>
          </p:txBody>
        </p:sp>
        <p:cxnSp>
          <p:nvCxnSpPr>
            <p:cNvPr id="49" name="AutoShape 12"/>
            <p:cNvCxnSpPr>
              <a:cxnSpLocks noChangeShapeType="1"/>
              <a:stCxn id="43" idx="6"/>
              <a:endCxn id="45" idx="0"/>
            </p:cNvCxnSpPr>
            <p:nvPr/>
          </p:nvCxnSpPr>
          <p:spPr bwMode="auto">
            <a:xfrm>
              <a:off x="1296" y="2784"/>
              <a:ext cx="214" cy="364"/>
            </a:xfrm>
            <a:prstGeom prst="curvedConnector2">
              <a:avLst/>
            </a:prstGeom>
            <a:noFill/>
            <a:ln w="12700">
              <a:solidFill>
                <a:srgbClr val="000000"/>
              </a:solidFill>
              <a:round/>
              <a:headEnd/>
              <a:tailEnd type="triangle" w="med" len="med"/>
            </a:ln>
            <a:effectLst/>
          </p:spPr>
        </p:cxnSp>
        <p:cxnSp>
          <p:nvCxnSpPr>
            <p:cNvPr id="50" name="AutoShape 13"/>
            <p:cNvCxnSpPr>
              <a:cxnSpLocks noChangeShapeType="1"/>
              <a:stCxn id="45" idx="4"/>
              <a:endCxn id="47" idx="4"/>
            </p:cNvCxnSpPr>
            <p:nvPr/>
          </p:nvCxnSpPr>
          <p:spPr bwMode="auto">
            <a:xfrm rot="5400000" flipH="1">
              <a:off x="996" y="2989"/>
              <a:ext cx="48" cy="981"/>
            </a:xfrm>
            <a:prstGeom prst="curvedConnector3">
              <a:avLst>
                <a:gd name="adj1" fmla="val -300000"/>
              </a:avLst>
            </a:prstGeom>
            <a:noFill/>
            <a:ln w="12700">
              <a:solidFill>
                <a:srgbClr val="000000"/>
              </a:solidFill>
              <a:round/>
              <a:headEnd/>
              <a:tailEnd type="triangle" w="med" len="med"/>
            </a:ln>
            <a:effectLst/>
          </p:spPr>
        </p:cxnSp>
        <p:cxnSp>
          <p:nvCxnSpPr>
            <p:cNvPr id="51" name="AutoShape 14"/>
            <p:cNvCxnSpPr>
              <a:cxnSpLocks noChangeShapeType="1"/>
              <a:stCxn id="47" idx="0"/>
              <a:endCxn id="43" idx="2"/>
            </p:cNvCxnSpPr>
            <p:nvPr/>
          </p:nvCxnSpPr>
          <p:spPr bwMode="auto">
            <a:xfrm rot="5400000" flipH="1" flipV="1">
              <a:off x="419" y="2894"/>
              <a:ext cx="364" cy="143"/>
            </a:xfrm>
            <a:prstGeom prst="curvedConnector2">
              <a:avLst/>
            </a:prstGeom>
            <a:noFill/>
            <a:ln w="12700">
              <a:solidFill>
                <a:srgbClr val="000000"/>
              </a:solidFill>
              <a:round/>
              <a:headEnd/>
              <a:tailEnd type="triangle" w="med" len="med"/>
            </a:ln>
            <a:effectLst/>
          </p:spPr>
        </p:cxnSp>
      </p:grpSp>
      <p:cxnSp>
        <p:nvCxnSpPr>
          <p:cNvPr id="53" name="Straight Arrow Connector 52"/>
          <p:cNvCxnSpPr>
            <a:stCxn id="17" idx="1"/>
            <a:endCxn id="43" idx="0"/>
          </p:cNvCxnSpPr>
          <p:nvPr/>
        </p:nvCxnSpPr>
        <p:spPr bwMode="auto">
          <a:xfrm rot="10800000" flipV="1">
            <a:off x="4229100" y="1476184"/>
            <a:ext cx="2978044" cy="2943416"/>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4" name="Straight Arrow Connector 53"/>
          <p:cNvCxnSpPr>
            <a:stCxn id="31" idx="1"/>
          </p:cNvCxnSpPr>
          <p:nvPr/>
        </p:nvCxnSpPr>
        <p:spPr bwMode="auto">
          <a:xfrm rot="10800000">
            <a:off x="4572000" y="4495801"/>
            <a:ext cx="2635144" cy="955969"/>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57" name="Straight Arrow Connector 56"/>
          <p:cNvCxnSpPr>
            <a:stCxn id="18" idx="1"/>
            <a:endCxn id="45" idx="7"/>
          </p:cNvCxnSpPr>
          <p:nvPr/>
        </p:nvCxnSpPr>
        <p:spPr bwMode="auto">
          <a:xfrm rot="10800000" flipV="1">
            <a:off x="5416600" y="2324613"/>
            <a:ext cx="1790544" cy="313660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0" name="Straight Arrow Connector 59"/>
          <p:cNvCxnSpPr>
            <a:stCxn id="19" idx="1"/>
            <a:endCxn id="45" idx="6"/>
          </p:cNvCxnSpPr>
          <p:nvPr/>
        </p:nvCxnSpPr>
        <p:spPr bwMode="auto">
          <a:xfrm rot="10800000" flipV="1">
            <a:off x="5562600" y="3170178"/>
            <a:ext cx="1644544" cy="249084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3" name="Straight Arrow Connector 62"/>
          <p:cNvCxnSpPr>
            <a:stCxn id="29" idx="1"/>
            <a:endCxn id="47" idx="6"/>
          </p:cNvCxnSpPr>
          <p:nvPr/>
        </p:nvCxnSpPr>
        <p:spPr bwMode="auto">
          <a:xfrm rot="10800000" flipV="1">
            <a:off x="3965576" y="3869576"/>
            <a:ext cx="3241569" cy="1753350"/>
          </a:xfrm>
          <a:prstGeom prst="straightConnector1">
            <a:avLst/>
          </a:prstGeom>
          <a:solidFill>
            <a:schemeClr val="accent1"/>
          </a:solidFill>
          <a:ln w="9525" cap="flat" cmpd="sng" algn="ctr">
            <a:solidFill>
              <a:schemeClr val="tx1"/>
            </a:solidFill>
            <a:prstDash val="solid"/>
            <a:round/>
            <a:headEnd type="none" w="med" len="med"/>
            <a:tailEnd type="arrow"/>
          </a:ln>
          <a:effectLst/>
        </p:spPr>
      </p:cxnSp>
      <p:cxnSp>
        <p:nvCxnSpPr>
          <p:cNvPr id="66" name="Straight Arrow Connector 65"/>
          <p:cNvCxnSpPr>
            <a:stCxn id="30" idx="1"/>
            <a:endCxn id="47" idx="6"/>
          </p:cNvCxnSpPr>
          <p:nvPr/>
        </p:nvCxnSpPr>
        <p:spPr bwMode="auto">
          <a:xfrm rot="10800000" flipV="1">
            <a:off x="3965576" y="4603338"/>
            <a:ext cx="3241569" cy="1019588"/>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138388949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Shape 199"/>
          <p:cNvSpPr txBox="1">
            <a:spLocks noGrp="1"/>
          </p:cNvSpPr>
          <p:nvPr>
            <p:ph type="title"/>
          </p:nvPr>
        </p:nvSpPr>
        <p:spPr/>
        <p:txBody>
          <a:bodyPr/>
          <a:lstStyle/>
          <a:p>
            <a:pPr lvl="0"/>
            <a:r>
              <a:rPr lang="en-US" dirty="0" smtClean="0">
                <a:sym typeface="Calibri"/>
              </a:rPr>
              <a:t>Stages of Execution on </a:t>
            </a:r>
            <a:r>
              <a:rPr lang="en-US" dirty="0" err="1" smtClean="0">
                <a:sym typeface="Calibri"/>
              </a:rPr>
              <a:t>Datapath</a:t>
            </a:r>
            <a:endParaRPr lang="en-US" dirty="0">
              <a:sym typeface="Calibri"/>
            </a:endParaRPr>
          </a:p>
        </p:txBody>
      </p:sp>
      <p:sp>
        <p:nvSpPr>
          <p:cNvPr id="200" name="Shape 200"/>
          <p:cNvSpPr/>
          <p:nvPr/>
        </p:nvSpPr>
        <p:spPr>
          <a:xfrm>
            <a:off x="914400" y="2501900"/>
            <a:ext cx="381000" cy="1295400"/>
          </a:xfrm>
          <a:prstGeom prst="rect">
            <a:avLst/>
          </a:prstGeom>
          <a:no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sp>
        <p:nvSpPr>
          <p:cNvPr id="201" name="Shape 201"/>
          <p:cNvSpPr/>
          <p:nvPr/>
        </p:nvSpPr>
        <p:spPr>
          <a:xfrm rot="-5400000">
            <a:off x="1600200" y="2806700"/>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instruction</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sp>
        <p:nvSpPr>
          <p:cNvPr id="202" name="Shape 202"/>
          <p:cNvSpPr/>
          <p:nvPr/>
        </p:nvSpPr>
        <p:spPr>
          <a:xfrm>
            <a:off x="1524000" y="3933825"/>
            <a:ext cx="471300" cy="549300"/>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1600">
                <a:solidFill>
                  <a:schemeClr val="dk1"/>
                </a:solidFill>
              </a:rPr>
              <a:t>+</a:t>
            </a:r>
            <a:r>
              <a:rPr lang="en-US" sz="1600" b="0" i="0" u="none" strike="noStrike" cap="none" baseline="0">
                <a:solidFill>
                  <a:schemeClr val="dk1"/>
                </a:solidFill>
              </a:rPr>
              <a:t>4</a:t>
            </a:r>
          </a:p>
        </p:txBody>
      </p:sp>
      <p:cxnSp>
        <p:nvCxnSpPr>
          <p:cNvPr id="203" name="Shape 203"/>
          <p:cNvCxnSpPr/>
          <p:nvPr/>
        </p:nvCxnSpPr>
        <p:spPr>
          <a:xfrm>
            <a:off x="1295400" y="3111500"/>
            <a:ext cx="762000" cy="0"/>
          </a:xfrm>
          <a:prstGeom prst="straightConnector1">
            <a:avLst/>
          </a:prstGeom>
          <a:noFill/>
          <a:ln w="28575" cap="flat">
            <a:solidFill>
              <a:schemeClr val="dk1"/>
            </a:solidFill>
            <a:prstDash val="solid"/>
            <a:round/>
            <a:headEnd type="none" w="med" len="med"/>
            <a:tailEnd type="triangle" w="lg" len="lg"/>
          </a:ln>
        </p:spPr>
      </p:cxnSp>
      <p:sp>
        <p:nvSpPr>
          <p:cNvPr id="204" name="Shape 204"/>
          <p:cNvSpPr/>
          <p:nvPr/>
        </p:nvSpPr>
        <p:spPr>
          <a:xfrm>
            <a:off x="3657600" y="2501900"/>
            <a:ext cx="990599" cy="1295400"/>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05" name="Shape 205"/>
          <p:cNvCxnSpPr/>
          <p:nvPr/>
        </p:nvCxnSpPr>
        <p:spPr>
          <a:xfrm>
            <a:off x="3124200" y="2959100"/>
            <a:ext cx="533399" cy="0"/>
          </a:xfrm>
          <a:prstGeom prst="straightConnector1">
            <a:avLst/>
          </a:prstGeom>
          <a:noFill/>
          <a:ln w="28575" cap="flat">
            <a:solidFill>
              <a:schemeClr val="dk1"/>
            </a:solidFill>
            <a:prstDash val="solid"/>
            <a:round/>
            <a:headEnd type="none" w="med" len="med"/>
            <a:tailEnd type="triangle" w="lg" len="lg"/>
          </a:ln>
        </p:spPr>
      </p:cxnSp>
      <p:cxnSp>
        <p:nvCxnSpPr>
          <p:cNvPr id="206" name="Shape 206"/>
          <p:cNvCxnSpPr/>
          <p:nvPr/>
        </p:nvCxnSpPr>
        <p:spPr>
          <a:xfrm>
            <a:off x="3124200" y="3332162"/>
            <a:ext cx="533399" cy="0"/>
          </a:xfrm>
          <a:prstGeom prst="straightConnector1">
            <a:avLst/>
          </a:prstGeom>
          <a:noFill/>
          <a:ln w="28575" cap="flat">
            <a:solidFill>
              <a:schemeClr val="dk1"/>
            </a:solidFill>
            <a:prstDash val="solid"/>
            <a:round/>
            <a:headEnd type="none" w="med" len="med"/>
            <a:tailEnd type="triangle" w="lg" len="lg"/>
          </a:ln>
        </p:spPr>
      </p:cxnSp>
      <p:cxnSp>
        <p:nvCxnSpPr>
          <p:cNvPr id="207" name="Shape 207"/>
          <p:cNvCxnSpPr/>
          <p:nvPr/>
        </p:nvCxnSpPr>
        <p:spPr>
          <a:xfrm>
            <a:off x="3124200" y="3644900"/>
            <a:ext cx="533399" cy="0"/>
          </a:xfrm>
          <a:prstGeom prst="straightConnector1">
            <a:avLst/>
          </a:prstGeom>
          <a:noFill/>
          <a:ln w="28575" cap="flat">
            <a:solidFill>
              <a:schemeClr val="dk1"/>
            </a:solidFill>
            <a:prstDash val="solid"/>
            <a:round/>
            <a:headEnd type="none" w="med" len="med"/>
            <a:tailEnd type="triangle" w="lg" len="lg"/>
          </a:ln>
        </p:spPr>
      </p:cxnSp>
      <p:sp>
        <p:nvSpPr>
          <p:cNvPr id="208" name="Shape 208"/>
          <p:cNvSpPr txBox="1"/>
          <p:nvPr/>
        </p:nvSpPr>
        <p:spPr>
          <a:xfrm>
            <a:off x="3033730" y="32480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rt</a:t>
            </a:r>
          </a:p>
        </p:txBody>
      </p:sp>
      <p:sp>
        <p:nvSpPr>
          <p:cNvPr id="209" name="Shape 209"/>
          <p:cNvSpPr txBox="1"/>
          <p:nvPr/>
        </p:nvSpPr>
        <p:spPr>
          <a:xfrm>
            <a:off x="3065480" y="29432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rs</a:t>
            </a:r>
          </a:p>
        </p:txBody>
      </p:sp>
      <p:sp>
        <p:nvSpPr>
          <p:cNvPr id="210" name="Shape 210"/>
          <p:cNvSpPr txBox="1"/>
          <p:nvPr/>
        </p:nvSpPr>
        <p:spPr>
          <a:xfrm>
            <a:off x="3079750" y="2562225"/>
            <a:ext cx="5333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rd</a:t>
            </a:r>
          </a:p>
        </p:txBody>
      </p:sp>
      <p:sp>
        <p:nvSpPr>
          <p:cNvPr id="211" name="Shape 211"/>
          <p:cNvSpPr txBox="1"/>
          <p:nvPr/>
        </p:nvSpPr>
        <p:spPr>
          <a:xfrm rot="-5400000">
            <a:off x="3464525" y="2933125"/>
            <a:ext cx="13100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registers</a:t>
            </a:r>
          </a:p>
        </p:txBody>
      </p:sp>
      <p:grpSp>
        <p:nvGrpSpPr>
          <p:cNvPr id="212" name="Shape 212"/>
          <p:cNvGrpSpPr/>
          <p:nvPr/>
        </p:nvGrpSpPr>
        <p:grpSpPr>
          <a:xfrm>
            <a:off x="5262550" y="2562224"/>
            <a:ext cx="1290648" cy="1523999"/>
            <a:chOff x="3602" y="1347"/>
            <a:chExt cx="813" cy="959"/>
          </a:xfrm>
        </p:grpSpPr>
        <p:sp>
          <p:nvSpPr>
            <p:cNvPr id="213" name="Shape 213"/>
            <p:cNvSpPr/>
            <p:nvPr/>
          </p:nvSpPr>
          <p:spPr>
            <a:xfrm>
              <a:off x="3647" y="1347"/>
              <a:ext cx="527" cy="959"/>
            </a:xfrm>
            <a:custGeom>
              <a:avLst/>
              <a:gdLst/>
              <a:ahLst/>
              <a:cxnLst/>
              <a:rect l="0" t="0" r="0" b="0"/>
              <a:pathLst>
                <a:path w="528" h="960" extrusionOk="0">
                  <a:moveTo>
                    <a:pt x="0" y="0"/>
                  </a:moveTo>
                  <a:lnTo>
                    <a:pt x="528" y="192"/>
                  </a:lnTo>
                  <a:lnTo>
                    <a:pt x="528" y="672"/>
                  </a:lnTo>
                  <a:lnTo>
                    <a:pt x="0" y="960"/>
                  </a:lnTo>
                  <a:lnTo>
                    <a:pt x="0" y="528"/>
                  </a:lnTo>
                  <a:lnTo>
                    <a:pt x="48" y="480"/>
                  </a:lnTo>
                  <a:lnTo>
                    <a:pt x="0" y="432"/>
                  </a:lnTo>
                  <a:lnTo>
                    <a:pt x="0" y="0"/>
                  </a:lnTo>
                  <a:close/>
                </a:path>
              </a:pathLst>
            </a:custGeom>
            <a:noFill/>
            <a:ln w="38100"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14" name="Shape 214"/>
            <p:cNvCxnSpPr/>
            <p:nvPr/>
          </p:nvCxnSpPr>
          <p:spPr>
            <a:xfrm>
              <a:off x="4175" y="1779"/>
              <a:ext cx="239" cy="0"/>
            </a:xfrm>
            <a:prstGeom prst="straightConnector1">
              <a:avLst/>
            </a:prstGeom>
            <a:noFill/>
            <a:ln w="38100" cap="flat">
              <a:solidFill>
                <a:schemeClr val="dk1"/>
              </a:solidFill>
              <a:prstDash val="solid"/>
              <a:round/>
              <a:headEnd type="none" w="med" len="med"/>
              <a:tailEnd type="triangle" w="lg" len="lg"/>
            </a:ln>
          </p:spPr>
        </p:cxnSp>
        <p:sp>
          <p:nvSpPr>
            <p:cNvPr id="215" name="Shape 215"/>
            <p:cNvSpPr txBox="1"/>
            <p:nvPr/>
          </p:nvSpPr>
          <p:spPr>
            <a:xfrm>
              <a:off x="3602" y="1698"/>
              <a:ext cx="599" cy="299"/>
            </a:xfrm>
            <a:prstGeom prst="rect">
              <a:avLst/>
            </a:prstGeom>
            <a:noFill/>
            <a:ln>
              <a:noFill/>
            </a:ln>
          </p:spPr>
          <p:txBody>
            <a:bodyPr lIns="91425" tIns="45700" rIns="91425" bIns="45700" anchor="t"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ALU</a:t>
              </a:r>
            </a:p>
          </p:txBody>
        </p:sp>
      </p:grpSp>
      <p:cxnSp>
        <p:nvCxnSpPr>
          <p:cNvPr id="216" name="Shape 216"/>
          <p:cNvCxnSpPr/>
          <p:nvPr/>
        </p:nvCxnSpPr>
        <p:spPr>
          <a:xfrm>
            <a:off x="4648200" y="3644900"/>
            <a:ext cx="685799" cy="0"/>
          </a:xfrm>
          <a:prstGeom prst="straightConnector1">
            <a:avLst/>
          </a:prstGeom>
          <a:noFill/>
          <a:ln w="28575" cap="flat">
            <a:solidFill>
              <a:schemeClr val="dk1"/>
            </a:solidFill>
            <a:prstDash val="solid"/>
            <a:round/>
            <a:headEnd type="none" w="med" len="med"/>
            <a:tailEnd type="triangle" w="lg" len="lg"/>
          </a:ln>
        </p:spPr>
      </p:cxnSp>
      <p:cxnSp>
        <p:nvCxnSpPr>
          <p:cNvPr id="217" name="Shape 217"/>
          <p:cNvCxnSpPr/>
          <p:nvPr/>
        </p:nvCxnSpPr>
        <p:spPr>
          <a:xfrm>
            <a:off x="3094038" y="3995737"/>
            <a:ext cx="2209799" cy="0"/>
          </a:xfrm>
          <a:prstGeom prst="straightConnector1">
            <a:avLst/>
          </a:prstGeom>
          <a:noFill/>
          <a:ln w="28575" cap="flat">
            <a:solidFill>
              <a:schemeClr val="dk1"/>
            </a:solidFill>
            <a:prstDash val="solid"/>
            <a:round/>
            <a:headEnd type="none" w="med" len="med"/>
            <a:tailEnd type="triangle" w="lg" len="lg"/>
          </a:ln>
        </p:spPr>
      </p:cxnSp>
      <p:cxnSp>
        <p:nvCxnSpPr>
          <p:cNvPr id="218" name="Shape 218"/>
          <p:cNvCxnSpPr/>
          <p:nvPr/>
        </p:nvCxnSpPr>
        <p:spPr>
          <a:xfrm>
            <a:off x="4648200" y="2830513"/>
            <a:ext cx="655638" cy="0"/>
          </a:xfrm>
          <a:prstGeom prst="straightConnector1">
            <a:avLst/>
          </a:prstGeom>
          <a:noFill/>
          <a:ln w="28575" cap="flat">
            <a:solidFill>
              <a:schemeClr val="dk1"/>
            </a:solidFill>
            <a:prstDash val="solid"/>
            <a:round/>
            <a:headEnd type="none" w="med" len="med"/>
            <a:tailEnd type="triangle" w="lg" len="lg"/>
          </a:ln>
        </p:spPr>
      </p:cxnSp>
      <p:sp>
        <p:nvSpPr>
          <p:cNvPr id="219" name="Shape 219"/>
          <p:cNvSpPr/>
          <p:nvPr/>
        </p:nvSpPr>
        <p:spPr>
          <a:xfrm rot="-5400000">
            <a:off x="6096000" y="2959100"/>
            <a:ext cx="1981199" cy="1066799"/>
          </a:xfrm>
          <a:prstGeom prst="rect">
            <a:avLst/>
          </a:prstGeom>
          <a:solidFill>
            <a:srgbClr val="FFFFFF"/>
          </a:solidFill>
          <a:ln w="28575" cap="flat">
            <a:solidFill>
              <a:schemeClr val="dk1"/>
            </a:solidFill>
            <a:prstDash val="solid"/>
            <a:miter/>
            <a:headEnd type="none" w="med" len="med"/>
            <a:tailEnd type="none" w="med" len="med"/>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Data</a:t>
            </a:r>
          </a:p>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memory</a:t>
            </a:r>
          </a:p>
        </p:txBody>
      </p:sp>
      <p:cxnSp>
        <p:nvCxnSpPr>
          <p:cNvPr id="220" name="Shape 220"/>
          <p:cNvCxnSpPr/>
          <p:nvPr/>
        </p:nvCxnSpPr>
        <p:spPr>
          <a:xfrm>
            <a:off x="4876800" y="3644900"/>
            <a:ext cx="0" cy="304799"/>
          </a:xfrm>
          <a:prstGeom prst="straightConnector1">
            <a:avLst/>
          </a:prstGeom>
          <a:noFill/>
          <a:ln w="28575" cap="flat">
            <a:solidFill>
              <a:schemeClr val="dk1"/>
            </a:solidFill>
            <a:prstDash val="solid"/>
            <a:round/>
            <a:headEnd type="none" w="med" len="med"/>
            <a:tailEnd type="none" w="med" len="med"/>
          </a:ln>
        </p:spPr>
      </p:cxnSp>
      <p:cxnSp>
        <p:nvCxnSpPr>
          <p:cNvPr id="221" name="Shape 221"/>
          <p:cNvCxnSpPr/>
          <p:nvPr/>
        </p:nvCxnSpPr>
        <p:spPr>
          <a:xfrm>
            <a:off x="4876800" y="4025900"/>
            <a:ext cx="0" cy="304799"/>
          </a:xfrm>
          <a:prstGeom prst="straightConnector1">
            <a:avLst/>
          </a:prstGeom>
          <a:noFill/>
          <a:ln w="28575" cap="flat">
            <a:solidFill>
              <a:schemeClr val="dk1"/>
            </a:solidFill>
            <a:prstDash val="solid"/>
            <a:round/>
            <a:headEnd type="none" w="med" len="med"/>
            <a:tailEnd type="none" w="med" len="med"/>
          </a:ln>
        </p:spPr>
      </p:cxnSp>
      <p:cxnSp>
        <p:nvCxnSpPr>
          <p:cNvPr id="222" name="Shape 222"/>
          <p:cNvCxnSpPr/>
          <p:nvPr/>
        </p:nvCxnSpPr>
        <p:spPr>
          <a:xfrm>
            <a:off x="4876800" y="4330700"/>
            <a:ext cx="1676399" cy="0"/>
          </a:xfrm>
          <a:prstGeom prst="straightConnector1">
            <a:avLst/>
          </a:prstGeom>
          <a:noFill/>
          <a:ln w="28575" cap="flat">
            <a:solidFill>
              <a:schemeClr val="dk1"/>
            </a:solidFill>
            <a:prstDash val="solid"/>
            <a:round/>
            <a:headEnd type="none" w="med" len="med"/>
            <a:tailEnd type="triangle" w="lg" len="lg"/>
          </a:ln>
        </p:spPr>
      </p:cxnSp>
      <p:cxnSp>
        <p:nvCxnSpPr>
          <p:cNvPr id="223" name="Shape 223"/>
          <p:cNvCxnSpPr/>
          <p:nvPr/>
        </p:nvCxnSpPr>
        <p:spPr>
          <a:xfrm>
            <a:off x="7620000" y="3248025"/>
            <a:ext cx="304799" cy="0"/>
          </a:xfrm>
          <a:prstGeom prst="straightConnector1">
            <a:avLst/>
          </a:prstGeom>
          <a:noFill/>
          <a:ln w="28575" cap="flat">
            <a:solidFill>
              <a:schemeClr val="dk1"/>
            </a:solidFill>
            <a:prstDash val="solid"/>
            <a:round/>
            <a:headEnd type="none" w="med" len="med"/>
            <a:tailEnd type="none" w="med" len="med"/>
          </a:ln>
        </p:spPr>
      </p:cxnSp>
      <p:cxnSp>
        <p:nvCxnSpPr>
          <p:cNvPr id="224" name="Shape 224"/>
          <p:cNvCxnSpPr/>
          <p:nvPr/>
        </p:nvCxnSpPr>
        <p:spPr>
          <a:xfrm rot="10800000">
            <a:off x="7924800" y="1968499"/>
            <a:ext cx="0" cy="1279525"/>
          </a:xfrm>
          <a:prstGeom prst="straightConnector1">
            <a:avLst/>
          </a:prstGeom>
          <a:noFill/>
          <a:ln w="28575" cap="flat">
            <a:solidFill>
              <a:schemeClr val="dk1"/>
            </a:solidFill>
            <a:prstDash val="solid"/>
            <a:round/>
            <a:headEnd type="none" w="med" len="med"/>
            <a:tailEnd type="none" w="med" len="med"/>
          </a:ln>
        </p:spPr>
      </p:cxnSp>
      <p:cxnSp>
        <p:nvCxnSpPr>
          <p:cNvPr id="225" name="Shape 225"/>
          <p:cNvCxnSpPr/>
          <p:nvPr/>
        </p:nvCxnSpPr>
        <p:spPr>
          <a:xfrm rot="10800000">
            <a:off x="3921124" y="1968500"/>
            <a:ext cx="4003675" cy="0"/>
          </a:xfrm>
          <a:prstGeom prst="straightConnector1">
            <a:avLst/>
          </a:prstGeom>
          <a:noFill/>
          <a:ln w="28575" cap="flat">
            <a:solidFill>
              <a:schemeClr val="dk1"/>
            </a:solidFill>
            <a:prstDash val="solid"/>
            <a:round/>
            <a:headEnd type="none" w="med" len="med"/>
            <a:tailEnd type="none" w="med" len="med"/>
          </a:ln>
        </p:spPr>
      </p:cxnSp>
      <p:cxnSp>
        <p:nvCxnSpPr>
          <p:cNvPr id="226" name="Shape 226"/>
          <p:cNvCxnSpPr/>
          <p:nvPr/>
        </p:nvCxnSpPr>
        <p:spPr>
          <a:xfrm>
            <a:off x="3921125" y="1968500"/>
            <a:ext cx="0" cy="533399"/>
          </a:xfrm>
          <a:prstGeom prst="straightConnector1">
            <a:avLst/>
          </a:prstGeom>
          <a:noFill/>
          <a:ln w="28575" cap="flat">
            <a:solidFill>
              <a:schemeClr val="dk1"/>
            </a:solidFill>
            <a:prstDash val="solid"/>
            <a:round/>
            <a:headEnd type="none" w="med" len="med"/>
            <a:tailEnd type="triangle" w="lg" len="lg"/>
          </a:ln>
        </p:spPr>
      </p:cxnSp>
      <p:sp>
        <p:nvSpPr>
          <p:cNvPr id="227" name="Shape 227"/>
          <p:cNvSpPr txBox="1"/>
          <p:nvPr/>
        </p:nvSpPr>
        <p:spPr>
          <a:xfrm>
            <a:off x="3003550" y="3949700"/>
            <a:ext cx="841499" cy="396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dk1"/>
                </a:solidFill>
                <a:latin typeface="Arial"/>
                <a:ea typeface="Arial"/>
                <a:cs typeface="Arial"/>
                <a:sym typeface="Arial"/>
              </a:rPr>
              <a:t>imm</a:t>
            </a:r>
          </a:p>
        </p:txBody>
      </p:sp>
      <p:cxnSp>
        <p:nvCxnSpPr>
          <p:cNvPr id="228" name="Shape 228"/>
          <p:cNvCxnSpPr/>
          <p:nvPr/>
        </p:nvCxnSpPr>
        <p:spPr>
          <a:xfrm>
            <a:off x="1676400" y="3111500"/>
            <a:ext cx="0" cy="838199"/>
          </a:xfrm>
          <a:prstGeom prst="straightConnector1">
            <a:avLst/>
          </a:prstGeom>
          <a:noFill/>
          <a:ln w="28575" cap="flat">
            <a:solidFill>
              <a:schemeClr val="dk1"/>
            </a:solidFill>
            <a:prstDash val="solid"/>
            <a:round/>
            <a:headEnd type="none" w="med" len="med"/>
            <a:tailEnd type="triangle" w="lg" len="lg"/>
          </a:ln>
        </p:spPr>
      </p:cxnSp>
      <p:sp>
        <p:nvSpPr>
          <p:cNvPr id="229" name="Shape 229"/>
          <p:cNvSpPr/>
          <p:nvPr/>
        </p:nvSpPr>
        <p:spPr>
          <a:xfrm>
            <a:off x="838200" y="4086225"/>
            <a:ext cx="381000" cy="809699"/>
          </a:xfrm>
          <a:prstGeom prst="roundRect">
            <a:avLst>
              <a:gd name="adj" fmla="val 16667"/>
            </a:avLst>
          </a:prstGeom>
          <a:solidFill>
            <a:srgbClr val="FFFFFF"/>
          </a:solidFill>
          <a:ln w="28575" cap="flat">
            <a:solidFill>
              <a:schemeClr val="dk1"/>
            </a:solidFill>
            <a:prstDash val="solid"/>
            <a:round/>
            <a:headEnd type="none" w="med" len="med"/>
            <a:tailEnd type="none" w="med" len="med"/>
          </a:ln>
        </p:spPr>
        <p:txBody>
          <a:bodyPr lIns="91425" tIns="45700" rIns="91425" bIns="45700" anchor="ctr" anchorCtr="0">
            <a:noAutofit/>
          </a:bodyPr>
          <a:lstStyle/>
          <a:p>
            <a:pPr marL="0" marR="0" lvl="0" indent="0" algn="l" rtl="0">
              <a:spcBef>
                <a:spcPts val="0"/>
              </a:spcBef>
              <a:spcAft>
                <a:spcPts val="0"/>
              </a:spcAft>
              <a:buNone/>
            </a:pPr>
            <a:endParaRPr sz="1800" b="0" i="0" u="none" strike="noStrike" cap="none" baseline="0">
              <a:solidFill>
                <a:schemeClr val="dk1"/>
              </a:solidFill>
              <a:latin typeface="Arial"/>
              <a:ea typeface="Arial"/>
              <a:cs typeface="Arial"/>
              <a:sym typeface="Arial"/>
            </a:endParaRPr>
          </a:p>
        </p:txBody>
      </p:sp>
      <p:cxnSp>
        <p:nvCxnSpPr>
          <p:cNvPr id="230" name="Shape 230"/>
          <p:cNvCxnSpPr/>
          <p:nvPr/>
        </p:nvCxnSpPr>
        <p:spPr>
          <a:xfrm rot="10800000">
            <a:off x="1219149" y="4248600"/>
            <a:ext cx="322200" cy="0"/>
          </a:xfrm>
          <a:prstGeom prst="straightConnector1">
            <a:avLst/>
          </a:prstGeom>
          <a:noFill/>
          <a:ln w="28575" cap="flat">
            <a:solidFill>
              <a:schemeClr val="dk1"/>
            </a:solidFill>
            <a:prstDash val="solid"/>
            <a:round/>
            <a:headEnd type="none" w="med" len="med"/>
            <a:tailEnd type="triangle" w="lg" len="lg"/>
          </a:ln>
        </p:spPr>
      </p:cxnSp>
      <p:cxnSp>
        <p:nvCxnSpPr>
          <p:cNvPr id="231" name="Shape 231"/>
          <p:cNvCxnSpPr/>
          <p:nvPr/>
        </p:nvCxnSpPr>
        <p:spPr>
          <a:xfrm>
            <a:off x="3743325" y="3995737"/>
            <a:ext cx="0" cy="671400"/>
          </a:xfrm>
          <a:prstGeom prst="straightConnector1">
            <a:avLst/>
          </a:prstGeom>
          <a:noFill/>
          <a:ln w="28575" cap="flat">
            <a:solidFill>
              <a:schemeClr val="dk1"/>
            </a:solidFill>
            <a:prstDash val="solid"/>
            <a:round/>
            <a:headEnd type="none" w="med" len="med"/>
            <a:tailEnd type="none" w="med" len="med"/>
          </a:ln>
        </p:spPr>
      </p:cxnSp>
      <p:cxnSp>
        <p:nvCxnSpPr>
          <p:cNvPr id="232" name="Shape 232"/>
          <p:cNvCxnSpPr/>
          <p:nvPr/>
        </p:nvCxnSpPr>
        <p:spPr>
          <a:xfrm flipH="1">
            <a:off x="1219150" y="4676251"/>
            <a:ext cx="2525399" cy="1500"/>
          </a:xfrm>
          <a:prstGeom prst="straightConnector1">
            <a:avLst/>
          </a:prstGeom>
          <a:noFill/>
          <a:ln w="28575" cap="flat">
            <a:solidFill>
              <a:schemeClr val="dk1"/>
            </a:solidFill>
            <a:prstDash val="solid"/>
            <a:round/>
            <a:headEnd type="none" w="med" len="med"/>
            <a:tailEnd type="triangle" w="lg" len="lg"/>
          </a:ln>
        </p:spPr>
      </p:cxnSp>
      <p:cxnSp>
        <p:nvCxnSpPr>
          <p:cNvPr id="233" name="Shape 233"/>
          <p:cNvCxnSpPr>
            <a:stCxn id="229" idx="1"/>
          </p:cNvCxnSpPr>
          <p:nvPr/>
        </p:nvCxnSpPr>
        <p:spPr>
          <a:xfrm rot="10800000">
            <a:off x="533400" y="4482974"/>
            <a:ext cx="304800" cy="8100"/>
          </a:xfrm>
          <a:prstGeom prst="straightConnector1">
            <a:avLst/>
          </a:prstGeom>
          <a:noFill/>
          <a:ln w="28575" cap="flat">
            <a:solidFill>
              <a:schemeClr val="dk1"/>
            </a:solidFill>
            <a:prstDash val="solid"/>
            <a:round/>
            <a:headEnd type="none" w="med" len="med"/>
            <a:tailEnd type="none" w="med" len="med"/>
          </a:ln>
        </p:spPr>
      </p:cxnSp>
      <p:cxnSp>
        <p:nvCxnSpPr>
          <p:cNvPr id="234" name="Shape 234"/>
          <p:cNvCxnSpPr/>
          <p:nvPr/>
        </p:nvCxnSpPr>
        <p:spPr>
          <a:xfrm rot="10800000">
            <a:off x="533400" y="3111500"/>
            <a:ext cx="0" cy="1371599"/>
          </a:xfrm>
          <a:prstGeom prst="straightConnector1">
            <a:avLst/>
          </a:prstGeom>
          <a:noFill/>
          <a:ln w="28575" cap="flat">
            <a:solidFill>
              <a:schemeClr val="dk1"/>
            </a:solidFill>
            <a:prstDash val="solid"/>
            <a:round/>
            <a:headEnd type="none" w="med" len="med"/>
            <a:tailEnd type="none" w="med" len="med"/>
          </a:ln>
        </p:spPr>
      </p:cxnSp>
      <p:cxnSp>
        <p:nvCxnSpPr>
          <p:cNvPr id="235" name="Shape 235"/>
          <p:cNvCxnSpPr/>
          <p:nvPr/>
        </p:nvCxnSpPr>
        <p:spPr>
          <a:xfrm>
            <a:off x="533400" y="3111500"/>
            <a:ext cx="381000" cy="0"/>
          </a:xfrm>
          <a:prstGeom prst="straightConnector1">
            <a:avLst/>
          </a:prstGeom>
          <a:noFill/>
          <a:ln w="28575" cap="flat">
            <a:solidFill>
              <a:schemeClr val="dk1"/>
            </a:solidFill>
            <a:prstDash val="solid"/>
            <a:round/>
            <a:headEnd type="none" w="med" len="med"/>
            <a:tailEnd type="triangle" w="lg" len="lg"/>
          </a:ln>
        </p:spPr>
      </p:cxnSp>
      <p:grpSp>
        <p:nvGrpSpPr>
          <p:cNvPr id="236" name="Shape 236"/>
          <p:cNvGrpSpPr/>
          <p:nvPr/>
        </p:nvGrpSpPr>
        <p:grpSpPr>
          <a:xfrm>
            <a:off x="1189547" y="5105399"/>
            <a:ext cx="1890202" cy="642926"/>
            <a:chOff x="545" y="2831"/>
            <a:chExt cx="1538" cy="404"/>
          </a:xfrm>
        </p:grpSpPr>
        <p:sp>
          <p:nvSpPr>
            <p:cNvPr id="237" name="Shape 237"/>
            <p:cNvSpPr txBox="1"/>
            <p:nvPr/>
          </p:nvSpPr>
          <p:spPr>
            <a:xfrm>
              <a:off x="545" y="2936"/>
              <a:ext cx="1500"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1. Instruction</a:t>
              </a: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Fetch</a:t>
              </a:r>
            </a:p>
          </p:txBody>
        </p:sp>
        <p:cxnSp>
          <p:nvCxnSpPr>
            <p:cNvPr id="238" name="Shape 238"/>
            <p:cNvCxnSpPr/>
            <p:nvPr/>
          </p:nvCxnSpPr>
          <p:spPr>
            <a:xfrm>
              <a:off x="728" y="2831"/>
              <a:ext cx="1354" cy="0"/>
            </a:xfrm>
            <a:prstGeom prst="straightConnector1">
              <a:avLst/>
            </a:prstGeom>
            <a:noFill/>
            <a:ln w="28575" cap="flat">
              <a:solidFill>
                <a:schemeClr val="accent2"/>
              </a:solidFill>
              <a:prstDash val="solid"/>
              <a:round/>
              <a:headEnd type="diamond" w="med" len="med"/>
              <a:tailEnd type="triangle" w="lg" len="lg"/>
            </a:ln>
          </p:spPr>
        </p:cxnSp>
      </p:grpSp>
      <p:grpSp>
        <p:nvGrpSpPr>
          <p:cNvPr id="239" name="Shape 239"/>
          <p:cNvGrpSpPr/>
          <p:nvPr/>
        </p:nvGrpSpPr>
        <p:grpSpPr>
          <a:xfrm>
            <a:off x="3084448" y="4794250"/>
            <a:ext cx="1947926" cy="1428750"/>
            <a:chOff x="586" y="2636"/>
            <a:chExt cx="1497" cy="900"/>
          </a:xfrm>
        </p:grpSpPr>
        <p:sp>
          <p:nvSpPr>
            <p:cNvPr id="240" name="Shape 240"/>
            <p:cNvSpPr txBox="1"/>
            <p:nvPr/>
          </p:nvSpPr>
          <p:spPr>
            <a:xfrm>
              <a:off x="586" y="2636"/>
              <a:ext cx="1199" cy="900"/>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None/>
              </a:pPr>
              <a:endParaRPr sz="2000" b="0" i="0" u="none" strike="noStrike" cap="none" baseline="0">
                <a:solidFill>
                  <a:schemeClr val="accent2"/>
                </a:solidFill>
                <a:latin typeface="Calibri"/>
                <a:ea typeface="Calibri"/>
                <a:cs typeface="Calibri"/>
                <a:sym typeface="Calibri"/>
              </a:endParaRP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2. Decode/</a:t>
              </a: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    Register</a:t>
              </a: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Read</a:t>
              </a:r>
            </a:p>
          </p:txBody>
        </p:sp>
        <p:cxnSp>
          <p:nvCxnSpPr>
            <p:cNvPr id="241" name="Shape 241"/>
            <p:cNvCxnSpPr/>
            <p:nvPr/>
          </p:nvCxnSpPr>
          <p:spPr>
            <a:xfrm>
              <a:off x="728" y="2831"/>
              <a:ext cx="1356" cy="0"/>
            </a:xfrm>
            <a:prstGeom prst="straightConnector1">
              <a:avLst/>
            </a:prstGeom>
            <a:noFill/>
            <a:ln w="28575" cap="flat">
              <a:solidFill>
                <a:schemeClr val="accent2"/>
              </a:solidFill>
              <a:prstDash val="solid"/>
              <a:round/>
              <a:headEnd type="diamond" w="med" len="med"/>
              <a:tailEnd type="triangle" w="lg" len="lg"/>
            </a:ln>
          </p:spPr>
        </p:cxnSp>
      </p:grpSp>
      <p:grpSp>
        <p:nvGrpSpPr>
          <p:cNvPr id="242" name="Shape 242"/>
          <p:cNvGrpSpPr/>
          <p:nvPr/>
        </p:nvGrpSpPr>
        <p:grpSpPr>
          <a:xfrm>
            <a:off x="5066900" y="5103824"/>
            <a:ext cx="1589487" cy="476250"/>
            <a:chOff x="648" y="2831"/>
            <a:chExt cx="1435" cy="299"/>
          </a:xfrm>
        </p:grpSpPr>
        <p:sp>
          <p:nvSpPr>
            <p:cNvPr id="243" name="Shape 243"/>
            <p:cNvSpPr txBox="1"/>
            <p:nvPr/>
          </p:nvSpPr>
          <p:spPr>
            <a:xfrm>
              <a:off x="648" y="2831"/>
              <a:ext cx="11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3. Execute</a:t>
              </a:r>
            </a:p>
          </p:txBody>
        </p:sp>
        <p:cxnSp>
          <p:nvCxnSpPr>
            <p:cNvPr id="244" name="Shape 244"/>
            <p:cNvCxnSpPr/>
            <p:nvPr/>
          </p:nvCxnSpPr>
          <p:spPr>
            <a:xfrm>
              <a:off x="728" y="2831"/>
              <a:ext cx="1354" cy="0"/>
            </a:xfrm>
            <a:prstGeom prst="straightConnector1">
              <a:avLst/>
            </a:prstGeom>
            <a:noFill/>
            <a:ln w="28575" cap="flat">
              <a:solidFill>
                <a:schemeClr val="accent2"/>
              </a:solidFill>
              <a:prstDash val="solid"/>
              <a:round/>
              <a:headEnd type="diamond" w="med" len="med"/>
              <a:tailEnd type="triangle" w="lg" len="lg"/>
            </a:ln>
          </p:spPr>
        </p:cxnSp>
      </p:grpSp>
      <p:grpSp>
        <p:nvGrpSpPr>
          <p:cNvPr id="245" name="Shape 245"/>
          <p:cNvGrpSpPr/>
          <p:nvPr/>
        </p:nvGrpSpPr>
        <p:grpSpPr>
          <a:xfrm>
            <a:off x="6381750" y="5103824"/>
            <a:ext cx="1485704" cy="476250"/>
            <a:chOff x="147" y="2831"/>
            <a:chExt cx="2399" cy="299"/>
          </a:xfrm>
        </p:grpSpPr>
        <p:sp>
          <p:nvSpPr>
            <p:cNvPr id="246" name="Shape 246"/>
            <p:cNvSpPr txBox="1"/>
            <p:nvPr/>
          </p:nvSpPr>
          <p:spPr>
            <a:xfrm>
              <a:off x="147" y="2831"/>
              <a:ext cx="2399"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4. Memory</a:t>
              </a:r>
            </a:p>
          </p:txBody>
        </p:sp>
        <p:cxnSp>
          <p:nvCxnSpPr>
            <p:cNvPr id="247" name="Shape 247"/>
            <p:cNvCxnSpPr/>
            <p:nvPr/>
          </p:nvCxnSpPr>
          <p:spPr>
            <a:xfrm>
              <a:off x="730" y="2831"/>
              <a:ext cx="1353" cy="0"/>
            </a:xfrm>
            <a:prstGeom prst="straightConnector1">
              <a:avLst/>
            </a:prstGeom>
            <a:noFill/>
            <a:ln w="28575" cap="flat">
              <a:solidFill>
                <a:schemeClr val="accent2"/>
              </a:solidFill>
              <a:prstDash val="solid"/>
              <a:round/>
              <a:headEnd type="diamond" w="med" len="med"/>
              <a:tailEnd type="triangle" w="lg" len="lg"/>
            </a:ln>
          </p:spPr>
        </p:cxnSp>
      </p:grpSp>
      <p:grpSp>
        <p:nvGrpSpPr>
          <p:cNvPr id="248" name="Shape 248"/>
          <p:cNvGrpSpPr/>
          <p:nvPr/>
        </p:nvGrpSpPr>
        <p:grpSpPr>
          <a:xfrm>
            <a:off x="7669026" y="5105399"/>
            <a:ext cx="1394959" cy="625475"/>
            <a:chOff x="630" y="2831"/>
            <a:chExt cx="1800" cy="394"/>
          </a:xfrm>
        </p:grpSpPr>
        <p:sp>
          <p:nvSpPr>
            <p:cNvPr id="249" name="Shape 249"/>
            <p:cNvSpPr txBox="1"/>
            <p:nvPr/>
          </p:nvSpPr>
          <p:spPr>
            <a:xfrm>
              <a:off x="630" y="2926"/>
              <a:ext cx="1800" cy="299"/>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5. Register</a:t>
              </a:r>
            </a:p>
            <a:p>
              <a:pPr marL="0" marR="0" lvl="0" indent="0" algn="ctr" rtl="0">
                <a:spcBef>
                  <a:spcPts val="0"/>
                </a:spcBef>
                <a:spcAft>
                  <a:spcPts val="0"/>
                </a:spcAft>
                <a:buSzPct val="25000"/>
                <a:buNone/>
              </a:pPr>
              <a:r>
                <a:rPr lang="en-US" sz="2000" b="0" i="0" u="none" strike="noStrike" cap="none" baseline="0">
                  <a:solidFill>
                    <a:schemeClr val="accent2"/>
                  </a:solidFill>
                  <a:latin typeface="Calibri"/>
                  <a:ea typeface="Calibri"/>
                  <a:cs typeface="Calibri"/>
                  <a:sym typeface="Calibri"/>
                </a:rPr>
                <a:t>     Write</a:t>
              </a:r>
            </a:p>
          </p:txBody>
        </p:sp>
        <p:cxnSp>
          <p:nvCxnSpPr>
            <p:cNvPr id="250" name="Shape 250"/>
            <p:cNvCxnSpPr/>
            <p:nvPr/>
          </p:nvCxnSpPr>
          <p:spPr>
            <a:xfrm>
              <a:off x="728" y="2831"/>
              <a:ext cx="1500" cy="0"/>
            </a:xfrm>
            <a:prstGeom prst="straightConnector1">
              <a:avLst/>
            </a:prstGeom>
            <a:noFill/>
            <a:ln w="28575" cap="flat">
              <a:solidFill>
                <a:schemeClr val="accent2"/>
              </a:solidFill>
              <a:prstDash val="solid"/>
              <a:round/>
              <a:headEnd type="diamond" w="med" len="med"/>
              <a:tailEnd type="triangle" w="lg" len="lg"/>
            </a:ln>
          </p:spPr>
        </p:cxnSp>
      </p:grpSp>
      <p:sp>
        <p:nvSpPr>
          <p:cNvPr id="251" name="Shape 251"/>
          <p:cNvSpPr txBox="1"/>
          <p:nvPr/>
        </p:nvSpPr>
        <p:spPr>
          <a:xfrm rot="-5400000">
            <a:off x="861218" y="2897981"/>
            <a:ext cx="501650" cy="366711"/>
          </a:xfrm>
          <a:prstGeom prst="rect">
            <a:avLst/>
          </a:prstGeom>
          <a:noFill/>
          <a:ln>
            <a:noFill/>
          </a:ln>
        </p:spPr>
        <p:txBody>
          <a:bodyPr lIns="91425" tIns="45700" rIns="91425" bIns="45700" anchor="ctr" anchorCtr="0">
            <a:noAutofit/>
          </a:bodyPr>
          <a:lstStyle/>
          <a:p>
            <a:pPr marL="0" marR="0" lvl="0" indent="0" algn="ctr" rtl="0">
              <a:spcBef>
                <a:spcPts val="0"/>
              </a:spcBef>
              <a:spcAft>
                <a:spcPts val="0"/>
              </a:spcAft>
              <a:buSzPct val="25000"/>
              <a:buNone/>
            </a:pPr>
            <a:r>
              <a:rPr lang="en-US" sz="1800" b="0" i="0" u="none" strike="noStrike" cap="none" baseline="0">
                <a:solidFill>
                  <a:schemeClr val="dk1"/>
                </a:solidFill>
                <a:latin typeface="Arial"/>
                <a:ea typeface="Arial"/>
                <a:cs typeface="Arial"/>
                <a:sym typeface="Arial"/>
              </a:rPr>
              <a:t>PC</a:t>
            </a:r>
          </a:p>
        </p:txBody>
      </p:sp>
    </p:spTree>
    <p:extLst>
      <p:ext uri="{BB962C8B-B14F-4D97-AF65-F5344CB8AC3E}">
        <p14:creationId xmlns:p14="http://schemas.microsoft.com/office/powerpoint/2010/main" val="2627929356"/>
      </p:ext>
    </p:extLst>
  </p:cSld>
  <p:clrMapOvr>
    <a:masterClrMapping/>
  </p:clrMapOvr>
  <p:transition xmlns:p14="http://schemas.microsoft.com/office/powerpoint/2010/main" spd="slow">
    <p:cut/>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animEffect transition="in" filter="fade">
                                      <p:cBhvr>
                                        <p:cTn id="7" dur="500"/>
                                        <p:tgtEl>
                                          <p:spTgt spid="2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
                                        </p:tgtEl>
                                        <p:attrNameLst>
                                          <p:attrName>style.visibility</p:attrName>
                                        </p:attrNameLst>
                                      </p:cBhvr>
                                      <p:to>
                                        <p:strVal val="visible"/>
                                      </p:to>
                                    </p:set>
                                    <p:animEffect transition="in" filter="fade">
                                      <p:cBhvr>
                                        <p:cTn id="12" dur="500"/>
                                        <p:tgtEl>
                                          <p:spTgt spid="2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fad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5"/>
                                        </p:tgtEl>
                                        <p:attrNameLst>
                                          <p:attrName>style.visibility</p:attrName>
                                        </p:attrNameLst>
                                      </p:cBhvr>
                                      <p:to>
                                        <p:strVal val="visible"/>
                                      </p:to>
                                    </p:set>
                                    <p:animEffect transition="in" filter="fade">
                                      <p:cBhvr>
                                        <p:cTn id="22" dur="500"/>
                                        <p:tgtEl>
                                          <p:spTgt spid="2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8"/>
                                        </p:tgtEl>
                                        <p:attrNameLst>
                                          <p:attrName>style.visibility</p:attrName>
                                        </p:attrNameLst>
                                      </p:cBhvr>
                                      <p:to>
                                        <p:strVal val="visible"/>
                                      </p:to>
                                    </p:set>
                                    <p:animEffect transition="in" filter="fade">
                                      <p:cBhvr>
                                        <p:cTn id="27" dur="500"/>
                                        <p:tgtEl>
                                          <p:spTgt spid="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4522</TotalTime>
  <Words>4538</Words>
  <Application>Microsoft Macintosh PowerPoint</Application>
  <PresentationFormat>On-screen Show (4:3)</PresentationFormat>
  <Paragraphs>1263</Paragraphs>
  <Slides>69</Slides>
  <Notes>16</Notes>
  <HiddenSlides>5</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1" baseType="lpstr">
      <vt:lpstr>Office Theme</vt:lpstr>
      <vt:lpstr>Microsoft Draw Drawing</vt:lpstr>
      <vt:lpstr>Chương 3: Bộ xử lý</vt:lpstr>
      <vt:lpstr>Nội dung</vt:lpstr>
      <vt:lpstr>Material that is not in this lecture </vt:lpstr>
      <vt:lpstr>Thực thi cơ bản của MIPS (from the book) </vt:lpstr>
      <vt:lpstr>Các hoạt động chính của bộ xử lý?</vt:lpstr>
      <vt:lpstr>Thiết kế đơn xung nhịp</vt:lpstr>
      <vt:lpstr>Thiết kế đơn xung nhịp</vt:lpstr>
      <vt:lpstr>Sơ đồ khối</vt:lpstr>
      <vt:lpstr>Stages of Execution on Datapath</vt:lpstr>
      <vt:lpstr>Nạp lệnh</vt:lpstr>
      <vt:lpstr>Nạp lệnh</vt:lpstr>
      <vt:lpstr>Giải mã lệnh</vt:lpstr>
      <vt:lpstr>Giải mã lệnh (lệnh R) </vt:lpstr>
      <vt:lpstr>Giải mã lệnh (Lệnh trực tiếp)</vt:lpstr>
      <vt:lpstr>Giải mã lệnh (các tín hiệu điều khiển)</vt:lpstr>
      <vt:lpstr>Giải mã lệnh (R-format)</vt:lpstr>
      <vt:lpstr>Giải mã lệnh (load) </vt:lpstr>
      <vt:lpstr>Nạp toán hạng</vt:lpstr>
      <vt:lpstr>Thực hiện lệnh</vt:lpstr>
      <vt:lpstr>Tính toán trên ALU (các chỉ thị lệnh dạng R-type)</vt:lpstr>
      <vt:lpstr>Tính toán trên ALU</vt:lpstr>
      <vt:lpstr>Ghi kết quả</vt:lpstr>
      <vt:lpstr>Truy cập bộ nhớ</vt:lpstr>
      <vt:lpstr>Truy cập bộ nhớ </vt:lpstr>
      <vt:lpstr>Kết nối các thành phần</vt:lpstr>
      <vt:lpstr>Kết nối RF và ALU </vt:lpstr>
      <vt:lpstr>Kết nối ALU với bộ nhớ</vt:lpstr>
      <vt:lpstr>Kết nối giá trị tức thời để tính toán địa chỉ</vt:lpstr>
      <vt:lpstr>Thêm vào bộ dồn kênh </vt:lpstr>
      <vt:lpstr>Định tuyến tính hiệu (control) </vt:lpstr>
      <vt:lpstr>Các tín hiệu điều khiển xác định hoạt động: Lệnh addi </vt:lpstr>
      <vt:lpstr>Các tín hiệu điều khiển xác định hoạt động: lệnh add</vt:lpstr>
      <vt:lpstr>Xây dựng các khối rẽ nhánh có điều kiện</vt:lpstr>
      <vt:lpstr>Tín hiệu PCSrc</vt:lpstr>
      <vt:lpstr>Đường tín hiệu đơn xung nhịp trong MIPS </vt:lpstr>
      <vt:lpstr>Các dữ liệu nguồn (dữ liệu lấy ra ở đâu?)</vt:lpstr>
      <vt:lpstr>Các dữ liệu đích (dữ liệu đi đến đâu?) </vt:lpstr>
      <vt:lpstr>Ví dụ: addi</vt:lpstr>
      <vt:lpstr>Lặp lại quá trình…</vt:lpstr>
      <vt:lpstr>Thực hiện lệnh loại R và ghi kết quả</vt:lpstr>
      <vt:lpstr>Đọc ghi bộ nhớ</vt:lpstr>
      <vt:lpstr>Lệnh rẽ nhánh có điều kiện</vt:lpstr>
      <vt:lpstr>Lệnh nhảy không điều kiện</vt:lpstr>
      <vt:lpstr>Đường dữ liệu: Lệnh R, I, lw,sw</vt:lpstr>
      <vt:lpstr> Đường dữ liệu: Lệnh rẽ nhánh</vt:lpstr>
      <vt:lpstr>Đường dữ liệu: Lệnh R,I, lw, sw, beq, bne</vt:lpstr>
      <vt:lpstr>Bộ xử lý đơn xung nhịp (2) – Lệnh R</vt:lpstr>
      <vt:lpstr>BXL đơn xung nhịp (3) – Lệnh lw, sw</vt:lpstr>
      <vt:lpstr>BXL đơn xung nhịp (3) – Lệnh lw, sw</vt:lpstr>
      <vt:lpstr>BXL đơn xung nhịp (4) – Lệnh rẽ nhánh</vt:lpstr>
      <vt:lpstr>BXL đơn xung nhịp (4) – Lệnh rẽ nhánh</vt:lpstr>
      <vt:lpstr>BXL đơn xung nhịp – Thêm lệnh nhảy</vt:lpstr>
      <vt:lpstr>Thiết kế đồng bộ theo đồng hồ</vt:lpstr>
      <vt:lpstr>Đồng hồ ở đâu?</vt:lpstr>
      <vt:lpstr>Ví dụ: Lệnh  addi thực thi như thế nào? </vt:lpstr>
      <vt:lpstr>Khi có tín hiệu đồng hồ, biến mới được lưu trữ</vt:lpstr>
      <vt:lpstr>Lặp lại quá trình…</vt:lpstr>
      <vt:lpstr>Ví dụ lệnh: addi</vt:lpstr>
      <vt:lpstr>Các tuyến logic và các bộ trễ</vt:lpstr>
      <vt:lpstr>Tốc độ xử lý xác định như thế nào? </vt:lpstr>
      <vt:lpstr>Tính chu ky đồng hồ Tc – Đường dài nhất</vt:lpstr>
      <vt:lpstr>Hiệu năng thiết kế đơn xung nhịp</vt:lpstr>
      <vt:lpstr>Thiết kế đơn xung nhịp – Ưu nhược điểm</vt:lpstr>
      <vt:lpstr>Thiết kế đa xung nhịp</vt:lpstr>
      <vt:lpstr>Hiệu năng thiết kế đa xung nhịp</vt:lpstr>
      <vt:lpstr>Hiệu năng thiết kế đa xung nhịp</vt:lpstr>
      <vt:lpstr>So sánh hiệu năng xử lý</vt:lpstr>
      <vt:lpstr>Thiết kế đơn xung nhịp</vt:lpstr>
      <vt:lpstr>Thiết kế đa xung nhịp</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Processor "Control“ and "Datapath“ </dc:title>
  <dc:creator>Uti</dc:creator>
  <cp:lastModifiedBy>Ta Kim Hue</cp:lastModifiedBy>
  <cp:revision>175</cp:revision>
  <dcterms:created xsi:type="dcterms:W3CDTF">2006-08-16T00:00:00Z</dcterms:created>
  <dcterms:modified xsi:type="dcterms:W3CDTF">2016-11-11T03:29:14Z</dcterms:modified>
</cp:coreProperties>
</file>