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CDC1EE-73EA-488B-8556-6D21BE89894B}">
  <a:tblStyle styleId="{D2CDC1EE-73EA-488B-8556-6D21BE8989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4" name="Google Shape;364;p33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3" name="Google Shape;383;p27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30" name="Google Shape;430;p37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$8 = $t0, $9 = $t1, $10 = $t2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3aa90dfde_1_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3aa90dfde_1_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3aa90dfde_1_4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78f752e4_0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78f752e4_0_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e78f752e4_0_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550863" y="4559301"/>
            <a:ext cx="6303962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975" lIns="95625" spcFirstLastPara="1" rIns="95625" wrap="square" tIns="46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273175" y="617538"/>
            <a:ext cx="4783138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40" name="Google Shape;540;p43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49" name="Google Shape;549;p45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4" name="Google Shape;574;p47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91" name="Google Shape;591;p49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e78f752e4_0_779:notes"/>
          <p:cNvSpPr/>
          <p:nvPr>
            <p:ph idx="2" type="sldImg"/>
          </p:nvPr>
        </p:nvSpPr>
        <p:spPr>
          <a:xfrm>
            <a:off x="1274763" y="617538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12" name="Google Shape;612;g1e78f752e4_0_779:notes"/>
          <p:cNvSpPr txBox="1"/>
          <p:nvPr>
            <p:ph idx="1" type="body"/>
          </p:nvPr>
        </p:nvSpPr>
        <p:spPr>
          <a:xfrm>
            <a:off x="550625" y="4559916"/>
            <a:ext cx="6303300" cy="432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3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47" name="Google Shape;647;p53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$21 = $s5, $22 = $s6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Google Shape;682;p5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3aa90dfde_1_1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3aa90dfde_1_1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23aa90dfde_1_17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6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6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Locker room analogy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6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6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will see, jumping instructions can reach farther than branching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6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e78f752e4_0_33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g1e78f752e4_0_33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7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7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7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7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7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see later it actually becomes the “next PC”</a:t>
            </a:r>
            <a:endParaRPr/>
          </a:p>
        </p:txBody>
      </p:sp>
      <p:sp>
        <p:nvSpPr>
          <p:cNvPr id="955" name="Google Shape;955;p7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3aa90dfde_1_5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3aa90dfde_1_5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g23aa90dfde_1_54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7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4" name="Google Shape;1004;p7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7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7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e78f752e4_0_66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g1e78f752e4_0_66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7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8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78f752e4_0_5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e78f752e4_0_5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e78f752e4_0_5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e78f752e4_0_51:notes"/>
          <p:cNvSpPr txBox="1"/>
          <p:nvPr>
            <p:ph idx="10" type="dt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8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8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8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8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8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8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8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8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8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8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8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8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8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8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8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8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8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9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9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78f752e4_0_14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78f752e4_0_14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e78f752e4_0_149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9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9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9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9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9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4" name="Google Shape;1384;p9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to find the instruction:  </a:t>
            </a:r>
            <a:endParaRPr/>
          </a:p>
          <a:p>
            <a:pPr indent="-241653" lvl="0" marL="24165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field in hex and lookup in “OPCODE/FUNCT” column on the left side of the front of the MIPS Green Sheet (alphabetized by instruction).</a:t>
            </a:r>
            <a:endParaRPr/>
          </a:p>
          <a:p>
            <a:pPr indent="-241653" lvl="0" marL="24165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field in decimal and lookup in table on left side of the back of the MIPS Green Sheet (ordered numerically).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9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9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8" name="Google Shape;1428;p9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to find the instruction:  </a:t>
            </a:r>
            <a:endParaRPr/>
          </a:p>
          <a:p>
            <a:pPr indent="-241653" lvl="0" marL="24165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field in hex and lookup in “OPCODE/FUNCT” column on the left side of the front of the MIPS Green Sheet (alphabetized by instruction).</a:t>
            </a:r>
            <a:endParaRPr/>
          </a:p>
          <a:p>
            <a:pPr indent="-241653" lvl="0" marL="24165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field in decimal and lookup in table on left side of the back of the MIPS Green Sheet (ordered numerically).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9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9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9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9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9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9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9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0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10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0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0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1274763" y="617538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550625" y="4559916"/>
            <a:ext cx="6303242" cy="43208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78f752e4_0_182:notes"/>
          <p:cNvSpPr/>
          <p:nvPr>
            <p:ph idx="2" type="sldImg"/>
          </p:nvPr>
        </p:nvSpPr>
        <p:spPr>
          <a:xfrm>
            <a:off x="1274763" y="617538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6" name="Google Shape;296;g1e78f752e4_0_182:notes"/>
          <p:cNvSpPr txBox="1"/>
          <p:nvPr>
            <p:ph idx="1" type="body"/>
          </p:nvPr>
        </p:nvSpPr>
        <p:spPr>
          <a:xfrm>
            <a:off x="550625" y="4559916"/>
            <a:ext cx="6303300" cy="432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0" y="210312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 b="0" i="1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0" y="2743200"/>
            <a:ext cx="91440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5160" y="182880"/>
            <a:ext cx="659367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2286000" y="3474720"/>
            <a:ext cx="685800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 showMasterSp="0">
  <p:cSld name="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0" y="210312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 b="0" i="1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0" y="2743200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5160" y="182880"/>
            <a:ext cx="65937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286000" y="3474720"/>
            <a:ext cx="68580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 showMasterSp="0">
  <p:cSld name="Custom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81800"/>
            <a:ext cx="9144000" cy="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600" cy="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600" cy="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5" name="Google Shape;165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 showMasterSp="0">
  <p:cSld name="1_Custom Layou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81800"/>
            <a:ext cx="9144000" cy="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600" cy="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 showMasterSp="0">
  <p:cSld name="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Relationship Id="rId4" Type="http://schemas.openxmlformats.org/officeDocument/2006/relationships/image" Target="../media/image2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ctrTitle"/>
          </p:nvPr>
        </p:nvSpPr>
        <p:spPr>
          <a:xfrm>
            <a:off x="0" y="210312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0" i="1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MIPS Instruction Formats</a:t>
            </a:r>
            <a:endParaRPr b="0" i="1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0" y="2743200"/>
            <a:ext cx="91440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Rebecca Herman</a:t>
            </a:r>
            <a:endParaRPr b="1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3291851"/>
            <a:ext cx="5087009" cy="35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R-Format Instructions (2/4)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537875" y="2029275"/>
            <a:ext cx="81489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(6):  partially specifies operation</a:t>
            </a:r>
            <a:endParaRPr/>
          </a:p>
          <a:p>
            <a:pPr indent="-285750" lvl="1" marL="74295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–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at 0b000000</a:t>
            </a: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R-Format instructions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(6):  combined with </a:t>
            </a:r>
            <a:r>
              <a:rPr b="0" i="0" lang="en-US" sz="277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this number exactly specifies the instruction</a:t>
            </a:r>
            <a:endParaRPr/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R-format instructions can we encode?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fixed, so just funct: 2</a:t>
            </a:r>
            <a:r>
              <a:rPr b="0" baseline="30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/>
          </a:p>
        </p:txBody>
      </p:sp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38"/>
          <p:cNvGrpSpPr/>
          <p:nvPr/>
        </p:nvGrpSpPr>
        <p:grpSpPr>
          <a:xfrm>
            <a:off x="351069" y="1005840"/>
            <a:ext cx="8349858" cy="822960"/>
            <a:chOff x="351069" y="3383280"/>
            <a:chExt cx="8349858" cy="822960"/>
          </a:xfrm>
        </p:grpSpPr>
        <p:grpSp>
          <p:nvGrpSpPr>
            <p:cNvPr id="332" name="Google Shape;332;p38"/>
            <p:cNvGrpSpPr/>
            <p:nvPr/>
          </p:nvGrpSpPr>
          <p:grpSpPr>
            <a:xfrm>
              <a:off x="621792" y="3749040"/>
              <a:ext cx="7900488" cy="457200"/>
              <a:chOff x="457200" y="4572000"/>
              <a:chExt cx="7900488" cy="457200"/>
            </a:xfrm>
          </p:grpSpPr>
          <p:sp>
            <p:nvSpPr>
              <p:cNvPr id="333" name="Google Shape;333;p38"/>
              <p:cNvSpPr/>
              <p:nvPr/>
            </p:nvSpPr>
            <p:spPr>
              <a:xfrm>
                <a:off x="457200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34" name="Google Shape;334;p38"/>
              <p:cNvSpPr/>
              <p:nvPr/>
            </p:nvSpPr>
            <p:spPr>
              <a:xfrm>
                <a:off x="6876288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funct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35" name="Google Shape;335;p38"/>
              <p:cNvSpPr/>
              <p:nvPr/>
            </p:nvSpPr>
            <p:spPr>
              <a:xfrm>
                <a:off x="193852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36" name="Google Shape;336;p38"/>
              <p:cNvSpPr/>
              <p:nvPr/>
            </p:nvSpPr>
            <p:spPr>
              <a:xfrm>
                <a:off x="317296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37" name="Google Shape;337;p38"/>
              <p:cNvSpPr/>
              <p:nvPr/>
            </p:nvSpPr>
            <p:spPr>
              <a:xfrm>
                <a:off x="440740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rd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38" name="Google Shape;338;p38"/>
              <p:cNvSpPr/>
              <p:nvPr/>
            </p:nvSpPr>
            <p:spPr>
              <a:xfrm>
                <a:off x="564184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shamt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339" name="Google Shape;339;p38"/>
            <p:cNvSpPr txBox="1"/>
            <p:nvPr/>
          </p:nvSpPr>
          <p:spPr>
            <a:xfrm>
              <a:off x="351069" y="33832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38"/>
            <p:cNvSpPr txBox="1"/>
            <p:nvPr/>
          </p:nvSpPr>
          <p:spPr>
            <a:xfrm>
              <a:off x="8331927" y="33832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41" name="Google Shape;341;p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457200" y="-106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R-Format Instructions (3/4)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457200" y="2567175"/>
            <a:ext cx="85158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(5):  1</a:t>
            </a:r>
            <a:r>
              <a:rPr b="0" baseline="3000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operand (“source register”)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rt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(5):  2</a:t>
            </a:r>
            <a:r>
              <a:rPr b="0" baseline="3000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operand (</a:t>
            </a:r>
            <a:r>
              <a:rPr lang="en-US" sz="2960"/>
              <a:t>second source register -- t is the letter after 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rd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(5):  “destination register”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MIPS has 32 registers</a:t>
            </a:r>
            <a:endParaRPr sz="2960"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/>
              <a:t>A 5 bit field can represent exactly 2</a:t>
            </a:r>
            <a:r>
              <a:rPr baseline="30000" lang="en-US" sz="2590"/>
              <a:t>5</a:t>
            </a:r>
            <a:r>
              <a:rPr lang="en-US" sz="2590"/>
              <a:t> = 32 things (interpret as the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register numbers)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39"/>
          <p:cNvGrpSpPr/>
          <p:nvPr/>
        </p:nvGrpSpPr>
        <p:grpSpPr>
          <a:xfrm>
            <a:off x="351069" y="1005840"/>
            <a:ext cx="8349858" cy="822960"/>
            <a:chOff x="351069" y="3383280"/>
            <a:chExt cx="8349858" cy="822960"/>
          </a:xfrm>
        </p:grpSpPr>
        <p:grpSp>
          <p:nvGrpSpPr>
            <p:cNvPr id="351" name="Google Shape;351;p39"/>
            <p:cNvGrpSpPr/>
            <p:nvPr/>
          </p:nvGrpSpPr>
          <p:grpSpPr>
            <a:xfrm>
              <a:off x="621792" y="3749040"/>
              <a:ext cx="7900488" cy="457200"/>
              <a:chOff x="457200" y="4572000"/>
              <a:chExt cx="7900488" cy="457200"/>
            </a:xfrm>
          </p:grpSpPr>
          <p:sp>
            <p:nvSpPr>
              <p:cNvPr id="352" name="Google Shape;352;p39"/>
              <p:cNvSpPr/>
              <p:nvPr/>
            </p:nvSpPr>
            <p:spPr>
              <a:xfrm>
                <a:off x="457200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53" name="Google Shape;353;p39"/>
              <p:cNvSpPr/>
              <p:nvPr/>
            </p:nvSpPr>
            <p:spPr>
              <a:xfrm>
                <a:off x="6876288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funct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54" name="Google Shape;354;p39"/>
              <p:cNvSpPr/>
              <p:nvPr/>
            </p:nvSpPr>
            <p:spPr>
              <a:xfrm>
                <a:off x="193852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55" name="Google Shape;355;p39"/>
              <p:cNvSpPr/>
              <p:nvPr/>
            </p:nvSpPr>
            <p:spPr>
              <a:xfrm>
                <a:off x="317296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56" name="Google Shape;356;p39"/>
              <p:cNvSpPr/>
              <p:nvPr/>
            </p:nvSpPr>
            <p:spPr>
              <a:xfrm>
                <a:off x="440740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rd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57" name="Google Shape;357;p39"/>
              <p:cNvSpPr/>
              <p:nvPr/>
            </p:nvSpPr>
            <p:spPr>
              <a:xfrm>
                <a:off x="564184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shamt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358" name="Google Shape;358;p39"/>
            <p:cNvSpPr txBox="1"/>
            <p:nvPr/>
          </p:nvSpPr>
          <p:spPr>
            <a:xfrm>
              <a:off x="351069" y="33832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9" name="Google Shape;359;p39"/>
            <p:cNvSpPr txBox="1"/>
            <p:nvPr/>
          </p:nvSpPr>
          <p:spPr>
            <a:xfrm>
              <a:off x="8331927" y="33832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60" name="Google Shape;360;p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457200" y="46045"/>
            <a:ext cx="8229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R-Format Instructions (4/4)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0"/>
          <p:cNvSpPr txBox="1"/>
          <p:nvPr>
            <p:ph idx="1" type="body"/>
          </p:nvPr>
        </p:nvSpPr>
        <p:spPr>
          <a:xfrm>
            <a:off x="457200" y="1422025"/>
            <a:ext cx="82296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shamt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(5):  The amount a shift instruction will shift by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Shifting a 32-bit word by more than 31 is useless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field is set to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all but the shift instructions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Shift functions don’t use all 3 registers, so why do we need a separate shamt field? Why don’t we just reuse a register field?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Turns out 32 bits is slightly more than we need to represent the functions we want to implement in hardware. We have extra bits -- why not?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40"/>
          <p:cNvGrpSpPr/>
          <p:nvPr/>
        </p:nvGrpSpPr>
        <p:grpSpPr>
          <a:xfrm>
            <a:off x="351069" y="472440"/>
            <a:ext cx="8349858" cy="822960"/>
            <a:chOff x="351069" y="3383280"/>
            <a:chExt cx="8349858" cy="822960"/>
          </a:xfrm>
        </p:grpSpPr>
        <p:grpSp>
          <p:nvGrpSpPr>
            <p:cNvPr id="370" name="Google Shape;370;p40"/>
            <p:cNvGrpSpPr/>
            <p:nvPr/>
          </p:nvGrpSpPr>
          <p:grpSpPr>
            <a:xfrm>
              <a:off x="621792" y="3749040"/>
              <a:ext cx="7900488" cy="457200"/>
              <a:chOff x="457200" y="4572000"/>
              <a:chExt cx="7900488" cy="457200"/>
            </a:xfrm>
          </p:grpSpPr>
          <p:sp>
            <p:nvSpPr>
              <p:cNvPr id="371" name="Google Shape;371;p40"/>
              <p:cNvSpPr/>
              <p:nvPr/>
            </p:nvSpPr>
            <p:spPr>
              <a:xfrm>
                <a:off x="457200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72" name="Google Shape;372;p40"/>
              <p:cNvSpPr/>
              <p:nvPr/>
            </p:nvSpPr>
            <p:spPr>
              <a:xfrm>
                <a:off x="6876288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funct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73" name="Google Shape;373;p40"/>
              <p:cNvSpPr/>
              <p:nvPr/>
            </p:nvSpPr>
            <p:spPr>
              <a:xfrm>
                <a:off x="193852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74" name="Google Shape;374;p40"/>
              <p:cNvSpPr/>
              <p:nvPr/>
            </p:nvSpPr>
            <p:spPr>
              <a:xfrm>
                <a:off x="317296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75" name="Google Shape;375;p40"/>
              <p:cNvSpPr/>
              <p:nvPr/>
            </p:nvSpPr>
            <p:spPr>
              <a:xfrm>
                <a:off x="440740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rd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76" name="Google Shape;376;p40"/>
              <p:cNvSpPr/>
              <p:nvPr/>
            </p:nvSpPr>
            <p:spPr>
              <a:xfrm>
                <a:off x="564184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shamt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377" name="Google Shape;377;p40"/>
            <p:cNvSpPr txBox="1"/>
            <p:nvPr/>
          </p:nvSpPr>
          <p:spPr>
            <a:xfrm>
              <a:off x="351069" y="33832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" name="Google Shape;378;p40"/>
            <p:cNvSpPr txBox="1"/>
            <p:nvPr/>
          </p:nvSpPr>
          <p:spPr>
            <a:xfrm>
              <a:off x="8331927" y="33832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79" name="Google Shape;379;p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/>
          <p:nvPr/>
        </p:nvSpPr>
        <p:spPr>
          <a:xfrm>
            <a:off x="2103130" y="5181600"/>
            <a:ext cx="641910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/>
              <a:t>Reading from the Green Sheet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1"/>
          <p:cNvSpPr txBox="1"/>
          <p:nvPr/>
        </p:nvSpPr>
        <p:spPr>
          <a:xfrm>
            <a:off x="351068" y="4832062"/>
            <a:ext cx="5533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8331926" y="4831080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41"/>
          <p:cNvSpPr/>
          <p:nvPr/>
        </p:nvSpPr>
        <p:spPr>
          <a:xfrm>
            <a:off x="621792" y="5196840"/>
            <a:ext cx="1481328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41"/>
          <p:cNvSpPr/>
          <p:nvPr/>
        </p:nvSpPr>
        <p:spPr>
          <a:xfrm>
            <a:off x="7040880" y="5196840"/>
            <a:ext cx="1481328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41"/>
          <p:cNvSpPr/>
          <p:nvPr/>
        </p:nvSpPr>
        <p:spPr>
          <a:xfrm>
            <a:off x="2103120" y="5196840"/>
            <a:ext cx="123450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41"/>
          <p:cNvSpPr/>
          <p:nvPr/>
        </p:nvSpPr>
        <p:spPr>
          <a:xfrm>
            <a:off x="3337560" y="5196840"/>
            <a:ext cx="123444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41"/>
          <p:cNvSpPr/>
          <p:nvPr/>
        </p:nvSpPr>
        <p:spPr>
          <a:xfrm>
            <a:off x="4572000" y="5196840"/>
            <a:ext cx="123444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5806440" y="5196840"/>
            <a:ext cx="123444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96" name="Google Shape;396;p41"/>
          <p:cNvGrpSpPr/>
          <p:nvPr/>
        </p:nvGrpSpPr>
        <p:grpSpPr>
          <a:xfrm>
            <a:off x="621792" y="5638800"/>
            <a:ext cx="7900416" cy="457200"/>
            <a:chOff x="457200" y="4572000"/>
            <a:chExt cx="7900416" cy="457200"/>
          </a:xfrm>
        </p:grpSpPr>
        <p:sp>
          <p:nvSpPr>
            <p:cNvPr id="397" name="Google Shape;397;p41"/>
            <p:cNvSpPr/>
            <p:nvPr/>
          </p:nvSpPr>
          <p:spPr>
            <a:xfrm>
              <a:off x="457200" y="4572000"/>
              <a:ext cx="1481328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opcode</a:t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6876288" y="4572000"/>
              <a:ext cx="1481328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funct</a:t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1938528" y="4572000"/>
              <a:ext cx="1234440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rs</a:t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172968" y="4572000"/>
              <a:ext cx="1234440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rt</a:t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4407408" y="4572000"/>
              <a:ext cx="1234440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rd</a:t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5641848" y="4572000"/>
              <a:ext cx="1234440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shamt</a:t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03" name="Google Shape;403;p41"/>
          <p:cNvSpPr txBox="1"/>
          <p:nvPr/>
        </p:nvSpPr>
        <p:spPr>
          <a:xfrm>
            <a:off x="2529275" y="1130375"/>
            <a:ext cx="3912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$t0 $t1 $t2</a:t>
            </a:r>
            <a:endParaRPr/>
          </a:p>
        </p:txBody>
      </p:sp>
      <p:pic>
        <p:nvPicPr>
          <p:cNvPr id="404" name="Google Shape;4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87639" y="122238"/>
            <a:ext cx="240039" cy="301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41"/>
          <p:cNvGrpSpPr/>
          <p:nvPr/>
        </p:nvGrpSpPr>
        <p:grpSpPr>
          <a:xfrm>
            <a:off x="0" y="1875575"/>
            <a:ext cx="9144000" cy="1443900"/>
            <a:chOff x="0" y="1875575"/>
            <a:chExt cx="9144000" cy="1443900"/>
          </a:xfrm>
        </p:grpSpPr>
        <p:pic>
          <p:nvPicPr>
            <p:cNvPr id="406" name="Google Shape;406;p41"/>
            <p:cNvPicPr preferRelativeResize="0"/>
            <p:nvPr/>
          </p:nvPicPr>
          <p:blipFill rotWithShape="1">
            <a:blip r:embed="rId4">
              <a:alphaModFix/>
            </a:blip>
            <a:srcRect b="0" l="0" r="0" t="3306"/>
            <a:stretch/>
          </p:blipFill>
          <p:spPr>
            <a:xfrm>
              <a:off x="0" y="1875575"/>
              <a:ext cx="9144000" cy="144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41"/>
            <p:cNvSpPr/>
            <p:nvPr/>
          </p:nvSpPr>
          <p:spPr>
            <a:xfrm>
              <a:off x="0" y="1875575"/>
              <a:ext cx="9144000" cy="1443900"/>
            </a:xfrm>
            <a:prstGeom prst="rect">
              <a:avLst/>
            </a:prstGeom>
            <a:solidFill>
              <a:srgbClr val="00FF00">
                <a:alpha val="32310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41"/>
          <p:cNvSpPr txBox="1"/>
          <p:nvPr/>
        </p:nvSpPr>
        <p:spPr>
          <a:xfrm>
            <a:off x="819050" y="3184013"/>
            <a:ext cx="70413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 = $t0 = $8</a:t>
            </a:r>
            <a:b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 = $t1 = $9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 = $t2 = $10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3007250" y="3447325"/>
            <a:ext cx="1613700" cy="158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41"/>
          <p:cNvGrpSpPr/>
          <p:nvPr/>
        </p:nvGrpSpPr>
        <p:grpSpPr>
          <a:xfrm>
            <a:off x="1362603" y="2713875"/>
            <a:ext cx="2509897" cy="2482897"/>
            <a:chOff x="1362603" y="2713875"/>
            <a:chExt cx="2509897" cy="2482897"/>
          </a:xfrm>
        </p:grpSpPr>
        <p:sp>
          <p:nvSpPr>
            <p:cNvPr id="411" name="Google Shape;411;p41"/>
            <p:cNvSpPr/>
            <p:nvPr/>
          </p:nvSpPr>
          <p:spPr>
            <a:xfrm>
              <a:off x="3266800" y="2713875"/>
              <a:ext cx="605700" cy="60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Google Shape;412;p41"/>
            <p:cNvCxnSpPr>
              <a:stCxn id="411" idx="3"/>
              <a:endCxn id="390" idx="0"/>
            </p:cNvCxnSpPr>
            <p:nvPr/>
          </p:nvCxnSpPr>
          <p:spPr>
            <a:xfrm flipH="1">
              <a:off x="1362603" y="3230872"/>
              <a:ext cx="1992900" cy="1965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13" name="Google Shape;413;p41"/>
          <p:cNvGrpSpPr/>
          <p:nvPr/>
        </p:nvGrpSpPr>
        <p:grpSpPr>
          <a:xfrm>
            <a:off x="621802" y="5638800"/>
            <a:ext cx="7900428" cy="457200"/>
            <a:chOff x="621792" y="2834640"/>
            <a:chExt cx="7900428" cy="457200"/>
          </a:xfrm>
        </p:grpSpPr>
        <p:sp>
          <p:nvSpPr>
            <p:cNvPr id="414" name="Google Shape;414;p41"/>
            <p:cNvSpPr/>
            <p:nvPr/>
          </p:nvSpPr>
          <p:spPr>
            <a:xfrm>
              <a:off x="621792" y="2834640"/>
              <a:ext cx="1481400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opcode</a:t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2103120" y="2834640"/>
              <a:ext cx="6419100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16" name="Google Shape;416;p41"/>
          <p:cNvSpPr/>
          <p:nvPr/>
        </p:nvSpPr>
        <p:spPr>
          <a:xfrm>
            <a:off x="621792" y="5196840"/>
            <a:ext cx="1481400" cy="457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41"/>
          <p:cNvSpPr/>
          <p:nvPr/>
        </p:nvSpPr>
        <p:spPr>
          <a:xfrm>
            <a:off x="2103120" y="5196840"/>
            <a:ext cx="1234500" cy="457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28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3337560" y="5196840"/>
            <a:ext cx="1234500" cy="457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28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41"/>
          <p:cNvSpPr/>
          <p:nvPr/>
        </p:nvSpPr>
        <p:spPr>
          <a:xfrm>
            <a:off x="4572000" y="5196840"/>
            <a:ext cx="1234500" cy="457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28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0" name="Google Shape;420;p41"/>
          <p:cNvGrpSpPr/>
          <p:nvPr/>
        </p:nvGrpSpPr>
        <p:grpSpPr>
          <a:xfrm>
            <a:off x="1362492" y="2713875"/>
            <a:ext cx="7695833" cy="2483100"/>
            <a:chOff x="1362492" y="2713875"/>
            <a:chExt cx="7695833" cy="2483100"/>
          </a:xfrm>
        </p:grpSpPr>
        <p:sp>
          <p:nvSpPr>
            <p:cNvPr id="421" name="Google Shape;421;p41"/>
            <p:cNvSpPr/>
            <p:nvPr/>
          </p:nvSpPr>
          <p:spPr>
            <a:xfrm>
              <a:off x="7958225" y="2713875"/>
              <a:ext cx="1100100" cy="60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41"/>
            <p:cNvCxnSpPr>
              <a:endCxn id="416" idx="0"/>
            </p:cNvCxnSpPr>
            <p:nvPr/>
          </p:nvCxnSpPr>
          <p:spPr>
            <a:xfrm flipH="1">
              <a:off x="1362492" y="3230940"/>
              <a:ext cx="6756900" cy="1965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3" name="Google Shape;423;p41"/>
            <p:cNvCxnSpPr>
              <a:stCxn id="421" idx="4"/>
              <a:endCxn id="391" idx="0"/>
            </p:cNvCxnSpPr>
            <p:nvPr/>
          </p:nvCxnSpPr>
          <p:spPr>
            <a:xfrm flipH="1">
              <a:off x="7781675" y="3319575"/>
              <a:ext cx="726600" cy="1877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24" name="Google Shape;424;p41"/>
          <p:cNvSpPr/>
          <p:nvPr/>
        </p:nvSpPr>
        <p:spPr>
          <a:xfrm>
            <a:off x="7040880" y="5196840"/>
            <a:ext cx="1481400" cy="457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0x20</a:t>
            </a:r>
            <a:endParaRPr sz="2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5806440" y="5196840"/>
            <a:ext cx="1234500" cy="457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>
            <p:ph idx="1" type="body"/>
          </p:nvPr>
        </p:nvSpPr>
        <p:spPr>
          <a:xfrm>
            <a:off x="457200" y="1600200"/>
            <a:ext cx="8229600" cy="3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Instruction:	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$8,$9,$10</a:t>
            </a:r>
            <a:endParaRPr/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representation (decimal):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representation (binary):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3" name="Google Shape;433;p42"/>
          <p:cNvGrpSpPr/>
          <p:nvPr/>
        </p:nvGrpSpPr>
        <p:grpSpPr>
          <a:xfrm>
            <a:off x="3109075" y="2053725"/>
            <a:ext cx="3492200" cy="735300"/>
            <a:chOff x="3109075" y="2053725"/>
            <a:chExt cx="3492200" cy="735300"/>
          </a:xfrm>
        </p:grpSpPr>
        <p:cxnSp>
          <p:nvCxnSpPr>
            <p:cNvPr id="434" name="Google Shape;434;p42"/>
            <p:cNvCxnSpPr/>
            <p:nvPr/>
          </p:nvCxnSpPr>
          <p:spPr>
            <a:xfrm>
              <a:off x="4987625" y="2065950"/>
              <a:ext cx="544500" cy="7230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35" name="Google Shape;435;p42"/>
            <p:cNvCxnSpPr/>
            <p:nvPr/>
          </p:nvCxnSpPr>
          <p:spPr>
            <a:xfrm flipH="1">
              <a:off x="3109075" y="2053725"/>
              <a:ext cx="2697600" cy="7353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36" name="Google Shape;436;p42"/>
            <p:cNvCxnSpPr/>
            <p:nvPr/>
          </p:nvCxnSpPr>
          <p:spPr>
            <a:xfrm flipH="1">
              <a:off x="4389075" y="2065950"/>
              <a:ext cx="2212200" cy="7230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37" name="Google Shape;43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R-Format Example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8485632" y="4279392"/>
            <a:ext cx="5163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0" name="Google Shape;440;p42"/>
          <p:cNvGrpSpPr/>
          <p:nvPr/>
        </p:nvGrpSpPr>
        <p:grpSpPr>
          <a:xfrm>
            <a:off x="351069" y="2468880"/>
            <a:ext cx="8349870" cy="822960"/>
            <a:chOff x="351069" y="3383280"/>
            <a:chExt cx="8349870" cy="822960"/>
          </a:xfrm>
        </p:grpSpPr>
        <p:grpSp>
          <p:nvGrpSpPr>
            <p:cNvPr id="441" name="Google Shape;441;p42"/>
            <p:cNvGrpSpPr/>
            <p:nvPr/>
          </p:nvGrpSpPr>
          <p:grpSpPr>
            <a:xfrm>
              <a:off x="621792" y="3749040"/>
              <a:ext cx="7900416" cy="457200"/>
              <a:chOff x="457200" y="4572000"/>
              <a:chExt cx="7900416" cy="457200"/>
            </a:xfrm>
          </p:grpSpPr>
          <p:sp>
            <p:nvSpPr>
              <p:cNvPr id="442" name="Google Shape;442;p42"/>
              <p:cNvSpPr/>
              <p:nvPr/>
            </p:nvSpPr>
            <p:spPr>
              <a:xfrm>
                <a:off x="457200" y="457200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43" name="Google Shape;443;p42"/>
              <p:cNvSpPr/>
              <p:nvPr/>
            </p:nvSpPr>
            <p:spPr>
              <a:xfrm>
                <a:off x="6876288" y="457200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0x20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44" name="Google Shape;444;p42"/>
              <p:cNvSpPr/>
              <p:nvPr/>
            </p:nvSpPr>
            <p:spPr>
              <a:xfrm>
                <a:off x="193852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45" name="Google Shape;445;p42"/>
              <p:cNvSpPr/>
              <p:nvPr/>
            </p:nvSpPr>
            <p:spPr>
              <a:xfrm>
                <a:off x="317296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46" name="Google Shape;446;p42"/>
              <p:cNvSpPr/>
              <p:nvPr/>
            </p:nvSpPr>
            <p:spPr>
              <a:xfrm>
                <a:off x="440740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47" name="Google Shape;447;p42"/>
              <p:cNvSpPr/>
              <p:nvPr/>
            </p:nvSpPr>
            <p:spPr>
              <a:xfrm>
                <a:off x="564184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448" name="Google Shape;448;p42"/>
            <p:cNvSpPr txBox="1"/>
            <p:nvPr/>
          </p:nvSpPr>
          <p:spPr>
            <a:xfrm>
              <a:off x="351069" y="3383280"/>
              <a:ext cx="5533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9" name="Google Shape;449;p42"/>
            <p:cNvSpPr txBox="1"/>
            <p:nvPr/>
          </p:nvSpPr>
          <p:spPr>
            <a:xfrm>
              <a:off x="8331927" y="3383280"/>
              <a:ext cx="3690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50" name="Google Shape;450;p42"/>
          <p:cNvGrpSpPr/>
          <p:nvPr/>
        </p:nvGrpSpPr>
        <p:grpSpPr>
          <a:xfrm>
            <a:off x="351069" y="3657600"/>
            <a:ext cx="8349870" cy="822960"/>
            <a:chOff x="351069" y="3383280"/>
            <a:chExt cx="8349870" cy="822960"/>
          </a:xfrm>
        </p:grpSpPr>
        <p:grpSp>
          <p:nvGrpSpPr>
            <p:cNvPr id="451" name="Google Shape;451;p42"/>
            <p:cNvGrpSpPr/>
            <p:nvPr/>
          </p:nvGrpSpPr>
          <p:grpSpPr>
            <a:xfrm>
              <a:off x="621792" y="3749040"/>
              <a:ext cx="7900416" cy="457200"/>
              <a:chOff x="457200" y="4572000"/>
              <a:chExt cx="7900416" cy="457200"/>
            </a:xfrm>
          </p:grpSpPr>
          <p:sp>
            <p:nvSpPr>
              <p:cNvPr id="452" name="Google Shape;452;p42"/>
              <p:cNvSpPr/>
              <p:nvPr/>
            </p:nvSpPr>
            <p:spPr>
              <a:xfrm>
                <a:off x="457200" y="457200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000000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53" name="Google Shape;453;p42"/>
              <p:cNvSpPr/>
              <p:nvPr/>
            </p:nvSpPr>
            <p:spPr>
              <a:xfrm>
                <a:off x="6876288" y="457200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100000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193852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01001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55" name="Google Shape;455;p42"/>
              <p:cNvSpPr/>
              <p:nvPr/>
            </p:nvSpPr>
            <p:spPr>
              <a:xfrm>
                <a:off x="317296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01010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56" name="Google Shape;456;p42"/>
              <p:cNvSpPr/>
              <p:nvPr/>
            </p:nvSpPr>
            <p:spPr>
              <a:xfrm>
                <a:off x="440740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01000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457" name="Google Shape;457;p42"/>
              <p:cNvSpPr/>
              <p:nvPr/>
            </p:nvSpPr>
            <p:spPr>
              <a:xfrm>
                <a:off x="564184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458" name="Google Shape;458;p42"/>
            <p:cNvSpPr txBox="1"/>
            <p:nvPr/>
          </p:nvSpPr>
          <p:spPr>
            <a:xfrm>
              <a:off x="351069" y="3383280"/>
              <a:ext cx="5533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9" name="Google Shape;459;p42"/>
            <p:cNvSpPr txBox="1"/>
            <p:nvPr/>
          </p:nvSpPr>
          <p:spPr>
            <a:xfrm>
              <a:off x="8331927" y="3383280"/>
              <a:ext cx="3690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740664" y="3931920"/>
            <a:ext cx="7680960" cy="640080"/>
            <a:chOff x="740664" y="3931920"/>
            <a:chExt cx="7680960" cy="640080"/>
          </a:xfrm>
        </p:grpSpPr>
        <p:sp>
          <p:nvSpPr>
            <p:cNvPr id="461" name="Google Shape;461;p42"/>
            <p:cNvSpPr/>
            <p:nvPr/>
          </p:nvSpPr>
          <p:spPr>
            <a:xfrm>
              <a:off x="740664" y="3931920"/>
              <a:ext cx="850392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1591056" y="3931920"/>
              <a:ext cx="1014984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2606040" y="3931920"/>
              <a:ext cx="1033272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3639312" y="3931920"/>
              <a:ext cx="941832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4581144" y="3931920"/>
              <a:ext cx="923544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5504688" y="3931920"/>
              <a:ext cx="1024128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6528816" y="3931920"/>
              <a:ext cx="1042416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7571232" y="3931920"/>
              <a:ext cx="850392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916850" y="4743000"/>
            <a:ext cx="7041300" cy="1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representation:	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4020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representation:	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19,546,144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a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Language Instruction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>
            <p:ph type="title"/>
          </p:nvPr>
        </p:nvSpPr>
        <p:spPr>
          <a:xfrm>
            <a:off x="457200" y="27892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Notable R-Type Instructions</a:t>
            </a:r>
            <a:endParaRPr/>
          </a:p>
        </p:txBody>
      </p:sp>
      <p:sp>
        <p:nvSpPr>
          <p:cNvPr id="478" name="Google Shape;478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/>
        </p:nvSpPr>
        <p:spPr>
          <a:xfrm>
            <a:off x="1283575" y="4043500"/>
            <a:ext cx="7403100" cy="22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sll $0,$0,0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this do?</a:t>
            </a:r>
            <a:endParaRPr/>
          </a:p>
        </p:txBody>
      </p:sp>
      <p:sp>
        <p:nvSpPr>
          <p:cNvPr id="484" name="Google Shape;484;p44"/>
          <p:cNvSpPr txBox="1"/>
          <p:nvPr>
            <p:ph type="title"/>
          </p:nvPr>
        </p:nvSpPr>
        <p:spPr>
          <a:xfrm>
            <a:off x="457200" y="350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NOP (or NOOP)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4"/>
          <p:cNvSpPr txBox="1"/>
          <p:nvPr>
            <p:ph idx="1" type="body"/>
          </p:nvPr>
        </p:nvSpPr>
        <p:spPr>
          <a:xfrm>
            <a:off x="457200" y="1212275"/>
            <a:ext cx="8229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instruction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0x00000000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0, so is an R-Format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4"/>
          <p:cNvSpPr txBox="1"/>
          <p:nvPr/>
        </p:nvSpPr>
        <p:spPr>
          <a:xfrm>
            <a:off x="4003965" y="5254337"/>
            <a:ext cx="147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Nothing!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p44"/>
          <p:cNvGrpSpPr/>
          <p:nvPr/>
        </p:nvGrpSpPr>
        <p:grpSpPr>
          <a:xfrm>
            <a:off x="1161325" y="2333625"/>
            <a:ext cx="6625800" cy="1849200"/>
            <a:chOff x="1161325" y="2333625"/>
            <a:chExt cx="6625800" cy="1849200"/>
          </a:xfrm>
        </p:grpSpPr>
        <p:pic>
          <p:nvPicPr>
            <p:cNvPr id="491" name="Google Shape;491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6358" y="2333625"/>
              <a:ext cx="6596050" cy="1831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44"/>
            <p:cNvSpPr/>
            <p:nvPr/>
          </p:nvSpPr>
          <p:spPr>
            <a:xfrm>
              <a:off x="1161325" y="2336925"/>
              <a:ext cx="6625800" cy="1845900"/>
            </a:xfrm>
            <a:prstGeom prst="rect">
              <a:avLst/>
            </a:prstGeom>
            <a:solidFill>
              <a:srgbClr val="00FF00">
                <a:alpha val="3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5"/>
          <p:cNvSpPr txBox="1"/>
          <p:nvPr>
            <p:ph idx="1" type="body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Stored-Program Concept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R-Format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Your Feedback!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I-Format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Branching and PC-Relative Addressing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J-Format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Converting to Machine Code Practice</a:t>
            </a:r>
            <a:endParaRPr b="0" i="0" sz="3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Feedback</a:t>
            </a:r>
            <a:endParaRPr/>
          </a:p>
        </p:txBody>
      </p:sp>
      <p:sp>
        <p:nvSpPr>
          <p:cNvPr id="508" name="Google Shape;508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p46"/>
          <p:cNvSpPr txBox="1"/>
          <p:nvPr/>
        </p:nvSpPr>
        <p:spPr>
          <a:xfrm rot="-1337650">
            <a:off x="-124167" y="1277823"/>
            <a:ext cx="3251776" cy="464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3E0"/>
                </a:highlight>
              </a:rPr>
              <a:t>keep on answering questions</a:t>
            </a:r>
            <a:endParaRPr sz="1800"/>
          </a:p>
        </p:txBody>
      </p:sp>
      <p:sp>
        <p:nvSpPr>
          <p:cNvPr id="510" name="Google Shape;510;p46"/>
          <p:cNvSpPr txBox="1"/>
          <p:nvPr/>
        </p:nvSpPr>
        <p:spPr>
          <a:xfrm rot="-593486">
            <a:off x="6576663" y="865022"/>
            <a:ext cx="2212692" cy="464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please slow down...</a:t>
            </a:r>
            <a:endParaRPr sz="1800"/>
          </a:p>
        </p:txBody>
      </p:sp>
      <p:sp>
        <p:nvSpPr>
          <p:cNvPr id="511" name="Google Shape;511;p46"/>
          <p:cNvSpPr txBox="1"/>
          <p:nvPr/>
        </p:nvSpPr>
        <p:spPr>
          <a:xfrm rot="753496">
            <a:off x="5018341" y="1515176"/>
            <a:ext cx="3923980" cy="1030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I liked it better when Rebecca talked faster btw. We don't have time for you to talk more slowly LOL D':</a:t>
            </a:r>
            <a:endParaRPr sz="1800"/>
          </a:p>
        </p:txBody>
      </p:sp>
      <p:sp>
        <p:nvSpPr>
          <p:cNvPr id="512" name="Google Shape;512;p46"/>
          <p:cNvSpPr txBox="1"/>
          <p:nvPr/>
        </p:nvSpPr>
        <p:spPr>
          <a:xfrm>
            <a:off x="1173550" y="5618025"/>
            <a:ext cx="70413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3E0"/>
                </a:highlight>
              </a:rPr>
              <a:t>It would be nice if y'all could also do a real-time Piazza post for questions during lecture, answered by TAs/tutors present. </a:t>
            </a:r>
            <a:endParaRPr sz="1800"/>
          </a:p>
        </p:txBody>
      </p:sp>
      <p:sp>
        <p:nvSpPr>
          <p:cNvPr id="513" name="Google Shape;513;p46"/>
          <p:cNvSpPr txBox="1"/>
          <p:nvPr/>
        </p:nvSpPr>
        <p:spPr>
          <a:xfrm rot="-597936">
            <a:off x="1090443" y="1470673"/>
            <a:ext cx="3312784" cy="464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Less time answering questions</a:t>
            </a:r>
            <a:endParaRPr sz="1800"/>
          </a:p>
        </p:txBody>
      </p:sp>
      <p:sp>
        <p:nvSpPr>
          <p:cNvPr id="514" name="Google Shape;514;p46"/>
          <p:cNvSpPr txBox="1"/>
          <p:nvPr/>
        </p:nvSpPr>
        <p:spPr>
          <a:xfrm rot="606528">
            <a:off x="220009" y="2964200"/>
            <a:ext cx="4266228" cy="464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Harry potter analogy was confusing.</a:t>
            </a:r>
            <a:endParaRPr sz="1800"/>
          </a:p>
        </p:txBody>
      </p:sp>
      <p:sp>
        <p:nvSpPr>
          <p:cNvPr id="515" name="Google Shape;515;p46"/>
          <p:cNvSpPr txBox="1"/>
          <p:nvPr/>
        </p:nvSpPr>
        <p:spPr>
          <a:xfrm rot="-460287">
            <a:off x="281227" y="3235416"/>
            <a:ext cx="3667626" cy="464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3E0"/>
                </a:highlight>
              </a:rPr>
              <a:t>I like the metaphors</a:t>
            </a:r>
            <a:endParaRPr sz="1800"/>
          </a:p>
        </p:txBody>
      </p:sp>
      <p:pic>
        <p:nvPicPr>
          <p:cNvPr id="516" name="Google Shape;5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298" y="3464502"/>
            <a:ext cx="3809853" cy="1972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p46"/>
          <p:cNvGrpSpPr/>
          <p:nvPr/>
        </p:nvGrpSpPr>
        <p:grpSpPr>
          <a:xfrm>
            <a:off x="251209" y="3086047"/>
            <a:ext cx="4727954" cy="2142518"/>
            <a:chOff x="2885000" y="4478000"/>
            <a:chExt cx="2274695" cy="1030800"/>
          </a:xfrm>
        </p:grpSpPr>
        <p:pic>
          <p:nvPicPr>
            <p:cNvPr id="518" name="Google Shape;518;p46"/>
            <p:cNvPicPr preferRelativeResize="0"/>
            <p:nvPr/>
          </p:nvPicPr>
          <p:blipFill rotWithShape="1">
            <a:blip r:embed="rId4">
              <a:alphaModFix/>
            </a:blip>
            <a:srcRect b="10536" l="21968" r="45989" t="27486"/>
            <a:stretch/>
          </p:blipFill>
          <p:spPr>
            <a:xfrm>
              <a:off x="2885000" y="4478000"/>
              <a:ext cx="1115050" cy="103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46"/>
            <p:cNvPicPr preferRelativeResize="0"/>
            <p:nvPr/>
          </p:nvPicPr>
          <p:blipFill rotWithShape="1">
            <a:blip r:embed="rId4">
              <a:alphaModFix/>
            </a:blip>
            <a:srcRect b="50560" l="65361" r="0" t="27487"/>
            <a:stretch/>
          </p:blipFill>
          <p:spPr>
            <a:xfrm>
              <a:off x="3954270" y="4810847"/>
              <a:ext cx="1205426" cy="365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0" name="Google Shape;520;p46"/>
          <p:cNvGrpSpPr/>
          <p:nvPr/>
        </p:nvGrpSpPr>
        <p:grpSpPr>
          <a:xfrm>
            <a:off x="4738614" y="1200512"/>
            <a:ext cx="4329257" cy="2234679"/>
            <a:chOff x="4000050" y="2166600"/>
            <a:chExt cx="5122775" cy="2381625"/>
          </a:xfrm>
        </p:grpSpPr>
        <p:pic>
          <p:nvPicPr>
            <p:cNvPr id="521" name="Google Shape;521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00050" y="2166600"/>
              <a:ext cx="5122775" cy="216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2" name="Google Shape;522;p46"/>
            <p:cNvSpPr txBox="1"/>
            <p:nvPr/>
          </p:nvSpPr>
          <p:spPr>
            <a:xfrm>
              <a:off x="4651875" y="4083825"/>
              <a:ext cx="9225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Too slow</a:t>
              </a:r>
              <a:endParaRPr/>
            </a:p>
          </p:txBody>
        </p:sp>
        <p:sp>
          <p:nvSpPr>
            <p:cNvPr id="523" name="Google Shape;523;p46"/>
            <p:cNvSpPr txBox="1"/>
            <p:nvPr/>
          </p:nvSpPr>
          <p:spPr>
            <a:xfrm>
              <a:off x="6328275" y="4083825"/>
              <a:ext cx="9225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Just right</a:t>
              </a:r>
              <a:endParaRPr/>
            </a:p>
          </p:txBody>
        </p:sp>
        <p:sp>
          <p:nvSpPr>
            <p:cNvPr id="524" name="Google Shape;524;p46"/>
            <p:cNvSpPr txBox="1"/>
            <p:nvPr/>
          </p:nvSpPr>
          <p:spPr>
            <a:xfrm>
              <a:off x="8080875" y="4083825"/>
              <a:ext cx="9225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Too fast</a:t>
              </a:r>
              <a:endParaRPr/>
            </a:p>
          </p:txBody>
        </p:sp>
      </p:grpSp>
      <p:grpSp>
        <p:nvGrpSpPr>
          <p:cNvPr id="525" name="Google Shape;525;p46"/>
          <p:cNvGrpSpPr/>
          <p:nvPr/>
        </p:nvGrpSpPr>
        <p:grpSpPr>
          <a:xfrm>
            <a:off x="269790" y="1091271"/>
            <a:ext cx="3226748" cy="1980415"/>
            <a:chOff x="1256325" y="1913925"/>
            <a:chExt cx="2773550" cy="1790125"/>
          </a:xfrm>
        </p:grpSpPr>
        <p:pic>
          <p:nvPicPr>
            <p:cNvPr id="526" name="Google Shape;526;p46"/>
            <p:cNvPicPr preferRelativeResize="0"/>
            <p:nvPr/>
          </p:nvPicPr>
          <p:blipFill rotWithShape="1">
            <a:blip r:embed="rId6">
              <a:alphaModFix/>
            </a:blip>
            <a:srcRect b="9763" l="25362" r="36326" t="26586"/>
            <a:stretch/>
          </p:blipFill>
          <p:spPr>
            <a:xfrm>
              <a:off x="1256325" y="1913925"/>
              <a:ext cx="1897625" cy="179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p46"/>
            <p:cNvPicPr preferRelativeResize="0"/>
            <p:nvPr/>
          </p:nvPicPr>
          <p:blipFill rotWithShape="1">
            <a:blip r:embed="rId6">
              <a:alphaModFix/>
            </a:blip>
            <a:srcRect b="49085" l="82315" r="0" t="26587"/>
            <a:stretch/>
          </p:blipFill>
          <p:spPr>
            <a:xfrm>
              <a:off x="3153950" y="2466887"/>
              <a:ext cx="875924" cy="68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8" name="Google Shape;528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625" y="1252411"/>
            <a:ext cx="4054200" cy="203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7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Stored-Program Concept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R-Format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A5A5A5"/>
                </a:solidFill>
              </a:rPr>
              <a:t>Your Feedback!</a:t>
            </a:r>
            <a:endParaRPr b="0" i="0" sz="3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I-Format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Branching and PC-Relative Addressing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J-Format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Assembly Practice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Disassembly Practice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365" y="4076992"/>
            <a:ext cx="2184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674" y="5264442"/>
            <a:ext cx="2425700" cy="12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Great Idea #1: Levels of Representation/Interpretation</a:t>
            </a:r>
            <a:endParaRPr b="0" i="0" sz="3959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 txBox="1"/>
          <p:nvPr>
            <p:ph idx="4294967295" type="body"/>
          </p:nvPr>
        </p:nvSpPr>
        <p:spPr>
          <a:xfrm>
            <a:off x="5295900" y="2197100"/>
            <a:ext cx="3848100" cy="896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lw	  $t0, 0($2)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lw	  $t1, 4($2)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sw	  $t1, 0($2)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sw	  $t0, 4($2)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1028700" y="1435290"/>
            <a:ext cx="2590800" cy="52911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Higher-Level Language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(e.g.  C)</a:t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1028700" y="2393659"/>
            <a:ext cx="2590800" cy="52911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Assembly Language Program (e.g.  MIPS)</a:t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1028700" y="3295840"/>
            <a:ext cx="2590800" cy="52219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Machine Language Program (MIPS)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304800" y="4616640"/>
            <a:ext cx="4038600" cy="53886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Hardware Architecture Description</a:t>
            </a:r>
            <a:b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(e.g.  block diagrams)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10" name="Google Shape;210;p30"/>
          <p:cNvCxnSpPr/>
          <p:nvPr/>
        </p:nvCxnSpPr>
        <p:spPr>
          <a:xfrm>
            <a:off x="2327148" y="1984413"/>
            <a:ext cx="0" cy="4000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11" name="Google Shape;211;p30"/>
          <p:cNvSpPr/>
          <p:nvPr/>
        </p:nvSpPr>
        <p:spPr>
          <a:xfrm>
            <a:off x="2413000" y="2019680"/>
            <a:ext cx="1308100" cy="2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2413000" y="2953586"/>
            <a:ext cx="1435100" cy="2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</a:t>
            </a:r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>
            <a:off x="2355723" y="3841940"/>
            <a:ext cx="0" cy="77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14" name="Google Shape;214;p30"/>
          <p:cNvSpPr/>
          <p:nvPr/>
        </p:nvSpPr>
        <p:spPr>
          <a:xfrm>
            <a:off x="558800" y="4045520"/>
            <a:ext cx="1676400" cy="52424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Interpretation</a:t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4624585" y="1345034"/>
            <a:ext cx="3086100" cy="70963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91425" spcFirstLastPara="1" rIns="91425" wrap="square" tIns="25400">
            <a:noAutofit/>
          </a:bodyPr>
          <a:lstStyle/>
          <a:p>
            <a:pPr indent="-342900" lvl="0" marL="34290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v[k];</a:t>
            </a:r>
            <a:endParaRPr/>
          </a:p>
          <a:p>
            <a:pPr indent="-342900" lvl="0" marL="34290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v[k] = v[k+1];</a:t>
            </a:r>
            <a:endParaRPr/>
          </a:p>
          <a:p>
            <a:pPr indent="-342900" lvl="0" marL="34290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v[k+1] = temp;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4624585" y="3125450"/>
            <a:ext cx="3427219" cy="95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0000 1001 1100 0110 1010 1111 0101 1000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1010 1111 0101 1000 0000 1001 1100 0110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1100 0110 1010 1111 0101 1000 0000 1001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0101 1000 0000 1001 1100 0110 1010 1111 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304800" y="3835780"/>
            <a:ext cx="4038600" cy="139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30"/>
          <p:cNvCxnSpPr/>
          <p:nvPr/>
        </p:nvCxnSpPr>
        <p:spPr>
          <a:xfrm flipH="1">
            <a:off x="2327148" y="2929318"/>
            <a:ext cx="3175" cy="3665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19" name="Google Shape;219;p30"/>
          <p:cNvSpPr/>
          <p:nvPr/>
        </p:nvSpPr>
        <p:spPr>
          <a:xfrm>
            <a:off x="469900" y="5880478"/>
            <a:ext cx="3708400" cy="53886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Logic Circuit Description</a:t>
            </a:r>
            <a:b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(Circuit Schematic Diagrams)</a:t>
            </a:r>
            <a:endParaRPr/>
          </a:p>
        </p:txBody>
      </p:sp>
      <p:cxnSp>
        <p:nvCxnSpPr>
          <p:cNvPr id="220" name="Google Shape;220;p30"/>
          <p:cNvCxnSpPr/>
          <p:nvPr/>
        </p:nvCxnSpPr>
        <p:spPr>
          <a:xfrm>
            <a:off x="2355723" y="5154988"/>
            <a:ext cx="0" cy="7254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21" name="Google Shape;221;p30"/>
          <p:cNvSpPr/>
          <p:nvPr/>
        </p:nvSpPr>
        <p:spPr>
          <a:xfrm>
            <a:off x="254000" y="5267515"/>
            <a:ext cx="1981200" cy="52424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Implementation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182880" y="2167128"/>
            <a:ext cx="8778240" cy="938719"/>
          </a:xfrm>
          <a:prstGeom prst="rect">
            <a:avLst/>
          </a:prstGeom>
          <a:noFill/>
          <a:ln cap="rnd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37150">
            <a:noAutofit/>
          </a:bodyPr>
          <a:lstStyle/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endParaRPr/>
          </a:p>
          <a:p>
            <a:pPr indent="0" lvl="0" marL="0" marR="0" rtl="0" algn="r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r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here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82880" y="3157728"/>
            <a:ext cx="8778300" cy="938700"/>
          </a:xfrm>
          <a:prstGeom prst="rect">
            <a:avLst/>
          </a:prstGeom>
          <a:noFill/>
          <a:ln cap="rnd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37150">
            <a:noAutofit/>
          </a:bodyPr>
          <a:lstStyle/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endParaRPr/>
          </a:p>
          <a:p>
            <a:pPr indent="0" lvl="0" marL="0" marR="0" rtl="0" algn="r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r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here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I-Format Instructions (1/4)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8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about instructions with immediates?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and 6-bit fields too small for most immediates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Ideally, MIPS would have only one instruction format (for simplicity)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Unfortunately here we need to compromise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new instruction format that is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partially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consistent with R-Format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notice that, if instruction has immediate, then it uses at most 2 registers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I-Format Instructions (2/4)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9"/>
          <p:cNvSpPr txBox="1"/>
          <p:nvPr>
            <p:ph idx="1" type="body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“fields” of the following number of bits each: 6 + 5 + 5 + 16 = 32 bits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names: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Concept: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Three fields are consistent with R-Format instructions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importantly,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still in same location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4" name="Google Shape;554;p49"/>
          <p:cNvGrpSpPr/>
          <p:nvPr/>
        </p:nvGrpSpPr>
        <p:grpSpPr>
          <a:xfrm>
            <a:off x="393192" y="2468880"/>
            <a:ext cx="8349870" cy="822960"/>
            <a:chOff x="351069" y="2468880"/>
            <a:chExt cx="8349870" cy="822960"/>
          </a:xfrm>
        </p:grpSpPr>
        <p:grpSp>
          <p:nvGrpSpPr>
            <p:cNvPr id="555" name="Google Shape;555;p49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556" name="Google Shape;556;p49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57" name="Google Shape;557;p49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58" name="Google Shape;558;p49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59" name="Google Shape;559;p49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560" name="Google Shape;560;p49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1" name="Google Shape;561;p49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62" name="Google Shape;562;p49"/>
          <p:cNvGrpSpPr/>
          <p:nvPr/>
        </p:nvGrpSpPr>
        <p:grpSpPr>
          <a:xfrm>
            <a:off x="393192" y="3657600"/>
            <a:ext cx="8349870" cy="822960"/>
            <a:chOff x="351069" y="2468880"/>
            <a:chExt cx="8349870" cy="822960"/>
          </a:xfrm>
        </p:grpSpPr>
        <p:grpSp>
          <p:nvGrpSpPr>
            <p:cNvPr id="563" name="Google Shape;563;p49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564" name="Google Shape;564;p49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65" name="Google Shape;565;p49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66" name="Google Shape;566;p49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67" name="Google Shape;567;p49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immediate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568" name="Google Shape;568;p49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9" name="Google Shape;569;p49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70" name="Google Shape;570;p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0"/>
          <p:cNvSpPr txBox="1"/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I-Format Instructions (3/4)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0"/>
          <p:cNvSpPr txBox="1"/>
          <p:nvPr>
            <p:ph idx="1" type="body"/>
          </p:nvPr>
        </p:nvSpPr>
        <p:spPr>
          <a:xfrm>
            <a:off x="457200" y="1528075"/>
            <a:ext cx="8229600" cy="4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(6):  uniquely specifies the instruction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I-Format instructions have non-zero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(5):  specifies a register operand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always used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(5):  specifies register that receives result of computation (“target register”)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makes more sense for I-Format instructions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50"/>
          <p:cNvGrpSpPr/>
          <p:nvPr/>
        </p:nvGrpSpPr>
        <p:grpSpPr>
          <a:xfrm>
            <a:off x="316992" y="533400"/>
            <a:ext cx="8349858" cy="822960"/>
            <a:chOff x="351069" y="2468880"/>
            <a:chExt cx="8349858" cy="822960"/>
          </a:xfrm>
        </p:grpSpPr>
        <p:grpSp>
          <p:nvGrpSpPr>
            <p:cNvPr id="582" name="Google Shape;582;p50"/>
            <p:cNvGrpSpPr/>
            <p:nvPr/>
          </p:nvGrpSpPr>
          <p:grpSpPr>
            <a:xfrm>
              <a:off x="621792" y="2834640"/>
              <a:ext cx="7900308" cy="457200"/>
              <a:chOff x="621792" y="2834640"/>
              <a:chExt cx="7900308" cy="457200"/>
            </a:xfrm>
          </p:grpSpPr>
          <p:sp>
            <p:nvSpPr>
              <p:cNvPr id="583" name="Google Shape;583;p50"/>
              <p:cNvSpPr/>
              <p:nvPr/>
            </p:nvSpPr>
            <p:spPr>
              <a:xfrm>
                <a:off x="621792" y="283464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84" name="Google Shape;584;p50"/>
              <p:cNvSpPr/>
              <p:nvPr/>
            </p:nvSpPr>
            <p:spPr>
              <a:xfrm>
                <a:off x="2103120" y="283464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85" name="Google Shape;585;p50"/>
              <p:cNvSpPr/>
              <p:nvPr/>
            </p:nvSpPr>
            <p:spPr>
              <a:xfrm>
                <a:off x="3337560" y="283464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86" name="Google Shape;586;p50"/>
              <p:cNvSpPr/>
              <p:nvPr/>
            </p:nvSpPr>
            <p:spPr>
              <a:xfrm>
                <a:off x="4572000" y="2834640"/>
                <a:ext cx="39501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immediate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587" name="Google Shape;587;p50"/>
            <p:cNvSpPr txBox="1"/>
            <p:nvPr/>
          </p:nvSpPr>
          <p:spPr>
            <a:xfrm>
              <a:off x="351069" y="24688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8" name="Google Shape;588;p50"/>
            <p:cNvSpPr txBox="1"/>
            <p:nvPr/>
          </p:nvSpPr>
          <p:spPr>
            <a:xfrm>
              <a:off x="8331927" y="24688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I-Format Instructions (4/4)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1"/>
          <p:cNvSpPr txBox="1"/>
          <p:nvPr>
            <p:ph idx="1" type="body"/>
          </p:nvPr>
        </p:nvSpPr>
        <p:spPr>
          <a:xfrm>
            <a:off x="457200" y="1961050"/>
            <a:ext cx="82296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(16):  </a:t>
            </a:r>
            <a:r>
              <a:rPr lang="en-US"/>
              <a:t>16</a:t>
            </a:r>
            <a:r>
              <a:rPr i="1" lang="en-US"/>
              <a:t> </a:t>
            </a:r>
            <a:r>
              <a:rPr lang="en-US"/>
              <a:t>bit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computations done in words, so 16-bit immediate must be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32 bits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type of extension types the immediate field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8" name="Google Shape;598;p51"/>
          <p:cNvGrpSpPr/>
          <p:nvPr/>
        </p:nvGrpSpPr>
        <p:grpSpPr>
          <a:xfrm>
            <a:off x="316992" y="990600"/>
            <a:ext cx="8349858" cy="822960"/>
            <a:chOff x="351069" y="2468880"/>
            <a:chExt cx="8349858" cy="822960"/>
          </a:xfrm>
        </p:grpSpPr>
        <p:grpSp>
          <p:nvGrpSpPr>
            <p:cNvPr id="599" name="Google Shape;599;p51"/>
            <p:cNvGrpSpPr/>
            <p:nvPr/>
          </p:nvGrpSpPr>
          <p:grpSpPr>
            <a:xfrm>
              <a:off x="621792" y="2834640"/>
              <a:ext cx="7900308" cy="457200"/>
              <a:chOff x="621792" y="2834640"/>
              <a:chExt cx="7900308" cy="457200"/>
            </a:xfrm>
          </p:grpSpPr>
          <p:sp>
            <p:nvSpPr>
              <p:cNvPr id="600" name="Google Shape;600;p51"/>
              <p:cNvSpPr/>
              <p:nvPr/>
            </p:nvSpPr>
            <p:spPr>
              <a:xfrm>
                <a:off x="621792" y="283464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601" name="Google Shape;601;p51"/>
              <p:cNvSpPr/>
              <p:nvPr/>
            </p:nvSpPr>
            <p:spPr>
              <a:xfrm>
                <a:off x="2103120" y="283464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602" name="Google Shape;602;p51"/>
              <p:cNvSpPr/>
              <p:nvPr/>
            </p:nvSpPr>
            <p:spPr>
              <a:xfrm>
                <a:off x="3337560" y="283464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603" name="Google Shape;603;p51"/>
              <p:cNvSpPr/>
              <p:nvPr/>
            </p:nvSpPr>
            <p:spPr>
              <a:xfrm>
                <a:off x="4572000" y="2834640"/>
                <a:ext cx="39501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immediate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604" name="Google Shape;604;p51"/>
            <p:cNvSpPr txBox="1"/>
            <p:nvPr/>
          </p:nvSpPr>
          <p:spPr>
            <a:xfrm>
              <a:off x="351069" y="24688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5" name="Google Shape;605;p51"/>
            <p:cNvSpPr txBox="1"/>
            <p:nvPr/>
          </p:nvSpPr>
          <p:spPr>
            <a:xfrm>
              <a:off x="8331927" y="24688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06" name="Google Shape;606;p51"/>
          <p:cNvSpPr txBox="1"/>
          <p:nvPr/>
        </p:nvSpPr>
        <p:spPr>
          <a:xfrm>
            <a:off x="457075" y="4507775"/>
            <a:ext cx="8229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represent 2</a:t>
            </a:r>
            <a:r>
              <a:rPr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different immediates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large enough to handle the offset in a typical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plus the vast majority of values for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slti</a:t>
            </a:r>
            <a:endParaRPr/>
          </a:p>
        </p:txBody>
      </p:sp>
      <p:grpSp>
        <p:nvGrpSpPr>
          <p:cNvPr id="607" name="Google Shape;607;p51"/>
          <p:cNvGrpSpPr/>
          <p:nvPr/>
        </p:nvGrpSpPr>
        <p:grpSpPr>
          <a:xfrm>
            <a:off x="1066800" y="4019350"/>
            <a:ext cx="5962650" cy="702900"/>
            <a:chOff x="1066800" y="4019350"/>
            <a:chExt cx="5962650" cy="702900"/>
          </a:xfrm>
        </p:grpSpPr>
        <p:pic>
          <p:nvPicPr>
            <p:cNvPr id="608" name="Google Shape;608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66800" y="4033864"/>
              <a:ext cx="5962650" cy="6738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9" name="Google Shape;609;p51"/>
            <p:cNvSpPr/>
            <p:nvPr/>
          </p:nvSpPr>
          <p:spPr>
            <a:xfrm>
              <a:off x="1066800" y="4019350"/>
              <a:ext cx="5962500" cy="702900"/>
            </a:xfrm>
            <a:prstGeom prst="rect">
              <a:avLst/>
            </a:prstGeom>
            <a:solidFill>
              <a:srgbClr val="00FF00">
                <a:alpha val="3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2"/>
          <p:cNvSpPr/>
          <p:nvPr/>
        </p:nvSpPr>
        <p:spPr>
          <a:xfrm>
            <a:off x="2103130" y="5181600"/>
            <a:ext cx="641910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2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/>
              <a:t>I-Format Example (</a:t>
            </a:r>
            <a:r>
              <a:rPr lang="en-US"/>
              <a:t>1/2</a:t>
            </a:r>
            <a:r>
              <a:rPr lang="en-US"/>
              <a:t>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2"/>
          <p:cNvSpPr txBox="1"/>
          <p:nvPr/>
        </p:nvSpPr>
        <p:spPr>
          <a:xfrm>
            <a:off x="351068" y="4832062"/>
            <a:ext cx="5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Google Shape;618;p52"/>
          <p:cNvSpPr txBox="1"/>
          <p:nvPr/>
        </p:nvSpPr>
        <p:spPr>
          <a:xfrm>
            <a:off x="8331926" y="4831080"/>
            <a:ext cx="3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p52"/>
          <p:cNvSpPr/>
          <p:nvPr/>
        </p:nvSpPr>
        <p:spPr>
          <a:xfrm>
            <a:off x="621792" y="5196840"/>
            <a:ext cx="148140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52"/>
          <p:cNvSpPr/>
          <p:nvPr/>
        </p:nvSpPr>
        <p:spPr>
          <a:xfrm>
            <a:off x="2103120" y="5196840"/>
            <a:ext cx="123450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Google Shape;621;p52"/>
          <p:cNvSpPr/>
          <p:nvPr/>
        </p:nvSpPr>
        <p:spPr>
          <a:xfrm>
            <a:off x="3337560" y="5196840"/>
            <a:ext cx="123450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Google Shape;622;p52"/>
          <p:cNvSpPr/>
          <p:nvPr/>
        </p:nvSpPr>
        <p:spPr>
          <a:xfrm>
            <a:off x="4572000" y="5196850"/>
            <a:ext cx="395010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23" name="Google Shape;623;p52"/>
          <p:cNvGrpSpPr/>
          <p:nvPr/>
        </p:nvGrpSpPr>
        <p:grpSpPr>
          <a:xfrm>
            <a:off x="621792" y="5638800"/>
            <a:ext cx="3950268" cy="457200"/>
            <a:chOff x="457200" y="4572000"/>
            <a:chExt cx="3950268" cy="457200"/>
          </a:xfrm>
        </p:grpSpPr>
        <p:sp>
          <p:nvSpPr>
            <p:cNvPr id="624" name="Google Shape;624;p52"/>
            <p:cNvSpPr/>
            <p:nvPr/>
          </p:nvSpPr>
          <p:spPr>
            <a:xfrm>
              <a:off x="457200" y="4572000"/>
              <a:ext cx="1481400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opcode</a:t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5" name="Google Shape;625;p52"/>
            <p:cNvSpPr/>
            <p:nvPr/>
          </p:nvSpPr>
          <p:spPr>
            <a:xfrm>
              <a:off x="1938528" y="4572000"/>
              <a:ext cx="1234500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rs</a:t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6" name="Google Shape;626;p52"/>
            <p:cNvSpPr/>
            <p:nvPr/>
          </p:nvSpPr>
          <p:spPr>
            <a:xfrm>
              <a:off x="3172968" y="4572000"/>
              <a:ext cx="1234500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rt</a:t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27" name="Google Shape;627;p52"/>
          <p:cNvSpPr txBox="1"/>
          <p:nvPr/>
        </p:nvSpPr>
        <p:spPr>
          <a:xfrm>
            <a:off x="2529275" y="749375"/>
            <a:ext cx="4511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 $21,$22,-50</a:t>
            </a:r>
            <a:endParaRPr sz="3200"/>
          </a:p>
        </p:txBody>
      </p:sp>
      <p:pic>
        <p:nvPicPr>
          <p:cNvPr id="628" name="Google Shape;62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87639" y="122238"/>
            <a:ext cx="240039" cy="301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629;p52"/>
          <p:cNvGrpSpPr/>
          <p:nvPr/>
        </p:nvGrpSpPr>
        <p:grpSpPr>
          <a:xfrm>
            <a:off x="0" y="1494574"/>
            <a:ext cx="9144025" cy="1744501"/>
            <a:chOff x="0" y="1494574"/>
            <a:chExt cx="9144025" cy="1744501"/>
          </a:xfrm>
        </p:grpSpPr>
        <p:pic>
          <p:nvPicPr>
            <p:cNvPr id="630" name="Google Shape;630;p52"/>
            <p:cNvPicPr preferRelativeResize="0"/>
            <p:nvPr/>
          </p:nvPicPr>
          <p:blipFill rotWithShape="1">
            <a:blip r:embed="rId4">
              <a:alphaModFix/>
            </a:blip>
            <a:srcRect b="0" l="0" r="0" t="4607"/>
            <a:stretch/>
          </p:blipFill>
          <p:spPr>
            <a:xfrm>
              <a:off x="25" y="1494574"/>
              <a:ext cx="9144000" cy="174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Google Shape;631;p52"/>
            <p:cNvSpPr/>
            <p:nvPr/>
          </p:nvSpPr>
          <p:spPr>
            <a:xfrm>
              <a:off x="0" y="1494575"/>
              <a:ext cx="9144000" cy="1744500"/>
            </a:xfrm>
            <a:prstGeom prst="rect">
              <a:avLst/>
            </a:prstGeom>
            <a:solidFill>
              <a:srgbClr val="00FF00">
                <a:alpha val="32310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52"/>
          <p:cNvSpPr txBox="1"/>
          <p:nvPr/>
        </p:nvSpPr>
        <p:spPr>
          <a:xfrm>
            <a:off x="819050" y="3184013"/>
            <a:ext cx="70413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 = $21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 = $22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52"/>
          <p:cNvSpPr/>
          <p:nvPr/>
        </p:nvSpPr>
        <p:spPr>
          <a:xfrm>
            <a:off x="3266800" y="2713875"/>
            <a:ext cx="605700" cy="60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2"/>
          <p:cNvSpPr/>
          <p:nvPr/>
        </p:nvSpPr>
        <p:spPr>
          <a:xfrm>
            <a:off x="621802" y="5638800"/>
            <a:ext cx="148140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52"/>
          <p:cNvSpPr/>
          <p:nvPr/>
        </p:nvSpPr>
        <p:spPr>
          <a:xfrm>
            <a:off x="621792" y="5196840"/>
            <a:ext cx="1481400" cy="457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2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6" name="Google Shape;636;p52"/>
          <p:cNvSpPr/>
          <p:nvPr/>
        </p:nvSpPr>
        <p:spPr>
          <a:xfrm>
            <a:off x="2103120" y="5196840"/>
            <a:ext cx="1234500" cy="457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 sz="28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52"/>
          <p:cNvSpPr/>
          <p:nvPr/>
        </p:nvSpPr>
        <p:spPr>
          <a:xfrm>
            <a:off x="3337560" y="5196840"/>
            <a:ext cx="1234500" cy="457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8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38" name="Google Shape;638;p52"/>
          <p:cNvGrpSpPr/>
          <p:nvPr/>
        </p:nvGrpSpPr>
        <p:grpSpPr>
          <a:xfrm>
            <a:off x="1362492" y="2713875"/>
            <a:ext cx="7695833" cy="2482965"/>
            <a:chOff x="1362492" y="2713875"/>
            <a:chExt cx="7695833" cy="2482965"/>
          </a:xfrm>
        </p:grpSpPr>
        <p:sp>
          <p:nvSpPr>
            <p:cNvPr id="639" name="Google Shape;639;p52"/>
            <p:cNvSpPr/>
            <p:nvPr/>
          </p:nvSpPr>
          <p:spPr>
            <a:xfrm>
              <a:off x="7958225" y="2713875"/>
              <a:ext cx="1100100" cy="6057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0" name="Google Shape;640;p52"/>
            <p:cNvCxnSpPr>
              <a:endCxn id="635" idx="0"/>
            </p:cNvCxnSpPr>
            <p:nvPr/>
          </p:nvCxnSpPr>
          <p:spPr>
            <a:xfrm flipH="1">
              <a:off x="1362492" y="3230940"/>
              <a:ext cx="6756900" cy="1965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41" name="Google Shape;641;p5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2"/>
          <p:cNvSpPr/>
          <p:nvPr/>
        </p:nvSpPr>
        <p:spPr>
          <a:xfrm>
            <a:off x="4572000" y="5638800"/>
            <a:ext cx="395010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2"/>
          <p:cNvSpPr/>
          <p:nvPr/>
        </p:nvSpPr>
        <p:spPr>
          <a:xfrm>
            <a:off x="4572000" y="5196850"/>
            <a:ext cx="3950100" cy="457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-50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I-Format Example (2/2)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3"/>
          <p:cNvSpPr txBox="1"/>
          <p:nvPr>
            <p:ph idx="1" type="body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Instruction:	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 $21,$22,-50</a:t>
            </a:r>
            <a:endParaRPr/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representation (decimal):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representation (binary):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representation: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22D5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FFCE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representation: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584,449,998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Called a Machine Language Instruction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40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D40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3"/>
          <p:cNvSpPr txBox="1"/>
          <p:nvPr/>
        </p:nvSpPr>
        <p:spPr>
          <a:xfrm>
            <a:off x="8485632" y="4279392"/>
            <a:ext cx="5163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3" name="Google Shape;653;p53"/>
          <p:cNvGrpSpPr/>
          <p:nvPr/>
        </p:nvGrpSpPr>
        <p:grpSpPr>
          <a:xfrm>
            <a:off x="749808" y="3931920"/>
            <a:ext cx="7534656" cy="640080"/>
            <a:chOff x="740664" y="3931920"/>
            <a:chExt cx="7534656" cy="640080"/>
          </a:xfrm>
        </p:grpSpPr>
        <p:sp>
          <p:nvSpPr>
            <p:cNvPr id="654" name="Google Shape;654;p53"/>
            <p:cNvSpPr/>
            <p:nvPr/>
          </p:nvSpPr>
          <p:spPr>
            <a:xfrm>
              <a:off x="740664" y="3931920"/>
              <a:ext cx="850392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1591056" y="3931920"/>
              <a:ext cx="1033272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53"/>
            <p:cNvSpPr/>
            <p:nvPr/>
          </p:nvSpPr>
          <p:spPr>
            <a:xfrm>
              <a:off x="2624328" y="3931920"/>
              <a:ext cx="1014984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53"/>
            <p:cNvSpPr/>
            <p:nvPr/>
          </p:nvSpPr>
          <p:spPr>
            <a:xfrm>
              <a:off x="3639312" y="3931920"/>
              <a:ext cx="1097280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4736592" y="3931920"/>
              <a:ext cx="960120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53"/>
            <p:cNvSpPr/>
            <p:nvPr/>
          </p:nvSpPr>
          <p:spPr>
            <a:xfrm>
              <a:off x="5696712" y="3931920"/>
              <a:ext cx="850392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53"/>
            <p:cNvSpPr/>
            <p:nvPr/>
          </p:nvSpPr>
          <p:spPr>
            <a:xfrm>
              <a:off x="6547104" y="3931920"/>
              <a:ext cx="859536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7406640" y="3931920"/>
              <a:ext cx="868680" cy="640080"/>
            </a:xfrm>
            <a:prstGeom prst="rect">
              <a:avLst/>
            </a:prstGeom>
            <a:noFill/>
            <a:ln cap="flat" cmpd="sng" w="41275">
              <a:solidFill>
                <a:schemeClr val="accent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53"/>
          <p:cNvGrpSpPr/>
          <p:nvPr/>
        </p:nvGrpSpPr>
        <p:grpSpPr>
          <a:xfrm>
            <a:off x="365760" y="2468880"/>
            <a:ext cx="8349870" cy="822960"/>
            <a:chOff x="351069" y="2468880"/>
            <a:chExt cx="8349870" cy="822960"/>
          </a:xfrm>
        </p:grpSpPr>
        <p:grpSp>
          <p:nvGrpSpPr>
            <p:cNvPr id="663" name="Google Shape;663;p53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664" name="Google Shape;664;p53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665" name="Google Shape;665;p53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22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666" name="Google Shape;666;p53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21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667" name="Google Shape;667;p53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-50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668" name="Google Shape;668;p53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9" name="Google Shape;669;p53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70" name="Google Shape;670;p53"/>
          <p:cNvGrpSpPr/>
          <p:nvPr/>
        </p:nvGrpSpPr>
        <p:grpSpPr>
          <a:xfrm>
            <a:off x="365760" y="3657600"/>
            <a:ext cx="8349870" cy="822960"/>
            <a:chOff x="351069" y="2468880"/>
            <a:chExt cx="8349870" cy="822960"/>
          </a:xfrm>
        </p:grpSpPr>
        <p:grpSp>
          <p:nvGrpSpPr>
            <p:cNvPr id="671" name="Google Shape;671;p53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672" name="Google Shape;672;p53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001000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673" name="Google Shape;673;p53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10110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674" name="Google Shape;674;p53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10101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675" name="Google Shape;675;p53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1111111111001110</a:t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6" name="Google Shape;676;p53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7" name="Google Shape;677;p53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78" name="Google Shape;678;p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 txBox="1"/>
          <p:nvPr/>
        </p:nvSpPr>
        <p:spPr>
          <a:xfrm>
            <a:off x="457200" y="1645920"/>
            <a:ext cx="8229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OPCODE/FUNCT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			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names and numbers: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subu  0/35						    0: $0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   35/--						 8-15: $t0-$t7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  8/--						16-23: $s0-$s7</a:t>
            </a:r>
            <a:endParaRPr/>
          </a:p>
        </p:txBody>
      </p:sp>
      <p:grpSp>
        <p:nvGrpSpPr>
          <p:cNvPr id="686" name="Google Shape;686;p54"/>
          <p:cNvGrpSpPr/>
          <p:nvPr/>
        </p:nvGrpSpPr>
        <p:grpSpPr>
          <a:xfrm>
            <a:off x="0" y="3555769"/>
            <a:ext cx="7208402" cy="472057"/>
            <a:chOff x="869214" y="1735934"/>
            <a:chExt cx="7208187" cy="354049"/>
          </a:xfrm>
        </p:grpSpPr>
        <p:sp>
          <p:nvSpPr>
            <p:cNvPr id="687" name="Google Shape;687;p54"/>
            <p:cNvSpPr txBox="1"/>
            <p:nvPr/>
          </p:nvSpPr>
          <p:spPr>
            <a:xfrm>
              <a:off x="1371801" y="1743728"/>
              <a:ext cx="6705600" cy="346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7964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subu $s0,$s0,$s0</a:t>
              </a:r>
              <a:endParaRPr b="1" sz="24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869214" y="1735934"/>
              <a:ext cx="562958" cy="346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</a:t>
              </a:r>
              <a:endParaRPr/>
            </a:p>
          </p:txBody>
        </p:sp>
      </p:grpSp>
      <p:grpSp>
        <p:nvGrpSpPr>
          <p:cNvPr id="689" name="Google Shape;689;p54"/>
          <p:cNvGrpSpPr/>
          <p:nvPr/>
        </p:nvGrpSpPr>
        <p:grpSpPr>
          <a:xfrm>
            <a:off x="-1" y="4276898"/>
            <a:ext cx="7208203" cy="482447"/>
            <a:chOff x="868997" y="3251964"/>
            <a:chExt cx="7208203" cy="482447"/>
          </a:xfrm>
        </p:grpSpPr>
        <p:sp>
          <p:nvSpPr>
            <p:cNvPr id="690" name="Google Shape;690;p54"/>
            <p:cNvSpPr txBox="1"/>
            <p:nvPr/>
          </p:nvSpPr>
          <p:spPr>
            <a:xfrm>
              <a:off x="1371600" y="3272746"/>
              <a:ext cx="6705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4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lw   $0,0($0)</a:t>
              </a:r>
              <a:endParaRPr sz="2800">
                <a:solidFill>
                  <a:srgbClr val="408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868997" y="3251964"/>
              <a:ext cx="5669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</a:t>
              </a:r>
              <a:endParaRPr/>
            </a:p>
          </p:txBody>
        </p:sp>
      </p:grpSp>
      <p:grpSp>
        <p:nvGrpSpPr>
          <p:cNvPr id="692" name="Google Shape;692;p54"/>
          <p:cNvGrpSpPr/>
          <p:nvPr/>
        </p:nvGrpSpPr>
        <p:grpSpPr>
          <a:xfrm>
            <a:off x="-1" y="4998027"/>
            <a:ext cx="7208203" cy="492838"/>
            <a:chOff x="868997" y="4166859"/>
            <a:chExt cx="7208203" cy="492838"/>
          </a:xfrm>
        </p:grpSpPr>
        <p:sp>
          <p:nvSpPr>
            <p:cNvPr id="693" name="Google Shape;693;p54"/>
            <p:cNvSpPr txBox="1"/>
            <p:nvPr/>
          </p:nvSpPr>
          <p:spPr>
            <a:xfrm>
              <a:off x="1371600" y="4198032"/>
              <a:ext cx="6705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66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 $0,$0,35</a:t>
              </a:r>
              <a:endParaRPr sz="2400">
                <a:solidFill>
                  <a:srgbClr val="FF66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4" name="Google Shape;694;p54"/>
            <p:cNvSpPr/>
            <p:nvPr/>
          </p:nvSpPr>
          <p:spPr>
            <a:xfrm>
              <a:off x="868997" y="4166859"/>
              <a:ext cx="5669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(C)</a:t>
              </a:r>
              <a:endParaRPr/>
            </a:p>
          </p:txBody>
        </p:sp>
      </p:grpSp>
      <p:grpSp>
        <p:nvGrpSpPr>
          <p:cNvPr id="695" name="Google Shape;695;p54"/>
          <p:cNvGrpSpPr/>
          <p:nvPr/>
        </p:nvGrpSpPr>
        <p:grpSpPr>
          <a:xfrm>
            <a:off x="0" y="5739938"/>
            <a:ext cx="7640320" cy="482447"/>
            <a:chOff x="868680" y="5058992"/>
            <a:chExt cx="7640320" cy="482447"/>
          </a:xfrm>
        </p:grpSpPr>
        <p:sp>
          <p:nvSpPr>
            <p:cNvPr id="696" name="Google Shape;696;p54"/>
            <p:cNvSpPr txBox="1"/>
            <p:nvPr/>
          </p:nvSpPr>
          <p:spPr>
            <a:xfrm>
              <a:off x="1371600" y="5079774"/>
              <a:ext cx="713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E8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subu $0,$0,$0</a:t>
              </a:r>
              <a:endParaRPr sz="2400">
                <a:solidFill>
                  <a:srgbClr val="FFE86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868680" y="5058992"/>
              <a:ext cx="5709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</a:t>
              </a:r>
              <a:endParaRPr/>
            </a:p>
          </p:txBody>
        </p:sp>
      </p:grpSp>
      <p:sp>
        <p:nvSpPr>
          <p:cNvPr id="698" name="Google Shape;698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4"/>
          <p:cNvSpPr txBox="1"/>
          <p:nvPr/>
        </p:nvSpPr>
        <p:spPr>
          <a:xfrm>
            <a:off x="457200" y="482600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 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instruction has the same representation as 35</a:t>
            </a:r>
            <a:r>
              <a:rPr baseline="-2500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0" name="Google Shape;700;p54"/>
          <p:cNvGrpSpPr/>
          <p:nvPr/>
        </p:nvGrpSpPr>
        <p:grpSpPr>
          <a:xfrm>
            <a:off x="3611563" y="3566160"/>
            <a:ext cx="5491162" cy="396875"/>
            <a:chOff x="2179" y="829"/>
            <a:chExt cx="3459" cy="250"/>
          </a:xfrm>
        </p:grpSpPr>
        <p:sp>
          <p:nvSpPr>
            <p:cNvPr id="701" name="Google Shape;701;p54"/>
            <p:cNvSpPr txBox="1"/>
            <p:nvPr/>
          </p:nvSpPr>
          <p:spPr>
            <a:xfrm>
              <a:off x="4005" y="829"/>
              <a:ext cx="30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7964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rd</a:t>
              </a:r>
              <a:endParaRPr sz="200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54"/>
            <p:cNvSpPr txBox="1"/>
            <p:nvPr/>
          </p:nvSpPr>
          <p:spPr>
            <a:xfrm>
              <a:off x="5042" y="829"/>
              <a:ext cx="5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7964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funct</a:t>
              </a:r>
              <a:endParaRPr sz="200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54"/>
            <p:cNvSpPr txBox="1"/>
            <p:nvPr/>
          </p:nvSpPr>
          <p:spPr>
            <a:xfrm>
              <a:off x="4431" y="829"/>
              <a:ext cx="5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7964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shamt</a:t>
              </a:r>
              <a:endParaRPr sz="200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" name="Google Shape;704;p54"/>
            <p:cNvCxnSpPr/>
            <p:nvPr/>
          </p:nvCxnSpPr>
          <p:spPr>
            <a:xfrm>
              <a:off x="4416" y="864"/>
              <a:ext cx="0" cy="189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5" name="Google Shape;705;p54"/>
            <p:cNvCxnSpPr/>
            <p:nvPr/>
          </p:nvCxnSpPr>
          <p:spPr>
            <a:xfrm>
              <a:off x="5040" y="864"/>
              <a:ext cx="0" cy="189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6" name="Google Shape;706;p54"/>
            <p:cNvSpPr txBox="1"/>
            <p:nvPr/>
          </p:nvSpPr>
          <p:spPr>
            <a:xfrm>
              <a:off x="2179" y="829"/>
              <a:ext cx="6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7964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opcode</a:t>
              </a:r>
              <a:endParaRPr sz="200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54"/>
            <p:cNvSpPr txBox="1"/>
            <p:nvPr/>
          </p:nvSpPr>
          <p:spPr>
            <a:xfrm>
              <a:off x="2957" y="829"/>
              <a:ext cx="30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7964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rs</a:t>
              </a:r>
              <a:endParaRPr sz="200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54"/>
            <p:cNvSpPr txBox="1"/>
            <p:nvPr/>
          </p:nvSpPr>
          <p:spPr>
            <a:xfrm>
              <a:off x="3498" y="829"/>
              <a:ext cx="30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7964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rt</a:t>
              </a:r>
              <a:endParaRPr sz="2000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2208" y="864"/>
              <a:ext cx="3423" cy="192"/>
            </a:xfrm>
            <a:prstGeom prst="rect">
              <a:avLst/>
            </a:prstGeom>
            <a:noFill/>
            <a:ln cap="flat" cmpd="sng" w="38100">
              <a:solidFill>
                <a:srgbClr val="F7964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" name="Google Shape;710;p54"/>
            <p:cNvCxnSpPr/>
            <p:nvPr/>
          </p:nvCxnSpPr>
          <p:spPr>
            <a:xfrm>
              <a:off x="2848" y="864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1" name="Google Shape;711;p54"/>
            <p:cNvCxnSpPr/>
            <p:nvPr/>
          </p:nvCxnSpPr>
          <p:spPr>
            <a:xfrm>
              <a:off x="3392" y="864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2" name="Google Shape;712;p54"/>
            <p:cNvCxnSpPr/>
            <p:nvPr/>
          </p:nvCxnSpPr>
          <p:spPr>
            <a:xfrm>
              <a:off x="3904" y="864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13" name="Google Shape;713;p54"/>
          <p:cNvGrpSpPr/>
          <p:nvPr/>
        </p:nvGrpSpPr>
        <p:grpSpPr>
          <a:xfrm>
            <a:off x="3607117" y="5760720"/>
            <a:ext cx="5499100" cy="400050"/>
            <a:chOff x="2176" y="829"/>
            <a:chExt cx="3464" cy="252"/>
          </a:xfrm>
        </p:grpSpPr>
        <p:sp>
          <p:nvSpPr>
            <p:cNvPr id="714" name="Google Shape;714;p54"/>
            <p:cNvSpPr txBox="1"/>
            <p:nvPr/>
          </p:nvSpPr>
          <p:spPr>
            <a:xfrm>
              <a:off x="4004" y="829"/>
              <a:ext cx="31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E8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rd</a:t>
              </a:r>
              <a:endParaRPr sz="2000">
                <a:solidFill>
                  <a:srgbClr val="FFE8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54"/>
            <p:cNvSpPr txBox="1"/>
            <p:nvPr/>
          </p:nvSpPr>
          <p:spPr>
            <a:xfrm>
              <a:off x="5039" y="829"/>
              <a:ext cx="601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E8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funct</a:t>
              </a:r>
              <a:endParaRPr sz="2000">
                <a:solidFill>
                  <a:srgbClr val="FFE8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54"/>
            <p:cNvSpPr txBox="1"/>
            <p:nvPr/>
          </p:nvSpPr>
          <p:spPr>
            <a:xfrm>
              <a:off x="4428" y="829"/>
              <a:ext cx="601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E8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shamt</a:t>
              </a:r>
              <a:endParaRPr sz="2000">
                <a:solidFill>
                  <a:srgbClr val="FFE8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" name="Google Shape;717;p54"/>
            <p:cNvCxnSpPr/>
            <p:nvPr/>
          </p:nvCxnSpPr>
          <p:spPr>
            <a:xfrm>
              <a:off x="4416" y="864"/>
              <a:ext cx="0" cy="189"/>
            </a:xfrm>
            <a:prstGeom prst="straightConnector1">
              <a:avLst/>
            </a:prstGeom>
            <a:noFill/>
            <a:ln cap="flat" cmpd="sng" w="28575">
              <a:solidFill>
                <a:srgbClr val="FFE8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8" name="Google Shape;718;p54"/>
            <p:cNvCxnSpPr/>
            <p:nvPr/>
          </p:nvCxnSpPr>
          <p:spPr>
            <a:xfrm>
              <a:off x="5040" y="864"/>
              <a:ext cx="0" cy="189"/>
            </a:xfrm>
            <a:prstGeom prst="straightConnector1">
              <a:avLst/>
            </a:prstGeom>
            <a:noFill/>
            <a:ln cap="flat" cmpd="sng" w="28575">
              <a:solidFill>
                <a:srgbClr val="FFE8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9" name="Google Shape;719;p54"/>
            <p:cNvSpPr txBox="1"/>
            <p:nvPr/>
          </p:nvSpPr>
          <p:spPr>
            <a:xfrm>
              <a:off x="2176" y="829"/>
              <a:ext cx="69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E8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opcode</a:t>
              </a:r>
              <a:endParaRPr sz="2000">
                <a:solidFill>
                  <a:srgbClr val="FFE8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54"/>
            <p:cNvSpPr txBox="1"/>
            <p:nvPr/>
          </p:nvSpPr>
          <p:spPr>
            <a:xfrm>
              <a:off x="2956" y="829"/>
              <a:ext cx="31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E8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rs</a:t>
              </a:r>
              <a:endParaRPr sz="2000">
                <a:solidFill>
                  <a:srgbClr val="FFE8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54"/>
            <p:cNvSpPr txBox="1"/>
            <p:nvPr/>
          </p:nvSpPr>
          <p:spPr>
            <a:xfrm>
              <a:off x="3497" y="829"/>
              <a:ext cx="31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E8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rt</a:t>
              </a:r>
              <a:endParaRPr sz="2000">
                <a:solidFill>
                  <a:srgbClr val="FFE8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2208" y="864"/>
              <a:ext cx="3423" cy="192"/>
            </a:xfrm>
            <a:prstGeom prst="rect">
              <a:avLst/>
            </a:prstGeom>
            <a:noFill/>
            <a:ln cap="flat" cmpd="sng" w="38100">
              <a:solidFill>
                <a:srgbClr val="FFE86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E8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" name="Google Shape;723;p54"/>
            <p:cNvCxnSpPr/>
            <p:nvPr/>
          </p:nvCxnSpPr>
          <p:spPr>
            <a:xfrm>
              <a:off x="2848" y="864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FFE8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4" name="Google Shape;724;p54"/>
            <p:cNvCxnSpPr/>
            <p:nvPr/>
          </p:nvCxnSpPr>
          <p:spPr>
            <a:xfrm>
              <a:off x="3392" y="864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FFE8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5" name="Google Shape;725;p54"/>
            <p:cNvCxnSpPr/>
            <p:nvPr/>
          </p:nvCxnSpPr>
          <p:spPr>
            <a:xfrm>
              <a:off x="3904" y="864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FFE86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6" name="Google Shape;726;p54"/>
          <p:cNvGrpSpPr/>
          <p:nvPr/>
        </p:nvGrpSpPr>
        <p:grpSpPr>
          <a:xfrm>
            <a:off x="3611436" y="4983480"/>
            <a:ext cx="5532437" cy="601662"/>
            <a:chOff x="2177" y="1104"/>
            <a:chExt cx="3485" cy="379"/>
          </a:xfrm>
        </p:grpSpPr>
        <p:sp>
          <p:nvSpPr>
            <p:cNvPr id="727" name="Google Shape;727;p54"/>
            <p:cNvSpPr txBox="1"/>
            <p:nvPr/>
          </p:nvSpPr>
          <p:spPr>
            <a:xfrm>
              <a:off x="2901" y="1156"/>
              <a:ext cx="11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54"/>
            <p:cNvSpPr txBox="1"/>
            <p:nvPr/>
          </p:nvSpPr>
          <p:spPr>
            <a:xfrm>
              <a:off x="3370" y="1156"/>
              <a:ext cx="11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54"/>
            <p:cNvSpPr txBox="1"/>
            <p:nvPr/>
          </p:nvSpPr>
          <p:spPr>
            <a:xfrm>
              <a:off x="3765" y="1156"/>
              <a:ext cx="11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0" name="Google Shape;730;p54"/>
            <p:cNvGrpSpPr/>
            <p:nvPr/>
          </p:nvGrpSpPr>
          <p:grpSpPr>
            <a:xfrm>
              <a:off x="2177" y="1104"/>
              <a:ext cx="3485" cy="275"/>
              <a:chOff x="256" y="2546"/>
              <a:chExt cx="5229" cy="412"/>
            </a:xfrm>
          </p:grpSpPr>
          <p:sp>
            <p:nvSpPr>
              <p:cNvPr id="731" name="Google Shape;731;p54"/>
              <p:cNvSpPr txBox="1"/>
              <p:nvPr/>
            </p:nvSpPr>
            <p:spPr>
              <a:xfrm>
                <a:off x="256" y="2583"/>
                <a:ext cx="1038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FF66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000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54"/>
              <p:cNvSpPr txBox="1"/>
              <p:nvPr/>
            </p:nvSpPr>
            <p:spPr>
              <a:xfrm>
                <a:off x="1423" y="2583"/>
                <a:ext cx="462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FF66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000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54"/>
              <p:cNvSpPr txBox="1"/>
              <p:nvPr/>
            </p:nvSpPr>
            <p:spPr>
              <a:xfrm>
                <a:off x="2235" y="2583"/>
                <a:ext cx="462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FF66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000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54"/>
              <p:cNvSpPr txBox="1"/>
              <p:nvPr/>
            </p:nvSpPr>
            <p:spPr>
              <a:xfrm>
                <a:off x="3123" y="2546"/>
                <a:ext cx="174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54"/>
              <p:cNvSpPr txBox="1"/>
              <p:nvPr/>
            </p:nvSpPr>
            <p:spPr>
              <a:xfrm>
                <a:off x="4789" y="2546"/>
                <a:ext cx="174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54"/>
              <p:cNvSpPr txBox="1"/>
              <p:nvPr/>
            </p:nvSpPr>
            <p:spPr>
              <a:xfrm>
                <a:off x="2851" y="2583"/>
                <a:ext cx="2634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FF66A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immediate</a:t>
                </a:r>
                <a:endParaRPr sz="2000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7" name="Google Shape;737;p54"/>
            <p:cNvSpPr/>
            <p:nvPr/>
          </p:nvSpPr>
          <p:spPr>
            <a:xfrm>
              <a:off x="2208" y="1152"/>
              <a:ext cx="3423" cy="192"/>
            </a:xfrm>
            <a:prstGeom prst="rect">
              <a:avLst/>
            </a:prstGeom>
            <a:noFill/>
            <a:ln cap="flat" cmpd="sng" w="38100">
              <a:solidFill>
                <a:srgbClr val="FF66A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8" name="Google Shape;738;p54"/>
            <p:cNvCxnSpPr/>
            <p:nvPr/>
          </p:nvCxnSpPr>
          <p:spPr>
            <a:xfrm>
              <a:off x="2848" y="1152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FF66A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9" name="Google Shape;739;p54"/>
            <p:cNvCxnSpPr/>
            <p:nvPr/>
          </p:nvCxnSpPr>
          <p:spPr>
            <a:xfrm>
              <a:off x="3392" y="1152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FF66A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0" name="Google Shape;740;p54"/>
            <p:cNvCxnSpPr/>
            <p:nvPr/>
          </p:nvCxnSpPr>
          <p:spPr>
            <a:xfrm>
              <a:off x="3904" y="1152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FF66A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1" name="Google Shape;741;p54"/>
            <p:cNvSpPr txBox="1"/>
            <p:nvPr/>
          </p:nvSpPr>
          <p:spPr>
            <a:xfrm>
              <a:off x="2253" y="1118"/>
              <a:ext cx="1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54"/>
            <p:cNvSpPr txBox="1"/>
            <p:nvPr/>
          </p:nvSpPr>
          <p:spPr>
            <a:xfrm>
              <a:off x="3372" y="1118"/>
              <a:ext cx="1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54"/>
          <p:cNvGrpSpPr/>
          <p:nvPr/>
        </p:nvGrpSpPr>
        <p:grpSpPr>
          <a:xfrm>
            <a:off x="3611880" y="4279392"/>
            <a:ext cx="5532437" cy="601662"/>
            <a:chOff x="2177" y="1104"/>
            <a:chExt cx="3485" cy="379"/>
          </a:xfrm>
        </p:grpSpPr>
        <p:sp>
          <p:nvSpPr>
            <p:cNvPr id="744" name="Google Shape;744;p54"/>
            <p:cNvSpPr txBox="1"/>
            <p:nvPr/>
          </p:nvSpPr>
          <p:spPr>
            <a:xfrm>
              <a:off x="2901" y="1156"/>
              <a:ext cx="11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54"/>
            <p:cNvSpPr txBox="1"/>
            <p:nvPr/>
          </p:nvSpPr>
          <p:spPr>
            <a:xfrm>
              <a:off x="3370" y="1156"/>
              <a:ext cx="11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54"/>
            <p:cNvSpPr txBox="1"/>
            <p:nvPr/>
          </p:nvSpPr>
          <p:spPr>
            <a:xfrm>
              <a:off x="3765" y="1156"/>
              <a:ext cx="11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7" name="Google Shape;747;p54"/>
            <p:cNvGrpSpPr/>
            <p:nvPr/>
          </p:nvGrpSpPr>
          <p:grpSpPr>
            <a:xfrm>
              <a:off x="2177" y="1104"/>
              <a:ext cx="3485" cy="275"/>
              <a:chOff x="256" y="2546"/>
              <a:chExt cx="5229" cy="412"/>
            </a:xfrm>
          </p:grpSpPr>
          <p:sp>
            <p:nvSpPr>
              <p:cNvPr id="748" name="Google Shape;748;p54"/>
              <p:cNvSpPr txBox="1"/>
              <p:nvPr/>
            </p:nvSpPr>
            <p:spPr>
              <a:xfrm>
                <a:off x="256" y="2583"/>
                <a:ext cx="1038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4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000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54"/>
              <p:cNvSpPr txBox="1"/>
              <p:nvPr/>
            </p:nvSpPr>
            <p:spPr>
              <a:xfrm>
                <a:off x="1423" y="2583"/>
                <a:ext cx="462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4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000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54"/>
              <p:cNvSpPr txBox="1"/>
              <p:nvPr/>
            </p:nvSpPr>
            <p:spPr>
              <a:xfrm>
                <a:off x="2235" y="2583"/>
                <a:ext cx="462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4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000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54"/>
              <p:cNvSpPr txBox="1"/>
              <p:nvPr/>
            </p:nvSpPr>
            <p:spPr>
              <a:xfrm>
                <a:off x="3123" y="2546"/>
                <a:ext cx="174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54"/>
              <p:cNvSpPr txBox="1"/>
              <p:nvPr/>
            </p:nvSpPr>
            <p:spPr>
              <a:xfrm>
                <a:off x="4789" y="2546"/>
                <a:ext cx="174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54"/>
              <p:cNvSpPr txBox="1"/>
              <p:nvPr/>
            </p:nvSpPr>
            <p:spPr>
              <a:xfrm>
                <a:off x="2851" y="2583"/>
                <a:ext cx="2634" cy="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4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offset</a:t>
                </a:r>
                <a:endParaRPr sz="2000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4" name="Google Shape;754;p54"/>
            <p:cNvSpPr/>
            <p:nvPr/>
          </p:nvSpPr>
          <p:spPr>
            <a:xfrm>
              <a:off x="2208" y="1152"/>
              <a:ext cx="3423" cy="192"/>
            </a:xfrm>
            <a:prstGeom prst="rect">
              <a:avLst/>
            </a:prstGeom>
            <a:noFill/>
            <a:ln cap="flat" cmpd="sng" w="38100">
              <a:solidFill>
                <a:srgbClr val="408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5" name="Google Shape;755;p54"/>
            <p:cNvCxnSpPr/>
            <p:nvPr/>
          </p:nvCxnSpPr>
          <p:spPr>
            <a:xfrm>
              <a:off x="2848" y="1152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4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6" name="Google Shape;756;p54"/>
            <p:cNvCxnSpPr/>
            <p:nvPr/>
          </p:nvCxnSpPr>
          <p:spPr>
            <a:xfrm>
              <a:off x="3392" y="1152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4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7" name="Google Shape;757;p54"/>
            <p:cNvCxnSpPr/>
            <p:nvPr/>
          </p:nvCxnSpPr>
          <p:spPr>
            <a:xfrm>
              <a:off x="3904" y="1152"/>
              <a:ext cx="0" cy="192"/>
            </a:xfrm>
            <a:prstGeom prst="straightConnector1">
              <a:avLst/>
            </a:prstGeom>
            <a:noFill/>
            <a:ln cap="flat" cmpd="sng" w="28575">
              <a:solidFill>
                <a:srgbClr val="4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8" name="Google Shape;758;p54"/>
            <p:cNvSpPr txBox="1"/>
            <p:nvPr/>
          </p:nvSpPr>
          <p:spPr>
            <a:xfrm>
              <a:off x="2253" y="1118"/>
              <a:ext cx="1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9" name="Google Shape;759;p54"/>
          <p:cNvSpPr/>
          <p:nvPr/>
        </p:nvSpPr>
        <p:spPr>
          <a:xfrm>
            <a:off x="45720" y="5760720"/>
            <a:ext cx="347472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5"/>
          <p:cNvSpPr txBox="1"/>
          <p:nvPr>
            <p:ph type="title"/>
          </p:nvPr>
        </p:nvSpPr>
        <p:spPr>
          <a:xfrm>
            <a:off x="457200" y="27892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Notable I-Type Instructions</a:t>
            </a:r>
            <a:endParaRPr/>
          </a:p>
        </p:txBody>
      </p:sp>
      <p:sp>
        <p:nvSpPr>
          <p:cNvPr id="766" name="Google Shape;766;p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Dealing With Large Immediates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56"/>
          <p:cNvSpPr txBox="1"/>
          <p:nvPr>
            <p:ph idx="1" type="body"/>
          </p:nvPr>
        </p:nvSpPr>
        <p:spPr>
          <a:xfrm>
            <a:off x="457200" y="1609263"/>
            <a:ext cx="8229600" cy="4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deal with 32-bit immediates?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mess with instruction formats, just add a new instruction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 Upper Immediate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lui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lui reg,imm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Moves 16-bit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upper half (bits 31-16) of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zeros the lower half of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(bits 15-0)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lui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7"/>
          <p:cNvSpPr txBox="1"/>
          <p:nvPr>
            <p:ph idx="1" type="body"/>
          </p:nvPr>
        </p:nvSpPr>
        <p:spPr>
          <a:xfrm>
            <a:off x="457200" y="1167549"/>
            <a:ext cx="8229600" cy="5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Want: 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 $t0,$t0,0xABABCDCD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pseudo-instruction! (I</a:t>
            </a:r>
            <a:r>
              <a:rPr lang="en-US"/>
              <a:t>-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 don</a:t>
            </a:r>
            <a:r>
              <a:rPr lang="en-US"/>
              <a:t>’t have space for 32 bits of data)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into:</a:t>
            </a:r>
            <a:endParaRPr/>
          </a:p>
          <a:p>
            <a:pPr indent="-342900" lvl="0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lui $at,0xABAB     # upper 16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 $at,$at,0xCDCD # lower 16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8001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$t0,$t0,$at    # move</a:t>
            </a:r>
            <a:endParaRPr/>
          </a:p>
          <a:p>
            <a:pPr indent="-342900" lvl="0" marL="342900" marR="0" rtl="0" algn="l"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can handle everything with a 16-bit immediate!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3" name="Google Shape;783;p57"/>
          <p:cNvGrpSpPr/>
          <p:nvPr/>
        </p:nvGrpSpPr>
        <p:grpSpPr>
          <a:xfrm>
            <a:off x="3559629" y="4223657"/>
            <a:ext cx="5072742" cy="815646"/>
            <a:chOff x="3940629" y="4147457"/>
            <a:chExt cx="5072742" cy="815646"/>
          </a:xfrm>
        </p:grpSpPr>
        <p:sp>
          <p:nvSpPr>
            <p:cNvPr id="784" name="Google Shape;784;p57"/>
            <p:cNvSpPr/>
            <p:nvPr/>
          </p:nvSpPr>
          <p:spPr>
            <a:xfrm>
              <a:off x="3940629" y="4147457"/>
              <a:ext cx="838200" cy="489857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5" name="Google Shape;785;p57"/>
            <p:cNvCxnSpPr/>
            <p:nvPr/>
          </p:nvCxnSpPr>
          <p:spPr>
            <a:xfrm rot="10800000">
              <a:off x="4724400" y="4582886"/>
              <a:ext cx="576943" cy="185057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86" name="Google Shape;786;p57"/>
            <p:cNvSpPr txBox="1"/>
            <p:nvPr/>
          </p:nvSpPr>
          <p:spPr>
            <a:xfrm>
              <a:off x="5312228" y="4593771"/>
              <a:ext cx="37011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Only the assembler gets to use $at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7" name="Google Shape;787;p5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5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Stored-Program Concept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R-Format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Your Feedback!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I-Format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Branching and PC-Relative Addressing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J-Format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Assembly Practice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Disassembly Practice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3317">
            <a:off x="5865363" y="844217"/>
            <a:ext cx="2955400" cy="2879388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Branching Instructions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58"/>
          <p:cNvSpPr txBox="1"/>
          <p:nvPr>
            <p:ph idx="1" type="body"/>
          </p:nvPr>
        </p:nvSpPr>
        <p:spPr>
          <a:xfrm>
            <a:off x="457200" y="1219199"/>
            <a:ext cx="82296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bne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specify an address to go to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take two registers to compare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I-Format: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6" name="Google Shape;796;p58"/>
          <p:cNvGrpSpPr/>
          <p:nvPr/>
        </p:nvGrpSpPr>
        <p:grpSpPr>
          <a:xfrm>
            <a:off x="393192" y="3185160"/>
            <a:ext cx="8349870" cy="822960"/>
            <a:chOff x="351069" y="2468880"/>
            <a:chExt cx="8349870" cy="822960"/>
          </a:xfrm>
        </p:grpSpPr>
        <p:grpSp>
          <p:nvGrpSpPr>
            <p:cNvPr id="797" name="Google Shape;797;p58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798" name="Google Shape;798;p58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99" name="Google Shape;799;p58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00" name="Google Shape;800;p58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01" name="Google Shape;801;p58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immediate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802" name="Google Shape;802;p58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3" name="Google Shape;803;p58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04" name="Google Shape;804;p5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5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58"/>
          <p:cNvSpPr txBox="1"/>
          <p:nvPr>
            <p:ph idx="1" type="body"/>
          </p:nvPr>
        </p:nvSpPr>
        <p:spPr>
          <a:xfrm>
            <a:off x="609600" y="4008124"/>
            <a:ext cx="82296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specifies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(4) vs.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(5)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specify registers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to best use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specify addresses?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Branching Instruction Usage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59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Branches typically used for loops (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are generally small (&lt; 50 instructions)</a:t>
            </a:r>
            <a:endParaRPr/>
          </a:p>
          <a:p>
            <a:pPr indent="-3175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Instructions stored in a localized area of memory (Code/Text)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branch distance limited by size of code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current instruction stored in the program counter (PC)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5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PC-Relative Addressing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60"/>
          <p:cNvSpPr txBox="1"/>
          <p:nvPr>
            <p:ph idx="1" type="body"/>
          </p:nvPr>
        </p:nvSpPr>
        <p:spPr>
          <a:xfrm>
            <a:off x="457200" y="1757000"/>
            <a:ext cx="82296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PC-Relative Addressing: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 the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 as a two’s complement offset to PC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Similar to Base-offset addressing for lw/sw! source register → PC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specify ± 2</a:t>
            </a:r>
            <a:r>
              <a:rPr b="0" baseline="3000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u="none" cap="none" strike="noStrike">
                <a:solidFill>
                  <a:schemeClr val="dk1"/>
                </a:solidFill>
              </a:rPr>
              <a:t>addresses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PC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just how much of memory can we reach?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6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5" name="Google Shape;825;p60"/>
          <p:cNvGrpSpPr/>
          <p:nvPr/>
        </p:nvGrpSpPr>
        <p:grpSpPr>
          <a:xfrm>
            <a:off x="393192" y="899160"/>
            <a:ext cx="8349858" cy="822960"/>
            <a:chOff x="351069" y="2468880"/>
            <a:chExt cx="8349858" cy="822960"/>
          </a:xfrm>
        </p:grpSpPr>
        <p:grpSp>
          <p:nvGrpSpPr>
            <p:cNvPr id="826" name="Google Shape;826;p60"/>
            <p:cNvGrpSpPr/>
            <p:nvPr/>
          </p:nvGrpSpPr>
          <p:grpSpPr>
            <a:xfrm>
              <a:off x="621792" y="2834640"/>
              <a:ext cx="7900308" cy="457200"/>
              <a:chOff x="621792" y="2834640"/>
              <a:chExt cx="7900308" cy="457200"/>
            </a:xfrm>
          </p:grpSpPr>
          <p:sp>
            <p:nvSpPr>
              <p:cNvPr id="827" name="Google Shape;827;p60"/>
              <p:cNvSpPr/>
              <p:nvPr/>
            </p:nvSpPr>
            <p:spPr>
              <a:xfrm>
                <a:off x="621792" y="283464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28" name="Google Shape;828;p60"/>
              <p:cNvSpPr/>
              <p:nvPr/>
            </p:nvSpPr>
            <p:spPr>
              <a:xfrm>
                <a:off x="2103120" y="283464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29" name="Google Shape;829;p60"/>
              <p:cNvSpPr/>
              <p:nvPr/>
            </p:nvSpPr>
            <p:spPr>
              <a:xfrm>
                <a:off x="3337560" y="283464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30" name="Google Shape;830;p60"/>
              <p:cNvSpPr/>
              <p:nvPr/>
            </p:nvSpPr>
            <p:spPr>
              <a:xfrm>
                <a:off x="4572000" y="2834640"/>
                <a:ext cx="39501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immediate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831" name="Google Shape;831;p60"/>
            <p:cNvSpPr txBox="1"/>
            <p:nvPr/>
          </p:nvSpPr>
          <p:spPr>
            <a:xfrm>
              <a:off x="351069" y="24688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2" name="Google Shape;832;p60"/>
            <p:cNvSpPr txBox="1"/>
            <p:nvPr/>
          </p:nvSpPr>
          <p:spPr>
            <a:xfrm>
              <a:off x="8331927" y="24688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1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Branching Reach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61"/>
          <p:cNvSpPr txBox="1"/>
          <p:nvPr>
            <p:ph idx="1" type="body"/>
          </p:nvPr>
        </p:nvSpPr>
        <p:spPr>
          <a:xfrm>
            <a:off x="457200" y="1080025"/>
            <a:ext cx="84525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MIPS uses 32-bit addresses</a:t>
            </a:r>
            <a:r>
              <a:rPr lang="en-US"/>
              <a:t>, and m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emory is </a:t>
            </a:r>
            <a:r>
              <a:rPr b="1" i="0" lang="en-US" u="none" cap="none" strike="noStrike">
                <a:solidFill>
                  <a:schemeClr val="dk1"/>
                </a:solidFill>
              </a:rPr>
              <a:t>byte-addressed</a:t>
            </a:r>
            <a:endParaRPr b="1"/>
          </a:p>
          <a:p>
            <a:pPr indent="-35814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 are </a:t>
            </a:r>
            <a:r>
              <a:rPr lang="en-US"/>
              <a:t>“</a:t>
            </a:r>
            <a:r>
              <a:rPr b="1" i="1" lang="en-US" u="none" cap="none" strike="noStrike">
                <a:solidFill>
                  <a:schemeClr val="dk1"/>
                </a:solidFill>
              </a:rPr>
              <a:t>word-aligned</a:t>
            </a:r>
            <a:r>
              <a:rPr i="1" lang="en-US"/>
              <a:t>”</a:t>
            </a:r>
            <a:r>
              <a:rPr lang="en-US"/>
              <a:t>: 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is always a multiple of 4 (in bytes)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PC ALWAYS points to an instruction</a:t>
            </a:r>
            <a:endParaRPr/>
          </a:p>
          <a:p>
            <a:pPr indent="-272415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900"/>
              <a:t>PC is </a:t>
            </a:r>
            <a:r>
              <a:rPr i="1" lang="en-US" sz="2900"/>
              <a:t>typed</a:t>
            </a:r>
            <a:r>
              <a:rPr lang="en-US" sz="2900"/>
              <a:t> as a pointer to a word</a:t>
            </a:r>
            <a:endParaRPr sz="2900"/>
          </a:p>
          <a:p>
            <a:pPr indent="-272415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900"/>
              <a:t>can do C-like pointer arithmetic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Let Immediate specify #words instead of #bytes</a:t>
            </a:r>
            <a:endParaRPr>
              <a:solidFill>
                <a:srgbClr val="FF0000"/>
              </a:solidFill>
            </a:endParaRPr>
          </a:p>
          <a:p>
            <a:pPr indent="-27241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/>
              <a:t>Can now branch ± 2</a:t>
            </a:r>
            <a:r>
              <a:rPr baseline="30000" lang="en-US" sz="2590"/>
              <a:t>15</a:t>
            </a:r>
            <a:r>
              <a:rPr lang="en-US" sz="2590"/>
              <a:t> </a:t>
            </a:r>
            <a:r>
              <a:rPr b="1" i="1" lang="en-US" sz="2590"/>
              <a:t>words</a:t>
            </a:r>
            <a:r>
              <a:rPr lang="en-US" sz="2590"/>
              <a:t> = </a:t>
            </a:r>
            <a:r>
              <a:rPr lang="en-US" sz="2590">
                <a:solidFill>
                  <a:srgbClr val="FF0000"/>
                </a:solidFill>
              </a:rPr>
              <a:t>±</a:t>
            </a:r>
            <a:r>
              <a:rPr lang="en-US" sz="2590"/>
              <a:t> </a:t>
            </a:r>
            <a:r>
              <a:rPr lang="en-US" sz="2590">
                <a:solidFill>
                  <a:srgbClr val="FF0000"/>
                </a:solidFill>
              </a:rPr>
              <a:t>2</a:t>
            </a:r>
            <a:r>
              <a:rPr baseline="30000" lang="en-US" sz="2590">
                <a:solidFill>
                  <a:srgbClr val="FF0000"/>
                </a:solidFill>
              </a:rPr>
              <a:t>17</a:t>
            </a:r>
            <a:r>
              <a:rPr lang="en-US" sz="2590">
                <a:solidFill>
                  <a:srgbClr val="FF0000"/>
                </a:solidFill>
              </a:rPr>
              <a:t> addresses around PC</a:t>
            </a:r>
            <a:endParaRPr b="0" i="0" sz="259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6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Branch Calculation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62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take the branch: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 = PC+4 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instruction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take the branch: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 = (PC+4) + (immediate*4)</a:t>
            </a:r>
            <a:endParaRPr/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number of instructions to </a:t>
            </a:r>
            <a:r>
              <a:rPr lang="en-US"/>
              <a:t>move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(remember, specifies words) either forward (+) or backwards (–)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from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PC+4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hardware reasons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6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Branch Example (1/2)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63"/>
          <p:cNvSpPr txBox="1"/>
          <p:nvPr>
            <p:ph idx="1" type="body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59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r>
              <a:rPr b="0" i="0" lang="en-US" sz="222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9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beq   $9,$0,</a:t>
            </a:r>
            <a:r>
              <a:rPr b="1" i="0" lang="en-US" sz="259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b="0" i="0" lang="en-US" sz="2590" u="sng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9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  $8,$8,$10</a:t>
            </a:r>
            <a:b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addiu $9,$9,-1</a:t>
            </a:r>
            <a:b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j     </a:t>
            </a:r>
            <a:r>
              <a:rPr b="0" i="0" lang="en-US" sz="259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b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9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End: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&lt;some instr&gt;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I-Format fields: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opcode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4	(look up on Green Sheet)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rs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9	(first operand)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rt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	(second operand)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immediate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???</a:t>
            </a:r>
            <a:endParaRPr/>
          </a:p>
        </p:txBody>
      </p:sp>
      <p:sp>
        <p:nvSpPr>
          <p:cNvPr id="858" name="Google Shape;858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9" name="Google Shape;859;p63"/>
          <p:cNvGrpSpPr/>
          <p:nvPr/>
        </p:nvGrpSpPr>
        <p:grpSpPr>
          <a:xfrm>
            <a:off x="5464629" y="1600200"/>
            <a:ext cx="3679371" cy="1164772"/>
            <a:chOff x="5464629" y="1371600"/>
            <a:chExt cx="3679371" cy="1164772"/>
          </a:xfrm>
        </p:grpSpPr>
        <p:cxnSp>
          <p:nvCxnSpPr>
            <p:cNvPr id="860" name="Google Shape;860;p63"/>
            <p:cNvCxnSpPr/>
            <p:nvPr/>
          </p:nvCxnSpPr>
          <p:spPr>
            <a:xfrm flipH="1">
              <a:off x="5464629" y="1621971"/>
              <a:ext cx="925285" cy="91440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61" name="Google Shape;861;p63"/>
            <p:cNvSpPr txBox="1"/>
            <p:nvPr/>
          </p:nvSpPr>
          <p:spPr>
            <a:xfrm>
              <a:off x="6355080" y="1371600"/>
              <a:ext cx="27889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Start counting from instruction AFTER the branch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63"/>
          <p:cNvGrpSpPr/>
          <p:nvPr/>
        </p:nvGrpSpPr>
        <p:grpSpPr>
          <a:xfrm>
            <a:off x="5442857" y="2852057"/>
            <a:ext cx="522511" cy="1294934"/>
            <a:chOff x="5519057" y="2623457"/>
            <a:chExt cx="522511" cy="1294934"/>
          </a:xfrm>
        </p:grpSpPr>
        <p:sp>
          <p:nvSpPr>
            <p:cNvPr id="863" name="Google Shape;863;p63"/>
            <p:cNvSpPr/>
            <p:nvPr/>
          </p:nvSpPr>
          <p:spPr>
            <a:xfrm>
              <a:off x="5519057" y="2623457"/>
              <a:ext cx="273957" cy="10232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8873" y="7659"/>
                    <a:pt x="97748" y="15319"/>
                    <a:pt x="100132" y="22978"/>
                  </a:cubicBezTo>
                  <a:cubicBezTo>
                    <a:pt x="102516" y="30638"/>
                    <a:pt x="14304" y="38936"/>
                    <a:pt x="14304" y="45957"/>
                  </a:cubicBezTo>
                  <a:cubicBezTo>
                    <a:pt x="14304" y="52978"/>
                    <a:pt x="100132" y="58297"/>
                    <a:pt x="100132" y="65106"/>
                  </a:cubicBezTo>
                  <a:cubicBezTo>
                    <a:pt x="100132" y="71914"/>
                    <a:pt x="11125" y="79787"/>
                    <a:pt x="14304" y="86808"/>
                  </a:cubicBezTo>
                  <a:cubicBezTo>
                    <a:pt x="17483" y="93829"/>
                    <a:pt x="120000" y="101702"/>
                    <a:pt x="119205" y="107234"/>
                  </a:cubicBezTo>
                  <a:cubicBezTo>
                    <a:pt x="118410" y="112765"/>
                    <a:pt x="44503" y="116808"/>
                    <a:pt x="9536" y="120000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63"/>
            <p:cNvSpPr txBox="1"/>
            <p:nvPr/>
          </p:nvSpPr>
          <p:spPr>
            <a:xfrm>
              <a:off x="5714997" y="2841173"/>
              <a:ext cx="326571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63"/>
          <p:cNvSpPr txBox="1"/>
          <p:nvPr/>
        </p:nvSpPr>
        <p:spPr>
          <a:xfrm>
            <a:off x="4099560" y="5715001"/>
            <a:ext cx="548700" cy="4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6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Branch Example (2/2)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64"/>
          <p:cNvSpPr txBox="1"/>
          <p:nvPr>
            <p:ph idx="1" type="body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59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r>
              <a:rPr b="0" i="0" lang="en-US" sz="222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59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beq   $9,$0,</a:t>
            </a:r>
            <a:r>
              <a:rPr b="1" i="0" lang="en-US" sz="259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b="0" i="0" lang="en-US" sz="2590" u="sng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9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  $8,$8,$10</a:t>
            </a:r>
            <a:b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addiu $9,$9,-1</a:t>
            </a:r>
            <a:b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j     </a:t>
            </a:r>
            <a:r>
              <a:rPr b="0" i="0" lang="en-US" sz="259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br>
              <a:rPr b="0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59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End: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representation (decimal):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representation (binary):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5" name="Google Shape;875;p64"/>
          <p:cNvGrpSpPr/>
          <p:nvPr/>
        </p:nvGrpSpPr>
        <p:grpSpPr>
          <a:xfrm>
            <a:off x="393192" y="4206240"/>
            <a:ext cx="8349870" cy="822960"/>
            <a:chOff x="351069" y="2468880"/>
            <a:chExt cx="8349870" cy="822960"/>
          </a:xfrm>
        </p:grpSpPr>
        <p:grpSp>
          <p:nvGrpSpPr>
            <p:cNvPr id="876" name="Google Shape;876;p64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877" name="Google Shape;877;p64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881" name="Google Shape;881;p64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2" name="Google Shape;882;p64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83" name="Google Shape;883;p64"/>
          <p:cNvGrpSpPr/>
          <p:nvPr/>
        </p:nvGrpSpPr>
        <p:grpSpPr>
          <a:xfrm>
            <a:off x="393192" y="5303520"/>
            <a:ext cx="8349870" cy="822960"/>
            <a:chOff x="351069" y="2468880"/>
            <a:chExt cx="8349870" cy="822960"/>
          </a:xfrm>
        </p:grpSpPr>
        <p:grpSp>
          <p:nvGrpSpPr>
            <p:cNvPr id="884" name="Google Shape;884;p64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885" name="Google Shape;885;p64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000100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01001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00000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0000000000000011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889" name="Google Shape;889;p64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0" name="Google Shape;890;p64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91" name="Google Shape;891;p6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6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Questions on PC-addressing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65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value in branch immediate field change if we move the code?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moving individual lines of code, then yes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moving all of code, then no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we do if destination is &gt; 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instructions away from branch?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instructions save us:</a:t>
            </a:r>
            <a:endParaRPr/>
          </a:p>
          <a:p>
            <a:pPr indent="-4063" lvl="1" marL="74066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 $s0,$0,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bne $s0,$0,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next instr    --&gt;      j  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far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en-US" sz="24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next: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# next instr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0" name="Google Shape;900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6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6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/>
              <a:t>Meet the $taff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6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9" name="Google Shape;909;p66"/>
          <p:cNvGraphicFramePr/>
          <p:nvPr/>
        </p:nvGraphicFramePr>
        <p:xfrm>
          <a:off x="457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{D2CDC1EE-73EA-488B-8556-6D21BE89894B}</a:tableStyleId>
              </a:tblPr>
              <a:tblGrid>
                <a:gridCol w="2743200"/>
                <a:gridCol w="2743200"/>
                <a:gridCol w="2743200"/>
              </a:tblGrid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Derek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Zubair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Favorite artist?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Ratatat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Drake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Bribe food?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Poke bowls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Reese’s cups and sugar cookies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Favorite game?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LoL &amp; Codenames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COD Black Ops 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Coolest place you've been to?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Nepal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Vegas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zubair.jpg" id="910" name="Google Shape;91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1449" y="1417636"/>
            <a:ext cx="123330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rek.jpg" id="911" name="Google Shape;911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0282" y="1417637"/>
            <a:ext cx="1233300" cy="16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6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6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67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Stored-Program Concept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R-Format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A5A5A5"/>
                </a:solidFill>
              </a:rPr>
              <a:t>Your Feedback!</a:t>
            </a:r>
            <a:endParaRPr b="0" i="0" sz="3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I-Format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Branching and PC-Relative Addressing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Assembly Practice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Disassembly Practice</a:t>
            </a:r>
            <a:endParaRPr/>
          </a:p>
        </p:txBody>
      </p:sp>
      <p:sp>
        <p:nvSpPr>
          <p:cNvPr id="920" name="Google Shape;920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6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6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Big Idea: Stored-Program Concept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457200" y="2856550"/>
            <a:ext cx="83958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programs can be stored in memory as numbers</a:t>
            </a:r>
            <a:endParaRPr>
              <a:solidFill>
                <a:srgbClr val="000000"/>
              </a:solidFill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Before: a number can mean anything</a:t>
            </a:r>
            <a:endParaRPr>
              <a:solidFill>
                <a:srgbClr val="000000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Now: make convention for interpreting numbers as instructions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 txBox="1"/>
          <p:nvPr>
            <p:ph type="title"/>
          </p:nvPr>
        </p:nvSpPr>
        <p:spPr>
          <a:xfrm>
            <a:off x="457200" y="1688374"/>
            <a:ext cx="8229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INSTRUCTIONS ARE DATA</a:t>
            </a:r>
            <a:endParaRPr b="0" i="0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J-Format Instructions (1/4)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68"/>
          <p:cNvSpPr txBox="1"/>
          <p:nvPr>
            <p:ph idx="1" type="body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branches, we assumed that we won’t want to branch too far, so we can specify a </a:t>
            </a:r>
            <a:r>
              <a:rPr b="0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PC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general jumps (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we may jump to </a:t>
            </a:r>
            <a:r>
              <a:rPr b="0" i="1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anywhere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code memory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Ideally, we would specify a 32-bit memory address to jump to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Unfortunately, we can’t fit both a 6-bit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 32-bit address into a single 32-bit word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J-Format Instructions (2/4)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69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two “fields” of these bit widths: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usual, each field has a name: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Concepts: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identical to R-Format and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I-Format for consistency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Collapse all other fields to make room for large target address</a:t>
            </a:r>
            <a:endParaRPr/>
          </a:p>
        </p:txBody>
      </p:sp>
      <p:sp>
        <p:nvSpPr>
          <p:cNvPr id="938" name="Google Shape;938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9" name="Google Shape;939;p69"/>
          <p:cNvGrpSpPr/>
          <p:nvPr/>
        </p:nvGrpSpPr>
        <p:grpSpPr>
          <a:xfrm>
            <a:off x="393192" y="1920240"/>
            <a:ext cx="8349870" cy="822960"/>
            <a:chOff x="351069" y="2468880"/>
            <a:chExt cx="8349870" cy="822960"/>
          </a:xfrm>
        </p:grpSpPr>
        <p:grpSp>
          <p:nvGrpSpPr>
            <p:cNvPr id="940" name="Google Shape;940;p69"/>
            <p:cNvGrpSpPr/>
            <p:nvPr/>
          </p:nvGrpSpPr>
          <p:grpSpPr>
            <a:xfrm>
              <a:off x="621792" y="2834640"/>
              <a:ext cx="7900416" cy="457200"/>
              <a:chOff x="621792" y="2834640"/>
              <a:chExt cx="7900416" cy="457200"/>
            </a:xfrm>
          </p:grpSpPr>
          <p:sp>
            <p:nvSpPr>
              <p:cNvPr id="941" name="Google Shape;941;p69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942" name="Google Shape;942;p69"/>
              <p:cNvSpPr/>
              <p:nvPr/>
            </p:nvSpPr>
            <p:spPr>
              <a:xfrm>
                <a:off x="2103120" y="2834640"/>
                <a:ext cx="641908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26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943" name="Google Shape;943;p69"/>
            <p:cNvSpPr txBox="1"/>
            <p:nvPr/>
          </p:nvSpPr>
          <p:spPr>
            <a:xfrm>
              <a:off x="351069" y="2468880"/>
              <a:ext cx="5533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4" name="Google Shape;944;p69"/>
            <p:cNvSpPr txBox="1"/>
            <p:nvPr/>
          </p:nvSpPr>
          <p:spPr>
            <a:xfrm>
              <a:off x="8331927" y="2468880"/>
              <a:ext cx="3690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45" name="Google Shape;945;p6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6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7" name="Google Shape;947;p69"/>
          <p:cNvGrpSpPr/>
          <p:nvPr/>
        </p:nvGrpSpPr>
        <p:grpSpPr>
          <a:xfrm>
            <a:off x="393192" y="3154680"/>
            <a:ext cx="8349858" cy="822960"/>
            <a:chOff x="351069" y="2468880"/>
            <a:chExt cx="8349858" cy="822960"/>
          </a:xfrm>
        </p:grpSpPr>
        <p:sp>
          <p:nvSpPr>
            <p:cNvPr id="948" name="Google Shape;948;p69"/>
            <p:cNvSpPr txBox="1"/>
            <p:nvPr/>
          </p:nvSpPr>
          <p:spPr>
            <a:xfrm>
              <a:off x="351069" y="24688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49" name="Google Shape;949;p69"/>
            <p:cNvSpPr txBox="1"/>
            <p:nvPr/>
          </p:nvSpPr>
          <p:spPr>
            <a:xfrm>
              <a:off x="8331927" y="24688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950" name="Google Shape;950;p69"/>
            <p:cNvGrpSpPr/>
            <p:nvPr/>
          </p:nvGrpSpPr>
          <p:grpSpPr>
            <a:xfrm>
              <a:off x="621792" y="2834640"/>
              <a:ext cx="7900428" cy="457200"/>
              <a:chOff x="621792" y="2834640"/>
              <a:chExt cx="7900428" cy="457200"/>
            </a:xfrm>
          </p:grpSpPr>
          <p:sp>
            <p:nvSpPr>
              <p:cNvPr id="951" name="Google Shape;951;p69"/>
              <p:cNvSpPr/>
              <p:nvPr/>
            </p:nvSpPr>
            <p:spPr>
              <a:xfrm>
                <a:off x="621792" y="283464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952" name="Google Shape;952;p69"/>
              <p:cNvSpPr/>
              <p:nvPr/>
            </p:nvSpPr>
            <p:spPr>
              <a:xfrm>
                <a:off x="2103120" y="2834640"/>
                <a:ext cx="64191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target address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0"/>
          <p:cNvSpPr txBox="1"/>
          <p:nvPr>
            <p:ph idx="1" type="body"/>
          </p:nvPr>
        </p:nvSpPr>
        <p:spPr>
          <a:xfrm>
            <a:off x="457200" y="4587200"/>
            <a:ext cx="8229600" cy="22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7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the 4 highest order bits from the </a:t>
            </a:r>
            <a:r>
              <a:rPr lang="en-US" sz="2800"/>
              <a:t>“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i="1" lang="en-US" sz="2800"/>
              <a:t>”</a:t>
            </a:r>
            <a:endParaRPr i="1" sz="2800"/>
          </a:p>
          <a:p>
            <a:pPr indent="-260984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reach quite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everywhere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adequate almost all of the time, since programs aren’t that long</a:t>
            </a:r>
            <a:endParaRPr sz="2200"/>
          </a:p>
          <a:p>
            <a:pPr indent="-260984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problematic if code straddles a 256MiB boundary</a:t>
            </a:r>
            <a:endParaRPr sz="2200"/>
          </a:p>
          <a:p>
            <a:pPr indent="-33274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necessary, use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(R-Format) instead</a:t>
            </a:r>
            <a:endParaRPr sz="2800"/>
          </a:p>
        </p:txBody>
      </p:sp>
      <p:grpSp>
        <p:nvGrpSpPr>
          <p:cNvPr id="958" name="Google Shape;958;p70"/>
          <p:cNvGrpSpPr/>
          <p:nvPr/>
        </p:nvGrpSpPr>
        <p:grpSpPr>
          <a:xfrm>
            <a:off x="351068" y="259080"/>
            <a:ext cx="8349858" cy="918895"/>
            <a:chOff x="351068" y="2468880"/>
            <a:chExt cx="8349858" cy="918895"/>
          </a:xfrm>
        </p:grpSpPr>
        <p:sp>
          <p:nvSpPr>
            <p:cNvPr id="959" name="Google Shape;959;p70"/>
            <p:cNvSpPr txBox="1"/>
            <p:nvPr/>
          </p:nvSpPr>
          <p:spPr>
            <a:xfrm>
              <a:off x="351068" y="2469862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0" name="Google Shape;960;p70"/>
            <p:cNvSpPr txBox="1"/>
            <p:nvPr/>
          </p:nvSpPr>
          <p:spPr>
            <a:xfrm>
              <a:off x="8331926" y="24688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1" name="Google Shape;961;p70"/>
            <p:cNvSpPr/>
            <p:nvPr/>
          </p:nvSpPr>
          <p:spPr>
            <a:xfrm>
              <a:off x="621760" y="2930575"/>
              <a:ext cx="7900500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62" name="Google Shape;962;p70"/>
          <p:cNvSpPr txBox="1"/>
          <p:nvPr>
            <p:ph type="title"/>
          </p:nvPr>
        </p:nvSpPr>
        <p:spPr>
          <a:xfrm>
            <a:off x="457200" y="-258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J-Format Instructions (3/4)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4" name="Google Shape;964;p70"/>
          <p:cNvGrpSpPr/>
          <p:nvPr/>
        </p:nvGrpSpPr>
        <p:grpSpPr>
          <a:xfrm>
            <a:off x="393192" y="1158240"/>
            <a:ext cx="8349858" cy="822960"/>
            <a:chOff x="351069" y="2468880"/>
            <a:chExt cx="8349858" cy="822960"/>
          </a:xfrm>
        </p:grpSpPr>
        <p:grpSp>
          <p:nvGrpSpPr>
            <p:cNvPr id="965" name="Google Shape;965;p70"/>
            <p:cNvGrpSpPr/>
            <p:nvPr/>
          </p:nvGrpSpPr>
          <p:grpSpPr>
            <a:xfrm>
              <a:off x="621792" y="2834640"/>
              <a:ext cx="7900428" cy="457200"/>
              <a:chOff x="621792" y="2834640"/>
              <a:chExt cx="7900428" cy="457200"/>
            </a:xfrm>
          </p:grpSpPr>
          <p:sp>
            <p:nvSpPr>
              <p:cNvPr id="966" name="Google Shape;966;p70"/>
              <p:cNvSpPr/>
              <p:nvPr/>
            </p:nvSpPr>
            <p:spPr>
              <a:xfrm>
                <a:off x="621792" y="283464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967" name="Google Shape;967;p70"/>
              <p:cNvSpPr/>
              <p:nvPr/>
            </p:nvSpPr>
            <p:spPr>
              <a:xfrm>
                <a:off x="2103120" y="2834640"/>
                <a:ext cx="64191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26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968" name="Google Shape;968;p70"/>
            <p:cNvSpPr txBox="1"/>
            <p:nvPr/>
          </p:nvSpPr>
          <p:spPr>
            <a:xfrm>
              <a:off x="351069" y="24688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9" name="Google Shape;969;p70"/>
            <p:cNvSpPr txBox="1"/>
            <p:nvPr/>
          </p:nvSpPr>
          <p:spPr>
            <a:xfrm>
              <a:off x="8331927" y="24688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70" name="Google Shape;970;p70"/>
          <p:cNvSpPr txBox="1"/>
          <p:nvPr/>
        </p:nvSpPr>
        <p:spPr>
          <a:xfrm>
            <a:off x="7776175" y="642350"/>
            <a:ext cx="782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00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71" name="Google Shape;971;p70"/>
          <p:cNvGrpSpPr/>
          <p:nvPr/>
        </p:nvGrpSpPr>
        <p:grpSpPr>
          <a:xfrm>
            <a:off x="1669975" y="726625"/>
            <a:ext cx="6899700" cy="793600"/>
            <a:chOff x="1669975" y="1031425"/>
            <a:chExt cx="6899700" cy="793600"/>
          </a:xfrm>
        </p:grpSpPr>
        <p:cxnSp>
          <p:nvCxnSpPr>
            <p:cNvPr id="972" name="Google Shape;972;p70"/>
            <p:cNvCxnSpPr/>
            <p:nvPr/>
          </p:nvCxnSpPr>
          <p:spPr>
            <a:xfrm rot="10800000">
              <a:off x="8070775" y="1496225"/>
              <a:ext cx="498900" cy="328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70"/>
            <p:cNvCxnSpPr/>
            <p:nvPr/>
          </p:nvCxnSpPr>
          <p:spPr>
            <a:xfrm rot="10800000">
              <a:off x="1669975" y="1496225"/>
              <a:ext cx="498900" cy="328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70"/>
            <p:cNvCxnSpPr/>
            <p:nvPr/>
          </p:nvCxnSpPr>
          <p:spPr>
            <a:xfrm rot="10800000">
              <a:off x="1689000" y="1031475"/>
              <a:ext cx="0" cy="430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70"/>
            <p:cNvCxnSpPr/>
            <p:nvPr/>
          </p:nvCxnSpPr>
          <p:spPr>
            <a:xfrm rot="10800000">
              <a:off x="8059450" y="1031425"/>
              <a:ext cx="22800" cy="442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6" name="Google Shape;976;p70"/>
          <p:cNvGrpSpPr/>
          <p:nvPr/>
        </p:nvGrpSpPr>
        <p:grpSpPr>
          <a:xfrm>
            <a:off x="2142425" y="732475"/>
            <a:ext cx="6416150" cy="782100"/>
            <a:chOff x="2142425" y="1037275"/>
            <a:chExt cx="6416150" cy="782100"/>
          </a:xfrm>
        </p:grpSpPr>
        <p:cxnSp>
          <p:nvCxnSpPr>
            <p:cNvPr id="977" name="Google Shape;977;p70"/>
            <p:cNvCxnSpPr/>
            <p:nvPr/>
          </p:nvCxnSpPr>
          <p:spPr>
            <a:xfrm rot="10800000">
              <a:off x="2142425" y="1042975"/>
              <a:ext cx="0" cy="770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70"/>
            <p:cNvCxnSpPr/>
            <p:nvPr/>
          </p:nvCxnSpPr>
          <p:spPr>
            <a:xfrm rot="10800000">
              <a:off x="8535775" y="1037275"/>
              <a:ext cx="22800" cy="782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9" name="Google Shape;979;p70"/>
          <p:cNvSpPr txBox="1"/>
          <p:nvPr>
            <p:ph idx="1" type="body"/>
          </p:nvPr>
        </p:nvSpPr>
        <p:spPr>
          <a:xfrm>
            <a:off x="457200" y="1844000"/>
            <a:ext cx="8475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Recall: </a:t>
            </a:r>
            <a:r>
              <a:rPr b="1" i="1" lang="en-US" sz="2800"/>
              <a:t>instructions are word-aligned </a:t>
            </a:r>
            <a:r>
              <a:rPr lang="en-US" sz="2800"/>
              <a:t>(addresses are multiples of 4)</a:t>
            </a:r>
            <a:endParaRPr sz="2800"/>
          </a:p>
        </p:txBody>
      </p:sp>
      <p:sp>
        <p:nvSpPr>
          <p:cNvPr id="980" name="Google Shape;980;p70"/>
          <p:cNvSpPr txBox="1"/>
          <p:nvPr>
            <p:ph idx="1" type="body"/>
          </p:nvPr>
        </p:nvSpPr>
        <p:spPr>
          <a:xfrm>
            <a:off x="457200" y="2758400"/>
            <a:ext cx="82296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7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26 bits → can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specify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/>
              <a:t>things...</a:t>
            </a:r>
            <a:endParaRPr sz="2800"/>
          </a:p>
          <a:p>
            <a:pPr indent="-260984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/>
              <a:t>Idea: try words instead of bytes!</a:t>
            </a:r>
            <a:br>
              <a:rPr lang="en-US" sz="2200"/>
            </a:br>
            <a:r>
              <a:rPr lang="en-US" sz="2200"/>
              <a:t>Don’t store the last two bits; append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0b00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in</a:t>
            </a:r>
            <a:r>
              <a:rPr lang="en-US" sz="2200"/>
              <a:t>terpreting the instruction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(multiply field by 4)</a:t>
            </a:r>
            <a:endParaRPr sz="2200"/>
          </a:p>
          <a:p>
            <a:pPr indent="-260984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brings us to 28 bits of a 32-bit address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Aside: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7" name="Google Shape;987;p71"/>
          <p:cNvSpPr txBox="1"/>
          <p:nvPr>
            <p:ph idx="1" type="body"/>
          </p:nvPr>
        </p:nvSpPr>
        <p:spPr>
          <a:xfrm>
            <a:off x="457200" y="2286625"/>
            <a:ext cx="8229600" cy="4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replaced PC with a value from a register, which is 32 bits!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How do we get the address in the register?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MAL: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la $dest label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TAL: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lui / ori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/>
              <a:t>Can always reach everywhere</a:t>
            </a:r>
            <a:endParaRPr/>
          </a:p>
        </p:txBody>
      </p:sp>
      <p:sp>
        <p:nvSpPr>
          <p:cNvPr id="988" name="Google Shape;988;p7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9" name="Google Shape;98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575" y="1600200"/>
            <a:ext cx="7580525" cy="6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71"/>
          <p:cNvSpPr/>
          <p:nvPr/>
        </p:nvSpPr>
        <p:spPr>
          <a:xfrm>
            <a:off x="963525" y="1598300"/>
            <a:ext cx="7580400" cy="686400"/>
          </a:xfrm>
          <a:prstGeom prst="rect">
            <a:avLst/>
          </a:prstGeom>
          <a:solidFill>
            <a:srgbClr val="00FF00">
              <a:alpha val="3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J-Format Instructions (4/4)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72"/>
          <p:cNvSpPr txBox="1"/>
          <p:nvPr>
            <p:ph idx="1" type="body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instruction: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PC = { (</a:t>
            </a:r>
            <a:r>
              <a:rPr b="1" i="0" lang="en-US" sz="2800" u="none" cap="none" strike="noStrike">
                <a:solidFill>
                  <a:srgbClr val="FF0000"/>
                </a:solidFill>
              </a:rPr>
              <a:t>PC+4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)[31..28], target address, 0b00 }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, , } means concatenation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4 bits , 26 bits , 2 bits } = 32 bit address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uses || instead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indexing:  [31..28] means highest 4 bits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hardware reasons, use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PC+4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 of PC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7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0" name="Google Shape;100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87" y="2706903"/>
            <a:ext cx="7515850" cy="4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72"/>
          <p:cNvSpPr/>
          <p:nvPr/>
        </p:nvSpPr>
        <p:spPr>
          <a:xfrm>
            <a:off x="816150" y="2697850"/>
            <a:ext cx="7538100" cy="510000"/>
          </a:xfrm>
          <a:prstGeom prst="rect">
            <a:avLst/>
          </a:prstGeom>
          <a:solidFill>
            <a:srgbClr val="00FF00">
              <a:alpha val="3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73"/>
          <p:cNvSpPr txBox="1"/>
          <p:nvPr/>
        </p:nvSpPr>
        <p:spPr>
          <a:xfrm>
            <a:off x="685800" y="482600"/>
            <a:ext cx="740664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combining two C files into one executable, we can compile them independently and then merge them together.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merging two or more binaries: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instructions don’t require any changes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instructions don’t require any changes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9" name="Google Shape;1009;p73"/>
          <p:cNvGrpSpPr/>
          <p:nvPr/>
        </p:nvGrpSpPr>
        <p:grpSpPr>
          <a:xfrm>
            <a:off x="914399" y="4297680"/>
            <a:ext cx="1645921" cy="2011680"/>
            <a:chOff x="1273628" y="4197096"/>
            <a:chExt cx="1645921" cy="2011680"/>
          </a:xfrm>
        </p:grpSpPr>
        <p:grpSp>
          <p:nvGrpSpPr>
            <p:cNvPr id="1010" name="Google Shape;1010;p73"/>
            <p:cNvGrpSpPr/>
            <p:nvPr/>
          </p:nvGrpSpPr>
          <p:grpSpPr>
            <a:xfrm>
              <a:off x="1273628" y="4197096"/>
              <a:ext cx="1645921" cy="2011680"/>
              <a:chOff x="7955279" y="3293581"/>
              <a:chExt cx="1645921" cy="2011680"/>
            </a:xfrm>
          </p:grpSpPr>
          <p:grpSp>
            <p:nvGrpSpPr>
              <p:cNvPr id="1011" name="Google Shape;1011;p73"/>
              <p:cNvGrpSpPr/>
              <p:nvPr/>
            </p:nvGrpSpPr>
            <p:grpSpPr>
              <a:xfrm>
                <a:off x="7955280" y="3657600"/>
                <a:ext cx="1561011" cy="523220"/>
                <a:chOff x="869214" y="1743728"/>
                <a:chExt cx="1560962" cy="392422"/>
              </a:xfrm>
            </p:grpSpPr>
            <p:sp>
              <p:nvSpPr>
                <p:cNvPr id="1012" name="Google Shape;1012;p73"/>
                <p:cNvSpPr txBox="1"/>
                <p:nvPr/>
              </p:nvSpPr>
              <p:spPr>
                <a:xfrm>
                  <a:off x="1515805" y="1743728"/>
                  <a:ext cx="914371" cy="3924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F</a:t>
                  </a:r>
                  <a:endParaRPr b="1" sz="2800">
                    <a:solidFill>
                      <a:srgbClr val="FF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1013" name="Google Shape;1013;p73"/>
                <p:cNvSpPr/>
                <p:nvPr/>
              </p:nvSpPr>
              <p:spPr>
                <a:xfrm>
                  <a:off x="869214" y="1768412"/>
                  <a:ext cx="562957" cy="3462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</a:t>
                  </a:r>
                  <a:endParaRPr/>
                </a:p>
              </p:txBody>
            </p:sp>
          </p:grpSp>
          <p:grpSp>
            <p:nvGrpSpPr>
              <p:cNvPr id="1014" name="Google Shape;1014;p73"/>
              <p:cNvGrpSpPr/>
              <p:nvPr/>
            </p:nvGrpSpPr>
            <p:grpSpPr>
              <a:xfrm>
                <a:off x="7955279" y="4023360"/>
                <a:ext cx="1561012" cy="523220"/>
                <a:chOff x="868997" y="3240088"/>
                <a:chExt cx="1561012" cy="523220"/>
              </a:xfrm>
            </p:grpSpPr>
            <p:sp>
              <p:nvSpPr>
                <p:cNvPr id="1015" name="Google Shape;1015;p73"/>
                <p:cNvSpPr txBox="1"/>
                <p:nvPr/>
              </p:nvSpPr>
              <p:spPr>
                <a:xfrm>
                  <a:off x="1515609" y="3240088"/>
                  <a:ext cx="9144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40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T</a:t>
                  </a:r>
                  <a:endParaRPr b="1" sz="2800">
                    <a:solidFill>
                      <a:srgbClr val="40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1016" name="Google Shape;1016;p73"/>
                <p:cNvSpPr/>
                <p:nvPr/>
              </p:nvSpPr>
              <p:spPr>
                <a:xfrm>
                  <a:off x="868997" y="3262611"/>
                  <a:ext cx="56692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</a:t>
                  </a:r>
                  <a:endParaRPr/>
                </a:p>
              </p:txBody>
            </p:sp>
          </p:grpSp>
          <p:grpSp>
            <p:nvGrpSpPr>
              <p:cNvPr id="1017" name="Google Shape;1017;p73"/>
              <p:cNvGrpSpPr/>
              <p:nvPr/>
            </p:nvGrpSpPr>
            <p:grpSpPr>
              <a:xfrm>
                <a:off x="7955279" y="4389120"/>
                <a:ext cx="1561012" cy="523220"/>
                <a:chOff x="868997" y="4154488"/>
                <a:chExt cx="1561012" cy="523220"/>
              </a:xfrm>
            </p:grpSpPr>
            <p:sp>
              <p:nvSpPr>
                <p:cNvPr id="1018" name="Google Shape;1018;p73"/>
                <p:cNvSpPr txBox="1"/>
                <p:nvPr/>
              </p:nvSpPr>
              <p:spPr>
                <a:xfrm>
                  <a:off x="1515609" y="4154488"/>
                  <a:ext cx="9144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66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F</a:t>
                  </a:r>
                  <a:endParaRPr b="1" sz="2800">
                    <a:solidFill>
                      <a:srgbClr val="FF66A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1019" name="Google Shape;1019;p73"/>
                <p:cNvSpPr/>
                <p:nvPr/>
              </p:nvSpPr>
              <p:spPr>
                <a:xfrm>
                  <a:off x="868997" y="4177011"/>
                  <a:ext cx="56692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</a:t>
                  </a:r>
                  <a:endParaRPr/>
                </a:p>
              </p:txBody>
            </p:sp>
          </p:grpSp>
          <p:grpSp>
            <p:nvGrpSpPr>
              <p:cNvPr id="1020" name="Google Shape;1020;p73"/>
              <p:cNvGrpSpPr/>
              <p:nvPr/>
            </p:nvGrpSpPr>
            <p:grpSpPr>
              <a:xfrm>
                <a:off x="7955280" y="4757158"/>
                <a:ext cx="1561011" cy="523220"/>
                <a:chOff x="856298" y="5068888"/>
                <a:chExt cx="1561011" cy="523220"/>
              </a:xfrm>
            </p:grpSpPr>
            <p:sp>
              <p:nvSpPr>
                <p:cNvPr id="1021" name="Google Shape;1021;p73"/>
                <p:cNvSpPr txBox="1"/>
                <p:nvPr/>
              </p:nvSpPr>
              <p:spPr>
                <a:xfrm>
                  <a:off x="1502909" y="5068888"/>
                  <a:ext cx="9144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E8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T</a:t>
                  </a:r>
                  <a:endParaRPr b="1" sz="2800">
                    <a:solidFill>
                      <a:srgbClr val="FFE86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1022" name="Google Shape;1022;p73"/>
                <p:cNvSpPr/>
                <p:nvPr/>
              </p:nvSpPr>
              <p:spPr>
                <a:xfrm>
                  <a:off x="856298" y="5089133"/>
                  <a:ext cx="57099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</a:t>
                  </a:r>
                  <a:endParaRPr/>
                </a:p>
              </p:txBody>
            </p:sp>
          </p:grpSp>
          <p:sp>
            <p:nvSpPr>
              <p:cNvPr id="1023" name="Google Shape;1023;p73"/>
              <p:cNvSpPr/>
              <p:nvPr/>
            </p:nvSpPr>
            <p:spPr>
              <a:xfrm>
                <a:off x="7955280" y="3293581"/>
                <a:ext cx="1645920" cy="201168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4" name="Google Shape;1024;p73"/>
            <p:cNvSpPr txBox="1"/>
            <p:nvPr/>
          </p:nvSpPr>
          <p:spPr>
            <a:xfrm>
              <a:off x="1920240" y="4206240"/>
              <a:ext cx="914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	2</a:t>
              </a:r>
              <a:endParaRPr b="1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1025" name="Google Shape;1025;p73"/>
          <p:cNvSpPr/>
          <p:nvPr/>
        </p:nvSpPr>
        <p:spPr>
          <a:xfrm>
            <a:off x="1005840" y="5120640"/>
            <a:ext cx="1463040" cy="36576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74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Stored Program concept is very powerful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 can be treated and manipulated the same way as data in both hardware and software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MIPS Machine Language Instructions: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Branches use PC-relative addressing,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Jumps use absolute addressing</a:t>
            </a:r>
            <a:endParaRPr/>
          </a:p>
        </p:txBody>
      </p:sp>
      <p:sp>
        <p:nvSpPr>
          <p:cNvPr id="1032" name="Google Shape;1032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3" name="Google Shape;1033;p74"/>
          <p:cNvGrpSpPr/>
          <p:nvPr/>
        </p:nvGrpSpPr>
        <p:grpSpPr>
          <a:xfrm>
            <a:off x="274320" y="3730752"/>
            <a:ext cx="8449056" cy="492443"/>
            <a:chOff x="274320" y="2633472"/>
            <a:chExt cx="8449056" cy="492443"/>
          </a:xfrm>
        </p:grpSpPr>
        <p:grpSp>
          <p:nvGrpSpPr>
            <p:cNvPr id="1034" name="Google Shape;1034;p74"/>
            <p:cNvGrpSpPr/>
            <p:nvPr/>
          </p:nvGrpSpPr>
          <p:grpSpPr>
            <a:xfrm>
              <a:off x="822960" y="2651760"/>
              <a:ext cx="7900416" cy="457200"/>
              <a:chOff x="457200" y="4572000"/>
              <a:chExt cx="7900416" cy="457200"/>
            </a:xfrm>
          </p:grpSpPr>
          <p:sp>
            <p:nvSpPr>
              <p:cNvPr id="1035" name="Google Shape;1035;p74"/>
              <p:cNvSpPr/>
              <p:nvPr/>
            </p:nvSpPr>
            <p:spPr>
              <a:xfrm>
                <a:off x="457200" y="457200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36" name="Google Shape;1036;p74"/>
              <p:cNvSpPr/>
              <p:nvPr/>
            </p:nvSpPr>
            <p:spPr>
              <a:xfrm>
                <a:off x="6876288" y="457200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funct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37" name="Google Shape;1037;p74"/>
              <p:cNvSpPr/>
              <p:nvPr/>
            </p:nvSpPr>
            <p:spPr>
              <a:xfrm>
                <a:off x="193852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38" name="Google Shape;1038;p74"/>
              <p:cNvSpPr/>
              <p:nvPr/>
            </p:nvSpPr>
            <p:spPr>
              <a:xfrm>
                <a:off x="317296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39" name="Google Shape;1039;p74"/>
              <p:cNvSpPr/>
              <p:nvPr/>
            </p:nvSpPr>
            <p:spPr>
              <a:xfrm>
                <a:off x="440740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rd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40" name="Google Shape;1040;p74"/>
              <p:cNvSpPr/>
              <p:nvPr/>
            </p:nvSpPr>
            <p:spPr>
              <a:xfrm>
                <a:off x="5641848" y="457200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shamt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041" name="Google Shape;1041;p74"/>
            <p:cNvSpPr txBox="1"/>
            <p:nvPr/>
          </p:nvSpPr>
          <p:spPr>
            <a:xfrm>
              <a:off x="274320" y="2633472"/>
              <a:ext cx="548640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74"/>
          <p:cNvGrpSpPr/>
          <p:nvPr/>
        </p:nvGrpSpPr>
        <p:grpSpPr>
          <a:xfrm>
            <a:off x="365760" y="4279392"/>
            <a:ext cx="8357616" cy="492443"/>
            <a:chOff x="365760" y="3182112"/>
            <a:chExt cx="8357616" cy="492443"/>
          </a:xfrm>
        </p:grpSpPr>
        <p:grpSp>
          <p:nvGrpSpPr>
            <p:cNvPr id="1043" name="Google Shape;1043;p74"/>
            <p:cNvGrpSpPr/>
            <p:nvPr/>
          </p:nvGrpSpPr>
          <p:grpSpPr>
            <a:xfrm>
              <a:off x="822960" y="3200400"/>
              <a:ext cx="7900416" cy="457200"/>
              <a:chOff x="621792" y="2834640"/>
              <a:chExt cx="7900416" cy="457200"/>
            </a:xfrm>
          </p:grpSpPr>
          <p:sp>
            <p:nvSpPr>
              <p:cNvPr id="1044" name="Google Shape;1044;p74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45" name="Google Shape;1045;p74"/>
              <p:cNvSpPr/>
              <p:nvPr/>
            </p:nvSpPr>
            <p:spPr>
              <a:xfrm>
                <a:off x="210312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46" name="Google Shape;1046;p74"/>
              <p:cNvSpPr/>
              <p:nvPr/>
            </p:nvSpPr>
            <p:spPr>
              <a:xfrm>
                <a:off x="3337560" y="2834640"/>
                <a:ext cx="123444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47" name="Google Shape;1047;p74"/>
              <p:cNvSpPr/>
              <p:nvPr/>
            </p:nvSpPr>
            <p:spPr>
              <a:xfrm>
                <a:off x="4572000" y="2834640"/>
                <a:ext cx="395020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immediate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048" name="Google Shape;1048;p74"/>
            <p:cNvSpPr txBox="1"/>
            <p:nvPr/>
          </p:nvSpPr>
          <p:spPr>
            <a:xfrm>
              <a:off x="365760" y="3182112"/>
              <a:ext cx="4572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I: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74"/>
          <p:cNvGrpSpPr/>
          <p:nvPr/>
        </p:nvGrpSpPr>
        <p:grpSpPr>
          <a:xfrm>
            <a:off x="365760" y="4828032"/>
            <a:ext cx="8357616" cy="492443"/>
            <a:chOff x="365760" y="3730752"/>
            <a:chExt cx="8357616" cy="492443"/>
          </a:xfrm>
        </p:grpSpPr>
        <p:grpSp>
          <p:nvGrpSpPr>
            <p:cNvPr id="1050" name="Google Shape;1050;p74"/>
            <p:cNvGrpSpPr/>
            <p:nvPr/>
          </p:nvGrpSpPr>
          <p:grpSpPr>
            <a:xfrm>
              <a:off x="822960" y="3749040"/>
              <a:ext cx="7900416" cy="457200"/>
              <a:chOff x="621792" y="2834640"/>
              <a:chExt cx="7900416" cy="457200"/>
            </a:xfrm>
          </p:grpSpPr>
          <p:sp>
            <p:nvSpPr>
              <p:cNvPr id="1051" name="Google Shape;1051;p74"/>
              <p:cNvSpPr/>
              <p:nvPr/>
            </p:nvSpPr>
            <p:spPr>
              <a:xfrm>
                <a:off x="621792" y="2834640"/>
                <a:ext cx="148132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52" name="Google Shape;1052;p74"/>
              <p:cNvSpPr/>
              <p:nvPr/>
            </p:nvSpPr>
            <p:spPr>
              <a:xfrm>
                <a:off x="2103120" y="2834640"/>
                <a:ext cx="6419088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target address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053" name="Google Shape;1053;p74"/>
            <p:cNvSpPr txBox="1"/>
            <p:nvPr/>
          </p:nvSpPr>
          <p:spPr>
            <a:xfrm>
              <a:off x="365760" y="3730752"/>
              <a:ext cx="4572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J: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4" name="Google Shape;1054;p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5"/>
          <p:cNvSpPr txBox="1"/>
          <p:nvPr>
            <p:ph idx="1" type="body"/>
          </p:nvPr>
        </p:nvSpPr>
        <p:spPr>
          <a:xfrm>
            <a:off x="457200" y="210312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are responsible for the material contained on the following slides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though we may not have enough time to get to them in lecture.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You may learn the material just by doing other coursework, but hopefully these slides will help clarify the material.</a:t>
            </a:r>
            <a:endParaRPr/>
          </a:p>
        </p:txBody>
      </p:sp>
      <p:sp>
        <p:nvSpPr>
          <p:cNvPr id="1061" name="Google Shape;1061;p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75"/>
          <p:cNvSpPr/>
          <p:nvPr/>
        </p:nvSpPr>
        <p:spPr>
          <a:xfrm>
            <a:off x="0" y="457200"/>
            <a:ext cx="9144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800" cap="none">
                <a:solidFill>
                  <a:srgbClr val="6197ED"/>
                </a:solidFill>
                <a:latin typeface="Calibri"/>
                <a:ea typeface="Calibri"/>
                <a:cs typeface="Calibri"/>
                <a:sym typeface="Calibri"/>
              </a:rPr>
              <a:t>BONUS SLIDES</a:t>
            </a:r>
            <a:endParaRPr b="1" sz="10800" cap="none">
              <a:solidFill>
                <a:srgbClr val="6197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76"/>
          <p:cNvSpPr txBox="1"/>
          <p:nvPr>
            <p:ph idx="1" type="body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Stored-Program Concept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R-Format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A5A5A5"/>
                </a:solidFill>
              </a:rPr>
              <a:t>Your Feedback!</a:t>
            </a:r>
            <a:endParaRPr b="0" i="0" sz="3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I-Format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Branching and PC-Relative Addressing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J-Format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Bonus:  Assembly Practice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Disassembly Practice</a:t>
            </a:r>
            <a:endParaRPr/>
          </a:p>
        </p:txBody>
      </p:sp>
      <p:sp>
        <p:nvSpPr>
          <p:cNvPr id="1071" name="Google Shape;1071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7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7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7"/>
          <p:cNvSpPr txBox="1"/>
          <p:nvPr>
            <p:ph type="title"/>
          </p:nvPr>
        </p:nvSpPr>
        <p:spPr>
          <a:xfrm>
            <a:off x="457200" y="-106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Assembly Practice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77"/>
          <p:cNvSpPr txBox="1"/>
          <p:nvPr>
            <p:ph idx="1" type="body"/>
          </p:nvPr>
        </p:nvSpPr>
        <p:spPr>
          <a:xfrm>
            <a:off x="457200" y="7619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Assembly is the process of converting assembly instructions into machine code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following slides, there are 6-lines of assembly code, along with space for the machine code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instruction, 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arenR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instruction type (R/I/J)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arenR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the space into the proper fields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arenR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field values in decimal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arenR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fields to binary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arenR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out the machine code in hex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Green Sheet; answers follow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7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ctrTitle"/>
          </p:nvPr>
        </p:nvSpPr>
        <p:spPr>
          <a:xfrm>
            <a:off x="0" y="210312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0" i="1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Introduction to Machine Language</a:t>
            </a:r>
            <a:endParaRPr b="0" i="1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 txBox="1"/>
          <p:nvPr>
            <p:ph idx="1" type="subTitle"/>
          </p:nvPr>
        </p:nvSpPr>
        <p:spPr>
          <a:xfrm>
            <a:off x="0" y="2743200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/>
              <a:t>Rebecca Herman</a:t>
            </a:r>
            <a:endParaRPr b="1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96640"/>
            <a:ext cx="6979310" cy="326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222" y="3583598"/>
            <a:ext cx="2298778" cy="32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Code Questions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78"/>
          <p:cNvSpPr txBox="1"/>
          <p:nvPr>
            <p:ph idx="1" type="body"/>
          </p:nvPr>
        </p:nvSpPr>
        <p:spPr>
          <a:xfrm>
            <a:off x="457200" y="914400"/>
            <a:ext cx="475488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  Instruction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800  Loop: sll $t1,$s3,2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  addu  $t1,$t1,$s6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808  lw    $t0,0($t1)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812  beq   $t0,$s5, Exit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816  addiu $s3,$s3,1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820  j     Loop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Exit: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78"/>
          <p:cNvSpPr txBox="1"/>
          <p:nvPr/>
        </p:nvSpPr>
        <p:spPr>
          <a:xfrm>
            <a:off x="5212080" y="914400"/>
            <a:ext cx="3749040" cy="5532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from past lectures: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of C variable is probably stored in $s6?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 equivalent C loop using a→$s3, b→$s5, c→$s6. Define variable types (assume they are initialized somewhere) and feel free to introduce other variables as you like.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English, what does this loop do?</a:t>
            </a:r>
            <a:endParaRPr/>
          </a:p>
        </p:txBody>
      </p:sp>
      <p:sp>
        <p:nvSpPr>
          <p:cNvPr id="1091" name="Google Shape;1091;p7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7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Code Questions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79"/>
          <p:cNvSpPr txBox="1"/>
          <p:nvPr>
            <p:ph idx="1" type="body"/>
          </p:nvPr>
        </p:nvSpPr>
        <p:spPr>
          <a:xfrm>
            <a:off x="457200" y="914400"/>
            <a:ext cx="475488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  Instruction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800  Loop: sll $t1,$s3,2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  addu  $t1,$t1,$s6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808  lw    $t0,0($t1)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812  beq   $t0,$s5, Exit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816  addiu $s3,$s3,1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820  j     Loop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Exit: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79"/>
          <p:cNvSpPr txBox="1"/>
          <p:nvPr/>
        </p:nvSpPr>
        <p:spPr>
          <a:xfrm>
            <a:off x="5212080" y="914400"/>
            <a:ext cx="37490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from past lectures: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of C variable is probably stored in $s6?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int * (or any pointer)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 equivalent C loop using a→$s3, b→$s5, c→$s6. Define variable types (assume they are initialized somewhere) and feel free to introduce other variables as you like.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a,b,*c;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/* values initialized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while(c[a] != b)  a++;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English, what does this loop do?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Finds an entry in array c that matches b.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7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7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8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Assembly Practice Question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80"/>
          <p:cNvSpPr txBox="1"/>
          <p:nvPr>
            <p:ph idx="1" type="body"/>
          </p:nvPr>
        </p:nvSpPr>
        <p:spPr>
          <a:xfrm>
            <a:off x="457200" y="914400"/>
            <a:ext cx="822960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  Instruction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800  Loop: sll $t1,$s3,2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  addu  $t1,$t1,$s6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808  lw    $t0,0($t1)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812  beq   $t0,$s5, Exit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816  addiu $s3,$s3,1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820  j     Loop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Exit: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0" name="Google Shape;1110;p80"/>
          <p:cNvGrpSpPr/>
          <p:nvPr/>
        </p:nvGrpSpPr>
        <p:grpSpPr>
          <a:xfrm>
            <a:off x="365760" y="1645920"/>
            <a:ext cx="8543541" cy="457200"/>
            <a:chOff x="179835" y="3685032"/>
            <a:chExt cx="8543541" cy="457200"/>
          </a:xfrm>
        </p:grpSpPr>
        <p:grpSp>
          <p:nvGrpSpPr>
            <p:cNvPr id="1111" name="Google Shape;1111;p80"/>
            <p:cNvGrpSpPr/>
            <p:nvPr/>
          </p:nvGrpSpPr>
          <p:grpSpPr>
            <a:xfrm>
              <a:off x="822960" y="3749040"/>
              <a:ext cx="7900416" cy="365760"/>
              <a:chOff x="621792" y="2834640"/>
              <a:chExt cx="7900416" cy="365760"/>
            </a:xfrm>
          </p:grpSpPr>
          <p:sp>
            <p:nvSpPr>
              <p:cNvPr id="1112" name="Google Shape;1112;p80"/>
              <p:cNvSpPr/>
              <p:nvPr/>
            </p:nvSpPr>
            <p:spPr>
              <a:xfrm>
                <a:off x="621792" y="2834640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13" name="Google Shape;1113;p80"/>
              <p:cNvSpPr/>
              <p:nvPr/>
            </p:nvSpPr>
            <p:spPr>
              <a:xfrm>
                <a:off x="2103120" y="2834640"/>
                <a:ext cx="641908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114" name="Google Shape;1114;p80"/>
            <p:cNvSpPr txBox="1"/>
            <p:nvPr/>
          </p:nvSpPr>
          <p:spPr>
            <a:xfrm>
              <a:off x="179835" y="3685032"/>
              <a:ext cx="6431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__: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80"/>
          <p:cNvGrpSpPr/>
          <p:nvPr/>
        </p:nvGrpSpPr>
        <p:grpSpPr>
          <a:xfrm>
            <a:off x="365760" y="2468880"/>
            <a:ext cx="8543541" cy="457200"/>
            <a:chOff x="179835" y="3685032"/>
            <a:chExt cx="8543541" cy="457200"/>
          </a:xfrm>
        </p:grpSpPr>
        <p:grpSp>
          <p:nvGrpSpPr>
            <p:cNvPr id="1116" name="Google Shape;1116;p80"/>
            <p:cNvGrpSpPr/>
            <p:nvPr/>
          </p:nvGrpSpPr>
          <p:grpSpPr>
            <a:xfrm>
              <a:off x="822960" y="3749040"/>
              <a:ext cx="7900416" cy="365760"/>
              <a:chOff x="621792" y="2834640"/>
              <a:chExt cx="7900416" cy="365760"/>
            </a:xfrm>
          </p:grpSpPr>
          <p:sp>
            <p:nvSpPr>
              <p:cNvPr id="1117" name="Google Shape;1117;p80"/>
              <p:cNvSpPr/>
              <p:nvPr/>
            </p:nvSpPr>
            <p:spPr>
              <a:xfrm>
                <a:off x="621792" y="2834640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18" name="Google Shape;1118;p80"/>
              <p:cNvSpPr/>
              <p:nvPr/>
            </p:nvSpPr>
            <p:spPr>
              <a:xfrm>
                <a:off x="2103120" y="2834640"/>
                <a:ext cx="641908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119" name="Google Shape;1119;p80"/>
            <p:cNvSpPr txBox="1"/>
            <p:nvPr/>
          </p:nvSpPr>
          <p:spPr>
            <a:xfrm>
              <a:off x="179835" y="3685032"/>
              <a:ext cx="6431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__: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80"/>
          <p:cNvGrpSpPr/>
          <p:nvPr/>
        </p:nvGrpSpPr>
        <p:grpSpPr>
          <a:xfrm>
            <a:off x="365760" y="3291840"/>
            <a:ext cx="8543541" cy="457200"/>
            <a:chOff x="179835" y="3685032"/>
            <a:chExt cx="8543541" cy="457200"/>
          </a:xfrm>
        </p:grpSpPr>
        <p:grpSp>
          <p:nvGrpSpPr>
            <p:cNvPr id="1121" name="Google Shape;1121;p80"/>
            <p:cNvGrpSpPr/>
            <p:nvPr/>
          </p:nvGrpSpPr>
          <p:grpSpPr>
            <a:xfrm>
              <a:off x="822960" y="3749040"/>
              <a:ext cx="7900416" cy="365760"/>
              <a:chOff x="621792" y="2834640"/>
              <a:chExt cx="7900416" cy="365760"/>
            </a:xfrm>
          </p:grpSpPr>
          <p:sp>
            <p:nvSpPr>
              <p:cNvPr id="1122" name="Google Shape;1122;p80"/>
              <p:cNvSpPr/>
              <p:nvPr/>
            </p:nvSpPr>
            <p:spPr>
              <a:xfrm>
                <a:off x="621792" y="2834640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23" name="Google Shape;1123;p80"/>
              <p:cNvSpPr/>
              <p:nvPr/>
            </p:nvSpPr>
            <p:spPr>
              <a:xfrm>
                <a:off x="2103120" y="2834640"/>
                <a:ext cx="641908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124" name="Google Shape;1124;p80"/>
            <p:cNvSpPr txBox="1"/>
            <p:nvPr/>
          </p:nvSpPr>
          <p:spPr>
            <a:xfrm>
              <a:off x="179835" y="3685032"/>
              <a:ext cx="6431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__: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80"/>
          <p:cNvGrpSpPr/>
          <p:nvPr/>
        </p:nvGrpSpPr>
        <p:grpSpPr>
          <a:xfrm>
            <a:off x="365760" y="4114800"/>
            <a:ext cx="8543541" cy="457200"/>
            <a:chOff x="179835" y="3685032"/>
            <a:chExt cx="8543541" cy="457200"/>
          </a:xfrm>
        </p:grpSpPr>
        <p:grpSp>
          <p:nvGrpSpPr>
            <p:cNvPr id="1126" name="Google Shape;1126;p80"/>
            <p:cNvGrpSpPr/>
            <p:nvPr/>
          </p:nvGrpSpPr>
          <p:grpSpPr>
            <a:xfrm>
              <a:off x="822960" y="3749040"/>
              <a:ext cx="7900416" cy="365760"/>
              <a:chOff x="621792" y="2834640"/>
              <a:chExt cx="7900416" cy="365760"/>
            </a:xfrm>
          </p:grpSpPr>
          <p:sp>
            <p:nvSpPr>
              <p:cNvPr id="1127" name="Google Shape;1127;p80"/>
              <p:cNvSpPr/>
              <p:nvPr/>
            </p:nvSpPr>
            <p:spPr>
              <a:xfrm>
                <a:off x="621792" y="2834640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28" name="Google Shape;1128;p80"/>
              <p:cNvSpPr/>
              <p:nvPr/>
            </p:nvSpPr>
            <p:spPr>
              <a:xfrm>
                <a:off x="2103120" y="2834640"/>
                <a:ext cx="641908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129" name="Google Shape;1129;p80"/>
            <p:cNvSpPr txBox="1"/>
            <p:nvPr/>
          </p:nvSpPr>
          <p:spPr>
            <a:xfrm>
              <a:off x="179835" y="3685032"/>
              <a:ext cx="6431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__: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80"/>
          <p:cNvGrpSpPr/>
          <p:nvPr/>
        </p:nvGrpSpPr>
        <p:grpSpPr>
          <a:xfrm>
            <a:off x="365760" y="4846320"/>
            <a:ext cx="8543541" cy="457200"/>
            <a:chOff x="179835" y="3685032"/>
            <a:chExt cx="8543541" cy="457200"/>
          </a:xfrm>
        </p:grpSpPr>
        <p:grpSp>
          <p:nvGrpSpPr>
            <p:cNvPr id="1131" name="Google Shape;1131;p80"/>
            <p:cNvGrpSpPr/>
            <p:nvPr/>
          </p:nvGrpSpPr>
          <p:grpSpPr>
            <a:xfrm>
              <a:off x="822960" y="3749040"/>
              <a:ext cx="7900416" cy="365760"/>
              <a:chOff x="621792" y="2834640"/>
              <a:chExt cx="7900416" cy="365760"/>
            </a:xfrm>
          </p:grpSpPr>
          <p:sp>
            <p:nvSpPr>
              <p:cNvPr id="1132" name="Google Shape;1132;p80"/>
              <p:cNvSpPr/>
              <p:nvPr/>
            </p:nvSpPr>
            <p:spPr>
              <a:xfrm>
                <a:off x="621792" y="2834640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33" name="Google Shape;1133;p80"/>
              <p:cNvSpPr/>
              <p:nvPr/>
            </p:nvSpPr>
            <p:spPr>
              <a:xfrm>
                <a:off x="2103120" y="2834640"/>
                <a:ext cx="641908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134" name="Google Shape;1134;p80"/>
            <p:cNvSpPr txBox="1"/>
            <p:nvPr/>
          </p:nvSpPr>
          <p:spPr>
            <a:xfrm>
              <a:off x="179835" y="3685032"/>
              <a:ext cx="6431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__: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80"/>
          <p:cNvGrpSpPr/>
          <p:nvPr/>
        </p:nvGrpSpPr>
        <p:grpSpPr>
          <a:xfrm>
            <a:off x="365760" y="5669280"/>
            <a:ext cx="8543541" cy="457200"/>
            <a:chOff x="179835" y="3685032"/>
            <a:chExt cx="8543541" cy="457200"/>
          </a:xfrm>
        </p:grpSpPr>
        <p:grpSp>
          <p:nvGrpSpPr>
            <p:cNvPr id="1136" name="Google Shape;1136;p80"/>
            <p:cNvGrpSpPr/>
            <p:nvPr/>
          </p:nvGrpSpPr>
          <p:grpSpPr>
            <a:xfrm>
              <a:off x="822960" y="3749040"/>
              <a:ext cx="7900416" cy="365760"/>
              <a:chOff x="621792" y="2834640"/>
              <a:chExt cx="7900416" cy="365760"/>
            </a:xfrm>
          </p:grpSpPr>
          <p:sp>
            <p:nvSpPr>
              <p:cNvPr id="1137" name="Google Shape;1137;p80"/>
              <p:cNvSpPr/>
              <p:nvPr/>
            </p:nvSpPr>
            <p:spPr>
              <a:xfrm>
                <a:off x="621792" y="2834640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38" name="Google Shape;1138;p80"/>
              <p:cNvSpPr/>
              <p:nvPr/>
            </p:nvSpPr>
            <p:spPr>
              <a:xfrm>
                <a:off x="2103120" y="2834640"/>
                <a:ext cx="641908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139" name="Google Shape;1139;p80"/>
            <p:cNvSpPr txBox="1"/>
            <p:nvPr/>
          </p:nvSpPr>
          <p:spPr>
            <a:xfrm>
              <a:off x="179835" y="3685032"/>
              <a:ext cx="6431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__: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0" name="Google Shape;1140;p8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8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Assembly Practice Answer (1/4)</a:t>
            </a:r>
            <a:endParaRPr/>
          </a:p>
        </p:txBody>
      </p:sp>
      <p:sp>
        <p:nvSpPr>
          <p:cNvPr id="1147" name="Google Shape;1147;p81"/>
          <p:cNvSpPr txBox="1"/>
          <p:nvPr>
            <p:ph idx="1" type="body"/>
          </p:nvPr>
        </p:nvSpPr>
        <p:spPr>
          <a:xfrm>
            <a:off x="457200" y="914400"/>
            <a:ext cx="822960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  Instruction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800  Loop: sll $t1,$s3,2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  addu  $t1,$t1,$s6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808  lw    $t0,0($t1)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812  beq   $t0,$s5, Exit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816  addiu $s3,$s3,1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820  j     Loop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Exit: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9" name="Google Shape;1149;p81"/>
          <p:cNvGrpSpPr/>
          <p:nvPr/>
        </p:nvGrpSpPr>
        <p:grpSpPr>
          <a:xfrm>
            <a:off x="614225" y="5669280"/>
            <a:ext cx="8295076" cy="430887"/>
            <a:chOff x="428300" y="3685032"/>
            <a:chExt cx="8295076" cy="430887"/>
          </a:xfrm>
        </p:grpSpPr>
        <p:grpSp>
          <p:nvGrpSpPr>
            <p:cNvPr id="1150" name="Google Shape;1150;p81"/>
            <p:cNvGrpSpPr/>
            <p:nvPr/>
          </p:nvGrpSpPr>
          <p:grpSpPr>
            <a:xfrm>
              <a:off x="822960" y="3749040"/>
              <a:ext cx="7900416" cy="365760"/>
              <a:chOff x="621792" y="2834640"/>
              <a:chExt cx="7900416" cy="365760"/>
            </a:xfrm>
          </p:grpSpPr>
          <p:sp>
            <p:nvSpPr>
              <p:cNvPr id="1151" name="Google Shape;1151;p81"/>
              <p:cNvSpPr/>
              <p:nvPr/>
            </p:nvSpPr>
            <p:spPr>
              <a:xfrm>
                <a:off x="621792" y="2834640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52" name="Google Shape;1152;p81"/>
              <p:cNvSpPr/>
              <p:nvPr/>
            </p:nvSpPr>
            <p:spPr>
              <a:xfrm>
                <a:off x="2103120" y="2834640"/>
                <a:ext cx="641908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target address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153" name="Google Shape;1153;p81"/>
            <p:cNvSpPr txBox="1"/>
            <p:nvPr/>
          </p:nvSpPr>
          <p:spPr>
            <a:xfrm>
              <a:off x="428300" y="3685032"/>
              <a:ext cx="3946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J:</a:t>
              </a:r>
              <a:endPara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81"/>
          <p:cNvGrpSpPr/>
          <p:nvPr/>
        </p:nvGrpSpPr>
        <p:grpSpPr>
          <a:xfrm>
            <a:off x="532473" y="1645920"/>
            <a:ext cx="8373783" cy="430887"/>
            <a:chOff x="532473" y="1645920"/>
            <a:chExt cx="8373783" cy="430887"/>
          </a:xfrm>
        </p:grpSpPr>
        <p:sp>
          <p:nvSpPr>
            <p:cNvPr id="1155" name="Google Shape;1155;p81"/>
            <p:cNvSpPr txBox="1"/>
            <p:nvPr/>
          </p:nvSpPr>
          <p:spPr>
            <a:xfrm>
              <a:off x="532473" y="1645920"/>
              <a:ext cx="47641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R:</a:t>
              </a:r>
              <a:endPara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6" name="Google Shape;1156;p81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157" name="Google Shape;1157;p81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58" name="Google Shape;1158;p81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59" name="Google Shape;1159;p81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60" name="Google Shape;1160;p81"/>
              <p:cNvSpPr/>
              <p:nvPr/>
            </p:nvSpPr>
            <p:spPr>
              <a:xfrm>
                <a:off x="495604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rd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61" name="Google Shape;1161;p81"/>
              <p:cNvSpPr/>
              <p:nvPr/>
            </p:nvSpPr>
            <p:spPr>
              <a:xfrm>
                <a:off x="619048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shamt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62" name="Google Shape;1162;p81"/>
              <p:cNvSpPr/>
              <p:nvPr/>
            </p:nvSpPr>
            <p:spPr>
              <a:xfrm>
                <a:off x="7424928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funct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163" name="Google Shape;1163;p81"/>
          <p:cNvGrpSpPr/>
          <p:nvPr/>
        </p:nvGrpSpPr>
        <p:grpSpPr>
          <a:xfrm>
            <a:off x="532473" y="2468880"/>
            <a:ext cx="8373783" cy="430887"/>
            <a:chOff x="532473" y="1645920"/>
            <a:chExt cx="8373783" cy="430887"/>
          </a:xfrm>
        </p:grpSpPr>
        <p:sp>
          <p:nvSpPr>
            <p:cNvPr id="1164" name="Google Shape;1164;p81"/>
            <p:cNvSpPr txBox="1"/>
            <p:nvPr/>
          </p:nvSpPr>
          <p:spPr>
            <a:xfrm>
              <a:off x="532473" y="1645920"/>
              <a:ext cx="47641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R:</a:t>
              </a:r>
              <a:endPara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5" name="Google Shape;1165;p81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166" name="Google Shape;1166;p81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67" name="Google Shape;1167;p81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68" name="Google Shape;1168;p81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69" name="Google Shape;1169;p81"/>
              <p:cNvSpPr/>
              <p:nvPr/>
            </p:nvSpPr>
            <p:spPr>
              <a:xfrm>
                <a:off x="495604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rd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70" name="Google Shape;1170;p81"/>
              <p:cNvSpPr/>
              <p:nvPr/>
            </p:nvSpPr>
            <p:spPr>
              <a:xfrm>
                <a:off x="619048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shamt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71" name="Google Shape;1171;p81"/>
              <p:cNvSpPr/>
              <p:nvPr/>
            </p:nvSpPr>
            <p:spPr>
              <a:xfrm>
                <a:off x="7424928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funct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172" name="Google Shape;1172;p81"/>
          <p:cNvGrpSpPr/>
          <p:nvPr/>
        </p:nvGrpSpPr>
        <p:grpSpPr>
          <a:xfrm>
            <a:off x="638271" y="3291840"/>
            <a:ext cx="8267985" cy="430887"/>
            <a:chOff x="638271" y="1645920"/>
            <a:chExt cx="8267985" cy="430887"/>
          </a:xfrm>
        </p:grpSpPr>
        <p:sp>
          <p:nvSpPr>
            <p:cNvPr id="1173" name="Google Shape;1173;p81"/>
            <p:cNvSpPr txBox="1"/>
            <p:nvPr/>
          </p:nvSpPr>
          <p:spPr>
            <a:xfrm>
              <a:off x="638271" y="1645920"/>
              <a:ext cx="37061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I:</a:t>
              </a:r>
              <a:endPara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4" name="Google Shape;1174;p81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175" name="Google Shape;1175;p81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76" name="Google Shape;1176;p81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77" name="Google Shape;1177;p81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78" name="Google Shape;1178;p81"/>
              <p:cNvSpPr/>
              <p:nvPr/>
            </p:nvSpPr>
            <p:spPr>
              <a:xfrm>
                <a:off x="4956048" y="1709928"/>
                <a:ext cx="395020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immediate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179" name="Google Shape;1179;p81"/>
          <p:cNvGrpSpPr/>
          <p:nvPr/>
        </p:nvGrpSpPr>
        <p:grpSpPr>
          <a:xfrm>
            <a:off x="638271" y="4114800"/>
            <a:ext cx="8267985" cy="430887"/>
            <a:chOff x="638271" y="1645920"/>
            <a:chExt cx="8267985" cy="430887"/>
          </a:xfrm>
        </p:grpSpPr>
        <p:sp>
          <p:nvSpPr>
            <p:cNvPr id="1180" name="Google Shape;1180;p81"/>
            <p:cNvSpPr txBox="1"/>
            <p:nvPr/>
          </p:nvSpPr>
          <p:spPr>
            <a:xfrm>
              <a:off x="638271" y="1645920"/>
              <a:ext cx="37061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I:</a:t>
              </a:r>
              <a:endPara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1" name="Google Shape;1181;p81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182" name="Google Shape;1182;p81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83" name="Google Shape;1183;p81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84" name="Google Shape;1184;p81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85" name="Google Shape;1185;p81"/>
              <p:cNvSpPr/>
              <p:nvPr/>
            </p:nvSpPr>
            <p:spPr>
              <a:xfrm>
                <a:off x="4956048" y="1709928"/>
                <a:ext cx="395020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immediate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186" name="Google Shape;1186;p81"/>
          <p:cNvGrpSpPr/>
          <p:nvPr/>
        </p:nvGrpSpPr>
        <p:grpSpPr>
          <a:xfrm>
            <a:off x="638271" y="4846320"/>
            <a:ext cx="8267985" cy="430887"/>
            <a:chOff x="638271" y="1645920"/>
            <a:chExt cx="8267985" cy="430887"/>
          </a:xfrm>
        </p:grpSpPr>
        <p:sp>
          <p:nvSpPr>
            <p:cNvPr id="1187" name="Google Shape;1187;p81"/>
            <p:cNvSpPr txBox="1"/>
            <p:nvPr/>
          </p:nvSpPr>
          <p:spPr>
            <a:xfrm>
              <a:off x="638271" y="1645920"/>
              <a:ext cx="37061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I:</a:t>
              </a:r>
              <a:endPara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8" name="Google Shape;1188;p81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189" name="Google Shape;1189;p81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90" name="Google Shape;1190;p81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91" name="Google Shape;1191;p81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192" name="Google Shape;1192;p81"/>
              <p:cNvSpPr/>
              <p:nvPr/>
            </p:nvSpPr>
            <p:spPr>
              <a:xfrm>
                <a:off x="4956048" y="1709928"/>
                <a:ext cx="395020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immediate</a:t>
                </a:r>
                <a:endParaRPr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1193" name="Google Shape;1193;p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8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Assembly Practice Answer (2/4)</a:t>
            </a:r>
            <a:endParaRPr/>
          </a:p>
        </p:txBody>
      </p:sp>
      <p:sp>
        <p:nvSpPr>
          <p:cNvPr id="1200" name="Google Shape;1200;p82"/>
          <p:cNvSpPr txBox="1"/>
          <p:nvPr>
            <p:ph idx="1" type="body"/>
          </p:nvPr>
        </p:nvSpPr>
        <p:spPr>
          <a:xfrm>
            <a:off x="457200" y="914400"/>
            <a:ext cx="822960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  Instruction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800  Loop: sll $t1,$s3,2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  addu  $t1,$t1,$s6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808  lw    $t0,0($t1)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812  beq   $t0,$s5, Exit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816  addiu $s3,$s3,1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820  j     Loop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Exit: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2" name="Google Shape;1202;p82"/>
          <p:cNvGrpSpPr/>
          <p:nvPr/>
        </p:nvGrpSpPr>
        <p:grpSpPr>
          <a:xfrm>
            <a:off x="614225" y="5669280"/>
            <a:ext cx="8295076" cy="430887"/>
            <a:chOff x="428300" y="3685032"/>
            <a:chExt cx="8295076" cy="430887"/>
          </a:xfrm>
        </p:grpSpPr>
        <p:grpSp>
          <p:nvGrpSpPr>
            <p:cNvPr id="1203" name="Google Shape;1203;p82"/>
            <p:cNvGrpSpPr/>
            <p:nvPr/>
          </p:nvGrpSpPr>
          <p:grpSpPr>
            <a:xfrm>
              <a:off x="822960" y="3749040"/>
              <a:ext cx="7900416" cy="365760"/>
              <a:chOff x="621792" y="2834640"/>
              <a:chExt cx="7900416" cy="365760"/>
            </a:xfrm>
          </p:grpSpPr>
          <p:sp>
            <p:nvSpPr>
              <p:cNvPr id="1204" name="Google Shape;1204;p82"/>
              <p:cNvSpPr/>
              <p:nvPr/>
            </p:nvSpPr>
            <p:spPr>
              <a:xfrm>
                <a:off x="621792" y="2834640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05" name="Google Shape;1205;p82"/>
              <p:cNvSpPr/>
              <p:nvPr/>
            </p:nvSpPr>
            <p:spPr>
              <a:xfrm>
                <a:off x="2103120" y="2834640"/>
                <a:ext cx="641908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206" name="Google Shape;1206;p82"/>
            <p:cNvSpPr txBox="1"/>
            <p:nvPr/>
          </p:nvSpPr>
          <p:spPr>
            <a:xfrm>
              <a:off x="428300" y="3685032"/>
              <a:ext cx="3946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82"/>
          <p:cNvGrpSpPr/>
          <p:nvPr/>
        </p:nvGrpSpPr>
        <p:grpSpPr>
          <a:xfrm>
            <a:off x="532473" y="1645920"/>
            <a:ext cx="8373783" cy="430887"/>
            <a:chOff x="532473" y="1645920"/>
            <a:chExt cx="8373783" cy="430887"/>
          </a:xfrm>
        </p:grpSpPr>
        <p:sp>
          <p:nvSpPr>
            <p:cNvPr id="1208" name="Google Shape;1208;p82"/>
            <p:cNvSpPr txBox="1"/>
            <p:nvPr/>
          </p:nvSpPr>
          <p:spPr>
            <a:xfrm>
              <a:off x="532473" y="1645920"/>
              <a:ext cx="47641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9" name="Google Shape;1209;p82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210" name="Google Shape;1210;p82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11" name="Google Shape;1211;p82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/>
              </a:p>
            </p:txBody>
          </p:sp>
          <p:sp>
            <p:nvSpPr>
              <p:cNvPr id="1212" name="Google Shape;1212;p82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19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13" name="Google Shape;1213;p82"/>
              <p:cNvSpPr/>
              <p:nvPr/>
            </p:nvSpPr>
            <p:spPr>
              <a:xfrm>
                <a:off x="495604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sp>
            <p:nvSpPr>
              <p:cNvPr id="1214" name="Google Shape;1214;p82"/>
              <p:cNvSpPr/>
              <p:nvPr/>
            </p:nvSpPr>
            <p:spPr>
              <a:xfrm>
                <a:off x="619048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sp>
            <p:nvSpPr>
              <p:cNvPr id="1215" name="Google Shape;1215;p82"/>
              <p:cNvSpPr/>
              <p:nvPr/>
            </p:nvSpPr>
            <p:spPr>
              <a:xfrm>
                <a:off x="7424928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216" name="Google Shape;1216;p82"/>
          <p:cNvGrpSpPr/>
          <p:nvPr/>
        </p:nvGrpSpPr>
        <p:grpSpPr>
          <a:xfrm>
            <a:off x="532473" y="2468880"/>
            <a:ext cx="8373783" cy="430887"/>
            <a:chOff x="532473" y="1645920"/>
            <a:chExt cx="8373783" cy="430887"/>
          </a:xfrm>
        </p:grpSpPr>
        <p:sp>
          <p:nvSpPr>
            <p:cNvPr id="1217" name="Google Shape;1217;p82"/>
            <p:cNvSpPr txBox="1"/>
            <p:nvPr/>
          </p:nvSpPr>
          <p:spPr>
            <a:xfrm>
              <a:off x="532473" y="1645920"/>
              <a:ext cx="47641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8" name="Google Shape;1218;p82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219" name="Google Shape;1219;p82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20" name="Google Shape;1220;p82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21" name="Google Shape;1221;p82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22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22" name="Google Shape;1222;p82"/>
              <p:cNvSpPr/>
              <p:nvPr/>
            </p:nvSpPr>
            <p:spPr>
              <a:xfrm>
                <a:off x="495604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sp>
            <p:nvSpPr>
              <p:cNvPr id="1223" name="Google Shape;1223;p82"/>
              <p:cNvSpPr/>
              <p:nvPr/>
            </p:nvSpPr>
            <p:spPr>
              <a:xfrm>
                <a:off x="619048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24" name="Google Shape;1224;p82"/>
              <p:cNvSpPr/>
              <p:nvPr/>
            </p:nvSpPr>
            <p:spPr>
              <a:xfrm>
                <a:off x="7424928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33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225" name="Google Shape;1225;p82"/>
          <p:cNvGrpSpPr/>
          <p:nvPr/>
        </p:nvGrpSpPr>
        <p:grpSpPr>
          <a:xfrm>
            <a:off x="638271" y="3291840"/>
            <a:ext cx="8267985" cy="430887"/>
            <a:chOff x="638271" y="1645920"/>
            <a:chExt cx="8267985" cy="430887"/>
          </a:xfrm>
        </p:grpSpPr>
        <p:sp>
          <p:nvSpPr>
            <p:cNvPr id="1226" name="Google Shape;1226;p82"/>
            <p:cNvSpPr txBox="1"/>
            <p:nvPr/>
          </p:nvSpPr>
          <p:spPr>
            <a:xfrm>
              <a:off x="638271" y="1645920"/>
              <a:ext cx="37061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7" name="Google Shape;1227;p82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228" name="Google Shape;1228;p82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35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29" name="Google Shape;1229;p82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30" name="Google Shape;1230;p82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31" name="Google Shape;1231;p82"/>
              <p:cNvSpPr/>
              <p:nvPr/>
            </p:nvSpPr>
            <p:spPr>
              <a:xfrm>
                <a:off x="4956048" y="1709928"/>
                <a:ext cx="395020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/>
              </a:p>
            </p:txBody>
          </p:sp>
        </p:grpSp>
      </p:grpSp>
      <p:grpSp>
        <p:nvGrpSpPr>
          <p:cNvPr id="1232" name="Google Shape;1232;p82"/>
          <p:cNvGrpSpPr/>
          <p:nvPr/>
        </p:nvGrpSpPr>
        <p:grpSpPr>
          <a:xfrm>
            <a:off x="638271" y="4114800"/>
            <a:ext cx="8267985" cy="430887"/>
            <a:chOff x="638271" y="1645920"/>
            <a:chExt cx="8267985" cy="430887"/>
          </a:xfrm>
        </p:grpSpPr>
        <p:sp>
          <p:nvSpPr>
            <p:cNvPr id="1233" name="Google Shape;1233;p82"/>
            <p:cNvSpPr txBox="1"/>
            <p:nvPr/>
          </p:nvSpPr>
          <p:spPr>
            <a:xfrm>
              <a:off x="638271" y="1645920"/>
              <a:ext cx="37061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4" name="Google Shape;1234;p82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235" name="Google Shape;1235;p82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/>
              </a:p>
            </p:txBody>
          </p:sp>
          <p:sp>
            <p:nvSpPr>
              <p:cNvPr id="1236" name="Google Shape;1236;p82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37" name="Google Shape;1237;p82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38" name="Google Shape;1238;p82"/>
              <p:cNvSpPr/>
              <p:nvPr/>
            </p:nvSpPr>
            <p:spPr>
              <a:xfrm>
                <a:off x="4956048" y="1709928"/>
                <a:ext cx="395020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239" name="Google Shape;1239;p82"/>
          <p:cNvGrpSpPr/>
          <p:nvPr/>
        </p:nvGrpSpPr>
        <p:grpSpPr>
          <a:xfrm>
            <a:off x="638271" y="4846320"/>
            <a:ext cx="8267985" cy="430887"/>
            <a:chOff x="638271" y="1645920"/>
            <a:chExt cx="8267985" cy="430887"/>
          </a:xfrm>
        </p:grpSpPr>
        <p:sp>
          <p:nvSpPr>
            <p:cNvPr id="1240" name="Google Shape;1240;p82"/>
            <p:cNvSpPr txBox="1"/>
            <p:nvPr/>
          </p:nvSpPr>
          <p:spPr>
            <a:xfrm>
              <a:off x="638271" y="1645920"/>
              <a:ext cx="37061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1" name="Google Shape;1241;p82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242" name="Google Shape;1242;p82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43" name="Google Shape;1243;p82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19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44" name="Google Shape;1244;p82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19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45" name="Google Shape;1245;p82"/>
              <p:cNvSpPr/>
              <p:nvPr/>
            </p:nvSpPr>
            <p:spPr>
              <a:xfrm>
                <a:off x="4956048" y="1709928"/>
                <a:ext cx="395020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1246" name="Google Shape;1246;p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8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Assembly Practice Answer (3/4)</a:t>
            </a:r>
            <a:endParaRPr/>
          </a:p>
        </p:txBody>
      </p:sp>
      <p:sp>
        <p:nvSpPr>
          <p:cNvPr id="1253" name="Google Shape;1253;p83"/>
          <p:cNvSpPr txBox="1"/>
          <p:nvPr>
            <p:ph idx="1" type="body"/>
          </p:nvPr>
        </p:nvSpPr>
        <p:spPr>
          <a:xfrm>
            <a:off x="457200" y="914400"/>
            <a:ext cx="822960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  Instruction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800  Loop: sll $t1,$s3,2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  addu  $t1,$t1,$s6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808  lw    $t0,0($t1)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812  beq   $t0,$s5, Exit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816  addiu $s3,$s3,1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820  j     Loop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Exit: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5" name="Google Shape;1255;p83"/>
          <p:cNvGrpSpPr/>
          <p:nvPr/>
        </p:nvGrpSpPr>
        <p:grpSpPr>
          <a:xfrm>
            <a:off x="614225" y="5669280"/>
            <a:ext cx="8295076" cy="430887"/>
            <a:chOff x="428300" y="3685032"/>
            <a:chExt cx="8295076" cy="430887"/>
          </a:xfrm>
        </p:grpSpPr>
        <p:grpSp>
          <p:nvGrpSpPr>
            <p:cNvPr id="1256" name="Google Shape;1256;p83"/>
            <p:cNvGrpSpPr/>
            <p:nvPr/>
          </p:nvGrpSpPr>
          <p:grpSpPr>
            <a:xfrm>
              <a:off x="822960" y="3749040"/>
              <a:ext cx="7900416" cy="365760"/>
              <a:chOff x="621792" y="2834640"/>
              <a:chExt cx="7900416" cy="365760"/>
            </a:xfrm>
          </p:grpSpPr>
          <p:sp>
            <p:nvSpPr>
              <p:cNvPr id="1257" name="Google Shape;1257;p83"/>
              <p:cNvSpPr/>
              <p:nvPr/>
            </p:nvSpPr>
            <p:spPr>
              <a:xfrm>
                <a:off x="621792" y="2834640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000010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58" name="Google Shape;1258;p83"/>
              <p:cNvSpPr/>
              <p:nvPr/>
            </p:nvSpPr>
            <p:spPr>
              <a:xfrm>
                <a:off x="2103120" y="2834640"/>
                <a:ext cx="641908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00 0000 0000 0000 0000 1100 1000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259" name="Google Shape;1259;p83"/>
            <p:cNvSpPr txBox="1"/>
            <p:nvPr/>
          </p:nvSpPr>
          <p:spPr>
            <a:xfrm>
              <a:off x="428300" y="3685032"/>
              <a:ext cx="3946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83"/>
          <p:cNvGrpSpPr/>
          <p:nvPr/>
        </p:nvGrpSpPr>
        <p:grpSpPr>
          <a:xfrm>
            <a:off x="532473" y="1645920"/>
            <a:ext cx="8373783" cy="430887"/>
            <a:chOff x="532473" y="1645920"/>
            <a:chExt cx="8373783" cy="430887"/>
          </a:xfrm>
        </p:grpSpPr>
        <p:sp>
          <p:nvSpPr>
            <p:cNvPr id="1261" name="Google Shape;1261;p83"/>
            <p:cNvSpPr txBox="1"/>
            <p:nvPr/>
          </p:nvSpPr>
          <p:spPr>
            <a:xfrm>
              <a:off x="532473" y="1645920"/>
              <a:ext cx="47641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2" name="Google Shape;1262;p83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263" name="Google Shape;1263;p83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64" name="Google Shape;1264;p83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65" name="Google Shape;1265;p83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10011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66" name="Google Shape;1266;p83"/>
              <p:cNvSpPr/>
              <p:nvPr/>
            </p:nvSpPr>
            <p:spPr>
              <a:xfrm>
                <a:off x="495604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01001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67" name="Google Shape;1267;p83"/>
              <p:cNvSpPr/>
              <p:nvPr/>
            </p:nvSpPr>
            <p:spPr>
              <a:xfrm>
                <a:off x="619048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00010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68" name="Google Shape;1268;p83"/>
              <p:cNvSpPr/>
              <p:nvPr/>
            </p:nvSpPr>
            <p:spPr>
              <a:xfrm>
                <a:off x="7424928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269" name="Google Shape;1269;p83"/>
          <p:cNvGrpSpPr/>
          <p:nvPr/>
        </p:nvGrpSpPr>
        <p:grpSpPr>
          <a:xfrm>
            <a:off x="532473" y="2468880"/>
            <a:ext cx="8373783" cy="430887"/>
            <a:chOff x="532473" y="1645920"/>
            <a:chExt cx="8373783" cy="430887"/>
          </a:xfrm>
        </p:grpSpPr>
        <p:sp>
          <p:nvSpPr>
            <p:cNvPr id="1270" name="Google Shape;1270;p83"/>
            <p:cNvSpPr txBox="1"/>
            <p:nvPr/>
          </p:nvSpPr>
          <p:spPr>
            <a:xfrm>
              <a:off x="532473" y="1645920"/>
              <a:ext cx="47641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1" name="Google Shape;1271;p83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272" name="Google Shape;1272;p83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73" name="Google Shape;1273;p83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01001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74" name="Google Shape;1274;p83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10110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75" name="Google Shape;1275;p83"/>
              <p:cNvSpPr/>
              <p:nvPr/>
            </p:nvSpPr>
            <p:spPr>
              <a:xfrm>
                <a:off x="495604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01001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76" name="Google Shape;1276;p83"/>
              <p:cNvSpPr/>
              <p:nvPr/>
            </p:nvSpPr>
            <p:spPr>
              <a:xfrm>
                <a:off x="619048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77" name="Google Shape;1277;p83"/>
              <p:cNvSpPr/>
              <p:nvPr/>
            </p:nvSpPr>
            <p:spPr>
              <a:xfrm>
                <a:off x="7424928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100001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278" name="Google Shape;1278;p83"/>
          <p:cNvGrpSpPr/>
          <p:nvPr/>
        </p:nvGrpSpPr>
        <p:grpSpPr>
          <a:xfrm>
            <a:off x="638271" y="3291840"/>
            <a:ext cx="8267985" cy="430887"/>
            <a:chOff x="638271" y="1645920"/>
            <a:chExt cx="8267985" cy="430887"/>
          </a:xfrm>
        </p:grpSpPr>
        <p:sp>
          <p:nvSpPr>
            <p:cNvPr id="1279" name="Google Shape;1279;p83"/>
            <p:cNvSpPr txBox="1"/>
            <p:nvPr/>
          </p:nvSpPr>
          <p:spPr>
            <a:xfrm>
              <a:off x="638271" y="1645920"/>
              <a:ext cx="37061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0" name="Google Shape;1280;p83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281" name="Google Shape;1281;p83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100011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82" name="Google Shape;1282;p83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01001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83" name="Google Shape;1283;p83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84" name="Google Shape;1284;p83"/>
              <p:cNvSpPr/>
              <p:nvPr/>
            </p:nvSpPr>
            <p:spPr>
              <a:xfrm>
                <a:off x="4956048" y="1709928"/>
                <a:ext cx="395020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0000 0000 0000 0000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285" name="Google Shape;1285;p83"/>
          <p:cNvGrpSpPr/>
          <p:nvPr/>
        </p:nvGrpSpPr>
        <p:grpSpPr>
          <a:xfrm>
            <a:off x="638271" y="4114800"/>
            <a:ext cx="8267985" cy="430887"/>
            <a:chOff x="638271" y="1645920"/>
            <a:chExt cx="8267985" cy="430887"/>
          </a:xfrm>
        </p:grpSpPr>
        <p:sp>
          <p:nvSpPr>
            <p:cNvPr id="1286" name="Google Shape;1286;p83"/>
            <p:cNvSpPr txBox="1"/>
            <p:nvPr/>
          </p:nvSpPr>
          <p:spPr>
            <a:xfrm>
              <a:off x="638271" y="1645920"/>
              <a:ext cx="37061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7" name="Google Shape;1287;p83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288" name="Google Shape;1288;p83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000100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89" name="Google Shape;1289;p83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01000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90" name="Google Shape;1290;p83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10101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91" name="Google Shape;1291;p83"/>
              <p:cNvSpPr/>
              <p:nvPr/>
            </p:nvSpPr>
            <p:spPr>
              <a:xfrm>
                <a:off x="4956048" y="1709928"/>
                <a:ext cx="395020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0000 0000 0000 0010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292" name="Google Shape;1292;p83"/>
          <p:cNvGrpSpPr/>
          <p:nvPr/>
        </p:nvGrpSpPr>
        <p:grpSpPr>
          <a:xfrm>
            <a:off x="638271" y="4846320"/>
            <a:ext cx="8267985" cy="430887"/>
            <a:chOff x="638271" y="1645920"/>
            <a:chExt cx="8267985" cy="430887"/>
          </a:xfrm>
        </p:grpSpPr>
        <p:sp>
          <p:nvSpPr>
            <p:cNvPr id="1293" name="Google Shape;1293;p83"/>
            <p:cNvSpPr txBox="1"/>
            <p:nvPr/>
          </p:nvSpPr>
          <p:spPr>
            <a:xfrm>
              <a:off x="638271" y="1645920"/>
              <a:ext cx="37061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I: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4" name="Google Shape;1294;p83"/>
            <p:cNvGrpSpPr/>
            <p:nvPr/>
          </p:nvGrpSpPr>
          <p:grpSpPr>
            <a:xfrm>
              <a:off x="1008885" y="1709928"/>
              <a:ext cx="7897371" cy="365760"/>
              <a:chOff x="1008885" y="1709928"/>
              <a:chExt cx="7897371" cy="365760"/>
            </a:xfrm>
          </p:grpSpPr>
          <p:sp>
            <p:nvSpPr>
              <p:cNvPr id="1295" name="Google Shape;1295;p83"/>
              <p:cNvSpPr/>
              <p:nvPr/>
            </p:nvSpPr>
            <p:spPr>
              <a:xfrm>
                <a:off x="1008885" y="1709928"/>
                <a:ext cx="148132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001000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96" name="Google Shape;1296;p83"/>
              <p:cNvSpPr/>
              <p:nvPr/>
            </p:nvSpPr>
            <p:spPr>
              <a:xfrm>
                <a:off x="2490213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10011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97" name="Google Shape;1297;p83"/>
              <p:cNvSpPr/>
              <p:nvPr/>
            </p:nvSpPr>
            <p:spPr>
              <a:xfrm>
                <a:off x="3721608" y="1709928"/>
                <a:ext cx="1234440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10011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98" name="Google Shape;1298;p83"/>
              <p:cNvSpPr/>
              <p:nvPr/>
            </p:nvSpPr>
            <p:spPr>
              <a:xfrm>
                <a:off x="4956048" y="1709928"/>
                <a:ext cx="3950208" cy="36576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0000 0000 0000 0001</a:t>
                </a:r>
                <a:endParaRPr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1299" name="Google Shape;1299;p8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8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8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Assembly Practice Answer (4/4)</a:t>
            </a:r>
            <a:endParaRPr/>
          </a:p>
        </p:txBody>
      </p:sp>
      <p:sp>
        <p:nvSpPr>
          <p:cNvPr id="1306" name="Google Shape;1306;p84"/>
          <p:cNvSpPr txBox="1"/>
          <p:nvPr>
            <p:ph idx="1" type="body"/>
          </p:nvPr>
        </p:nvSpPr>
        <p:spPr>
          <a:xfrm>
            <a:off x="457200" y="914400"/>
            <a:ext cx="822960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  Instruction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800  Loop: sll $t1,$s3,2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 0013 4880</a:t>
            </a:r>
            <a:endParaRPr b="0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  addu  $t1,$t1,$s6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0x 0136 4821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808  lw    $t0,0($t1)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0x 8D28 0000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812  beq   $t0,$s5, Exit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0x 1115 0002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816  addiu $s3,$s3,1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0x 2273 0001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820  j     Loop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0x 0800 00C8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Exit: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8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84"/>
          <p:cNvSpPr txBox="1"/>
          <p:nvPr/>
        </p:nvSpPr>
        <p:spPr>
          <a:xfrm>
            <a:off x="614225" y="5669280"/>
            <a:ext cx="39466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84"/>
          <p:cNvSpPr txBox="1"/>
          <p:nvPr/>
        </p:nvSpPr>
        <p:spPr>
          <a:xfrm>
            <a:off x="532473" y="1645920"/>
            <a:ext cx="4764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84"/>
          <p:cNvSpPr txBox="1"/>
          <p:nvPr/>
        </p:nvSpPr>
        <p:spPr>
          <a:xfrm>
            <a:off x="532473" y="2468880"/>
            <a:ext cx="4764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84"/>
          <p:cNvSpPr txBox="1"/>
          <p:nvPr/>
        </p:nvSpPr>
        <p:spPr>
          <a:xfrm>
            <a:off x="638271" y="3291840"/>
            <a:ext cx="37061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84"/>
          <p:cNvSpPr txBox="1"/>
          <p:nvPr/>
        </p:nvSpPr>
        <p:spPr>
          <a:xfrm>
            <a:off x="638271" y="4114800"/>
            <a:ext cx="37061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84"/>
          <p:cNvSpPr txBox="1"/>
          <p:nvPr/>
        </p:nvSpPr>
        <p:spPr>
          <a:xfrm>
            <a:off x="638271" y="4846320"/>
            <a:ext cx="37061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8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8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85"/>
          <p:cNvSpPr txBox="1"/>
          <p:nvPr>
            <p:ph idx="1" type="body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Stored-Program Concept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R-Format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A5A5A5"/>
                </a:solidFill>
              </a:rPr>
              <a:t>Your Feedback!</a:t>
            </a:r>
            <a:endParaRPr b="0" i="0" sz="3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I-Format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Branching and PC-Relative Addressing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J-Format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Assembly Practice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Bonus:  Disassembly Practice</a:t>
            </a:r>
            <a:endParaRPr/>
          </a:p>
        </p:txBody>
      </p:sp>
      <p:sp>
        <p:nvSpPr>
          <p:cNvPr id="1322" name="Google Shape;1322;p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8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8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Disassembly Practice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86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Disassembly is the opposite process of figuring out the instructions from the machine code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following slides, there are 6-lines of machine code (hex numbers)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task: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arenR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to binary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arenR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40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determine format and fields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arenR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field values in decimal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arenR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fields MIPS instructions (try adding labels)</a:t>
            </a:r>
            <a:endParaRPr/>
          </a:p>
          <a:p>
            <a:pPr indent="-514350" lvl="1" marL="9715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arenR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into C (be creative!)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Green Sheet; answers follow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8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8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8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Disassembly Practice Question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87"/>
          <p:cNvSpPr txBox="1"/>
          <p:nvPr>
            <p:ph idx="1" type="body"/>
          </p:nvPr>
        </p:nvSpPr>
        <p:spPr>
          <a:xfrm>
            <a:off x="365760" y="1600200"/>
            <a:ext cx="8412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	Instruction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0x00400000	0x00001025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	0x0005402A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0x11000003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0x00441020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0x20A5FFFF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0x08100001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0" name="Google Shape;1340;p8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8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8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457200" y="3007250"/>
            <a:ext cx="82296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Divide the 32 bits of an instruction into “</a:t>
            </a:r>
            <a:r>
              <a:rPr lang="en-US">
                <a:solidFill>
                  <a:srgbClr val="FF0000"/>
                </a:solidFill>
              </a:rPr>
              <a:t>fields</a:t>
            </a:r>
            <a:r>
              <a:rPr lang="en-US"/>
              <a:t>”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regular field sizes → simpler hardware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will need some variation….</a:t>
            </a:r>
            <a:endParaRPr/>
          </a:p>
          <a:p>
            <a:pPr indent="-43180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Define 3 types of </a:t>
            </a:r>
            <a:r>
              <a:rPr i="1" lang="en-US">
                <a:solidFill>
                  <a:srgbClr val="FF0000"/>
                </a:solidFill>
              </a:rPr>
              <a:t>instruction formats: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R-Format 	I-Format		J-Format</a:t>
            </a:r>
            <a:endParaRPr/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Instructions as Numbers</a:t>
            </a:r>
            <a:endParaRPr/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2" name="Google Shape;262;p34"/>
          <p:cNvGrpSpPr/>
          <p:nvPr/>
        </p:nvGrpSpPr>
        <p:grpSpPr>
          <a:xfrm>
            <a:off x="351068" y="1935480"/>
            <a:ext cx="8349858" cy="918895"/>
            <a:chOff x="351068" y="2468880"/>
            <a:chExt cx="8349858" cy="918895"/>
          </a:xfrm>
        </p:grpSpPr>
        <p:sp>
          <p:nvSpPr>
            <p:cNvPr id="263" name="Google Shape;263;p34"/>
            <p:cNvSpPr txBox="1"/>
            <p:nvPr/>
          </p:nvSpPr>
          <p:spPr>
            <a:xfrm>
              <a:off x="351068" y="2469862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" name="Google Shape;264;p34"/>
            <p:cNvSpPr txBox="1"/>
            <p:nvPr/>
          </p:nvSpPr>
          <p:spPr>
            <a:xfrm>
              <a:off x="8331926" y="24688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621760" y="2930575"/>
              <a:ext cx="7900500" cy="457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66" name="Google Shape;266;p34"/>
          <p:cNvSpPr txBox="1"/>
          <p:nvPr/>
        </p:nvSpPr>
        <p:spPr>
          <a:xfrm>
            <a:off x="456975" y="965325"/>
            <a:ext cx="82296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convention, MIPS instructions are each 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word = 4 bytes = 32 bits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Disassembly Practice Answer (1/9)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88"/>
          <p:cNvSpPr txBox="1"/>
          <p:nvPr>
            <p:ph idx="1" type="body"/>
          </p:nvPr>
        </p:nvSpPr>
        <p:spPr>
          <a:xfrm>
            <a:off x="365760" y="1600200"/>
            <a:ext cx="8412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	Instruction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0x00400000 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00000000000000000001000000100101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00000000000001010100000000101010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00010001000000000000000000000011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00000000010001000001000000100000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00100000101001011111111111111111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00001000000100000000000000000001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Converted to binary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8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8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Disassembly Practice Answer (2/9)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89"/>
          <p:cNvSpPr txBox="1"/>
          <p:nvPr>
            <p:ph idx="1" type="body"/>
          </p:nvPr>
        </p:nvSpPr>
        <p:spPr>
          <a:xfrm>
            <a:off x="365760" y="1600199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	Instruction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0x00400000 	00000000000000000001000000100101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	00000000000001010100000000101010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00010001000000000000000000000011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00000000010001000001000000100000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00100000101001011111111111111111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00001000000100000000000000000001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Check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format and fields...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(R-Format), 2 or 3 (J-Format), otherwise (I-Format)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89"/>
          <p:cNvSpPr/>
          <p:nvPr/>
        </p:nvSpPr>
        <p:spPr>
          <a:xfrm>
            <a:off x="3831771" y="4256313"/>
            <a:ext cx="4767943" cy="36576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0" name="Google Shape;1360;p89"/>
          <p:cNvGrpSpPr/>
          <p:nvPr/>
        </p:nvGrpSpPr>
        <p:grpSpPr>
          <a:xfrm>
            <a:off x="3831336" y="3822192"/>
            <a:ext cx="4767943" cy="365760"/>
            <a:chOff x="3831336" y="3822192"/>
            <a:chExt cx="4767943" cy="365760"/>
          </a:xfrm>
        </p:grpSpPr>
        <p:sp>
          <p:nvSpPr>
            <p:cNvPr id="1361" name="Google Shape;1361;p89"/>
            <p:cNvSpPr/>
            <p:nvPr/>
          </p:nvSpPr>
          <p:spPr>
            <a:xfrm>
              <a:off x="3831336" y="3822192"/>
              <a:ext cx="4767943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89"/>
            <p:cNvSpPr/>
            <p:nvPr/>
          </p:nvSpPr>
          <p:spPr>
            <a:xfrm>
              <a:off x="4745736" y="3822192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89"/>
          <p:cNvGrpSpPr/>
          <p:nvPr/>
        </p:nvGrpSpPr>
        <p:grpSpPr>
          <a:xfrm>
            <a:off x="3831336" y="2953512"/>
            <a:ext cx="4767943" cy="365760"/>
            <a:chOff x="3831336" y="3822192"/>
            <a:chExt cx="4767943" cy="365760"/>
          </a:xfrm>
        </p:grpSpPr>
        <p:sp>
          <p:nvSpPr>
            <p:cNvPr id="1364" name="Google Shape;1364;p89"/>
            <p:cNvSpPr/>
            <p:nvPr/>
          </p:nvSpPr>
          <p:spPr>
            <a:xfrm>
              <a:off x="3831336" y="3822192"/>
              <a:ext cx="4767943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89"/>
            <p:cNvSpPr/>
            <p:nvPr/>
          </p:nvSpPr>
          <p:spPr>
            <a:xfrm>
              <a:off x="4745736" y="3822192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6" name="Google Shape;1366;p89"/>
          <p:cNvSpPr txBox="1"/>
          <p:nvPr/>
        </p:nvSpPr>
        <p:spPr>
          <a:xfrm>
            <a:off x="2377440" y="2015837"/>
            <a:ext cx="365760" cy="2693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0" lvl="0" marL="0" marR="0" rtl="0" algn="r">
              <a:spcBef>
                <a:spcPts val="572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0" lvl="0" marL="0" marR="0" rtl="0" algn="r">
              <a:spcBef>
                <a:spcPts val="572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0" lvl="0" marL="0" marR="0" rtl="0" algn="r">
              <a:spcBef>
                <a:spcPts val="572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0" lvl="0" marL="0" marR="0" rtl="0" algn="r">
              <a:spcBef>
                <a:spcPts val="572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0" lvl="0" marL="0" marR="0" rtl="0" algn="r">
              <a:spcBef>
                <a:spcPts val="572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grpSp>
        <p:nvGrpSpPr>
          <p:cNvPr id="1367" name="Google Shape;1367;p89"/>
          <p:cNvGrpSpPr/>
          <p:nvPr/>
        </p:nvGrpSpPr>
        <p:grpSpPr>
          <a:xfrm>
            <a:off x="3831336" y="2075688"/>
            <a:ext cx="4767943" cy="365760"/>
            <a:chOff x="3831336" y="2075688"/>
            <a:chExt cx="4767943" cy="365760"/>
          </a:xfrm>
        </p:grpSpPr>
        <p:sp>
          <p:nvSpPr>
            <p:cNvPr id="1368" name="Google Shape;1368;p89"/>
            <p:cNvSpPr/>
            <p:nvPr/>
          </p:nvSpPr>
          <p:spPr>
            <a:xfrm>
              <a:off x="3831336" y="2075688"/>
              <a:ext cx="4767943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89"/>
            <p:cNvSpPr/>
            <p:nvPr/>
          </p:nvSpPr>
          <p:spPr>
            <a:xfrm>
              <a:off x="47457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89"/>
            <p:cNvSpPr/>
            <p:nvPr/>
          </p:nvSpPr>
          <p:spPr>
            <a:xfrm>
              <a:off x="6583680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1" name="Google Shape;1371;p89"/>
          <p:cNvGrpSpPr/>
          <p:nvPr/>
        </p:nvGrpSpPr>
        <p:grpSpPr>
          <a:xfrm>
            <a:off x="3831336" y="2514600"/>
            <a:ext cx="4767943" cy="365760"/>
            <a:chOff x="3831336" y="2075688"/>
            <a:chExt cx="4767943" cy="365760"/>
          </a:xfrm>
        </p:grpSpPr>
        <p:sp>
          <p:nvSpPr>
            <p:cNvPr id="1372" name="Google Shape;1372;p89"/>
            <p:cNvSpPr/>
            <p:nvPr/>
          </p:nvSpPr>
          <p:spPr>
            <a:xfrm>
              <a:off x="3831336" y="2075688"/>
              <a:ext cx="4767943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89"/>
            <p:cNvSpPr/>
            <p:nvPr/>
          </p:nvSpPr>
          <p:spPr>
            <a:xfrm>
              <a:off x="47457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89"/>
            <p:cNvSpPr/>
            <p:nvPr/>
          </p:nvSpPr>
          <p:spPr>
            <a:xfrm>
              <a:off x="6583680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89"/>
          <p:cNvGrpSpPr/>
          <p:nvPr/>
        </p:nvGrpSpPr>
        <p:grpSpPr>
          <a:xfrm>
            <a:off x="3831336" y="3383280"/>
            <a:ext cx="4767943" cy="365760"/>
            <a:chOff x="3831336" y="2075688"/>
            <a:chExt cx="4767943" cy="365760"/>
          </a:xfrm>
        </p:grpSpPr>
        <p:sp>
          <p:nvSpPr>
            <p:cNvPr id="1376" name="Google Shape;1376;p89"/>
            <p:cNvSpPr/>
            <p:nvPr/>
          </p:nvSpPr>
          <p:spPr>
            <a:xfrm>
              <a:off x="3831336" y="2075688"/>
              <a:ext cx="4767943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47457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6583680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9" name="Google Shape;1379;p89"/>
          <p:cNvSpPr/>
          <p:nvPr/>
        </p:nvSpPr>
        <p:spPr>
          <a:xfrm>
            <a:off x="2743200" y="2075687"/>
            <a:ext cx="1088136" cy="255117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8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8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Disassembly Practice Answer (3/9)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90"/>
          <p:cNvSpPr txBox="1"/>
          <p:nvPr>
            <p:ph idx="1" type="body"/>
          </p:nvPr>
        </p:nvSpPr>
        <p:spPr>
          <a:xfrm>
            <a:off x="365760" y="1600199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	Instruction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0x00400000 	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	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Convert to decimal</a:t>
            </a:r>
            <a:endParaRPr/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leave target address in hex</a:t>
            </a:r>
            <a:endParaRPr/>
          </a:p>
        </p:txBody>
      </p:sp>
      <p:sp>
        <p:nvSpPr>
          <p:cNvPr id="1389" name="Google Shape;1389;p9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90"/>
          <p:cNvSpPr/>
          <p:nvPr/>
        </p:nvSpPr>
        <p:spPr>
          <a:xfrm>
            <a:off x="3831771" y="4256313"/>
            <a:ext cx="4767943" cy="36576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0x0100001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1" name="Google Shape;1391;p90"/>
          <p:cNvSpPr txBox="1"/>
          <p:nvPr/>
        </p:nvSpPr>
        <p:spPr>
          <a:xfrm>
            <a:off x="2377440" y="2015837"/>
            <a:ext cx="365760" cy="2693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0" lvl="0" marL="0" marR="0" rtl="0" algn="r">
              <a:spcBef>
                <a:spcPts val="572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0" lvl="0" marL="0" marR="0" rtl="0" algn="r">
              <a:spcBef>
                <a:spcPts val="572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0" lvl="0" marL="0" marR="0" rtl="0" algn="r">
              <a:spcBef>
                <a:spcPts val="572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0" lvl="0" marL="0" marR="0" rtl="0" algn="r">
              <a:spcBef>
                <a:spcPts val="572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0" lvl="0" marL="0" marR="0" rtl="0" algn="r">
              <a:spcBef>
                <a:spcPts val="572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1392" name="Google Shape;1392;p90"/>
          <p:cNvSpPr/>
          <p:nvPr/>
        </p:nvSpPr>
        <p:spPr>
          <a:xfrm>
            <a:off x="2743200" y="2075687"/>
            <a:ext cx="1088136" cy="36576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3" name="Google Shape;1393;p90"/>
          <p:cNvSpPr/>
          <p:nvPr/>
        </p:nvSpPr>
        <p:spPr>
          <a:xfrm>
            <a:off x="2743200" y="2514600"/>
            <a:ext cx="1088136" cy="36576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4" name="Google Shape;1394;p90"/>
          <p:cNvSpPr/>
          <p:nvPr/>
        </p:nvSpPr>
        <p:spPr>
          <a:xfrm>
            <a:off x="2743200" y="2957430"/>
            <a:ext cx="1088136" cy="36576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5" name="Google Shape;1395;p90"/>
          <p:cNvSpPr/>
          <p:nvPr/>
        </p:nvSpPr>
        <p:spPr>
          <a:xfrm>
            <a:off x="2743200" y="3381973"/>
            <a:ext cx="1088136" cy="36576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6" name="Google Shape;1396;p90"/>
          <p:cNvSpPr/>
          <p:nvPr/>
        </p:nvSpPr>
        <p:spPr>
          <a:xfrm>
            <a:off x="2743200" y="3822192"/>
            <a:ext cx="1088136" cy="36576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7" name="Google Shape;1397;p90"/>
          <p:cNvSpPr/>
          <p:nvPr/>
        </p:nvSpPr>
        <p:spPr>
          <a:xfrm>
            <a:off x="2743200" y="4261104"/>
            <a:ext cx="1088136" cy="36576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98" name="Google Shape;1398;p90"/>
          <p:cNvGrpSpPr/>
          <p:nvPr/>
        </p:nvGrpSpPr>
        <p:grpSpPr>
          <a:xfrm>
            <a:off x="3831336" y="2075688"/>
            <a:ext cx="4764024" cy="365760"/>
            <a:chOff x="3831336" y="2075688"/>
            <a:chExt cx="4764024" cy="365760"/>
          </a:xfrm>
        </p:grpSpPr>
        <p:sp>
          <p:nvSpPr>
            <p:cNvPr id="1399" name="Google Shape;1399;p90"/>
            <p:cNvSpPr/>
            <p:nvPr/>
          </p:nvSpPr>
          <p:spPr>
            <a:xfrm>
              <a:off x="38313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0" name="Google Shape;1400;p90"/>
            <p:cNvSpPr/>
            <p:nvPr/>
          </p:nvSpPr>
          <p:spPr>
            <a:xfrm>
              <a:off x="47457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1" name="Google Shape;1401;p90"/>
            <p:cNvSpPr/>
            <p:nvPr/>
          </p:nvSpPr>
          <p:spPr>
            <a:xfrm>
              <a:off x="65745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2" name="Google Shape;1402;p90"/>
            <p:cNvSpPr/>
            <p:nvPr/>
          </p:nvSpPr>
          <p:spPr>
            <a:xfrm>
              <a:off x="56601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3" name="Google Shape;1403;p90"/>
            <p:cNvSpPr/>
            <p:nvPr/>
          </p:nvSpPr>
          <p:spPr>
            <a:xfrm>
              <a:off x="7488936" y="2075688"/>
              <a:ext cx="1106424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404" name="Google Shape;1404;p90"/>
          <p:cNvGrpSpPr/>
          <p:nvPr/>
        </p:nvGrpSpPr>
        <p:grpSpPr>
          <a:xfrm>
            <a:off x="3831336" y="2514600"/>
            <a:ext cx="4764024" cy="365760"/>
            <a:chOff x="3831336" y="2075688"/>
            <a:chExt cx="4764024" cy="365760"/>
          </a:xfrm>
        </p:grpSpPr>
        <p:sp>
          <p:nvSpPr>
            <p:cNvPr id="1405" name="Google Shape;1405;p90"/>
            <p:cNvSpPr/>
            <p:nvPr/>
          </p:nvSpPr>
          <p:spPr>
            <a:xfrm>
              <a:off x="38313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6" name="Google Shape;1406;p90"/>
            <p:cNvSpPr/>
            <p:nvPr/>
          </p:nvSpPr>
          <p:spPr>
            <a:xfrm>
              <a:off x="47457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7" name="Google Shape;1407;p90"/>
            <p:cNvSpPr/>
            <p:nvPr/>
          </p:nvSpPr>
          <p:spPr>
            <a:xfrm>
              <a:off x="65745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8" name="Google Shape;1408;p90"/>
            <p:cNvSpPr/>
            <p:nvPr/>
          </p:nvSpPr>
          <p:spPr>
            <a:xfrm>
              <a:off x="56601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9" name="Google Shape;1409;p90"/>
            <p:cNvSpPr/>
            <p:nvPr/>
          </p:nvSpPr>
          <p:spPr>
            <a:xfrm>
              <a:off x="7488936" y="2075688"/>
              <a:ext cx="1106424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42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410" name="Google Shape;1410;p90"/>
          <p:cNvGrpSpPr/>
          <p:nvPr/>
        </p:nvGrpSpPr>
        <p:grpSpPr>
          <a:xfrm>
            <a:off x="3831336" y="3383280"/>
            <a:ext cx="4764024" cy="365760"/>
            <a:chOff x="3831336" y="2075688"/>
            <a:chExt cx="4764024" cy="365760"/>
          </a:xfrm>
        </p:grpSpPr>
        <p:sp>
          <p:nvSpPr>
            <p:cNvPr id="1411" name="Google Shape;1411;p90"/>
            <p:cNvSpPr/>
            <p:nvPr/>
          </p:nvSpPr>
          <p:spPr>
            <a:xfrm>
              <a:off x="38313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2" name="Google Shape;1412;p90"/>
            <p:cNvSpPr/>
            <p:nvPr/>
          </p:nvSpPr>
          <p:spPr>
            <a:xfrm>
              <a:off x="47457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3" name="Google Shape;1413;p90"/>
            <p:cNvSpPr/>
            <p:nvPr/>
          </p:nvSpPr>
          <p:spPr>
            <a:xfrm>
              <a:off x="65745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4" name="Google Shape;1414;p90"/>
            <p:cNvSpPr/>
            <p:nvPr/>
          </p:nvSpPr>
          <p:spPr>
            <a:xfrm>
              <a:off x="56601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5" name="Google Shape;1415;p90"/>
            <p:cNvSpPr/>
            <p:nvPr/>
          </p:nvSpPr>
          <p:spPr>
            <a:xfrm>
              <a:off x="7488936" y="2075688"/>
              <a:ext cx="1106424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416" name="Google Shape;1416;p90"/>
          <p:cNvGrpSpPr/>
          <p:nvPr/>
        </p:nvGrpSpPr>
        <p:grpSpPr>
          <a:xfrm>
            <a:off x="3831336" y="2953512"/>
            <a:ext cx="4764024" cy="365760"/>
            <a:chOff x="3831336" y="2075688"/>
            <a:chExt cx="4764024" cy="365760"/>
          </a:xfrm>
        </p:grpSpPr>
        <p:sp>
          <p:nvSpPr>
            <p:cNvPr id="1417" name="Google Shape;1417;p90"/>
            <p:cNvSpPr/>
            <p:nvPr/>
          </p:nvSpPr>
          <p:spPr>
            <a:xfrm>
              <a:off x="38313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8" name="Google Shape;1418;p90"/>
            <p:cNvSpPr/>
            <p:nvPr/>
          </p:nvSpPr>
          <p:spPr>
            <a:xfrm>
              <a:off x="47457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9" name="Google Shape;1419;p90"/>
            <p:cNvSpPr/>
            <p:nvPr/>
          </p:nvSpPr>
          <p:spPr>
            <a:xfrm>
              <a:off x="5660136" y="2075688"/>
              <a:ext cx="2935224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+3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420" name="Google Shape;1420;p90"/>
          <p:cNvGrpSpPr/>
          <p:nvPr/>
        </p:nvGrpSpPr>
        <p:grpSpPr>
          <a:xfrm>
            <a:off x="3831336" y="3822192"/>
            <a:ext cx="4764024" cy="365760"/>
            <a:chOff x="3831336" y="2075688"/>
            <a:chExt cx="4764024" cy="365760"/>
          </a:xfrm>
        </p:grpSpPr>
        <p:sp>
          <p:nvSpPr>
            <p:cNvPr id="1421" name="Google Shape;1421;p90"/>
            <p:cNvSpPr/>
            <p:nvPr/>
          </p:nvSpPr>
          <p:spPr>
            <a:xfrm>
              <a:off x="38313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2" name="Google Shape;1422;p90"/>
            <p:cNvSpPr/>
            <p:nvPr/>
          </p:nvSpPr>
          <p:spPr>
            <a:xfrm>
              <a:off x="4745736" y="2075688"/>
              <a:ext cx="914400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23" name="Google Shape;1423;p90"/>
            <p:cNvSpPr/>
            <p:nvPr/>
          </p:nvSpPr>
          <p:spPr>
            <a:xfrm>
              <a:off x="5660136" y="2075688"/>
              <a:ext cx="2935224" cy="3657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-1</a:t>
              </a:r>
              <a:endParaRPr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424" name="Google Shape;1424;p9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9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Disassembly Practice Answer (4/9)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91"/>
          <p:cNvSpPr txBox="1"/>
          <p:nvPr>
            <p:ph idx="1" type="body"/>
          </p:nvPr>
        </p:nvSpPr>
        <p:spPr>
          <a:xfrm>
            <a:off x="365760" y="1600199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	Instruction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0x00400000 	or   $2,$0,$0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0x00400004	slt  $8,$0,$5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0x00400008 	beq  $8,$0,3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0x0040000C 	add  $2,$2,$4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0x00400010 	addi $5,$5,-1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0x00400014 	j    0x0100001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0x00400018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Translate to MIPS instructions (write in addrs) </a:t>
            </a:r>
            <a:endParaRPr/>
          </a:p>
        </p:txBody>
      </p:sp>
      <p:sp>
        <p:nvSpPr>
          <p:cNvPr id="1433" name="Google Shape;1433;p9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9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9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Disassembly Practice Answer (5/9)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92"/>
          <p:cNvSpPr txBox="1"/>
          <p:nvPr>
            <p:ph idx="1" type="body"/>
          </p:nvPr>
        </p:nvSpPr>
        <p:spPr>
          <a:xfrm>
            <a:off x="365760" y="1600199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	Instruction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0x00400000 	or   $v0,$0,$0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0x00400004	slt  $t0,$0,$a1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0x00400008 	beq  $t0,$0,3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0x0040000C 	add  $v0,$v0,$a0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0x00400010 	addi $a1,$a1,-1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0x00400014 	j    0x0100001 # addr: 0x0400004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0x00400018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Translate to MIPS instructions (write in addrs) </a:t>
            </a:r>
            <a:endParaRPr/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More readable with register names</a:t>
            </a:r>
            <a:endParaRPr/>
          </a:p>
        </p:txBody>
      </p:sp>
      <p:sp>
        <p:nvSpPr>
          <p:cNvPr id="1442" name="Google Shape;1442;p9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9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9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Disassembly Practice Answer (6/9)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93"/>
          <p:cNvSpPr txBox="1"/>
          <p:nvPr>
            <p:ph idx="1" type="body"/>
          </p:nvPr>
        </p:nvSpPr>
        <p:spPr>
          <a:xfrm>
            <a:off x="365760" y="1600199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	Instruction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0x00400000 	      or   $v0,$0,$0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0x00400004	</a:t>
            </a:r>
            <a:r>
              <a:rPr b="0" i="0" lang="en-US" sz="24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slt  $t0,$0,$a1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0x00400008 	      beq  $t0,$0,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 b="0" i="0" sz="24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0x0040000C 	      add  $v0,$v0,$a0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0x00400010 	      addi $a1,$a1,-1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0x00400014	      j   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b="0" i="0" sz="24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0x00400018	</a:t>
            </a:r>
            <a:r>
              <a:rPr b="0" i="0" lang="en-US" sz="24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Exit:</a:t>
            </a:r>
            <a:endParaRPr b="0" i="0" sz="2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Translate to MIPS instructions (write in addrs) </a:t>
            </a:r>
            <a:endParaRPr/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Introduce labels</a:t>
            </a:r>
            <a:endParaRPr/>
          </a:p>
        </p:txBody>
      </p:sp>
      <p:sp>
        <p:nvSpPr>
          <p:cNvPr id="1451" name="Google Shape;1451;p9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9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9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Disassembly Practice Answer (7/9)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94"/>
          <p:cNvSpPr txBox="1"/>
          <p:nvPr>
            <p:ph idx="1" type="body"/>
          </p:nvPr>
        </p:nvSpPr>
        <p:spPr>
          <a:xfrm>
            <a:off x="365760" y="1600199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	Instruction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or   $v0,$0,$0   </a:t>
            </a:r>
            <a:r>
              <a:rPr b="0" i="0" lang="en-US" sz="2400" u="none" cap="none" strike="noStrike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$v0 to 0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slt  $t0,$0,$a1  </a:t>
            </a:r>
            <a:r>
              <a:rPr b="0" i="0" lang="en-US" sz="2400" u="none" cap="none" strike="noStrike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# $t0 = 0 if 0 &gt;= $a1</a:t>
            </a:r>
            <a:endParaRPr b="0" i="0" sz="2400" u="none" cap="none" strike="noStrike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beq  $t0,$0,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Exit </a:t>
            </a:r>
            <a:r>
              <a:rPr b="0" i="0" lang="en-US" sz="2400" u="none" cap="none" strike="noStrike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# exit if $a1 &lt;= 0</a:t>
            </a:r>
            <a:endParaRPr b="0" i="0" sz="2400" u="none" cap="none" strike="noStrike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add  $v0,$v0,$a0 </a:t>
            </a:r>
            <a:r>
              <a:rPr b="0" i="0" lang="en-US" sz="2400" u="none" cap="none" strike="noStrike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# $v0 += $a0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addi $a1,$a1,-1  </a:t>
            </a:r>
            <a:r>
              <a:rPr b="0" i="0" lang="en-US" sz="2400" u="none" cap="none" strike="noStrike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# decrement $a1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j    </a:t>
            </a:r>
            <a:r>
              <a:rPr b="0" i="0" lang="en-US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b="0" i="0" sz="24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Exit:</a:t>
            </a:r>
            <a:endParaRPr b="0" i="0" sz="2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Translate to MIPS instructions (write in addrs) </a:t>
            </a:r>
            <a:endParaRPr/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does it do?</a:t>
            </a:r>
            <a:endParaRPr/>
          </a:p>
        </p:txBody>
      </p:sp>
      <p:sp>
        <p:nvSpPr>
          <p:cNvPr id="1460" name="Google Shape;1460;p9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9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9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Disassembly Practice Answer (8/9)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95"/>
          <p:cNvSpPr txBox="1"/>
          <p:nvPr>
            <p:ph idx="1" type="body"/>
          </p:nvPr>
        </p:nvSpPr>
        <p:spPr>
          <a:xfrm>
            <a:off x="365760" y="1600199"/>
            <a:ext cx="8412480" cy="49377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11" r="0" t="-7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9" name="Google Shape;1469;p9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9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9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Disassembly Practice Answer (9/9)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96"/>
          <p:cNvSpPr txBox="1"/>
          <p:nvPr>
            <p:ph idx="1" type="body"/>
          </p:nvPr>
        </p:nvSpPr>
        <p:spPr>
          <a:xfrm>
            <a:off x="365760" y="1600199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naïve multiplication: returns m*n */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multiply(int m, int n)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p; /* product */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for(p = 0; n-- &gt; 0; p += m) 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Translate into C code</a:t>
            </a:r>
            <a:endParaRPr/>
          </a:p>
          <a:p>
            <a:pPr indent="-6350" lvl="1" marL="4000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One of many possible ways to write this</a:t>
            </a:r>
            <a:endParaRPr/>
          </a:p>
        </p:txBody>
      </p:sp>
      <p:sp>
        <p:nvSpPr>
          <p:cNvPr id="1478" name="Google Shape;1478;p9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9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9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457200" y="46047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 Formats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457200" y="685800"/>
            <a:ext cx="82296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R-Format:</a:t>
            </a:r>
            <a:r>
              <a:rPr lang="en-US"/>
              <a:t>  Register instructions -- good for instructions with ~3 register inputs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I-Format: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instructions with immediates,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(offset is immediate), and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bne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shift instructions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J-Format: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not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jr</a:t>
            </a:r>
            <a:endParaRPr/>
          </a:p>
        </p:txBody>
      </p:sp>
      <p:grpSp>
        <p:nvGrpSpPr>
          <p:cNvPr id="275" name="Google Shape;275;p35"/>
          <p:cNvGrpSpPr/>
          <p:nvPr/>
        </p:nvGrpSpPr>
        <p:grpSpPr>
          <a:xfrm>
            <a:off x="0" y="4499850"/>
            <a:ext cx="9144038" cy="2371500"/>
            <a:chOff x="0" y="4499850"/>
            <a:chExt cx="9144038" cy="2371500"/>
          </a:xfrm>
        </p:grpSpPr>
        <p:grpSp>
          <p:nvGrpSpPr>
            <p:cNvPr id="276" name="Google Shape;276;p35"/>
            <p:cNvGrpSpPr/>
            <p:nvPr/>
          </p:nvGrpSpPr>
          <p:grpSpPr>
            <a:xfrm>
              <a:off x="621792" y="4587240"/>
              <a:ext cx="7900488" cy="457200"/>
              <a:chOff x="457200" y="4572000"/>
              <a:chExt cx="7900488" cy="457200"/>
            </a:xfrm>
          </p:grpSpPr>
          <p:sp>
            <p:nvSpPr>
              <p:cNvPr id="277" name="Google Shape;277;p35"/>
              <p:cNvSpPr/>
              <p:nvPr/>
            </p:nvSpPr>
            <p:spPr>
              <a:xfrm>
                <a:off x="457200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8" name="Google Shape;278;p35"/>
              <p:cNvSpPr/>
              <p:nvPr/>
            </p:nvSpPr>
            <p:spPr>
              <a:xfrm>
                <a:off x="6876288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9" name="Google Shape;279;p35"/>
              <p:cNvSpPr/>
              <p:nvPr/>
            </p:nvSpPr>
            <p:spPr>
              <a:xfrm>
                <a:off x="193852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80" name="Google Shape;280;p35"/>
              <p:cNvSpPr/>
              <p:nvPr/>
            </p:nvSpPr>
            <p:spPr>
              <a:xfrm>
                <a:off x="317296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81" name="Google Shape;281;p35"/>
              <p:cNvSpPr/>
              <p:nvPr/>
            </p:nvSpPr>
            <p:spPr>
              <a:xfrm>
                <a:off x="440740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82" name="Google Shape;282;p35"/>
              <p:cNvSpPr/>
              <p:nvPr/>
            </p:nvSpPr>
            <p:spPr>
              <a:xfrm>
                <a:off x="564184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pic>
          <p:nvPicPr>
            <p:cNvPr id="283" name="Google Shape;283;p35"/>
            <p:cNvPicPr preferRelativeResize="0"/>
            <p:nvPr/>
          </p:nvPicPr>
          <p:blipFill rotWithShape="1">
            <a:blip r:embed="rId3">
              <a:alphaModFix/>
            </a:blip>
            <a:srcRect b="0" l="0" r="0" t="3128"/>
            <a:stretch/>
          </p:blipFill>
          <p:spPr>
            <a:xfrm>
              <a:off x="0" y="4513200"/>
              <a:ext cx="9144000" cy="234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35"/>
            <p:cNvSpPr/>
            <p:nvPr/>
          </p:nvSpPr>
          <p:spPr>
            <a:xfrm>
              <a:off x="38" y="4499850"/>
              <a:ext cx="9144000" cy="2371500"/>
            </a:xfrm>
            <a:prstGeom prst="rect">
              <a:avLst/>
            </a:prstGeom>
            <a:solidFill>
              <a:srgbClr val="00FF00">
                <a:alpha val="3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Stored-Program Concept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R-Format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Your Feedback!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I-Format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Branching and PC-Relative Addressing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J-Format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Assembly Practice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Bonus:  Disassembly Practice</a:t>
            </a:r>
            <a:endParaRPr/>
          </a:p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R-Format Instructions (1/4)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457200" y="1256700"/>
            <a:ext cx="8229600" cy="51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“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of the following number of bits each:  6 + 5 + 5 + 5 + 5 + 6 = 32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field has a name: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field is viewed as its own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</a:t>
            </a:r>
            <a:endParaRPr b="0" i="0" sz="3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5-bit fields can represent any number 0-31,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6-bit fields can represent any number 0-63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" name="Google Shape;301;p37"/>
          <p:cNvGrpSpPr/>
          <p:nvPr/>
        </p:nvGrpSpPr>
        <p:grpSpPr>
          <a:xfrm>
            <a:off x="351068" y="2087880"/>
            <a:ext cx="8349858" cy="822960"/>
            <a:chOff x="351068" y="2048256"/>
            <a:chExt cx="8349858" cy="822960"/>
          </a:xfrm>
        </p:grpSpPr>
        <p:sp>
          <p:nvSpPr>
            <p:cNvPr id="302" name="Google Shape;302;p37"/>
            <p:cNvSpPr txBox="1"/>
            <p:nvPr/>
          </p:nvSpPr>
          <p:spPr>
            <a:xfrm>
              <a:off x="351068" y="2049238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3" name="Google Shape;303;p37"/>
            <p:cNvSpPr txBox="1"/>
            <p:nvPr/>
          </p:nvSpPr>
          <p:spPr>
            <a:xfrm>
              <a:off x="8331926" y="2048256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304" name="Google Shape;304;p37"/>
            <p:cNvGrpSpPr/>
            <p:nvPr/>
          </p:nvGrpSpPr>
          <p:grpSpPr>
            <a:xfrm>
              <a:off x="621792" y="2414016"/>
              <a:ext cx="7900488" cy="457200"/>
              <a:chOff x="457200" y="4572000"/>
              <a:chExt cx="7900488" cy="457200"/>
            </a:xfrm>
          </p:grpSpPr>
          <p:sp>
            <p:nvSpPr>
              <p:cNvPr id="305" name="Google Shape;305;p37"/>
              <p:cNvSpPr/>
              <p:nvPr/>
            </p:nvSpPr>
            <p:spPr>
              <a:xfrm>
                <a:off x="457200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>
                <a:off x="6876288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193852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08" name="Google Shape;308;p37"/>
              <p:cNvSpPr/>
              <p:nvPr/>
            </p:nvSpPr>
            <p:spPr>
              <a:xfrm>
                <a:off x="317296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440740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564184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311" name="Google Shape;311;p37"/>
          <p:cNvGrpSpPr/>
          <p:nvPr/>
        </p:nvGrpSpPr>
        <p:grpSpPr>
          <a:xfrm>
            <a:off x="351069" y="3444240"/>
            <a:ext cx="8349858" cy="822960"/>
            <a:chOff x="351069" y="3383280"/>
            <a:chExt cx="8349858" cy="822960"/>
          </a:xfrm>
        </p:grpSpPr>
        <p:grpSp>
          <p:nvGrpSpPr>
            <p:cNvPr id="312" name="Google Shape;312;p37"/>
            <p:cNvGrpSpPr/>
            <p:nvPr/>
          </p:nvGrpSpPr>
          <p:grpSpPr>
            <a:xfrm>
              <a:off x="621792" y="3749040"/>
              <a:ext cx="7900488" cy="457200"/>
              <a:chOff x="457200" y="4572000"/>
              <a:chExt cx="7900488" cy="457200"/>
            </a:xfrm>
          </p:grpSpPr>
          <p:sp>
            <p:nvSpPr>
              <p:cNvPr id="313" name="Google Shape;313;p37"/>
              <p:cNvSpPr/>
              <p:nvPr/>
            </p:nvSpPr>
            <p:spPr>
              <a:xfrm>
                <a:off x="457200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opcode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6876288" y="4572000"/>
                <a:ext cx="14814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funct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193852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rs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317296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440740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rd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18" name="Google Shape;318;p37"/>
              <p:cNvSpPr/>
              <p:nvPr/>
            </p:nvSpPr>
            <p:spPr>
              <a:xfrm>
                <a:off x="5641848" y="4572000"/>
                <a:ext cx="1234500" cy="457200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shamt</a:t>
                </a:r>
                <a:endParaRPr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319" name="Google Shape;319;p37"/>
            <p:cNvSpPr txBox="1"/>
            <p:nvPr/>
          </p:nvSpPr>
          <p:spPr>
            <a:xfrm>
              <a:off x="351069" y="3383280"/>
              <a:ext cx="5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" name="Google Shape;320;p37"/>
            <p:cNvSpPr txBox="1"/>
            <p:nvPr/>
          </p:nvSpPr>
          <p:spPr>
            <a:xfrm>
              <a:off x="8331927" y="3383280"/>
              <a:ext cx="369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321" name="Google Shape;3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87639" y="122238"/>
            <a:ext cx="240039" cy="3016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6/2</a:t>
            </a:r>
            <a:r>
              <a:rPr lang="en-US"/>
              <a:t>8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61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S61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