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5441B5-EC18-4850-AB64-386B7928F58C}">
  <a:tblStyle styleId="{FA5441B5-EC18-4850-AB64-386B7928F5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339944A-3A0C-4746-9DE3-02B79EF4375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550863" y="4559302"/>
            <a:ext cx="630396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975" lIns="95625" spcFirstLastPara="1" rIns="95625" wrap="square" tIns="46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Ideas: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 of Representation &amp; Interpretation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Trends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Locality &amp; the Memory Hierarchy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Measurement &amp; Improvement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Dependability via Redundancy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274763" y="617538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1160463" y="587375"/>
            <a:ext cx="4551362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516211" y="4342778"/>
            <a:ext cx="5909289" cy="41151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Extremely simple datapath (J-format/target address?).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is the opcode?  Where are the MUXes?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8b007e71_0_340:notes"/>
          <p:cNvSpPr/>
          <p:nvPr>
            <p:ph idx="2" type="sldImg"/>
          </p:nvPr>
        </p:nvSpPr>
        <p:spPr>
          <a:xfrm>
            <a:off x="1144588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8b007e7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e8b007e71_0_3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3:notes"/>
          <p:cNvSpPr/>
          <p:nvPr>
            <p:ph idx="2" type="sldImg"/>
          </p:nvPr>
        </p:nvSpPr>
        <p:spPr>
          <a:xfrm>
            <a:off x="1160463" y="587375"/>
            <a:ext cx="4551362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33:notes"/>
          <p:cNvSpPr txBox="1"/>
          <p:nvPr>
            <p:ph idx="1" type="body"/>
          </p:nvPr>
        </p:nvSpPr>
        <p:spPr>
          <a:xfrm>
            <a:off x="516211" y="4342778"/>
            <a:ext cx="5909289" cy="41151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5:notes"/>
          <p:cNvSpPr/>
          <p:nvPr>
            <p:ph idx="2" type="sldImg"/>
          </p:nvPr>
        </p:nvSpPr>
        <p:spPr>
          <a:xfrm>
            <a:off x="1158875" y="587375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7" name="Google Shape;727;p35:notes"/>
          <p:cNvSpPr txBox="1"/>
          <p:nvPr>
            <p:ph idx="1" type="body"/>
          </p:nvPr>
        </p:nvSpPr>
        <p:spPr>
          <a:xfrm>
            <a:off x="515937" y="4343400"/>
            <a:ext cx="5910261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:notes"/>
          <p:cNvSpPr/>
          <p:nvPr>
            <p:ph idx="2" type="sldImg"/>
          </p:nvPr>
        </p:nvSpPr>
        <p:spPr>
          <a:xfrm>
            <a:off x="1158875" y="587375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6" name="Google Shape;736;p37:notes"/>
          <p:cNvSpPr txBox="1"/>
          <p:nvPr>
            <p:ph idx="1" type="body"/>
          </p:nvPr>
        </p:nvSpPr>
        <p:spPr>
          <a:xfrm>
            <a:off x="515937" y="4343400"/>
            <a:ext cx="5910261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9:notes"/>
          <p:cNvSpPr/>
          <p:nvPr>
            <p:ph idx="2" type="sldImg"/>
          </p:nvPr>
        </p:nvSpPr>
        <p:spPr>
          <a:xfrm>
            <a:off x="1158875" y="587375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05" name="Google Shape;805;p39:notes"/>
          <p:cNvSpPr txBox="1"/>
          <p:nvPr>
            <p:ph idx="1" type="body"/>
          </p:nvPr>
        </p:nvSpPr>
        <p:spPr>
          <a:xfrm>
            <a:off x="515937" y="4343400"/>
            <a:ext cx="5910261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1:notes"/>
          <p:cNvSpPr/>
          <p:nvPr>
            <p:ph idx="2" type="sldImg"/>
          </p:nvPr>
        </p:nvSpPr>
        <p:spPr>
          <a:xfrm>
            <a:off x="1158875" y="587375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14" name="Google Shape;814;p41:notes"/>
          <p:cNvSpPr txBox="1"/>
          <p:nvPr>
            <p:ph idx="1" type="body"/>
          </p:nvPr>
        </p:nvSpPr>
        <p:spPr>
          <a:xfrm>
            <a:off x="515937" y="4343400"/>
            <a:ext cx="5910261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3:notes"/>
          <p:cNvSpPr/>
          <p:nvPr>
            <p:ph idx="2" type="sldImg"/>
          </p:nvPr>
        </p:nvSpPr>
        <p:spPr>
          <a:xfrm>
            <a:off x="1158875" y="587375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81" name="Google Shape;881;p43:notes"/>
          <p:cNvSpPr txBox="1"/>
          <p:nvPr>
            <p:ph idx="1" type="body"/>
          </p:nvPr>
        </p:nvSpPr>
        <p:spPr>
          <a:xfrm>
            <a:off x="515937" y="4343400"/>
            <a:ext cx="5910261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5:notes"/>
          <p:cNvSpPr/>
          <p:nvPr>
            <p:ph idx="2" type="sldImg"/>
          </p:nvPr>
        </p:nvSpPr>
        <p:spPr>
          <a:xfrm>
            <a:off x="1158875" y="587375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90" name="Google Shape;890;p45:notes"/>
          <p:cNvSpPr txBox="1"/>
          <p:nvPr>
            <p:ph idx="1" type="body"/>
          </p:nvPr>
        </p:nvSpPr>
        <p:spPr>
          <a:xfrm>
            <a:off x="515937" y="4343400"/>
            <a:ext cx="5910261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3c3a7f928_0_674:notes"/>
          <p:cNvSpPr/>
          <p:nvPr>
            <p:ph idx="2" type="sldImg"/>
          </p:nvPr>
        </p:nvSpPr>
        <p:spPr>
          <a:xfrm>
            <a:off x="1144588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g23c3a7f928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3c3a7f928_0_6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8b007e71_0_120:notes"/>
          <p:cNvSpPr/>
          <p:nvPr>
            <p:ph idx="2" type="sldImg"/>
          </p:nvPr>
        </p:nvSpPr>
        <p:spPr>
          <a:xfrm>
            <a:off x="1144588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8b007e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8b007e71_0_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3c5a24e20_0_0:notes"/>
          <p:cNvSpPr/>
          <p:nvPr>
            <p:ph idx="2" type="sldImg"/>
          </p:nvPr>
        </p:nvSpPr>
        <p:spPr>
          <a:xfrm>
            <a:off x="1144588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5" name="Google Shape;1035;g23c5a24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23c5a24e2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2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23" name="Google Shape;112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4950" lIns="89925" spcFirstLastPara="1" rIns="89925" wrap="square" tIns="44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5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55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7:notes"/>
          <p:cNvSpPr/>
          <p:nvPr>
            <p:ph idx="2" type="sldImg"/>
          </p:nvPr>
        </p:nvSpPr>
        <p:spPr>
          <a:xfrm>
            <a:off x="1160463" y="587375"/>
            <a:ext cx="4551362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37" name="Google Shape;1237;p57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9:notes"/>
          <p:cNvSpPr/>
          <p:nvPr>
            <p:ph idx="2" type="sldImg"/>
          </p:nvPr>
        </p:nvSpPr>
        <p:spPr>
          <a:xfrm>
            <a:off x="1160463" y="587375"/>
            <a:ext cx="4551362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47" name="Google Shape;1247;p59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63:notes"/>
          <p:cNvSpPr/>
          <p:nvPr>
            <p:ph idx="2" type="sldImg"/>
          </p:nvPr>
        </p:nvSpPr>
        <p:spPr>
          <a:xfrm>
            <a:off x="1160463" y="587375"/>
            <a:ext cx="4551362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56" name="Google Shape;1256;p63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5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65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7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67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b007e71_0_281:notes"/>
          <p:cNvSpPr/>
          <p:nvPr>
            <p:ph idx="2" type="sldImg"/>
          </p:nvPr>
        </p:nvSpPr>
        <p:spPr>
          <a:xfrm>
            <a:off x="1144588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b007e7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e8b007e71_0_2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9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69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3c3a7f928_0_753:notes"/>
          <p:cNvSpPr/>
          <p:nvPr>
            <p:ph idx="2" type="sldImg"/>
          </p:nvPr>
        </p:nvSpPr>
        <p:spPr>
          <a:xfrm>
            <a:off x="1144588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3c3a7f92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g23c3a7f928_0_7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71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72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73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73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75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7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77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79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79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81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81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23c5458f64_1_0:notes"/>
          <p:cNvSpPr txBox="1"/>
          <p:nvPr>
            <p:ph idx="1" type="body"/>
          </p:nvPr>
        </p:nvSpPr>
        <p:spPr>
          <a:xfrm>
            <a:off x="515938" y="4343400"/>
            <a:ext cx="59103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g23c5458f64_1_0:notes"/>
          <p:cNvSpPr/>
          <p:nvPr>
            <p:ph idx="2" type="sldImg"/>
          </p:nvPr>
        </p:nvSpPr>
        <p:spPr>
          <a:xfrm>
            <a:off x="1163638" y="588963"/>
            <a:ext cx="45498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8b007e71_0_325:notes"/>
          <p:cNvSpPr/>
          <p:nvPr>
            <p:ph idx="2" type="sldImg"/>
          </p:nvPr>
        </p:nvSpPr>
        <p:spPr>
          <a:xfrm>
            <a:off x="1144588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8b007e7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e8b007e71_0_3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83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83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85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85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87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87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89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89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91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91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93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Google Shape;2208;p93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23c5458f64_1_86:notes"/>
          <p:cNvSpPr txBox="1"/>
          <p:nvPr>
            <p:ph idx="1" type="body"/>
          </p:nvPr>
        </p:nvSpPr>
        <p:spPr>
          <a:xfrm>
            <a:off x="515938" y="4343400"/>
            <a:ext cx="59103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g23c5458f64_1_86:notes"/>
          <p:cNvSpPr/>
          <p:nvPr>
            <p:ph idx="2" type="sldImg"/>
          </p:nvPr>
        </p:nvSpPr>
        <p:spPr>
          <a:xfrm>
            <a:off x="1163638" y="588963"/>
            <a:ext cx="45498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9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98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9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62050" y="698500"/>
            <a:ext cx="4535488" cy="340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515939" y="4343400"/>
            <a:ext cx="5910262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10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68" name="Google Shape;2368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4950" lIns="89925" spcFirstLastPara="1" rIns="89925" wrap="square" tIns="44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102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10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104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10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6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10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107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0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p109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2" name="Google Shape;3722;p109:notes"/>
          <p:cNvSpPr/>
          <p:nvPr>
            <p:ph idx="2" type="sldImg"/>
          </p:nvPr>
        </p:nvSpPr>
        <p:spPr>
          <a:xfrm>
            <a:off x="1163638" y="588963"/>
            <a:ext cx="4549775" cy="341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111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35" name="Google Shape;3835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4950" lIns="89925" spcFirstLastPara="1" rIns="89925" wrap="square" tIns="44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1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7" name="Google Shape;3857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8" name="Google Shape;3858;p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4950" lIns="89925" spcFirstLastPara="1" rIns="89925" wrap="square" tIns="44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4950" lIns="89925" spcFirstLastPara="1" rIns="89925" wrap="square" tIns="44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Unsigned: still use signed subtraction procedure (flip bits &amp; add 1).  When doing x-x, get all 1s plus 1, which leads to carry-out.  If y&gt;x in x-y, then fewer 1s in sum, so no carry-out.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b="0" i="1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5160" y="182880"/>
            <a:ext cx="659367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2286000" y="3474720"/>
            <a:ext cx="685800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 showMasterSp="0">
  <p:cSld name="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 showMasterSp="0">
  <p:cSld name="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1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MIPS CPU Datapath, Control Intro</a:t>
            </a:r>
            <a:endParaRPr b="0" i="1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/>
              <a:t>Rebecca Herman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44240"/>
            <a:ext cx="4372485" cy="326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875" y="3444250"/>
            <a:ext cx="4372475" cy="327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Signed Overflow Examples (4-bit)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from two positive numbers: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0111 + 0111, 0111 + 0001, 0100 + 0100.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Carry-out from the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MSB (but not MSB)</a:t>
            </a:r>
            <a:endParaRPr/>
          </a:p>
          <a:p>
            <a:pPr indent="-342900" lvl="2" marL="12573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+ pos ≠ neg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from two negative numbers: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+ 1000, 1000 + 1111, 1011 + 1011.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Carry-out from the MSB (but not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MSB)</a:t>
            </a:r>
            <a:endParaRPr/>
          </a:p>
          <a:p>
            <a:pPr indent="-342900" lvl="2" marL="12573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 + neg ≠ pos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for signed overflow: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XOR C</a:t>
            </a:r>
            <a:r>
              <a:rPr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3680" y="5264442"/>
            <a:ext cx="242570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5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Great Idea #1: Levels of </a:t>
            </a:r>
            <a:br>
              <a:rPr b="0" i="0" lang="en-US" sz="3959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Representation &amp; Interpretation</a:t>
            </a:r>
            <a:endParaRPr b="0" i="0" sz="3959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>
            <p:ph idx="4294967295" type="body"/>
          </p:nvPr>
        </p:nvSpPr>
        <p:spPr>
          <a:xfrm>
            <a:off x="5295900" y="2197100"/>
            <a:ext cx="3848100" cy="89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lw	  $t0, 0($2)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lw	  $t1, 4($2)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sw	  $t1, 0($2)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sw	  $t0, 4($2)</a:t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1028700" y="1435290"/>
            <a:ext cx="2590800" cy="52911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Higher-Level Language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(e.g.  C)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1028700" y="2393659"/>
            <a:ext cx="2590800" cy="52911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Assembly Language Program (e.g.  MIPS)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1028700" y="3295840"/>
            <a:ext cx="2590800" cy="52219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Machine Language Program (MIPS)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304800" y="4616640"/>
            <a:ext cx="4038600" cy="53886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 Architecture Description</a:t>
            </a:r>
            <a:b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(e.g.  block diagrams)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81" name="Google Shape;281;p25"/>
          <p:cNvCxnSpPr/>
          <p:nvPr/>
        </p:nvCxnSpPr>
        <p:spPr>
          <a:xfrm>
            <a:off x="2327148" y="1984413"/>
            <a:ext cx="0" cy="4000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82" name="Google Shape;282;p25"/>
          <p:cNvSpPr/>
          <p:nvPr/>
        </p:nvSpPr>
        <p:spPr>
          <a:xfrm>
            <a:off x="2413000" y="2019680"/>
            <a:ext cx="1308100" cy="2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2413000" y="2953586"/>
            <a:ext cx="1435100" cy="2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/>
          </a:p>
        </p:txBody>
      </p:sp>
      <p:cxnSp>
        <p:nvCxnSpPr>
          <p:cNvPr id="284" name="Google Shape;284;p25"/>
          <p:cNvCxnSpPr/>
          <p:nvPr/>
        </p:nvCxnSpPr>
        <p:spPr>
          <a:xfrm>
            <a:off x="2355723" y="3841940"/>
            <a:ext cx="0" cy="77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85" name="Google Shape;285;p25"/>
          <p:cNvSpPr/>
          <p:nvPr/>
        </p:nvSpPr>
        <p:spPr>
          <a:xfrm>
            <a:off x="558800" y="4045520"/>
            <a:ext cx="1676400" cy="52424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Interpretation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4624585" y="1345034"/>
            <a:ext cx="3086100" cy="70963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91425" spcFirstLastPara="1" rIns="91425" wrap="square" tIns="25400">
            <a:noAutofit/>
          </a:bodyPr>
          <a:lstStyle/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v[k];</a:t>
            </a:r>
            <a:endParaRPr/>
          </a:p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v[k] = v[k+1];</a:t>
            </a:r>
            <a:endParaRPr/>
          </a:p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v[k+1] = temp;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4624585" y="3125450"/>
            <a:ext cx="3427219" cy="95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0000 1001 1100 0110 1010 1111 0101 1000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1010 1111 0101 1000 0000 1001 1100 0110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1100 0110 1010 1111 0101 1000 0000 1001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0101 1000 0000 1001 1100 0110 1010 1111 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 flipH="1">
            <a:off x="2327148" y="2929318"/>
            <a:ext cx="3175" cy="3665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90" name="Google Shape;290;p25"/>
          <p:cNvSpPr/>
          <p:nvPr/>
        </p:nvSpPr>
        <p:spPr>
          <a:xfrm>
            <a:off x="469900" y="5880478"/>
            <a:ext cx="3708400" cy="53886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Logic Circuit Description</a:t>
            </a:r>
            <a:b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(Circuit Schematic Diagrams)</a:t>
            </a: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2355723" y="5154988"/>
            <a:ext cx="0" cy="7254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92" name="Google Shape;292;p25"/>
          <p:cNvSpPr/>
          <p:nvPr/>
        </p:nvSpPr>
        <p:spPr>
          <a:xfrm>
            <a:off x="254000" y="5267515"/>
            <a:ext cx="1981200" cy="52424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Implementation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182880" y="4041645"/>
            <a:ext cx="8869680" cy="2560320"/>
          </a:xfrm>
          <a:prstGeom prst="rect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37150">
            <a:noAutofit/>
          </a:bodyPr>
          <a:lstStyle/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are here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Datapath Overview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Design and Components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Assembling the Datapath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Introduction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Rest of Control Examples</a:t>
            </a:r>
            <a:endParaRPr/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/>
          <p:nvPr/>
        </p:nvSpPr>
        <p:spPr>
          <a:xfrm>
            <a:off x="4468813" y="1690688"/>
            <a:ext cx="10271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2263775" y="2644775"/>
            <a:ext cx="12144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datapath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972175" y="2632075"/>
            <a:ext cx="10128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</a:t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4805363" y="3648075"/>
            <a:ext cx="1528762" cy="550863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b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registers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6208713" y="3660775"/>
            <a:ext cx="2166937" cy="550863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combinational</a:t>
            </a:r>
            <a:b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</a:t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1838325" y="3722688"/>
            <a:ext cx="1365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multiplexer</a:t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3203575" y="3735388"/>
            <a:ext cx="13906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comparator</a:t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760413" y="3584575"/>
            <a:ext cx="9271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  <a:b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registers</a:t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3503613" y="5038725"/>
            <a:ext cx="1065212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</a:t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5118100" y="5038725"/>
            <a:ext cx="8413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</a:t>
            </a:r>
            <a:endParaRPr/>
          </a:p>
        </p:txBody>
      </p:sp>
      <p:cxnSp>
        <p:nvCxnSpPr>
          <p:cNvPr id="319" name="Google Shape;319;p27"/>
          <p:cNvCxnSpPr/>
          <p:nvPr/>
        </p:nvCxnSpPr>
        <p:spPr>
          <a:xfrm>
            <a:off x="4849813" y="1973263"/>
            <a:ext cx="1428750" cy="7032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Google Shape;320;p27"/>
          <p:cNvCxnSpPr/>
          <p:nvPr/>
        </p:nvCxnSpPr>
        <p:spPr>
          <a:xfrm flipH="1">
            <a:off x="2784475" y="1962150"/>
            <a:ext cx="2052638" cy="6889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27"/>
          <p:cNvCxnSpPr/>
          <p:nvPr/>
        </p:nvCxnSpPr>
        <p:spPr>
          <a:xfrm flipH="1">
            <a:off x="2406650" y="2963863"/>
            <a:ext cx="252413" cy="7778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27"/>
          <p:cNvCxnSpPr/>
          <p:nvPr/>
        </p:nvCxnSpPr>
        <p:spPr>
          <a:xfrm>
            <a:off x="2659063" y="2938463"/>
            <a:ext cx="1100137" cy="841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27"/>
          <p:cNvCxnSpPr/>
          <p:nvPr/>
        </p:nvCxnSpPr>
        <p:spPr>
          <a:xfrm flipH="1">
            <a:off x="1317625" y="2927350"/>
            <a:ext cx="1354138" cy="7016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27"/>
          <p:cNvCxnSpPr/>
          <p:nvPr/>
        </p:nvCxnSpPr>
        <p:spPr>
          <a:xfrm>
            <a:off x="1192213" y="4105275"/>
            <a:ext cx="2655887" cy="939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p27"/>
          <p:cNvCxnSpPr/>
          <p:nvPr/>
        </p:nvCxnSpPr>
        <p:spPr>
          <a:xfrm flipH="1">
            <a:off x="3886200" y="4143375"/>
            <a:ext cx="1603375" cy="890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27"/>
          <p:cNvCxnSpPr/>
          <p:nvPr/>
        </p:nvCxnSpPr>
        <p:spPr>
          <a:xfrm flipH="1">
            <a:off x="5553075" y="2914650"/>
            <a:ext cx="776288" cy="7762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27"/>
          <p:cNvCxnSpPr/>
          <p:nvPr/>
        </p:nvCxnSpPr>
        <p:spPr>
          <a:xfrm>
            <a:off x="6353175" y="2914650"/>
            <a:ext cx="865188" cy="763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27"/>
          <p:cNvCxnSpPr/>
          <p:nvPr/>
        </p:nvCxnSpPr>
        <p:spPr>
          <a:xfrm>
            <a:off x="3759200" y="4029075"/>
            <a:ext cx="1604963" cy="1028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Google Shape;329;p27"/>
          <p:cNvCxnSpPr/>
          <p:nvPr/>
        </p:nvCxnSpPr>
        <p:spPr>
          <a:xfrm>
            <a:off x="2406650" y="4029075"/>
            <a:ext cx="2932113" cy="1041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27"/>
          <p:cNvCxnSpPr/>
          <p:nvPr/>
        </p:nvCxnSpPr>
        <p:spPr>
          <a:xfrm flipH="1">
            <a:off x="5414963" y="4143375"/>
            <a:ext cx="179070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27"/>
          <p:cNvSpPr/>
          <p:nvPr/>
        </p:nvSpPr>
        <p:spPr>
          <a:xfrm>
            <a:off x="3740150" y="5791200"/>
            <a:ext cx="18542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switching</a:t>
            </a:r>
            <a:b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networks</a:t>
            </a:r>
            <a:endParaRPr/>
          </a:p>
        </p:txBody>
      </p:sp>
      <p:cxnSp>
        <p:nvCxnSpPr>
          <p:cNvPr id="332" name="Google Shape;332;p27"/>
          <p:cNvCxnSpPr/>
          <p:nvPr/>
        </p:nvCxnSpPr>
        <p:spPr>
          <a:xfrm flipH="1">
            <a:off x="4800600" y="5346700"/>
            <a:ext cx="563563" cy="4254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27"/>
          <p:cNvCxnSpPr/>
          <p:nvPr/>
        </p:nvCxnSpPr>
        <p:spPr>
          <a:xfrm>
            <a:off x="3886200" y="5334000"/>
            <a:ext cx="638175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Google Shape;33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Hardware Design Hierarchy</a:t>
            </a:r>
            <a:endParaRPr/>
          </a:p>
        </p:txBody>
      </p:sp>
      <p:sp>
        <p:nvSpPr>
          <p:cNvPr id="335" name="Google Shape;33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1901439" y="2509838"/>
            <a:ext cx="1658938" cy="525462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7"/>
          <p:cNvGrpSpPr/>
          <p:nvPr/>
        </p:nvGrpSpPr>
        <p:grpSpPr>
          <a:xfrm>
            <a:off x="568209" y="1767680"/>
            <a:ext cx="1270117" cy="742158"/>
            <a:chOff x="7384649" y="5335930"/>
            <a:chExt cx="1270117" cy="742158"/>
          </a:xfrm>
        </p:grpSpPr>
        <p:sp>
          <p:nvSpPr>
            <p:cNvPr id="338" name="Google Shape;338;p27"/>
            <p:cNvSpPr txBox="1"/>
            <p:nvPr/>
          </p:nvSpPr>
          <p:spPr>
            <a:xfrm>
              <a:off x="7384649" y="5335930"/>
              <a:ext cx="9130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Today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27"/>
            <p:cNvCxnSpPr/>
            <p:nvPr/>
          </p:nvCxnSpPr>
          <p:spPr>
            <a:xfrm>
              <a:off x="8206546" y="5739713"/>
              <a:ext cx="448220" cy="338375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40" name="Google Shape;3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Processor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(CPU):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 Set Architecture (ISA) implemented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directly in hardware</a:t>
            </a:r>
            <a:endParaRPr b="1"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Datapath: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part of the processor that contains the hardware necessary to perform operations required by the processor (“the brawn”)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Control: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processor (also in hardware) which tells the datapath what needs to be done (“the brain”)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Executing an Instruction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generally, what steps do you take (order matters!) to figure out the effect/result of the next MIPS instruction?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instruction	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 $s0,$t0,$t1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instruction is it?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data			read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R[$t0]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R[$t1]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operation		calc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R[t0]+R[t1]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result			save into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$s0</a:t>
            </a:r>
            <a:endParaRPr/>
          </a:p>
          <a:p>
            <a:pPr indent="-3365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Generic Datapath Layout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457200" y="4572000"/>
            <a:ext cx="8229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up the process of “executing an instruction”</a:t>
            </a:r>
            <a:endParaRPr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phases easier to design and modify independently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30"/>
          <p:cNvGrpSpPr/>
          <p:nvPr/>
        </p:nvGrpSpPr>
        <p:grpSpPr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369" name="Google Shape;369;p30"/>
            <p:cNvSpPr txBox="1"/>
            <p:nvPr/>
          </p:nvSpPr>
          <p:spPr>
            <a:xfrm>
              <a:off x="732" y="2841"/>
              <a:ext cx="1272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370" name="Google Shape;370;p30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371" name="Google Shape;371;p30"/>
          <p:cNvGrpSpPr/>
          <p:nvPr/>
        </p:nvGrpSpPr>
        <p:grpSpPr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372" name="Google Shape;372;p30"/>
            <p:cNvSpPr txBox="1"/>
            <p:nvPr/>
          </p:nvSpPr>
          <p:spPr>
            <a:xfrm>
              <a:off x="676" y="2842"/>
              <a:ext cx="1406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3" name="Google Shape;373;p30"/>
            <p:cNvCxnSpPr/>
            <p:nvPr/>
          </p:nvCxnSpPr>
          <p:spPr>
            <a:xfrm>
              <a:off x="728" y="2832"/>
              <a:ext cx="1356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374" name="Google Shape;374;p30"/>
          <p:cNvGrpSpPr/>
          <p:nvPr/>
        </p:nvGrpSpPr>
        <p:grpSpPr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375" name="Google Shape;375;p30"/>
            <p:cNvSpPr txBox="1"/>
            <p:nvPr/>
          </p:nvSpPr>
          <p:spPr>
            <a:xfrm>
              <a:off x="786" y="2842"/>
              <a:ext cx="1127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376" name="Google Shape;376;p30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377" name="Google Shape;377;p30"/>
          <p:cNvGrpSpPr/>
          <p:nvPr/>
        </p:nvGrpSpPr>
        <p:grpSpPr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378" name="Google Shape;378;p30"/>
            <p:cNvSpPr txBox="1"/>
            <p:nvPr/>
          </p:nvSpPr>
          <p:spPr>
            <a:xfrm>
              <a:off x="271" y="2842"/>
              <a:ext cx="214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379" name="Google Shape;379;p30"/>
            <p:cNvCxnSpPr/>
            <p:nvPr/>
          </p:nvCxnSpPr>
          <p:spPr>
            <a:xfrm>
              <a:off x="730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380" name="Google Shape;380;p30"/>
          <p:cNvGrpSpPr/>
          <p:nvPr/>
        </p:nvGrpSpPr>
        <p:grpSpPr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381" name="Google Shape;381;p30"/>
            <p:cNvSpPr txBox="1"/>
            <p:nvPr/>
          </p:nvSpPr>
          <p:spPr>
            <a:xfrm>
              <a:off x="592" y="2842"/>
              <a:ext cx="1649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382" name="Google Shape;382;p30"/>
            <p:cNvCxnSpPr/>
            <p:nvPr/>
          </p:nvCxnSpPr>
          <p:spPr>
            <a:xfrm>
              <a:off x="729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sp>
        <p:nvSpPr>
          <p:cNvPr id="383" name="Google Shape;38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30"/>
          <p:cNvGrpSpPr/>
          <p:nvPr/>
        </p:nvGrpSpPr>
        <p:grpSpPr>
          <a:xfrm>
            <a:off x="548640" y="1600200"/>
            <a:ext cx="7315200" cy="2313400"/>
            <a:chOff x="548640" y="1600200"/>
            <a:chExt cx="7315200" cy="2313400"/>
          </a:xfrm>
        </p:grpSpPr>
        <p:grpSp>
          <p:nvGrpSpPr>
            <p:cNvPr id="386" name="Google Shape;386;p30"/>
            <p:cNvGrpSpPr/>
            <p:nvPr/>
          </p:nvGrpSpPr>
          <p:grpSpPr>
            <a:xfrm>
              <a:off x="548640" y="1600200"/>
              <a:ext cx="7315200" cy="2023184"/>
              <a:chOff x="533400" y="1968500"/>
              <a:chExt cx="7391400" cy="2698750"/>
            </a:xfrm>
          </p:grpSpPr>
          <p:sp>
            <p:nvSpPr>
              <p:cNvPr id="387" name="Google Shape;387;p30"/>
              <p:cNvSpPr/>
              <p:nvPr/>
            </p:nvSpPr>
            <p:spPr>
              <a:xfrm rot="-5400000">
                <a:off x="457348" y="2922095"/>
                <a:ext cx="1292913" cy="378809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390" name="Google Shape;390;p30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91" name="Google Shape;391;p30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2" name="Google Shape;392;p30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93" name="Google Shape;393;p30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94" name="Google Shape;394;p30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95" name="Google Shape;395;p30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0"/>
              <p:cNvSpPr txBox="1"/>
              <p:nvPr/>
            </p:nvSpPr>
            <p:spPr>
              <a:xfrm>
                <a:off x="3076333" y="2943226"/>
                <a:ext cx="395287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0"/>
              <p:cNvSpPr txBox="1"/>
              <p:nvPr/>
            </p:nvSpPr>
            <p:spPr>
              <a:xfrm>
                <a:off x="3079750" y="2562225"/>
                <a:ext cx="40957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grpSp>
            <p:nvGrpSpPr>
              <p:cNvPr id="398" name="Google Shape;398;p30"/>
              <p:cNvGrpSpPr/>
              <p:nvPr/>
            </p:nvGrpSpPr>
            <p:grpSpPr>
              <a:xfrm>
                <a:off x="5334000" y="2562225"/>
                <a:ext cx="1219200" cy="1524000"/>
                <a:chOff x="3648" y="1348"/>
                <a:chExt cx="768" cy="960"/>
              </a:xfrm>
            </p:grpSpPr>
            <p:sp>
              <p:nvSpPr>
                <p:cNvPr id="399" name="Google Shape;399;p30"/>
                <p:cNvSpPr/>
                <p:nvPr/>
              </p:nvSpPr>
              <p:spPr>
                <a:xfrm>
                  <a:off x="3648" y="1348"/>
                  <a:ext cx="528" cy="96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24000"/>
                      </a:lnTo>
                      <a:lnTo>
                        <a:pt x="120000" y="84000"/>
                      </a:lnTo>
                      <a:lnTo>
                        <a:pt x="0" y="120000"/>
                      </a:lnTo>
                      <a:lnTo>
                        <a:pt x="0" y="66000"/>
                      </a:lnTo>
                      <a:lnTo>
                        <a:pt x="10909" y="60000"/>
                      </a:lnTo>
                      <a:lnTo>
                        <a:pt x="0" y="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ALU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0" name="Google Shape;400;p30"/>
                <p:cNvCxnSpPr/>
                <p:nvPr/>
              </p:nvCxnSpPr>
              <p:spPr>
                <a:xfrm>
                  <a:off x="4176" y="1780"/>
                  <a:ext cx="24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401" name="Google Shape;401;p30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02" name="Google Shape;402;p30"/>
              <p:cNvCxnSpPr/>
              <p:nvPr/>
            </p:nvCxnSpPr>
            <p:spPr>
              <a:xfrm>
                <a:off x="3124200" y="3995738"/>
                <a:ext cx="2179638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03" name="Google Shape;403;p30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04" name="Google Shape;404;p30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405" name="Google Shape;405;p30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30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30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08" name="Google Shape;408;p30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30"/>
              <p:cNvCxnSpPr/>
              <p:nvPr/>
            </p:nvCxnSpPr>
            <p:spPr>
              <a:xfrm rot="10800000">
                <a:off x="7924800" y="1968500"/>
                <a:ext cx="0" cy="12795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30"/>
              <p:cNvCxnSpPr/>
              <p:nvPr/>
            </p:nvCxnSpPr>
            <p:spPr>
              <a:xfrm rot="10800000">
                <a:off x="3921125" y="1968500"/>
                <a:ext cx="400367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30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12" name="Google Shape;412;p30"/>
              <p:cNvSpPr txBox="1"/>
              <p:nvPr/>
            </p:nvSpPr>
            <p:spPr>
              <a:xfrm>
                <a:off x="3079750" y="3949700"/>
                <a:ext cx="66357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413" name="Google Shape;413;p30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14" name="Google Shape;414;p30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15" name="Google Shape;415;p30"/>
              <p:cNvCxnSpPr/>
              <p:nvPr/>
            </p:nvCxnSpPr>
            <p:spPr>
              <a:xfrm>
                <a:off x="3743325" y="3995738"/>
                <a:ext cx="0" cy="67151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30"/>
              <p:cNvCxnSpPr/>
              <p:nvPr/>
            </p:nvCxnSpPr>
            <p:spPr>
              <a:xfrm rot="10800000">
                <a:off x="1295400" y="4667250"/>
                <a:ext cx="244792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17" name="Google Shape;417;p30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30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30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420" name="Google Shape;420;p30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Overview (1/5)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1"/>
          <p:cNvSpPr txBox="1"/>
          <p:nvPr>
            <p:ph idx="1" type="body"/>
          </p:nvPr>
        </p:nvSpPr>
        <p:spPr>
          <a:xfrm>
            <a:off x="457200" y="4572000"/>
            <a:ext cx="8229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Fetch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(IF)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32-bit instruction from memory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PC (PC = PC + 4)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31"/>
          <p:cNvGrpSpPr/>
          <p:nvPr/>
        </p:nvGrpSpPr>
        <p:grpSpPr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429" name="Google Shape;429;p31"/>
            <p:cNvSpPr txBox="1"/>
            <p:nvPr/>
          </p:nvSpPr>
          <p:spPr>
            <a:xfrm>
              <a:off x="732" y="2841"/>
              <a:ext cx="1272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430" name="Google Shape;430;p31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431" name="Google Shape;431;p31"/>
          <p:cNvGrpSpPr/>
          <p:nvPr/>
        </p:nvGrpSpPr>
        <p:grpSpPr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432" name="Google Shape;432;p31"/>
            <p:cNvSpPr txBox="1"/>
            <p:nvPr/>
          </p:nvSpPr>
          <p:spPr>
            <a:xfrm>
              <a:off x="676" y="2842"/>
              <a:ext cx="1406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3" name="Google Shape;433;p31"/>
            <p:cNvCxnSpPr/>
            <p:nvPr/>
          </p:nvCxnSpPr>
          <p:spPr>
            <a:xfrm>
              <a:off x="728" y="2832"/>
              <a:ext cx="1356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434" name="Google Shape;434;p31"/>
          <p:cNvGrpSpPr/>
          <p:nvPr/>
        </p:nvGrpSpPr>
        <p:grpSpPr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435" name="Google Shape;435;p31"/>
            <p:cNvSpPr txBox="1"/>
            <p:nvPr/>
          </p:nvSpPr>
          <p:spPr>
            <a:xfrm>
              <a:off x="786" y="2842"/>
              <a:ext cx="1127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436" name="Google Shape;436;p31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437" name="Google Shape;437;p31"/>
          <p:cNvGrpSpPr/>
          <p:nvPr/>
        </p:nvGrpSpPr>
        <p:grpSpPr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438" name="Google Shape;438;p31"/>
            <p:cNvSpPr txBox="1"/>
            <p:nvPr/>
          </p:nvSpPr>
          <p:spPr>
            <a:xfrm>
              <a:off x="271" y="2842"/>
              <a:ext cx="214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439" name="Google Shape;439;p31"/>
            <p:cNvCxnSpPr/>
            <p:nvPr/>
          </p:nvCxnSpPr>
          <p:spPr>
            <a:xfrm>
              <a:off x="730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440" name="Google Shape;440;p31"/>
          <p:cNvGrpSpPr/>
          <p:nvPr/>
        </p:nvGrpSpPr>
        <p:grpSpPr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441" name="Google Shape;441;p31"/>
            <p:cNvSpPr txBox="1"/>
            <p:nvPr/>
          </p:nvSpPr>
          <p:spPr>
            <a:xfrm>
              <a:off x="592" y="2842"/>
              <a:ext cx="1649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442" name="Google Shape;442;p31"/>
            <p:cNvCxnSpPr/>
            <p:nvPr/>
          </p:nvCxnSpPr>
          <p:spPr>
            <a:xfrm>
              <a:off x="729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sp>
        <p:nvSpPr>
          <p:cNvPr id="443" name="Google Shape;443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Google Shape;445;p31"/>
          <p:cNvGrpSpPr/>
          <p:nvPr/>
        </p:nvGrpSpPr>
        <p:grpSpPr>
          <a:xfrm>
            <a:off x="548645" y="1600250"/>
            <a:ext cx="7315269" cy="2313350"/>
            <a:chOff x="548645" y="1600250"/>
            <a:chExt cx="7315269" cy="2313350"/>
          </a:xfrm>
        </p:grpSpPr>
        <p:grpSp>
          <p:nvGrpSpPr>
            <p:cNvPr id="446" name="Google Shape;446;p31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447" name="Google Shape;447;p31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449" name="Google Shape;449;p31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450" name="Google Shape;450;p31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51" name="Google Shape;451;p31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2" name="Google Shape;452;p31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53" name="Google Shape;453;p31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54" name="Google Shape;454;p31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55" name="Google Shape;455;p31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31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31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cxnSp>
            <p:nvCxnSpPr>
              <p:cNvPr id="458" name="Google Shape;458;p31"/>
              <p:cNvCxnSpPr/>
              <p:nvPr/>
            </p:nvCxnSpPr>
            <p:spPr>
              <a:xfrm>
                <a:off x="6172200" y="3248025"/>
                <a:ext cx="47625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59" name="Google Shape;459;p31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60" name="Google Shape;460;p31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61" name="Google Shape;461;p31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62" name="Google Shape;462;p31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463" name="Google Shape;463;p31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4" name="Google Shape;464;p31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5" name="Google Shape;465;p31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66" name="Google Shape;466;p31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31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31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31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70" name="Google Shape;470;p31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471" name="Google Shape;471;p31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2" name="Google Shape;472;p31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3" name="Google Shape;473;p31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4" name="Google Shape;474;p31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5" name="Google Shape;475;p31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6" name="Google Shape;476;p31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478" name="Google Shape;478;p31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sp>
        <p:nvSpPr>
          <p:cNvPr id="479" name="Google Shape;479;p31"/>
          <p:cNvSpPr/>
          <p:nvPr/>
        </p:nvSpPr>
        <p:spPr>
          <a:xfrm>
            <a:off x="5299799" y="2045366"/>
            <a:ext cx="829500" cy="11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24000"/>
                </a:lnTo>
                <a:lnTo>
                  <a:pt x="120000" y="84000"/>
                </a:lnTo>
                <a:lnTo>
                  <a:pt x="0" y="120000"/>
                </a:lnTo>
                <a:lnTo>
                  <a:pt x="0" y="66000"/>
                </a:lnTo>
                <a:lnTo>
                  <a:pt x="10909" y="60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Overview (2/5)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2"/>
          <p:cNvSpPr txBox="1"/>
          <p:nvPr>
            <p:ph idx="1" type="body"/>
          </p:nvPr>
        </p:nvSpPr>
        <p:spPr>
          <a:xfrm>
            <a:off x="457200" y="4572000"/>
            <a:ext cx="8229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Decode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(ID)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opcode and appropriate fields from the instruction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all necessary registers values from Register File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7" name="Google Shape;487;p32"/>
          <p:cNvGrpSpPr/>
          <p:nvPr/>
        </p:nvGrpSpPr>
        <p:grpSpPr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488" name="Google Shape;488;p32"/>
            <p:cNvSpPr txBox="1"/>
            <p:nvPr/>
          </p:nvSpPr>
          <p:spPr>
            <a:xfrm>
              <a:off x="732" y="2841"/>
              <a:ext cx="1272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489" name="Google Shape;489;p32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490" name="Google Shape;490;p32"/>
          <p:cNvGrpSpPr/>
          <p:nvPr/>
        </p:nvGrpSpPr>
        <p:grpSpPr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491" name="Google Shape;491;p32"/>
            <p:cNvSpPr txBox="1"/>
            <p:nvPr/>
          </p:nvSpPr>
          <p:spPr>
            <a:xfrm>
              <a:off x="676" y="2842"/>
              <a:ext cx="1406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2" name="Google Shape;492;p32"/>
            <p:cNvCxnSpPr/>
            <p:nvPr/>
          </p:nvCxnSpPr>
          <p:spPr>
            <a:xfrm>
              <a:off x="728" y="2832"/>
              <a:ext cx="135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493" name="Google Shape;493;p32"/>
          <p:cNvGrpSpPr/>
          <p:nvPr/>
        </p:nvGrpSpPr>
        <p:grpSpPr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494" name="Google Shape;494;p32"/>
            <p:cNvSpPr txBox="1"/>
            <p:nvPr/>
          </p:nvSpPr>
          <p:spPr>
            <a:xfrm>
              <a:off x="786" y="2842"/>
              <a:ext cx="1127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495" name="Google Shape;495;p32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496" name="Google Shape;496;p32"/>
          <p:cNvGrpSpPr/>
          <p:nvPr/>
        </p:nvGrpSpPr>
        <p:grpSpPr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497" name="Google Shape;497;p32"/>
            <p:cNvSpPr txBox="1"/>
            <p:nvPr/>
          </p:nvSpPr>
          <p:spPr>
            <a:xfrm>
              <a:off x="271" y="2842"/>
              <a:ext cx="214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498" name="Google Shape;498;p32"/>
            <p:cNvCxnSpPr/>
            <p:nvPr/>
          </p:nvCxnSpPr>
          <p:spPr>
            <a:xfrm>
              <a:off x="730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499" name="Google Shape;499;p32"/>
          <p:cNvGrpSpPr/>
          <p:nvPr/>
        </p:nvGrpSpPr>
        <p:grpSpPr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500" name="Google Shape;500;p32"/>
            <p:cNvSpPr txBox="1"/>
            <p:nvPr/>
          </p:nvSpPr>
          <p:spPr>
            <a:xfrm>
              <a:off x="592" y="2842"/>
              <a:ext cx="1649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501" name="Google Shape;501;p32"/>
            <p:cNvCxnSpPr/>
            <p:nvPr/>
          </p:nvCxnSpPr>
          <p:spPr>
            <a:xfrm>
              <a:off x="729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sp>
        <p:nvSpPr>
          <p:cNvPr id="502" name="Google Shape;502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32"/>
          <p:cNvGrpSpPr/>
          <p:nvPr/>
        </p:nvGrpSpPr>
        <p:grpSpPr>
          <a:xfrm>
            <a:off x="548645" y="1600250"/>
            <a:ext cx="7315269" cy="2313350"/>
            <a:chOff x="548645" y="1600250"/>
            <a:chExt cx="7315269" cy="2313350"/>
          </a:xfrm>
        </p:grpSpPr>
        <p:grpSp>
          <p:nvGrpSpPr>
            <p:cNvPr id="505" name="Google Shape;505;p32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506" name="Google Shape;506;p32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509" name="Google Shape;509;p32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10" name="Google Shape;510;p32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1" name="Google Shape;511;p32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12" name="Google Shape;512;p32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13" name="Google Shape;513;p32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14" name="Google Shape;514;p32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32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2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cxnSp>
            <p:nvCxnSpPr>
              <p:cNvPr id="517" name="Google Shape;517;p32"/>
              <p:cNvCxnSpPr/>
              <p:nvPr/>
            </p:nvCxnSpPr>
            <p:spPr>
              <a:xfrm>
                <a:off x="6172200" y="3248025"/>
                <a:ext cx="4764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18" name="Google Shape;518;p32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19" name="Google Shape;519;p32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0" name="Google Shape;520;p32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21" name="Google Shape;521;p32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522" name="Google Shape;522;p32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3" name="Google Shape;523;p32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4" name="Google Shape;524;p32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5" name="Google Shape;525;p32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6" name="Google Shape;526;p32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7" name="Google Shape;527;p32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32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29" name="Google Shape;529;p32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530" name="Google Shape;530;p32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31" name="Google Shape;531;p32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32" name="Google Shape;532;p32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32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34" name="Google Shape;534;p32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32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32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537" name="Google Shape;537;p32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sp>
        <p:nvSpPr>
          <p:cNvPr id="538" name="Google Shape;538;p32"/>
          <p:cNvSpPr/>
          <p:nvPr/>
        </p:nvSpPr>
        <p:spPr>
          <a:xfrm>
            <a:off x="5299799" y="2045366"/>
            <a:ext cx="829500" cy="11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24000"/>
                </a:lnTo>
                <a:lnTo>
                  <a:pt x="120000" y="84000"/>
                </a:lnTo>
                <a:lnTo>
                  <a:pt x="0" y="120000"/>
                </a:lnTo>
                <a:lnTo>
                  <a:pt x="0" y="66000"/>
                </a:lnTo>
                <a:lnTo>
                  <a:pt x="10909" y="60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Overview (3/5)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3"/>
          <p:cNvSpPr txBox="1"/>
          <p:nvPr>
            <p:ph idx="1" type="body"/>
          </p:nvPr>
        </p:nvSpPr>
        <p:spPr>
          <a:xfrm>
            <a:off x="457200" y="4572000"/>
            <a:ext cx="8229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performs operations:  arithmetic (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shifting, logical (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comparisons (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calculates addresses for loads and stores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6" name="Google Shape;546;p33"/>
          <p:cNvGrpSpPr/>
          <p:nvPr/>
        </p:nvGrpSpPr>
        <p:grpSpPr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547" name="Google Shape;547;p33"/>
            <p:cNvSpPr txBox="1"/>
            <p:nvPr/>
          </p:nvSpPr>
          <p:spPr>
            <a:xfrm>
              <a:off x="732" y="2841"/>
              <a:ext cx="1272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548" name="Google Shape;548;p33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549" name="Google Shape;549;p33"/>
          <p:cNvGrpSpPr/>
          <p:nvPr/>
        </p:nvGrpSpPr>
        <p:grpSpPr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550" name="Google Shape;550;p33"/>
            <p:cNvSpPr txBox="1"/>
            <p:nvPr/>
          </p:nvSpPr>
          <p:spPr>
            <a:xfrm>
              <a:off x="676" y="2842"/>
              <a:ext cx="1406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1" name="Google Shape;551;p33"/>
            <p:cNvCxnSpPr/>
            <p:nvPr/>
          </p:nvCxnSpPr>
          <p:spPr>
            <a:xfrm>
              <a:off x="728" y="2832"/>
              <a:ext cx="1356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552" name="Google Shape;552;p33"/>
          <p:cNvGrpSpPr/>
          <p:nvPr/>
        </p:nvGrpSpPr>
        <p:grpSpPr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553" name="Google Shape;553;p33"/>
            <p:cNvSpPr txBox="1"/>
            <p:nvPr/>
          </p:nvSpPr>
          <p:spPr>
            <a:xfrm>
              <a:off x="786" y="2842"/>
              <a:ext cx="1127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554" name="Google Shape;554;p33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555" name="Google Shape;555;p33"/>
          <p:cNvGrpSpPr/>
          <p:nvPr/>
        </p:nvGrpSpPr>
        <p:grpSpPr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556" name="Google Shape;556;p33"/>
            <p:cNvSpPr txBox="1"/>
            <p:nvPr/>
          </p:nvSpPr>
          <p:spPr>
            <a:xfrm>
              <a:off x="271" y="2842"/>
              <a:ext cx="214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557" name="Google Shape;557;p33"/>
            <p:cNvCxnSpPr/>
            <p:nvPr/>
          </p:nvCxnSpPr>
          <p:spPr>
            <a:xfrm>
              <a:off x="730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558" name="Google Shape;558;p33"/>
          <p:cNvGrpSpPr/>
          <p:nvPr/>
        </p:nvGrpSpPr>
        <p:grpSpPr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559" name="Google Shape;559;p33"/>
            <p:cNvSpPr txBox="1"/>
            <p:nvPr/>
          </p:nvSpPr>
          <p:spPr>
            <a:xfrm>
              <a:off x="592" y="2842"/>
              <a:ext cx="1649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560" name="Google Shape;560;p33"/>
            <p:cNvCxnSpPr/>
            <p:nvPr/>
          </p:nvCxnSpPr>
          <p:spPr>
            <a:xfrm>
              <a:off x="729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sp>
        <p:nvSpPr>
          <p:cNvPr id="561" name="Google Shape;561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3" name="Google Shape;563;p33"/>
          <p:cNvGrpSpPr/>
          <p:nvPr/>
        </p:nvGrpSpPr>
        <p:grpSpPr>
          <a:xfrm>
            <a:off x="548645" y="1600250"/>
            <a:ext cx="7315269" cy="2313350"/>
            <a:chOff x="548645" y="1600250"/>
            <a:chExt cx="7315269" cy="2313350"/>
          </a:xfrm>
        </p:grpSpPr>
        <p:grpSp>
          <p:nvGrpSpPr>
            <p:cNvPr id="564" name="Google Shape;564;p33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565" name="Google Shape;565;p33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568" name="Google Shape;568;p33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69" name="Google Shape;569;p33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0" name="Google Shape;570;p33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1" name="Google Shape;571;p33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2" name="Google Shape;572;p33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3" name="Google Shape;573;p33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3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3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cxnSp>
            <p:nvCxnSpPr>
              <p:cNvPr id="576" name="Google Shape;576;p33"/>
              <p:cNvCxnSpPr/>
              <p:nvPr/>
            </p:nvCxnSpPr>
            <p:spPr>
              <a:xfrm>
                <a:off x="6172200" y="3248025"/>
                <a:ext cx="4764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7" name="Google Shape;577;p33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8" name="Google Shape;578;p33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9" name="Google Shape;579;p33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80" name="Google Shape;580;p33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581" name="Google Shape;581;p33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2" name="Google Shape;582;p33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3" name="Google Shape;583;p33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84" name="Google Shape;584;p33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5" name="Google Shape;585;p33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6" name="Google Shape;586;p33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7" name="Google Shape;587;p33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88" name="Google Shape;588;p33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589" name="Google Shape;589;p33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0" name="Google Shape;590;p33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1" name="Google Shape;591;p33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2" name="Google Shape;592;p33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3" name="Google Shape;593;p33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4" name="Google Shape;594;p33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5" name="Google Shape;595;p33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596" name="Google Shape;596;p33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sp>
        <p:nvSpPr>
          <p:cNvPr id="597" name="Google Shape;597;p33"/>
          <p:cNvSpPr/>
          <p:nvPr/>
        </p:nvSpPr>
        <p:spPr>
          <a:xfrm>
            <a:off x="5299799" y="2045366"/>
            <a:ext cx="829500" cy="11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24000"/>
                </a:lnTo>
                <a:lnTo>
                  <a:pt x="120000" y="84000"/>
                </a:lnTo>
                <a:lnTo>
                  <a:pt x="0" y="120000"/>
                </a:lnTo>
                <a:lnTo>
                  <a:pt x="0" y="66000"/>
                </a:lnTo>
                <a:lnTo>
                  <a:pt x="10909" y="60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-- SDS and Sequential Logic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24" y="1870375"/>
            <a:ext cx="7056375" cy="34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36014" l="5203" r="77814" t="44716"/>
          <a:stretch/>
        </p:blipFill>
        <p:spPr>
          <a:xfrm>
            <a:off x="6839450" y="3330752"/>
            <a:ext cx="933000" cy="5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Overview (4/5)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4"/>
          <p:cNvSpPr txBox="1"/>
          <p:nvPr>
            <p:ph idx="1" type="body"/>
          </p:nvPr>
        </p:nvSpPr>
        <p:spPr>
          <a:xfrm>
            <a:off x="457200" y="4572000"/>
            <a:ext cx="8229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4: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Access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(MEM)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load and store instructions do anything during this phase; the others remain idle or skip this phase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hopefully be fast due to caches (later in course)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34"/>
          <p:cNvGrpSpPr/>
          <p:nvPr/>
        </p:nvGrpSpPr>
        <p:grpSpPr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606" name="Google Shape;606;p34"/>
            <p:cNvSpPr txBox="1"/>
            <p:nvPr/>
          </p:nvSpPr>
          <p:spPr>
            <a:xfrm>
              <a:off x="732" y="2841"/>
              <a:ext cx="1272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607" name="Google Shape;607;p34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608" name="Google Shape;608;p34"/>
          <p:cNvGrpSpPr/>
          <p:nvPr/>
        </p:nvGrpSpPr>
        <p:grpSpPr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609" name="Google Shape;609;p34"/>
            <p:cNvSpPr txBox="1"/>
            <p:nvPr/>
          </p:nvSpPr>
          <p:spPr>
            <a:xfrm>
              <a:off x="676" y="2842"/>
              <a:ext cx="1406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0" name="Google Shape;610;p34"/>
            <p:cNvCxnSpPr/>
            <p:nvPr/>
          </p:nvCxnSpPr>
          <p:spPr>
            <a:xfrm>
              <a:off x="728" y="2832"/>
              <a:ext cx="1356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611" name="Google Shape;611;p34"/>
          <p:cNvGrpSpPr/>
          <p:nvPr/>
        </p:nvGrpSpPr>
        <p:grpSpPr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612" name="Google Shape;612;p34"/>
            <p:cNvSpPr txBox="1"/>
            <p:nvPr/>
          </p:nvSpPr>
          <p:spPr>
            <a:xfrm>
              <a:off x="786" y="2842"/>
              <a:ext cx="1127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613" name="Google Shape;613;p34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614" name="Google Shape;614;p34"/>
          <p:cNvGrpSpPr/>
          <p:nvPr/>
        </p:nvGrpSpPr>
        <p:grpSpPr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615" name="Google Shape;615;p34"/>
            <p:cNvSpPr txBox="1"/>
            <p:nvPr/>
          </p:nvSpPr>
          <p:spPr>
            <a:xfrm>
              <a:off x="271" y="2842"/>
              <a:ext cx="214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616" name="Google Shape;616;p34"/>
            <p:cNvCxnSpPr/>
            <p:nvPr/>
          </p:nvCxnSpPr>
          <p:spPr>
            <a:xfrm>
              <a:off x="730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617" name="Google Shape;617;p34"/>
          <p:cNvGrpSpPr/>
          <p:nvPr/>
        </p:nvGrpSpPr>
        <p:grpSpPr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618" name="Google Shape;618;p34"/>
            <p:cNvSpPr txBox="1"/>
            <p:nvPr/>
          </p:nvSpPr>
          <p:spPr>
            <a:xfrm>
              <a:off x="592" y="2842"/>
              <a:ext cx="1649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619" name="Google Shape;619;p34"/>
            <p:cNvCxnSpPr/>
            <p:nvPr/>
          </p:nvCxnSpPr>
          <p:spPr>
            <a:xfrm>
              <a:off x="729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sp>
        <p:nvSpPr>
          <p:cNvPr id="620" name="Google Shape;620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34"/>
          <p:cNvGrpSpPr/>
          <p:nvPr/>
        </p:nvGrpSpPr>
        <p:grpSpPr>
          <a:xfrm>
            <a:off x="548645" y="1600250"/>
            <a:ext cx="7315269" cy="2313350"/>
            <a:chOff x="548645" y="1600250"/>
            <a:chExt cx="7315269" cy="2313350"/>
          </a:xfrm>
        </p:grpSpPr>
        <p:grpSp>
          <p:nvGrpSpPr>
            <p:cNvPr id="623" name="Google Shape;623;p34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624" name="Google Shape;624;p34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4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626" name="Google Shape;626;p34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627" name="Google Shape;627;p34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28" name="Google Shape;628;p34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9" name="Google Shape;629;p34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30" name="Google Shape;630;p34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31" name="Google Shape;631;p34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32" name="Google Shape;632;p34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4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4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cxnSp>
            <p:nvCxnSpPr>
              <p:cNvPr id="635" name="Google Shape;635;p34"/>
              <p:cNvCxnSpPr/>
              <p:nvPr/>
            </p:nvCxnSpPr>
            <p:spPr>
              <a:xfrm>
                <a:off x="6172200" y="3248025"/>
                <a:ext cx="4764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36" name="Google Shape;636;p34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37" name="Google Shape;637;p34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38" name="Google Shape;638;p34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39" name="Google Shape;639;p34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640" name="Google Shape;640;p34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1" name="Google Shape;641;p34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2" name="Google Shape;642;p34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43" name="Google Shape;643;p34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4" name="Google Shape;644;p34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5" name="Google Shape;645;p34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6" name="Google Shape;646;p34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47" name="Google Shape;647;p34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648" name="Google Shape;648;p34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49" name="Google Shape;649;p34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50" name="Google Shape;650;p34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1" name="Google Shape;651;p34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52" name="Google Shape;652;p34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3" name="Google Shape;653;p34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4" name="Google Shape;654;p34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655" name="Google Shape;655;p34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sp>
        <p:nvSpPr>
          <p:cNvPr id="656" name="Google Shape;656;p34"/>
          <p:cNvSpPr/>
          <p:nvPr/>
        </p:nvSpPr>
        <p:spPr>
          <a:xfrm>
            <a:off x="5299799" y="2045366"/>
            <a:ext cx="829500" cy="11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24000"/>
                </a:lnTo>
                <a:lnTo>
                  <a:pt x="120000" y="84000"/>
                </a:lnTo>
                <a:lnTo>
                  <a:pt x="0" y="120000"/>
                </a:lnTo>
                <a:lnTo>
                  <a:pt x="0" y="66000"/>
                </a:lnTo>
                <a:lnTo>
                  <a:pt x="10909" y="60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Overview (5/5)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5"/>
          <p:cNvSpPr txBox="1"/>
          <p:nvPr>
            <p:ph idx="1" type="body"/>
          </p:nvPr>
        </p:nvSpPr>
        <p:spPr>
          <a:xfrm>
            <a:off x="457200" y="4572000"/>
            <a:ext cx="8229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5: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Write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(WB for “write back”)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instruction result back into the Register File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that don’t (e.g.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remain idle or skip this phase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5" name="Google Shape;665;p35"/>
          <p:cNvGrpSpPr/>
          <p:nvPr/>
        </p:nvGrpSpPr>
        <p:grpSpPr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666" name="Google Shape;666;p35"/>
            <p:cNvSpPr txBox="1"/>
            <p:nvPr/>
          </p:nvSpPr>
          <p:spPr>
            <a:xfrm>
              <a:off x="732" y="2841"/>
              <a:ext cx="1272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667" name="Google Shape;667;p35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668" name="Google Shape;668;p35"/>
          <p:cNvGrpSpPr/>
          <p:nvPr/>
        </p:nvGrpSpPr>
        <p:grpSpPr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669" name="Google Shape;669;p35"/>
            <p:cNvSpPr txBox="1"/>
            <p:nvPr/>
          </p:nvSpPr>
          <p:spPr>
            <a:xfrm>
              <a:off x="676" y="2842"/>
              <a:ext cx="1406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" name="Google Shape;670;p35"/>
            <p:cNvCxnSpPr/>
            <p:nvPr/>
          </p:nvCxnSpPr>
          <p:spPr>
            <a:xfrm>
              <a:off x="728" y="2832"/>
              <a:ext cx="1356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671" name="Google Shape;671;p35"/>
          <p:cNvGrpSpPr/>
          <p:nvPr/>
        </p:nvGrpSpPr>
        <p:grpSpPr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672" name="Google Shape;672;p35"/>
            <p:cNvSpPr txBox="1"/>
            <p:nvPr/>
          </p:nvSpPr>
          <p:spPr>
            <a:xfrm>
              <a:off x="786" y="2842"/>
              <a:ext cx="1127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673" name="Google Shape;673;p35"/>
            <p:cNvCxnSpPr/>
            <p:nvPr/>
          </p:nvCxnSpPr>
          <p:spPr>
            <a:xfrm>
              <a:off x="729" y="2832"/>
              <a:ext cx="13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674" name="Google Shape;674;p35"/>
          <p:cNvGrpSpPr/>
          <p:nvPr/>
        </p:nvGrpSpPr>
        <p:grpSpPr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675" name="Google Shape;675;p35"/>
            <p:cNvSpPr txBox="1"/>
            <p:nvPr/>
          </p:nvSpPr>
          <p:spPr>
            <a:xfrm>
              <a:off x="592" y="2842"/>
              <a:ext cx="1649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676" name="Google Shape;676;p35"/>
            <p:cNvCxnSpPr/>
            <p:nvPr/>
          </p:nvCxnSpPr>
          <p:spPr>
            <a:xfrm>
              <a:off x="729" y="2832"/>
              <a:ext cx="1354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sp>
        <p:nvSpPr>
          <p:cNvPr id="677" name="Google Shape;677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9" name="Google Shape;679;p35"/>
          <p:cNvGrpSpPr/>
          <p:nvPr/>
        </p:nvGrpSpPr>
        <p:grpSpPr>
          <a:xfrm>
            <a:off x="548645" y="1600250"/>
            <a:ext cx="7315269" cy="2313350"/>
            <a:chOff x="548645" y="1600250"/>
            <a:chExt cx="7315269" cy="2313350"/>
          </a:xfrm>
        </p:grpSpPr>
        <p:grpSp>
          <p:nvGrpSpPr>
            <p:cNvPr id="680" name="Google Shape;680;p35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681" name="Google Shape;681;p35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684" name="Google Shape;684;p35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85" name="Google Shape;685;p35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86" name="Google Shape;686;p35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87" name="Google Shape;687;p35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88" name="Google Shape;688;p35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89" name="Google Shape;689;p35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5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5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cxnSp>
            <p:nvCxnSpPr>
              <p:cNvPr id="692" name="Google Shape;692;p35"/>
              <p:cNvCxnSpPr/>
              <p:nvPr/>
            </p:nvCxnSpPr>
            <p:spPr>
              <a:xfrm>
                <a:off x="6172200" y="3248025"/>
                <a:ext cx="4764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93" name="Google Shape;693;p35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94" name="Google Shape;694;p35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95" name="Google Shape;695;p35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96" name="Google Shape;696;p35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697" name="Google Shape;697;p35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8" name="Google Shape;698;p35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9" name="Google Shape;699;p35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00" name="Google Shape;700;p35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1" name="Google Shape;701;p35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2" name="Google Shape;702;p35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3" name="Google Shape;703;p35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04" name="Google Shape;704;p35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705" name="Google Shape;705;p35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06" name="Google Shape;706;p35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07" name="Google Shape;707;p35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8" name="Google Shape;708;p35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709" name="Google Shape;709;p35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0" name="Google Shape;710;p35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1" name="Google Shape;711;p35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712" name="Google Shape;712;p35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sp>
        <p:nvSpPr>
          <p:cNvPr id="713" name="Google Shape;713;p35"/>
          <p:cNvSpPr/>
          <p:nvPr/>
        </p:nvSpPr>
        <p:spPr>
          <a:xfrm>
            <a:off x="5299799" y="2045366"/>
            <a:ext cx="829500" cy="11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24000"/>
                </a:lnTo>
                <a:lnTo>
                  <a:pt x="120000" y="84000"/>
                </a:lnTo>
                <a:lnTo>
                  <a:pt x="0" y="120000"/>
                </a:lnTo>
                <a:lnTo>
                  <a:pt x="0" y="66000"/>
                </a:lnTo>
                <a:lnTo>
                  <a:pt x="10909" y="60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4" name="Google Shape;714;p35"/>
          <p:cNvCxnSpPr/>
          <p:nvPr/>
        </p:nvCxnSpPr>
        <p:spPr>
          <a:xfrm>
            <a:off x="6742091" y="384048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diamond"/>
            <a:tailEnd len="med" w="med" type="triangle"/>
          </a:ln>
        </p:spPr>
      </p:cxnSp>
      <p:sp>
        <p:nvSpPr>
          <p:cNvPr id="715" name="Google Shape;715;p35"/>
          <p:cNvSpPr txBox="1"/>
          <p:nvPr/>
        </p:nvSpPr>
        <p:spPr>
          <a:xfrm>
            <a:off x="6457950" y="3856355"/>
            <a:ext cx="1330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4. Memory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Five Stages?</a:t>
            </a:r>
            <a:endParaRPr/>
          </a:p>
        </p:txBody>
      </p:sp>
      <p:sp>
        <p:nvSpPr>
          <p:cNvPr id="721" name="Google Shape;721;p36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we have a different number of stages?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and other architectures do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why does MIPS have five if instructions tend to idle for at least one stage?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five stages are the union of all the operations needed by all the instructions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one instruction that uses all five stages: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722" name="Google Shape;72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Walkthroughs (1/3)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7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$3,$1,$2	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r3 = r1+r2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IF:	fetch this instruction, increment PC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	decode 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then read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R[1]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R[2]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	add the two values retrieved in ID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MEM:	idle (not using memory)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WB: 	write result of EX into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R[3]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8"/>
          <p:cNvSpPr/>
          <p:nvPr/>
        </p:nvSpPr>
        <p:spPr>
          <a:xfrm>
            <a:off x="1257225" y="2965487"/>
            <a:ext cx="381000" cy="1295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8"/>
          <p:cNvSpPr/>
          <p:nvPr/>
        </p:nvSpPr>
        <p:spPr>
          <a:xfrm rot="-5400000">
            <a:off x="1943025" y="3270287"/>
            <a:ext cx="1981199" cy="1066799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1908225" y="4537100"/>
            <a:ext cx="533400" cy="549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+4</a:t>
            </a:r>
            <a:endParaRPr/>
          </a:p>
        </p:txBody>
      </p:sp>
      <p:cxnSp>
        <p:nvCxnSpPr>
          <p:cNvPr id="741" name="Google Shape;741;p38"/>
          <p:cNvCxnSpPr/>
          <p:nvPr/>
        </p:nvCxnSpPr>
        <p:spPr>
          <a:xfrm>
            <a:off x="1638225" y="3575087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42" name="Google Shape;742;p38"/>
          <p:cNvSpPr/>
          <p:nvPr/>
        </p:nvSpPr>
        <p:spPr>
          <a:xfrm>
            <a:off x="4000425" y="2965487"/>
            <a:ext cx="990599" cy="1295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3" name="Google Shape;743;p38"/>
          <p:cNvCxnSpPr/>
          <p:nvPr/>
        </p:nvCxnSpPr>
        <p:spPr>
          <a:xfrm>
            <a:off x="3467025" y="3422687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44" name="Google Shape;744;p38"/>
          <p:cNvCxnSpPr/>
          <p:nvPr/>
        </p:nvCxnSpPr>
        <p:spPr>
          <a:xfrm>
            <a:off x="3467025" y="3795750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45" name="Google Shape;745;p38"/>
          <p:cNvCxnSpPr/>
          <p:nvPr/>
        </p:nvCxnSpPr>
        <p:spPr>
          <a:xfrm>
            <a:off x="3467025" y="4108487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46" name="Google Shape;746;p38"/>
          <p:cNvSpPr txBox="1"/>
          <p:nvPr/>
        </p:nvSpPr>
        <p:spPr>
          <a:xfrm rot="-5400000">
            <a:off x="3819499" y="3403562"/>
            <a:ext cx="1285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grpSp>
        <p:nvGrpSpPr>
          <p:cNvPr id="747" name="Google Shape;747;p38"/>
          <p:cNvGrpSpPr/>
          <p:nvPr/>
        </p:nvGrpSpPr>
        <p:grpSpPr>
          <a:xfrm>
            <a:off x="5635550" y="3025812"/>
            <a:ext cx="1258884" cy="1523999"/>
            <a:chOff x="3622" y="1347"/>
            <a:chExt cx="792" cy="959"/>
          </a:xfrm>
        </p:grpSpPr>
        <p:sp>
          <p:nvSpPr>
            <p:cNvPr id="748" name="Google Shape;748;p38"/>
            <p:cNvSpPr/>
            <p:nvPr/>
          </p:nvSpPr>
          <p:spPr>
            <a:xfrm>
              <a:off x="3647" y="1347"/>
              <a:ext cx="527" cy="9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24000"/>
                  </a:lnTo>
                  <a:lnTo>
                    <a:pt x="120000" y="84000"/>
                  </a:lnTo>
                  <a:lnTo>
                    <a:pt x="0" y="120000"/>
                  </a:lnTo>
                  <a:lnTo>
                    <a:pt x="0" y="66000"/>
                  </a:lnTo>
                  <a:lnTo>
                    <a:pt x="10909" y="60000"/>
                  </a:lnTo>
                  <a:lnTo>
                    <a:pt x="0" y="54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9" name="Google Shape;749;p38"/>
            <p:cNvCxnSpPr/>
            <p:nvPr/>
          </p:nvCxnSpPr>
          <p:spPr>
            <a:xfrm>
              <a:off x="4175" y="1779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750" name="Google Shape;750;p38"/>
            <p:cNvSpPr txBox="1"/>
            <p:nvPr/>
          </p:nvSpPr>
          <p:spPr>
            <a:xfrm>
              <a:off x="3622" y="1698"/>
              <a:ext cx="5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/>
            </a:p>
          </p:txBody>
        </p:sp>
      </p:grpSp>
      <p:cxnSp>
        <p:nvCxnSpPr>
          <p:cNvPr id="751" name="Google Shape;751;p38"/>
          <p:cNvCxnSpPr/>
          <p:nvPr/>
        </p:nvCxnSpPr>
        <p:spPr>
          <a:xfrm>
            <a:off x="4991025" y="4108487"/>
            <a:ext cx="685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52" name="Google Shape;752;p38"/>
          <p:cNvCxnSpPr/>
          <p:nvPr/>
        </p:nvCxnSpPr>
        <p:spPr>
          <a:xfrm>
            <a:off x="3436862" y="4459325"/>
            <a:ext cx="2209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53" name="Google Shape;753;p38"/>
          <p:cNvCxnSpPr/>
          <p:nvPr/>
        </p:nvCxnSpPr>
        <p:spPr>
          <a:xfrm>
            <a:off x="4991025" y="3294100"/>
            <a:ext cx="65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54" name="Google Shape;754;p38"/>
          <p:cNvSpPr/>
          <p:nvPr/>
        </p:nvSpPr>
        <p:spPr>
          <a:xfrm rot="-5400000">
            <a:off x="6438825" y="3422687"/>
            <a:ext cx="1981199" cy="1066799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cxnSp>
        <p:nvCxnSpPr>
          <p:cNvPr id="755" name="Google Shape;755;p38"/>
          <p:cNvCxnSpPr/>
          <p:nvPr/>
        </p:nvCxnSpPr>
        <p:spPr>
          <a:xfrm>
            <a:off x="5219625" y="4108487"/>
            <a:ext cx="0" cy="3047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38"/>
          <p:cNvCxnSpPr/>
          <p:nvPr/>
        </p:nvCxnSpPr>
        <p:spPr>
          <a:xfrm>
            <a:off x="5219625" y="4489487"/>
            <a:ext cx="0" cy="3047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38"/>
          <p:cNvCxnSpPr/>
          <p:nvPr/>
        </p:nvCxnSpPr>
        <p:spPr>
          <a:xfrm>
            <a:off x="5219625" y="4794287"/>
            <a:ext cx="1676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58" name="Google Shape;758;p38"/>
          <p:cNvCxnSpPr/>
          <p:nvPr/>
        </p:nvCxnSpPr>
        <p:spPr>
          <a:xfrm>
            <a:off x="7962825" y="3711612"/>
            <a:ext cx="304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9" name="Google Shape;759;p38"/>
          <p:cNvCxnSpPr/>
          <p:nvPr/>
        </p:nvCxnSpPr>
        <p:spPr>
          <a:xfrm rot="10800000">
            <a:off x="8267625" y="2432112"/>
            <a:ext cx="0" cy="12794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38"/>
          <p:cNvCxnSpPr/>
          <p:nvPr/>
        </p:nvCxnSpPr>
        <p:spPr>
          <a:xfrm rot="10800000">
            <a:off x="4263825" y="2432087"/>
            <a:ext cx="4003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38"/>
          <p:cNvCxnSpPr/>
          <p:nvPr/>
        </p:nvCxnSpPr>
        <p:spPr>
          <a:xfrm>
            <a:off x="4300286" y="2419975"/>
            <a:ext cx="0" cy="533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62" name="Google Shape;762;p38"/>
          <p:cNvSpPr txBox="1"/>
          <p:nvPr/>
        </p:nvSpPr>
        <p:spPr>
          <a:xfrm>
            <a:off x="3422575" y="4413287"/>
            <a:ext cx="762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endParaRPr/>
          </a:p>
        </p:txBody>
      </p:sp>
      <p:cxnSp>
        <p:nvCxnSpPr>
          <p:cNvPr id="763" name="Google Shape;763;p38"/>
          <p:cNvCxnSpPr/>
          <p:nvPr/>
        </p:nvCxnSpPr>
        <p:spPr>
          <a:xfrm>
            <a:off x="2019225" y="3575087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64" name="Google Shape;764;p38"/>
          <p:cNvCxnSpPr/>
          <p:nvPr/>
        </p:nvCxnSpPr>
        <p:spPr>
          <a:xfrm rot="10800000">
            <a:off x="1638224" y="4933987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65" name="Google Shape;765;p38"/>
          <p:cNvCxnSpPr/>
          <p:nvPr/>
        </p:nvCxnSpPr>
        <p:spPr>
          <a:xfrm>
            <a:off x="4086150" y="4459325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38"/>
          <p:cNvCxnSpPr/>
          <p:nvPr/>
        </p:nvCxnSpPr>
        <p:spPr>
          <a:xfrm rot="10800000">
            <a:off x="1638150" y="5130837"/>
            <a:ext cx="2447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67" name="Google Shape;767;p38"/>
          <p:cNvCxnSpPr/>
          <p:nvPr/>
        </p:nvCxnSpPr>
        <p:spPr>
          <a:xfrm rot="10800000">
            <a:off x="876224" y="4946687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38"/>
          <p:cNvCxnSpPr/>
          <p:nvPr/>
        </p:nvCxnSpPr>
        <p:spPr>
          <a:xfrm rot="10800000">
            <a:off x="876225" y="3575087"/>
            <a:ext cx="0" cy="13715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38"/>
          <p:cNvCxnSpPr/>
          <p:nvPr/>
        </p:nvCxnSpPr>
        <p:spPr>
          <a:xfrm>
            <a:off x="876225" y="3575087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70" name="Google Shape;770;p38"/>
          <p:cNvCxnSpPr/>
          <p:nvPr/>
        </p:nvCxnSpPr>
        <p:spPr>
          <a:xfrm>
            <a:off x="1638225" y="3559212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771" name="Google Shape;771;p38"/>
          <p:cNvGrpSpPr/>
          <p:nvPr/>
        </p:nvGrpSpPr>
        <p:grpSpPr>
          <a:xfrm>
            <a:off x="3456700" y="3086125"/>
            <a:ext cx="325437" cy="1096962"/>
            <a:chOff x="2150" y="1197"/>
            <a:chExt cx="205" cy="691"/>
          </a:xfrm>
        </p:grpSpPr>
        <p:sp>
          <p:nvSpPr>
            <p:cNvPr id="772" name="Google Shape;772;p38"/>
            <p:cNvSpPr txBox="1"/>
            <p:nvPr/>
          </p:nvSpPr>
          <p:spPr>
            <a:xfrm>
              <a:off x="2150" y="1639"/>
              <a:ext cx="20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773" name="Google Shape;773;p38"/>
            <p:cNvSpPr txBox="1"/>
            <p:nvPr/>
          </p:nvSpPr>
          <p:spPr>
            <a:xfrm>
              <a:off x="2150" y="1438"/>
              <a:ext cx="20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74" name="Google Shape;774;p38"/>
            <p:cNvSpPr txBox="1"/>
            <p:nvPr/>
          </p:nvSpPr>
          <p:spPr>
            <a:xfrm>
              <a:off x="2150" y="1197"/>
              <a:ext cx="20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775" name="Google Shape;775;p38"/>
          <p:cNvSpPr/>
          <p:nvPr/>
        </p:nvSpPr>
        <p:spPr>
          <a:xfrm rot="-5400000">
            <a:off x="1046650" y="4741000"/>
            <a:ext cx="825000" cy="415800"/>
          </a:xfrm>
          <a:prstGeom prst="trapezoid">
            <a:avLst>
              <a:gd fmla="val 381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MUX</a:t>
            </a:r>
            <a:endParaRPr/>
          </a:p>
        </p:txBody>
      </p:sp>
      <p:cxnSp>
        <p:nvCxnSpPr>
          <p:cNvPr id="776" name="Google Shape;776;p38"/>
          <p:cNvCxnSpPr/>
          <p:nvPr/>
        </p:nvCxnSpPr>
        <p:spPr>
          <a:xfrm>
            <a:off x="6915075" y="3724312"/>
            <a:ext cx="1352699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777" name="Google Shape;777;p38"/>
          <p:cNvGrpSpPr/>
          <p:nvPr/>
        </p:nvGrpSpPr>
        <p:grpSpPr>
          <a:xfrm>
            <a:off x="5349715" y="2489192"/>
            <a:ext cx="2381250" cy="1230359"/>
            <a:chOff x="3297" y="860"/>
            <a:chExt cx="1500" cy="774"/>
          </a:xfrm>
        </p:grpSpPr>
        <p:sp>
          <p:nvSpPr>
            <p:cNvPr id="778" name="Google Shape;778;p38"/>
            <p:cNvSpPr txBox="1"/>
            <p:nvPr/>
          </p:nvSpPr>
          <p:spPr>
            <a:xfrm>
              <a:off x="3297" y="860"/>
              <a:ext cx="1500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[1] +</a:t>
              </a: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 R</a:t>
              </a: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[2]</a:t>
              </a:r>
              <a:endParaRPr/>
            </a:p>
          </p:txBody>
        </p:sp>
        <p:cxnSp>
          <p:nvCxnSpPr>
            <p:cNvPr id="779" name="Google Shape;779;p38"/>
            <p:cNvCxnSpPr/>
            <p:nvPr/>
          </p:nvCxnSpPr>
          <p:spPr>
            <a:xfrm>
              <a:off x="4043" y="1634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780" name="Google Shape;780;p38"/>
          <p:cNvGrpSpPr/>
          <p:nvPr/>
        </p:nvGrpSpPr>
        <p:grpSpPr>
          <a:xfrm>
            <a:off x="3463850" y="2925937"/>
            <a:ext cx="2192338" cy="1204800"/>
            <a:chOff x="2110" y="1135"/>
            <a:chExt cx="1381" cy="758"/>
          </a:xfrm>
        </p:grpSpPr>
        <p:cxnSp>
          <p:nvCxnSpPr>
            <p:cNvPr id="781" name="Google Shape;781;p38"/>
            <p:cNvCxnSpPr/>
            <p:nvPr/>
          </p:nvCxnSpPr>
          <p:spPr>
            <a:xfrm>
              <a:off x="2112" y="1687"/>
              <a:ext cx="33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782" name="Google Shape;782;p38"/>
            <p:cNvCxnSpPr/>
            <p:nvPr/>
          </p:nvCxnSpPr>
          <p:spPr>
            <a:xfrm>
              <a:off x="2110" y="1879"/>
              <a:ext cx="338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grpSp>
          <p:nvGrpSpPr>
            <p:cNvPr id="783" name="Google Shape;783;p38"/>
            <p:cNvGrpSpPr/>
            <p:nvPr/>
          </p:nvGrpSpPr>
          <p:grpSpPr>
            <a:xfrm>
              <a:off x="2960" y="1135"/>
              <a:ext cx="531" cy="758"/>
              <a:chOff x="2960" y="1135"/>
              <a:chExt cx="531" cy="758"/>
            </a:xfrm>
          </p:grpSpPr>
          <p:cxnSp>
            <p:nvCxnSpPr>
              <p:cNvPr id="784" name="Google Shape;784;p38"/>
              <p:cNvCxnSpPr/>
              <p:nvPr/>
            </p:nvCxnSpPr>
            <p:spPr>
              <a:xfrm>
                <a:off x="3071" y="1879"/>
                <a:ext cx="412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6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785" name="Google Shape;785;p38"/>
              <p:cNvCxnSpPr/>
              <p:nvPr/>
            </p:nvCxnSpPr>
            <p:spPr>
              <a:xfrm>
                <a:off x="3071" y="1367"/>
                <a:ext cx="412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6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786" name="Google Shape;786;p38"/>
              <p:cNvSpPr txBox="1"/>
              <p:nvPr/>
            </p:nvSpPr>
            <p:spPr>
              <a:xfrm>
                <a:off x="2967" y="1644"/>
                <a:ext cx="52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Font typeface="Calibri"/>
                  <a:buNone/>
                </a:pPr>
                <a:r>
                  <a:rPr lang="en-US" sz="2000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r>
                  <a:rPr b="0" i="0" lang="en-US" sz="2000" u="none" cap="none" strike="noStrik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[2]</a:t>
                </a:r>
                <a:endParaRPr/>
              </a:p>
            </p:txBody>
          </p:sp>
          <p:sp>
            <p:nvSpPr>
              <p:cNvPr id="787" name="Google Shape;787;p38"/>
              <p:cNvSpPr txBox="1"/>
              <p:nvPr/>
            </p:nvSpPr>
            <p:spPr>
              <a:xfrm>
                <a:off x="2960" y="1135"/>
                <a:ext cx="524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Font typeface="Calibri"/>
                  <a:buNone/>
                </a:pPr>
                <a:r>
                  <a:rPr lang="en-US" sz="2000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r>
                  <a:rPr b="0" i="0" lang="en-US" sz="2000" u="none" cap="none" strike="noStrike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[1]</a:t>
                </a:r>
                <a:endParaRPr/>
              </a:p>
            </p:txBody>
          </p:sp>
        </p:grpSp>
        <p:cxnSp>
          <p:nvCxnSpPr>
            <p:cNvPr id="788" name="Google Shape;788;p38"/>
            <p:cNvCxnSpPr/>
            <p:nvPr/>
          </p:nvCxnSpPr>
          <p:spPr>
            <a:xfrm>
              <a:off x="2112" y="1439"/>
              <a:ext cx="33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789" name="Google Shape;789;p38"/>
          <p:cNvSpPr/>
          <p:nvPr/>
        </p:nvSpPr>
        <p:spPr>
          <a:xfrm>
            <a:off x="4305225" y="2419387"/>
            <a:ext cx="3962400" cy="12954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49411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0" name="Google Shape;790;p38"/>
          <p:cNvGrpSpPr/>
          <p:nvPr/>
        </p:nvGrpSpPr>
        <p:grpSpPr>
          <a:xfrm>
            <a:off x="1638225" y="3583025"/>
            <a:ext cx="382593" cy="1363661"/>
            <a:chOff x="960" y="1548"/>
            <a:chExt cx="240" cy="858"/>
          </a:xfrm>
        </p:grpSpPr>
        <p:cxnSp>
          <p:nvCxnSpPr>
            <p:cNvPr id="791" name="Google Shape;791;p38"/>
            <p:cNvCxnSpPr/>
            <p:nvPr/>
          </p:nvCxnSpPr>
          <p:spPr>
            <a:xfrm>
              <a:off x="1200" y="1548"/>
              <a:ext cx="0" cy="858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2" name="Google Shape;792;p38"/>
            <p:cNvCxnSpPr/>
            <p:nvPr/>
          </p:nvCxnSpPr>
          <p:spPr>
            <a:xfrm rot="10800000">
              <a:off x="960" y="2400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793" name="Google Shape;793;p38"/>
          <p:cNvGrpSpPr/>
          <p:nvPr/>
        </p:nvGrpSpPr>
        <p:grpSpPr>
          <a:xfrm>
            <a:off x="876225" y="3559212"/>
            <a:ext cx="760413" cy="1376363"/>
            <a:chOff x="480" y="1534"/>
            <a:chExt cx="479" cy="866"/>
          </a:xfrm>
        </p:grpSpPr>
        <p:cxnSp>
          <p:nvCxnSpPr>
            <p:cNvPr id="794" name="Google Shape;794;p38"/>
            <p:cNvCxnSpPr/>
            <p:nvPr/>
          </p:nvCxnSpPr>
          <p:spPr>
            <a:xfrm rot="10800000">
              <a:off x="480" y="2400"/>
              <a:ext cx="47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5" name="Google Shape;795;p38"/>
            <p:cNvCxnSpPr/>
            <p:nvPr/>
          </p:nvCxnSpPr>
          <p:spPr>
            <a:xfrm rot="10800000">
              <a:off x="480" y="1534"/>
              <a:ext cx="0" cy="86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38"/>
            <p:cNvCxnSpPr/>
            <p:nvPr/>
          </p:nvCxnSpPr>
          <p:spPr>
            <a:xfrm>
              <a:off x="480" y="1534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797" name="Google Shape;79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Instruction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8"/>
          <p:cNvSpPr txBox="1"/>
          <p:nvPr/>
        </p:nvSpPr>
        <p:spPr>
          <a:xfrm rot="-5400000">
            <a:off x="1204012" y="3361650"/>
            <a:ext cx="5015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799" name="Google Shape;799;p38"/>
          <p:cNvSpPr txBox="1"/>
          <p:nvPr/>
        </p:nvSpPr>
        <p:spPr>
          <a:xfrm>
            <a:off x="1887870" y="2355889"/>
            <a:ext cx="2036776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add $3,$1,$2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Walkthroughs (2/3)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9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slti $3,$1,17	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r3 = (r1&lt;17) ? 1 : 0 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IF:	fetch this instruction, increment PC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	decode 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slti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then read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R[1]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	compare value retrieved in ID with int 17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MEM: idle (not using memory)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WB:	write result of EX (1 if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R[1]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&lt;SignExtImm,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otherwise) into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R[3]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Google Shape;80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0"/>
          <p:cNvSpPr/>
          <p:nvPr/>
        </p:nvSpPr>
        <p:spPr>
          <a:xfrm>
            <a:off x="1257300" y="3003437"/>
            <a:ext cx="381000" cy="1295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0"/>
          <p:cNvSpPr/>
          <p:nvPr/>
        </p:nvSpPr>
        <p:spPr>
          <a:xfrm rot="-5400000">
            <a:off x="1943100" y="3308237"/>
            <a:ext cx="1981199" cy="1066799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818" name="Google Shape;818;p40"/>
          <p:cNvSpPr/>
          <p:nvPr/>
        </p:nvSpPr>
        <p:spPr>
          <a:xfrm>
            <a:off x="1714500" y="4575062"/>
            <a:ext cx="609599" cy="5015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+4</a:t>
            </a:r>
            <a:endParaRPr/>
          </a:p>
        </p:txBody>
      </p:sp>
      <p:cxnSp>
        <p:nvCxnSpPr>
          <p:cNvPr id="819" name="Google Shape;819;p40"/>
          <p:cNvCxnSpPr/>
          <p:nvPr/>
        </p:nvCxnSpPr>
        <p:spPr>
          <a:xfrm>
            <a:off x="1638300" y="3613037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20" name="Google Shape;820;p40"/>
          <p:cNvSpPr/>
          <p:nvPr/>
        </p:nvSpPr>
        <p:spPr>
          <a:xfrm>
            <a:off x="4000500" y="3003437"/>
            <a:ext cx="990599" cy="1295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40"/>
          <p:cNvCxnSpPr/>
          <p:nvPr/>
        </p:nvCxnSpPr>
        <p:spPr>
          <a:xfrm>
            <a:off x="3467100" y="3460637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22" name="Google Shape;822;p40"/>
          <p:cNvCxnSpPr/>
          <p:nvPr/>
        </p:nvCxnSpPr>
        <p:spPr>
          <a:xfrm>
            <a:off x="3467100" y="3833700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23" name="Google Shape;823;p40"/>
          <p:cNvCxnSpPr/>
          <p:nvPr/>
        </p:nvCxnSpPr>
        <p:spPr>
          <a:xfrm>
            <a:off x="3467100" y="4146437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24" name="Google Shape;824;p40"/>
          <p:cNvSpPr txBox="1"/>
          <p:nvPr/>
        </p:nvSpPr>
        <p:spPr>
          <a:xfrm rot="-5400000">
            <a:off x="3793625" y="3461062"/>
            <a:ext cx="1337699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grpSp>
        <p:nvGrpSpPr>
          <p:cNvPr id="825" name="Google Shape;825;p40"/>
          <p:cNvGrpSpPr/>
          <p:nvPr/>
        </p:nvGrpSpPr>
        <p:grpSpPr>
          <a:xfrm>
            <a:off x="5637228" y="3063762"/>
            <a:ext cx="1257282" cy="1523999"/>
            <a:chOff x="3623" y="1347"/>
            <a:chExt cx="791" cy="959"/>
          </a:xfrm>
        </p:grpSpPr>
        <p:sp>
          <p:nvSpPr>
            <p:cNvPr id="826" name="Google Shape;826;p40"/>
            <p:cNvSpPr/>
            <p:nvPr/>
          </p:nvSpPr>
          <p:spPr>
            <a:xfrm>
              <a:off x="3647" y="1347"/>
              <a:ext cx="527" cy="9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24000"/>
                  </a:lnTo>
                  <a:lnTo>
                    <a:pt x="120000" y="84000"/>
                  </a:lnTo>
                  <a:lnTo>
                    <a:pt x="0" y="120000"/>
                  </a:lnTo>
                  <a:lnTo>
                    <a:pt x="0" y="66000"/>
                  </a:lnTo>
                  <a:lnTo>
                    <a:pt x="10909" y="60000"/>
                  </a:lnTo>
                  <a:lnTo>
                    <a:pt x="0" y="54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7" name="Google Shape;827;p40"/>
            <p:cNvCxnSpPr/>
            <p:nvPr/>
          </p:nvCxnSpPr>
          <p:spPr>
            <a:xfrm>
              <a:off x="4175" y="1779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828" name="Google Shape;828;p40"/>
            <p:cNvSpPr txBox="1"/>
            <p:nvPr/>
          </p:nvSpPr>
          <p:spPr>
            <a:xfrm>
              <a:off x="3623" y="1698"/>
              <a:ext cx="5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/>
            </a:p>
          </p:txBody>
        </p:sp>
      </p:grpSp>
      <p:cxnSp>
        <p:nvCxnSpPr>
          <p:cNvPr id="829" name="Google Shape;829;p40"/>
          <p:cNvCxnSpPr/>
          <p:nvPr/>
        </p:nvCxnSpPr>
        <p:spPr>
          <a:xfrm>
            <a:off x="4991100" y="4146437"/>
            <a:ext cx="685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30" name="Google Shape;830;p40"/>
          <p:cNvCxnSpPr/>
          <p:nvPr/>
        </p:nvCxnSpPr>
        <p:spPr>
          <a:xfrm>
            <a:off x="3436937" y="4497275"/>
            <a:ext cx="2209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31" name="Google Shape;831;p40"/>
          <p:cNvCxnSpPr/>
          <p:nvPr/>
        </p:nvCxnSpPr>
        <p:spPr>
          <a:xfrm>
            <a:off x="4991100" y="3332050"/>
            <a:ext cx="65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32" name="Google Shape;832;p40"/>
          <p:cNvSpPr/>
          <p:nvPr/>
        </p:nvSpPr>
        <p:spPr>
          <a:xfrm rot="-5400000">
            <a:off x="6438900" y="3460637"/>
            <a:ext cx="1981199" cy="1066799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cxnSp>
        <p:nvCxnSpPr>
          <p:cNvPr id="833" name="Google Shape;833;p40"/>
          <p:cNvCxnSpPr/>
          <p:nvPr/>
        </p:nvCxnSpPr>
        <p:spPr>
          <a:xfrm>
            <a:off x="5219700" y="4146437"/>
            <a:ext cx="0" cy="3047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4" name="Google Shape;834;p40"/>
          <p:cNvCxnSpPr/>
          <p:nvPr/>
        </p:nvCxnSpPr>
        <p:spPr>
          <a:xfrm>
            <a:off x="5219700" y="4527437"/>
            <a:ext cx="0" cy="3047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5" name="Google Shape;835;p40"/>
          <p:cNvCxnSpPr/>
          <p:nvPr/>
        </p:nvCxnSpPr>
        <p:spPr>
          <a:xfrm>
            <a:off x="5219700" y="4832237"/>
            <a:ext cx="1676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36" name="Google Shape;836;p40"/>
          <p:cNvCxnSpPr/>
          <p:nvPr/>
        </p:nvCxnSpPr>
        <p:spPr>
          <a:xfrm>
            <a:off x="7962900" y="3749562"/>
            <a:ext cx="304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40"/>
          <p:cNvCxnSpPr/>
          <p:nvPr/>
        </p:nvCxnSpPr>
        <p:spPr>
          <a:xfrm rot="10800000">
            <a:off x="8267700" y="2470062"/>
            <a:ext cx="0" cy="12794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40"/>
          <p:cNvCxnSpPr/>
          <p:nvPr/>
        </p:nvCxnSpPr>
        <p:spPr>
          <a:xfrm rot="10800000">
            <a:off x="4263900" y="2470037"/>
            <a:ext cx="4003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40"/>
          <p:cNvCxnSpPr/>
          <p:nvPr/>
        </p:nvCxnSpPr>
        <p:spPr>
          <a:xfrm>
            <a:off x="4264025" y="2470037"/>
            <a:ext cx="0" cy="533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40" name="Google Shape;840;p40"/>
          <p:cNvSpPr txBox="1"/>
          <p:nvPr/>
        </p:nvSpPr>
        <p:spPr>
          <a:xfrm>
            <a:off x="3422650" y="4451237"/>
            <a:ext cx="762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endParaRPr/>
          </a:p>
        </p:txBody>
      </p:sp>
      <p:cxnSp>
        <p:nvCxnSpPr>
          <p:cNvPr id="841" name="Google Shape;841;p40"/>
          <p:cNvCxnSpPr/>
          <p:nvPr/>
        </p:nvCxnSpPr>
        <p:spPr>
          <a:xfrm>
            <a:off x="2019300" y="3613037"/>
            <a:ext cx="0" cy="9620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42" name="Google Shape;842;p40"/>
          <p:cNvCxnSpPr/>
          <p:nvPr/>
        </p:nvCxnSpPr>
        <p:spPr>
          <a:xfrm rot="10800000">
            <a:off x="1638299" y="4971937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43" name="Google Shape;843;p40"/>
          <p:cNvCxnSpPr/>
          <p:nvPr/>
        </p:nvCxnSpPr>
        <p:spPr>
          <a:xfrm>
            <a:off x="4086225" y="4497275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40"/>
          <p:cNvCxnSpPr/>
          <p:nvPr/>
        </p:nvCxnSpPr>
        <p:spPr>
          <a:xfrm rot="10800000">
            <a:off x="1638225" y="5168787"/>
            <a:ext cx="2447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45" name="Google Shape;845;p40"/>
          <p:cNvCxnSpPr/>
          <p:nvPr/>
        </p:nvCxnSpPr>
        <p:spPr>
          <a:xfrm rot="10800000">
            <a:off x="876299" y="4984637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40"/>
          <p:cNvCxnSpPr/>
          <p:nvPr/>
        </p:nvCxnSpPr>
        <p:spPr>
          <a:xfrm rot="10800000">
            <a:off x="876300" y="3613037"/>
            <a:ext cx="0" cy="13715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40"/>
          <p:cNvCxnSpPr/>
          <p:nvPr/>
        </p:nvCxnSpPr>
        <p:spPr>
          <a:xfrm>
            <a:off x="876300" y="3613037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48" name="Google Shape;848;p40"/>
          <p:cNvCxnSpPr/>
          <p:nvPr/>
        </p:nvCxnSpPr>
        <p:spPr>
          <a:xfrm>
            <a:off x="1638300" y="3597162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849" name="Google Shape;849;p40"/>
          <p:cNvGrpSpPr/>
          <p:nvPr/>
        </p:nvGrpSpPr>
        <p:grpSpPr>
          <a:xfrm>
            <a:off x="3521075" y="3122681"/>
            <a:ext cx="325437" cy="1077791"/>
            <a:chOff x="2146" y="1234"/>
            <a:chExt cx="205" cy="678"/>
          </a:xfrm>
        </p:grpSpPr>
        <p:sp>
          <p:nvSpPr>
            <p:cNvPr id="850" name="Google Shape;850;p40"/>
            <p:cNvSpPr txBox="1"/>
            <p:nvPr/>
          </p:nvSpPr>
          <p:spPr>
            <a:xfrm>
              <a:off x="2146" y="1663"/>
              <a:ext cx="20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851" name="Google Shape;851;p40"/>
            <p:cNvSpPr txBox="1"/>
            <p:nvPr/>
          </p:nvSpPr>
          <p:spPr>
            <a:xfrm>
              <a:off x="2146" y="1462"/>
              <a:ext cx="20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52" name="Google Shape;852;p40"/>
            <p:cNvSpPr txBox="1"/>
            <p:nvPr/>
          </p:nvSpPr>
          <p:spPr>
            <a:xfrm>
              <a:off x="2154" y="1234"/>
              <a:ext cx="185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53" name="Google Shape;853;p40"/>
          <p:cNvCxnSpPr/>
          <p:nvPr/>
        </p:nvCxnSpPr>
        <p:spPr>
          <a:xfrm>
            <a:off x="6915150" y="3762262"/>
            <a:ext cx="1352699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854" name="Google Shape;854;p40"/>
          <p:cNvGrpSpPr/>
          <p:nvPr/>
        </p:nvGrpSpPr>
        <p:grpSpPr>
          <a:xfrm>
            <a:off x="5583250" y="2577987"/>
            <a:ext cx="1904998" cy="1177925"/>
            <a:chOff x="3493" y="939"/>
            <a:chExt cx="1199" cy="742"/>
          </a:xfrm>
        </p:grpSpPr>
        <p:sp>
          <p:nvSpPr>
            <p:cNvPr id="855" name="Google Shape;855;p40"/>
            <p:cNvSpPr txBox="1"/>
            <p:nvPr/>
          </p:nvSpPr>
          <p:spPr>
            <a:xfrm>
              <a:off x="3493" y="939"/>
              <a:ext cx="11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Arial"/>
                <a:buNone/>
              </a:pPr>
              <a:r>
                <a:rPr lang="en-US" sz="2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0" lang="en-US" sz="20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[1]&lt;17?</a:t>
              </a:r>
              <a:endParaRPr/>
            </a:p>
          </p:txBody>
        </p:sp>
        <p:cxnSp>
          <p:nvCxnSpPr>
            <p:cNvPr id="856" name="Google Shape;856;p40"/>
            <p:cNvCxnSpPr/>
            <p:nvPr/>
          </p:nvCxnSpPr>
          <p:spPr>
            <a:xfrm>
              <a:off x="4043" y="1681"/>
              <a:ext cx="29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857" name="Google Shape;857;p40"/>
          <p:cNvGrpSpPr/>
          <p:nvPr/>
        </p:nvGrpSpPr>
        <p:grpSpPr>
          <a:xfrm>
            <a:off x="3467104" y="2947875"/>
            <a:ext cx="2193866" cy="2041525"/>
            <a:chOff x="2112" y="1125"/>
            <a:chExt cx="1381" cy="1286"/>
          </a:xfrm>
        </p:grpSpPr>
        <p:cxnSp>
          <p:nvCxnSpPr>
            <p:cNvPr id="858" name="Google Shape;858;p40"/>
            <p:cNvCxnSpPr/>
            <p:nvPr/>
          </p:nvCxnSpPr>
          <p:spPr>
            <a:xfrm>
              <a:off x="2112" y="1679"/>
              <a:ext cx="33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859" name="Google Shape;859;p40"/>
            <p:cNvCxnSpPr/>
            <p:nvPr/>
          </p:nvCxnSpPr>
          <p:spPr>
            <a:xfrm>
              <a:off x="2112" y="2112"/>
              <a:ext cx="1344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860" name="Google Shape;860;p40"/>
            <p:cNvCxnSpPr/>
            <p:nvPr/>
          </p:nvCxnSpPr>
          <p:spPr>
            <a:xfrm>
              <a:off x="3071" y="1359"/>
              <a:ext cx="41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861" name="Google Shape;861;p40"/>
            <p:cNvSpPr txBox="1"/>
            <p:nvPr/>
          </p:nvSpPr>
          <p:spPr>
            <a:xfrm>
              <a:off x="2639" y="2112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862" name="Google Shape;862;p40"/>
            <p:cNvSpPr txBox="1"/>
            <p:nvPr/>
          </p:nvSpPr>
          <p:spPr>
            <a:xfrm>
              <a:off x="2969" y="1125"/>
              <a:ext cx="524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[1]</a:t>
              </a:r>
              <a:endParaRPr/>
            </a:p>
          </p:txBody>
        </p:sp>
        <p:cxnSp>
          <p:nvCxnSpPr>
            <p:cNvPr id="863" name="Google Shape;863;p40"/>
            <p:cNvCxnSpPr/>
            <p:nvPr/>
          </p:nvCxnSpPr>
          <p:spPr>
            <a:xfrm>
              <a:off x="2112" y="1871"/>
              <a:ext cx="33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864" name="Google Shape;864;p40"/>
          <p:cNvSpPr/>
          <p:nvPr/>
        </p:nvSpPr>
        <p:spPr>
          <a:xfrm rot="-5400000">
            <a:off x="1046650" y="4741000"/>
            <a:ext cx="825000" cy="415800"/>
          </a:xfrm>
          <a:prstGeom prst="trapezoid">
            <a:avLst>
              <a:gd fmla="val 381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MUX</a:t>
            </a:r>
            <a:endParaRPr/>
          </a:p>
        </p:txBody>
      </p:sp>
      <p:grpSp>
        <p:nvGrpSpPr>
          <p:cNvPr id="865" name="Google Shape;865;p40"/>
          <p:cNvGrpSpPr/>
          <p:nvPr/>
        </p:nvGrpSpPr>
        <p:grpSpPr>
          <a:xfrm>
            <a:off x="1638299" y="3620975"/>
            <a:ext cx="382593" cy="1363661"/>
            <a:chOff x="960" y="1548"/>
            <a:chExt cx="240" cy="858"/>
          </a:xfrm>
        </p:grpSpPr>
        <p:cxnSp>
          <p:nvCxnSpPr>
            <p:cNvPr id="866" name="Google Shape;866;p40"/>
            <p:cNvCxnSpPr/>
            <p:nvPr/>
          </p:nvCxnSpPr>
          <p:spPr>
            <a:xfrm>
              <a:off x="1200" y="1548"/>
              <a:ext cx="0" cy="858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40"/>
            <p:cNvCxnSpPr/>
            <p:nvPr/>
          </p:nvCxnSpPr>
          <p:spPr>
            <a:xfrm rot="10800000">
              <a:off x="960" y="2400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868" name="Google Shape;868;p40"/>
          <p:cNvGrpSpPr/>
          <p:nvPr/>
        </p:nvGrpSpPr>
        <p:grpSpPr>
          <a:xfrm>
            <a:off x="876300" y="3597162"/>
            <a:ext cx="760413" cy="1376363"/>
            <a:chOff x="480" y="1534"/>
            <a:chExt cx="479" cy="866"/>
          </a:xfrm>
        </p:grpSpPr>
        <p:cxnSp>
          <p:nvCxnSpPr>
            <p:cNvPr id="869" name="Google Shape;869;p40"/>
            <p:cNvCxnSpPr/>
            <p:nvPr/>
          </p:nvCxnSpPr>
          <p:spPr>
            <a:xfrm rot="10800000">
              <a:off x="480" y="2400"/>
              <a:ext cx="47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0" name="Google Shape;870;p40"/>
            <p:cNvCxnSpPr/>
            <p:nvPr/>
          </p:nvCxnSpPr>
          <p:spPr>
            <a:xfrm rot="10800000">
              <a:off x="480" y="1534"/>
              <a:ext cx="0" cy="86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1" name="Google Shape;871;p40"/>
            <p:cNvCxnSpPr/>
            <p:nvPr/>
          </p:nvCxnSpPr>
          <p:spPr>
            <a:xfrm>
              <a:off x="480" y="1534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872" name="Google Shape;87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slti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Instruction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40"/>
          <p:cNvSpPr txBox="1"/>
          <p:nvPr/>
        </p:nvSpPr>
        <p:spPr>
          <a:xfrm rot="-5400000">
            <a:off x="1204087" y="3399600"/>
            <a:ext cx="5015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874" name="Google Shape;874;p40"/>
          <p:cNvSpPr txBox="1"/>
          <p:nvPr/>
        </p:nvSpPr>
        <p:spPr>
          <a:xfrm>
            <a:off x="1815330" y="2441537"/>
            <a:ext cx="2236738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slti $3,$1,17</a:t>
            </a:r>
            <a:endParaRPr b="0" i="0" sz="20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Google Shape;875;p40"/>
          <p:cNvSpPr/>
          <p:nvPr/>
        </p:nvSpPr>
        <p:spPr>
          <a:xfrm>
            <a:off x="4267125" y="2463725"/>
            <a:ext cx="3962400" cy="12954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49411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Walkthroughs (3/3)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41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$3,17($1)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r3 = Mem[r1+17]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IF:	fetch this instruction, increment PC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	decode 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then read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R[1]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	add 17 to value retrieved in ID to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 address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MEM:	read memory address computed in EX</a:t>
            </a:r>
            <a:endParaRPr/>
          </a:p>
          <a:p>
            <a:pPr indent="-514350" lvl="1" marL="9715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WB:	write value fetched in MEM into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R[3]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42"/>
          <p:cNvGrpSpPr/>
          <p:nvPr/>
        </p:nvGrpSpPr>
        <p:grpSpPr>
          <a:xfrm>
            <a:off x="5578473" y="3100312"/>
            <a:ext cx="1258884" cy="1523999"/>
            <a:chOff x="3622" y="1347"/>
            <a:chExt cx="792" cy="959"/>
          </a:xfrm>
        </p:grpSpPr>
        <p:sp>
          <p:nvSpPr>
            <p:cNvPr id="893" name="Google Shape;893;p42"/>
            <p:cNvSpPr/>
            <p:nvPr/>
          </p:nvSpPr>
          <p:spPr>
            <a:xfrm>
              <a:off x="3647" y="1347"/>
              <a:ext cx="527" cy="9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24000"/>
                  </a:lnTo>
                  <a:lnTo>
                    <a:pt x="120000" y="84000"/>
                  </a:lnTo>
                  <a:lnTo>
                    <a:pt x="0" y="120000"/>
                  </a:lnTo>
                  <a:lnTo>
                    <a:pt x="0" y="66000"/>
                  </a:lnTo>
                  <a:lnTo>
                    <a:pt x="10909" y="60000"/>
                  </a:lnTo>
                  <a:lnTo>
                    <a:pt x="0" y="54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4" name="Google Shape;894;p42"/>
            <p:cNvCxnSpPr/>
            <p:nvPr/>
          </p:nvCxnSpPr>
          <p:spPr>
            <a:xfrm>
              <a:off x="4175" y="1779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895" name="Google Shape;895;p42"/>
            <p:cNvSpPr txBox="1"/>
            <p:nvPr/>
          </p:nvSpPr>
          <p:spPr>
            <a:xfrm>
              <a:off x="3622" y="1698"/>
              <a:ext cx="5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/>
            </a:p>
          </p:txBody>
        </p:sp>
      </p:grpSp>
      <p:sp>
        <p:nvSpPr>
          <p:cNvPr id="896" name="Google Shape;896;p42"/>
          <p:cNvSpPr/>
          <p:nvPr/>
        </p:nvSpPr>
        <p:spPr>
          <a:xfrm>
            <a:off x="1200148" y="3039987"/>
            <a:ext cx="381000" cy="1295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2"/>
          <p:cNvSpPr/>
          <p:nvPr/>
        </p:nvSpPr>
        <p:spPr>
          <a:xfrm rot="-5400000">
            <a:off x="1885948" y="3344787"/>
            <a:ext cx="1981199" cy="1066799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898" name="Google Shape;898;p42"/>
          <p:cNvSpPr/>
          <p:nvPr/>
        </p:nvSpPr>
        <p:spPr>
          <a:xfrm>
            <a:off x="1657348" y="4611612"/>
            <a:ext cx="533399" cy="5015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+4</a:t>
            </a:r>
            <a:endParaRPr/>
          </a:p>
        </p:txBody>
      </p:sp>
      <p:cxnSp>
        <p:nvCxnSpPr>
          <p:cNvPr id="899" name="Google Shape;899;p42"/>
          <p:cNvCxnSpPr/>
          <p:nvPr/>
        </p:nvCxnSpPr>
        <p:spPr>
          <a:xfrm>
            <a:off x="1581148" y="3649587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00" name="Google Shape;900;p42"/>
          <p:cNvSpPr/>
          <p:nvPr/>
        </p:nvSpPr>
        <p:spPr>
          <a:xfrm>
            <a:off x="3943348" y="3039987"/>
            <a:ext cx="990599" cy="1295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42"/>
          <p:cNvCxnSpPr/>
          <p:nvPr/>
        </p:nvCxnSpPr>
        <p:spPr>
          <a:xfrm>
            <a:off x="3409948" y="3497187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02" name="Google Shape;902;p42"/>
          <p:cNvCxnSpPr/>
          <p:nvPr/>
        </p:nvCxnSpPr>
        <p:spPr>
          <a:xfrm>
            <a:off x="3409948" y="3870250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03" name="Google Shape;903;p42"/>
          <p:cNvCxnSpPr/>
          <p:nvPr/>
        </p:nvCxnSpPr>
        <p:spPr>
          <a:xfrm>
            <a:off x="3409948" y="4182987"/>
            <a:ext cx="533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04" name="Google Shape;904;p42"/>
          <p:cNvSpPr txBox="1"/>
          <p:nvPr/>
        </p:nvSpPr>
        <p:spPr>
          <a:xfrm rot="-5400000">
            <a:off x="3758973" y="3481462"/>
            <a:ext cx="1292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cxnSp>
        <p:nvCxnSpPr>
          <p:cNvPr id="905" name="Google Shape;905;p42"/>
          <p:cNvCxnSpPr/>
          <p:nvPr/>
        </p:nvCxnSpPr>
        <p:spPr>
          <a:xfrm>
            <a:off x="4933948" y="4182987"/>
            <a:ext cx="685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06" name="Google Shape;906;p42"/>
          <p:cNvCxnSpPr/>
          <p:nvPr/>
        </p:nvCxnSpPr>
        <p:spPr>
          <a:xfrm>
            <a:off x="3379785" y="4533825"/>
            <a:ext cx="2209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07" name="Google Shape;907;p42"/>
          <p:cNvCxnSpPr/>
          <p:nvPr/>
        </p:nvCxnSpPr>
        <p:spPr>
          <a:xfrm>
            <a:off x="4933948" y="3368600"/>
            <a:ext cx="65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08" name="Google Shape;908;p42"/>
          <p:cNvSpPr/>
          <p:nvPr/>
        </p:nvSpPr>
        <p:spPr>
          <a:xfrm rot="-5400000">
            <a:off x="6381747" y="3497187"/>
            <a:ext cx="1981199" cy="1066799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cxnSp>
        <p:nvCxnSpPr>
          <p:cNvPr id="909" name="Google Shape;909;p42"/>
          <p:cNvCxnSpPr/>
          <p:nvPr/>
        </p:nvCxnSpPr>
        <p:spPr>
          <a:xfrm>
            <a:off x="5162548" y="4182987"/>
            <a:ext cx="0" cy="3047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0" name="Google Shape;910;p42"/>
          <p:cNvCxnSpPr/>
          <p:nvPr/>
        </p:nvCxnSpPr>
        <p:spPr>
          <a:xfrm>
            <a:off x="5162548" y="4563987"/>
            <a:ext cx="0" cy="3047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1" name="Google Shape;911;p42"/>
          <p:cNvCxnSpPr/>
          <p:nvPr/>
        </p:nvCxnSpPr>
        <p:spPr>
          <a:xfrm>
            <a:off x="5162548" y="4868787"/>
            <a:ext cx="16763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12" name="Google Shape;912;p42"/>
          <p:cNvCxnSpPr/>
          <p:nvPr/>
        </p:nvCxnSpPr>
        <p:spPr>
          <a:xfrm>
            <a:off x="7905747" y="3786112"/>
            <a:ext cx="304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42"/>
          <p:cNvCxnSpPr/>
          <p:nvPr/>
        </p:nvCxnSpPr>
        <p:spPr>
          <a:xfrm rot="10800000">
            <a:off x="8210547" y="2506612"/>
            <a:ext cx="0" cy="12794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4" name="Google Shape;914;p42"/>
          <p:cNvCxnSpPr/>
          <p:nvPr/>
        </p:nvCxnSpPr>
        <p:spPr>
          <a:xfrm rot="10800000">
            <a:off x="4206747" y="2506587"/>
            <a:ext cx="4003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5" name="Google Shape;915;p42"/>
          <p:cNvCxnSpPr/>
          <p:nvPr/>
        </p:nvCxnSpPr>
        <p:spPr>
          <a:xfrm>
            <a:off x="4206873" y="2506587"/>
            <a:ext cx="0" cy="533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16" name="Google Shape;916;p42"/>
          <p:cNvSpPr txBox="1"/>
          <p:nvPr/>
        </p:nvSpPr>
        <p:spPr>
          <a:xfrm>
            <a:off x="3365498" y="4487787"/>
            <a:ext cx="762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endParaRPr/>
          </a:p>
        </p:txBody>
      </p:sp>
      <p:cxnSp>
        <p:nvCxnSpPr>
          <p:cNvPr id="917" name="Google Shape;917;p42"/>
          <p:cNvCxnSpPr/>
          <p:nvPr/>
        </p:nvCxnSpPr>
        <p:spPr>
          <a:xfrm>
            <a:off x="1962148" y="3649587"/>
            <a:ext cx="0" cy="9620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18" name="Google Shape;918;p42"/>
          <p:cNvSpPr/>
          <p:nvPr/>
        </p:nvSpPr>
        <p:spPr>
          <a:xfrm>
            <a:off x="1200148" y="4624312"/>
            <a:ext cx="381000" cy="8096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9" name="Google Shape;919;p42"/>
          <p:cNvCxnSpPr/>
          <p:nvPr/>
        </p:nvCxnSpPr>
        <p:spPr>
          <a:xfrm rot="10800000">
            <a:off x="1581148" y="5008487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20" name="Google Shape;920;p42"/>
          <p:cNvCxnSpPr/>
          <p:nvPr/>
        </p:nvCxnSpPr>
        <p:spPr>
          <a:xfrm>
            <a:off x="4029073" y="4533825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42"/>
          <p:cNvCxnSpPr/>
          <p:nvPr/>
        </p:nvCxnSpPr>
        <p:spPr>
          <a:xfrm rot="10800000">
            <a:off x="1581073" y="5205337"/>
            <a:ext cx="24479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22" name="Google Shape;922;p42"/>
          <p:cNvCxnSpPr/>
          <p:nvPr/>
        </p:nvCxnSpPr>
        <p:spPr>
          <a:xfrm rot="10800000">
            <a:off x="819148" y="5021187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42"/>
          <p:cNvCxnSpPr/>
          <p:nvPr/>
        </p:nvCxnSpPr>
        <p:spPr>
          <a:xfrm rot="10800000">
            <a:off x="819147" y="3649587"/>
            <a:ext cx="0" cy="13715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42"/>
          <p:cNvCxnSpPr/>
          <p:nvPr/>
        </p:nvCxnSpPr>
        <p:spPr>
          <a:xfrm>
            <a:off x="819147" y="3649587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25" name="Google Shape;925;p42"/>
          <p:cNvCxnSpPr/>
          <p:nvPr/>
        </p:nvCxnSpPr>
        <p:spPr>
          <a:xfrm>
            <a:off x="1581148" y="3633712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926" name="Google Shape;926;p42"/>
          <p:cNvGrpSpPr/>
          <p:nvPr/>
        </p:nvGrpSpPr>
        <p:grpSpPr>
          <a:xfrm>
            <a:off x="3473447" y="3176702"/>
            <a:ext cx="331787" cy="1060296"/>
            <a:chOff x="2151" y="1245"/>
            <a:chExt cx="209" cy="667"/>
          </a:xfrm>
        </p:grpSpPr>
        <p:sp>
          <p:nvSpPr>
            <p:cNvPr id="927" name="Google Shape;927;p42"/>
            <p:cNvSpPr txBox="1"/>
            <p:nvPr/>
          </p:nvSpPr>
          <p:spPr>
            <a:xfrm>
              <a:off x="2155" y="1663"/>
              <a:ext cx="20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928" name="Google Shape;928;p42"/>
            <p:cNvSpPr txBox="1"/>
            <p:nvPr/>
          </p:nvSpPr>
          <p:spPr>
            <a:xfrm>
              <a:off x="2151" y="1457"/>
              <a:ext cx="20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29" name="Google Shape;929;p42"/>
            <p:cNvSpPr txBox="1"/>
            <p:nvPr/>
          </p:nvSpPr>
          <p:spPr>
            <a:xfrm>
              <a:off x="2163" y="1245"/>
              <a:ext cx="185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2"/>
          <p:cNvGrpSpPr/>
          <p:nvPr/>
        </p:nvGrpSpPr>
        <p:grpSpPr>
          <a:xfrm>
            <a:off x="5794572" y="2614537"/>
            <a:ext cx="1428750" cy="1177925"/>
            <a:chOff x="3614" y="892"/>
            <a:chExt cx="900" cy="742"/>
          </a:xfrm>
        </p:grpSpPr>
        <p:sp>
          <p:nvSpPr>
            <p:cNvPr id="931" name="Google Shape;931;p42"/>
            <p:cNvSpPr txBox="1"/>
            <p:nvPr/>
          </p:nvSpPr>
          <p:spPr>
            <a:xfrm>
              <a:off x="3614" y="892"/>
              <a:ext cx="900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[1]+17</a:t>
              </a:r>
              <a:endPara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2" name="Google Shape;932;p42"/>
            <p:cNvCxnSpPr/>
            <p:nvPr/>
          </p:nvCxnSpPr>
          <p:spPr>
            <a:xfrm>
              <a:off x="4043" y="1634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933" name="Google Shape;933;p42"/>
          <p:cNvGrpSpPr/>
          <p:nvPr/>
        </p:nvGrpSpPr>
        <p:grpSpPr>
          <a:xfrm>
            <a:off x="3409958" y="2995537"/>
            <a:ext cx="2187503" cy="1943100"/>
            <a:chOff x="2112" y="1132"/>
            <a:chExt cx="1377" cy="1224"/>
          </a:xfrm>
        </p:grpSpPr>
        <p:cxnSp>
          <p:nvCxnSpPr>
            <p:cNvPr id="934" name="Google Shape;934;p42"/>
            <p:cNvCxnSpPr/>
            <p:nvPr/>
          </p:nvCxnSpPr>
          <p:spPr>
            <a:xfrm>
              <a:off x="2112" y="1679"/>
              <a:ext cx="33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935" name="Google Shape;935;p42"/>
            <p:cNvCxnSpPr/>
            <p:nvPr/>
          </p:nvCxnSpPr>
          <p:spPr>
            <a:xfrm>
              <a:off x="2112" y="2112"/>
              <a:ext cx="1344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936" name="Google Shape;936;p42"/>
            <p:cNvCxnSpPr/>
            <p:nvPr/>
          </p:nvCxnSpPr>
          <p:spPr>
            <a:xfrm>
              <a:off x="3071" y="1359"/>
              <a:ext cx="41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937" name="Google Shape;937;p42"/>
            <p:cNvSpPr txBox="1"/>
            <p:nvPr/>
          </p:nvSpPr>
          <p:spPr>
            <a:xfrm>
              <a:off x="2719" y="2057"/>
              <a:ext cx="299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938" name="Google Shape;938;p42"/>
            <p:cNvSpPr txBox="1"/>
            <p:nvPr/>
          </p:nvSpPr>
          <p:spPr>
            <a:xfrm>
              <a:off x="2965" y="1132"/>
              <a:ext cx="524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R[1]</a:t>
              </a:r>
              <a:endParaRPr/>
            </a:p>
          </p:txBody>
        </p:sp>
        <p:cxnSp>
          <p:nvCxnSpPr>
            <p:cNvPr id="939" name="Google Shape;939;p42"/>
            <p:cNvCxnSpPr/>
            <p:nvPr/>
          </p:nvCxnSpPr>
          <p:spPr>
            <a:xfrm>
              <a:off x="2112" y="1871"/>
              <a:ext cx="33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940" name="Google Shape;940;p42"/>
          <p:cNvGrpSpPr/>
          <p:nvPr/>
        </p:nvGrpSpPr>
        <p:grpSpPr>
          <a:xfrm>
            <a:off x="6378542" y="3789287"/>
            <a:ext cx="1986029" cy="1665288"/>
            <a:chOff x="3982" y="1631"/>
            <a:chExt cx="1250" cy="1049"/>
          </a:xfrm>
        </p:grpSpPr>
        <p:cxnSp>
          <p:nvCxnSpPr>
            <p:cNvPr id="941" name="Google Shape;941;p42"/>
            <p:cNvCxnSpPr/>
            <p:nvPr/>
          </p:nvCxnSpPr>
          <p:spPr>
            <a:xfrm>
              <a:off x="4943" y="1631"/>
              <a:ext cx="191" cy="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942" name="Google Shape;942;p42"/>
            <p:cNvSpPr txBox="1"/>
            <p:nvPr/>
          </p:nvSpPr>
          <p:spPr>
            <a:xfrm>
              <a:off x="3982" y="2381"/>
              <a:ext cx="1250" cy="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MEM[ R[1] + 17 ]</a:t>
              </a:r>
              <a:endPara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2"/>
          <p:cNvGrpSpPr/>
          <p:nvPr/>
        </p:nvGrpSpPr>
        <p:grpSpPr>
          <a:xfrm>
            <a:off x="1581148" y="3657524"/>
            <a:ext cx="382593" cy="1363661"/>
            <a:chOff x="960" y="1548"/>
            <a:chExt cx="240" cy="858"/>
          </a:xfrm>
        </p:grpSpPr>
        <p:cxnSp>
          <p:nvCxnSpPr>
            <p:cNvPr id="944" name="Google Shape;944;p42"/>
            <p:cNvCxnSpPr/>
            <p:nvPr/>
          </p:nvCxnSpPr>
          <p:spPr>
            <a:xfrm>
              <a:off x="1200" y="1548"/>
              <a:ext cx="0" cy="858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5" name="Google Shape;945;p42"/>
            <p:cNvCxnSpPr/>
            <p:nvPr/>
          </p:nvCxnSpPr>
          <p:spPr>
            <a:xfrm rot="10800000">
              <a:off x="960" y="2400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946" name="Google Shape;946;p42"/>
          <p:cNvGrpSpPr/>
          <p:nvPr/>
        </p:nvGrpSpPr>
        <p:grpSpPr>
          <a:xfrm>
            <a:off x="819148" y="3633712"/>
            <a:ext cx="760413" cy="1376363"/>
            <a:chOff x="480" y="1534"/>
            <a:chExt cx="479" cy="866"/>
          </a:xfrm>
        </p:grpSpPr>
        <p:cxnSp>
          <p:nvCxnSpPr>
            <p:cNvPr id="947" name="Google Shape;947;p42"/>
            <p:cNvCxnSpPr/>
            <p:nvPr/>
          </p:nvCxnSpPr>
          <p:spPr>
            <a:xfrm rot="10800000">
              <a:off x="480" y="2400"/>
              <a:ext cx="47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8" name="Google Shape;948;p42"/>
            <p:cNvCxnSpPr/>
            <p:nvPr/>
          </p:nvCxnSpPr>
          <p:spPr>
            <a:xfrm rot="10800000">
              <a:off x="480" y="1534"/>
              <a:ext cx="0" cy="86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9" name="Google Shape;949;p42"/>
            <p:cNvCxnSpPr/>
            <p:nvPr/>
          </p:nvCxnSpPr>
          <p:spPr>
            <a:xfrm>
              <a:off x="480" y="1534"/>
              <a:ext cx="239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950" name="Google Shape;9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Instruction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2"/>
          <p:cNvSpPr txBox="1"/>
          <p:nvPr/>
        </p:nvSpPr>
        <p:spPr>
          <a:xfrm rot="-5400000">
            <a:off x="1146936" y="3436150"/>
            <a:ext cx="5015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952" name="Google Shape;952;p42"/>
          <p:cNvSpPr txBox="1"/>
          <p:nvPr/>
        </p:nvSpPr>
        <p:spPr>
          <a:xfrm>
            <a:off x="1836078" y="2470226"/>
            <a:ext cx="2080937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Courier New"/>
              <a:buNone/>
            </a:pPr>
            <a:r>
              <a:rPr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$3,17($1)</a:t>
            </a:r>
            <a:endParaRPr/>
          </a:p>
        </p:txBody>
      </p:sp>
      <p:sp>
        <p:nvSpPr>
          <p:cNvPr id="953" name="Google Shape;953;p42"/>
          <p:cNvSpPr/>
          <p:nvPr/>
        </p:nvSpPr>
        <p:spPr>
          <a:xfrm>
            <a:off x="4248148" y="2493887"/>
            <a:ext cx="3962400" cy="12954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0" y="0"/>
                </a:lnTo>
                <a:lnTo>
                  <a:pt x="0" y="49411"/>
                </a:ln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3"/>
          <p:cNvSpPr txBox="1"/>
          <p:nvPr/>
        </p:nvSpPr>
        <p:spPr>
          <a:xfrm>
            <a:off x="3200401" y="5303520"/>
            <a:ext cx="137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08000"/>
                </a:solidFill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endParaRPr sz="2800">
              <a:solidFill>
                <a:srgbClr val="4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IF,WB</a:t>
            </a:r>
            <a:endParaRPr sz="2800">
              <a:solidFill>
                <a:srgbClr val="4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3"/>
          <p:cNvSpPr/>
          <p:nvPr/>
        </p:nvSpPr>
        <p:spPr>
          <a:xfrm>
            <a:off x="2743200" y="5324302"/>
            <a:ext cx="5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3"/>
          <p:cNvSpPr txBox="1"/>
          <p:nvPr/>
        </p:nvSpPr>
        <p:spPr>
          <a:xfrm>
            <a:off x="1371600" y="5303519"/>
            <a:ext cx="16458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endParaRPr sz="2800">
              <a:solidFill>
                <a:srgbClr val="F7964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IF,ID,EX,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MEM,WB</a:t>
            </a:r>
            <a:endParaRPr sz="2800">
              <a:solidFill>
                <a:srgbClr val="F79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3"/>
          <p:cNvSpPr/>
          <p:nvPr/>
        </p:nvSpPr>
        <p:spPr>
          <a:xfrm>
            <a:off x="914400" y="5324300"/>
            <a:ext cx="5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/>
          </a:p>
        </p:txBody>
      </p:sp>
      <p:sp>
        <p:nvSpPr>
          <p:cNvPr id="966" name="Google Shape;966;p43"/>
          <p:cNvSpPr txBox="1"/>
          <p:nvPr/>
        </p:nvSpPr>
        <p:spPr>
          <a:xfrm>
            <a:off x="5029201" y="5303520"/>
            <a:ext cx="1371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A0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endParaRPr sz="2800">
              <a:solidFill>
                <a:srgbClr val="FF66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A0"/>
                </a:solidFill>
                <a:latin typeface="Calibri"/>
                <a:ea typeface="Calibri"/>
                <a:cs typeface="Calibri"/>
                <a:sym typeface="Calibri"/>
              </a:rPr>
              <a:t>IF,ID,EX</a:t>
            </a:r>
            <a:endParaRPr sz="2800">
              <a:solidFill>
                <a:srgbClr val="FF66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3"/>
          <p:cNvSpPr/>
          <p:nvPr/>
        </p:nvSpPr>
        <p:spPr>
          <a:xfrm>
            <a:off x="4572000" y="5324302"/>
            <a:ext cx="5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3"/>
          <p:cNvSpPr txBox="1"/>
          <p:nvPr/>
        </p:nvSpPr>
        <p:spPr>
          <a:xfrm>
            <a:off x="6858000" y="5303520"/>
            <a:ext cx="16458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E860"/>
                </a:solidFill>
                <a:latin typeface="Courier New"/>
                <a:ea typeface="Courier New"/>
                <a:cs typeface="Courier New"/>
                <a:sym typeface="Courier New"/>
              </a:rPr>
              <a:t>addu</a:t>
            </a:r>
            <a:endParaRPr b="1" sz="2800">
              <a:solidFill>
                <a:srgbClr val="FFE8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rPr>
              <a:t>IF,ID,EX,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b="1" sz="2800">
              <a:solidFill>
                <a:srgbClr val="FFE8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3"/>
          <p:cNvSpPr/>
          <p:nvPr/>
        </p:nvSpPr>
        <p:spPr>
          <a:xfrm>
            <a:off x="6400800" y="5324302"/>
            <a:ext cx="5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</a:t>
            </a:r>
            <a:endParaRPr/>
          </a:p>
        </p:txBody>
      </p:sp>
      <p:sp>
        <p:nvSpPr>
          <p:cNvPr id="970" name="Google Shape;970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1" name="Google Shape;971;p43"/>
          <p:cNvSpPr txBox="1"/>
          <p:nvPr/>
        </p:nvSpPr>
        <p:spPr>
          <a:xfrm>
            <a:off x="457200" y="482600"/>
            <a:ext cx="8458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MIPS instructions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active in the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fewest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stages?</a:t>
            </a:r>
            <a:endParaRPr/>
          </a:p>
        </p:txBody>
      </p:sp>
      <p:sp>
        <p:nvSpPr>
          <p:cNvPr id="972" name="Google Shape;972;p43"/>
          <p:cNvSpPr/>
          <p:nvPr/>
        </p:nvSpPr>
        <p:spPr>
          <a:xfrm>
            <a:off x="1172250" y="5766150"/>
            <a:ext cx="1645800" cy="85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43"/>
          <p:cNvGrpSpPr/>
          <p:nvPr/>
        </p:nvGrpSpPr>
        <p:grpSpPr>
          <a:xfrm flipH="1">
            <a:off x="-2539417" y="4026166"/>
            <a:ext cx="802684" cy="515937"/>
            <a:chOff x="729" y="2832"/>
            <a:chExt cx="1500" cy="310"/>
          </a:xfrm>
        </p:grpSpPr>
        <p:sp>
          <p:nvSpPr>
            <p:cNvPr id="974" name="Google Shape;974;p43"/>
            <p:cNvSpPr txBox="1"/>
            <p:nvPr/>
          </p:nvSpPr>
          <p:spPr>
            <a:xfrm>
              <a:off x="786" y="28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975" name="Google Shape;975;p4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976" name="Google Shape;976;p43"/>
          <p:cNvGrpSpPr/>
          <p:nvPr/>
        </p:nvGrpSpPr>
        <p:grpSpPr>
          <a:xfrm>
            <a:off x="396245" y="1600250"/>
            <a:ext cx="7315269" cy="2313350"/>
            <a:chOff x="548645" y="1600250"/>
            <a:chExt cx="7315269" cy="2313350"/>
          </a:xfrm>
        </p:grpSpPr>
        <p:grpSp>
          <p:nvGrpSpPr>
            <p:cNvPr id="977" name="Google Shape;977;p43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978" name="Google Shape;978;p43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981" name="Google Shape;981;p43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82" name="Google Shape;982;p43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83" name="Google Shape;983;p43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84" name="Google Shape;984;p43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85" name="Google Shape;985;p43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86" name="Google Shape;986;p43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43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43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grpSp>
            <p:nvGrpSpPr>
              <p:cNvPr id="989" name="Google Shape;989;p43"/>
              <p:cNvGrpSpPr/>
              <p:nvPr/>
            </p:nvGrpSpPr>
            <p:grpSpPr>
              <a:xfrm>
                <a:off x="5334000" y="2562225"/>
                <a:ext cx="1314450" cy="1428750"/>
                <a:chOff x="3648" y="1348"/>
                <a:chExt cx="828" cy="900"/>
              </a:xfrm>
            </p:grpSpPr>
            <p:sp>
              <p:nvSpPr>
                <p:cNvPr id="990" name="Google Shape;990;p43"/>
                <p:cNvSpPr/>
                <p:nvPr/>
              </p:nvSpPr>
              <p:spPr>
                <a:xfrm>
                  <a:off x="3648" y="1348"/>
                  <a:ext cx="600" cy="9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24000"/>
                      </a:lnTo>
                      <a:lnTo>
                        <a:pt x="120000" y="84000"/>
                      </a:lnTo>
                      <a:lnTo>
                        <a:pt x="0" y="120000"/>
                      </a:lnTo>
                      <a:lnTo>
                        <a:pt x="0" y="66000"/>
                      </a:lnTo>
                      <a:lnTo>
                        <a:pt x="10909" y="60000"/>
                      </a:lnTo>
                      <a:lnTo>
                        <a:pt x="0" y="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ALU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91" name="Google Shape;991;p43"/>
                <p:cNvCxnSpPr/>
                <p:nvPr/>
              </p:nvCxnSpPr>
              <p:spPr>
                <a:xfrm>
                  <a:off x="4176" y="1780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992" name="Google Shape;992;p43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93" name="Google Shape;993;p43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94" name="Google Shape;994;p43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95" name="Google Shape;995;p43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996" name="Google Shape;996;p43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7" name="Google Shape;997;p43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8" name="Google Shape;998;p43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99" name="Google Shape;999;p43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0" name="Google Shape;1000;p43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1" name="Google Shape;1001;p43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2" name="Google Shape;1002;p43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03" name="Google Shape;1003;p43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1004" name="Google Shape;1004;p43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05" name="Google Shape;1005;p43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06" name="Google Shape;1006;p43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7" name="Google Shape;1007;p43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08" name="Google Shape;1008;p43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9" name="Google Shape;1009;p43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0" name="Google Shape;1010;p43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011" name="Google Shape;1011;p43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grpSp>
        <p:nvGrpSpPr>
          <p:cNvPr id="1012" name="Google Shape;1012;p43"/>
          <p:cNvGrpSpPr/>
          <p:nvPr/>
        </p:nvGrpSpPr>
        <p:grpSpPr>
          <a:xfrm>
            <a:off x="1414463" y="3840480"/>
            <a:ext cx="1847178" cy="490546"/>
            <a:chOff x="729" y="2832"/>
            <a:chExt cx="1503" cy="309"/>
          </a:xfrm>
        </p:grpSpPr>
        <p:sp>
          <p:nvSpPr>
            <p:cNvPr id="1013" name="Google Shape;1013;p43"/>
            <p:cNvSpPr txBox="1"/>
            <p:nvPr/>
          </p:nvSpPr>
          <p:spPr>
            <a:xfrm>
              <a:off x="732" y="2841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1014" name="Google Shape;1014;p4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1015" name="Google Shape;1015;p43"/>
          <p:cNvGrpSpPr/>
          <p:nvPr/>
        </p:nvGrpSpPr>
        <p:grpSpPr>
          <a:xfrm>
            <a:off x="3201028" y="3840480"/>
            <a:ext cx="2018644" cy="492125"/>
            <a:chOff x="676" y="2832"/>
            <a:chExt cx="1552" cy="310"/>
          </a:xfrm>
        </p:grpSpPr>
        <p:sp>
          <p:nvSpPr>
            <p:cNvPr id="1016" name="Google Shape;1016;p43"/>
            <p:cNvSpPr txBox="1"/>
            <p:nvPr/>
          </p:nvSpPr>
          <p:spPr>
            <a:xfrm>
              <a:off x="676" y="284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7" name="Google Shape;1017;p43"/>
            <p:cNvCxnSpPr/>
            <p:nvPr/>
          </p:nvCxnSpPr>
          <p:spPr>
            <a:xfrm>
              <a:off x="728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cxnSp>
        <p:nvCxnSpPr>
          <p:cNvPr id="1018" name="Google Shape;1018;p43"/>
          <p:cNvCxnSpPr/>
          <p:nvPr/>
        </p:nvCxnSpPr>
        <p:spPr>
          <a:xfrm>
            <a:off x="6742091" y="3840480"/>
            <a:ext cx="928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diamond"/>
            <a:tailEnd len="med" w="med" type="triangle"/>
          </a:ln>
        </p:spPr>
      </p:cxnSp>
      <p:grpSp>
        <p:nvGrpSpPr>
          <p:cNvPr id="1019" name="Google Shape;1019;p43"/>
          <p:cNvGrpSpPr/>
          <p:nvPr/>
        </p:nvGrpSpPr>
        <p:grpSpPr>
          <a:xfrm>
            <a:off x="4927600" y="3840480"/>
            <a:ext cx="1660725" cy="492125"/>
            <a:chOff x="729" y="2832"/>
            <a:chExt cx="1500" cy="310"/>
          </a:xfrm>
        </p:grpSpPr>
        <p:sp>
          <p:nvSpPr>
            <p:cNvPr id="1020" name="Google Shape;1020;p43"/>
            <p:cNvSpPr txBox="1"/>
            <p:nvPr/>
          </p:nvSpPr>
          <p:spPr>
            <a:xfrm>
              <a:off x="786" y="28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1021" name="Google Shape;1021;p4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sp>
        <p:nvSpPr>
          <p:cNvPr id="1022" name="Google Shape;1022;p43"/>
          <p:cNvSpPr txBox="1"/>
          <p:nvPr/>
        </p:nvSpPr>
        <p:spPr>
          <a:xfrm>
            <a:off x="6457950" y="3856355"/>
            <a:ext cx="1330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4. Memory</a:t>
            </a:r>
            <a:endParaRPr/>
          </a:p>
        </p:txBody>
      </p:sp>
      <p:cxnSp>
        <p:nvCxnSpPr>
          <p:cNvPr id="1023" name="Google Shape;1023;p43"/>
          <p:cNvCxnSpPr/>
          <p:nvPr/>
        </p:nvCxnSpPr>
        <p:spPr>
          <a:xfrm>
            <a:off x="7745222" y="3840480"/>
            <a:ext cx="1162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diamond"/>
            <a:tailEnd len="med" w="med" type="triangle"/>
          </a:ln>
        </p:spPr>
      </p:cxnSp>
      <p:sp>
        <p:nvSpPr>
          <p:cNvPr id="1024" name="Google Shape;1024;p43"/>
          <p:cNvSpPr txBox="1"/>
          <p:nvPr/>
        </p:nvSpPr>
        <p:spPr>
          <a:xfrm>
            <a:off x="7639050" y="3856355"/>
            <a:ext cx="127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5. 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Write</a:t>
            </a:r>
            <a:endParaRPr/>
          </a:p>
        </p:txBody>
      </p:sp>
      <p:sp>
        <p:nvSpPr>
          <p:cNvPr id="1025" name="Google Shape;1025;p43"/>
          <p:cNvSpPr/>
          <p:nvPr/>
        </p:nvSpPr>
        <p:spPr>
          <a:xfrm>
            <a:off x="2750050" y="5835925"/>
            <a:ext cx="802800" cy="3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3"/>
          <p:cNvSpPr/>
          <p:nvPr/>
        </p:nvSpPr>
        <p:spPr>
          <a:xfrm>
            <a:off x="7217300" y="5721725"/>
            <a:ext cx="928500" cy="5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3"/>
          <p:cNvSpPr/>
          <p:nvPr/>
        </p:nvSpPr>
        <p:spPr>
          <a:xfrm>
            <a:off x="7682850" y="6101025"/>
            <a:ext cx="670500" cy="5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3"/>
          <p:cNvSpPr/>
          <p:nvPr/>
        </p:nvSpPr>
        <p:spPr>
          <a:xfrm>
            <a:off x="4578850" y="5835925"/>
            <a:ext cx="802800" cy="3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3"/>
          <p:cNvSpPr/>
          <p:nvPr/>
        </p:nvSpPr>
        <p:spPr>
          <a:xfrm>
            <a:off x="6407650" y="5835925"/>
            <a:ext cx="802800" cy="3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3"/>
          <p:cNvSpPr/>
          <p:nvPr/>
        </p:nvSpPr>
        <p:spPr>
          <a:xfrm>
            <a:off x="6912500" y="6178925"/>
            <a:ext cx="928500" cy="5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3"/>
          <p:cNvSpPr/>
          <p:nvPr/>
        </p:nvSpPr>
        <p:spPr>
          <a:xfrm>
            <a:off x="5381650" y="5835925"/>
            <a:ext cx="838200" cy="3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3"/>
          <p:cNvSpPr/>
          <p:nvPr/>
        </p:nvSpPr>
        <p:spPr>
          <a:xfrm>
            <a:off x="3552850" y="5835925"/>
            <a:ext cx="838200" cy="3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-- Timing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745" l="5162" r="5046" t="4843"/>
          <a:stretch/>
        </p:blipFill>
        <p:spPr>
          <a:xfrm>
            <a:off x="304800" y="1125538"/>
            <a:ext cx="6248400" cy="28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39751" l="72556" r="7019" t="20433"/>
          <a:stretch/>
        </p:blipFill>
        <p:spPr>
          <a:xfrm>
            <a:off x="6934200" y="1608138"/>
            <a:ext cx="1981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532525" y="4127575"/>
            <a:ext cx="373200" cy="111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518275" y="4127575"/>
            <a:ext cx="892500" cy="1114200"/>
          </a:xfrm>
          <a:prstGeom prst="rect">
            <a:avLst/>
          </a:prstGeom>
          <a:solidFill>
            <a:srgbClr val="FFFF00">
              <a:alpha val="5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422900" y="4127575"/>
            <a:ext cx="1500300" cy="1114200"/>
          </a:xfrm>
          <a:prstGeom prst="rect">
            <a:avLst/>
          </a:prstGeom>
          <a:solidFill>
            <a:srgbClr val="0000FF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665675" y="4127575"/>
            <a:ext cx="495900" cy="1114200"/>
          </a:xfrm>
          <a:prstGeom prst="rect">
            <a:avLst/>
          </a:prstGeom>
          <a:solidFill>
            <a:srgbClr val="FF00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2508075" y="4127575"/>
            <a:ext cx="0" cy="11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5175075" y="4127575"/>
            <a:ext cx="0" cy="11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/>
          <p:nvPr/>
        </p:nvSpPr>
        <p:spPr>
          <a:xfrm>
            <a:off x="3422900" y="1752350"/>
            <a:ext cx="1500300" cy="365100"/>
          </a:xfrm>
          <a:prstGeom prst="rect">
            <a:avLst/>
          </a:prstGeom>
          <a:solidFill>
            <a:srgbClr val="FF00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423275" y="3141325"/>
            <a:ext cx="2202600" cy="489000"/>
          </a:xfrm>
          <a:prstGeom prst="rect">
            <a:avLst/>
          </a:prstGeom>
          <a:solidFill>
            <a:srgbClr val="FFFF00">
              <a:alpha val="5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821825" y="2193642"/>
            <a:ext cx="1300200" cy="365100"/>
          </a:xfrm>
          <a:prstGeom prst="rect">
            <a:avLst/>
          </a:prstGeom>
          <a:solidFill>
            <a:srgbClr val="FF0000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660000" y="5635925"/>
            <a:ext cx="495900" cy="365100"/>
          </a:xfrm>
          <a:prstGeom prst="rect">
            <a:avLst/>
          </a:prstGeom>
          <a:solidFill>
            <a:srgbClr val="0000FF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4535325" y="37598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334FF"/>
                </a:solidFill>
              </a:rPr>
              <a:t>Setup Violation</a:t>
            </a:r>
            <a:endParaRPr sz="1800">
              <a:solidFill>
                <a:srgbClr val="C334FF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-25" y="6356800"/>
            <a:ext cx="9144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00"/>
                </a:solidFill>
              </a:rPr>
              <a:t>Clk-to-q</a:t>
            </a:r>
            <a:r>
              <a:rPr lang="en-US" sz="1800"/>
              <a:t> + </a:t>
            </a:r>
            <a:r>
              <a:rPr lang="en-US" sz="1800">
                <a:solidFill>
                  <a:srgbClr val="0000FF"/>
                </a:solidFill>
              </a:rPr>
              <a:t>longest CL</a:t>
            </a:r>
            <a:r>
              <a:rPr lang="en-US" sz="1800"/>
              <a:t> + </a:t>
            </a:r>
            <a:r>
              <a:rPr lang="en-US" sz="1800">
                <a:solidFill>
                  <a:srgbClr val="FF00FF"/>
                </a:solidFill>
              </a:rPr>
              <a:t>setup time</a:t>
            </a:r>
            <a:r>
              <a:rPr lang="en-US" sz="1800"/>
              <a:t> &lt;= Clk period</a:t>
            </a:r>
            <a:endParaRPr sz="18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1099550" y="4388625"/>
            <a:ext cx="6041540" cy="489000"/>
            <a:chOff x="1099550" y="4388625"/>
            <a:chExt cx="6041540" cy="489000"/>
          </a:xfrm>
        </p:grpSpPr>
        <p:grpSp>
          <p:nvGrpSpPr>
            <p:cNvPr id="140" name="Google Shape;140;p17"/>
            <p:cNvGrpSpPr/>
            <p:nvPr/>
          </p:nvGrpSpPr>
          <p:grpSpPr>
            <a:xfrm>
              <a:off x="1860139" y="4388625"/>
              <a:ext cx="5280952" cy="489000"/>
              <a:chOff x="1479175" y="4388625"/>
              <a:chExt cx="2977197" cy="489000"/>
            </a:xfrm>
          </p:grpSpPr>
          <p:cxnSp>
            <p:nvCxnSpPr>
              <p:cNvPr id="141" name="Google Shape;141;p17"/>
              <p:cNvCxnSpPr/>
              <p:nvPr/>
            </p:nvCxnSpPr>
            <p:spPr>
              <a:xfrm flipH="1" rot="10800000">
                <a:off x="1479175" y="4388625"/>
                <a:ext cx="745800" cy="489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7"/>
              <p:cNvCxnSpPr/>
              <p:nvPr/>
            </p:nvCxnSpPr>
            <p:spPr>
              <a:xfrm rot="10800000">
                <a:off x="2226098" y="4388625"/>
                <a:ext cx="745800" cy="489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17"/>
              <p:cNvCxnSpPr/>
              <p:nvPr/>
            </p:nvCxnSpPr>
            <p:spPr>
              <a:xfrm flipH="1" rot="10800000">
                <a:off x="2963649" y="4388625"/>
                <a:ext cx="745800" cy="489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17"/>
              <p:cNvCxnSpPr/>
              <p:nvPr/>
            </p:nvCxnSpPr>
            <p:spPr>
              <a:xfrm rot="10800000">
                <a:off x="3710572" y="4388625"/>
                <a:ext cx="745800" cy="489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5" name="Google Shape;145;p17"/>
            <p:cNvSpPr txBox="1"/>
            <p:nvPr/>
          </p:nvSpPr>
          <p:spPr>
            <a:xfrm>
              <a:off x="1099550" y="4464325"/>
              <a:ext cx="646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CLK</a:t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319000" y="5415517"/>
            <a:ext cx="3177600" cy="733475"/>
            <a:chOff x="2319000" y="5415517"/>
            <a:chExt cx="3177600" cy="733475"/>
          </a:xfrm>
        </p:grpSpPr>
        <p:grpSp>
          <p:nvGrpSpPr>
            <p:cNvPr id="147" name="Google Shape;147;p17"/>
            <p:cNvGrpSpPr/>
            <p:nvPr/>
          </p:nvGrpSpPr>
          <p:grpSpPr>
            <a:xfrm>
              <a:off x="2319000" y="5415517"/>
              <a:ext cx="3177600" cy="733475"/>
              <a:chOff x="2319000" y="5415517"/>
              <a:chExt cx="3177600" cy="733475"/>
            </a:xfrm>
          </p:grpSpPr>
          <p:sp>
            <p:nvSpPr>
              <p:cNvPr id="148" name="Google Shape;148;p17"/>
              <p:cNvSpPr/>
              <p:nvPr/>
            </p:nvSpPr>
            <p:spPr>
              <a:xfrm>
                <a:off x="2319000" y="5488850"/>
                <a:ext cx="586800" cy="5868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FF</a:t>
                </a:r>
                <a:endParaRPr sz="2400"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909800" y="5488850"/>
                <a:ext cx="586800" cy="5868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FF</a:t>
                </a:r>
                <a:endParaRPr sz="2400"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3547175" y="5415517"/>
                <a:ext cx="721250" cy="733475"/>
              </a:xfrm>
              <a:prstGeom prst="flowChartPunchedTap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CL</a:t>
                </a:r>
                <a:endParaRPr sz="2400"/>
              </a:p>
            </p:txBody>
          </p:sp>
          <p:cxnSp>
            <p:nvCxnSpPr>
              <p:cNvPr id="151" name="Google Shape;151;p17"/>
              <p:cNvCxnSpPr>
                <a:stCxn id="148" idx="3"/>
                <a:endCxn id="150" idx="1"/>
              </p:cNvCxnSpPr>
              <p:nvPr/>
            </p:nvCxnSpPr>
            <p:spPr>
              <a:xfrm>
                <a:off x="2905800" y="5782250"/>
                <a:ext cx="641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17"/>
              <p:cNvCxnSpPr>
                <a:stCxn id="150" idx="3"/>
                <a:endCxn id="149" idx="1"/>
              </p:cNvCxnSpPr>
              <p:nvPr/>
            </p:nvCxnSpPr>
            <p:spPr>
              <a:xfrm>
                <a:off x="4268425" y="5782254"/>
                <a:ext cx="641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3" name="Google Shape;153;p17"/>
            <p:cNvSpPr/>
            <p:nvPr/>
          </p:nvSpPr>
          <p:spPr>
            <a:xfrm rot="10800000">
              <a:off x="2517750" y="5489553"/>
              <a:ext cx="158700" cy="1269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 rot="10800000">
              <a:off x="5108550" y="5489553"/>
              <a:ext cx="158700" cy="1269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4"/>
          <p:cNvSpPr txBox="1"/>
          <p:nvPr/>
        </p:nvSpPr>
        <p:spPr>
          <a:xfrm>
            <a:off x="3200401" y="5303520"/>
            <a:ext cx="137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08000"/>
                </a:solidFill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endParaRPr sz="2800">
              <a:solidFill>
                <a:srgbClr val="4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IF,WB</a:t>
            </a:r>
            <a:endParaRPr sz="2800">
              <a:solidFill>
                <a:srgbClr val="4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44"/>
          <p:cNvSpPr/>
          <p:nvPr/>
        </p:nvSpPr>
        <p:spPr>
          <a:xfrm>
            <a:off x="2743200" y="5324302"/>
            <a:ext cx="5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4"/>
          <p:cNvSpPr txBox="1"/>
          <p:nvPr/>
        </p:nvSpPr>
        <p:spPr>
          <a:xfrm>
            <a:off x="1371600" y="5303519"/>
            <a:ext cx="16458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endParaRPr sz="2800">
              <a:solidFill>
                <a:srgbClr val="F7964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IF,ID,EX,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MEM,WB</a:t>
            </a:r>
            <a:endParaRPr sz="2800">
              <a:solidFill>
                <a:srgbClr val="F79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44"/>
          <p:cNvSpPr/>
          <p:nvPr/>
        </p:nvSpPr>
        <p:spPr>
          <a:xfrm>
            <a:off x="914400" y="5324300"/>
            <a:ext cx="5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/>
          </a:p>
        </p:txBody>
      </p:sp>
      <p:sp>
        <p:nvSpPr>
          <p:cNvPr id="1042" name="Google Shape;1042;p44"/>
          <p:cNvSpPr txBox="1"/>
          <p:nvPr/>
        </p:nvSpPr>
        <p:spPr>
          <a:xfrm>
            <a:off x="5029201" y="5303520"/>
            <a:ext cx="1371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A0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endParaRPr sz="2800">
              <a:solidFill>
                <a:srgbClr val="FF66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A0"/>
                </a:solidFill>
                <a:latin typeface="Calibri"/>
                <a:ea typeface="Calibri"/>
                <a:cs typeface="Calibri"/>
                <a:sym typeface="Calibri"/>
              </a:rPr>
              <a:t>IF,ID,EX</a:t>
            </a:r>
            <a:endParaRPr sz="2800">
              <a:solidFill>
                <a:srgbClr val="FF66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44"/>
          <p:cNvSpPr/>
          <p:nvPr/>
        </p:nvSpPr>
        <p:spPr>
          <a:xfrm>
            <a:off x="4572000" y="5324302"/>
            <a:ext cx="5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44"/>
          <p:cNvSpPr txBox="1"/>
          <p:nvPr/>
        </p:nvSpPr>
        <p:spPr>
          <a:xfrm>
            <a:off x="6858000" y="5303520"/>
            <a:ext cx="16458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E860"/>
                </a:solidFill>
                <a:latin typeface="Courier New"/>
                <a:ea typeface="Courier New"/>
                <a:cs typeface="Courier New"/>
                <a:sym typeface="Courier New"/>
              </a:rPr>
              <a:t>addu</a:t>
            </a:r>
            <a:endParaRPr b="1" sz="2800">
              <a:solidFill>
                <a:srgbClr val="FFE8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rPr>
              <a:t>IF,ID,EX,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b="1" sz="2800">
              <a:solidFill>
                <a:srgbClr val="FFE8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44"/>
          <p:cNvSpPr/>
          <p:nvPr/>
        </p:nvSpPr>
        <p:spPr>
          <a:xfrm>
            <a:off x="6400800" y="5324302"/>
            <a:ext cx="5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</a:t>
            </a:r>
            <a:endParaRPr/>
          </a:p>
        </p:txBody>
      </p:sp>
      <p:sp>
        <p:nvSpPr>
          <p:cNvPr id="1046" name="Google Shape;1046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7" name="Google Shape;1047;p44"/>
          <p:cNvSpPr txBox="1"/>
          <p:nvPr/>
        </p:nvSpPr>
        <p:spPr>
          <a:xfrm>
            <a:off x="457200" y="482600"/>
            <a:ext cx="8458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MIPS instructions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active in the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fewest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stages?</a:t>
            </a:r>
            <a:endParaRPr/>
          </a:p>
        </p:txBody>
      </p:sp>
      <p:sp>
        <p:nvSpPr>
          <p:cNvPr id="1048" name="Google Shape;1048;p44"/>
          <p:cNvSpPr/>
          <p:nvPr/>
        </p:nvSpPr>
        <p:spPr>
          <a:xfrm>
            <a:off x="2743200" y="5303520"/>
            <a:ext cx="1828800" cy="54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9" name="Google Shape;1049;p44"/>
          <p:cNvGrpSpPr/>
          <p:nvPr/>
        </p:nvGrpSpPr>
        <p:grpSpPr>
          <a:xfrm flipH="1">
            <a:off x="-2539417" y="4026166"/>
            <a:ext cx="802684" cy="515937"/>
            <a:chOff x="729" y="2832"/>
            <a:chExt cx="1500" cy="310"/>
          </a:xfrm>
        </p:grpSpPr>
        <p:sp>
          <p:nvSpPr>
            <p:cNvPr id="1050" name="Google Shape;1050;p44"/>
            <p:cNvSpPr txBox="1"/>
            <p:nvPr/>
          </p:nvSpPr>
          <p:spPr>
            <a:xfrm>
              <a:off x="786" y="28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1051" name="Google Shape;1051;p44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1052" name="Google Shape;1052;p44"/>
          <p:cNvGrpSpPr/>
          <p:nvPr/>
        </p:nvGrpSpPr>
        <p:grpSpPr>
          <a:xfrm>
            <a:off x="396245" y="1600250"/>
            <a:ext cx="7315269" cy="2313350"/>
            <a:chOff x="548645" y="1600250"/>
            <a:chExt cx="7315269" cy="2313350"/>
          </a:xfrm>
        </p:grpSpPr>
        <p:grpSp>
          <p:nvGrpSpPr>
            <p:cNvPr id="1053" name="Google Shape;1053;p44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1054" name="Google Shape;1054;p44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1057" name="Google Shape;1057;p44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58" name="Google Shape;1058;p44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9" name="Google Shape;1059;p44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60" name="Google Shape;1060;p44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61" name="Google Shape;1061;p44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62" name="Google Shape;1062;p44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4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4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grpSp>
            <p:nvGrpSpPr>
              <p:cNvPr id="1065" name="Google Shape;1065;p44"/>
              <p:cNvGrpSpPr/>
              <p:nvPr/>
            </p:nvGrpSpPr>
            <p:grpSpPr>
              <a:xfrm>
                <a:off x="5334000" y="2562225"/>
                <a:ext cx="1314450" cy="1428750"/>
                <a:chOff x="3648" y="1348"/>
                <a:chExt cx="828" cy="900"/>
              </a:xfrm>
            </p:grpSpPr>
            <p:sp>
              <p:nvSpPr>
                <p:cNvPr id="1066" name="Google Shape;1066;p44"/>
                <p:cNvSpPr/>
                <p:nvPr/>
              </p:nvSpPr>
              <p:spPr>
                <a:xfrm>
                  <a:off x="3648" y="1348"/>
                  <a:ext cx="600" cy="9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24000"/>
                      </a:lnTo>
                      <a:lnTo>
                        <a:pt x="120000" y="84000"/>
                      </a:lnTo>
                      <a:lnTo>
                        <a:pt x="0" y="120000"/>
                      </a:lnTo>
                      <a:lnTo>
                        <a:pt x="0" y="66000"/>
                      </a:lnTo>
                      <a:lnTo>
                        <a:pt x="10909" y="60000"/>
                      </a:lnTo>
                      <a:lnTo>
                        <a:pt x="0" y="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ALU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67" name="Google Shape;1067;p44"/>
                <p:cNvCxnSpPr/>
                <p:nvPr/>
              </p:nvCxnSpPr>
              <p:spPr>
                <a:xfrm>
                  <a:off x="4176" y="1780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1068" name="Google Shape;1068;p44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69" name="Google Shape;1069;p44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70" name="Google Shape;1070;p44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71" name="Google Shape;1071;p44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1072" name="Google Shape;1072;p44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3" name="Google Shape;1073;p44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4" name="Google Shape;1074;p44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75" name="Google Shape;1075;p44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6" name="Google Shape;1076;p44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7" name="Google Shape;1077;p44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8" name="Google Shape;1078;p44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79" name="Google Shape;1079;p44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1080" name="Google Shape;1080;p44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81" name="Google Shape;1081;p44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82" name="Google Shape;1082;p44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3" name="Google Shape;1083;p44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084" name="Google Shape;1084;p44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5" name="Google Shape;1085;p44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6" name="Google Shape;1086;p44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087" name="Google Shape;1087;p44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grpSp>
        <p:nvGrpSpPr>
          <p:cNvPr id="1088" name="Google Shape;1088;p44"/>
          <p:cNvGrpSpPr/>
          <p:nvPr/>
        </p:nvGrpSpPr>
        <p:grpSpPr>
          <a:xfrm>
            <a:off x="1414463" y="3840480"/>
            <a:ext cx="1847178" cy="490546"/>
            <a:chOff x="729" y="2832"/>
            <a:chExt cx="1503" cy="309"/>
          </a:xfrm>
        </p:grpSpPr>
        <p:sp>
          <p:nvSpPr>
            <p:cNvPr id="1089" name="Google Shape;1089;p44"/>
            <p:cNvSpPr txBox="1"/>
            <p:nvPr/>
          </p:nvSpPr>
          <p:spPr>
            <a:xfrm>
              <a:off x="732" y="2841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1090" name="Google Shape;1090;p44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1091" name="Google Shape;1091;p44"/>
          <p:cNvGrpSpPr/>
          <p:nvPr/>
        </p:nvGrpSpPr>
        <p:grpSpPr>
          <a:xfrm>
            <a:off x="3201028" y="3840480"/>
            <a:ext cx="2018644" cy="492125"/>
            <a:chOff x="676" y="2832"/>
            <a:chExt cx="1552" cy="310"/>
          </a:xfrm>
        </p:grpSpPr>
        <p:sp>
          <p:nvSpPr>
            <p:cNvPr id="1092" name="Google Shape;1092;p44"/>
            <p:cNvSpPr txBox="1"/>
            <p:nvPr/>
          </p:nvSpPr>
          <p:spPr>
            <a:xfrm>
              <a:off x="676" y="284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3" name="Google Shape;1093;p44"/>
            <p:cNvCxnSpPr/>
            <p:nvPr/>
          </p:nvCxnSpPr>
          <p:spPr>
            <a:xfrm>
              <a:off x="728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cxnSp>
        <p:nvCxnSpPr>
          <p:cNvPr id="1094" name="Google Shape;1094;p44"/>
          <p:cNvCxnSpPr/>
          <p:nvPr/>
        </p:nvCxnSpPr>
        <p:spPr>
          <a:xfrm>
            <a:off x="6742091" y="3840480"/>
            <a:ext cx="928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diamond"/>
            <a:tailEnd len="med" w="med" type="triangle"/>
          </a:ln>
        </p:spPr>
      </p:cxnSp>
      <p:grpSp>
        <p:nvGrpSpPr>
          <p:cNvPr id="1095" name="Google Shape;1095;p44"/>
          <p:cNvGrpSpPr/>
          <p:nvPr/>
        </p:nvGrpSpPr>
        <p:grpSpPr>
          <a:xfrm>
            <a:off x="4927600" y="3840480"/>
            <a:ext cx="1660725" cy="492125"/>
            <a:chOff x="729" y="2832"/>
            <a:chExt cx="1500" cy="310"/>
          </a:xfrm>
        </p:grpSpPr>
        <p:sp>
          <p:nvSpPr>
            <p:cNvPr id="1096" name="Google Shape;1096;p44"/>
            <p:cNvSpPr txBox="1"/>
            <p:nvPr/>
          </p:nvSpPr>
          <p:spPr>
            <a:xfrm>
              <a:off x="786" y="28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1097" name="Google Shape;1097;p44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sp>
        <p:nvSpPr>
          <p:cNvPr id="1098" name="Google Shape;1098;p44"/>
          <p:cNvSpPr txBox="1"/>
          <p:nvPr/>
        </p:nvSpPr>
        <p:spPr>
          <a:xfrm>
            <a:off x="6457950" y="3856355"/>
            <a:ext cx="1330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4. Memory</a:t>
            </a:r>
            <a:endParaRPr/>
          </a:p>
        </p:txBody>
      </p:sp>
      <p:cxnSp>
        <p:nvCxnSpPr>
          <p:cNvPr id="1099" name="Google Shape;1099;p44"/>
          <p:cNvCxnSpPr/>
          <p:nvPr/>
        </p:nvCxnSpPr>
        <p:spPr>
          <a:xfrm>
            <a:off x="7745222" y="3840480"/>
            <a:ext cx="1162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diamond"/>
            <a:tailEnd len="med" w="med" type="triangle"/>
          </a:ln>
        </p:spPr>
      </p:cxnSp>
      <p:sp>
        <p:nvSpPr>
          <p:cNvPr id="1100" name="Google Shape;1100;p44"/>
          <p:cNvSpPr txBox="1"/>
          <p:nvPr/>
        </p:nvSpPr>
        <p:spPr>
          <a:xfrm>
            <a:off x="7639050" y="3856355"/>
            <a:ext cx="127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5. 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Write</a:t>
            </a:r>
            <a:endParaRPr/>
          </a:p>
        </p:txBody>
      </p:sp>
      <p:sp>
        <p:nvSpPr>
          <p:cNvPr id="1101" name="Google Shape;1101;p44"/>
          <p:cNvSpPr/>
          <p:nvPr/>
        </p:nvSpPr>
        <p:spPr>
          <a:xfrm>
            <a:off x="7682850" y="6101025"/>
            <a:ext cx="670500" cy="5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45"/>
          <p:cNvSpPr txBox="1"/>
          <p:nvPr>
            <p:ph idx="1" type="body"/>
          </p:nvPr>
        </p:nvSpPr>
        <p:spPr>
          <a:xfrm>
            <a:off x="457200" y="1295401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 due 7/11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Proj2-</a:t>
            </a:r>
            <a:r>
              <a:rPr lang="en-US"/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due </a:t>
            </a:r>
            <a:r>
              <a:rPr lang="en-US"/>
              <a:t>tonight!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Happy studying for the first midterm!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Covers through CALL and proj2-1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155 Dwinelle on Monday, during class time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Midterm Review Session </a:t>
            </a:r>
            <a:r>
              <a:rPr b="1" lang="en-US"/>
              <a:t>tomorrow</a:t>
            </a:r>
            <a:r>
              <a:rPr lang="en-US"/>
              <a:t> 2-4pm in 306 Soda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Rebecca OH today! :)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117" name="Google Shape;1117;p46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Datapath Overview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Processor Design and Components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Assembling the Datapath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Introduction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Rest of Control Examples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Processor Design Process</a:t>
            </a:r>
            <a:endParaRPr/>
          </a:p>
        </p:txBody>
      </p:sp>
      <p:sp>
        <p:nvSpPr>
          <p:cNvPr id="1126" name="Google Shape;1126;p47"/>
          <p:cNvSpPr txBox="1"/>
          <p:nvPr>
            <p:ph idx="1" type="body"/>
          </p:nvPr>
        </p:nvSpPr>
        <p:spPr>
          <a:xfrm>
            <a:off x="457200" y="1295400"/>
            <a:ext cx="82296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steps to design a processor: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Analyze instruction set →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datapath requirements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Select set of datapath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&amp; establish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methodology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Assemble datapath component</a:t>
            </a:r>
            <a:r>
              <a:rPr lang="en-US" sz="2380"/>
              <a:t>s </a:t>
            </a:r>
            <a:br>
              <a:rPr lang="en-US" sz="2380"/>
            </a:br>
            <a:r>
              <a:rPr lang="en-US" sz="2380"/>
              <a:t>to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the requirements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Analyze implementation of each instruction to determine setting of control points that affect the register transfer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Assemble the control logic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Logic Equations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Circuits</a:t>
            </a:r>
            <a:endParaRPr/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8" name="Google Shape;1128;p47"/>
          <p:cNvGrpSpPr/>
          <p:nvPr/>
        </p:nvGrpSpPr>
        <p:grpSpPr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descr="10%" id="1129" name="Google Shape;1129;p47"/>
            <p:cNvSpPr/>
            <p:nvPr/>
          </p:nvSpPr>
          <p:spPr>
            <a:xfrm>
              <a:off x="5579000" y="4754549"/>
              <a:ext cx="1123950" cy="649287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659962" y="4860911"/>
              <a:ext cx="812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/>
            </a:p>
          </p:txBody>
        </p:sp>
        <p:sp>
          <p:nvSpPr>
            <p:cNvPr descr="10%" id="1131" name="Google Shape;1131;p47"/>
            <p:cNvSpPr/>
            <p:nvPr/>
          </p:nvSpPr>
          <p:spPr>
            <a:xfrm>
              <a:off x="5579000" y="5564174"/>
              <a:ext cx="1123950" cy="65087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679012" y="5729274"/>
              <a:ext cx="99377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998225" y="4416411"/>
              <a:ext cx="920750" cy="193357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7050612" y="5165711"/>
              <a:ext cx="9255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444062" y="4416411"/>
              <a:ext cx="1393825" cy="193357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679012" y="4398949"/>
              <a:ext cx="10271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</a:t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8079312" y="4416411"/>
              <a:ext cx="920750" cy="78581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8214250" y="4668824"/>
              <a:ext cx="638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8079312" y="5564174"/>
              <a:ext cx="920750" cy="78581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8126937" y="5816586"/>
              <a:ext cx="8128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01908" y="2079625"/>
            <a:ext cx="827881" cy="2427061"/>
            <a:chOff x="201908" y="2079625"/>
            <a:chExt cx="827881" cy="2427061"/>
          </a:xfrm>
        </p:grpSpPr>
        <p:sp>
          <p:nvSpPr>
            <p:cNvPr id="1142" name="Google Shape;1142;p47"/>
            <p:cNvSpPr/>
            <p:nvPr/>
          </p:nvSpPr>
          <p:spPr>
            <a:xfrm>
              <a:off x="664029" y="2079625"/>
              <a:ext cx="365760" cy="2427061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7"/>
            <p:cNvSpPr txBox="1"/>
            <p:nvPr/>
          </p:nvSpPr>
          <p:spPr>
            <a:xfrm rot="-5400000">
              <a:off x="32855" y="3031545"/>
              <a:ext cx="8613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Now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4" name="Google Shape;1144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MIPS-lite Instruction Subset</a:t>
            </a:r>
            <a:endParaRPr/>
          </a:p>
        </p:txBody>
      </p:sp>
      <p:sp>
        <p:nvSpPr>
          <p:cNvPr id="1151" name="Google Shape;1151;p48"/>
          <p:cNvSpPr txBox="1"/>
          <p:nvPr>
            <p:ph idx="1" type="body"/>
          </p:nvPr>
        </p:nvSpPr>
        <p:spPr>
          <a:xfrm>
            <a:off x="17463" y="1430338"/>
            <a:ext cx="8191500" cy="523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ADDU and SUBU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 rd,rs,rt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subu rd,rs,rt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Immediate: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 rt,rs,imm16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and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Word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rt,rs,imm16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rt,rs,imm16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 rs,rt,imm16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3" name="Google Shape;1153;p48"/>
          <p:cNvGrpSpPr/>
          <p:nvPr/>
        </p:nvGrpSpPr>
        <p:grpSpPr>
          <a:xfrm>
            <a:off x="3200400" y="1582738"/>
            <a:ext cx="5949950" cy="942975"/>
            <a:chOff x="1918" y="672"/>
            <a:chExt cx="3748" cy="594"/>
          </a:xfrm>
        </p:grpSpPr>
        <p:grpSp>
          <p:nvGrpSpPr>
            <p:cNvPr id="1154" name="Google Shape;1154;p48"/>
            <p:cNvGrpSpPr/>
            <p:nvPr/>
          </p:nvGrpSpPr>
          <p:grpSpPr>
            <a:xfrm>
              <a:off x="1918" y="672"/>
              <a:ext cx="3748" cy="402"/>
              <a:chOff x="1918" y="672"/>
              <a:chExt cx="3748" cy="402"/>
            </a:xfrm>
          </p:grpSpPr>
          <p:grpSp>
            <p:nvGrpSpPr>
              <p:cNvPr id="1155" name="Google Shape;1155;p48"/>
              <p:cNvGrpSpPr/>
              <p:nvPr/>
            </p:nvGrpSpPr>
            <p:grpSpPr>
              <a:xfrm>
                <a:off x="1979" y="864"/>
                <a:ext cx="3607" cy="210"/>
                <a:chOff x="1979" y="864"/>
                <a:chExt cx="3607" cy="210"/>
              </a:xfrm>
            </p:grpSpPr>
            <p:sp>
              <p:nvSpPr>
                <p:cNvPr id="1156" name="Google Shape;1156;p48"/>
                <p:cNvSpPr/>
                <p:nvPr/>
              </p:nvSpPr>
              <p:spPr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57" name="Google Shape;1157;p48"/>
                <p:cNvGrpSpPr/>
                <p:nvPr/>
              </p:nvGrpSpPr>
              <p:grpSpPr>
                <a:xfrm>
                  <a:off x="1979" y="864"/>
                  <a:ext cx="3607" cy="210"/>
                  <a:chOff x="1979" y="864"/>
                  <a:chExt cx="3607" cy="210"/>
                </a:xfrm>
              </p:grpSpPr>
              <p:grpSp>
                <p:nvGrpSpPr>
                  <p:cNvPr id="1158" name="Google Shape;1158;p48"/>
                  <p:cNvGrpSpPr/>
                  <p:nvPr/>
                </p:nvGrpSpPr>
                <p:grpSpPr>
                  <a:xfrm>
                    <a:off x="1979" y="864"/>
                    <a:ext cx="624" cy="210"/>
                    <a:chOff x="1979" y="864"/>
                    <a:chExt cx="624" cy="210"/>
                  </a:xfrm>
                </p:grpSpPr>
                <p:sp>
                  <p:nvSpPr>
                    <p:cNvPr id="1159" name="Google Shape;1159;p48"/>
                    <p:cNvSpPr/>
                    <p:nvPr/>
                  </p:nvSpPr>
                  <p:spPr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0" name="Google Shape;1160;p48"/>
                    <p:cNvSpPr/>
                    <p:nvPr/>
                  </p:nvSpPr>
                  <p:spPr>
                    <a:xfrm>
                      <a:off x="2161" y="864"/>
                      <a:ext cx="2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4450" lIns="90475" spcFirstLastPara="1" rIns="90475" wrap="square" tIns="444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op</a:t>
                      </a:r>
                      <a:endParaRPr/>
                    </a:p>
                  </p:txBody>
                </p:sp>
              </p:grpSp>
              <p:grpSp>
                <p:nvGrpSpPr>
                  <p:cNvPr id="1161" name="Google Shape;1161;p48"/>
                  <p:cNvGrpSpPr/>
                  <p:nvPr/>
                </p:nvGrpSpPr>
                <p:grpSpPr>
                  <a:xfrm>
                    <a:off x="2611" y="864"/>
                    <a:ext cx="580" cy="210"/>
                    <a:chOff x="2611" y="864"/>
                    <a:chExt cx="580" cy="210"/>
                  </a:xfrm>
                </p:grpSpPr>
                <p:sp>
                  <p:nvSpPr>
                    <p:cNvPr id="1162" name="Google Shape;1162;p48"/>
                    <p:cNvSpPr/>
                    <p:nvPr/>
                  </p:nvSpPr>
                  <p:spPr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3" name="Google Shape;1163;p48"/>
                    <p:cNvSpPr/>
                    <p:nvPr/>
                  </p:nvSpPr>
                  <p:spPr>
                    <a:xfrm>
                      <a:off x="2776" y="864"/>
                      <a:ext cx="22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4450" lIns="90475" spcFirstLastPara="1" rIns="90475" wrap="square" tIns="444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rs</a:t>
                      </a:r>
                      <a:endParaRPr/>
                    </a:p>
                  </p:txBody>
                </p:sp>
              </p:grpSp>
              <p:grpSp>
                <p:nvGrpSpPr>
                  <p:cNvPr id="1164" name="Google Shape;1164;p48"/>
                  <p:cNvGrpSpPr/>
                  <p:nvPr/>
                </p:nvGrpSpPr>
                <p:grpSpPr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1165" name="Google Shape;1165;p48"/>
                    <p:cNvSpPr/>
                    <p:nvPr/>
                  </p:nvSpPr>
                  <p:spPr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48"/>
                    <p:cNvSpPr/>
                    <p:nvPr/>
                  </p:nvSpPr>
                  <p:spPr>
                    <a:xfrm>
                      <a:off x="3363" y="864"/>
                      <a:ext cx="213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4450" lIns="90475" spcFirstLastPara="1" rIns="90475" wrap="square" tIns="444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rt</a:t>
                      </a:r>
                      <a:endParaRPr/>
                    </a:p>
                  </p:txBody>
                </p:sp>
              </p:grpSp>
              <p:grpSp>
                <p:nvGrpSpPr>
                  <p:cNvPr id="1167" name="Google Shape;1167;p48"/>
                  <p:cNvGrpSpPr/>
                  <p:nvPr/>
                </p:nvGrpSpPr>
                <p:grpSpPr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1168" name="Google Shape;1168;p48"/>
                    <p:cNvSpPr/>
                    <p:nvPr/>
                  </p:nvSpPr>
                  <p:spPr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9" name="Google Shape;1169;p48"/>
                    <p:cNvSpPr/>
                    <p:nvPr/>
                  </p:nvSpPr>
                  <p:spPr>
                    <a:xfrm>
                      <a:off x="3951" y="864"/>
                      <a:ext cx="242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4450" lIns="90475" spcFirstLastPara="1" rIns="90475" wrap="square" tIns="444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rd</a:t>
                      </a:r>
                      <a:endParaRPr/>
                    </a:p>
                  </p:txBody>
                </p:sp>
              </p:grpSp>
              <p:grpSp>
                <p:nvGrpSpPr>
                  <p:cNvPr id="1170" name="Google Shape;1170;p48"/>
                  <p:cNvGrpSpPr/>
                  <p:nvPr/>
                </p:nvGrpSpPr>
                <p:grpSpPr>
                  <a:xfrm>
                    <a:off x="4373" y="864"/>
                    <a:ext cx="580" cy="210"/>
                    <a:chOff x="4373" y="864"/>
                    <a:chExt cx="580" cy="210"/>
                  </a:xfrm>
                </p:grpSpPr>
                <p:sp>
                  <p:nvSpPr>
                    <p:cNvPr id="1171" name="Google Shape;1171;p48"/>
                    <p:cNvSpPr/>
                    <p:nvPr/>
                  </p:nvSpPr>
                  <p:spPr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2" name="Google Shape;1172;p48"/>
                    <p:cNvSpPr/>
                    <p:nvPr/>
                  </p:nvSpPr>
                  <p:spPr>
                    <a:xfrm>
                      <a:off x="4448" y="864"/>
                      <a:ext cx="448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4450" lIns="90475" spcFirstLastPara="1" rIns="90475" wrap="square" tIns="444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shamt</a:t>
                      </a:r>
                      <a:endParaRPr/>
                    </a:p>
                  </p:txBody>
                </p:sp>
              </p:grpSp>
              <p:grpSp>
                <p:nvGrpSpPr>
                  <p:cNvPr id="1173" name="Google Shape;1173;p48"/>
                  <p:cNvGrpSpPr/>
                  <p:nvPr/>
                </p:nvGrpSpPr>
                <p:grpSpPr>
                  <a:xfrm>
                    <a:off x="4961" y="864"/>
                    <a:ext cx="625" cy="210"/>
                    <a:chOff x="4961" y="864"/>
                    <a:chExt cx="625" cy="210"/>
                  </a:xfrm>
                </p:grpSpPr>
                <p:sp>
                  <p:nvSpPr>
                    <p:cNvPr id="1174" name="Google Shape;1174;p48"/>
                    <p:cNvSpPr/>
                    <p:nvPr/>
                  </p:nvSpPr>
                  <p:spPr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cap="flat" cmpd="sng" w="12700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5" name="Google Shape;1175;p48"/>
                    <p:cNvSpPr/>
                    <p:nvPr/>
                  </p:nvSpPr>
                  <p:spPr>
                    <a:xfrm>
                      <a:off x="5143" y="864"/>
                      <a:ext cx="398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4450" lIns="90475" spcFirstLastPara="1" rIns="90475" wrap="square" tIns="444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funct</a:t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1176" name="Google Shape;1176;p48"/>
              <p:cNvSpPr/>
              <p:nvPr/>
            </p:nvSpPr>
            <p:spPr>
              <a:xfrm>
                <a:off x="5488" y="672"/>
                <a:ext cx="17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0</a:t>
                </a:r>
                <a:endParaRPr/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4810" y="672"/>
                <a:ext cx="17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6</a:t>
                </a:r>
                <a:endParaRPr/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4177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11</a:t>
                </a:r>
                <a:endParaRPr/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3590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16</a:t>
                </a:r>
                <a:endParaRPr/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3002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21</a:t>
                </a:r>
                <a:endParaRPr/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2414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26</a:t>
                </a:r>
                <a:endParaRPr/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918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31</a:t>
                </a:r>
                <a:endParaRPr/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2143" y="1056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 bits</a:t>
              </a: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5126" y="1056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 bits</a:t>
              </a: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493" y="1056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 bits</a:t>
              </a: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3906" y="1056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 bits</a:t>
              </a: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3318" y="1056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 bits</a:t>
              </a: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731" y="1056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 bits</a:t>
              </a:r>
              <a:endParaRPr/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200400" y="3916363"/>
            <a:ext cx="5949950" cy="942975"/>
            <a:chOff x="1918" y="1915"/>
            <a:chExt cx="3748" cy="594"/>
          </a:xfrm>
        </p:grpSpPr>
        <p:sp>
          <p:nvSpPr>
            <p:cNvPr id="1190" name="Google Shape;1190;p48"/>
            <p:cNvSpPr/>
            <p:nvPr/>
          </p:nvSpPr>
          <p:spPr>
            <a:xfrm>
              <a:off x="1983" y="2115"/>
              <a:ext cx="3599" cy="17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1" name="Google Shape;1191;p48"/>
            <p:cNvGrpSpPr/>
            <p:nvPr/>
          </p:nvGrpSpPr>
          <p:grpSpPr>
            <a:xfrm>
              <a:off x="1979" y="2107"/>
              <a:ext cx="624" cy="210"/>
              <a:chOff x="1979" y="2107"/>
              <a:chExt cx="624" cy="210"/>
            </a:xfrm>
          </p:grpSpPr>
          <p:sp>
            <p:nvSpPr>
              <p:cNvPr id="1192" name="Google Shape;1192;p48"/>
              <p:cNvSpPr/>
              <p:nvPr/>
            </p:nvSpPr>
            <p:spPr>
              <a:xfrm>
                <a:off x="1979" y="2111"/>
                <a:ext cx="624" cy="18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2161" y="2107"/>
                <a:ext cx="249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op</a:t>
                </a:r>
                <a:endParaRPr/>
              </a:p>
            </p:txBody>
          </p:sp>
        </p:grpSp>
        <p:grpSp>
          <p:nvGrpSpPr>
            <p:cNvPr id="1194" name="Google Shape;1194;p48"/>
            <p:cNvGrpSpPr/>
            <p:nvPr/>
          </p:nvGrpSpPr>
          <p:grpSpPr>
            <a:xfrm>
              <a:off x="2611" y="2107"/>
              <a:ext cx="580" cy="210"/>
              <a:chOff x="2611" y="2107"/>
              <a:chExt cx="580" cy="210"/>
            </a:xfrm>
          </p:grpSpPr>
          <p:sp>
            <p:nvSpPr>
              <p:cNvPr id="1195" name="Google Shape;1195;p48"/>
              <p:cNvSpPr/>
              <p:nvPr/>
            </p:nvSpPr>
            <p:spPr>
              <a:xfrm>
                <a:off x="2611" y="2111"/>
                <a:ext cx="580" cy="18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48"/>
              <p:cNvSpPr/>
              <p:nvPr/>
            </p:nvSpPr>
            <p:spPr>
              <a:xfrm>
                <a:off x="2776" y="2107"/>
                <a:ext cx="221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rs</a:t>
                </a:r>
                <a:endParaRPr/>
              </a:p>
            </p:txBody>
          </p:sp>
        </p:grpSp>
        <p:grpSp>
          <p:nvGrpSpPr>
            <p:cNvPr id="1197" name="Google Shape;1197;p48"/>
            <p:cNvGrpSpPr/>
            <p:nvPr/>
          </p:nvGrpSpPr>
          <p:grpSpPr>
            <a:xfrm>
              <a:off x="3199" y="2107"/>
              <a:ext cx="579" cy="210"/>
              <a:chOff x="3199" y="2107"/>
              <a:chExt cx="579" cy="210"/>
            </a:xfrm>
          </p:grpSpPr>
          <p:sp>
            <p:nvSpPr>
              <p:cNvPr id="1198" name="Google Shape;1198;p48"/>
              <p:cNvSpPr/>
              <p:nvPr/>
            </p:nvSpPr>
            <p:spPr>
              <a:xfrm>
                <a:off x="3199" y="2111"/>
                <a:ext cx="579" cy="18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8"/>
              <p:cNvSpPr/>
              <p:nvPr/>
            </p:nvSpPr>
            <p:spPr>
              <a:xfrm>
                <a:off x="3363" y="2107"/>
                <a:ext cx="213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rt</a:t>
                </a:r>
                <a:endParaRPr/>
              </a:p>
            </p:txBody>
          </p:sp>
        </p:grpSp>
        <p:sp>
          <p:nvSpPr>
            <p:cNvPr id="1200" name="Google Shape;1200;p48"/>
            <p:cNvSpPr/>
            <p:nvPr/>
          </p:nvSpPr>
          <p:spPr>
            <a:xfrm>
              <a:off x="3786" y="2111"/>
              <a:ext cx="1800" cy="18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289" y="2107"/>
              <a:ext cx="69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immediate</a:t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488" y="1915"/>
              <a:ext cx="17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0</a:t>
              </a: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3590" y="1915"/>
              <a:ext cx="24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16</a:t>
              </a: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3002" y="1915"/>
              <a:ext cx="24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21</a:t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2414" y="1915"/>
              <a:ext cx="24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26</a:t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918" y="1915"/>
              <a:ext cx="24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31</a:t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2143" y="2299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 bits</a:t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4448" y="2299"/>
              <a:ext cx="459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16 bits</a:t>
              </a: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318" y="2299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 bits</a:t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2731" y="2299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 bits</a:t>
              </a:r>
              <a:endParaRPr/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3200400" y="5440363"/>
            <a:ext cx="5949950" cy="942975"/>
            <a:chOff x="1918" y="2661"/>
            <a:chExt cx="3748" cy="594"/>
          </a:xfrm>
        </p:grpSpPr>
        <p:sp>
          <p:nvSpPr>
            <p:cNvPr id="1212" name="Google Shape;1212;p48"/>
            <p:cNvSpPr/>
            <p:nvPr/>
          </p:nvSpPr>
          <p:spPr>
            <a:xfrm>
              <a:off x="1983" y="2861"/>
              <a:ext cx="3599" cy="17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" name="Google Shape;1213;p48"/>
            <p:cNvGrpSpPr/>
            <p:nvPr/>
          </p:nvGrpSpPr>
          <p:grpSpPr>
            <a:xfrm>
              <a:off x="1979" y="2853"/>
              <a:ext cx="624" cy="210"/>
              <a:chOff x="1979" y="2853"/>
              <a:chExt cx="624" cy="210"/>
            </a:xfrm>
          </p:grpSpPr>
          <p:sp>
            <p:nvSpPr>
              <p:cNvPr id="1214" name="Google Shape;1214;p48"/>
              <p:cNvSpPr/>
              <p:nvPr/>
            </p:nvSpPr>
            <p:spPr>
              <a:xfrm>
                <a:off x="1979" y="2857"/>
                <a:ext cx="624" cy="18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8"/>
              <p:cNvSpPr/>
              <p:nvPr/>
            </p:nvSpPr>
            <p:spPr>
              <a:xfrm>
                <a:off x="2161" y="2853"/>
                <a:ext cx="249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op</a:t>
                </a:r>
                <a:endParaRPr/>
              </a:p>
            </p:txBody>
          </p:sp>
        </p:grpSp>
        <p:grpSp>
          <p:nvGrpSpPr>
            <p:cNvPr id="1216" name="Google Shape;1216;p48"/>
            <p:cNvGrpSpPr/>
            <p:nvPr/>
          </p:nvGrpSpPr>
          <p:grpSpPr>
            <a:xfrm>
              <a:off x="2611" y="2853"/>
              <a:ext cx="580" cy="210"/>
              <a:chOff x="2611" y="2853"/>
              <a:chExt cx="580" cy="210"/>
            </a:xfrm>
          </p:grpSpPr>
          <p:sp>
            <p:nvSpPr>
              <p:cNvPr id="1217" name="Google Shape;1217;p48"/>
              <p:cNvSpPr/>
              <p:nvPr/>
            </p:nvSpPr>
            <p:spPr>
              <a:xfrm>
                <a:off x="2611" y="2857"/>
                <a:ext cx="580" cy="18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2776" y="2853"/>
                <a:ext cx="221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rs</a:t>
                </a:r>
                <a:endParaRPr/>
              </a:p>
            </p:txBody>
          </p:sp>
        </p:grpSp>
        <p:grpSp>
          <p:nvGrpSpPr>
            <p:cNvPr id="1219" name="Google Shape;1219;p48"/>
            <p:cNvGrpSpPr/>
            <p:nvPr/>
          </p:nvGrpSpPr>
          <p:grpSpPr>
            <a:xfrm>
              <a:off x="3199" y="2853"/>
              <a:ext cx="579" cy="210"/>
              <a:chOff x="3199" y="2853"/>
              <a:chExt cx="579" cy="210"/>
            </a:xfrm>
          </p:grpSpPr>
          <p:sp>
            <p:nvSpPr>
              <p:cNvPr id="1220" name="Google Shape;1220;p48"/>
              <p:cNvSpPr/>
              <p:nvPr/>
            </p:nvSpPr>
            <p:spPr>
              <a:xfrm>
                <a:off x="3199" y="2857"/>
                <a:ext cx="579" cy="18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3363" y="2853"/>
                <a:ext cx="213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rt</a:t>
                </a:r>
                <a:endParaRPr/>
              </a:p>
            </p:txBody>
          </p:sp>
        </p:grpSp>
        <p:sp>
          <p:nvSpPr>
            <p:cNvPr id="1222" name="Google Shape;1222;p48"/>
            <p:cNvSpPr/>
            <p:nvPr/>
          </p:nvSpPr>
          <p:spPr>
            <a:xfrm>
              <a:off x="3786" y="2857"/>
              <a:ext cx="1800" cy="18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4289" y="2853"/>
              <a:ext cx="69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immediate</a:t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5488" y="2661"/>
              <a:ext cx="17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0</a:t>
              </a: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3590" y="2661"/>
              <a:ext cx="24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16</a:t>
              </a: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3002" y="2661"/>
              <a:ext cx="24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21</a:t>
              </a: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414" y="2661"/>
              <a:ext cx="24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26</a:t>
              </a: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918" y="2661"/>
              <a:ext cx="24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31</a:t>
              </a: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2143" y="3045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 bits</a:t>
              </a: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448" y="3045"/>
              <a:ext cx="459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16 bits</a:t>
              </a: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318" y="3045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 bits</a:t>
              </a: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2731" y="3045"/>
              <a:ext cx="39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 bits</a:t>
              </a:r>
              <a:endParaRPr/>
            </a:p>
          </p:txBody>
        </p:sp>
      </p:grpSp>
      <p:sp>
        <p:nvSpPr>
          <p:cNvPr id="1233" name="Google Shape;1233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Register Transfer Language (RTL)</a:t>
            </a:r>
            <a:endParaRPr/>
          </a:p>
        </p:txBody>
      </p:sp>
      <p:sp>
        <p:nvSpPr>
          <p:cNvPr id="1240" name="Google Shape;1240;p49"/>
          <p:cNvSpPr txBox="1"/>
          <p:nvPr>
            <p:ph idx="1" type="body"/>
          </p:nvPr>
        </p:nvSpPr>
        <p:spPr>
          <a:xfrm>
            <a:off x="434975" y="1363663"/>
            <a:ext cx="8632825" cy="20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start by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instruction: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 gives the meaning of the instructions: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49"/>
          <p:cNvSpPr/>
          <p:nvPr/>
        </p:nvSpPr>
        <p:spPr>
          <a:xfrm>
            <a:off x="779463" y="1901947"/>
            <a:ext cx="7909560" cy="459253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R-format:  {op, rs, rt, rd, shamt, funct} ← MEM[ PC ]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I-format:  {op, rs, rt, imm16} ← MEM[ PC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  Register Transfers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   R[rd]←R[rs]+R[rt]; PC←PC+4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SUBU   R[rd]←R[rs]–R[rt]; PC←PC+4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    R[rt]←R[rs]|zero_ext(imm16); PC←PC+4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  R[rt]←MEM[R[rs]+sign_ext(imm16)]; PC←PC+4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STORE  MEM[R[rs]+sign_ext(imm16)]←R[rt]; PC←PC+4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    if ( R[rs] == R[rt] )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then PC←PC+4 + (sign_ext(imm16) &lt;&lt; 2)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else PC←PC+4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3" name="Google Shape;1243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0"/>
          <p:cNvSpPr txBox="1"/>
          <p:nvPr>
            <p:ph type="title"/>
          </p:nvPr>
        </p:nvSpPr>
        <p:spPr>
          <a:xfrm>
            <a:off x="0" y="-301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1: Requirements of the Instruction Set</a:t>
            </a:r>
            <a:endParaRPr/>
          </a:p>
        </p:txBody>
      </p:sp>
      <p:sp>
        <p:nvSpPr>
          <p:cNvPr id="1250" name="Google Shape;1250;p50"/>
          <p:cNvSpPr txBox="1"/>
          <p:nvPr>
            <p:ph idx="1" type="body"/>
          </p:nvPr>
        </p:nvSpPr>
        <p:spPr>
          <a:xfrm>
            <a:off x="457200" y="10667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(MEM)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&amp; data (separate: in reality just cache</a:t>
            </a:r>
            <a:r>
              <a:rPr lang="en-US" sz="2400"/>
              <a:t>$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from and store 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 (32 32-bit regs)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4 (+ maybe extended immediate)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Extender (sign/zero extend)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Add/Sub/OR unit for operation on register(s) or extended immediate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if registers equal?</a:t>
            </a:r>
            <a:endParaRPr/>
          </a:p>
        </p:txBody>
      </p:sp>
      <p:sp>
        <p:nvSpPr>
          <p:cNvPr id="1251" name="Google Shape;1251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ALU Requirements</a:t>
            </a:r>
            <a:endParaRPr/>
          </a:p>
        </p:txBody>
      </p:sp>
      <p:sp>
        <p:nvSpPr>
          <p:cNvPr id="1259" name="Google Shape;1259;p51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MIPS-lite:  add, sub, OR, equality</a:t>
            </a:r>
            <a:endParaRPr/>
          </a:p>
          <a:p>
            <a:pPr indent="-285750" lvl="1" marL="74295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	 R[rd] = R[rs] + R[rt]; ...</a:t>
            </a:r>
            <a:endParaRPr/>
          </a:p>
          <a:p>
            <a:pPr indent="-285750" lvl="1" marL="74295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SUBU	 R[rd] = R[rs] – R[rt]; ... 	</a:t>
            </a:r>
            <a:endParaRPr/>
          </a:p>
          <a:p>
            <a:pPr indent="-285750" lvl="1" marL="74295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	 R[rt] = R[rs] | zero_ext(Imm16)... 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	 if ( R[rs] == R[rt] )...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Equality test:  Use subtraction and implement output to indicate if result is 0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/>
              <a:t>What about lw and sw?</a:t>
            </a:r>
            <a:endParaRPr sz="2960"/>
          </a:p>
        </p:txBody>
      </p:sp>
      <p:sp>
        <p:nvSpPr>
          <p:cNvPr id="1260" name="Google Shape;1260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2"/>
          <p:cNvSpPr txBox="1"/>
          <p:nvPr>
            <p:ph type="title"/>
          </p:nvPr>
        </p:nvSpPr>
        <p:spPr>
          <a:xfrm>
            <a:off x="246063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Storage Element: Idealized Memory</a:t>
            </a:r>
            <a:endParaRPr/>
          </a:p>
        </p:txBody>
      </p:sp>
      <p:sp>
        <p:nvSpPr>
          <p:cNvPr id="1268" name="Google Shape;1268;p52"/>
          <p:cNvSpPr txBox="1"/>
          <p:nvPr>
            <p:ph idx="1" type="body"/>
          </p:nvPr>
        </p:nvSpPr>
        <p:spPr>
          <a:xfrm>
            <a:off x="457200" y="12953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(idealized)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input bus: 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 In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output bus: </a:t>
            </a:r>
            <a:r>
              <a:rPr b="0" i="0" lang="en-US" sz="259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Data Out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access: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Write Enable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 data at 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placed on </a:t>
            </a:r>
            <a:r>
              <a:rPr b="0" i="0" lang="en-US" sz="259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Data Out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Write Enable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1, 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 In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written to 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input (CLK)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 input is a factor ONLY during write operation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read, behaves as a combinational logic block: 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 → </a:t>
            </a:r>
            <a:r>
              <a:rPr b="0" i="0" lang="en-US" sz="259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Data Out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 after “access time”</a:t>
            </a:r>
            <a:endParaRPr/>
          </a:p>
        </p:txBody>
      </p:sp>
      <p:sp>
        <p:nvSpPr>
          <p:cNvPr id="1269" name="Google Shape;1269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0" name="Google Shape;1270;p52"/>
          <p:cNvGrpSpPr/>
          <p:nvPr/>
        </p:nvGrpSpPr>
        <p:grpSpPr>
          <a:xfrm>
            <a:off x="5142283" y="1314435"/>
            <a:ext cx="3817937" cy="1811298"/>
            <a:chOff x="5249863" y="1217613"/>
            <a:chExt cx="3817937" cy="1811298"/>
          </a:xfrm>
        </p:grpSpPr>
        <p:sp>
          <p:nvSpPr>
            <p:cNvPr id="1271" name="Google Shape;1271;p52"/>
            <p:cNvSpPr/>
            <p:nvPr/>
          </p:nvSpPr>
          <p:spPr>
            <a:xfrm>
              <a:off x="5372624" y="2631366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249863" y="1935163"/>
              <a:ext cx="946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6334125" y="1809750"/>
              <a:ext cx="1431925" cy="121285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5583392" y="1217613"/>
              <a:ext cx="15270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Write Enable</a:t>
              </a:r>
              <a:endParaRPr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5" name="Google Shape;1275;p52"/>
            <p:cNvCxnSpPr/>
            <p:nvPr/>
          </p:nvCxnSpPr>
          <p:spPr>
            <a:xfrm rot="10800000">
              <a:off x="5334000" y="2330450"/>
              <a:ext cx="1003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6" name="Google Shape;1276;p52"/>
            <p:cNvCxnSpPr/>
            <p:nvPr/>
          </p:nvCxnSpPr>
          <p:spPr>
            <a:xfrm flipH="1">
              <a:off x="5867400" y="2260600"/>
              <a:ext cx="88900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7" name="Google Shape;1277;p52"/>
            <p:cNvSpPr/>
            <p:nvPr/>
          </p:nvSpPr>
          <p:spPr>
            <a:xfrm>
              <a:off x="5554663" y="2286000"/>
              <a:ext cx="4429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1278" name="Google Shape;1278;p52"/>
            <p:cNvCxnSpPr/>
            <p:nvPr/>
          </p:nvCxnSpPr>
          <p:spPr>
            <a:xfrm>
              <a:off x="7785100" y="2330450"/>
              <a:ext cx="12827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79" name="Google Shape;1279;p52"/>
            <p:cNvCxnSpPr/>
            <p:nvPr/>
          </p:nvCxnSpPr>
          <p:spPr>
            <a:xfrm flipH="1">
              <a:off x="8610600" y="2260600"/>
              <a:ext cx="88900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0" name="Google Shape;1280;p52"/>
            <p:cNvSpPr/>
            <p:nvPr/>
          </p:nvSpPr>
          <p:spPr>
            <a:xfrm>
              <a:off x="8221663" y="2286000"/>
              <a:ext cx="4429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7764463" y="1935163"/>
              <a:ext cx="10810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DataOut</a:t>
              </a:r>
              <a:endParaRPr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2" name="Google Shape;1282;p52"/>
            <p:cNvCxnSpPr/>
            <p:nvPr/>
          </p:nvCxnSpPr>
          <p:spPr>
            <a:xfrm rot="10800000">
              <a:off x="6635750" y="1562100"/>
              <a:ext cx="0" cy="241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3" name="Google Shape;1283;p52"/>
            <p:cNvCxnSpPr/>
            <p:nvPr/>
          </p:nvCxnSpPr>
          <p:spPr>
            <a:xfrm rot="10800000">
              <a:off x="5861050" y="2838450"/>
              <a:ext cx="469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4" name="Google Shape;1284;p52"/>
            <p:cNvCxnSpPr/>
            <p:nvPr/>
          </p:nvCxnSpPr>
          <p:spPr>
            <a:xfrm>
              <a:off x="7169150" y="1346200"/>
              <a:ext cx="0" cy="444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5" name="Google Shape;1285;p52"/>
            <p:cNvSpPr/>
            <p:nvPr/>
          </p:nvSpPr>
          <p:spPr>
            <a:xfrm>
              <a:off x="7154863" y="1219200"/>
              <a:ext cx="10144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cxnSp>
          <p:nvCxnSpPr>
            <p:cNvPr id="1286" name="Google Shape;1286;p52"/>
            <p:cNvCxnSpPr/>
            <p:nvPr/>
          </p:nvCxnSpPr>
          <p:spPr>
            <a:xfrm>
              <a:off x="6330950" y="2762250"/>
              <a:ext cx="152400" cy="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7" name="Google Shape;1287;p52"/>
            <p:cNvCxnSpPr/>
            <p:nvPr/>
          </p:nvCxnSpPr>
          <p:spPr>
            <a:xfrm flipH="1">
              <a:off x="6330950" y="2838450"/>
              <a:ext cx="152400" cy="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8" name="Google Shape;1288;p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Storage Element: Register</a:t>
            </a:r>
            <a:endParaRPr/>
          </a:p>
        </p:txBody>
      </p:sp>
      <p:sp>
        <p:nvSpPr>
          <p:cNvPr id="1295" name="Google Shape;1295;p53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D flip-flop except: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N-bit input and output buses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Write Enable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Enable: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De-asserted (0):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Data Out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not change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Asserted (1):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 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placed onto 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Data Out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CLK trigger</a:t>
            </a:r>
            <a:endParaRPr/>
          </a:p>
        </p:txBody>
      </p:sp>
      <p:sp>
        <p:nvSpPr>
          <p:cNvPr id="1296" name="Google Shape;1296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7" name="Google Shape;1297;p53"/>
          <p:cNvGrpSpPr/>
          <p:nvPr/>
        </p:nvGrpSpPr>
        <p:grpSpPr>
          <a:xfrm>
            <a:off x="6172200" y="1260475"/>
            <a:ext cx="2719388" cy="2530475"/>
            <a:chOff x="3888" y="960"/>
            <a:chExt cx="1713" cy="1594"/>
          </a:xfrm>
        </p:grpSpPr>
        <p:sp>
          <p:nvSpPr>
            <p:cNvPr id="1298" name="Google Shape;1298;p53"/>
            <p:cNvSpPr/>
            <p:nvPr/>
          </p:nvSpPr>
          <p:spPr>
            <a:xfrm>
              <a:off x="4591" y="2304"/>
              <a:ext cx="35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3888" y="1474"/>
              <a:ext cx="59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4675" y="1374"/>
              <a:ext cx="166" cy="748"/>
            </a:xfrm>
            <a:prstGeom prst="rect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1" name="Google Shape;1301;p53"/>
            <p:cNvCxnSpPr/>
            <p:nvPr/>
          </p:nvCxnSpPr>
          <p:spPr>
            <a:xfrm>
              <a:off x="4761" y="2124"/>
              <a:ext cx="0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2" name="Google Shape;1302;p53"/>
            <p:cNvSpPr/>
            <p:nvPr/>
          </p:nvSpPr>
          <p:spPr>
            <a:xfrm>
              <a:off x="4286" y="960"/>
              <a:ext cx="96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Write Enable</a:t>
              </a:r>
              <a:endParaRPr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3" name="Google Shape;1303;p53"/>
            <p:cNvCxnSpPr/>
            <p:nvPr/>
          </p:nvCxnSpPr>
          <p:spPr>
            <a:xfrm rot="10800000">
              <a:off x="3937" y="1742"/>
              <a:ext cx="73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04" name="Google Shape;1304;p53"/>
            <p:cNvCxnSpPr/>
            <p:nvPr/>
          </p:nvCxnSpPr>
          <p:spPr>
            <a:xfrm flipH="1">
              <a:off x="4277" y="1698"/>
              <a:ext cx="56" cy="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5" name="Google Shape;1305;p53"/>
            <p:cNvSpPr/>
            <p:nvPr/>
          </p:nvSpPr>
          <p:spPr>
            <a:xfrm>
              <a:off x="4176" y="1776"/>
              <a:ext cx="21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  <p:cxnSp>
          <p:nvCxnSpPr>
            <p:cNvPr id="1306" name="Google Shape;1306;p53"/>
            <p:cNvCxnSpPr/>
            <p:nvPr/>
          </p:nvCxnSpPr>
          <p:spPr>
            <a:xfrm>
              <a:off x="4848" y="1742"/>
              <a:ext cx="70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07" name="Google Shape;1307;p53"/>
            <p:cNvCxnSpPr/>
            <p:nvPr/>
          </p:nvCxnSpPr>
          <p:spPr>
            <a:xfrm flipH="1">
              <a:off x="5189" y="1698"/>
              <a:ext cx="56" cy="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8" name="Google Shape;1308;p53"/>
            <p:cNvSpPr/>
            <p:nvPr/>
          </p:nvSpPr>
          <p:spPr>
            <a:xfrm>
              <a:off x="5098" y="1776"/>
              <a:ext cx="21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4896" y="1474"/>
              <a:ext cx="70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Data Out</a:t>
              </a:r>
              <a:endParaRPr/>
            </a:p>
          </p:txBody>
        </p:sp>
        <p:cxnSp>
          <p:nvCxnSpPr>
            <p:cNvPr id="1310" name="Google Shape;1310;p53"/>
            <p:cNvCxnSpPr/>
            <p:nvPr/>
          </p:nvCxnSpPr>
          <p:spPr>
            <a:xfrm rot="10800000">
              <a:off x="4761" y="1168"/>
              <a:ext cx="0" cy="19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1" name="Google Shape;1311;p53"/>
            <p:cNvCxnSpPr/>
            <p:nvPr/>
          </p:nvCxnSpPr>
          <p:spPr>
            <a:xfrm flipH="1" rot="10800000">
              <a:off x="4704" y="2016"/>
              <a:ext cx="48" cy="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2" name="Google Shape;1312;p53"/>
            <p:cNvCxnSpPr/>
            <p:nvPr/>
          </p:nvCxnSpPr>
          <p:spPr>
            <a:xfrm>
              <a:off x="4752" y="2016"/>
              <a:ext cx="48" cy="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13" name="Google Shape;1313;p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2532525" y="4127575"/>
            <a:ext cx="1831800" cy="111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422900" y="4127575"/>
            <a:ext cx="1500300" cy="1114200"/>
          </a:xfrm>
          <a:prstGeom prst="rect">
            <a:avLst/>
          </a:prstGeom>
          <a:solidFill>
            <a:srgbClr val="0000FF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-- Timing</a:t>
            </a:r>
            <a:endParaRPr/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532525" y="4127575"/>
            <a:ext cx="373200" cy="111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745" l="5162" r="5046" t="4843"/>
          <a:stretch/>
        </p:blipFill>
        <p:spPr>
          <a:xfrm>
            <a:off x="304800" y="1125538"/>
            <a:ext cx="6248400" cy="28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39751" l="72556" r="7019" t="20433"/>
          <a:stretch/>
        </p:blipFill>
        <p:spPr>
          <a:xfrm>
            <a:off x="6934200" y="1608138"/>
            <a:ext cx="1981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2518275" y="4127575"/>
            <a:ext cx="892500" cy="1114200"/>
          </a:xfrm>
          <a:prstGeom prst="rect">
            <a:avLst/>
          </a:prstGeom>
          <a:solidFill>
            <a:srgbClr val="FFFF00">
              <a:alpha val="5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>
            <a:off x="2508075" y="4127575"/>
            <a:ext cx="0" cy="11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5175075" y="4127575"/>
            <a:ext cx="0" cy="11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/>
          <p:nvPr/>
        </p:nvSpPr>
        <p:spPr>
          <a:xfrm>
            <a:off x="4423275" y="3141325"/>
            <a:ext cx="2202600" cy="489000"/>
          </a:xfrm>
          <a:prstGeom prst="rect">
            <a:avLst/>
          </a:prstGeom>
          <a:solidFill>
            <a:srgbClr val="FFFF00">
              <a:alpha val="5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821825" y="2193642"/>
            <a:ext cx="1300200" cy="365100"/>
          </a:xfrm>
          <a:prstGeom prst="rect">
            <a:avLst/>
          </a:prstGeom>
          <a:solidFill>
            <a:srgbClr val="FF0000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3660000" y="5635925"/>
            <a:ext cx="495900" cy="365100"/>
          </a:xfrm>
          <a:prstGeom prst="rect">
            <a:avLst/>
          </a:prstGeom>
          <a:solidFill>
            <a:srgbClr val="0000FF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1099550" y="4388625"/>
            <a:ext cx="6041540" cy="489000"/>
            <a:chOff x="1099550" y="4388625"/>
            <a:chExt cx="6041540" cy="489000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1860139" y="4388625"/>
              <a:ext cx="5280952" cy="489000"/>
              <a:chOff x="1479175" y="4388625"/>
              <a:chExt cx="2977197" cy="489000"/>
            </a:xfrm>
          </p:grpSpPr>
          <p:cxnSp>
            <p:nvCxnSpPr>
              <p:cNvPr id="175" name="Google Shape;175;p18"/>
              <p:cNvCxnSpPr/>
              <p:nvPr/>
            </p:nvCxnSpPr>
            <p:spPr>
              <a:xfrm flipH="1" rot="10800000">
                <a:off x="1479175" y="4388625"/>
                <a:ext cx="745800" cy="489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8"/>
              <p:cNvCxnSpPr/>
              <p:nvPr/>
            </p:nvCxnSpPr>
            <p:spPr>
              <a:xfrm rot="10800000">
                <a:off x="2226098" y="4388625"/>
                <a:ext cx="745800" cy="489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8"/>
              <p:cNvCxnSpPr/>
              <p:nvPr/>
            </p:nvCxnSpPr>
            <p:spPr>
              <a:xfrm flipH="1" rot="10800000">
                <a:off x="2963649" y="4388625"/>
                <a:ext cx="745800" cy="489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18"/>
              <p:cNvCxnSpPr/>
              <p:nvPr/>
            </p:nvCxnSpPr>
            <p:spPr>
              <a:xfrm rot="10800000">
                <a:off x="3710572" y="4388625"/>
                <a:ext cx="745800" cy="489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9" name="Google Shape;179;p18"/>
            <p:cNvSpPr txBox="1"/>
            <p:nvPr/>
          </p:nvSpPr>
          <p:spPr>
            <a:xfrm>
              <a:off x="1099550" y="4464325"/>
              <a:ext cx="646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CLK</a:t>
              </a: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2319000" y="5415517"/>
            <a:ext cx="3177600" cy="733475"/>
            <a:chOff x="2319000" y="5415517"/>
            <a:chExt cx="3177600" cy="733475"/>
          </a:xfrm>
        </p:grpSpPr>
        <p:grpSp>
          <p:nvGrpSpPr>
            <p:cNvPr id="181" name="Google Shape;181;p18"/>
            <p:cNvGrpSpPr/>
            <p:nvPr/>
          </p:nvGrpSpPr>
          <p:grpSpPr>
            <a:xfrm>
              <a:off x="2319000" y="5415517"/>
              <a:ext cx="3177600" cy="733475"/>
              <a:chOff x="2319000" y="5415517"/>
              <a:chExt cx="3177600" cy="733475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2319000" y="5488850"/>
                <a:ext cx="586800" cy="5868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FF</a:t>
                </a:r>
                <a:endParaRPr sz="2400"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4909800" y="5488850"/>
                <a:ext cx="586800" cy="5868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FF</a:t>
                </a:r>
                <a:endParaRPr sz="2400"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3547175" y="5415517"/>
                <a:ext cx="721250" cy="733475"/>
              </a:xfrm>
              <a:prstGeom prst="flowChartPunchedTap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CL</a:t>
                </a:r>
                <a:endParaRPr sz="2400"/>
              </a:p>
            </p:txBody>
          </p:sp>
          <p:cxnSp>
            <p:nvCxnSpPr>
              <p:cNvPr id="185" name="Google Shape;185;p18"/>
              <p:cNvCxnSpPr>
                <a:stCxn id="182" idx="3"/>
                <a:endCxn id="184" idx="1"/>
              </p:cNvCxnSpPr>
              <p:nvPr/>
            </p:nvCxnSpPr>
            <p:spPr>
              <a:xfrm>
                <a:off x="2905800" y="5782250"/>
                <a:ext cx="641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>
                <a:stCxn id="184" idx="3"/>
                <a:endCxn id="183" idx="1"/>
              </p:cNvCxnSpPr>
              <p:nvPr/>
            </p:nvCxnSpPr>
            <p:spPr>
              <a:xfrm>
                <a:off x="4268425" y="5782254"/>
                <a:ext cx="641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7" name="Google Shape;187;p18"/>
            <p:cNvSpPr/>
            <p:nvPr/>
          </p:nvSpPr>
          <p:spPr>
            <a:xfrm rot="10800000">
              <a:off x="2517750" y="5489553"/>
              <a:ext cx="158700" cy="1269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rot="10800000">
              <a:off x="5108550" y="5489553"/>
              <a:ext cx="158700" cy="1269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8"/>
          <p:cNvSpPr/>
          <p:nvPr/>
        </p:nvSpPr>
        <p:spPr>
          <a:xfrm>
            <a:off x="2319000" y="5499175"/>
            <a:ext cx="582900" cy="569400"/>
          </a:xfrm>
          <a:prstGeom prst="rect">
            <a:avLst/>
          </a:prstGeom>
          <a:solidFill>
            <a:srgbClr val="FFFF00">
              <a:alpha val="5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4888625" y="5499175"/>
            <a:ext cx="608100" cy="569400"/>
          </a:xfrm>
          <a:prstGeom prst="rect">
            <a:avLst/>
          </a:prstGeom>
          <a:solidFill>
            <a:srgbClr val="FF0000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422900" y="4127575"/>
            <a:ext cx="495900" cy="1114200"/>
          </a:xfrm>
          <a:prstGeom prst="rect">
            <a:avLst/>
          </a:prstGeom>
          <a:solidFill>
            <a:srgbClr val="0000FF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-25" y="6356800"/>
            <a:ext cx="9144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CDC00"/>
                </a:solidFill>
              </a:rPr>
              <a:t>Clk-to-q</a:t>
            </a:r>
            <a:r>
              <a:rPr lang="en-US" sz="1800"/>
              <a:t> + </a:t>
            </a:r>
            <a:r>
              <a:rPr lang="en-US" sz="1800">
                <a:solidFill>
                  <a:srgbClr val="0000FF"/>
                </a:solidFill>
              </a:rPr>
              <a:t>shortest CL</a:t>
            </a:r>
            <a:r>
              <a:rPr lang="en-US" sz="1800"/>
              <a:t> &gt;= </a:t>
            </a:r>
            <a:r>
              <a:rPr lang="en-US" sz="1800">
                <a:solidFill>
                  <a:srgbClr val="FF0000"/>
                </a:solidFill>
              </a:rPr>
              <a:t>hold time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3405125" y="3762475"/>
            <a:ext cx="276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Hold Time Violation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Storage Element: Register File</a:t>
            </a:r>
            <a:endParaRPr/>
          </a:p>
        </p:txBody>
      </p:sp>
      <p:sp>
        <p:nvSpPr>
          <p:cNvPr id="1320" name="Google Shape;1320;p54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20"/>
              <a:buFont typeface="Arial"/>
              <a:buChar char="•"/>
            </a:pPr>
            <a:r>
              <a:rPr b="0" i="1" lang="en-US" sz="27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 File 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32 registers: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buses </a:t>
            </a:r>
            <a:r>
              <a:rPr b="0" i="0" lang="en-US" sz="238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38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 b="0" i="0" sz="238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bus </a:t>
            </a:r>
            <a:r>
              <a:rPr b="0" i="0" lang="en-US" sz="238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 b="0" i="0" sz="238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selection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data of register </a:t>
            </a:r>
            <a:r>
              <a:rPr b="0" i="0" lang="en-US" sz="238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(number) onto </a:t>
            </a:r>
            <a:r>
              <a:rPr b="0" i="0" lang="en-US" sz="238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endParaRPr b="0" i="0" sz="238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data of register </a:t>
            </a:r>
            <a:r>
              <a:rPr b="0" i="0" lang="en-US" sz="238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(number) onto </a:t>
            </a:r>
            <a:r>
              <a:rPr b="0" i="0" lang="en-US" sz="238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 b="0" i="0" sz="238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data on </a:t>
            </a:r>
            <a:r>
              <a:rPr b="0" i="0" lang="en-US" sz="238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busW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register</a:t>
            </a:r>
            <a:r>
              <a:rPr b="0" i="0" lang="en-US" sz="238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RW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(number) when </a:t>
            </a:r>
            <a:r>
              <a:rPr b="0" i="0" lang="en-US" sz="238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Write Enable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input (CLK)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 input is a factor ONLY during write operation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read, behaves as a combinational logic block: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238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 → </a:t>
            </a:r>
            <a:r>
              <a:rPr b="0" i="0" lang="en-US" sz="238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238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 after “access time”</a:t>
            </a:r>
            <a:endParaRPr/>
          </a:p>
        </p:txBody>
      </p:sp>
      <p:sp>
        <p:nvSpPr>
          <p:cNvPr id="1321" name="Google Shape;13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2" name="Google Shape;1322;p54"/>
          <p:cNvGrpSpPr/>
          <p:nvPr/>
        </p:nvGrpSpPr>
        <p:grpSpPr>
          <a:xfrm>
            <a:off x="5387436" y="1139995"/>
            <a:ext cx="3669606" cy="2149475"/>
            <a:chOff x="5398194" y="1096963"/>
            <a:chExt cx="3669606" cy="2149475"/>
          </a:xfrm>
        </p:grpSpPr>
        <p:sp>
          <p:nvSpPr>
            <p:cNvPr id="1323" name="Google Shape;1323;p54"/>
            <p:cNvSpPr/>
            <p:nvPr/>
          </p:nvSpPr>
          <p:spPr>
            <a:xfrm>
              <a:off x="5562600" y="2773363"/>
              <a:ext cx="5048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5561013" y="2087563"/>
              <a:ext cx="78066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6657975" y="1928813"/>
              <a:ext cx="1406525" cy="1187450"/>
            </a:xfrm>
            <a:prstGeom prst="rect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5398194" y="1334733"/>
              <a:ext cx="15541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Write Enable</a:t>
              </a:r>
              <a:endParaRPr/>
            </a:p>
          </p:txBody>
        </p:sp>
        <p:cxnSp>
          <p:nvCxnSpPr>
            <p:cNvPr id="1327" name="Google Shape;1327;p54"/>
            <p:cNvCxnSpPr/>
            <p:nvPr/>
          </p:nvCxnSpPr>
          <p:spPr>
            <a:xfrm rot="10800000">
              <a:off x="5638800" y="2436813"/>
              <a:ext cx="1016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28" name="Google Shape;1328;p54"/>
            <p:cNvCxnSpPr/>
            <p:nvPr/>
          </p:nvCxnSpPr>
          <p:spPr>
            <a:xfrm flipH="1">
              <a:off x="6178550" y="2366963"/>
              <a:ext cx="88900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9" name="Google Shape;1329;p54"/>
            <p:cNvSpPr/>
            <p:nvPr/>
          </p:nvSpPr>
          <p:spPr>
            <a:xfrm>
              <a:off x="5865813" y="2392363"/>
              <a:ext cx="4429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1330" name="Google Shape;1330;p54"/>
            <p:cNvCxnSpPr/>
            <p:nvPr/>
          </p:nvCxnSpPr>
          <p:spPr>
            <a:xfrm>
              <a:off x="8102600" y="2132013"/>
              <a:ext cx="9652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1" name="Google Shape;1331;p54"/>
            <p:cNvCxnSpPr/>
            <p:nvPr/>
          </p:nvCxnSpPr>
          <p:spPr>
            <a:xfrm flipH="1">
              <a:off x="8693150" y="2062163"/>
              <a:ext cx="88900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2" name="Google Shape;1332;p54"/>
            <p:cNvSpPr/>
            <p:nvPr/>
          </p:nvSpPr>
          <p:spPr>
            <a:xfrm>
              <a:off x="8380413" y="2087563"/>
              <a:ext cx="4429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8075613" y="1782763"/>
              <a:ext cx="7159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4" name="Google Shape;1334;p54"/>
            <p:cNvCxnSpPr/>
            <p:nvPr/>
          </p:nvCxnSpPr>
          <p:spPr>
            <a:xfrm rot="10800000">
              <a:off x="6794500" y="1662113"/>
              <a:ext cx="0" cy="254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5" name="Google Shape;1335;p54"/>
            <p:cNvCxnSpPr/>
            <p:nvPr/>
          </p:nvCxnSpPr>
          <p:spPr>
            <a:xfrm>
              <a:off x="8102600" y="2894013"/>
              <a:ext cx="9652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6" name="Google Shape;1336;p54"/>
            <p:cNvCxnSpPr/>
            <p:nvPr/>
          </p:nvCxnSpPr>
          <p:spPr>
            <a:xfrm flipH="1">
              <a:off x="8693150" y="2824163"/>
              <a:ext cx="88900" cy="139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7" name="Google Shape;1337;p54"/>
            <p:cNvSpPr/>
            <p:nvPr/>
          </p:nvSpPr>
          <p:spPr>
            <a:xfrm>
              <a:off x="8380413" y="2849563"/>
              <a:ext cx="4429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8075613" y="2544763"/>
              <a:ext cx="692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9" name="Google Shape;1339;p54"/>
            <p:cNvCxnSpPr/>
            <p:nvPr/>
          </p:nvCxnSpPr>
          <p:spPr>
            <a:xfrm rot="10800000">
              <a:off x="6146800" y="2938463"/>
              <a:ext cx="482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0" name="Google Shape;1340;p54"/>
            <p:cNvCxnSpPr/>
            <p:nvPr/>
          </p:nvCxnSpPr>
          <p:spPr>
            <a:xfrm>
              <a:off x="7099300" y="1458913"/>
              <a:ext cx="0" cy="431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1" name="Google Shape;1341;p54"/>
            <p:cNvCxnSpPr/>
            <p:nvPr/>
          </p:nvCxnSpPr>
          <p:spPr>
            <a:xfrm flipH="1" rot="10800000">
              <a:off x="7029450" y="1592263"/>
              <a:ext cx="139700" cy="165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2" name="Google Shape;1342;p54"/>
            <p:cNvSpPr/>
            <p:nvPr/>
          </p:nvSpPr>
          <p:spPr>
            <a:xfrm>
              <a:off x="6856413" y="1401763"/>
              <a:ext cx="312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343" name="Google Shape;1343;p54"/>
            <p:cNvCxnSpPr/>
            <p:nvPr/>
          </p:nvCxnSpPr>
          <p:spPr>
            <a:xfrm>
              <a:off x="7480300" y="1458913"/>
              <a:ext cx="0" cy="431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4" name="Google Shape;1344;p54"/>
            <p:cNvCxnSpPr/>
            <p:nvPr/>
          </p:nvCxnSpPr>
          <p:spPr>
            <a:xfrm flipH="1" rot="10800000">
              <a:off x="7410450" y="1592263"/>
              <a:ext cx="139700" cy="165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5" name="Google Shape;1345;p54"/>
            <p:cNvSpPr/>
            <p:nvPr/>
          </p:nvSpPr>
          <p:spPr>
            <a:xfrm>
              <a:off x="7237413" y="1401763"/>
              <a:ext cx="312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346" name="Google Shape;1346;p54"/>
            <p:cNvCxnSpPr/>
            <p:nvPr/>
          </p:nvCxnSpPr>
          <p:spPr>
            <a:xfrm>
              <a:off x="7937500" y="1458913"/>
              <a:ext cx="0" cy="431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7" name="Google Shape;1347;p54"/>
            <p:cNvCxnSpPr/>
            <p:nvPr/>
          </p:nvCxnSpPr>
          <p:spPr>
            <a:xfrm flipH="1" rot="10800000">
              <a:off x="7867650" y="1592263"/>
              <a:ext cx="139700" cy="165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8" name="Google Shape;1348;p54"/>
            <p:cNvSpPr/>
            <p:nvPr/>
          </p:nvSpPr>
          <p:spPr>
            <a:xfrm>
              <a:off x="7694613" y="1401763"/>
              <a:ext cx="312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6761163" y="1096963"/>
              <a:ext cx="5572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219950" y="1096963"/>
              <a:ext cx="4826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7694613" y="1096963"/>
              <a:ext cx="4714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716713" y="2163763"/>
              <a:ext cx="1287462" cy="704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 x 32-bit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353" name="Google Shape;1353;p54"/>
            <p:cNvCxnSpPr/>
            <p:nvPr/>
          </p:nvCxnSpPr>
          <p:spPr>
            <a:xfrm>
              <a:off x="6662738" y="2862263"/>
              <a:ext cx="152400" cy="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4" name="Google Shape;1354;p54"/>
            <p:cNvCxnSpPr/>
            <p:nvPr/>
          </p:nvCxnSpPr>
          <p:spPr>
            <a:xfrm flipH="1">
              <a:off x="6662738" y="2938463"/>
              <a:ext cx="152400" cy="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55" name="Google Shape;1355;p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9"/>
              <a:t>Step 2: </a:t>
            </a:r>
            <a:r>
              <a:rPr lang="en-US"/>
              <a:t>CPU Clocking</a:t>
            </a:r>
            <a:endParaRPr/>
          </a:p>
        </p:txBody>
      </p:sp>
      <p:sp>
        <p:nvSpPr>
          <p:cNvPr id="1363" name="Google Shape;1363;p55"/>
          <p:cNvSpPr txBox="1"/>
          <p:nvPr>
            <p:ph idx="1" type="body"/>
          </p:nvPr>
        </p:nvSpPr>
        <p:spPr>
          <a:xfrm>
            <a:off x="457200" y="1219199"/>
            <a:ext cx="8229600" cy="4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For each instruction, how do we control the flow of information through the datapath?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Single Cycle CPU: All stages of an instruction completed within one long clock cycle</a:t>
            </a:r>
            <a:endParaRPr sz="2800"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400"/>
              <a:t>Clock cycle sufficiently long to allow each instruction to complete all stages without interruption within one cycle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5" name="Google Shape;13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426129"/>
            <a:ext cx="7892201" cy="18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371" name="Google Shape;1371;p56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Datapath Overview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Processor Design and Components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Assembling the Datapath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Introduction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Rest of Control Examples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 Assembling the Datapath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57"/>
          <p:cNvSpPr txBox="1"/>
          <p:nvPr>
            <p:ph idx="1" type="body"/>
          </p:nvPr>
        </p:nvSpPr>
        <p:spPr>
          <a:xfrm>
            <a:off x="457200" y="12953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 datapath to meet RTL requirements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requirements will change based on ISA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will examine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instruction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MIPS-lite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datapath is all of the hardware components and wiring necessary to carry out ALL of the different instructions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all components (e.g. RegFile, ALU) have access to all necessary signals and buses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will make sure instructions are properly executed (the decision making)</a:t>
            </a:r>
            <a:endParaRPr/>
          </a:p>
        </p:txBody>
      </p:sp>
      <p:sp>
        <p:nvSpPr>
          <p:cNvPr id="1381" name="Google Shape;1381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by Instruction</a:t>
            </a:r>
            <a:endParaRPr/>
          </a:p>
        </p:txBody>
      </p:sp>
      <p:sp>
        <p:nvSpPr>
          <p:cNvPr id="1389" name="Google Shape;1389;p58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instructions: 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Fetch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the Instruction:  Mem[PC]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program counter: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Code: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← PC + 4 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and Jump:	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← “something else”</a:t>
            </a:r>
            <a:endParaRPr/>
          </a:p>
        </p:txBody>
      </p:sp>
      <p:sp>
        <p:nvSpPr>
          <p:cNvPr id="1390" name="Google Shape;1390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1" name="Google Shape;1391;p58"/>
          <p:cNvGrpSpPr/>
          <p:nvPr/>
        </p:nvGrpSpPr>
        <p:grpSpPr>
          <a:xfrm>
            <a:off x="6099175" y="3158271"/>
            <a:ext cx="2336800" cy="1581150"/>
            <a:chOff x="6099175" y="3357563"/>
            <a:chExt cx="2336800" cy="1581150"/>
          </a:xfrm>
        </p:grpSpPr>
        <p:grpSp>
          <p:nvGrpSpPr>
            <p:cNvPr id="1392" name="Google Shape;1392;p58"/>
            <p:cNvGrpSpPr/>
            <p:nvPr/>
          </p:nvGrpSpPr>
          <p:grpSpPr>
            <a:xfrm>
              <a:off x="7038975" y="4356100"/>
              <a:ext cx="1397000" cy="582613"/>
              <a:chOff x="3472" y="2605"/>
              <a:chExt cx="880" cy="367"/>
            </a:xfrm>
          </p:grpSpPr>
          <p:sp>
            <p:nvSpPr>
              <p:cNvPr id="1393" name="Google Shape;1393;p58"/>
              <p:cNvSpPr/>
              <p:nvPr/>
            </p:nvSpPr>
            <p:spPr>
              <a:xfrm>
                <a:off x="3472" y="2608"/>
                <a:ext cx="880" cy="352"/>
              </a:xfrm>
              <a:prstGeom prst="rect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58"/>
              <p:cNvSpPr/>
              <p:nvPr/>
            </p:nvSpPr>
            <p:spPr>
              <a:xfrm>
                <a:off x="3508" y="2605"/>
                <a:ext cx="810" cy="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 Address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Logic</a:t>
                </a:r>
                <a:endParaRPr/>
              </a:p>
            </p:txBody>
          </p:sp>
        </p:grpSp>
        <p:cxnSp>
          <p:nvCxnSpPr>
            <p:cNvPr id="1395" name="Google Shape;1395;p58"/>
            <p:cNvCxnSpPr/>
            <p:nvPr/>
          </p:nvCxnSpPr>
          <p:spPr>
            <a:xfrm>
              <a:off x="6111875" y="4640263"/>
              <a:ext cx="8890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6" name="Google Shape;1396;p58"/>
            <p:cNvCxnSpPr/>
            <p:nvPr/>
          </p:nvCxnSpPr>
          <p:spPr>
            <a:xfrm>
              <a:off x="6099175" y="3357563"/>
              <a:ext cx="0" cy="508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7" name="Google Shape;1397;p58"/>
            <p:cNvCxnSpPr/>
            <p:nvPr/>
          </p:nvCxnSpPr>
          <p:spPr>
            <a:xfrm>
              <a:off x="6111875" y="3363913"/>
              <a:ext cx="15748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8" name="Google Shape;1398;p58"/>
            <p:cNvCxnSpPr/>
            <p:nvPr/>
          </p:nvCxnSpPr>
          <p:spPr>
            <a:xfrm>
              <a:off x="7699375" y="3357563"/>
              <a:ext cx="0" cy="965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99" name="Google Shape;1399;p58"/>
          <p:cNvGrpSpPr/>
          <p:nvPr/>
        </p:nvGrpSpPr>
        <p:grpSpPr>
          <a:xfrm>
            <a:off x="4706938" y="3656561"/>
            <a:ext cx="3995737" cy="2454460"/>
            <a:chOff x="4706938" y="3855853"/>
            <a:chExt cx="3995737" cy="2454460"/>
          </a:xfrm>
        </p:grpSpPr>
        <p:cxnSp>
          <p:nvCxnSpPr>
            <p:cNvPr id="1400" name="Google Shape;1400;p58"/>
            <p:cNvCxnSpPr/>
            <p:nvPr/>
          </p:nvCxnSpPr>
          <p:spPr>
            <a:xfrm>
              <a:off x="6873875" y="5707063"/>
              <a:ext cx="18288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1" name="Google Shape;1401;p58"/>
            <p:cNvCxnSpPr/>
            <p:nvPr/>
          </p:nvCxnSpPr>
          <p:spPr>
            <a:xfrm flipH="1">
              <a:off x="7589520" y="5561013"/>
              <a:ext cx="241300" cy="292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2" name="Google Shape;1402;p58"/>
            <p:cNvSpPr/>
            <p:nvPr/>
          </p:nvSpPr>
          <p:spPr>
            <a:xfrm>
              <a:off x="7507539" y="5750513"/>
              <a:ext cx="44291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7075401" y="5185695"/>
              <a:ext cx="1314785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4" name="Google Shape;1404;p58"/>
            <p:cNvGrpSpPr/>
            <p:nvPr/>
          </p:nvGrpSpPr>
          <p:grpSpPr>
            <a:xfrm>
              <a:off x="5429250" y="5080000"/>
              <a:ext cx="1406525" cy="1230313"/>
              <a:chOff x="2458" y="3061"/>
              <a:chExt cx="886" cy="775"/>
            </a:xfrm>
          </p:grpSpPr>
          <p:sp>
            <p:nvSpPr>
              <p:cNvPr id="1405" name="Google Shape;1405;p58"/>
              <p:cNvSpPr/>
              <p:nvPr/>
            </p:nvSpPr>
            <p:spPr>
              <a:xfrm>
                <a:off x="2458" y="3088"/>
                <a:ext cx="886" cy="748"/>
              </a:xfrm>
              <a:prstGeom prst="rect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8"/>
              <p:cNvSpPr/>
              <p:nvPr/>
            </p:nvSpPr>
            <p:spPr>
              <a:xfrm>
                <a:off x="2572" y="3061"/>
                <a:ext cx="664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Address</a:t>
                </a:r>
                <a:endParaRPr/>
              </a:p>
            </p:txBody>
          </p:sp>
          <p:sp>
            <p:nvSpPr>
              <p:cNvPr id="1407" name="Google Shape;1407;p58"/>
              <p:cNvSpPr/>
              <p:nvPr/>
            </p:nvSpPr>
            <p:spPr>
              <a:xfrm>
                <a:off x="2484" y="3389"/>
                <a:ext cx="843" cy="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</p:grpSp>
        <p:sp>
          <p:nvSpPr>
            <p:cNvPr id="1408" name="Google Shape;1408;p58"/>
            <p:cNvSpPr/>
            <p:nvPr/>
          </p:nvSpPr>
          <p:spPr>
            <a:xfrm>
              <a:off x="5500688" y="3903663"/>
              <a:ext cx="1258887" cy="322262"/>
            </a:xfrm>
            <a:prstGeom prst="rect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09" name="Google Shape;1409;p58"/>
            <p:cNvCxnSpPr/>
            <p:nvPr/>
          </p:nvCxnSpPr>
          <p:spPr>
            <a:xfrm rot="10800000">
              <a:off x="5172075" y="4062413"/>
              <a:ext cx="3302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0" name="Google Shape;1410;p58"/>
            <p:cNvSpPr/>
            <p:nvPr/>
          </p:nvSpPr>
          <p:spPr>
            <a:xfrm>
              <a:off x="5883275" y="3878263"/>
              <a:ext cx="45561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>
              <a:off x="4706938" y="3855853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2" name="Google Shape;1412;p58"/>
            <p:cNvCxnSpPr/>
            <p:nvPr/>
          </p:nvCxnSpPr>
          <p:spPr>
            <a:xfrm>
              <a:off x="6099175" y="4271963"/>
              <a:ext cx="0" cy="812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3" name="Google Shape;1413;p58"/>
            <p:cNvCxnSpPr/>
            <p:nvPr/>
          </p:nvCxnSpPr>
          <p:spPr>
            <a:xfrm>
              <a:off x="5502275" y="3986213"/>
              <a:ext cx="152400" cy="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4" name="Google Shape;1414;p58"/>
            <p:cNvCxnSpPr/>
            <p:nvPr/>
          </p:nvCxnSpPr>
          <p:spPr>
            <a:xfrm flipH="1">
              <a:off x="5502275" y="4062413"/>
              <a:ext cx="152400" cy="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15" name="Google Shape;1415;p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by Instruction</a:t>
            </a:r>
            <a:endParaRPr/>
          </a:p>
        </p:txBody>
      </p:sp>
      <p:sp>
        <p:nvSpPr>
          <p:cNvPr id="1422" name="Google Shape;1422;p59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instructions: 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Decode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off all relevant fields from instruction to make available to other parts of datapath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MIPS-lite only has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R-format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I-format</a:t>
            </a:r>
            <a:endParaRPr/>
          </a:p>
          <a:p>
            <a:pPr indent="-2286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will sort out the proper routing (discussed later)</a:t>
            </a:r>
            <a:endParaRPr/>
          </a:p>
        </p:txBody>
      </p:sp>
      <p:sp>
        <p:nvSpPr>
          <p:cNvPr id="1423" name="Google Shape;1423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4" name="Google Shape;1424;p59"/>
          <p:cNvGrpSpPr/>
          <p:nvPr/>
        </p:nvGrpSpPr>
        <p:grpSpPr>
          <a:xfrm>
            <a:off x="2057400" y="3840480"/>
            <a:ext cx="4481917" cy="2689437"/>
            <a:chOff x="2098124" y="3858768"/>
            <a:chExt cx="4481917" cy="2689437"/>
          </a:xfrm>
        </p:grpSpPr>
        <p:sp>
          <p:nvSpPr>
            <p:cNvPr id="1425" name="Google Shape;1425;p59"/>
            <p:cNvSpPr/>
            <p:nvPr/>
          </p:nvSpPr>
          <p:spPr>
            <a:xfrm>
              <a:off x="3657600" y="4023360"/>
              <a:ext cx="1097280" cy="230428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Wires and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Splitters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6" name="Google Shape;1426;p59"/>
            <p:cNvGrpSpPr/>
            <p:nvPr/>
          </p:nvGrpSpPr>
          <p:grpSpPr>
            <a:xfrm>
              <a:off x="2743200" y="5029200"/>
              <a:ext cx="914400" cy="421725"/>
              <a:chOff x="2743200" y="5157216"/>
              <a:chExt cx="914400" cy="421725"/>
            </a:xfrm>
          </p:grpSpPr>
          <p:cxnSp>
            <p:nvCxnSpPr>
              <p:cNvPr id="1427" name="Google Shape;1427;p59"/>
              <p:cNvCxnSpPr/>
              <p:nvPr/>
            </p:nvCxnSpPr>
            <p:spPr>
              <a:xfrm rot="10800000">
                <a:off x="2743200" y="5303520"/>
                <a:ext cx="914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428" name="Google Shape;1428;p59"/>
              <p:cNvCxnSpPr/>
              <p:nvPr/>
            </p:nvCxnSpPr>
            <p:spPr>
              <a:xfrm flipH="1">
                <a:off x="3108384" y="5157216"/>
                <a:ext cx="165100" cy="29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29" name="Google Shape;1429;p59"/>
              <p:cNvSpPr/>
              <p:nvPr/>
            </p:nvSpPr>
            <p:spPr>
              <a:xfrm>
                <a:off x="2826474" y="5271164"/>
                <a:ext cx="2596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/>
              </a:p>
            </p:txBody>
          </p:sp>
        </p:grpSp>
        <p:sp>
          <p:nvSpPr>
            <p:cNvPr id="1430" name="Google Shape;1430;p59"/>
            <p:cNvSpPr/>
            <p:nvPr/>
          </p:nvSpPr>
          <p:spPr>
            <a:xfrm>
              <a:off x="2098124" y="4956048"/>
              <a:ext cx="6559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1" name="Google Shape;1431;p59"/>
            <p:cNvGrpSpPr/>
            <p:nvPr/>
          </p:nvGrpSpPr>
          <p:grpSpPr>
            <a:xfrm>
              <a:off x="4754880" y="4297680"/>
              <a:ext cx="914400" cy="421725"/>
              <a:chOff x="2743200" y="5157216"/>
              <a:chExt cx="914400" cy="421725"/>
            </a:xfrm>
          </p:grpSpPr>
          <p:cxnSp>
            <p:nvCxnSpPr>
              <p:cNvPr id="1432" name="Google Shape;1432;p59"/>
              <p:cNvCxnSpPr/>
              <p:nvPr/>
            </p:nvCxnSpPr>
            <p:spPr>
              <a:xfrm rot="10800000">
                <a:off x="2743200" y="5303520"/>
                <a:ext cx="914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433" name="Google Shape;1433;p59"/>
              <p:cNvCxnSpPr/>
              <p:nvPr/>
            </p:nvCxnSpPr>
            <p:spPr>
              <a:xfrm flipH="1">
                <a:off x="3108384" y="5157216"/>
                <a:ext cx="165100" cy="29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34" name="Google Shape;1434;p59"/>
              <p:cNvSpPr/>
              <p:nvPr/>
            </p:nvSpPr>
            <p:spPr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5" name="Google Shape;1435;p59"/>
            <p:cNvGrpSpPr/>
            <p:nvPr/>
          </p:nvGrpSpPr>
          <p:grpSpPr>
            <a:xfrm>
              <a:off x="4754880" y="4663440"/>
              <a:ext cx="914400" cy="421725"/>
              <a:chOff x="2743200" y="5157216"/>
              <a:chExt cx="914400" cy="421725"/>
            </a:xfrm>
          </p:grpSpPr>
          <p:cxnSp>
            <p:nvCxnSpPr>
              <p:cNvPr id="1436" name="Google Shape;1436;p59"/>
              <p:cNvCxnSpPr/>
              <p:nvPr/>
            </p:nvCxnSpPr>
            <p:spPr>
              <a:xfrm rot="10800000">
                <a:off x="2743200" y="5303520"/>
                <a:ext cx="914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437" name="Google Shape;1437;p59"/>
              <p:cNvCxnSpPr/>
              <p:nvPr/>
            </p:nvCxnSpPr>
            <p:spPr>
              <a:xfrm flipH="1">
                <a:off x="3108384" y="5157216"/>
                <a:ext cx="165100" cy="29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38" name="Google Shape;1438;p59"/>
              <p:cNvSpPr/>
              <p:nvPr/>
            </p:nvSpPr>
            <p:spPr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9" name="Google Shape;1439;p59"/>
            <p:cNvGrpSpPr/>
            <p:nvPr/>
          </p:nvGrpSpPr>
          <p:grpSpPr>
            <a:xfrm>
              <a:off x="4754880" y="5024507"/>
              <a:ext cx="914400" cy="421725"/>
              <a:chOff x="2743200" y="5157216"/>
              <a:chExt cx="914400" cy="421725"/>
            </a:xfrm>
          </p:grpSpPr>
          <p:cxnSp>
            <p:nvCxnSpPr>
              <p:cNvPr id="1440" name="Google Shape;1440;p59"/>
              <p:cNvCxnSpPr/>
              <p:nvPr/>
            </p:nvCxnSpPr>
            <p:spPr>
              <a:xfrm rot="10800000">
                <a:off x="2743200" y="5303520"/>
                <a:ext cx="914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441" name="Google Shape;1441;p59"/>
              <p:cNvCxnSpPr/>
              <p:nvPr/>
            </p:nvCxnSpPr>
            <p:spPr>
              <a:xfrm flipH="1">
                <a:off x="3108384" y="5157216"/>
                <a:ext cx="165100" cy="29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42" name="Google Shape;1442;p59"/>
              <p:cNvSpPr/>
              <p:nvPr/>
            </p:nvSpPr>
            <p:spPr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59"/>
            <p:cNvGrpSpPr/>
            <p:nvPr/>
          </p:nvGrpSpPr>
          <p:grpSpPr>
            <a:xfrm>
              <a:off x="4754880" y="5390267"/>
              <a:ext cx="914400" cy="421725"/>
              <a:chOff x="2743200" y="5157216"/>
              <a:chExt cx="914400" cy="421725"/>
            </a:xfrm>
          </p:grpSpPr>
          <p:cxnSp>
            <p:nvCxnSpPr>
              <p:cNvPr id="1444" name="Google Shape;1444;p59"/>
              <p:cNvCxnSpPr/>
              <p:nvPr/>
            </p:nvCxnSpPr>
            <p:spPr>
              <a:xfrm rot="10800000">
                <a:off x="2743200" y="5303520"/>
                <a:ext cx="914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445" name="Google Shape;1445;p59"/>
              <p:cNvCxnSpPr/>
              <p:nvPr/>
            </p:nvCxnSpPr>
            <p:spPr>
              <a:xfrm flipH="1">
                <a:off x="3108384" y="5157216"/>
                <a:ext cx="165100" cy="29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46" name="Google Shape;1446;p59"/>
              <p:cNvSpPr/>
              <p:nvPr/>
            </p:nvSpPr>
            <p:spPr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7" name="Google Shape;1447;p59"/>
            <p:cNvGrpSpPr/>
            <p:nvPr/>
          </p:nvGrpSpPr>
          <p:grpSpPr>
            <a:xfrm>
              <a:off x="4754880" y="5760720"/>
              <a:ext cx="914400" cy="421725"/>
              <a:chOff x="2743200" y="5157216"/>
              <a:chExt cx="914400" cy="421725"/>
            </a:xfrm>
          </p:grpSpPr>
          <p:cxnSp>
            <p:nvCxnSpPr>
              <p:cNvPr id="1448" name="Google Shape;1448;p59"/>
              <p:cNvCxnSpPr/>
              <p:nvPr/>
            </p:nvCxnSpPr>
            <p:spPr>
              <a:xfrm rot="10800000">
                <a:off x="2743200" y="5303520"/>
                <a:ext cx="914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449" name="Google Shape;1449;p59"/>
              <p:cNvCxnSpPr/>
              <p:nvPr/>
            </p:nvCxnSpPr>
            <p:spPr>
              <a:xfrm flipH="1">
                <a:off x="3108384" y="5157216"/>
                <a:ext cx="165100" cy="29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50" name="Google Shape;1450;p59"/>
              <p:cNvSpPr/>
              <p:nvPr/>
            </p:nvSpPr>
            <p:spPr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59"/>
            <p:cNvGrpSpPr/>
            <p:nvPr/>
          </p:nvGrpSpPr>
          <p:grpSpPr>
            <a:xfrm>
              <a:off x="4754880" y="6126480"/>
              <a:ext cx="914400" cy="421725"/>
              <a:chOff x="2743200" y="5157216"/>
              <a:chExt cx="914400" cy="421725"/>
            </a:xfrm>
          </p:grpSpPr>
          <p:cxnSp>
            <p:nvCxnSpPr>
              <p:cNvPr id="1452" name="Google Shape;1452;p59"/>
              <p:cNvCxnSpPr/>
              <p:nvPr/>
            </p:nvCxnSpPr>
            <p:spPr>
              <a:xfrm rot="10800000">
                <a:off x="2743200" y="5303520"/>
                <a:ext cx="914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453" name="Google Shape;1453;p59"/>
              <p:cNvCxnSpPr/>
              <p:nvPr/>
            </p:nvCxnSpPr>
            <p:spPr>
              <a:xfrm flipH="1">
                <a:off x="3108384" y="5157216"/>
                <a:ext cx="165100" cy="29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54" name="Google Shape;1454;p59"/>
              <p:cNvSpPr/>
              <p:nvPr/>
            </p:nvSpPr>
            <p:spPr>
              <a:xfrm>
                <a:off x="2826474" y="5271164"/>
                <a:ext cx="2596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59"/>
            <p:cNvGrpSpPr/>
            <p:nvPr/>
          </p:nvGrpSpPr>
          <p:grpSpPr>
            <a:xfrm>
              <a:off x="4754880" y="3931920"/>
              <a:ext cx="914400" cy="421725"/>
              <a:chOff x="2743200" y="5157216"/>
              <a:chExt cx="914400" cy="421725"/>
            </a:xfrm>
          </p:grpSpPr>
          <p:cxnSp>
            <p:nvCxnSpPr>
              <p:cNvPr id="1456" name="Google Shape;1456;p59"/>
              <p:cNvCxnSpPr/>
              <p:nvPr/>
            </p:nvCxnSpPr>
            <p:spPr>
              <a:xfrm rot="10800000">
                <a:off x="2743200" y="5303520"/>
                <a:ext cx="9144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457" name="Google Shape;1457;p59"/>
              <p:cNvCxnSpPr/>
              <p:nvPr/>
            </p:nvCxnSpPr>
            <p:spPr>
              <a:xfrm flipH="1">
                <a:off x="3108384" y="5157216"/>
                <a:ext cx="165100" cy="2921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58" name="Google Shape;1458;p59"/>
              <p:cNvSpPr/>
              <p:nvPr/>
            </p:nvSpPr>
            <p:spPr>
              <a:xfrm>
                <a:off x="2956316" y="5271164"/>
                <a:ext cx="1298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9" name="Google Shape;1459;p59"/>
            <p:cNvSpPr/>
            <p:nvPr/>
          </p:nvSpPr>
          <p:spPr>
            <a:xfrm>
              <a:off x="5623560" y="3858768"/>
              <a:ext cx="95648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opcode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5623560" y="4224528"/>
              <a:ext cx="36914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5623560" y="4590288"/>
              <a:ext cx="35907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5623560" y="4956048"/>
              <a:ext cx="40363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5623560" y="5321808"/>
              <a:ext cx="83119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shamt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5623560" y="5687568"/>
              <a:ext cx="72616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5623560" y="6053328"/>
              <a:ext cx="65242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6" name="Google Shape;1466;p59"/>
          <p:cNvSpPr txBox="1"/>
          <p:nvPr/>
        </p:nvSpPr>
        <p:spPr>
          <a:xfrm>
            <a:off x="6583680" y="3840480"/>
            <a:ext cx="422031" cy="2259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59"/>
          <p:cNvSpPr txBox="1"/>
          <p:nvPr/>
        </p:nvSpPr>
        <p:spPr>
          <a:xfrm>
            <a:off x="7040880" y="3840480"/>
            <a:ext cx="422031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12700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✓"/>
            </a:pP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Add &amp; Subtract</a:t>
            </a:r>
            <a:endParaRPr/>
          </a:p>
        </p:txBody>
      </p:sp>
      <p:sp>
        <p:nvSpPr>
          <p:cNvPr id="1475" name="Google Shape;1475;p60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 R[rd]←R[rs]+R[rt];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needed: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Mem and PC (already shown)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 (RegFile) for read and write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for add/subtract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7" name="Google Shape;1477;p60"/>
          <p:cNvGrpSpPr/>
          <p:nvPr/>
        </p:nvGrpSpPr>
        <p:grpSpPr>
          <a:xfrm>
            <a:off x="1325880" y="4236720"/>
            <a:ext cx="3190811" cy="1920875"/>
            <a:chOff x="1325880" y="4236720"/>
            <a:chExt cx="3190811" cy="1920875"/>
          </a:xfrm>
        </p:grpSpPr>
        <p:sp>
          <p:nvSpPr>
            <p:cNvPr id="1478" name="Google Shape;1478;p60"/>
            <p:cNvSpPr/>
            <p:nvPr/>
          </p:nvSpPr>
          <p:spPr>
            <a:xfrm>
              <a:off x="1718333" y="5612328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60"/>
            <p:cNvSpPr/>
            <p:nvPr/>
          </p:nvSpPr>
          <p:spPr>
            <a:xfrm>
              <a:off x="1554480" y="4846320"/>
              <a:ext cx="7858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60"/>
            <p:cNvSpPr/>
            <p:nvPr/>
          </p:nvSpPr>
          <p:spPr>
            <a:xfrm>
              <a:off x="2327846" y="4706620"/>
              <a:ext cx="1431925" cy="121285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81" name="Google Shape;1481;p60"/>
            <p:cNvCxnSpPr/>
            <p:nvPr/>
          </p:nvCxnSpPr>
          <p:spPr>
            <a:xfrm rot="10800000">
              <a:off x="1325880" y="5227320"/>
              <a:ext cx="1014984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82" name="Google Shape;1482;p60"/>
            <p:cNvCxnSpPr/>
            <p:nvPr/>
          </p:nvCxnSpPr>
          <p:spPr>
            <a:xfrm flipH="1">
              <a:off x="1463040" y="5081270"/>
              <a:ext cx="165100" cy="292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3" name="Google Shape;1483;p60"/>
            <p:cNvSpPr/>
            <p:nvPr/>
          </p:nvSpPr>
          <p:spPr>
            <a:xfrm>
              <a:off x="1463040" y="5227320"/>
              <a:ext cx="4429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1484" name="Google Shape;1484;p60"/>
            <p:cNvCxnSpPr/>
            <p:nvPr/>
          </p:nvCxnSpPr>
          <p:spPr>
            <a:xfrm>
              <a:off x="3769296" y="48463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85" name="Google Shape;1485;p60"/>
            <p:cNvCxnSpPr/>
            <p:nvPr/>
          </p:nvCxnSpPr>
          <p:spPr>
            <a:xfrm flipH="1">
              <a:off x="4023360" y="4700270"/>
              <a:ext cx="165100" cy="292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6" name="Google Shape;1486;p60"/>
            <p:cNvSpPr/>
            <p:nvPr/>
          </p:nvSpPr>
          <p:spPr>
            <a:xfrm>
              <a:off x="4023360" y="4846320"/>
              <a:ext cx="4429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3749040" y="438912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88" name="Google Shape;1488;p60"/>
            <p:cNvCxnSpPr/>
            <p:nvPr/>
          </p:nvCxnSpPr>
          <p:spPr>
            <a:xfrm rot="10800000">
              <a:off x="2477071" y="4452620"/>
              <a:ext cx="0" cy="254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9" name="Google Shape;1489;p60"/>
            <p:cNvCxnSpPr/>
            <p:nvPr/>
          </p:nvCxnSpPr>
          <p:spPr>
            <a:xfrm>
              <a:off x="3785171" y="57607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90" name="Google Shape;1490;p60"/>
            <p:cNvCxnSpPr/>
            <p:nvPr/>
          </p:nvCxnSpPr>
          <p:spPr>
            <a:xfrm flipH="1">
              <a:off x="4023360" y="5614670"/>
              <a:ext cx="165100" cy="292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1" name="Google Shape;1491;p60"/>
            <p:cNvSpPr/>
            <p:nvPr/>
          </p:nvSpPr>
          <p:spPr>
            <a:xfrm>
              <a:off x="4023360" y="5760720"/>
              <a:ext cx="4429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3749040" y="5303520"/>
              <a:ext cx="703262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" name="Google Shape;1493;p60"/>
            <p:cNvCxnSpPr/>
            <p:nvPr/>
          </p:nvCxnSpPr>
          <p:spPr>
            <a:xfrm rot="10800000">
              <a:off x="1829371" y="5684520"/>
              <a:ext cx="482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4" name="Google Shape;1494;p60"/>
            <p:cNvCxnSpPr/>
            <p:nvPr/>
          </p:nvCxnSpPr>
          <p:spPr>
            <a:xfrm>
              <a:off x="2781871" y="4271645"/>
              <a:ext cx="0" cy="4318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5" name="Google Shape;1495;p60"/>
            <p:cNvCxnSpPr/>
            <p:nvPr/>
          </p:nvCxnSpPr>
          <p:spPr>
            <a:xfrm flipH="1" rot="10800000">
              <a:off x="2712021" y="4382770"/>
              <a:ext cx="139700" cy="165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6" name="Google Shape;1496;p60"/>
            <p:cNvSpPr/>
            <p:nvPr/>
          </p:nvSpPr>
          <p:spPr>
            <a:xfrm>
              <a:off x="2538984" y="4236720"/>
              <a:ext cx="312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497" name="Google Shape;1497;p60"/>
            <p:cNvCxnSpPr/>
            <p:nvPr/>
          </p:nvCxnSpPr>
          <p:spPr>
            <a:xfrm>
              <a:off x="3162871" y="4271645"/>
              <a:ext cx="0" cy="4318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8" name="Google Shape;1498;p60"/>
            <p:cNvCxnSpPr/>
            <p:nvPr/>
          </p:nvCxnSpPr>
          <p:spPr>
            <a:xfrm flipH="1" rot="10800000">
              <a:off x="3093021" y="4382770"/>
              <a:ext cx="139700" cy="165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9" name="Google Shape;1499;p60"/>
            <p:cNvSpPr/>
            <p:nvPr/>
          </p:nvSpPr>
          <p:spPr>
            <a:xfrm>
              <a:off x="2919984" y="4236720"/>
              <a:ext cx="312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00" name="Google Shape;1500;p60"/>
            <p:cNvCxnSpPr/>
            <p:nvPr/>
          </p:nvCxnSpPr>
          <p:spPr>
            <a:xfrm>
              <a:off x="3620071" y="4271645"/>
              <a:ext cx="0" cy="4318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1" name="Google Shape;1501;p60"/>
            <p:cNvCxnSpPr/>
            <p:nvPr/>
          </p:nvCxnSpPr>
          <p:spPr>
            <a:xfrm flipH="1" rot="10800000">
              <a:off x="3550221" y="4382770"/>
              <a:ext cx="139700" cy="165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2" name="Google Shape;1502;p60"/>
            <p:cNvSpPr/>
            <p:nvPr/>
          </p:nvSpPr>
          <p:spPr>
            <a:xfrm>
              <a:off x="3377184" y="4236720"/>
              <a:ext cx="3127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2477071" y="4693920"/>
              <a:ext cx="54758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2934271" y="4693920"/>
              <a:ext cx="47128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3315271" y="4693920"/>
              <a:ext cx="461666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2477071" y="5092382"/>
              <a:ext cx="1287463" cy="704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 x 32-bit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507" name="Google Shape;1507;p60"/>
            <p:cNvCxnSpPr/>
            <p:nvPr/>
          </p:nvCxnSpPr>
          <p:spPr>
            <a:xfrm>
              <a:off x="2324671" y="5608320"/>
              <a:ext cx="152400" cy="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8" name="Google Shape;1508;p60"/>
            <p:cNvCxnSpPr/>
            <p:nvPr/>
          </p:nvCxnSpPr>
          <p:spPr>
            <a:xfrm flipH="1">
              <a:off x="2324671" y="5684520"/>
              <a:ext cx="152400" cy="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09" name="Google Shape;1509;p60"/>
          <p:cNvGrpSpPr/>
          <p:nvPr/>
        </p:nvGrpSpPr>
        <p:grpSpPr>
          <a:xfrm>
            <a:off x="4846320" y="4389120"/>
            <a:ext cx="2012012" cy="1768475"/>
            <a:chOff x="4846320" y="4389120"/>
            <a:chExt cx="2012012" cy="1768475"/>
          </a:xfrm>
        </p:grpSpPr>
        <p:cxnSp>
          <p:nvCxnSpPr>
            <p:cNvPr id="1510" name="Google Shape;1510;p60"/>
            <p:cNvCxnSpPr/>
            <p:nvPr/>
          </p:nvCxnSpPr>
          <p:spPr>
            <a:xfrm rot="10800000">
              <a:off x="6045771" y="53035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11" name="Google Shape;1511;p60"/>
            <p:cNvCxnSpPr/>
            <p:nvPr/>
          </p:nvCxnSpPr>
          <p:spPr>
            <a:xfrm flipH="1">
              <a:off x="6298307" y="5157470"/>
              <a:ext cx="165100" cy="292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2" name="Google Shape;1512;p60"/>
            <p:cNvSpPr/>
            <p:nvPr/>
          </p:nvSpPr>
          <p:spPr>
            <a:xfrm>
              <a:off x="6196584" y="5373858"/>
              <a:ext cx="547687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6009020" y="4854747"/>
              <a:ext cx="8493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</a:t>
              </a: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 rot="5400000">
              <a:off x="5605240" y="5142389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5571109" y="4660582"/>
              <a:ext cx="482600" cy="1270000"/>
            </a:xfrm>
            <a:custGeom>
              <a:rect b="b" l="l" r="r" t="t"/>
              <a:pathLst>
                <a:path extrusionOk="0" h="120000" w="120000">
                  <a:moveTo>
                    <a:pt x="0" y="39493"/>
                  </a:moveTo>
                  <a:lnTo>
                    <a:pt x="0" y="0"/>
                  </a:lnTo>
                  <a:lnTo>
                    <a:pt x="116000" y="31898"/>
                  </a:lnTo>
                  <a:lnTo>
                    <a:pt x="120000" y="86582"/>
                  </a:lnTo>
                  <a:lnTo>
                    <a:pt x="8000" y="120000"/>
                  </a:lnTo>
                  <a:lnTo>
                    <a:pt x="0" y="82025"/>
                  </a:lnTo>
                  <a:lnTo>
                    <a:pt x="47999" y="65316"/>
                  </a:lnTo>
                  <a:lnTo>
                    <a:pt x="0" y="50126"/>
                  </a:lnTo>
                  <a:lnTo>
                    <a:pt x="0" y="39493"/>
                  </a:lnTo>
                  <a:close/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6" name="Google Shape;1516;p60"/>
            <p:cNvCxnSpPr/>
            <p:nvPr/>
          </p:nvCxnSpPr>
          <p:spPr>
            <a:xfrm flipH="1">
              <a:off x="5303520" y="4700016"/>
              <a:ext cx="165100" cy="292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7" name="Google Shape;1517;p60"/>
            <p:cNvCxnSpPr/>
            <p:nvPr/>
          </p:nvCxnSpPr>
          <p:spPr>
            <a:xfrm>
              <a:off x="4846320" y="48463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18" name="Google Shape;1518;p60"/>
            <p:cNvSpPr/>
            <p:nvPr/>
          </p:nvSpPr>
          <p:spPr>
            <a:xfrm>
              <a:off x="4937760" y="4846320"/>
              <a:ext cx="4429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5120640" y="4389120"/>
              <a:ext cx="3318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520;p60"/>
            <p:cNvCxnSpPr/>
            <p:nvPr/>
          </p:nvCxnSpPr>
          <p:spPr>
            <a:xfrm flipH="1">
              <a:off x="5326967" y="5614416"/>
              <a:ext cx="165100" cy="292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60"/>
            <p:cNvCxnSpPr/>
            <p:nvPr/>
          </p:nvCxnSpPr>
          <p:spPr>
            <a:xfrm>
              <a:off x="4869767" y="57607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22" name="Google Shape;1522;p60"/>
            <p:cNvSpPr/>
            <p:nvPr/>
          </p:nvSpPr>
          <p:spPr>
            <a:xfrm>
              <a:off x="4961207" y="5760720"/>
              <a:ext cx="4429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5153704" y="5303520"/>
              <a:ext cx="322205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524;p60"/>
            <p:cNvCxnSpPr/>
            <p:nvPr/>
          </p:nvCxnSpPr>
          <p:spPr>
            <a:xfrm>
              <a:off x="5829871" y="4395470"/>
              <a:ext cx="0" cy="44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525" name="Google Shape;1525;p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Add &amp; Subtract</a:t>
            </a:r>
            <a:endParaRPr/>
          </a:p>
        </p:txBody>
      </p:sp>
      <p:sp>
        <p:nvSpPr>
          <p:cNvPr id="1532" name="Google Shape;1532;p61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 R[rd]←R[rs]+R[rt];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RegFile and ALU Inputs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RegFile and ALU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RegWr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(1)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ALUctr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ADD/SUB/OR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set by control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4" name="Google Shape;1534;p61"/>
          <p:cNvCxnSpPr/>
          <p:nvPr/>
        </p:nvCxnSpPr>
        <p:spPr>
          <a:xfrm flipH="1">
            <a:off x="6300216" y="5157470"/>
            <a:ext cx="1651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5" name="Google Shape;1535;p61"/>
          <p:cNvSpPr/>
          <p:nvPr/>
        </p:nvSpPr>
        <p:spPr>
          <a:xfrm>
            <a:off x="6196584" y="5376672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36" name="Google Shape;1536;p61"/>
          <p:cNvSpPr/>
          <p:nvPr/>
        </p:nvSpPr>
        <p:spPr>
          <a:xfrm>
            <a:off x="6007608" y="4855464"/>
            <a:ext cx="849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cxnSp>
        <p:nvCxnSpPr>
          <p:cNvPr id="1537" name="Google Shape;1537;p61"/>
          <p:cNvCxnSpPr/>
          <p:nvPr/>
        </p:nvCxnSpPr>
        <p:spPr>
          <a:xfrm>
            <a:off x="5829871" y="4395470"/>
            <a:ext cx="0" cy="44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8" name="Google Shape;1538;p61"/>
          <p:cNvSpPr/>
          <p:nvPr/>
        </p:nvSpPr>
        <p:spPr>
          <a:xfrm>
            <a:off x="1718333" y="5612328"/>
            <a:ext cx="55945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61"/>
          <p:cNvSpPr/>
          <p:nvPr/>
        </p:nvSpPr>
        <p:spPr>
          <a:xfrm>
            <a:off x="1554480" y="4846320"/>
            <a:ext cx="7858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61"/>
          <p:cNvSpPr/>
          <p:nvPr/>
        </p:nvSpPr>
        <p:spPr>
          <a:xfrm>
            <a:off x="2327846" y="4706620"/>
            <a:ext cx="1431925" cy="12128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1" name="Google Shape;1541;p61"/>
          <p:cNvCxnSpPr/>
          <p:nvPr/>
        </p:nvCxnSpPr>
        <p:spPr>
          <a:xfrm rot="10800000">
            <a:off x="1321371" y="5227320"/>
            <a:ext cx="1016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42" name="Google Shape;1542;p61"/>
          <p:cNvCxnSpPr/>
          <p:nvPr/>
        </p:nvCxnSpPr>
        <p:spPr>
          <a:xfrm flipH="1">
            <a:off x="1463040" y="5081270"/>
            <a:ext cx="1651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3" name="Google Shape;1543;p61"/>
          <p:cNvSpPr/>
          <p:nvPr/>
        </p:nvSpPr>
        <p:spPr>
          <a:xfrm>
            <a:off x="1463040" y="5227320"/>
            <a:ext cx="4429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cxnSp>
        <p:nvCxnSpPr>
          <p:cNvPr id="1544" name="Google Shape;1544;p61"/>
          <p:cNvCxnSpPr/>
          <p:nvPr/>
        </p:nvCxnSpPr>
        <p:spPr>
          <a:xfrm flipH="1">
            <a:off x="4023360" y="4700270"/>
            <a:ext cx="1651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5" name="Google Shape;1545;p61"/>
          <p:cNvSpPr/>
          <p:nvPr/>
        </p:nvSpPr>
        <p:spPr>
          <a:xfrm>
            <a:off x="4023360" y="4846320"/>
            <a:ext cx="4429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46" name="Google Shape;1546;p61"/>
          <p:cNvSpPr/>
          <p:nvPr/>
        </p:nvSpPr>
        <p:spPr>
          <a:xfrm>
            <a:off x="3749040" y="4389120"/>
            <a:ext cx="7175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7" name="Google Shape;1547;p61"/>
          <p:cNvCxnSpPr/>
          <p:nvPr/>
        </p:nvCxnSpPr>
        <p:spPr>
          <a:xfrm rot="10800000">
            <a:off x="2477071" y="4452620"/>
            <a:ext cx="0" cy="25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48" name="Google Shape;1548;p61"/>
          <p:cNvGrpSpPr/>
          <p:nvPr/>
        </p:nvGrpSpPr>
        <p:grpSpPr>
          <a:xfrm>
            <a:off x="3769296" y="4846320"/>
            <a:ext cx="1819275" cy="914400"/>
            <a:chOff x="3769296" y="4846320"/>
            <a:chExt cx="1819275" cy="914400"/>
          </a:xfrm>
        </p:grpSpPr>
        <p:cxnSp>
          <p:nvCxnSpPr>
            <p:cNvPr id="1549" name="Google Shape;1549;p61"/>
            <p:cNvCxnSpPr/>
            <p:nvPr/>
          </p:nvCxnSpPr>
          <p:spPr>
            <a:xfrm>
              <a:off x="3769296" y="4846320"/>
              <a:ext cx="18034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50" name="Google Shape;1550;p61"/>
            <p:cNvCxnSpPr/>
            <p:nvPr/>
          </p:nvCxnSpPr>
          <p:spPr>
            <a:xfrm>
              <a:off x="3785171" y="5760720"/>
              <a:ext cx="18034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551" name="Google Shape;1551;p61"/>
          <p:cNvCxnSpPr/>
          <p:nvPr/>
        </p:nvCxnSpPr>
        <p:spPr>
          <a:xfrm flipH="1">
            <a:off x="4023360" y="5614670"/>
            <a:ext cx="1651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2" name="Google Shape;1552;p61"/>
          <p:cNvSpPr/>
          <p:nvPr/>
        </p:nvSpPr>
        <p:spPr>
          <a:xfrm>
            <a:off x="4023360" y="5760720"/>
            <a:ext cx="4429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53" name="Google Shape;1553;p61"/>
          <p:cNvSpPr/>
          <p:nvPr/>
        </p:nvSpPr>
        <p:spPr>
          <a:xfrm>
            <a:off x="3749040" y="5303520"/>
            <a:ext cx="703262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4" name="Google Shape;1554;p61"/>
          <p:cNvCxnSpPr/>
          <p:nvPr/>
        </p:nvCxnSpPr>
        <p:spPr>
          <a:xfrm rot="10800000">
            <a:off x="1829371" y="5684520"/>
            <a:ext cx="48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5" name="Google Shape;1555;p61"/>
          <p:cNvCxnSpPr/>
          <p:nvPr/>
        </p:nvCxnSpPr>
        <p:spPr>
          <a:xfrm>
            <a:off x="2781871" y="4271645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6" name="Google Shape;1556;p61"/>
          <p:cNvCxnSpPr/>
          <p:nvPr/>
        </p:nvCxnSpPr>
        <p:spPr>
          <a:xfrm flipH="1" rot="10800000">
            <a:off x="2712021" y="4382770"/>
            <a:ext cx="139700" cy="16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7" name="Google Shape;1557;p61"/>
          <p:cNvSpPr/>
          <p:nvPr/>
        </p:nvSpPr>
        <p:spPr>
          <a:xfrm>
            <a:off x="2538984" y="4236720"/>
            <a:ext cx="312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558" name="Google Shape;1558;p61"/>
          <p:cNvCxnSpPr/>
          <p:nvPr/>
        </p:nvCxnSpPr>
        <p:spPr>
          <a:xfrm>
            <a:off x="3162871" y="4271645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9" name="Google Shape;1559;p61"/>
          <p:cNvCxnSpPr/>
          <p:nvPr/>
        </p:nvCxnSpPr>
        <p:spPr>
          <a:xfrm flipH="1" rot="10800000">
            <a:off x="3093021" y="4382770"/>
            <a:ext cx="139700" cy="16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0" name="Google Shape;1560;p61"/>
          <p:cNvSpPr/>
          <p:nvPr/>
        </p:nvSpPr>
        <p:spPr>
          <a:xfrm>
            <a:off x="2919984" y="4236720"/>
            <a:ext cx="312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561" name="Google Shape;1561;p61"/>
          <p:cNvCxnSpPr/>
          <p:nvPr/>
        </p:nvCxnSpPr>
        <p:spPr>
          <a:xfrm>
            <a:off x="3620071" y="4271645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2" name="Google Shape;1562;p61"/>
          <p:cNvCxnSpPr/>
          <p:nvPr/>
        </p:nvCxnSpPr>
        <p:spPr>
          <a:xfrm flipH="1" rot="10800000">
            <a:off x="3550221" y="4382770"/>
            <a:ext cx="139700" cy="16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3" name="Google Shape;1563;p61"/>
          <p:cNvSpPr/>
          <p:nvPr/>
        </p:nvSpPr>
        <p:spPr>
          <a:xfrm>
            <a:off x="3377184" y="4236720"/>
            <a:ext cx="312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64" name="Google Shape;1564;p61"/>
          <p:cNvSpPr/>
          <p:nvPr/>
        </p:nvSpPr>
        <p:spPr>
          <a:xfrm>
            <a:off x="2477071" y="4693920"/>
            <a:ext cx="54758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61"/>
          <p:cNvSpPr/>
          <p:nvPr/>
        </p:nvSpPr>
        <p:spPr>
          <a:xfrm>
            <a:off x="2934271" y="4693920"/>
            <a:ext cx="47128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61"/>
          <p:cNvSpPr/>
          <p:nvPr/>
        </p:nvSpPr>
        <p:spPr>
          <a:xfrm>
            <a:off x="3315271" y="4693920"/>
            <a:ext cx="461666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61"/>
          <p:cNvSpPr/>
          <p:nvPr/>
        </p:nvSpPr>
        <p:spPr>
          <a:xfrm>
            <a:off x="2477071" y="5092382"/>
            <a:ext cx="1287463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x 32-bit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grpSp>
        <p:nvGrpSpPr>
          <p:cNvPr id="1568" name="Google Shape;1568;p61"/>
          <p:cNvGrpSpPr/>
          <p:nvPr/>
        </p:nvGrpSpPr>
        <p:grpSpPr>
          <a:xfrm>
            <a:off x="1791271" y="3931920"/>
            <a:ext cx="4648200" cy="577850"/>
            <a:chOff x="1791271" y="3931920"/>
            <a:chExt cx="4648200" cy="577850"/>
          </a:xfrm>
        </p:grpSpPr>
        <p:sp>
          <p:nvSpPr>
            <p:cNvPr id="1569" name="Google Shape;1569;p61"/>
            <p:cNvSpPr/>
            <p:nvPr/>
          </p:nvSpPr>
          <p:spPr>
            <a:xfrm>
              <a:off x="5450459" y="4084320"/>
              <a:ext cx="989012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1791271" y="4112895"/>
              <a:ext cx="890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2996184" y="3931920"/>
              <a:ext cx="36809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3453384" y="3931920"/>
              <a:ext cx="35807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2615184" y="3931920"/>
              <a:ext cx="40340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4" name="Google Shape;1574;p61"/>
          <p:cNvSpPr/>
          <p:nvPr/>
        </p:nvSpPr>
        <p:spPr>
          <a:xfrm rot="5400000">
            <a:off x="5605240" y="5142389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5" name="Google Shape;1575;p61"/>
          <p:cNvCxnSpPr/>
          <p:nvPr/>
        </p:nvCxnSpPr>
        <p:spPr>
          <a:xfrm>
            <a:off x="2324671" y="5608320"/>
            <a:ext cx="152400" cy="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6" name="Google Shape;1576;p61"/>
          <p:cNvCxnSpPr/>
          <p:nvPr/>
        </p:nvCxnSpPr>
        <p:spPr>
          <a:xfrm flipH="1">
            <a:off x="2324671" y="5684520"/>
            <a:ext cx="152400" cy="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7" name="Google Shape;1577;p61"/>
          <p:cNvSpPr/>
          <p:nvPr/>
        </p:nvSpPr>
        <p:spPr>
          <a:xfrm>
            <a:off x="5571109" y="4660582"/>
            <a:ext cx="482600" cy="1270000"/>
          </a:xfrm>
          <a:custGeom>
            <a:rect b="b" l="l" r="r" t="t"/>
            <a:pathLst>
              <a:path extrusionOk="0" h="120000" w="120000">
                <a:moveTo>
                  <a:pt x="0" y="39493"/>
                </a:moveTo>
                <a:lnTo>
                  <a:pt x="0" y="0"/>
                </a:lnTo>
                <a:lnTo>
                  <a:pt x="116000" y="31898"/>
                </a:lnTo>
                <a:lnTo>
                  <a:pt x="120000" y="86582"/>
                </a:lnTo>
                <a:lnTo>
                  <a:pt x="8000" y="120000"/>
                </a:lnTo>
                <a:lnTo>
                  <a:pt x="0" y="82025"/>
                </a:lnTo>
                <a:lnTo>
                  <a:pt x="47999" y="65316"/>
                </a:lnTo>
                <a:lnTo>
                  <a:pt x="0" y="50126"/>
                </a:lnTo>
                <a:lnTo>
                  <a:pt x="0" y="39493"/>
                </a:lnTo>
                <a:close/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8" name="Google Shape;1578;p61"/>
          <p:cNvGrpSpPr/>
          <p:nvPr/>
        </p:nvGrpSpPr>
        <p:grpSpPr>
          <a:xfrm>
            <a:off x="3769296" y="4846320"/>
            <a:ext cx="747395" cy="914400"/>
            <a:chOff x="3769296" y="4846320"/>
            <a:chExt cx="747395" cy="914400"/>
          </a:xfrm>
        </p:grpSpPr>
        <p:cxnSp>
          <p:nvCxnSpPr>
            <p:cNvPr id="1579" name="Google Shape;1579;p61"/>
            <p:cNvCxnSpPr/>
            <p:nvPr/>
          </p:nvCxnSpPr>
          <p:spPr>
            <a:xfrm>
              <a:off x="3769296" y="48463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80" name="Google Shape;1580;p61"/>
            <p:cNvCxnSpPr/>
            <p:nvPr/>
          </p:nvCxnSpPr>
          <p:spPr>
            <a:xfrm>
              <a:off x="3785171" y="57607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581" name="Google Shape;1581;p61"/>
          <p:cNvGrpSpPr/>
          <p:nvPr/>
        </p:nvGrpSpPr>
        <p:grpSpPr>
          <a:xfrm>
            <a:off x="4846320" y="4389120"/>
            <a:ext cx="754967" cy="1768475"/>
            <a:chOff x="4846320" y="4389120"/>
            <a:chExt cx="754967" cy="1768475"/>
          </a:xfrm>
        </p:grpSpPr>
        <p:cxnSp>
          <p:nvCxnSpPr>
            <p:cNvPr id="1582" name="Google Shape;1582;p61"/>
            <p:cNvCxnSpPr/>
            <p:nvPr/>
          </p:nvCxnSpPr>
          <p:spPr>
            <a:xfrm flipH="1">
              <a:off x="5303520" y="4700016"/>
              <a:ext cx="165100" cy="292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3" name="Google Shape;1583;p61"/>
            <p:cNvCxnSpPr/>
            <p:nvPr/>
          </p:nvCxnSpPr>
          <p:spPr>
            <a:xfrm>
              <a:off x="4846320" y="48463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84" name="Google Shape;1584;p61"/>
            <p:cNvSpPr/>
            <p:nvPr/>
          </p:nvSpPr>
          <p:spPr>
            <a:xfrm>
              <a:off x="4937760" y="4846320"/>
              <a:ext cx="4429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120640" y="4389120"/>
              <a:ext cx="3318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6" name="Google Shape;1586;p61"/>
            <p:cNvCxnSpPr/>
            <p:nvPr/>
          </p:nvCxnSpPr>
          <p:spPr>
            <a:xfrm flipH="1">
              <a:off x="5326967" y="5614416"/>
              <a:ext cx="165100" cy="292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61"/>
            <p:cNvCxnSpPr/>
            <p:nvPr/>
          </p:nvCxnSpPr>
          <p:spPr>
            <a:xfrm>
              <a:off x="4869767" y="5760720"/>
              <a:ext cx="7315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88" name="Google Shape;1588;p61"/>
            <p:cNvSpPr/>
            <p:nvPr/>
          </p:nvSpPr>
          <p:spPr>
            <a:xfrm>
              <a:off x="4961207" y="5760720"/>
              <a:ext cx="4429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5153704" y="5303520"/>
              <a:ext cx="322205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90" name="Google Shape;1590;p61"/>
          <p:cNvCxnSpPr/>
          <p:nvPr/>
        </p:nvCxnSpPr>
        <p:spPr>
          <a:xfrm rot="10800000">
            <a:off x="6045771" y="5303520"/>
            <a:ext cx="73152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1591" name="Google Shape;1591;p61"/>
          <p:cNvGrpSpPr/>
          <p:nvPr/>
        </p:nvGrpSpPr>
        <p:grpSpPr>
          <a:xfrm>
            <a:off x="1321371" y="5214620"/>
            <a:ext cx="6578600" cy="1042416"/>
            <a:chOff x="1321371" y="5214620"/>
            <a:chExt cx="6578600" cy="1042416"/>
          </a:xfrm>
        </p:grpSpPr>
        <p:cxnSp>
          <p:nvCxnSpPr>
            <p:cNvPr id="1592" name="Google Shape;1592;p61"/>
            <p:cNvCxnSpPr/>
            <p:nvPr/>
          </p:nvCxnSpPr>
          <p:spPr>
            <a:xfrm rot="10800000">
              <a:off x="6045771" y="5303520"/>
              <a:ext cx="18542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93" name="Google Shape;1593;p61"/>
            <p:cNvCxnSpPr/>
            <p:nvPr/>
          </p:nvCxnSpPr>
          <p:spPr>
            <a:xfrm>
              <a:off x="7125271" y="5316220"/>
              <a:ext cx="0" cy="92354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4" name="Google Shape;1594;p61"/>
            <p:cNvCxnSpPr/>
            <p:nvPr/>
          </p:nvCxnSpPr>
          <p:spPr>
            <a:xfrm rot="10800000">
              <a:off x="1321371" y="6248883"/>
              <a:ext cx="58166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5" name="Google Shape;1595;p61"/>
            <p:cNvCxnSpPr/>
            <p:nvPr/>
          </p:nvCxnSpPr>
          <p:spPr>
            <a:xfrm rot="10800000">
              <a:off x="1334071" y="5214620"/>
              <a:ext cx="0" cy="104241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6" name="Google Shape;1596;p61"/>
            <p:cNvCxnSpPr/>
            <p:nvPr/>
          </p:nvCxnSpPr>
          <p:spPr>
            <a:xfrm rot="10800000">
              <a:off x="1325880" y="5230368"/>
              <a:ext cx="1016000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sp>
        <p:nvSpPr>
          <p:cNvPr id="1597" name="Google Shape;1597;p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Or Immediate</a:t>
            </a:r>
            <a:endParaRPr/>
          </a:p>
        </p:txBody>
      </p:sp>
      <p:sp>
        <p:nvSpPr>
          <p:cNvPr id="1604" name="Google Shape;1604;p62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 R[rt]←R[rs]|zero_ext(Imm16);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hardware below sufficient?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Zero extend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imm16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imm16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input of ALU?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 result to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6" name="Google Shape;1606;p62"/>
          <p:cNvCxnSpPr/>
          <p:nvPr/>
        </p:nvCxnSpPr>
        <p:spPr>
          <a:xfrm flipH="1">
            <a:off x="6300216" y="5157470"/>
            <a:ext cx="1651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7" name="Google Shape;1607;p62"/>
          <p:cNvSpPr/>
          <p:nvPr/>
        </p:nvSpPr>
        <p:spPr>
          <a:xfrm>
            <a:off x="6196584" y="5376672"/>
            <a:ext cx="547687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608" name="Google Shape;1608;p62"/>
          <p:cNvSpPr/>
          <p:nvPr/>
        </p:nvSpPr>
        <p:spPr>
          <a:xfrm>
            <a:off x="6007608" y="4855464"/>
            <a:ext cx="849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cxnSp>
        <p:nvCxnSpPr>
          <p:cNvPr id="1609" name="Google Shape;1609;p62"/>
          <p:cNvCxnSpPr/>
          <p:nvPr/>
        </p:nvCxnSpPr>
        <p:spPr>
          <a:xfrm>
            <a:off x="5829871" y="4395470"/>
            <a:ext cx="0" cy="44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0" name="Google Shape;1610;p62"/>
          <p:cNvSpPr/>
          <p:nvPr/>
        </p:nvSpPr>
        <p:spPr>
          <a:xfrm>
            <a:off x="1718333" y="5612328"/>
            <a:ext cx="55945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62"/>
          <p:cNvSpPr/>
          <p:nvPr/>
        </p:nvSpPr>
        <p:spPr>
          <a:xfrm>
            <a:off x="1554480" y="4846320"/>
            <a:ext cx="7858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62"/>
          <p:cNvSpPr/>
          <p:nvPr/>
        </p:nvSpPr>
        <p:spPr>
          <a:xfrm>
            <a:off x="2327846" y="4706620"/>
            <a:ext cx="1431925" cy="12128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3" name="Google Shape;1613;p62"/>
          <p:cNvCxnSpPr/>
          <p:nvPr/>
        </p:nvCxnSpPr>
        <p:spPr>
          <a:xfrm rot="10800000">
            <a:off x="1321371" y="5227320"/>
            <a:ext cx="1016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14" name="Google Shape;1614;p62"/>
          <p:cNvCxnSpPr/>
          <p:nvPr/>
        </p:nvCxnSpPr>
        <p:spPr>
          <a:xfrm flipH="1">
            <a:off x="1463040" y="5081270"/>
            <a:ext cx="1651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5" name="Google Shape;1615;p62"/>
          <p:cNvSpPr/>
          <p:nvPr/>
        </p:nvSpPr>
        <p:spPr>
          <a:xfrm>
            <a:off x="1463040" y="5227320"/>
            <a:ext cx="4429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cxnSp>
        <p:nvCxnSpPr>
          <p:cNvPr id="1616" name="Google Shape;1616;p62"/>
          <p:cNvCxnSpPr/>
          <p:nvPr/>
        </p:nvCxnSpPr>
        <p:spPr>
          <a:xfrm flipH="1">
            <a:off x="4023360" y="4700270"/>
            <a:ext cx="1651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7" name="Google Shape;1617;p62"/>
          <p:cNvSpPr/>
          <p:nvPr/>
        </p:nvSpPr>
        <p:spPr>
          <a:xfrm>
            <a:off x="4023360" y="4846320"/>
            <a:ext cx="4429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618" name="Google Shape;1618;p62"/>
          <p:cNvSpPr/>
          <p:nvPr/>
        </p:nvSpPr>
        <p:spPr>
          <a:xfrm>
            <a:off x="3749040" y="4389120"/>
            <a:ext cx="7175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9" name="Google Shape;1619;p62"/>
          <p:cNvCxnSpPr/>
          <p:nvPr/>
        </p:nvCxnSpPr>
        <p:spPr>
          <a:xfrm rot="10800000">
            <a:off x="2477071" y="4452620"/>
            <a:ext cx="0" cy="25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0" name="Google Shape;1620;p62"/>
          <p:cNvGrpSpPr/>
          <p:nvPr/>
        </p:nvGrpSpPr>
        <p:grpSpPr>
          <a:xfrm>
            <a:off x="3769296" y="4846320"/>
            <a:ext cx="1819275" cy="914400"/>
            <a:chOff x="3769296" y="4846320"/>
            <a:chExt cx="1819275" cy="914400"/>
          </a:xfrm>
        </p:grpSpPr>
        <p:cxnSp>
          <p:nvCxnSpPr>
            <p:cNvPr id="1621" name="Google Shape;1621;p62"/>
            <p:cNvCxnSpPr/>
            <p:nvPr/>
          </p:nvCxnSpPr>
          <p:spPr>
            <a:xfrm>
              <a:off x="3769296" y="4846320"/>
              <a:ext cx="1803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22" name="Google Shape;1622;p62"/>
            <p:cNvCxnSpPr/>
            <p:nvPr/>
          </p:nvCxnSpPr>
          <p:spPr>
            <a:xfrm>
              <a:off x="3785171" y="5760720"/>
              <a:ext cx="180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623" name="Google Shape;1623;p62"/>
          <p:cNvCxnSpPr/>
          <p:nvPr/>
        </p:nvCxnSpPr>
        <p:spPr>
          <a:xfrm flipH="1">
            <a:off x="4023360" y="5614670"/>
            <a:ext cx="165100" cy="29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4" name="Google Shape;1624;p62"/>
          <p:cNvSpPr/>
          <p:nvPr/>
        </p:nvSpPr>
        <p:spPr>
          <a:xfrm>
            <a:off x="4023360" y="5760720"/>
            <a:ext cx="4429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625" name="Google Shape;1625;p62"/>
          <p:cNvSpPr/>
          <p:nvPr/>
        </p:nvSpPr>
        <p:spPr>
          <a:xfrm>
            <a:off x="3749040" y="5303520"/>
            <a:ext cx="703262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6" name="Google Shape;1626;p62"/>
          <p:cNvCxnSpPr/>
          <p:nvPr/>
        </p:nvCxnSpPr>
        <p:spPr>
          <a:xfrm rot="10800000">
            <a:off x="1829371" y="5684520"/>
            <a:ext cx="48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7" name="Google Shape;1627;p62"/>
          <p:cNvCxnSpPr/>
          <p:nvPr/>
        </p:nvCxnSpPr>
        <p:spPr>
          <a:xfrm>
            <a:off x="2781871" y="4271645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8" name="Google Shape;1628;p62"/>
          <p:cNvCxnSpPr/>
          <p:nvPr/>
        </p:nvCxnSpPr>
        <p:spPr>
          <a:xfrm flipH="1" rot="10800000">
            <a:off x="2712021" y="4382770"/>
            <a:ext cx="139700" cy="16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9" name="Google Shape;1629;p62"/>
          <p:cNvSpPr/>
          <p:nvPr/>
        </p:nvSpPr>
        <p:spPr>
          <a:xfrm>
            <a:off x="2538984" y="4236720"/>
            <a:ext cx="312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630" name="Google Shape;1630;p62"/>
          <p:cNvCxnSpPr/>
          <p:nvPr/>
        </p:nvCxnSpPr>
        <p:spPr>
          <a:xfrm>
            <a:off x="3162871" y="4271645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1" name="Google Shape;1631;p62"/>
          <p:cNvCxnSpPr/>
          <p:nvPr/>
        </p:nvCxnSpPr>
        <p:spPr>
          <a:xfrm flipH="1" rot="10800000">
            <a:off x="3093021" y="4382770"/>
            <a:ext cx="139700" cy="16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2" name="Google Shape;1632;p62"/>
          <p:cNvSpPr/>
          <p:nvPr/>
        </p:nvSpPr>
        <p:spPr>
          <a:xfrm>
            <a:off x="2919984" y="4236720"/>
            <a:ext cx="312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633" name="Google Shape;1633;p62"/>
          <p:cNvCxnSpPr/>
          <p:nvPr/>
        </p:nvCxnSpPr>
        <p:spPr>
          <a:xfrm>
            <a:off x="3620071" y="4271645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4" name="Google Shape;1634;p62"/>
          <p:cNvCxnSpPr/>
          <p:nvPr/>
        </p:nvCxnSpPr>
        <p:spPr>
          <a:xfrm flipH="1" rot="10800000">
            <a:off x="3550221" y="4382770"/>
            <a:ext cx="139700" cy="16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5" name="Google Shape;1635;p62"/>
          <p:cNvSpPr/>
          <p:nvPr/>
        </p:nvSpPr>
        <p:spPr>
          <a:xfrm>
            <a:off x="3377184" y="4236720"/>
            <a:ext cx="312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36" name="Google Shape;1636;p62"/>
          <p:cNvSpPr/>
          <p:nvPr/>
        </p:nvSpPr>
        <p:spPr>
          <a:xfrm>
            <a:off x="2477071" y="4693920"/>
            <a:ext cx="54758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62"/>
          <p:cNvSpPr/>
          <p:nvPr/>
        </p:nvSpPr>
        <p:spPr>
          <a:xfrm>
            <a:off x="2934271" y="4693920"/>
            <a:ext cx="47128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62"/>
          <p:cNvSpPr/>
          <p:nvPr/>
        </p:nvSpPr>
        <p:spPr>
          <a:xfrm>
            <a:off x="3315271" y="4693920"/>
            <a:ext cx="461666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62"/>
          <p:cNvSpPr/>
          <p:nvPr/>
        </p:nvSpPr>
        <p:spPr>
          <a:xfrm>
            <a:off x="2477071" y="5092382"/>
            <a:ext cx="1287463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x 32-bit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grpSp>
        <p:nvGrpSpPr>
          <p:cNvPr id="1640" name="Google Shape;1640;p62"/>
          <p:cNvGrpSpPr/>
          <p:nvPr/>
        </p:nvGrpSpPr>
        <p:grpSpPr>
          <a:xfrm>
            <a:off x="1321371" y="5214620"/>
            <a:ext cx="6578600" cy="1042416"/>
            <a:chOff x="1321371" y="5214620"/>
            <a:chExt cx="6578600" cy="1042416"/>
          </a:xfrm>
        </p:grpSpPr>
        <p:cxnSp>
          <p:nvCxnSpPr>
            <p:cNvPr id="1641" name="Google Shape;1641;p62"/>
            <p:cNvCxnSpPr/>
            <p:nvPr/>
          </p:nvCxnSpPr>
          <p:spPr>
            <a:xfrm rot="10800000">
              <a:off x="6045771" y="5303520"/>
              <a:ext cx="18542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642" name="Google Shape;1642;p62"/>
            <p:cNvCxnSpPr/>
            <p:nvPr/>
          </p:nvCxnSpPr>
          <p:spPr>
            <a:xfrm>
              <a:off x="7125271" y="5316220"/>
              <a:ext cx="0" cy="923544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3" name="Google Shape;1643;p62"/>
            <p:cNvCxnSpPr/>
            <p:nvPr/>
          </p:nvCxnSpPr>
          <p:spPr>
            <a:xfrm rot="10800000">
              <a:off x="1321371" y="6248883"/>
              <a:ext cx="58166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4" name="Google Shape;1644;p62"/>
            <p:cNvCxnSpPr/>
            <p:nvPr/>
          </p:nvCxnSpPr>
          <p:spPr>
            <a:xfrm rot="10800000">
              <a:off x="1334071" y="5214620"/>
              <a:ext cx="0" cy="104241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45" name="Google Shape;1645;p62"/>
          <p:cNvGrpSpPr/>
          <p:nvPr/>
        </p:nvGrpSpPr>
        <p:grpSpPr>
          <a:xfrm>
            <a:off x="1791271" y="3931920"/>
            <a:ext cx="4648200" cy="577850"/>
            <a:chOff x="1791271" y="3931920"/>
            <a:chExt cx="4648200" cy="577850"/>
          </a:xfrm>
        </p:grpSpPr>
        <p:sp>
          <p:nvSpPr>
            <p:cNvPr id="1646" name="Google Shape;1646;p62"/>
            <p:cNvSpPr/>
            <p:nvPr/>
          </p:nvSpPr>
          <p:spPr>
            <a:xfrm>
              <a:off x="5450459" y="4084320"/>
              <a:ext cx="989012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1791271" y="4112895"/>
              <a:ext cx="89058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2996184" y="3931920"/>
              <a:ext cx="36809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3453384" y="3931920"/>
              <a:ext cx="35807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2615184" y="3931920"/>
              <a:ext cx="40340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1" name="Google Shape;1651;p62"/>
          <p:cNvSpPr/>
          <p:nvPr/>
        </p:nvSpPr>
        <p:spPr>
          <a:xfrm rot="5400000">
            <a:off x="5605240" y="5142389"/>
            <a:ext cx="56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2" name="Google Shape;1652;p62"/>
          <p:cNvCxnSpPr/>
          <p:nvPr/>
        </p:nvCxnSpPr>
        <p:spPr>
          <a:xfrm>
            <a:off x="2324671" y="5608320"/>
            <a:ext cx="152400" cy="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3" name="Google Shape;1653;p62"/>
          <p:cNvCxnSpPr/>
          <p:nvPr/>
        </p:nvCxnSpPr>
        <p:spPr>
          <a:xfrm flipH="1">
            <a:off x="2324671" y="5684520"/>
            <a:ext cx="152400" cy="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4" name="Google Shape;1654;p62"/>
          <p:cNvSpPr/>
          <p:nvPr/>
        </p:nvSpPr>
        <p:spPr>
          <a:xfrm>
            <a:off x="5571109" y="4660582"/>
            <a:ext cx="482600" cy="1270000"/>
          </a:xfrm>
          <a:custGeom>
            <a:rect b="b" l="l" r="r" t="t"/>
            <a:pathLst>
              <a:path extrusionOk="0" h="120000" w="120000">
                <a:moveTo>
                  <a:pt x="0" y="39493"/>
                </a:moveTo>
                <a:lnTo>
                  <a:pt x="0" y="0"/>
                </a:lnTo>
                <a:lnTo>
                  <a:pt x="116000" y="31898"/>
                </a:lnTo>
                <a:lnTo>
                  <a:pt x="120000" y="86582"/>
                </a:lnTo>
                <a:lnTo>
                  <a:pt x="8000" y="120000"/>
                </a:lnTo>
                <a:lnTo>
                  <a:pt x="0" y="82025"/>
                </a:lnTo>
                <a:lnTo>
                  <a:pt x="47999" y="65316"/>
                </a:lnTo>
                <a:lnTo>
                  <a:pt x="0" y="50126"/>
                </a:lnTo>
                <a:lnTo>
                  <a:pt x="0" y="39493"/>
                </a:lnTo>
                <a:close/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Or Immediate</a:t>
            </a:r>
            <a:endParaRPr/>
          </a:p>
        </p:txBody>
      </p:sp>
      <p:sp>
        <p:nvSpPr>
          <p:cNvPr id="1662" name="Google Shape;1662;p63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 R[rt]←R[rs]|zero_ext(Imm16);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hardware below sufficient?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Zero extend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imm16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imm16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input of ALU?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 result to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4" name="Google Shape;1664;p63"/>
          <p:cNvCxnSpPr/>
          <p:nvPr/>
        </p:nvCxnSpPr>
        <p:spPr>
          <a:xfrm flipH="1">
            <a:off x="6300316" y="5157470"/>
            <a:ext cx="165000" cy="292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5" name="Google Shape;1665;p63"/>
          <p:cNvSpPr/>
          <p:nvPr/>
        </p:nvSpPr>
        <p:spPr>
          <a:xfrm>
            <a:off x="6196584" y="5376672"/>
            <a:ext cx="54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666" name="Google Shape;1666;p63"/>
          <p:cNvSpPr/>
          <p:nvPr/>
        </p:nvSpPr>
        <p:spPr>
          <a:xfrm>
            <a:off x="6007608" y="4855464"/>
            <a:ext cx="849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cxnSp>
        <p:nvCxnSpPr>
          <p:cNvPr id="1667" name="Google Shape;1667;p63"/>
          <p:cNvCxnSpPr/>
          <p:nvPr/>
        </p:nvCxnSpPr>
        <p:spPr>
          <a:xfrm>
            <a:off x="5829871" y="4395470"/>
            <a:ext cx="0" cy="44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8" name="Google Shape;1668;p63"/>
          <p:cNvSpPr/>
          <p:nvPr/>
        </p:nvSpPr>
        <p:spPr>
          <a:xfrm>
            <a:off x="1718333" y="5612328"/>
            <a:ext cx="5595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63"/>
          <p:cNvSpPr/>
          <p:nvPr/>
        </p:nvSpPr>
        <p:spPr>
          <a:xfrm>
            <a:off x="1554480" y="4846320"/>
            <a:ext cx="785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63"/>
          <p:cNvSpPr/>
          <p:nvPr/>
        </p:nvSpPr>
        <p:spPr>
          <a:xfrm>
            <a:off x="2327846" y="4706620"/>
            <a:ext cx="1431900" cy="1212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1" name="Google Shape;1671;p63"/>
          <p:cNvCxnSpPr/>
          <p:nvPr/>
        </p:nvCxnSpPr>
        <p:spPr>
          <a:xfrm rot="10800000">
            <a:off x="1321271" y="5227320"/>
            <a:ext cx="10161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72" name="Google Shape;1672;p63"/>
          <p:cNvCxnSpPr/>
          <p:nvPr/>
        </p:nvCxnSpPr>
        <p:spPr>
          <a:xfrm flipH="1">
            <a:off x="1463140" y="5081270"/>
            <a:ext cx="165000" cy="292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3" name="Google Shape;1673;p63"/>
          <p:cNvSpPr/>
          <p:nvPr/>
        </p:nvSpPr>
        <p:spPr>
          <a:xfrm>
            <a:off x="1463040" y="5227320"/>
            <a:ext cx="442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cxnSp>
        <p:nvCxnSpPr>
          <p:cNvPr id="1674" name="Google Shape;1674;p63"/>
          <p:cNvCxnSpPr/>
          <p:nvPr/>
        </p:nvCxnSpPr>
        <p:spPr>
          <a:xfrm flipH="1">
            <a:off x="4023460" y="4700270"/>
            <a:ext cx="165000" cy="292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5" name="Google Shape;1675;p63"/>
          <p:cNvSpPr/>
          <p:nvPr/>
        </p:nvSpPr>
        <p:spPr>
          <a:xfrm>
            <a:off x="4023360" y="4846320"/>
            <a:ext cx="442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676" name="Google Shape;1676;p63"/>
          <p:cNvSpPr/>
          <p:nvPr/>
        </p:nvSpPr>
        <p:spPr>
          <a:xfrm>
            <a:off x="3749040" y="4389120"/>
            <a:ext cx="7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7" name="Google Shape;1677;p63"/>
          <p:cNvCxnSpPr/>
          <p:nvPr/>
        </p:nvCxnSpPr>
        <p:spPr>
          <a:xfrm rot="10800000">
            <a:off x="2477071" y="4452520"/>
            <a:ext cx="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8" name="Google Shape;1678;p63"/>
          <p:cNvGrpSpPr/>
          <p:nvPr/>
        </p:nvGrpSpPr>
        <p:grpSpPr>
          <a:xfrm>
            <a:off x="3769296" y="4846320"/>
            <a:ext cx="1819175" cy="914400"/>
            <a:chOff x="3769296" y="4846320"/>
            <a:chExt cx="1819175" cy="914400"/>
          </a:xfrm>
        </p:grpSpPr>
        <p:cxnSp>
          <p:nvCxnSpPr>
            <p:cNvPr id="1679" name="Google Shape;1679;p63"/>
            <p:cNvCxnSpPr/>
            <p:nvPr/>
          </p:nvCxnSpPr>
          <p:spPr>
            <a:xfrm>
              <a:off x="3769296" y="4846320"/>
              <a:ext cx="1803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80" name="Google Shape;1680;p63"/>
            <p:cNvCxnSpPr/>
            <p:nvPr/>
          </p:nvCxnSpPr>
          <p:spPr>
            <a:xfrm>
              <a:off x="3785171" y="5760720"/>
              <a:ext cx="1803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681" name="Google Shape;1681;p63"/>
          <p:cNvCxnSpPr/>
          <p:nvPr/>
        </p:nvCxnSpPr>
        <p:spPr>
          <a:xfrm flipH="1">
            <a:off x="4023460" y="5614670"/>
            <a:ext cx="165000" cy="292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2" name="Google Shape;1682;p63"/>
          <p:cNvSpPr/>
          <p:nvPr/>
        </p:nvSpPr>
        <p:spPr>
          <a:xfrm>
            <a:off x="4023360" y="5760720"/>
            <a:ext cx="442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683" name="Google Shape;1683;p63"/>
          <p:cNvSpPr/>
          <p:nvPr/>
        </p:nvSpPr>
        <p:spPr>
          <a:xfrm>
            <a:off x="3749040" y="5303520"/>
            <a:ext cx="70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4" name="Google Shape;1684;p63"/>
          <p:cNvCxnSpPr/>
          <p:nvPr/>
        </p:nvCxnSpPr>
        <p:spPr>
          <a:xfrm rot="10800000">
            <a:off x="1829271" y="5684520"/>
            <a:ext cx="482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5" name="Google Shape;1685;p63"/>
          <p:cNvCxnSpPr/>
          <p:nvPr/>
        </p:nvCxnSpPr>
        <p:spPr>
          <a:xfrm>
            <a:off x="2781871" y="4271645"/>
            <a:ext cx="0" cy="431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6" name="Google Shape;1686;p63"/>
          <p:cNvCxnSpPr/>
          <p:nvPr/>
        </p:nvCxnSpPr>
        <p:spPr>
          <a:xfrm flipH="1" rot="10800000">
            <a:off x="2712021" y="4382870"/>
            <a:ext cx="139800" cy="16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7" name="Google Shape;1687;p63"/>
          <p:cNvSpPr/>
          <p:nvPr/>
        </p:nvSpPr>
        <p:spPr>
          <a:xfrm>
            <a:off x="2538984" y="4236720"/>
            <a:ext cx="312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688" name="Google Shape;1688;p63"/>
          <p:cNvCxnSpPr/>
          <p:nvPr/>
        </p:nvCxnSpPr>
        <p:spPr>
          <a:xfrm>
            <a:off x="3162871" y="4271645"/>
            <a:ext cx="0" cy="431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9" name="Google Shape;1689;p63"/>
          <p:cNvCxnSpPr/>
          <p:nvPr/>
        </p:nvCxnSpPr>
        <p:spPr>
          <a:xfrm flipH="1" rot="10800000">
            <a:off x="3093021" y="4382870"/>
            <a:ext cx="139800" cy="16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0" name="Google Shape;1690;p63"/>
          <p:cNvSpPr/>
          <p:nvPr/>
        </p:nvSpPr>
        <p:spPr>
          <a:xfrm>
            <a:off x="2919984" y="4236720"/>
            <a:ext cx="312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691" name="Google Shape;1691;p63"/>
          <p:cNvCxnSpPr/>
          <p:nvPr/>
        </p:nvCxnSpPr>
        <p:spPr>
          <a:xfrm>
            <a:off x="3620071" y="4271645"/>
            <a:ext cx="0" cy="431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2" name="Google Shape;1692;p63"/>
          <p:cNvCxnSpPr/>
          <p:nvPr/>
        </p:nvCxnSpPr>
        <p:spPr>
          <a:xfrm flipH="1" rot="10800000">
            <a:off x="3550221" y="4382870"/>
            <a:ext cx="139800" cy="16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3" name="Google Shape;1693;p63"/>
          <p:cNvSpPr/>
          <p:nvPr/>
        </p:nvSpPr>
        <p:spPr>
          <a:xfrm>
            <a:off x="3377184" y="4236720"/>
            <a:ext cx="312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94" name="Google Shape;1694;p63"/>
          <p:cNvSpPr/>
          <p:nvPr/>
        </p:nvSpPr>
        <p:spPr>
          <a:xfrm>
            <a:off x="2477071" y="4693920"/>
            <a:ext cx="5475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63"/>
          <p:cNvSpPr/>
          <p:nvPr/>
        </p:nvSpPr>
        <p:spPr>
          <a:xfrm>
            <a:off x="2934271" y="4693920"/>
            <a:ext cx="471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63"/>
          <p:cNvSpPr/>
          <p:nvPr/>
        </p:nvSpPr>
        <p:spPr>
          <a:xfrm>
            <a:off x="3315271" y="4693920"/>
            <a:ext cx="461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63"/>
          <p:cNvSpPr/>
          <p:nvPr/>
        </p:nvSpPr>
        <p:spPr>
          <a:xfrm>
            <a:off x="2477071" y="5092382"/>
            <a:ext cx="12876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x 32-bit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grpSp>
        <p:nvGrpSpPr>
          <p:cNvPr id="1698" name="Google Shape;1698;p63"/>
          <p:cNvGrpSpPr/>
          <p:nvPr/>
        </p:nvGrpSpPr>
        <p:grpSpPr>
          <a:xfrm>
            <a:off x="1321271" y="5214536"/>
            <a:ext cx="6578700" cy="1042500"/>
            <a:chOff x="1321271" y="5214536"/>
            <a:chExt cx="6578700" cy="1042500"/>
          </a:xfrm>
        </p:grpSpPr>
        <p:cxnSp>
          <p:nvCxnSpPr>
            <p:cNvPr id="1699" name="Google Shape;1699;p63"/>
            <p:cNvCxnSpPr/>
            <p:nvPr/>
          </p:nvCxnSpPr>
          <p:spPr>
            <a:xfrm rot="10800000">
              <a:off x="6045671" y="5303520"/>
              <a:ext cx="18543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700" name="Google Shape;1700;p63"/>
            <p:cNvCxnSpPr/>
            <p:nvPr/>
          </p:nvCxnSpPr>
          <p:spPr>
            <a:xfrm>
              <a:off x="7125271" y="5316220"/>
              <a:ext cx="0" cy="9234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1" name="Google Shape;1701;p63"/>
            <p:cNvCxnSpPr/>
            <p:nvPr/>
          </p:nvCxnSpPr>
          <p:spPr>
            <a:xfrm rot="10800000">
              <a:off x="1321271" y="6248883"/>
              <a:ext cx="58167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2" name="Google Shape;1702;p63"/>
            <p:cNvCxnSpPr/>
            <p:nvPr/>
          </p:nvCxnSpPr>
          <p:spPr>
            <a:xfrm rot="10800000">
              <a:off x="1334071" y="5214536"/>
              <a:ext cx="0" cy="10425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03" name="Google Shape;1703;p63"/>
          <p:cNvGrpSpPr/>
          <p:nvPr/>
        </p:nvGrpSpPr>
        <p:grpSpPr>
          <a:xfrm>
            <a:off x="1791271" y="3931920"/>
            <a:ext cx="4648288" cy="577875"/>
            <a:chOff x="1791271" y="3931920"/>
            <a:chExt cx="4648288" cy="577875"/>
          </a:xfrm>
        </p:grpSpPr>
        <p:sp>
          <p:nvSpPr>
            <p:cNvPr id="1704" name="Google Shape;1704;p63"/>
            <p:cNvSpPr/>
            <p:nvPr/>
          </p:nvSpPr>
          <p:spPr>
            <a:xfrm>
              <a:off x="5450459" y="4084320"/>
              <a:ext cx="989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/>
            </a:p>
          </p:txBody>
        </p:sp>
        <p:sp>
          <p:nvSpPr>
            <p:cNvPr id="1705" name="Google Shape;1705;p63"/>
            <p:cNvSpPr/>
            <p:nvPr/>
          </p:nvSpPr>
          <p:spPr>
            <a:xfrm>
              <a:off x="1791271" y="4112895"/>
              <a:ext cx="8907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63"/>
            <p:cNvSpPr/>
            <p:nvPr/>
          </p:nvSpPr>
          <p:spPr>
            <a:xfrm>
              <a:off x="2996184" y="3931920"/>
              <a:ext cx="3681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63"/>
            <p:cNvSpPr/>
            <p:nvPr/>
          </p:nvSpPr>
          <p:spPr>
            <a:xfrm>
              <a:off x="3453384" y="3931920"/>
              <a:ext cx="3582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63"/>
            <p:cNvSpPr/>
            <p:nvPr/>
          </p:nvSpPr>
          <p:spPr>
            <a:xfrm>
              <a:off x="2615184" y="3931920"/>
              <a:ext cx="4035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9" name="Google Shape;1709;p63"/>
          <p:cNvSpPr/>
          <p:nvPr/>
        </p:nvSpPr>
        <p:spPr>
          <a:xfrm rot="5400000">
            <a:off x="5605271" y="5142470"/>
            <a:ext cx="56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0" name="Google Shape;1710;p63"/>
          <p:cNvCxnSpPr/>
          <p:nvPr/>
        </p:nvCxnSpPr>
        <p:spPr>
          <a:xfrm>
            <a:off x="2324671" y="5608320"/>
            <a:ext cx="152400" cy="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1" name="Google Shape;1711;p63"/>
          <p:cNvCxnSpPr/>
          <p:nvPr/>
        </p:nvCxnSpPr>
        <p:spPr>
          <a:xfrm flipH="1">
            <a:off x="2324671" y="5684520"/>
            <a:ext cx="152400" cy="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2" name="Google Shape;1712;p63"/>
          <p:cNvSpPr/>
          <p:nvPr/>
        </p:nvSpPr>
        <p:spPr>
          <a:xfrm>
            <a:off x="5571109" y="4660582"/>
            <a:ext cx="482700" cy="1269900"/>
          </a:xfrm>
          <a:custGeom>
            <a:rect b="b" l="l" r="r" t="t"/>
            <a:pathLst>
              <a:path extrusionOk="0" h="120000" w="120000">
                <a:moveTo>
                  <a:pt x="0" y="39493"/>
                </a:moveTo>
                <a:lnTo>
                  <a:pt x="0" y="0"/>
                </a:lnTo>
                <a:lnTo>
                  <a:pt x="116000" y="31898"/>
                </a:lnTo>
                <a:lnTo>
                  <a:pt x="120000" y="86582"/>
                </a:lnTo>
                <a:lnTo>
                  <a:pt x="8000" y="120000"/>
                </a:lnTo>
                <a:lnTo>
                  <a:pt x="0" y="82025"/>
                </a:lnTo>
                <a:lnTo>
                  <a:pt x="47999" y="65316"/>
                </a:lnTo>
                <a:lnTo>
                  <a:pt x="0" y="50126"/>
                </a:lnTo>
                <a:lnTo>
                  <a:pt x="0" y="39493"/>
                </a:lnTo>
                <a:close/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p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-- SDS and Sequential Logic</a:t>
            </a:r>
            <a:endParaRPr/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24" y="1870375"/>
            <a:ext cx="7056375" cy="34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1326250" y="5408300"/>
            <a:ext cx="65292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Critical Path = </a:t>
            </a:r>
            <a:r>
              <a:rPr lang="en-US" sz="1800">
                <a:solidFill>
                  <a:srgbClr val="DCDC00"/>
                </a:solidFill>
              </a:rPr>
              <a:t>Clk-to-q</a:t>
            </a:r>
            <a:r>
              <a:rPr lang="en-US" sz="1800">
                <a:solidFill>
                  <a:schemeClr val="dk1"/>
                </a:solidFill>
              </a:rPr>
              <a:t> + </a:t>
            </a:r>
            <a:r>
              <a:rPr lang="en-US" sz="1800">
                <a:solidFill>
                  <a:srgbClr val="0000FF"/>
                </a:solidFill>
              </a:rPr>
              <a:t>longest CL</a:t>
            </a:r>
            <a:r>
              <a:rPr lang="en-US" sz="1800">
                <a:solidFill>
                  <a:schemeClr val="dk1"/>
                </a:solidFill>
              </a:rPr>
              <a:t> + </a:t>
            </a:r>
            <a:r>
              <a:rPr lang="en-US" sz="1800">
                <a:solidFill>
                  <a:srgbClr val="FF00FF"/>
                </a:solidFill>
              </a:rPr>
              <a:t>setup time</a:t>
            </a:r>
            <a:endParaRPr sz="18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</a:rPr>
              <a:t>between ANY two registers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3" name="Google Shape;203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 b="36014" l="5203" r="77814" t="44716"/>
          <a:stretch/>
        </p:blipFill>
        <p:spPr>
          <a:xfrm>
            <a:off x="6839450" y="3330752"/>
            <a:ext cx="933000" cy="5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64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 R[rt]←R[rs]|zero_ext(Imm16);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hardware: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support add/sub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control signals: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RegDst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ALUSrc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0" name="Google Shape;1720;p64"/>
          <p:cNvSpPr/>
          <p:nvPr/>
        </p:nvSpPr>
        <p:spPr>
          <a:xfrm>
            <a:off x="4234815" y="4419600"/>
            <a:ext cx="4648200" cy="1981200"/>
          </a:xfrm>
          <a:custGeom>
            <a:rect b="b" l="l" r="r" t="t"/>
            <a:pathLst>
              <a:path extrusionOk="0" h="120000" w="120000">
                <a:moveTo>
                  <a:pt x="108196" y="4615"/>
                </a:moveTo>
                <a:lnTo>
                  <a:pt x="120000" y="4615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1377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Or Immediate</a:t>
            </a:r>
            <a:endParaRPr/>
          </a:p>
        </p:txBody>
      </p:sp>
      <p:sp>
        <p:nvSpPr>
          <p:cNvPr id="1722" name="Google Shape;1722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64"/>
          <p:cNvSpPr/>
          <p:nvPr/>
        </p:nvSpPr>
        <p:spPr>
          <a:xfrm>
            <a:off x="8502015" y="4114800"/>
            <a:ext cx="39052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724" name="Google Shape;1724;p64"/>
          <p:cNvSpPr/>
          <p:nvPr/>
        </p:nvSpPr>
        <p:spPr>
          <a:xfrm>
            <a:off x="7819390" y="3352800"/>
            <a:ext cx="103981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ALUctr</a:t>
            </a:r>
            <a:endParaRPr/>
          </a:p>
        </p:txBody>
      </p:sp>
      <p:sp>
        <p:nvSpPr>
          <p:cNvPr id="1725" name="Google Shape;1725;p64"/>
          <p:cNvSpPr/>
          <p:nvPr/>
        </p:nvSpPr>
        <p:spPr>
          <a:xfrm>
            <a:off x="4557200" y="4929554"/>
            <a:ext cx="55945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64"/>
          <p:cNvSpPr/>
          <p:nvPr/>
        </p:nvSpPr>
        <p:spPr>
          <a:xfrm>
            <a:off x="4193540" y="3352800"/>
            <a:ext cx="876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RegWr</a:t>
            </a:r>
            <a:endParaRPr/>
          </a:p>
        </p:txBody>
      </p:sp>
      <p:cxnSp>
        <p:nvCxnSpPr>
          <p:cNvPr id="1727" name="Google Shape;1727;p64"/>
          <p:cNvCxnSpPr/>
          <p:nvPr/>
        </p:nvCxnSpPr>
        <p:spPr>
          <a:xfrm flipH="1">
            <a:off x="4380865" y="4367213"/>
            <a:ext cx="88900" cy="128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8" name="Google Shape;1728;p64"/>
          <p:cNvSpPr/>
          <p:nvPr/>
        </p:nvSpPr>
        <p:spPr>
          <a:xfrm>
            <a:off x="4233228" y="4467225"/>
            <a:ext cx="39052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cxnSp>
        <p:nvCxnSpPr>
          <p:cNvPr id="1729" name="Google Shape;1729;p64"/>
          <p:cNvCxnSpPr/>
          <p:nvPr/>
        </p:nvCxnSpPr>
        <p:spPr>
          <a:xfrm flipH="1">
            <a:off x="7206615" y="4191000"/>
            <a:ext cx="88900" cy="130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0" name="Google Shape;1730;p64"/>
          <p:cNvSpPr/>
          <p:nvPr/>
        </p:nvSpPr>
        <p:spPr>
          <a:xfrm>
            <a:off x="7054215" y="3886200"/>
            <a:ext cx="39052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731" name="Google Shape;1731;p64"/>
          <p:cNvSpPr/>
          <p:nvPr/>
        </p:nvSpPr>
        <p:spPr>
          <a:xfrm>
            <a:off x="6260465" y="3886200"/>
            <a:ext cx="7175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endParaRPr/>
          </a:p>
        </p:txBody>
      </p:sp>
      <p:cxnSp>
        <p:nvCxnSpPr>
          <p:cNvPr id="1732" name="Google Shape;1732;p64"/>
          <p:cNvCxnSpPr/>
          <p:nvPr/>
        </p:nvCxnSpPr>
        <p:spPr>
          <a:xfrm flipH="1" rot="10800000">
            <a:off x="6520815" y="4724400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3" name="Google Shape;1733;p64"/>
          <p:cNvSpPr/>
          <p:nvPr/>
        </p:nvSpPr>
        <p:spPr>
          <a:xfrm>
            <a:off x="6365240" y="4848225"/>
            <a:ext cx="39052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734" name="Google Shape;1734;p64"/>
          <p:cNvSpPr/>
          <p:nvPr/>
        </p:nvSpPr>
        <p:spPr>
          <a:xfrm>
            <a:off x="6292215" y="4419600"/>
            <a:ext cx="7032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/>
          </a:p>
        </p:txBody>
      </p:sp>
      <p:cxnSp>
        <p:nvCxnSpPr>
          <p:cNvPr id="1735" name="Google Shape;1735;p64"/>
          <p:cNvCxnSpPr/>
          <p:nvPr/>
        </p:nvCxnSpPr>
        <p:spPr>
          <a:xfrm flipH="1" rot="10800000">
            <a:off x="5911215" y="3730625"/>
            <a:ext cx="139700" cy="155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6" name="Google Shape;1736;p64"/>
          <p:cNvCxnSpPr/>
          <p:nvPr/>
        </p:nvCxnSpPr>
        <p:spPr>
          <a:xfrm flipH="1" rot="10800000">
            <a:off x="5161915" y="3730625"/>
            <a:ext cx="139700" cy="155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7" name="Google Shape;1737;p64"/>
          <p:cNvSpPr/>
          <p:nvPr/>
        </p:nvSpPr>
        <p:spPr>
          <a:xfrm>
            <a:off x="5019040" y="3581400"/>
            <a:ext cx="287338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738" name="Google Shape;1738;p64"/>
          <p:cNvCxnSpPr/>
          <p:nvPr/>
        </p:nvCxnSpPr>
        <p:spPr>
          <a:xfrm flipH="1" rot="10800000">
            <a:off x="5542915" y="3730625"/>
            <a:ext cx="139700" cy="155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9" name="Google Shape;1739;p64"/>
          <p:cNvSpPr/>
          <p:nvPr/>
        </p:nvSpPr>
        <p:spPr>
          <a:xfrm>
            <a:off x="5377815" y="3581400"/>
            <a:ext cx="287338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40" name="Google Shape;1740;p64"/>
          <p:cNvSpPr/>
          <p:nvPr/>
        </p:nvSpPr>
        <p:spPr>
          <a:xfrm>
            <a:off x="4957128" y="3957638"/>
            <a:ext cx="475901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64"/>
          <p:cNvSpPr/>
          <p:nvPr/>
        </p:nvSpPr>
        <p:spPr>
          <a:xfrm>
            <a:off x="5414328" y="3957638"/>
            <a:ext cx="413576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64"/>
          <p:cNvSpPr/>
          <p:nvPr/>
        </p:nvSpPr>
        <p:spPr>
          <a:xfrm>
            <a:off x="5795328" y="3957638"/>
            <a:ext cx="407164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64"/>
          <p:cNvSpPr/>
          <p:nvPr/>
        </p:nvSpPr>
        <p:spPr>
          <a:xfrm>
            <a:off x="4957128" y="4343400"/>
            <a:ext cx="952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RegFile</a:t>
            </a:r>
            <a:endParaRPr/>
          </a:p>
        </p:txBody>
      </p:sp>
      <p:sp>
        <p:nvSpPr>
          <p:cNvPr id="1744" name="Google Shape;1744;p64"/>
          <p:cNvSpPr/>
          <p:nvPr/>
        </p:nvSpPr>
        <p:spPr>
          <a:xfrm>
            <a:off x="5377815" y="3352800"/>
            <a:ext cx="349556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64"/>
          <p:cNvSpPr/>
          <p:nvPr/>
        </p:nvSpPr>
        <p:spPr>
          <a:xfrm>
            <a:off x="5209540" y="2590800"/>
            <a:ext cx="34053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64"/>
          <p:cNvSpPr/>
          <p:nvPr/>
        </p:nvSpPr>
        <p:spPr>
          <a:xfrm>
            <a:off x="5786983" y="3352800"/>
            <a:ext cx="34053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p64"/>
          <p:cNvSpPr/>
          <p:nvPr/>
        </p:nvSpPr>
        <p:spPr>
          <a:xfrm>
            <a:off x="4777740" y="2590800"/>
            <a:ext cx="38134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64"/>
          <p:cNvSpPr/>
          <p:nvPr/>
        </p:nvSpPr>
        <p:spPr>
          <a:xfrm>
            <a:off x="6089015" y="5207000"/>
            <a:ext cx="355600" cy="1041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64"/>
          <p:cNvSpPr/>
          <p:nvPr/>
        </p:nvSpPr>
        <p:spPr>
          <a:xfrm rot="5400000">
            <a:off x="5824697" y="5507831"/>
            <a:ext cx="908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ZeroExt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64"/>
          <p:cNvSpPr/>
          <p:nvPr/>
        </p:nvSpPr>
        <p:spPr>
          <a:xfrm>
            <a:off x="6597015" y="5686425"/>
            <a:ext cx="39052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cxnSp>
        <p:nvCxnSpPr>
          <p:cNvPr id="1751" name="Google Shape;1751;p64"/>
          <p:cNvCxnSpPr/>
          <p:nvPr/>
        </p:nvCxnSpPr>
        <p:spPr>
          <a:xfrm flipH="1">
            <a:off x="6749415" y="5584825"/>
            <a:ext cx="88900" cy="130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2" name="Google Shape;1752;p64"/>
          <p:cNvCxnSpPr/>
          <p:nvPr/>
        </p:nvCxnSpPr>
        <p:spPr>
          <a:xfrm flipH="1">
            <a:off x="5669915" y="5586413"/>
            <a:ext cx="88900" cy="128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3" name="Google Shape;1753;p64"/>
          <p:cNvSpPr/>
          <p:nvPr/>
        </p:nvSpPr>
        <p:spPr>
          <a:xfrm>
            <a:off x="5454015" y="5686425"/>
            <a:ext cx="39052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754" name="Google Shape;1754;p64"/>
          <p:cNvSpPr/>
          <p:nvPr/>
        </p:nvSpPr>
        <p:spPr>
          <a:xfrm>
            <a:off x="4539615" y="5410200"/>
            <a:ext cx="911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imm16</a:t>
            </a:r>
            <a:endParaRPr/>
          </a:p>
        </p:txBody>
      </p:sp>
      <p:grpSp>
        <p:nvGrpSpPr>
          <p:cNvPr id="1755" name="Google Shape;1755;p64"/>
          <p:cNvGrpSpPr/>
          <p:nvPr/>
        </p:nvGrpSpPr>
        <p:grpSpPr>
          <a:xfrm>
            <a:off x="4023360" y="2286000"/>
            <a:ext cx="4245293" cy="3978275"/>
            <a:chOff x="4023360" y="2286000"/>
            <a:chExt cx="4245293" cy="3978275"/>
          </a:xfrm>
        </p:grpSpPr>
        <p:grpSp>
          <p:nvGrpSpPr>
            <p:cNvPr id="1756" name="Google Shape;1756;p64"/>
            <p:cNvGrpSpPr/>
            <p:nvPr/>
          </p:nvGrpSpPr>
          <p:grpSpPr>
            <a:xfrm>
              <a:off x="4023360" y="2286000"/>
              <a:ext cx="4245293" cy="3978275"/>
              <a:chOff x="4023360" y="2286000"/>
              <a:chExt cx="4245293" cy="3978275"/>
            </a:xfrm>
          </p:grpSpPr>
          <p:grpSp>
            <p:nvGrpSpPr>
              <p:cNvPr id="1757" name="Google Shape;1757;p64"/>
              <p:cNvGrpSpPr/>
              <p:nvPr/>
            </p:nvGrpSpPr>
            <p:grpSpPr>
              <a:xfrm>
                <a:off x="4023360" y="2286000"/>
                <a:ext cx="4245293" cy="3978275"/>
                <a:chOff x="4023360" y="2286000"/>
                <a:chExt cx="4245293" cy="3978275"/>
              </a:xfrm>
            </p:grpSpPr>
            <p:sp>
              <p:nvSpPr>
                <p:cNvPr id="1758" name="Google Shape;1758;p64"/>
                <p:cNvSpPr/>
                <p:nvPr/>
              </p:nvSpPr>
              <p:spPr>
                <a:xfrm>
                  <a:off x="7359015" y="5867400"/>
                  <a:ext cx="909638" cy="3968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u="sng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ALUSrc</a:t>
                  </a:r>
                  <a:endParaRPr sz="2000" u="sng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9" name="Google Shape;1759;p64"/>
                <p:cNvSpPr/>
                <p:nvPr/>
              </p:nvSpPr>
              <p:spPr>
                <a:xfrm>
                  <a:off x="4768215" y="3048000"/>
                  <a:ext cx="838200" cy="3048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0909" y="120000"/>
                      </a:lnTo>
                      <a:lnTo>
                        <a:pt x="10909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0" name="Google Shape;1760;p64"/>
                <p:cNvSpPr/>
                <p:nvPr/>
              </p:nvSpPr>
              <p:spPr>
                <a:xfrm>
                  <a:off x="7130415" y="4572000"/>
                  <a:ext cx="304800" cy="12192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120000" y="105000"/>
                      </a:lnTo>
                      <a:lnTo>
                        <a:pt x="120000" y="15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1" name="Google Shape;1761;p64"/>
                <p:cNvSpPr/>
                <p:nvPr/>
              </p:nvSpPr>
              <p:spPr>
                <a:xfrm>
                  <a:off x="4463415" y="2667000"/>
                  <a:ext cx="304800" cy="5334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62" name="Google Shape;1762;p64"/>
                <p:cNvCxnSpPr/>
                <p:nvPr/>
              </p:nvCxnSpPr>
              <p:spPr>
                <a:xfrm rot="10800000">
                  <a:off x="7282815" y="5715000"/>
                  <a:ext cx="0" cy="381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763" name="Google Shape;1763;p64"/>
                <p:cNvSpPr/>
                <p:nvPr/>
              </p:nvSpPr>
              <p:spPr>
                <a:xfrm>
                  <a:off x="4023360" y="2286000"/>
                  <a:ext cx="942975" cy="39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u="sng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RegDst</a:t>
                  </a:r>
                  <a:endParaRPr sz="2000" u="sng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4" name="Google Shape;1764;p64"/>
              <p:cNvGrpSpPr/>
              <p:nvPr/>
            </p:nvGrpSpPr>
            <p:grpSpPr>
              <a:xfrm>
                <a:off x="7076440" y="4660900"/>
                <a:ext cx="287338" cy="1114425"/>
                <a:chOff x="7076440" y="4660900"/>
                <a:chExt cx="287338" cy="1114425"/>
              </a:xfrm>
            </p:grpSpPr>
            <p:sp>
              <p:nvSpPr>
                <p:cNvPr id="1765" name="Google Shape;1765;p64"/>
                <p:cNvSpPr/>
                <p:nvPr/>
              </p:nvSpPr>
              <p:spPr>
                <a:xfrm>
                  <a:off x="7076440" y="4660900"/>
                  <a:ext cx="287338" cy="3349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1766" name="Google Shape;1766;p64"/>
                <p:cNvSpPr/>
                <p:nvPr/>
              </p:nvSpPr>
              <p:spPr>
                <a:xfrm>
                  <a:off x="7076440" y="5440363"/>
                  <a:ext cx="287338" cy="3349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</p:grpSp>
        <p:grpSp>
          <p:nvGrpSpPr>
            <p:cNvPr id="1767" name="Google Shape;1767;p64"/>
            <p:cNvGrpSpPr/>
            <p:nvPr/>
          </p:nvGrpSpPr>
          <p:grpSpPr>
            <a:xfrm>
              <a:off x="4844415" y="3019425"/>
              <a:ext cx="668338" cy="334963"/>
              <a:chOff x="4844415" y="3019425"/>
              <a:chExt cx="668338" cy="334963"/>
            </a:xfrm>
          </p:grpSpPr>
          <p:sp>
            <p:nvSpPr>
              <p:cNvPr id="1768" name="Google Shape;1768;p64"/>
              <p:cNvSpPr/>
              <p:nvPr/>
            </p:nvSpPr>
            <p:spPr>
              <a:xfrm>
                <a:off x="5225415" y="3019425"/>
                <a:ext cx="287338" cy="334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769" name="Google Shape;1769;p64"/>
              <p:cNvSpPr/>
              <p:nvPr/>
            </p:nvSpPr>
            <p:spPr>
              <a:xfrm>
                <a:off x="4844415" y="3019425"/>
                <a:ext cx="287338" cy="334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1770" name="Google Shape;1770;p64"/>
          <p:cNvSpPr/>
          <p:nvPr/>
        </p:nvSpPr>
        <p:spPr>
          <a:xfrm>
            <a:off x="4768215" y="3962400"/>
            <a:ext cx="1447800" cy="990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1" name="Google Shape;1771;p64"/>
          <p:cNvGrpSpPr/>
          <p:nvPr/>
        </p:nvGrpSpPr>
        <p:grpSpPr>
          <a:xfrm>
            <a:off x="7940040" y="3962400"/>
            <a:ext cx="485775" cy="1143000"/>
            <a:chOff x="4009" y="2304"/>
            <a:chExt cx="306" cy="720"/>
          </a:xfrm>
        </p:grpSpPr>
        <p:sp>
          <p:nvSpPr>
            <p:cNvPr id="1772" name="Google Shape;1772;p64"/>
            <p:cNvSpPr/>
            <p:nvPr/>
          </p:nvSpPr>
          <p:spPr>
            <a:xfrm>
              <a:off x="4009" y="2322"/>
              <a:ext cx="11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64"/>
            <p:cNvSpPr/>
            <p:nvPr/>
          </p:nvSpPr>
          <p:spPr>
            <a:xfrm rot="5400000">
              <a:off x="4016" y="2582"/>
              <a:ext cx="33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/>
            </a:p>
          </p:txBody>
        </p:sp>
        <p:sp>
          <p:nvSpPr>
            <p:cNvPr id="1774" name="Google Shape;1774;p64"/>
            <p:cNvSpPr/>
            <p:nvPr/>
          </p:nvSpPr>
          <p:spPr>
            <a:xfrm>
              <a:off x="4032" y="2304"/>
              <a:ext cx="283" cy="72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1428"/>
                  </a:lnTo>
                  <a:lnTo>
                    <a:pt x="24000" y="60000"/>
                  </a:lnTo>
                  <a:lnTo>
                    <a:pt x="0" y="68571"/>
                  </a:lnTo>
                  <a:lnTo>
                    <a:pt x="0" y="120000"/>
                  </a:lnTo>
                  <a:lnTo>
                    <a:pt x="120000" y="85714"/>
                  </a:lnTo>
                  <a:lnTo>
                    <a:pt x="120000" y="3428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75" name="Google Shape;1775;p64"/>
          <p:cNvCxnSpPr/>
          <p:nvPr/>
        </p:nvCxnSpPr>
        <p:spPr>
          <a:xfrm>
            <a:off x="4996815" y="2895600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6" name="Google Shape;1776;p64"/>
          <p:cNvCxnSpPr/>
          <p:nvPr/>
        </p:nvCxnSpPr>
        <p:spPr>
          <a:xfrm>
            <a:off x="5377815" y="2895600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7" name="Google Shape;1777;p64"/>
          <p:cNvCxnSpPr/>
          <p:nvPr/>
        </p:nvCxnSpPr>
        <p:spPr>
          <a:xfrm>
            <a:off x="4920615" y="37338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8" name="Google Shape;1778;p64"/>
          <p:cNvCxnSpPr/>
          <p:nvPr/>
        </p:nvCxnSpPr>
        <p:spPr>
          <a:xfrm>
            <a:off x="5225415" y="335280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9" name="Google Shape;1779;p64"/>
          <p:cNvCxnSpPr/>
          <p:nvPr/>
        </p:nvCxnSpPr>
        <p:spPr>
          <a:xfrm>
            <a:off x="5606415" y="36576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0" name="Google Shape;1780;p64"/>
          <p:cNvCxnSpPr/>
          <p:nvPr/>
        </p:nvCxnSpPr>
        <p:spPr>
          <a:xfrm>
            <a:off x="5987415" y="36576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1" name="Google Shape;1781;p64"/>
          <p:cNvSpPr/>
          <p:nvPr/>
        </p:nvSpPr>
        <p:spPr>
          <a:xfrm>
            <a:off x="5781040" y="3581400"/>
            <a:ext cx="287338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782" name="Google Shape;1782;p64"/>
          <p:cNvCxnSpPr/>
          <p:nvPr/>
        </p:nvCxnSpPr>
        <p:spPr>
          <a:xfrm>
            <a:off x="6216015" y="4267200"/>
            <a:ext cx="17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3" name="Google Shape;1783;p64"/>
          <p:cNvCxnSpPr/>
          <p:nvPr/>
        </p:nvCxnSpPr>
        <p:spPr>
          <a:xfrm flipH="1">
            <a:off x="8273415" y="3810000"/>
            <a:ext cx="3175" cy="3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4" name="Google Shape;1784;p64"/>
          <p:cNvCxnSpPr/>
          <p:nvPr/>
        </p:nvCxnSpPr>
        <p:spPr>
          <a:xfrm>
            <a:off x="6216015" y="48006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5" name="Google Shape;1785;p64"/>
          <p:cNvCxnSpPr/>
          <p:nvPr/>
        </p:nvCxnSpPr>
        <p:spPr>
          <a:xfrm>
            <a:off x="7435215" y="4953000"/>
            <a:ext cx="53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6" name="Google Shape;1786;p64"/>
          <p:cNvCxnSpPr/>
          <p:nvPr/>
        </p:nvCxnSpPr>
        <p:spPr>
          <a:xfrm>
            <a:off x="6444615" y="5638800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7" name="Google Shape;1787;p64"/>
          <p:cNvCxnSpPr/>
          <p:nvPr/>
        </p:nvCxnSpPr>
        <p:spPr>
          <a:xfrm>
            <a:off x="5377815" y="5638800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8" name="Google Shape;1788;p64"/>
          <p:cNvCxnSpPr/>
          <p:nvPr/>
        </p:nvCxnSpPr>
        <p:spPr>
          <a:xfrm flipH="1">
            <a:off x="4996815" y="4800600"/>
            <a:ext cx="762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9" name="Google Shape;1789;p64"/>
          <p:cNvCxnSpPr/>
          <p:nvPr/>
        </p:nvCxnSpPr>
        <p:spPr>
          <a:xfrm>
            <a:off x="5073015" y="4800600"/>
            <a:ext cx="762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0" name="Google Shape;1790;p64"/>
          <p:cNvCxnSpPr/>
          <p:nvPr/>
        </p:nvCxnSpPr>
        <p:spPr>
          <a:xfrm>
            <a:off x="5073015" y="49530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1" name="Google Shape;1791;p64"/>
          <p:cNvCxnSpPr/>
          <p:nvPr/>
        </p:nvCxnSpPr>
        <p:spPr>
          <a:xfrm flipH="1">
            <a:off x="8654415" y="4419600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2" name="Google Shape;1792;p64"/>
          <p:cNvGrpSpPr/>
          <p:nvPr/>
        </p:nvGrpSpPr>
        <p:grpSpPr>
          <a:xfrm>
            <a:off x="5650605" y="2654299"/>
            <a:ext cx="2414460" cy="1917701"/>
            <a:chOff x="5650605" y="2654299"/>
            <a:chExt cx="2414460" cy="1917701"/>
          </a:xfrm>
        </p:grpSpPr>
        <p:sp>
          <p:nvSpPr>
            <p:cNvPr id="1793" name="Google Shape;1793;p64"/>
            <p:cNvSpPr txBox="1"/>
            <p:nvPr/>
          </p:nvSpPr>
          <p:spPr>
            <a:xfrm>
              <a:off x="6976305" y="2654299"/>
              <a:ext cx="10887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2:1 MUX</a:t>
              </a:r>
              <a:endParaRPr i="1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4" name="Google Shape;1794;p64"/>
            <p:cNvCxnSpPr/>
            <p:nvPr/>
          </p:nvCxnSpPr>
          <p:spPr>
            <a:xfrm flipH="1">
              <a:off x="7385539" y="2989385"/>
              <a:ext cx="293076" cy="158261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95" name="Google Shape;1795;p64"/>
            <p:cNvCxnSpPr>
              <a:stCxn id="1793" idx="1"/>
            </p:cNvCxnSpPr>
            <p:nvPr/>
          </p:nvCxnSpPr>
          <p:spPr>
            <a:xfrm flipH="1">
              <a:off x="5650605" y="2854354"/>
              <a:ext cx="1325700" cy="2991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796" name="Google Shape;1796;p64"/>
          <p:cNvGrpSpPr/>
          <p:nvPr/>
        </p:nvGrpSpPr>
        <p:grpSpPr>
          <a:xfrm>
            <a:off x="1337505" y="5878146"/>
            <a:ext cx="4681122" cy="400110"/>
            <a:chOff x="1337505" y="5878146"/>
            <a:chExt cx="4681122" cy="400110"/>
          </a:xfrm>
        </p:grpSpPr>
        <p:cxnSp>
          <p:nvCxnSpPr>
            <p:cNvPr id="1797" name="Google Shape;1797;p64"/>
            <p:cNvCxnSpPr/>
            <p:nvPr/>
          </p:nvCxnSpPr>
          <p:spPr>
            <a:xfrm>
              <a:off x="3915507" y="6096000"/>
              <a:ext cx="210312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8" name="Google Shape;1798;p64"/>
            <p:cNvSpPr txBox="1"/>
            <p:nvPr/>
          </p:nvSpPr>
          <p:spPr>
            <a:xfrm>
              <a:off x="1337505" y="5878146"/>
              <a:ext cx="26575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How to implement this?</a:t>
              </a:r>
              <a:endParaRPr i="1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9" name="Google Shape;1799;p6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6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Load</a:t>
            </a:r>
            <a:endParaRPr/>
          </a:p>
        </p:txBody>
      </p:sp>
      <p:sp>
        <p:nvSpPr>
          <p:cNvPr id="1806" name="Google Shape;1806;p65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R[rt]←MEM[R[rs]+sign_ext(Imm16)];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sufficient?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 extend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imm16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Where’s MEM?</a:t>
            </a:r>
            <a:endParaRPr b="0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7" name="Google Shape;1807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8" name="Google Shape;1808;p65"/>
          <p:cNvGrpSpPr/>
          <p:nvPr/>
        </p:nvGrpSpPr>
        <p:grpSpPr>
          <a:xfrm>
            <a:off x="4023360" y="2286000"/>
            <a:ext cx="4869180" cy="4114800"/>
            <a:chOff x="4023360" y="2286000"/>
            <a:chExt cx="4869180" cy="4114800"/>
          </a:xfrm>
        </p:grpSpPr>
        <p:sp>
          <p:nvSpPr>
            <p:cNvPr id="1809" name="Google Shape;1809;p65"/>
            <p:cNvSpPr/>
            <p:nvPr/>
          </p:nvSpPr>
          <p:spPr>
            <a:xfrm>
              <a:off x="8502015" y="4114800"/>
              <a:ext cx="390525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810" name="Google Shape;1810;p65"/>
            <p:cNvSpPr/>
            <p:nvPr/>
          </p:nvSpPr>
          <p:spPr>
            <a:xfrm>
              <a:off x="7819390" y="3352800"/>
              <a:ext cx="103981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/>
            </a:p>
          </p:txBody>
        </p:sp>
        <p:sp>
          <p:nvSpPr>
            <p:cNvPr id="1811" name="Google Shape;1811;p65"/>
            <p:cNvSpPr/>
            <p:nvPr/>
          </p:nvSpPr>
          <p:spPr>
            <a:xfrm>
              <a:off x="4557200" y="4929554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65"/>
            <p:cNvSpPr/>
            <p:nvPr/>
          </p:nvSpPr>
          <p:spPr>
            <a:xfrm>
              <a:off x="4193540" y="3352800"/>
              <a:ext cx="876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/>
            </a:p>
          </p:txBody>
        </p:sp>
        <p:cxnSp>
          <p:nvCxnSpPr>
            <p:cNvPr id="1813" name="Google Shape;1813;p65"/>
            <p:cNvCxnSpPr/>
            <p:nvPr/>
          </p:nvCxnSpPr>
          <p:spPr>
            <a:xfrm flipH="1">
              <a:off x="4380865" y="4367213"/>
              <a:ext cx="88900" cy="1285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4" name="Google Shape;1814;p65"/>
            <p:cNvSpPr/>
            <p:nvPr/>
          </p:nvSpPr>
          <p:spPr>
            <a:xfrm>
              <a:off x="4233228" y="4467225"/>
              <a:ext cx="390525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1815" name="Google Shape;1815;p65"/>
            <p:cNvCxnSpPr/>
            <p:nvPr/>
          </p:nvCxnSpPr>
          <p:spPr>
            <a:xfrm flipH="1">
              <a:off x="7206615" y="419100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6" name="Google Shape;1816;p65"/>
            <p:cNvSpPr/>
            <p:nvPr/>
          </p:nvSpPr>
          <p:spPr>
            <a:xfrm>
              <a:off x="7054215" y="3886200"/>
              <a:ext cx="390525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817" name="Google Shape;1817;p65"/>
            <p:cNvSpPr/>
            <p:nvPr/>
          </p:nvSpPr>
          <p:spPr>
            <a:xfrm>
              <a:off x="6260465" y="388620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1818" name="Google Shape;1818;p65"/>
            <p:cNvCxnSpPr/>
            <p:nvPr/>
          </p:nvCxnSpPr>
          <p:spPr>
            <a:xfrm flipH="1" rot="10800000">
              <a:off x="6520815" y="472440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9" name="Google Shape;1819;p65"/>
            <p:cNvSpPr/>
            <p:nvPr/>
          </p:nvSpPr>
          <p:spPr>
            <a:xfrm>
              <a:off x="6365240" y="4848225"/>
              <a:ext cx="390525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6292215" y="441960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1821" name="Google Shape;1821;p65"/>
            <p:cNvCxnSpPr/>
            <p:nvPr/>
          </p:nvCxnSpPr>
          <p:spPr>
            <a:xfrm flipH="1" rot="10800000">
              <a:off x="5911215" y="373062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2" name="Google Shape;1822;p65"/>
            <p:cNvCxnSpPr/>
            <p:nvPr/>
          </p:nvCxnSpPr>
          <p:spPr>
            <a:xfrm flipH="1" rot="10800000">
              <a:off x="5161915" y="373062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3" name="Google Shape;1823;p65"/>
            <p:cNvSpPr/>
            <p:nvPr/>
          </p:nvSpPr>
          <p:spPr>
            <a:xfrm>
              <a:off x="5019040" y="3581400"/>
              <a:ext cx="2873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824" name="Google Shape;1824;p65"/>
            <p:cNvCxnSpPr/>
            <p:nvPr/>
          </p:nvCxnSpPr>
          <p:spPr>
            <a:xfrm flipH="1" rot="10800000">
              <a:off x="5542915" y="373062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5" name="Google Shape;1825;p65"/>
            <p:cNvSpPr/>
            <p:nvPr/>
          </p:nvSpPr>
          <p:spPr>
            <a:xfrm>
              <a:off x="5377815" y="3581400"/>
              <a:ext cx="2873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826" name="Google Shape;1826;p65"/>
            <p:cNvSpPr/>
            <p:nvPr/>
          </p:nvSpPr>
          <p:spPr>
            <a:xfrm>
              <a:off x="4957128" y="3957638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65"/>
            <p:cNvSpPr/>
            <p:nvPr/>
          </p:nvSpPr>
          <p:spPr>
            <a:xfrm>
              <a:off x="5414328" y="3957638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65"/>
            <p:cNvSpPr/>
            <p:nvPr/>
          </p:nvSpPr>
          <p:spPr>
            <a:xfrm>
              <a:off x="5795328" y="3957638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65"/>
            <p:cNvSpPr/>
            <p:nvPr/>
          </p:nvSpPr>
          <p:spPr>
            <a:xfrm>
              <a:off x="4957128" y="4343400"/>
              <a:ext cx="9525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/>
            </a:p>
          </p:txBody>
        </p:sp>
        <p:sp>
          <p:nvSpPr>
            <p:cNvPr id="1830" name="Google Shape;1830;p65"/>
            <p:cNvSpPr/>
            <p:nvPr/>
          </p:nvSpPr>
          <p:spPr>
            <a:xfrm>
              <a:off x="5377815" y="335280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5209540" y="259080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5786983" y="335280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4777740" y="259080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6089015" y="5207000"/>
              <a:ext cx="355600" cy="1041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65"/>
            <p:cNvSpPr/>
            <p:nvPr/>
          </p:nvSpPr>
          <p:spPr>
            <a:xfrm rot="5400000">
              <a:off x="5824697" y="5507831"/>
              <a:ext cx="9080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ZeroExt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6597015" y="5686425"/>
              <a:ext cx="390525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1837" name="Google Shape;1837;p65"/>
            <p:cNvCxnSpPr/>
            <p:nvPr/>
          </p:nvCxnSpPr>
          <p:spPr>
            <a:xfrm flipH="1">
              <a:off x="6749415" y="558482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8" name="Google Shape;1838;p65"/>
            <p:cNvCxnSpPr/>
            <p:nvPr/>
          </p:nvCxnSpPr>
          <p:spPr>
            <a:xfrm flipH="1">
              <a:off x="5669915" y="5586413"/>
              <a:ext cx="88900" cy="1285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9" name="Google Shape;1839;p65"/>
            <p:cNvSpPr/>
            <p:nvPr/>
          </p:nvSpPr>
          <p:spPr>
            <a:xfrm>
              <a:off x="5454015" y="5686425"/>
              <a:ext cx="390525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4539615" y="541020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7359015" y="5867400"/>
              <a:ext cx="9096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5225415" y="3019425"/>
              <a:ext cx="2873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4844415" y="3019425"/>
              <a:ext cx="2873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4768215" y="3048000"/>
              <a:ext cx="838200" cy="304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909" y="120000"/>
                  </a:lnTo>
                  <a:lnTo>
                    <a:pt x="10909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65"/>
            <p:cNvSpPr/>
            <p:nvPr/>
          </p:nvSpPr>
          <p:spPr>
            <a:xfrm>
              <a:off x="4768215" y="396240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65"/>
            <p:cNvSpPr/>
            <p:nvPr/>
          </p:nvSpPr>
          <p:spPr>
            <a:xfrm>
              <a:off x="7076440" y="4660900"/>
              <a:ext cx="2873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7076440" y="5440363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7130415" y="4572000"/>
              <a:ext cx="304800" cy="12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5000"/>
                  </a:lnTo>
                  <a:lnTo>
                    <a:pt x="120000" y="15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9" name="Google Shape;1849;p65"/>
            <p:cNvGrpSpPr/>
            <p:nvPr/>
          </p:nvGrpSpPr>
          <p:grpSpPr>
            <a:xfrm>
              <a:off x="7940040" y="3962400"/>
              <a:ext cx="485775" cy="1143000"/>
              <a:chOff x="4009" y="2304"/>
              <a:chExt cx="306" cy="720"/>
            </a:xfrm>
          </p:grpSpPr>
          <p:sp>
            <p:nvSpPr>
              <p:cNvPr id="1850" name="Google Shape;1850;p65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65"/>
              <p:cNvSpPr/>
              <p:nvPr/>
            </p:nvSpPr>
            <p:spPr>
              <a:xfrm rot="5400000">
                <a:off x="4016" y="2582"/>
                <a:ext cx="33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1852" name="Google Shape;1852;p65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53" name="Google Shape;1853;p65"/>
            <p:cNvCxnSpPr/>
            <p:nvPr/>
          </p:nvCxnSpPr>
          <p:spPr>
            <a:xfrm>
              <a:off x="4996815" y="289560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4" name="Google Shape;1854;p65"/>
            <p:cNvCxnSpPr/>
            <p:nvPr/>
          </p:nvCxnSpPr>
          <p:spPr>
            <a:xfrm>
              <a:off x="5377815" y="289560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5" name="Google Shape;1855;p65"/>
            <p:cNvSpPr/>
            <p:nvPr/>
          </p:nvSpPr>
          <p:spPr>
            <a:xfrm>
              <a:off x="4463415" y="2667000"/>
              <a:ext cx="304800" cy="533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6" name="Google Shape;1856;p65"/>
            <p:cNvCxnSpPr/>
            <p:nvPr/>
          </p:nvCxnSpPr>
          <p:spPr>
            <a:xfrm>
              <a:off x="4920615" y="373380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7" name="Google Shape;1857;p65"/>
            <p:cNvCxnSpPr/>
            <p:nvPr/>
          </p:nvCxnSpPr>
          <p:spPr>
            <a:xfrm>
              <a:off x="5225415" y="335280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8" name="Google Shape;1858;p65"/>
            <p:cNvCxnSpPr/>
            <p:nvPr/>
          </p:nvCxnSpPr>
          <p:spPr>
            <a:xfrm>
              <a:off x="5606415" y="365760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9" name="Google Shape;1859;p65"/>
            <p:cNvCxnSpPr/>
            <p:nvPr/>
          </p:nvCxnSpPr>
          <p:spPr>
            <a:xfrm>
              <a:off x="5987415" y="365760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0" name="Google Shape;1860;p65"/>
            <p:cNvSpPr/>
            <p:nvPr/>
          </p:nvSpPr>
          <p:spPr>
            <a:xfrm>
              <a:off x="5781040" y="3581400"/>
              <a:ext cx="2873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861" name="Google Shape;1861;p65"/>
            <p:cNvCxnSpPr/>
            <p:nvPr/>
          </p:nvCxnSpPr>
          <p:spPr>
            <a:xfrm>
              <a:off x="6216015" y="426720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2" name="Google Shape;1862;p65"/>
            <p:cNvCxnSpPr/>
            <p:nvPr/>
          </p:nvCxnSpPr>
          <p:spPr>
            <a:xfrm flipH="1">
              <a:off x="8273415" y="3810000"/>
              <a:ext cx="3175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3" name="Google Shape;1863;p65"/>
            <p:cNvCxnSpPr/>
            <p:nvPr/>
          </p:nvCxnSpPr>
          <p:spPr>
            <a:xfrm>
              <a:off x="6216015" y="480060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4" name="Google Shape;1864;p65"/>
            <p:cNvCxnSpPr/>
            <p:nvPr/>
          </p:nvCxnSpPr>
          <p:spPr>
            <a:xfrm>
              <a:off x="7435215" y="495300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5" name="Google Shape;1865;p65"/>
            <p:cNvCxnSpPr/>
            <p:nvPr/>
          </p:nvCxnSpPr>
          <p:spPr>
            <a:xfrm>
              <a:off x="6444615" y="563880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6" name="Google Shape;1866;p65"/>
            <p:cNvCxnSpPr/>
            <p:nvPr/>
          </p:nvCxnSpPr>
          <p:spPr>
            <a:xfrm>
              <a:off x="5377815" y="563880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7" name="Google Shape;1867;p65"/>
            <p:cNvCxnSpPr/>
            <p:nvPr/>
          </p:nvCxnSpPr>
          <p:spPr>
            <a:xfrm flipH="1">
              <a:off x="4996815" y="480060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8" name="Google Shape;1868;p65"/>
            <p:cNvCxnSpPr/>
            <p:nvPr/>
          </p:nvCxnSpPr>
          <p:spPr>
            <a:xfrm>
              <a:off x="5073015" y="480060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9" name="Google Shape;1869;p65"/>
            <p:cNvCxnSpPr/>
            <p:nvPr/>
          </p:nvCxnSpPr>
          <p:spPr>
            <a:xfrm>
              <a:off x="5073015" y="495300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0" name="Google Shape;1870;p65"/>
            <p:cNvCxnSpPr/>
            <p:nvPr/>
          </p:nvCxnSpPr>
          <p:spPr>
            <a:xfrm rot="10800000">
              <a:off x="7282815" y="5715000"/>
              <a:ext cx="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71" name="Google Shape;1871;p65"/>
            <p:cNvCxnSpPr/>
            <p:nvPr/>
          </p:nvCxnSpPr>
          <p:spPr>
            <a:xfrm flipH="1">
              <a:off x="8654415" y="441960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2" name="Google Shape;1872;p65"/>
            <p:cNvSpPr/>
            <p:nvPr/>
          </p:nvSpPr>
          <p:spPr>
            <a:xfrm>
              <a:off x="4023360" y="2286000"/>
              <a:ext cx="9429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65"/>
            <p:cNvSpPr/>
            <p:nvPr/>
          </p:nvSpPr>
          <p:spPr>
            <a:xfrm>
              <a:off x="4234815" y="4419600"/>
              <a:ext cx="4648200" cy="1981200"/>
            </a:xfrm>
            <a:custGeom>
              <a:rect b="b" l="l" r="r" t="t"/>
              <a:pathLst>
                <a:path extrusionOk="0" h="120000" w="120000">
                  <a:moveTo>
                    <a:pt x="108196" y="4615"/>
                  </a:moveTo>
                  <a:lnTo>
                    <a:pt x="120000" y="4615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377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4" name="Google Shape;1874;p6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66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R[rt]←MEM[R[rs]+sign_ext(Imm16)];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control signals: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ExtOp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MemWr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MemtoReg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1" name="Google Shape;1881;p66"/>
          <p:cNvSpPr/>
          <p:nvPr/>
        </p:nvSpPr>
        <p:spPr>
          <a:xfrm>
            <a:off x="1588008" y="4373880"/>
            <a:ext cx="6248400" cy="2057400"/>
          </a:xfrm>
          <a:custGeom>
            <a:rect b="b" l="l" r="r" t="t"/>
            <a:pathLst>
              <a:path extrusionOk="0" h="120000" w="120000">
                <a:moveTo>
                  <a:pt x="117073" y="40000"/>
                </a:moveTo>
                <a:lnTo>
                  <a:pt x="120000" y="4000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1024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2" name="Google Shape;1882;p66"/>
          <p:cNvGrpSpPr/>
          <p:nvPr/>
        </p:nvGrpSpPr>
        <p:grpSpPr>
          <a:xfrm>
            <a:off x="4928768" y="2926080"/>
            <a:ext cx="2173557" cy="3381377"/>
            <a:chOff x="4928768" y="2926080"/>
            <a:chExt cx="2173557" cy="3381377"/>
          </a:xfrm>
        </p:grpSpPr>
        <p:sp>
          <p:nvSpPr>
            <p:cNvPr id="1883" name="Google Shape;1883;p66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66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sp>
          <p:nvSpPr>
            <p:cNvPr id="1885" name="Google Shape;1885;p66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1886" name="Google Shape;1886;p66"/>
            <p:cNvCxnSpPr/>
            <p:nvPr/>
          </p:nvCxnSpPr>
          <p:spPr>
            <a:xfrm flipH="1" rot="10800000">
              <a:off x="6223508" y="3307080"/>
              <a:ext cx="12700" cy="1846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887" name="Google Shape;1887;p66"/>
            <p:cNvSpPr/>
            <p:nvPr/>
          </p:nvSpPr>
          <p:spPr>
            <a:xfrm>
              <a:off x="5669280" y="2926080"/>
              <a:ext cx="1041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MemWr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66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66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66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66"/>
            <p:cNvSpPr/>
            <p:nvPr/>
          </p:nvSpPr>
          <p:spPr>
            <a:xfrm>
              <a:off x="5939346" y="5515292"/>
              <a:ext cx="1095375" cy="592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cxnSp>
          <p:nvCxnSpPr>
            <p:cNvPr id="1892" name="Google Shape;1892;p66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3" name="Google Shape;1893;p66"/>
            <p:cNvCxnSpPr/>
            <p:nvPr/>
          </p:nvCxnSpPr>
          <p:spPr>
            <a:xfrm>
              <a:off x="5398008" y="53644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94" name="Google Shape;1894;p66"/>
            <p:cNvSpPr txBox="1"/>
            <p:nvPr/>
          </p:nvSpPr>
          <p:spPr>
            <a:xfrm>
              <a:off x="4928768" y="5143904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???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5" name="Google Shape;189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Load</a:t>
            </a:r>
            <a:endParaRPr/>
          </a:p>
        </p:txBody>
      </p:sp>
      <p:sp>
        <p:nvSpPr>
          <p:cNvPr id="1896" name="Google Shape;1896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66"/>
          <p:cNvSpPr/>
          <p:nvPr/>
        </p:nvSpPr>
        <p:spPr>
          <a:xfrm>
            <a:off x="5855208" y="4145280"/>
            <a:ext cx="39052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898" name="Google Shape;1898;p66"/>
          <p:cNvSpPr/>
          <p:nvPr/>
        </p:nvSpPr>
        <p:spPr>
          <a:xfrm>
            <a:off x="5166360" y="2532380"/>
            <a:ext cx="914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ALUctr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66"/>
          <p:cNvSpPr/>
          <p:nvPr/>
        </p:nvSpPr>
        <p:spPr>
          <a:xfrm>
            <a:off x="1920880" y="4847120"/>
            <a:ext cx="55945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66"/>
          <p:cNvSpPr/>
          <p:nvPr/>
        </p:nvSpPr>
        <p:spPr>
          <a:xfrm>
            <a:off x="1424496" y="4002405"/>
            <a:ext cx="720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/>
          </a:p>
        </p:txBody>
      </p:sp>
      <p:sp>
        <p:nvSpPr>
          <p:cNvPr id="1901" name="Google Shape;1901;p66"/>
          <p:cNvSpPr/>
          <p:nvPr/>
        </p:nvSpPr>
        <p:spPr>
          <a:xfrm>
            <a:off x="1546733" y="3307080"/>
            <a:ext cx="876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RegWr</a:t>
            </a:r>
            <a:endParaRPr/>
          </a:p>
        </p:txBody>
      </p:sp>
      <p:cxnSp>
        <p:nvCxnSpPr>
          <p:cNvPr id="1902" name="Google Shape;1902;p66"/>
          <p:cNvCxnSpPr/>
          <p:nvPr/>
        </p:nvCxnSpPr>
        <p:spPr>
          <a:xfrm flipH="1">
            <a:off x="1734058" y="4321492"/>
            <a:ext cx="88900" cy="128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3" name="Google Shape;1903;p66"/>
          <p:cNvSpPr/>
          <p:nvPr/>
        </p:nvSpPr>
        <p:spPr>
          <a:xfrm>
            <a:off x="1586421" y="4421505"/>
            <a:ext cx="39052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cxnSp>
        <p:nvCxnSpPr>
          <p:cNvPr id="1904" name="Google Shape;1904;p66"/>
          <p:cNvCxnSpPr/>
          <p:nvPr/>
        </p:nvCxnSpPr>
        <p:spPr>
          <a:xfrm flipH="1">
            <a:off x="4559808" y="4145280"/>
            <a:ext cx="88900" cy="130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5" name="Google Shape;1905;p66"/>
          <p:cNvSpPr/>
          <p:nvPr/>
        </p:nvSpPr>
        <p:spPr>
          <a:xfrm>
            <a:off x="4407408" y="3840480"/>
            <a:ext cx="39052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06" name="Google Shape;1906;p66"/>
          <p:cNvSpPr/>
          <p:nvPr/>
        </p:nvSpPr>
        <p:spPr>
          <a:xfrm>
            <a:off x="3613658" y="3840480"/>
            <a:ext cx="7175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endParaRPr/>
          </a:p>
        </p:txBody>
      </p:sp>
      <p:cxnSp>
        <p:nvCxnSpPr>
          <p:cNvPr id="1907" name="Google Shape;1907;p66"/>
          <p:cNvCxnSpPr/>
          <p:nvPr/>
        </p:nvCxnSpPr>
        <p:spPr>
          <a:xfrm flipH="1" rot="10800000">
            <a:off x="3874008" y="4678680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8" name="Google Shape;1908;p66"/>
          <p:cNvSpPr/>
          <p:nvPr/>
        </p:nvSpPr>
        <p:spPr>
          <a:xfrm>
            <a:off x="3718433" y="4802505"/>
            <a:ext cx="39052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09" name="Google Shape;1909;p66"/>
          <p:cNvSpPr/>
          <p:nvPr/>
        </p:nvSpPr>
        <p:spPr>
          <a:xfrm>
            <a:off x="3645408" y="4373880"/>
            <a:ext cx="703263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/>
          </a:p>
        </p:txBody>
      </p:sp>
      <p:cxnSp>
        <p:nvCxnSpPr>
          <p:cNvPr id="1910" name="Google Shape;1910;p66"/>
          <p:cNvCxnSpPr/>
          <p:nvPr/>
        </p:nvCxnSpPr>
        <p:spPr>
          <a:xfrm flipH="1" rot="10800000">
            <a:off x="3264408" y="3684905"/>
            <a:ext cx="139700" cy="155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1" name="Google Shape;1911;p66"/>
          <p:cNvCxnSpPr/>
          <p:nvPr/>
        </p:nvCxnSpPr>
        <p:spPr>
          <a:xfrm flipH="1" rot="10800000">
            <a:off x="2515108" y="3684905"/>
            <a:ext cx="139700" cy="155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2" name="Google Shape;1912;p66"/>
          <p:cNvSpPr/>
          <p:nvPr/>
        </p:nvSpPr>
        <p:spPr>
          <a:xfrm>
            <a:off x="2372233" y="3535680"/>
            <a:ext cx="2873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913" name="Google Shape;1913;p66"/>
          <p:cNvCxnSpPr/>
          <p:nvPr/>
        </p:nvCxnSpPr>
        <p:spPr>
          <a:xfrm flipH="1" rot="10800000">
            <a:off x="2896108" y="3684905"/>
            <a:ext cx="139700" cy="155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4" name="Google Shape;1914;p66"/>
          <p:cNvSpPr/>
          <p:nvPr/>
        </p:nvSpPr>
        <p:spPr>
          <a:xfrm>
            <a:off x="2731008" y="3535680"/>
            <a:ext cx="2873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915" name="Google Shape;1915;p66"/>
          <p:cNvSpPr/>
          <p:nvPr/>
        </p:nvSpPr>
        <p:spPr>
          <a:xfrm>
            <a:off x="2310321" y="3911917"/>
            <a:ext cx="475901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66"/>
          <p:cNvSpPr/>
          <p:nvPr/>
        </p:nvSpPr>
        <p:spPr>
          <a:xfrm>
            <a:off x="2767521" y="3911917"/>
            <a:ext cx="413576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66"/>
          <p:cNvSpPr/>
          <p:nvPr/>
        </p:nvSpPr>
        <p:spPr>
          <a:xfrm>
            <a:off x="3148521" y="3911917"/>
            <a:ext cx="407164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66"/>
          <p:cNvSpPr/>
          <p:nvPr/>
        </p:nvSpPr>
        <p:spPr>
          <a:xfrm>
            <a:off x="2310321" y="4297680"/>
            <a:ext cx="952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RegFile</a:t>
            </a:r>
            <a:endParaRPr/>
          </a:p>
        </p:txBody>
      </p:sp>
      <p:sp>
        <p:nvSpPr>
          <p:cNvPr id="1919" name="Google Shape;1919;p66"/>
          <p:cNvSpPr/>
          <p:nvPr/>
        </p:nvSpPr>
        <p:spPr>
          <a:xfrm>
            <a:off x="2731008" y="3307080"/>
            <a:ext cx="349556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66"/>
          <p:cNvSpPr/>
          <p:nvPr/>
        </p:nvSpPr>
        <p:spPr>
          <a:xfrm>
            <a:off x="2562733" y="2545080"/>
            <a:ext cx="34053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66"/>
          <p:cNvSpPr/>
          <p:nvPr/>
        </p:nvSpPr>
        <p:spPr>
          <a:xfrm>
            <a:off x="3140176" y="3307080"/>
            <a:ext cx="34053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66"/>
          <p:cNvSpPr/>
          <p:nvPr/>
        </p:nvSpPr>
        <p:spPr>
          <a:xfrm>
            <a:off x="2130933" y="2545080"/>
            <a:ext cx="38134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p66"/>
          <p:cNvSpPr/>
          <p:nvPr/>
        </p:nvSpPr>
        <p:spPr>
          <a:xfrm>
            <a:off x="1207008" y="2545080"/>
            <a:ext cx="9429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RegDst</a:t>
            </a:r>
            <a:endParaRPr/>
          </a:p>
        </p:txBody>
      </p:sp>
      <p:sp>
        <p:nvSpPr>
          <p:cNvPr id="1924" name="Google Shape;1924;p66"/>
          <p:cNvSpPr/>
          <p:nvPr/>
        </p:nvSpPr>
        <p:spPr>
          <a:xfrm>
            <a:off x="3442208" y="5085080"/>
            <a:ext cx="355600" cy="1041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66"/>
          <p:cNvSpPr/>
          <p:nvPr/>
        </p:nvSpPr>
        <p:spPr>
          <a:xfrm rot="5400000">
            <a:off x="3095339" y="5419249"/>
            <a:ext cx="10826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p66"/>
          <p:cNvSpPr/>
          <p:nvPr/>
        </p:nvSpPr>
        <p:spPr>
          <a:xfrm>
            <a:off x="3950208" y="5640705"/>
            <a:ext cx="39052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cxnSp>
        <p:nvCxnSpPr>
          <p:cNvPr id="1927" name="Google Shape;1927;p66"/>
          <p:cNvCxnSpPr/>
          <p:nvPr/>
        </p:nvCxnSpPr>
        <p:spPr>
          <a:xfrm flipH="1">
            <a:off x="4102608" y="5539105"/>
            <a:ext cx="88900" cy="130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8" name="Google Shape;1928;p66"/>
          <p:cNvCxnSpPr/>
          <p:nvPr/>
        </p:nvCxnSpPr>
        <p:spPr>
          <a:xfrm flipH="1">
            <a:off x="3023108" y="5540692"/>
            <a:ext cx="88900" cy="1285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9" name="Google Shape;1929;p66"/>
          <p:cNvSpPr/>
          <p:nvPr/>
        </p:nvSpPr>
        <p:spPr>
          <a:xfrm>
            <a:off x="2807208" y="5640705"/>
            <a:ext cx="39052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930" name="Google Shape;1930;p66"/>
          <p:cNvSpPr/>
          <p:nvPr/>
        </p:nvSpPr>
        <p:spPr>
          <a:xfrm>
            <a:off x="1892808" y="5364480"/>
            <a:ext cx="911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imm16</a:t>
            </a:r>
            <a:endParaRPr/>
          </a:p>
        </p:txBody>
      </p:sp>
      <p:sp>
        <p:nvSpPr>
          <p:cNvPr id="1931" name="Google Shape;1931;p66"/>
          <p:cNvSpPr/>
          <p:nvPr/>
        </p:nvSpPr>
        <p:spPr>
          <a:xfrm>
            <a:off x="4178808" y="5974080"/>
            <a:ext cx="9096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ALUSrc</a:t>
            </a:r>
            <a:endParaRPr/>
          </a:p>
        </p:txBody>
      </p:sp>
      <p:sp>
        <p:nvSpPr>
          <p:cNvPr id="1932" name="Google Shape;1932;p66"/>
          <p:cNvSpPr/>
          <p:nvPr/>
        </p:nvSpPr>
        <p:spPr>
          <a:xfrm>
            <a:off x="2502408" y="6050280"/>
            <a:ext cx="809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ExtOp</a:t>
            </a:r>
            <a:endParaRPr sz="2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3" name="Google Shape;1933;p66"/>
          <p:cNvGrpSpPr/>
          <p:nvPr/>
        </p:nvGrpSpPr>
        <p:grpSpPr>
          <a:xfrm>
            <a:off x="2121408" y="2973705"/>
            <a:ext cx="838200" cy="336550"/>
            <a:chOff x="2640" y="1422"/>
            <a:chExt cx="528" cy="212"/>
          </a:xfrm>
        </p:grpSpPr>
        <p:sp>
          <p:nvSpPr>
            <p:cNvPr id="1934" name="Google Shape;1934;p66"/>
            <p:cNvSpPr/>
            <p:nvPr/>
          </p:nvSpPr>
          <p:spPr>
            <a:xfrm>
              <a:off x="2928" y="1422"/>
              <a:ext cx="18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688" y="1422"/>
              <a:ext cx="18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2640" y="1440"/>
              <a:ext cx="528" cy="1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909" y="120000"/>
                  </a:lnTo>
                  <a:lnTo>
                    <a:pt x="10909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7" name="Google Shape;1937;p66"/>
          <p:cNvSpPr/>
          <p:nvPr/>
        </p:nvSpPr>
        <p:spPr>
          <a:xfrm>
            <a:off x="2121408" y="3916680"/>
            <a:ext cx="1447800" cy="990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8" name="Google Shape;1938;p66"/>
          <p:cNvGrpSpPr/>
          <p:nvPr/>
        </p:nvGrpSpPr>
        <p:grpSpPr>
          <a:xfrm>
            <a:off x="4429633" y="4526280"/>
            <a:ext cx="358775" cy="1219200"/>
            <a:chOff x="3518" y="2640"/>
            <a:chExt cx="226" cy="768"/>
          </a:xfrm>
        </p:grpSpPr>
        <p:sp>
          <p:nvSpPr>
            <p:cNvPr id="1939" name="Google Shape;1939;p66"/>
            <p:cNvSpPr/>
            <p:nvPr/>
          </p:nvSpPr>
          <p:spPr>
            <a:xfrm>
              <a:off x="3518" y="2696"/>
              <a:ext cx="18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3518" y="3187"/>
              <a:ext cx="18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552" y="2640"/>
              <a:ext cx="192" cy="76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5000"/>
                  </a:lnTo>
                  <a:lnTo>
                    <a:pt x="120000" y="15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2" name="Google Shape;1942;p66"/>
          <p:cNvGrpSpPr/>
          <p:nvPr/>
        </p:nvGrpSpPr>
        <p:grpSpPr>
          <a:xfrm>
            <a:off x="5293233" y="3916680"/>
            <a:ext cx="485775" cy="1143000"/>
            <a:chOff x="4009" y="2304"/>
            <a:chExt cx="306" cy="720"/>
          </a:xfrm>
        </p:grpSpPr>
        <p:sp>
          <p:nvSpPr>
            <p:cNvPr id="1943" name="Google Shape;1943;p66"/>
            <p:cNvSpPr/>
            <p:nvPr/>
          </p:nvSpPr>
          <p:spPr>
            <a:xfrm>
              <a:off x="4009" y="2322"/>
              <a:ext cx="11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66"/>
            <p:cNvSpPr/>
            <p:nvPr/>
          </p:nvSpPr>
          <p:spPr>
            <a:xfrm rot="5400000">
              <a:off x="4016" y="2581"/>
              <a:ext cx="33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4032" y="2304"/>
              <a:ext cx="283" cy="72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1428"/>
                  </a:lnTo>
                  <a:lnTo>
                    <a:pt x="24000" y="60000"/>
                  </a:lnTo>
                  <a:lnTo>
                    <a:pt x="0" y="68571"/>
                  </a:lnTo>
                  <a:lnTo>
                    <a:pt x="0" y="120000"/>
                  </a:lnTo>
                  <a:lnTo>
                    <a:pt x="120000" y="85714"/>
                  </a:lnTo>
                  <a:lnTo>
                    <a:pt x="120000" y="3428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6" name="Google Shape;1946;p66"/>
          <p:cNvGrpSpPr/>
          <p:nvPr/>
        </p:nvGrpSpPr>
        <p:grpSpPr>
          <a:xfrm>
            <a:off x="6858000" y="2560320"/>
            <a:ext cx="1323975" cy="3337560"/>
            <a:chOff x="6858000" y="2560320"/>
            <a:chExt cx="1323975" cy="3337560"/>
          </a:xfrm>
        </p:grpSpPr>
        <p:cxnSp>
          <p:nvCxnSpPr>
            <p:cNvPr id="1947" name="Google Shape;1947;p66"/>
            <p:cNvCxnSpPr/>
            <p:nvPr/>
          </p:nvCxnSpPr>
          <p:spPr>
            <a:xfrm rot="10800000">
              <a:off x="7531608" y="2926080"/>
              <a:ext cx="0" cy="1482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948" name="Google Shape;1948;p66"/>
            <p:cNvSpPr/>
            <p:nvPr/>
          </p:nvSpPr>
          <p:spPr>
            <a:xfrm>
              <a:off x="6858000" y="2560320"/>
              <a:ext cx="13239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MemtoReg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9" name="Google Shape;1949;p66"/>
            <p:cNvGrpSpPr/>
            <p:nvPr/>
          </p:nvGrpSpPr>
          <p:grpSpPr>
            <a:xfrm>
              <a:off x="7325233" y="4297680"/>
              <a:ext cx="358775" cy="1600200"/>
              <a:chOff x="7325233" y="4297680"/>
              <a:chExt cx="358775" cy="1600200"/>
            </a:xfrm>
          </p:grpSpPr>
          <p:sp>
            <p:nvSpPr>
              <p:cNvPr id="1950" name="Google Shape;1950;p66"/>
              <p:cNvSpPr/>
              <p:nvPr/>
            </p:nvSpPr>
            <p:spPr>
              <a:xfrm>
                <a:off x="7379208" y="4297680"/>
                <a:ext cx="304800" cy="1600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2857"/>
                    </a:lnTo>
                    <a:lnTo>
                      <a:pt x="120000" y="1714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66"/>
              <p:cNvSpPr/>
              <p:nvPr/>
            </p:nvSpPr>
            <p:spPr>
              <a:xfrm>
                <a:off x="7325233" y="4421505"/>
                <a:ext cx="287338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952" name="Google Shape;1952;p66"/>
              <p:cNvSpPr/>
              <p:nvPr/>
            </p:nvSpPr>
            <p:spPr>
              <a:xfrm>
                <a:off x="7325233" y="5412105"/>
                <a:ext cx="287338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cxnSp>
        <p:nvCxnSpPr>
          <p:cNvPr id="1953" name="Google Shape;1953;p66"/>
          <p:cNvCxnSpPr/>
          <p:nvPr/>
        </p:nvCxnSpPr>
        <p:spPr>
          <a:xfrm>
            <a:off x="2350008" y="2849880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4" name="Google Shape;1954;p66"/>
          <p:cNvCxnSpPr/>
          <p:nvPr/>
        </p:nvCxnSpPr>
        <p:spPr>
          <a:xfrm>
            <a:off x="2731008" y="2849880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5" name="Google Shape;1955;p66"/>
          <p:cNvSpPr/>
          <p:nvPr/>
        </p:nvSpPr>
        <p:spPr>
          <a:xfrm>
            <a:off x="1816608" y="292608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6" name="Google Shape;1956;p66"/>
          <p:cNvCxnSpPr/>
          <p:nvPr/>
        </p:nvCxnSpPr>
        <p:spPr>
          <a:xfrm>
            <a:off x="2273808" y="368808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7" name="Google Shape;1957;p66"/>
          <p:cNvCxnSpPr/>
          <p:nvPr/>
        </p:nvCxnSpPr>
        <p:spPr>
          <a:xfrm>
            <a:off x="2578608" y="330708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8" name="Google Shape;1958;p66"/>
          <p:cNvCxnSpPr/>
          <p:nvPr/>
        </p:nvCxnSpPr>
        <p:spPr>
          <a:xfrm>
            <a:off x="2959608" y="361188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9" name="Google Shape;1959;p66"/>
          <p:cNvCxnSpPr/>
          <p:nvPr/>
        </p:nvCxnSpPr>
        <p:spPr>
          <a:xfrm>
            <a:off x="3340608" y="361188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0" name="Google Shape;1960;p66"/>
          <p:cNvSpPr/>
          <p:nvPr/>
        </p:nvSpPr>
        <p:spPr>
          <a:xfrm>
            <a:off x="3134233" y="3535680"/>
            <a:ext cx="2873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961" name="Google Shape;1961;p66"/>
          <p:cNvCxnSpPr/>
          <p:nvPr/>
        </p:nvCxnSpPr>
        <p:spPr>
          <a:xfrm>
            <a:off x="3569208" y="4221480"/>
            <a:ext cx="17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2" name="Google Shape;1962;p66"/>
          <p:cNvCxnSpPr/>
          <p:nvPr/>
        </p:nvCxnSpPr>
        <p:spPr>
          <a:xfrm>
            <a:off x="5626608" y="288798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3" name="Google Shape;1963;p66"/>
          <p:cNvCxnSpPr/>
          <p:nvPr/>
        </p:nvCxnSpPr>
        <p:spPr>
          <a:xfrm>
            <a:off x="3569208" y="475488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4" name="Google Shape;1964;p66"/>
          <p:cNvCxnSpPr/>
          <p:nvPr/>
        </p:nvCxnSpPr>
        <p:spPr>
          <a:xfrm>
            <a:off x="4788408" y="4907280"/>
            <a:ext cx="53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5" name="Google Shape;1965;p66"/>
          <p:cNvCxnSpPr/>
          <p:nvPr/>
        </p:nvCxnSpPr>
        <p:spPr>
          <a:xfrm>
            <a:off x="3797808" y="5593080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6" name="Google Shape;1966;p66"/>
          <p:cNvCxnSpPr/>
          <p:nvPr/>
        </p:nvCxnSpPr>
        <p:spPr>
          <a:xfrm>
            <a:off x="2731008" y="5593080"/>
            <a:ext cx="68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7" name="Google Shape;1967;p66"/>
          <p:cNvCxnSpPr/>
          <p:nvPr/>
        </p:nvCxnSpPr>
        <p:spPr>
          <a:xfrm flipH="1">
            <a:off x="2350008" y="4754880"/>
            <a:ext cx="762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8" name="Google Shape;1968;p66"/>
          <p:cNvCxnSpPr/>
          <p:nvPr/>
        </p:nvCxnSpPr>
        <p:spPr>
          <a:xfrm>
            <a:off x="2426208" y="4754880"/>
            <a:ext cx="762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9" name="Google Shape;1969;p66"/>
          <p:cNvCxnSpPr/>
          <p:nvPr/>
        </p:nvCxnSpPr>
        <p:spPr>
          <a:xfrm>
            <a:off x="2426208" y="490728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0" name="Google Shape;1970;p66"/>
          <p:cNvCxnSpPr/>
          <p:nvPr/>
        </p:nvCxnSpPr>
        <p:spPr>
          <a:xfrm rot="10800000">
            <a:off x="3645408" y="6126480"/>
            <a:ext cx="0" cy="13716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1" name="Google Shape;1971;p66"/>
          <p:cNvCxnSpPr/>
          <p:nvPr/>
        </p:nvCxnSpPr>
        <p:spPr>
          <a:xfrm rot="10800000">
            <a:off x="4636008" y="566928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72" name="Google Shape;1972;p66"/>
          <p:cNvGrpSpPr/>
          <p:nvPr/>
        </p:nvGrpSpPr>
        <p:grpSpPr>
          <a:xfrm>
            <a:off x="5520246" y="5283517"/>
            <a:ext cx="411162" cy="842963"/>
            <a:chOff x="5520246" y="5283517"/>
            <a:chExt cx="411162" cy="842963"/>
          </a:xfrm>
        </p:grpSpPr>
        <p:cxnSp>
          <p:nvCxnSpPr>
            <p:cNvPr id="1973" name="Google Shape;1973;p66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4" name="Google Shape;1974;p66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975" name="Google Shape;1975;p66"/>
          <p:cNvCxnSpPr/>
          <p:nvPr/>
        </p:nvCxnSpPr>
        <p:spPr>
          <a:xfrm>
            <a:off x="5779008" y="4526280"/>
            <a:ext cx="160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6" name="Google Shape;1976;p66"/>
          <p:cNvCxnSpPr/>
          <p:nvPr/>
        </p:nvCxnSpPr>
        <p:spPr>
          <a:xfrm>
            <a:off x="6769608" y="452628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7" name="Google Shape;1977;p66"/>
          <p:cNvCxnSpPr/>
          <p:nvPr/>
        </p:nvCxnSpPr>
        <p:spPr>
          <a:xfrm flipH="1">
            <a:off x="6007608" y="4450080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78" name="Google Shape;1978;p66"/>
          <p:cNvGrpSpPr/>
          <p:nvPr/>
        </p:nvGrpSpPr>
        <p:grpSpPr>
          <a:xfrm>
            <a:off x="5931408" y="5669280"/>
            <a:ext cx="1447800" cy="457200"/>
            <a:chOff x="5931408" y="5669280"/>
            <a:chExt cx="1447800" cy="457200"/>
          </a:xfrm>
        </p:grpSpPr>
        <p:cxnSp>
          <p:nvCxnSpPr>
            <p:cNvPr id="1979" name="Google Shape;1979;p66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0" name="Google Shape;1980;p66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981" name="Google Shape;1981;p66"/>
          <p:cNvCxnSpPr/>
          <p:nvPr/>
        </p:nvCxnSpPr>
        <p:spPr>
          <a:xfrm rot="10800000">
            <a:off x="3331082" y="6263640"/>
            <a:ext cx="32004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2" name="Google Shape;1982;p66"/>
          <p:cNvGrpSpPr/>
          <p:nvPr/>
        </p:nvGrpSpPr>
        <p:grpSpPr>
          <a:xfrm>
            <a:off x="0" y="5474988"/>
            <a:ext cx="3291840" cy="1015663"/>
            <a:chOff x="0" y="5474988"/>
            <a:chExt cx="3291840" cy="1015663"/>
          </a:xfrm>
        </p:grpSpPr>
        <p:cxnSp>
          <p:nvCxnSpPr>
            <p:cNvPr id="1983" name="Google Shape;1983;p66"/>
            <p:cNvCxnSpPr/>
            <p:nvPr/>
          </p:nvCxnSpPr>
          <p:spPr>
            <a:xfrm>
              <a:off x="1371600" y="5990492"/>
              <a:ext cx="1920240" cy="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984" name="Google Shape;1984;p66"/>
            <p:cNvSpPr txBox="1"/>
            <p:nvPr/>
          </p:nvSpPr>
          <p:spPr>
            <a:xfrm>
              <a:off x="0" y="5474988"/>
              <a:ext cx="166956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Must now</a:t>
              </a:r>
              <a:b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also handle</a:t>
              </a:r>
              <a:b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sign extension</a:t>
              </a:r>
              <a:endParaRPr/>
            </a:p>
          </p:txBody>
        </p:sp>
      </p:grpSp>
      <p:grpSp>
        <p:nvGrpSpPr>
          <p:cNvPr id="1985" name="Google Shape;1985;p66"/>
          <p:cNvGrpSpPr/>
          <p:nvPr/>
        </p:nvGrpSpPr>
        <p:grpSpPr>
          <a:xfrm>
            <a:off x="5378117" y="3344779"/>
            <a:ext cx="3765883" cy="1876926"/>
            <a:chOff x="5378117" y="3344779"/>
            <a:chExt cx="3765883" cy="1876926"/>
          </a:xfrm>
        </p:grpSpPr>
        <p:cxnSp>
          <p:nvCxnSpPr>
            <p:cNvPr id="1986" name="Google Shape;1986;p66"/>
            <p:cNvCxnSpPr/>
            <p:nvPr/>
          </p:nvCxnSpPr>
          <p:spPr>
            <a:xfrm flipH="1">
              <a:off x="5378117" y="3609474"/>
              <a:ext cx="2839451" cy="1612231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987" name="Google Shape;1987;p66"/>
            <p:cNvSpPr txBox="1"/>
            <p:nvPr/>
          </p:nvSpPr>
          <p:spPr>
            <a:xfrm>
              <a:off x="7976938" y="3344779"/>
              <a:ext cx="116706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What goes here during a store?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8" name="Google Shape;1988;p6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6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66"/>
          <p:cNvSpPr txBox="1"/>
          <p:nvPr/>
        </p:nvSpPr>
        <p:spPr>
          <a:xfrm>
            <a:off x="3743788" y="2798563"/>
            <a:ext cx="18165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operation should we use?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Store</a:t>
            </a:r>
            <a:endParaRPr/>
          </a:p>
        </p:txBody>
      </p:sp>
      <p:sp>
        <p:nvSpPr>
          <p:cNvPr id="1996" name="Google Shape;1996;p67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STORE MEM[R[rs]+sign_ext(Imm16)]←R[rt];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busB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 extra control needed!)</a:t>
            </a:r>
            <a:endParaRPr b="0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7" name="Google Shape;1997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8" name="Google Shape;1998;p67"/>
          <p:cNvGrpSpPr/>
          <p:nvPr/>
        </p:nvGrpSpPr>
        <p:grpSpPr>
          <a:xfrm>
            <a:off x="1207008" y="2532380"/>
            <a:ext cx="6974967" cy="3914775"/>
            <a:chOff x="1207008" y="2532380"/>
            <a:chExt cx="6974967" cy="3914775"/>
          </a:xfrm>
        </p:grpSpPr>
        <p:sp>
          <p:nvSpPr>
            <p:cNvPr id="1999" name="Google Shape;1999;p67"/>
            <p:cNvSpPr/>
            <p:nvPr/>
          </p:nvSpPr>
          <p:spPr>
            <a:xfrm>
              <a:off x="5855208" y="41452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000" name="Google Shape;2000;p67"/>
            <p:cNvSpPr/>
            <p:nvPr/>
          </p:nvSpPr>
          <p:spPr>
            <a:xfrm>
              <a:off x="5166360" y="2532380"/>
              <a:ext cx="914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67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67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/>
            </a:p>
          </p:txBody>
        </p:sp>
        <p:sp>
          <p:nvSpPr>
            <p:cNvPr id="2003" name="Google Shape;2003;p67"/>
            <p:cNvSpPr/>
            <p:nvPr/>
          </p:nvSpPr>
          <p:spPr>
            <a:xfrm>
              <a:off x="1546733" y="3307080"/>
              <a:ext cx="876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/>
            </a:p>
          </p:txBody>
        </p:sp>
        <p:cxnSp>
          <p:nvCxnSpPr>
            <p:cNvPr id="2004" name="Google Shape;2004;p67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5" name="Google Shape;2005;p67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006" name="Google Shape;2006;p67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7" name="Google Shape;2007;p67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008" name="Google Shape;2008;p67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2009" name="Google Shape;2009;p67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0" name="Google Shape;2010;p67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011" name="Google Shape;2011;p67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2012" name="Google Shape;2012;p67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3" name="Google Shape;2013;p67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4" name="Google Shape;2014;p67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015" name="Google Shape;2015;p67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6" name="Google Shape;2016;p67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017" name="Google Shape;2017;p67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67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67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67"/>
            <p:cNvSpPr/>
            <p:nvPr/>
          </p:nvSpPr>
          <p:spPr>
            <a:xfrm>
              <a:off x="2310321" y="4297680"/>
              <a:ext cx="9525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/>
            </a:p>
          </p:txBody>
        </p:sp>
        <p:sp>
          <p:nvSpPr>
            <p:cNvPr id="2021" name="Google Shape;2021;p67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67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67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67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67"/>
            <p:cNvSpPr/>
            <p:nvPr/>
          </p:nvSpPr>
          <p:spPr>
            <a:xfrm>
              <a:off x="1207008" y="2545080"/>
              <a:ext cx="9429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</a:t>
              </a:r>
              <a:endParaRPr/>
            </a:p>
          </p:txBody>
        </p:sp>
        <p:sp>
          <p:nvSpPr>
            <p:cNvPr id="2026" name="Google Shape;2026;p67"/>
            <p:cNvSpPr/>
            <p:nvPr/>
          </p:nvSpPr>
          <p:spPr>
            <a:xfrm>
              <a:off x="3442208" y="5085080"/>
              <a:ext cx="355600" cy="1041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67"/>
            <p:cNvSpPr/>
            <p:nvPr/>
          </p:nvSpPr>
          <p:spPr>
            <a:xfrm rot="5400000">
              <a:off x="3095339" y="5419249"/>
              <a:ext cx="1082675" cy="363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67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029" name="Google Shape;2029;p67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0" name="Google Shape;2030;p67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1" name="Google Shape;2031;p67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2032" name="Google Shape;2032;p67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2033" name="Google Shape;2033;p67"/>
            <p:cNvSpPr/>
            <p:nvPr/>
          </p:nvSpPr>
          <p:spPr>
            <a:xfrm>
              <a:off x="4178808" y="5974080"/>
              <a:ext cx="9096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</a:t>
              </a:r>
              <a:endParaRPr/>
            </a:p>
          </p:txBody>
        </p:sp>
        <p:sp>
          <p:nvSpPr>
            <p:cNvPr id="2034" name="Google Shape;2034;p67"/>
            <p:cNvSpPr/>
            <p:nvPr/>
          </p:nvSpPr>
          <p:spPr>
            <a:xfrm>
              <a:off x="2502408" y="6050280"/>
              <a:ext cx="8096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5" name="Google Shape;2035;p67"/>
            <p:cNvCxnSpPr/>
            <p:nvPr/>
          </p:nvCxnSpPr>
          <p:spPr>
            <a:xfrm rot="10800000">
              <a:off x="7531608" y="2926080"/>
              <a:ext cx="0" cy="1482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036" name="Google Shape;2036;p67"/>
            <p:cNvSpPr/>
            <p:nvPr/>
          </p:nvSpPr>
          <p:spPr>
            <a:xfrm>
              <a:off x="6858000" y="2560320"/>
              <a:ext cx="13239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67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67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2039" name="Google Shape;2039;p67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0" name="Google Shape;2040;p67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041" name="Google Shape;2041;p67"/>
            <p:cNvCxnSpPr/>
            <p:nvPr/>
          </p:nvCxnSpPr>
          <p:spPr>
            <a:xfrm flipH="1" rot="10800000">
              <a:off x="6223508" y="3307080"/>
              <a:ext cx="12700" cy="1846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042" name="Google Shape;2042;p67"/>
            <p:cNvSpPr/>
            <p:nvPr/>
          </p:nvSpPr>
          <p:spPr>
            <a:xfrm>
              <a:off x="5669280" y="2926080"/>
              <a:ext cx="1041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3" name="Google Shape;2043;p67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044" name="Google Shape;2044;p67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045" name="Google Shape;2045;p67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046" name="Google Shape;2046;p67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7" name="Google Shape;2047;p67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67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049" name="Google Shape;2049;p67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050" name="Google Shape;2050;p67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051" name="Google Shape;2051;p67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2" name="Google Shape;2052;p67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053" name="Google Shape;2053;p67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67"/>
              <p:cNvSpPr/>
              <p:nvPr/>
            </p:nvSpPr>
            <p:spPr>
              <a:xfrm rot="5400000">
                <a:off x="4016" y="2581"/>
                <a:ext cx="33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2055" name="Google Shape;2055;p67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6" name="Google Shape;2056;p67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057" name="Google Shape;2057;p67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58" name="Google Shape;2058;p67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67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67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67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67"/>
            <p:cNvSpPr/>
            <p:nvPr/>
          </p:nvSpPr>
          <p:spPr>
            <a:xfrm>
              <a:off x="5939346" y="5515292"/>
              <a:ext cx="1095375" cy="592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cxnSp>
          <p:nvCxnSpPr>
            <p:cNvPr id="2063" name="Google Shape;2063;p67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4" name="Google Shape;2064;p67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5" name="Google Shape;2065;p67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6" name="Google Shape;2066;p67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7" name="Google Shape;2067;p67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8" name="Google Shape;2068;p67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9" name="Google Shape;2069;p67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0" name="Google Shape;2070;p67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1" name="Google Shape;2071;p67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2" name="Google Shape;2072;p67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073" name="Google Shape;2073;p67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4" name="Google Shape;2074;p67"/>
            <p:cNvCxnSpPr/>
            <p:nvPr/>
          </p:nvCxnSpPr>
          <p:spPr>
            <a:xfrm>
              <a:off x="5626608" y="2887980"/>
              <a:ext cx="0" cy="1219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5" name="Google Shape;2075;p67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6" name="Google Shape;2076;p67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7" name="Google Shape;2077;p67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8" name="Google Shape;2078;p67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9" name="Google Shape;2079;p67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0" name="Google Shape;2080;p67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1" name="Google Shape;2081;p67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2" name="Google Shape;2082;p67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3" name="Google Shape;2083;p67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4" name="Google Shape;2084;p67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5" name="Google Shape;2085;p67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6" name="Google Shape;2086;p67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7" name="Google Shape;2087;p67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8" name="Google Shape;2088;p67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089" name="Google Shape;2089;p67"/>
          <p:cNvSpPr/>
          <p:nvPr/>
        </p:nvSpPr>
        <p:spPr>
          <a:xfrm>
            <a:off x="4091354" y="4754456"/>
            <a:ext cx="18288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0" name="Google Shape;2090;p67"/>
          <p:cNvCxnSpPr/>
          <p:nvPr/>
        </p:nvCxnSpPr>
        <p:spPr>
          <a:xfrm>
            <a:off x="5398008" y="5364480"/>
            <a:ext cx="53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1" name="Google Shape;2091;p67"/>
          <p:cNvCxnSpPr/>
          <p:nvPr/>
        </p:nvCxnSpPr>
        <p:spPr>
          <a:xfrm rot="10800000">
            <a:off x="3645408" y="6126480"/>
            <a:ext cx="0" cy="13716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2" name="Google Shape;2092;p67"/>
          <p:cNvCxnSpPr/>
          <p:nvPr/>
        </p:nvCxnSpPr>
        <p:spPr>
          <a:xfrm rot="10800000">
            <a:off x="3331082" y="6263640"/>
            <a:ext cx="32004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3" name="Google Shape;2093;p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6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5" name="Google Shape;2095;p67"/>
          <p:cNvGrpSpPr/>
          <p:nvPr/>
        </p:nvGrpSpPr>
        <p:grpSpPr>
          <a:xfrm>
            <a:off x="4928768" y="3344779"/>
            <a:ext cx="4215170" cy="2199325"/>
            <a:chOff x="4928768" y="3344779"/>
            <a:chExt cx="4215170" cy="2199325"/>
          </a:xfrm>
        </p:grpSpPr>
        <p:sp>
          <p:nvSpPr>
            <p:cNvPr id="2096" name="Google Shape;2096;p67"/>
            <p:cNvSpPr txBox="1"/>
            <p:nvPr/>
          </p:nvSpPr>
          <p:spPr>
            <a:xfrm>
              <a:off x="4928768" y="5143904"/>
              <a:ext cx="5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???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67"/>
            <p:cNvSpPr txBox="1"/>
            <p:nvPr/>
          </p:nvSpPr>
          <p:spPr>
            <a:xfrm>
              <a:off x="7976938" y="3344779"/>
              <a:ext cx="1167000" cy="16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What goes here during a store?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8" name="Google Shape;2098;p67"/>
            <p:cNvCxnSpPr/>
            <p:nvPr/>
          </p:nvCxnSpPr>
          <p:spPr>
            <a:xfrm flipH="1">
              <a:off x="5378068" y="3609474"/>
              <a:ext cx="2839500" cy="1612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Branch If Equal</a:t>
            </a:r>
            <a:endParaRPr/>
          </a:p>
        </p:txBody>
      </p:sp>
      <p:sp>
        <p:nvSpPr>
          <p:cNvPr id="2104" name="Google Shape;2104;p68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if(R[rs]==R[rt]) then PC←PC+4 + </a:t>
            </a:r>
            <a:r>
              <a:rPr lang="en-US" sz="2400"/>
              <a:t>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sign_ext(Imm16) </a:t>
            </a:r>
            <a:r>
              <a:rPr lang="en-US" sz="2400"/>
              <a:t>&lt;&lt; 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comparison output from ALU</a:t>
            </a:r>
            <a:endParaRPr b="0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5" name="Google Shape;2105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6" name="Google Shape;2106;p68"/>
          <p:cNvGrpSpPr/>
          <p:nvPr/>
        </p:nvGrpSpPr>
        <p:grpSpPr>
          <a:xfrm>
            <a:off x="1207008" y="2532380"/>
            <a:ext cx="6974967" cy="3914775"/>
            <a:chOff x="1207008" y="2532380"/>
            <a:chExt cx="6974967" cy="3914775"/>
          </a:xfrm>
        </p:grpSpPr>
        <p:sp>
          <p:nvSpPr>
            <p:cNvPr id="2107" name="Google Shape;2107;p68"/>
            <p:cNvSpPr/>
            <p:nvPr/>
          </p:nvSpPr>
          <p:spPr>
            <a:xfrm>
              <a:off x="5855208" y="41452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108" name="Google Shape;2108;p68"/>
            <p:cNvSpPr/>
            <p:nvPr/>
          </p:nvSpPr>
          <p:spPr>
            <a:xfrm>
              <a:off x="5166360" y="2532380"/>
              <a:ext cx="914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68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68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/>
            </a:p>
          </p:txBody>
        </p:sp>
        <p:sp>
          <p:nvSpPr>
            <p:cNvPr id="2111" name="Google Shape;2111;p68"/>
            <p:cNvSpPr/>
            <p:nvPr/>
          </p:nvSpPr>
          <p:spPr>
            <a:xfrm>
              <a:off x="1546733" y="3307080"/>
              <a:ext cx="876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/>
            </a:p>
          </p:txBody>
        </p:sp>
        <p:cxnSp>
          <p:nvCxnSpPr>
            <p:cNvPr id="2112" name="Google Shape;2112;p68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3" name="Google Shape;2113;p68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114" name="Google Shape;2114;p68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5" name="Google Shape;2115;p68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116" name="Google Shape;2116;p68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2117" name="Google Shape;2117;p68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8" name="Google Shape;2118;p68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119" name="Google Shape;2119;p68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2120" name="Google Shape;2120;p68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1" name="Google Shape;2121;p68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2" name="Google Shape;2122;p68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23" name="Google Shape;2123;p68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4" name="Google Shape;2124;p68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125" name="Google Shape;2125;p68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68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68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68"/>
            <p:cNvSpPr/>
            <p:nvPr/>
          </p:nvSpPr>
          <p:spPr>
            <a:xfrm>
              <a:off x="2310321" y="4297680"/>
              <a:ext cx="9525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68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68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68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68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68"/>
            <p:cNvSpPr/>
            <p:nvPr/>
          </p:nvSpPr>
          <p:spPr>
            <a:xfrm>
              <a:off x="1207008" y="2545080"/>
              <a:ext cx="9429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</a:t>
              </a:r>
              <a:endParaRPr/>
            </a:p>
          </p:txBody>
        </p:sp>
        <p:sp>
          <p:nvSpPr>
            <p:cNvPr id="2134" name="Google Shape;2134;p68"/>
            <p:cNvSpPr/>
            <p:nvPr/>
          </p:nvSpPr>
          <p:spPr>
            <a:xfrm>
              <a:off x="3442208" y="5085080"/>
              <a:ext cx="355600" cy="1041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68"/>
            <p:cNvSpPr/>
            <p:nvPr/>
          </p:nvSpPr>
          <p:spPr>
            <a:xfrm rot="5400000">
              <a:off x="3095339" y="5419249"/>
              <a:ext cx="1082675" cy="363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68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137" name="Google Shape;2137;p68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8" name="Google Shape;2138;p68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39" name="Google Shape;2139;p68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2140" name="Google Shape;2140;p68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2141" name="Google Shape;2141;p68"/>
            <p:cNvSpPr/>
            <p:nvPr/>
          </p:nvSpPr>
          <p:spPr>
            <a:xfrm>
              <a:off x="4178808" y="5974080"/>
              <a:ext cx="9096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</a:t>
              </a:r>
              <a:endParaRPr/>
            </a:p>
          </p:txBody>
        </p:sp>
        <p:sp>
          <p:nvSpPr>
            <p:cNvPr id="2142" name="Google Shape;2142;p68"/>
            <p:cNvSpPr/>
            <p:nvPr/>
          </p:nvSpPr>
          <p:spPr>
            <a:xfrm>
              <a:off x="2502408" y="6050280"/>
              <a:ext cx="8096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3" name="Google Shape;2143;p68"/>
            <p:cNvCxnSpPr/>
            <p:nvPr/>
          </p:nvCxnSpPr>
          <p:spPr>
            <a:xfrm rot="10800000">
              <a:off x="7531608" y="2926080"/>
              <a:ext cx="0" cy="1482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144" name="Google Shape;2144;p68"/>
            <p:cNvSpPr/>
            <p:nvPr/>
          </p:nvSpPr>
          <p:spPr>
            <a:xfrm>
              <a:off x="6858000" y="2560320"/>
              <a:ext cx="13239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68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68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2147" name="Google Shape;2147;p68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8" name="Google Shape;2148;p68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149" name="Google Shape;2149;p68"/>
            <p:cNvCxnSpPr/>
            <p:nvPr/>
          </p:nvCxnSpPr>
          <p:spPr>
            <a:xfrm flipH="1" rot="10800000">
              <a:off x="6223508" y="3307080"/>
              <a:ext cx="12700" cy="18462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150" name="Google Shape;2150;p68"/>
            <p:cNvSpPr/>
            <p:nvPr/>
          </p:nvSpPr>
          <p:spPr>
            <a:xfrm>
              <a:off x="5669280" y="2926080"/>
              <a:ext cx="1041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1" name="Google Shape;2151;p68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152" name="Google Shape;2152;p68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153" name="Google Shape;2153;p68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154" name="Google Shape;2154;p68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5" name="Google Shape;2155;p68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6" name="Google Shape;2156;p68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157" name="Google Shape;2157;p68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158" name="Google Shape;2158;p68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159" name="Google Shape;2159;p68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0" name="Google Shape;2160;p68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161" name="Google Shape;2161;p68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68"/>
              <p:cNvSpPr/>
              <p:nvPr/>
            </p:nvSpPr>
            <p:spPr>
              <a:xfrm rot="5400000">
                <a:off x="4016" y="2581"/>
                <a:ext cx="33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2163" name="Google Shape;2163;p68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4" name="Google Shape;2164;p68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165" name="Google Shape;2165;p68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66" name="Google Shape;2166;p68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68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68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68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68"/>
            <p:cNvSpPr/>
            <p:nvPr/>
          </p:nvSpPr>
          <p:spPr>
            <a:xfrm>
              <a:off x="5939346" y="5515292"/>
              <a:ext cx="1095375" cy="592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cxnSp>
          <p:nvCxnSpPr>
            <p:cNvPr id="2171" name="Google Shape;2171;p68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2" name="Google Shape;2172;p68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3" name="Google Shape;2173;p68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4" name="Google Shape;2174;p68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5" name="Google Shape;2175;p68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6" name="Google Shape;2176;p68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7" name="Google Shape;2177;p68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8" name="Google Shape;2178;p68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9" name="Google Shape;2179;p68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0" name="Google Shape;2180;p68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81" name="Google Shape;2181;p68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2" name="Google Shape;2182;p68"/>
            <p:cNvCxnSpPr/>
            <p:nvPr/>
          </p:nvCxnSpPr>
          <p:spPr>
            <a:xfrm>
              <a:off x="5626608" y="2887980"/>
              <a:ext cx="0" cy="1219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3" name="Google Shape;2183;p68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4" name="Google Shape;2184;p68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5" name="Google Shape;2185;p68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6" name="Google Shape;2186;p68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7" name="Google Shape;2187;p68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8" name="Google Shape;2188;p68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9" name="Google Shape;2189;p68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0" name="Google Shape;2190;p68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91" name="Google Shape;2191;p68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2" name="Google Shape;2192;p68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93" name="Google Shape;2193;p68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94" name="Google Shape;2194;p68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5" name="Google Shape;2195;p68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96" name="Google Shape;2196;p68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97" name="Google Shape;2197;p68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8" name="Google Shape;2198;p68"/>
          <p:cNvGrpSpPr/>
          <p:nvPr/>
        </p:nvGrpSpPr>
        <p:grpSpPr>
          <a:xfrm>
            <a:off x="4419600" y="2958246"/>
            <a:ext cx="1206744" cy="1332279"/>
            <a:chOff x="4419600" y="2981692"/>
            <a:chExt cx="1206744" cy="1332279"/>
          </a:xfrm>
        </p:grpSpPr>
        <p:sp>
          <p:nvSpPr>
            <p:cNvPr id="2199" name="Google Shape;2199;p68"/>
            <p:cNvSpPr/>
            <p:nvPr/>
          </p:nvSpPr>
          <p:spPr>
            <a:xfrm>
              <a:off x="4495800" y="328649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2200" name="Google Shape;2200;p68"/>
            <p:cNvSpPr/>
            <p:nvPr/>
          </p:nvSpPr>
          <p:spPr>
            <a:xfrm>
              <a:off x="5340594" y="3977421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2201" name="Google Shape;2201;p68"/>
            <p:cNvSpPr/>
            <p:nvPr/>
          </p:nvSpPr>
          <p:spPr>
            <a:xfrm>
              <a:off x="4419600" y="2981692"/>
              <a:ext cx="1066800" cy="10668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20000" y="74285"/>
                  </a:lnTo>
                  <a:lnTo>
                    <a:pt x="0" y="74285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02" name="Google Shape;2202;p68"/>
          <p:cNvCxnSpPr/>
          <p:nvPr/>
        </p:nvCxnSpPr>
        <p:spPr>
          <a:xfrm rot="10800000">
            <a:off x="3645408" y="6126480"/>
            <a:ext cx="0" cy="13716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3" name="Google Shape;2203;p68"/>
          <p:cNvCxnSpPr/>
          <p:nvPr/>
        </p:nvCxnSpPr>
        <p:spPr>
          <a:xfrm rot="10800000">
            <a:off x="3331082" y="6263640"/>
            <a:ext cx="32004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4" name="Google Shape;2204;p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0" name="Google Shape;2210;p69"/>
          <p:cNvGrpSpPr/>
          <p:nvPr/>
        </p:nvGrpSpPr>
        <p:grpSpPr>
          <a:xfrm>
            <a:off x="2578608" y="3108960"/>
            <a:ext cx="3995737" cy="2952750"/>
            <a:chOff x="387601" y="2917640"/>
            <a:chExt cx="3995737" cy="2952750"/>
          </a:xfrm>
        </p:grpSpPr>
        <p:grpSp>
          <p:nvGrpSpPr>
            <p:cNvPr id="2211" name="Google Shape;2211;p69"/>
            <p:cNvGrpSpPr/>
            <p:nvPr/>
          </p:nvGrpSpPr>
          <p:grpSpPr>
            <a:xfrm>
              <a:off x="1779838" y="2917640"/>
              <a:ext cx="2336800" cy="1581150"/>
              <a:chOff x="6099175" y="3357563"/>
              <a:chExt cx="2336800" cy="1581150"/>
            </a:xfrm>
          </p:grpSpPr>
          <p:grpSp>
            <p:nvGrpSpPr>
              <p:cNvPr id="2212" name="Google Shape;2212;p69"/>
              <p:cNvGrpSpPr/>
              <p:nvPr/>
            </p:nvGrpSpPr>
            <p:grpSpPr>
              <a:xfrm>
                <a:off x="7038975" y="4356100"/>
                <a:ext cx="1397000" cy="582613"/>
                <a:chOff x="3472" y="2605"/>
                <a:chExt cx="880" cy="367"/>
              </a:xfrm>
            </p:grpSpPr>
            <p:sp>
              <p:nvSpPr>
                <p:cNvPr id="2213" name="Google Shape;2213;p69"/>
                <p:cNvSpPr/>
                <p:nvPr/>
              </p:nvSpPr>
              <p:spPr>
                <a:xfrm>
                  <a:off x="3472" y="2608"/>
                  <a:ext cx="880" cy="352"/>
                </a:xfrm>
                <a:prstGeom prst="rect">
                  <a:avLst/>
                </a:prstGeom>
                <a:noFill/>
                <a:ln cap="flat" cmpd="sng" w="50800">
                  <a:solidFill>
                    <a:srgbClr val="FF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4" name="Google Shape;2214;p69"/>
                <p:cNvSpPr/>
                <p:nvPr/>
              </p:nvSpPr>
              <p:spPr>
                <a:xfrm>
                  <a:off x="3508" y="2605"/>
                  <a:ext cx="810" cy="3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Next Address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Logic</a:t>
                  </a:r>
                  <a:endParaRPr/>
                </a:p>
              </p:txBody>
            </p:sp>
          </p:grpSp>
          <p:cxnSp>
            <p:nvCxnSpPr>
              <p:cNvPr id="2215" name="Google Shape;2215;p69"/>
              <p:cNvCxnSpPr/>
              <p:nvPr/>
            </p:nvCxnSpPr>
            <p:spPr>
              <a:xfrm>
                <a:off x="6111875" y="4640263"/>
                <a:ext cx="889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16" name="Google Shape;2216;p69"/>
              <p:cNvCxnSpPr/>
              <p:nvPr/>
            </p:nvCxnSpPr>
            <p:spPr>
              <a:xfrm>
                <a:off x="6099175" y="3357563"/>
                <a:ext cx="0" cy="508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17" name="Google Shape;2217;p69"/>
              <p:cNvCxnSpPr/>
              <p:nvPr/>
            </p:nvCxnSpPr>
            <p:spPr>
              <a:xfrm>
                <a:off x="6111875" y="3363913"/>
                <a:ext cx="1574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8" name="Google Shape;2218;p69"/>
              <p:cNvCxnSpPr/>
              <p:nvPr/>
            </p:nvCxnSpPr>
            <p:spPr>
              <a:xfrm>
                <a:off x="7699375" y="3357563"/>
                <a:ext cx="0" cy="965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19" name="Google Shape;2219;p69"/>
            <p:cNvGrpSpPr/>
            <p:nvPr/>
          </p:nvGrpSpPr>
          <p:grpSpPr>
            <a:xfrm>
              <a:off x="387601" y="3415930"/>
              <a:ext cx="3995737" cy="2454460"/>
              <a:chOff x="4706938" y="3855853"/>
              <a:chExt cx="3995737" cy="2454460"/>
            </a:xfrm>
          </p:grpSpPr>
          <p:cxnSp>
            <p:nvCxnSpPr>
              <p:cNvPr id="2220" name="Google Shape;2220;p69"/>
              <p:cNvCxnSpPr/>
              <p:nvPr/>
            </p:nvCxnSpPr>
            <p:spPr>
              <a:xfrm>
                <a:off x="6873875" y="5707063"/>
                <a:ext cx="1828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21" name="Google Shape;2221;p69"/>
              <p:cNvCxnSpPr/>
              <p:nvPr/>
            </p:nvCxnSpPr>
            <p:spPr>
              <a:xfrm flipH="1">
                <a:off x="7589520" y="5561013"/>
                <a:ext cx="241300" cy="292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22" name="Google Shape;2222;p69"/>
              <p:cNvSpPr/>
              <p:nvPr/>
            </p:nvSpPr>
            <p:spPr>
              <a:xfrm>
                <a:off x="7507539" y="5750513"/>
                <a:ext cx="44291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69"/>
              <p:cNvSpPr/>
              <p:nvPr/>
            </p:nvSpPr>
            <p:spPr>
              <a:xfrm>
                <a:off x="7075401" y="5185695"/>
                <a:ext cx="1314785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24" name="Google Shape;2224;p69"/>
              <p:cNvGrpSpPr/>
              <p:nvPr/>
            </p:nvGrpSpPr>
            <p:grpSpPr>
              <a:xfrm>
                <a:off x="5429250" y="5080000"/>
                <a:ext cx="1406525" cy="1230313"/>
                <a:chOff x="2458" y="3061"/>
                <a:chExt cx="886" cy="775"/>
              </a:xfrm>
            </p:grpSpPr>
            <p:sp>
              <p:nvSpPr>
                <p:cNvPr id="2225" name="Google Shape;2225;p69"/>
                <p:cNvSpPr/>
                <p:nvPr/>
              </p:nvSpPr>
              <p:spPr>
                <a:xfrm>
                  <a:off x="2458" y="3088"/>
                  <a:ext cx="886" cy="748"/>
                </a:xfrm>
                <a:prstGeom prst="rect">
                  <a:avLst/>
                </a:prstGeom>
                <a:noFill/>
                <a:ln cap="flat" cmpd="sng" w="508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6" name="Google Shape;2226;p69"/>
                <p:cNvSpPr/>
                <p:nvPr/>
              </p:nvSpPr>
              <p:spPr>
                <a:xfrm>
                  <a:off x="2572" y="3061"/>
                  <a:ext cx="664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Address</a:t>
                  </a:r>
                  <a:endParaRPr/>
                </a:p>
              </p:txBody>
            </p:sp>
            <p:sp>
              <p:nvSpPr>
                <p:cNvPr id="2227" name="Google Shape;2227;p69"/>
                <p:cNvSpPr/>
                <p:nvPr/>
              </p:nvSpPr>
              <p:spPr>
                <a:xfrm>
                  <a:off x="2484" y="3389"/>
                  <a:ext cx="843" cy="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Instruction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Memory</a:t>
                  </a:r>
                  <a:endParaRPr/>
                </a:p>
              </p:txBody>
            </p:sp>
          </p:grpSp>
          <p:sp>
            <p:nvSpPr>
              <p:cNvPr id="2228" name="Google Shape;2228;p69"/>
              <p:cNvSpPr/>
              <p:nvPr/>
            </p:nvSpPr>
            <p:spPr>
              <a:xfrm>
                <a:off x="5500688" y="3903663"/>
                <a:ext cx="1258887" cy="322262"/>
              </a:xfrm>
              <a:prstGeom prst="rect">
                <a:avLst/>
              </a:prstGeom>
              <a:noFill/>
              <a:ln cap="flat" cmpd="sng" w="508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29" name="Google Shape;2229;p69"/>
              <p:cNvCxnSpPr/>
              <p:nvPr/>
            </p:nvCxnSpPr>
            <p:spPr>
              <a:xfrm rot="10800000">
                <a:off x="5172075" y="4062413"/>
                <a:ext cx="3302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30" name="Google Shape;2230;p69"/>
              <p:cNvSpPr/>
              <p:nvPr/>
            </p:nvSpPr>
            <p:spPr>
              <a:xfrm>
                <a:off x="5883275" y="3878263"/>
                <a:ext cx="45561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/>
              </a:p>
            </p:txBody>
          </p:sp>
          <p:sp>
            <p:nvSpPr>
              <p:cNvPr id="2231" name="Google Shape;2231;p69"/>
              <p:cNvSpPr/>
              <p:nvPr/>
            </p:nvSpPr>
            <p:spPr>
              <a:xfrm>
                <a:off x="4706938" y="3855853"/>
                <a:ext cx="559450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CLK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32" name="Google Shape;2232;p69"/>
              <p:cNvCxnSpPr/>
              <p:nvPr/>
            </p:nvCxnSpPr>
            <p:spPr>
              <a:xfrm>
                <a:off x="6099175" y="4271963"/>
                <a:ext cx="0" cy="812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33" name="Google Shape;2233;p69"/>
              <p:cNvCxnSpPr/>
              <p:nvPr/>
            </p:nvCxnSpPr>
            <p:spPr>
              <a:xfrm>
                <a:off x="5502275" y="3986213"/>
                <a:ext cx="152400" cy="7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4" name="Google Shape;2234;p69"/>
              <p:cNvCxnSpPr/>
              <p:nvPr/>
            </p:nvCxnSpPr>
            <p:spPr>
              <a:xfrm flipH="1">
                <a:off x="5502275" y="4062413"/>
                <a:ext cx="152400" cy="7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235" name="Google Shape;2235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Branch If Equal</a:t>
            </a:r>
            <a:endParaRPr/>
          </a:p>
        </p:txBody>
      </p:sp>
      <p:sp>
        <p:nvSpPr>
          <p:cNvPr id="2236" name="Google Shape;2236;p69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if(R[rs]==R[rt]) then PC←PC+4 + (sign_ext(Imm16) </a:t>
            </a:r>
            <a:r>
              <a:rPr lang="en-US" sz="2400"/>
              <a:t>&lt;&lt;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/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Revisit “next address logic”:</a:t>
            </a:r>
            <a:endParaRPr b="0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7" name="Google Shape;2237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Google Shape;2238;p69"/>
          <p:cNvSpPr txBox="1"/>
          <p:nvPr/>
        </p:nvSpPr>
        <p:spPr>
          <a:xfrm>
            <a:off x="5568462" y="5868572"/>
            <a:ext cx="24701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 Fetch Unit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p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p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70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if(R[rs]==R[rt]) then PC←PC+4 + (sign_ext(Imm16) </a:t>
            </a:r>
            <a:r>
              <a:rPr lang="en-US" sz="2400"/>
              <a:t>&lt;&lt; 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Revisit “next address logic”:</a:t>
            </a:r>
            <a:endParaRPr b="0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6" name="Google Shape;2246;p70"/>
          <p:cNvSpPr/>
          <p:nvPr/>
        </p:nvSpPr>
        <p:spPr>
          <a:xfrm>
            <a:off x="1638300" y="2834640"/>
            <a:ext cx="6408300" cy="356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70"/>
          <p:cNvSpPr/>
          <p:nvPr/>
        </p:nvSpPr>
        <p:spPr>
          <a:xfrm flipH="1" rot="10800000">
            <a:off x="1852613" y="4328492"/>
            <a:ext cx="2772600" cy="19668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53772" y="12000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8" name="Google Shape;22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Branch If Equal</a:t>
            </a:r>
            <a:endParaRPr/>
          </a:p>
        </p:txBody>
      </p:sp>
      <p:sp>
        <p:nvSpPr>
          <p:cNvPr id="2249" name="Google Shape;2249;p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70"/>
          <p:cNvSpPr/>
          <p:nvPr/>
        </p:nvSpPr>
        <p:spPr>
          <a:xfrm>
            <a:off x="4204648" y="5515927"/>
            <a:ext cx="30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70"/>
          <p:cNvSpPr/>
          <p:nvPr/>
        </p:nvSpPr>
        <p:spPr>
          <a:xfrm rot="5400000">
            <a:off x="3758259" y="4613026"/>
            <a:ext cx="1197900" cy="228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70"/>
          <p:cNvSpPr/>
          <p:nvPr/>
        </p:nvSpPr>
        <p:spPr>
          <a:xfrm>
            <a:off x="2554868" y="3447288"/>
            <a:ext cx="312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53" name="Google Shape;2253;p70"/>
          <p:cNvSpPr/>
          <p:nvPr/>
        </p:nvSpPr>
        <p:spPr>
          <a:xfrm rot="5400000">
            <a:off x="2887121" y="3826448"/>
            <a:ext cx="819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Adder</a:t>
            </a:r>
            <a:endParaRPr/>
          </a:p>
        </p:txBody>
      </p:sp>
      <p:sp>
        <p:nvSpPr>
          <p:cNvPr id="2254" name="Google Shape;2254;p70"/>
          <p:cNvSpPr/>
          <p:nvPr/>
        </p:nvSpPr>
        <p:spPr>
          <a:xfrm>
            <a:off x="3101335" y="3507740"/>
            <a:ext cx="381000" cy="106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51428"/>
                </a:lnTo>
                <a:lnTo>
                  <a:pt x="24000" y="60000"/>
                </a:lnTo>
                <a:lnTo>
                  <a:pt x="0" y="68571"/>
                </a:lnTo>
                <a:lnTo>
                  <a:pt x="0" y="120000"/>
                </a:lnTo>
                <a:lnTo>
                  <a:pt x="120000" y="85714"/>
                </a:lnTo>
                <a:lnTo>
                  <a:pt x="120000" y="3428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5" name="Google Shape;2255;p70"/>
          <p:cNvGrpSpPr/>
          <p:nvPr/>
        </p:nvGrpSpPr>
        <p:grpSpPr>
          <a:xfrm>
            <a:off x="1828675" y="4117340"/>
            <a:ext cx="1958460" cy="2071420"/>
            <a:chOff x="1828675" y="4117340"/>
            <a:chExt cx="1958460" cy="2071420"/>
          </a:xfrm>
        </p:grpSpPr>
        <p:grpSp>
          <p:nvGrpSpPr>
            <p:cNvPr id="2256" name="Google Shape;2256;p70"/>
            <p:cNvGrpSpPr/>
            <p:nvPr/>
          </p:nvGrpSpPr>
          <p:grpSpPr>
            <a:xfrm>
              <a:off x="1828675" y="4117340"/>
              <a:ext cx="1958460" cy="2071420"/>
              <a:chOff x="1828675" y="4117340"/>
              <a:chExt cx="1958460" cy="2071420"/>
            </a:xfrm>
          </p:grpSpPr>
          <p:grpSp>
            <p:nvGrpSpPr>
              <p:cNvPr id="2257" name="Google Shape;2257;p70"/>
              <p:cNvGrpSpPr/>
              <p:nvPr/>
            </p:nvGrpSpPr>
            <p:grpSpPr>
              <a:xfrm>
                <a:off x="1828675" y="4117340"/>
                <a:ext cx="1958460" cy="2071420"/>
                <a:chOff x="1828675" y="4117340"/>
                <a:chExt cx="1958460" cy="2071420"/>
              </a:xfrm>
            </p:grpSpPr>
            <p:sp>
              <p:nvSpPr>
                <p:cNvPr id="2258" name="Google Shape;2258;p70"/>
                <p:cNvSpPr/>
                <p:nvPr/>
              </p:nvSpPr>
              <p:spPr>
                <a:xfrm flipH="1">
                  <a:off x="1828675" y="5852160"/>
                  <a:ext cx="765300" cy="33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imm16</a:t>
                  </a:r>
                  <a:endParaRPr/>
                </a:p>
              </p:txBody>
            </p:sp>
            <p:sp>
              <p:nvSpPr>
                <p:cNvPr id="2259" name="Google Shape;2259;p70"/>
                <p:cNvSpPr/>
                <p:nvPr/>
              </p:nvSpPr>
              <p:spPr>
                <a:xfrm rot="5400000">
                  <a:off x="2178152" y="5495490"/>
                  <a:ext cx="1069800" cy="292500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FF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PC Ext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0" name="Google Shape;2260;p70"/>
                <p:cNvSpPr/>
                <p:nvPr/>
              </p:nvSpPr>
              <p:spPr>
                <a:xfrm>
                  <a:off x="3101335" y="4726940"/>
                  <a:ext cx="381000" cy="10668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51428"/>
                      </a:lnTo>
                      <a:lnTo>
                        <a:pt x="24000" y="60000"/>
                      </a:lnTo>
                      <a:lnTo>
                        <a:pt x="0" y="68571"/>
                      </a:lnTo>
                      <a:lnTo>
                        <a:pt x="0" y="120000"/>
                      </a:lnTo>
                      <a:lnTo>
                        <a:pt x="120000" y="85714"/>
                      </a:lnTo>
                      <a:lnTo>
                        <a:pt x="120000" y="342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1" name="Google Shape;2261;p70"/>
                <p:cNvSpPr/>
                <p:nvPr/>
              </p:nvSpPr>
              <p:spPr>
                <a:xfrm>
                  <a:off x="2720335" y="4117340"/>
                  <a:ext cx="838200" cy="76200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84000"/>
                      </a:lnTo>
                      <a:lnTo>
                        <a:pt x="0" y="84000"/>
                      </a:lnTo>
                      <a:lnTo>
                        <a:pt x="0" y="120000"/>
                      </a:lnTo>
                      <a:lnTo>
                        <a:pt x="54545" y="12000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62" name="Google Shape;2262;p70"/>
                <p:cNvCxnSpPr/>
                <p:nvPr/>
              </p:nvCxnSpPr>
              <p:spPr>
                <a:xfrm>
                  <a:off x="2872735" y="5641340"/>
                  <a:ext cx="228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263" name="Google Shape;2263;p70"/>
                <p:cNvCxnSpPr/>
                <p:nvPr/>
              </p:nvCxnSpPr>
              <p:spPr>
                <a:xfrm>
                  <a:off x="3482335" y="5260340"/>
                  <a:ext cx="304800" cy="1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2264" name="Google Shape;2264;p70"/>
                <p:cNvCxnSpPr/>
                <p:nvPr/>
              </p:nvCxnSpPr>
              <p:spPr>
                <a:xfrm>
                  <a:off x="2162170" y="5641340"/>
                  <a:ext cx="411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2265" name="Google Shape;2265;p70"/>
              <p:cNvCxnSpPr/>
              <p:nvPr/>
            </p:nvCxnSpPr>
            <p:spPr>
              <a:xfrm>
                <a:off x="2167128" y="5641340"/>
                <a:ext cx="0" cy="288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66" name="Google Shape;2266;p70"/>
            <p:cNvSpPr/>
            <p:nvPr/>
          </p:nvSpPr>
          <p:spPr>
            <a:xfrm rot="5400000">
              <a:off x="2887121" y="5051205"/>
              <a:ext cx="8190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Adder</a:t>
              </a:r>
              <a:endParaRPr/>
            </a:p>
          </p:txBody>
        </p:sp>
      </p:grpSp>
      <p:grpSp>
        <p:nvGrpSpPr>
          <p:cNvPr id="2267" name="Google Shape;2267;p70"/>
          <p:cNvGrpSpPr/>
          <p:nvPr/>
        </p:nvGrpSpPr>
        <p:grpSpPr>
          <a:xfrm>
            <a:off x="3698739" y="3964940"/>
            <a:ext cx="545596" cy="1447800"/>
            <a:chOff x="3698739" y="3964940"/>
            <a:chExt cx="545596" cy="1447800"/>
          </a:xfrm>
        </p:grpSpPr>
        <p:grpSp>
          <p:nvGrpSpPr>
            <p:cNvPr id="2268" name="Google Shape;2268;p70"/>
            <p:cNvGrpSpPr/>
            <p:nvPr/>
          </p:nvGrpSpPr>
          <p:grpSpPr>
            <a:xfrm>
              <a:off x="3710935" y="3964940"/>
              <a:ext cx="533400" cy="1447800"/>
              <a:chOff x="3710935" y="3964940"/>
              <a:chExt cx="533400" cy="1447800"/>
            </a:xfrm>
          </p:grpSpPr>
          <p:cxnSp>
            <p:nvCxnSpPr>
              <p:cNvPr id="2269" name="Google Shape;2269;p70"/>
              <p:cNvCxnSpPr/>
              <p:nvPr/>
            </p:nvCxnSpPr>
            <p:spPr>
              <a:xfrm>
                <a:off x="4015735" y="4726940"/>
                <a:ext cx="228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2270" name="Google Shape;2270;p70"/>
              <p:cNvGrpSpPr/>
              <p:nvPr/>
            </p:nvGrpSpPr>
            <p:grpSpPr>
              <a:xfrm>
                <a:off x="3710935" y="3964940"/>
                <a:ext cx="304938" cy="1447800"/>
                <a:chOff x="3710935" y="3964940"/>
                <a:chExt cx="304938" cy="1447800"/>
              </a:xfrm>
            </p:grpSpPr>
            <p:sp>
              <p:nvSpPr>
                <p:cNvPr id="2271" name="Google Shape;2271;p70"/>
                <p:cNvSpPr/>
                <p:nvPr/>
              </p:nvSpPr>
              <p:spPr>
                <a:xfrm>
                  <a:off x="3787135" y="3964940"/>
                  <a:ext cx="228600" cy="14478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19999"/>
                      </a:lnTo>
                      <a:lnTo>
                        <a:pt x="120000" y="101052"/>
                      </a:lnTo>
                      <a:lnTo>
                        <a:pt x="120000" y="189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2" name="Google Shape;2272;p70"/>
                <p:cNvSpPr txBox="1"/>
                <p:nvPr/>
              </p:nvSpPr>
              <p:spPr>
                <a:xfrm>
                  <a:off x="3718873" y="4053840"/>
                  <a:ext cx="297000" cy="33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2273" name="Google Shape;2273;p70"/>
                <p:cNvSpPr txBox="1"/>
                <p:nvPr/>
              </p:nvSpPr>
              <p:spPr>
                <a:xfrm>
                  <a:off x="3710935" y="5012690"/>
                  <a:ext cx="297000" cy="33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</p:grpSp>
        <p:sp>
          <p:nvSpPr>
            <p:cNvPr id="2274" name="Google Shape;2274;p70"/>
            <p:cNvSpPr/>
            <p:nvPr/>
          </p:nvSpPr>
          <p:spPr>
            <a:xfrm rot="5400000">
              <a:off x="3547239" y="4504370"/>
              <a:ext cx="7005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5" name="Google Shape;2275;p70"/>
          <p:cNvSpPr/>
          <p:nvPr/>
        </p:nvSpPr>
        <p:spPr>
          <a:xfrm>
            <a:off x="4472935" y="3200400"/>
            <a:ext cx="152400" cy="15546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6" name="Google Shape;2276;p70"/>
          <p:cNvCxnSpPr/>
          <p:nvPr/>
        </p:nvCxnSpPr>
        <p:spPr>
          <a:xfrm>
            <a:off x="2796535" y="366014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7" name="Google Shape;2277;p70"/>
          <p:cNvCxnSpPr/>
          <p:nvPr/>
        </p:nvCxnSpPr>
        <p:spPr>
          <a:xfrm>
            <a:off x="3482335" y="411734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8" name="Google Shape;2278;p70"/>
          <p:cNvCxnSpPr/>
          <p:nvPr/>
        </p:nvCxnSpPr>
        <p:spPr>
          <a:xfrm flipH="1" rot="10800000">
            <a:off x="4287197" y="5186791"/>
            <a:ext cx="73200" cy="13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9" name="Google Shape;2279;p70"/>
          <p:cNvCxnSpPr/>
          <p:nvPr/>
        </p:nvCxnSpPr>
        <p:spPr>
          <a:xfrm rot="10800000">
            <a:off x="4358587" y="5186738"/>
            <a:ext cx="73200" cy="13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0" name="Google Shape;2280;p70"/>
          <p:cNvCxnSpPr>
            <a:stCxn id="2251" idx="3"/>
            <a:endCxn id="2250" idx="0"/>
          </p:cNvCxnSpPr>
          <p:nvPr/>
        </p:nvCxnSpPr>
        <p:spPr>
          <a:xfrm flipH="1">
            <a:off x="4356009" y="5326276"/>
            <a:ext cx="1200" cy="18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1" name="Google Shape;2281;p70"/>
          <p:cNvCxnSpPr/>
          <p:nvPr/>
        </p:nvCxnSpPr>
        <p:spPr>
          <a:xfrm>
            <a:off x="6583680" y="4206240"/>
            <a:ext cx="1828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2" name="Google Shape;2282;p70"/>
          <p:cNvCxnSpPr/>
          <p:nvPr/>
        </p:nvCxnSpPr>
        <p:spPr>
          <a:xfrm flipH="1">
            <a:off x="6858100" y="4059936"/>
            <a:ext cx="241200" cy="29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3" name="Google Shape;2283;p70"/>
          <p:cNvSpPr/>
          <p:nvPr/>
        </p:nvSpPr>
        <p:spPr>
          <a:xfrm>
            <a:off x="6858000" y="4206240"/>
            <a:ext cx="442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70"/>
          <p:cNvSpPr/>
          <p:nvPr/>
        </p:nvSpPr>
        <p:spPr>
          <a:xfrm>
            <a:off x="6583680" y="3749040"/>
            <a:ext cx="1314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5" name="Google Shape;2285;p70"/>
          <p:cNvGrpSpPr/>
          <p:nvPr/>
        </p:nvGrpSpPr>
        <p:grpSpPr>
          <a:xfrm>
            <a:off x="5184775" y="3566152"/>
            <a:ext cx="1463000" cy="995371"/>
            <a:chOff x="2458" y="3061"/>
            <a:chExt cx="922" cy="627"/>
          </a:xfrm>
        </p:grpSpPr>
        <p:sp>
          <p:nvSpPr>
            <p:cNvPr id="2286" name="Google Shape;2286;p70"/>
            <p:cNvSpPr/>
            <p:nvPr/>
          </p:nvSpPr>
          <p:spPr>
            <a:xfrm>
              <a:off x="2458" y="3088"/>
              <a:ext cx="900" cy="6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70"/>
            <p:cNvSpPr/>
            <p:nvPr/>
          </p:nvSpPr>
          <p:spPr>
            <a:xfrm>
              <a:off x="2661" y="306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70"/>
            <p:cNvSpPr/>
            <p:nvPr/>
          </p:nvSpPr>
          <p:spPr>
            <a:xfrm>
              <a:off x="2480" y="325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</p:grpSp>
      <p:cxnSp>
        <p:nvCxnSpPr>
          <p:cNvPr id="2289" name="Google Shape;2289;p70"/>
          <p:cNvCxnSpPr/>
          <p:nvPr/>
        </p:nvCxnSpPr>
        <p:spPr>
          <a:xfrm>
            <a:off x="5854700" y="3200400"/>
            <a:ext cx="0" cy="36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0" name="Google Shape;2290;p70"/>
          <p:cNvCxnSpPr>
            <a:endCxn id="2289" idx="0"/>
          </p:cNvCxnSpPr>
          <p:nvPr/>
        </p:nvCxnSpPr>
        <p:spPr>
          <a:xfrm>
            <a:off x="4618892" y="3200400"/>
            <a:ext cx="123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1" name="Google Shape;2291;p70"/>
          <p:cNvSpPr txBox="1"/>
          <p:nvPr/>
        </p:nvSpPr>
        <p:spPr>
          <a:xfrm>
            <a:off x="5568462" y="5868572"/>
            <a:ext cx="24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 Fetch Unit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2" name="Google Shape;2292;p70"/>
          <p:cNvCxnSpPr/>
          <p:nvPr/>
        </p:nvCxnSpPr>
        <p:spPr>
          <a:xfrm>
            <a:off x="4624388" y="4748211"/>
            <a:ext cx="0" cy="155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93" name="Google Shape;2293;p70"/>
          <p:cNvGrpSpPr/>
          <p:nvPr/>
        </p:nvGrpSpPr>
        <p:grpSpPr>
          <a:xfrm>
            <a:off x="3661435" y="3337560"/>
            <a:ext cx="538500" cy="731460"/>
            <a:chOff x="3661435" y="3337560"/>
            <a:chExt cx="538500" cy="731460"/>
          </a:xfrm>
        </p:grpSpPr>
        <p:cxnSp>
          <p:nvCxnSpPr>
            <p:cNvPr id="2294" name="Google Shape;2294;p70"/>
            <p:cNvCxnSpPr/>
            <p:nvPr/>
          </p:nvCxnSpPr>
          <p:spPr>
            <a:xfrm>
              <a:off x="3931920" y="3703320"/>
              <a:ext cx="0" cy="365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95" name="Google Shape;2295;p70"/>
            <p:cNvSpPr/>
            <p:nvPr/>
          </p:nvSpPr>
          <p:spPr>
            <a:xfrm>
              <a:off x="3661435" y="3337560"/>
              <a:ext cx="5385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???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6" name="Google Shape;2296;p70"/>
          <p:cNvGrpSpPr/>
          <p:nvPr/>
        </p:nvGrpSpPr>
        <p:grpSpPr>
          <a:xfrm>
            <a:off x="457200" y="2834640"/>
            <a:ext cx="1371600" cy="763260"/>
            <a:chOff x="457200" y="2834640"/>
            <a:chExt cx="1371600" cy="763260"/>
          </a:xfrm>
        </p:grpSpPr>
        <p:sp>
          <p:nvSpPr>
            <p:cNvPr id="2297" name="Google Shape;2297;p70"/>
            <p:cNvSpPr/>
            <p:nvPr/>
          </p:nvSpPr>
          <p:spPr>
            <a:xfrm>
              <a:off x="457200" y="2834640"/>
              <a:ext cx="10035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beq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98" name="Google Shape;2298;p70"/>
            <p:cNvCxnSpPr/>
            <p:nvPr/>
          </p:nvCxnSpPr>
          <p:spPr>
            <a:xfrm rot="10800000">
              <a:off x="1463100" y="3063240"/>
              <a:ext cx="3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299" name="Google Shape;2299;p70"/>
            <p:cNvSpPr/>
            <p:nvPr/>
          </p:nvSpPr>
          <p:spPr>
            <a:xfrm>
              <a:off x="457200" y="3200400"/>
              <a:ext cx="10059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0" name="Google Shape;2300;p70"/>
            <p:cNvCxnSpPr/>
            <p:nvPr/>
          </p:nvCxnSpPr>
          <p:spPr>
            <a:xfrm rot="10800000">
              <a:off x="1463100" y="3429000"/>
              <a:ext cx="3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2301" name="Google Shape;2301;p70"/>
          <p:cNvGrpSpPr/>
          <p:nvPr/>
        </p:nvGrpSpPr>
        <p:grpSpPr>
          <a:xfrm>
            <a:off x="1828869" y="2467091"/>
            <a:ext cx="3512931" cy="657255"/>
            <a:chOff x="1828869" y="2467091"/>
            <a:chExt cx="3512931" cy="657255"/>
          </a:xfrm>
        </p:grpSpPr>
        <p:sp>
          <p:nvSpPr>
            <p:cNvPr id="2302" name="Google Shape;2302;p70"/>
            <p:cNvSpPr txBox="1"/>
            <p:nvPr/>
          </p:nvSpPr>
          <p:spPr>
            <a:xfrm>
              <a:off x="2743200" y="2467091"/>
              <a:ext cx="259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How to hook these up?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3" name="Google Shape;2303;p70"/>
            <p:cNvCxnSpPr/>
            <p:nvPr/>
          </p:nvCxnSpPr>
          <p:spPr>
            <a:xfrm flipH="1">
              <a:off x="1828869" y="2667146"/>
              <a:ext cx="94950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304" name="Google Shape;2304;p70"/>
          <p:cNvGrpSpPr/>
          <p:nvPr/>
        </p:nvGrpSpPr>
        <p:grpSpPr>
          <a:xfrm>
            <a:off x="228600" y="4389120"/>
            <a:ext cx="2268300" cy="862818"/>
            <a:chOff x="228600" y="4389120"/>
            <a:chExt cx="2268300" cy="862818"/>
          </a:xfrm>
        </p:grpSpPr>
        <p:cxnSp>
          <p:nvCxnSpPr>
            <p:cNvPr id="2305" name="Google Shape;2305;p70"/>
            <p:cNvCxnSpPr/>
            <p:nvPr/>
          </p:nvCxnSpPr>
          <p:spPr>
            <a:xfrm>
              <a:off x="1066800" y="4794738"/>
              <a:ext cx="143010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306" name="Google Shape;2306;p70"/>
            <p:cNvSpPr txBox="1"/>
            <p:nvPr/>
          </p:nvSpPr>
          <p:spPr>
            <a:xfrm>
              <a:off x="228600" y="4389120"/>
              <a:ext cx="1022700" cy="8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Sign extend</a:t>
              </a:r>
              <a:b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and ×4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7" name="Google Shape;2307;p7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7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9" name="Google Shape;2309;p70"/>
          <p:cNvGrpSpPr/>
          <p:nvPr/>
        </p:nvGrpSpPr>
        <p:grpSpPr>
          <a:xfrm>
            <a:off x="1817077" y="2944368"/>
            <a:ext cx="2121900" cy="1124652"/>
            <a:chOff x="1817077" y="2944368"/>
            <a:chExt cx="2121900" cy="1124652"/>
          </a:xfrm>
        </p:grpSpPr>
        <p:cxnSp>
          <p:nvCxnSpPr>
            <p:cNvPr id="2310" name="Google Shape;2310;p70"/>
            <p:cNvCxnSpPr/>
            <p:nvPr/>
          </p:nvCxnSpPr>
          <p:spPr>
            <a:xfrm>
              <a:off x="3931920" y="3703320"/>
              <a:ext cx="0" cy="365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311" name="Google Shape;2311;p70"/>
            <p:cNvGrpSpPr/>
            <p:nvPr/>
          </p:nvGrpSpPr>
          <p:grpSpPr>
            <a:xfrm>
              <a:off x="1817077" y="2944368"/>
              <a:ext cx="2121900" cy="792738"/>
              <a:chOff x="1817077" y="3311769"/>
              <a:chExt cx="2121900" cy="792738"/>
            </a:xfrm>
          </p:grpSpPr>
          <p:sp>
            <p:nvSpPr>
              <p:cNvPr id="2312" name="Google Shape;2312;p70"/>
              <p:cNvSpPr/>
              <p:nvPr/>
            </p:nvSpPr>
            <p:spPr>
              <a:xfrm>
                <a:off x="1817077" y="3311769"/>
                <a:ext cx="609600" cy="609600"/>
              </a:xfrm>
              <a:prstGeom prst="flowChartDelay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13" name="Google Shape;2313;p70"/>
              <p:cNvCxnSpPr>
                <a:stCxn id="2312" idx="3"/>
              </p:cNvCxnSpPr>
              <p:nvPr/>
            </p:nvCxnSpPr>
            <p:spPr>
              <a:xfrm>
                <a:off x="2426677" y="3616569"/>
                <a:ext cx="15123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4" name="Google Shape;2314;p70"/>
              <p:cNvCxnSpPr/>
              <p:nvPr/>
            </p:nvCxnSpPr>
            <p:spPr>
              <a:xfrm>
                <a:off x="3934191" y="3610707"/>
                <a:ext cx="0" cy="493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3: Branch If Equal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71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if(R[rs]==R[rt]) then PC←PC+4 + (sign_ext(Imm16) </a:t>
            </a:r>
            <a:r>
              <a:rPr lang="en-US" sz="2400"/>
              <a:t>&lt;&lt;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/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Revisit “next address logic”: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nPC_sel should be 1 if branch, 0 otherwise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71"/>
          <p:cNvSpPr/>
          <p:nvPr/>
        </p:nvSpPr>
        <p:spPr>
          <a:xfrm>
            <a:off x="457200" y="2834640"/>
            <a:ext cx="1003481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  <a:endParaRPr sz="2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71"/>
          <p:cNvSpPr/>
          <p:nvPr/>
        </p:nvSpPr>
        <p:spPr>
          <a:xfrm rot="5400000">
            <a:off x="3547209" y="4504355"/>
            <a:ext cx="700514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71"/>
          <p:cNvSpPr/>
          <p:nvPr/>
        </p:nvSpPr>
        <p:spPr>
          <a:xfrm>
            <a:off x="3787135" y="3964940"/>
            <a:ext cx="228600" cy="144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01052"/>
                </a:lnTo>
                <a:lnTo>
                  <a:pt x="120000" y="1894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5" name="Google Shape;2325;p71"/>
          <p:cNvCxnSpPr/>
          <p:nvPr/>
        </p:nvCxnSpPr>
        <p:spPr>
          <a:xfrm>
            <a:off x="3482335" y="411734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6" name="Google Shape;2326;p71"/>
          <p:cNvCxnSpPr/>
          <p:nvPr/>
        </p:nvCxnSpPr>
        <p:spPr>
          <a:xfrm>
            <a:off x="3482335" y="5260340"/>
            <a:ext cx="304800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7" name="Google Shape;2327;p71"/>
          <p:cNvSpPr txBox="1"/>
          <p:nvPr/>
        </p:nvSpPr>
        <p:spPr>
          <a:xfrm>
            <a:off x="3718873" y="405384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28" name="Google Shape;2328;p71"/>
          <p:cNvSpPr txBox="1"/>
          <p:nvPr/>
        </p:nvSpPr>
        <p:spPr>
          <a:xfrm>
            <a:off x="3710935" y="5012690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329" name="Google Shape;2329;p71"/>
          <p:cNvCxnSpPr/>
          <p:nvPr/>
        </p:nvCxnSpPr>
        <p:spPr>
          <a:xfrm rot="10800000">
            <a:off x="1463040" y="3063240"/>
            <a:ext cx="36576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330" name="Google Shape;2330;p71"/>
          <p:cNvSpPr/>
          <p:nvPr/>
        </p:nvSpPr>
        <p:spPr>
          <a:xfrm>
            <a:off x="457200" y="3200400"/>
            <a:ext cx="100584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1" name="Google Shape;2331;p71"/>
          <p:cNvCxnSpPr/>
          <p:nvPr/>
        </p:nvCxnSpPr>
        <p:spPr>
          <a:xfrm rot="10800000">
            <a:off x="1463040" y="3429000"/>
            <a:ext cx="36576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332" name="Google Shape;2332;p71"/>
          <p:cNvSpPr/>
          <p:nvPr/>
        </p:nvSpPr>
        <p:spPr>
          <a:xfrm>
            <a:off x="2817706" y="3899095"/>
            <a:ext cx="71013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71"/>
          <p:cNvSpPr/>
          <p:nvPr/>
        </p:nvSpPr>
        <p:spPr>
          <a:xfrm>
            <a:off x="1354522" y="5036233"/>
            <a:ext cx="218284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PC+4 + branchAddr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4" name="Google Shape;2334;p71"/>
          <p:cNvCxnSpPr/>
          <p:nvPr/>
        </p:nvCxnSpPr>
        <p:spPr>
          <a:xfrm>
            <a:off x="4015735" y="472694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5" name="Google Shape;2335;p71"/>
          <p:cNvSpPr/>
          <p:nvPr/>
        </p:nvSpPr>
        <p:spPr>
          <a:xfrm>
            <a:off x="4190816" y="4496972"/>
            <a:ext cx="1527728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nextPC (nPC)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6" name="Google Shape;2336;p71"/>
          <p:cNvGraphicFramePr/>
          <p:nvPr/>
        </p:nvGraphicFramePr>
        <p:xfrm>
          <a:off x="5852160" y="3291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{FA5441B5-EC18-4850-AB64-386B7928F58C}</a:tableStyleId>
              </a:tblPr>
              <a:tblGrid>
                <a:gridCol w="1005850"/>
                <a:gridCol w="1005850"/>
                <a:gridCol w="100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nPC_sel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zero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MUX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pSp>
        <p:nvGrpSpPr>
          <p:cNvPr id="2337" name="Google Shape;2337;p71"/>
          <p:cNvGrpSpPr/>
          <p:nvPr/>
        </p:nvGrpSpPr>
        <p:grpSpPr>
          <a:xfrm>
            <a:off x="1817077" y="2944368"/>
            <a:ext cx="2121900" cy="1124712"/>
            <a:chOff x="1817077" y="2944368"/>
            <a:chExt cx="2121900" cy="1124712"/>
          </a:xfrm>
        </p:grpSpPr>
        <p:cxnSp>
          <p:nvCxnSpPr>
            <p:cNvPr id="2338" name="Google Shape;2338;p71"/>
            <p:cNvCxnSpPr/>
            <p:nvPr/>
          </p:nvCxnSpPr>
          <p:spPr>
            <a:xfrm>
              <a:off x="3931920" y="3703320"/>
              <a:ext cx="0" cy="36576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339" name="Google Shape;2339;p71"/>
            <p:cNvGrpSpPr/>
            <p:nvPr/>
          </p:nvGrpSpPr>
          <p:grpSpPr>
            <a:xfrm>
              <a:off x="1817077" y="2944368"/>
              <a:ext cx="2121900" cy="792714"/>
              <a:chOff x="1817077" y="3311769"/>
              <a:chExt cx="2121900" cy="792714"/>
            </a:xfrm>
          </p:grpSpPr>
          <p:sp>
            <p:nvSpPr>
              <p:cNvPr id="2340" name="Google Shape;2340;p71"/>
              <p:cNvSpPr/>
              <p:nvPr/>
            </p:nvSpPr>
            <p:spPr>
              <a:xfrm>
                <a:off x="1817077" y="3311769"/>
                <a:ext cx="609600" cy="609600"/>
              </a:xfrm>
              <a:prstGeom prst="flowChartDelay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41" name="Google Shape;2341;p71"/>
              <p:cNvCxnSpPr>
                <a:stCxn id="2340" idx="3"/>
              </p:cNvCxnSpPr>
              <p:nvPr/>
            </p:nvCxnSpPr>
            <p:spPr>
              <a:xfrm>
                <a:off x="2426677" y="3616569"/>
                <a:ext cx="15123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2" name="Google Shape;2342;p71"/>
              <p:cNvCxnSpPr/>
              <p:nvPr/>
            </p:nvCxnSpPr>
            <p:spPr>
              <a:xfrm>
                <a:off x="3934191" y="3610707"/>
                <a:ext cx="0" cy="49377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343" name="Google Shape;2343;p71"/>
          <p:cNvSpPr txBox="1"/>
          <p:nvPr/>
        </p:nvSpPr>
        <p:spPr>
          <a:xfrm>
            <a:off x="5849816" y="5392616"/>
            <a:ext cx="29140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does this change</a:t>
            </a:r>
            <a:b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we add </a:t>
            </a:r>
            <a:r>
              <a:rPr i="1"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bne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7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72"/>
          <p:cNvSpPr txBox="1"/>
          <p:nvPr>
            <p:ph type="title"/>
          </p:nvPr>
        </p:nvSpPr>
        <p:spPr>
          <a:xfrm>
            <a:off x="457200" y="2746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/>
              <a:t>Meet The $taff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4" name="Google Shape;2354;p72"/>
          <p:cNvGraphicFramePr/>
          <p:nvPr/>
        </p:nvGraphicFramePr>
        <p:xfrm>
          <a:off x="457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{3339944A-3A0C-4746-9DE3-02B79EF4375F}</a:tableStyleId>
              </a:tblPr>
              <a:tblGrid>
                <a:gridCol w="2743200"/>
                <a:gridCol w="2743200"/>
                <a:gridCol w="2743200"/>
              </a:tblGrid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Rebecca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Steven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Spirit Creature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Mountain Goat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Dragon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All-time Favorite Meme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Edited Comics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One Thicc Bih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What wild thing would you do with 1 million dollars?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Buy really expensive violin | $ailboat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As much expensive sushi as possible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Favorite Villian?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The Witch from “Into the Woods”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Ursula from “Little Mermaid”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steven.jpg" id="2355" name="Google Shape;2355;p72"/>
          <p:cNvPicPr preferRelativeResize="0"/>
          <p:nvPr/>
        </p:nvPicPr>
        <p:blipFill rotWithShape="1">
          <a:blip r:embed="rId3">
            <a:alphaModFix/>
          </a:blip>
          <a:srcRect b="10" l="0" r="0" t="0"/>
          <a:stretch/>
        </p:blipFill>
        <p:spPr>
          <a:xfrm>
            <a:off x="7453482" y="1417636"/>
            <a:ext cx="123330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ecca.jpg" id="2356" name="Google Shape;2356;p72"/>
          <p:cNvPicPr preferRelativeResize="0"/>
          <p:nvPr/>
        </p:nvPicPr>
        <p:blipFill rotWithShape="1">
          <a:blip r:embed="rId4">
            <a:alphaModFix/>
          </a:blip>
          <a:srcRect b="89" l="0" r="0" t="89"/>
          <a:stretch/>
        </p:blipFill>
        <p:spPr>
          <a:xfrm>
            <a:off x="4710282" y="1417637"/>
            <a:ext cx="1233300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2362" name="Google Shape;2362;p73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Datapath Overview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Processor Design and Components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Assembling the Datapath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Introduction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Rest of Control Examples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7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7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Review </a:t>
            </a:r>
            <a:r>
              <a:rPr lang="en-US"/>
              <a:t>-- Combinational Logic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7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Hardware is permanent. </a:t>
            </a:r>
            <a:r>
              <a:rPr lang="en-US"/>
              <a:t>Always do everything you might want</a:t>
            </a:r>
            <a:endParaRPr/>
          </a:p>
          <a:p>
            <a:pPr indent="-342900" lvl="0" marL="342900" marR="0" rtl="0" algn="l">
              <a:spcBef>
                <a:spcPts val="7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MUXes to </a:t>
            </a:r>
            <a:r>
              <a:rPr lang="en-US"/>
              <a:t>pick from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 input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input bits selects one of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Ex: ALU</a:t>
            </a:r>
            <a:endParaRPr/>
          </a:p>
        </p:txBody>
      </p:sp>
      <p:sp>
        <p:nvSpPr>
          <p:cNvPr id="212" name="Google Shape;2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 b="52125" l="1498" r="46824" t="1872"/>
          <a:stretch/>
        </p:blipFill>
        <p:spPr>
          <a:xfrm>
            <a:off x="2203175" y="3868075"/>
            <a:ext cx="2743200" cy="18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Processor Design Process</a:t>
            </a:r>
            <a:endParaRPr/>
          </a:p>
        </p:txBody>
      </p:sp>
      <p:sp>
        <p:nvSpPr>
          <p:cNvPr id="2371" name="Google Shape;2371;p74"/>
          <p:cNvSpPr txBox="1"/>
          <p:nvPr>
            <p:ph idx="1" type="body"/>
          </p:nvPr>
        </p:nvSpPr>
        <p:spPr>
          <a:xfrm>
            <a:off x="457200" y="1600200"/>
            <a:ext cx="8229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steps to design a processor: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Analyze instruction set →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datapath requirements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Select set of datapath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&amp; establish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methodology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Assemble datapath meeting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requirements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Analyze implementation of each instruction to determine setting of control points that </a:t>
            </a:r>
            <a:r>
              <a:rPr lang="en-US" sz="2380"/>
              <a:t>a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ffect the register transfer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Assemble the control logic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Logic Equations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Circuits</a:t>
            </a:r>
            <a:endParaRPr/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3" name="Google Shape;2373;p74"/>
          <p:cNvGrpSpPr/>
          <p:nvPr/>
        </p:nvGrpSpPr>
        <p:grpSpPr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descr="10%" id="2374" name="Google Shape;2374;p74"/>
            <p:cNvSpPr/>
            <p:nvPr/>
          </p:nvSpPr>
          <p:spPr>
            <a:xfrm>
              <a:off x="5579000" y="4754549"/>
              <a:ext cx="1123950" cy="649287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74"/>
            <p:cNvSpPr/>
            <p:nvPr/>
          </p:nvSpPr>
          <p:spPr>
            <a:xfrm>
              <a:off x="5659962" y="4860911"/>
              <a:ext cx="812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/>
            </a:p>
          </p:txBody>
        </p:sp>
        <p:sp>
          <p:nvSpPr>
            <p:cNvPr descr="10%" id="2376" name="Google Shape;2376;p74"/>
            <p:cNvSpPr/>
            <p:nvPr/>
          </p:nvSpPr>
          <p:spPr>
            <a:xfrm>
              <a:off x="5579000" y="5564174"/>
              <a:ext cx="1123950" cy="65087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74"/>
            <p:cNvSpPr/>
            <p:nvPr/>
          </p:nvSpPr>
          <p:spPr>
            <a:xfrm>
              <a:off x="5679012" y="5729274"/>
              <a:ext cx="99377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74"/>
            <p:cNvSpPr/>
            <p:nvPr/>
          </p:nvSpPr>
          <p:spPr>
            <a:xfrm>
              <a:off x="6998225" y="4416411"/>
              <a:ext cx="920750" cy="193357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74"/>
            <p:cNvSpPr/>
            <p:nvPr/>
          </p:nvSpPr>
          <p:spPr>
            <a:xfrm>
              <a:off x="7050612" y="5165711"/>
              <a:ext cx="9255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sp>
          <p:nvSpPr>
            <p:cNvPr id="2380" name="Google Shape;2380;p74"/>
            <p:cNvSpPr/>
            <p:nvPr/>
          </p:nvSpPr>
          <p:spPr>
            <a:xfrm>
              <a:off x="5444062" y="4416411"/>
              <a:ext cx="1393825" cy="193357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74"/>
            <p:cNvSpPr/>
            <p:nvPr/>
          </p:nvSpPr>
          <p:spPr>
            <a:xfrm>
              <a:off x="5679012" y="4398949"/>
              <a:ext cx="10271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</a:t>
              </a:r>
              <a:endParaRPr/>
            </a:p>
          </p:txBody>
        </p:sp>
        <p:sp>
          <p:nvSpPr>
            <p:cNvPr id="2382" name="Google Shape;2382;p74"/>
            <p:cNvSpPr/>
            <p:nvPr/>
          </p:nvSpPr>
          <p:spPr>
            <a:xfrm>
              <a:off x="8079312" y="4416411"/>
              <a:ext cx="920750" cy="78581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74"/>
            <p:cNvSpPr/>
            <p:nvPr/>
          </p:nvSpPr>
          <p:spPr>
            <a:xfrm>
              <a:off x="8214250" y="4668824"/>
              <a:ext cx="638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2384" name="Google Shape;2384;p74"/>
            <p:cNvSpPr/>
            <p:nvPr/>
          </p:nvSpPr>
          <p:spPr>
            <a:xfrm>
              <a:off x="8079312" y="5564174"/>
              <a:ext cx="920750" cy="78581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74"/>
            <p:cNvSpPr/>
            <p:nvPr/>
          </p:nvSpPr>
          <p:spPr>
            <a:xfrm>
              <a:off x="8126937" y="5816586"/>
              <a:ext cx="8128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</p:grpSp>
      <p:grpSp>
        <p:nvGrpSpPr>
          <p:cNvPr id="2386" name="Google Shape;2386;p74"/>
          <p:cNvGrpSpPr/>
          <p:nvPr/>
        </p:nvGrpSpPr>
        <p:grpSpPr>
          <a:xfrm>
            <a:off x="201908" y="4466955"/>
            <a:ext cx="827881" cy="861326"/>
            <a:chOff x="201908" y="4466955"/>
            <a:chExt cx="827881" cy="861326"/>
          </a:xfrm>
        </p:grpSpPr>
        <p:sp>
          <p:nvSpPr>
            <p:cNvPr id="2387" name="Google Shape;2387;p74"/>
            <p:cNvSpPr/>
            <p:nvPr/>
          </p:nvSpPr>
          <p:spPr>
            <a:xfrm>
              <a:off x="664029" y="4572000"/>
              <a:ext cx="365760" cy="64008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74"/>
            <p:cNvSpPr txBox="1"/>
            <p:nvPr/>
          </p:nvSpPr>
          <p:spPr>
            <a:xfrm rot="-5400000">
              <a:off x="32855" y="4636008"/>
              <a:ext cx="8613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Now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9" name="Google Shape;2389;p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p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75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make sure that correct parts of the datapath are being used for each instruction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seen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signals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datapath used to select inputs and operations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now, focus on what value each control signal should be for each instruction in the ISA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lecture, we will see how to implement the proper combinational logic to implement the control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4" name="Google Shape;2404;p76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2405" name="Google Shape;2405;p76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406" name="Google Shape;2406;p76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76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76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76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10" name="Google Shape;2410;p76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1" name="Google Shape;2411;p76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412" name="Google Shape;2412;p76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3" name="Google Shape;2413;p76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414" name="Google Shape;2414;p76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2415" name="Google Shape;2415;p76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6" name="Google Shape;2416;p76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417" name="Google Shape;2417;p76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2418" name="Google Shape;2418;p76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9" name="Google Shape;2419;p76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0" name="Google Shape;2420;p76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421" name="Google Shape;2421;p76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2" name="Google Shape;2422;p76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423" name="Google Shape;2423;p76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76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76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76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76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76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76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76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76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76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433" name="Google Shape;2433;p76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4" name="Google Shape;2434;p76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5" name="Google Shape;2435;p76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2436" name="Google Shape;2436;p76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2437" name="Google Shape;2437;p76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76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9" name="Google Shape;2439;p76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440" name="Google Shape;2440;p76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76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2443" name="Google Shape;2443;p76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4" name="Google Shape;2444;p76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445" name="Google Shape;2445;p76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446" name="Google Shape;2446;p76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47" name="Google Shape;2447;p76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448" name="Google Shape;2448;p76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449" name="Google Shape;2449;p76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450" name="Google Shape;2450;p76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1" name="Google Shape;2451;p76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2" name="Google Shape;2452;p76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453" name="Google Shape;2453;p76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454" name="Google Shape;2454;p76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455" name="Google Shape;2455;p76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6" name="Google Shape;2456;p76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457" name="Google Shape;2457;p76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76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2459" name="Google Shape;2459;p76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60" name="Google Shape;2460;p76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461" name="Google Shape;2461;p76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462" name="Google Shape;2462;p76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76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76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76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66" name="Google Shape;2466;p76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7" name="Google Shape;2467;p76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8" name="Google Shape;2468;p76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9" name="Google Shape;2469;p76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0" name="Google Shape;2470;p76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1" name="Google Shape;2471;p76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2" name="Google Shape;2472;p76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3" name="Google Shape;2473;p76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4" name="Google Shape;2474;p76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5" name="Google Shape;2475;p76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476" name="Google Shape;2476;p76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77" name="Google Shape;2477;p76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78" name="Google Shape;2478;p76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79" name="Google Shape;2479;p76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0" name="Google Shape;2480;p76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1" name="Google Shape;2481;p76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2" name="Google Shape;2482;p76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3" name="Google Shape;2483;p76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4" name="Google Shape;2484;p76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5" name="Google Shape;2485;p76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6" name="Google Shape;2486;p76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7" name="Google Shape;2487;p76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8" name="Google Shape;2488;p76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9" name="Google Shape;2489;p76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0" name="Google Shape;2490;p76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1" name="Google Shape;2491;p76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92" name="Google Shape;2492;p76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76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2494" name="Google Shape;2494;p76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2495" name="Google Shape;2495;p76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6" name="Google Shape;2496;p76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97" name="Google Shape;2497;p76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8" name="Google Shape;2498;p76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99" name="Google Shape;2499;p76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2500" name="Google Shape;2500;p76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2501" name="Google Shape;2501;p76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02" name="Google Shape;2502;p76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2503" name="Google Shape;2503;p76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2504" name="Google Shape;2504;p76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2505" name="Google Shape;2505;p76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06" name="Google Shape;2506;p76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07" name="Google Shape;2507;p76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08" name="Google Shape;2508;p76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509;p76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76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76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76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513;p76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514;p76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5" name="Google Shape;2515;p76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6" name="Google Shape;2516;p76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17" name="Google Shape;2517;p76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8" name="Google Shape;2518;p76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9" name="Google Shape;2519;p76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0" name="Google Shape;2520;p76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1" name="Google Shape;2521;p76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2" name="Google Shape;2522;p76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3" name="Google Shape;2523;p76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4" name="Google Shape;2524;p76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25" name="Google Shape;252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Desired Datapath For 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addu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76"/>
          <p:cNvSpPr txBox="1"/>
          <p:nvPr>
            <p:ph idx="1" type="body"/>
          </p:nvPr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R[rd]←R[rs]+R[rt];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8" name="Google Shape;2528;p76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2529" name="Google Shape;2529;p76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530" name="Google Shape;2530;p76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76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76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76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4" name="Google Shape;2534;p76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5" name="Google Shape;2535;p76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536" name="Google Shape;2536;p76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7" name="Google Shape;2537;p76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538" name="Google Shape;2538;p76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2539" name="Google Shape;2539;p76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0" name="Google Shape;2540;p76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541" name="Google Shape;2541;p76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2542" name="Google Shape;2542;p76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3" name="Google Shape;2543;p76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4" name="Google Shape;2544;p76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545" name="Google Shape;2545;p76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6" name="Google Shape;2546;p76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547" name="Google Shape;2547;p76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76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76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76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76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76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76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76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76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76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557" name="Google Shape;2557;p76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8" name="Google Shape;2558;p76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9" name="Google Shape;2559;p76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2560" name="Google Shape;2560;p76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2561" name="Google Shape;2561;p76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76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63" name="Google Shape;2563;p76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564" name="Google Shape;2564;p76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76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76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2567" name="Google Shape;2567;p76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8" name="Google Shape;2568;p76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569" name="Google Shape;2569;p76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570" name="Google Shape;2570;p76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1" name="Google Shape;2571;p76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572" name="Google Shape;2572;p76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573" name="Google Shape;2573;p76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574" name="Google Shape;2574;p76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5" name="Google Shape;2575;p76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6" name="Google Shape;2576;p76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577" name="Google Shape;2577;p76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578" name="Google Shape;2578;p76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579" name="Google Shape;2579;p76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0" name="Google Shape;2580;p76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581" name="Google Shape;2581;p76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76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2583" name="Google Shape;2583;p76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4" name="Google Shape;2584;p76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585" name="Google Shape;2585;p76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586" name="Google Shape;2586;p76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76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76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76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0" name="Google Shape;2590;p76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1" name="Google Shape;2591;p76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2" name="Google Shape;2592;p76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3" name="Google Shape;2593;p76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4" name="Google Shape;2594;p76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5" name="Google Shape;2595;p76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6" name="Google Shape;2596;p76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7" name="Google Shape;2597;p76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8" name="Google Shape;2598;p76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9" name="Google Shape;2599;p76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00" name="Google Shape;2600;p76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1" name="Google Shape;2601;p76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2" name="Google Shape;2602;p76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3" name="Google Shape;2603;p76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4" name="Google Shape;2604;p76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5" name="Google Shape;2605;p76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6" name="Google Shape;2606;p76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7" name="Google Shape;2607;p76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8" name="Google Shape;2608;p76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9" name="Google Shape;2609;p76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10" name="Google Shape;2610;p76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1" name="Google Shape;2611;p76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12" name="Google Shape;2612;p76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13" name="Google Shape;2613;p76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4" name="Google Shape;2614;p76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5" name="Google Shape;2615;p76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16" name="Google Shape;2616;p76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76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2618" name="Google Shape;2618;p76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2619" name="Google Shape;2619;p76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20" name="Google Shape;2620;p76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21" name="Google Shape;2621;p76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2" name="Google Shape;2622;p76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23" name="Google Shape;2623;p76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2624" name="Google Shape;2624;p76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2625" name="Google Shape;2625;p76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26" name="Google Shape;2626;p76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2627" name="Google Shape;2627;p76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2628" name="Google Shape;2628;p76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2629" name="Google Shape;2629;p76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30" name="Google Shape;2630;p76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31" name="Google Shape;2631;p76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32" name="Google Shape;2632;p76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76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76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76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76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76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76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39" name="Google Shape;2639;p76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0" name="Google Shape;2640;p76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41" name="Google Shape;2641;p76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2" name="Google Shape;2642;p76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3" name="Google Shape;2643;p76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4" name="Google Shape;2644;p76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5" name="Google Shape;2645;p76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6" name="Google Shape;2646;p76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7" name="Google Shape;2647;p76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8" name="Google Shape;2648;p76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649" name="Google Shape;2649;p76"/>
          <p:cNvCxnSpPr>
            <a:stCxn id="2592" idx="1"/>
            <a:endCxn id="2596" idx="0"/>
          </p:cNvCxnSpPr>
          <p:nvPr/>
        </p:nvCxnSpPr>
        <p:spPr>
          <a:xfrm>
            <a:off x="2350008" y="2999544"/>
            <a:ext cx="228600" cy="304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0" name="Google Shape;2650;p76"/>
          <p:cNvCxnSpPr>
            <a:stCxn id="2611" idx="1"/>
          </p:cNvCxnSpPr>
          <p:nvPr/>
        </p:nvCxnSpPr>
        <p:spPr>
          <a:xfrm>
            <a:off x="7379208" y="4523544"/>
            <a:ext cx="299400" cy="540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51" name="Google Shape;2651;p76"/>
          <p:cNvGrpSpPr/>
          <p:nvPr/>
        </p:nvGrpSpPr>
        <p:grpSpPr>
          <a:xfrm>
            <a:off x="914399" y="1946030"/>
            <a:ext cx="7527945" cy="4445297"/>
            <a:chOff x="914399" y="1946030"/>
            <a:chExt cx="7527945" cy="4445297"/>
          </a:xfrm>
        </p:grpSpPr>
        <p:sp>
          <p:nvSpPr>
            <p:cNvPr id="2652" name="Google Shape;2652;p76"/>
            <p:cNvSpPr txBox="1"/>
            <p:nvPr/>
          </p:nvSpPr>
          <p:spPr>
            <a:xfrm>
              <a:off x="2028091" y="1946030"/>
              <a:ext cx="1252266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/>
            </a:p>
          </p:txBody>
        </p:sp>
        <p:sp>
          <p:nvSpPr>
            <p:cNvPr id="2653" name="Google Shape;2653;p76"/>
            <p:cNvSpPr txBox="1"/>
            <p:nvPr/>
          </p:nvSpPr>
          <p:spPr>
            <a:xfrm>
              <a:off x="914399" y="2543907"/>
              <a:ext cx="1156727" cy="3539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/>
            </a:p>
          </p:txBody>
        </p:sp>
        <p:sp>
          <p:nvSpPr>
            <p:cNvPr id="2654" name="Google Shape;2654;p76"/>
            <p:cNvSpPr txBox="1"/>
            <p:nvPr/>
          </p:nvSpPr>
          <p:spPr>
            <a:xfrm>
              <a:off x="1277814" y="3352799"/>
              <a:ext cx="1124860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/>
            </a:p>
          </p:txBody>
        </p:sp>
        <p:sp>
          <p:nvSpPr>
            <p:cNvPr id="2655" name="Google Shape;2655;p76"/>
            <p:cNvSpPr txBox="1"/>
            <p:nvPr/>
          </p:nvSpPr>
          <p:spPr>
            <a:xfrm>
              <a:off x="2098430" y="6037384"/>
              <a:ext cx="1059072" cy="3539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/>
            </a:p>
          </p:txBody>
        </p:sp>
        <p:sp>
          <p:nvSpPr>
            <p:cNvPr id="2656" name="Google Shape;2656;p76"/>
            <p:cNvSpPr txBox="1"/>
            <p:nvPr/>
          </p:nvSpPr>
          <p:spPr>
            <a:xfrm>
              <a:off x="4021015" y="6013937"/>
              <a:ext cx="1161215" cy="3539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/>
            </a:p>
          </p:txBody>
        </p:sp>
        <p:sp>
          <p:nvSpPr>
            <p:cNvPr id="2657" name="Google Shape;2657;p76"/>
            <p:cNvSpPr txBox="1"/>
            <p:nvPr/>
          </p:nvSpPr>
          <p:spPr>
            <a:xfrm>
              <a:off x="5158153" y="3259015"/>
              <a:ext cx="1132939" cy="3539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/>
            </a:p>
          </p:txBody>
        </p:sp>
        <p:sp>
          <p:nvSpPr>
            <p:cNvPr id="2658" name="Google Shape;2658;p76"/>
            <p:cNvSpPr txBox="1"/>
            <p:nvPr/>
          </p:nvSpPr>
          <p:spPr>
            <a:xfrm>
              <a:off x="5767753" y="3833445"/>
              <a:ext cx="1109791" cy="3539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/>
            </a:p>
          </p:txBody>
        </p:sp>
        <p:sp>
          <p:nvSpPr>
            <p:cNvPr id="2659" name="Google Shape;2659;p76"/>
            <p:cNvSpPr txBox="1"/>
            <p:nvPr/>
          </p:nvSpPr>
          <p:spPr>
            <a:xfrm>
              <a:off x="6858000" y="3575537"/>
              <a:ext cx="1584344" cy="3539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/>
            </a:p>
          </p:txBody>
        </p:sp>
      </p:grpSp>
      <p:sp>
        <p:nvSpPr>
          <p:cNvPr id="2660" name="Google Shape;2660;p76"/>
          <p:cNvSpPr txBox="1"/>
          <p:nvPr/>
        </p:nvSpPr>
        <p:spPr>
          <a:xfrm>
            <a:off x="3048000" y="1981199"/>
            <a:ext cx="26731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1" name="Google Shape;2661;p76"/>
          <p:cNvSpPr txBox="1"/>
          <p:nvPr/>
        </p:nvSpPr>
        <p:spPr>
          <a:xfrm>
            <a:off x="1852247" y="2590799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2" name="Google Shape;2662;p76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3" name="Google Shape;2663;p76"/>
          <p:cNvSpPr txBox="1"/>
          <p:nvPr/>
        </p:nvSpPr>
        <p:spPr>
          <a:xfrm>
            <a:off x="6072555" y="3305906"/>
            <a:ext cx="48853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4" name="Google Shape;2664;p76"/>
          <p:cNvSpPr txBox="1"/>
          <p:nvPr/>
        </p:nvSpPr>
        <p:spPr>
          <a:xfrm>
            <a:off x="8206155" y="3622430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5" name="Google Shape;2665;p76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6" name="Google Shape;2666;p76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7" name="Google Shape;2667;p76"/>
          <p:cNvSpPr txBox="1"/>
          <p:nvPr/>
        </p:nvSpPr>
        <p:spPr>
          <a:xfrm>
            <a:off x="2919047" y="6084276"/>
            <a:ext cx="15029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8" name="Google Shape;2668;p76"/>
          <p:cNvCxnSpPr>
            <a:stCxn id="2602" idx="1"/>
            <a:endCxn id="2603" idx="0"/>
          </p:cNvCxnSpPr>
          <p:nvPr/>
        </p:nvCxnSpPr>
        <p:spPr>
          <a:xfrm>
            <a:off x="4483608" y="4752144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9" name="Google Shape;2669;p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0" name="Google Shape;2670;p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Desired Datapath For 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ori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6" name="Google Shape;2676;p77"/>
          <p:cNvSpPr txBox="1"/>
          <p:nvPr>
            <p:ph idx="1" type="body"/>
          </p:nvPr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R[rt]←R[rs]|ZeroExt(imm16);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7" name="Google Shape;2677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8" name="Google Shape;2678;p77"/>
          <p:cNvGrpSpPr/>
          <p:nvPr/>
        </p:nvGrpSpPr>
        <p:grpSpPr>
          <a:xfrm>
            <a:off x="914400" y="1785816"/>
            <a:ext cx="7526022" cy="4662009"/>
            <a:chOff x="914400" y="1785816"/>
            <a:chExt cx="7526022" cy="4662009"/>
          </a:xfrm>
        </p:grpSpPr>
        <p:sp>
          <p:nvSpPr>
            <p:cNvPr id="2679" name="Google Shape;2679;p77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680" name="Google Shape;2680;p77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77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77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77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4" name="Google Shape;2684;p77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5" name="Google Shape;2685;p77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686" name="Google Shape;2686;p77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7" name="Google Shape;2687;p77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688" name="Google Shape;2688;p77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2689" name="Google Shape;2689;p77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0" name="Google Shape;2690;p77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691" name="Google Shape;2691;p77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2692" name="Google Shape;2692;p77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3" name="Google Shape;2693;p77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4" name="Google Shape;2694;p77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95" name="Google Shape;2695;p77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6" name="Google Shape;2696;p77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697" name="Google Shape;2697;p77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77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77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77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77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77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77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77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77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77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707" name="Google Shape;2707;p77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8" name="Google Shape;2708;p77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09" name="Google Shape;2709;p77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2710" name="Google Shape;2710;p77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2711" name="Google Shape;2711;p77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77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3" name="Google Shape;2713;p77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714" name="Google Shape;2714;p77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77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77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2717" name="Google Shape;2717;p77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8" name="Google Shape;2718;p77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719" name="Google Shape;2719;p77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720" name="Google Shape;2720;p77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1" name="Google Shape;2721;p77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722" name="Google Shape;2722;p77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723" name="Google Shape;2723;p77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724" name="Google Shape;2724;p77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5" name="Google Shape;2725;p77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6" name="Google Shape;2726;p77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727" name="Google Shape;2727;p77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728" name="Google Shape;2728;p77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729" name="Google Shape;2729;p77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0" name="Google Shape;2730;p77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731" name="Google Shape;2731;p77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77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2733" name="Google Shape;2733;p77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4" name="Google Shape;2734;p77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735" name="Google Shape;2735;p77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736" name="Google Shape;2736;p77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77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77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77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0" name="Google Shape;2740;p77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1" name="Google Shape;2741;p77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2" name="Google Shape;2742;p77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3" name="Google Shape;2743;p77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4" name="Google Shape;2744;p77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5" name="Google Shape;2745;p77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6" name="Google Shape;2746;p77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7" name="Google Shape;2747;p77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8" name="Google Shape;2748;p77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9" name="Google Shape;2749;p77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50" name="Google Shape;2750;p77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1" name="Google Shape;2751;p77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2" name="Google Shape;2752;p77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3" name="Google Shape;2753;p77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4" name="Google Shape;2754;p77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5" name="Google Shape;2755;p77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6" name="Google Shape;2756;p77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7" name="Google Shape;2757;p77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8" name="Google Shape;2758;p77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9" name="Google Shape;2759;p77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60" name="Google Shape;2760;p77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1" name="Google Shape;2761;p77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62" name="Google Shape;2762;p77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63" name="Google Shape;2763;p77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4" name="Google Shape;2764;p77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65" name="Google Shape;2765;p77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66" name="Google Shape;2766;p77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77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2768" name="Google Shape;2768;p77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2769" name="Google Shape;2769;p77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70" name="Google Shape;2770;p77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71" name="Google Shape;2771;p77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2" name="Google Shape;2772;p77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73" name="Google Shape;2773;p77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2774" name="Google Shape;2774;p77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2775" name="Google Shape;2775;p77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76" name="Google Shape;2776;p77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2777" name="Google Shape;2777;p77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2778" name="Google Shape;2778;p77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2779" name="Google Shape;2779;p77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80" name="Google Shape;2780;p77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81" name="Google Shape;2781;p77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82" name="Google Shape;2782;p77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77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77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77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77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77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77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89" name="Google Shape;2789;p77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0" name="Google Shape;2790;p77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91" name="Google Shape;2791;p77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92" name="Google Shape;2792;p77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3" name="Google Shape;2793;p77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4" name="Google Shape;2794;p77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5" name="Google Shape;2795;p77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6" name="Google Shape;2796;p77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7" name="Google Shape;2797;p77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8" name="Google Shape;2798;p77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99" name="Google Shape;2799;p77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2800" name="Google Shape;2800;p77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801" name="Google Shape;2801;p77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77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77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77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5" name="Google Shape;2805;p77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6" name="Google Shape;2806;p77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807" name="Google Shape;2807;p77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8" name="Google Shape;2808;p77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809" name="Google Shape;2809;p77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2810" name="Google Shape;2810;p77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1" name="Google Shape;2811;p77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812" name="Google Shape;2812;p77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2813" name="Google Shape;2813;p77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4" name="Google Shape;2814;p77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5" name="Google Shape;2815;p77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816" name="Google Shape;2816;p77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7" name="Google Shape;2817;p77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818" name="Google Shape;2818;p77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77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77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77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77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77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77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77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77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77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828" name="Google Shape;2828;p77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9" name="Google Shape;2829;p77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0" name="Google Shape;2830;p77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2831" name="Google Shape;2831;p77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2832" name="Google Shape;2832;p77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77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4" name="Google Shape;2834;p77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835" name="Google Shape;2835;p77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77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77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2838" name="Google Shape;2838;p77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9" name="Google Shape;2839;p77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840" name="Google Shape;2840;p77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841" name="Google Shape;2841;p77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2" name="Google Shape;2842;p77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843" name="Google Shape;2843;p77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844" name="Google Shape;2844;p77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845" name="Google Shape;2845;p77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6" name="Google Shape;2846;p77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7" name="Google Shape;2847;p77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848" name="Google Shape;2848;p77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849" name="Google Shape;2849;p77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850" name="Google Shape;2850;p77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1" name="Google Shape;2851;p77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852" name="Google Shape;2852;p77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77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2854" name="Google Shape;2854;p77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55" name="Google Shape;2855;p77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856" name="Google Shape;2856;p77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857" name="Google Shape;2857;p77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77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77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77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1" name="Google Shape;2861;p77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2" name="Google Shape;2862;p77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3" name="Google Shape;2863;p77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4" name="Google Shape;2864;p77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5" name="Google Shape;2865;p77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6" name="Google Shape;2866;p77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7" name="Google Shape;2867;p77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8" name="Google Shape;2868;p77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9" name="Google Shape;2869;p77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0" name="Google Shape;2870;p77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871" name="Google Shape;2871;p77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2" name="Google Shape;2872;p77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3" name="Google Shape;2873;p77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4" name="Google Shape;2874;p77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5" name="Google Shape;2875;p77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6" name="Google Shape;2876;p77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7" name="Google Shape;2877;p77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8" name="Google Shape;2878;p77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9" name="Google Shape;2879;p77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0" name="Google Shape;2880;p77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81" name="Google Shape;2881;p77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2" name="Google Shape;2882;p77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83" name="Google Shape;2883;p77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84" name="Google Shape;2884;p77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5" name="Google Shape;2885;p77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6" name="Google Shape;2886;p77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87" name="Google Shape;2887;p77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77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2889" name="Google Shape;2889;p77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2890" name="Google Shape;2890;p77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1" name="Google Shape;2891;p77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92" name="Google Shape;2892;p77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3" name="Google Shape;2893;p77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94" name="Google Shape;2894;p77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2895" name="Google Shape;2895;p77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2896" name="Google Shape;2896;p77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97" name="Google Shape;2897;p77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2898" name="Google Shape;2898;p77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2899" name="Google Shape;2899;p77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2900" name="Google Shape;2900;p77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01" name="Google Shape;2901;p77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02" name="Google Shape;2902;p77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03" name="Google Shape;2903;p77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77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77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77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77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77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77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10" name="Google Shape;2910;p77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1" name="Google Shape;2911;p77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12" name="Google Shape;2912;p77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13" name="Google Shape;2913;p77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4" name="Google Shape;2914;p77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5" name="Google Shape;2915;p77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6" name="Google Shape;2916;p77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7" name="Google Shape;2917;p77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8" name="Google Shape;2918;p77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9" name="Google Shape;2919;p77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920" name="Google Shape;2920;p77"/>
          <p:cNvCxnSpPr>
            <a:stCxn id="2882" idx="1"/>
          </p:cNvCxnSpPr>
          <p:nvPr/>
        </p:nvCxnSpPr>
        <p:spPr>
          <a:xfrm>
            <a:off x="7379208" y="4523544"/>
            <a:ext cx="299400" cy="540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1" name="Google Shape;2921;p77"/>
          <p:cNvCxnSpPr>
            <a:stCxn id="2875" idx="1"/>
            <a:endCxn id="2874" idx="0"/>
          </p:cNvCxnSpPr>
          <p:nvPr/>
        </p:nvCxnSpPr>
        <p:spPr>
          <a:xfrm flipH="1" rot="10800000">
            <a:off x="4483608" y="4904544"/>
            <a:ext cx="304800" cy="685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2" name="Google Shape;2922;p77"/>
          <p:cNvSpPr txBox="1"/>
          <p:nvPr/>
        </p:nvSpPr>
        <p:spPr>
          <a:xfrm>
            <a:off x="3048000" y="1981199"/>
            <a:ext cx="26731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3" name="Google Shape;2923;p77"/>
          <p:cNvSpPr txBox="1"/>
          <p:nvPr/>
        </p:nvSpPr>
        <p:spPr>
          <a:xfrm>
            <a:off x="1852247" y="2590799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4" name="Google Shape;2924;p77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5" name="Google Shape;2925;p77"/>
          <p:cNvSpPr txBox="1"/>
          <p:nvPr/>
        </p:nvSpPr>
        <p:spPr>
          <a:xfrm>
            <a:off x="6072555" y="3305906"/>
            <a:ext cx="32662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6" name="Google Shape;2926;p77"/>
          <p:cNvSpPr txBox="1"/>
          <p:nvPr/>
        </p:nvSpPr>
        <p:spPr>
          <a:xfrm>
            <a:off x="8206155" y="3622430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7" name="Google Shape;2927;p77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8" name="Google Shape;2928;p77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9" name="Google Shape;2929;p77"/>
          <p:cNvSpPr txBox="1"/>
          <p:nvPr/>
        </p:nvSpPr>
        <p:spPr>
          <a:xfrm>
            <a:off x="2919047" y="6084276"/>
            <a:ext cx="483081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0" name="Google Shape;2930;p77"/>
          <p:cNvCxnSpPr>
            <a:stCxn id="2864" idx="1"/>
            <a:endCxn id="2867" idx="0"/>
          </p:cNvCxnSpPr>
          <p:nvPr/>
        </p:nvCxnSpPr>
        <p:spPr>
          <a:xfrm flipH="1">
            <a:off x="2578608" y="2999544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1" name="Google Shape;2931;p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2" name="Google Shape;2932;p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Desired Datapath For 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8" name="Google Shape;2938;p78"/>
          <p:cNvSpPr txBox="1"/>
          <p:nvPr>
            <p:ph idx="1" type="body"/>
          </p:nvPr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R[rt]←MEM{R[rs]+SignExt[imm16]};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9" name="Google Shape;2939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0" name="Google Shape;2940;p78"/>
          <p:cNvGrpSpPr/>
          <p:nvPr/>
        </p:nvGrpSpPr>
        <p:grpSpPr>
          <a:xfrm>
            <a:off x="914400" y="1785816"/>
            <a:ext cx="7526022" cy="4662009"/>
            <a:chOff x="914400" y="1785816"/>
            <a:chExt cx="7526022" cy="4662009"/>
          </a:xfrm>
        </p:grpSpPr>
        <p:sp>
          <p:nvSpPr>
            <p:cNvPr id="2941" name="Google Shape;2941;p78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942" name="Google Shape;2942;p78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78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78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78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6" name="Google Shape;2946;p78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7" name="Google Shape;2947;p78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948" name="Google Shape;2948;p78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9" name="Google Shape;2949;p78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950" name="Google Shape;2950;p78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2951" name="Google Shape;2951;p78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2" name="Google Shape;2952;p78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953" name="Google Shape;2953;p78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2954" name="Google Shape;2954;p78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5" name="Google Shape;2955;p78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6" name="Google Shape;2956;p78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957" name="Google Shape;2957;p78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8" name="Google Shape;2958;p78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959" name="Google Shape;2959;p78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78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78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78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78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78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78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78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78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78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969" name="Google Shape;2969;p78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0" name="Google Shape;2970;p78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1" name="Google Shape;2971;p78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2972" name="Google Shape;2972;p78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2973" name="Google Shape;2973;p78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78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75" name="Google Shape;2975;p78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976" name="Google Shape;2976;p78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78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78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2979" name="Google Shape;2979;p78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0" name="Google Shape;2980;p78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981" name="Google Shape;2981;p78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982" name="Google Shape;2982;p78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3" name="Google Shape;2983;p78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984" name="Google Shape;2984;p78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985" name="Google Shape;2985;p78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986" name="Google Shape;2986;p78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7" name="Google Shape;2987;p78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8" name="Google Shape;2988;p78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989" name="Google Shape;2989;p78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990" name="Google Shape;2990;p78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991" name="Google Shape;2991;p78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92" name="Google Shape;2992;p78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993" name="Google Shape;2993;p78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78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2995" name="Google Shape;2995;p78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6" name="Google Shape;2996;p78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997" name="Google Shape;2997;p78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998" name="Google Shape;2998;p78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78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78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78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2" name="Google Shape;3002;p78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3" name="Google Shape;3003;p78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4" name="Google Shape;3004;p78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5" name="Google Shape;3005;p78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06" name="Google Shape;3006;p78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7" name="Google Shape;3007;p78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8" name="Google Shape;3008;p78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9" name="Google Shape;3009;p78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0" name="Google Shape;3010;p78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11" name="Google Shape;3011;p78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012" name="Google Shape;3012;p78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13" name="Google Shape;3013;p78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14" name="Google Shape;3014;p78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15" name="Google Shape;3015;p78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16" name="Google Shape;3016;p78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17" name="Google Shape;3017;p78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18" name="Google Shape;3018;p78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9" name="Google Shape;3019;p78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0" name="Google Shape;3020;p78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1" name="Google Shape;3021;p78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22" name="Google Shape;3022;p78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3" name="Google Shape;3023;p78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24" name="Google Shape;3024;p78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25" name="Google Shape;3025;p78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6" name="Google Shape;3026;p78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27" name="Google Shape;3027;p78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28" name="Google Shape;3028;p78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9" name="Google Shape;3029;p78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3030" name="Google Shape;3030;p78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3031" name="Google Shape;3031;p78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32" name="Google Shape;3032;p78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33" name="Google Shape;3033;p78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4" name="Google Shape;3034;p78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35" name="Google Shape;3035;p78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3036" name="Google Shape;3036;p78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3037" name="Google Shape;3037;p78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38" name="Google Shape;3038;p78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3039" name="Google Shape;3039;p78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3040" name="Google Shape;3040;p78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3041" name="Google Shape;3041;p78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42" name="Google Shape;3042;p78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43" name="Google Shape;3043;p78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44" name="Google Shape;3044;p78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5" name="Google Shape;3045;p78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6" name="Google Shape;3046;p78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7" name="Google Shape;3047;p78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8" name="Google Shape;3048;p78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78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0" name="Google Shape;3050;p78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51" name="Google Shape;3051;p78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2" name="Google Shape;3052;p78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53" name="Google Shape;3053;p78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54" name="Google Shape;3054;p78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5" name="Google Shape;3055;p78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6" name="Google Shape;3056;p78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7" name="Google Shape;3057;p78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8" name="Google Shape;3058;p78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9" name="Google Shape;3059;p78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0" name="Google Shape;3060;p78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61" name="Google Shape;3061;p78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3062" name="Google Shape;3062;p78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063" name="Google Shape;3063;p78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4" name="Google Shape;3064;p78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5" name="Google Shape;3065;p78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6" name="Google Shape;3066;p78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67" name="Google Shape;3067;p78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68" name="Google Shape;3068;p78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069" name="Google Shape;3069;p78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0" name="Google Shape;3070;p78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071" name="Google Shape;3071;p78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3072" name="Google Shape;3072;p78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3" name="Google Shape;3073;p78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074" name="Google Shape;3074;p78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3075" name="Google Shape;3075;p78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6" name="Google Shape;3076;p78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7" name="Google Shape;3077;p78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078" name="Google Shape;3078;p78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9" name="Google Shape;3079;p78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080" name="Google Shape;3080;p78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1" name="Google Shape;3081;p78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2" name="Google Shape;3082;p78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3" name="Google Shape;3083;p78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4" name="Google Shape;3084;p78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5" name="Google Shape;3085;p78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6" name="Google Shape;3086;p78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7" name="Google Shape;3087;p78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8" name="Google Shape;3088;p78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9" name="Google Shape;3089;p78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090" name="Google Shape;3090;p78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1" name="Google Shape;3091;p78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92" name="Google Shape;3092;p78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3093" name="Google Shape;3093;p78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3094" name="Google Shape;3094;p78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5" name="Google Shape;3095;p78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96" name="Google Shape;3096;p78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097" name="Google Shape;3097;p78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8" name="Google Shape;3098;p78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9" name="Google Shape;3099;p78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3100" name="Google Shape;3100;p78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01" name="Google Shape;3101;p78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102" name="Google Shape;3102;p78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103" name="Google Shape;3103;p78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4" name="Google Shape;3104;p78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105" name="Google Shape;3105;p78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106" name="Google Shape;3106;p78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107" name="Google Shape;3107;p78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8" name="Google Shape;3108;p78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9" name="Google Shape;3109;p78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110" name="Google Shape;3110;p78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111" name="Google Shape;3111;p78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112" name="Google Shape;3112;p78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3" name="Google Shape;3113;p78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114" name="Google Shape;3114;p78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78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3116" name="Google Shape;3116;p78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17" name="Google Shape;3117;p78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118" name="Google Shape;3118;p78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9" name="Google Shape;3119;p78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0" name="Google Shape;3120;p78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1" name="Google Shape;3121;p78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2" name="Google Shape;3122;p78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23" name="Google Shape;3123;p78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4" name="Google Shape;3124;p78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5" name="Google Shape;3125;p78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6" name="Google Shape;3126;p78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27" name="Google Shape;3127;p78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28" name="Google Shape;3128;p78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9" name="Google Shape;3129;p78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0" name="Google Shape;3130;p78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1" name="Google Shape;3131;p78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32" name="Google Shape;3132;p78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3" name="Google Shape;3133;p78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34" name="Google Shape;3134;p78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35" name="Google Shape;3135;p78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36" name="Google Shape;3136;p78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37" name="Google Shape;3137;p78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38" name="Google Shape;3138;p78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39" name="Google Shape;3139;p78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0" name="Google Shape;3140;p78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1" name="Google Shape;3141;p78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2" name="Google Shape;3142;p78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43" name="Google Shape;3143;p78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4" name="Google Shape;3144;p78"/>
            <p:cNvCxnSpPr/>
            <p:nvPr/>
          </p:nvCxnSpPr>
          <p:spPr>
            <a:xfrm>
              <a:off x="6766560" y="4526280"/>
              <a:ext cx="61264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45" name="Google Shape;3145;p78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46" name="Google Shape;3146;p78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7" name="Google Shape;3147;p78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48" name="Google Shape;3148;p78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49" name="Google Shape;3149;p78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0" name="Google Shape;3150;p78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3151" name="Google Shape;3151;p78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3152" name="Google Shape;3152;p78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53" name="Google Shape;3153;p78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54" name="Google Shape;3154;p78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5" name="Google Shape;3155;p78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56" name="Google Shape;3156;p78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3157" name="Google Shape;3157;p78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3158" name="Google Shape;3158;p78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59" name="Google Shape;3159;p78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3160" name="Google Shape;3160;p78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3161" name="Google Shape;3161;p78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3162" name="Google Shape;3162;p78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63" name="Google Shape;3163;p78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64" name="Google Shape;3164;p78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65" name="Google Shape;3165;p78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6" name="Google Shape;3166;p78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7" name="Google Shape;3167;p78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8" name="Google Shape;3168;p78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9" name="Google Shape;3169;p78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0" name="Google Shape;3170;p78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1" name="Google Shape;3171;p78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72" name="Google Shape;3172;p78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3" name="Google Shape;3173;p78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74" name="Google Shape;3174;p78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75" name="Google Shape;3175;p78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6" name="Google Shape;3176;p78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7" name="Google Shape;3177;p78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8" name="Google Shape;3178;p78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9" name="Google Shape;3179;p78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0" name="Google Shape;3180;p78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1" name="Google Shape;3181;p78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182" name="Google Shape;3182;p78"/>
          <p:cNvCxnSpPr>
            <a:stCxn id="3148" idx="1"/>
          </p:cNvCxnSpPr>
          <p:nvPr/>
        </p:nvCxnSpPr>
        <p:spPr>
          <a:xfrm flipH="1" rot="10800000">
            <a:off x="7379208" y="5064444"/>
            <a:ext cx="299400" cy="602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3" name="Google Shape;3183;p78"/>
          <p:cNvCxnSpPr>
            <a:stCxn id="3137" idx="1"/>
            <a:endCxn id="3136" idx="0"/>
          </p:cNvCxnSpPr>
          <p:nvPr/>
        </p:nvCxnSpPr>
        <p:spPr>
          <a:xfrm flipH="1" rot="10800000">
            <a:off x="4483608" y="4904544"/>
            <a:ext cx="304800" cy="685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4" name="Google Shape;3184;p78"/>
          <p:cNvSpPr txBox="1"/>
          <p:nvPr/>
        </p:nvSpPr>
        <p:spPr>
          <a:xfrm>
            <a:off x="3048000" y="1981199"/>
            <a:ext cx="26731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5" name="Google Shape;3185;p78"/>
          <p:cNvSpPr txBox="1"/>
          <p:nvPr/>
        </p:nvSpPr>
        <p:spPr>
          <a:xfrm>
            <a:off x="1852247" y="2590799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6" name="Google Shape;3186;p78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7" name="Google Shape;3187;p78"/>
          <p:cNvSpPr txBox="1"/>
          <p:nvPr/>
        </p:nvSpPr>
        <p:spPr>
          <a:xfrm>
            <a:off x="6072555" y="3305906"/>
            <a:ext cx="48853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8" name="Google Shape;3188;p78"/>
          <p:cNvSpPr txBox="1"/>
          <p:nvPr/>
        </p:nvSpPr>
        <p:spPr>
          <a:xfrm>
            <a:off x="8206155" y="3622430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9" name="Google Shape;3189;p78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0" name="Google Shape;3190;p78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1" name="Google Shape;3191;p78"/>
          <p:cNvSpPr txBox="1"/>
          <p:nvPr/>
        </p:nvSpPr>
        <p:spPr>
          <a:xfrm>
            <a:off x="2919047" y="6084276"/>
            <a:ext cx="453266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2" name="Google Shape;3192;p78"/>
          <p:cNvCxnSpPr>
            <a:endCxn id="3145" idx="0"/>
          </p:cNvCxnSpPr>
          <p:nvPr/>
        </p:nvCxnSpPr>
        <p:spPr>
          <a:xfrm flipH="1" rot="10800000">
            <a:off x="5776913" y="4523475"/>
            <a:ext cx="992700" cy="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3" name="Google Shape;3193;p78"/>
          <p:cNvCxnSpPr>
            <a:stCxn id="3126" idx="1"/>
            <a:endCxn id="3129" idx="0"/>
          </p:cNvCxnSpPr>
          <p:nvPr/>
        </p:nvCxnSpPr>
        <p:spPr>
          <a:xfrm flipH="1">
            <a:off x="2578608" y="2999544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4" name="Google Shape;3194;p7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5" name="Google Shape;3195;p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Desired Datapath For 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1" name="Google Shape;3201;p79"/>
          <p:cNvSpPr txBox="1"/>
          <p:nvPr>
            <p:ph idx="1" type="body"/>
          </p:nvPr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MEM{R[rs]+SignExt[imm16]}←R[rt];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2" name="Google Shape;3202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3" name="Google Shape;3203;p79"/>
          <p:cNvGrpSpPr/>
          <p:nvPr/>
        </p:nvGrpSpPr>
        <p:grpSpPr>
          <a:xfrm>
            <a:off x="914400" y="1785816"/>
            <a:ext cx="7526022" cy="4662009"/>
            <a:chOff x="914400" y="1785816"/>
            <a:chExt cx="7526022" cy="4662009"/>
          </a:xfrm>
        </p:grpSpPr>
        <p:sp>
          <p:nvSpPr>
            <p:cNvPr id="3204" name="Google Shape;3204;p79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205" name="Google Shape;3205;p79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6" name="Google Shape;3206;p79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7" name="Google Shape;3207;p79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8" name="Google Shape;3208;p79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09" name="Google Shape;3209;p79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0" name="Google Shape;3210;p79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211" name="Google Shape;3211;p79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2" name="Google Shape;3212;p79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213" name="Google Shape;3213;p79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3214" name="Google Shape;3214;p79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5" name="Google Shape;3215;p79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216" name="Google Shape;3216;p79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3217" name="Google Shape;3217;p79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8" name="Google Shape;3218;p79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9" name="Google Shape;3219;p79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20" name="Google Shape;3220;p79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1" name="Google Shape;3221;p79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222" name="Google Shape;3222;p79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3" name="Google Shape;3223;p79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4" name="Google Shape;3224;p79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5" name="Google Shape;3225;p79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6" name="Google Shape;3226;p79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7" name="Google Shape;3227;p79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8" name="Google Shape;3228;p79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9" name="Google Shape;3229;p79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0" name="Google Shape;3230;p79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1" name="Google Shape;3231;p79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232" name="Google Shape;3232;p79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3" name="Google Shape;3233;p79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4" name="Google Shape;3234;p79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3235" name="Google Shape;3235;p79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3236" name="Google Shape;3236;p79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7" name="Google Shape;3237;p79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8" name="Google Shape;3238;p79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239" name="Google Shape;3239;p79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0" name="Google Shape;3240;p79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1" name="Google Shape;3241;p79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3242" name="Google Shape;3242;p79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43" name="Google Shape;3243;p79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244" name="Google Shape;3244;p79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245" name="Google Shape;3245;p79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6" name="Google Shape;3246;p79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247" name="Google Shape;3247;p79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248" name="Google Shape;3248;p79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249" name="Google Shape;3249;p79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0" name="Google Shape;3250;p79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1" name="Google Shape;3251;p79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252" name="Google Shape;3252;p79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253" name="Google Shape;3253;p79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254" name="Google Shape;3254;p79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5" name="Google Shape;3255;p79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256" name="Google Shape;3256;p79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7" name="Google Shape;3257;p79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3258" name="Google Shape;3258;p79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9" name="Google Shape;3259;p79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3" name="Google Shape;3263;p79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4" name="Google Shape;3264;p79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65" name="Google Shape;3265;p79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6" name="Google Shape;3266;p79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7" name="Google Shape;3267;p79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8" name="Google Shape;3268;p79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69" name="Google Shape;3269;p79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70" name="Google Shape;3270;p79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1" name="Google Shape;3271;p79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2" name="Google Shape;3272;p79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3" name="Google Shape;3273;p79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4" name="Google Shape;3274;p79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75" name="Google Shape;3275;p79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6" name="Google Shape;3276;p79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7" name="Google Shape;3277;p79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8" name="Google Shape;3278;p79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9" name="Google Shape;3279;p79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0" name="Google Shape;3280;p79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1" name="Google Shape;3281;p79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2" name="Google Shape;3282;p79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3" name="Google Shape;3283;p79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4" name="Google Shape;3284;p79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5" name="Google Shape;3285;p79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6" name="Google Shape;3286;p79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7" name="Google Shape;3287;p79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8" name="Google Shape;3288;p79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9" name="Google Shape;3289;p79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90" name="Google Shape;3290;p79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91" name="Google Shape;3291;p79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79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3293" name="Google Shape;3293;p79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3294" name="Google Shape;3294;p79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95" name="Google Shape;3295;p79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96" name="Google Shape;3296;p79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7" name="Google Shape;3297;p79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98" name="Google Shape;3298;p79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3299" name="Google Shape;3299;p79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3300" name="Google Shape;3300;p79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01" name="Google Shape;3301;p79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3302" name="Google Shape;3302;p79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3303" name="Google Shape;3303;p79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3304" name="Google Shape;3304;p79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05" name="Google Shape;3305;p79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06" name="Google Shape;3306;p79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07" name="Google Shape;3307;p79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79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79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79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79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79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79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4" name="Google Shape;3314;p79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5" name="Google Shape;3315;p79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16" name="Google Shape;3316;p79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7" name="Google Shape;3317;p79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8" name="Google Shape;3318;p79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9" name="Google Shape;3319;p79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0" name="Google Shape;3320;p79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1" name="Google Shape;3321;p79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2" name="Google Shape;3322;p79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3" name="Google Shape;3323;p79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24" name="Google Shape;3324;p79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3325" name="Google Shape;3325;p79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326" name="Google Shape;3326;p79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79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79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79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0" name="Google Shape;3330;p79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1" name="Google Shape;3331;p79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332" name="Google Shape;3332;p79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3" name="Google Shape;3333;p79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334" name="Google Shape;3334;p79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3335" name="Google Shape;3335;p79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6" name="Google Shape;3336;p79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337" name="Google Shape;3337;p79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3338" name="Google Shape;3338;p79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9" name="Google Shape;3339;p79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0" name="Google Shape;3340;p79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341" name="Google Shape;3341;p79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2" name="Google Shape;3342;p79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343" name="Google Shape;3343;p79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79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79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79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79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79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79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79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79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79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353" name="Google Shape;3353;p79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4" name="Google Shape;3354;p79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55" name="Google Shape;3355;p79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3356" name="Google Shape;3356;p79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3357" name="Google Shape;3357;p79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79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9" name="Google Shape;3359;p79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360" name="Google Shape;3360;p79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79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79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3363" name="Google Shape;3363;p79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64" name="Google Shape;3364;p79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365" name="Google Shape;3365;p79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366" name="Google Shape;3366;p79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7" name="Google Shape;3367;p79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368" name="Google Shape;3368;p79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369" name="Google Shape;3369;p79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370" name="Google Shape;3370;p79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1" name="Google Shape;3371;p79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2" name="Google Shape;3372;p79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373" name="Google Shape;3373;p79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374" name="Google Shape;3374;p79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375" name="Google Shape;3375;p79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6" name="Google Shape;3376;p79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377" name="Google Shape;3377;p79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8" name="Google Shape;3378;p79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3379" name="Google Shape;3379;p79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80" name="Google Shape;3380;p79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381" name="Google Shape;3381;p79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382" name="Google Shape;3382;p79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79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79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79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86" name="Google Shape;3386;p79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7" name="Google Shape;3387;p79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8" name="Google Shape;3388;p79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9" name="Google Shape;3389;p79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90" name="Google Shape;3390;p79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1" name="Google Shape;3391;p79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2" name="Google Shape;3392;p79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3" name="Google Shape;3393;p79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94" name="Google Shape;3394;p79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395" name="Google Shape;3395;p79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6" name="Google Shape;3396;p79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97" name="Google Shape;3397;p79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98" name="Google Shape;3398;p79"/>
            <p:cNvCxnSpPr/>
            <p:nvPr/>
          </p:nvCxnSpPr>
          <p:spPr>
            <a:xfrm>
              <a:off x="4087368" y="4754880"/>
              <a:ext cx="39319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99" name="Google Shape;3399;p79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0" name="Google Shape;3400;p79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1" name="Google Shape;3401;p79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2" name="Google Shape;3402;p79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3" name="Google Shape;3403;p79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4" name="Google Shape;3404;p79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5" name="Google Shape;3405;p79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6" name="Google Shape;3406;p79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7" name="Google Shape;3407;p79"/>
            <p:cNvCxnSpPr/>
            <p:nvPr/>
          </p:nvCxnSpPr>
          <p:spPr>
            <a:xfrm>
              <a:off x="6766560" y="4526280"/>
              <a:ext cx="61264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8" name="Google Shape;3408;p79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9" name="Google Shape;3409;p79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10" name="Google Shape;3410;p79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1" name="Google Shape;3411;p79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12" name="Google Shape;3412;p79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79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3414" name="Google Shape;3414;p79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3415" name="Google Shape;3415;p79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6" name="Google Shape;3416;p79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17" name="Google Shape;3417;p79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8" name="Google Shape;3418;p79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19" name="Google Shape;3419;p79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3420" name="Google Shape;3420;p79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3421" name="Google Shape;3421;p79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22" name="Google Shape;3422;p79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3423" name="Google Shape;3423;p79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3424" name="Google Shape;3424;p79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3425" name="Google Shape;3425;p79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26" name="Google Shape;3426;p79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27" name="Google Shape;3427;p79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28" name="Google Shape;3428;p79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9" name="Google Shape;3429;p79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0" name="Google Shape;3430;p79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1" name="Google Shape;3431;p79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2" name="Google Shape;3432;p79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79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79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35" name="Google Shape;3435;p79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6" name="Google Shape;3436;p79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37" name="Google Shape;3437;p79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38" name="Google Shape;3438;p79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9" name="Google Shape;3439;p79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0" name="Google Shape;3440;p79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1" name="Google Shape;3441;p79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2" name="Google Shape;3442;p79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3" name="Google Shape;3443;p79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4" name="Google Shape;3444;p79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445" name="Google Shape;3445;p79"/>
          <p:cNvCxnSpPr>
            <a:stCxn id="3400" idx="1"/>
            <a:endCxn id="3399" idx="0"/>
          </p:cNvCxnSpPr>
          <p:nvPr/>
        </p:nvCxnSpPr>
        <p:spPr>
          <a:xfrm flipH="1" rot="10800000">
            <a:off x="4483608" y="4904544"/>
            <a:ext cx="304800" cy="6858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6" name="Google Shape;3446;p79"/>
          <p:cNvSpPr txBox="1"/>
          <p:nvPr/>
        </p:nvSpPr>
        <p:spPr>
          <a:xfrm>
            <a:off x="3048000" y="1981199"/>
            <a:ext cx="26731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7" name="Google Shape;3447;p79"/>
          <p:cNvSpPr txBox="1"/>
          <p:nvPr/>
        </p:nvSpPr>
        <p:spPr>
          <a:xfrm>
            <a:off x="1852247" y="2590799"/>
            <a:ext cx="15029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8" name="Google Shape;3448;p79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9" name="Google Shape;3449;p79"/>
          <p:cNvSpPr txBox="1"/>
          <p:nvPr/>
        </p:nvSpPr>
        <p:spPr>
          <a:xfrm>
            <a:off x="6072555" y="3305906"/>
            <a:ext cx="48853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0" name="Google Shape;3450;p79"/>
          <p:cNvSpPr txBox="1"/>
          <p:nvPr/>
        </p:nvSpPr>
        <p:spPr>
          <a:xfrm>
            <a:off x="8206155" y="3622430"/>
            <a:ext cx="15029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1" name="Google Shape;3451;p79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2" name="Google Shape;3452;p79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3" name="Google Shape;3453;p79"/>
          <p:cNvSpPr txBox="1"/>
          <p:nvPr/>
        </p:nvSpPr>
        <p:spPr>
          <a:xfrm>
            <a:off x="2919047" y="6084276"/>
            <a:ext cx="453266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4" name="Google Shape;3454;p79"/>
          <p:cNvCxnSpPr>
            <a:endCxn id="3408" idx="0"/>
          </p:cNvCxnSpPr>
          <p:nvPr/>
        </p:nvCxnSpPr>
        <p:spPr>
          <a:xfrm flipH="1" rot="10800000">
            <a:off x="5776913" y="4523475"/>
            <a:ext cx="992700" cy="9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5" name="Google Shape;3455;p79"/>
          <p:cNvCxnSpPr>
            <a:endCxn id="3398" idx="0"/>
          </p:cNvCxnSpPr>
          <p:nvPr/>
        </p:nvCxnSpPr>
        <p:spPr>
          <a:xfrm>
            <a:off x="3562350" y="4752144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6" name="Google Shape;3456;p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7" name="Google Shape;3457;p7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Desired Datapath For 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3" name="Google Shape;3463;p80"/>
          <p:cNvSpPr txBox="1"/>
          <p:nvPr>
            <p:ph idx="1" type="body"/>
          </p:nvPr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 if(R[rs]==R[rt]) then PC←PC+4 + (sign_ext(Imm16) </a:t>
            </a:r>
            <a:r>
              <a:rPr lang="en-US" sz="2400"/>
              <a:t>&lt;&lt; 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3464" name="Google Shape;3464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5" name="Google Shape;3465;p80"/>
          <p:cNvGrpSpPr/>
          <p:nvPr/>
        </p:nvGrpSpPr>
        <p:grpSpPr>
          <a:xfrm>
            <a:off x="914400" y="1785816"/>
            <a:ext cx="7526022" cy="4662009"/>
            <a:chOff x="914400" y="1785816"/>
            <a:chExt cx="7526022" cy="4662009"/>
          </a:xfrm>
        </p:grpSpPr>
        <p:sp>
          <p:nvSpPr>
            <p:cNvPr id="3466" name="Google Shape;3466;p80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467" name="Google Shape;3467;p80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80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80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80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1" name="Google Shape;3471;p80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2" name="Google Shape;3472;p80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473" name="Google Shape;3473;p80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4" name="Google Shape;3474;p80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475" name="Google Shape;3475;p80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3476" name="Google Shape;3476;p80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7" name="Google Shape;3477;p80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478" name="Google Shape;3478;p80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3479" name="Google Shape;3479;p80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0" name="Google Shape;3480;p80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81" name="Google Shape;3481;p80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482" name="Google Shape;3482;p80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83" name="Google Shape;3483;p80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484" name="Google Shape;3484;p80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5" name="Google Shape;3485;p80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6" name="Google Shape;3486;p80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7" name="Google Shape;3487;p80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8" name="Google Shape;3488;p80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9" name="Google Shape;3489;p80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0" name="Google Shape;3490;p80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1" name="Google Shape;3491;p80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2" name="Google Shape;3492;p80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3" name="Google Shape;3493;p80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494" name="Google Shape;3494;p80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5" name="Google Shape;3495;p80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96" name="Google Shape;3496;p80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3497" name="Google Shape;3497;p80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3498" name="Google Shape;3498;p80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9" name="Google Shape;3499;p80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00" name="Google Shape;3500;p80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501" name="Google Shape;3501;p80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2" name="Google Shape;3502;p80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3" name="Google Shape;3503;p80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3504" name="Google Shape;3504;p80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05" name="Google Shape;3505;p80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506" name="Google Shape;3506;p80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507" name="Google Shape;3507;p80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08" name="Google Shape;3508;p80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509" name="Google Shape;3509;p80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510" name="Google Shape;3510;p80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511" name="Google Shape;3511;p80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12" name="Google Shape;3512;p80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13" name="Google Shape;3513;p80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514" name="Google Shape;3514;p80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515" name="Google Shape;3515;p80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516" name="Google Shape;3516;p80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17" name="Google Shape;3517;p80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518" name="Google Shape;3518;p80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9" name="Google Shape;3519;p80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3520" name="Google Shape;3520;p80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21" name="Google Shape;3521;p80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22" name="Google Shape;3522;p80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3" name="Google Shape;3523;p80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80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80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80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27" name="Google Shape;3527;p80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8" name="Google Shape;3528;p80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9" name="Google Shape;3529;p80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0" name="Google Shape;3530;p80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31" name="Google Shape;3531;p80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32" name="Google Shape;3532;p80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3" name="Google Shape;3533;p80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4" name="Google Shape;3534;p80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5" name="Google Shape;3535;p80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36" name="Google Shape;3536;p80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37" name="Google Shape;3537;p80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38" name="Google Shape;3538;p80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39" name="Google Shape;3539;p80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0" name="Google Shape;3540;p80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1" name="Google Shape;3541;p80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2" name="Google Shape;3542;p80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3" name="Google Shape;3543;p80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4" name="Google Shape;3544;p80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5" name="Google Shape;3545;p80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6" name="Google Shape;3546;p80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7" name="Google Shape;3547;p80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8" name="Google Shape;3548;p80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9" name="Google Shape;3549;p80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50" name="Google Shape;3550;p80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51" name="Google Shape;3551;p80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2" name="Google Shape;3552;p80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53" name="Google Shape;3553;p80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80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3555" name="Google Shape;3555;p80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3556" name="Google Shape;3556;p80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7" name="Google Shape;3557;p80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58" name="Google Shape;3558;p80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9" name="Google Shape;3559;p80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60" name="Google Shape;3560;p80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3561" name="Google Shape;3561;p80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3562" name="Google Shape;3562;p80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63" name="Google Shape;3563;p80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3564" name="Google Shape;3564;p80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3565" name="Google Shape;3565;p80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3566" name="Google Shape;3566;p80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67" name="Google Shape;3567;p80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68" name="Google Shape;3568;p80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69" name="Google Shape;3569;p80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80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80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80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80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80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80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76" name="Google Shape;3576;p80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7" name="Google Shape;3577;p80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78" name="Google Shape;3578;p80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79" name="Google Shape;3579;p80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0" name="Google Shape;3580;p80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1" name="Google Shape;3581;p80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2" name="Google Shape;3582;p80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3" name="Google Shape;3583;p80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4" name="Google Shape;3584;p80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5" name="Google Shape;3585;p80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86" name="Google Shape;3586;p80"/>
          <p:cNvGrpSpPr/>
          <p:nvPr/>
        </p:nvGrpSpPr>
        <p:grpSpPr>
          <a:xfrm>
            <a:off x="914400" y="1783080"/>
            <a:ext cx="7526022" cy="4662009"/>
            <a:chOff x="914400" y="1785816"/>
            <a:chExt cx="7526022" cy="4662009"/>
          </a:xfrm>
        </p:grpSpPr>
        <p:sp>
          <p:nvSpPr>
            <p:cNvPr id="3587" name="Google Shape;3587;p80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588" name="Google Shape;3588;p80"/>
            <p:cNvSpPr/>
            <p:nvPr/>
          </p:nvSpPr>
          <p:spPr>
            <a:xfrm>
              <a:off x="5166359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9" name="Google Shape;3589;p80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0" name="Google Shape;3590;p80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1" name="Google Shape;3591;p80"/>
            <p:cNvSpPr/>
            <p:nvPr/>
          </p:nvSpPr>
          <p:spPr>
            <a:xfrm>
              <a:off x="1280160" y="3307080"/>
              <a:ext cx="112293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92" name="Google Shape;3592;p80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3" name="Google Shape;3593;p80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594" name="Google Shape;3594;p80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5" name="Google Shape;3595;p80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596" name="Google Shape;3596;p80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3597" name="Google Shape;3597;p80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8" name="Google Shape;3598;p80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599" name="Google Shape;3599;p80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3600" name="Google Shape;3600;p80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1" name="Google Shape;3601;p80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02" name="Google Shape;3602;p80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03" name="Google Shape;3603;p80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04" name="Google Shape;3604;p80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605" name="Google Shape;3605;p80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80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80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80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80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80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80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80"/>
            <p:cNvSpPr/>
            <p:nvPr/>
          </p:nvSpPr>
          <p:spPr>
            <a:xfrm>
              <a:off x="914400" y="2545080"/>
              <a:ext cx="115480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80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80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615" name="Google Shape;3615;p80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6" name="Google Shape;3616;p80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17" name="Google Shape;3617;p80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3618" name="Google Shape;3618;p80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3619" name="Google Shape;3619;p80"/>
            <p:cNvSpPr/>
            <p:nvPr/>
          </p:nvSpPr>
          <p:spPr>
            <a:xfrm>
              <a:off x="4023360" y="5974080"/>
              <a:ext cx="115929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0" name="Google Shape;3620;p80"/>
            <p:cNvSpPr/>
            <p:nvPr/>
          </p:nvSpPr>
          <p:spPr>
            <a:xfrm>
              <a:off x="2103120" y="6050280"/>
              <a:ext cx="10571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21" name="Google Shape;3621;p80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622" name="Google Shape;3622;p80"/>
            <p:cNvSpPr/>
            <p:nvPr/>
          </p:nvSpPr>
          <p:spPr>
            <a:xfrm>
              <a:off x="6858000" y="3566160"/>
              <a:ext cx="158242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3" name="Google Shape;3623;p80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4" name="Google Shape;3624;p80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3625" name="Google Shape;3625;p80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26" name="Google Shape;3626;p80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627" name="Google Shape;3627;p80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628" name="Google Shape;3628;p80"/>
            <p:cNvSpPr/>
            <p:nvPr/>
          </p:nvSpPr>
          <p:spPr>
            <a:xfrm>
              <a:off x="5669280" y="3840480"/>
              <a:ext cx="129253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9" name="Google Shape;3629;p80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630" name="Google Shape;3630;p80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631" name="Google Shape;3631;p80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632" name="Google Shape;3632;p80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33" name="Google Shape;3633;p80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4" name="Google Shape;3634;p80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635" name="Google Shape;3635;p80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636" name="Google Shape;3636;p80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637" name="Google Shape;3637;p80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8" name="Google Shape;3638;p80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639" name="Google Shape;3639;p80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80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3641" name="Google Shape;3641;p80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42" name="Google Shape;3642;p80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643" name="Google Shape;3643;p80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44" name="Google Shape;3644;p80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5" name="Google Shape;3645;p80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646;p80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7" name="Google Shape;3647;p80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8" name="Google Shape;3648;p80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9" name="Google Shape;3649;p80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0" name="Google Shape;3650;p80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1" name="Google Shape;3651;p80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2" name="Google Shape;3652;p80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53" name="Google Shape;3653;p80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4" name="Google Shape;3654;p80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5" name="Google Shape;3655;p80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6" name="Google Shape;3656;p80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57" name="Google Shape;3657;p80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8" name="Google Shape;3658;p80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59" name="Google Shape;3659;p80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60" name="Google Shape;3660;p80"/>
            <p:cNvCxnSpPr/>
            <p:nvPr/>
          </p:nvCxnSpPr>
          <p:spPr>
            <a:xfrm>
              <a:off x="4087368" y="4754880"/>
              <a:ext cx="39319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61" name="Google Shape;3661;p80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62" name="Google Shape;3662;p80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63" name="Google Shape;3663;p80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64" name="Google Shape;3664;p80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5" name="Google Shape;3665;p80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6" name="Google Shape;3666;p80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7" name="Google Shape;3667;p80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68" name="Google Shape;3668;p80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9" name="Google Shape;3669;p80"/>
            <p:cNvCxnSpPr/>
            <p:nvPr/>
          </p:nvCxnSpPr>
          <p:spPr>
            <a:xfrm>
              <a:off x="6766560" y="4526280"/>
              <a:ext cx="61264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70" name="Google Shape;3670;p80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71" name="Google Shape;3671;p80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2" name="Google Shape;3672;p80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3" name="Google Shape;3673;p80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74" name="Google Shape;3674;p80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5" name="Google Shape;3675;p80"/>
            <p:cNvSpPr/>
            <p:nvPr/>
          </p:nvSpPr>
          <p:spPr>
            <a:xfrm>
              <a:off x="4389120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3676" name="Google Shape;3676;p80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3677" name="Google Shape;3677;p80"/>
            <p:cNvSpPr/>
            <p:nvPr/>
          </p:nvSpPr>
          <p:spPr>
            <a:xfrm>
              <a:off x="4419600" y="2958246"/>
              <a:ext cx="1070747" cy="1066800"/>
            </a:xfrm>
            <a:custGeom>
              <a:rect b="b" l="l" r="r" t="t"/>
              <a:pathLst>
                <a:path extrusionOk="0" h="120000" w="120000">
                  <a:moveTo>
                    <a:pt x="119557" y="120000"/>
                  </a:moveTo>
                  <a:cubicBezTo>
                    <a:pt x="119115" y="112668"/>
                    <a:pt x="120000" y="102708"/>
                    <a:pt x="119557" y="95376"/>
                  </a:cubicBezTo>
                  <a:lnTo>
                    <a:pt x="0" y="95376"/>
                  </a:ln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8" name="Google Shape;3678;p80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79" name="Google Shape;3679;p80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0" name="Google Shape;3680;p80"/>
            <p:cNvCxnSpPr/>
            <p:nvPr/>
          </p:nvCxnSpPr>
          <p:spPr>
            <a:xfrm flipH="1" rot="10800000">
              <a:off x="6905624" y="2112963"/>
              <a:ext cx="55171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81" name="Google Shape;3681;p80"/>
            <p:cNvSpPr/>
            <p:nvPr/>
          </p:nvSpPr>
          <p:spPr>
            <a:xfrm>
              <a:off x="5228492" y="1785816"/>
              <a:ext cx="189699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&lt;31:0&gt;</a:t>
              </a:r>
              <a:endParaRPr/>
            </a:p>
          </p:txBody>
        </p:sp>
        <p:sp>
          <p:nvSpPr>
            <p:cNvPr id="3682" name="Google Shape;3682;p80"/>
            <p:cNvSpPr/>
            <p:nvPr/>
          </p:nvSpPr>
          <p:spPr>
            <a:xfrm rot="5400000">
              <a:off x="49444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&lt;21:25&gt;</a:t>
              </a:r>
              <a:endParaRPr/>
            </a:p>
          </p:txBody>
        </p:sp>
        <p:cxnSp>
          <p:nvCxnSpPr>
            <p:cNvPr id="3683" name="Google Shape;3683;p80"/>
            <p:cNvCxnSpPr/>
            <p:nvPr/>
          </p:nvCxnSpPr>
          <p:spPr>
            <a:xfrm>
              <a:off x="53046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84" name="Google Shape;3684;p80"/>
            <p:cNvSpPr/>
            <p:nvPr/>
          </p:nvSpPr>
          <p:spPr>
            <a:xfrm rot="5400000">
              <a:off x="54778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&lt;16:20&gt;</a:t>
              </a:r>
              <a:endParaRPr/>
            </a:p>
          </p:txBody>
        </p:sp>
        <p:sp>
          <p:nvSpPr>
            <p:cNvPr id="3685" name="Google Shape;3685;p80"/>
            <p:cNvSpPr/>
            <p:nvPr/>
          </p:nvSpPr>
          <p:spPr>
            <a:xfrm rot="5400000">
              <a:off x="6011265" y="2343246"/>
              <a:ext cx="94417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&lt;11:15&gt;</a:t>
              </a:r>
              <a:endParaRPr/>
            </a:p>
          </p:txBody>
        </p:sp>
        <p:sp>
          <p:nvSpPr>
            <p:cNvPr id="3686" name="Google Shape;3686;p80"/>
            <p:cNvSpPr/>
            <p:nvPr/>
          </p:nvSpPr>
          <p:spPr>
            <a:xfrm rot="5400000">
              <a:off x="6599267" y="2295377"/>
              <a:ext cx="827151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&lt;0:15&gt;</a:t>
              </a:r>
              <a:endParaRPr/>
            </a:p>
          </p:txBody>
        </p:sp>
        <p:cxnSp>
          <p:nvCxnSpPr>
            <p:cNvPr id="3687" name="Google Shape;3687;p80"/>
            <p:cNvCxnSpPr/>
            <p:nvPr/>
          </p:nvCxnSpPr>
          <p:spPr>
            <a:xfrm>
              <a:off x="58380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88" name="Google Shape;3688;p80"/>
            <p:cNvCxnSpPr/>
            <p:nvPr/>
          </p:nvCxnSpPr>
          <p:spPr>
            <a:xfrm>
              <a:off x="6371492" y="2120901"/>
              <a:ext cx="0" cy="889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89" name="Google Shape;3689;p80"/>
            <p:cNvCxnSpPr/>
            <p:nvPr/>
          </p:nvCxnSpPr>
          <p:spPr>
            <a:xfrm>
              <a:off x="6904892" y="2120901"/>
              <a:ext cx="0" cy="889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90" name="Google Shape;3690;p80"/>
            <p:cNvSpPr/>
            <p:nvPr/>
          </p:nvSpPr>
          <p:spPr>
            <a:xfrm>
              <a:off x="6568221" y="2911232"/>
              <a:ext cx="838372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1" name="Google Shape;3691;p80"/>
            <p:cNvSpPr/>
            <p:nvPr/>
          </p:nvSpPr>
          <p:spPr>
            <a:xfrm>
              <a:off x="6163774" y="2911232"/>
              <a:ext cx="38158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2" name="Google Shape;3692;p80"/>
            <p:cNvSpPr/>
            <p:nvPr/>
          </p:nvSpPr>
          <p:spPr>
            <a:xfrm>
              <a:off x="5671405" y="2911232"/>
              <a:ext cx="339838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3" name="Google Shape;3693;p80"/>
            <p:cNvSpPr/>
            <p:nvPr/>
          </p:nvSpPr>
          <p:spPr>
            <a:xfrm>
              <a:off x="5138005" y="2911232"/>
              <a:ext cx="34868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694;p80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695;p80"/>
            <p:cNvSpPr/>
            <p:nvPr/>
          </p:nvSpPr>
          <p:spPr>
            <a:xfrm>
              <a:off x="2034442" y="1950916"/>
              <a:ext cx="1250343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nPC_sel=?</a:t>
              </a:r>
              <a:endParaRPr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6" name="Google Shape;3696;p80"/>
            <p:cNvSpPr/>
            <p:nvPr/>
          </p:nvSpPr>
          <p:spPr>
            <a:xfrm>
              <a:off x="3872767" y="1968379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7" name="Google Shape;3697;p80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8" name="Google Shape;3698;p80"/>
            <p:cNvCxnSpPr/>
            <p:nvPr/>
          </p:nvCxnSpPr>
          <p:spPr>
            <a:xfrm>
              <a:off x="3475892" y="217951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99" name="Google Shape;3699;p80"/>
            <p:cNvSpPr/>
            <p:nvPr/>
          </p:nvSpPr>
          <p:spPr>
            <a:xfrm>
              <a:off x="3149478" y="2496039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00" name="Google Shape;3700;p80"/>
            <p:cNvCxnSpPr/>
            <p:nvPr/>
          </p:nvCxnSpPr>
          <p:spPr>
            <a:xfrm rot="10800000">
              <a:off x="3628292" y="2712916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1" name="Google Shape;3701;p80"/>
            <p:cNvCxnSpPr/>
            <p:nvPr/>
          </p:nvCxnSpPr>
          <p:spPr>
            <a:xfrm>
              <a:off x="3856892" y="26367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2" name="Google Shape;3702;p80"/>
            <p:cNvCxnSpPr/>
            <p:nvPr/>
          </p:nvCxnSpPr>
          <p:spPr>
            <a:xfrm flipH="1">
              <a:off x="3856892" y="2712916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3" name="Google Shape;3703;p80"/>
            <p:cNvCxnSpPr/>
            <p:nvPr/>
          </p:nvCxnSpPr>
          <p:spPr>
            <a:xfrm>
              <a:off x="637336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4" name="Google Shape;3704;p80"/>
            <p:cNvCxnSpPr/>
            <p:nvPr/>
          </p:nvCxnSpPr>
          <p:spPr>
            <a:xfrm>
              <a:off x="5843588" y="2114550"/>
              <a:ext cx="5303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5" name="Google Shape;3705;p80"/>
            <p:cNvCxnSpPr/>
            <p:nvPr/>
          </p:nvCxnSpPr>
          <p:spPr>
            <a:xfrm>
              <a:off x="5303520" y="2112264"/>
              <a:ext cx="539496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6" name="Google Shape;3706;p80"/>
            <p:cNvCxnSpPr/>
            <p:nvPr/>
          </p:nvCxnSpPr>
          <p:spPr>
            <a:xfrm>
              <a:off x="4983480" y="2112264"/>
              <a:ext cx="320040" cy="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707" name="Google Shape;3707;p80"/>
          <p:cNvCxnSpPr>
            <a:stCxn id="3660" idx="1"/>
            <a:endCxn id="3661" idx="0"/>
          </p:cNvCxnSpPr>
          <p:nvPr/>
        </p:nvCxnSpPr>
        <p:spPr>
          <a:xfrm>
            <a:off x="4480560" y="4752144"/>
            <a:ext cx="307800" cy="152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8" name="Google Shape;3708;p80"/>
          <p:cNvSpPr txBox="1"/>
          <p:nvPr/>
        </p:nvSpPr>
        <p:spPr>
          <a:xfrm>
            <a:off x="3048000" y="1981199"/>
            <a:ext cx="2448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9" name="Google Shape;3709;p80"/>
          <p:cNvSpPr txBox="1"/>
          <p:nvPr/>
        </p:nvSpPr>
        <p:spPr>
          <a:xfrm>
            <a:off x="1852247" y="2590799"/>
            <a:ext cx="15029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0" name="Google Shape;3710;p80"/>
          <p:cNvSpPr txBox="1"/>
          <p:nvPr/>
        </p:nvSpPr>
        <p:spPr>
          <a:xfrm>
            <a:off x="2180493" y="3352799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1" name="Google Shape;3711;p80"/>
          <p:cNvSpPr txBox="1"/>
          <p:nvPr/>
        </p:nvSpPr>
        <p:spPr>
          <a:xfrm>
            <a:off x="6072555" y="3305906"/>
            <a:ext cx="44204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2" name="Google Shape;3712;p80"/>
          <p:cNvSpPr txBox="1"/>
          <p:nvPr/>
        </p:nvSpPr>
        <p:spPr>
          <a:xfrm>
            <a:off x="8206155" y="3622430"/>
            <a:ext cx="15029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3" name="Google Shape;3713;p80"/>
          <p:cNvSpPr txBox="1"/>
          <p:nvPr/>
        </p:nvSpPr>
        <p:spPr>
          <a:xfrm>
            <a:off x="6740771" y="38803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4" name="Google Shape;3714;p80"/>
          <p:cNvSpPr txBox="1"/>
          <p:nvPr/>
        </p:nvSpPr>
        <p:spPr>
          <a:xfrm>
            <a:off x="4958862" y="6013938"/>
            <a:ext cx="13907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5" name="Google Shape;3715;p80"/>
          <p:cNvSpPr txBox="1"/>
          <p:nvPr/>
        </p:nvSpPr>
        <p:spPr>
          <a:xfrm>
            <a:off x="2919047" y="6084276"/>
            <a:ext cx="15029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25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6" name="Google Shape;3716;p80"/>
          <p:cNvCxnSpPr>
            <a:endCxn id="3670" idx="0"/>
          </p:cNvCxnSpPr>
          <p:nvPr/>
        </p:nvCxnSpPr>
        <p:spPr>
          <a:xfrm flipH="1" rot="10800000">
            <a:off x="5776913" y="4523475"/>
            <a:ext cx="9927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7" name="Google Shape;3717;p80"/>
          <p:cNvCxnSpPr>
            <a:endCxn id="3660" idx="0"/>
          </p:cNvCxnSpPr>
          <p:nvPr/>
        </p:nvCxnSpPr>
        <p:spPr>
          <a:xfrm>
            <a:off x="3562350" y="4752144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8" name="Google Shape;3718;p8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9" name="Google Shape;3719;p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3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MIPS-lite Datapath Control Signals</a:t>
            </a:r>
            <a:endParaRPr/>
          </a:p>
        </p:txBody>
      </p:sp>
      <p:sp>
        <p:nvSpPr>
          <p:cNvPr id="3725" name="Google Shape;3725;p81"/>
          <p:cNvSpPr txBox="1"/>
          <p:nvPr>
            <p:ph idx="1" type="body"/>
          </p:nvPr>
        </p:nvSpPr>
        <p:spPr>
          <a:xfrm>
            <a:off x="457200" y="1143000"/>
            <a:ext cx="4372708" cy="151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ExtOp: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→ “zero”; 1 → “sign”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ALUsrc: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→ busB;	1 → imm16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ALUctr: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“ADD”, “SUB”, “OR”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nPC_sel: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→ +4; 1 → branch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6" name="Google Shape;3726;p81"/>
          <p:cNvSpPr txBox="1"/>
          <p:nvPr>
            <p:ph idx="2" type="body"/>
          </p:nvPr>
        </p:nvSpPr>
        <p:spPr>
          <a:xfrm>
            <a:off x="4648200" y="1178169"/>
            <a:ext cx="4038600" cy="152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03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MemWr: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 → write memory</a:t>
            </a:r>
            <a:endParaRPr/>
          </a:p>
          <a:p>
            <a:pPr indent="-203200" lvl="0" marL="2032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MemtoReg: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→ ALU; 1 → Mem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032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RegDst: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→ “rt”; 1 → “rd”</a:t>
            </a:r>
            <a:endParaRPr/>
          </a:p>
          <a:p>
            <a:pPr indent="-203200" lvl="0" marL="2032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 → write register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7" name="Google Shape;3727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8" name="Google Shape;3728;p81"/>
          <p:cNvGrpSpPr/>
          <p:nvPr/>
        </p:nvGrpSpPr>
        <p:grpSpPr>
          <a:xfrm>
            <a:off x="1188720" y="2148840"/>
            <a:ext cx="7004839" cy="4327046"/>
            <a:chOff x="1188720" y="2120779"/>
            <a:chExt cx="7004839" cy="4327046"/>
          </a:xfrm>
        </p:grpSpPr>
        <p:sp>
          <p:nvSpPr>
            <p:cNvPr id="3729" name="Google Shape;3729;p81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730" name="Google Shape;3730;p81"/>
            <p:cNvSpPr/>
            <p:nvPr/>
          </p:nvSpPr>
          <p:spPr>
            <a:xfrm>
              <a:off x="5440680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81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81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81"/>
            <p:cNvSpPr/>
            <p:nvPr/>
          </p:nvSpPr>
          <p:spPr>
            <a:xfrm>
              <a:off x="1554480" y="3307080"/>
              <a:ext cx="876075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34" name="Google Shape;3734;p81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35" name="Google Shape;3735;p81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736" name="Google Shape;3736;p81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37" name="Google Shape;3737;p81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738" name="Google Shape;3738;p81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3739" name="Google Shape;3739;p81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40" name="Google Shape;3740;p81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3741" name="Google Shape;3741;p81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3742" name="Google Shape;3742;p81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3" name="Google Shape;3743;p81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44" name="Google Shape;3744;p81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45" name="Google Shape;3745;p81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46" name="Google Shape;3746;p81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747" name="Google Shape;3747;p81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81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81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81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81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81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81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81"/>
            <p:cNvSpPr/>
            <p:nvPr/>
          </p:nvSpPr>
          <p:spPr>
            <a:xfrm>
              <a:off x="1188720" y="2545080"/>
              <a:ext cx="90794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RegDst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81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81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757" name="Google Shape;3757;p81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8" name="Google Shape;3758;p81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59" name="Google Shape;3759;p81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3760" name="Google Shape;3760;p81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3761" name="Google Shape;3761;p81"/>
            <p:cNvSpPr/>
            <p:nvPr/>
          </p:nvSpPr>
          <p:spPr>
            <a:xfrm>
              <a:off x="4114800" y="5943600"/>
              <a:ext cx="91243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ALUSrc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81"/>
            <p:cNvSpPr/>
            <p:nvPr/>
          </p:nvSpPr>
          <p:spPr>
            <a:xfrm>
              <a:off x="2560320" y="6050280"/>
              <a:ext cx="81028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ExtOp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63" name="Google Shape;3763;p81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764" name="Google Shape;3764;p81"/>
            <p:cNvSpPr/>
            <p:nvPr/>
          </p:nvSpPr>
          <p:spPr>
            <a:xfrm>
              <a:off x="6858000" y="3566160"/>
              <a:ext cx="1335559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MemtoReg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81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81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3767" name="Google Shape;3767;p81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68" name="Google Shape;3768;p81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3769" name="Google Shape;3769;p81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770" name="Google Shape;3770;p81"/>
            <p:cNvSpPr/>
            <p:nvPr/>
          </p:nvSpPr>
          <p:spPr>
            <a:xfrm>
              <a:off x="5760720" y="3840480"/>
              <a:ext cx="104567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MemWr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1" name="Google Shape;3771;p81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772" name="Google Shape;3772;p81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773" name="Google Shape;3773;p81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774" name="Google Shape;3774;p81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75" name="Google Shape;3775;p81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6" name="Google Shape;3776;p81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777" name="Google Shape;3777;p81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3778" name="Google Shape;3778;p81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779" name="Google Shape;3779;p81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0" name="Google Shape;3780;p81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781" name="Google Shape;3781;p81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2" name="Google Shape;3782;p81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3783" name="Google Shape;3783;p81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84" name="Google Shape;3784;p81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785" name="Google Shape;3785;p81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786" name="Google Shape;3786;p81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81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8" name="Google Shape;3788;p81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9" name="Google Shape;3789;p81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90" name="Google Shape;3790;p81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1" name="Google Shape;3791;p81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2" name="Google Shape;3792;p81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3" name="Google Shape;3793;p81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4" name="Google Shape;3794;p81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95" name="Google Shape;3795;p81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6" name="Google Shape;3796;p81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7" name="Google Shape;3797;p81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8" name="Google Shape;3798;p81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9" name="Google Shape;3799;p81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800" name="Google Shape;3800;p81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01" name="Google Shape;3801;p81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02" name="Google Shape;3802;p81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03" name="Google Shape;3803;p81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04" name="Google Shape;3804;p81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05" name="Google Shape;3805;p81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06" name="Google Shape;3806;p81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7" name="Google Shape;3807;p81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8" name="Google Shape;3808;p81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9" name="Google Shape;3809;p81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10" name="Google Shape;3810;p81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1" name="Google Shape;3811;p81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12" name="Google Shape;3812;p81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13" name="Google Shape;3813;p81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14" name="Google Shape;3814;p81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5" name="Google Shape;3815;p81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16" name="Google Shape;3816;p81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81"/>
            <p:cNvSpPr/>
            <p:nvPr/>
          </p:nvSpPr>
          <p:spPr>
            <a:xfrm>
              <a:off x="4727448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3818" name="Google Shape;3818;p81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3819" name="Google Shape;3819;p81"/>
            <p:cNvSpPr/>
            <p:nvPr/>
          </p:nvSpPr>
          <p:spPr>
            <a:xfrm>
              <a:off x="4750944" y="3511296"/>
              <a:ext cx="735456" cy="521208"/>
            </a:xfrm>
            <a:custGeom>
              <a:rect b="b" l="l" r="r" t="t"/>
              <a:pathLst>
                <a:path extrusionOk="0" h="120000" w="120000">
                  <a:moveTo>
                    <a:pt x="119560" y="120000"/>
                  </a:moveTo>
                  <a:cubicBezTo>
                    <a:pt x="119120" y="112668"/>
                    <a:pt x="120000" y="73020"/>
                    <a:pt x="119560" y="65688"/>
                  </a:cubicBezTo>
                  <a:lnTo>
                    <a:pt x="642" y="65688"/>
                  </a:lnTo>
                  <a:cubicBezTo>
                    <a:pt x="1284" y="44688"/>
                    <a:pt x="0" y="21000"/>
                    <a:pt x="642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20" name="Google Shape;3820;p81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21" name="Google Shape;3821;p81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22" name="Google Shape;3822;p81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81"/>
            <p:cNvSpPr/>
            <p:nvPr/>
          </p:nvSpPr>
          <p:spPr>
            <a:xfrm>
              <a:off x="2880360" y="2496312"/>
              <a:ext cx="100348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nPC_sel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4" name="Google Shape;3824;p81"/>
            <p:cNvSpPr/>
            <p:nvPr/>
          </p:nvSpPr>
          <p:spPr>
            <a:xfrm>
              <a:off x="4206240" y="2514600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25" name="Google Shape;3825;p81"/>
            <p:cNvCxnSpPr/>
            <p:nvPr/>
          </p:nvCxnSpPr>
          <p:spPr>
            <a:xfrm>
              <a:off x="3813048" y="2724912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26" name="Google Shape;3826;p81"/>
            <p:cNvSpPr/>
            <p:nvPr/>
          </p:nvSpPr>
          <p:spPr>
            <a:xfrm>
              <a:off x="3474720" y="304495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27" name="Google Shape;3827;p81"/>
            <p:cNvCxnSpPr/>
            <p:nvPr/>
          </p:nvCxnSpPr>
          <p:spPr>
            <a:xfrm rot="10800000">
              <a:off x="3968496" y="3264408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8" name="Google Shape;3828;p81"/>
            <p:cNvCxnSpPr/>
            <p:nvPr/>
          </p:nvCxnSpPr>
          <p:spPr>
            <a:xfrm>
              <a:off x="4206240" y="3182112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9" name="Google Shape;3829;p81"/>
            <p:cNvCxnSpPr/>
            <p:nvPr/>
          </p:nvCxnSpPr>
          <p:spPr>
            <a:xfrm flipH="1">
              <a:off x="4206240" y="3264408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830" name="Google Shape;3830;p81"/>
          <p:cNvCxnSpPr/>
          <p:nvPr/>
        </p:nvCxnSpPr>
        <p:spPr>
          <a:xfrm>
            <a:off x="457200" y="2441448"/>
            <a:ext cx="8229600" cy="0"/>
          </a:xfrm>
          <a:prstGeom prst="straightConnector1">
            <a:avLst/>
          </a:pr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1" name="Google Shape;3831;p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2" name="Google Shape;3832;p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82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Summary (1/2)</a:t>
            </a:r>
            <a:endParaRPr/>
          </a:p>
        </p:txBody>
      </p:sp>
      <p:sp>
        <p:nvSpPr>
          <p:cNvPr id="3838" name="Google Shape;3838;p82"/>
          <p:cNvSpPr txBox="1"/>
          <p:nvPr>
            <p:ph idx="1" type="body"/>
          </p:nvPr>
        </p:nvSpPr>
        <p:spPr>
          <a:xfrm>
            <a:off x="457200" y="1447800"/>
            <a:ext cx="82296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steps to design a processor: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arenR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instruction set →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datapath requirements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arenR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set of datapath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&amp; establish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methodology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arenR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 datapath meeting </a:t>
            </a:r>
            <a:b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requirements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arenR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implementation of each instruction to determine setting of control points that effects the register transfer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arenR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 the control logic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Logic Equations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Circuits</a:t>
            </a:r>
            <a:endParaRPr/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9" name="Google Shape;3839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0" name="Google Shape;3840;p82"/>
          <p:cNvGrpSpPr/>
          <p:nvPr/>
        </p:nvGrpSpPr>
        <p:grpSpPr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descr="10%" id="3841" name="Google Shape;3841;p82"/>
            <p:cNvSpPr/>
            <p:nvPr/>
          </p:nvSpPr>
          <p:spPr>
            <a:xfrm>
              <a:off x="5579000" y="4754549"/>
              <a:ext cx="1123950" cy="649287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2" name="Google Shape;3842;p82"/>
            <p:cNvSpPr/>
            <p:nvPr/>
          </p:nvSpPr>
          <p:spPr>
            <a:xfrm>
              <a:off x="5659962" y="4860911"/>
              <a:ext cx="812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/>
            </a:p>
          </p:txBody>
        </p:sp>
        <p:sp>
          <p:nvSpPr>
            <p:cNvPr descr="10%" id="3843" name="Google Shape;3843;p82"/>
            <p:cNvSpPr/>
            <p:nvPr/>
          </p:nvSpPr>
          <p:spPr>
            <a:xfrm>
              <a:off x="5579000" y="5564174"/>
              <a:ext cx="1123950" cy="65087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4" name="Google Shape;3844;p82"/>
            <p:cNvSpPr/>
            <p:nvPr/>
          </p:nvSpPr>
          <p:spPr>
            <a:xfrm>
              <a:off x="5679012" y="5729274"/>
              <a:ext cx="99377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5" name="Google Shape;3845;p82"/>
            <p:cNvSpPr/>
            <p:nvPr/>
          </p:nvSpPr>
          <p:spPr>
            <a:xfrm>
              <a:off x="6998225" y="4416411"/>
              <a:ext cx="920750" cy="193357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6" name="Google Shape;3846;p82"/>
            <p:cNvSpPr/>
            <p:nvPr/>
          </p:nvSpPr>
          <p:spPr>
            <a:xfrm>
              <a:off x="7050612" y="5165711"/>
              <a:ext cx="9255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sp>
          <p:nvSpPr>
            <p:cNvPr id="3847" name="Google Shape;3847;p82"/>
            <p:cNvSpPr/>
            <p:nvPr/>
          </p:nvSpPr>
          <p:spPr>
            <a:xfrm>
              <a:off x="5444062" y="4416411"/>
              <a:ext cx="1393825" cy="193357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8" name="Google Shape;3848;p82"/>
            <p:cNvSpPr/>
            <p:nvPr/>
          </p:nvSpPr>
          <p:spPr>
            <a:xfrm>
              <a:off x="5679012" y="4398949"/>
              <a:ext cx="10271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</a:t>
              </a:r>
              <a:endParaRPr/>
            </a:p>
          </p:txBody>
        </p:sp>
        <p:sp>
          <p:nvSpPr>
            <p:cNvPr id="3849" name="Google Shape;3849;p82"/>
            <p:cNvSpPr/>
            <p:nvPr/>
          </p:nvSpPr>
          <p:spPr>
            <a:xfrm>
              <a:off x="8079312" y="4416411"/>
              <a:ext cx="920750" cy="78581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0" name="Google Shape;3850;p82"/>
            <p:cNvSpPr/>
            <p:nvPr/>
          </p:nvSpPr>
          <p:spPr>
            <a:xfrm>
              <a:off x="8214250" y="4668824"/>
              <a:ext cx="638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3851" name="Google Shape;3851;p82"/>
            <p:cNvSpPr/>
            <p:nvPr/>
          </p:nvSpPr>
          <p:spPr>
            <a:xfrm>
              <a:off x="8079312" y="5564174"/>
              <a:ext cx="920750" cy="78581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2" name="Google Shape;3852;p82"/>
            <p:cNvSpPr/>
            <p:nvPr/>
          </p:nvSpPr>
          <p:spPr>
            <a:xfrm>
              <a:off x="8126937" y="5816586"/>
              <a:ext cx="8128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</p:grpSp>
      <p:sp>
        <p:nvSpPr>
          <p:cNvPr id="3853" name="Google Shape;3853;p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4" name="Google Shape;3854;p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83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Summary (2/2)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1" name="Google Shape;3861;p83"/>
          <p:cNvSpPr txBox="1"/>
          <p:nvPr>
            <p:ph idx="1" type="body"/>
          </p:nvPr>
        </p:nvSpPr>
        <p:spPr>
          <a:xfrm>
            <a:off x="457200" y="1219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Determining control signals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time a datapath element has an input that changes behavior, it requires a control signal </a:t>
            </a:r>
            <a:r>
              <a:rPr lang="en-US"/>
              <a:t> </a:t>
            </a:r>
            <a:br>
              <a:rPr lang="en-US"/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ALU operation, read/write)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time you need to pass a different input based on the instruction, add a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MUX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control signal as the selector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next PC, ALU input, register to write to)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control signals will change based on your </a:t>
            </a:r>
            <a:r>
              <a:rPr lang="en-US">
                <a:solidFill>
                  <a:srgbClr val="FF0000"/>
                </a:solidFill>
              </a:rPr>
              <a:t>exact datapath</a:t>
            </a:r>
            <a:endParaRPr>
              <a:solidFill>
                <a:srgbClr val="FF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Your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datapath will change based on your ISA</a:t>
            </a:r>
            <a:endParaRPr/>
          </a:p>
        </p:txBody>
      </p:sp>
      <p:sp>
        <p:nvSpPr>
          <p:cNvPr id="3862" name="Google Shape;3862;p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3" name="Google Shape;3863;p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4" name="Google Shape;3864;p8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Simple ALU Schematic</a:t>
            </a:r>
            <a:endParaRPr/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833" l="5731" r="7369" t="3145"/>
          <a:stretch/>
        </p:blipFill>
        <p:spPr>
          <a:xfrm>
            <a:off x="1280160" y="1463040"/>
            <a:ext cx="6583680" cy="4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671332" y="4467827"/>
            <a:ext cx="297469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Notice that 3 values are ALWAYS calculated in parallel, but only 1 makes it to the Result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Two’s Complement Adder/Subtractor</a:t>
            </a:r>
            <a:endParaRPr b="0" i="0" sz="3959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605" l="3026" r="4878" t="3754"/>
          <a:stretch/>
        </p:blipFill>
        <p:spPr>
          <a:xfrm>
            <a:off x="1053298" y="2210764"/>
            <a:ext cx="7099967" cy="4206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2"/>
          <p:cNvGrpSpPr/>
          <p:nvPr/>
        </p:nvGrpSpPr>
        <p:grpSpPr>
          <a:xfrm>
            <a:off x="2128336" y="3870069"/>
            <a:ext cx="4500563" cy="1039813"/>
            <a:chOff x="1531" y="1720"/>
            <a:chExt cx="2835" cy="655"/>
          </a:xfrm>
        </p:grpSpPr>
        <p:sp>
          <p:nvSpPr>
            <p:cNvPr id="234" name="Google Shape;234;p22"/>
            <p:cNvSpPr/>
            <p:nvPr/>
          </p:nvSpPr>
          <p:spPr>
            <a:xfrm>
              <a:off x="1531" y="1735"/>
              <a:ext cx="358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3181" y="1720"/>
              <a:ext cx="358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4008" y="1728"/>
              <a:ext cx="358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sp>
        <p:nvSpPr>
          <p:cNvPr id="237" name="Google Shape;237;p22"/>
          <p:cNvSpPr txBox="1"/>
          <p:nvPr/>
        </p:nvSpPr>
        <p:spPr>
          <a:xfrm>
            <a:off x="457200" y="160020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Subtraction accomplished by adding negated number: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22"/>
          <p:cNvGrpSpPr/>
          <p:nvPr/>
        </p:nvGrpSpPr>
        <p:grpSpPr>
          <a:xfrm>
            <a:off x="264717" y="3127720"/>
            <a:ext cx="1754088" cy="707886"/>
            <a:chOff x="264717" y="3127720"/>
            <a:chExt cx="1754088" cy="707886"/>
          </a:xfrm>
        </p:grpSpPr>
        <p:cxnSp>
          <p:nvCxnSpPr>
            <p:cNvPr id="239" name="Google Shape;239;p22"/>
            <p:cNvCxnSpPr/>
            <p:nvPr/>
          </p:nvCxnSpPr>
          <p:spPr>
            <a:xfrm>
              <a:off x="1306286" y="3325091"/>
              <a:ext cx="712519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40" name="Google Shape;240;p22"/>
            <p:cNvSpPr txBox="1"/>
            <p:nvPr/>
          </p:nvSpPr>
          <p:spPr>
            <a:xfrm>
              <a:off x="264717" y="3127720"/>
              <a:ext cx="161967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 ^ 1 = x’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(flips the bits)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22"/>
          <p:cNvGrpSpPr/>
          <p:nvPr/>
        </p:nvGrpSpPr>
        <p:grpSpPr>
          <a:xfrm>
            <a:off x="6858374" y="4560425"/>
            <a:ext cx="2285626" cy="1451892"/>
            <a:chOff x="6858374" y="4560425"/>
            <a:chExt cx="2285626" cy="1451892"/>
          </a:xfrm>
        </p:grpSpPr>
        <p:cxnSp>
          <p:nvCxnSpPr>
            <p:cNvPr id="242" name="Google Shape;242;p22"/>
            <p:cNvCxnSpPr/>
            <p:nvPr/>
          </p:nvCxnSpPr>
          <p:spPr>
            <a:xfrm flipH="1" rot="10800000">
              <a:off x="7430947" y="4560425"/>
              <a:ext cx="277792" cy="497712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43" name="Google Shape;243;p22"/>
            <p:cNvSpPr txBox="1"/>
            <p:nvPr/>
          </p:nvSpPr>
          <p:spPr>
            <a:xfrm>
              <a:off x="6858374" y="4996654"/>
              <a:ext cx="22856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This signal is only</a:t>
              </a:r>
              <a:b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high when you</a:t>
              </a:r>
              <a:b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perform subtraction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22"/>
          <p:cNvGrpSpPr/>
          <p:nvPr/>
        </p:nvGrpSpPr>
        <p:grpSpPr>
          <a:xfrm>
            <a:off x="6970816" y="2992583"/>
            <a:ext cx="1443744" cy="1092529"/>
            <a:chOff x="6970816" y="2992583"/>
            <a:chExt cx="1443744" cy="1092529"/>
          </a:xfrm>
        </p:grpSpPr>
        <p:cxnSp>
          <p:nvCxnSpPr>
            <p:cNvPr id="245" name="Google Shape;245;p22"/>
            <p:cNvCxnSpPr/>
            <p:nvPr/>
          </p:nvCxnSpPr>
          <p:spPr>
            <a:xfrm flipH="1">
              <a:off x="6970816" y="3289465"/>
              <a:ext cx="676893" cy="795647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46" name="Google Shape;246;p22"/>
            <p:cNvSpPr txBox="1"/>
            <p:nvPr/>
          </p:nvSpPr>
          <p:spPr>
            <a:xfrm>
              <a:off x="7623959" y="2992583"/>
              <a:ext cx="7906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Add 1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Detecting Overflow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457200" y="1600201"/>
            <a:ext cx="82772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overflow 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addition, if carry-out from MSB is 1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subtraction, if carry-out from MSB is 0</a:t>
            </a:r>
            <a:endParaRPr/>
          </a:p>
          <a:p>
            <a:pPr indent="-342900" lvl="2" marL="12573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case is a lot harder to see than you might think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overflow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from adding “large” positive numbers</a:t>
            </a:r>
            <a:endParaRPr/>
          </a:p>
          <a:p>
            <a:pPr indent="-514350" lvl="1" marL="9715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from adding “large” negative numbers</a:t>
            </a:r>
            <a:endParaRPr/>
          </a:p>
        </p:txBody>
      </p:sp>
      <p:sp>
        <p:nvSpPr>
          <p:cNvPr id="257" name="Google Shape;257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</a:t>
            </a:r>
            <a:r>
              <a:rPr lang="en-US"/>
              <a:t>06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