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1" r:id="rId1"/>
  </p:sldMasterIdLst>
  <p:notesMasterIdLst>
    <p:notesMasterId r:id="rId5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E783DF-76A7-49A0-BAFF-A5A9F95B2CCE}">
  <a:tblStyle styleId="{90E783DF-76A7-49A0-BAFF-A5A9F95B2CC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774843A-F740-42EE-BB8C-2A1A6ABD7EE8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F81BD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F81BD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F81BD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F81BD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E570624-B352-4702-8AA8-2D128612CED8}" styleName="Table_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2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4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4:notes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21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Morgan Kaufmann Publishers</a:t>
            </a:r>
            <a:endParaRPr/>
          </a:p>
        </p:txBody>
      </p:sp>
      <p:sp>
        <p:nvSpPr>
          <p:cNvPr id="549" name="Google Shape;549;p21:notes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21:notes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4 — The Processor</a:t>
            </a:r>
            <a:endParaRPr/>
          </a:p>
        </p:txBody>
      </p:sp>
      <p:sp>
        <p:nvSpPr>
          <p:cNvPr id="551" name="Google Shape;551;p21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21:notes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3" name="Google Shape;553;p2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2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25:notes"/>
          <p:cNvSpPr txBox="1">
            <a:spLocks noGrp="1"/>
          </p:cNvSpPr>
          <p:nvPr>
            <p:ph type="body" idx="1"/>
          </p:nvPr>
        </p:nvSpPr>
        <p:spPr>
          <a:xfrm>
            <a:off x="550626" y="4559915"/>
            <a:ext cx="6303242" cy="4320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7600" tIns="47925" rIns="97600" bIns="479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6350" y="619125"/>
            <a:ext cx="4778375" cy="3582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2" name="Google Shape;572;p25:notes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7938" y="614363"/>
            <a:ext cx="4783137" cy="3587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748" name="Google Shape;748;p27:notes"/>
          <p:cNvSpPr txBox="1">
            <a:spLocks noGrp="1"/>
          </p:cNvSpPr>
          <p:nvPr>
            <p:ph type="body" idx="1"/>
          </p:nvPr>
        </p:nvSpPr>
        <p:spPr>
          <a:xfrm>
            <a:off x="550630" y="4563197"/>
            <a:ext cx="6301588" cy="4317593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7025" tIns="48500" rIns="97025" bIns="485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9" name="Google Shape;749;p27:notes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29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Morgan Kaufmann Publishers</a:t>
            </a:r>
            <a:endParaRPr/>
          </a:p>
        </p:txBody>
      </p:sp>
      <p:sp>
        <p:nvSpPr>
          <p:cNvPr id="925" name="Google Shape;925;p29:notes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6" name="Google Shape;926;p29:notes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4 — The Processor</a:t>
            </a:r>
            <a:endParaRPr/>
          </a:p>
        </p:txBody>
      </p:sp>
      <p:sp>
        <p:nvSpPr>
          <p:cNvPr id="927" name="Google Shape;927;p29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8" name="Google Shape;928;p29:notes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9" name="Google Shape;929;p2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23d69e2172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23d69e2172_0_135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g23d69e2172_0_135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23d69e2172_0_143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98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Morgan Kaufmann Publishers</a:t>
            </a:r>
            <a:endParaRPr/>
          </a:p>
        </p:txBody>
      </p:sp>
      <p:sp>
        <p:nvSpPr>
          <p:cNvPr id="947" name="Google Shape;947;g23d69e2172_0_143:notes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8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8" name="Google Shape;948;g23d69e2172_0_143:notes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8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4 — The Processor</a:t>
            </a:r>
            <a:endParaRPr/>
          </a:p>
        </p:txBody>
      </p:sp>
      <p:sp>
        <p:nvSpPr>
          <p:cNvPr id="949" name="Google Shape;949;g23d69e2172_0_143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0" name="Google Shape;950;g23d69e2172_0_143:notes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1" name="Google Shape;951;g23d69e2172_0_143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7938" y="614363"/>
            <a:ext cx="4783137" cy="3587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960" name="Google Shape;960;p31:notes"/>
          <p:cNvSpPr txBox="1">
            <a:spLocks noGrp="1"/>
          </p:cNvSpPr>
          <p:nvPr>
            <p:ph type="body" idx="1"/>
          </p:nvPr>
        </p:nvSpPr>
        <p:spPr>
          <a:xfrm>
            <a:off x="550630" y="4563197"/>
            <a:ext cx="6301588" cy="4317593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7025" tIns="48500" rIns="97025" bIns="485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1" name="Google Shape;961;p31:notes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23d69e2172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0" name="Google Shape;970;g23d69e2172_0_34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g23d69e2172_0_341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23d69e2172_0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7938" y="614363"/>
            <a:ext cx="4783200" cy="3587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978" name="Google Shape;978;g23d69e2172_0_350:notes"/>
          <p:cNvSpPr txBox="1">
            <a:spLocks noGrp="1"/>
          </p:cNvSpPr>
          <p:nvPr>
            <p:ph type="body" idx="1"/>
          </p:nvPr>
        </p:nvSpPr>
        <p:spPr>
          <a:xfrm>
            <a:off x="550630" y="4563197"/>
            <a:ext cx="6301500" cy="4317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7025" tIns="48500" rIns="97025" bIns="485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9" name="Google Shape;979;g23d69e2172_0_350:notes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8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33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34:notes"/>
          <p:cNvSpPr txBox="1">
            <a:spLocks noGrp="1"/>
          </p:cNvSpPr>
          <p:nvPr>
            <p:ph type="body" idx="1"/>
          </p:nvPr>
        </p:nvSpPr>
        <p:spPr>
          <a:xfrm>
            <a:off x="552279" y="4564827"/>
            <a:ext cx="6298282" cy="4315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46975" rIns="95625" bIns="469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7" name="Google Shape;997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8" name="Google Shape;998;p34:notes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36:notes"/>
          <p:cNvSpPr txBox="1">
            <a:spLocks noGrp="1"/>
          </p:cNvSpPr>
          <p:nvPr>
            <p:ph type="body" idx="1"/>
          </p:nvPr>
        </p:nvSpPr>
        <p:spPr>
          <a:xfrm>
            <a:off x="552279" y="4564827"/>
            <a:ext cx="6298282" cy="4315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46975" rIns="95625" bIns="469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9" name="Google Shape;1019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0" name="Google Shape;1020;p36:notes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p38:notes"/>
          <p:cNvSpPr txBox="1">
            <a:spLocks noGrp="1"/>
          </p:cNvSpPr>
          <p:nvPr>
            <p:ph type="body" idx="1"/>
          </p:nvPr>
        </p:nvSpPr>
        <p:spPr>
          <a:xfrm>
            <a:off x="552279" y="4564827"/>
            <a:ext cx="6298282" cy="4315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46975" rIns="95625" bIns="469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6" name="Google Shape;1196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7" name="Google Shape;1197;p38:notes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40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Morgan Kaufmann Publishers</a:t>
            </a:r>
            <a:endParaRPr/>
          </a:p>
        </p:txBody>
      </p:sp>
      <p:sp>
        <p:nvSpPr>
          <p:cNvPr id="1371" name="Google Shape;1371;p40:notes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2" name="Google Shape;1372;p40:notes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4 — The Processor</a:t>
            </a:r>
            <a:endParaRPr/>
          </a:p>
        </p:txBody>
      </p:sp>
      <p:sp>
        <p:nvSpPr>
          <p:cNvPr id="1373" name="Google Shape;1373;p40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4" name="Google Shape;1374;p40:notes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75" name="Google Shape;1375;p4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5" name="Google Shape;1385;p4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Scan figure 4.54 on p. 368.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6" name="Google Shape;1386;p42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7" name="Google Shape;1387;p42:notes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p4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3" name="Google Shape;1403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p45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2" name="Google Shape;1412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Google Shape;1420;p4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1" name="Google Shape;1421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47:notes"/>
          <p:cNvSpPr txBox="1">
            <a:spLocks noGrp="1"/>
          </p:cNvSpPr>
          <p:nvPr>
            <p:ph type="body" idx="1"/>
          </p:nvPr>
        </p:nvSpPr>
        <p:spPr>
          <a:xfrm>
            <a:off x="552279" y="4564827"/>
            <a:ext cx="6298282" cy="4315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46975" rIns="95625" bIns="469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0" name="Google Shape;1430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1" name="Google Shape;1431;p47:notes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9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9:notes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0" name="Google Shape;1500;p4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5050" tIns="47525" rIns="95050" bIns="475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1" name="Google Shape;1501;p49:notes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" name="Google Shape;1644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5" name="Google Shape;1645;p5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5050" tIns="47525" rIns="95050" bIns="475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6" name="Google Shape;1646;p51:notes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4" name="Google Shape;1784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5" name="Google Shape;1785;p53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5050" tIns="47525" rIns="95050" bIns="475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6" name="Google Shape;1786;p53:notes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4" name="Google Shape;1794;p55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Morgan Kaufmann Publishers</a:t>
            </a:r>
            <a:endParaRPr/>
          </a:p>
        </p:txBody>
      </p:sp>
      <p:sp>
        <p:nvSpPr>
          <p:cNvPr id="1795" name="Google Shape;1795;p55:notes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6" name="Google Shape;1796;p55:notes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4 — The Processor</a:t>
            </a:r>
            <a:endParaRPr/>
          </a:p>
        </p:txBody>
      </p:sp>
      <p:sp>
        <p:nvSpPr>
          <p:cNvPr id="1797" name="Google Shape;1797;p55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33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8" name="Google Shape;1798;p55:notes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99" name="Google Shape;1799;p55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" name="Google Shape;1840;p57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1" name="Google Shape;1841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" name="Google Shape;1849;p58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Morgan Kaufmann Publishers</a:t>
            </a:r>
            <a:endParaRPr/>
          </a:p>
        </p:txBody>
      </p:sp>
      <p:sp>
        <p:nvSpPr>
          <p:cNvPr id="1850" name="Google Shape;1850;p58:notes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1" name="Google Shape;1851;p58:notes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4 — The Processor</a:t>
            </a:r>
            <a:endParaRPr/>
          </a:p>
        </p:txBody>
      </p:sp>
      <p:sp>
        <p:nvSpPr>
          <p:cNvPr id="1852" name="Google Shape;1852;p58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35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3" name="Google Shape;1853;p58:notes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54" name="Google Shape;1854;p58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" name="Google Shape;1862;p60:notes"/>
          <p:cNvSpPr txBox="1">
            <a:spLocks noGrp="1"/>
          </p:cNvSpPr>
          <p:nvPr>
            <p:ph type="body" idx="1"/>
          </p:nvPr>
        </p:nvSpPr>
        <p:spPr>
          <a:xfrm>
            <a:off x="550626" y="4559918"/>
            <a:ext cx="6303242" cy="4320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00" tIns="46950" rIns="95600" bIns="469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3" name="Google Shape;1863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6350" y="619125"/>
            <a:ext cx="4778375" cy="3582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4" name="Google Shape;1864;p60:notes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4" name="Google Shape;2034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7938" y="614363"/>
            <a:ext cx="4783137" cy="3587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035" name="Google Shape;2035;p62:notes"/>
          <p:cNvSpPr txBox="1">
            <a:spLocks noGrp="1"/>
          </p:cNvSpPr>
          <p:nvPr>
            <p:ph type="body" idx="1"/>
          </p:nvPr>
        </p:nvSpPr>
        <p:spPr>
          <a:xfrm>
            <a:off x="550628" y="4563193"/>
            <a:ext cx="6301588" cy="4317593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5050" tIns="47525" rIns="95050" bIns="475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6" name="Google Shape;2036;p62:notes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4" name="Google Shape;2044;p64:notes"/>
          <p:cNvSpPr txBox="1">
            <a:spLocks noGrp="1"/>
          </p:cNvSpPr>
          <p:nvPr>
            <p:ph type="body" idx="1"/>
          </p:nvPr>
        </p:nvSpPr>
        <p:spPr>
          <a:xfrm>
            <a:off x="550626" y="4559918"/>
            <a:ext cx="6303242" cy="4320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00" tIns="46950" rIns="95600" bIns="469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5" name="Google Shape;2045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6350" y="619125"/>
            <a:ext cx="4778375" cy="3582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46" name="Google Shape;2046;p64:notes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6" name="Google Shape;2216;p66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Morgan Kaufmann Publishers</a:t>
            </a:r>
            <a:endParaRPr/>
          </a:p>
        </p:txBody>
      </p:sp>
      <p:sp>
        <p:nvSpPr>
          <p:cNvPr id="2217" name="Google Shape;2217;p66:notes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8" name="Google Shape;2218;p66:notes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4 — The Processor</a:t>
            </a:r>
            <a:endParaRPr/>
          </a:p>
        </p:txBody>
      </p:sp>
      <p:sp>
        <p:nvSpPr>
          <p:cNvPr id="2219" name="Google Shape;2219;p66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39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0" name="Google Shape;2220;p66:notes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21" name="Google Shape;2221;p6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0" name="Google Shape;2230;g23d69e2172_0_509:notes"/>
          <p:cNvSpPr txBox="1">
            <a:spLocks noGrp="1"/>
          </p:cNvSpPr>
          <p:nvPr>
            <p:ph type="body" idx="1"/>
          </p:nvPr>
        </p:nvSpPr>
        <p:spPr>
          <a:xfrm>
            <a:off x="552279" y="4564827"/>
            <a:ext cx="6298200" cy="43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46975" rIns="95625" bIns="469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1" name="Google Shape;2231;g23d69e2172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2" name="Google Shape;2232;g23d69e2172_0_509:notes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8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0" name="Google Shape;2300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1" name="Google Shape;2301;p7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2" name="Google Shape;2302;p70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41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3" name="Google Shape;2303;p70:notes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1" name="Google Shape;2311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7938" y="614363"/>
            <a:ext cx="4783137" cy="3587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312" name="Google Shape;2312;p72:notes"/>
          <p:cNvSpPr txBox="1">
            <a:spLocks noGrp="1"/>
          </p:cNvSpPr>
          <p:nvPr>
            <p:ph type="body" idx="1"/>
          </p:nvPr>
        </p:nvSpPr>
        <p:spPr>
          <a:xfrm>
            <a:off x="550629" y="4563195"/>
            <a:ext cx="6301588" cy="4317593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5050" tIns="47525" rIns="95050" bIns="475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3" name="Google Shape;2313;p72:notes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1" name="Google Shape;2321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7938" y="614363"/>
            <a:ext cx="4783137" cy="3587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322" name="Google Shape;2322;p74:notes"/>
          <p:cNvSpPr txBox="1">
            <a:spLocks noGrp="1"/>
          </p:cNvSpPr>
          <p:nvPr>
            <p:ph type="body" idx="1"/>
          </p:nvPr>
        </p:nvSpPr>
        <p:spPr>
          <a:xfrm>
            <a:off x="550629" y="4563195"/>
            <a:ext cx="6301588" cy="4317593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5050" tIns="47525" rIns="95050" bIns="475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3" name="Google Shape;2323;p74:notes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1" name="Google Shape;2331;p76:notes"/>
          <p:cNvSpPr txBox="1">
            <a:spLocks noGrp="1"/>
          </p:cNvSpPr>
          <p:nvPr>
            <p:ph type="body" idx="1"/>
          </p:nvPr>
        </p:nvSpPr>
        <p:spPr>
          <a:xfrm>
            <a:off x="550626" y="4559918"/>
            <a:ext cx="6303242" cy="4320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00" tIns="46950" rIns="95600" bIns="469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2" name="Google Shape;2332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6350" y="619125"/>
            <a:ext cx="4778375" cy="3582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33" name="Google Shape;2333;p76:notes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0" name="Google Shape;2370;p78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1" name="Google Shape;2371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0" name="Google Shape;2380;p7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1" name="Google Shape;2381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1" name="Google Shape;2391;p8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2" name="Google Shape;2392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0" name="Google Shape;2400;p81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Morgan Kaufmann Publishers</a:t>
            </a:r>
            <a:endParaRPr/>
          </a:p>
        </p:txBody>
      </p:sp>
      <p:sp>
        <p:nvSpPr>
          <p:cNvPr id="2401" name="Google Shape;2401;p81:notes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2" name="Google Shape;2402;p81:notes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4 — The Processor</a:t>
            </a:r>
            <a:endParaRPr/>
          </a:p>
        </p:txBody>
      </p:sp>
      <p:sp>
        <p:nvSpPr>
          <p:cNvPr id="2403" name="Google Shape;2403;p81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48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4" name="Google Shape;2404;p81:notes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05" name="Google Shape;2405;p8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3" name="Google Shape;2413;p83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Morgan Kaufmann Publishers</a:t>
            </a:r>
            <a:endParaRPr/>
          </a:p>
        </p:txBody>
      </p:sp>
      <p:sp>
        <p:nvSpPr>
          <p:cNvPr id="2414" name="Google Shape;2414;p83:notes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5" name="Google Shape;2415;p83:notes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4 — The Processor</a:t>
            </a:r>
            <a:endParaRPr/>
          </a:p>
        </p:txBody>
      </p:sp>
      <p:sp>
        <p:nvSpPr>
          <p:cNvPr id="2416" name="Google Shape;2416;p83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49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7" name="Google Shape;2417;p83:notes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18" name="Google Shape;2418;p83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1:notes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CS252 S05</a:t>
            </a:r>
            <a:endParaRPr/>
          </a:p>
        </p:txBody>
      </p:sp>
      <p:sp>
        <p:nvSpPr>
          <p:cNvPr id="256" name="Google Shape;256;p11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8" name="Google Shape;258;p1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1:notes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6" name="Google Shape;2436;p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37" name="Google Shape;2437;p85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8" name="Google Shape;2438;p85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50</a:t>
            </a:fld>
            <a:endParaRPr sz="1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9" name="Google Shape;2439;p85:notes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4" name="Google Shape;2454;p87:notes"/>
          <p:cNvSpPr txBox="1">
            <a:spLocks noGrp="1"/>
          </p:cNvSpPr>
          <p:nvPr>
            <p:ph type="body" idx="1"/>
          </p:nvPr>
        </p:nvSpPr>
        <p:spPr>
          <a:xfrm>
            <a:off x="550626" y="4559920"/>
            <a:ext cx="6303242" cy="4320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00" tIns="46950" rIns="95600" bIns="469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5" name="Google Shape;2455;p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6350" y="619125"/>
            <a:ext cx="4778375" cy="3582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56" name="Google Shape;2456;p87:notes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5" name="Google Shape;2625;p89:notes"/>
          <p:cNvSpPr txBox="1">
            <a:spLocks noGrp="1"/>
          </p:cNvSpPr>
          <p:nvPr>
            <p:ph type="body" idx="1"/>
          </p:nvPr>
        </p:nvSpPr>
        <p:spPr>
          <a:xfrm>
            <a:off x="550626" y="4559920"/>
            <a:ext cx="6303242" cy="4320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00" tIns="46950" rIns="95600" bIns="469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6" name="Google Shape;2626;p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6350" y="619125"/>
            <a:ext cx="4778375" cy="3582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27" name="Google Shape;2627;p89:notes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9" name="Google Shape;2799;p91:notes"/>
          <p:cNvSpPr txBox="1">
            <a:spLocks noGrp="1"/>
          </p:cNvSpPr>
          <p:nvPr>
            <p:ph type="body" idx="1"/>
          </p:nvPr>
        </p:nvSpPr>
        <p:spPr>
          <a:xfrm>
            <a:off x="550626" y="4559920"/>
            <a:ext cx="6303242" cy="4320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00" tIns="46950" rIns="95600" bIns="469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0" name="Google Shape;2800;p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6350" y="619125"/>
            <a:ext cx="4778375" cy="3582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01" name="Google Shape;2801;p91:notes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" name="Google Shape;2970;p93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1" name="Google Shape;2971;p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4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Morgan Kaufmann Publishers</a:t>
            </a:r>
            <a:endParaRPr/>
          </a:p>
        </p:txBody>
      </p:sp>
      <p:sp>
        <p:nvSpPr>
          <p:cNvPr id="274" name="Google Shape;274;p14:notes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14:notes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4 — The Processor</a:t>
            </a:r>
            <a:endParaRPr/>
          </a:p>
        </p:txBody>
      </p:sp>
      <p:sp>
        <p:nvSpPr>
          <p:cNvPr id="276" name="Google Shape;276;p14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14:notes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8" name="Google Shape;278;p1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6:notes"/>
          <p:cNvSpPr txBox="1">
            <a:spLocks noGrp="1"/>
          </p:cNvSpPr>
          <p:nvPr>
            <p:ph type="body" idx="1"/>
          </p:nvPr>
        </p:nvSpPr>
        <p:spPr>
          <a:xfrm>
            <a:off x="550626" y="4559915"/>
            <a:ext cx="6303242" cy="4320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7600" tIns="47925" rIns="97600" bIns="479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6350" y="619125"/>
            <a:ext cx="4778375" cy="3582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8" name="Google Shape;288;p16:notes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5" name="Google Shape;475;p1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19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19:notes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23d69e2172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23d69e2172_0_127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g23d69e2172_0_127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0" y="2103120"/>
            <a:ext cx="914400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Calibri"/>
              <a:buNone/>
              <a:defRPr sz="4400" b="0" i="1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0" y="2743200"/>
            <a:ext cx="914400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" name="Google Shape;21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75160" y="182880"/>
            <a:ext cx="6593679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"/>
          <p:cNvSpPr txBox="1"/>
          <p:nvPr/>
        </p:nvSpPr>
        <p:spPr>
          <a:xfrm>
            <a:off x="2286000" y="3474720"/>
            <a:ext cx="6858000" cy="292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1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Custom Layout">
  <p:cSld name="1_Custom Layou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781800"/>
            <a:ext cx="9144000" cy="87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3400" y="0"/>
            <a:ext cx="990600" cy="788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53400" y="831850"/>
            <a:ext cx="990600" cy="4127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457200" y="1600199"/>
            <a:ext cx="8229600" cy="48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ustom Layout">
  <p:cSld name="Custom Layou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781800"/>
            <a:ext cx="9144000" cy="87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3400" y="0"/>
            <a:ext cx="990600" cy="788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53400" y="831850"/>
            <a:ext cx="990600" cy="4127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9" name="Google Shape;39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53400" y="0"/>
            <a:ext cx="990600" cy="788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53400" y="831850"/>
            <a:ext cx="990600" cy="41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jp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ctrTitle"/>
          </p:nvPr>
        </p:nvSpPr>
        <p:spPr>
          <a:xfrm>
            <a:off x="0" y="2103120"/>
            <a:ext cx="914400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Calibri"/>
              <a:buNone/>
            </a:pPr>
            <a:r>
              <a:rPr lang="en-US" sz="4400" b="0" i="1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Pipelining and Hazards</a:t>
            </a:r>
            <a:endParaRPr sz="4400" b="0" i="1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5"/>
          <p:cNvSpPr txBox="1">
            <a:spLocks noGrp="1"/>
          </p:cNvSpPr>
          <p:nvPr>
            <p:ph type="subTitle" idx="1"/>
          </p:nvPr>
        </p:nvSpPr>
        <p:spPr>
          <a:xfrm>
            <a:off x="0" y="2743200"/>
            <a:ext cx="914400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rPr lang="en-US" sz="32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</a:t>
            </a: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/>
              <a:t>Rebecca Herman</a:t>
            </a:r>
            <a:endParaRPr sz="3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5" descr="http://spectrum.ieee.org/img/tesla-model-s-photo-by-tesla-1468214532907.jpg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3383127"/>
            <a:ext cx="8316535" cy="347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24"/>
          <p:cNvSpPr txBox="1">
            <a:spLocks noGrp="1"/>
          </p:cNvSpPr>
          <p:nvPr>
            <p:ph type="title"/>
          </p:nvPr>
        </p:nvSpPr>
        <p:spPr>
          <a:xfrm>
            <a:off x="457200" y="-3016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Pipelining Hazards</a:t>
            </a:r>
            <a:endParaRPr sz="44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24"/>
          <p:cNvSpPr txBox="1">
            <a:spLocks noGrp="1"/>
          </p:cNvSpPr>
          <p:nvPr>
            <p:ph type="body" idx="1"/>
          </p:nvPr>
        </p:nvSpPr>
        <p:spPr>
          <a:xfrm>
            <a:off x="457200" y="838200"/>
            <a:ext cx="8229600" cy="4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3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hazard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situation that prevents starting the next instruction in the next clock cycle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51435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AutoNum type="arabicParenR"/>
            </a:pPr>
            <a:r>
              <a:rPr lang="en-US" sz="3200" b="0" i="1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Structural hazard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required resource is busy</a:t>
            </a:r>
            <a:b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(e.g. needed in multiple stages)</a:t>
            </a:r>
            <a:endParaRPr/>
          </a:p>
          <a:p>
            <a:pPr marL="514350" marR="0" lvl="0" indent="-51435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AutoNum type="arabicParenR"/>
            </a:pPr>
            <a:r>
              <a:rPr lang="en-US" sz="3200" b="0" i="1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Data hazard</a:t>
            </a:r>
            <a:endParaRPr/>
          </a:p>
          <a:p>
            <a:pPr marL="914400" marR="0" lvl="1" indent="-5207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dependency between instructions</a:t>
            </a:r>
            <a:endParaRPr/>
          </a:p>
          <a:p>
            <a:pPr marL="914400" marR="0" lvl="1" indent="-5207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to wait for previous instruction to complete its data write</a:t>
            </a:r>
            <a:endParaRPr/>
          </a:p>
          <a:p>
            <a:pPr marL="514350" marR="0" lvl="0" indent="-51435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AutoNum type="arabicParenR"/>
            </a:pPr>
            <a:r>
              <a:rPr lang="en-US" sz="3200" b="0" i="1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Control hazard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 of execution depends on previous instruction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Google Shape;557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7/1</a:t>
            </a:r>
            <a:r>
              <a:rPr lang="en-US"/>
              <a:t>2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13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sz="44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25"/>
          <p:cNvSpPr txBox="1">
            <a:spLocks noGrp="1"/>
          </p:cNvSpPr>
          <p:nvPr>
            <p:ph type="body" idx="1"/>
          </p:nvPr>
        </p:nvSpPr>
        <p:spPr>
          <a:xfrm>
            <a:off x="457198" y="1600199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Structural Hazards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Hazards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Forwarding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Administrivia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Hazards (Continued)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Delay Slot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Hazards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Branch and Jump Delay Slots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Branch Prediction</a:t>
            </a:r>
            <a:endParaRPr/>
          </a:p>
        </p:txBody>
      </p:sp>
      <p:sp>
        <p:nvSpPr>
          <p:cNvPr id="566" name="Google Shape;566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7/1</a:t>
            </a:r>
            <a:r>
              <a:rPr lang="en-US"/>
              <a:t>2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13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4" name="Google Shape;574;p26"/>
          <p:cNvGrpSpPr/>
          <p:nvPr/>
        </p:nvGrpSpPr>
        <p:grpSpPr>
          <a:xfrm>
            <a:off x="4474369" y="2380135"/>
            <a:ext cx="1019175" cy="3089275"/>
            <a:chOff x="2470" y="1034"/>
            <a:chExt cx="642" cy="1946"/>
          </a:xfrm>
        </p:grpSpPr>
        <p:sp>
          <p:nvSpPr>
            <p:cNvPr id="575" name="Google Shape;575;p26"/>
            <p:cNvSpPr/>
            <p:nvPr/>
          </p:nvSpPr>
          <p:spPr>
            <a:xfrm>
              <a:off x="2470" y="2481"/>
              <a:ext cx="623" cy="499"/>
            </a:xfrm>
            <a:prstGeom prst="ellipse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26"/>
            <p:cNvSpPr/>
            <p:nvPr/>
          </p:nvSpPr>
          <p:spPr>
            <a:xfrm>
              <a:off x="2489" y="1034"/>
              <a:ext cx="623" cy="566"/>
            </a:xfrm>
            <a:prstGeom prst="ellipse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7" name="Google Shape;577;p26"/>
          <p:cNvGrpSpPr/>
          <p:nvPr/>
        </p:nvGrpSpPr>
        <p:grpSpPr>
          <a:xfrm>
            <a:off x="894557" y="1613373"/>
            <a:ext cx="7799388" cy="4700588"/>
            <a:chOff x="215" y="551"/>
            <a:chExt cx="4913" cy="2961"/>
          </a:xfrm>
        </p:grpSpPr>
        <p:grpSp>
          <p:nvGrpSpPr>
            <p:cNvPr id="578" name="Google Shape;578;p26"/>
            <p:cNvGrpSpPr/>
            <p:nvPr/>
          </p:nvGrpSpPr>
          <p:grpSpPr>
            <a:xfrm>
              <a:off x="2624" y="1200"/>
              <a:ext cx="340" cy="289"/>
              <a:chOff x="2624" y="1200"/>
              <a:chExt cx="340" cy="289"/>
            </a:xfrm>
          </p:grpSpPr>
          <p:sp>
            <p:nvSpPr>
              <p:cNvPr id="579" name="Google Shape;579;p26"/>
              <p:cNvSpPr/>
              <p:nvPr/>
            </p:nvSpPr>
            <p:spPr>
              <a:xfrm>
                <a:off x="2624" y="1200"/>
                <a:ext cx="170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9294" y="0"/>
                    </a:moveTo>
                    <a:lnTo>
                      <a:pt x="0" y="0"/>
                    </a:lnTo>
                    <a:lnTo>
                      <a:pt x="0" y="119584"/>
                    </a:lnTo>
                    <a:lnTo>
                      <a:pt x="119294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0" name="Google Shape;580;p26"/>
              <p:cNvSpPr/>
              <p:nvPr/>
            </p:nvSpPr>
            <p:spPr>
              <a:xfrm>
                <a:off x="2793" y="1200"/>
                <a:ext cx="171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119298" y="0"/>
                    </a:lnTo>
                    <a:lnTo>
                      <a:pt x="119298" y="119584"/>
                    </a:lnTo>
                    <a:lnTo>
                      <a:pt x="0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1" name="Google Shape;581;p26"/>
            <p:cNvGrpSpPr/>
            <p:nvPr/>
          </p:nvGrpSpPr>
          <p:grpSpPr>
            <a:xfrm>
              <a:off x="2624" y="2592"/>
              <a:ext cx="340" cy="289"/>
              <a:chOff x="2624" y="2592"/>
              <a:chExt cx="340" cy="289"/>
            </a:xfrm>
          </p:grpSpPr>
          <p:sp>
            <p:nvSpPr>
              <p:cNvPr id="582" name="Google Shape;582;p26"/>
              <p:cNvSpPr/>
              <p:nvPr/>
            </p:nvSpPr>
            <p:spPr>
              <a:xfrm>
                <a:off x="2624" y="2592"/>
                <a:ext cx="170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9294" y="0"/>
                    </a:moveTo>
                    <a:lnTo>
                      <a:pt x="0" y="0"/>
                    </a:lnTo>
                    <a:lnTo>
                      <a:pt x="0" y="119584"/>
                    </a:lnTo>
                    <a:lnTo>
                      <a:pt x="119294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3" name="Google Shape;583;p26"/>
              <p:cNvSpPr/>
              <p:nvPr/>
            </p:nvSpPr>
            <p:spPr>
              <a:xfrm>
                <a:off x="2793" y="2592"/>
                <a:ext cx="171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119298" y="0"/>
                    </a:lnTo>
                    <a:lnTo>
                      <a:pt x="119298" y="119584"/>
                    </a:lnTo>
                    <a:lnTo>
                      <a:pt x="0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84" name="Google Shape;584;p26"/>
            <p:cNvSpPr/>
            <p:nvPr/>
          </p:nvSpPr>
          <p:spPr>
            <a:xfrm>
              <a:off x="2605" y="2594"/>
              <a:ext cx="292" cy="2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  I$</a:t>
              </a:r>
              <a:endParaRPr/>
            </a:p>
          </p:txBody>
        </p:sp>
        <p:cxnSp>
          <p:nvCxnSpPr>
            <p:cNvPr id="585" name="Google Shape;585;p26"/>
            <p:cNvCxnSpPr/>
            <p:nvPr/>
          </p:nvCxnSpPr>
          <p:spPr>
            <a:xfrm>
              <a:off x="584" y="1224"/>
              <a:ext cx="0" cy="2032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86" name="Google Shape;586;p26"/>
            <p:cNvCxnSpPr/>
            <p:nvPr/>
          </p:nvCxnSpPr>
          <p:spPr>
            <a:xfrm>
              <a:off x="984" y="840"/>
              <a:ext cx="3976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587" name="Google Shape;587;p26"/>
            <p:cNvSpPr/>
            <p:nvPr/>
          </p:nvSpPr>
          <p:spPr>
            <a:xfrm>
              <a:off x="579" y="1302"/>
              <a:ext cx="649" cy="3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Load</a:t>
              </a:r>
              <a:endParaRPr/>
            </a:p>
          </p:txBody>
        </p:sp>
        <p:sp>
          <p:nvSpPr>
            <p:cNvPr id="588" name="Google Shape;588;p26"/>
            <p:cNvSpPr/>
            <p:nvPr/>
          </p:nvSpPr>
          <p:spPr>
            <a:xfrm>
              <a:off x="563" y="1718"/>
              <a:ext cx="786" cy="3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Instr 1</a:t>
              </a:r>
              <a:endParaRPr/>
            </a:p>
          </p:txBody>
        </p:sp>
        <p:sp>
          <p:nvSpPr>
            <p:cNvPr id="589" name="Google Shape;589;p26"/>
            <p:cNvSpPr/>
            <p:nvPr/>
          </p:nvSpPr>
          <p:spPr>
            <a:xfrm>
              <a:off x="555" y="2182"/>
              <a:ext cx="786" cy="3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Instr 2</a:t>
              </a:r>
              <a:endParaRPr/>
            </a:p>
          </p:txBody>
        </p:sp>
        <p:sp>
          <p:nvSpPr>
            <p:cNvPr id="590" name="Google Shape;590;p26"/>
            <p:cNvSpPr/>
            <p:nvPr/>
          </p:nvSpPr>
          <p:spPr>
            <a:xfrm>
              <a:off x="598" y="2612"/>
              <a:ext cx="786" cy="3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Instr 3</a:t>
              </a:r>
              <a:endParaRPr/>
            </a:p>
          </p:txBody>
        </p:sp>
        <p:sp>
          <p:nvSpPr>
            <p:cNvPr id="591" name="Google Shape;591;p26"/>
            <p:cNvSpPr/>
            <p:nvPr/>
          </p:nvSpPr>
          <p:spPr>
            <a:xfrm>
              <a:off x="587" y="3067"/>
              <a:ext cx="786" cy="3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Instr 4</a:t>
              </a:r>
              <a:endParaRPr/>
            </a:p>
          </p:txBody>
        </p:sp>
        <p:cxnSp>
          <p:nvCxnSpPr>
            <p:cNvPr id="592" name="Google Shape;592;p26"/>
            <p:cNvCxnSpPr/>
            <p:nvPr/>
          </p:nvCxnSpPr>
          <p:spPr>
            <a:xfrm>
              <a:off x="1728" y="920"/>
              <a:ext cx="0" cy="2592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593" name="Google Shape;593;p26"/>
            <p:cNvCxnSpPr/>
            <p:nvPr/>
          </p:nvCxnSpPr>
          <p:spPr>
            <a:xfrm>
              <a:off x="2160" y="920"/>
              <a:ext cx="0" cy="2592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594" name="Google Shape;594;p26"/>
            <p:cNvCxnSpPr/>
            <p:nvPr/>
          </p:nvCxnSpPr>
          <p:spPr>
            <a:xfrm>
              <a:off x="2592" y="920"/>
              <a:ext cx="0" cy="2592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595" name="Google Shape;595;p26"/>
            <p:cNvCxnSpPr/>
            <p:nvPr/>
          </p:nvCxnSpPr>
          <p:spPr>
            <a:xfrm>
              <a:off x="3024" y="920"/>
              <a:ext cx="0" cy="2592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596" name="Google Shape;596;p26"/>
            <p:cNvCxnSpPr/>
            <p:nvPr/>
          </p:nvCxnSpPr>
          <p:spPr>
            <a:xfrm>
              <a:off x="3456" y="920"/>
              <a:ext cx="0" cy="2592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597" name="Google Shape;597;p26"/>
            <p:cNvCxnSpPr/>
            <p:nvPr/>
          </p:nvCxnSpPr>
          <p:spPr>
            <a:xfrm>
              <a:off x="3888" y="920"/>
              <a:ext cx="0" cy="2592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598" name="Google Shape;598;p26"/>
            <p:cNvCxnSpPr/>
            <p:nvPr/>
          </p:nvCxnSpPr>
          <p:spPr>
            <a:xfrm>
              <a:off x="4320" y="920"/>
              <a:ext cx="0" cy="2592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599" name="Google Shape;599;p26"/>
            <p:cNvCxnSpPr/>
            <p:nvPr/>
          </p:nvCxnSpPr>
          <p:spPr>
            <a:xfrm>
              <a:off x="4752" y="920"/>
              <a:ext cx="0" cy="2592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</p:cxnSp>
        <p:grpSp>
          <p:nvGrpSpPr>
            <p:cNvPr id="600" name="Google Shape;600;p26"/>
            <p:cNvGrpSpPr/>
            <p:nvPr/>
          </p:nvGrpSpPr>
          <p:grpSpPr>
            <a:xfrm>
              <a:off x="2257" y="1152"/>
              <a:ext cx="225" cy="481"/>
              <a:chOff x="2257" y="1152"/>
              <a:chExt cx="225" cy="481"/>
            </a:xfrm>
          </p:grpSpPr>
          <p:sp>
            <p:nvSpPr>
              <p:cNvPr id="601" name="Google Shape;601;p26"/>
              <p:cNvSpPr/>
              <p:nvPr/>
            </p:nvSpPr>
            <p:spPr>
              <a:xfrm>
                <a:off x="2269" y="1152"/>
                <a:ext cx="213" cy="481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79833"/>
                    </a:moveTo>
                    <a:lnTo>
                      <a:pt x="40000" y="59875"/>
                    </a:lnTo>
                    <a:lnTo>
                      <a:pt x="0" y="39916"/>
                    </a:lnTo>
                    <a:lnTo>
                      <a:pt x="0" y="0"/>
                    </a:lnTo>
                    <a:lnTo>
                      <a:pt x="119436" y="39916"/>
                    </a:lnTo>
                    <a:lnTo>
                      <a:pt x="119436" y="79833"/>
                    </a:lnTo>
                    <a:lnTo>
                      <a:pt x="0" y="119750"/>
                    </a:lnTo>
                    <a:lnTo>
                      <a:pt x="0" y="79833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" name="Google Shape;602;p26"/>
              <p:cNvSpPr/>
              <p:nvPr/>
            </p:nvSpPr>
            <p:spPr>
              <a:xfrm rot="5400000">
                <a:off x="2170" y="1274"/>
                <a:ext cx="384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ALU</a:t>
                </a:r>
                <a:endParaRPr/>
              </a:p>
            </p:txBody>
          </p:sp>
        </p:grpSp>
        <p:grpSp>
          <p:nvGrpSpPr>
            <p:cNvPr id="603" name="Google Shape;603;p26"/>
            <p:cNvGrpSpPr/>
            <p:nvPr/>
          </p:nvGrpSpPr>
          <p:grpSpPr>
            <a:xfrm>
              <a:off x="1324" y="1248"/>
              <a:ext cx="359" cy="289"/>
              <a:chOff x="1324" y="1248"/>
              <a:chExt cx="359" cy="289"/>
            </a:xfrm>
          </p:grpSpPr>
          <p:sp>
            <p:nvSpPr>
              <p:cNvPr id="604" name="Google Shape;604;p26"/>
              <p:cNvSpPr/>
              <p:nvPr/>
            </p:nvSpPr>
            <p:spPr>
              <a:xfrm>
                <a:off x="1324" y="1250"/>
                <a:ext cx="292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  I$</a:t>
                </a:r>
                <a:endParaRPr/>
              </a:p>
            </p:txBody>
          </p:sp>
          <p:grpSp>
            <p:nvGrpSpPr>
              <p:cNvPr id="605" name="Google Shape;605;p26"/>
              <p:cNvGrpSpPr/>
              <p:nvPr/>
            </p:nvGrpSpPr>
            <p:grpSpPr>
              <a:xfrm>
                <a:off x="1343" y="1248"/>
                <a:ext cx="340" cy="289"/>
                <a:chOff x="1343" y="1248"/>
                <a:chExt cx="340" cy="289"/>
              </a:xfrm>
            </p:grpSpPr>
            <p:sp>
              <p:nvSpPr>
                <p:cNvPr id="606" name="Google Shape;606;p26"/>
                <p:cNvSpPr/>
                <p:nvPr/>
              </p:nvSpPr>
              <p:spPr>
                <a:xfrm>
                  <a:off x="1343" y="1248"/>
                  <a:ext cx="170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119294" y="0"/>
                      </a:moveTo>
                      <a:lnTo>
                        <a:pt x="0" y="0"/>
                      </a:lnTo>
                      <a:lnTo>
                        <a:pt x="0" y="119584"/>
                      </a:lnTo>
                      <a:lnTo>
                        <a:pt x="119294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7" name="Google Shape;607;p26"/>
                <p:cNvSpPr/>
                <p:nvPr/>
              </p:nvSpPr>
              <p:spPr>
                <a:xfrm>
                  <a:off x="1512" y="1248"/>
                  <a:ext cx="171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lnTo>
                        <a:pt x="119298" y="0"/>
                      </a:lnTo>
                      <a:lnTo>
                        <a:pt x="119298" y="119584"/>
                      </a:lnTo>
                      <a:lnTo>
                        <a:pt x="0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608" name="Google Shape;608;p26"/>
            <p:cNvSpPr/>
            <p:nvPr/>
          </p:nvSpPr>
          <p:spPr>
            <a:xfrm>
              <a:off x="1784" y="1255"/>
              <a:ext cx="327" cy="2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Reg</a:t>
              </a:r>
              <a:endParaRPr/>
            </a:p>
          </p:txBody>
        </p:sp>
        <p:grpSp>
          <p:nvGrpSpPr>
            <p:cNvPr id="609" name="Google Shape;609;p26"/>
            <p:cNvGrpSpPr/>
            <p:nvPr/>
          </p:nvGrpSpPr>
          <p:grpSpPr>
            <a:xfrm>
              <a:off x="1803" y="1248"/>
              <a:ext cx="296" cy="289"/>
              <a:chOff x="1803" y="1248"/>
              <a:chExt cx="296" cy="289"/>
            </a:xfrm>
          </p:grpSpPr>
          <p:sp>
            <p:nvSpPr>
              <p:cNvPr id="610" name="Google Shape;610;p26"/>
              <p:cNvSpPr/>
              <p:nvPr/>
            </p:nvSpPr>
            <p:spPr>
              <a:xfrm>
                <a:off x="1803" y="1248"/>
                <a:ext cx="149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9194" y="0"/>
                    </a:moveTo>
                    <a:lnTo>
                      <a:pt x="0" y="0"/>
                    </a:lnTo>
                    <a:lnTo>
                      <a:pt x="0" y="119584"/>
                    </a:lnTo>
                    <a:lnTo>
                      <a:pt x="119194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1" name="Google Shape;611;p26"/>
              <p:cNvSpPr/>
              <p:nvPr/>
            </p:nvSpPr>
            <p:spPr>
              <a:xfrm>
                <a:off x="1951" y="1248"/>
                <a:ext cx="148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119189" y="0"/>
                    </a:lnTo>
                    <a:lnTo>
                      <a:pt x="119189" y="119584"/>
                    </a:lnTo>
                    <a:lnTo>
                      <a:pt x="0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12" name="Google Shape;612;p26"/>
            <p:cNvCxnSpPr/>
            <p:nvPr/>
          </p:nvCxnSpPr>
          <p:spPr>
            <a:xfrm>
              <a:off x="1688" y="1392"/>
              <a:ext cx="96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613" name="Google Shape;613;p26"/>
            <p:cNvSpPr/>
            <p:nvPr/>
          </p:nvSpPr>
          <p:spPr>
            <a:xfrm>
              <a:off x="1750" y="1296"/>
              <a:ext cx="48" cy="9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8762"/>
                  </a:moveTo>
                  <a:lnTo>
                    <a:pt x="0" y="0"/>
                  </a:lnTo>
                  <a:lnTo>
                    <a:pt x="117500" y="0"/>
                  </a:lnTo>
                  <a:lnTo>
                    <a:pt x="117500" y="0"/>
                  </a:lnTo>
                </a:path>
              </a:pathLst>
            </a:custGeom>
            <a:noFill/>
            <a:ln w="254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14" name="Google Shape;614;p26"/>
            <p:cNvCxnSpPr/>
            <p:nvPr/>
          </p:nvCxnSpPr>
          <p:spPr>
            <a:xfrm>
              <a:off x="2104" y="1296"/>
              <a:ext cx="157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615" name="Google Shape;615;p26"/>
            <p:cNvSpPr/>
            <p:nvPr/>
          </p:nvSpPr>
          <p:spPr>
            <a:xfrm>
              <a:off x="2601" y="1250"/>
              <a:ext cx="334" cy="2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  D$</a:t>
              </a:r>
              <a:endParaRPr/>
            </a:p>
          </p:txBody>
        </p:sp>
        <p:sp>
          <p:nvSpPr>
            <p:cNvPr id="616" name="Google Shape;616;p26"/>
            <p:cNvSpPr/>
            <p:nvPr/>
          </p:nvSpPr>
          <p:spPr>
            <a:xfrm>
              <a:off x="3093" y="1250"/>
              <a:ext cx="327" cy="2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Reg</a:t>
              </a:r>
              <a:endParaRPr/>
            </a:p>
          </p:txBody>
        </p:sp>
        <p:grpSp>
          <p:nvGrpSpPr>
            <p:cNvPr id="617" name="Google Shape;617;p26"/>
            <p:cNvGrpSpPr/>
            <p:nvPr/>
          </p:nvGrpSpPr>
          <p:grpSpPr>
            <a:xfrm>
              <a:off x="3120" y="1248"/>
              <a:ext cx="284" cy="289"/>
              <a:chOff x="3120" y="1248"/>
              <a:chExt cx="284" cy="289"/>
            </a:xfrm>
          </p:grpSpPr>
          <p:sp>
            <p:nvSpPr>
              <p:cNvPr id="618" name="Google Shape;618;p26"/>
              <p:cNvSpPr/>
              <p:nvPr/>
            </p:nvSpPr>
            <p:spPr>
              <a:xfrm>
                <a:off x="3120" y="1248"/>
                <a:ext cx="142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9154" y="0"/>
                    </a:moveTo>
                    <a:lnTo>
                      <a:pt x="0" y="0"/>
                    </a:lnTo>
                    <a:lnTo>
                      <a:pt x="0" y="119584"/>
                    </a:lnTo>
                    <a:lnTo>
                      <a:pt x="119154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9" name="Google Shape;619;p26"/>
              <p:cNvSpPr/>
              <p:nvPr/>
            </p:nvSpPr>
            <p:spPr>
              <a:xfrm>
                <a:off x="3261" y="1248"/>
                <a:ext cx="143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119160" y="0"/>
                    </a:lnTo>
                    <a:lnTo>
                      <a:pt x="119160" y="119584"/>
                    </a:lnTo>
                    <a:lnTo>
                      <a:pt x="0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20" name="Google Shape;620;p26"/>
            <p:cNvCxnSpPr/>
            <p:nvPr/>
          </p:nvCxnSpPr>
          <p:spPr>
            <a:xfrm>
              <a:off x="2973" y="1392"/>
              <a:ext cx="139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21" name="Google Shape;621;p26"/>
            <p:cNvCxnSpPr/>
            <p:nvPr/>
          </p:nvCxnSpPr>
          <p:spPr>
            <a:xfrm>
              <a:off x="2489" y="1392"/>
              <a:ext cx="155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622" name="Google Shape;622;p26"/>
            <p:cNvSpPr/>
            <p:nvPr/>
          </p:nvSpPr>
          <p:spPr>
            <a:xfrm>
              <a:off x="2610" y="1392"/>
              <a:ext cx="431" cy="19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19378"/>
                  </a:lnTo>
                  <a:lnTo>
                    <a:pt x="108863" y="119378"/>
                  </a:lnTo>
                  <a:lnTo>
                    <a:pt x="108863" y="39792"/>
                  </a:lnTo>
                  <a:lnTo>
                    <a:pt x="119721" y="0"/>
                  </a:lnTo>
                </a:path>
              </a:pathLst>
            </a:custGeom>
            <a:noFill/>
            <a:ln w="254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23" name="Google Shape;623;p26"/>
            <p:cNvCxnSpPr/>
            <p:nvPr/>
          </p:nvCxnSpPr>
          <p:spPr>
            <a:xfrm>
              <a:off x="2104" y="1488"/>
              <a:ext cx="157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624" name="Google Shape;624;p26"/>
            <p:cNvSpPr/>
            <p:nvPr/>
          </p:nvSpPr>
          <p:spPr>
            <a:xfrm>
              <a:off x="2197" y="1387"/>
              <a:ext cx="337" cy="27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43597"/>
                  </a:moveTo>
                  <a:lnTo>
                    <a:pt x="0" y="119568"/>
                  </a:lnTo>
                  <a:lnTo>
                    <a:pt x="104688" y="119568"/>
                  </a:lnTo>
                  <a:lnTo>
                    <a:pt x="104688" y="38848"/>
                  </a:lnTo>
                  <a:lnTo>
                    <a:pt x="119643" y="0"/>
                  </a:lnTo>
                </a:path>
              </a:pathLst>
            </a:custGeom>
            <a:noFill/>
            <a:ln w="254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5" name="Google Shape;625;p26"/>
            <p:cNvGrpSpPr/>
            <p:nvPr/>
          </p:nvGrpSpPr>
          <p:grpSpPr>
            <a:xfrm>
              <a:off x="1751" y="1600"/>
              <a:ext cx="2096" cy="513"/>
              <a:chOff x="1751" y="1600"/>
              <a:chExt cx="2096" cy="513"/>
            </a:xfrm>
          </p:grpSpPr>
          <p:grpSp>
            <p:nvGrpSpPr>
              <p:cNvPr id="626" name="Google Shape;626;p26"/>
              <p:cNvGrpSpPr/>
              <p:nvPr/>
            </p:nvGrpSpPr>
            <p:grpSpPr>
              <a:xfrm>
                <a:off x="2684" y="1600"/>
                <a:ext cx="225" cy="481"/>
                <a:chOff x="2684" y="1600"/>
                <a:chExt cx="225" cy="481"/>
              </a:xfrm>
            </p:grpSpPr>
            <p:sp>
              <p:nvSpPr>
                <p:cNvPr id="627" name="Google Shape;627;p26"/>
                <p:cNvSpPr/>
                <p:nvPr/>
              </p:nvSpPr>
              <p:spPr>
                <a:xfrm>
                  <a:off x="2696" y="1600"/>
                  <a:ext cx="213" cy="4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79833"/>
                      </a:moveTo>
                      <a:lnTo>
                        <a:pt x="40000" y="59875"/>
                      </a:lnTo>
                      <a:lnTo>
                        <a:pt x="0" y="39916"/>
                      </a:lnTo>
                      <a:lnTo>
                        <a:pt x="0" y="0"/>
                      </a:lnTo>
                      <a:lnTo>
                        <a:pt x="119436" y="39916"/>
                      </a:lnTo>
                      <a:lnTo>
                        <a:pt x="119436" y="79833"/>
                      </a:lnTo>
                      <a:lnTo>
                        <a:pt x="0" y="119750"/>
                      </a:lnTo>
                      <a:lnTo>
                        <a:pt x="0" y="79833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8" name="Google Shape;628;p26"/>
                <p:cNvSpPr/>
                <p:nvPr/>
              </p:nvSpPr>
              <p:spPr>
                <a:xfrm rot="5400000">
                  <a:off x="2597" y="1722"/>
                  <a:ext cx="384" cy="2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0475" tIns="44450" rIns="90475" bIns="4445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 b="1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ALU</a:t>
                  </a:r>
                  <a:endParaRPr/>
                </a:p>
              </p:txBody>
            </p:sp>
          </p:grpSp>
          <p:grpSp>
            <p:nvGrpSpPr>
              <p:cNvPr id="629" name="Google Shape;629;p26"/>
              <p:cNvGrpSpPr/>
              <p:nvPr/>
            </p:nvGrpSpPr>
            <p:grpSpPr>
              <a:xfrm>
                <a:off x="1751" y="1696"/>
                <a:ext cx="359" cy="289"/>
                <a:chOff x="1751" y="1696"/>
                <a:chExt cx="359" cy="289"/>
              </a:xfrm>
            </p:grpSpPr>
            <p:sp>
              <p:nvSpPr>
                <p:cNvPr id="630" name="Google Shape;630;p26"/>
                <p:cNvSpPr/>
                <p:nvPr/>
              </p:nvSpPr>
              <p:spPr>
                <a:xfrm>
                  <a:off x="1751" y="1698"/>
                  <a:ext cx="292" cy="2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0475" tIns="44450" rIns="90475" bIns="4445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 b="1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  I$</a:t>
                  </a:r>
                  <a:endParaRPr/>
                </a:p>
              </p:txBody>
            </p:sp>
            <p:grpSp>
              <p:nvGrpSpPr>
                <p:cNvPr id="631" name="Google Shape;631;p26"/>
                <p:cNvGrpSpPr/>
                <p:nvPr/>
              </p:nvGrpSpPr>
              <p:grpSpPr>
                <a:xfrm>
                  <a:off x="1770" y="1696"/>
                  <a:ext cx="340" cy="289"/>
                  <a:chOff x="1770" y="1696"/>
                  <a:chExt cx="340" cy="289"/>
                </a:xfrm>
              </p:grpSpPr>
              <p:sp>
                <p:nvSpPr>
                  <p:cNvPr id="632" name="Google Shape;632;p26"/>
                  <p:cNvSpPr/>
                  <p:nvPr/>
                </p:nvSpPr>
                <p:spPr>
                  <a:xfrm>
                    <a:off x="1770" y="1696"/>
                    <a:ext cx="170" cy="2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000" h="120000" extrusionOk="0">
                        <a:moveTo>
                          <a:pt x="119294" y="0"/>
                        </a:moveTo>
                        <a:lnTo>
                          <a:pt x="0" y="0"/>
                        </a:lnTo>
                        <a:lnTo>
                          <a:pt x="0" y="119584"/>
                        </a:lnTo>
                        <a:lnTo>
                          <a:pt x="119294" y="119584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33" name="Google Shape;633;p26"/>
                  <p:cNvSpPr/>
                  <p:nvPr/>
                </p:nvSpPr>
                <p:spPr>
                  <a:xfrm>
                    <a:off x="1939" y="1696"/>
                    <a:ext cx="171" cy="2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000" h="120000" extrusionOk="0">
                        <a:moveTo>
                          <a:pt x="0" y="0"/>
                        </a:moveTo>
                        <a:lnTo>
                          <a:pt x="119298" y="0"/>
                        </a:lnTo>
                        <a:lnTo>
                          <a:pt x="119298" y="119584"/>
                        </a:lnTo>
                        <a:lnTo>
                          <a:pt x="0" y="119584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634" name="Google Shape;634;p26"/>
              <p:cNvSpPr/>
              <p:nvPr/>
            </p:nvSpPr>
            <p:spPr>
              <a:xfrm>
                <a:off x="2211" y="1703"/>
                <a:ext cx="327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Reg</a:t>
                </a:r>
                <a:endParaRPr/>
              </a:p>
            </p:txBody>
          </p:sp>
          <p:grpSp>
            <p:nvGrpSpPr>
              <p:cNvPr id="635" name="Google Shape;635;p26"/>
              <p:cNvGrpSpPr/>
              <p:nvPr/>
            </p:nvGrpSpPr>
            <p:grpSpPr>
              <a:xfrm>
                <a:off x="2230" y="1696"/>
                <a:ext cx="296" cy="289"/>
                <a:chOff x="2230" y="1696"/>
                <a:chExt cx="296" cy="289"/>
              </a:xfrm>
            </p:grpSpPr>
            <p:sp>
              <p:nvSpPr>
                <p:cNvPr id="636" name="Google Shape;636;p26"/>
                <p:cNvSpPr/>
                <p:nvPr/>
              </p:nvSpPr>
              <p:spPr>
                <a:xfrm>
                  <a:off x="2230" y="1696"/>
                  <a:ext cx="149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119194" y="0"/>
                      </a:moveTo>
                      <a:lnTo>
                        <a:pt x="0" y="0"/>
                      </a:lnTo>
                      <a:lnTo>
                        <a:pt x="0" y="119584"/>
                      </a:lnTo>
                      <a:lnTo>
                        <a:pt x="119194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26"/>
                <p:cNvSpPr/>
                <p:nvPr/>
              </p:nvSpPr>
              <p:spPr>
                <a:xfrm>
                  <a:off x="2378" y="1696"/>
                  <a:ext cx="148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lnTo>
                        <a:pt x="119189" y="0"/>
                      </a:lnTo>
                      <a:lnTo>
                        <a:pt x="119189" y="119584"/>
                      </a:lnTo>
                      <a:lnTo>
                        <a:pt x="0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638" name="Google Shape;638;p26"/>
              <p:cNvCxnSpPr/>
              <p:nvPr/>
            </p:nvCxnSpPr>
            <p:spPr>
              <a:xfrm>
                <a:off x="2115" y="1840"/>
                <a:ext cx="96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639" name="Google Shape;639;p26"/>
              <p:cNvSpPr/>
              <p:nvPr/>
            </p:nvSpPr>
            <p:spPr>
              <a:xfrm>
                <a:off x="2177" y="1744"/>
                <a:ext cx="48" cy="9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118762"/>
                    </a:moveTo>
                    <a:lnTo>
                      <a:pt x="0" y="0"/>
                    </a:lnTo>
                    <a:lnTo>
                      <a:pt x="117500" y="0"/>
                    </a:lnTo>
                    <a:lnTo>
                      <a:pt x="117500" y="0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640" name="Google Shape;640;p26"/>
              <p:cNvCxnSpPr/>
              <p:nvPr/>
            </p:nvCxnSpPr>
            <p:spPr>
              <a:xfrm>
                <a:off x="2531" y="1744"/>
                <a:ext cx="157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641" name="Google Shape;641;p26"/>
              <p:cNvSpPr/>
              <p:nvPr/>
            </p:nvSpPr>
            <p:spPr>
              <a:xfrm>
                <a:off x="3028" y="1698"/>
                <a:ext cx="334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  D$</a:t>
                </a:r>
                <a:endParaRPr/>
              </a:p>
            </p:txBody>
          </p:sp>
          <p:grpSp>
            <p:nvGrpSpPr>
              <p:cNvPr id="642" name="Google Shape;642;p26"/>
              <p:cNvGrpSpPr/>
              <p:nvPr/>
            </p:nvGrpSpPr>
            <p:grpSpPr>
              <a:xfrm>
                <a:off x="3079" y="1696"/>
                <a:ext cx="325" cy="289"/>
                <a:chOff x="3079" y="1696"/>
                <a:chExt cx="325" cy="289"/>
              </a:xfrm>
            </p:grpSpPr>
            <p:sp>
              <p:nvSpPr>
                <p:cNvPr id="643" name="Google Shape;643;p26"/>
                <p:cNvSpPr/>
                <p:nvPr/>
              </p:nvSpPr>
              <p:spPr>
                <a:xfrm>
                  <a:off x="3079" y="1696"/>
                  <a:ext cx="162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119259" y="0"/>
                      </a:moveTo>
                      <a:lnTo>
                        <a:pt x="0" y="0"/>
                      </a:lnTo>
                      <a:lnTo>
                        <a:pt x="0" y="119584"/>
                      </a:lnTo>
                      <a:lnTo>
                        <a:pt x="119259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26"/>
                <p:cNvSpPr/>
                <p:nvPr/>
              </p:nvSpPr>
              <p:spPr>
                <a:xfrm>
                  <a:off x="3240" y="1696"/>
                  <a:ext cx="164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lnTo>
                        <a:pt x="119268" y="0"/>
                      </a:lnTo>
                      <a:lnTo>
                        <a:pt x="119268" y="119584"/>
                      </a:lnTo>
                      <a:lnTo>
                        <a:pt x="0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645" name="Google Shape;645;p26"/>
              <p:cNvSpPr/>
              <p:nvPr/>
            </p:nvSpPr>
            <p:spPr>
              <a:xfrm>
                <a:off x="3520" y="1698"/>
                <a:ext cx="327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Reg</a:t>
                </a:r>
                <a:endParaRPr/>
              </a:p>
            </p:txBody>
          </p:sp>
          <p:grpSp>
            <p:nvGrpSpPr>
              <p:cNvPr id="646" name="Google Shape;646;p26"/>
              <p:cNvGrpSpPr/>
              <p:nvPr/>
            </p:nvGrpSpPr>
            <p:grpSpPr>
              <a:xfrm>
                <a:off x="3547" y="1696"/>
                <a:ext cx="284" cy="289"/>
                <a:chOff x="3547" y="1696"/>
                <a:chExt cx="284" cy="289"/>
              </a:xfrm>
            </p:grpSpPr>
            <p:sp>
              <p:nvSpPr>
                <p:cNvPr id="647" name="Google Shape;647;p26"/>
                <p:cNvSpPr/>
                <p:nvPr/>
              </p:nvSpPr>
              <p:spPr>
                <a:xfrm>
                  <a:off x="3547" y="1696"/>
                  <a:ext cx="142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119154" y="0"/>
                      </a:moveTo>
                      <a:lnTo>
                        <a:pt x="0" y="0"/>
                      </a:lnTo>
                      <a:lnTo>
                        <a:pt x="0" y="119584"/>
                      </a:lnTo>
                      <a:lnTo>
                        <a:pt x="119154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26"/>
                <p:cNvSpPr/>
                <p:nvPr/>
              </p:nvSpPr>
              <p:spPr>
                <a:xfrm>
                  <a:off x="3688" y="1696"/>
                  <a:ext cx="143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lnTo>
                        <a:pt x="119160" y="0"/>
                      </a:lnTo>
                      <a:lnTo>
                        <a:pt x="119160" y="119584"/>
                      </a:lnTo>
                      <a:lnTo>
                        <a:pt x="0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649" name="Google Shape;649;p26"/>
              <p:cNvCxnSpPr/>
              <p:nvPr/>
            </p:nvCxnSpPr>
            <p:spPr>
              <a:xfrm>
                <a:off x="3400" y="1840"/>
                <a:ext cx="139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50" name="Google Shape;650;p26"/>
              <p:cNvCxnSpPr/>
              <p:nvPr/>
            </p:nvCxnSpPr>
            <p:spPr>
              <a:xfrm>
                <a:off x="2916" y="1840"/>
                <a:ext cx="155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651" name="Google Shape;651;p26"/>
              <p:cNvSpPr/>
              <p:nvPr/>
            </p:nvSpPr>
            <p:spPr>
              <a:xfrm>
                <a:off x="3037" y="1840"/>
                <a:ext cx="431" cy="19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0" y="119378"/>
                    </a:lnTo>
                    <a:lnTo>
                      <a:pt x="108863" y="119378"/>
                    </a:lnTo>
                    <a:lnTo>
                      <a:pt x="108863" y="39792"/>
                    </a:lnTo>
                    <a:lnTo>
                      <a:pt x="119721" y="0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652" name="Google Shape;652;p26"/>
              <p:cNvCxnSpPr/>
              <p:nvPr/>
            </p:nvCxnSpPr>
            <p:spPr>
              <a:xfrm>
                <a:off x="2531" y="1936"/>
                <a:ext cx="157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653" name="Google Shape;653;p26"/>
              <p:cNvSpPr/>
              <p:nvPr/>
            </p:nvSpPr>
            <p:spPr>
              <a:xfrm>
                <a:off x="2624" y="1835"/>
                <a:ext cx="337" cy="278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43597"/>
                    </a:moveTo>
                    <a:lnTo>
                      <a:pt x="0" y="119568"/>
                    </a:lnTo>
                    <a:lnTo>
                      <a:pt x="104688" y="119568"/>
                    </a:lnTo>
                    <a:lnTo>
                      <a:pt x="104688" y="38848"/>
                    </a:lnTo>
                    <a:lnTo>
                      <a:pt x="119643" y="0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4" name="Google Shape;654;p26"/>
            <p:cNvGrpSpPr/>
            <p:nvPr/>
          </p:nvGrpSpPr>
          <p:grpSpPr>
            <a:xfrm>
              <a:off x="2178" y="2048"/>
              <a:ext cx="2096" cy="513"/>
              <a:chOff x="2178" y="2048"/>
              <a:chExt cx="2096" cy="513"/>
            </a:xfrm>
          </p:grpSpPr>
          <p:grpSp>
            <p:nvGrpSpPr>
              <p:cNvPr id="655" name="Google Shape;655;p26"/>
              <p:cNvGrpSpPr/>
              <p:nvPr/>
            </p:nvGrpSpPr>
            <p:grpSpPr>
              <a:xfrm>
                <a:off x="3111" y="2048"/>
                <a:ext cx="225" cy="481"/>
                <a:chOff x="3111" y="2048"/>
                <a:chExt cx="225" cy="481"/>
              </a:xfrm>
            </p:grpSpPr>
            <p:sp>
              <p:nvSpPr>
                <p:cNvPr id="656" name="Google Shape;656;p26"/>
                <p:cNvSpPr/>
                <p:nvPr/>
              </p:nvSpPr>
              <p:spPr>
                <a:xfrm>
                  <a:off x="3123" y="2048"/>
                  <a:ext cx="213" cy="4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79833"/>
                      </a:moveTo>
                      <a:lnTo>
                        <a:pt x="40000" y="59875"/>
                      </a:lnTo>
                      <a:lnTo>
                        <a:pt x="0" y="39916"/>
                      </a:lnTo>
                      <a:lnTo>
                        <a:pt x="0" y="0"/>
                      </a:lnTo>
                      <a:lnTo>
                        <a:pt x="119436" y="39916"/>
                      </a:lnTo>
                      <a:lnTo>
                        <a:pt x="119436" y="79833"/>
                      </a:lnTo>
                      <a:lnTo>
                        <a:pt x="0" y="119750"/>
                      </a:lnTo>
                      <a:lnTo>
                        <a:pt x="0" y="79833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26"/>
                <p:cNvSpPr/>
                <p:nvPr/>
              </p:nvSpPr>
              <p:spPr>
                <a:xfrm rot="5400000">
                  <a:off x="3024" y="2170"/>
                  <a:ext cx="384" cy="2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0475" tIns="44450" rIns="90475" bIns="4445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 b="1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ALU</a:t>
                  </a:r>
                  <a:endParaRPr/>
                </a:p>
              </p:txBody>
            </p:sp>
          </p:grpSp>
          <p:grpSp>
            <p:nvGrpSpPr>
              <p:cNvPr id="658" name="Google Shape;658;p26"/>
              <p:cNvGrpSpPr/>
              <p:nvPr/>
            </p:nvGrpSpPr>
            <p:grpSpPr>
              <a:xfrm>
                <a:off x="2178" y="2144"/>
                <a:ext cx="359" cy="289"/>
                <a:chOff x="2178" y="2144"/>
                <a:chExt cx="359" cy="289"/>
              </a:xfrm>
            </p:grpSpPr>
            <p:sp>
              <p:nvSpPr>
                <p:cNvPr id="659" name="Google Shape;659;p26"/>
                <p:cNvSpPr/>
                <p:nvPr/>
              </p:nvSpPr>
              <p:spPr>
                <a:xfrm>
                  <a:off x="2178" y="2146"/>
                  <a:ext cx="292" cy="2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0475" tIns="44450" rIns="90475" bIns="4445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 b="1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  I$</a:t>
                  </a:r>
                  <a:endParaRPr/>
                </a:p>
              </p:txBody>
            </p:sp>
            <p:grpSp>
              <p:nvGrpSpPr>
                <p:cNvPr id="660" name="Google Shape;660;p26"/>
                <p:cNvGrpSpPr/>
                <p:nvPr/>
              </p:nvGrpSpPr>
              <p:grpSpPr>
                <a:xfrm>
                  <a:off x="2197" y="2144"/>
                  <a:ext cx="340" cy="289"/>
                  <a:chOff x="2197" y="2144"/>
                  <a:chExt cx="340" cy="289"/>
                </a:xfrm>
              </p:grpSpPr>
              <p:sp>
                <p:nvSpPr>
                  <p:cNvPr id="661" name="Google Shape;661;p26"/>
                  <p:cNvSpPr/>
                  <p:nvPr/>
                </p:nvSpPr>
                <p:spPr>
                  <a:xfrm>
                    <a:off x="2197" y="2144"/>
                    <a:ext cx="170" cy="2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000" h="120000" extrusionOk="0">
                        <a:moveTo>
                          <a:pt x="119294" y="0"/>
                        </a:moveTo>
                        <a:lnTo>
                          <a:pt x="0" y="0"/>
                        </a:lnTo>
                        <a:lnTo>
                          <a:pt x="0" y="119584"/>
                        </a:lnTo>
                        <a:lnTo>
                          <a:pt x="119294" y="119584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2" name="Google Shape;662;p26"/>
                  <p:cNvSpPr/>
                  <p:nvPr/>
                </p:nvSpPr>
                <p:spPr>
                  <a:xfrm>
                    <a:off x="2366" y="2144"/>
                    <a:ext cx="171" cy="2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000" h="120000" extrusionOk="0">
                        <a:moveTo>
                          <a:pt x="0" y="0"/>
                        </a:moveTo>
                        <a:lnTo>
                          <a:pt x="119298" y="0"/>
                        </a:lnTo>
                        <a:lnTo>
                          <a:pt x="119298" y="119584"/>
                        </a:lnTo>
                        <a:lnTo>
                          <a:pt x="0" y="119584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663" name="Google Shape;663;p26"/>
              <p:cNvSpPr/>
              <p:nvPr/>
            </p:nvSpPr>
            <p:spPr>
              <a:xfrm>
                <a:off x="2638" y="2151"/>
                <a:ext cx="327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Reg</a:t>
                </a:r>
                <a:endParaRPr/>
              </a:p>
            </p:txBody>
          </p:sp>
          <p:grpSp>
            <p:nvGrpSpPr>
              <p:cNvPr id="664" name="Google Shape;664;p26"/>
              <p:cNvGrpSpPr/>
              <p:nvPr/>
            </p:nvGrpSpPr>
            <p:grpSpPr>
              <a:xfrm>
                <a:off x="2657" y="2144"/>
                <a:ext cx="296" cy="289"/>
                <a:chOff x="2657" y="2144"/>
                <a:chExt cx="296" cy="289"/>
              </a:xfrm>
            </p:grpSpPr>
            <p:sp>
              <p:nvSpPr>
                <p:cNvPr id="665" name="Google Shape;665;p26"/>
                <p:cNvSpPr/>
                <p:nvPr/>
              </p:nvSpPr>
              <p:spPr>
                <a:xfrm>
                  <a:off x="2657" y="2144"/>
                  <a:ext cx="149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119194" y="0"/>
                      </a:moveTo>
                      <a:lnTo>
                        <a:pt x="0" y="0"/>
                      </a:lnTo>
                      <a:lnTo>
                        <a:pt x="0" y="119584"/>
                      </a:lnTo>
                      <a:lnTo>
                        <a:pt x="119194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26"/>
                <p:cNvSpPr/>
                <p:nvPr/>
              </p:nvSpPr>
              <p:spPr>
                <a:xfrm>
                  <a:off x="2805" y="2144"/>
                  <a:ext cx="148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lnTo>
                        <a:pt x="119189" y="0"/>
                      </a:lnTo>
                      <a:lnTo>
                        <a:pt x="119189" y="119584"/>
                      </a:lnTo>
                      <a:lnTo>
                        <a:pt x="0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667" name="Google Shape;667;p26"/>
              <p:cNvCxnSpPr/>
              <p:nvPr/>
            </p:nvCxnSpPr>
            <p:spPr>
              <a:xfrm>
                <a:off x="2542" y="2288"/>
                <a:ext cx="96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668" name="Google Shape;668;p26"/>
              <p:cNvSpPr/>
              <p:nvPr/>
            </p:nvSpPr>
            <p:spPr>
              <a:xfrm>
                <a:off x="2604" y="2192"/>
                <a:ext cx="48" cy="9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118762"/>
                    </a:moveTo>
                    <a:lnTo>
                      <a:pt x="0" y="0"/>
                    </a:lnTo>
                    <a:lnTo>
                      <a:pt x="117500" y="0"/>
                    </a:lnTo>
                    <a:lnTo>
                      <a:pt x="117500" y="0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669" name="Google Shape;669;p26"/>
              <p:cNvCxnSpPr/>
              <p:nvPr/>
            </p:nvCxnSpPr>
            <p:spPr>
              <a:xfrm>
                <a:off x="2958" y="2192"/>
                <a:ext cx="157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670" name="Google Shape;670;p26"/>
              <p:cNvSpPr/>
              <p:nvPr/>
            </p:nvSpPr>
            <p:spPr>
              <a:xfrm>
                <a:off x="3455" y="2146"/>
                <a:ext cx="334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  D$</a:t>
                </a:r>
                <a:endParaRPr/>
              </a:p>
            </p:txBody>
          </p:sp>
          <p:grpSp>
            <p:nvGrpSpPr>
              <p:cNvPr id="671" name="Google Shape;671;p26"/>
              <p:cNvGrpSpPr/>
              <p:nvPr/>
            </p:nvGrpSpPr>
            <p:grpSpPr>
              <a:xfrm>
                <a:off x="3506" y="2144"/>
                <a:ext cx="325" cy="289"/>
                <a:chOff x="3506" y="2144"/>
                <a:chExt cx="325" cy="289"/>
              </a:xfrm>
            </p:grpSpPr>
            <p:sp>
              <p:nvSpPr>
                <p:cNvPr id="672" name="Google Shape;672;p26"/>
                <p:cNvSpPr/>
                <p:nvPr/>
              </p:nvSpPr>
              <p:spPr>
                <a:xfrm>
                  <a:off x="3506" y="2144"/>
                  <a:ext cx="162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119259" y="0"/>
                      </a:moveTo>
                      <a:lnTo>
                        <a:pt x="0" y="0"/>
                      </a:lnTo>
                      <a:lnTo>
                        <a:pt x="0" y="119584"/>
                      </a:lnTo>
                      <a:lnTo>
                        <a:pt x="119259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26"/>
                <p:cNvSpPr/>
                <p:nvPr/>
              </p:nvSpPr>
              <p:spPr>
                <a:xfrm>
                  <a:off x="3667" y="2144"/>
                  <a:ext cx="164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lnTo>
                        <a:pt x="119268" y="0"/>
                      </a:lnTo>
                      <a:lnTo>
                        <a:pt x="119268" y="119584"/>
                      </a:lnTo>
                      <a:lnTo>
                        <a:pt x="0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674" name="Google Shape;674;p26"/>
              <p:cNvSpPr/>
              <p:nvPr/>
            </p:nvSpPr>
            <p:spPr>
              <a:xfrm>
                <a:off x="3947" y="2146"/>
                <a:ext cx="327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Reg</a:t>
                </a:r>
                <a:endParaRPr/>
              </a:p>
            </p:txBody>
          </p:sp>
          <p:grpSp>
            <p:nvGrpSpPr>
              <p:cNvPr id="675" name="Google Shape;675;p26"/>
              <p:cNvGrpSpPr/>
              <p:nvPr/>
            </p:nvGrpSpPr>
            <p:grpSpPr>
              <a:xfrm>
                <a:off x="3974" y="2144"/>
                <a:ext cx="284" cy="289"/>
                <a:chOff x="3974" y="2144"/>
                <a:chExt cx="284" cy="289"/>
              </a:xfrm>
            </p:grpSpPr>
            <p:sp>
              <p:nvSpPr>
                <p:cNvPr id="676" name="Google Shape;676;p26"/>
                <p:cNvSpPr/>
                <p:nvPr/>
              </p:nvSpPr>
              <p:spPr>
                <a:xfrm>
                  <a:off x="3974" y="2144"/>
                  <a:ext cx="142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119154" y="0"/>
                      </a:moveTo>
                      <a:lnTo>
                        <a:pt x="0" y="0"/>
                      </a:lnTo>
                      <a:lnTo>
                        <a:pt x="0" y="119584"/>
                      </a:lnTo>
                      <a:lnTo>
                        <a:pt x="119154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26"/>
                <p:cNvSpPr/>
                <p:nvPr/>
              </p:nvSpPr>
              <p:spPr>
                <a:xfrm>
                  <a:off x="4115" y="2144"/>
                  <a:ext cx="143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lnTo>
                        <a:pt x="119160" y="0"/>
                      </a:lnTo>
                      <a:lnTo>
                        <a:pt x="119160" y="119584"/>
                      </a:lnTo>
                      <a:lnTo>
                        <a:pt x="0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678" name="Google Shape;678;p26"/>
              <p:cNvCxnSpPr/>
              <p:nvPr/>
            </p:nvCxnSpPr>
            <p:spPr>
              <a:xfrm>
                <a:off x="3827" y="2288"/>
                <a:ext cx="139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79" name="Google Shape;679;p26"/>
              <p:cNvCxnSpPr/>
              <p:nvPr/>
            </p:nvCxnSpPr>
            <p:spPr>
              <a:xfrm>
                <a:off x="3343" y="2288"/>
                <a:ext cx="155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680" name="Google Shape;680;p26"/>
              <p:cNvSpPr/>
              <p:nvPr/>
            </p:nvSpPr>
            <p:spPr>
              <a:xfrm>
                <a:off x="3464" y="2288"/>
                <a:ext cx="431" cy="19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0" y="119378"/>
                    </a:lnTo>
                    <a:lnTo>
                      <a:pt x="108863" y="119378"/>
                    </a:lnTo>
                    <a:lnTo>
                      <a:pt x="108863" y="39792"/>
                    </a:lnTo>
                    <a:lnTo>
                      <a:pt x="119721" y="0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681" name="Google Shape;681;p26"/>
              <p:cNvCxnSpPr/>
              <p:nvPr/>
            </p:nvCxnSpPr>
            <p:spPr>
              <a:xfrm>
                <a:off x="2958" y="2384"/>
                <a:ext cx="157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682" name="Google Shape;682;p26"/>
              <p:cNvSpPr/>
              <p:nvPr/>
            </p:nvSpPr>
            <p:spPr>
              <a:xfrm>
                <a:off x="3051" y="2283"/>
                <a:ext cx="337" cy="278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43597"/>
                    </a:moveTo>
                    <a:lnTo>
                      <a:pt x="0" y="119568"/>
                    </a:lnTo>
                    <a:lnTo>
                      <a:pt x="104688" y="119568"/>
                    </a:lnTo>
                    <a:lnTo>
                      <a:pt x="104688" y="38848"/>
                    </a:lnTo>
                    <a:lnTo>
                      <a:pt x="119643" y="0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83" name="Google Shape;683;p26"/>
            <p:cNvGrpSpPr/>
            <p:nvPr/>
          </p:nvGrpSpPr>
          <p:grpSpPr>
            <a:xfrm>
              <a:off x="3538" y="2496"/>
              <a:ext cx="225" cy="481"/>
              <a:chOff x="3538" y="2496"/>
              <a:chExt cx="225" cy="481"/>
            </a:xfrm>
          </p:grpSpPr>
          <p:sp>
            <p:nvSpPr>
              <p:cNvPr id="684" name="Google Shape;684;p26"/>
              <p:cNvSpPr/>
              <p:nvPr/>
            </p:nvSpPr>
            <p:spPr>
              <a:xfrm>
                <a:off x="3550" y="2496"/>
                <a:ext cx="213" cy="481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79833"/>
                    </a:moveTo>
                    <a:lnTo>
                      <a:pt x="40000" y="59875"/>
                    </a:lnTo>
                    <a:lnTo>
                      <a:pt x="0" y="39916"/>
                    </a:lnTo>
                    <a:lnTo>
                      <a:pt x="0" y="0"/>
                    </a:lnTo>
                    <a:lnTo>
                      <a:pt x="119436" y="39916"/>
                    </a:lnTo>
                    <a:lnTo>
                      <a:pt x="119436" y="79833"/>
                    </a:lnTo>
                    <a:lnTo>
                      <a:pt x="0" y="119750"/>
                    </a:lnTo>
                    <a:lnTo>
                      <a:pt x="0" y="79833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5" name="Google Shape;685;p26"/>
              <p:cNvSpPr/>
              <p:nvPr/>
            </p:nvSpPr>
            <p:spPr>
              <a:xfrm rot="5400000">
                <a:off x="3451" y="2618"/>
                <a:ext cx="384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ALU</a:t>
                </a:r>
                <a:endParaRPr/>
              </a:p>
            </p:txBody>
          </p:sp>
        </p:grpSp>
        <p:sp>
          <p:nvSpPr>
            <p:cNvPr id="686" name="Google Shape;686;p26"/>
            <p:cNvSpPr/>
            <p:nvPr/>
          </p:nvSpPr>
          <p:spPr>
            <a:xfrm>
              <a:off x="3065" y="2599"/>
              <a:ext cx="327" cy="2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Reg</a:t>
              </a:r>
              <a:endParaRPr/>
            </a:p>
          </p:txBody>
        </p:sp>
        <p:grpSp>
          <p:nvGrpSpPr>
            <p:cNvPr id="687" name="Google Shape;687;p26"/>
            <p:cNvGrpSpPr/>
            <p:nvPr/>
          </p:nvGrpSpPr>
          <p:grpSpPr>
            <a:xfrm>
              <a:off x="3084" y="2592"/>
              <a:ext cx="296" cy="289"/>
              <a:chOff x="3084" y="2592"/>
              <a:chExt cx="296" cy="289"/>
            </a:xfrm>
          </p:grpSpPr>
          <p:sp>
            <p:nvSpPr>
              <p:cNvPr id="688" name="Google Shape;688;p26"/>
              <p:cNvSpPr/>
              <p:nvPr/>
            </p:nvSpPr>
            <p:spPr>
              <a:xfrm>
                <a:off x="3084" y="2592"/>
                <a:ext cx="149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9194" y="0"/>
                    </a:moveTo>
                    <a:lnTo>
                      <a:pt x="0" y="0"/>
                    </a:lnTo>
                    <a:lnTo>
                      <a:pt x="0" y="119584"/>
                    </a:lnTo>
                    <a:lnTo>
                      <a:pt x="119194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9" name="Google Shape;689;p26"/>
              <p:cNvSpPr/>
              <p:nvPr/>
            </p:nvSpPr>
            <p:spPr>
              <a:xfrm>
                <a:off x="3232" y="2592"/>
                <a:ext cx="148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119189" y="0"/>
                    </a:lnTo>
                    <a:lnTo>
                      <a:pt x="119189" y="119584"/>
                    </a:lnTo>
                    <a:lnTo>
                      <a:pt x="0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90" name="Google Shape;690;p26"/>
            <p:cNvCxnSpPr/>
            <p:nvPr/>
          </p:nvCxnSpPr>
          <p:spPr>
            <a:xfrm>
              <a:off x="2969" y="2736"/>
              <a:ext cx="96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691" name="Google Shape;691;p26"/>
            <p:cNvSpPr/>
            <p:nvPr/>
          </p:nvSpPr>
          <p:spPr>
            <a:xfrm>
              <a:off x="3031" y="2640"/>
              <a:ext cx="48" cy="9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8762"/>
                  </a:moveTo>
                  <a:lnTo>
                    <a:pt x="0" y="0"/>
                  </a:lnTo>
                  <a:lnTo>
                    <a:pt x="117500" y="0"/>
                  </a:lnTo>
                  <a:lnTo>
                    <a:pt x="117500" y="0"/>
                  </a:lnTo>
                </a:path>
              </a:pathLst>
            </a:custGeom>
            <a:noFill/>
            <a:ln w="254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92" name="Google Shape;692;p26"/>
            <p:cNvCxnSpPr/>
            <p:nvPr/>
          </p:nvCxnSpPr>
          <p:spPr>
            <a:xfrm>
              <a:off x="3385" y="2640"/>
              <a:ext cx="157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693" name="Google Shape;693;p26"/>
            <p:cNvSpPr/>
            <p:nvPr/>
          </p:nvSpPr>
          <p:spPr>
            <a:xfrm>
              <a:off x="3882" y="2594"/>
              <a:ext cx="334" cy="2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  D$</a:t>
              </a:r>
              <a:endParaRPr/>
            </a:p>
          </p:txBody>
        </p:sp>
        <p:grpSp>
          <p:nvGrpSpPr>
            <p:cNvPr id="694" name="Google Shape;694;p26"/>
            <p:cNvGrpSpPr/>
            <p:nvPr/>
          </p:nvGrpSpPr>
          <p:grpSpPr>
            <a:xfrm>
              <a:off x="3933" y="2592"/>
              <a:ext cx="325" cy="289"/>
              <a:chOff x="3933" y="2592"/>
              <a:chExt cx="325" cy="289"/>
            </a:xfrm>
          </p:grpSpPr>
          <p:sp>
            <p:nvSpPr>
              <p:cNvPr id="695" name="Google Shape;695;p26"/>
              <p:cNvSpPr/>
              <p:nvPr/>
            </p:nvSpPr>
            <p:spPr>
              <a:xfrm>
                <a:off x="3933" y="2592"/>
                <a:ext cx="162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9259" y="0"/>
                    </a:moveTo>
                    <a:lnTo>
                      <a:pt x="0" y="0"/>
                    </a:lnTo>
                    <a:lnTo>
                      <a:pt x="0" y="119584"/>
                    </a:lnTo>
                    <a:lnTo>
                      <a:pt x="119259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6" name="Google Shape;696;p26"/>
              <p:cNvSpPr/>
              <p:nvPr/>
            </p:nvSpPr>
            <p:spPr>
              <a:xfrm>
                <a:off x="4094" y="2592"/>
                <a:ext cx="164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119268" y="0"/>
                    </a:lnTo>
                    <a:lnTo>
                      <a:pt x="119268" y="119584"/>
                    </a:lnTo>
                    <a:lnTo>
                      <a:pt x="0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97" name="Google Shape;697;p26"/>
            <p:cNvSpPr/>
            <p:nvPr/>
          </p:nvSpPr>
          <p:spPr>
            <a:xfrm>
              <a:off x="4374" y="2594"/>
              <a:ext cx="327" cy="2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Reg</a:t>
              </a:r>
              <a:endParaRPr/>
            </a:p>
          </p:txBody>
        </p:sp>
        <p:grpSp>
          <p:nvGrpSpPr>
            <p:cNvPr id="698" name="Google Shape;698;p26"/>
            <p:cNvGrpSpPr/>
            <p:nvPr/>
          </p:nvGrpSpPr>
          <p:grpSpPr>
            <a:xfrm>
              <a:off x="4401" y="2592"/>
              <a:ext cx="284" cy="289"/>
              <a:chOff x="4401" y="2592"/>
              <a:chExt cx="284" cy="289"/>
            </a:xfrm>
          </p:grpSpPr>
          <p:sp>
            <p:nvSpPr>
              <p:cNvPr id="699" name="Google Shape;699;p26"/>
              <p:cNvSpPr/>
              <p:nvPr/>
            </p:nvSpPr>
            <p:spPr>
              <a:xfrm>
                <a:off x="4401" y="2592"/>
                <a:ext cx="142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9154" y="0"/>
                    </a:moveTo>
                    <a:lnTo>
                      <a:pt x="0" y="0"/>
                    </a:lnTo>
                    <a:lnTo>
                      <a:pt x="0" y="119584"/>
                    </a:lnTo>
                    <a:lnTo>
                      <a:pt x="119154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0" name="Google Shape;700;p26"/>
              <p:cNvSpPr/>
              <p:nvPr/>
            </p:nvSpPr>
            <p:spPr>
              <a:xfrm>
                <a:off x="4542" y="2592"/>
                <a:ext cx="143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119160" y="0"/>
                    </a:lnTo>
                    <a:lnTo>
                      <a:pt x="119160" y="119584"/>
                    </a:lnTo>
                    <a:lnTo>
                      <a:pt x="0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701" name="Google Shape;701;p26"/>
            <p:cNvCxnSpPr/>
            <p:nvPr/>
          </p:nvCxnSpPr>
          <p:spPr>
            <a:xfrm>
              <a:off x="4254" y="2736"/>
              <a:ext cx="139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02" name="Google Shape;702;p26"/>
            <p:cNvCxnSpPr/>
            <p:nvPr/>
          </p:nvCxnSpPr>
          <p:spPr>
            <a:xfrm>
              <a:off x="3770" y="2736"/>
              <a:ext cx="155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03" name="Google Shape;703;p26"/>
            <p:cNvSpPr/>
            <p:nvPr/>
          </p:nvSpPr>
          <p:spPr>
            <a:xfrm>
              <a:off x="3891" y="2736"/>
              <a:ext cx="431" cy="19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19378"/>
                  </a:lnTo>
                  <a:lnTo>
                    <a:pt x="108863" y="119378"/>
                  </a:lnTo>
                  <a:lnTo>
                    <a:pt x="108863" y="39792"/>
                  </a:lnTo>
                  <a:lnTo>
                    <a:pt x="119721" y="0"/>
                  </a:lnTo>
                </a:path>
              </a:pathLst>
            </a:custGeom>
            <a:noFill/>
            <a:ln w="254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04" name="Google Shape;704;p26"/>
            <p:cNvCxnSpPr/>
            <p:nvPr/>
          </p:nvCxnSpPr>
          <p:spPr>
            <a:xfrm>
              <a:off x="3385" y="2832"/>
              <a:ext cx="157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05" name="Google Shape;705;p26"/>
            <p:cNvSpPr/>
            <p:nvPr/>
          </p:nvSpPr>
          <p:spPr>
            <a:xfrm>
              <a:off x="3478" y="2731"/>
              <a:ext cx="337" cy="27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43597"/>
                  </a:moveTo>
                  <a:lnTo>
                    <a:pt x="0" y="119568"/>
                  </a:lnTo>
                  <a:lnTo>
                    <a:pt x="104688" y="119568"/>
                  </a:lnTo>
                  <a:lnTo>
                    <a:pt x="104688" y="38848"/>
                  </a:lnTo>
                  <a:lnTo>
                    <a:pt x="119643" y="0"/>
                  </a:lnTo>
                </a:path>
              </a:pathLst>
            </a:custGeom>
            <a:noFill/>
            <a:ln w="254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06" name="Google Shape;706;p26"/>
            <p:cNvGrpSpPr/>
            <p:nvPr/>
          </p:nvGrpSpPr>
          <p:grpSpPr>
            <a:xfrm>
              <a:off x="3032" y="2944"/>
              <a:ext cx="2096" cy="513"/>
              <a:chOff x="3032" y="2944"/>
              <a:chExt cx="2096" cy="513"/>
            </a:xfrm>
          </p:grpSpPr>
          <p:grpSp>
            <p:nvGrpSpPr>
              <p:cNvPr id="707" name="Google Shape;707;p26"/>
              <p:cNvGrpSpPr/>
              <p:nvPr/>
            </p:nvGrpSpPr>
            <p:grpSpPr>
              <a:xfrm>
                <a:off x="3965" y="2944"/>
                <a:ext cx="225" cy="481"/>
                <a:chOff x="3965" y="2944"/>
                <a:chExt cx="225" cy="481"/>
              </a:xfrm>
            </p:grpSpPr>
            <p:sp>
              <p:nvSpPr>
                <p:cNvPr id="708" name="Google Shape;708;p26"/>
                <p:cNvSpPr/>
                <p:nvPr/>
              </p:nvSpPr>
              <p:spPr>
                <a:xfrm>
                  <a:off x="3977" y="2944"/>
                  <a:ext cx="213" cy="4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79833"/>
                      </a:moveTo>
                      <a:lnTo>
                        <a:pt x="40000" y="59875"/>
                      </a:lnTo>
                      <a:lnTo>
                        <a:pt x="0" y="39916"/>
                      </a:lnTo>
                      <a:lnTo>
                        <a:pt x="0" y="0"/>
                      </a:lnTo>
                      <a:lnTo>
                        <a:pt x="119436" y="39916"/>
                      </a:lnTo>
                      <a:lnTo>
                        <a:pt x="119436" y="79833"/>
                      </a:lnTo>
                      <a:lnTo>
                        <a:pt x="0" y="119750"/>
                      </a:lnTo>
                      <a:lnTo>
                        <a:pt x="0" y="79833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9" name="Google Shape;709;p26"/>
                <p:cNvSpPr/>
                <p:nvPr/>
              </p:nvSpPr>
              <p:spPr>
                <a:xfrm rot="5400000">
                  <a:off x="3878" y="3066"/>
                  <a:ext cx="384" cy="2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0475" tIns="44450" rIns="90475" bIns="4445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 b="1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ALU</a:t>
                  </a:r>
                  <a:endParaRPr/>
                </a:p>
              </p:txBody>
            </p:sp>
          </p:grpSp>
          <p:grpSp>
            <p:nvGrpSpPr>
              <p:cNvPr id="710" name="Google Shape;710;p26"/>
              <p:cNvGrpSpPr/>
              <p:nvPr/>
            </p:nvGrpSpPr>
            <p:grpSpPr>
              <a:xfrm>
                <a:off x="3032" y="3040"/>
                <a:ext cx="359" cy="289"/>
                <a:chOff x="3032" y="3040"/>
                <a:chExt cx="359" cy="289"/>
              </a:xfrm>
            </p:grpSpPr>
            <p:sp>
              <p:nvSpPr>
                <p:cNvPr id="711" name="Google Shape;711;p26"/>
                <p:cNvSpPr/>
                <p:nvPr/>
              </p:nvSpPr>
              <p:spPr>
                <a:xfrm>
                  <a:off x="3032" y="3042"/>
                  <a:ext cx="292" cy="2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0475" tIns="44450" rIns="90475" bIns="4445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 b="1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  I$</a:t>
                  </a:r>
                  <a:endParaRPr/>
                </a:p>
              </p:txBody>
            </p:sp>
            <p:grpSp>
              <p:nvGrpSpPr>
                <p:cNvPr id="712" name="Google Shape;712;p26"/>
                <p:cNvGrpSpPr/>
                <p:nvPr/>
              </p:nvGrpSpPr>
              <p:grpSpPr>
                <a:xfrm>
                  <a:off x="3051" y="3040"/>
                  <a:ext cx="340" cy="289"/>
                  <a:chOff x="3051" y="3040"/>
                  <a:chExt cx="340" cy="289"/>
                </a:xfrm>
              </p:grpSpPr>
              <p:sp>
                <p:nvSpPr>
                  <p:cNvPr id="713" name="Google Shape;713;p26"/>
                  <p:cNvSpPr/>
                  <p:nvPr/>
                </p:nvSpPr>
                <p:spPr>
                  <a:xfrm>
                    <a:off x="3051" y="3040"/>
                    <a:ext cx="170" cy="2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000" h="120000" extrusionOk="0">
                        <a:moveTo>
                          <a:pt x="119294" y="0"/>
                        </a:moveTo>
                        <a:lnTo>
                          <a:pt x="0" y="0"/>
                        </a:lnTo>
                        <a:lnTo>
                          <a:pt x="0" y="119584"/>
                        </a:lnTo>
                        <a:lnTo>
                          <a:pt x="119294" y="119584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4" name="Google Shape;714;p26"/>
                  <p:cNvSpPr/>
                  <p:nvPr/>
                </p:nvSpPr>
                <p:spPr>
                  <a:xfrm>
                    <a:off x="3220" y="3040"/>
                    <a:ext cx="171" cy="2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000" h="120000" extrusionOk="0">
                        <a:moveTo>
                          <a:pt x="0" y="0"/>
                        </a:moveTo>
                        <a:lnTo>
                          <a:pt x="119298" y="0"/>
                        </a:lnTo>
                        <a:lnTo>
                          <a:pt x="119298" y="119584"/>
                        </a:lnTo>
                        <a:lnTo>
                          <a:pt x="0" y="119584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715" name="Google Shape;715;p26"/>
              <p:cNvSpPr/>
              <p:nvPr/>
            </p:nvSpPr>
            <p:spPr>
              <a:xfrm>
                <a:off x="3492" y="3047"/>
                <a:ext cx="327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Reg</a:t>
                </a:r>
                <a:endParaRPr/>
              </a:p>
            </p:txBody>
          </p:sp>
          <p:grpSp>
            <p:nvGrpSpPr>
              <p:cNvPr id="716" name="Google Shape;716;p26"/>
              <p:cNvGrpSpPr/>
              <p:nvPr/>
            </p:nvGrpSpPr>
            <p:grpSpPr>
              <a:xfrm>
                <a:off x="3511" y="3040"/>
                <a:ext cx="296" cy="289"/>
                <a:chOff x="3511" y="3040"/>
                <a:chExt cx="296" cy="289"/>
              </a:xfrm>
            </p:grpSpPr>
            <p:sp>
              <p:nvSpPr>
                <p:cNvPr id="717" name="Google Shape;717;p26"/>
                <p:cNvSpPr/>
                <p:nvPr/>
              </p:nvSpPr>
              <p:spPr>
                <a:xfrm>
                  <a:off x="3511" y="3040"/>
                  <a:ext cx="149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119194" y="0"/>
                      </a:moveTo>
                      <a:lnTo>
                        <a:pt x="0" y="0"/>
                      </a:lnTo>
                      <a:lnTo>
                        <a:pt x="0" y="119584"/>
                      </a:lnTo>
                      <a:lnTo>
                        <a:pt x="119194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8" name="Google Shape;718;p26"/>
                <p:cNvSpPr/>
                <p:nvPr/>
              </p:nvSpPr>
              <p:spPr>
                <a:xfrm>
                  <a:off x="3659" y="3040"/>
                  <a:ext cx="148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lnTo>
                        <a:pt x="119189" y="0"/>
                      </a:lnTo>
                      <a:lnTo>
                        <a:pt x="119189" y="119584"/>
                      </a:lnTo>
                      <a:lnTo>
                        <a:pt x="0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719" name="Google Shape;719;p26"/>
              <p:cNvCxnSpPr/>
              <p:nvPr/>
            </p:nvCxnSpPr>
            <p:spPr>
              <a:xfrm>
                <a:off x="3396" y="3184"/>
                <a:ext cx="96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720" name="Google Shape;720;p26"/>
              <p:cNvSpPr/>
              <p:nvPr/>
            </p:nvSpPr>
            <p:spPr>
              <a:xfrm>
                <a:off x="3458" y="3088"/>
                <a:ext cx="48" cy="9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118762"/>
                    </a:moveTo>
                    <a:lnTo>
                      <a:pt x="0" y="0"/>
                    </a:lnTo>
                    <a:lnTo>
                      <a:pt x="117500" y="0"/>
                    </a:lnTo>
                    <a:lnTo>
                      <a:pt x="117500" y="0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721" name="Google Shape;721;p26"/>
              <p:cNvCxnSpPr/>
              <p:nvPr/>
            </p:nvCxnSpPr>
            <p:spPr>
              <a:xfrm>
                <a:off x="3812" y="3088"/>
                <a:ext cx="157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722" name="Google Shape;722;p26"/>
              <p:cNvSpPr/>
              <p:nvPr/>
            </p:nvSpPr>
            <p:spPr>
              <a:xfrm>
                <a:off x="4309" y="3042"/>
                <a:ext cx="334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  D$</a:t>
                </a:r>
                <a:endParaRPr/>
              </a:p>
            </p:txBody>
          </p:sp>
          <p:grpSp>
            <p:nvGrpSpPr>
              <p:cNvPr id="723" name="Google Shape;723;p26"/>
              <p:cNvGrpSpPr/>
              <p:nvPr/>
            </p:nvGrpSpPr>
            <p:grpSpPr>
              <a:xfrm>
                <a:off x="4360" y="3040"/>
                <a:ext cx="325" cy="289"/>
                <a:chOff x="4360" y="3040"/>
                <a:chExt cx="325" cy="289"/>
              </a:xfrm>
            </p:grpSpPr>
            <p:sp>
              <p:nvSpPr>
                <p:cNvPr id="724" name="Google Shape;724;p26"/>
                <p:cNvSpPr/>
                <p:nvPr/>
              </p:nvSpPr>
              <p:spPr>
                <a:xfrm>
                  <a:off x="4360" y="3040"/>
                  <a:ext cx="162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119259" y="0"/>
                      </a:moveTo>
                      <a:lnTo>
                        <a:pt x="0" y="0"/>
                      </a:lnTo>
                      <a:lnTo>
                        <a:pt x="0" y="119584"/>
                      </a:lnTo>
                      <a:lnTo>
                        <a:pt x="119259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5" name="Google Shape;725;p26"/>
                <p:cNvSpPr/>
                <p:nvPr/>
              </p:nvSpPr>
              <p:spPr>
                <a:xfrm>
                  <a:off x="4521" y="3040"/>
                  <a:ext cx="164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lnTo>
                        <a:pt x="119268" y="0"/>
                      </a:lnTo>
                      <a:lnTo>
                        <a:pt x="119268" y="119584"/>
                      </a:lnTo>
                      <a:lnTo>
                        <a:pt x="0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726" name="Google Shape;726;p26"/>
              <p:cNvSpPr/>
              <p:nvPr/>
            </p:nvSpPr>
            <p:spPr>
              <a:xfrm>
                <a:off x="4801" y="3042"/>
                <a:ext cx="327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Reg</a:t>
                </a:r>
                <a:endParaRPr/>
              </a:p>
            </p:txBody>
          </p:sp>
          <p:grpSp>
            <p:nvGrpSpPr>
              <p:cNvPr id="727" name="Google Shape;727;p26"/>
              <p:cNvGrpSpPr/>
              <p:nvPr/>
            </p:nvGrpSpPr>
            <p:grpSpPr>
              <a:xfrm>
                <a:off x="4828" y="3040"/>
                <a:ext cx="284" cy="289"/>
                <a:chOff x="4828" y="3040"/>
                <a:chExt cx="284" cy="289"/>
              </a:xfrm>
            </p:grpSpPr>
            <p:sp>
              <p:nvSpPr>
                <p:cNvPr id="728" name="Google Shape;728;p26"/>
                <p:cNvSpPr/>
                <p:nvPr/>
              </p:nvSpPr>
              <p:spPr>
                <a:xfrm>
                  <a:off x="4828" y="3040"/>
                  <a:ext cx="142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119154" y="0"/>
                      </a:moveTo>
                      <a:lnTo>
                        <a:pt x="0" y="0"/>
                      </a:lnTo>
                      <a:lnTo>
                        <a:pt x="0" y="119584"/>
                      </a:lnTo>
                      <a:lnTo>
                        <a:pt x="119154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9" name="Google Shape;729;p26"/>
                <p:cNvSpPr/>
                <p:nvPr/>
              </p:nvSpPr>
              <p:spPr>
                <a:xfrm>
                  <a:off x="4969" y="3040"/>
                  <a:ext cx="143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lnTo>
                        <a:pt x="119160" y="0"/>
                      </a:lnTo>
                      <a:lnTo>
                        <a:pt x="119160" y="119584"/>
                      </a:lnTo>
                      <a:lnTo>
                        <a:pt x="0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730" name="Google Shape;730;p26"/>
              <p:cNvCxnSpPr/>
              <p:nvPr/>
            </p:nvCxnSpPr>
            <p:spPr>
              <a:xfrm>
                <a:off x="4681" y="3184"/>
                <a:ext cx="139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31" name="Google Shape;731;p26"/>
              <p:cNvCxnSpPr/>
              <p:nvPr/>
            </p:nvCxnSpPr>
            <p:spPr>
              <a:xfrm>
                <a:off x="4197" y="3184"/>
                <a:ext cx="155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732" name="Google Shape;732;p26"/>
              <p:cNvSpPr/>
              <p:nvPr/>
            </p:nvSpPr>
            <p:spPr>
              <a:xfrm>
                <a:off x="4318" y="3184"/>
                <a:ext cx="431" cy="19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0" y="119378"/>
                    </a:lnTo>
                    <a:lnTo>
                      <a:pt x="108863" y="119378"/>
                    </a:lnTo>
                    <a:lnTo>
                      <a:pt x="108863" y="39792"/>
                    </a:lnTo>
                    <a:lnTo>
                      <a:pt x="119721" y="0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733" name="Google Shape;733;p26"/>
              <p:cNvCxnSpPr/>
              <p:nvPr/>
            </p:nvCxnSpPr>
            <p:spPr>
              <a:xfrm>
                <a:off x="3812" y="3280"/>
                <a:ext cx="157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734" name="Google Shape;734;p26"/>
              <p:cNvSpPr/>
              <p:nvPr/>
            </p:nvSpPr>
            <p:spPr>
              <a:xfrm>
                <a:off x="3905" y="3179"/>
                <a:ext cx="337" cy="278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43597"/>
                    </a:moveTo>
                    <a:lnTo>
                      <a:pt x="0" y="119568"/>
                    </a:lnTo>
                    <a:lnTo>
                      <a:pt x="104688" y="119568"/>
                    </a:lnTo>
                    <a:lnTo>
                      <a:pt x="104688" y="38848"/>
                    </a:lnTo>
                    <a:lnTo>
                      <a:pt x="119643" y="0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35" name="Google Shape;735;p26"/>
            <p:cNvSpPr/>
            <p:nvPr/>
          </p:nvSpPr>
          <p:spPr>
            <a:xfrm>
              <a:off x="215" y="876"/>
              <a:ext cx="291" cy="24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/>
            </a:p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/>
            </a:p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/>
            </a:p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/>
            </a:p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endParaRPr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</a:t>
              </a:r>
              <a:endParaRPr/>
            </a:p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endParaRPr/>
            </a:p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/>
            </a:p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/>
            </a:p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endParaRPr/>
            </a:p>
          </p:txBody>
        </p:sp>
        <p:sp>
          <p:nvSpPr>
            <p:cNvPr id="736" name="Google Shape;736;p26"/>
            <p:cNvSpPr/>
            <p:nvPr/>
          </p:nvSpPr>
          <p:spPr>
            <a:xfrm>
              <a:off x="1867" y="551"/>
              <a:ext cx="2168" cy="3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Time (clock cycles)</a:t>
              </a:r>
              <a:endParaRPr/>
            </a:p>
          </p:txBody>
        </p:sp>
      </p:grpSp>
      <p:sp>
        <p:nvSpPr>
          <p:cNvPr id="737" name="Google Shape;737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1. Structural Hazards</a:t>
            </a:r>
            <a:endParaRPr/>
          </a:p>
        </p:txBody>
      </p:sp>
      <p:sp>
        <p:nvSpPr>
          <p:cNvPr id="738" name="Google Shape;738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39" name="Google Shape;739;p26"/>
          <p:cNvGrpSpPr/>
          <p:nvPr/>
        </p:nvGrpSpPr>
        <p:grpSpPr>
          <a:xfrm>
            <a:off x="5364957" y="2188200"/>
            <a:ext cx="3779143" cy="2665261"/>
            <a:chOff x="5364957" y="2188200"/>
            <a:chExt cx="3779143" cy="2665261"/>
          </a:xfrm>
        </p:grpSpPr>
        <p:sp>
          <p:nvSpPr>
            <p:cNvPr id="740" name="Google Shape;740;p26"/>
            <p:cNvSpPr txBox="1"/>
            <p:nvPr/>
          </p:nvSpPr>
          <p:spPr>
            <a:xfrm>
              <a:off x="7085800" y="2188200"/>
              <a:ext cx="2058300" cy="1669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Trying to read (and maybe write) same memory twice in same clock   </a:t>
              </a:r>
              <a:br>
                <a:rPr lang="en-US" sz="24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24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cycle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41" name="Google Shape;741;p26"/>
            <p:cNvCxnSpPr/>
            <p:nvPr/>
          </p:nvCxnSpPr>
          <p:spPr>
            <a:xfrm rot="10800000">
              <a:off x="5511008" y="2873055"/>
              <a:ext cx="1574800" cy="0"/>
            </a:xfrm>
            <a:prstGeom prst="straightConnector1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742" name="Google Shape;742;p26"/>
            <p:cNvCxnSpPr/>
            <p:nvPr/>
          </p:nvCxnSpPr>
          <p:spPr>
            <a:xfrm flipH="1">
              <a:off x="5364957" y="3661249"/>
              <a:ext cx="1722438" cy="1192212"/>
            </a:xfrm>
            <a:prstGeom prst="straightConnector1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sp>
        <p:nvSpPr>
          <p:cNvPr id="743" name="Google Shape;743;p26"/>
          <p:cNvSpPr/>
          <p:nvPr/>
        </p:nvSpPr>
        <p:spPr>
          <a:xfrm>
            <a:off x="457200" y="1143000"/>
            <a:ext cx="82296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Conflict for use of a resource</a:t>
            </a:r>
            <a:endParaRPr/>
          </a:p>
        </p:txBody>
      </p:sp>
      <p:sp>
        <p:nvSpPr>
          <p:cNvPr id="744" name="Google Shape;744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7/1</a:t>
            </a:r>
            <a:r>
              <a:rPr lang="en-US"/>
              <a:t>2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5" name="Google Shape;745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13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1. Structural Hazards</a:t>
            </a:r>
            <a:endParaRPr/>
          </a:p>
        </p:txBody>
      </p:sp>
      <p:sp>
        <p:nvSpPr>
          <p:cNvPr id="752" name="Google Shape;752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53" name="Google Shape;753;p27"/>
          <p:cNvGrpSpPr/>
          <p:nvPr/>
        </p:nvGrpSpPr>
        <p:grpSpPr>
          <a:xfrm>
            <a:off x="5167825" y="2450780"/>
            <a:ext cx="1090612" cy="2986087"/>
            <a:chOff x="2897" y="1099"/>
            <a:chExt cx="687" cy="1881"/>
          </a:xfrm>
        </p:grpSpPr>
        <p:sp>
          <p:nvSpPr>
            <p:cNvPr id="754" name="Google Shape;754;p27"/>
            <p:cNvSpPr/>
            <p:nvPr/>
          </p:nvSpPr>
          <p:spPr>
            <a:xfrm>
              <a:off x="2897" y="2481"/>
              <a:ext cx="623" cy="499"/>
            </a:xfrm>
            <a:prstGeom prst="ellipse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27"/>
            <p:cNvSpPr/>
            <p:nvPr/>
          </p:nvSpPr>
          <p:spPr>
            <a:xfrm>
              <a:off x="2961" y="1099"/>
              <a:ext cx="623" cy="566"/>
            </a:xfrm>
            <a:prstGeom prst="ellipse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6" name="Google Shape;756;p27"/>
          <p:cNvGrpSpPr/>
          <p:nvPr/>
        </p:nvGrpSpPr>
        <p:grpSpPr>
          <a:xfrm>
            <a:off x="894557" y="1613373"/>
            <a:ext cx="7799388" cy="4700588"/>
            <a:chOff x="215" y="551"/>
            <a:chExt cx="4913" cy="2961"/>
          </a:xfrm>
        </p:grpSpPr>
        <p:grpSp>
          <p:nvGrpSpPr>
            <p:cNvPr id="757" name="Google Shape;757;p27"/>
            <p:cNvGrpSpPr/>
            <p:nvPr/>
          </p:nvGrpSpPr>
          <p:grpSpPr>
            <a:xfrm>
              <a:off x="2624" y="1200"/>
              <a:ext cx="340" cy="289"/>
              <a:chOff x="2624" y="1200"/>
              <a:chExt cx="340" cy="289"/>
            </a:xfrm>
          </p:grpSpPr>
          <p:sp>
            <p:nvSpPr>
              <p:cNvPr id="758" name="Google Shape;758;p27"/>
              <p:cNvSpPr/>
              <p:nvPr/>
            </p:nvSpPr>
            <p:spPr>
              <a:xfrm>
                <a:off x="2624" y="1200"/>
                <a:ext cx="170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9294" y="0"/>
                    </a:moveTo>
                    <a:lnTo>
                      <a:pt x="0" y="0"/>
                    </a:lnTo>
                    <a:lnTo>
                      <a:pt x="0" y="119584"/>
                    </a:lnTo>
                    <a:lnTo>
                      <a:pt x="119294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9" name="Google Shape;759;p27"/>
              <p:cNvSpPr/>
              <p:nvPr/>
            </p:nvSpPr>
            <p:spPr>
              <a:xfrm>
                <a:off x="2793" y="1200"/>
                <a:ext cx="171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119298" y="0"/>
                    </a:lnTo>
                    <a:lnTo>
                      <a:pt x="119298" y="119584"/>
                    </a:lnTo>
                    <a:lnTo>
                      <a:pt x="0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0" name="Google Shape;760;p27"/>
            <p:cNvGrpSpPr/>
            <p:nvPr/>
          </p:nvGrpSpPr>
          <p:grpSpPr>
            <a:xfrm>
              <a:off x="2624" y="2592"/>
              <a:ext cx="340" cy="289"/>
              <a:chOff x="2624" y="2592"/>
              <a:chExt cx="340" cy="289"/>
            </a:xfrm>
          </p:grpSpPr>
          <p:sp>
            <p:nvSpPr>
              <p:cNvPr id="761" name="Google Shape;761;p27"/>
              <p:cNvSpPr/>
              <p:nvPr/>
            </p:nvSpPr>
            <p:spPr>
              <a:xfrm>
                <a:off x="2624" y="2592"/>
                <a:ext cx="170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9294" y="0"/>
                    </a:moveTo>
                    <a:lnTo>
                      <a:pt x="0" y="0"/>
                    </a:lnTo>
                    <a:lnTo>
                      <a:pt x="0" y="119584"/>
                    </a:lnTo>
                    <a:lnTo>
                      <a:pt x="119294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2" name="Google Shape;762;p27"/>
              <p:cNvSpPr/>
              <p:nvPr/>
            </p:nvSpPr>
            <p:spPr>
              <a:xfrm>
                <a:off x="2793" y="2592"/>
                <a:ext cx="171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119298" y="0"/>
                    </a:lnTo>
                    <a:lnTo>
                      <a:pt x="119298" y="119584"/>
                    </a:lnTo>
                    <a:lnTo>
                      <a:pt x="0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63" name="Google Shape;763;p27"/>
            <p:cNvSpPr/>
            <p:nvPr/>
          </p:nvSpPr>
          <p:spPr>
            <a:xfrm>
              <a:off x="2605" y="2594"/>
              <a:ext cx="292" cy="2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  I$</a:t>
              </a:r>
              <a:endParaRPr/>
            </a:p>
          </p:txBody>
        </p:sp>
        <p:cxnSp>
          <p:nvCxnSpPr>
            <p:cNvPr id="764" name="Google Shape;764;p27"/>
            <p:cNvCxnSpPr/>
            <p:nvPr/>
          </p:nvCxnSpPr>
          <p:spPr>
            <a:xfrm>
              <a:off x="584" y="1224"/>
              <a:ext cx="0" cy="2032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765" name="Google Shape;765;p27"/>
            <p:cNvCxnSpPr/>
            <p:nvPr/>
          </p:nvCxnSpPr>
          <p:spPr>
            <a:xfrm>
              <a:off x="984" y="840"/>
              <a:ext cx="3976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766" name="Google Shape;766;p27"/>
            <p:cNvSpPr/>
            <p:nvPr/>
          </p:nvSpPr>
          <p:spPr>
            <a:xfrm>
              <a:off x="579" y="1302"/>
              <a:ext cx="649" cy="3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Load</a:t>
              </a:r>
              <a:endParaRPr/>
            </a:p>
          </p:txBody>
        </p:sp>
        <p:sp>
          <p:nvSpPr>
            <p:cNvPr id="767" name="Google Shape;767;p27"/>
            <p:cNvSpPr/>
            <p:nvPr/>
          </p:nvSpPr>
          <p:spPr>
            <a:xfrm>
              <a:off x="563" y="1718"/>
              <a:ext cx="786" cy="3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Instr 1</a:t>
              </a:r>
              <a:endParaRPr/>
            </a:p>
          </p:txBody>
        </p:sp>
        <p:sp>
          <p:nvSpPr>
            <p:cNvPr id="768" name="Google Shape;768;p27"/>
            <p:cNvSpPr/>
            <p:nvPr/>
          </p:nvSpPr>
          <p:spPr>
            <a:xfrm>
              <a:off x="555" y="2182"/>
              <a:ext cx="786" cy="3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Instr 2</a:t>
              </a:r>
              <a:endParaRPr/>
            </a:p>
          </p:txBody>
        </p:sp>
        <p:sp>
          <p:nvSpPr>
            <p:cNvPr id="769" name="Google Shape;769;p27"/>
            <p:cNvSpPr/>
            <p:nvPr/>
          </p:nvSpPr>
          <p:spPr>
            <a:xfrm>
              <a:off x="598" y="2612"/>
              <a:ext cx="786" cy="3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Instr 3</a:t>
              </a:r>
              <a:endParaRPr/>
            </a:p>
          </p:txBody>
        </p:sp>
        <p:sp>
          <p:nvSpPr>
            <p:cNvPr id="770" name="Google Shape;770;p27"/>
            <p:cNvSpPr/>
            <p:nvPr/>
          </p:nvSpPr>
          <p:spPr>
            <a:xfrm>
              <a:off x="587" y="3067"/>
              <a:ext cx="786" cy="3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Instr 4</a:t>
              </a:r>
              <a:endParaRPr/>
            </a:p>
          </p:txBody>
        </p:sp>
        <p:cxnSp>
          <p:nvCxnSpPr>
            <p:cNvPr id="771" name="Google Shape;771;p27"/>
            <p:cNvCxnSpPr/>
            <p:nvPr/>
          </p:nvCxnSpPr>
          <p:spPr>
            <a:xfrm>
              <a:off x="1728" y="920"/>
              <a:ext cx="0" cy="2592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772" name="Google Shape;772;p27"/>
            <p:cNvCxnSpPr/>
            <p:nvPr/>
          </p:nvCxnSpPr>
          <p:spPr>
            <a:xfrm>
              <a:off x="2160" y="920"/>
              <a:ext cx="0" cy="2592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773" name="Google Shape;773;p27"/>
            <p:cNvCxnSpPr/>
            <p:nvPr/>
          </p:nvCxnSpPr>
          <p:spPr>
            <a:xfrm>
              <a:off x="2592" y="920"/>
              <a:ext cx="0" cy="2592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774" name="Google Shape;774;p27"/>
            <p:cNvCxnSpPr/>
            <p:nvPr/>
          </p:nvCxnSpPr>
          <p:spPr>
            <a:xfrm>
              <a:off x="3024" y="920"/>
              <a:ext cx="0" cy="2592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775" name="Google Shape;775;p27"/>
            <p:cNvCxnSpPr/>
            <p:nvPr/>
          </p:nvCxnSpPr>
          <p:spPr>
            <a:xfrm>
              <a:off x="3456" y="920"/>
              <a:ext cx="0" cy="2592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776" name="Google Shape;776;p27"/>
            <p:cNvCxnSpPr/>
            <p:nvPr/>
          </p:nvCxnSpPr>
          <p:spPr>
            <a:xfrm>
              <a:off x="3888" y="920"/>
              <a:ext cx="0" cy="2592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777" name="Google Shape;777;p27"/>
            <p:cNvCxnSpPr/>
            <p:nvPr/>
          </p:nvCxnSpPr>
          <p:spPr>
            <a:xfrm>
              <a:off x="4320" y="920"/>
              <a:ext cx="0" cy="2592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778" name="Google Shape;778;p27"/>
            <p:cNvCxnSpPr/>
            <p:nvPr/>
          </p:nvCxnSpPr>
          <p:spPr>
            <a:xfrm>
              <a:off x="4752" y="920"/>
              <a:ext cx="0" cy="2592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</p:cxnSp>
        <p:grpSp>
          <p:nvGrpSpPr>
            <p:cNvPr id="779" name="Google Shape;779;p27"/>
            <p:cNvGrpSpPr/>
            <p:nvPr/>
          </p:nvGrpSpPr>
          <p:grpSpPr>
            <a:xfrm>
              <a:off x="2257" y="1152"/>
              <a:ext cx="225" cy="481"/>
              <a:chOff x="2257" y="1152"/>
              <a:chExt cx="225" cy="481"/>
            </a:xfrm>
          </p:grpSpPr>
          <p:sp>
            <p:nvSpPr>
              <p:cNvPr id="780" name="Google Shape;780;p27"/>
              <p:cNvSpPr/>
              <p:nvPr/>
            </p:nvSpPr>
            <p:spPr>
              <a:xfrm>
                <a:off x="2269" y="1152"/>
                <a:ext cx="213" cy="481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79833"/>
                    </a:moveTo>
                    <a:lnTo>
                      <a:pt x="40000" y="59875"/>
                    </a:lnTo>
                    <a:lnTo>
                      <a:pt x="0" y="39916"/>
                    </a:lnTo>
                    <a:lnTo>
                      <a:pt x="0" y="0"/>
                    </a:lnTo>
                    <a:lnTo>
                      <a:pt x="119436" y="39916"/>
                    </a:lnTo>
                    <a:lnTo>
                      <a:pt x="119436" y="79833"/>
                    </a:lnTo>
                    <a:lnTo>
                      <a:pt x="0" y="119750"/>
                    </a:lnTo>
                    <a:lnTo>
                      <a:pt x="0" y="79833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1" name="Google Shape;781;p27"/>
              <p:cNvSpPr/>
              <p:nvPr/>
            </p:nvSpPr>
            <p:spPr>
              <a:xfrm rot="5400000">
                <a:off x="2170" y="1274"/>
                <a:ext cx="384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ALU</a:t>
                </a:r>
                <a:endParaRPr/>
              </a:p>
            </p:txBody>
          </p:sp>
        </p:grpSp>
        <p:grpSp>
          <p:nvGrpSpPr>
            <p:cNvPr id="782" name="Google Shape;782;p27"/>
            <p:cNvGrpSpPr/>
            <p:nvPr/>
          </p:nvGrpSpPr>
          <p:grpSpPr>
            <a:xfrm>
              <a:off x="1324" y="1248"/>
              <a:ext cx="359" cy="289"/>
              <a:chOff x="1324" y="1248"/>
              <a:chExt cx="359" cy="289"/>
            </a:xfrm>
          </p:grpSpPr>
          <p:sp>
            <p:nvSpPr>
              <p:cNvPr id="783" name="Google Shape;783;p27"/>
              <p:cNvSpPr/>
              <p:nvPr/>
            </p:nvSpPr>
            <p:spPr>
              <a:xfrm>
                <a:off x="1324" y="1250"/>
                <a:ext cx="292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  I$</a:t>
                </a:r>
                <a:endParaRPr/>
              </a:p>
            </p:txBody>
          </p:sp>
          <p:grpSp>
            <p:nvGrpSpPr>
              <p:cNvPr id="784" name="Google Shape;784;p27"/>
              <p:cNvGrpSpPr/>
              <p:nvPr/>
            </p:nvGrpSpPr>
            <p:grpSpPr>
              <a:xfrm>
                <a:off x="1343" y="1248"/>
                <a:ext cx="340" cy="289"/>
                <a:chOff x="1343" y="1248"/>
                <a:chExt cx="340" cy="289"/>
              </a:xfrm>
            </p:grpSpPr>
            <p:sp>
              <p:nvSpPr>
                <p:cNvPr id="785" name="Google Shape;785;p27"/>
                <p:cNvSpPr/>
                <p:nvPr/>
              </p:nvSpPr>
              <p:spPr>
                <a:xfrm>
                  <a:off x="1343" y="1248"/>
                  <a:ext cx="170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119294" y="0"/>
                      </a:moveTo>
                      <a:lnTo>
                        <a:pt x="0" y="0"/>
                      </a:lnTo>
                      <a:lnTo>
                        <a:pt x="0" y="119584"/>
                      </a:lnTo>
                      <a:lnTo>
                        <a:pt x="119294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6" name="Google Shape;786;p27"/>
                <p:cNvSpPr/>
                <p:nvPr/>
              </p:nvSpPr>
              <p:spPr>
                <a:xfrm>
                  <a:off x="1512" y="1248"/>
                  <a:ext cx="171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lnTo>
                        <a:pt x="119298" y="0"/>
                      </a:lnTo>
                      <a:lnTo>
                        <a:pt x="119298" y="119584"/>
                      </a:lnTo>
                      <a:lnTo>
                        <a:pt x="0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87" name="Google Shape;787;p27"/>
            <p:cNvSpPr/>
            <p:nvPr/>
          </p:nvSpPr>
          <p:spPr>
            <a:xfrm>
              <a:off x="1784" y="1255"/>
              <a:ext cx="327" cy="2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Reg</a:t>
              </a:r>
              <a:endParaRPr/>
            </a:p>
          </p:txBody>
        </p:sp>
        <p:grpSp>
          <p:nvGrpSpPr>
            <p:cNvPr id="788" name="Google Shape;788;p27"/>
            <p:cNvGrpSpPr/>
            <p:nvPr/>
          </p:nvGrpSpPr>
          <p:grpSpPr>
            <a:xfrm>
              <a:off x="1803" y="1248"/>
              <a:ext cx="296" cy="289"/>
              <a:chOff x="1803" y="1248"/>
              <a:chExt cx="296" cy="289"/>
            </a:xfrm>
          </p:grpSpPr>
          <p:sp>
            <p:nvSpPr>
              <p:cNvPr id="789" name="Google Shape;789;p27"/>
              <p:cNvSpPr/>
              <p:nvPr/>
            </p:nvSpPr>
            <p:spPr>
              <a:xfrm>
                <a:off x="1803" y="1248"/>
                <a:ext cx="149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9194" y="0"/>
                    </a:moveTo>
                    <a:lnTo>
                      <a:pt x="0" y="0"/>
                    </a:lnTo>
                    <a:lnTo>
                      <a:pt x="0" y="119584"/>
                    </a:lnTo>
                    <a:lnTo>
                      <a:pt x="119194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0" name="Google Shape;790;p27"/>
              <p:cNvSpPr/>
              <p:nvPr/>
            </p:nvSpPr>
            <p:spPr>
              <a:xfrm>
                <a:off x="1951" y="1248"/>
                <a:ext cx="148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119189" y="0"/>
                    </a:lnTo>
                    <a:lnTo>
                      <a:pt x="119189" y="119584"/>
                    </a:lnTo>
                    <a:lnTo>
                      <a:pt x="0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791" name="Google Shape;791;p27"/>
            <p:cNvCxnSpPr/>
            <p:nvPr/>
          </p:nvCxnSpPr>
          <p:spPr>
            <a:xfrm>
              <a:off x="1688" y="1392"/>
              <a:ext cx="96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92" name="Google Shape;792;p27"/>
            <p:cNvSpPr/>
            <p:nvPr/>
          </p:nvSpPr>
          <p:spPr>
            <a:xfrm>
              <a:off x="1750" y="1296"/>
              <a:ext cx="48" cy="9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8762"/>
                  </a:moveTo>
                  <a:lnTo>
                    <a:pt x="0" y="0"/>
                  </a:lnTo>
                  <a:lnTo>
                    <a:pt x="117500" y="0"/>
                  </a:lnTo>
                  <a:lnTo>
                    <a:pt x="117500" y="0"/>
                  </a:lnTo>
                </a:path>
              </a:pathLst>
            </a:custGeom>
            <a:noFill/>
            <a:ln w="254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93" name="Google Shape;793;p27"/>
            <p:cNvCxnSpPr/>
            <p:nvPr/>
          </p:nvCxnSpPr>
          <p:spPr>
            <a:xfrm>
              <a:off x="2104" y="1296"/>
              <a:ext cx="157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94" name="Google Shape;794;p27"/>
            <p:cNvSpPr/>
            <p:nvPr/>
          </p:nvSpPr>
          <p:spPr>
            <a:xfrm>
              <a:off x="2601" y="1250"/>
              <a:ext cx="334" cy="2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  D$</a:t>
              </a:r>
              <a:endParaRPr/>
            </a:p>
          </p:txBody>
        </p:sp>
        <p:sp>
          <p:nvSpPr>
            <p:cNvPr id="795" name="Google Shape;795;p27"/>
            <p:cNvSpPr/>
            <p:nvPr/>
          </p:nvSpPr>
          <p:spPr>
            <a:xfrm>
              <a:off x="3093" y="1250"/>
              <a:ext cx="327" cy="2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Reg</a:t>
              </a:r>
              <a:endParaRPr/>
            </a:p>
          </p:txBody>
        </p:sp>
        <p:grpSp>
          <p:nvGrpSpPr>
            <p:cNvPr id="796" name="Google Shape;796;p27"/>
            <p:cNvGrpSpPr/>
            <p:nvPr/>
          </p:nvGrpSpPr>
          <p:grpSpPr>
            <a:xfrm>
              <a:off x="3120" y="1248"/>
              <a:ext cx="284" cy="289"/>
              <a:chOff x="3120" y="1248"/>
              <a:chExt cx="284" cy="289"/>
            </a:xfrm>
          </p:grpSpPr>
          <p:sp>
            <p:nvSpPr>
              <p:cNvPr id="797" name="Google Shape;797;p27"/>
              <p:cNvSpPr/>
              <p:nvPr/>
            </p:nvSpPr>
            <p:spPr>
              <a:xfrm>
                <a:off x="3120" y="1248"/>
                <a:ext cx="142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9154" y="0"/>
                    </a:moveTo>
                    <a:lnTo>
                      <a:pt x="0" y="0"/>
                    </a:lnTo>
                    <a:lnTo>
                      <a:pt x="0" y="119584"/>
                    </a:lnTo>
                    <a:lnTo>
                      <a:pt x="119154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8" name="Google Shape;798;p27"/>
              <p:cNvSpPr/>
              <p:nvPr/>
            </p:nvSpPr>
            <p:spPr>
              <a:xfrm>
                <a:off x="3261" y="1248"/>
                <a:ext cx="143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119160" y="0"/>
                    </a:lnTo>
                    <a:lnTo>
                      <a:pt x="119160" y="119584"/>
                    </a:lnTo>
                    <a:lnTo>
                      <a:pt x="0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799" name="Google Shape;799;p27"/>
            <p:cNvCxnSpPr/>
            <p:nvPr/>
          </p:nvCxnSpPr>
          <p:spPr>
            <a:xfrm>
              <a:off x="2973" y="1392"/>
              <a:ext cx="139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00" name="Google Shape;800;p27"/>
            <p:cNvCxnSpPr/>
            <p:nvPr/>
          </p:nvCxnSpPr>
          <p:spPr>
            <a:xfrm>
              <a:off x="2489" y="1392"/>
              <a:ext cx="155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01" name="Google Shape;801;p27"/>
            <p:cNvSpPr/>
            <p:nvPr/>
          </p:nvSpPr>
          <p:spPr>
            <a:xfrm>
              <a:off x="2610" y="1392"/>
              <a:ext cx="431" cy="19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19378"/>
                  </a:lnTo>
                  <a:lnTo>
                    <a:pt x="108863" y="119378"/>
                  </a:lnTo>
                  <a:lnTo>
                    <a:pt x="108863" y="39792"/>
                  </a:lnTo>
                  <a:lnTo>
                    <a:pt x="119721" y="0"/>
                  </a:lnTo>
                </a:path>
              </a:pathLst>
            </a:custGeom>
            <a:noFill/>
            <a:ln w="254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02" name="Google Shape;802;p27"/>
            <p:cNvCxnSpPr/>
            <p:nvPr/>
          </p:nvCxnSpPr>
          <p:spPr>
            <a:xfrm>
              <a:off x="2104" y="1488"/>
              <a:ext cx="157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03" name="Google Shape;803;p27"/>
            <p:cNvSpPr/>
            <p:nvPr/>
          </p:nvSpPr>
          <p:spPr>
            <a:xfrm>
              <a:off x="2197" y="1387"/>
              <a:ext cx="337" cy="27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43597"/>
                  </a:moveTo>
                  <a:lnTo>
                    <a:pt x="0" y="119568"/>
                  </a:lnTo>
                  <a:lnTo>
                    <a:pt x="104688" y="119568"/>
                  </a:lnTo>
                  <a:lnTo>
                    <a:pt x="104688" y="38848"/>
                  </a:lnTo>
                  <a:lnTo>
                    <a:pt x="119643" y="0"/>
                  </a:lnTo>
                </a:path>
              </a:pathLst>
            </a:custGeom>
            <a:noFill/>
            <a:ln w="254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04" name="Google Shape;804;p27"/>
            <p:cNvGrpSpPr/>
            <p:nvPr/>
          </p:nvGrpSpPr>
          <p:grpSpPr>
            <a:xfrm>
              <a:off x="1751" y="1600"/>
              <a:ext cx="2096" cy="513"/>
              <a:chOff x="1751" y="1600"/>
              <a:chExt cx="2096" cy="513"/>
            </a:xfrm>
          </p:grpSpPr>
          <p:grpSp>
            <p:nvGrpSpPr>
              <p:cNvPr id="805" name="Google Shape;805;p27"/>
              <p:cNvGrpSpPr/>
              <p:nvPr/>
            </p:nvGrpSpPr>
            <p:grpSpPr>
              <a:xfrm>
                <a:off x="2684" y="1600"/>
                <a:ext cx="225" cy="481"/>
                <a:chOff x="2684" y="1600"/>
                <a:chExt cx="225" cy="481"/>
              </a:xfrm>
            </p:grpSpPr>
            <p:sp>
              <p:nvSpPr>
                <p:cNvPr id="806" name="Google Shape;806;p27"/>
                <p:cNvSpPr/>
                <p:nvPr/>
              </p:nvSpPr>
              <p:spPr>
                <a:xfrm>
                  <a:off x="2696" y="1600"/>
                  <a:ext cx="213" cy="4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79833"/>
                      </a:moveTo>
                      <a:lnTo>
                        <a:pt x="40000" y="59875"/>
                      </a:lnTo>
                      <a:lnTo>
                        <a:pt x="0" y="39916"/>
                      </a:lnTo>
                      <a:lnTo>
                        <a:pt x="0" y="0"/>
                      </a:lnTo>
                      <a:lnTo>
                        <a:pt x="119436" y="39916"/>
                      </a:lnTo>
                      <a:lnTo>
                        <a:pt x="119436" y="79833"/>
                      </a:lnTo>
                      <a:lnTo>
                        <a:pt x="0" y="119750"/>
                      </a:lnTo>
                      <a:lnTo>
                        <a:pt x="0" y="79833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7" name="Google Shape;807;p27"/>
                <p:cNvSpPr/>
                <p:nvPr/>
              </p:nvSpPr>
              <p:spPr>
                <a:xfrm rot="5400000">
                  <a:off x="2597" y="1722"/>
                  <a:ext cx="384" cy="2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0475" tIns="44450" rIns="90475" bIns="4445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 b="1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ALU</a:t>
                  </a:r>
                  <a:endParaRPr/>
                </a:p>
              </p:txBody>
            </p:sp>
          </p:grpSp>
          <p:grpSp>
            <p:nvGrpSpPr>
              <p:cNvPr id="808" name="Google Shape;808;p27"/>
              <p:cNvGrpSpPr/>
              <p:nvPr/>
            </p:nvGrpSpPr>
            <p:grpSpPr>
              <a:xfrm>
                <a:off x="1751" y="1696"/>
                <a:ext cx="359" cy="289"/>
                <a:chOff x="1751" y="1696"/>
                <a:chExt cx="359" cy="289"/>
              </a:xfrm>
            </p:grpSpPr>
            <p:sp>
              <p:nvSpPr>
                <p:cNvPr id="809" name="Google Shape;809;p27"/>
                <p:cNvSpPr/>
                <p:nvPr/>
              </p:nvSpPr>
              <p:spPr>
                <a:xfrm>
                  <a:off x="1751" y="1698"/>
                  <a:ext cx="292" cy="2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0475" tIns="44450" rIns="90475" bIns="4445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 b="1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  I$</a:t>
                  </a:r>
                  <a:endParaRPr/>
                </a:p>
              </p:txBody>
            </p:sp>
            <p:grpSp>
              <p:nvGrpSpPr>
                <p:cNvPr id="810" name="Google Shape;810;p27"/>
                <p:cNvGrpSpPr/>
                <p:nvPr/>
              </p:nvGrpSpPr>
              <p:grpSpPr>
                <a:xfrm>
                  <a:off x="1770" y="1696"/>
                  <a:ext cx="340" cy="289"/>
                  <a:chOff x="1770" y="1696"/>
                  <a:chExt cx="340" cy="289"/>
                </a:xfrm>
              </p:grpSpPr>
              <p:sp>
                <p:nvSpPr>
                  <p:cNvPr id="811" name="Google Shape;811;p27"/>
                  <p:cNvSpPr/>
                  <p:nvPr/>
                </p:nvSpPr>
                <p:spPr>
                  <a:xfrm>
                    <a:off x="1770" y="1696"/>
                    <a:ext cx="170" cy="2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000" h="120000" extrusionOk="0">
                        <a:moveTo>
                          <a:pt x="119294" y="0"/>
                        </a:moveTo>
                        <a:lnTo>
                          <a:pt x="0" y="0"/>
                        </a:lnTo>
                        <a:lnTo>
                          <a:pt x="0" y="119584"/>
                        </a:lnTo>
                        <a:lnTo>
                          <a:pt x="119294" y="119584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12" name="Google Shape;812;p27"/>
                  <p:cNvSpPr/>
                  <p:nvPr/>
                </p:nvSpPr>
                <p:spPr>
                  <a:xfrm>
                    <a:off x="1939" y="1696"/>
                    <a:ext cx="171" cy="2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000" h="120000" extrusionOk="0">
                        <a:moveTo>
                          <a:pt x="0" y="0"/>
                        </a:moveTo>
                        <a:lnTo>
                          <a:pt x="119298" y="0"/>
                        </a:lnTo>
                        <a:lnTo>
                          <a:pt x="119298" y="119584"/>
                        </a:lnTo>
                        <a:lnTo>
                          <a:pt x="0" y="119584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813" name="Google Shape;813;p27"/>
              <p:cNvSpPr/>
              <p:nvPr/>
            </p:nvSpPr>
            <p:spPr>
              <a:xfrm>
                <a:off x="2211" y="1703"/>
                <a:ext cx="327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Reg</a:t>
                </a:r>
                <a:endParaRPr/>
              </a:p>
            </p:txBody>
          </p:sp>
          <p:grpSp>
            <p:nvGrpSpPr>
              <p:cNvPr id="814" name="Google Shape;814;p27"/>
              <p:cNvGrpSpPr/>
              <p:nvPr/>
            </p:nvGrpSpPr>
            <p:grpSpPr>
              <a:xfrm>
                <a:off x="2230" y="1696"/>
                <a:ext cx="296" cy="289"/>
                <a:chOff x="2230" y="1696"/>
                <a:chExt cx="296" cy="289"/>
              </a:xfrm>
            </p:grpSpPr>
            <p:sp>
              <p:nvSpPr>
                <p:cNvPr id="815" name="Google Shape;815;p27"/>
                <p:cNvSpPr/>
                <p:nvPr/>
              </p:nvSpPr>
              <p:spPr>
                <a:xfrm>
                  <a:off x="2230" y="1696"/>
                  <a:ext cx="149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119194" y="0"/>
                      </a:moveTo>
                      <a:lnTo>
                        <a:pt x="0" y="0"/>
                      </a:lnTo>
                      <a:lnTo>
                        <a:pt x="0" y="119584"/>
                      </a:lnTo>
                      <a:lnTo>
                        <a:pt x="119194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6" name="Google Shape;816;p27"/>
                <p:cNvSpPr/>
                <p:nvPr/>
              </p:nvSpPr>
              <p:spPr>
                <a:xfrm>
                  <a:off x="2378" y="1696"/>
                  <a:ext cx="148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lnTo>
                        <a:pt x="119189" y="0"/>
                      </a:lnTo>
                      <a:lnTo>
                        <a:pt x="119189" y="119584"/>
                      </a:lnTo>
                      <a:lnTo>
                        <a:pt x="0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817" name="Google Shape;817;p27"/>
              <p:cNvCxnSpPr/>
              <p:nvPr/>
            </p:nvCxnSpPr>
            <p:spPr>
              <a:xfrm>
                <a:off x="2115" y="1840"/>
                <a:ext cx="96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818" name="Google Shape;818;p27"/>
              <p:cNvSpPr/>
              <p:nvPr/>
            </p:nvSpPr>
            <p:spPr>
              <a:xfrm>
                <a:off x="2177" y="1744"/>
                <a:ext cx="48" cy="9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118762"/>
                    </a:moveTo>
                    <a:lnTo>
                      <a:pt x="0" y="0"/>
                    </a:lnTo>
                    <a:lnTo>
                      <a:pt x="117500" y="0"/>
                    </a:lnTo>
                    <a:lnTo>
                      <a:pt x="117500" y="0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819" name="Google Shape;819;p27"/>
              <p:cNvCxnSpPr/>
              <p:nvPr/>
            </p:nvCxnSpPr>
            <p:spPr>
              <a:xfrm>
                <a:off x="2531" y="1744"/>
                <a:ext cx="157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820" name="Google Shape;820;p27"/>
              <p:cNvSpPr/>
              <p:nvPr/>
            </p:nvSpPr>
            <p:spPr>
              <a:xfrm>
                <a:off x="3028" y="1698"/>
                <a:ext cx="334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  D$</a:t>
                </a:r>
                <a:endParaRPr/>
              </a:p>
            </p:txBody>
          </p:sp>
          <p:grpSp>
            <p:nvGrpSpPr>
              <p:cNvPr id="821" name="Google Shape;821;p27"/>
              <p:cNvGrpSpPr/>
              <p:nvPr/>
            </p:nvGrpSpPr>
            <p:grpSpPr>
              <a:xfrm>
                <a:off x="3079" y="1696"/>
                <a:ext cx="325" cy="289"/>
                <a:chOff x="3079" y="1696"/>
                <a:chExt cx="325" cy="289"/>
              </a:xfrm>
            </p:grpSpPr>
            <p:sp>
              <p:nvSpPr>
                <p:cNvPr id="822" name="Google Shape;822;p27"/>
                <p:cNvSpPr/>
                <p:nvPr/>
              </p:nvSpPr>
              <p:spPr>
                <a:xfrm>
                  <a:off x="3079" y="1696"/>
                  <a:ext cx="162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119259" y="0"/>
                      </a:moveTo>
                      <a:lnTo>
                        <a:pt x="0" y="0"/>
                      </a:lnTo>
                      <a:lnTo>
                        <a:pt x="0" y="119584"/>
                      </a:lnTo>
                      <a:lnTo>
                        <a:pt x="119259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3" name="Google Shape;823;p27"/>
                <p:cNvSpPr/>
                <p:nvPr/>
              </p:nvSpPr>
              <p:spPr>
                <a:xfrm>
                  <a:off x="3240" y="1696"/>
                  <a:ext cx="164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lnTo>
                        <a:pt x="119268" y="0"/>
                      </a:lnTo>
                      <a:lnTo>
                        <a:pt x="119268" y="119584"/>
                      </a:lnTo>
                      <a:lnTo>
                        <a:pt x="0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824" name="Google Shape;824;p27"/>
              <p:cNvSpPr/>
              <p:nvPr/>
            </p:nvSpPr>
            <p:spPr>
              <a:xfrm>
                <a:off x="3520" y="1698"/>
                <a:ext cx="327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Reg</a:t>
                </a:r>
                <a:endParaRPr/>
              </a:p>
            </p:txBody>
          </p:sp>
          <p:grpSp>
            <p:nvGrpSpPr>
              <p:cNvPr id="825" name="Google Shape;825;p27"/>
              <p:cNvGrpSpPr/>
              <p:nvPr/>
            </p:nvGrpSpPr>
            <p:grpSpPr>
              <a:xfrm>
                <a:off x="3547" y="1696"/>
                <a:ext cx="284" cy="289"/>
                <a:chOff x="3547" y="1696"/>
                <a:chExt cx="284" cy="289"/>
              </a:xfrm>
            </p:grpSpPr>
            <p:sp>
              <p:nvSpPr>
                <p:cNvPr id="826" name="Google Shape;826;p27"/>
                <p:cNvSpPr/>
                <p:nvPr/>
              </p:nvSpPr>
              <p:spPr>
                <a:xfrm>
                  <a:off x="3547" y="1696"/>
                  <a:ext cx="142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119154" y="0"/>
                      </a:moveTo>
                      <a:lnTo>
                        <a:pt x="0" y="0"/>
                      </a:lnTo>
                      <a:lnTo>
                        <a:pt x="0" y="119584"/>
                      </a:lnTo>
                      <a:lnTo>
                        <a:pt x="119154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7" name="Google Shape;827;p27"/>
                <p:cNvSpPr/>
                <p:nvPr/>
              </p:nvSpPr>
              <p:spPr>
                <a:xfrm>
                  <a:off x="3688" y="1696"/>
                  <a:ext cx="143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lnTo>
                        <a:pt x="119160" y="0"/>
                      </a:lnTo>
                      <a:lnTo>
                        <a:pt x="119160" y="119584"/>
                      </a:lnTo>
                      <a:lnTo>
                        <a:pt x="0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828" name="Google Shape;828;p27"/>
              <p:cNvCxnSpPr/>
              <p:nvPr/>
            </p:nvCxnSpPr>
            <p:spPr>
              <a:xfrm>
                <a:off x="3400" y="1840"/>
                <a:ext cx="139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29" name="Google Shape;829;p27"/>
              <p:cNvCxnSpPr/>
              <p:nvPr/>
            </p:nvCxnSpPr>
            <p:spPr>
              <a:xfrm>
                <a:off x="2916" y="1840"/>
                <a:ext cx="155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830" name="Google Shape;830;p27"/>
              <p:cNvSpPr/>
              <p:nvPr/>
            </p:nvSpPr>
            <p:spPr>
              <a:xfrm>
                <a:off x="3037" y="1840"/>
                <a:ext cx="431" cy="19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0" y="119378"/>
                    </a:lnTo>
                    <a:lnTo>
                      <a:pt x="108863" y="119378"/>
                    </a:lnTo>
                    <a:lnTo>
                      <a:pt x="108863" y="39792"/>
                    </a:lnTo>
                    <a:lnTo>
                      <a:pt x="119721" y="0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831" name="Google Shape;831;p27"/>
              <p:cNvCxnSpPr/>
              <p:nvPr/>
            </p:nvCxnSpPr>
            <p:spPr>
              <a:xfrm>
                <a:off x="2531" y="1936"/>
                <a:ext cx="157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832" name="Google Shape;832;p27"/>
              <p:cNvSpPr/>
              <p:nvPr/>
            </p:nvSpPr>
            <p:spPr>
              <a:xfrm>
                <a:off x="2624" y="1835"/>
                <a:ext cx="337" cy="278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43597"/>
                    </a:moveTo>
                    <a:lnTo>
                      <a:pt x="0" y="119568"/>
                    </a:lnTo>
                    <a:lnTo>
                      <a:pt x="104688" y="119568"/>
                    </a:lnTo>
                    <a:lnTo>
                      <a:pt x="104688" y="38848"/>
                    </a:lnTo>
                    <a:lnTo>
                      <a:pt x="119643" y="0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3" name="Google Shape;833;p27"/>
            <p:cNvGrpSpPr/>
            <p:nvPr/>
          </p:nvGrpSpPr>
          <p:grpSpPr>
            <a:xfrm>
              <a:off x="2178" y="2048"/>
              <a:ext cx="2096" cy="513"/>
              <a:chOff x="2178" y="2048"/>
              <a:chExt cx="2096" cy="513"/>
            </a:xfrm>
          </p:grpSpPr>
          <p:grpSp>
            <p:nvGrpSpPr>
              <p:cNvPr id="834" name="Google Shape;834;p27"/>
              <p:cNvGrpSpPr/>
              <p:nvPr/>
            </p:nvGrpSpPr>
            <p:grpSpPr>
              <a:xfrm>
                <a:off x="3111" y="2048"/>
                <a:ext cx="225" cy="481"/>
                <a:chOff x="3111" y="2048"/>
                <a:chExt cx="225" cy="481"/>
              </a:xfrm>
            </p:grpSpPr>
            <p:sp>
              <p:nvSpPr>
                <p:cNvPr id="835" name="Google Shape;835;p27"/>
                <p:cNvSpPr/>
                <p:nvPr/>
              </p:nvSpPr>
              <p:spPr>
                <a:xfrm>
                  <a:off x="3123" y="2048"/>
                  <a:ext cx="213" cy="4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79833"/>
                      </a:moveTo>
                      <a:lnTo>
                        <a:pt x="40000" y="59875"/>
                      </a:lnTo>
                      <a:lnTo>
                        <a:pt x="0" y="39916"/>
                      </a:lnTo>
                      <a:lnTo>
                        <a:pt x="0" y="0"/>
                      </a:lnTo>
                      <a:lnTo>
                        <a:pt x="119436" y="39916"/>
                      </a:lnTo>
                      <a:lnTo>
                        <a:pt x="119436" y="79833"/>
                      </a:lnTo>
                      <a:lnTo>
                        <a:pt x="0" y="119750"/>
                      </a:lnTo>
                      <a:lnTo>
                        <a:pt x="0" y="79833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6" name="Google Shape;836;p27"/>
                <p:cNvSpPr/>
                <p:nvPr/>
              </p:nvSpPr>
              <p:spPr>
                <a:xfrm rot="5400000">
                  <a:off x="3024" y="2170"/>
                  <a:ext cx="384" cy="2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0475" tIns="44450" rIns="90475" bIns="4445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 b="1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ALU</a:t>
                  </a:r>
                  <a:endParaRPr/>
                </a:p>
              </p:txBody>
            </p:sp>
          </p:grpSp>
          <p:grpSp>
            <p:nvGrpSpPr>
              <p:cNvPr id="837" name="Google Shape;837;p27"/>
              <p:cNvGrpSpPr/>
              <p:nvPr/>
            </p:nvGrpSpPr>
            <p:grpSpPr>
              <a:xfrm>
                <a:off x="2178" y="2144"/>
                <a:ext cx="359" cy="289"/>
                <a:chOff x="2178" y="2144"/>
                <a:chExt cx="359" cy="289"/>
              </a:xfrm>
            </p:grpSpPr>
            <p:sp>
              <p:nvSpPr>
                <p:cNvPr id="838" name="Google Shape;838;p27"/>
                <p:cNvSpPr/>
                <p:nvPr/>
              </p:nvSpPr>
              <p:spPr>
                <a:xfrm>
                  <a:off x="2178" y="2146"/>
                  <a:ext cx="292" cy="2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0475" tIns="44450" rIns="90475" bIns="4445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 b="1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  I$</a:t>
                  </a:r>
                  <a:endParaRPr/>
                </a:p>
              </p:txBody>
            </p:sp>
            <p:grpSp>
              <p:nvGrpSpPr>
                <p:cNvPr id="839" name="Google Shape;839;p27"/>
                <p:cNvGrpSpPr/>
                <p:nvPr/>
              </p:nvGrpSpPr>
              <p:grpSpPr>
                <a:xfrm>
                  <a:off x="2197" y="2144"/>
                  <a:ext cx="340" cy="289"/>
                  <a:chOff x="2197" y="2144"/>
                  <a:chExt cx="340" cy="289"/>
                </a:xfrm>
              </p:grpSpPr>
              <p:sp>
                <p:nvSpPr>
                  <p:cNvPr id="840" name="Google Shape;840;p27"/>
                  <p:cNvSpPr/>
                  <p:nvPr/>
                </p:nvSpPr>
                <p:spPr>
                  <a:xfrm>
                    <a:off x="2197" y="2144"/>
                    <a:ext cx="170" cy="2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000" h="120000" extrusionOk="0">
                        <a:moveTo>
                          <a:pt x="119294" y="0"/>
                        </a:moveTo>
                        <a:lnTo>
                          <a:pt x="0" y="0"/>
                        </a:lnTo>
                        <a:lnTo>
                          <a:pt x="0" y="119584"/>
                        </a:lnTo>
                        <a:lnTo>
                          <a:pt x="119294" y="119584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41" name="Google Shape;841;p27"/>
                  <p:cNvSpPr/>
                  <p:nvPr/>
                </p:nvSpPr>
                <p:spPr>
                  <a:xfrm>
                    <a:off x="2366" y="2144"/>
                    <a:ext cx="171" cy="2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000" h="120000" extrusionOk="0">
                        <a:moveTo>
                          <a:pt x="0" y="0"/>
                        </a:moveTo>
                        <a:lnTo>
                          <a:pt x="119298" y="0"/>
                        </a:lnTo>
                        <a:lnTo>
                          <a:pt x="119298" y="119584"/>
                        </a:lnTo>
                        <a:lnTo>
                          <a:pt x="0" y="119584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842" name="Google Shape;842;p27"/>
              <p:cNvSpPr/>
              <p:nvPr/>
            </p:nvSpPr>
            <p:spPr>
              <a:xfrm>
                <a:off x="2638" y="2151"/>
                <a:ext cx="327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Reg</a:t>
                </a:r>
                <a:endParaRPr/>
              </a:p>
            </p:txBody>
          </p:sp>
          <p:grpSp>
            <p:nvGrpSpPr>
              <p:cNvPr id="843" name="Google Shape;843;p27"/>
              <p:cNvGrpSpPr/>
              <p:nvPr/>
            </p:nvGrpSpPr>
            <p:grpSpPr>
              <a:xfrm>
                <a:off x="2657" y="2144"/>
                <a:ext cx="296" cy="289"/>
                <a:chOff x="2657" y="2144"/>
                <a:chExt cx="296" cy="289"/>
              </a:xfrm>
            </p:grpSpPr>
            <p:sp>
              <p:nvSpPr>
                <p:cNvPr id="844" name="Google Shape;844;p27"/>
                <p:cNvSpPr/>
                <p:nvPr/>
              </p:nvSpPr>
              <p:spPr>
                <a:xfrm>
                  <a:off x="2657" y="2144"/>
                  <a:ext cx="149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119194" y="0"/>
                      </a:moveTo>
                      <a:lnTo>
                        <a:pt x="0" y="0"/>
                      </a:lnTo>
                      <a:lnTo>
                        <a:pt x="0" y="119584"/>
                      </a:lnTo>
                      <a:lnTo>
                        <a:pt x="119194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5" name="Google Shape;845;p27"/>
                <p:cNvSpPr/>
                <p:nvPr/>
              </p:nvSpPr>
              <p:spPr>
                <a:xfrm>
                  <a:off x="2805" y="2144"/>
                  <a:ext cx="148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lnTo>
                        <a:pt x="119189" y="0"/>
                      </a:lnTo>
                      <a:lnTo>
                        <a:pt x="119189" y="119584"/>
                      </a:lnTo>
                      <a:lnTo>
                        <a:pt x="0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846" name="Google Shape;846;p27"/>
              <p:cNvCxnSpPr/>
              <p:nvPr/>
            </p:nvCxnSpPr>
            <p:spPr>
              <a:xfrm>
                <a:off x="2542" y="2288"/>
                <a:ext cx="96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847" name="Google Shape;847;p27"/>
              <p:cNvSpPr/>
              <p:nvPr/>
            </p:nvSpPr>
            <p:spPr>
              <a:xfrm>
                <a:off x="2604" y="2192"/>
                <a:ext cx="48" cy="9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118762"/>
                    </a:moveTo>
                    <a:lnTo>
                      <a:pt x="0" y="0"/>
                    </a:lnTo>
                    <a:lnTo>
                      <a:pt x="117500" y="0"/>
                    </a:lnTo>
                    <a:lnTo>
                      <a:pt x="117500" y="0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848" name="Google Shape;848;p27"/>
              <p:cNvCxnSpPr/>
              <p:nvPr/>
            </p:nvCxnSpPr>
            <p:spPr>
              <a:xfrm>
                <a:off x="2958" y="2192"/>
                <a:ext cx="157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849" name="Google Shape;849;p27"/>
              <p:cNvSpPr/>
              <p:nvPr/>
            </p:nvSpPr>
            <p:spPr>
              <a:xfrm>
                <a:off x="3455" y="2146"/>
                <a:ext cx="334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  D$</a:t>
                </a:r>
                <a:endParaRPr/>
              </a:p>
            </p:txBody>
          </p:sp>
          <p:grpSp>
            <p:nvGrpSpPr>
              <p:cNvPr id="850" name="Google Shape;850;p27"/>
              <p:cNvGrpSpPr/>
              <p:nvPr/>
            </p:nvGrpSpPr>
            <p:grpSpPr>
              <a:xfrm>
                <a:off x="3506" y="2144"/>
                <a:ext cx="325" cy="289"/>
                <a:chOff x="3506" y="2144"/>
                <a:chExt cx="325" cy="289"/>
              </a:xfrm>
            </p:grpSpPr>
            <p:sp>
              <p:nvSpPr>
                <p:cNvPr id="851" name="Google Shape;851;p27"/>
                <p:cNvSpPr/>
                <p:nvPr/>
              </p:nvSpPr>
              <p:spPr>
                <a:xfrm>
                  <a:off x="3506" y="2144"/>
                  <a:ext cx="162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119259" y="0"/>
                      </a:moveTo>
                      <a:lnTo>
                        <a:pt x="0" y="0"/>
                      </a:lnTo>
                      <a:lnTo>
                        <a:pt x="0" y="119584"/>
                      </a:lnTo>
                      <a:lnTo>
                        <a:pt x="119259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2" name="Google Shape;852;p27"/>
                <p:cNvSpPr/>
                <p:nvPr/>
              </p:nvSpPr>
              <p:spPr>
                <a:xfrm>
                  <a:off x="3667" y="2144"/>
                  <a:ext cx="164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lnTo>
                        <a:pt x="119268" y="0"/>
                      </a:lnTo>
                      <a:lnTo>
                        <a:pt x="119268" y="119584"/>
                      </a:lnTo>
                      <a:lnTo>
                        <a:pt x="0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853" name="Google Shape;853;p27"/>
              <p:cNvSpPr/>
              <p:nvPr/>
            </p:nvSpPr>
            <p:spPr>
              <a:xfrm>
                <a:off x="3947" y="2146"/>
                <a:ext cx="327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Reg</a:t>
                </a:r>
                <a:endParaRPr/>
              </a:p>
            </p:txBody>
          </p:sp>
          <p:grpSp>
            <p:nvGrpSpPr>
              <p:cNvPr id="854" name="Google Shape;854;p27"/>
              <p:cNvGrpSpPr/>
              <p:nvPr/>
            </p:nvGrpSpPr>
            <p:grpSpPr>
              <a:xfrm>
                <a:off x="3974" y="2144"/>
                <a:ext cx="284" cy="289"/>
                <a:chOff x="3974" y="2144"/>
                <a:chExt cx="284" cy="289"/>
              </a:xfrm>
            </p:grpSpPr>
            <p:sp>
              <p:nvSpPr>
                <p:cNvPr id="855" name="Google Shape;855;p27"/>
                <p:cNvSpPr/>
                <p:nvPr/>
              </p:nvSpPr>
              <p:spPr>
                <a:xfrm>
                  <a:off x="3974" y="2144"/>
                  <a:ext cx="142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119154" y="0"/>
                      </a:moveTo>
                      <a:lnTo>
                        <a:pt x="0" y="0"/>
                      </a:lnTo>
                      <a:lnTo>
                        <a:pt x="0" y="119584"/>
                      </a:lnTo>
                      <a:lnTo>
                        <a:pt x="119154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6" name="Google Shape;856;p27"/>
                <p:cNvSpPr/>
                <p:nvPr/>
              </p:nvSpPr>
              <p:spPr>
                <a:xfrm>
                  <a:off x="4115" y="2144"/>
                  <a:ext cx="143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lnTo>
                        <a:pt x="119160" y="0"/>
                      </a:lnTo>
                      <a:lnTo>
                        <a:pt x="119160" y="119584"/>
                      </a:lnTo>
                      <a:lnTo>
                        <a:pt x="0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857" name="Google Shape;857;p27"/>
              <p:cNvCxnSpPr/>
              <p:nvPr/>
            </p:nvCxnSpPr>
            <p:spPr>
              <a:xfrm>
                <a:off x="3827" y="2288"/>
                <a:ext cx="139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58" name="Google Shape;858;p27"/>
              <p:cNvCxnSpPr/>
              <p:nvPr/>
            </p:nvCxnSpPr>
            <p:spPr>
              <a:xfrm>
                <a:off x="3343" y="2288"/>
                <a:ext cx="155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859" name="Google Shape;859;p27"/>
              <p:cNvSpPr/>
              <p:nvPr/>
            </p:nvSpPr>
            <p:spPr>
              <a:xfrm>
                <a:off x="3464" y="2288"/>
                <a:ext cx="431" cy="19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0" y="119378"/>
                    </a:lnTo>
                    <a:lnTo>
                      <a:pt x="108863" y="119378"/>
                    </a:lnTo>
                    <a:lnTo>
                      <a:pt x="108863" y="39792"/>
                    </a:lnTo>
                    <a:lnTo>
                      <a:pt x="119721" y="0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860" name="Google Shape;860;p27"/>
              <p:cNvCxnSpPr/>
              <p:nvPr/>
            </p:nvCxnSpPr>
            <p:spPr>
              <a:xfrm>
                <a:off x="2958" y="2384"/>
                <a:ext cx="157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861" name="Google Shape;861;p27"/>
              <p:cNvSpPr/>
              <p:nvPr/>
            </p:nvSpPr>
            <p:spPr>
              <a:xfrm>
                <a:off x="3051" y="2283"/>
                <a:ext cx="337" cy="278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43597"/>
                    </a:moveTo>
                    <a:lnTo>
                      <a:pt x="0" y="119568"/>
                    </a:lnTo>
                    <a:lnTo>
                      <a:pt x="104688" y="119568"/>
                    </a:lnTo>
                    <a:lnTo>
                      <a:pt x="104688" y="38848"/>
                    </a:lnTo>
                    <a:lnTo>
                      <a:pt x="119643" y="0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62" name="Google Shape;862;p27"/>
            <p:cNvGrpSpPr/>
            <p:nvPr/>
          </p:nvGrpSpPr>
          <p:grpSpPr>
            <a:xfrm>
              <a:off x="3538" y="2496"/>
              <a:ext cx="225" cy="481"/>
              <a:chOff x="3538" y="2496"/>
              <a:chExt cx="225" cy="481"/>
            </a:xfrm>
          </p:grpSpPr>
          <p:sp>
            <p:nvSpPr>
              <p:cNvPr id="863" name="Google Shape;863;p27"/>
              <p:cNvSpPr/>
              <p:nvPr/>
            </p:nvSpPr>
            <p:spPr>
              <a:xfrm>
                <a:off x="3550" y="2496"/>
                <a:ext cx="213" cy="481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79833"/>
                    </a:moveTo>
                    <a:lnTo>
                      <a:pt x="40000" y="59875"/>
                    </a:lnTo>
                    <a:lnTo>
                      <a:pt x="0" y="39916"/>
                    </a:lnTo>
                    <a:lnTo>
                      <a:pt x="0" y="0"/>
                    </a:lnTo>
                    <a:lnTo>
                      <a:pt x="119436" y="39916"/>
                    </a:lnTo>
                    <a:lnTo>
                      <a:pt x="119436" y="79833"/>
                    </a:lnTo>
                    <a:lnTo>
                      <a:pt x="0" y="119750"/>
                    </a:lnTo>
                    <a:lnTo>
                      <a:pt x="0" y="79833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4" name="Google Shape;864;p27"/>
              <p:cNvSpPr/>
              <p:nvPr/>
            </p:nvSpPr>
            <p:spPr>
              <a:xfrm rot="5400000">
                <a:off x="3451" y="2618"/>
                <a:ext cx="384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ALU</a:t>
                </a:r>
                <a:endParaRPr/>
              </a:p>
            </p:txBody>
          </p:sp>
        </p:grpSp>
        <p:sp>
          <p:nvSpPr>
            <p:cNvPr id="865" name="Google Shape;865;p27"/>
            <p:cNvSpPr/>
            <p:nvPr/>
          </p:nvSpPr>
          <p:spPr>
            <a:xfrm>
              <a:off x="3065" y="2599"/>
              <a:ext cx="327" cy="2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Reg</a:t>
              </a:r>
              <a:endParaRPr/>
            </a:p>
          </p:txBody>
        </p:sp>
        <p:grpSp>
          <p:nvGrpSpPr>
            <p:cNvPr id="866" name="Google Shape;866;p27"/>
            <p:cNvGrpSpPr/>
            <p:nvPr/>
          </p:nvGrpSpPr>
          <p:grpSpPr>
            <a:xfrm>
              <a:off x="3084" y="2592"/>
              <a:ext cx="296" cy="289"/>
              <a:chOff x="3084" y="2592"/>
              <a:chExt cx="296" cy="289"/>
            </a:xfrm>
          </p:grpSpPr>
          <p:sp>
            <p:nvSpPr>
              <p:cNvPr id="867" name="Google Shape;867;p27"/>
              <p:cNvSpPr/>
              <p:nvPr/>
            </p:nvSpPr>
            <p:spPr>
              <a:xfrm>
                <a:off x="3084" y="2592"/>
                <a:ext cx="149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9194" y="0"/>
                    </a:moveTo>
                    <a:lnTo>
                      <a:pt x="0" y="0"/>
                    </a:lnTo>
                    <a:lnTo>
                      <a:pt x="0" y="119584"/>
                    </a:lnTo>
                    <a:lnTo>
                      <a:pt x="119194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8" name="Google Shape;868;p27"/>
              <p:cNvSpPr/>
              <p:nvPr/>
            </p:nvSpPr>
            <p:spPr>
              <a:xfrm>
                <a:off x="3232" y="2592"/>
                <a:ext cx="148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119189" y="0"/>
                    </a:lnTo>
                    <a:lnTo>
                      <a:pt x="119189" y="119584"/>
                    </a:lnTo>
                    <a:lnTo>
                      <a:pt x="0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869" name="Google Shape;869;p27"/>
            <p:cNvCxnSpPr/>
            <p:nvPr/>
          </p:nvCxnSpPr>
          <p:spPr>
            <a:xfrm>
              <a:off x="2969" y="2736"/>
              <a:ext cx="96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70" name="Google Shape;870;p27"/>
            <p:cNvSpPr/>
            <p:nvPr/>
          </p:nvSpPr>
          <p:spPr>
            <a:xfrm>
              <a:off x="3031" y="2640"/>
              <a:ext cx="48" cy="9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8762"/>
                  </a:moveTo>
                  <a:lnTo>
                    <a:pt x="0" y="0"/>
                  </a:lnTo>
                  <a:lnTo>
                    <a:pt x="117500" y="0"/>
                  </a:lnTo>
                  <a:lnTo>
                    <a:pt x="117500" y="0"/>
                  </a:lnTo>
                </a:path>
              </a:pathLst>
            </a:custGeom>
            <a:noFill/>
            <a:ln w="254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71" name="Google Shape;871;p27"/>
            <p:cNvCxnSpPr/>
            <p:nvPr/>
          </p:nvCxnSpPr>
          <p:spPr>
            <a:xfrm>
              <a:off x="3385" y="2640"/>
              <a:ext cx="157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72" name="Google Shape;872;p27"/>
            <p:cNvSpPr/>
            <p:nvPr/>
          </p:nvSpPr>
          <p:spPr>
            <a:xfrm>
              <a:off x="3882" y="2594"/>
              <a:ext cx="334" cy="2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  D$</a:t>
              </a:r>
              <a:endParaRPr/>
            </a:p>
          </p:txBody>
        </p:sp>
        <p:grpSp>
          <p:nvGrpSpPr>
            <p:cNvPr id="873" name="Google Shape;873;p27"/>
            <p:cNvGrpSpPr/>
            <p:nvPr/>
          </p:nvGrpSpPr>
          <p:grpSpPr>
            <a:xfrm>
              <a:off x="3933" y="2592"/>
              <a:ext cx="325" cy="289"/>
              <a:chOff x="3933" y="2592"/>
              <a:chExt cx="325" cy="289"/>
            </a:xfrm>
          </p:grpSpPr>
          <p:sp>
            <p:nvSpPr>
              <p:cNvPr id="874" name="Google Shape;874;p27"/>
              <p:cNvSpPr/>
              <p:nvPr/>
            </p:nvSpPr>
            <p:spPr>
              <a:xfrm>
                <a:off x="3933" y="2592"/>
                <a:ext cx="162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9259" y="0"/>
                    </a:moveTo>
                    <a:lnTo>
                      <a:pt x="0" y="0"/>
                    </a:lnTo>
                    <a:lnTo>
                      <a:pt x="0" y="119584"/>
                    </a:lnTo>
                    <a:lnTo>
                      <a:pt x="119259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5" name="Google Shape;875;p27"/>
              <p:cNvSpPr/>
              <p:nvPr/>
            </p:nvSpPr>
            <p:spPr>
              <a:xfrm>
                <a:off x="4094" y="2592"/>
                <a:ext cx="164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119268" y="0"/>
                    </a:lnTo>
                    <a:lnTo>
                      <a:pt x="119268" y="119584"/>
                    </a:lnTo>
                    <a:lnTo>
                      <a:pt x="0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76" name="Google Shape;876;p27"/>
            <p:cNvSpPr/>
            <p:nvPr/>
          </p:nvSpPr>
          <p:spPr>
            <a:xfrm>
              <a:off x="4374" y="2594"/>
              <a:ext cx="327" cy="2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Reg</a:t>
              </a:r>
              <a:endParaRPr/>
            </a:p>
          </p:txBody>
        </p:sp>
        <p:grpSp>
          <p:nvGrpSpPr>
            <p:cNvPr id="877" name="Google Shape;877;p27"/>
            <p:cNvGrpSpPr/>
            <p:nvPr/>
          </p:nvGrpSpPr>
          <p:grpSpPr>
            <a:xfrm>
              <a:off x="4401" y="2592"/>
              <a:ext cx="284" cy="289"/>
              <a:chOff x="4401" y="2592"/>
              <a:chExt cx="284" cy="289"/>
            </a:xfrm>
          </p:grpSpPr>
          <p:sp>
            <p:nvSpPr>
              <p:cNvPr id="878" name="Google Shape;878;p27"/>
              <p:cNvSpPr/>
              <p:nvPr/>
            </p:nvSpPr>
            <p:spPr>
              <a:xfrm>
                <a:off x="4401" y="2592"/>
                <a:ext cx="142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9154" y="0"/>
                    </a:moveTo>
                    <a:lnTo>
                      <a:pt x="0" y="0"/>
                    </a:lnTo>
                    <a:lnTo>
                      <a:pt x="0" y="119584"/>
                    </a:lnTo>
                    <a:lnTo>
                      <a:pt x="119154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9" name="Google Shape;879;p27"/>
              <p:cNvSpPr/>
              <p:nvPr/>
            </p:nvSpPr>
            <p:spPr>
              <a:xfrm>
                <a:off x="4542" y="2592"/>
                <a:ext cx="143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119160" y="0"/>
                    </a:lnTo>
                    <a:lnTo>
                      <a:pt x="119160" y="119584"/>
                    </a:lnTo>
                    <a:lnTo>
                      <a:pt x="0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880" name="Google Shape;880;p27"/>
            <p:cNvCxnSpPr/>
            <p:nvPr/>
          </p:nvCxnSpPr>
          <p:spPr>
            <a:xfrm>
              <a:off x="4254" y="2736"/>
              <a:ext cx="139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1" name="Google Shape;881;p27"/>
            <p:cNvCxnSpPr/>
            <p:nvPr/>
          </p:nvCxnSpPr>
          <p:spPr>
            <a:xfrm>
              <a:off x="3770" y="2736"/>
              <a:ext cx="155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82" name="Google Shape;882;p27"/>
            <p:cNvSpPr/>
            <p:nvPr/>
          </p:nvSpPr>
          <p:spPr>
            <a:xfrm>
              <a:off x="3891" y="2736"/>
              <a:ext cx="431" cy="19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19378"/>
                  </a:lnTo>
                  <a:lnTo>
                    <a:pt x="108863" y="119378"/>
                  </a:lnTo>
                  <a:lnTo>
                    <a:pt x="108863" y="39792"/>
                  </a:lnTo>
                  <a:lnTo>
                    <a:pt x="119721" y="0"/>
                  </a:lnTo>
                </a:path>
              </a:pathLst>
            </a:custGeom>
            <a:noFill/>
            <a:ln w="254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83" name="Google Shape;883;p27"/>
            <p:cNvCxnSpPr/>
            <p:nvPr/>
          </p:nvCxnSpPr>
          <p:spPr>
            <a:xfrm>
              <a:off x="3385" y="2832"/>
              <a:ext cx="157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84" name="Google Shape;884;p27"/>
            <p:cNvSpPr/>
            <p:nvPr/>
          </p:nvSpPr>
          <p:spPr>
            <a:xfrm>
              <a:off x="3478" y="2731"/>
              <a:ext cx="337" cy="27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43597"/>
                  </a:moveTo>
                  <a:lnTo>
                    <a:pt x="0" y="119568"/>
                  </a:lnTo>
                  <a:lnTo>
                    <a:pt x="104688" y="119568"/>
                  </a:lnTo>
                  <a:lnTo>
                    <a:pt x="104688" y="38848"/>
                  </a:lnTo>
                  <a:lnTo>
                    <a:pt x="119643" y="0"/>
                  </a:lnTo>
                </a:path>
              </a:pathLst>
            </a:custGeom>
            <a:noFill/>
            <a:ln w="254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85" name="Google Shape;885;p27"/>
            <p:cNvGrpSpPr/>
            <p:nvPr/>
          </p:nvGrpSpPr>
          <p:grpSpPr>
            <a:xfrm>
              <a:off x="3032" y="2944"/>
              <a:ext cx="2096" cy="513"/>
              <a:chOff x="3032" y="2944"/>
              <a:chExt cx="2096" cy="513"/>
            </a:xfrm>
          </p:grpSpPr>
          <p:grpSp>
            <p:nvGrpSpPr>
              <p:cNvPr id="886" name="Google Shape;886;p27"/>
              <p:cNvGrpSpPr/>
              <p:nvPr/>
            </p:nvGrpSpPr>
            <p:grpSpPr>
              <a:xfrm>
                <a:off x="3965" y="2944"/>
                <a:ext cx="225" cy="481"/>
                <a:chOff x="3965" y="2944"/>
                <a:chExt cx="225" cy="481"/>
              </a:xfrm>
            </p:grpSpPr>
            <p:sp>
              <p:nvSpPr>
                <p:cNvPr id="887" name="Google Shape;887;p27"/>
                <p:cNvSpPr/>
                <p:nvPr/>
              </p:nvSpPr>
              <p:spPr>
                <a:xfrm>
                  <a:off x="3977" y="2944"/>
                  <a:ext cx="213" cy="4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79833"/>
                      </a:moveTo>
                      <a:lnTo>
                        <a:pt x="40000" y="59875"/>
                      </a:lnTo>
                      <a:lnTo>
                        <a:pt x="0" y="39916"/>
                      </a:lnTo>
                      <a:lnTo>
                        <a:pt x="0" y="0"/>
                      </a:lnTo>
                      <a:lnTo>
                        <a:pt x="119436" y="39916"/>
                      </a:lnTo>
                      <a:lnTo>
                        <a:pt x="119436" y="79833"/>
                      </a:lnTo>
                      <a:lnTo>
                        <a:pt x="0" y="119750"/>
                      </a:lnTo>
                      <a:lnTo>
                        <a:pt x="0" y="79833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8" name="Google Shape;888;p27"/>
                <p:cNvSpPr/>
                <p:nvPr/>
              </p:nvSpPr>
              <p:spPr>
                <a:xfrm rot="5400000">
                  <a:off x="3878" y="3066"/>
                  <a:ext cx="384" cy="2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0475" tIns="44450" rIns="90475" bIns="4445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 b="1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ALU</a:t>
                  </a:r>
                  <a:endParaRPr/>
                </a:p>
              </p:txBody>
            </p:sp>
          </p:grpSp>
          <p:grpSp>
            <p:nvGrpSpPr>
              <p:cNvPr id="889" name="Google Shape;889;p27"/>
              <p:cNvGrpSpPr/>
              <p:nvPr/>
            </p:nvGrpSpPr>
            <p:grpSpPr>
              <a:xfrm>
                <a:off x="3032" y="3040"/>
                <a:ext cx="359" cy="289"/>
                <a:chOff x="3032" y="3040"/>
                <a:chExt cx="359" cy="289"/>
              </a:xfrm>
            </p:grpSpPr>
            <p:sp>
              <p:nvSpPr>
                <p:cNvPr id="890" name="Google Shape;890;p27"/>
                <p:cNvSpPr/>
                <p:nvPr/>
              </p:nvSpPr>
              <p:spPr>
                <a:xfrm>
                  <a:off x="3032" y="3042"/>
                  <a:ext cx="292" cy="2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0475" tIns="44450" rIns="90475" bIns="4445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 b="1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  I$</a:t>
                  </a:r>
                  <a:endParaRPr/>
                </a:p>
              </p:txBody>
            </p:sp>
            <p:grpSp>
              <p:nvGrpSpPr>
                <p:cNvPr id="891" name="Google Shape;891;p27"/>
                <p:cNvGrpSpPr/>
                <p:nvPr/>
              </p:nvGrpSpPr>
              <p:grpSpPr>
                <a:xfrm>
                  <a:off x="3051" y="3040"/>
                  <a:ext cx="340" cy="289"/>
                  <a:chOff x="3051" y="3040"/>
                  <a:chExt cx="340" cy="289"/>
                </a:xfrm>
              </p:grpSpPr>
              <p:sp>
                <p:nvSpPr>
                  <p:cNvPr id="892" name="Google Shape;892;p27"/>
                  <p:cNvSpPr/>
                  <p:nvPr/>
                </p:nvSpPr>
                <p:spPr>
                  <a:xfrm>
                    <a:off x="3051" y="3040"/>
                    <a:ext cx="170" cy="2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000" h="120000" extrusionOk="0">
                        <a:moveTo>
                          <a:pt x="119294" y="0"/>
                        </a:moveTo>
                        <a:lnTo>
                          <a:pt x="0" y="0"/>
                        </a:lnTo>
                        <a:lnTo>
                          <a:pt x="0" y="119584"/>
                        </a:lnTo>
                        <a:lnTo>
                          <a:pt x="119294" y="119584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93" name="Google Shape;893;p27"/>
                  <p:cNvSpPr/>
                  <p:nvPr/>
                </p:nvSpPr>
                <p:spPr>
                  <a:xfrm>
                    <a:off x="3220" y="3040"/>
                    <a:ext cx="171" cy="2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000" h="120000" extrusionOk="0">
                        <a:moveTo>
                          <a:pt x="0" y="0"/>
                        </a:moveTo>
                        <a:lnTo>
                          <a:pt x="119298" y="0"/>
                        </a:lnTo>
                        <a:lnTo>
                          <a:pt x="119298" y="119584"/>
                        </a:lnTo>
                        <a:lnTo>
                          <a:pt x="0" y="119584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894" name="Google Shape;894;p27"/>
              <p:cNvSpPr/>
              <p:nvPr/>
            </p:nvSpPr>
            <p:spPr>
              <a:xfrm>
                <a:off x="3492" y="3047"/>
                <a:ext cx="327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Reg</a:t>
                </a:r>
                <a:endParaRPr/>
              </a:p>
            </p:txBody>
          </p:sp>
          <p:grpSp>
            <p:nvGrpSpPr>
              <p:cNvPr id="895" name="Google Shape;895;p27"/>
              <p:cNvGrpSpPr/>
              <p:nvPr/>
            </p:nvGrpSpPr>
            <p:grpSpPr>
              <a:xfrm>
                <a:off x="3511" y="3040"/>
                <a:ext cx="296" cy="289"/>
                <a:chOff x="3511" y="3040"/>
                <a:chExt cx="296" cy="289"/>
              </a:xfrm>
            </p:grpSpPr>
            <p:sp>
              <p:nvSpPr>
                <p:cNvPr id="896" name="Google Shape;896;p27"/>
                <p:cNvSpPr/>
                <p:nvPr/>
              </p:nvSpPr>
              <p:spPr>
                <a:xfrm>
                  <a:off x="3511" y="3040"/>
                  <a:ext cx="149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119194" y="0"/>
                      </a:moveTo>
                      <a:lnTo>
                        <a:pt x="0" y="0"/>
                      </a:lnTo>
                      <a:lnTo>
                        <a:pt x="0" y="119584"/>
                      </a:lnTo>
                      <a:lnTo>
                        <a:pt x="119194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7" name="Google Shape;897;p27"/>
                <p:cNvSpPr/>
                <p:nvPr/>
              </p:nvSpPr>
              <p:spPr>
                <a:xfrm>
                  <a:off x="3659" y="3040"/>
                  <a:ext cx="148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lnTo>
                        <a:pt x="119189" y="0"/>
                      </a:lnTo>
                      <a:lnTo>
                        <a:pt x="119189" y="119584"/>
                      </a:lnTo>
                      <a:lnTo>
                        <a:pt x="0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898" name="Google Shape;898;p27"/>
              <p:cNvCxnSpPr/>
              <p:nvPr/>
            </p:nvCxnSpPr>
            <p:spPr>
              <a:xfrm>
                <a:off x="3396" y="3184"/>
                <a:ext cx="96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899" name="Google Shape;899;p27"/>
              <p:cNvSpPr/>
              <p:nvPr/>
            </p:nvSpPr>
            <p:spPr>
              <a:xfrm>
                <a:off x="3458" y="3088"/>
                <a:ext cx="48" cy="9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118762"/>
                    </a:moveTo>
                    <a:lnTo>
                      <a:pt x="0" y="0"/>
                    </a:lnTo>
                    <a:lnTo>
                      <a:pt x="117500" y="0"/>
                    </a:lnTo>
                    <a:lnTo>
                      <a:pt x="117500" y="0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900" name="Google Shape;900;p27"/>
              <p:cNvCxnSpPr/>
              <p:nvPr/>
            </p:nvCxnSpPr>
            <p:spPr>
              <a:xfrm>
                <a:off x="3812" y="3088"/>
                <a:ext cx="157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901" name="Google Shape;901;p27"/>
              <p:cNvSpPr/>
              <p:nvPr/>
            </p:nvSpPr>
            <p:spPr>
              <a:xfrm>
                <a:off x="4309" y="3042"/>
                <a:ext cx="334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  D$</a:t>
                </a:r>
                <a:endParaRPr/>
              </a:p>
            </p:txBody>
          </p:sp>
          <p:grpSp>
            <p:nvGrpSpPr>
              <p:cNvPr id="902" name="Google Shape;902;p27"/>
              <p:cNvGrpSpPr/>
              <p:nvPr/>
            </p:nvGrpSpPr>
            <p:grpSpPr>
              <a:xfrm>
                <a:off x="4360" y="3040"/>
                <a:ext cx="325" cy="289"/>
                <a:chOff x="4360" y="3040"/>
                <a:chExt cx="325" cy="289"/>
              </a:xfrm>
            </p:grpSpPr>
            <p:sp>
              <p:nvSpPr>
                <p:cNvPr id="903" name="Google Shape;903;p27"/>
                <p:cNvSpPr/>
                <p:nvPr/>
              </p:nvSpPr>
              <p:spPr>
                <a:xfrm>
                  <a:off x="4360" y="3040"/>
                  <a:ext cx="162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119259" y="0"/>
                      </a:moveTo>
                      <a:lnTo>
                        <a:pt x="0" y="0"/>
                      </a:lnTo>
                      <a:lnTo>
                        <a:pt x="0" y="119584"/>
                      </a:lnTo>
                      <a:lnTo>
                        <a:pt x="119259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4" name="Google Shape;904;p27"/>
                <p:cNvSpPr/>
                <p:nvPr/>
              </p:nvSpPr>
              <p:spPr>
                <a:xfrm>
                  <a:off x="4521" y="3040"/>
                  <a:ext cx="164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lnTo>
                        <a:pt x="119268" y="0"/>
                      </a:lnTo>
                      <a:lnTo>
                        <a:pt x="119268" y="119584"/>
                      </a:lnTo>
                      <a:lnTo>
                        <a:pt x="0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905" name="Google Shape;905;p27"/>
              <p:cNvSpPr/>
              <p:nvPr/>
            </p:nvSpPr>
            <p:spPr>
              <a:xfrm>
                <a:off x="4801" y="3042"/>
                <a:ext cx="327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Reg</a:t>
                </a:r>
                <a:endParaRPr/>
              </a:p>
            </p:txBody>
          </p:sp>
          <p:grpSp>
            <p:nvGrpSpPr>
              <p:cNvPr id="906" name="Google Shape;906;p27"/>
              <p:cNvGrpSpPr/>
              <p:nvPr/>
            </p:nvGrpSpPr>
            <p:grpSpPr>
              <a:xfrm>
                <a:off x="4828" y="3040"/>
                <a:ext cx="284" cy="289"/>
                <a:chOff x="4828" y="3040"/>
                <a:chExt cx="284" cy="289"/>
              </a:xfrm>
            </p:grpSpPr>
            <p:sp>
              <p:nvSpPr>
                <p:cNvPr id="907" name="Google Shape;907;p27"/>
                <p:cNvSpPr/>
                <p:nvPr/>
              </p:nvSpPr>
              <p:spPr>
                <a:xfrm>
                  <a:off x="4828" y="3040"/>
                  <a:ext cx="142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119154" y="0"/>
                      </a:moveTo>
                      <a:lnTo>
                        <a:pt x="0" y="0"/>
                      </a:lnTo>
                      <a:lnTo>
                        <a:pt x="0" y="119584"/>
                      </a:lnTo>
                      <a:lnTo>
                        <a:pt x="119154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8" name="Google Shape;908;p27"/>
                <p:cNvSpPr/>
                <p:nvPr/>
              </p:nvSpPr>
              <p:spPr>
                <a:xfrm>
                  <a:off x="4969" y="3040"/>
                  <a:ext cx="143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lnTo>
                        <a:pt x="119160" y="0"/>
                      </a:lnTo>
                      <a:lnTo>
                        <a:pt x="119160" y="119584"/>
                      </a:lnTo>
                      <a:lnTo>
                        <a:pt x="0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909" name="Google Shape;909;p27"/>
              <p:cNvCxnSpPr/>
              <p:nvPr/>
            </p:nvCxnSpPr>
            <p:spPr>
              <a:xfrm>
                <a:off x="4681" y="3184"/>
                <a:ext cx="139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10" name="Google Shape;910;p27"/>
              <p:cNvCxnSpPr/>
              <p:nvPr/>
            </p:nvCxnSpPr>
            <p:spPr>
              <a:xfrm>
                <a:off x="4197" y="3184"/>
                <a:ext cx="155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911" name="Google Shape;911;p27"/>
              <p:cNvSpPr/>
              <p:nvPr/>
            </p:nvSpPr>
            <p:spPr>
              <a:xfrm>
                <a:off x="4318" y="3184"/>
                <a:ext cx="431" cy="19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0" y="119378"/>
                    </a:lnTo>
                    <a:lnTo>
                      <a:pt x="108863" y="119378"/>
                    </a:lnTo>
                    <a:lnTo>
                      <a:pt x="108863" y="39792"/>
                    </a:lnTo>
                    <a:lnTo>
                      <a:pt x="119721" y="0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912" name="Google Shape;912;p27"/>
              <p:cNvCxnSpPr/>
              <p:nvPr/>
            </p:nvCxnSpPr>
            <p:spPr>
              <a:xfrm>
                <a:off x="3812" y="3280"/>
                <a:ext cx="157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913" name="Google Shape;913;p27"/>
              <p:cNvSpPr/>
              <p:nvPr/>
            </p:nvSpPr>
            <p:spPr>
              <a:xfrm>
                <a:off x="3905" y="3179"/>
                <a:ext cx="337" cy="278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43597"/>
                    </a:moveTo>
                    <a:lnTo>
                      <a:pt x="0" y="119568"/>
                    </a:lnTo>
                    <a:lnTo>
                      <a:pt x="104688" y="119568"/>
                    </a:lnTo>
                    <a:lnTo>
                      <a:pt x="104688" y="38848"/>
                    </a:lnTo>
                    <a:lnTo>
                      <a:pt x="119643" y="0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14" name="Google Shape;914;p27"/>
            <p:cNvSpPr/>
            <p:nvPr/>
          </p:nvSpPr>
          <p:spPr>
            <a:xfrm>
              <a:off x="215" y="876"/>
              <a:ext cx="291" cy="24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/>
            </a:p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/>
            </a:p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/>
            </a:p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/>
            </a:p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endParaRPr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</a:t>
              </a:r>
              <a:endParaRPr/>
            </a:p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endParaRPr/>
            </a:p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/>
            </a:p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/>
            </a:p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endParaRPr/>
            </a:p>
          </p:txBody>
        </p:sp>
        <p:sp>
          <p:nvSpPr>
            <p:cNvPr id="915" name="Google Shape;915;p27"/>
            <p:cNvSpPr/>
            <p:nvPr/>
          </p:nvSpPr>
          <p:spPr>
            <a:xfrm>
              <a:off x="1867" y="551"/>
              <a:ext cx="2168" cy="3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Time (clock cycles)</a:t>
              </a:r>
              <a:endParaRPr/>
            </a:p>
          </p:txBody>
        </p:sp>
      </p:grpSp>
      <p:grpSp>
        <p:nvGrpSpPr>
          <p:cNvPr id="916" name="Google Shape;916;p27"/>
          <p:cNvGrpSpPr/>
          <p:nvPr/>
        </p:nvGrpSpPr>
        <p:grpSpPr>
          <a:xfrm>
            <a:off x="6011999" y="2926080"/>
            <a:ext cx="3020692" cy="1834634"/>
            <a:chOff x="6011999" y="2926080"/>
            <a:chExt cx="3020692" cy="1834634"/>
          </a:xfrm>
        </p:grpSpPr>
        <p:sp>
          <p:nvSpPr>
            <p:cNvPr id="917" name="Google Shape;917;p27"/>
            <p:cNvSpPr txBox="1"/>
            <p:nvPr/>
          </p:nvSpPr>
          <p:spPr>
            <a:xfrm>
              <a:off x="6858000" y="2926080"/>
              <a:ext cx="2174691" cy="110799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Can we read and write to registers simultaneously?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18" name="Google Shape;918;p27"/>
            <p:cNvCxnSpPr/>
            <p:nvPr/>
          </p:nvCxnSpPr>
          <p:spPr>
            <a:xfrm rot="10800000">
              <a:off x="6188870" y="3056411"/>
              <a:ext cx="595314" cy="122238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919" name="Google Shape;919;p27"/>
            <p:cNvCxnSpPr>
              <a:endCxn id="754" idx="7"/>
            </p:cNvCxnSpPr>
            <p:nvPr/>
          </p:nvCxnSpPr>
          <p:spPr>
            <a:xfrm flipH="1">
              <a:off x="6011999" y="3981914"/>
              <a:ext cx="784800" cy="778800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sp>
        <p:nvSpPr>
          <p:cNvPr id="920" name="Google Shape;920;p27"/>
          <p:cNvSpPr/>
          <p:nvPr/>
        </p:nvSpPr>
        <p:spPr>
          <a:xfrm>
            <a:off x="457200" y="1143000"/>
            <a:ext cx="82296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Conflict for use of a resource</a:t>
            </a:r>
            <a:endParaRPr/>
          </a:p>
        </p:txBody>
      </p:sp>
      <p:sp>
        <p:nvSpPr>
          <p:cNvPr id="921" name="Google Shape;921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7/1</a:t>
            </a:r>
            <a:r>
              <a:rPr lang="en-US"/>
              <a:t>2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2" name="Google Shape;922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13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28"/>
          <p:cNvSpPr txBox="1">
            <a:spLocks noGrp="1"/>
          </p:cNvSpPr>
          <p:nvPr>
            <p:ph type="title"/>
          </p:nvPr>
        </p:nvSpPr>
        <p:spPr>
          <a:xfrm>
            <a:off x="457200" y="-18256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lang="en-US" sz="3959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Structural Hazard #</a:t>
            </a:r>
            <a:r>
              <a:rPr lang="en-US" sz="3959"/>
              <a:t>1</a:t>
            </a:r>
            <a:r>
              <a:rPr lang="en-US" sz="3959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: Single Memory</a:t>
            </a:r>
            <a:endParaRPr sz="3959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2" name="Google Shape;932;p28"/>
          <p:cNvSpPr txBox="1">
            <a:spLocks noGrp="1"/>
          </p:cNvSpPr>
          <p:nvPr>
            <p:ph type="body" idx="1"/>
          </p:nvPr>
        </p:nvSpPr>
        <p:spPr>
          <a:xfrm>
            <a:off x="457200" y="710349"/>
            <a:ext cx="8229600" cy="53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Memory is BIG so implemented efficiently (EECS 151)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Physically cannot perform two reads or a read and a write simultaneously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Load/Store requires memory access for data; all code need memory access for the instructions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also a hazard for single-cycle CPU!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Pipelined CPU could solve by </a:t>
            </a:r>
            <a:r>
              <a:rPr lang="en-US" i="1">
                <a:solidFill>
                  <a:srgbClr val="FF0000"/>
                </a:solidFill>
              </a:rPr>
              <a:t>stalling</a:t>
            </a:r>
            <a:r>
              <a:rPr lang="en-US"/>
              <a:t>: </a:t>
            </a:r>
            <a:r>
              <a:rPr lang="en-US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Instruction fetch would have to </a:t>
            </a:r>
            <a:r>
              <a:rPr lang="en-US"/>
              <a:t>wait one</a:t>
            </a:r>
            <a:r>
              <a:rPr lang="en-US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cycle</a:t>
            </a:r>
            <a:r>
              <a:rPr lang="en-US"/>
              <a:t> (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Causes pipeline “</a:t>
            </a:r>
            <a:r>
              <a:rPr lang="en-US" sz="2400" b="0" i="1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bubble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”)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Solution: S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eparate instruction/data memories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3" name="Google Shape;933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4" name="Google Shape;934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7/1</a:t>
            </a:r>
            <a:r>
              <a:rPr lang="en-US"/>
              <a:t>2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5" name="Google Shape;935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13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Instruction and Data Caches</a:t>
            </a:r>
            <a:endParaRPr/>
          </a:p>
        </p:txBody>
      </p:sp>
      <p:sp>
        <p:nvSpPr>
          <p:cNvPr id="942" name="Google Shape;942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pic>
        <p:nvPicPr>
          <p:cNvPr id="943" name="Google Shape;9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250" y="1644980"/>
            <a:ext cx="8158028" cy="4446125"/>
          </a:xfrm>
          <a:prstGeom prst="rect">
            <a:avLst/>
          </a:prstGeom>
          <a:noFill/>
          <a:ln>
            <a:noFill/>
          </a:ln>
        </p:spPr>
      </p:pic>
      <p:sp>
        <p:nvSpPr>
          <p:cNvPr id="944" name="Google Shape;944;p29"/>
          <p:cNvSpPr txBox="1"/>
          <p:nvPr/>
        </p:nvSpPr>
        <p:spPr>
          <a:xfrm>
            <a:off x="1461650" y="6091100"/>
            <a:ext cx="6529200" cy="7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Caches -- small and fast “buffer” memory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30"/>
          <p:cNvSpPr txBox="1">
            <a:spLocks noGrp="1"/>
          </p:cNvSpPr>
          <p:nvPr>
            <p:ph type="title"/>
          </p:nvPr>
        </p:nvSpPr>
        <p:spPr>
          <a:xfrm>
            <a:off x="457200" y="-18256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lang="en-US" sz="3959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Structural Hazard #</a:t>
            </a:r>
            <a:r>
              <a:rPr lang="en-US" sz="3959"/>
              <a:t>1</a:t>
            </a:r>
            <a:r>
              <a:rPr lang="en-US" sz="3959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: Single Memory</a:t>
            </a:r>
            <a:endParaRPr sz="3959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4" name="Google Shape;954;p30"/>
          <p:cNvSpPr txBox="1">
            <a:spLocks noGrp="1"/>
          </p:cNvSpPr>
          <p:nvPr>
            <p:ph type="body" idx="1"/>
          </p:nvPr>
        </p:nvSpPr>
        <p:spPr>
          <a:xfrm>
            <a:off x="457200" y="710349"/>
            <a:ext cx="8229600" cy="53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Memory is BIG so implemented efficiently (EECS 151)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Physically cannot perform two reads or a read and a write simultaneously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Load/Store requires memory access for data; all code need memory access for the instructions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also a hazard for single-cycle CPU!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Pipelined CPU could solve by </a:t>
            </a:r>
            <a:r>
              <a:rPr lang="en-US" i="1">
                <a:solidFill>
                  <a:srgbClr val="FF0000"/>
                </a:solidFill>
              </a:rPr>
              <a:t>stalling</a:t>
            </a:r>
            <a:r>
              <a:rPr lang="en-US"/>
              <a:t>: </a:t>
            </a:r>
            <a:r>
              <a:rPr lang="en-US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Instruction fetch would have to </a:t>
            </a:r>
            <a:r>
              <a:rPr lang="en-US"/>
              <a:t>wait one</a:t>
            </a:r>
            <a:r>
              <a:rPr lang="en-US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cycle</a:t>
            </a:r>
            <a:r>
              <a:rPr lang="en-US"/>
              <a:t> (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Causes pipeline “</a:t>
            </a:r>
            <a:r>
              <a:rPr lang="en-US" sz="2400" b="0" i="1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bubble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”)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Solution: S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eparate instruction/data memories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Separate L1 I$ and L1 D$ take care of this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5" name="Google Shape;955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6" name="Google Shape;956;p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7/1</a:t>
            </a:r>
            <a:r>
              <a:rPr lang="en-US"/>
              <a:t>2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7" name="Google Shape;957;p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13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31"/>
          <p:cNvSpPr txBox="1">
            <a:spLocks noGrp="1"/>
          </p:cNvSpPr>
          <p:nvPr>
            <p:ph type="title"/>
          </p:nvPr>
        </p:nvSpPr>
        <p:spPr>
          <a:xfrm>
            <a:off x="457200" y="-3016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Structural Hazard #</a:t>
            </a:r>
            <a:r>
              <a:rPr lang="en-US"/>
              <a:t>2</a:t>
            </a:r>
            <a:r>
              <a:rPr lang="en-US" sz="4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: Registers</a:t>
            </a:r>
            <a:endParaRPr sz="44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4" name="Google Shape;964;p31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4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Two </a:t>
            </a:r>
            <a:r>
              <a:rPr lang="en-US" i="1"/>
              <a:t>alternate</a:t>
            </a:r>
            <a:r>
              <a:rPr lang="en-US"/>
              <a:t> solutions:</a:t>
            </a:r>
            <a:endParaRPr sz="3200" b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71550" lvl="1" indent="-5143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arenR"/>
            </a:pPr>
            <a:r>
              <a:rPr lang="en-US"/>
              <a:t>Build RegFile with independent read and write ports (what you will do in the project; good for single-stage)</a:t>
            </a:r>
            <a:endParaRPr sz="32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5" name="Google Shape;965;p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6" name="Google Shape;966;p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7/1</a:t>
            </a:r>
            <a:r>
              <a:rPr lang="en-US"/>
              <a:t>2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7" name="Google Shape;967;p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13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pic>
        <p:nvPicPr>
          <p:cNvPr id="974" name="Google Shape;974;p32"/>
          <p:cNvPicPr preferRelativeResize="0"/>
          <p:nvPr/>
        </p:nvPicPr>
        <p:blipFill rotWithShape="1">
          <a:blip r:embed="rId3">
            <a:alphaModFix/>
          </a:blip>
          <a:srcRect b="5410"/>
          <a:stretch/>
        </p:blipFill>
        <p:spPr>
          <a:xfrm>
            <a:off x="0" y="0"/>
            <a:ext cx="9144000" cy="6487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75" name="Google Shape;975;p32"/>
          <p:cNvGraphicFramePr/>
          <p:nvPr/>
        </p:nvGraphicFramePr>
        <p:xfrm>
          <a:off x="395288" y="59825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{90E783DF-76A7-49A0-BAFF-A5A9F95B2CCE}</a:tableStyleId>
              </a:tblPr>
              <a:tblGrid>
                <a:gridCol w="119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5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2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07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Font typeface="Noto Sans Symbols"/>
                        <a:buNone/>
                      </a:pPr>
                      <a:r>
                        <a:rPr lang="en-US" sz="19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Instr</a:t>
                      </a:r>
                      <a:endParaRPr sz="19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Font typeface="Noto Sans Symbols"/>
                        <a:buNone/>
                      </a:pPr>
                      <a:r>
                        <a:rPr lang="en-US" sz="19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Instr fetch</a:t>
                      </a:r>
                      <a:endParaRPr sz="19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Font typeface="Noto Sans Symbols"/>
                        <a:buNone/>
                      </a:pPr>
                      <a:r>
                        <a:rPr lang="en-US" sz="19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Register read</a:t>
                      </a:r>
                      <a:endParaRPr sz="19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Font typeface="Noto Sans Symbols"/>
                        <a:buNone/>
                      </a:pPr>
                      <a:r>
                        <a:rPr lang="en-US" sz="19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ALU op</a:t>
                      </a:r>
                      <a:endParaRPr sz="19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Font typeface="Noto Sans Symbols"/>
                        <a:buNone/>
                      </a:pPr>
                      <a:r>
                        <a:rPr lang="en-US" sz="19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Memory access</a:t>
                      </a:r>
                      <a:endParaRPr sz="19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Font typeface="Noto Sans Symbols"/>
                        <a:buNone/>
                      </a:pPr>
                      <a:r>
                        <a:rPr lang="en-US" sz="19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Register write</a:t>
                      </a:r>
                      <a:endParaRPr sz="19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Font typeface="Noto Sans Symbols"/>
                        <a:buNone/>
                      </a:pPr>
                      <a:r>
                        <a:rPr lang="en-US" sz="19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Total time</a:t>
                      </a:r>
                      <a:endParaRPr sz="19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Font typeface="Noto Sans Symbols"/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lw</a:t>
                      </a:r>
                      <a:endParaRPr sz="1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Font typeface="Noto Sans Symbols"/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200ps</a:t>
                      </a:r>
                      <a:endParaRPr sz="1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Font typeface="Noto Sans Symbols"/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 ps</a:t>
                      </a:r>
                      <a:endParaRPr sz="1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Font typeface="Noto Sans Symbols"/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200ps</a:t>
                      </a:r>
                      <a:endParaRPr sz="1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Font typeface="Noto Sans Symbols"/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200ps</a:t>
                      </a:r>
                      <a:endParaRPr sz="1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Font typeface="Noto Sans Symbols"/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 ps</a:t>
                      </a:r>
                      <a:endParaRPr sz="1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Font typeface="Noto Sans Symbols"/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800ps</a:t>
                      </a:r>
                      <a:endParaRPr sz="1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33"/>
          <p:cNvSpPr txBox="1">
            <a:spLocks noGrp="1"/>
          </p:cNvSpPr>
          <p:nvPr>
            <p:ph type="title"/>
          </p:nvPr>
        </p:nvSpPr>
        <p:spPr>
          <a:xfrm>
            <a:off x="457200" y="-3016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Structural Hazard #</a:t>
            </a:r>
            <a:r>
              <a:rPr lang="en-US"/>
              <a:t>2</a:t>
            </a:r>
            <a:r>
              <a:rPr lang="en-US" sz="4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: Registers</a:t>
            </a:r>
            <a:endParaRPr sz="44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2" name="Google Shape;982;p33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4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Two </a:t>
            </a:r>
            <a:r>
              <a:rPr lang="en-US" i="1"/>
              <a:t>alternate</a:t>
            </a:r>
            <a:r>
              <a:rPr lang="en-US"/>
              <a:t> solutions:</a:t>
            </a:r>
            <a:endParaRPr sz="3200" b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71550" lvl="1" indent="-5143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arenR"/>
            </a:pPr>
            <a:r>
              <a:rPr lang="en-US"/>
              <a:t>Build RegFile with independent read and write ports (what you will do in the project; good for single-stage)</a:t>
            </a:r>
            <a:endParaRPr/>
          </a:p>
          <a:p>
            <a:pPr marL="971550" marR="0" lvl="1" indent="-5143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arenR"/>
            </a:pPr>
            <a:r>
              <a:rPr lang="en-US"/>
              <a:t>Double Pumping: s</a:t>
            </a:r>
            <a:r>
              <a:rPr lang="en-US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plit RegFile access in two</a:t>
            </a:r>
            <a:r>
              <a:rPr lang="en-US"/>
              <a:t>!</a:t>
            </a:r>
            <a:r>
              <a:rPr lang="en-US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/>
              <a:t>Prepare to write</a:t>
            </a:r>
            <a:r>
              <a:rPr lang="en-US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during 1</a:t>
            </a:r>
            <a:r>
              <a:rPr lang="en-US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lang="en-US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half, write on </a:t>
            </a:r>
            <a:r>
              <a:rPr lang="en-US" b="0" i="1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falling</a:t>
            </a:r>
            <a:r>
              <a:rPr lang="en-US" b="0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edge,</a:t>
            </a:r>
            <a:r>
              <a:rPr lang="en-US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/>
              <a:t>r</a:t>
            </a:r>
            <a:r>
              <a:rPr lang="en-US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ead during 2</a:t>
            </a:r>
            <a:r>
              <a:rPr lang="en-US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nd</a:t>
            </a:r>
            <a:r>
              <a:rPr lang="en-US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half of each clock cycle</a:t>
            </a:r>
            <a:endParaRPr/>
          </a:p>
          <a:p>
            <a:pPr marL="1371600" marR="0" lvl="2" indent="-5207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Will save us a cycle later...</a:t>
            </a:r>
            <a:endParaRPr/>
          </a:p>
          <a:p>
            <a:pPr marL="1371600" marR="0" lvl="2" indent="-5207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Possible because RegFile access is </a:t>
            </a: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VERY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fast </a:t>
            </a:r>
            <a:b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(takes less than half the time of ALU stage)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Char char="•"/>
            </a:pPr>
            <a:r>
              <a:rPr lang="en-US" sz="32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Conclusion: </a:t>
            </a:r>
            <a:r>
              <a:rPr lang="en-US" sz="3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Read and Write to registers during same clock cycle is okay</a:t>
            </a:r>
            <a:endParaRPr sz="32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3" name="Google Shape;983;p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4" name="Google Shape;984;p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7/1</a:t>
            </a:r>
            <a:r>
              <a:rPr lang="en-US"/>
              <a:t>2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5" name="Google Shape;985;p3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13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/>
        </p:nvSpPr>
        <p:spPr>
          <a:xfrm>
            <a:off x="0" y="1387066"/>
            <a:ext cx="3421902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Parallel Requests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Assigned to computer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 search “Garcia”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Parallel Threads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Assigned to core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 lookup, ads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Parallel Instructions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1 instruction @ one time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 5 pipelined instructions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Parallel Data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1 data item @ one time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 add of 4 pairs of words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Hardware descriptions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gates functioning in parallel at same time</a:t>
            </a:r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title"/>
          </p:nvPr>
        </p:nvSpPr>
        <p:spPr>
          <a:xfrm>
            <a:off x="457200" y="841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Great Idea #4: Parallelism</a:t>
            </a:r>
            <a:endParaRPr sz="44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7/1</a:t>
            </a:r>
            <a:r>
              <a:rPr lang="en-US"/>
              <a:t>2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13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56766" y="2087862"/>
            <a:ext cx="1023734" cy="709634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6"/>
          <p:cNvSpPr txBox="1"/>
          <p:nvPr/>
        </p:nvSpPr>
        <p:spPr>
          <a:xfrm>
            <a:off x="8106842" y="1538638"/>
            <a:ext cx="787395" cy="544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Smart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Phone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3852978" y="1538944"/>
            <a:ext cx="1305493" cy="766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Warehouse Scale Computer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16" descr="cern-racks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10156" y="1207878"/>
            <a:ext cx="2859651" cy="16676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1" name="Google Shape;121;p16"/>
          <p:cNvCxnSpPr/>
          <p:nvPr/>
        </p:nvCxnSpPr>
        <p:spPr>
          <a:xfrm rot="5400000">
            <a:off x="736707" y="3834054"/>
            <a:ext cx="5250171" cy="1588"/>
          </a:xfrm>
          <a:prstGeom prst="straightConnector1">
            <a:avLst/>
          </a:prstGeom>
          <a:noFill/>
          <a:ln w="152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22" name="Google Shape;122;p16"/>
          <p:cNvSpPr txBox="1"/>
          <p:nvPr/>
        </p:nvSpPr>
        <p:spPr>
          <a:xfrm>
            <a:off x="2559950" y="2275669"/>
            <a:ext cx="1619354" cy="120545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Leverage</a:t>
            </a:r>
            <a:b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Parallelism &amp;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Achieve High</a:t>
            </a:r>
            <a:b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</a:t>
            </a:r>
            <a:endParaRPr sz="20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3" name="Google Shape;123;p16"/>
          <p:cNvGrpSpPr/>
          <p:nvPr/>
        </p:nvGrpSpPr>
        <p:grpSpPr>
          <a:xfrm>
            <a:off x="4206240" y="2875506"/>
            <a:ext cx="4749483" cy="1756109"/>
            <a:chOff x="3657600" y="2875506"/>
            <a:chExt cx="4749483" cy="1756109"/>
          </a:xfrm>
        </p:grpSpPr>
        <p:grpSp>
          <p:nvGrpSpPr>
            <p:cNvPr id="124" name="Google Shape;124;p16"/>
            <p:cNvGrpSpPr/>
            <p:nvPr/>
          </p:nvGrpSpPr>
          <p:grpSpPr>
            <a:xfrm>
              <a:off x="3657600" y="2875506"/>
              <a:ext cx="4749483" cy="1756109"/>
              <a:chOff x="3657600" y="2875506"/>
              <a:chExt cx="4749483" cy="1756109"/>
            </a:xfrm>
          </p:grpSpPr>
          <p:grpSp>
            <p:nvGrpSpPr>
              <p:cNvPr id="125" name="Google Shape;125;p16"/>
              <p:cNvGrpSpPr/>
              <p:nvPr/>
            </p:nvGrpSpPr>
            <p:grpSpPr>
              <a:xfrm>
                <a:off x="3657600" y="2875506"/>
                <a:ext cx="4749483" cy="1756109"/>
                <a:chOff x="3571557" y="2875506"/>
                <a:chExt cx="4749483" cy="1756109"/>
              </a:xfrm>
            </p:grpSpPr>
            <p:pic>
              <p:nvPicPr>
                <p:cNvPr id="126" name="Google Shape;126;p16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/>
                <a:stretch/>
              </p:blipFill>
              <p:spPr>
                <a:xfrm>
                  <a:off x="3571557" y="3108960"/>
                  <a:ext cx="1792390" cy="85688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cxnSp>
              <p:nvCxnSpPr>
                <p:cNvPr id="127" name="Google Shape;127;p16"/>
                <p:cNvCxnSpPr/>
                <p:nvPr/>
              </p:nvCxnSpPr>
              <p:spPr>
                <a:xfrm flipH="1">
                  <a:off x="5394960" y="2875506"/>
                  <a:ext cx="1291358" cy="494237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chemeClr val="accent1"/>
                  </a:solidFill>
                  <a:prstDash val="dash"/>
                  <a:round/>
                  <a:headEnd type="none" w="sm" len="sm"/>
                  <a:tailEnd type="none" w="sm" len="sm"/>
                </a:ln>
                <a:effectLst>
                  <a:outerShdw blurRad="40000" dist="20000" dir="5400000" rotWithShape="0">
                    <a:srgbClr val="000000">
                      <a:alpha val="37647"/>
                    </a:srgbClr>
                  </a:outerShdw>
                </a:effectLst>
              </p:spPr>
            </p:cxnSp>
            <p:cxnSp>
              <p:nvCxnSpPr>
                <p:cNvPr id="128" name="Google Shape;128;p16"/>
                <p:cNvCxnSpPr/>
                <p:nvPr/>
              </p:nvCxnSpPr>
              <p:spPr>
                <a:xfrm>
                  <a:off x="7137717" y="2875506"/>
                  <a:ext cx="1183323" cy="494237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chemeClr val="accent1"/>
                  </a:solidFill>
                  <a:prstDash val="dash"/>
                  <a:round/>
                  <a:headEnd type="none" w="sm" len="sm"/>
                  <a:tailEnd type="none" w="sm" len="sm"/>
                </a:ln>
                <a:effectLst>
                  <a:outerShdw blurRad="40000" dist="20000" dir="5400000" rotWithShape="0">
                    <a:srgbClr val="000000">
                      <a:alpha val="37647"/>
                    </a:srgbClr>
                  </a:outerShdw>
                </a:effectLst>
              </p:spPr>
            </p:cxnSp>
            <p:grpSp>
              <p:nvGrpSpPr>
                <p:cNvPr id="129" name="Google Shape;129;p16"/>
                <p:cNvGrpSpPr/>
                <p:nvPr/>
              </p:nvGrpSpPr>
              <p:grpSpPr>
                <a:xfrm>
                  <a:off x="5394960" y="3369743"/>
                  <a:ext cx="2926080" cy="1261872"/>
                  <a:chOff x="5039367" y="3369743"/>
                  <a:chExt cx="2926080" cy="1261872"/>
                </a:xfrm>
              </p:grpSpPr>
              <p:sp>
                <p:nvSpPr>
                  <p:cNvPr id="130" name="Google Shape;130;p16"/>
                  <p:cNvSpPr/>
                  <p:nvPr/>
                </p:nvSpPr>
                <p:spPr>
                  <a:xfrm>
                    <a:off x="5039367" y="3369743"/>
                    <a:ext cx="2926080" cy="1261872"/>
                  </a:xfrm>
                  <a:prstGeom prst="rect">
                    <a:avLst/>
                  </a:prstGeom>
                  <a:noFill/>
                  <a:ln w="25400" cap="flat" cmpd="sng">
                    <a:solidFill>
                      <a:srgbClr val="4A7DBA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" name="Google Shape;131;p16"/>
                  <p:cNvSpPr/>
                  <p:nvPr/>
                </p:nvSpPr>
                <p:spPr>
                  <a:xfrm>
                    <a:off x="5405127" y="3438144"/>
                    <a:ext cx="731520" cy="314727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rgbClr val="4A7DBA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Core</a:t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2" name="Google Shape;132;p16"/>
                  <p:cNvSpPr/>
                  <p:nvPr/>
                </p:nvSpPr>
                <p:spPr>
                  <a:xfrm>
                    <a:off x="6330725" y="3413668"/>
                    <a:ext cx="343364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…</a:t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3" name="Google Shape;133;p16"/>
                  <p:cNvSpPr/>
                  <p:nvPr/>
                </p:nvSpPr>
                <p:spPr>
                  <a:xfrm>
                    <a:off x="5130807" y="3810000"/>
                    <a:ext cx="2743200" cy="356616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rgbClr val="4A7DBA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Memory</a:t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4" name="Google Shape;134;p16"/>
                  <p:cNvSpPr/>
                  <p:nvPr/>
                </p:nvSpPr>
                <p:spPr>
                  <a:xfrm>
                    <a:off x="5130807" y="4199466"/>
                    <a:ext cx="2743200" cy="3556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rgbClr val="4A7DBA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Input/Output</a:t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135" name="Google Shape;135;p16"/>
              <p:cNvSpPr txBox="1"/>
              <p:nvPr/>
            </p:nvSpPr>
            <p:spPr>
              <a:xfrm>
                <a:off x="6419364" y="3050297"/>
                <a:ext cx="1138838" cy="3194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Computer</a:t>
                </a:r>
                <a:endParaRPr/>
              </a:p>
            </p:txBody>
          </p:sp>
        </p:grpSp>
        <p:sp>
          <p:nvSpPr>
            <p:cNvPr id="136" name="Google Shape;136;p16"/>
            <p:cNvSpPr/>
            <p:nvPr/>
          </p:nvSpPr>
          <p:spPr>
            <a:xfrm>
              <a:off x="7223760" y="3438144"/>
              <a:ext cx="731520" cy="314727"/>
            </a:xfrm>
            <a:prstGeom prst="rect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Core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7" name="Google Shape;137;p16"/>
          <p:cNvSpPr txBox="1"/>
          <p:nvPr/>
        </p:nvSpPr>
        <p:spPr>
          <a:xfrm>
            <a:off x="1869899" y="1062860"/>
            <a:ext cx="317623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       Hardware</a:t>
            </a:r>
            <a:endParaRPr sz="24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8" name="Google Shape;138;p16"/>
          <p:cNvGrpSpPr/>
          <p:nvPr/>
        </p:nvGrpSpPr>
        <p:grpSpPr>
          <a:xfrm>
            <a:off x="3493007" y="3752871"/>
            <a:ext cx="3950208" cy="2391899"/>
            <a:chOff x="4215383" y="3665261"/>
            <a:chExt cx="3950208" cy="2391899"/>
          </a:xfrm>
        </p:grpSpPr>
        <p:grpSp>
          <p:nvGrpSpPr>
            <p:cNvPr id="139" name="Google Shape;139;p16"/>
            <p:cNvGrpSpPr/>
            <p:nvPr/>
          </p:nvGrpSpPr>
          <p:grpSpPr>
            <a:xfrm>
              <a:off x="4215383" y="3665261"/>
              <a:ext cx="3950208" cy="2391899"/>
              <a:chOff x="4215383" y="3665261"/>
              <a:chExt cx="3950208" cy="2391900"/>
            </a:xfrm>
          </p:grpSpPr>
          <p:sp>
            <p:nvSpPr>
              <p:cNvPr id="140" name="Google Shape;140;p16"/>
              <p:cNvSpPr/>
              <p:nvPr/>
            </p:nvSpPr>
            <p:spPr>
              <a:xfrm>
                <a:off x="4297679" y="5625230"/>
                <a:ext cx="3785616" cy="341684"/>
              </a:xfrm>
              <a:prstGeom prst="rect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Cache Memory</a:t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41" name="Google Shape;141;p16"/>
              <p:cNvGrpSpPr/>
              <p:nvPr/>
            </p:nvGrpSpPr>
            <p:grpSpPr>
              <a:xfrm>
                <a:off x="4215383" y="3665261"/>
                <a:ext cx="3950208" cy="2391900"/>
                <a:chOff x="4215383" y="3665261"/>
                <a:chExt cx="3950208" cy="2391900"/>
              </a:xfrm>
            </p:grpSpPr>
            <p:grpSp>
              <p:nvGrpSpPr>
                <p:cNvPr id="142" name="Google Shape;142;p16"/>
                <p:cNvGrpSpPr/>
                <p:nvPr/>
              </p:nvGrpSpPr>
              <p:grpSpPr>
                <a:xfrm>
                  <a:off x="4215383" y="3665261"/>
                  <a:ext cx="3950208" cy="2391900"/>
                  <a:chOff x="4189492" y="3683609"/>
                  <a:chExt cx="3829824" cy="2600062"/>
                </a:xfrm>
              </p:grpSpPr>
              <p:sp>
                <p:nvSpPr>
                  <p:cNvPr id="143" name="Google Shape;143;p16"/>
                  <p:cNvSpPr/>
                  <p:nvPr/>
                </p:nvSpPr>
                <p:spPr>
                  <a:xfrm>
                    <a:off x="4189492" y="4733064"/>
                    <a:ext cx="3829824" cy="1550607"/>
                  </a:xfrm>
                  <a:prstGeom prst="rect">
                    <a:avLst/>
                  </a:prstGeom>
                  <a:noFill/>
                  <a:ln w="25400" cap="flat" cmpd="sng">
                    <a:solidFill>
                      <a:srgbClr val="4A7DBA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144" name="Google Shape;144;p16"/>
                  <p:cNvCxnSpPr/>
                  <p:nvPr/>
                </p:nvCxnSpPr>
                <p:spPr>
                  <a:xfrm flipH="1">
                    <a:off x="4189492" y="3683609"/>
                    <a:ext cx="2828044" cy="1049455"/>
                  </a:xfrm>
                  <a:prstGeom prst="straightConnector1">
                    <a:avLst/>
                  </a:prstGeom>
                  <a:noFill/>
                  <a:ln w="25400" cap="flat" cmpd="sng">
                    <a:solidFill>
                      <a:schemeClr val="accent1"/>
                    </a:solidFill>
                    <a:prstDash val="dash"/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45" name="Google Shape;145;p16"/>
                  <p:cNvCxnSpPr/>
                  <p:nvPr/>
                </p:nvCxnSpPr>
                <p:spPr>
                  <a:xfrm>
                    <a:off x="7721528" y="3716361"/>
                    <a:ext cx="297788" cy="1016703"/>
                  </a:xfrm>
                  <a:prstGeom prst="straightConnector1">
                    <a:avLst/>
                  </a:prstGeom>
                  <a:noFill/>
                  <a:ln w="25400" cap="flat" cmpd="sng">
                    <a:solidFill>
                      <a:schemeClr val="accent1"/>
                    </a:solidFill>
                    <a:prstDash val="dash"/>
                    <a:round/>
                    <a:headEnd type="none" w="sm" len="sm"/>
                    <a:tailEnd type="none" w="sm" len="sm"/>
                  </a:ln>
                </p:spPr>
              </p:cxnSp>
            </p:grpSp>
            <p:sp>
              <p:nvSpPr>
                <p:cNvPr id="146" name="Google Shape;146;p16"/>
                <p:cNvSpPr txBox="1"/>
                <p:nvPr/>
              </p:nvSpPr>
              <p:spPr>
                <a:xfrm>
                  <a:off x="5136348" y="4282790"/>
                  <a:ext cx="64130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Core</a:t>
                  </a:r>
                  <a:endParaRPr sz="180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7" name="Google Shape;147;p16"/>
                <p:cNvSpPr/>
                <p:nvPr/>
              </p:nvSpPr>
              <p:spPr>
                <a:xfrm>
                  <a:off x="4297680" y="4718050"/>
                  <a:ext cx="1828800" cy="8509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0" tIns="45700" rIns="0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Instruction Unit(s)</a:t>
                  </a:r>
                  <a:endParaRPr/>
                </a:p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" name="Google Shape;148;p16"/>
                <p:cNvSpPr/>
                <p:nvPr/>
              </p:nvSpPr>
              <p:spPr>
                <a:xfrm>
                  <a:off x="6181344" y="4718304"/>
                  <a:ext cx="1901952" cy="48895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4A7DBA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Functional</a:t>
                  </a:r>
                  <a:endParaRPr/>
                </a:p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Unit(s)</a:t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pic>
            <p:nvPicPr>
              <p:cNvPr id="149" name="Google Shape;149;p16" descr="600px-Pipeline_5.png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4811762" y="4921249"/>
                <a:ext cx="908064" cy="65467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0" name="Google Shape;150;p16"/>
              <p:cNvSpPr/>
              <p:nvPr/>
            </p:nvSpPr>
            <p:spPr>
              <a:xfrm>
                <a:off x="6181344" y="5257800"/>
                <a:ext cx="475488" cy="310896"/>
              </a:xfrm>
              <a:prstGeom prst="rect">
                <a:avLst/>
              </a:prstGeom>
              <a:noFill/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45700" rIns="0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</a:t>
                </a:r>
                <a:r>
                  <a:rPr lang="en-US" sz="140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r>
                  <a:rPr lang="en-US" sz="1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+B</a:t>
                </a:r>
                <a:r>
                  <a:rPr lang="en-US" sz="140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 sz="1400" baseline="-25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1" name="Google Shape;151;p16"/>
            <p:cNvSpPr/>
            <p:nvPr/>
          </p:nvSpPr>
          <p:spPr>
            <a:xfrm>
              <a:off x="6656832" y="5257800"/>
              <a:ext cx="475488" cy="310896"/>
            </a:xfrm>
            <a:prstGeom prst="rect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r>
                <a:rPr lang="en-US" sz="1400" baseline="-25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r>
                <a:rPr lang="en-US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+B</a:t>
              </a:r>
              <a:r>
                <a:rPr lang="en-US" sz="1400" baseline="-25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40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7132320" y="5257800"/>
              <a:ext cx="475488" cy="310896"/>
            </a:xfrm>
            <a:prstGeom prst="rect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r>
                <a:rPr lang="en-US" sz="1400" baseline="-25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lang="en-US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+B</a:t>
              </a:r>
              <a:r>
                <a:rPr lang="en-US" sz="1400" baseline="-25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40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7607808" y="5257800"/>
              <a:ext cx="475488" cy="310896"/>
            </a:xfrm>
            <a:prstGeom prst="rect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r>
                <a:rPr lang="en-US" sz="1400" baseline="-25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r>
                <a:rPr lang="en-US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+B</a:t>
              </a:r>
              <a:r>
                <a:rPr lang="en-US" sz="1400" baseline="-25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40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" name="Google Shape;154;p16"/>
          <p:cNvGrpSpPr/>
          <p:nvPr/>
        </p:nvGrpSpPr>
        <p:grpSpPr>
          <a:xfrm>
            <a:off x="6876288" y="5345410"/>
            <a:ext cx="2084832" cy="1326788"/>
            <a:chOff x="6876288" y="5345410"/>
            <a:chExt cx="2084832" cy="1326788"/>
          </a:xfrm>
        </p:grpSpPr>
        <p:cxnSp>
          <p:nvCxnSpPr>
            <p:cNvPr id="155" name="Google Shape;155;p16"/>
            <p:cNvCxnSpPr/>
            <p:nvPr/>
          </p:nvCxnSpPr>
          <p:spPr>
            <a:xfrm>
              <a:off x="7351776" y="5345410"/>
              <a:ext cx="1609344" cy="621504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56" name="Google Shape;156;p16"/>
            <p:cNvCxnSpPr/>
            <p:nvPr/>
          </p:nvCxnSpPr>
          <p:spPr>
            <a:xfrm>
              <a:off x="6876288" y="5656305"/>
              <a:ext cx="896112" cy="1000527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dash"/>
              <a:round/>
              <a:headEnd type="none" w="sm" len="sm"/>
              <a:tailEnd type="none" w="sm" len="sm"/>
            </a:ln>
          </p:spPr>
        </p:cxnSp>
        <p:sp>
          <p:nvSpPr>
            <p:cNvPr id="157" name="Google Shape;157;p16"/>
            <p:cNvSpPr txBox="1"/>
            <p:nvPr/>
          </p:nvSpPr>
          <p:spPr>
            <a:xfrm>
              <a:off x="7680960" y="5643860"/>
              <a:ext cx="126335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Logic Gates</a:t>
              </a:r>
              <a:endParaRPr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8" name="Google Shape;158;p16"/>
            <p:cNvGrpSpPr/>
            <p:nvPr/>
          </p:nvGrpSpPr>
          <p:grpSpPr>
            <a:xfrm>
              <a:off x="7772400" y="5952744"/>
              <a:ext cx="1188720" cy="719454"/>
              <a:chOff x="7772400" y="5983724"/>
              <a:chExt cx="1188720" cy="719454"/>
            </a:xfrm>
          </p:grpSpPr>
          <p:pic>
            <p:nvPicPr>
              <p:cNvPr id="159" name="Google Shape;159;p16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7863840" y="5985161"/>
                <a:ext cx="1044389" cy="71801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0" name="Google Shape;160;p16"/>
              <p:cNvSpPr/>
              <p:nvPr/>
            </p:nvSpPr>
            <p:spPr>
              <a:xfrm>
                <a:off x="7772400" y="5983724"/>
                <a:ext cx="1188720" cy="704088"/>
              </a:xfrm>
              <a:prstGeom prst="rect">
                <a:avLst/>
              </a:prstGeom>
              <a:noFill/>
              <a:ln w="25400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</a:t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61" name="Google Shape;161;p16"/>
          <p:cNvSpPr/>
          <p:nvPr/>
        </p:nvSpPr>
        <p:spPr>
          <a:xfrm>
            <a:off x="0" y="3410712"/>
            <a:ext cx="3386667" cy="100584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3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sz="44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1" name="Google Shape;991;p34"/>
          <p:cNvSpPr txBox="1">
            <a:spLocks noGrp="1"/>
          </p:cNvSpPr>
          <p:nvPr>
            <p:ph type="body" idx="1"/>
          </p:nvPr>
        </p:nvSpPr>
        <p:spPr>
          <a:xfrm>
            <a:off x="457198" y="1219199"/>
            <a:ext cx="8229600" cy="4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Structural Hazards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Data Hazards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Forwarding</a:t>
            </a:r>
            <a:endParaRPr sz="32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Administrivia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Hazards (Continued)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Delay Slot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Hazards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Branch and Jump Delay Slots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Branch Prediction</a:t>
            </a:r>
            <a:endParaRPr/>
          </a:p>
        </p:txBody>
      </p:sp>
      <p:sp>
        <p:nvSpPr>
          <p:cNvPr id="992" name="Google Shape;992;p3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3" name="Google Shape;993;p3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7/1</a:t>
            </a:r>
            <a:r>
              <a:rPr lang="en-US"/>
              <a:t>2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4" name="Google Shape;994;p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13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3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2. Data Hazards (1/2)</a:t>
            </a:r>
            <a:endParaRPr/>
          </a:p>
        </p:txBody>
      </p:sp>
      <p:sp>
        <p:nvSpPr>
          <p:cNvPr id="1001" name="Google Shape;1001;p35"/>
          <p:cNvSpPr txBox="1">
            <a:spLocks noGrp="1"/>
          </p:cNvSpPr>
          <p:nvPr>
            <p:ph type="body" idx="1"/>
          </p:nvPr>
        </p:nvSpPr>
        <p:spPr>
          <a:xfrm>
            <a:off x="457200" y="1600199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 the following sequence of instructions:</a:t>
            </a:r>
            <a:endParaRPr/>
          </a:p>
        </p:txBody>
      </p:sp>
      <p:sp>
        <p:nvSpPr>
          <p:cNvPr id="1002" name="Google Shape;1002;p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03" name="Google Shape;1003;p35"/>
          <p:cNvGrpSpPr/>
          <p:nvPr/>
        </p:nvGrpSpPr>
        <p:grpSpPr>
          <a:xfrm>
            <a:off x="1828923" y="2834786"/>
            <a:ext cx="4625976" cy="2776538"/>
            <a:chOff x="709" y="1614"/>
            <a:chExt cx="2914" cy="1749"/>
          </a:xfrm>
        </p:grpSpPr>
        <p:sp>
          <p:nvSpPr>
            <p:cNvPr id="1004" name="Google Shape;1004;p35"/>
            <p:cNvSpPr/>
            <p:nvPr/>
          </p:nvSpPr>
          <p:spPr>
            <a:xfrm>
              <a:off x="709" y="1614"/>
              <a:ext cx="2759" cy="3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add </a:t>
              </a:r>
              <a:r>
                <a:rPr lang="en-US" sz="32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$t0</a:t>
              </a:r>
              <a:r>
                <a:rPr lang="en-US" sz="3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$t1, $t2</a:t>
              </a:r>
              <a:endParaRPr/>
            </a:p>
          </p:txBody>
        </p:sp>
        <p:sp>
          <p:nvSpPr>
            <p:cNvPr id="1005" name="Google Shape;1005;p35"/>
            <p:cNvSpPr/>
            <p:nvPr/>
          </p:nvSpPr>
          <p:spPr>
            <a:xfrm>
              <a:off x="709" y="1960"/>
              <a:ext cx="2759" cy="3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sub $t4, </a:t>
              </a:r>
              <a:r>
                <a:rPr lang="en-US" sz="32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$t0</a:t>
              </a:r>
              <a:r>
                <a:rPr lang="en-US" sz="3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$t3</a:t>
              </a:r>
              <a:endParaRPr/>
            </a:p>
          </p:txBody>
        </p:sp>
        <p:sp>
          <p:nvSpPr>
            <p:cNvPr id="1006" name="Google Shape;1006;p35"/>
            <p:cNvSpPr/>
            <p:nvPr/>
          </p:nvSpPr>
          <p:spPr>
            <a:xfrm>
              <a:off x="709" y="2305"/>
              <a:ext cx="2759" cy="3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and $t5, </a:t>
              </a:r>
              <a:r>
                <a:rPr lang="en-US" sz="32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$t0</a:t>
              </a:r>
              <a:r>
                <a:rPr lang="en-US" sz="3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$t6</a:t>
              </a:r>
              <a:endParaRPr/>
            </a:p>
          </p:txBody>
        </p:sp>
        <p:sp>
          <p:nvSpPr>
            <p:cNvPr id="1007" name="Google Shape;1007;p35"/>
            <p:cNvSpPr/>
            <p:nvPr/>
          </p:nvSpPr>
          <p:spPr>
            <a:xfrm>
              <a:off x="709" y="2651"/>
              <a:ext cx="2759" cy="3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or  $t7, </a:t>
              </a:r>
              <a:r>
                <a:rPr lang="en-US" sz="32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$t0</a:t>
              </a:r>
              <a:r>
                <a:rPr lang="en-US" sz="3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$t8</a:t>
              </a:r>
              <a:endParaRPr/>
            </a:p>
          </p:txBody>
        </p:sp>
        <p:sp>
          <p:nvSpPr>
            <p:cNvPr id="1008" name="Google Shape;1008;p35"/>
            <p:cNvSpPr/>
            <p:nvPr/>
          </p:nvSpPr>
          <p:spPr>
            <a:xfrm>
              <a:off x="709" y="2996"/>
              <a:ext cx="2914" cy="3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xor $t9, </a:t>
              </a:r>
              <a:r>
                <a:rPr lang="en-US" sz="32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$t0</a:t>
              </a:r>
              <a:r>
                <a:rPr lang="en-US" sz="32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 $t10</a:t>
              </a:r>
              <a:endParaRPr/>
            </a:p>
          </p:txBody>
        </p:sp>
      </p:grpSp>
      <p:grpSp>
        <p:nvGrpSpPr>
          <p:cNvPr id="1009" name="Google Shape;1009;p35"/>
          <p:cNvGrpSpPr/>
          <p:nvPr/>
        </p:nvGrpSpPr>
        <p:grpSpPr>
          <a:xfrm>
            <a:off x="2618709" y="5486400"/>
            <a:ext cx="1280160" cy="982206"/>
            <a:chOff x="2618709" y="5486400"/>
            <a:chExt cx="1280160" cy="982206"/>
          </a:xfrm>
        </p:grpSpPr>
        <p:sp>
          <p:nvSpPr>
            <p:cNvPr id="1010" name="Google Shape;1010;p35"/>
            <p:cNvSpPr/>
            <p:nvPr/>
          </p:nvSpPr>
          <p:spPr>
            <a:xfrm rot="-5400000">
              <a:off x="3075909" y="5303520"/>
              <a:ext cx="365760" cy="731520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25400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1" name="Google Shape;1011;p35"/>
            <p:cNvSpPr txBox="1"/>
            <p:nvPr/>
          </p:nvSpPr>
          <p:spPr>
            <a:xfrm>
              <a:off x="2618709" y="5760720"/>
              <a:ext cx="1280160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Stored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during WB</a:t>
              </a:r>
              <a:endParaRPr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2" name="Google Shape;1012;p35"/>
          <p:cNvGrpSpPr/>
          <p:nvPr/>
        </p:nvGrpSpPr>
        <p:grpSpPr>
          <a:xfrm>
            <a:off x="4081749" y="5486400"/>
            <a:ext cx="2194560" cy="982206"/>
            <a:chOff x="4081749" y="5486400"/>
            <a:chExt cx="2194560" cy="982206"/>
          </a:xfrm>
        </p:grpSpPr>
        <p:sp>
          <p:nvSpPr>
            <p:cNvPr id="1013" name="Google Shape;1013;p35"/>
            <p:cNvSpPr/>
            <p:nvPr/>
          </p:nvSpPr>
          <p:spPr>
            <a:xfrm rot="-5400000">
              <a:off x="4996149" y="4572000"/>
              <a:ext cx="365760" cy="2194560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25400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35"/>
            <p:cNvSpPr txBox="1"/>
            <p:nvPr/>
          </p:nvSpPr>
          <p:spPr>
            <a:xfrm>
              <a:off x="4538949" y="5760720"/>
              <a:ext cx="1280160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Read during ID</a:t>
              </a:r>
              <a:endParaRPr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15" name="Google Shape;1015;p3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7/1</a:t>
            </a:r>
            <a:r>
              <a:rPr lang="en-US"/>
              <a:t>2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6" name="Google Shape;1016;p3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13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3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2. Data Hazards (2/2)</a:t>
            </a:r>
            <a:endParaRPr/>
          </a:p>
        </p:txBody>
      </p:sp>
      <p:sp>
        <p:nvSpPr>
          <p:cNvPr id="1023" name="Google Shape;1023;p36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784860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Data-flow </a:t>
            </a:r>
            <a:r>
              <a:rPr lang="en-US" sz="3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backward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time are hazards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4" name="Google Shape;1024;p3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25" name="Google Shape;1025;p36"/>
          <p:cNvGrpSpPr/>
          <p:nvPr/>
        </p:nvGrpSpPr>
        <p:grpSpPr>
          <a:xfrm>
            <a:off x="263772" y="1920240"/>
            <a:ext cx="8801100" cy="4430243"/>
            <a:chOff x="263772" y="1920240"/>
            <a:chExt cx="8801100" cy="4430243"/>
          </a:xfrm>
        </p:grpSpPr>
        <p:sp>
          <p:nvSpPr>
            <p:cNvPr id="1026" name="Google Shape;1026;p36" descr="25%"/>
            <p:cNvSpPr/>
            <p:nvPr/>
          </p:nvSpPr>
          <p:spPr>
            <a:xfrm>
              <a:off x="6734422" y="5620232"/>
              <a:ext cx="234950" cy="4587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189" y="0"/>
                  </a:lnTo>
                  <a:lnTo>
                    <a:pt x="119189" y="119584"/>
                  </a:lnTo>
                  <a:lnTo>
                    <a:pt x="0" y="119584"/>
                  </a:lnTo>
                </a:path>
              </a:pathLst>
            </a:custGeom>
            <a:solidFill>
              <a:srgbClr val="FFFFFF"/>
            </a:solidFill>
            <a:ln w="254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7" name="Google Shape;1027;p36"/>
            <p:cNvGrpSpPr/>
            <p:nvPr/>
          </p:nvGrpSpPr>
          <p:grpSpPr>
            <a:xfrm>
              <a:off x="3667372" y="2468880"/>
              <a:ext cx="4800600" cy="3840480"/>
              <a:chOff x="2245" y="1216"/>
              <a:chExt cx="3024" cy="2592"/>
            </a:xfrm>
          </p:grpSpPr>
          <p:cxnSp>
            <p:nvCxnSpPr>
              <p:cNvPr id="1028" name="Google Shape;1028;p36"/>
              <p:cNvCxnSpPr/>
              <p:nvPr/>
            </p:nvCxnSpPr>
            <p:spPr>
              <a:xfrm>
                <a:off x="2245" y="1216"/>
                <a:ext cx="0" cy="2592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dot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29" name="Google Shape;1029;p36"/>
              <p:cNvCxnSpPr/>
              <p:nvPr/>
            </p:nvCxnSpPr>
            <p:spPr>
              <a:xfrm>
                <a:off x="2677" y="1216"/>
                <a:ext cx="0" cy="2592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dot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30" name="Google Shape;1030;p36"/>
              <p:cNvCxnSpPr/>
              <p:nvPr/>
            </p:nvCxnSpPr>
            <p:spPr>
              <a:xfrm>
                <a:off x="3109" y="1216"/>
                <a:ext cx="0" cy="2592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dot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31" name="Google Shape;1031;p36"/>
              <p:cNvCxnSpPr/>
              <p:nvPr/>
            </p:nvCxnSpPr>
            <p:spPr>
              <a:xfrm>
                <a:off x="3541" y="1216"/>
                <a:ext cx="0" cy="2592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dot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32" name="Google Shape;1032;p36"/>
              <p:cNvCxnSpPr/>
              <p:nvPr/>
            </p:nvCxnSpPr>
            <p:spPr>
              <a:xfrm>
                <a:off x="3973" y="1216"/>
                <a:ext cx="0" cy="2592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dot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33" name="Google Shape;1033;p36"/>
              <p:cNvCxnSpPr/>
              <p:nvPr/>
            </p:nvCxnSpPr>
            <p:spPr>
              <a:xfrm>
                <a:off x="4405" y="1216"/>
                <a:ext cx="0" cy="2592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dot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34" name="Google Shape;1034;p36"/>
              <p:cNvCxnSpPr/>
              <p:nvPr/>
            </p:nvCxnSpPr>
            <p:spPr>
              <a:xfrm>
                <a:off x="4837" y="1216"/>
                <a:ext cx="0" cy="2592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dot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35" name="Google Shape;1035;p36"/>
              <p:cNvCxnSpPr/>
              <p:nvPr/>
            </p:nvCxnSpPr>
            <p:spPr>
              <a:xfrm>
                <a:off x="5269" y="1216"/>
                <a:ext cx="0" cy="2592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dot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036" name="Google Shape;1036;p36"/>
            <p:cNvGrpSpPr/>
            <p:nvPr/>
          </p:nvGrpSpPr>
          <p:grpSpPr>
            <a:xfrm>
              <a:off x="840035" y="3343757"/>
              <a:ext cx="6191250" cy="814388"/>
              <a:chOff x="464" y="1896"/>
              <a:chExt cx="3900" cy="513"/>
            </a:xfrm>
          </p:grpSpPr>
          <p:sp>
            <p:nvSpPr>
              <p:cNvPr id="1037" name="Google Shape;1037;p36" descr="25%"/>
              <p:cNvSpPr/>
              <p:nvPr/>
            </p:nvSpPr>
            <p:spPr>
              <a:xfrm>
                <a:off x="2895" y="1992"/>
                <a:ext cx="148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119189" y="0"/>
                    </a:lnTo>
                    <a:lnTo>
                      <a:pt x="119189" y="119584"/>
                    </a:lnTo>
                    <a:lnTo>
                      <a:pt x="0" y="119584"/>
                    </a:lnTo>
                  </a:path>
                </a:pathLst>
              </a:custGeom>
              <a:solidFill>
                <a:srgbClr val="FFFFFF"/>
              </a:solidFill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8" name="Google Shape;1038;p36"/>
              <p:cNvSpPr/>
              <p:nvPr/>
            </p:nvSpPr>
            <p:spPr>
              <a:xfrm>
                <a:off x="464" y="1993"/>
                <a:ext cx="1462" cy="2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sub $t4,</a:t>
                </a:r>
                <a:r>
                  <a:rPr lang="en-US" sz="2400" b="1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$t0</a:t>
                </a:r>
                <a:r>
                  <a:rPr lang="en-US" sz="24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,$t3</a:t>
                </a:r>
                <a:endParaRPr/>
              </a:p>
            </p:txBody>
          </p:sp>
          <p:grpSp>
            <p:nvGrpSpPr>
              <p:cNvPr id="1039" name="Google Shape;1039;p36"/>
              <p:cNvGrpSpPr/>
              <p:nvPr/>
            </p:nvGrpSpPr>
            <p:grpSpPr>
              <a:xfrm>
                <a:off x="3203" y="1896"/>
                <a:ext cx="223" cy="481"/>
                <a:chOff x="3278" y="1701"/>
                <a:chExt cx="223" cy="481"/>
              </a:xfrm>
            </p:grpSpPr>
            <p:sp>
              <p:nvSpPr>
                <p:cNvPr id="1040" name="Google Shape;1040;p36"/>
                <p:cNvSpPr/>
                <p:nvPr/>
              </p:nvSpPr>
              <p:spPr>
                <a:xfrm>
                  <a:off x="3288" y="1701"/>
                  <a:ext cx="213" cy="4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79833"/>
                      </a:moveTo>
                      <a:lnTo>
                        <a:pt x="40000" y="59875"/>
                      </a:lnTo>
                      <a:lnTo>
                        <a:pt x="0" y="39916"/>
                      </a:lnTo>
                      <a:lnTo>
                        <a:pt x="0" y="0"/>
                      </a:lnTo>
                      <a:lnTo>
                        <a:pt x="119436" y="39916"/>
                      </a:lnTo>
                      <a:lnTo>
                        <a:pt x="119436" y="79833"/>
                      </a:lnTo>
                      <a:lnTo>
                        <a:pt x="0" y="119750"/>
                      </a:lnTo>
                      <a:lnTo>
                        <a:pt x="0" y="79833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1" name="Google Shape;1041;p36"/>
                <p:cNvSpPr/>
                <p:nvPr/>
              </p:nvSpPr>
              <p:spPr>
                <a:xfrm rot="5400000">
                  <a:off x="3191" y="1824"/>
                  <a:ext cx="384" cy="2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0475" tIns="44450" rIns="90475" bIns="4445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 b="1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ALU</a:t>
                  </a:r>
                  <a:endParaRPr/>
                </a:p>
              </p:txBody>
            </p:sp>
          </p:grpSp>
          <p:grpSp>
            <p:nvGrpSpPr>
              <p:cNvPr id="1042" name="Google Shape;1042;p36"/>
              <p:cNvGrpSpPr/>
              <p:nvPr/>
            </p:nvGrpSpPr>
            <p:grpSpPr>
              <a:xfrm>
                <a:off x="2287" y="1992"/>
                <a:ext cx="340" cy="289"/>
                <a:chOff x="2362" y="1797"/>
                <a:chExt cx="340" cy="289"/>
              </a:xfrm>
            </p:grpSpPr>
            <p:sp>
              <p:nvSpPr>
                <p:cNvPr id="1043" name="Google Shape;1043;p36"/>
                <p:cNvSpPr/>
                <p:nvPr/>
              </p:nvSpPr>
              <p:spPr>
                <a:xfrm>
                  <a:off x="2368" y="1799"/>
                  <a:ext cx="228" cy="2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0475" tIns="44450" rIns="90475" bIns="4445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 b="1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I$</a:t>
                  </a:r>
                  <a:endParaRPr/>
                </a:p>
              </p:txBody>
            </p:sp>
            <p:grpSp>
              <p:nvGrpSpPr>
                <p:cNvPr id="1044" name="Google Shape;1044;p36"/>
                <p:cNvGrpSpPr/>
                <p:nvPr/>
              </p:nvGrpSpPr>
              <p:grpSpPr>
                <a:xfrm>
                  <a:off x="2362" y="1797"/>
                  <a:ext cx="340" cy="289"/>
                  <a:chOff x="2362" y="1797"/>
                  <a:chExt cx="340" cy="289"/>
                </a:xfrm>
              </p:grpSpPr>
              <p:sp>
                <p:nvSpPr>
                  <p:cNvPr id="1045" name="Google Shape;1045;p36"/>
                  <p:cNvSpPr/>
                  <p:nvPr/>
                </p:nvSpPr>
                <p:spPr>
                  <a:xfrm>
                    <a:off x="2362" y="1797"/>
                    <a:ext cx="170" cy="2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000" h="120000" extrusionOk="0">
                        <a:moveTo>
                          <a:pt x="119294" y="0"/>
                        </a:moveTo>
                        <a:lnTo>
                          <a:pt x="0" y="0"/>
                        </a:lnTo>
                        <a:lnTo>
                          <a:pt x="0" y="119584"/>
                        </a:lnTo>
                        <a:lnTo>
                          <a:pt x="119294" y="119584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46" name="Google Shape;1046;p36"/>
                  <p:cNvSpPr/>
                  <p:nvPr/>
                </p:nvSpPr>
                <p:spPr>
                  <a:xfrm>
                    <a:off x="2531" y="1797"/>
                    <a:ext cx="171" cy="2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000" h="120000" extrusionOk="0">
                        <a:moveTo>
                          <a:pt x="0" y="0"/>
                        </a:moveTo>
                        <a:lnTo>
                          <a:pt x="119298" y="0"/>
                        </a:lnTo>
                        <a:lnTo>
                          <a:pt x="119298" y="119584"/>
                        </a:lnTo>
                        <a:lnTo>
                          <a:pt x="0" y="119584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1047" name="Google Shape;1047;p36"/>
              <p:cNvSpPr/>
              <p:nvPr/>
            </p:nvSpPr>
            <p:spPr>
              <a:xfrm>
                <a:off x="2728" y="1999"/>
                <a:ext cx="327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Reg</a:t>
                </a:r>
                <a:endParaRPr/>
              </a:p>
            </p:txBody>
          </p:sp>
          <p:sp>
            <p:nvSpPr>
              <p:cNvPr id="1048" name="Google Shape;1048;p36"/>
              <p:cNvSpPr/>
              <p:nvPr/>
            </p:nvSpPr>
            <p:spPr>
              <a:xfrm>
                <a:off x="2747" y="1992"/>
                <a:ext cx="149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9194" y="0"/>
                    </a:moveTo>
                    <a:lnTo>
                      <a:pt x="0" y="0"/>
                    </a:lnTo>
                    <a:lnTo>
                      <a:pt x="0" y="119584"/>
                    </a:lnTo>
                    <a:lnTo>
                      <a:pt x="119194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049" name="Google Shape;1049;p36"/>
              <p:cNvCxnSpPr/>
              <p:nvPr/>
            </p:nvCxnSpPr>
            <p:spPr>
              <a:xfrm>
                <a:off x="2632" y="2136"/>
                <a:ext cx="96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50" name="Google Shape;1050;p36"/>
              <p:cNvSpPr/>
              <p:nvPr/>
            </p:nvSpPr>
            <p:spPr>
              <a:xfrm>
                <a:off x="2694" y="2040"/>
                <a:ext cx="48" cy="9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118762"/>
                    </a:moveTo>
                    <a:lnTo>
                      <a:pt x="0" y="0"/>
                    </a:lnTo>
                    <a:lnTo>
                      <a:pt x="117500" y="0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051" name="Google Shape;1051;p36"/>
              <p:cNvCxnSpPr/>
              <p:nvPr/>
            </p:nvCxnSpPr>
            <p:spPr>
              <a:xfrm>
                <a:off x="3048" y="2040"/>
                <a:ext cx="157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52" name="Google Shape;1052;p36"/>
              <p:cNvSpPr/>
              <p:nvPr/>
            </p:nvSpPr>
            <p:spPr>
              <a:xfrm>
                <a:off x="3545" y="1994"/>
                <a:ext cx="302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 D$</a:t>
                </a:r>
                <a:endParaRPr/>
              </a:p>
            </p:txBody>
          </p:sp>
          <p:grpSp>
            <p:nvGrpSpPr>
              <p:cNvPr id="1053" name="Google Shape;1053;p36"/>
              <p:cNvGrpSpPr/>
              <p:nvPr/>
            </p:nvGrpSpPr>
            <p:grpSpPr>
              <a:xfrm>
                <a:off x="3596" y="1992"/>
                <a:ext cx="325" cy="289"/>
                <a:chOff x="3671" y="1797"/>
                <a:chExt cx="325" cy="289"/>
              </a:xfrm>
            </p:grpSpPr>
            <p:sp>
              <p:nvSpPr>
                <p:cNvPr id="1054" name="Google Shape;1054;p36"/>
                <p:cNvSpPr/>
                <p:nvPr/>
              </p:nvSpPr>
              <p:spPr>
                <a:xfrm>
                  <a:off x="3671" y="1797"/>
                  <a:ext cx="162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119259" y="0"/>
                      </a:moveTo>
                      <a:lnTo>
                        <a:pt x="0" y="0"/>
                      </a:lnTo>
                      <a:lnTo>
                        <a:pt x="0" y="119584"/>
                      </a:lnTo>
                      <a:lnTo>
                        <a:pt x="119259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5" name="Google Shape;1055;p36"/>
                <p:cNvSpPr/>
                <p:nvPr/>
              </p:nvSpPr>
              <p:spPr>
                <a:xfrm>
                  <a:off x="3832" y="1797"/>
                  <a:ext cx="164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lnTo>
                        <a:pt x="119268" y="0"/>
                      </a:lnTo>
                      <a:lnTo>
                        <a:pt x="119268" y="119584"/>
                      </a:lnTo>
                      <a:lnTo>
                        <a:pt x="0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056" name="Google Shape;1056;p36"/>
              <p:cNvSpPr/>
              <p:nvPr/>
            </p:nvSpPr>
            <p:spPr>
              <a:xfrm>
                <a:off x="4037" y="1994"/>
                <a:ext cx="327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Reg</a:t>
                </a:r>
                <a:endParaRPr/>
              </a:p>
            </p:txBody>
          </p:sp>
          <p:grpSp>
            <p:nvGrpSpPr>
              <p:cNvPr id="1057" name="Google Shape;1057;p36"/>
              <p:cNvGrpSpPr/>
              <p:nvPr/>
            </p:nvGrpSpPr>
            <p:grpSpPr>
              <a:xfrm>
                <a:off x="4064" y="1992"/>
                <a:ext cx="284" cy="289"/>
                <a:chOff x="4139" y="1797"/>
                <a:chExt cx="284" cy="289"/>
              </a:xfrm>
            </p:grpSpPr>
            <p:sp>
              <p:nvSpPr>
                <p:cNvPr id="1058" name="Google Shape;1058;p36"/>
                <p:cNvSpPr/>
                <p:nvPr/>
              </p:nvSpPr>
              <p:spPr>
                <a:xfrm>
                  <a:off x="4139" y="1797"/>
                  <a:ext cx="142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119154" y="0"/>
                      </a:moveTo>
                      <a:lnTo>
                        <a:pt x="0" y="0"/>
                      </a:lnTo>
                      <a:lnTo>
                        <a:pt x="0" y="119584"/>
                      </a:lnTo>
                      <a:lnTo>
                        <a:pt x="119154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9" name="Google Shape;1059;p36"/>
                <p:cNvSpPr/>
                <p:nvPr/>
              </p:nvSpPr>
              <p:spPr>
                <a:xfrm>
                  <a:off x="4280" y="1797"/>
                  <a:ext cx="143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lnTo>
                        <a:pt x="119160" y="0"/>
                      </a:lnTo>
                      <a:lnTo>
                        <a:pt x="119160" y="119584"/>
                      </a:lnTo>
                      <a:lnTo>
                        <a:pt x="0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1060" name="Google Shape;1060;p36"/>
              <p:cNvCxnSpPr/>
              <p:nvPr/>
            </p:nvCxnSpPr>
            <p:spPr>
              <a:xfrm>
                <a:off x="3917" y="2136"/>
                <a:ext cx="139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61" name="Google Shape;1061;p36"/>
              <p:cNvCxnSpPr/>
              <p:nvPr/>
            </p:nvCxnSpPr>
            <p:spPr>
              <a:xfrm>
                <a:off x="3433" y="2136"/>
                <a:ext cx="155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62" name="Google Shape;1062;p36"/>
              <p:cNvSpPr/>
              <p:nvPr/>
            </p:nvSpPr>
            <p:spPr>
              <a:xfrm>
                <a:off x="3554" y="2136"/>
                <a:ext cx="431" cy="19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0" y="119378"/>
                    </a:lnTo>
                    <a:lnTo>
                      <a:pt x="108863" y="119378"/>
                    </a:lnTo>
                    <a:lnTo>
                      <a:pt x="108863" y="39792"/>
                    </a:lnTo>
                    <a:lnTo>
                      <a:pt x="119721" y="0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063" name="Google Shape;1063;p36"/>
              <p:cNvCxnSpPr/>
              <p:nvPr/>
            </p:nvCxnSpPr>
            <p:spPr>
              <a:xfrm>
                <a:off x="3048" y="2232"/>
                <a:ext cx="157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64" name="Google Shape;1064;p36"/>
              <p:cNvSpPr/>
              <p:nvPr/>
            </p:nvSpPr>
            <p:spPr>
              <a:xfrm>
                <a:off x="3141" y="2131"/>
                <a:ext cx="337" cy="278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43597"/>
                    </a:moveTo>
                    <a:lnTo>
                      <a:pt x="0" y="119568"/>
                    </a:lnTo>
                    <a:lnTo>
                      <a:pt x="104688" y="119568"/>
                    </a:lnTo>
                    <a:lnTo>
                      <a:pt x="104688" y="38848"/>
                    </a:lnTo>
                    <a:lnTo>
                      <a:pt x="119643" y="0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65" name="Google Shape;1065;p36"/>
            <p:cNvGrpSpPr/>
            <p:nvPr/>
          </p:nvGrpSpPr>
          <p:grpSpPr>
            <a:xfrm>
              <a:off x="814635" y="4054957"/>
              <a:ext cx="6894512" cy="814388"/>
              <a:chOff x="448" y="2344"/>
              <a:chExt cx="4343" cy="513"/>
            </a:xfrm>
          </p:grpSpPr>
          <p:cxnSp>
            <p:nvCxnSpPr>
              <p:cNvPr id="1066" name="Google Shape;1066;p36"/>
              <p:cNvCxnSpPr/>
              <p:nvPr/>
            </p:nvCxnSpPr>
            <p:spPr>
              <a:xfrm>
                <a:off x="3475" y="2488"/>
                <a:ext cx="173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67" name="Google Shape;1067;p36" descr="25%"/>
              <p:cNvSpPr/>
              <p:nvPr/>
            </p:nvSpPr>
            <p:spPr>
              <a:xfrm>
                <a:off x="3322" y="2440"/>
                <a:ext cx="148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119189" y="0"/>
                    </a:lnTo>
                    <a:lnTo>
                      <a:pt x="119189" y="119584"/>
                    </a:lnTo>
                    <a:lnTo>
                      <a:pt x="0" y="119584"/>
                    </a:lnTo>
                  </a:path>
                </a:pathLst>
              </a:custGeom>
              <a:solidFill>
                <a:srgbClr val="FFFFFF"/>
              </a:solidFill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8" name="Google Shape;1068;p36"/>
              <p:cNvSpPr/>
              <p:nvPr/>
            </p:nvSpPr>
            <p:spPr>
              <a:xfrm>
                <a:off x="448" y="2449"/>
                <a:ext cx="1462" cy="2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and $t5,</a:t>
                </a:r>
                <a:r>
                  <a:rPr lang="en-US" sz="2400" b="1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$t0</a:t>
                </a:r>
                <a:r>
                  <a:rPr lang="en-US" sz="24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,$t6</a:t>
                </a:r>
                <a:endParaRPr/>
              </a:p>
            </p:txBody>
          </p:sp>
          <p:sp>
            <p:nvSpPr>
              <p:cNvPr id="1069" name="Google Shape;1069;p36"/>
              <p:cNvSpPr/>
              <p:nvPr/>
            </p:nvSpPr>
            <p:spPr>
              <a:xfrm>
                <a:off x="3981" y="2584"/>
                <a:ext cx="431" cy="19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0" y="119378"/>
                    </a:lnTo>
                    <a:lnTo>
                      <a:pt x="108863" y="119378"/>
                    </a:lnTo>
                    <a:lnTo>
                      <a:pt x="108863" y="39792"/>
                    </a:lnTo>
                    <a:lnTo>
                      <a:pt x="119721" y="0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070" name="Google Shape;1070;p36"/>
              <p:cNvGrpSpPr/>
              <p:nvPr/>
            </p:nvGrpSpPr>
            <p:grpSpPr>
              <a:xfrm>
                <a:off x="3630" y="2344"/>
                <a:ext cx="223" cy="481"/>
                <a:chOff x="3705" y="2149"/>
                <a:chExt cx="223" cy="481"/>
              </a:xfrm>
            </p:grpSpPr>
            <p:sp>
              <p:nvSpPr>
                <p:cNvPr id="1071" name="Google Shape;1071;p36"/>
                <p:cNvSpPr/>
                <p:nvPr/>
              </p:nvSpPr>
              <p:spPr>
                <a:xfrm>
                  <a:off x="3715" y="2149"/>
                  <a:ext cx="213" cy="4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79833"/>
                      </a:moveTo>
                      <a:lnTo>
                        <a:pt x="40000" y="59875"/>
                      </a:lnTo>
                      <a:lnTo>
                        <a:pt x="0" y="39916"/>
                      </a:lnTo>
                      <a:lnTo>
                        <a:pt x="0" y="0"/>
                      </a:lnTo>
                      <a:lnTo>
                        <a:pt x="119436" y="39916"/>
                      </a:lnTo>
                      <a:lnTo>
                        <a:pt x="119436" y="79833"/>
                      </a:lnTo>
                      <a:lnTo>
                        <a:pt x="0" y="119750"/>
                      </a:lnTo>
                      <a:lnTo>
                        <a:pt x="0" y="79833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2" name="Google Shape;1072;p36"/>
                <p:cNvSpPr/>
                <p:nvPr/>
              </p:nvSpPr>
              <p:spPr>
                <a:xfrm rot="5400000">
                  <a:off x="3618" y="2272"/>
                  <a:ext cx="384" cy="2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0475" tIns="44450" rIns="90475" bIns="4445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 b="1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ALU</a:t>
                  </a:r>
                  <a:endParaRPr/>
                </a:p>
              </p:txBody>
            </p:sp>
          </p:grpSp>
          <p:grpSp>
            <p:nvGrpSpPr>
              <p:cNvPr id="1073" name="Google Shape;1073;p36"/>
              <p:cNvGrpSpPr/>
              <p:nvPr/>
            </p:nvGrpSpPr>
            <p:grpSpPr>
              <a:xfrm>
                <a:off x="2714" y="2440"/>
                <a:ext cx="340" cy="289"/>
                <a:chOff x="2789" y="2245"/>
                <a:chExt cx="340" cy="289"/>
              </a:xfrm>
            </p:grpSpPr>
            <p:sp>
              <p:nvSpPr>
                <p:cNvPr id="1074" name="Google Shape;1074;p36"/>
                <p:cNvSpPr/>
                <p:nvPr/>
              </p:nvSpPr>
              <p:spPr>
                <a:xfrm>
                  <a:off x="2795" y="2247"/>
                  <a:ext cx="228" cy="2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0475" tIns="44450" rIns="90475" bIns="4445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 b="1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I$</a:t>
                  </a:r>
                  <a:endParaRPr/>
                </a:p>
              </p:txBody>
            </p:sp>
            <p:grpSp>
              <p:nvGrpSpPr>
                <p:cNvPr id="1075" name="Google Shape;1075;p36"/>
                <p:cNvGrpSpPr/>
                <p:nvPr/>
              </p:nvGrpSpPr>
              <p:grpSpPr>
                <a:xfrm>
                  <a:off x="2789" y="2245"/>
                  <a:ext cx="340" cy="289"/>
                  <a:chOff x="2789" y="2245"/>
                  <a:chExt cx="340" cy="289"/>
                </a:xfrm>
              </p:grpSpPr>
              <p:sp>
                <p:nvSpPr>
                  <p:cNvPr id="1076" name="Google Shape;1076;p36"/>
                  <p:cNvSpPr/>
                  <p:nvPr/>
                </p:nvSpPr>
                <p:spPr>
                  <a:xfrm>
                    <a:off x="2789" y="2245"/>
                    <a:ext cx="170" cy="2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000" h="120000" extrusionOk="0">
                        <a:moveTo>
                          <a:pt x="119294" y="0"/>
                        </a:moveTo>
                        <a:lnTo>
                          <a:pt x="0" y="0"/>
                        </a:lnTo>
                        <a:lnTo>
                          <a:pt x="0" y="119584"/>
                        </a:lnTo>
                        <a:lnTo>
                          <a:pt x="119294" y="119584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77" name="Google Shape;1077;p36"/>
                  <p:cNvSpPr/>
                  <p:nvPr/>
                </p:nvSpPr>
                <p:spPr>
                  <a:xfrm>
                    <a:off x="2958" y="2245"/>
                    <a:ext cx="171" cy="2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000" h="120000" extrusionOk="0">
                        <a:moveTo>
                          <a:pt x="0" y="0"/>
                        </a:moveTo>
                        <a:lnTo>
                          <a:pt x="119298" y="0"/>
                        </a:lnTo>
                        <a:lnTo>
                          <a:pt x="119298" y="119584"/>
                        </a:lnTo>
                        <a:lnTo>
                          <a:pt x="0" y="119584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1078" name="Google Shape;1078;p36"/>
              <p:cNvSpPr/>
              <p:nvPr/>
            </p:nvSpPr>
            <p:spPr>
              <a:xfrm>
                <a:off x="3155" y="2447"/>
                <a:ext cx="327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Reg</a:t>
                </a:r>
                <a:endParaRPr/>
              </a:p>
            </p:txBody>
          </p:sp>
          <p:sp>
            <p:nvSpPr>
              <p:cNvPr id="1079" name="Google Shape;1079;p36"/>
              <p:cNvSpPr/>
              <p:nvPr/>
            </p:nvSpPr>
            <p:spPr>
              <a:xfrm>
                <a:off x="3174" y="2440"/>
                <a:ext cx="149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9194" y="0"/>
                    </a:moveTo>
                    <a:lnTo>
                      <a:pt x="0" y="0"/>
                    </a:lnTo>
                    <a:lnTo>
                      <a:pt x="0" y="119584"/>
                    </a:lnTo>
                    <a:lnTo>
                      <a:pt x="119194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080" name="Google Shape;1080;p36"/>
              <p:cNvCxnSpPr/>
              <p:nvPr/>
            </p:nvCxnSpPr>
            <p:spPr>
              <a:xfrm>
                <a:off x="3059" y="2584"/>
                <a:ext cx="96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81" name="Google Shape;1081;p36"/>
              <p:cNvSpPr/>
              <p:nvPr/>
            </p:nvSpPr>
            <p:spPr>
              <a:xfrm>
                <a:off x="3121" y="2488"/>
                <a:ext cx="48" cy="9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118762"/>
                    </a:moveTo>
                    <a:lnTo>
                      <a:pt x="0" y="0"/>
                    </a:lnTo>
                    <a:lnTo>
                      <a:pt x="117500" y="0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2" name="Google Shape;1082;p36"/>
              <p:cNvSpPr/>
              <p:nvPr/>
            </p:nvSpPr>
            <p:spPr>
              <a:xfrm>
                <a:off x="3972" y="2442"/>
                <a:ext cx="302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 D$</a:t>
                </a:r>
                <a:endParaRPr/>
              </a:p>
            </p:txBody>
          </p:sp>
          <p:grpSp>
            <p:nvGrpSpPr>
              <p:cNvPr id="1083" name="Google Shape;1083;p36"/>
              <p:cNvGrpSpPr/>
              <p:nvPr/>
            </p:nvGrpSpPr>
            <p:grpSpPr>
              <a:xfrm>
                <a:off x="4023" y="2440"/>
                <a:ext cx="325" cy="289"/>
                <a:chOff x="4098" y="2245"/>
                <a:chExt cx="325" cy="289"/>
              </a:xfrm>
            </p:grpSpPr>
            <p:sp>
              <p:nvSpPr>
                <p:cNvPr id="1084" name="Google Shape;1084;p36"/>
                <p:cNvSpPr/>
                <p:nvPr/>
              </p:nvSpPr>
              <p:spPr>
                <a:xfrm>
                  <a:off x="4098" y="2245"/>
                  <a:ext cx="162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119259" y="0"/>
                      </a:moveTo>
                      <a:lnTo>
                        <a:pt x="0" y="0"/>
                      </a:lnTo>
                      <a:lnTo>
                        <a:pt x="0" y="119584"/>
                      </a:lnTo>
                      <a:lnTo>
                        <a:pt x="119259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5" name="Google Shape;1085;p36"/>
                <p:cNvSpPr/>
                <p:nvPr/>
              </p:nvSpPr>
              <p:spPr>
                <a:xfrm>
                  <a:off x="4259" y="2245"/>
                  <a:ext cx="164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lnTo>
                        <a:pt x="119268" y="0"/>
                      </a:lnTo>
                      <a:lnTo>
                        <a:pt x="119268" y="119584"/>
                      </a:lnTo>
                      <a:lnTo>
                        <a:pt x="0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086" name="Google Shape;1086;p36"/>
              <p:cNvSpPr/>
              <p:nvPr/>
            </p:nvSpPr>
            <p:spPr>
              <a:xfrm>
                <a:off x="4464" y="2442"/>
                <a:ext cx="327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Reg</a:t>
                </a:r>
                <a:endParaRPr/>
              </a:p>
            </p:txBody>
          </p:sp>
          <p:grpSp>
            <p:nvGrpSpPr>
              <p:cNvPr id="1087" name="Google Shape;1087;p36"/>
              <p:cNvGrpSpPr/>
              <p:nvPr/>
            </p:nvGrpSpPr>
            <p:grpSpPr>
              <a:xfrm>
                <a:off x="4491" y="2440"/>
                <a:ext cx="284" cy="289"/>
                <a:chOff x="4566" y="2245"/>
                <a:chExt cx="284" cy="289"/>
              </a:xfrm>
            </p:grpSpPr>
            <p:sp>
              <p:nvSpPr>
                <p:cNvPr id="1088" name="Google Shape;1088;p36"/>
                <p:cNvSpPr/>
                <p:nvPr/>
              </p:nvSpPr>
              <p:spPr>
                <a:xfrm>
                  <a:off x="4566" y="2245"/>
                  <a:ext cx="142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119154" y="0"/>
                      </a:moveTo>
                      <a:lnTo>
                        <a:pt x="0" y="0"/>
                      </a:lnTo>
                      <a:lnTo>
                        <a:pt x="0" y="119584"/>
                      </a:lnTo>
                      <a:lnTo>
                        <a:pt x="119154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9" name="Google Shape;1089;p36"/>
                <p:cNvSpPr/>
                <p:nvPr/>
              </p:nvSpPr>
              <p:spPr>
                <a:xfrm>
                  <a:off x="4707" y="2245"/>
                  <a:ext cx="143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lnTo>
                        <a:pt x="119160" y="0"/>
                      </a:lnTo>
                      <a:lnTo>
                        <a:pt x="119160" y="119584"/>
                      </a:lnTo>
                      <a:lnTo>
                        <a:pt x="0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1090" name="Google Shape;1090;p36"/>
              <p:cNvCxnSpPr/>
              <p:nvPr/>
            </p:nvCxnSpPr>
            <p:spPr>
              <a:xfrm>
                <a:off x="4344" y="2584"/>
                <a:ext cx="139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91" name="Google Shape;1091;p36"/>
              <p:cNvCxnSpPr/>
              <p:nvPr/>
            </p:nvCxnSpPr>
            <p:spPr>
              <a:xfrm>
                <a:off x="3860" y="2584"/>
                <a:ext cx="155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92" name="Google Shape;1092;p36"/>
              <p:cNvCxnSpPr/>
              <p:nvPr/>
            </p:nvCxnSpPr>
            <p:spPr>
              <a:xfrm>
                <a:off x="3475" y="2680"/>
                <a:ext cx="157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93" name="Google Shape;1093;p36"/>
              <p:cNvSpPr/>
              <p:nvPr/>
            </p:nvSpPr>
            <p:spPr>
              <a:xfrm>
                <a:off x="3568" y="2579"/>
                <a:ext cx="337" cy="278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43597"/>
                    </a:moveTo>
                    <a:lnTo>
                      <a:pt x="0" y="119568"/>
                    </a:lnTo>
                    <a:lnTo>
                      <a:pt x="104688" y="119568"/>
                    </a:lnTo>
                    <a:lnTo>
                      <a:pt x="104688" y="38848"/>
                    </a:lnTo>
                    <a:lnTo>
                      <a:pt x="119643" y="0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94" name="Google Shape;1094;p36"/>
            <p:cNvGrpSpPr/>
            <p:nvPr/>
          </p:nvGrpSpPr>
          <p:grpSpPr>
            <a:xfrm>
              <a:off x="789235" y="4766157"/>
              <a:ext cx="7597775" cy="814388"/>
              <a:chOff x="432" y="2792"/>
              <a:chExt cx="4786" cy="513"/>
            </a:xfrm>
          </p:grpSpPr>
          <p:cxnSp>
            <p:nvCxnSpPr>
              <p:cNvPr id="1095" name="Google Shape;1095;p36"/>
              <p:cNvCxnSpPr/>
              <p:nvPr/>
            </p:nvCxnSpPr>
            <p:spPr>
              <a:xfrm>
                <a:off x="3902" y="2936"/>
                <a:ext cx="157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96" name="Google Shape;1096;p36" descr="25%"/>
              <p:cNvSpPr/>
              <p:nvPr/>
            </p:nvSpPr>
            <p:spPr>
              <a:xfrm>
                <a:off x="3749" y="2888"/>
                <a:ext cx="148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119189" y="0"/>
                    </a:lnTo>
                    <a:lnTo>
                      <a:pt x="119189" y="119584"/>
                    </a:lnTo>
                    <a:lnTo>
                      <a:pt x="0" y="119584"/>
                    </a:lnTo>
                  </a:path>
                </a:pathLst>
              </a:custGeom>
              <a:solidFill>
                <a:srgbClr val="FFFFFF"/>
              </a:solidFill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7" name="Google Shape;1097;p36"/>
              <p:cNvSpPr/>
              <p:nvPr/>
            </p:nvSpPr>
            <p:spPr>
              <a:xfrm>
                <a:off x="432" y="2905"/>
                <a:ext cx="1472" cy="2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or   $t7,</a:t>
                </a:r>
                <a:r>
                  <a:rPr lang="en-US" sz="2400" b="1">
                    <a:solidFill>
                      <a:srgbClr val="00FF00"/>
                    </a:solidFill>
                    <a:latin typeface="Arial"/>
                    <a:ea typeface="Arial"/>
                    <a:cs typeface="Arial"/>
                    <a:sym typeface="Arial"/>
                  </a:rPr>
                  <a:t>$t0</a:t>
                </a:r>
                <a:r>
                  <a:rPr lang="en-US" sz="24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,$t8</a:t>
                </a:r>
                <a:endParaRPr/>
              </a:p>
            </p:txBody>
          </p:sp>
          <p:sp>
            <p:nvSpPr>
              <p:cNvPr id="1098" name="Google Shape;1098;p36"/>
              <p:cNvSpPr/>
              <p:nvPr/>
            </p:nvSpPr>
            <p:spPr>
              <a:xfrm>
                <a:off x="4067" y="2792"/>
                <a:ext cx="213" cy="481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79833"/>
                    </a:moveTo>
                    <a:lnTo>
                      <a:pt x="40000" y="59875"/>
                    </a:lnTo>
                    <a:lnTo>
                      <a:pt x="0" y="39916"/>
                    </a:lnTo>
                    <a:lnTo>
                      <a:pt x="0" y="0"/>
                    </a:lnTo>
                    <a:lnTo>
                      <a:pt x="119436" y="39916"/>
                    </a:lnTo>
                    <a:lnTo>
                      <a:pt x="119436" y="79833"/>
                    </a:lnTo>
                    <a:lnTo>
                      <a:pt x="0" y="119750"/>
                    </a:lnTo>
                    <a:lnTo>
                      <a:pt x="0" y="79833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9" name="Google Shape;1099;p36"/>
              <p:cNvSpPr/>
              <p:nvPr/>
            </p:nvSpPr>
            <p:spPr>
              <a:xfrm>
                <a:off x="4408" y="3032"/>
                <a:ext cx="431" cy="19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0" y="119378"/>
                    </a:lnTo>
                    <a:lnTo>
                      <a:pt x="108863" y="119378"/>
                    </a:lnTo>
                    <a:lnTo>
                      <a:pt x="108863" y="39792"/>
                    </a:lnTo>
                    <a:lnTo>
                      <a:pt x="119721" y="0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0" name="Google Shape;1100;p36"/>
              <p:cNvSpPr/>
              <p:nvPr/>
            </p:nvSpPr>
            <p:spPr>
              <a:xfrm>
                <a:off x="3141" y="2888"/>
                <a:ext cx="170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9294" y="0"/>
                    </a:moveTo>
                    <a:lnTo>
                      <a:pt x="0" y="0"/>
                    </a:lnTo>
                    <a:lnTo>
                      <a:pt x="0" y="119584"/>
                    </a:lnTo>
                    <a:lnTo>
                      <a:pt x="119294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1" name="Google Shape;1101;p36"/>
              <p:cNvSpPr/>
              <p:nvPr/>
            </p:nvSpPr>
            <p:spPr>
              <a:xfrm>
                <a:off x="3310" y="2888"/>
                <a:ext cx="171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119298" y="0"/>
                    </a:lnTo>
                    <a:lnTo>
                      <a:pt x="119298" y="119584"/>
                    </a:lnTo>
                    <a:lnTo>
                      <a:pt x="0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2" name="Google Shape;1102;p36"/>
              <p:cNvSpPr/>
              <p:nvPr/>
            </p:nvSpPr>
            <p:spPr>
              <a:xfrm>
                <a:off x="3122" y="2890"/>
                <a:ext cx="228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I$</a:t>
                </a:r>
                <a:endParaRPr/>
              </a:p>
            </p:txBody>
          </p:sp>
          <p:sp>
            <p:nvSpPr>
              <p:cNvPr id="1103" name="Google Shape;1103;p36"/>
              <p:cNvSpPr/>
              <p:nvPr/>
            </p:nvSpPr>
            <p:spPr>
              <a:xfrm rot="5400000">
                <a:off x="3970" y="2915"/>
                <a:ext cx="384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ALU</a:t>
                </a:r>
                <a:endParaRPr/>
              </a:p>
            </p:txBody>
          </p:sp>
          <p:sp>
            <p:nvSpPr>
              <p:cNvPr id="1104" name="Google Shape;1104;p36"/>
              <p:cNvSpPr/>
              <p:nvPr/>
            </p:nvSpPr>
            <p:spPr>
              <a:xfrm>
                <a:off x="3582" y="2895"/>
                <a:ext cx="327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Reg</a:t>
                </a:r>
                <a:endParaRPr/>
              </a:p>
            </p:txBody>
          </p:sp>
          <p:sp>
            <p:nvSpPr>
              <p:cNvPr id="1105" name="Google Shape;1105;p36"/>
              <p:cNvSpPr/>
              <p:nvPr/>
            </p:nvSpPr>
            <p:spPr>
              <a:xfrm>
                <a:off x="3601" y="2888"/>
                <a:ext cx="149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9194" y="0"/>
                    </a:moveTo>
                    <a:lnTo>
                      <a:pt x="0" y="0"/>
                    </a:lnTo>
                    <a:lnTo>
                      <a:pt x="0" y="119584"/>
                    </a:lnTo>
                    <a:lnTo>
                      <a:pt x="119194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106" name="Google Shape;1106;p36"/>
              <p:cNvCxnSpPr/>
              <p:nvPr/>
            </p:nvCxnSpPr>
            <p:spPr>
              <a:xfrm>
                <a:off x="3486" y="3032"/>
                <a:ext cx="96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107" name="Google Shape;1107;p36"/>
              <p:cNvSpPr/>
              <p:nvPr/>
            </p:nvSpPr>
            <p:spPr>
              <a:xfrm>
                <a:off x="3548" y="2936"/>
                <a:ext cx="48" cy="9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118762"/>
                    </a:moveTo>
                    <a:lnTo>
                      <a:pt x="0" y="0"/>
                    </a:lnTo>
                    <a:lnTo>
                      <a:pt x="117500" y="0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8" name="Google Shape;1108;p36"/>
              <p:cNvSpPr/>
              <p:nvPr/>
            </p:nvSpPr>
            <p:spPr>
              <a:xfrm>
                <a:off x="4399" y="2890"/>
                <a:ext cx="302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 D$</a:t>
                </a:r>
                <a:endParaRPr/>
              </a:p>
            </p:txBody>
          </p:sp>
          <p:sp>
            <p:nvSpPr>
              <p:cNvPr id="1109" name="Google Shape;1109;p36"/>
              <p:cNvSpPr/>
              <p:nvPr/>
            </p:nvSpPr>
            <p:spPr>
              <a:xfrm>
                <a:off x="4450" y="2888"/>
                <a:ext cx="162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9259" y="0"/>
                    </a:moveTo>
                    <a:lnTo>
                      <a:pt x="0" y="0"/>
                    </a:lnTo>
                    <a:lnTo>
                      <a:pt x="0" y="119584"/>
                    </a:lnTo>
                    <a:lnTo>
                      <a:pt x="119259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0" name="Google Shape;1110;p36"/>
              <p:cNvSpPr/>
              <p:nvPr/>
            </p:nvSpPr>
            <p:spPr>
              <a:xfrm>
                <a:off x="4611" y="2888"/>
                <a:ext cx="164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119268" y="0"/>
                    </a:lnTo>
                    <a:lnTo>
                      <a:pt x="119268" y="119584"/>
                    </a:lnTo>
                    <a:lnTo>
                      <a:pt x="0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1" name="Google Shape;1111;p36"/>
              <p:cNvSpPr/>
              <p:nvPr/>
            </p:nvSpPr>
            <p:spPr>
              <a:xfrm>
                <a:off x="4891" y="2890"/>
                <a:ext cx="327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Reg</a:t>
                </a:r>
                <a:endParaRPr/>
              </a:p>
            </p:txBody>
          </p:sp>
          <p:sp>
            <p:nvSpPr>
              <p:cNvPr id="1112" name="Google Shape;1112;p36"/>
              <p:cNvSpPr/>
              <p:nvPr/>
            </p:nvSpPr>
            <p:spPr>
              <a:xfrm>
                <a:off x="4918" y="2888"/>
                <a:ext cx="142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9154" y="0"/>
                    </a:moveTo>
                    <a:lnTo>
                      <a:pt x="0" y="0"/>
                    </a:lnTo>
                    <a:lnTo>
                      <a:pt x="0" y="119584"/>
                    </a:lnTo>
                    <a:lnTo>
                      <a:pt x="119154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3" name="Google Shape;1113;p36"/>
              <p:cNvSpPr/>
              <p:nvPr/>
            </p:nvSpPr>
            <p:spPr>
              <a:xfrm>
                <a:off x="5059" y="2888"/>
                <a:ext cx="143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119160" y="0"/>
                    </a:lnTo>
                    <a:lnTo>
                      <a:pt x="119160" y="119584"/>
                    </a:lnTo>
                    <a:lnTo>
                      <a:pt x="0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114" name="Google Shape;1114;p36"/>
              <p:cNvCxnSpPr/>
              <p:nvPr/>
            </p:nvCxnSpPr>
            <p:spPr>
              <a:xfrm>
                <a:off x="4771" y="3032"/>
                <a:ext cx="139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15" name="Google Shape;1115;p36"/>
              <p:cNvCxnSpPr/>
              <p:nvPr/>
            </p:nvCxnSpPr>
            <p:spPr>
              <a:xfrm>
                <a:off x="4287" y="3032"/>
                <a:ext cx="155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16" name="Google Shape;1116;p36"/>
              <p:cNvCxnSpPr/>
              <p:nvPr/>
            </p:nvCxnSpPr>
            <p:spPr>
              <a:xfrm>
                <a:off x="3902" y="3128"/>
                <a:ext cx="157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117" name="Google Shape;1117;p36"/>
              <p:cNvSpPr/>
              <p:nvPr/>
            </p:nvSpPr>
            <p:spPr>
              <a:xfrm>
                <a:off x="3995" y="3027"/>
                <a:ext cx="337" cy="278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43597"/>
                    </a:moveTo>
                    <a:lnTo>
                      <a:pt x="0" y="119568"/>
                    </a:lnTo>
                    <a:lnTo>
                      <a:pt x="104688" y="119568"/>
                    </a:lnTo>
                    <a:lnTo>
                      <a:pt x="104688" y="38848"/>
                    </a:lnTo>
                    <a:lnTo>
                      <a:pt x="119643" y="0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18" name="Google Shape;1118;p36"/>
            <p:cNvGrpSpPr/>
            <p:nvPr/>
          </p:nvGrpSpPr>
          <p:grpSpPr>
            <a:xfrm>
              <a:off x="814635" y="5477357"/>
              <a:ext cx="8250237" cy="814388"/>
              <a:chOff x="448" y="3240"/>
              <a:chExt cx="5197" cy="513"/>
            </a:xfrm>
          </p:grpSpPr>
          <p:sp>
            <p:nvSpPr>
              <p:cNvPr id="1119" name="Google Shape;1119;p36"/>
              <p:cNvSpPr/>
              <p:nvPr/>
            </p:nvSpPr>
            <p:spPr>
              <a:xfrm>
                <a:off x="448" y="3361"/>
                <a:ext cx="1527" cy="2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xor $t9,</a:t>
                </a:r>
                <a:r>
                  <a:rPr lang="en-US" sz="2400" b="1">
                    <a:solidFill>
                      <a:schemeClr val="accent1"/>
                    </a:solidFill>
                    <a:latin typeface="Arial"/>
                    <a:ea typeface="Arial"/>
                    <a:cs typeface="Arial"/>
                    <a:sym typeface="Arial"/>
                  </a:rPr>
                  <a:t>$t0</a:t>
                </a:r>
                <a:r>
                  <a:rPr lang="en-US" sz="24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,$t10</a:t>
                </a:r>
                <a:endParaRPr/>
              </a:p>
            </p:txBody>
          </p:sp>
          <p:grpSp>
            <p:nvGrpSpPr>
              <p:cNvPr id="1120" name="Google Shape;1120;p36"/>
              <p:cNvGrpSpPr/>
              <p:nvPr/>
            </p:nvGrpSpPr>
            <p:grpSpPr>
              <a:xfrm>
                <a:off x="3568" y="3240"/>
                <a:ext cx="2077" cy="513"/>
                <a:chOff x="3643" y="3045"/>
                <a:chExt cx="2077" cy="513"/>
              </a:xfrm>
            </p:grpSpPr>
            <p:grpSp>
              <p:nvGrpSpPr>
                <p:cNvPr id="1121" name="Google Shape;1121;p36"/>
                <p:cNvGrpSpPr/>
                <p:nvPr/>
              </p:nvGrpSpPr>
              <p:grpSpPr>
                <a:xfrm>
                  <a:off x="4559" y="3045"/>
                  <a:ext cx="223" cy="481"/>
                  <a:chOff x="4559" y="3045"/>
                  <a:chExt cx="223" cy="481"/>
                </a:xfrm>
              </p:grpSpPr>
              <p:sp>
                <p:nvSpPr>
                  <p:cNvPr id="1122" name="Google Shape;1122;p36"/>
                  <p:cNvSpPr/>
                  <p:nvPr/>
                </p:nvSpPr>
                <p:spPr>
                  <a:xfrm>
                    <a:off x="4569" y="3045"/>
                    <a:ext cx="213" cy="4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000" h="120000" extrusionOk="0">
                        <a:moveTo>
                          <a:pt x="0" y="79833"/>
                        </a:moveTo>
                        <a:lnTo>
                          <a:pt x="40000" y="59875"/>
                        </a:lnTo>
                        <a:lnTo>
                          <a:pt x="0" y="39916"/>
                        </a:lnTo>
                        <a:lnTo>
                          <a:pt x="0" y="0"/>
                        </a:lnTo>
                        <a:lnTo>
                          <a:pt x="119436" y="39916"/>
                        </a:lnTo>
                        <a:lnTo>
                          <a:pt x="119436" y="79833"/>
                        </a:lnTo>
                        <a:lnTo>
                          <a:pt x="0" y="119750"/>
                        </a:lnTo>
                        <a:lnTo>
                          <a:pt x="0" y="79833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23" name="Google Shape;1123;p36"/>
                  <p:cNvSpPr/>
                  <p:nvPr/>
                </p:nvSpPr>
                <p:spPr>
                  <a:xfrm rot="5400000">
                    <a:off x="4472" y="3168"/>
                    <a:ext cx="384" cy="2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0475" tIns="44450" rIns="90475" bIns="4445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600" b="1">
                        <a:solidFill>
                          <a:schemeClr val="dk1"/>
                        </a:solidFill>
                        <a:latin typeface="Times"/>
                        <a:ea typeface="Times"/>
                        <a:cs typeface="Times"/>
                        <a:sym typeface="Times"/>
                      </a:rPr>
                      <a:t>ALU</a:t>
                    </a:r>
                    <a:endParaRPr/>
                  </a:p>
                </p:txBody>
              </p:sp>
            </p:grpSp>
            <p:grpSp>
              <p:nvGrpSpPr>
                <p:cNvPr id="1124" name="Google Shape;1124;p36"/>
                <p:cNvGrpSpPr/>
                <p:nvPr/>
              </p:nvGrpSpPr>
              <p:grpSpPr>
                <a:xfrm>
                  <a:off x="3643" y="3141"/>
                  <a:ext cx="340" cy="289"/>
                  <a:chOff x="3643" y="3141"/>
                  <a:chExt cx="340" cy="289"/>
                </a:xfrm>
              </p:grpSpPr>
              <p:sp>
                <p:nvSpPr>
                  <p:cNvPr id="1125" name="Google Shape;1125;p36"/>
                  <p:cNvSpPr/>
                  <p:nvPr/>
                </p:nvSpPr>
                <p:spPr>
                  <a:xfrm>
                    <a:off x="3649" y="3143"/>
                    <a:ext cx="228" cy="2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0475" tIns="44450" rIns="90475" bIns="44450" anchor="t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600" b="1">
                        <a:solidFill>
                          <a:schemeClr val="dk1"/>
                        </a:solidFill>
                        <a:latin typeface="Times"/>
                        <a:ea typeface="Times"/>
                        <a:cs typeface="Times"/>
                        <a:sym typeface="Times"/>
                      </a:rPr>
                      <a:t>I$</a:t>
                    </a:r>
                    <a:endParaRPr/>
                  </a:p>
                </p:txBody>
              </p:sp>
              <p:grpSp>
                <p:nvGrpSpPr>
                  <p:cNvPr id="1126" name="Google Shape;1126;p36"/>
                  <p:cNvGrpSpPr/>
                  <p:nvPr/>
                </p:nvGrpSpPr>
                <p:grpSpPr>
                  <a:xfrm>
                    <a:off x="3643" y="3141"/>
                    <a:ext cx="340" cy="289"/>
                    <a:chOff x="3643" y="3141"/>
                    <a:chExt cx="340" cy="289"/>
                  </a:xfrm>
                </p:grpSpPr>
                <p:sp>
                  <p:nvSpPr>
                    <p:cNvPr id="1127" name="Google Shape;1127;p36"/>
                    <p:cNvSpPr/>
                    <p:nvPr/>
                  </p:nvSpPr>
                  <p:spPr>
                    <a:xfrm>
                      <a:off x="3643" y="3141"/>
                      <a:ext cx="170" cy="28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0000" h="120000" extrusionOk="0">
                          <a:moveTo>
                            <a:pt x="119294" y="0"/>
                          </a:moveTo>
                          <a:lnTo>
                            <a:pt x="0" y="0"/>
                          </a:lnTo>
                          <a:lnTo>
                            <a:pt x="0" y="119584"/>
                          </a:lnTo>
                          <a:lnTo>
                            <a:pt x="119294" y="119584"/>
                          </a:lnTo>
                        </a:path>
                      </a:pathLst>
                    </a:custGeom>
                    <a:noFill/>
                    <a:ln w="25400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28" name="Google Shape;1128;p36"/>
                    <p:cNvSpPr/>
                    <p:nvPr/>
                  </p:nvSpPr>
                  <p:spPr>
                    <a:xfrm>
                      <a:off x="3812" y="3141"/>
                      <a:ext cx="171" cy="28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0000" h="120000" extrusionOk="0">
                          <a:moveTo>
                            <a:pt x="0" y="0"/>
                          </a:moveTo>
                          <a:lnTo>
                            <a:pt x="119298" y="0"/>
                          </a:lnTo>
                          <a:lnTo>
                            <a:pt x="119298" y="119584"/>
                          </a:lnTo>
                          <a:lnTo>
                            <a:pt x="0" y="119584"/>
                          </a:lnTo>
                        </a:path>
                      </a:pathLst>
                    </a:custGeom>
                    <a:noFill/>
                    <a:ln w="25400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  <p:sp>
              <p:nvSpPr>
                <p:cNvPr id="1129" name="Google Shape;1129;p36"/>
                <p:cNvSpPr/>
                <p:nvPr/>
              </p:nvSpPr>
              <p:spPr>
                <a:xfrm>
                  <a:off x="4084" y="3148"/>
                  <a:ext cx="327" cy="2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0475" tIns="44450" rIns="90475" bIns="4445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 b="1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Reg</a:t>
                  </a:r>
                  <a:endParaRPr/>
                </a:p>
              </p:txBody>
            </p:sp>
            <p:grpSp>
              <p:nvGrpSpPr>
                <p:cNvPr id="1130" name="Google Shape;1130;p36"/>
                <p:cNvGrpSpPr/>
                <p:nvPr/>
              </p:nvGrpSpPr>
              <p:grpSpPr>
                <a:xfrm>
                  <a:off x="4088" y="3141"/>
                  <a:ext cx="311" cy="289"/>
                  <a:chOff x="4088" y="3141"/>
                  <a:chExt cx="311" cy="289"/>
                </a:xfrm>
              </p:grpSpPr>
              <p:sp>
                <p:nvSpPr>
                  <p:cNvPr id="1131" name="Google Shape;1131;p36"/>
                  <p:cNvSpPr/>
                  <p:nvPr/>
                </p:nvSpPr>
                <p:spPr>
                  <a:xfrm>
                    <a:off x="4088" y="3141"/>
                    <a:ext cx="149" cy="2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000" h="120000" extrusionOk="0">
                        <a:moveTo>
                          <a:pt x="119194" y="0"/>
                        </a:moveTo>
                        <a:lnTo>
                          <a:pt x="0" y="0"/>
                        </a:lnTo>
                        <a:lnTo>
                          <a:pt x="0" y="119584"/>
                        </a:lnTo>
                        <a:lnTo>
                          <a:pt x="119194" y="119584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1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32" name="Google Shape;1132;p36"/>
                  <p:cNvSpPr/>
                  <p:nvPr/>
                </p:nvSpPr>
                <p:spPr>
                  <a:xfrm>
                    <a:off x="4251" y="3141"/>
                    <a:ext cx="148" cy="2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000" h="120000" extrusionOk="0">
                        <a:moveTo>
                          <a:pt x="0" y="0"/>
                        </a:moveTo>
                        <a:lnTo>
                          <a:pt x="119189" y="0"/>
                        </a:lnTo>
                        <a:lnTo>
                          <a:pt x="119189" y="119584"/>
                        </a:lnTo>
                        <a:lnTo>
                          <a:pt x="0" y="119584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133" name="Google Shape;1133;p36"/>
                <p:cNvCxnSpPr/>
                <p:nvPr/>
              </p:nvCxnSpPr>
              <p:spPr>
                <a:xfrm>
                  <a:off x="3988" y="3285"/>
                  <a:ext cx="96" cy="0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1134" name="Google Shape;1134;p36"/>
                <p:cNvSpPr/>
                <p:nvPr/>
              </p:nvSpPr>
              <p:spPr>
                <a:xfrm>
                  <a:off x="4050" y="3189"/>
                  <a:ext cx="48" cy="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118762"/>
                      </a:moveTo>
                      <a:lnTo>
                        <a:pt x="0" y="0"/>
                      </a:lnTo>
                      <a:lnTo>
                        <a:pt x="117500" y="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135" name="Google Shape;1135;p36"/>
                <p:cNvCxnSpPr/>
                <p:nvPr/>
              </p:nvCxnSpPr>
              <p:spPr>
                <a:xfrm>
                  <a:off x="4404" y="3189"/>
                  <a:ext cx="157" cy="0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1136" name="Google Shape;1136;p36"/>
                <p:cNvSpPr/>
                <p:nvPr/>
              </p:nvSpPr>
              <p:spPr>
                <a:xfrm>
                  <a:off x="4901" y="3143"/>
                  <a:ext cx="302" cy="2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0475" tIns="44450" rIns="90475" bIns="4445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 b="1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 D$</a:t>
                  </a:r>
                  <a:endParaRPr/>
                </a:p>
              </p:txBody>
            </p:sp>
            <p:grpSp>
              <p:nvGrpSpPr>
                <p:cNvPr id="1137" name="Google Shape;1137;p36"/>
                <p:cNvGrpSpPr/>
                <p:nvPr/>
              </p:nvGrpSpPr>
              <p:grpSpPr>
                <a:xfrm>
                  <a:off x="4952" y="3141"/>
                  <a:ext cx="325" cy="289"/>
                  <a:chOff x="4952" y="3141"/>
                  <a:chExt cx="325" cy="289"/>
                </a:xfrm>
              </p:grpSpPr>
              <p:sp>
                <p:nvSpPr>
                  <p:cNvPr id="1138" name="Google Shape;1138;p36"/>
                  <p:cNvSpPr/>
                  <p:nvPr/>
                </p:nvSpPr>
                <p:spPr>
                  <a:xfrm>
                    <a:off x="4952" y="3141"/>
                    <a:ext cx="162" cy="2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000" h="120000" extrusionOk="0">
                        <a:moveTo>
                          <a:pt x="119259" y="0"/>
                        </a:moveTo>
                        <a:lnTo>
                          <a:pt x="0" y="0"/>
                        </a:lnTo>
                        <a:lnTo>
                          <a:pt x="0" y="119584"/>
                        </a:lnTo>
                        <a:lnTo>
                          <a:pt x="119259" y="119584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39" name="Google Shape;1139;p36"/>
                  <p:cNvSpPr/>
                  <p:nvPr/>
                </p:nvSpPr>
                <p:spPr>
                  <a:xfrm>
                    <a:off x="5113" y="3141"/>
                    <a:ext cx="164" cy="2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000" h="120000" extrusionOk="0">
                        <a:moveTo>
                          <a:pt x="0" y="0"/>
                        </a:moveTo>
                        <a:lnTo>
                          <a:pt x="119268" y="0"/>
                        </a:lnTo>
                        <a:lnTo>
                          <a:pt x="119268" y="119584"/>
                        </a:lnTo>
                        <a:lnTo>
                          <a:pt x="0" y="119584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140" name="Google Shape;1140;p36"/>
                <p:cNvSpPr/>
                <p:nvPr/>
              </p:nvSpPr>
              <p:spPr>
                <a:xfrm>
                  <a:off x="5393" y="3143"/>
                  <a:ext cx="327" cy="2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0475" tIns="44450" rIns="90475" bIns="4445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 b="1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Reg</a:t>
                  </a:r>
                  <a:endParaRPr/>
                </a:p>
              </p:txBody>
            </p:sp>
            <p:grpSp>
              <p:nvGrpSpPr>
                <p:cNvPr id="1141" name="Google Shape;1141;p36"/>
                <p:cNvGrpSpPr/>
                <p:nvPr/>
              </p:nvGrpSpPr>
              <p:grpSpPr>
                <a:xfrm>
                  <a:off x="5420" y="3141"/>
                  <a:ext cx="284" cy="289"/>
                  <a:chOff x="5420" y="3141"/>
                  <a:chExt cx="284" cy="289"/>
                </a:xfrm>
              </p:grpSpPr>
              <p:sp>
                <p:nvSpPr>
                  <p:cNvPr id="1142" name="Google Shape;1142;p36"/>
                  <p:cNvSpPr/>
                  <p:nvPr/>
                </p:nvSpPr>
                <p:spPr>
                  <a:xfrm>
                    <a:off x="5420" y="3141"/>
                    <a:ext cx="142" cy="2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000" h="120000" extrusionOk="0">
                        <a:moveTo>
                          <a:pt x="119154" y="0"/>
                        </a:moveTo>
                        <a:lnTo>
                          <a:pt x="0" y="0"/>
                        </a:lnTo>
                        <a:lnTo>
                          <a:pt x="0" y="119584"/>
                        </a:lnTo>
                        <a:lnTo>
                          <a:pt x="119154" y="119584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43" name="Google Shape;1143;p36"/>
                  <p:cNvSpPr/>
                  <p:nvPr/>
                </p:nvSpPr>
                <p:spPr>
                  <a:xfrm>
                    <a:off x="5561" y="3141"/>
                    <a:ext cx="143" cy="2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000" h="120000" extrusionOk="0">
                        <a:moveTo>
                          <a:pt x="0" y="0"/>
                        </a:moveTo>
                        <a:lnTo>
                          <a:pt x="119160" y="0"/>
                        </a:lnTo>
                        <a:lnTo>
                          <a:pt x="119160" y="119584"/>
                        </a:lnTo>
                        <a:lnTo>
                          <a:pt x="0" y="119584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144" name="Google Shape;1144;p36"/>
                <p:cNvCxnSpPr/>
                <p:nvPr/>
              </p:nvCxnSpPr>
              <p:spPr>
                <a:xfrm>
                  <a:off x="5273" y="3285"/>
                  <a:ext cx="139" cy="0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145" name="Google Shape;1145;p36"/>
                <p:cNvCxnSpPr/>
                <p:nvPr/>
              </p:nvCxnSpPr>
              <p:spPr>
                <a:xfrm>
                  <a:off x="4789" y="3285"/>
                  <a:ext cx="155" cy="0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1146" name="Google Shape;1146;p36"/>
                <p:cNvSpPr/>
                <p:nvPr/>
              </p:nvSpPr>
              <p:spPr>
                <a:xfrm>
                  <a:off x="4910" y="3285"/>
                  <a:ext cx="431" cy="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119378"/>
                      </a:lnTo>
                      <a:lnTo>
                        <a:pt x="108863" y="119378"/>
                      </a:lnTo>
                      <a:lnTo>
                        <a:pt x="108863" y="39792"/>
                      </a:lnTo>
                      <a:lnTo>
                        <a:pt x="119721" y="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147" name="Google Shape;1147;p36"/>
                <p:cNvCxnSpPr/>
                <p:nvPr/>
              </p:nvCxnSpPr>
              <p:spPr>
                <a:xfrm>
                  <a:off x="4404" y="3381"/>
                  <a:ext cx="157" cy="0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1148" name="Google Shape;1148;p36"/>
                <p:cNvSpPr/>
                <p:nvPr/>
              </p:nvSpPr>
              <p:spPr>
                <a:xfrm>
                  <a:off x="4497" y="3280"/>
                  <a:ext cx="337" cy="2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43597"/>
                      </a:moveTo>
                      <a:lnTo>
                        <a:pt x="0" y="119568"/>
                      </a:lnTo>
                      <a:lnTo>
                        <a:pt x="104688" y="119568"/>
                      </a:lnTo>
                      <a:lnTo>
                        <a:pt x="104688" y="38848"/>
                      </a:lnTo>
                      <a:lnTo>
                        <a:pt x="119643" y="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149" name="Google Shape;1149;p36"/>
            <p:cNvGrpSpPr/>
            <p:nvPr/>
          </p:nvGrpSpPr>
          <p:grpSpPr>
            <a:xfrm>
              <a:off x="822572" y="2457932"/>
              <a:ext cx="5634038" cy="989013"/>
              <a:chOff x="453" y="1338"/>
              <a:chExt cx="3549" cy="623"/>
            </a:xfrm>
          </p:grpSpPr>
          <p:sp>
            <p:nvSpPr>
              <p:cNvPr id="1150" name="Google Shape;1150;p36" descr="25%"/>
              <p:cNvSpPr/>
              <p:nvPr/>
            </p:nvSpPr>
            <p:spPr>
              <a:xfrm>
                <a:off x="3637" y="1544"/>
                <a:ext cx="142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9154" y="0"/>
                    </a:moveTo>
                    <a:lnTo>
                      <a:pt x="0" y="0"/>
                    </a:lnTo>
                    <a:lnTo>
                      <a:pt x="0" y="119584"/>
                    </a:lnTo>
                    <a:lnTo>
                      <a:pt x="119154" y="119584"/>
                    </a:lnTo>
                  </a:path>
                </a:pathLst>
              </a:custGeom>
              <a:solidFill>
                <a:srgbClr val="FFFFFF"/>
              </a:solidFill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1" name="Google Shape;1151;p36"/>
              <p:cNvSpPr/>
              <p:nvPr/>
            </p:nvSpPr>
            <p:spPr>
              <a:xfrm>
                <a:off x="453" y="1537"/>
                <a:ext cx="1462" cy="2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add </a:t>
                </a:r>
                <a:r>
                  <a:rPr lang="en-US" sz="2400" b="1">
                    <a:solidFill>
                      <a:schemeClr val="accent4"/>
                    </a:solidFill>
                    <a:latin typeface="Arial"/>
                    <a:ea typeface="Arial"/>
                    <a:cs typeface="Arial"/>
                    <a:sym typeface="Arial"/>
                  </a:rPr>
                  <a:t>$t0</a:t>
                </a:r>
                <a:r>
                  <a:rPr lang="en-US" sz="24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,$t1,$t2</a:t>
                </a:r>
                <a:endParaRPr/>
              </a:p>
            </p:txBody>
          </p:sp>
          <p:sp>
            <p:nvSpPr>
              <p:cNvPr id="1152" name="Google Shape;1152;p36"/>
              <p:cNvSpPr/>
              <p:nvPr/>
            </p:nvSpPr>
            <p:spPr>
              <a:xfrm>
                <a:off x="1896" y="1338"/>
                <a:ext cx="250" cy="2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IF</a:t>
                </a:r>
                <a:endParaRPr/>
              </a:p>
            </p:txBody>
          </p:sp>
          <p:sp>
            <p:nvSpPr>
              <p:cNvPr id="1153" name="Google Shape;1153;p36"/>
              <p:cNvSpPr/>
              <p:nvPr/>
            </p:nvSpPr>
            <p:spPr>
              <a:xfrm>
                <a:off x="2248" y="1338"/>
                <a:ext cx="498" cy="2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ID/RF</a:t>
                </a:r>
                <a:endParaRPr/>
              </a:p>
            </p:txBody>
          </p:sp>
          <p:sp>
            <p:nvSpPr>
              <p:cNvPr id="1154" name="Google Shape;1154;p36"/>
              <p:cNvSpPr/>
              <p:nvPr/>
            </p:nvSpPr>
            <p:spPr>
              <a:xfrm>
                <a:off x="2803" y="1338"/>
                <a:ext cx="314" cy="2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EX</a:t>
                </a:r>
                <a:endParaRPr/>
              </a:p>
            </p:txBody>
          </p:sp>
          <p:sp>
            <p:nvSpPr>
              <p:cNvPr id="1155" name="Google Shape;1155;p36"/>
              <p:cNvSpPr/>
              <p:nvPr/>
            </p:nvSpPr>
            <p:spPr>
              <a:xfrm>
                <a:off x="3133" y="1338"/>
                <a:ext cx="458" cy="2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MEM</a:t>
                </a:r>
                <a:endParaRPr/>
              </a:p>
            </p:txBody>
          </p:sp>
          <p:sp>
            <p:nvSpPr>
              <p:cNvPr id="1156" name="Google Shape;1156;p36"/>
              <p:cNvSpPr/>
              <p:nvPr/>
            </p:nvSpPr>
            <p:spPr>
              <a:xfrm>
                <a:off x="3640" y="1338"/>
                <a:ext cx="362" cy="2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WB</a:t>
                </a:r>
                <a:endParaRPr/>
              </a:p>
            </p:txBody>
          </p:sp>
          <p:sp>
            <p:nvSpPr>
              <p:cNvPr id="1157" name="Google Shape;1157;p36"/>
              <p:cNvSpPr/>
              <p:nvPr/>
            </p:nvSpPr>
            <p:spPr>
              <a:xfrm>
                <a:off x="3169" y="1544"/>
                <a:ext cx="162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9259" y="0"/>
                    </a:moveTo>
                    <a:lnTo>
                      <a:pt x="0" y="0"/>
                    </a:lnTo>
                    <a:lnTo>
                      <a:pt x="0" y="119584"/>
                    </a:lnTo>
                    <a:lnTo>
                      <a:pt x="119259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8" name="Google Shape;1158;p36"/>
              <p:cNvSpPr/>
              <p:nvPr/>
            </p:nvSpPr>
            <p:spPr>
              <a:xfrm>
                <a:off x="3330" y="1544"/>
                <a:ext cx="164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119268" y="0"/>
                    </a:lnTo>
                    <a:lnTo>
                      <a:pt x="119268" y="119584"/>
                    </a:lnTo>
                    <a:lnTo>
                      <a:pt x="0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9" name="Google Shape;1159;p36"/>
              <p:cNvSpPr/>
              <p:nvPr/>
            </p:nvSpPr>
            <p:spPr>
              <a:xfrm>
                <a:off x="2786" y="1448"/>
                <a:ext cx="213" cy="481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79833"/>
                    </a:moveTo>
                    <a:lnTo>
                      <a:pt x="40000" y="59875"/>
                    </a:lnTo>
                    <a:lnTo>
                      <a:pt x="0" y="39916"/>
                    </a:lnTo>
                    <a:lnTo>
                      <a:pt x="0" y="0"/>
                    </a:lnTo>
                    <a:lnTo>
                      <a:pt x="119436" y="39916"/>
                    </a:lnTo>
                    <a:lnTo>
                      <a:pt x="119436" y="79833"/>
                    </a:lnTo>
                    <a:lnTo>
                      <a:pt x="0" y="119750"/>
                    </a:lnTo>
                    <a:lnTo>
                      <a:pt x="0" y="79833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0" name="Google Shape;1160;p36"/>
              <p:cNvSpPr/>
              <p:nvPr/>
            </p:nvSpPr>
            <p:spPr>
              <a:xfrm rot="5400000">
                <a:off x="2689" y="1571"/>
                <a:ext cx="384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ALU</a:t>
                </a:r>
                <a:endParaRPr/>
              </a:p>
            </p:txBody>
          </p:sp>
          <p:sp>
            <p:nvSpPr>
              <p:cNvPr id="1161" name="Google Shape;1161;p36"/>
              <p:cNvSpPr/>
              <p:nvPr/>
            </p:nvSpPr>
            <p:spPr>
              <a:xfrm>
                <a:off x="1920" y="1578"/>
                <a:ext cx="228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I$</a:t>
                </a:r>
                <a:endParaRPr/>
              </a:p>
            </p:txBody>
          </p:sp>
          <p:grpSp>
            <p:nvGrpSpPr>
              <p:cNvPr id="1162" name="Google Shape;1162;p36"/>
              <p:cNvGrpSpPr/>
              <p:nvPr/>
            </p:nvGrpSpPr>
            <p:grpSpPr>
              <a:xfrm>
                <a:off x="1860" y="1544"/>
                <a:ext cx="340" cy="289"/>
                <a:chOff x="1935" y="1349"/>
                <a:chExt cx="340" cy="289"/>
              </a:xfrm>
            </p:grpSpPr>
            <p:sp>
              <p:nvSpPr>
                <p:cNvPr id="1163" name="Google Shape;1163;p36"/>
                <p:cNvSpPr/>
                <p:nvPr/>
              </p:nvSpPr>
              <p:spPr>
                <a:xfrm>
                  <a:off x="1935" y="1349"/>
                  <a:ext cx="170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119294" y="0"/>
                      </a:moveTo>
                      <a:lnTo>
                        <a:pt x="0" y="0"/>
                      </a:lnTo>
                      <a:lnTo>
                        <a:pt x="0" y="119584"/>
                      </a:lnTo>
                      <a:lnTo>
                        <a:pt x="119294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4" name="Google Shape;1164;p36"/>
                <p:cNvSpPr/>
                <p:nvPr/>
              </p:nvSpPr>
              <p:spPr>
                <a:xfrm>
                  <a:off x="2104" y="1349"/>
                  <a:ext cx="171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lnTo>
                        <a:pt x="119298" y="0"/>
                      </a:lnTo>
                      <a:lnTo>
                        <a:pt x="119298" y="119584"/>
                      </a:lnTo>
                      <a:lnTo>
                        <a:pt x="0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165" name="Google Shape;1165;p36"/>
              <p:cNvSpPr/>
              <p:nvPr/>
            </p:nvSpPr>
            <p:spPr>
              <a:xfrm>
                <a:off x="2301" y="1551"/>
                <a:ext cx="327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Reg</a:t>
                </a:r>
                <a:endParaRPr/>
              </a:p>
            </p:txBody>
          </p:sp>
          <p:sp>
            <p:nvSpPr>
              <p:cNvPr id="1166" name="Google Shape;1166;p36"/>
              <p:cNvSpPr/>
              <p:nvPr/>
            </p:nvSpPr>
            <p:spPr>
              <a:xfrm>
                <a:off x="2320" y="1544"/>
                <a:ext cx="149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9194" y="0"/>
                    </a:moveTo>
                    <a:lnTo>
                      <a:pt x="0" y="0"/>
                    </a:lnTo>
                    <a:lnTo>
                      <a:pt x="0" y="119584"/>
                    </a:lnTo>
                    <a:lnTo>
                      <a:pt x="119194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7" name="Google Shape;1167;p36"/>
              <p:cNvSpPr/>
              <p:nvPr/>
            </p:nvSpPr>
            <p:spPr>
              <a:xfrm>
                <a:off x="2468" y="1544"/>
                <a:ext cx="148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119189" y="0"/>
                    </a:lnTo>
                    <a:lnTo>
                      <a:pt x="119189" y="119584"/>
                    </a:lnTo>
                    <a:lnTo>
                      <a:pt x="0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168" name="Google Shape;1168;p36"/>
              <p:cNvCxnSpPr/>
              <p:nvPr/>
            </p:nvCxnSpPr>
            <p:spPr>
              <a:xfrm>
                <a:off x="2205" y="1688"/>
                <a:ext cx="96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169" name="Google Shape;1169;p36"/>
              <p:cNvSpPr/>
              <p:nvPr/>
            </p:nvSpPr>
            <p:spPr>
              <a:xfrm>
                <a:off x="2267" y="1592"/>
                <a:ext cx="48" cy="9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118762"/>
                    </a:moveTo>
                    <a:lnTo>
                      <a:pt x="0" y="0"/>
                    </a:lnTo>
                    <a:lnTo>
                      <a:pt x="117500" y="0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170" name="Google Shape;1170;p36"/>
              <p:cNvCxnSpPr/>
              <p:nvPr/>
            </p:nvCxnSpPr>
            <p:spPr>
              <a:xfrm>
                <a:off x="2621" y="1592"/>
                <a:ext cx="157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171" name="Google Shape;1171;p36"/>
              <p:cNvSpPr/>
              <p:nvPr/>
            </p:nvSpPr>
            <p:spPr>
              <a:xfrm>
                <a:off x="3150" y="1588"/>
                <a:ext cx="302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 D$</a:t>
                </a:r>
                <a:endParaRPr/>
              </a:p>
            </p:txBody>
          </p:sp>
          <p:sp>
            <p:nvSpPr>
              <p:cNvPr id="1172" name="Google Shape;1172;p36"/>
              <p:cNvSpPr/>
              <p:nvPr/>
            </p:nvSpPr>
            <p:spPr>
              <a:xfrm>
                <a:off x="3610" y="1546"/>
                <a:ext cx="327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Reg</a:t>
                </a:r>
                <a:endParaRPr/>
              </a:p>
            </p:txBody>
          </p:sp>
          <p:sp>
            <p:nvSpPr>
              <p:cNvPr id="1173" name="Google Shape;1173;p36"/>
              <p:cNvSpPr/>
              <p:nvPr/>
            </p:nvSpPr>
            <p:spPr>
              <a:xfrm>
                <a:off x="3778" y="1544"/>
                <a:ext cx="143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119160" y="0"/>
                    </a:lnTo>
                    <a:lnTo>
                      <a:pt x="119160" y="119584"/>
                    </a:lnTo>
                    <a:lnTo>
                      <a:pt x="0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174" name="Google Shape;1174;p36"/>
              <p:cNvCxnSpPr/>
              <p:nvPr/>
            </p:nvCxnSpPr>
            <p:spPr>
              <a:xfrm>
                <a:off x="3490" y="1688"/>
                <a:ext cx="139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75" name="Google Shape;1175;p36"/>
              <p:cNvCxnSpPr/>
              <p:nvPr/>
            </p:nvCxnSpPr>
            <p:spPr>
              <a:xfrm>
                <a:off x="3006" y="1688"/>
                <a:ext cx="155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176" name="Google Shape;1176;p36"/>
              <p:cNvSpPr/>
              <p:nvPr/>
            </p:nvSpPr>
            <p:spPr>
              <a:xfrm>
                <a:off x="3127" y="1688"/>
                <a:ext cx="431" cy="19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0" y="119378"/>
                    </a:lnTo>
                    <a:lnTo>
                      <a:pt x="108863" y="119378"/>
                    </a:lnTo>
                    <a:lnTo>
                      <a:pt x="108863" y="39792"/>
                    </a:lnTo>
                    <a:lnTo>
                      <a:pt x="119721" y="0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177" name="Google Shape;1177;p36"/>
              <p:cNvCxnSpPr/>
              <p:nvPr/>
            </p:nvCxnSpPr>
            <p:spPr>
              <a:xfrm>
                <a:off x="2621" y="1784"/>
                <a:ext cx="157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178" name="Google Shape;1178;p36"/>
              <p:cNvSpPr/>
              <p:nvPr/>
            </p:nvSpPr>
            <p:spPr>
              <a:xfrm>
                <a:off x="2714" y="1683"/>
                <a:ext cx="337" cy="278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43597"/>
                    </a:moveTo>
                    <a:lnTo>
                      <a:pt x="0" y="119568"/>
                    </a:lnTo>
                    <a:lnTo>
                      <a:pt x="104688" y="119568"/>
                    </a:lnTo>
                    <a:lnTo>
                      <a:pt x="104688" y="38848"/>
                    </a:lnTo>
                    <a:lnTo>
                      <a:pt x="119643" y="0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79" name="Google Shape;1179;p36"/>
            <p:cNvGrpSpPr/>
            <p:nvPr/>
          </p:nvGrpSpPr>
          <p:grpSpPr>
            <a:xfrm>
              <a:off x="263772" y="2469045"/>
              <a:ext cx="571499" cy="3881438"/>
              <a:chOff x="101" y="1345"/>
              <a:chExt cx="360" cy="2445"/>
            </a:xfrm>
          </p:grpSpPr>
          <p:cxnSp>
            <p:nvCxnSpPr>
              <p:cNvPr id="1180" name="Google Shape;1180;p36"/>
              <p:cNvCxnSpPr/>
              <p:nvPr/>
            </p:nvCxnSpPr>
            <p:spPr>
              <a:xfrm>
                <a:off x="461" y="1659"/>
                <a:ext cx="0" cy="2032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81" name="Google Shape;1181;p36"/>
              <p:cNvSpPr/>
              <p:nvPr/>
            </p:nvSpPr>
            <p:spPr>
              <a:xfrm>
                <a:off x="101" y="1345"/>
                <a:ext cx="291" cy="24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I</a:t>
                </a:r>
                <a:endParaRPr/>
              </a:p>
              <a:p>
                <a:pPr marL="0" marR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n</a:t>
                </a:r>
                <a:endParaRPr/>
              </a:p>
              <a:p>
                <a:pPr marL="0" marR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</a:t>
                </a:r>
                <a:endParaRPr/>
              </a:p>
              <a:p>
                <a:pPr marL="0" marR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</a:t>
                </a:r>
                <a:endParaRPr/>
              </a:p>
              <a:p>
                <a:pPr marL="0" marR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</a:t>
                </a:r>
                <a:endParaRPr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O</a:t>
                </a:r>
                <a:endParaRPr/>
              </a:p>
              <a:p>
                <a:pPr marL="0" marR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</a:t>
                </a:r>
                <a:endParaRPr/>
              </a:p>
              <a:p>
                <a:pPr marL="0" marR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</a:t>
                </a:r>
                <a:endParaRPr/>
              </a:p>
              <a:p>
                <a:pPr marL="0" marR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</a:t>
                </a:r>
                <a:endParaRPr/>
              </a:p>
              <a:p>
                <a:pPr marL="0" marR="0" lvl="0" indent="0" algn="ctr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</a:t>
                </a:r>
                <a:endParaRPr/>
              </a:p>
            </p:txBody>
          </p:sp>
        </p:grpSp>
        <p:grpSp>
          <p:nvGrpSpPr>
            <p:cNvPr id="1182" name="Google Shape;1182;p36"/>
            <p:cNvGrpSpPr/>
            <p:nvPr/>
          </p:nvGrpSpPr>
          <p:grpSpPr>
            <a:xfrm>
              <a:off x="1235322" y="1920240"/>
              <a:ext cx="7707313" cy="515938"/>
              <a:chOff x="713" y="818"/>
              <a:chExt cx="4855" cy="325"/>
            </a:xfrm>
          </p:grpSpPr>
          <p:cxnSp>
            <p:nvCxnSpPr>
              <p:cNvPr id="1183" name="Google Shape;1183;p36"/>
              <p:cNvCxnSpPr/>
              <p:nvPr/>
            </p:nvCxnSpPr>
            <p:spPr>
              <a:xfrm>
                <a:off x="764" y="1143"/>
                <a:ext cx="4804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84" name="Google Shape;1184;p36"/>
              <p:cNvSpPr/>
              <p:nvPr/>
            </p:nvSpPr>
            <p:spPr>
              <a:xfrm>
                <a:off x="713" y="818"/>
                <a:ext cx="4844" cy="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Time (clock cycles)</a:t>
                </a:r>
                <a:endParaRPr/>
              </a:p>
            </p:txBody>
          </p:sp>
        </p:grpSp>
      </p:grpSp>
      <p:grpSp>
        <p:nvGrpSpPr>
          <p:cNvPr id="1185" name="Google Shape;1185;p36"/>
          <p:cNvGrpSpPr/>
          <p:nvPr/>
        </p:nvGrpSpPr>
        <p:grpSpPr>
          <a:xfrm>
            <a:off x="4691310" y="2949813"/>
            <a:ext cx="1990725" cy="2638669"/>
            <a:chOff x="4691310" y="2949813"/>
            <a:chExt cx="1990725" cy="2638669"/>
          </a:xfrm>
        </p:grpSpPr>
        <p:cxnSp>
          <p:nvCxnSpPr>
            <p:cNvPr id="1186" name="Google Shape;1186;p36"/>
            <p:cNvCxnSpPr/>
            <p:nvPr/>
          </p:nvCxnSpPr>
          <p:spPr>
            <a:xfrm flipH="1">
              <a:off x="6137030" y="3121269"/>
              <a:ext cx="35168" cy="1811216"/>
            </a:xfrm>
            <a:prstGeom prst="straightConnector1">
              <a:avLst/>
            </a:prstGeom>
            <a:noFill/>
            <a:ln w="57150" cap="flat" cmpd="sng">
              <a:solidFill>
                <a:srgbClr val="00FF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187" name="Google Shape;1187;p36"/>
            <p:cNvCxnSpPr/>
            <p:nvPr/>
          </p:nvCxnSpPr>
          <p:spPr>
            <a:xfrm>
              <a:off x="6260123" y="3112477"/>
              <a:ext cx="421912" cy="2476005"/>
            </a:xfrm>
            <a:prstGeom prst="straightConnector1">
              <a:avLst/>
            </a:prstGeom>
            <a:noFill/>
            <a:ln w="508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188" name="Google Shape;1188;p36"/>
            <p:cNvCxnSpPr/>
            <p:nvPr/>
          </p:nvCxnSpPr>
          <p:spPr>
            <a:xfrm flipH="1">
              <a:off x="4691310" y="3033347"/>
              <a:ext cx="1410552" cy="505674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189" name="Google Shape;1189;p36"/>
            <p:cNvCxnSpPr/>
            <p:nvPr/>
          </p:nvCxnSpPr>
          <p:spPr>
            <a:xfrm flipH="1">
              <a:off x="5318372" y="3094893"/>
              <a:ext cx="809866" cy="1121990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190" name="Google Shape;1190;p36"/>
            <p:cNvSpPr/>
            <p:nvPr/>
          </p:nvSpPr>
          <p:spPr>
            <a:xfrm>
              <a:off x="6116641" y="2949813"/>
              <a:ext cx="93662" cy="93663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91" name="Google Shape;1191;p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7/1</a:t>
            </a:r>
            <a:r>
              <a:rPr lang="en-US"/>
              <a:t>2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2" name="Google Shape;1192;p3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13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3" name="Google Shape;1193;p36"/>
          <p:cNvSpPr txBox="1"/>
          <p:nvPr/>
        </p:nvSpPr>
        <p:spPr>
          <a:xfrm>
            <a:off x="6553200" y="2833700"/>
            <a:ext cx="2511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</a:rPr>
              <a:t>Hazard if no double pumping</a:t>
            </a: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Data Hazard Solution: Forwarding</a:t>
            </a:r>
            <a:endParaRPr/>
          </a:p>
        </p:txBody>
      </p:sp>
      <p:sp>
        <p:nvSpPr>
          <p:cNvPr id="1200" name="Google Shape;1200;p37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Forward result as soon as it is available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OK that it’s not stored in RegFile yet</a:t>
            </a:r>
            <a:endParaRPr/>
          </a:p>
        </p:txBody>
      </p:sp>
      <p:sp>
        <p:nvSpPr>
          <p:cNvPr id="1201" name="Google Shape;1201;p3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02" name="Google Shape;1202;p37"/>
          <p:cNvGrpSpPr/>
          <p:nvPr/>
        </p:nvGrpSpPr>
        <p:grpSpPr>
          <a:xfrm>
            <a:off x="639763" y="2286000"/>
            <a:ext cx="8275637" cy="3952229"/>
            <a:chOff x="639763" y="2286000"/>
            <a:chExt cx="8275637" cy="3952229"/>
          </a:xfrm>
        </p:grpSpPr>
        <p:sp>
          <p:nvSpPr>
            <p:cNvPr id="1203" name="Google Shape;1203;p37" descr="25%"/>
            <p:cNvSpPr/>
            <p:nvPr/>
          </p:nvSpPr>
          <p:spPr>
            <a:xfrm>
              <a:off x="6591300" y="5467248"/>
              <a:ext cx="234950" cy="4587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189" y="0"/>
                  </a:lnTo>
                  <a:lnTo>
                    <a:pt x="119189" y="119584"/>
                  </a:lnTo>
                  <a:lnTo>
                    <a:pt x="0" y="119584"/>
                  </a:lnTo>
                </a:path>
              </a:pathLst>
            </a:custGeom>
            <a:solidFill>
              <a:srgbClr val="FFFFFF"/>
            </a:solidFill>
            <a:ln w="254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04" name="Google Shape;1204;p37"/>
            <p:cNvGrpSpPr/>
            <p:nvPr/>
          </p:nvGrpSpPr>
          <p:grpSpPr>
            <a:xfrm>
              <a:off x="3517900" y="2286000"/>
              <a:ext cx="4775200" cy="3952229"/>
              <a:chOff x="2149" y="960"/>
              <a:chExt cx="3008" cy="2667"/>
            </a:xfrm>
          </p:grpSpPr>
          <p:cxnSp>
            <p:nvCxnSpPr>
              <p:cNvPr id="1205" name="Google Shape;1205;p37"/>
              <p:cNvCxnSpPr/>
              <p:nvPr/>
            </p:nvCxnSpPr>
            <p:spPr>
              <a:xfrm>
                <a:off x="2149" y="960"/>
                <a:ext cx="0" cy="2667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dot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06" name="Google Shape;1206;p37"/>
              <p:cNvCxnSpPr/>
              <p:nvPr/>
            </p:nvCxnSpPr>
            <p:spPr>
              <a:xfrm>
                <a:off x="2581" y="960"/>
                <a:ext cx="0" cy="2666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dot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07" name="Google Shape;1207;p37"/>
              <p:cNvCxnSpPr/>
              <p:nvPr/>
            </p:nvCxnSpPr>
            <p:spPr>
              <a:xfrm>
                <a:off x="3013" y="960"/>
                <a:ext cx="0" cy="2666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dot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08" name="Google Shape;1208;p37"/>
              <p:cNvCxnSpPr/>
              <p:nvPr/>
            </p:nvCxnSpPr>
            <p:spPr>
              <a:xfrm>
                <a:off x="3445" y="960"/>
                <a:ext cx="0" cy="2666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dot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09" name="Google Shape;1209;p37"/>
              <p:cNvCxnSpPr/>
              <p:nvPr/>
            </p:nvCxnSpPr>
            <p:spPr>
              <a:xfrm>
                <a:off x="3877" y="960"/>
                <a:ext cx="0" cy="2667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dot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10" name="Google Shape;1210;p37"/>
              <p:cNvCxnSpPr/>
              <p:nvPr/>
            </p:nvCxnSpPr>
            <p:spPr>
              <a:xfrm>
                <a:off x="4309" y="960"/>
                <a:ext cx="0" cy="2667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dot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11" name="Google Shape;1211;p37"/>
              <p:cNvCxnSpPr/>
              <p:nvPr/>
            </p:nvCxnSpPr>
            <p:spPr>
              <a:xfrm>
                <a:off x="4725" y="960"/>
                <a:ext cx="0" cy="2666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dot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12" name="Google Shape;1212;p37"/>
              <p:cNvCxnSpPr/>
              <p:nvPr/>
            </p:nvCxnSpPr>
            <p:spPr>
              <a:xfrm>
                <a:off x="5157" y="960"/>
                <a:ext cx="0" cy="2667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dot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213" name="Google Shape;1213;p37"/>
            <p:cNvGrpSpPr/>
            <p:nvPr/>
          </p:nvGrpSpPr>
          <p:grpSpPr>
            <a:xfrm>
              <a:off x="690563" y="3186011"/>
              <a:ext cx="6191250" cy="814387"/>
              <a:chOff x="368" y="1640"/>
              <a:chExt cx="3900" cy="513"/>
            </a:xfrm>
          </p:grpSpPr>
          <p:sp>
            <p:nvSpPr>
              <p:cNvPr id="1214" name="Google Shape;1214;p37" descr="25%"/>
              <p:cNvSpPr/>
              <p:nvPr/>
            </p:nvSpPr>
            <p:spPr>
              <a:xfrm>
                <a:off x="2799" y="1736"/>
                <a:ext cx="148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119189" y="0"/>
                    </a:lnTo>
                    <a:lnTo>
                      <a:pt x="119189" y="119584"/>
                    </a:lnTo>
                    <a:lnTo>
                      <a:pt x="0" y="119584"/>
                    </a:lnTo>
                  </a:path>
                </a:pathLst>
              </a:custGeom>
              <a:solidFill>
                <a:srgbClr val="FFFFFF"/>
              </a:solidFill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5" name="Google Shape;1215;p37"/>
              <p:cNvSpPr/>
              <p:nvPr/>
            </p:nvSpPr>
            <p:spPr>
              <a:xfrm>
                <a:off x="368" y="1737"/>
                <a:ext cx="1516" cy="2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sub $t4,</a:t>
                </a:r>
                <a:r>
                  <a:rPr lang="en-US" sz="2400" b="1">
                    <a:solidFill>
                      <a:schemeClr val="accent1"/>
                    </a:solidFill>
                    <a:latin typeface="Arial"/>
                    <a:ea typeface="Arial"/>
                    <a:cs typeface="Arial"/>
                    <a:sym typeface="Arial"/>
                  </a:rPr>
                  <a:t>$t0</a:t>
                </a:r>
                <a:r>
                  <a:rPr lang="en-US" sz="24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,$t3</a:t>
                </a:r>
                <a:endParaRPr/>
              </a:p>
            </p:txBody>
          </p:sp>
          <p:grpSp>
            <p:nvGrpSpPr>
              <p:cNvPr id="1216" name="Google Shape;1216;p37"/>
              <p:cNvGrpSpPr/>
              <p:nvPr/>
            </p:nvGrpSpPr>
            <p:grpSpPr>
              <a:xfrm>
                <a:off x="3107" y="1640"/>
                <a:ext cx="223" cy="481"/>
                <a:chOff x="3278" y="1701"/>
                <a:chExt cx="223" cy="481"/>
              </a:xfrm>
            </p:grpSpPr>
            <p:sp>
              <p:nvSpPr>
                <p:cNvPr id="1217" name="Google Shape;1217;p37"/>
                <p:cNvSpPr/>
                <p:nvPr/>
              </p:nvSpPr>
              <p:spPr>
                <a:xfrm>
                  <a:off x="3288" y="1701"/>
                  <a:ext cx="213" cy="4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79833"/>
                      </a:moveTo>
                      <a:lnTo>
                        <a:pt x="40000" y="59875"/>
                      </a:lnTo>
                      <a:lnTo>
                        <a:pt x="0" y="39916"/>
                      </a:lnTo>
                      <a:lnTo>
                        <a:pt x="0" y="0"/>
                      </a:lnTo>
                      <a:lnTo>
                        <a:pt x="119436" y="39916"/>
                      </a:lnTo>
                      <a:lnTo>
                        <a:pt x="119436" y="79833"/>
                      </a:lnTo>
                      <a:lnTo>
                        <a:pt x="0" y="119750"/>
                      </a:lnTo>
                      <a:lnTo>
                        <a:pt x="0" y="79833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8" name="Google Shape;1218;p37"/>
                <p:cNvSpPr/>
                <p:nvPr/>
              </p:nvSpPr>
              <p:spPr>
                <a:xfrm rot="5400000">
                  <a:off x="3191" y="1824"/>
                  <a:ext cx="384" cy="2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0475" tIns="44450" rIns="90475" bIns="4445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 b="1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ALU</a:t>
                  </a:r>
                  <a:endParaRPr/>
                </a:p>
              </p:txBody>
            </p:sp>
          </p:grpSp>
          <p:grpSp>
            <p:nvGrpSpPr>
              <p:cNvPr id="1219" name="Google Shape;1219;p37"/>
              <p:cNvGrpSpPr/>
              <p:nvPr/>
            </p:nvGrpSpPr>
            <p:grpSpPr>
              <a:xfrm>
                <a:off x="2191" y="1736"/>
                <a:ext cx="340" cy="289"/>
                <a:chOff x="2362" y="1797"/>
                <a:chExt cx="340" cy="289"/>
              </a:xfrm>
            </p:grpSpPr>
            <p:sp>
              <p:nvSpPr>
                <p:cNvPr id="1220" name="Google Shape;1220;p37"/>
                <p:cNvSpPr/>
                <p:nvPr/>
              </p:nvSpPr>
              <p:spPr>
                <a:xfrm>
                  <a:off x="2368" y="1799"/>
                  <a:ext cx="228" cy="2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0475" tIns="44450" rIns="90475" bIns="4445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 b="1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I$</a:t>
                  </a:r>
                  <a:endParaRPr/>
                </a:p>
              </p:txBody>
            </p:sp>
            <p:grpSp>
              <p:nvGrpSpPr>
                <p:cNvPr id="1221" name="Google Shape;1221;p37"/>
                <p:cNvGrpSpPr/>
                <p:nvPr/>
              </p:nvGrpSpPr>
              <p:grpSpPr>
                <a:xfrm>
                  <a:off x="2362" y="1797"/>
                  <a:ext cx="340" cy="289"/>
                  <a:chOff x="2362" y="1797"/>
                  <a:chExt cx="340" cy="289"/>
                </a:xfrm>
              </p:grpSpPr>
              <p:sp>
                <p:nvSpPr>
                  <p:cNvPr id="1222" name="Google Shape;1222;p37"/>
                  <p:cNvSpPr/>
                  <p:nvPr/>
                </p:nvSpPr>
                <p:spPr>
                  <a:xfrm>
                    <a:off x="2362" y="1797"/>
                    <a:ext cx="170" cy="2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000" h="120000" extrusionOk="0">
                        <a:moveTo>
                          <a:pt x="119294" y="0"/>
                        </a:moveTo>
                        <a:lnTo>
                          <a:pt x="0" y="0"/>
                        </a:lnTo>
                        <a:lnTo>
                          <a:pt x="0" y="119584"/>
                        </a:lnTo>
                        <a:lnTo>
                          <a:pt x="119294" y="119584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3" name="Google Shape;1223;p37"/>
                  <p:cNvSpPr/>
                  <p:nvPr/>
                </p:nvSpPr>
                <p:spPr>
                  <a:xfrm>
                    <a:off x="2531" y="1797"/>
                    <a:ext cx="171" cy="2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000" h="120000" extrusionOk="0">
                        <a:moveTo>
                          <a:pt x="0" y="0"/>
                        </a:moveTo>
                        <a:lnTo>
                          <a:pt x="119298" y="0"/>
                        </a:lnTo>
                        <a:lnTo>
                          <a:pt x="119298" y="119584"/>
                        </a:lnTo>
                        <a:lnTo>
                          <a:pt x="0" y="119584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1224" name="Google Shape;1224;p37"/>
              <p:cNvSpPr/>
              <p:nvPr/>
            </p:nvSpPr>
            <p:spPr>
              <a:xfrm>
                <a:off x="2632" y="1743"/>
                <a:ext cx="327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Reg</a:t>
                </a:r>
                <a:endParaRPr/>
              </a:p>
            </p:txBody>
          </p:sp>
          <p:sp>
            <p:nvSpPr>
              <p:cNvPr id="1225" name="Google Shape;1225;p37"/>
              <p:cNvSpPr/>
              <p:nvPr/>
            </p:nvSpPr>
            <p:spPr>
              <a:xfrm>
                <a:off x="2651" y="1736"/>
                <a:ext cx="149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9194" y="0"/>
                    </a:moveTo>
                    <a:lnTo>
                      <a:pt x="0" y="0"/>
                    </a:lnTo>
                    <a:lnTo>
                      <a:pt x="0" y="119584"/>
                    </a:lnTo>
                    <a:lnTo>
                      <a:pt x="119194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226" name="Google Shape;1226;p37"/>
              <p:cNvCxnSpPr/>
              <p:nvPr/>
            </p:nvCxnSpPr>
            <p:spPr>
              <a:xfrm>
                <a:off x="2536" y="1880"/>
                <a:ext cx="96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227" name="Google Shape;1227;p37"/>
              <p:cNvSpPr/>
              <p:nvPr/>
            </p:nvSpPr>
            <p:spPr>
              <a:xfrm>
                <a:off x="2598" y="1784"/>
                <a:ext cx="48" cy="9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118762"/>
                    </a:moveTo>
                    <a:lnTo>
                      <a:pt x="0" y="0"/>
                    </a:lnTo>
                    <a:lnTo>
                      <a:pt x="117500" y="0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228" name="Google Shape;1228;p37"/>
              <p:cNvCxnSpPr/>
              <p:nvPr/>
            </p:nvCxnSpPr>
            <p:spPr>
              <a:xfrm>
                <a:off x="2952" y="1784"/>
                <a:ext cx="157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229" name="Google Shape;1229;p37"/>
              <p:cNvSpPr/>
              <p:nvPr/>
            </p:nvSpPr>
            <p:spPr>
              <a:xfrm>
                <a:off x="3449" y="1738"/>
                <a:ext cx="302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 D$</a:t>
                </a:r>
                <a:endParaRPr/>
              </a:p>
            </p:txBody>
          </p:sp>
          <p:grpSp>
            <p:nvGrpSpPr>
              <p:cNvPr id="1230" name="Google Shape;1230;p37"/>
              <p:cNvGrpSpPr/>
              <p:nvPr/>
            </p:nvGrpSpPr>
            <p:grpSpPr>
              <a:xfrm>
                <a:off x="3500" y="1736"/>
                <a:ext cx="325" cy="289"/>
                <a:chOff x="3671" y="1797"/>
                <a:chExt cx="325" cy="289"/>
              </a:xfrm>
            </p:grpSpPr>
            <p:sp>
              <p:nvSpPr>
                <p:cNvPr id="1231" name="Google Shape;1231;p37"/>
                <p:cNvSpPr/>
                <p:nvPr/>
              </p:nvSpPr>
              <p:spPr>
                <a:xfrm>
                  <a:off x="3671" y="1797"/>
                  <a:ext cx="162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119259" y="0"/>
                      </a:moveTo>
                      <a:lnTo>
                        <a:pt x="0" y="0"/>
                      </a:lnTo>
                      <a:lnTo>
                        <a:pt x="0" y="119584"/>
                      </a:lnTo>
                      <a:lnTo>
                        <a:pt x="119259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2" name="Google Shape;1232;p37"/>
                <p:cNvSpPr/>
                <p:nvPr/>
              </p:nvSpPr>
              <p:spPr>
                <a:xfrm>
                  <a:off x="3832" y="1797"/>
                  <a:ext cx="164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lnTo>
                        <a:pt x="119268" y="0"/>
                      </a:lnTo>
                      <a:lnTo>
                        <a:pt x="119268" y="119584"/>
                      </a:lnTo>
                      <a:lnTo>
                        <a:pt x="0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233" name="Google Shape;1233;p37"/>
              <p:cNvSpPr/>
              <p:nvPr/>
            </p:nvSpPr>
            <p:spPr>
              <a:xfrm>
                <a:off x="3941" y="1738"/>
                <a:ext cx="327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Reg</a:t>
                </a:r>
                <a:endParaRPr/>
              </a:p>
            </p:txBody>
          </p:sp>
          <p:grpSp>
            <p:nvGrpSpPr>
              <p:cNvPr id="1234" name="Google Shape;1234;p37"/>
              <p:cNvGrpSpPr/>
              <p:nvPr/>
            </p:nvGrpSpPr>
            <p:grpSpPr>
              <a:xfrm>
                <a:off x="3968" y="1736"/>
                <a:ext cx="284" cy="289"/>
                <a:chOff x="4139" y="1797"/>
                <a:chExt cx="284" cy="289"/>
              </a:xfrm>
            </p:grpSpPr>
            <p:sp>
              <p:nvSpPr>
                <p:cNvPr id="1235" name="Google Shape;1235;p37"/>
                <p:cNvSpPr/>
                <p:nvPr/>
              </p:nvSpPr>
              <p:spPr>
                <a:xfrm>
                  <a:off x="4139" y="1797"/>
                  <a:ext cx="142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119154" y="0"/>
                      </a:moveTo>
                      <a:lnTo>
                        <a:pt x="0" y="0"/>
                      </a:lnTo>
                      <a:lnTo>
                        <a:pt x="0" y="119584"/>
                      </a:lnTo>
                      <a:lnTo>
                        <a:pt x="119154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6" name="Google Shape;1236;p37"/>
                <p:cNvSpPr/>
                <p:nvPr/>
              </p:nvSpPr>
              <p:spPr>
                <a:xfrm>
                  <a:off x="4280" y="1797"/>
                  <a:ext cx="143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lnTo>
                        <a:pt x="119160" y="0"/>
                      </a:lnTo>
                      <a:lnTo>
                        <a:pt x="119160" y="119584"/>
                      </a:lnTo>
                      <a:lnTo>
                        <a:pt x="0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1237" name="Google Shape;1237;p37"/>
              <p:cNvCxnSpPr/>
              <p:nvPr/>
            </p:nvCxnSpPr>
            <p:spPr>
              <a:xfrm>
                <a:off x="3821" y="1880"/>
                <a:ext cx="139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38" name="Google Shape;1238;p37"/>
              <p:cNvCxnSpPr/>
              <p:nvPr/>
            </p:nvCxnSpPr>
            <p:spPr>
              <a:xfrm>
                <a:off x="3337" y="1880"/>
                <a:ext cx="155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239" name="Google Shape;1239;p37"/>
              <p:cNvSpPr/>
              <p:nvPr/>
            </p:nvSpPr>
            <p:spPr>
              <a:xfrm>
                <a:off x="3458" y="1880"/>
                <a:ext cx="431" cy="19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0" y="119378"/>
                    </a:lnTo>
                    <a:lnTo>
                      <a:pt x="108863" y="119378"/>
                    </a:lnTo>
                    <a:lnTo>
                      <a:pt x="108863" y="39792"/>
                    </a:lnTo>
                    <a:lnTo>
                      <a:pt x="119721" y="0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240" name="Google Shape;1240;p37"/>
              <p:cNvCxnSpPr/>
              <p:nvPr/>
            </p:nvCxnSpPr>
            <p:spPr>
              <a:xfrm>
                <a:off x="2952" y="1976"/>
                <a:ext cx="157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241" name="Google Shape;1241;p37"/>
              <p:cNvSpPr/>
              <p:nvPr/>
            </p:nvSpPr>
            <p:spPr>
              <a:xfrm>
                <a:off x="3045" y="1875"/>
                <a:ext cx="337" cy="278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43597"/>
                    </a:moveTo>
                    <a:lnTo>
                      <a:pt x="0" y="119568"/>
                    </a:lnTo>
                    <a:lnTo>
                      <a:pt x="104688" y="119568"/>
                    </a:lnTo>
                    <a:lnTo>
                      <a:pt x="104688" y="38848"/>
                    </a:lnTo>
                    <a:lnTo>
                      <a:pt x="119643" y="0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42" name="Google Shape;1242;p37"/>
            <p:cNvGrpSpPr/>
            <p:nvPr/>
          </p:nvGrpSpPr>
          <p:grpSpPr>
            <a:xfrm>
              <a:off x="665163" y="3897211"/>
              <a:ext cx="6894512" cy="814387"/>
              <a:chOff x="352" y="2088"/>
              <a:chExt cx="4343" cy="513"/>
            </a:xfrm>
          </p:grpSpPr>
          <p:sp>
            <p:nvSpPr>
              <p:cNvPr id="1243" name="Google Shape;1243;p37" descr="25%"/>
              <p:cNvSpPr/>
              <p:nvPr/>
            </p:nvSpPr>
            <p:spPr>
              <a:xfrm>
                <a:off x="3226" y="2184"/>
                <a:ext cx="148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119189" y="0"/>
                    </a:lnTo>
                    <a:lnTo>
                      <a:pt x="119189" y="119584"/>
                    </a:lnTo>
                    <a:lnTo>
                      <a:pt x="0" y="119584"/>
                    </a:lnTo>
                  </a:path>
                </a:pathLst>
              </a:custGeom>
              <a:solidFill>
                <a:srgbClr val="FFFFFF"/>
              </a:solidFill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4" name="Google Shape;1244;p37"/>
              <p:cNvSpPr/>
              <p:nvPr/>
            </p:nvSpPr>
            <p:spPr>
              <a:xfrm>
                <a:off x="352" y="2193"/>
                <a:ext cx="1462" cy="2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and $t5,</a:t>
                </a:r>
                <a:r>
                  <a:rPr lang="en-US" sz="2400" b="1">
                    <a:solidFill>
                      <a:schemeClr val="accent1"/>
                    </a:solidFill>
                    <a:latin typeface="Arial"/>
                    <a:ea typeface="Arial"/>
                    <a:cs typeface="Arial"/>
                    <a:sym typeface="Arial"/>
                  </a:rPr>
                  <a:t>$t0</a:t>
                </a:r>
                <a:r>
                  <a:rPr lang="en-US" sz="24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,$t6</a:t>
                </a:r>
                <a:endParaRPr/>
              </a:p>
            </p:txBody>
          </p:sp>
          <p:sp>
            <p:nvSpPr>
              <p:cNvPr id="1245" name="Google Shape;1245;p37"/>
              <p:cNvSpPr/>
              <p:nvPr/>
            </p:nvSpPr>
            <p:spPr>
              <a:xfrm>
                <a:off x="3885" y="2328"/>
                <a:ext cx="431" cy="19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0" y="119378"/>
                    </a:lnTo>
                    <a:lnTo>
                      <a:pt x="108863" y="119378"/>
                    </a:lnTo>
                    <a:lnTo>
                      <a:pt x="108863" y="39792"/>
                    </a:lnTo>
                    <a:lnTo>
                      <a:pt x="119721" y="0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246" name="Google Shape;1246;p37"/>
              <p:cNvGrpSpPr/>
              <p:nvPr/>
            </p:nvGrpSpPr>
            <p:grpSpPr>
              <a:xfrm>
                <a:off x="3534" y="2088"/>
                <a:ext cx="223" cy="481"/>
                <a:chOff x="3705" y="2149"/>
                <a:chExt cx="223" cy="481"/>
              </a:xfrm>
            </p:grpSpPr>
            <p:sp>
              <p:nvSpPr>
                <p:cNvPr id="1247" name="Google Shape;1247;p37"/>
                <p:cNvSpPr/>
                <p:nvPr/>
              </p:nvSpPr>
              <p:spPr>
                <a:xfrm>
                  <a:off x="3715" y="2149"/>
                  <a:ext cx="213" cy="4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79833"/>
                      </a:moveTo>
                      <a:lnTo>
                        <a:pt x="40000" y="59875"/>
                      </a:lnTo>
                      <a:lnTo>
                        <a:pt x="0" y="39916"/>
                      </a:lnTo>
                      <a:lnTo>
                        <a:pt x="0" y="0"/>
                      </a:lnTo>
                      <a:lnTo>
                        <a:pt x="119436" y="39916"/>
                      </a:lnTo>
                      <a:lnTo>
                        <a:pt x="119436" y="79833"/>
                      </a:lnTo>
                      <a:lnTo>
                        <a:pt x="0" y="119750"/>
                      </a:lnTo>
                      <a:lnTo>
                        <a:pt x="0" y="79833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8" name="Google Shape;1248;p37"/>
                <p:cNvSpPr/>
                <p:nvPr/>
              </p:nvSpPr>
              <p:spPr>
                <a:xfrm rot="5400000">
                  <a:off x="3618" y="2272"/>
                  <a:ext cx="384" cy="2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0475" tIns="44450" rIns="90475" bIns="4445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 b="1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ALU</a:t>
                  </a:r>
                  <a:endParaRPr/>
                </a:p>
              </p:txBody>
            </p:sp>
          </p:grpSp>
          <p:grpSp>
            <p:nvGrpSpPr>
              <p:cNvPr id="1249" name="Google Shape;1249;p37"/>
              <p:cNvGrpSpPr/>
              <p:nvPr/>
            </p:nvGrpSpPr>
            <p:grpSpPr>
              <a:xfrm>
                <a:off x="2618" y="2184"/>
                <a:ext cx="340" cy="289"/>
                <a:chOff x="2789" y="2245"/>
                <a:chExt cx="340" cy="289"/>
              </a:xfrm>
            </p:grpSpPr>
            <p:sp>
              <p:nvSpPr>
                <p:cNvPr id="1250" name="Google Shape;1250;p37"/>
                <p:cNvSpPr/>
                <p:nvPr/>
              </p:nvSpPr>
              <p:spPr>
                <a:xfrm>
                  <a:off x="2795" y="2247"/>
                  <a:ext cx="228" cy="2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0475" tIns="44450" rIns="90475" bIns="4445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 b="1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I$</a:t>
                  </a:r>
                  <a:endParaRPr/>
                </a:p>
              </p:txBody>
            </p:sp>
            <p:grpSp>
              <p:nvGrpSpPr>
                <p:cNvPr id="1251" name="Google Shape;1251;p37"/>
                <p:cNvGrpSpPr/>
                <p:nvPr/>
              </p:nvGrpSpPr>
              <p:grpSpPr>
                <a:xfrm>
                  <a:off x="2789" y="2245"/>
                  <a:ext cx="340" cy="289"/>
                  <a:chOff x="2789" y="2245"/>
                  <a:chExt cx="340" cy="289"/>
                </a:xfrm>
              </p:grpSpPr>
              <p:sp>
                <p:nvSpPr>
                  <p:cNvPr id="1252" name="Google Shape;1252;p37"/>
                  <p:cNvSpPr/>
                  <p:nvPr/>
                </p:nvSpPr>
                <p:spPr>
                  <a:xfrm>
                    <a:off x="2789" y="2245"/>
                    <a:ext cx="170" cy="2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000" h="120000" extrusionOk="0">
                        <a:moveTo>
                          <a:pt x="119294" y="0"/>
                        </a:moveTo>
                        <a:lnTo>
                          <a:pt x="0" y="0"/>
                        </a:lnTo>
                        <a:lnTo>
                          <a:pt x="0" y="119584"/>
                        </a:lnTo>
                        <a:lnTo>
                          <a:pt x="119294" y="119584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53" name="Google Shape;1253;p37"/>
                  <p:cNvSpPr/>
                  <p:nvPr/>
                </p:nvSpPr>
                <p:spPr>
                  <a:xfrm>
                    <a:off x="2958" y="2245"/>
                    <a:ext cx="171" cy="2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000" h="120000" extrusionOk="0">
                        <a:moveTo>
                          <a:pt x="0" y="0"/>
                        </a:moveTo>
                        <a:lnTo>
                          <a:pt x="119298" y="0"/>
                        </a:lnTo>
                        <a:lnTo>
                          <a:pt x="119298" y="119584"/>
                        </a:lnTo>
                        <a:lnTo>
                          <a:pt x="0" y="119584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1254" name="Google Shape;1254;p37"/>
              <p:cNvSpPr/>
              <p:nvPr/>
            </p:nvSpPr>
            <p:spPr>
              <a:xfrm>
                <a:off x="3059" y="2191"/>
                <a:ext cx="327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Reg</a:t>
                </a:r>
                <a:endParaRPr/>
              </a:p>
            </p:txBody>
          </p:sp>
          <p:sp>
            <p:nvSpPr>
              <p:cNvPr id="1255" name="Google Shape;1255;p37"/>
              <p:cNvSpPr/>
              <p:nvPr/>
            </p:nvSpPr>
            <p:spPr>
              <a:xfrm>
                <a:off x="3078" y="2184"/>
                <a:ext cx="149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9194" y="0"/>
                    </a:moveTo>
                    <a:lnTo>
                      <a:pt x="0" y="0"/>
                    </a:lnTo>
                    <a:lnTo>
                      <a:pt x="0" y="119584"/>
                    </a:lnTo>
                    <a:lnTo>
                      <a:pt x="119194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256" name="Google Shape;1256;p37"/>
              <p:cNvCxnSpPr/>
              <p:nvPr/>
            </p:nvCxnSpPr>
            <p:spPr>
              <a:xfrm>
                <a:off x="2963" y="2328"/>
                <a:ext cx="96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257" name="Google Shape;1257;p37"/>
              <p:cNvSpPr/>
              <p:nvPr/>
            </p:nvSpPr>
            <p:spPr>
              <a:xfrm>
                <a:off x="3025" y="2232"/>
                <a:ext cx="48" cy="9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118762"/>
                    </a:moveTo>
                    <a:lnTo>
                      <a:pt x="0" y="0"/>
                    </a:lnTo>
                    <a:lnTo>
                      <a:pt x="117500" y="0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258" name="Google Shape;1258;p37"/>
              <p:cNvCxnSpPr/>
              <p:nvPr/>
            </p:nvCxnSpPr>
            <p:spPr>
              <a:xfrm>
                <a:off x="3379" y="2232"/>
                <a:ext cx="157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259" name="Google Shape;1259;p37"/>
              <p:cNvSpPr/>
              <p:nvPr/>
            </p:nvSpPr>
            <p:spPr>
              <a:xfrm>
                <a:off x="3876" y="2186"/>
                <a:ext cx="302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 D$</a:t>
                </a:r>
                <a:endParaRPr/>
              </a:p>
            </p:txBody>
          </p:sp>
          <p:grpSp>
            <p:nvGrpSpPr>
              <p:cNvPr id="1260" name="Google Shape;1260;p37"/>
              <p:cNvGrpSpPr/>
              <p:nvPr/>
            </p:nvGrpSpPr>
            <p:grpSpPr>
              <a:xfrm>
                <a:off x="3927" y="2184"/>
                <a:ext cx="325" cy="289"/>
                <a:chOff x="4098" y="2245"/>
                <a:chExt cx="325" cy="289"/>
              </a:xfrm>
            </p:grpSpPr>
            <p:sp>
              <p:nvSpPr>
                <p:cNvPr id="1261" name="Google Shape;1261;p37"/>
                <p:cNvSpPr/>
                <p:nvPr/>
              </p:nvSpPr>
              <p:spPr>
                <a:xfrm>
                  <a:off x="4098" y="2245"/>
                  <a:ext cx="162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119259" y="0"/>
                      </a:moveTo>
                      <a:lnTo>
                        <a:pt x="0" y="0"/>
                      </a:lnTo>
                      <a:lnTo>
                        <a:pt x="0" y="119584"/>
                      </a:lnTo>
                      <a:lnTo>
                        <a:pt x="119259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2" name="Google Shape;1262;p37"/>
                <p:cNvSpPr/>
                <p:nvPr/>
              </p:nvSpPr>
              <p:spPr>
                <a:xfrm>
                  <a:off x="4259" y="2245"/>
                  <a:ext cx="164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lnTo>
                        <a:pt x="119268" y="0"/>
                      </a:lnTo>
                      <a:lnTo>
                        <a:pt x="119268" y="119584"/>
                      </a:lnTo>
                      <a:lnTo>
                        <a:pt x="0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263" name="Google Shape;1263;p37"/>
              <p:cNvSpPr/>
              <p:nvPr/>
            </p:nvSpPr>
            <p:spPr>
              <a:xfrm>
                <a:off x="4368" y="2186"/>
                <a:ext cx="327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Reg</a:t>
                </a:r>
                <a:endParaRPr/>
              </a:p>
            </p:txBody>
          </p:sp>
          <p:grpSp>
            <p:nvGrpSpPr>
              <p:cNvPr id="1264" name="Google Shape;1264;p37"/>
              <p:cNvGrpSpPr/>
              <p:nvPr/>
            </p:nvGrpSpPr>
            <p:grpSpPr>
              <a:xfrm>
                <a:off x="4395" y="2184"/>
                <a:ext cx="284" cy="289"/>
                <a:chOff x="4566" y="2245"/>
                <a:chExt cx="284" cy="289"/>
              </a:xfrm>
            </p:grpSpPr>
            <p:sp>
              <p:nvSpPr>
                <p:cNvPr id="1265" name="Google Shape;1265;p37"/>
                <p:cNvSpPr/>
                <p:nvPr/>
              </p:nvSpPr>
              <p:spPr>
                <a:xfrm>
                  <a:off x="4566" y="2245"/>
                  <a:ext cx="142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119154" y="0"/>
                      </a:moveTo>
                      <a:lnTo>
                        <a:pt x="0" y="0"/>
                      </a:lnTo>
                      <a:lnTo>
                        <a:pt x="0" y="119584"/>
                      </a:lnTo>
                      <a:lnTo>
                        <a:pt x="119154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6" name="Google Shape;1266;p37"/>
                <p:cNvSpPr/>
                <p:nvPr/>
              </p:nvSpPr>
              <p:spPr>
                <a:xfrm>
                  <a:off x="4707" y="2245"/>
                  <a:ext cx="143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lnTo>
                        <a:pt x="119160" y="0"/>
                      </a:lnTo>
                      <a:lnTo>
                        <a:pt x="119160" y="119584"/>
                      </a:lnTo>
                      <a:lnTo>
                        <a:pt x="0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1267" name="Google Shape;1267;p37"/>
              <p:cNvCxnSpPr/>
              <p:nvPr/>
            </p:nvCxnSpPr>
            <p:spPr>
              <a:xfrm>
                <a:off x="4248" y="2328"/>
                <a:ext cx="139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68" name="Google Shape;1268;p37"/>
              <p:cNvCxnSpPr/>
              <p:nvPr/>
            </p:nvCxnSpPr>
            <p:spPr>
              <a:xfrm>
                <a:off x="3764" y="2328"/>
                <a:ext cx="155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69" name="Google Shape;1269;p37"/>
              <p:cNvCxnSpPr/>
              <p:nvPr/>
            </p:nvCxnSpPr>
            <p:spPr>
              <a:xfrm>
                <a:off x="3379" y="2424"/>
                <a:ext cx="157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270" name="Google Shape;1270;p37"/>
              <p:cNvSpPr/>
              <p:nvPr/>
            </p:nvSpPr>
            <p:spPr>
              <a:xfrm>
                <a:off x="3472" y="2323"/>
                <a:ext cx="337" cy="278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43597"/>
                    </a:moveTo>
                    <a:lnTo>
                      <a:pt x="0" y="119568"/>
                    </a:lnTo>
                    <a:lnTo>
                      <a:pt x="104688" y="119568"/>
                    </a:lnTo>
                    <a:lnTo>
                      <a:pt x="104688" y="38848"/>
                    </a:lnTo>
                    <a:lnTo>
                      <a:pt x="119643" y="0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71" name="Google Shape;1271;p37"/>
            <p:cNvGrpSpPr/>
            <p:nvPr/>
          </p:nvGrpSpPr>
          <p:grpSpPr>
            <a:xfrm>
              <a:off x="639763" y="4608411"/>
              <a:ext cx="7597775" cy="814387"/>
              <a:chOff x="336" y="2536"/>
              <a:chExt cx="4786" cy="513"/>
            </a:xfrm>
          </p:grpSpPr>
          <p:sp>
            <p:nvSpPr>
              <p:cNvPr id="1272" name="Google Shape;1272;p37"/>
              <p:cNvSpPr/>
              <p:nvPr/>
            </p:nvSpPr>
            <p:spPr>
              <a:xfrm>
                <a:off x="3971" y="2536"/>
                <a:ext cx="213" cy="481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79833"/>
                    </a:moveTo>
                    <a:lnTo>
                      <a:pt x="40000" y="59875"/>
                    </a:lnTo>
                    <a:lnTo>
                      <a:pt x="0" y="39916"/>
                    </a:lnTo>
                    <a:lnTo>
                      <a:pt x="0" y="0"/>
                    </a:lnTo>
                    <a:lnTo>
                      <a:pt x="119436" y="39916"/>
                    </a:lnTo>
                    <a:lnTo>
                      <a:pt x="119436" y="79833"/>
                    </a:lnTo>
                    <a:lnTo>
                      <a:pt x="0" y="119750"/>
                    </a:lnTo>
                    <a:lnTo>
                      <a:pt x="0" y="79833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3" name="Google Shape;1273;p37" descr="25%"/>
              <p:cNvSpPr/>
              <p:nvPr/>
            </p:nvSpPr>
            <p:spPr>
              <a:xfrm>
                <a:off x="3653" y="2632"/>
                <a:ext cx="148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119189" y="0"/>
                    </a:lnTo>
                    <a:lnTo>
                      <a:pt x="119189" y="119584"/>
                    </a:lnTo>
                    <a:lnTo>
                      <a:pt x="0" y="119584"/>
                    </a:lnTo>
                  </a:path>
                </a:pathLst>
              </a:custGeom>
              <a:solidFill>
                <a:srgbClr val="FFFFFF"/>
              </a:solidFill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4" name="Google Shape;1274;p37"/>
              <p:cNvSpPr/>
              <p:nvPr/>
            </p:nvSpPr>
            <p:spPr>
              <a:xfrm>
                <a:off x="336" y="2649"/>
                <a:ext cx="1419" cy="2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or   $t7,</a:t>
                </a:r>
                <a:r>
                  <a:rPr lang="en-US" sz="2400" b="1">
                    <a:solidFill>
                      <a:schemeClr val="accent1"/>
                    </a:solidFill>
                    <a:latin typeface="Arial"/>
                    <a:ea typeface="Arial"/>
                    <a:cs typeface="Arial"/>
                    <a:sym typeface="Arial"/>
                  </a:rPr>
                  <a:t>$t0</a:t>
                </a:r>
                <a:r>
                  <a:rPr lang="en-US" sz="24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,$t8</a:t>
                </a:r>
                <a:endParaRPr/>
              </a:p>
            </p:txBody>
          </p:sp>
          <p:sp>
            <p:nvSpPr>
              <p:cNvPr id="1275" name="Google Shape;1275;p37"/>
              <p:cNvSpPr/>
              <p:nvPr/>
            </p:nvSpPr>
            <p:spPr>
              <a:xfrm>
                <a:off x="4312" y="2776"/>
                <a:ext cx="431" cy="19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0" y="119378"/>
                    </a:lnTo>
                    <a:lnTo>
                      <a:pt x="108863" y="119378"/>
                    </a:lnTo>
                    <a:lnTo>
                      <a:pt x="108863" y="39792"/>
                    </a:lnTo>
                    <a:lnTo>
                      <a:pt x="119721" y="0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6" name="Google Shape;1276;p37"/>
              <p:cNvSpPr/>
              <p:nvPr/>
            </p:nvSpPr>
            <p:spPr>
              <a:xfrm>
                <a:off x="3045" y="2632"/>
                <a:ext cx="170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9294" y="0"/>
                    </a:moveTo>
                    <a:lnTo>
                      <a:pt x="0" y="0"/>
                    </a:lnTo>
                    <a:lnTo>
                      <a:pt x="0" y="119584"/>
                    </a:lnTo>
                    <a:lnTo>
                      <a:pt x="119294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7" name="Google Shape;1277;p37"/>
              <p:cNvSpPr/>
              <p:nvPr/>
            </p:nvSpPr>
            <p:spPr>
              <a:xfrm>
                <a:off x="3214" y="2632"/>
                <a:ext cx="171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119298" y="0"/>
                    </a:lnTo>
                    <a:lnTo>
                      <a:pt x="119298" y="119584"/>
                    </a:lnTo>
                    <a:lnTo>
                      <a:pt x="0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8" name="Google Shape;1278;p37"/>
              <p:cNvSpPr/>
              <p:nvPr/>
            </p:nvSpPr>
            <p:spPr>
              <a:xfrm>
                <a:off x="3026" y="2634"/>
                <a:ext cx="228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I$</a:t>
                </a:r>
                <a:endParaRPr/>
              </a:p>
            </p:txBody>
          </p:sp>
          <p:sp>
            <p:nvSpPr>
              <p:cNvPr id="1279" name="Google Shape;1279;p37"/>
              <p:cNvSpPr/>
              <p:nvPr/>
            </p:nvSpPr>
            <p:spPr>
              <a:xfrm rot="5400000">
                <a:off x="3874" y="2659"/>
                <a:ext cx="384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ALU</a:t>
                </a:r>
                <a:endParaRPr/>
              </a:p>
            </p:txBody>
          </p:sp>
          <p:sp>
            <p:nvSpPr>
              <p:cNvPr id="1280" name="Google Shape;1280;p37"/>
              <p:cNvSpPr/>
              <p:nvPr/>
            </p:nvSpPr>
            <p:spPr>
              <a:xfrm>
                <a:off x="3486" y="2639"/>
                <a:ext cx="327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Reg</a:t>
                </a:r>
                <a:endParaRPr/>
              </a:p>
            </p:txBody>
          </p:sp>
          <p:sp>
            <p:nvSpPr>
              <p:cNvPr id="1281" name="Google Shape;1281;p37"/>
              <p:cNvSpPr/>
              <p:nvPr/>
            </p:nvSpPr>
            <p:spPr>
              <a:xfrm>
                <a:off x="3505" y="2632"/>
                <a:ext cx="149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9194" y="0"/>
                    </a:moveTo>
                    <a:lnTo>
                      <a:pt x="0" y="0"/>
                    </a:lnTo>
                    <a:lnTo>
                      <a:pt x="0" y="119584"/>
                    </a:lnTo>
                    <a:lnTo>
                      <a:pt x="119194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282" name="Google Shape;1282;p37"/>
              <p:cNvCxnSpPr/>
              <p:nvPr/>
            </p:nvCxnSpPr>
            <p:spPr>
              <a:xfrm>
                <a:off x="3390" y="2776"/>
                <a:ext cx="96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283" name="Google Shape;1283;p37"/>
              <p:cNvSpPr/>
              <p:nvPr/>
            </p:nvSpPr>
            <p:spPr>
              <a:xfrm>
                <a:off x="3452" y="2680"/>
                <a:ext cx="48" cy="9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118762"/>
                    </a:moveTo>
                    <a:lnTo>
                      <a:pt x="0" y="0"/>
                    </a:lnTo>
                    <a:lnTo>
                      <a:pt x="117500" y="0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284" name="Google Shape;1284;p37"/>
              <p:cNvCxnSpPr/>
              <p:nvPr/>
            </p:nvCxnSpPr>
            <p:spPr>
              <a:xfrm>
                <a:off x="3806" y="2680"/>
                <a:ext cx="157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285" name="Google Shape;1285;p37"/>
              <p:cNvSpPr/>
              <p:nvPr/>
            </p:nvSpPr>
            <p:spPr>
              <a:xfrm>
                <a:off x="4303" y="2634"/>
                <a:ext cx="302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 D$</a:t>
                </a:r>
                <a:endParaRPr/>
              </a:p>
            </p:txBody>
          </p:sp>
          <p:sp>
            <p:nvSpPr>
              <p:cNvPr id="1286" name="Google Shape;1286;p37"/>
              <p:cNvSpPr/>
              <p:nvPr/>
            </p:nvSpPr>
            <p:spPr>
              <a:xfrm>
                <a:off x="4354" y="2632"/>
                <a:ext cx="162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9259" y="0"/>
                    </a:moveTo>
                    <a:lnTo>
                      <a:pt x="0" y="0"/>
                    </a:lnTo>
                    <a:lnTo>
                      <a:pt x="0" y="119584"/>
                    </a:lnTo>
                    <a:lnTo>
                      <a:pt x="119259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7" name="Google Shape;1287;p37"/>
              <p:cNvSpPr/>
              <p:nvPr/>
            </p:nvSpPr>
            <p:spPr>
              <a:xfrm>
                <a:off x="4515" y="2632"/>
                <a:ext cx="164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119268" y="0"/>
                    </a:lnTo>
                    <a:lnTo>
                      <a:pt x="119268" y="119584"/>
                    </a:lnTo>
                    <a:lnTo>
                      <a:pt x="0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8" name="Google Shape;1288;p37"/>
              <p:cNvSpPr/>
              <p:nvPr/>
            </p:nvSpPr>
            <p:spPr>
              <a:xfrm>
                <a:off x="4795" y="2634"/>
                <a:ext cx="327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Reg</a:t>
                </a:r>
                <a:endParaRPr/>
              </a:p>
            </p:txBody>
          </p:sp>
          <p:sp>
            <p:nvSpPr>
              <p:cNvPr id="1289" name="Google Shape;1289;p37"/>
              <p:cNvSpPr/>
              <p:nvPr/>
            </p:nvSpPr>
            <p:spPr>
              <a:xfrm>
                <a:off x="4822" y="2632"/>
                <a:ext cx="142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9154" y="0"/>
                    </a:moveTo>
                    <a:lnTo>
                      <a:pt x="0" y="0"/>
                    </a:lnTo>
                    <a:lnTo>
                      <a:pt x="0" y="119584"/>
                    </a:lnTo>
                    <a:lnTo>
                      <a:pt x="119154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0" name="Google Shape;1290;p37"/>
              <p:cNvSpPr/>
              <p:nvPr/>
            </p:nvSpPr>
            <p:spPr>
              <a:xfrm>
                <a:off x="4963" y="2632"/>
                <a:ext cx="143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119160" y="0"/>
                    </a:lnTo>
                    <a:lnTo>
                      <a:pt x="119160" y="119584"/>
                    </a:lnTo>
                    <a:lnTo>
                      <a:pt x="0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291" name="Google Shape;1291;p37"/>
              <p:cNvCxnSpPr/>
              <p:nvPr/>
            </p:nvCxnSpPr>
            <p:spPr>
              <a:xfrm>
                <a:off x="4675" y="2776"/>
                <a:ext cx="139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92" name="Google Shape;1292;p37"/>
              <p:cNvCxnSpPr/>
              <p:nvPr/>
            </p:nvCxnSpPr>
            <p:spPr>
              <a:xfrm>
                <a:off x="4191" y="2776"/>
                <a:ext cx="155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93" name="Google Shape;1293;p37"/>
              <p:cNvCxnSpPr/>
              <p:nvPr/>
            </p:nvCxnSpPr>
            <p:spPr>
              <a:xfrm>
                <a:off x="3806" y="2872"/>
                <a:ext cx="157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294" name="Google Shape;1294;p37"/>
              <p:cNvSpPr/>
              <p:nvPr/>
            </p:nvSpPr>
            <p:spPr>
              <a:xfrm>
                <a:off x="3899" y="2771"/>
                <a:ext cx="337" cy="278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43597"/>
                    </a:moveTo>
                    <a:lnTo>
                      <a:pt x="0" y="119568"/>
                    </a:lnTo>
                    <a:lnTo>
                      <a:pt x="104688" y="119568"/>
                    </a:lnTo>
                    <a:lnTo>
                      <a:pt x="104688" y="38848"/>
                    </a:lnTo>
                    <a:lnTo>
                      <a:pt x="119643" y="0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95" name="Google Shape;1295;p37"/>
            <p:cNvGrpSpPr/>
            <p:nvPr/>
          </p:nvGrpSpPr>
          <p:grpSpPr>
            <a:xfrm>
              <a:off x="665163" y="5319611"/>
              <a:ext cx="8250237" cy="814387"/>
              <a:chOff x="352" y="2984"/>
              <a:chExt cx="5197" cy="513"/>
            </a:xfrm>
          </p:grpSpPr>
          <p:sp>
            <p:nvSpPr>
              <p:cNvPr id="1296" name="Google Shape;1296;p37"/>
              <p:cNvSpPr/>
              <p:nvPr/>
            </p:nvSpPr>
            <p:spPr>
              <a:xfrm>
                <a:off x="352" y="3105"/>
                <a:ext cx="1527" cy="2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xor $t9,</a:t>
                </a:r>
                <a:r>
                  <a:rPr lang="en-US" sz="2400" b="1">
                    <a:solidFill>
                      <a:schemeClr val="accent1"/>
                    </a:solidFill>
                    <a:latin typeface="Arial"/>
                    <a:ea typeface="Arial"/>
                    <a:cs typeface="Arial"/>
                    <a:sym typeface="Arial"/>
                  </a:rPr>
                  <a:t>$t0</a:t>
                </a:r>
                <a:r>
                  <a:rPr lang="en-US" sz="24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,$t10</a:t>
                </a:r>
                <a:endParaRPr/>
              </a:p>
            </p:txBody>
          </p:sp>
          <p:grpSp>
            <p:nvGrpSpPr>
              <p:cNvPr id="1297" name="Google Shape;1297;p37"/>
              <p:cNvGrpSpPr/>
              <p:nvPr/>
            </p:nvGrpSpPr>
            <p:grpSpPr>
              <a:xfrm>
                <a:off x="3472" y="2984"/>
                <a:ext cx="2077" cy="513"/>
                <a:chOff x="3643" y="3045"/>
                <a:chExt cx="2077" cy="513"/>
              </a:xfrm>
            </p:grpSpPr>
            <p:grpSp>
              <p:nvGrpSpPr>
                <p:cNvPr id="1298" name="Google Shape;1298;p37"/>
                <p:cNvGrpSpPr/>
                <p:nvPr/>
              </p:nvGrpSpPr>
              <p:grpSpPr>
                <a:xfrm>
                  <a:off x="4559" y="3045"/>
                  <a:ext cx="223" cy="481"/>
                  <a:chOff x="4559" y="3045"/>
                  <a:chExt cx="223" cy="481"/>
                </a:xfrm>
              </p:grpSpPr>
              <p:sp>
                <p:nvSpPr>
                  <p:cNvPr id="1299" name="Google Shape;1299;p37"/>
                  <p:cNvSpPr/>
                  <p:nvPr/>
                </p:nvSpPr>
                <p:spPr>
                  <a:xfrm>
                    <a:off x="4569" y="3045"/>
                    <a:ext cx="213" cy="4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000" h="120000" extrusionOk="0">
                        <a:moveTo>
                          <a:pt x="0" y="79833"/>
                        </a:moveTo>
                        <a:lnTo>
                          <a:pt x="40000" y="59875"/>
                        </a:lnTo>
                        <a:lnTo>
                          <a:pt x="0" y="39916"/>
                        </a:lnTo>
                        <a:lnTo>
                          <a:pt x="0" y="0"/>
                        </a:lnTo>
                        <a:lnTo>
                          <a:pt x="119436" y="39916"/>
                        </a:lnTo>
                        <a:lnTo>
                          <a:pt x="119436" y="79833"/>
                        </a:lnTo>
                        <a:lnTo>
                          <a:pt x="0" y="119750"/>
                        </a:lnTo>
                        <a:lnTo>
                          <a:pt x="0" y="79833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00" name="Google Shape;1300;p37"/>
                  <p:cNvSpPr/>
                  <p:nvPr/>
                </p:nvSpPr>
                <p:spPr>
                  <a:xfrm rot="5400000">
                    <a:off x="4472" y="3168"/>
                    <a:ext cx="384" cy="2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0475" tIns="44450" rIns="90475" bIns="4445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600" b="1">
                        <a:solidFill>
                          <a:schemeClr val="dk1"/>
                        </a:solidFill>
                        <a:latin typeface="Times"/>
                        <a:ea typeface="Times"/>
                        <a:cs typeface="Times"/>
                        <a:sym typeface="Times"/>
                      </a:rPr>
                      <a:t>ALU</a:t>
                    </a:r>
                    <a:endParaRPr/>
                  </a:p>
                </p:txBody>
              </p:sp>
            </p:grpSp>
            <p:grpSp>
              <p:nvGrpSpPr>
                <p:cNvPr id="1301" name="Google Shape;1301;p37"/>
                <p:cNvGrpSpPr/>
                <p:nvPr/>
              </p:nvGrpSpPr>
              <p:grpSpPr>
                <a:xfrm>
                  <a:off x="3643" y="3141"/>
                  <a:ext cx="340" cy="289"/>
                  <a:chOff x="3643" y="3141"/>
                  <a:chExt cx="340" cy="289"/>
                </a:xfrm>
              </p:grpSpPr>
              <p:sp>
                <p:nvSpPr>
                  <p:cNvPr id="1302" name="Google Shape;1302;p37"/>
                  <p:cNvSpPr/>
                  <p:nvPr/>
                </p:nvSpPr>
                <p:spPr>
                  <a:xfrm>
                    <a:off x="3649" y="3143"/>
                    <a:ext cx="228" cy="2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0475" tIns="44450" rIns="90475" bIns="44450" anchor="t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600" b="1">
                        <a:solidFill>
                          <a:schemeClr val="dk1"/>
                        </a:solidFill>
                        <a:latin typeface="Times"/>
                        <a:ea typeface="Times"/>
                        <a:cs typeface="Times"/>
                        <a:sym typeface="Times"/>
                      </a:rPr>
                      <a:t>I$</a:t>
                    </a:r>
                    <a:endParaRPr/>
                  </a:p>
                </p:txBody>
              </p:sp>
              <p:grpSp>
                <p:nvGrpSpPr>
                  <p:cNvPr id="1303" name="Google Shape;1303;p37"/>
                  <p:cNvGrpSpPr/>
                  <p:nvPr/>
                </p:nvGrpSpPr>
                <p:grpSpPr>
                  <a:xfrm>
                    <a:off x="3643" y="3141"/>
                    <a:ext cx="340" cy="289"/>
                    <a:chOff x="3643" y="3141"/>
                    <a:chExt cx="340" cy="289"/>
                  </a:xfrm>
                </p:grpSpPr>
                <p:sp>
                  <p:nvSpPr>
                    <p:cNvPr id="1304" name="Google Shape;1304;p37"/>
                    <p:cNvSpPr/>
                    <p:nvPr/>
                  </p:nvSpPr>
                  <p:spPr>
                    <a:xfrm>
                      <a:off x="3643" y="3141"/>
                      <a:ext cx="170" cy="28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0000" h="120000" extrusionOk="0">
                          <a:moveTo>
                            <a:pt x="119294" y="0"/>
                          </a:moveTo>
                          <a:lnTo>
                            <a:pt x="0" y="0"/>
                          </a:lnTo>
                          <a:lnTo>
                            <a:pt x="0" y="119584"/>
                          </a:lnTo>
                          <a:lnTo>
                            <a:pt x="119294" y="119584"/>
                          </a:lnTo>
                        </a:path>
                      </a:pathLst>
                    </a:custGeom>
                    <a:noFill/>
                    <a:ln w="25400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305" name="Google Shape;1305;p37"/>
                    <p:cNvSpPr/>
                    <p:nvPr/>
                  </p:nvSpPr>
                  <p:spPr>
                    <a:xfrm>
                      <a:off x="3812" y="3141"/>
                      <a:ext cx="171" cy="28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0000" h="120000" extrusionOk="0">
                          <a:moveTo>
                            <a:pt x="0" y="0"/>
                          </a:moveTo>
                          <a:lnTo>
                            <a:pt x="119298" y="0"/>
                          </a:lnTo>
                          <a:lnTo>
                            <a:pt x="119298" y="119584"/>
                          </a:lnTo>
                          <a:lnTo>
                            <a:pt x="0" y="119584"/>
                          </a:lnTo>
                        </a:path>
                      </a:pathLst>
                    </a:custGeom>
                    <a:noFill/>
                    <a:ln w="25400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  <p:sp>
              <p:nvSpPr>
                <p:cNvPr id="1306" name="Google Shape;1306;p37"/>
                <p:cNvSpPr/>
                <p:nvPr/>
              </p:nvSpPr>
              <p:spPr>
                <a:xfrm>
                  <a:off x="4084" y="3148"/>
                  <a:ext cx="327" cy="2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0475" tIns="44450" rIns="90475" bIns="4445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 b="1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Reg</a:t>
                  </a:r>
                  <a:endParaRPr/>
                </a:p>
              </p:txBody>
            </p:sp>
            <p:grpSp>
              <p:nvGrpSpPr>
                <p:cNvPr id="1307" name="Google Shape;1307;p37"/>
                <p:cNvGrpSpPr/>
                <p:nvPr/>
              </p:nvGrpSpPr>
              <p:grpSpPr>
                <a:xfrm>
                  <a:off x="4103" y="3141"/>
                  <a:ext cx="296" cy="289"/>
                  <a:chOff x="4103" y="3141"/>
                  <a:chExt cx="296" cy="289"/>
                </a:xfrm>
              </p:grpSpPr>
              <p:sp>
                <p:nvSpPr>
                  <p:cNvPr id="1308" name="Google Shape;1308;p37"/>
                  <p:cNvSpPr/>
                  <p:nvPr/>
                </p:nvSpPr>
                <p:spPr>
                  <a:xfrm>
                    <a:off x="4103" y="3141"/>
                    <a:ext cx="149" cy="2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000" h="120000" extrusionOk="0">
                        <a:moveTo>
                          <a:pt x="119194" y="0"/>
                        </a:moveTo>
                        <a:lnTo>
                          <a:pt x="0" y="0"/>
                        </a:lnTo>
                        <a:lnTo>
                          <a:pt x="0" y="119584"/>
                        </a:lnTo>
                        <a:lnTo>
                          <a:pt x="119194" y="119584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09" name="Google Shape;1309;p37"/>
                  <p:cNvSpPr/>
                  <p:nvPr/>
                </p:nvSpPr>
                <p:spPr>
                  <a:xfrm>
                    <a:off x="4251" y="3141"/>
                    <a:ext cx="148" cy="2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000" h="120000" extrusionOk="0">
                        <a:moveTo>
                          <a:pt x="0" y="0"/>
                        </a:moveTo>
                        <a:lnTo>
                          <a:pt x="119189" y="0"/>
                        </a:lnTo>
                        <a:lnTo>
                          <a:pt x="119189" y="119584"/>
                        </a:lnTo>
                        <a:lnTo>
                          <a:pt x="0" y="119584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310" name="Google Shape;1310;p37"/>
                <p:cNvCxnSpPr/>
                <p:nvPr/>
              </p:nvCxnSpPr>
              <p:spPr>
                <a:xfrm>
                  <a:off x="3988" y="3285"/>
                  <a:ext cx="96" cy="0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1311" name="Google Shape;1311;p37"/>
                <p:cNvSpPr/>
                <p:nvPr/>
              </p:nvSpPr>
              <p:spPr>
                <a:xfrm>
                  <a:off x="4050" y="3189"/>
                  <a:ext cx="48" cy="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118762"/>
                      </a:moveTo>
                      <a:lnTo>
                        <a:pt x="0" y="0"/>
                      </a:lnTo>
                      <a:lnTo>
                        <a:pt x="117500" y="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312" name="Google Shape;1312;p37"/>
                <p:cNvCxnSpPr/>
                <p:nvPr/>
              </p:nvCxnSpPr>
              <p:spPr>
                <a:xfrm>
                  <a:off x="4404" y="3189"/>
                  <a:ext cx="157" cy="0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1313" name="Google Shape;1313;p37"/>
                <p:cNvSpPr/>
                <p:nvPr/>
              </p:nvSpPr>
              <p:spPr>
                <a:xfrm>
                  <a:off x="4901" y="3143"/>
                  <a:ext cx="302" cy="2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0475" tIns="44450" rIns="90475" bIns="4445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 b="1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 D$</a:t>
                  </a:r>
                  <a:endParaRPr/>
                </a:p>
              </p:txBody>
            </p:sp>
            <p:grpSp>
              <p:nvGrpSpPr>
                <p:cNvPr id="1314" name="Google Shape;1314;p37"/>
                <p:cNvGrpSpPr/>
                <p:nvPr/>
              </p:nvGrpSpPr>
              <p:grpSpPr>
                <a:xfrm>
                  <a:off x="4952" y="3141"/>
                  <a:ext cx="325" cy="289"/>
                  <a:chOff x="4952" y="3141"/>
                  <a:chExt cx="325" cy="289"/>
                </a:xfrm>
              </p:grpSpPr>
              <p:sp>
                <p:nvSpPr>
                  <p:cNvPr id="1315" name="Google Shape;1315;p37"/>
                  <p:cNvSpPr/>
                  <p:nvPr/>
                </p:nvSpPr>
                <p:spPr>
                  <a:xfrm>
                    <a:off x="4952" y="3141"/>
                    <a:ext cx="162" cy="2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000" h="120000" extrusionOk="0">
                        <a:moveTo>
                          <a:pt x="119259" y="0"/>
                        </a:moveTo>
                        <a:lnTo>
                          <a:pt x="0" y="0"/>
                        </a:lnTo>
                        <a:lnTo>
                          <a:pt x="0" y="119584"/>
                        </a:lnTo>
                        <a:lnTo>
                          <a:pt x="119259" y="119584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6" name="Google Shape;1316;p37"/>
                  <p:cNvSpPr/>
                  <p:nvPr/>
                </p:nvSpPr>
                <p:spPr>
                  <a:xfrm>
                    <a:off x="5113" y="3141"/>
                    <a:ext cx="164" cy="2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000" h="120000" extrusionOk="0">
                        <a:moveTo>
                          <a:pt x="0" y="0"/>
                        </a:moveTo>
                        <a:lnTo>
                          <a:pt x="119268" y="0"/>
                        </a:lnTo>
                        <a:lnTo>
                          <a:pt x="119268" y="119584"/>
                        </a:lnTo>
                        <a:lnTo>
                          <a:pt x="0" y="119584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317" name="Google Shape;1317;p37"/>
                <p:cNvSpPr/>
                <p:nvPr/>
              </p:nvSpPr>
              <p:spPr>
                <a:xfrm>
                  <a:off x="5393" y="3143"/>
                  <a:ext cx="327" cy="2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0475" tIns="44450" rIns="90475" bIns="4445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 b="1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Reg</a:t>
                  </a:r>
                  <a:endParaRPr/>
                </a:p>
              </p:txBody>
            </p:sp>
            <p:grpSp>
              <p:nvGrpSpPr>
                <p:cNvPr id="1318" name="Google Shape;1318;p37"/>
                <p:cNvGrpSpPr/>
                <p:nvPr/>
              </p:nvGrpSpPr>
              <p:grpSpPr>
                <a:xfrm>
                  <a:off x="5420" y="3141"/>
                  <a:ext cx="284" cy="289"/>
                  <a:chOff x="5420" y="3141"/>
                  <a:chExt cx="284" cy="289"/>
                </a:xfrm>
              </p:grpSpPr>
              <p:sp>
                <p:nvSpPr>
                  <p:cNvPr id="1319" name="Google Shape;1319;p37"/>
                  <p:cNvSpPr/>
                  <p:nvPr/>
                </p:nvSpPr>
                <p:spPr>
                  <a:xfrm>
                    <a:off x="5420" y="3141"/>
                    <a:ext cx="142" cy="2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000" h="120000" extrusionOk="0">
                        <a:moveTo>
                          <a:pt x="119154" y="0"/>
                        </a:moveTo>
                        <a:lnTo>
                          <a:pt x="0" y="0"/>
                        </a:lnTo>
                        <a:lnTo>
                          <a:pt x="0" y="119584"/>
                        </a:lnTo>
                        <a:lnTo>
                          <a:pt x="119154" y="119584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20" name="Google Shape;1320;p37"/>
                  <p:cNvSpPr/>
                  <p:nvPr/>
                </p:nvSpPr>
                <p:spPr>
                  <a:xfrm>
                    <a:off x="5561" y="3141"/>
                    <a:ext cx="143" cy="2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000" h="120000" extrusionOk="0">
                        <a:moveTo>
                          <a:pt x="0" y="0"/>
                        </a:moveTo>
                        <a:lnTo>
                          <a:pt x="119160" y="0"/>
                        </a:lnTo>
                        <a:lnTo>
                          <a:pt x="119160" y="119584"/>
                        </a:lnTo>
                        <a:lnTo>
                          <a:pt x="0" y="119584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cxnSp>
              <p:nvCxnSpPr>
                <p:cNvPr id="1321" name="Google Shape;1321;p37"/>
                <p:cNvCxnSpPr/>
                <p:nvPr/>
              </p:nvCxnSpPr>
              <p:spPr>
                <a:xfrm>
                  <a:off x="5273" y="3285"/>
                  <a:ext cx="139" cy="0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322" name="Google Shape;1322;p37"/>
                <p:cNvCxnSpPr/>
                <p:nvPr/>
              </p:nvCxnSpPr>
              <p:spPr>
                <a:xfrm>
                  <a:off x="4789" y="3285"/>
                  <a:ext cx="155" cy="0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1323" name="Google Shape;1323;p37"/>
                <p:cNvSpPr/>
                <p:nvPr/>
              </p:nvSpPr>
              <p:spPr>
                <a:xfrm>
                  <a:off x="4910" y="3285"/>
                  <a:ext cx="431" cy="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119378"/>
                      </a:lnTo>
                      <a:lnTo>
                        <a:pt x="108863" y="119378"/>
                      </a:lnTo>
                      <a:lnTo>
                        <a:pt x="108863" y="39792"/>
                      </a:lnTo>
                      <a:lnTo>
                        <a:pt x="119721" y="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324" name="Google Shape;1324;p37"/>
                <p:cNvCxnSpPr/>
                <p:nvPr/>
              </p:nvCxnSpPr>
              <p:spPr>
                <a:xfrm>
                  <a:off x="4404" y="3381"/>
                  <a:ext cx="157" cy="0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1325" name="Google Shape;1325;p37"/>
                <p:cNvSpPr/>
                <p:nvPr/>
              </p:nvSpPr>
              <p:spPr>
                <a:xfrm>
                  <a:off x="4497" y="3280"/>
                  <a:ext cx="337" cy="2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43597"/>
                      </a:moveTo>
                      <a:lnTo>
                        <a:pt x="0" y="119568"/>
                      </a:lnTo>
                      <a:lnTo>
                        <a:pt x="104688" y="119568"/>
                      </a:lnTo>
                      <a:lnTo>
                        <a:pt x="104688" y="38848"/>
                      </a:lnTo>
                      <a:lnTo>
                        <a:pt x="119643" y="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326" name="Google Shape;1326;p37"/>
            <p:cNvGrpSpPr/>
            <p:nvPr/>
          </p:nvGrpSpPr>
          <p:grpSpPr>
            <a:xfrm>
              <a:off x="673100" y="2300186"/>
              <a:ext cx="5570538" cy="989012"/>
              <a:chOff x="357" y="1082"/>
              <a:chExt cx="3509" cy="623"/>
            </a:xfrm>
          </p:grpSpPr>
          <p:sp>
            <p:nvSpPr>
              <p:cNvPr id="1327" name="Google Shape;1327;p37"/>
              <p:cNvSpPr/>
              <p:nvPr/>
            </p:nvSpPr>
            <p:spPr>
              <a:xfrm>
                <a:off x="2618" y="1427"/>
                <a:ext cx="337" cy="278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43597"/>
                    </a:moveTo>
                    <a:lnTo>
                      <a:pt x="0" y="119568"/>
                    </a:lnTo>
                    <a:lnTo>
                      <a:pt x="104688" y="119568"/>
                    </a:lnTo>
                    <a:lnTo>
                      <a:pt x="104688" y="38848"/>
                    </a:lnTo>
                    <a:lnTo>
                      <a:pt x="119643" y="0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8" name="Google Shape;1328;p37" descr="25%"/>
              <p:cNvSpPr/>
              <p:nvPr/>
            </p:nvSpPr>
            <p:spPr>
              <a:xfrm>
                <a:off x="3541" y="1288"/>
                <a:ext cx="142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9154" y="0"/>
                    </a:moveTo>
                    <a:lnTo>
                      <a:pt x="0" y="0"/>
                    </a:lnTo>
                    <a:lnTo>
                      <a:pt x="0" y="119584"/>
                    </a:lnTo>
                    <a:lnTo>
                      <a:pt x="119154" y="119584"/>
                    </a:lnTo>
                  </a:path>
                </a:pathLst>
              </a:custGeom>
              <a:solidFill>
                <a:srgbClr val="FFFFFF"/>
              </a:solidFill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9" name="Google Shape;1329;p37"/>
              <p:cNvSpPr/>
              <p:nvPr/>
            </p:nvSpPr>
            <p:spPr>
              <a:xfrm>
                <a:off x="357" y="1281"/>
                <a:ext cx="1462" cy="2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add </a:t>
                </a:r>
                <a:r>
                  <a:rPr lang="en-US" sz="2400" b="1">
                    <a:solidFill>
                      <a:schemeClr val="accent4"/>
                    </a:solidFill>
                    <a:latin typeface="Arial"/>
                    <a:ea typeface="Arial"/>
                    <a:cs typeface="Arial"/>
                    <a:sym typeface="Arial"/>
                  </a:rPr>
                  <a:t>$t0</a:t>
                </a:r>
                <a:r>
                  <a:rPr lang="en-US" sz="24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,$t1,$t2</a:t>
                </a:r>
                <a:endParaRPr/>
              </a:p>
            </p:txBody>
          </p:sp>
          <p:sp>
            <p:nvSpPr>
              <p:cNvPr id="1330" name="Google Shape;1330;p37"/>
              <p:cNvSpPr/>
              <p:nvPr/>
            </p:nvSpPr>
            <p:spPr>
              <a:xfrm>
                <a:off x="1800" y="1082"/>
                <a:ext cx="250" cy="2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IF</a:t>
                </a:r>
                <a:endParaRPr/>
              </a:p>
            </p:txBody>
          </p:sp>
          <p:sp>
            <p:nvSpPr>
              <p:cNvPr id="1331" name="Google Shape;1331;p37"/>
              <p:cNvSpPr/>
              <p:nvPr/>
            </p:nvSpPr>
            <p:spPr>
              <a:xfrm>
                <a:off x="2112" y="1082"/>
                <a:ext cx="498" cy="2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ID/RF</a:t>
                </a:r>
                <a:endParaRPr/>
              </a:p>
            </p:txBody>
          </p:sp>
          <p:sp>
            <p:nvSpPr>
              <p:cNvPr id="1332" name="Google Shape;1332;p37"/>
              <p:cNvSpPr/>
              <p:nvPr/>
            </p:nvSpPr>
            <p:spPr>
              <a:xfrm>
                <a:off x="2710" y="1082"/>
                <a:ext cx="314" cy="2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EX</a:t>
                </a:r>
                <a:endParaRPr/>
              </a:p>
            </p:txBody>
          </p:sp>
          <p:sp>
            <p:nvSpPr>
              <p:cNvPr id="1333" name="Google Shape;1333;p37"/>
              <p:cNvSpPr/>
              <p:nvPr/>
            </p:nvSpPr>
            <p:spPr>
              <a:xfrm>
                <a:off x="3024" y="1082"/>
                <a:ext cx="458" cy="2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MEM</a:t>
                </a:r>
                <a:endParaRPr/>
              </a:p>
            </p:txBody>
          </p:sp>
          <p:sp>
            <p:nvSpPr>
              <p:cNvPr id="1334" name="Google Shape;1334;p37"/>
              <p:cNvSpPr/>
              <p:nvPr/>
            </p:nvSpPr>
            <p:spPr>
              <a:xfrm>
                <a:off x="3504" y="1082"/>
                <a:ext cx="362" cy="2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WB</a:t>
                </a:r>
                <a:endParaRPr/>
              </a:p>
            </p:txBody>
          </p:sp>
          <p:sp>
            <p:nvSpPr>
              <p:cNvPr id="1335" name="Google Shape;1335;p37"/>
              <p:cNvSpPr/>
              <p:nvPr/>
            </p:nvSpPr>
            <p:spPr>
              <a:xfrm>
                <a:off x="3073" y="1288"/>
                <a:ext cx="162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9259" y="0"/>
                    </a:moveTo>
                    <a:lnTo>
                      <a:pt x="0" y="0"/>
                    </a:lnTo>
                    <a:lnTo>
                      <a:pt x="0" y="119584"/>
                    </a:lnTo>
                    <a:lnTo>
                      <a:pt x="119259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6" name="Google Shape;1336;p37"/>
              <p:cNvSpPr/>
              <p:nvPr/>
            </p:nvSpPr>
            <p:spPr>
              <a:xfrm>
                <a:off x="3234" y="1288"/>
                <a:ext cx="164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119268" y="0"/>
                    </a:lnTo>
                    <a:lnTo>
                      <a:pt x="119268" y="119584"/>
                    </a:lnTo>
                    <a:lnTo>
                      <a:pt x="0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7" name="Google Shape;1337;p37"/>
              <p:cNvSpPr/>
              <p:nvPr/>
            </p:nvSpPr>
            <p:spPr>
              <a:xfrm>
                <a:off x="2690" y="1192"/>
                <a:ext cx="213" cy="481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79833"/>
                    </a:moveTo>
                    <a:lnTo>
                      <a:pt x="40000" y="59875"/>
                    </a:lnTo>
                    <a:lnTo>
                      <a:pt x="0" y="39916"/>
                    </a:lnTo>
                    <a:lnTo>
                      <a:pt x="0" y="0"/>
                    </a:lnTo>
                    <a:lnTo>
                      <a:pt x="119436" y="39916"/>
                    </a:lnTo>
                    <a:lnTo>
                      <a:pt x="119436" y="79833"/>
                    </a:lnTo>
                    <a:lnTo>
                      <a:pt x="0" y="119750"/>
                    </a:lnTo>
                    <a:lnTo>
                      <a:pt x="0" y="79833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8" name="Google Shape;1338;p37"/>
              <p:cNvSpPr/>
              <p:nvPr/>
            </p:nvSpPr>
            <p:spPr>
              <a:xfrm rot="5400000">
                <a:off x="2593" y="1315"/>
                <a:ext cx="384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ALU</a:t>
                </a:r>
                <a:endParaRPr/>
              </a:p>
            </p:txBody>
          </p:sp>
          <p:sp>
            <p:nvSpPr>
              <p:cNvPr id="1339" name="Google Shape;1339;p37"/>
              <p:cNvSpPr/>
              <p:nvPr/>
            </p:nvSpPr>
            <p:spPr>
              <a:xfrm>
                <a:off x="1824" y="1322"/>
                <a:ext cx="228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I$</a:t>
                </a:r>
                <a:endParaRPr/>
              </a:p>
            </p:txBody>
          </p:sp>
          <p:grpSp>
            <p:nvGrpSpPr>
              <p:cNvPr id="1340" name="Google Shape;1340;p37"/>
              <p:cNvGrpSpPr/>
              <p:nvPr/>
            </p:nvGrpSpPr>
            <p:grpSpPr>
              <a:xfrm>
                <a:off x="1764" y="1288"/>
                <a:ext cx="340" cy="289"/>
                <a:chOff x="1935" y="1349"/>
                <a:chExt cx="340" cy="289"/>
              </a:xfrm>
            </p:grpSpPr>
            <p:sp>
              <p:nvSpPr>
                <p:cNvPr id="1341" name="Google Shape;1341;p37"/>
                <p:cNvSpPr/>
                <p:nvPr/>
              </p:nvSpPr>
              <p:spPr>
                <a:xfrm>
                  <a:off x="1935" y="1349"/>
                  <a:ext cx="170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119294" y="0"/>
                      </a:moveTo>
                      <a:lnTo>
                        <a:pt x="0" y="0"/>
                      </a:lnTo>
                      <a:lnTo>
                        <a:pt x="0" y="119584"/>
                      </a:lnTo>
                      <a:lnTo>
                        <a:pt x="119294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2" name="Google Shape;1342;p37"/>
                <p:cNvSpPr/>
                <p:nvPr/>
              </p:nvSpPr>
              <p:spPr>
                <a:xfrm>
                  <a:off x="2104" y="1349"/>
                  <a:ext cx="171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lnTo>
                        <a:pt x="119298" y="0"/>
                      </a:lnTo>
                      <a:lnTo>
                        <a:pt x="119298" y="119584"/>
                      </a:lnTo>
                      <a:lnTo>
                        <a:pt x="0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343" name="Google Shape;1343;p37"/>
              <p:cNvSpPr/>
              <p:nvPr/>
            </p:nvSpPr>
            <p:spPr>
              <a:xfrm>
                <a:off x="2205" y="1295"/>
                <a:ext cx="327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Reg</a:t>
                </a:r>
                <a:endParaRPr/>
              </a:p>
            </p:txBody>
          </p:sp>
          <p:sp>
            <p:nvSpPr>
              <p:cNvPr id="1344" name="Google Shape;1344;p37"/>
              <p:cNvSpPr/>
              <p:nvPr/>
            </p:nvSpPr>
            <p:spPr>
              <a:xfrm>
                <a:off x="2224" y="1288"/>
                <a:ext cx="149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9194" y="0"/>
                    </a:moveTo>
                    <a:lnTo>
                      <a:pt x="0" y="0"/>
                    </a:lnTo>
                    <a:lnTo>
                      <a:pt x="0" y="119584"/>
                    </a:lnTo>
                    <a:lnTo>
                      <a:pt x="119194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5" name="Google Shape;1345;p37"/>
              <p:cNvSpPr/>
              <p:nvPr/>
            </p:nvSpPr>
            <p:spPr>
              <a:xfrm>
                <a:off x="2372" y="1288"/>
                <a:ext cx="148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119189" y="0"/>
                    </a:lnTo>
                    <a:lnTo>
                      <a:pt x="119189" y="119584"/>
                    </a:lnTo>
                    <a:lnTo>
                      <a:pt x="0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346" name="Google Shape;1346;p37"/>
              <p:cNvCxnSpPr/>
              <p:nvPr/>
            </p:nvCxnSpPr>
            <p:spPr>
              <a:xfrm>
                <a:off x="2109" y="1432"/>
                <a:ext cx="96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347" name="Google Shape;1347;p37"/>
              <p:cNvSpPr/>
              <p:nvPr/>
            </p:nvSpPr>
            <p:spPr>
              <a:xfrm>
                <a:off x="2171" y="1336"/>
                <a:ext cx="48" cy="9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118762"/>
                    </a:moveTo>
                    <a:lnTo>
                      <a:pt x="0" y="0"/>
                    </a:lnTo>
                    <a:lnTo>
                      <a:pt x="117500" y="0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348" name="Google Shape;1348;p37"/>
              <p:cNvCxnSpPr/>
              <p:nvPr/>
            </p:nvCxnSpPr>
            <p:spPr>
              <a:xfrm>
                <a:off x="2525" y="1336"/>
                <a:ext cx="157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349" name="Google Shape;1349;p37"/>
              <p:cNvSpPr/>
              <p:nvPr/>
            </p:nvSpPr>
            <p:spPr>
              <a:xfrm>
                <a:off x="3054" y="1332"/>
                <a:ext cx="302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 D$</a:t>
                </a:r>
                <a:endParaRPr/>
              </a:p>
            </p:txBody>
          </p:sp>
          <p:sp>
            <p:nvSpPr>
              <p:cNvPr id="1350" name="Google Shape;1350;p37"/>
              <p:cNvSpPr/>
              <p:nvPr/>
            </p:nvSpPr>
            <p:spPr>
              <a:xfrm>
                <a:off x="3514" y="1290"/>
                <a:ext cx="327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Reg</a:t>
                </a:r>
                <a:endParaRPr/>
              </a:p>
            </p:txBody>
          </p:sp>
          <p:sp>
            <p:nvSpPr>
              <p:cNvPr id="1351" name="Google Shape;1351;p37"/>
              <p:cNvSpPr/>
              <p:nvPr/>
            </p:nvSpPr>
            <p:spPr>
              <a:xfrm>
                <a:off x="3682" y="1288"/>
                <a:ext cx="143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119160" y="0"/>
                    </a:lnTo>
                    <a:lnTo>
                      <a:pt x="119160" y="119584"/>
                    </a:lnTo>
                    <a:lnTo>
                      <a:pt x="0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352" name="Google Shape;1352;p37"/>
              <p:cNvCxnSpPr/>
              <p:nvPr/>
            </p:nvCxnSpPr>
            <p:spPr>
              <a:xfrm>
                <a:off x="3394" y="1432"/>
                <a:ext cx="139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53" name="Google Shape;1353;p37"/>
              <p:cNvCxnSpPr/>
              <p:nvPr/>
            </p:nvCxnSpPr>
            <p:spPr>
              <a:xfrm>
                <a:off x="2910" y="1432"/>
                <a:ext cx="155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354" name="Google Shape;1354;p37"/>
              <p:cNvSpPr/>
              <p:nvPr/>
            </p:nvSpPr>
            <p:spPr>
              <a:xfrm>
                <a:off x="3031" y="1432"/>
                <a:ext cx="431" cy="19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0" y="119378"/>
                    </a:lnTo>
                    <a:lnTo>
                      <a:pt x="108863" y="119378"/>
                    </a:lnTo>
                    <a:lnTo>
                      <a:pt x="108863" y="39792"/>
                    </a:lnTo>
                    <a:lnTo>
                      <a:pt x="119721" y="0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355" name="Google Shape;1355;p37"/>
              <p:cNvCxnSpPr/>
              <p:nvPr/>
            </p:nvCxnSpPr>
            <p:spPr>
              <a:xfrm>
                <a:off x="2525" y="1528"/>
                <a:ext cx="157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grpSp>
        <p:nvGrpSpPr>
          <p:cNvPr id="1356" name="Google Shape;1356;p37"/>
          <p:cNvGrpSpPr/>
          <p:nvPr/>
        </p:nvGrpSpPr>
        <p:grpSpPr>
          <a:xfrm>
            <a:off x="4757738" y="2827236"/>
            <a:ext cx="842962" cy="1290637"/>
            <a:chOff x="4757738" y="2827236"/>
            <a:chExt cx="842962" cy="1290637"/>
          </a:xfrm>
        </p:grpSpPr>
        <p:cxnSp>
          <p:nvCxnSpPr>
            <p:cNvPr id="1357" name="Google Shape;1357;p37"/>
            <p:cNvCxnSpPr/>
            <p:nvPr/>
          </p:nvCxnSpPr>
          <p:spPr>
            <a:xfrm>
              <a:off x="4813300" y="2873273"/>
              <a:ext cx="101600" cy="558800"/>
            </a:xfrm>
            <a:prstGeom prst="straightConnector1">
              <a:avLst/>
            </a:prstGeom>
            <a:noFill/>
            <a:ln w="508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358" name="Google Shape;1358;p37"/>
            <p:cNvCxnSpPr/>
            <p:nvPr/>
          </p:nvCxnSpPr>
          <p:spPr>
            <a:xfrm>
              <a:off x="4813300" y="2873273"/>
              <a:ext cx="787400" cy="1244600"/>
            </a:xfrm>
            <a:prstGeom prst="straightConnector1">
              <a:avLst/>
            </a:prstGeom>
            <a:noFill/>
            <a:ln w="508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359" name="Google Shape;1359;p37"/>
            <p:cNvSpPr/>
            <p:nvPr/>
          </p:nvSpPr>
          <p:spPr>
            <a:xfrm>
              <a:off x="4757738" y="2827236"/>
              <a:ext cx="93662" cy="93662"/>
            </a:xfrm>
            <a:prstGeom prst="ellipse">
              <a:avLst/>
            </a:prstGeom>
            <a:solidFill>
              <a:srgbClr val="00FF00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0" name="Google Shape;1360;p37"/>
          <p:cNvGrpSpPr/>
          <p:nvPr/>
        </p:nvGrpSpPr>
        <p:grpSpPr>
          <a:xfrm>
            <a:off x="5900738" y="2827236"/>
            <a:ext cx="631825" cy="2720975"/>
            <a:chOff x="5900738" y="2827236"/>
            <a:chExt cx="631825" cy="2720975"/>
          </a:xfrm>
        </p:grpSpPr>
        <p:cxnSp>
          <p:nvCxnSpPr>
            <p:cNvPr id="1361" name="Google Shape;1361;p37"/>
            <p:cNvCxnSpPr/>
            <p:nvPr/>
          </p:nvCxnSpPr>
          <p:spPr>
            <a:xfrm>
              <a:off x="5930900" y="2873273"/>
              <a:ext cx="601663" cy="2674938"/>
            </a:xfrm>
            <a:prstGeom prst="straightConnector1">
              <a:avLst/>
            </a:prstGeom>
            <a:noFill/>
            <a:ln w="508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362" name="Google Shape;1362;p37"/>
            <p:cNvSpPr/>
            <p:nvPr/>
          </p:nvSpPr>
          <p:spPr>
            <a:xfrm>
              <a:off x="5900738" y="2827236"/>
              <a:ext cx="93662" cy="93662"/>
            </a:xfrm>
            <a:prstGeom prst="ellipse">
              <a:avLst/>
            </a:prstGeom>
            <a:solidFill>
              <a:srgbClr val="00FF00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63" name="Google Shape;1363;p37"/>
            <p:cNvCxnSpPr/>
            <p:nvPr/>
          </p:nvCxnSpPr>
          <p:spPr>
            <a:xfrm>
              <a:off x="5930900" y="2873273"/>
              <a:ext cx="0" cy="2159000"/>
            </a:xfrm>
            <a:prstGeom prst="straightConnector1">
              <a:avLst/>
            </a:prstGeom>
            <a:noFill/>
            <a:ln w="508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364" name="Google Shape;1364;p37"/>
          <p:cNvGrpSpPr/>
          <p:nvPr/>
        </p:nvGrpSpPr>
        <p:grpSpPr>
          <a:xfrm>
            <a:off x="4838383" y="1925201"/>
            <a:ext cx="3826192" cy="690897"/>
            <a:chOff x="4838383" y="1925201"/>
            <a:chExt cx="3826192" cy="690897"/>
          </a:xfrm>
        </p:grpSpPr>
        <p:sp>
          <p:nvSpPr>
            <p:cNvPr id="1365" name="Google Shape;1365;p37"/>
            <p:cNvSpPr txBox="1"/>
            <p:nvPr/>
          </p:nvSpPr>
          <p:spPr>
            <a:xfrm>
              <a:off x="6781743" y="1925201"/>
              <a:ext cx="1882832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Arithmetic result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available in EX</a:t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66" name="Google Shape;1366;p37"/>
            <p:cNvCxnSpPr/>
            <p:nvPr/>
          </p:nvCxnSpPr>
          <p:spPr>
            <a:xfrm rot="5400000">
              <a:off x="5661343" y="1427378"/>
              <a:ext cx="365760" cy="2011680"/>
            </a:xfrm>
            <a:prstGeom prst="bentConnector3">
              <a:avLst>
                <a:gd name="adj1" fmla="val 690"/>
              </a:avLst>
            </a:prstGeom>
            <a:noFill/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sp>
        <p:nvSpPr>
          <p:cNvPr id="1367" name="Google Shape;1367;p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7/1</a:t>
            </a:r>
            <a:r>
              <a:rPr lang="en-US"/>
              <a:t>2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8" name="Google Shape;1368;p3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13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p3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Datapath for Forwarding (1/2)</a:t>
            </a:r>
            <a:endParaRPr sz="44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8" name="Google Shape;1378;p3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9" name="Google Shape;1379;p38" descr="f04-41-P3744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880" y="2286000"/>
            <a:ext cx="8778240" cy="4045993"/>
          </a:xfrm>
          <a:prstGeom prst="rect">
            <a:avLst/>
          </a:prstGeom>
          <a:noFill/>
          <a:ln>
            <a:noFill/>
          </a:ln>
        </p:spPr>
      </p:pic>
      <p:sp>
        <p:nvSpPr>
          <p:cNvPr id="1380" name="Google Shape;1380;p38"/>
          <p:cNvSpPr txBox="1"/>
          <p:nvPr/>
        </p:nvSpPr>
        <p:spPr>
          <a:xfrm>
            <a:off x="457199" y="1600200"/>
            <a:ext cx="82296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What changes need to be made here?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1" name="Google Shape;1381;p3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7/1</a:t>
            </a:r>
            <a:r>
              <a:rPr lang="en-US"/>
              <a:t>2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2" name="Google Shape;1382;p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13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3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Datapath for Forwarding (2/2)</a:t>
            </a:r>
            <a:endParaRPr sz="44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0" name="Google Shape;1390;p39"/>
          <p:cNvSpPr txBox="1">
            <a:spLocks noGrp="1"/>
          </p:cNvSpPr>
          <p:nvPr>
            <p:ph type="body" idx="1"/>
          </p:nvPr>
        </p:nvSpPr>
        <p:spPr>
          <a:xfrm>
            <a:off x="457200" y="1201572"/>
            <a:ext cx="8229600" cy="1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Handled by </a:t>
            </a:r>
            <a:r>
              <a:rPr lang="en-US" sz="3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forwarding unit</a:t>
            </a:r>
            <a:endParaRPr sz="32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Pictured: ALU → ALU in one and 2 cycles</a:t>
            </a:r>
            <a:endParaRPr/>
          </a:p>
        </p:txBody>
      </p:sp>
      <p:sp>
        <p:nvSpPr>
          <p:cNvPr id="1391" name="Google Shape;1391;p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2" name="Google Shape;1392;p39" descr="f04-54-P374493-bottom"/>
          <p:cNvPicPr preferRelativeResize="0"/>
          <p:nvPr/>
        </p:nvPicPr>
        <p:blipFill rotWithShape="1">
          <a:blip r:embed="rId3">
            <a:alphaModFix/>
          </a:blip>
          <a:srcRect b="4104"/>
          <a:stretch/>
        </p:blipFill>
        <p:spPr>
          <a:xfrm>
            <a:off x="1331913" y="2194560"/>
            <a:ext cx="6618287" cy="422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3" name="Google Shape;1393;p3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7/1</a:t>
            </a:r>
            <a:r>
              <a:rPr lang="en-US"/>
              <a:t>2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4" name="Google Shape;1394;p3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13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95" name="Google Shape;1395;p39"/>
          <p:cNvCxnSpPr/>
          <p:nvPr/>
        </p:nvCxnSpPr>
        <p:spPr>
          <a:xfrm>
            <a:off x="5597300" y="3453550"/>
            <a:ext cx="0" cy="2760600"/>
          </a:xfrm>
          <a:prstGeom prst="straightConnector1">
            <a:avLst/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6" name="Google Shape;1396;p39"/>
          <p:cNvCxnSpPr/>
          <p:nvPr/>
        </p:nvCxnSpPr>
        <p:spPr>
          <a:xfrm rot="10800000">
            <a:off x="3434600" y="6181525"/>
            <a:ext cx="2162700" cy="0"/>
          </a:xfrm>
          <a:prstGeom prst="straightConnector1">
            <a:avLst/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7" name="Google Shape;1397;p39"/>
          <p:cNvCxnSpPr/>
          <p:nvPr/>
        </p:nvCxnSpPr>
        <p:spPr>
          <a:xfrm rot="10800000">
            <a:off x="3467075" y="4333750"/>
            <a:ext cx="0" cy="1836900"/>
          </a:xfrm>
          <a:prstGeom prst="straightConnector1">
            <a:avLst/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98" name="Google Shape;1398;p39"/>
          <p:cNvCxnSpPr/>
          <p:nvPr/>
        </p:nvCxnSpPr>
        <p:spPr>
          <a:xfrm rot="10800000">
            <a:off x="3331538" y="4008050"/>
            <a:ext cx="0" cy="2358600"/>
          </a:xfrm>
          <a:prstGeom prst="straightConnector1">
            <a:avLst/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99" name="Google Shape;1399;p39"/>
          <p:cNvCxnSpPr/>
          <p:nvPr/>
        </p:nvCxnSpPr>
        <p:spPr>
          <a:xfrm>
            <a:off x="7944900" y="4062175"/>
            <a:ext cx="0" cy="2282400"/>
          </a:xfrm>
          <a:prstGeom prst="straightConnector1">
            <a:avLst/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0" name="Google Shape;1400;p39"/>
          <p:cNvCxnSpPr/>
          <p:nvPr/>
        </p:nvCxnSpPr>
        <p:spPr>
          <a:xfrm rot="10800000">
            <a:off x="3369350" y="6333675"/>
            <a:ext cx="4586400" cy="0"/>
          </a:xfrm>
          <a:prstGeom prst="straightConnector1">
            <a:avLst/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p4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sz="44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6" name="Google Shape;1406;p40"/>
          <p:cNvSpPr txBox="1">
            <a:spLocks noGrp="1"/>
          </p:cNvSpPr>
          <p:nvPr>
            <p:ph type="body" idx="1"/>
          </p:nvPr>
        </p:nvSpPr>
        <p:spPr>
          <a:xfrm>
            <a:off x="457198" y="1600199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Structural Hazards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A5A5A5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Data Hazards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A5A5A5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Forwarding</a:t>
            </a:r>
            <a:endParaRPr sz="32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Administrivia</a:t>
            </a:r>
            <a:endParaRPr sz="32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Hazards (Continued)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Delay Slot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Hazards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Branch and Jump Delay Slots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Branch Prediction</a:t>
            </a:r>
            <a:endParaRPr/>
          </a:p>
        </p:txBody>
      </p:sp>
      <p:sp>
        <p:nvSpPr>
          <p:cNvPr id="1407" name="Google Shape;1407;p4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8" name="Google Shape;1408;p4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7/1</a:t>
            </a:r>
            <a:r>
              <a:rPr lang="en-US"/>
              <a:t>2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9" name="Google Shape;1409;p4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13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p4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Administrivia</a:t>
            </a:r>
            <a:endParaRPr sz="44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5" name="Google Shape;1415;p41"/>
          <p:cNvSpPr txBox="1">
            <a:spLocks noGrp="1"/>
          </p:cNvSpPr>
          <p:nvPr>
            <p:ph type="body" idx="1"/>
          </p:nvPr>
        </p:nvSpPr>
        <p:spPr>
          <a:xfrm>
            <a:off x="457200" y="1600199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Midterm Grades Released! Regrade requests due Monday, 7/17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We have received multiple regrade requests that were not well-thought out. Please be considerate!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HW</a:t>
            </a:r>
            <a:r>
              <a:rPr lang="en-US"/>
              <a:t>4 due tomorrow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Proj2-2 due </a:t>
            </a:r>
            <a:r>
              <a:rPr lang="en-US"/>
              <a:t>Monday,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7/17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Steven’s OH: 511 Soda 11-1 F</a:t>
            </a:r>
            <a:endParaRPr/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6" name="Google Shape;1416;p4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7" name="Google Shape;1417;p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7/1</a:t>
            </a:r>
            <a:r>
              <a:rPr lang="en-US"/>
              <a:t>2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8" name="Google Shape;1418;p4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13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p4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sz="44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4" name="Google Shape;1424;p42"/>
          <p:cNvSpPr txBox="1">
            <a:spLocks noGrp="1"/>
          </p:cNvSpPr>
          <p:nvPr>
            <p:ph type="body" idx="1"/>
          </p:nvPr>
        </p:nvSpPr>
        <p:spPr>
          <a:xfrm>
            <a:off x="457198" y="1600199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Structural Hazards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A5A5A5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Data Hazards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A5A5A5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Forwarding</a:t>
            </a:r>
            <a:endParaRPr sz="32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A5A5A5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Administrivia</a:t>
            </a:r>
            <a:endParaRPr sz="32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Data Hazards (Continued)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Load Delay Slot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Hazards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Branch and Jump Delay Slots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Branch Prediction</a:t>
            </a:r>
            <a:endParaRPr/>
          </a:p>
        </p:txBody>
      </p:sp>
      <p:sp>
        <p:nvSpPr>
          <p:cNvPr id="1425" name="Google Shape;1425;p4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6" name="Google Shape;1426;p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7/1</a:t>
            </a:r>
            <a:r>
              <a:rPr lang="en-US"/>
              <a:t>2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7" name="Google Shape;1427;p4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13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p4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Data Hazard: Loads (1/4)</a:t>
            </a:r>
            <a:endParaRPr/>
          </a:p>
        </p:txBody>
      </p:sp>
      <p:sp>
        <p:nvSpPr>
          <p:cNvPr id="1434" name="Google Shape;1434;p4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Recall: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Dataflow backwards in time are hazards</a:t>
            </a:r>
            <a:endParaRPr/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Can’t solve all cases with forwarding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</a:t>
            </a:r>
            <a:r>
              <a:rPr lang="en-US" sz="2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stall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instruction dependent on load, then forward (more hardware)</a:t>
            </a:r>
            <a:endParaRPr sz="20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342900" marR="0" lvl="0" indent="-3429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5" name="Google Shape;1435;p4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36" name="Google Shape;1436;p43"/>
          <p:cNvCxnSpPr/>
          <p:nvPr/>
        </p:nvCxnSpPr>
        <p:spPr>
          <a:xfrm>
            <a:off x="4272089" y="2651760"/>
            <a:ext cx="0" cy="2193926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1437" name="Google Shape;1437;p43"/>
          <p:cNvCxnSpPr/>
          <p:nvPr/>
        </p:nvCxnSpPr>
        <p:spPr>
          <a:xfrm>
            <a:off x="4957889" y="2651760"/>
            <a:ext cx="0" cy="2193926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1438" name="Google Shape;1438;p43"/>
          <p:cNvCxnSpPr/>
          <p:nvPr/>
        </p:nvCxnSpPr>
        <p:spPr>
          <a:xfrm>
            <a:off x="5643689" y="2651760"/>
            <a:ext cx="0" cy="2193926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1439" name="Google Shape;1439;p43"/>
          <p:cNvCxnSpPr/>
          <p:nvPr/>
        </p:nvCxnSpPr>
        <p:spPr>
          <a:xfrm>
            <a:off x="6329489" y="2651760"/>
            <a:ext cx="0" cy="2193926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1440" name="Google Shape;1440;p43"/>
          <p:cNvCxnSpPr/>
          <p:nvPr/>
        </p:nvCxnSpPr>
        <p:spPr>
          <a:xfrm>
            <a:off x="7015289" y="2651760"/>
            <a:ext cx="0" cy="2193926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1441" name="Google Shape;1441;p43"/>
          <p:cNvCxnSpPr/>
          <p:nvPr/>
        </p:nvCxnSpPr>
        <p:spPr>
          <a:xfrm>
            <a:off x="7701089" y="2651760"/>
            <a:ext cx="0" cy="2193926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442" name="Google Shape;1442;p43" descr="25%"/>
          <p:cNvSpPr/>
          <p:nvPr/>
        </p:nvSpPr>
        <p:spPr>
          <a:xfrm>
            <a:off x="5303965" y="3883660"/>
            <a:ext cx="234950" cy="4587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19189" y="0"/>
                </a:lnTo>
                <a:lnTo>
                  <a:pt x="119189" y="119584"/>
                </a:lnTo>
                <a:lnTo>
                  <a:pt x="0" y="119584"/>
                </a:lnTo>
              </a:path>
            </a:pathLst>
          </a:custGeom>
          <a:solidFill>
            <a:srgbClr val="FFFFFF"/>
          </a:solidFill>
          <a:ln w="254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3" name="Google Shape;1443;p43"/>
          <p:cNvSpPr/>
          <p:nvPr/>
        </p:nvSpPr>
        <p:spPr>
          <a:xfrm>
            <a:off x="1444752" y="3885247"/>
            <a:ext cx="2676525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 $t3,</a:t>
            </a:r>
            <a:r>
              <a:rPr lang="en-US" sz="2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$t0</a:t>
            </a: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,$t2</a:t>
            </a:r>
            <a:endParaRPr/>
          </a:p>
        </p:txBody>
      </p:sp>
      <p:sp>
        <p:nvSpPr>
          <p:cNvPr id="1444" name="Google Shape;1444;p43"/>
          <p:cNvSpPr/>
          <p:nvPr/>
        </p:nvSpPr>
        <p:spPr>
          <a:xfrm>
            <a:off x="5808790" y="3731260"/>
            <a:ext cx="338138" cy="7635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79833"/>
                </a:moveTo>
                <a:lnTo>
                  <a:pt x="40000" y="59875"/>
                </a:lnTo>
                <a:lnTo>
                  <a:pt x="0" y="39916"/>
                </a:lnTo>
                <a:lnTo>
                  <a:pt x="0" y="0"/>
                </a:lnTo>
                <a:lnTo>
                  <a:pt x="119436" y="39916"/>
                </a:lnTo>
                <a:lnTo>
                  <a:pt x="119436" y="79833"/>
                </a:lnTo>
                <a:lnTo>
                  <a:pt x="0" y="119750"/>
                </a:lnTo>
                <a:lnTo>
                  <a:pt x="0" y="79833"/>
                </a:lnTo>
              </a:path>
            </a:pathLst>
          </a:custGeom>
          <a:noFill/>
          <a:ln w="254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5" name="Google Shape;1445;p43"/>
          <p:cNvSpPr/>
          <p:nvPr/>
        </p:nvSpPr>
        <p:spPr>
          <a:xfrm rot="5400000">
            <a:off x="5654802" y="3926523"/>
            <a:ext cx="6096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ALU</a:t>
            </a:r>
            <a:endParaRPr/>
          </a:p>
        </p:txBody>
      </p:sp>
      <p:sp>
        <p:nvSpPr>
          <p:cNvPr id="1446" name="Google Shape;1446;p43"/>
          <p:cNvSpPr/>
          <p:nvPr/>
        </p:nvSpPr>
        <p:spPr>
          <a:xfrm>
            <a:off x="4348290" y="3886835"/>
            <a:ext cx="36195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I$</a:t>
            </a:r>
            <a:endParaRPr/>
          </a:p>
        </p:txBody>
      </p:sp>
      <p:sp>
        <p:nvSpPr>
          <p:cNvPr id="1447" name="Google Shape;1447;p43"/>
          <p:cNvSpPr/>
          <p:nvPr/>
        </p:nvSpPr>
        <p:spPr>
          <a:xfrm>
            <a:off x="4338765" y="3883660"/>
            <a:ext cx="269875" cy="4587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19294" y="0"/>
                </a:moveTo>
                <a:lnTo>
                  <a:pt x="0" y="0"/>
                </a:lnTo>
                <a:lnTo>
                  <a:pt x="0" y="119584"/>
                </a:lnTo>
                <a:lnTo>
                  <a:pt x="119294" y="119584"/>
                </a:lnTo>
              </a:path>
            </a:pathLst>
          </a:custGeom>
          <a:noFill/>
          <a:ln w="254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8" name="Google Shape;1448;p43"/>
          <p:cNvSpPr/>
          <p:nvPr/>
        </p:nvSpPr>
        <p:spPr>
          <a:xfrm>
            <a:off x="4607052" y="3883660"/>
            <a:ext cx="271463" cy="4587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19298" y="0"/>
                </a:lnTo>
                <a:lnTo>
                  <a:pt x="119298" y="119584"/>
                </a:lnTo>
                <a:lnTo>
                  <a:pt x="0" y="119584"/>
                </a:lnTo>
              </a:path>
            </a:pathLst>
          </a:custGeom>
          <a:noFill/>
          <a:ln w="254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9" name="Google Shape;1449;p43"/>
          <p:cNvSpPr/>
          <p:nvPr/>
        </p:nvSpPr>
        <p:spPr>
          <a:xfrm>
            <a:off x="5038852" y="3894773"/>
            <a:ext cx="519113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Reg</a:t>
            </a:r>
            <a:endParaRPr/>
          </a:p>
        </p:txBody>
      </p:sp>
      <p:sp>
        <p:nvSpPr>
          <p:cNvPr id="1450" name="Google Shape;1450;p43"/>
          <p:cNvSpPr/>
          <p:nvPr/>
        </p:nvSpPr>
        <p:spPr>
          <a:xfrm>
            <a:off x="5069014" y="3883660"/>
            <a:ext cx="236537" cy="4587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19194" y="0"/>
                </a:moveTo>
                <a:lnTo>
                  <a:pt x="0" y="0"/>
                </a:lnTo>
                <a:lnTo>
                  <a:pt x="0" y="119584"/>
                </a:lnTo>
                <a:lnTo>
                  <a:pt x="119194" y="119584"/>
                </a:lnTo>
              </a:path>
            </a:pathLst>
          </a:custGeom>
          <a:noFill/>
          <a:ln w="254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51" name="Google Shape;1451;p43"/>
          <p:cNvCxnSpPr/>
          <p:nvPr/>
        </p:nvCxnSpPr>
        <p:spPr>
          <a:xfrm>
            <a:off x="4886452" y="4112260"/>
            <a:ext cx="1524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52" name="Google Shape;1452;p43"/>
          <p:cNvSpPr/>
          <p:nvPr/>
        </p:nvSpPr>
        <p:spPr>
          <a:xfrm>
            <a:off x="4984877" y="3959860"/>
            <a:ext cx="76200" cy="153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8762"/>
                </a:moveTo>
                <a:lnTo>
                  <a:pt x="0" y="0"/>
                </a:lnTo>
                <a:lnTo>
                  <a:pt x="117500" y="0"/>
                </a:lnTo>
              </a:path>
            </a:pathLst>
          </a:custGeom>
          <a:noFill/>
          <a:ln w="254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53" name="Google Shape;1453;p43"/>
          <p:cNvCxnSpPr/>
          <p:nvPr/>
        </p:nvCxnSpPr>
        <p:spPr>
          <a:xfrm>
            <a:off x="5546852" y="3959860"/>
            <a:ext cx="249237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54" name="Google Shape;1454;p43"/>
          <p:cNvSpPr/>
          <p:nvPr/>
        </p:nvSpPr>
        <p:spPr>
          <a:xfrm>
            <a:off x="6335840" y="3886835"/>
            <a:ext cx="479425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D$</a:t>
            </a:r>
            <a:endParaRPr/>
          </a:p>
        </p:txBody>
      </p:sp>
      <p:sp>
        <p:nvSpPr>
          <p:cNvPr id="1455" name="Google Shape;1455;p43"/>
          <p:cNvSpPr/>
          <p:nvPr/>
        </p:nvSpPr>
        <p:spPr>
          <a:xfrm>
            <a:off x="6416802" y="3883660"/>
            <a:ext cx="257175" cy="4587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19259" y="0"/>
                </a:moveTo>
                <a:lnTo>
                  <a:pt x="0" y="0"/>
                </a:lnTo>
                <a:lnTo>
                  <a:pt x="0" y="119584"/>
                </a:lnTo>
                <a:lnTo>
                  <a:pt x="119259" y="119584"/>
                </a:lnTo>
              </a:path>
            </a:pathLst>
          </a:custGeom>
          <a:noFill/>
          <a:ln w="254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6" name="Google Shape;1456;p43"/>
          <p:cNvSpPr/>
          <p:nvPr/>
        </p:nvSpPr>
        <p:spPr>
          <a:xfrm>
            <a:off x="6672389" y="3883660"/>
            <a:ext cx="260350" cy="4587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19268" y="0"/>
                </a:lnTo>
                <a:lnTo>
                  <a:pt x="119268" y="119584"/>
                </a:lnTo>
                <a:lnTo>
                  <a:pt x="0" y="119584"/>
                </a:lnTo>
              </a:path>
            </a:pathLst>
          </a:custGeom>
          <a:noFill/>
          <a:ln w="254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7" name="Google Shape;1457;p43"/>
          <p:cNvSpPr/>
          <p:nvPr/>
        </p:nvSpPr>
        <p:spPr>
          <a:xfrm>
            <a:off x="7116889" y="3886835"/>
            <a:ext cx="519113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Reg</a:t>
            </a:r>
            <a:endParaRPr/>
          </a:p>
        </p:txBody>
      </p:sp>
      <p:sp>
        <p:nvSpPr>
          <p:cNvPr id="1458" name="Google Shape;1458;p43"/>
          <p:cNvSpPr/>
          <p:nvPr/>
        </p:nvSpPr>
        <p:spPr>
          <a:xfrm>
            <a:off x="7159752" y="3883660"/>
            <a:ext cx="225425" cy="4587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19154" y="0"/>
                </a:moveTo>
                <a:lnTo>
                  <a:pt x="0" y="0"/>
                </a:lnTo>
                <a:lnTo>
                  <a:pt x="0" y="119584"/>
                </a:lnTo>
                <a:lnTo>
                  <a:pt x="119154" y="119584"/>
                </a:lnTo>
              </a:path>
            </a:pathLst>
          </a:custGeom>
          <a:noFill/>
          <a:ln w="254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9" name="Google Shape;1459;p43"/>
          <p:cNvSpPr/>
          <p:nvPr/>
        </p:nvSpPr>
        <p:spPr>
          <a:xfrm>
            <a:off x="7383589" y="3883660"/>
            <a:ext cx="227013" cy="4587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19160" y="0"/>
                </a:lnTo>
                <a:lnTo>
                  <a:pt x="119160" y="119584"/>
                </a:lnTo>
                <a:lnTo>
                  <a:pt x="0" y="119584"/>
                </a:lnTo>
              </a:path>
            </a:pathLst>
          </a:custGeom>
          <a:noFill/>
          <a:ln w="254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60" name="Google Shape;1460;p43"/>
          <p:cNvCxnSpPr/>
          <p:nvPr/>
        </p:nvCxnSpPr>
        <p:spPr>
          <a:xfrm>
            <a:off x="6926389" y="4112260"/>
            <a:ext cx="220663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61" name="Google Shape;1461;p43"/>
          <p:cNvCxnSpPr/>
          <p:nvPr/>
        </p:nvCxnSpPr>
        <p:spPr>
          <a:xfrm>
            <a:off x="6158040" y="4112260"/>
            <a:ext cx="246062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62" name="Google Shape;1462;p43"/>
          <p:cNvSpPr/>
          <p:nvPr/>
        </p:nvSpPr>
        <p:spPr>
          <a:xfrm>
            <a:off x="6350127" y="4112260"/>
            <a:ext cx="684212" cy="306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0" y="119378"/>
                </a:lnTo>
                <a:lnTo>
                  <a:pt x="108863" y="119378"/>
                </a:lnTo>
                <a:lnTo>
                  <a:pt x="108863" y="39792"/>
                </a:lnTo>
                <a:lnTo>
                  <a:pt x="119721" y="0"/>
                </a:lnTo>
              </a:path>
            </a:pathLst>
          </a:custGeom>
          <a:noFill/>
          <a:ln w="254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63" name="Google Shape;1463;p43"/>
          <p:cNvCxnSpPr/>
          <p:nvPr/>
        </p:nvCxnSpPr>
        <p:spPr>
          <a:xfrm>
            <a:off x="5546852" y="4264660"/>
            <a:ext cx="249237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64" name="Google Shape;1464;p43"/>
          <p:cNvSpPr/>
          <p:nvPr/>
        </p:nvSpPr>
        <p:spPr>
          <a:xfrm>
            <a:off x="5694489" y="4104323"/>
            <a:ext cx="534988" cy="441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43597"/>
                </a:moveTo>
                <a:lnTo>
                  <a:pt x="0" y="119568"/>
                </a:lnTo>
                <a:lnTo>
                  <a:pt x="104688" y="119568"/>
                </a:lnTo>
                <a:lnTo>
                  <a:pt x="104688" y="38848"/>
                </a:lnTo>
                <a:lnTo>
                  <a:pt x="119643" y="0"/>
                </a:lnTo>
              </a:path>
            </a:pathLst>
          </a:custGeom>
          <a:noFill/>
          <a:ln w="254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5" name="Google Shape;1465;p43" descr="25%"/>
          <p:cNvSpPr/>
          <p:nvPr/>
        </p:nvSpPr>
        <p:spPr>
          <a:xfrm>
            <a:off x="6481889" y="3172460"/>
            <a:ext cx="225425" cy="4587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19154" y="0"/>
                </a:moveTo>
                <a:lnTo>
                  <a:pt x="0" y="0"/>
                </a:lnTo>
                <a:lnTo>
                  <a:pt x="0" y="119584"/>
                </a:lnTo>
                <a:lnTo>
                  <a:pt x="119154" y="119584"/>
                </a:lnTo>
              </a:path>
            </a:pathLst>
          </a:custGeom>
          <a:solidFill>
            <a:srgbClr val="FFFFFF"/>
          </a:solidFill>
          <a:ln w="254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6" name="Google Shape;1466;p43"/>
          <p:cNvSpPr/>
          <p:nvPr/>
        </p:nvSpPr>
        <p:spPr>
          <a:xfrm>
            <a:off x="1470152" y="3161348"/>
            <a:ext cx="2238375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lw </a:t>
            </a:r>
            <a:r>
              <a:rPr lang="en-US" sz="2800" b="1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$t0</a:t>
            </a: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,0($t1)</a:t>
            </a:r>
            <a:endParaRPr/>
          </a:p>
        </p:txBody>
      </p:sp>
      <p:sp>
        <p:nvSpPr>
          <p:cNvPr id="1467" name="Google Shape;1467;p43"/>
          <p:cNvSpPr/>
          <p:nvPr/>
        </p:nvSpPr>
        <p:spPr>
          <a:xfrm>
            <a:off x="3718052" y="2845435"/>
            <a:ext cx="396875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endParaRPr/>
          </a:p>
        </p:txBody>
      </p:sp>
      <p:sp>
        <p:nvSpPr>
          <p:cNvPr id="1468" name="Google Shape;1468;p43"/>
          <p:cNvSpPr/>
          <p:nvPr/>
        </p:nvSpPr>
        <p:spPr>
          <a:xfrm>
            <a:off x="4246689" y="2845435"/>
            <a:ext cx="790575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ID/RF</a:t>
            </a:r>
            <a:endParaRPr/>
          </a:p>
        </p:txBody>
      </p:sp>
      <p:sp>
        <p:nvSpPr>
          <p:cNvPr id="1469" name="Google Shape;1469;p43"/>
          <p:cNvSpPr/>
          <p:nvPr/>
        </p:nvSpPr>
        <p:spPr>
          <a:xfrm>
            <a:off x="5165852" y="2845435"/>
            <a:ext cx="498475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</a:t>
            </a:r>
            <a:endParaRPr/>
          </a:p>
        </p:txBody>
      </p:sp>
      <p:sp>
        <p:nvSpPr>
          <p:cNvPr id="1470" name="Google Shape;1470;p43"/>
          <p:cNvSpPr/>
          <p:nvPr/>
        </p:nvSpPr>
        <p:spPr>
          <a:xfrm>
            <a:off x="5694489" y="2829560"/>
            <a:ext cx="727075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</a:t>
            </a:r>
            <a:endParaRPr/>
          </a:p>
        </p:txBody>
      </p:sp>
      <p:sp>
        <p:nvSpPr>
          <p:cNvPr id="1471" name="Google Shape;1471;p43"/>
          <p:cNvSpPr/>
          <p:nvPr/>
        </p:nvSpPr>
        <p:spPr>
          <a:xfrm>
            <a:off x="6456489" y="2845435"/>
            <a:ext cx="574675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WB</a:t>
            </a:r>
            <a:endParaRPr/>
          </a:p>
        </p:txBody>
      </p:sp>
      <p:sp>
        <p:nvSpPr>
          <p:cNvPr id="1472" name="Google Shape;1472;p43"/>
          <p:cNvSpPr/>
          <p:nvPr/>
        </p:nvSpPr>
        <p:spPr>
          <a:xfrm>
            <a:off x="5130927" y="3020060"/>
            <a:ext cx="338137" cy="7635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79833"/>
                </a:moveTo>
                <a:lnTo>
                  <a:pt x="40000" y="59875"/>
                </a:lnTo>
                <a:lnTo>
                  <a:pt x="0" y="39916"/>
                </a:lnTo>
                <a:lnTo>
                  <a:pt x="0" y="0"/>
                </a:lnTo>
                <a:lnTo>
                  <a:pt x="119436" y="39916"/>
                </a:lnTo>
                <a:lnTo>
                  <a:pt x="119436" y="79833"/>
                </a:lnTo>
                <a:lnTo>
                  <a:pt x="0" y="119750"/>
                </a:lnTo>
                <a:lnTo>
                  <a:pt x="0" y="79833"/>
                </a:lnTo>
              </a:path>
            </a:pathLst>
          </a:custGeom>
          <a:noFill/>
          <a:ln w="254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3" name="Google Shape;1473;p43"/>
          <p:cNvSpPr/>
          <p:nvPr/>
        </p:nvSpPr>
        <p:spPr>
          <a:xfrm rot="5400000">
            <a:off x="4976940" y="3215322"/>
            <a:ext cx="6096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ALU</a:t>
            </a:r>
            <a:endParaRPr/>
          </a:p>
        </p:txBody>
      </p:sp>
      <p:sp>
        <p:nvSpPr>
          <p:cNvPr id="1474" name="Google Shape;1474;p43"/>
          <p:cNvSpPr/>
          <p:nvPr/>
        </p:nvSpPr>
        <p:spPr>
          <a:xfrm>
            <a:off x="3756152" y="3226435"/>
            <a:ext cx="36195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I$</a:t>
            </a:r>
            <a:endParaRPr/>
          </a:p>
        </p:txBody>
      </p:sp>
      <p:sp>
        <p:nvSpPr>
          <p:cNvPr id="1475" name="Google Shape;1475;p43"/>
          <p:cNvSpPr/>
          <p:nvPr/>
        </p:nvSpPr>
        <p:spPr>
          <a:xfrm>
            <a:off x="3660902" y="3172460"/>
            <a:ext cx="269875" cy="4587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19294" y="0"/>
                </a:moveTo>
                <a:lnTo>
                  <a:pt x="0" y="0"/>
                </a:lnTo>
                <a:lnTo>
                  <a:pt x="0" y="119584"/>
                </a:lnTo>
                <a:lnTo>
                  <a:pt x="119294" y="119584"/>
                </a:lnTo>
              </a:path>
            </a:pathLst>
          </a:custGeom>
          <a:noFill/>
          <a:ln w="254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6" name="Google Shape;1476;p43"/>
          <p:cNvSpPr/>
          <p:nvPr/>
        </p:nvSpPr>
        <p:spPr>
          <a:xfrm>
            <a:off x="3929190" y="3172460"/>
            <a:ext cx="271463" cy="4587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19298" y="0"/>
                </a:lnTo>
                <a:lnTo>
                  <a:pt x="119298" y="119584"/>
                </a:lnTo>
                <a:lnTo>
                  <a:pt x="0" y="119584"/>
                </a:lnTo>
              </a:path>
            </a:pathLst>
          </a:custGeom>
          <a:noFill/>
          <a:ln w="254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7" name="Google Shape;1477;p43"/>
          <p:cNvSpPr/>
          <p:nvPr/>
        </p:nvSpPr>
        <p:spPr>
          <a:xfrm>
            <a:off x="4360989" y="3183573"/>
            <a:ext cx="519113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Reg</a:t>
            </a:r>
            <a:endParaRPr/>
          </a:p>
        </p:txBody>
      </p:sp>
      <p:sp>
        <p:nvSpPr>
          <p:cNvPr id="1478" name="Google Shape;1478;p43"/>
          <p:cNvSpPr/>
          <p:nvPr/>
        </p:nvSpPr>
        <p:spPr>
          <a:xfrm>
            <a:off x="4391152" y="3172460"/>
            <a:ext cx="236537" cy="4587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19194" y="0"/>
                </a:moveTo>
                <a:lnTo>
                  <a:pt x="0" y="0"/>
                </a:lnTo>
                <a:lnTo>
                  <a:pt x="0" y="119584"/>
                </a:lnTo>
                <a:lnTo>
                  <a:pt x="119194" y="119584"/>
                </a:lnTo>
              </a:path>
            </a:pathLst>
          </a:custGeom>
          <a:noFill/>
          <a:ln w="254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9" name="Google Shape;1479;p43"/>
          <p:cNvSpPr/>
          <p:nvPr/>
        </p:nvSpPr>
        <p:spPr>
          <a:xfrm>
            <a:off x="4626102" y="3172460"/>
            <a:ext cx="234950" cy="4587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19189" y="0"/>
                </a:lnTo>
                <a:lnTo>
                  <a:pt x="119189" y="119584"/>
                </a:lnTo>
                <a:lnTo>
                  <a:pt x="0" y="119584"/>
                </a:lnTo>
              </a:path>
            </a:pathLst>
          </a:custGeom>
          <a:noFill/>
          <a:ln w="254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80" name="Google Shape;1480;p43"/>
          <p:cNvCxnSpPr/>
          <p:nvPr/>
        </p:nvCxnSpPr>
        <p:spPr>
          <a:xfrm>
            <a:off x="4208589" y="3401060"/>
            <a:ext cx="1524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81" name="Google Shape;1481;p43"/>
          <p:cNvSpPr/>
          <p:nvPr/>
        </p:nvSpPr>
        <p:spPr>
          <a:xfrm>
            <a:off x="4307014" y="3248660"/>
            <a:ext cx="76200" cy="153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8762"/>
                </a:moveTo>
                <a:lnTo>
                  <a:pt x="0" y="0"/>
                </a:lnTo>
                <a:lnTo>
                  <a:pt x="117500" y="0"/>
                </a:lnTo>
              </a:path>
            </a:pathLst>
          </a:custGeom>
          <a:noFill/>
          <a:ln w="254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82" name="Google Shape;1482;p43"/>
          <p:cNvCxnSpPr/>
          <p:nvPr/>
        </p:nvCxnSpPr>
        <p:spPr>
          <a:xfrm>
            <a:off x="4868989" y="3248660"/>
            <a:ext cx="249238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83" name="Google Shape;1483;p43"/>
          <p:cNvSpPr/>
          <p:nvPr/>
        </p:nvSpPr>
        <p:spPr>
          <a:xfrm>
            <a:off x="5708777" y="3242310"/>
            <a:ext cx="479425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D$</a:t>
            </a:r>
            <a:endParaRPr/>
          </a:p>
        </p:txBody>
      </p:sp>
      <p:sp>
        <p:nvSpPr>
          <p:cNvPr id="1484" name="Google Shape;1484;p43"/>
          <p:cNvSpPr/>
          <p:nvPr/>
        </p:nvSpPr>
        <p:spPr>
          <a:xfrm>
            <a:off x="6439027" y="3175635"/>
            <a:ext cx="519112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Reg</a:t>
            </a:r>
            <a:endParaRPr/>
          </a:p>
        </p:txBody>
      </p:sp>
      <p:sp>
        <p:nvSpPr>
          <p:cNvPr id="1485" name="Google Shape;1485;p43"/>
          <p:cNvSpPr/>
          <p:nvPr/>
        </p:nvSpPr>
        <p:spPr>
          <a:xfrm>
            <a:off x="6705727" y="3172460"/>
            <a:ext cx="227012" cy="4587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19160" y="0"/>
                </a:lnTo>
                <a:lnTo>
                  <a:pt x="119160" y="119584"/>
                </a:lnTo>
                <a:lnTo>
                  <a:pt x="0" y="119584"/>
                </a:lnTo>
              </a:path>
            </a:pathLst>
          </a:custGeom>
          <a:noFill/>
          <a:ln w="254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86" name="Google Shape;1486;p43"/>
          <p:cNvCxnSpPr/>
          <p:nvPr/>
        </p:nvCxnSpPr>
        <p:spPr>
          <a:xfrm>
            <a:off x="6248527" y="3401060"/>
            <a:ext cx="220662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87" name="Google Shape;1487;p43"/>
          <p:cNvCxnSpPr/>
          <p:nvPr/>
        </p:nvCxnSpPr>
        <p:spPr>
          <a:xfrm>
            <a:off x="5480177" y="3401060"/>
            <a:ext cx="246062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88" name="Google Shape;1488;p43"/>
          <p:cNvSpPr/>
          <p:nvPr/>
        </p:nvSpPr>
        <p:spPr>
          <a:xfrm>
            <a:off x="5672264" y="3401060"/>
            <a:ext cx="684213" cy="306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0" y="119378"/>
                </a:lnTo>
                <a:lnTo>
                  <a:pt x="108863" y="119378"/>
                </a:lnTo>
                <a:lnTo>
                  <a:pt x="108863" y="39792"/>
                </a:lnTo>
                <a:lnTo>
                  <a:pt x="119721" y="0"/>
                </a:lnTo>
              </a:path>
            </a:pathLst>
          </a:custGeom>
          <a:noFill/>
          <a:ln w="254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89" name="Google Shape;1489;p43"/>
          <p:cNvCxnSpPr/>
          <p:nvPr/>
        </p:nvCxnSpPr>
        <p:spPr>
          <a:xfrm>
            <a:off x="4868989" y="3553460"/>
            <a:ext cx="249238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90" name="Google Shape;1490;p43"/>
          <p:cNvSpPr/>
          <p:nvPr/>
        </p:nvSpPr>
        <p:spPr>
          <a:xfrm>
            <a:off x="5016627" y="3393123"/>
            <a:ext cx="534987" cy="441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43597"/>
                </a:moveTo>
                <a:lnTo>
                  <a:pt x="0" y="119568"/>
                </a:lnTo>
                <a:lnTo>
                  <a:pt x="104688" y="119568"/>
                </a:lnTo>
                <a:lnTo>
                  <a:pt x="104688" y="38848"/>
                </a:lnTo>
                <a:lnTo>
                  <a:pt x="119643" y="0"/>
                </a:lnTo>
              </a:path>
            </a:pathLst>
          </a:custGeom>
          <a:noFill/>
          <a:ln w="254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1" name="Google Shape;1491;p43"/>
          <p:cNvSpPr/>
          <p:nvPr/>
        </p:nvSpPr>
        <p:spPr>
          <a:xfrm>
            <a:off x="5711952" y="3208973"/>
            <a:ext cx="257175" cy="4587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19259" y="0"/>
                </a:moveTo>
                <a:lnTo>
                  <a:pt x="0" y="0"/>
                </a:lnTo>
                <a:lnTo>
                  <a:pt x="0" y="119584"/>
                </a:lnTo>
                <a:lnTo>
                  <a:pt x="119259" y="119584"/>
                </a:lnTo>
              </a:path>
            </a:pathLst>
          </a:custGeom>
          <a:noFill/>
          <a:ln w="254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2" name="Google Shape;1492;p43"/>
          <p:cNvSpPr/>
          <p:nvPr/>
        </p:nvSpPr>
        <p:spPr>
          <a:xfrm>
            <a:off x="5967539" y="3208973"/>
            <a:ext cx="260350" cy="4587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19268" y="0"/>
                </a:lnTo>
                <a:lnTo>
                  <a:pt x="119268" y="119584"/>
                </a:lnTo>
                <a:lnTo>
                  <a:pt x="0" y="119584"/>
                </a:lnTo>
              </a:path>
            </a:pathLst>
          </a:custGeom>
          <a:noFill/>
          <a:ln w="254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93" name="Google Shape;1493;p43"/>
          <p:cNvGrpSpPr/>
          <p:nvPr/>
        </p:nvGrpSpPr>
        <p:grpSpPr>
          <a:xfrm>
            <a:off x="5653456" y="3374136"/>
            <a:ext cx="714133" cy="687994"/>
            <a:chOff x="5653456" y="3006725"/>
            <a:chExt cx="714133" cy="687994"/>
          </a:xfrm>
        </p:grpSpPr>
        <p:cxnSp>
          <p:nvCxnSpPr>
            <p:cNvPr id="1494" name="Google Shape;1494;p43"/>
            <p:cNvCxnSpPr/>
            <p:nvPr/>
          </p:nvCxnSpPr>
          <p:spPr>
            <a:xfrm flipH="1">
              <a:off x="5653456" y="3076575"/>
              <a:ext cx="647331" cy="618144"/>
            </a:xfrm>
            <a:prstGeom prst="straightConnector1">
              <a:avLst/>
            </a:prstGeom>
            <a:noFill/>
            <a:ln w="5080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495" name="Google Shape;1495;p43"/>
            <p:cNvSpPr/>
            <p:nvPr/>
          </p:nvSpPr>
          <p:spPr>
            <a:xfrm>
              <a:off x="6273927" y="3006725"/>
              <a:ext cx="93662" cy="93663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96" name="Google Shape;1496;p4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7/1</a:t>
            </a:r>
            <a:r>
              <a:rPr lang="en-US"/>
              <a:t>2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7" name="Google Shape;1497;p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13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Review of Last Lecture</a:t>
            </a:r>
            <a:endParaRPr sz="44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7"/>
          <p:cNvSpPr txBox="1">
            <a:spLocks noGrp="1"/>
          </p:cNvSpPr>
          <p:nvPr>
            <p:ph type="body" idx="1"/>
          </p:nvPr>
        </p:nvSpPr>
        <p:spPr>
          <a:xfrm>
            <a:off x="457200" y="1142999"/>
            <a:ext cx="8229600" cy="4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Implementing controller for your datapath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Take decoded signals from instruction and generate control signals</a:t>
            </a:r>
            <a:endParaRPr/>
          </a:p>
          <a:p>
            <a:pPr marL="342900" marR="0" lvl="0" indent="-3175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Pipelining improves performance by exploiting Instruction Level Parallelism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5-stage pipeline for MIPS:  IF, ID, EX, MEM, WB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Executes multiple instructions in parallel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instruction has the same latency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What can go wrong???</a:t>
            </a:r>
            <a:endParaRPr/>
          </a:p>
          <a:p>
            <a:pPr marL="342900" marR="0" lvl="0" indent="-1397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7/1</a:t>
            </a:r>
            <a:r>
              <a:rPr lang="en-US"/>
              <a:t>2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13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p4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Data Hazard: Loads (2/4)</a:t>
            </a:r>
            <a:endParaRPr/>
          </a:p>
        </p:txBody>
      </p:sp>
      <p:sp>
        <p:nvSpPr>
          <p:cNvPr id="1504" name="Google Shape;1504;p4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123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Hardware</a:t>
            </a:r>
            <a:r>
              <a:rPr lang="en-US" sz="28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stalls pipeline</a:t>
            </a:r>
            <a:endParaRPr/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Called “hardware interlock”</a:t>
            </a:r>
            <a:endParaRPr sz="16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5" name="Google Shape;1505;p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06" name="Google Shape;1506;p44"/>
          <p:cNvCxnSpPr/>
          <p:nvPr/>
        </p:nvCxnSpPr>
        <p:spPr>
          <a:xfrm>
            <a:off x="5954713" y="3100388"/>
            <a:ext cx="168275" cy="715962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507" name="Google Shape;1507;p44"/>
          <p:cNvGrpSpPr/>
          <p:nvPr/>
        </p:nvGrpSpPr>
        <p:grpSpPr>
          <a:xfrm>
            <a:off x="522287" y="2532063"/>
            <a:ext cx="8316913" cy="3868420"/>
            <a:chOff x="522287" y="2532063"/>
            <a:chExt cx="8316913" cy="3868420"/>
          </a:xfrm>
        </p:grpSpPr>
        <p:grpSp>
          <p:nvGrpSpPr>
            <p:cNvPr id="1508" name="Google Shape;1508;p44"/>
            <p:cNvGrpSpPr/>
            <p:nvPr/>
          </p:nvGrpSpPr>
          <p:grpSpPr>
            <a:xfrm>
              <a:off x="3211513" y="2560320"/>
              <a:ext cx="4800600" cy="3840163"/>
              <a:chOff x="1934" y="1056"/>
              <a:chExt cx="3024" cy="2419"/>
            </a:xfrm>
          </p:grpSpPr>
          <p:cxnSp>
            <p:nvCxnSpPr>
              <p:cNvPr id="1509" name="Google Shape;1509;p44"/>
              <p:cNvCxnSpPr/>
              <p:nvPr/>
            </p:nvCxnSpPr>
            <p:spPr>
              <a:xfrm>
                <a:off x="1934" y="1056"/>
                <a:ext cx="0" cy="2419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dot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10" name="Google Shape;1510;p44"/>
              <p:cNvCxnSpPr/>
              <p:nvPr/>
            </p:nvCxnSpPr>
            <p:spPr>
              <a:xfrm>
                <a:off x="2366" y="1056"/>
                <a:ext cx="0" cy="2419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dot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11" name="Google Shape;1511;p44"/>
              <p:cNvCxnSpPr/>
              <p:nvPr/>
            </p:nvCxnSpPr>
            <p:spPr>
              <a:xfrm>
                <a:off x="2798" y="1056"/>
                <a:ext cx="0" cy="2419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dot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12" name="Google Shape;1512;p44"/>
              <p:cNvCxnSpPr/>
              <p:nvPr/>
            </p:nvCxnSpPr>
            <p:spPr>
              <a:xfrm>
                <a:off x="3230" y="1056"/>
                <a:ext cx="0" cy="2419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dot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13" name="Google Shape;1513;p44"/>
              <p:cNvCxnSpPr/>
              <p:nvPr/>
            </p:nvCxnSpPr>
            <p:spPr>
              <a:xfrm>
                <a:off x="3662" y="1056"/>
                <a:ext cx="0" cy="2419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dot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14" name="Google Shape;1514;p44"/>
              <p:cNvCxnSpPr/>
              <p:nvPr/>
            </p:nvCxnSpPr>
            <p:spPr>
              <a:xfrm>
                <a:off x="4094" y="1056"/>
                <a:ext cx="0" cy="2419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dot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15" name="Google Shape;1515;p44"/>
              <p:cNvCxnSpPr/>
              <p:nvPr/>
            </p:nvCxnSpPr>
            <p:spPr>
              <a:xfrm flipH="1">
                <a:off x="4510" y="1056"/>
                <a:ext cx="16" cy="2419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dot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16" name="Google Shape;1516;p44"/>
              <p:cNvCxnSpPr/>
              <p:nvPr/>
            </p:nvCxnSpPr>
            <p:spPr>
              <a:xfrm flipH="1">
                <a:off x="4942" y="1056"/>
                <a:ext cx="16" cy="2419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dot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517" name="Google Shape;1517;p44"/>
            <p:cNvGrpSpPr/>
            <p:nvPr/>
          </p:nvGrpSpPr>
          <p:grpSpPr>
            <a:xfrm>
              <a:off x="531812" y="3578227"/>
              <a:ext cx="7458075" cy="823913"/>
              <a:chOff x="246" y="1897"/>
              <a:chExt cx="4698" cy="519"/>
            </a:xfrm>
          </p:grpSpPr>
          <p:sp>
            <p:nvSpPr>
              <p:cNvPr id="1518" name="Google Shape;1518;p44"/>
              <p:cNvSpPr/>
              <p:nvPr/>
            </p:nvSpPr>
            <p:spPr>
              <a:xfrm>
                <a:off x="246" y="1961"/>
                <a:ext cx="1686" cy="3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sub $t3,$t0,$t2</a:t>
                </a:r>
                <a:endParaRPr/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9" name="Google Shape;1519;p44" descr="25%"/>
              <p:cNvSpPr/>
              <p:nvPr/>
            </p:nvSpPr>
            <p:spPr>
              <a:xfrm>
                <a:off x="2995" y="1999"/>
                <a:ext cx="148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119189" y="0"/>
                    </a:lnTo>
                    <a:lnTo>
                      <a:pt x="119189" y="119584"/>
                    </a:lnTo>
                    <a:lnTo>
                      <a:pt x="0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520" name="Google Shape;1520;p44"/>
              <p:cNvGrpSpPr/>
              <p:nvPr/>
            </p:nvGrpSpPr>
            <p:grpSpPr>
              <a:xfrm>
                <a:off x="3782" y="1897"/>
                <a:ext cx="225" cy="481"/>
                <a:chOff x="3276" y="1701"/>
                <a:chExt cx="225" cy="481"/>
              </a:xfrm>
            </p:grpSpPr>
            <p:sp>
              <p:nvSpPr>
                <p:cNvPr id="1521" name="Google Shape;1521;p44"/>
                <p:cNvSpPr/>
                <p:nvPr/>
              </p:nvSpPr>
              <p:spPr>
                <a:xfrm>
                  <a:off x="3288" y="1701"/>
                  <a:ext cx="213" cy="4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79833"/>
                      </a:moveTo>
                      <a:lnTo>
                        <a:pt x="40000" y="59875"/>
                      </a:lnTo>
                      <a:lnTo>
                        <a:pt x="0" y="39916"/>
                      </a:lnTo>
                      <a:lnTo>
                        <a:pt x="0" y="0"/>
                      </a:lnTo>
                      <a:lnTo>
                        <a:pt x="119436" y="39916"/>
                      </a:lnTo>
                      <a:lnTo>
                        <a:pt x="119436" y="79833"/>
                      </a:lnTo>
                      <a:lnTo>
                        <a:pt x="0" y="119750"/>
                      </a:lnTo>
                      <a:lnTo>
                        <a:pt x="0" y="79833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2" name="Google Shape;1522;p44"/>
                <p:cNvSpPr/>
                <p:nvPr/>
              </p:nvSpPr>
              <p:spPr>
                <a:xfrm rot="5400000">
                  <a:off x="3189" y="1823"/>
                  <a:ext cx="384" cy="2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0475" tIns="44450" rIns="90475" bIns="4445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 b="1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ALU</a:t>
                  </a:r>
                  <a:endParaRPr/>
                </a:p>
              </p:txBody>
            </p:sp>
          </p:grpSp>
          <p:grpSp>
            <p:nvGrpSpPr>
              <p:cNvPr id="1523" name="Google Shape;1523;p44"/>
              <p:cNvGrpSpPr/>
              <p:nvPr/>
            </p:nvGrpSpPr>
            <p:grpSpPr>
              <a:xfrm>
                <a:off x="2387" y="1999"/>
                <a:ext cx="340" cy="289"/>
                <a:chOff x="2362" y="1797"/>
                <a:chExt cx="340" cy="289"/>
              </a:xfrm>
            </p:grpSpPr>
            <p:sp>
              <p:nvSpPr>
                <p:cNvPr id="1524" name="Google Shape;1524;p44"/>
                <p:cNvSpPr/>
                <p:nvPr/>
              </p:nvSpPr>
              <p:spPr>
                <a:xfrm>
                  <a:off x="2368" y="1799"/>
                  <a:ext cx="228" cy="2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0475" tIns="44450" rIns="90475" bIns="4445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 b="1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I$</a:t>
                  </a:r>
                  <a:endParaRPr/>
                </a:p>
              </p:txBody>
            </p:sp>
            <p:grpSp>
              <p:nvGrpSpPr>
                <p:cNvPr id="1525" name="Google Shape;1525;p44"/>
                <p:cNvGrpSpPr/>
                <p:nvPr/>
              </p:nvGrpSpPr>
              <p:grpSpPr>
                <a:xfrm>
                  <a:off x="2362" y="1797"/>
                  <a:ext cx="340" cy="289"/>
                  <a:chOff x="2362" y="1797"/>
                  <a:chExt cx="340" cy="289"/>
                </a:xfrm>
              </p:grpSpPr>
              <p:sp>
                <p:nvSpPr>
                  <p:cNvPr id="1526" name="Google Shape;1526;p44"/>
                  <p:cNvSpPr/>
                  <p:nvPr/>
                </p:nvSpPr>
                <p:spPr>
                  <a:xfrm>
                    <a:off x="2362" y="1797"/>
                    <a:ext cx="170" cy="2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000" h="120000" extrusionOk="0">
                        <a:moveTo>
                          <a:pt x="119294" y="0"/>
                        </a:moveTo>
                        <a:lnTo>
                          <a:pt x="0" y="0"/>
                        </a:lnTo>
                        <a:lnTo>
                          <a:pt x="0" y="119584"/>
                        </a:lnTo>
                        <a:lnTo>
                          <a:pt x="119294" y="119584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7" name="Google Shape;1527;p44"/>
                  <p:cNvSpPr/>
                  <p:nvPr/>
                </p:nvSpPr>
                <p:spPr>
                  <a:xfrm>
                    <a:off x="2531" y="1797"/>
                    <a:ext cx="171" cy="2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000" h="120000" extrusionOk="0">
                        <a:moveTo>
                          <a:pt x="0" y="0"/>
                        </a:moveTo>
                        <a:lnTo>
                          <a:pt x="119298" y="0"/>
                        </a:lnTo>
                        <a:lnTo>
                          <a:pt x="119298" y="119584"/>
                        </a:lnTo>
                        <a:lnTo>
                          <a:pt x="0" y="119584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1528" name="Google Shape;1528;p44"/>
              <p:cNvSpPr/>
              <p:nvPr/>
            </p:nvSpPr>
            <p:spPr>
              <a:xfrm>
                <a:off x="2828" y="2006"/>
                <a:ext cx="327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Reg</a:t>
                </a:r>
                <a:endParaRPr/>
              </a:p>
            </p:txBody>
          </p:sp>
          <p:sp>
            <p:nvSpPr>
              <p:cNvPr id="1529" name="Google Shape;1529;p44"/>
              <p:cNvSpPr/>
              <p:nvPr/>
            </p:nvSpPr>
            <p:spPr>
              <a:xfrm>
                <a:off x="2847" y="1999"/>
                <a:ext cx="149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9194" y="0"/>
                    </a:moveTo>
                    <a:lnTo>
                      <a:pt x="0" y="0"/>
                    </a:lnTo>
                    <a:lnTo>
                      <a:pt x="0" y="119584"/>
                    </a:lnTo>
                    <a:lnTo>
                      <a:pt x="119194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530" name="Google Shape;1530;p44"/>
              <p:cNvCxnSpPr/>
              <p:nvPr/>
            </p:nvCxnSpPr>
            <p:spPr>
              <a:xfrm>
                <a:off x="2732" y="2143"/>
                <a:ext cx="96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531" name="Google Shape;1531;p44"/>
              <p:cNvSpPr/>
              <p:nvPr/>
            </p:nvSpPr>
            <p:spPr>
              <a:xfrm>
                <a:off x="2794" y="2047"/>
                <a:ext cx="48" cy="9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118762"/>
                    </a:moveTo>
                    <a:lnTo>
                      <a:pt x="0" y="0"/>
                    </a:lnTo>
                    <a:lnTo>
                      <a:pt x="117500" y="0"/>
                    </a:lnTo>
                    <a:lnTo>
                      <a:pt x="117500" y="0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532" name="Google Shape;1532;p44"/>
              <p:cNvCxnSpPr/>
              <p:nvPr/>
            </p:nvCxnSpPr>
            <p:spPr>
              <a:xfrm>
                <a:off x="3628" y="2047"/>
                <a:ext cx="157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533" name="Google Shape;1533;p44"/>
              <p:cNvSpPr/>
              <p:nvPr/>
            </p:nvSpPr>
            <p:spPr>
              <a:xfrm>
                <a:off x="4125" y="2001"/>
                <a:ext cx="302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 D$</a:t>
                </a:r>
                <a:endParaRPr/>
              </a:p>
            </p:txBody>
          </p:sp>
          <p:grpSp>
            <p:nvGrpSpPr>
              <p:cNvPr id="1534" name="Google Shape;1534;p44"/>
              <p:cNvGrpSpPr/>
              <p:nvPr/>
            </p:nvGrpSpPr>
            <p:grpSpPr>
              <a:xfrm>
                <a:off x="4176" y="1999"/>
                <a:ext cx="325" cy="289"/>
                <a:chOff x="3671" y="1797"/>
                <a:chExt cx="325" cy="289"/>
              </a:xfrm>
            </p:grpSpPr>
            <p:sp>
              <p:nvSpPr>
                <p:cNvPr id="1535" name="Google Shape;1535;p44"/>
                <p:cNvSpPr/>
                <p:nvPr/>
              </p:nvSpPr>
              <p:spPr>
                <a:xfrm>
                  <a:off x="3671" y="1797"/>
                  <a:ext cx="162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119259" y="0"/>
                      </a:moveTo>
                      <a:lnTo>
                        <a:pt x="0" y="0"/>
                      </a:lnTo>
                      <a:lnTo>
                        <a:pt x="0" y="119584"/>
                      </a:lnTo>
                      <a:lnTo>
                        <a:pt x="119259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6" name="Google Shape;1536;p44"/>
                <p:cNvSpPr/>
                <p:nvPr/>
              </p:nvSpPr>
              <p:spPr>
                <a:xfrm>
                  <a:off x="3832" y="1797"/>
                  <a:ext cx="164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lnTo>
                        <a:pt x="119268" y="0"/>
                      </a:lnTo>
                      <a:lnTo>
                        <a:pt x="119268" y="119584"/>
                      </a:lnTo>
                      <a:lnTo>
                        <a:pt x="0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37" name="Google Shape;1537;p44"/>
              <p:cNvSpPr/>
              <p:nvPr/>
            </p:nvSpPr>
            <p:spPr>
              <a:xfrm>
                <a:off x="4617" y="2001"/>
                <a:ext cx="327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Reg</a:t>
                </a:r>
                <a:endParaRPr/>
              </a:p>
            </p:txBody>
          </p:sp>
          <p:grpSp>
            <p:nvGrpSpPr>
              <p:cNvPr id="1538" name="Google Shape;1538;p44"/>
              <p:cNvGrpSpPr/>
              <p:nvPr/>
            </p:nvGrpSpPr>
            <p:grpSpPr>
              <a:xfrm>
                <a:off x="4644" y="1999"/>
                <a:ext cx="284" cy="289"/>
                <a:chOff x="4139" y="1797"/>
                <a:chExt cx="284" cy="289"/>
              </a:xfrm>
            </p:grpSpPr>
            <p:sp>
              <p:nvSpPr>
                <p:cNvPr id="1539" name="Google Shape;1539;p44"/>
                <p:cNvSpPr/>
                <p:nvPr/>
              </p:nvSpPr>
              <p:spPr>
                <a:xfrm>
                  <a:off x="4139" y="1797"/>
                  <a:ext cx="142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119154" y="0"/>
                      </a:moveTo>
                      <a:lnTo>
                        <a:pt x="0" y="0"/>
                      </a:lnTo>
                      <a:lnTo>
                        <a:pt x="0" y="119584"/>
                      </a:lnTo>
                      <a:lnTo>
                        <a:pt x="119154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0" name="Google Shape;1540;p44"/>
                <p:cNvSpPr/>
                <p:nvPr/>
              </p:nvSpPr>
              <p:spPr>
                <a:xfrm>
                  <a:off x="4280" y="1797"/>
                  <a:ext cx="143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lnTo>
                        <a:pt x="119160" y="0"/>
                      </a:lnTo>
                      <a:lnTo>
                        <a:pt x="119160" y="119584"/>
                      </a:lnTo>
                      <a:lnTo>
                        <a:pt x="0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1541" name="Google Shape;1541;p44"/>
              <p:cNvCxnSpPr/>
              <p:nvPr/>
            </p:nvCxnSpPr>
            <p:spPr>
              <a:xfrm>
                <a:off x="4497" y="2143"/>
                <a:ext cx="139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42" name="Google Shape;1542;p44"/>
              <p:cNvCxnSpPr/>
              <p:nvPr/>
            </p:nvCxnSpPr>
            <p:spPr>
              <a:xfrm>
                <a:off x="4013" y="2143"/>
                <a:ext cx="155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543" name="Google Shape;1543;p44"/>
              <p:cNvSpPr/>
              <p:nvPr/>
            </p:nvSpPr>
            <p:spPr>
              <a:xfrm>
                <a:off x="4134" y="2143"/>
                <a:ext cx="431" cy="19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0" y="119378"/>
                    </a:lnTo>
                    <a:lnTo>
                      <a:pt x="108863" y="119378"/>
                    </a:lnTo>
                    <a:lnTo>
                      <a:pt x="108863" y="39792"/>
                    </a:lnTo>
                    <a:lnTo>
                      <a:pt x="119721" y="0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544" name="Google Shape;1544;p44"/>
              <p:cNvCxnSpPr/>
              <p:nvPr/>
            </p:nvCxnSpPr>
            <p:spPr>
              <a:xfrm>
                <a:off x="3628" y="2239"/>
                <a:ext cx="157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545" name="Google Shape;1545;p44"/>
              <p:cNvSpPr/>
              <p:nvPr/>
            </p:nvSpPr>
            <p:spPr>
              <a:xfrm>
                <a:off x="3721" y="2138"/>
                <a:ext cx="337" cy="278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43597"/>
                    </a:moveTo>
                    <a:lnTo>
                      <a:pt x="0" y="119568"/>
                    </a:lnTo>
                    <a:lnTo>
                      <a:pt x="104688" y="119568"/>
                    </a:lnTo>
                    <a:lnTo>
                      <a:pt x="104688" y="38848"/>
                    </a:lnTo>
                    <a:lnTo>
                      <a:pt x="119643" y="0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546" name="Google Shape;1546;p44"/>
              <p:cNvGrpSpPr/>
              <p:nvPr/>
            </p:nvGrpSpPr>
            <p:grpSpPr>
              <a:xfrm>
                <a:off x="3155" y="1899"/>
                <a:ext cx="497" cy="417"/>
                <a:chOff x="2115" y="2560"/>
                <a:chExt cx="497" cy="417"/>
              </a:xfrm>
            </p:grpSpPr>
            <p:sp>
              <p:nvSpPr>
                <p:cNvPr id="1547" name="Google Shape;1547;p44"/>
                <p:cNvSpPr/>
                <p:nvPr/>
              </p:nvSpPr>
              <p:spPr>
                <a:xfrm>
                  <a:off x="2115" y="2560"/>
                  <a:ext cx="490" cy="417"/>
                </a:xfrm>
                <a:prstGeom prst="cloudCallout">
                  <a:avLst>
                    <a:gd name="adj1" fmla="val -28569"/>
                    <a:gd name="adj2" fmla="val 42088"/>
                  </a:avLst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48" name="Google Shape;1548;p44"/>
                <p:cNvSpPr txBox="1"/>
                <p:nvPr/>
              </p:nvSpPr>
              <p:spPr>
                <a:xfrm>
                  <a:off x="2177" y="2573"/>
                  <a:ext cx="435" cy="40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bubble</a:t>
                  </a:r>
                  <a:endParaRPr/>
                </a:p>
              </p:txBody>
            </p:sp>
          </p:grpSp>
        </p:grpSp>
        <p:grpSp>
          <p:nvGrpSpPr>
            <p:cNvPr id="1549" name="Google Shape;1549;p44"/>
            <p:cNvGrpSpPr/>
            <p:nvPr/>
          </p:nvGrpSpPr>
          <p:grpSpPr>
            <a:xfrm>
              <a:off x="522287" y="4440237"/>
              <a:ext cx="8104188" cy="814388"/>
              <a:chOff x="240" y="2440"/>
              <a:chExt cx="5105" cy="513"/>
            </a:xfrm>
          </p:grpSpPr>
          <p:sp>
            <p:nvSpPr>
              <p:cNvPr id="1550" name="Google Shape;1550;p44"/>
              <p:cNvSpPr/>
              <p:nvPr/>
            </p:nvSpPr>
            <p:spPr>
              <a:xfrm>
                <a:off x="240" y="2549"/>
                <a:ext cx="1686" cy="3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and $t5,$t0,$t4</a:t>
                </a:r>
                <a:endParaRPr/>
              </a:p>
            </p:txBody>
          </p:sp>
          <p:sp>
            <p:nvSpPr>
              <p:cNvPr id="1551" name="Google Shape;1551;p44" descr="25%"/>
              <p:cNvSpPr/>
              <p:nvPr/>
            </p:nvSpPr>
            <p:spPr>
              <a:xfrm>
                <a:off x="3876" y="2536"/>
                <a:ext cx="148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119189" y="0"/>
                    </a:lnTo>
                    <a:lnTo>
                      <a:pt x="119189" y="119584"/>
                    </a:lnTo>
                    <a:lnTo>
                      <a:pt x="0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2" name="Google Shape;1552;p44"/>
              <p:cNvSpPr/>
              <p:nvPr/>
            </p:nvSpPr>
            <p:spPr>
              <a:xfrm>
                <a:off x="4535" y="2680"/>
                <a:ext cx="431" cy="19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0" y="119378"/>
                    </a:lnTo>
                    <a:lnTo>
                      <a:pt x="108863" y="119378"/>
                    </a:lnTo>
                    <a:lnTo>
                      <a:pt x="108863" y="39792"/>
                    </a:lnTo>
                    <a:lnTo>
                      <a:pt x="119721" y="0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553" name="Google Shape;1553;p44"/>
              <p:cNvGrpSpPr/>
              <p:nvPr/>
            </p:nvGrpSpPr>
            <p:grpSpPr>
              <a:xfrm>
                <a:off x="4182" y="2440"/>
                <a:ext cx="225" cy="481"/>
                <a:chOff x="3703" y="2149"/>
                <a:chExt cx="225" cy="481"/>
              </a:xfrm>
            </p:grpSpPr>
            <p:sp>
              <p:nvSpPr>
                <p:cNvPr id="1554" name="Google Shape;1554;p44"/>
                <p:cNvSpPr/>
                <p:nvPr/>
              </p:nvSpPr>
              <p:spPr>
                <a:xfrm>
                  <a:off x="3715" y="2149"/>
                  <a:ext cx="213" cy="4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79833"/>
                      </a:moveTo>
                      <a:lnTo>
                        <a:pt x="40000" y="59875"/>
                      </a:lnTo>
                      <a:lnTo>
                        <a:pt x="0" y="39916"/>
                      </a:lnTo>
                      <a:lnTo>
                        <a:pt x="0" y="0"/>
                      </a:lnTo>
                      <a:lnTo>
                        <a:pt x="119436" y="39916"/>
                      </a:lnTo>
                      <a:lnTo>
                        <a:pt x="119436" y="79833"/>
                      </a:lnTo>
                      <a:lnTo>
                        <a:pt x="0" y="119750"/>
                      </a:lnTo>
                      <a:lnTo>
                        <a:pt x="0" y="79833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55" name="Google Shape;1555;p44"/>
                <p:cNvSpPr/>
                <p:nvPr/>
              </p:nvSpPr>
              <p:spPr>
                <a:xfrm rot="5400000">
                  <a:off x="3616" y="2271"/>
                  <a:ext cx="384" cy="2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0475" tIns="44450" rIns="90475" bIns="4445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 b="1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ALU</a:t>
                  </a:r>
                  <a:endParaRPr/>
                </a:p>
              </p:txBody>
            </p:sp>
          </p:grpSp>
          <p:grpSp>
            <p:nvGrpSpPr>
              <p:cNvPr id="1556" name="Google Shape;1556;p44"/>
              <p:cNvGrpSpPr/>
              <p:nvPr/>
            </p:nvGrpSpPr>
            <p:grpSpPr>
              <a:xfrm>
                <a:off x="2863" y="2536"/>
                <a:ext cx="340" cy="289"/>
                <a:chOff x="2789" y="2245"/>
                <a:chExt cx="340" cy="289"/>
              </a:xfrm>
            </p:grpSpPr>
            <p:sp>
              <p:nvSpPr>
                <p:cNvPr id="1557" name="Google Shape;1557;p44"/>
                <p:cNvSpPr/>
                <p:nvPr/>
              </p:nvSpPr>
              <p:spPr>
                <a:xfrm>
                  <a:off x="2795" y="2247"/>
                  <a:ext cx="228" cy="2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0475" tIns="44450" rIns="90475" bIns="4445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 b="1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I$</a:t>
                  </a:r>
                  <a:endParaRPr/>
                </a:p>
              </p:txBody>
            </p:sp>
            <p:grpSp>
              <p:nvGrpSpPr>
                <p:cNvPr id="1558" name="Google Shape;1558;p44"/>
                <p:cNvGrpSpPr/>
                <p:nvPr/>
              </p:nvGrpSpPr>
              <p:grpSpPr>
                <a:xfrm>
                  <a:off x="2789" y="2245"/>
                  <a:ext cx="340" cy="289"/>
                  <a:chOff x="2789" y="2245"/>
                  <a:chExt cx="340" cy="289"/>
                </a:xfrm>
              </p:grpSpPr>
              <p:sp>
                <p:nvSpPr>
                  <p:cNvPr id="1559" name="Google Shape;1559;p44"/>
                  <p:cNvSpPr/>
                  <p:nvPr/>
                </p:nvSpPr>
                <p:spPr>
                  <a:xfrm>
                    <a:off x="2789" y="2245"/>
                    <a:ext cx="170" cy="2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000" h="120000" extrusionOk="0">
                        <a:moveTo>
                          <a:pt x="119294" y="0"/>
                        </a:moveTo>
                        <a:lnTo>
                          <a:pt x="0" y="0"/>
                        </a:lnTo>
                        <a:lnTo>
                          <a:pt x="0" y="119584"/>
                        </a:lnTo>
                        <a:lnTo>
                          <a:pt x="119294" y="119584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60" name="Google Shape;1560;p44"/>
                  <p:cNvSpPr/>
                  <p:nvPr/>
                </p:nvSpPr>
                <p:spPr>
                  <a:xfrm>
                    <a:off x="2958" y="2245"/>
                    <a:ext cx="171" cy="2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000" h="120000" extrusionOk="0">
                        <a:moveTo>
                          <a:pt x="0" y="0"/>
                        </a:moveTo>
                        <a:lnTo>
                          <a:pt x="119298" y="0"/>
                        </a:lnTo>
                        <a:lnTo>
                          <a:pt x="119298" y="119584"/>
                        </a:lnTo>
                        <a:lnTo>
                          <a:pt x="0" y="119584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1561" name="Google Shape;1561;p44"/>
              <p:cNvSpPr/>
              <p:nvPr/>
            </p:nvSpPr>
            <p:spPr>
              <a:xfrm>
                <a:off x="3709" y="2543"/>
                <a:ext cx="327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Reg</a:t>
                </a:r>
                <a:endParaRPr/>
              </a:p>
            </p:txBody>
          </p:sp>
          <p:sp>
            <p:nvSpPr>
              <p:cNvPr id="1562" name="Google Shape;1562;p44"/>
              <p:cNvSpPr/>
              <p:nvPr/>
            </p:nvSpPr>
            <p:spPr>
              <a:xfrm>
                <a:off x="3728" y="2536"/>
                <a:ext cx="149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9194" y="0"/>
                    </a:moveTo>
                    <a:lnTo>
                      <a:pt x="0" y="0"/>
                    </a:lnTo>
                    <a:lnTo>
                      <a:pt x="0" y="119584"/>
                    </a:lnTo>
                    <a:lnTo>
                      <a:pt x="119194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563" name="Google Shape;1563;p44"/>
              <p:cNvCxnSpPr/>
              <p:nvPr/>
            </p:nvCxnSpPr>
            <p:spPr>
              <a:xfrm>
                <a:off x="3613" y="2680"/>
                <a:ext cx="96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564" name="Google Shape;1564;p44"/>
              <p:cNvSpPr/>
              <p:nvPr/>
            </p:nvSpPr>
            <p:spPr>
              <a:xfrm>
                <a:off x="3675" y="2584"/>
                <a:ext cx="48" cy="9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118762"/>
                    </a:moveTo>
                    <a:lnTo>
                      <a:pt x="0" y="0"/>
                    </a:lnTo>
                    <a:lnTo>
                      <a:pt x="117500" y="0"/>
                    </a:lnTo>
                    <a:lnTo>
                      <a:pt x="117500" y="0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565" name="Google Shape;1565;p44"/>
              <p:cNvCxnSpPr/>
              <p:nvPr/>
            </p:nvCxnSpPr>
            <p:spPr>
              <a:xfrm>
                <a:off x="4029" y="2584"/>
                <a:ext cx="157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566" name="Google Shape;1566;p44"/>
              <p:cNvSpPr/>
              <p:nvPr/>
            </p:nvSpPr>
            <p:spPr>
              <a:xfrm>
                <a:off x="4526" y="2538"/>
                <a:ext cx="302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 D$</a:t>
                </a:r>
                <a:endParaRPr/>
              </a:p>
            </p:txBody>
          </p:sp>
          <p:grpSp>
            <p:nvGrpSpPr>
              <p:cNvPr id="1567" name="Google Shape;1567;p44"/>
              <p:cNvGrpSpPr/>
              <p:nvPr/>
            </p:nvGrpSpPr>
            <p:grpSpPr>
              <a:xfrm>
                <a:off x="4577" y="2536"/>
                <a:ext cx="325" cy="289"/>
                <a:chOff x="4098" y="2245"/>
                <a:chExt cx="325" cy="289"/>
              </a:xfrm>
            </p:grpSpPr>
            <p:sp>
              <p:nvSpPr>
                <p:cNvPr id="1568" name="Google Shape;1568;p44"/>
                <p:cNvSpPr/>
                <p:nvPr/>
              </p:nvSpPr>
              <p:spPr>
                <a:xfrm>
                  <a:off x="4098" y="2245"/>
                  <a:ext cx="162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119259" y="0"/>
                      </a:moveTo>
                      <a:lnTo>
                        <a:pt x="0" y="0"/>
                      </a:lnTo>
                      <a:lnTo>
                        <a:pt x="0" y="119584"/>
                      </a:lnTo>
                      <a:lnTo>
                        <a:pt x="119259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9" name="Google Shape;1569;p44"/>
                <p:cNvSpPr/>
                <p:nvPr/>
              </p:nvSpPr>
              <p:spPr>
                <a:xfrm>
                  <a:off x="4259" y="2245"/>
                  <a:ext cx="164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lnTo>
                        <a:pt x="119268" y="0"/>
                      </a:lnTo>
                      <a:lnTo>
                        <a:pt x="119268" y="119584"/>
                      </a:lnTo>
                      <a:lnTo>
                        <a:pt x="0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70" name="Google Shape;1570;p44"/>
              <p:cNvSpPr/>
              <p:nvPr/>
            </p:nvSpPr>
            <p:spPr>
              <a:xfrm>
                <a:off x="5018" y="2538"/>
                <a:ext cx="327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Reg</a:t>
                </a:r>
                <a:endParaRPr sz="1600" b="1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endParaRPr>
              </a:p>
            </p:txBody>
          </p:sp>
          <p:grpSp>
            <p:nvGrpSpPr>
              <p:cNvPr id="1571" name="Google Shape;1571;p44"/>
              <p:cNvGrpSpPr/>
              <p:nvPr/>
            </p:nvGrpSpPr>
            <p:grpSpPr>
              <a:xfrm>
                <a:off x="5045" y="2536"/>
                <a:ext cx="284" cy="289"/>
                <a:chOff x="4566" y="2245"/>
                <a:chExt cx="284" cy="289"/>
              </a:xfrm>
            </p:grpSpPr>
            <p:sp>
              <p:nvSpPr>
                <p:cNvPr id="1572" name="Google Shape;1572;p44"/>
                <p:cNvSpPr/>
                <p:nvPr/>
              </p:nvSpPr>
              <p:spPr>
                <a:xfrm>
                  <a:off x="4566" y="2245"/>
                  <a:ext cx="142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119154" y="0"/>
                      </a:moveTo>
                      <a:lnTo>
                        <a:pt x="0" y="0"/>
                      </a:lnTo>
                      <a:lnTo>
                        <a:pt x="0" y="119584"/>
                      </a:lnTo>
                      <a:lnTo>
                        <a:pt x="119154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73" name="Google Shape;1573;p44"/>
                <p:cNvSpPr/>
                <p:nvPr/>
              </p:nvSpPr>
              <p:spPr>
                <a:xfrm>
                  <a:off x="4707" y="2245"/>
                  <a:ext cx="143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lnTo>
                        <a:pt x="119160" y="0"/>
                      </a:lnTo>
                      <a:lnTo>
                        <a:pt x="119160" y="119584"/>
                      </a:lnTo>
                      <a:lnTo>
                        <a:pt x="0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1574" name="Google Shape;1574;p44"/>
              <p:cNvCxnSpPr/>
              <p:nvPr/>
            </p:nvCxnSpPr>
            <p:spPr>
              <a:xfrm>
                <a:off x="4898" y="2680"/>
                <a:ext cx="139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75" name="Google Shape;1575;p44"/>
              <p:cNvCxnSpPr/>
              <p:nvPr/>
            </p:nvCxnSpPr>
            <p:spPr>
              <a:xfrm>
                <a:off x="4414" y="2680"/>
                <a:ext cx="155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76" name="Google Shape;1576;p44"/>
              <p:cNvCxnSpPr/>
              <p:nvPr/>
            </p:nvCxnSpPr>
            <p:spPr>
              <a:xfrm>
                <a:off x="4029" y="2776"/>
                <a:ext cx="157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577" name="Google Shape;1577;p44"/>
              <p:cNvSpPr/>
              <p:nvPr/>
            </p:nvSpPr>
            <p:spPr>
              <a:xfrm>
                <a:off x="4122" y="2675"/>
                <a:ext cx="337" cy="278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43597"/>
                    </a:moveTo>
                    <a:lnTo>
                      <a:pt x="0" y="119568"/>
                    </a:lnTo>
                    <a:lnTo>
                      <a:pt x="104688" y="119568"/>
                    </a:lnTo>
                    <a:lnTo>
                      <a:pt x="104688" y="38848"/>
                    </a:lnTo>
                    <a:lnTo>
                      <a:pt x="119643" y="0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578" name="Google Shape;1578;p44"/>
              <p:cNvGrpSpPr/>
              <p:nvPr/>
            </p:nvGrpSpPr>
            <p:grpSpPr>
              <a:xfrm>
                <a:off x="3202" y="2476"/>
                <a:ext cx="497" cy="417"/>
                <a:chOff x="2115" y="2560"/>
                <a:chExt cx="497" cy="417"/>
              </a:xfrm>
            </p:grpSpPr>
            <p:sp>
              <p:nvSpPr>
                <p:cNvPr id="1579" name="Google Shape;1579;p44"/>
                <p:cNvSpPr/>
                <p:nvPr/>
              </p:nvSpPr>
              <p:spPr>
                <a:xfrm>
                  <a:off x="2115" y="2560"/>
                  <a:ext cx="490" cy="417"/>
                </a:xfrm>
                <a:prstGeom prst="cloudCallout">
                  <a:avLst>
                    <a:gd name="adj1" fmla="val -28569"/>
                    <a:gd name="adj2" fmla="val 42088"/>
                  </a:avLst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80" name="Google Shape;1580;p44"/>
                <p:cNvSpPr txBox="1"/>
                <p:nvPr/>
              </p:nvSpPr>
              <p:spPr>
                <a:xfrm>
                  <a:off x="2177" y="2573"/>
                  <a:ext cx="435" cy="40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bubble</a:t>
                  </a:r>
                  <a:endParaRPr/>
                </a:p>
              </p:txBody>
            </p:sp>
          </p:grpSp>
        </p:grpSp>
        <p:grpSp>
          <p:nvGrpSpPr>
            <p:cNvPr id="1581" name="Google Shape;1581;p44"/>
            <p:cNvGrpSpPr/>
            <p:nvPr/>
          </p:nvGrpSpPr>
          <p:grpSpPr>
            <a:xfrm>
              <a:off x="522287" y="5432425"/>
              <a:ext cx="8316913" cy="814387"/>
              <a:chOff x="240" y="3065"/>
              <a:chExt cx="5239" cy="513"/>
            </a:xfrm>
          </p:grpSpPr>
          <p:sp>
            <p:nvSpPr>
              <p:cNvPr id="1582" name="Google Shape;1582;p44"/>
              <p:cNvSpPr/>
              <p:nvPr/>
            </p:nvSpPr>
            <p:spPr>
              <a:xfrm>
                <a:off x="240" y="3125"/>
                <a:ext cx="1636" cy="3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or   $t7,$t0,$t6</a:t>
                </a:r>
                <a:endParaRPr/>
              </a:p>
            </p:txBody>
          </p:sp>
          <p:sp>
            <p:nvSpPr>
              <p:cNvPr id="1583" name="Google Shape;1583;p44" descr="25%"/>
              <p:cNvSpPr/>
              <p:nvPr/>
            </p:nvSpPr>
            <p:spPr>
              <a:xfrm>
                <a:off x="4318" y="3161"/>
                <a:ext cx="148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119189" y="0"/>
                    </a:lnTo>
                    <a:lnTo>
                      <a:pt x="119189" y="119584"/>
                    </a:lnTo>
                    <a:lnTo>
                      <a:pt x="0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4" name="Google Shape;1584;p44"/>
              <p:cNvSpPr/>
              <p:nvPr/>
            </p:nvSpPr>
            <p:spPr>
              <a:xfrm>
                <a:off x="4636" y="3065"/>
                <a:ext cx="213" cy="481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79833"/>
                    </a:moveTo>
                    <a:lnTo>
                      <a:pt x="40000" y="59875"/>
                    </a:lnTo>
                    <a:lnTo>
                      <a:pt x="0" y="39916"/>
                    </a:lnTo>
                    <a:lnTo>
                      <a:pt x="0" y="0"/>
                    </a:lnTo>
                    <a:lnTo>
                      <a:pt x="119436" y="39916"/>
                    </a:lnTo>
                    <a:lnTo>
                      <a:pt x="119436" y="79833"/>
                    </a:lnTo>
                    <a:lnTo>
                      <a:pt x="0" y="119750"/>
                    </a:lnTo>
                    <a:lnTo>
                      <a:pt x="0" y="79833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5" name="Google Shape;1585;p44"/>
              <p:cNvSpPr/>
              <p:nvPr/>
            </p:nvSpPr>
            <p:spPr>
              <a:xfrm>
                <a:off x="4977" y="3305"/>
                <a:ext cx="431" cy="19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0" y="119378"/>
                    </a:lnTo>
                    <a:lnTo>
                      <a:pt x="108863" y="119378"/>
                    </a:lnTo>
                    <a:lnTo>
                      <a:pt x="108863" y="39792"/>
                    </a:lnTo>
                    <a:lnTo>
                      <a:pt x="119721" y="0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6" name="Google Shape;1586;p44"/>
              <p:cNvSpPr/>
              <p:nvPr/>
            </p:nvSpPr>
            <p:spPr>
              <a:xfrm>
                <a:off x="3710" y="3161"/>
                <a:ext cx="170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9294" y="0"/>
                    </a:moveTo>
                    <a:lnTo>
                      <a:pt x="0" y="0"/>
                    </a:lnTo>
                    <a:lnTo>
                      <a:pt x="0" y="119584"/>
                    </a:lnTo>
                    <a:lnTo>
                      <a:pt x="119294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7" name="Google Shape;1587;p44"/>
              <p:cNvSpPr/>
              <p:nvPr/>
            </p:nvSpPr>
            <p:spPr>
              <a:xfrm>
                <a:off x="3868" y="3155"/>
                <a:ext cx="171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119298" y="0"/>
                    </a:lnTo>
                    <a:lnTo>
                      <a:pt x="119298" y="119584"/>
                    </a:lnTo>
                    <a:lnTo>
                      <a:pt x="0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8" name="Google Shape;1588;p44"/>
              <p:cNvSpPr/>
              <p:nvPr/>
            </p:nvSpPr>
            <p:spPr>
              <a:xfrm>
                <a:off x="3691" y="3163"/>
                <a:ext cx="228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I$</a:t>
                </a:r>
                <a:endParaRPr/>
              </a:p>
            </p:txBody>
          </p:sp>
          <p:sp>
            <p:nvSpPr>
              <p:cNvPr id="1589" name="Google Shape;1589;p44"/>
              <p:cNvSpPr/>
              <p:nvPr/>
            </p:nvSpPr>
            <p:spPr>
              <a:xfrm rot="5400000">
                <a:off x="4537" y="3187"/>
                <a:ext cx="384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ALU</a:t>
                </a:r>
                <a:endParaRPr/>
              </a:p>
            </p:txBody>
          </p:sp>
          <p:sp>
            <p:nvSpPr>
              <p:cNvPr id="1590" name="Google Shape;1590;p44"/>
              <p:cNvSpPr/>
              <p:nvPr/>
            </p:nvSpPr>
            <p:spPr>
              <a:xfrm>
                <a:off x="4151" y="3168"/>
                <a:ext cx="327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Reg</a:t>
                </a:r>
                <a:endParaRPr/>
              </a:p>
            </p:txBody>
          </p:sp>
          <p:sp>
            <p:nvSpPr>
              <p:cNvPr id="1591" name="Google Shape;1591;p44"/>
              <p:cNvSpPr/>
              <p:nvPr/>
            </p:nvSpPr>
            <p:spPr>
              <a:xfrm>
                <a:off x="4170" y="3161"/>
                <a:ext cx="149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9194" y="0"/>
                    </a:moveTo>
                    <a:lnTo>
                      <a:pt x="0" y="0"/>
                    </a:lnTo>
                    <a:lnTo>
                      <a:pt x="0" y="119584"/>
                    </a:lnTo>
                    <a:lnTo>
                      <a:pt x="119194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592" name="Google Shape;1592;p44"/>
              <p:cNvCxnSpPr/>
              <p:nvPr/>
            </p:nvCxnSpPr>
            <p:spPr>
              <a:xfrm>
                <a:off x="4055" y="3305"/>
                <a:ext cx="96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593" name="Google Shape;1593;p44"/>
              <p:cNvSpPr/>
              <p:nvPr/>
            </p:nvSpPr>
            <p:spPr>
              <a:xfrm>
                <a:off x="4117" y="3209"/>
                <a:ext cx="48" cy="9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118762"/>
                    </a:moveTo>
                    <a:lnTo>
                      <a:pt x="0" y="0"/>
                    </a:lnTo>
                    <a:lnTo>
                      <a:pt x="117500" y="0"/>
                    </a:lnTo>
                    <a:lnTo>
                      <a:pt x="117500" y="0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594" name="Google Shape;1594;p44"/>
              <p:cNvCxnSpPr/>
              <p:nvPr/>
            </p:nvCxnSpPr>
            <p:spPr>
              <a:xfrm>
                <a:off x="4471" y="3209"/>
                <a:ext cx="157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595" name="Google Shape;1595;p44"/>
              <p:cNvSpPr/>
              <p:nvPr/>
            </p:nvSpPr>
            <p:spPr>
              <a:xfrm>
                <a:off x="4968" y="3163"/>
                <a:ext cx="302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 D$</a:t>
                </a:r>
                <a:endParaRPr/>
              </a:p>
            </p:txBody>
          </p:sp>
          <p:sp>
            <p:nvSpPr>
              <p:cNvPr id="1596" name="Google Shape;1596;p44"/>
              <p:cNvSpPr/>
              <p:nvPr/>
            </p:nvSpPr>
            <p:spPr>
              <a:xfrm>
                <a:off x="5019" y="3161"/>
                <a:ext cx="162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9259" y="0"/>
                    </a:moveTo>
                    <a:lnTo>
                      <a:pt x="0" y="0"/>
                    </a:lnTo>
                    <a:lnTo>
                      <a:pt x="0" y="119584"/>
                    </a:lnTo>
                    <a:lnTo>
                      <a:pt x="119259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7" name="Google Shape;1597;p44"/>
              <p:cNvSpPr/>
              <p:nvPr/>
            </p:nvSpPr>
            <p:spPr>
              <a:xfrm>
                <a:off x="5180" y="3161"/>
                <a:ext cx="164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119268" y="0"/>
                    </a:lnTo>
                    <a:lnTo>
                      <a:pt x="119268" y="119584"/>
                    </a:lnTo>
                    <a:lnTo>
                      <a:pt x="0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598" name="Google Shape;1598;p44"/>
              <p:cNvCxnSpPr/>
              <p:nvPr/>
            </p:nvCxnSpPr>
            <p:spPr>
              <a:xfrm>
                <a:off x="5340" y="3305"/>
                <a:ext cx="139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99" name="Google Shape;1599;p44"/>
              <p:cNvCxnSpPr/>
              <p:nvPr/>
            </p:nvCxnSpPr>
            <p:spPr>
              <a:xfrm>
                <a:off x="4856" y="3305"/>
                <a:ext cx="155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600" name="Google Shape;1600;p44"/>
              <p:cNvCxnSpPr/>
              <p:nvPr/>
            </p:nvCxnSpPr>
            <p:spPr>
              <a:xfrm>
                <a:off x="4471" y="3401"/>
                <a:ext cx="157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601" name="Google Shape;1601;p44"/>
              <p:cNvSpPr/>
              <p:nvPr/>
            </p:nvSpPr>
            <p:spPr>
              <a:xfrm>
                <a:off x="4564" y="3300"/>
                <a:ext cx="337" cy="278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43597"/>
                    </a:moveTo>
                    <a:lnTo>
                      <a:pt x="0" y="119568"/>
                    </a:lnTo>
                    <a:lnTo>
                      <a:pt x="104688" y="119568"/>
                    </a:lnTo>
                    <a:lnTo>
                      <a:pt x="104688" y="38848"/>
                    </a:lnTo>
                    <a:lnTo>
                      <a:pt x="119643" y="0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602" name="Google Shape;1602;p44"/>
              <p:cNvGrpSpPr/>
              <p:nvPr/>
            </p:nvGrpSpPr>
            <p:grpSpPr>
              <a:xfrm>
                <a:off x="3202" y="3065"/>
                <a:ext cx="497" cy="417"/>
                <a:chOff x="2115" y="2560"/>
                <a:chExt cx="497" cy="417"/>
              </a:xfrm>
            </p:grpSpPr>
            <p:sp>
              <p:nvSpPr>
                <p:cNvPr id="1603" name="Google Shape;1603;p44"/>
                <p:cNvSpPr/>
                <p:nvPr/>
              </p:nvSpPr>
              <p:spPr>
                <a:xfrm>
                  <a:off x="2115" y="2560"/>
                  <a:ext cx="490" cy="417"/>
                </a:xfrm>
                <a:prstGeom prst="cloudCallout">
                  <a:avLst>
                    <a:gd name="adj1" fmla="val -28569"/>
                    <a:gd name="adj2" fmla="val 42088"/>
                  </a:avLst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04" name="Google Shape;1604;p44"/>
                <p:cNvSpPr txBox="1"/>
                <p:nvPr/>
              </p:nvSpPr>
              <p:spPr>
                <a:xfrm>
                  <a:off x="2177" y="2573"/>
                  <a:ext cx="435" cy="40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bubble</a:t>
                  </a:r>
                  <a:endParaRPr/>
                </a:p>
              </p:txBody>
            </p:sp>
          </p:grpSp>
        </p:grpSp>
        <p:grpSp>
          <p:nvGrpSpPr>
            <p:cNvPr id="1605" name="Google Shape;1605;p44"/>
            <p:cNvGrpSpPr/>
            <p:nvPr/>
          </p:nvGrpSpPr>
          <p:grpSpPr>
            <a:xfrm>
              <a:off x="674687" y="2532063"/>
              <a:ext cx="5919788" cy="1108075"/>
              <a:chOff x="336" y="1238"/>
              <a:chExt cx="3729" cy="698"/>
            </a:xfrm>
          </p:grpSpPr>
          <p:sp>
            <p:nvSpPr>
              <p:cNvPr id="1606" name="Google Shape;1606;p44"/>
              <p:cNvSpPr/>
              <p:nvPr/>
            </p:nvSpPr>
            <p:spPr>
              <a:xfrm>
                <a:off x="336" y="1337"/>
                <a:ext cx="1475" cy="5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lw </a:t>
                </a:r>
                <a:r>
                  <a:rPr lang="en-US" sz="2800" b="1">
                    <a:solidFill>
                      <a:schemeClr val="accent4"/>
                    </a:solidFill>
                    <a:latin typeface="Arial"/>
                    <a:ea typeface="Arial"/>
                    <a:cs typeface="Arial"/>
                    <a:sym typeface="Arial"/>
                  </a:rPr>
                  <a:t>$t0</a:t>
                </a:r>
                <a:r>
                  <a:rPr lang="en-US" sz="28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, 0($t1)</a:t>
                </a:r>
                <a:endParaRPr/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7" name="Google Shape;1607;p44" descr="25%"/>
              <p:cNvSpPr/>
              <p:nvPr/>
            </p:nvSpPr>
            <p:spPr>
              <a:xfrm>
                <a:off x="3742" y="1457"/>
                <a:ext cx="142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9154" y="0"/>
                    </a:moveTo>
                    <a:lnTo>
                      <a:pt x="0" y="0"/>
                    </a:lnTo>
                    <a:lnTo>
                      <a:pt x="0" y="119584"/>
                    </a:lnTo>
                    <a:lnTo>
                      <a:pt x="119154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8" name="Google Shape;1608;p44"/>
              <p:cNvSpPr/>
              <p:nvPr/>
            </p:nvSpPr>
            <p:spPr>
              <a:xfrm>
                <a:off x="2001" y="1251"/>
                <a:ext cx="250" cy="2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IF</a:t>
                </a:r>
                <a:endParaRPr/>
              </a:p>
            </p:txBody>
          </p:sp>
          <p:sp>
            <p:nvSpPr>
              <p:cNvPr id="1609" name="Google Shape;1609;p44"/>
              <p:cNvSpPr/>
              <p:nvPr/>
            </p:nvSpPr>
            <p:spPr>
              <a:xfrm>
                <a:off x="2359" y="1251"/>
                <a:ext cx="498" cy="2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ID/RF</a:t>
                </a:r>
                <a:endParaRPr/>
              </a:p>
            </p:txBody>
          </p:sp>
          <p:sp>
            <p:nvSpPr>
              <p:cNvPr id="1610" name="Google Shape;1610;p44"/>
              <p:cNvSpPr/>
              <p:nvPr/>
            </p:nvSpPr>
            <p:spPr>
              <a:xfrm>
                <a:off x="2913" y="1251"/>
                <a:ext cx="314" cy="2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EX</a:t>
                </a:r>
                <a:endParaRPr/>
              </a:p>
            </p:txBody>
          </p:sp>
          <p:sp>
            <p:nvSpPr>
              <p:cNvPr id="1611" name="Google Shape;1611;p44"/>
              <p:cNvSpPr/>
              <p:nvPr/>
            </p:nvSpPr>
            <p:spPr>
              <a:xfrm>
                <a:off x="3245" y="1238"/>
                <a:ext cx="458" cy="2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MEM</a:t>
                </a:r>
                <a:endParaRPr/>
              </a:p>
            </p:txBody>
          </p:sp>
          <p:sp>
            <p:nvSpPr>
              <p:cNvPr id="1612" name="Google Shape;1612;p44"/>
              <p:cNvSpPr/>
              <p:nvPr/>
            </p:nvSpPr>
            <p:spPr>
              <a:xfrm>
                <a:off x="3703" y="1251"/>
                <a:ext cx="362" cy="2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WB</a:t>
                </a:r>
                <a:endParaRPr/>
              </a:p>
            </p:txBody>
          </p:sp>
          <p:sp>
            <p:nvSpPr>
              <p:cNvPr id="1613" name="Google Shape;1613;p44"/>
              <p:cNvSpPr/>
              <p:nvPr/>
            </p:nvSpPr>
            <p:spPr>
              <a:xfrm>
                <a:off x="2891" y="1361"/>
                <a:ext cx="213" cy="481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79833"/>
                    </a:moveTo>
                    <a:lnTo>
                      <a:pt x="40000" y="59875"/>
                    </a:lnTo>
                    <a:lnTo>
                      <a:pt x="0" y="39916"/>
                    </a:lnTo>
                    <a:lnTo>
                      <a:pt x="0" y="0"/>
                    </a:lnTo>
                    <a:lnTo>
                      <a:pt x="119436" y="39916"/>
                    </a:lnTo>
                    <a:lnTo>
                      <a:pt x="119436" y="79833"/>
                    </a:lnTo>
                    <a:lnTo>
                      <a:pt x="0" y="119750"/>
                    </a:lnTo>
                    <a:lnTo>
                      <a:pt x="0" y="79833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4" name="Google Shape;1614;p44"/>
              <p:cNvSpPr/>
              <p:nvPr/>
            </p:nvSpPr>
            <p:spPr>
              <a:xfrm rot="5400000">
                <a:off x="2792" y="1483"/>
                <a:ext cx="384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ALU</a:t>
                </a:r>
                <a:endParaRPr/>
              </a:p>
            </p:txBody>
          </p:sp>
          <p:sp>
            <p:nvSpPr>
              <p:cNvPr id="1615" name="Google Shape;1615;p44"/>
              <p:cNvSpPr/>
              <p:nvPr/>
            </p:nvSpPr>
            <p:spPr>
              <a:xfrm>
                <a:off x="2025" y="1491"/>
                <a:ext cx="228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I$</a:t>
                </a:r>
                <a:endParaRPr/>
              </a:p>
            </p:txBody>
          </p:sp>
          <p:grpSp>
            <p:nvGrpSpPr>
              <p:cNvPr id="1616" name="Google Shape;1616;p44"/>
              <p:cNvGrpSpPr/>
              <p:nvPr/>
            </p:nvGrpSpPr>
            <p:grpSpPr>
              <a:xfrm>
                <a:off x="1965" y="1457"/>
                <a:ext cx="340" cy="289"/>
                <a:chOff x="1935" y="1349"/>
                <a:chExt cx="340" cy="289"/>
              </a:xfrm>
            </p:grpSpPr>
            <p:sp>
              <p:nvSpPr>
                <p:cNvPr id="1617" name="Google Shape;1617;p44"/>
                <p:cNvSpPr/>
                <p:nvPr/>
              </p:nvSpPr>
              <p:spPr>
                <a:xfrm>
                  <a:off x="1935" y="1349"/>
                  <a:ext cx="170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119294" y="0"/>
                      </a:moveTo>
                      <a:lnTo>
                        <a:pt x="0" y="0"/>
                      </a:lnTo>
                      <a:lnTo>
                        <a:pt x="0" y="119584"/>
                      </a:lnTo>
                      <a:lnTo>
                        <a:pt x="119294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8" name="Google Shape;1618;p44"/>
                <p:cNvSpPr/>
                <p:nvPr/>
              </p:nvSpPr>
              <p:spPr>
                <a:xfrm>
                  <a:off x="2104" y="1349"/>
                  <a:ext cx="171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lnTo>
                        <a:pt x="119298" y="0"/>
                      </a:lnTo>
                      <a:lnTo>
                        <a:pt x="119298" y="119584"/>
                      </a:lnTo>
                      <a:lnTo>
                        <a:pt x="0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619" name="Google Shape;1619;p44"/>
              <p:cNvSpPr/>
              <p:nvPr/>
            </p:nvSpPr>
            <p:spPr>
              <a:xfrm>
                <a:off x="2406" y="1464"/>
                <a:ext cx="327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Reg</a:t>
                </a:r>
                <a:endParaRPr/>
              </a:p>
            </p:txBody>
          </p:sp>
          <p:sp>
            <p:nvSpPr>
              <p:cNvPr id="1620" name="Google Shape;1620;p44"/>
              <p:cNvSpPr/>
              <p:nvPr/>
            </p:nvSpPr>
            <p:spPr>
              <a:xfrm>
                <a:off x="2425" y="1457"/>
                <a:ext cx="149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9194" y="0"/>
                    </a:moveTo>
                    <a:lnTo>
                      <a:pt x="0" y="0"/>
                    </a:lnTo>
                    <a:lnTo>
                      <a:pt x="0" y="119584"/>
                    </a:lnTo>
                    <a:lnTo>
                      <a:pt x="119194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1" name="Google Shape;1621;p44"/>
              <p:cNvSpPr/>
              <p:nvPr/>
            </p:nvSpPr>
            <p:spPr>
              <a:xfrm>
                <a:off x="2573" y="1457"/>
                <a:ext cx="148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119189" y="0"/>
                    </a:lnTo>
                    <a:lnTo>
                      <a:pt x="119189" y="119584"/>
                    </a:lnTo>
                    <a:lnTo>
                      <a:pt x="0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622" name="Google Shape;1622;p44"/>
              <p:cNvCxnSpPr/>
              <p:nvPr/>
            </p:nvCxnSpPr>
            <p:spPr>
              <a:xfrm>
                <a:off x="2310" y="1601"/>
                <a:ext cx="96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623" name="Google Shape;1623;p44"/>
              <p:cNvSpPr/>
              <p:nvPr/>
            </p:nvSpPr>
            <p:spPr>
              <a:xfrm>
                <a:off x="2372" y="1505"/>
                <a:ext cx="48" cy="9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118762"/>
                    </a:moveTo>
                    <a:lnTo>
                      <a:pt x="0" y="0"/>
                    </a:lnTo>
                    <a:lnTo>
                      <a:pt x="117500" y="0"/>
                    </a:lnTo>
                    <a:lnTo>
                      <a:pt x="117500" y="0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624" name="Google Shape;1624;p44"/>
              <p:cNvCxnSpPr/>
              <p:nvPr/>
            </p:nvCxnSpPr>
            <p:spPr>
              <a:xfrm>
                <a:off x="2726" y="1505"/>
                <a:ext cx="157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625" name="Google Shape;1625;p44"/>
              <p:cNvSpPr/>
              <p:nvPr/>
            </p:nvSpPr>
            <p:spPr>
              <a:xfrm>
                <a:off x="3255" y="1501"/>
                <a:ext cx="302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 D$</a:t>
                </a:r>
                <a:endParaRPr/>
              </a:p>
            </p:txBody>
          </p:sp>
          <p:sp>
            <p:nvSpPr>
              <p:cNvPr id="1626" name="Google Shape;1626;p44"/>
              <p:cNvSpPr/>
              <p:nvPr/>
            </p:nvSpPr>
            <p:spPr>
              <a:xfrm>
                <a:off x="3715" y="1459"/>
                <a:ext cx="327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Reg</a:t>
                </a:r>
                <a:endParaRPr/>
              </a:p>
            </p:txBody>
          </p:sp>
          <p:sp>
            <p:nvSpPr>
              <p:cNvPr id="1627" name="Google Shape;1627;p44"/>
              <p:cNvSpPr/>
              <p:nvPr/>
            </p:nvSpPr>
            <p:spPr>
              <a:xfrm>
                <a:off x="3883" y="1457"/>
                <a:ext cx="143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119160" y="0"/>
                    </a:lnTo>
                    <a:lnTo>
                      <a:pt x="119160" y="119584"/>
                    </a:lnTo>
                    <a:lnTo>
                      <a:pt x="0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628" name="Google Shape;1628;p44"/>
              <p:cNvCxnSpPr/>
              <p:nvPr/>
            </p:nvCxnSpPr>
            <p:spPr>
              <a:xfrm>
                <a:off x="3595" y="1601"/>
                <a:ext cx="139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629" name="Google Shape;1629;p44"/>
              <p:cNvCxnSpPr/>
              <p:nvPr/>
            </p:nvCxnSpPr>
            <p:spPr>
              <a:xfrm>
                <a:off x="3111" y="1601"/>
                <a:ext cx="155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630" name="Google Shape;1630;p44"/>
              <p:cNvSpPr/>
              <p:nvPr/>
            </p:nvSpPr>
            <p:spPr>
              <a:xfrm>
                <a:off x="3232" y="1601"/>
                <a:ext cx="431" cy="19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0" y="119378"/>
                    </a:lnTo>
                    <a:lnTo>
                      <a:pt x="108863" y="119378"/>
                    </a:lnTo>
                    <a:lnTo>
                      <a:pt x="108863" y="39792"/>
                    </a:lnTo>
                    <a:lnTo>
                      <a:pt x="119721" y="0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631" name="Google Shape;1631;p44"/>
              <p:cNvCxnSpPr/>
              <p:nvPr/>
            </p:nvCxnSpPr>
            <p:spPr>
              <a:xfrm>
                <a:off x="2726" y="1697"/>
                <a:ext cx="157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632" name="Google Shape;1632;p44"/>
              <p:cNvSpPr/>
              <p:nvPr/>
            </p:nvSpPr>
            <p:spPr>
              <a:xfrm>
                <a:off x="2819" y="1596"/>
                <a:ext cx="337" cy="278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43597"/>
                    </a:moveTo>
                    <a:lnTo>
                      <a:pt x="0" y="119568"/>
                    </a:lnTo>
                    <a:lnTo>
                      <a:pt x="104688" y="119568"/>
                    </a:lnTo>
                    <a:lnTo>
                      <a:pt x="104688" y="38848"/>
                    </a:lnTo>
                    <a:lnTo>
                      <a:pt x="119643" y="0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633" name="Google Shape;1633;p44"/>
              <p:cNvGrpSpPr/>
              <p:nvPr/>
            </p:nvGrpSpPr>
            <p:grpSpPr>
              <a:xfrm>
                <a:off x="3265" y="1435"/>
                <a:ext cx="325" cy="289"/>
                <a:chOff x="3671" y="1797"/>
                <a:chExt cx="325" cy="289"/>
              </a:xfrm>
            </p:grpSpPr>
            <p:sp>
              <p:nvSpPr>
                <p:cNvPr id="1634" name="Google Shape;1634;p44"/>
                <p:cNvSpPr/>
                <p:nvPr/>
              </p:nvSpPr>
              <p:spPr>
                <a:xfrm>
                  <a:off x="3671" y="1797"/>
                  <a:ext cx="162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119259" y="0"/>
                      </a:moveTo>
                      <a:lnTo>
                        <a:pt x="0" y="0"/>
                      </a:lnTo>
                      <a:lnTo>
                        <a:pt x="0" y="119584"/>
                      </a:lnTo>
                      <a:lnTo>
                        <a:pt x="119259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5" name="Google Shape;1635;p44"/>
                <p:cNvSpPr/>
                <p:nvPr/>
              </p:nvSpPr>
              <p:spPr>
                <a:xfrm>
                  <a:off x="3832" y="1797"/>
                  <a:ext cx="164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lnTo>
                        <a:pt x="119268" y="0"/>
                      </a:lnTo>
                      <a:lnTo>
                        <a:pt x="119268" y="119584"/>
                      </a:lnTo>
                      <a:lnTo>
                        <a:pt x="0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1636" name="Google Shape;1636;p44"/>
          <p:cNvSpPr/>
          <p:nvPr/>
        </p:nvSpPr>
        <p:spPr>
          <a:xfrm>
            <a:off x="5147628" y="3439478"/>
            <a:ext cx="884237" cy="2859087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7" name="Google Shape;1637;p44"/>
          <p:cNvSpPr txBox="1"/>
          <p:nvPr/>
        </p:nvSpPr>
        <p:spPr>
          <a:xfrm>
            <a:off x="5769175" y="1417650"/>
            <a:ext cx="3374700" cy="11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This is what happens in hardware in a “hardware interlock”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38" name="Google Shape;1638;p44"/>
          <p:cNvGrpSpPr/>
          <p:nvPr/>
        </p:nvGrpSpPr>
        <p:grpSpPr>
          <a:xfrm>
            <a:off x="3246120" y="5391396"/>
            <a:ext cx="1872145" cy="914400"/>
            <a:chOff x="3246120" y="5391396"/>
            <a:chExt cx="1872145" cy="914400"/>
          </a:xfrm>
        </p:grpSpPr>
        <p:sp>
          <p:nvSpPr>
            <p:cNvPr id="1639" name="Google Shape;1639;p44"/>
            <p:cNvSpPr txBox="1"/>
            <p:nvPr/>
          </p:nvSpPr>
          <p:spPr>
            <a:xfrm>
              <a:off x="3246120" y="5391396"/>
              <a:ext cx="1280160" cy="914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Must stall entire pipeline</a:t>
              </a:r>
              <a:endParaRPr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40" name="Google Shape;1640;p44"/>
            <p:cNvCxnSpPr/>
            <p:nvPr/>
          </p:nvCxnSpPr>
          <p:spPr>
            <a:xfrm rot="10800000" flipH="1">
              <a:off x="4476997" y="5700156"/>
              <a:ext cx="641268" cy="178131"/>
            </a:xfrm>
            <a:prstGeom prst="straightConnector1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sp>
        <p:nvSpPr>
          <p:cNvPr id="1641" name="Google Shape;1641;p4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7/1</a:t>
            </a:r>
            <a:r>
              <a:rPr lang="en-US"/>
              <a:t>2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2" name="Google Shape;1642;p4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13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Google Shape;1648;p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Data Hazard: Loads (3/4)</a:t>
            </a:r>
            <a:endParaRPr/>
          </a:p>
        </p:txBody>
      </p:sp>
      <p:sp>
        <p:nvSpPr>
          <p:cNvPr id="1649" name="Google Shape;1649;p4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Stall is equivalent to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nop</a:t>
            </a:r>
            <a:endParaRPr sz="3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50" name="Google Shape;1650;p4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51" name="Google Shape;1651;p45"/>
          <p:cNvGrpSpPr/>
          <p:nvPr/>
        </p:nvGrpSpPr>
        <p:grpSpPr>
          <a:xfrm>
            <a:off x="381000" y="2286000"/>
            <a:ext cx="8316913" cy="4206875"/>
            <a:chOff x="381000" y="2286000"/>
            <a:chExt cx="8316913" cy="4206875"/>
          </a:xfrm>
        </p:grpSpPr>
        <p:grpSp>
          <p:nvGrpSpPr>
            <p:cNvPr id="1652" name="Google Shape;1652;p45"/>
            <p:cNvGrpSpPr/>
            <p:nvPr/>
          </p:nvGrpSpPr>
          <p:grpSpPr>
            <a:xfrm>
              <a:off x="3048000" y="2286000"/>
              <a:ext cx="4800600" cy="4206875"/>
              <a:chOff x="1934" y="1056"/>
              <a:chExt cx="3024" cy="2650"/>
            </a:xfrm>
          </p:grpSpPr>
          <p:cxnSp>
            <p:nvCxnSpPr>
              <p:cNvPr id="1653" name="Google Shape;1653;p45"/>
              <p:cNvCxnSpPr/>
              <p:nvPr/>
            </p:nvCxnSpPr>
            <p:spPr>
              <a:xfrm>
                <a:off x="1934" y="1056"/>
                <a:ext cx="0" cy="265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dot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654" name="Google Shape;1654;p45"/>
              <p:cNvCxnSpPr/>
              <p:nvPr/>
            </p:nvCxnSpPr>
            <p:spPr>
              <a:xfrm>
                <a:off x="2366" y="1056"/>
                <a:ext cx="0" cy="265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dot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655" name="Google Shape;1655;p45"/>
              <p:cNvCxnSpPr/>
              <p:nvPr/>
            </p:nvCxnSpPr>
            <p:spPr>
              <a:xfrm>
                <a:off x="2798" y="1056"/>
                <a:ext cx="0" cy="265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dot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656" name="Google Shape;1656;p45"/>
              <p:cNvCxnSpPr/>
              <p:nvPr/>
            </p:nvCxnSpPr>
            <p:spPr>
              <a:xfrm>
                <a:off x="3230" y="1056"/>
                <a:ext cx="0" cy="265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dot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657" name="Google Shape;1657;p45"/>
              <p:cNvCxnSpPr/>
              <p:nvPr/>
            </p:nvCxnSpPr>
            <p:spPr>
              <a:xfrm>
                <a:off x="3662" y="1056"/>
                <a:ext cx="0" cy="265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dot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658" name="Google Shape;1658;p45"/>
              <p:cNvCxnSpPr/>
              <p:nvPr/>
            </p:nvCxnSpPr>
            <p:spPr>
              <a:xfrm>
                <a:off x="4094" y="1056"/>
                <a:ext cx="0" cy="265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dot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659" name="Google Shape;1659;p45"/>
              <p:cNvCxnSpPr/>
              <p:nvPr/>
            </p:nvCxnSpPr>
            <p:spPr>
              <a:xfrm flipH="1">
                <a:off x="4510" y="1056"/>
                <a:ext cx="16" cy="265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dot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660" name="Google Shape;1660;p45"/>
              <p:cNvCxnSpPr/>
              <p:nvPr/>
            </p:nvCxnSpPr>
            <p:spPr>
              <a:xfrm flipH="1">
                <a:off x="4942" y="1056"/>
                <a:ext cx="16" cy="265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dot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661" name="Google Shape;1661;p45"/>
            <p:cNvSpPr/>
            <p:nvPr/>
          </p:nvSpPr>
          <p:spPr>
            <a:xfrm>
              <a:off x="390525" y="4253955"/>
              <a:ext cx="2657475" cy="9515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sub $t3,</a:t>
              </a:r>
              <a:r>
                <a:rPr lang="en-US" sz="2800" b="1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$t0</a:t>
              </a: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,$t2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45"/>
            <p:cNvSpPr/>
            <p:nvPr/>
          </p:nvSpPr>
          <p:spPr>
            <a:xfrm>
              <a:off x="381000" y="4968330"/>
              <a:ext cx="2676525" cy="52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and $t5,$t0,$t4</a:t>
              </a:r>
              <a:endParaRPr/>
            </a:p>
          </p:txBody>
        </p:sp>
        <p:grpSp>
          <p:nvGrpSpPr>
            <p:cNvPr id="1663" name="Google Shape;1663;p45"/>
            <p:cNvGrpSpPr/>
            <p:nvPr/>
          </p:nvGrpSpPr>
          <p:grpSpPr>
            <a:xfrm>
              <a:off x="381000" y="5677943"/>
              <a:ext cx="8316913" cy="814387"/>
              <a:chOff x="240" y="2991"/>
              <a:chExt cx="5239" cy="513"/>
            </a:xfrm>
          </p:grpSpPr>
          <p:sp>
            <p:nvSpPr>
              <p:cNvPr id="1664" name="Google Shape;1664;p45"/>
              <p:cNvSpPr/>
              <p:nvPr/>
            </p:nvSpPr>
            <p:spPr>
              <a:xfrm>
                <a:off x="240" y="3051"/>
                <a:ext cx="1636" cy="3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or   $t7,$t0,$t6</a:t>
                </a:r>
                <a:endParaRPr/>
              </a:p>
            </p:txBody>
          </p:sp>
          <p:sp>
            <p:nvSpPr>
              <p:cNvPr id="1665" name="Google Shape;1665;p45" descr="25%"/>
              <p:cNvSpPr/>
              <p:nvPr/>
            </p:nvSpPr>
            <p:spPr>
              <a:xfrm>
                <a:off x="4318" y="3087"/>
                <a:ext cx="148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119189" y="0"/>
                    </a:lnTo>
                    <a:lnTo>
                      <a:pt x="119189" y="119584"/>
                    </a:lnTo>
                    <a:lnTo>
                      <a:pt x="0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6" name="Google Shape;1666;p45"/>
              <p:cNvSpPr/>
              <p:nvPr/>
            </p:nvSpPr>
            <p:spPr>
              <a:xfrm>
                <a:off x="4636" y="2991"/>
                <a:ext cx="213" cy="481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79833"/>
                    </a:moveTo>
                    <a:lnTo>
                      <a:pt x="40000" y="59875"/>
                    </a:lnTo>
                    <a:lnTo>
                      <a:pt x="0" y="39916"/>
                    </a:lnTo>
                    <a:lnTo>
                      <a:pt x="0" y="0"/>
                    </a:lnTo>
                    <a:lnTo>
                      <a:pt x="119436" y="39916"/>
                    </a:lnTo>
                    <a:lnTo>
                      <a:pt x="119436" y="79833"/>
                    </a:lnTo>
                    <a:lnTo>
                      <a:pt x="0" y="119750"/>
                    </a:lnTo>
                    <a:lnTo>
                      <a:pt x="0" y="79833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7" name="Google Shape;1667;p45"/>
              <p:cNvSpPr/>
              <p:nvPr/>
            </p:nvSpPr>
            <p:spPr>
              <a:xfrm>
                <a:off x="4977" y="3231"/>
                <a:ext cx="431" cy="19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0" y="119378"/>
                    </a:lnTo>
                    <a:lnTo>
                      <a:pt x="108863" y="119378"/>
                    </a:lnTo>
                    <a:lnTo>
                      <a:pt x="108863" y="39792"/>
                    </a:lnTo>
                    <a:lnTo>
                      <a:pt x="119721" y="0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8" name="Google Shape;1668;p45"/>
              <p:cNvSpPr/>
              <p:nvPr/>
            </p:nvSpPr>
            <p:spPr>
              <a:xfrm>
                <a:off x="3710" y="3087"/>
                <a:ext cx="170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9294" y="0"/>
                    </a:moveTo>
                    <a:lnTo>
                      <a:pt x="0" y="0"/>
                    </a:lnTo>
                    <a:lnTo>
                      <a:pt x="0" y="119584"/>
                    </a:lnTo>
                    <a:lnTo>
                      <a:pt x="119294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9" name="Google Shape;1669;p45"/>
              <p:cNvSpPr/>
              <p:nvPr/>
            </p:nvSpPr>
            <p:spPr>
              <a:xfrm>
                <a:off x="3868" y="3081"/>
                <a:ext cx="171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119298" y="0"/>
                    </a:lnTo>
                    <a:lnTo>
                      <a:pt x="119298" y="119584"/>
                    </a:lnTo>
                    <a:lnTo>
                      <a:pt x="0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0" name="Google Shape;1670;p45"/>
              <p:cNvSpPr/>
              <p:nvPr/>
            </p:nvSpPr>
            <p:spPr>
              <a:xfrm>
                <a:off x="3691" y="3089"/>
                <a:ext cx="228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I$</a:t>
                </a:r>
                <a:endParaRPr/>
              </a:p>
            </p:txBody>
          </p:sp>
          <p:sp>
            <p:nvSpPr>
              <p:cNvPr id="1671" name="Google Shape;1671;p45"/>
              <p:cNvSpPr/>
              <p:nvPr/>
            </p:nvSpPr>
            <p:spPr>
              <a:xfrm rot="5400000">
                <a:off x="4537" y="3114"/>
                <a:ext cx="384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ALU</a:t>
                </a:r>
                <a:endParaRPr/>
              </a:p>
            </p:txBody>
          </p:sp>
          <p:sp>
            <p:nvSpPr>
              <p:cNvPr id="1672" name="Google Shape;1672;p45"/>
              <p:cNvSpPr/>
              <p:nvPr/>
            </p:nvSpPr>
            <p:spPr>
              <a:xfrm>
                <a:off x="4151" y="3094"/>
                <a:ext cx="327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Reg</a:t>
                </a:r>
                <a:endParaRPr/>
              </a:p>
            </p:txBody>
          </p:sp>
          <p:sp>
            <p:nvSpPr>
              <p:cNvPr id="1673" name="Google Shape;1673;p45"/>
              <p:cNvSpPr/>
              <p:nvPr/>
            </p:nvSpPr>
            <p:spPr>
              <a:xfrm>
                <a:off x="4170" y="3087"/>
                <a:ext cx="149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9194" y="0"/>
                    </a:moveTo>
                    <a:lnTo>
                      <a:pt x="0" y="0"/>
                    </a:lnTo>
                    <a:lnTo>
                      <a:pt x="0" y="119584"/>
                    </a:lnTo>
                    <a:lnTo>
                      <a:pt x="119194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674" name="Google Shape;1674;p45"/>
              <p:cNvCxnSpPr/>
              <p:nvPr/>
            </p:nvCxnSpPr>
            <p:spPr>
              <a:xfrm>
                <a:off x="4055" y="3231"/>
                <a:ext cx="96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675" name="Google Shape;1675;p45"/>
              <p:cNvSpPr/>
              <p:nvPr/>
            </p:nvSpPr>
            <p:spPr>
              <a:xfrm>
                <a:off x="4117" y="3135"/>
                <a:ext cx="48" cy="9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118762"/>
                    </a:moveTo>
                    <a:lnTo>
                      <a:pt x="0" y="0"/>
                    </a:lnTo>
                    <a:lnTo>
                      <a:pt x="117500" y="0"/>
                    </a:lnTo>
                    <a:lnTo>
                      <a:pt x="117500" y="0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676" name="Google Shape;1676;p45"/>
              <p:cNvCxnSpPr/>
              <p:nvPr/>
            </p:nvCxnSpPr>
            <p:spPr>
              <a:xfrm>
                <a:off x="4471" y="3135"/>
                <a:ext cx="157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677" name="Google Shape;1677;p45"/>
              <p:cNvSpPr/>
              <p:nvPr/>
            </p:nvSpPr>
            <p:spPr>
              <a:xfrm>
                <a:off x="4968" y="3089"/>
                <a:ext cx="302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 D$</a:t>
                </a:r>
                <a:endParaRPr/>
              </a:p>
            </p:txBody>
          </p:sp>
          <p:sp>
            <p:nvSpPr>
              <p:cNvPr id="1678" name="Google Shape;1678;p45"/>
              <p:cNvSpPr/>
              <p:nvPr/>
            </p:nvSpPr>
            <p:spPr>
              <a:xfrm>
                <a:off x="5019" y="3087"/>
                <a:ext cx="162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9259" y="0"/>
                    </a:moveTo>
                    <a:lnTo>
                      <a:pt x="0" y="0"/>
                    </a:lnTo>
                    <a:lnTo>
                      <a:pt x="0" y="119584"/>
                    </a:lnTo>
                    <a:lnTo>
                      <a:pt x="119259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9" name="Google Shape;1679;p45"/>
              <p:cNvSpPr/>
              <p:nvPr/>
            </p:nvSpPr>
            <p:spPr>
              <a:xfrm>
                <a:off x="5180" y="3087"/>
                <a:ext cx="164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119268" y="0"/>
                    </a:lnTo>
                    <a:lnTo>
                      <a:pt x="119268" y="119584"/>
                    </a:lnTo>
                    <a:lnTo>
                      <a:pt x="0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680" name="Google Shape;1680;p45"/>
              <p:cNvCxnSpPr/>
              <p:nvPr/>
            </p:nvCxnSpPr>
            <p:spPr>
              <a:xfrm>
                <a:off x="5340" y="3231"/>
                <a:ext cx="139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681" name="Google Shape;1681;p45"/>
              <p:cNvCxnSpPr/>
              <p:nvPr/>
            </p:nvCxnSpPr>
            <p:spPr>
              <a:xfrm>
                <a:off x="4856" y="3231"/>
                <a:ext cx="155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682" name="Google Shape;1682;p45"/>
              <p:cNvCxnSpPr/>
              <p:nvPr/>
            </p:nvCxnSpPr>
            <p:spPr>
              <a:xfrm>
                <a:off x="4471" y="3327"/>
                <a:ext cx="157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683" name="Google Shape;1683;p45"/>
              <p:cNvSpPr/>
              <p:nvPr/>
            </p:nvSpPr>
            <p:spPr>
              <a:xfrm>
                <a:off x="4564" y="3226"/>
                <a:ext cx="337" cy="278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43597"/>
                    </a:moveTo>
                    <a:lnTo>
                      <a:pt x="0" y="119568"/>
                    </a:lnTo>
                    <a:lnTo>
                      <a:pt x="104688" y="119568"/>
                    </a:lnTo>
                    <a:lnTo>
                      <a:pt x="104688" y="38848"/>
                    </a:lnTo>
                    <a:lnTo>
                      <a:pt x="119643" y="0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84" name="Google Shape;1684;p45"/>
            <p:cNvSpPr/>
            <p:nvPr/>
          </p:nvSpPr>
          <p:spPr>
            <a:xfrm>
              <a:off x="533400" y="2290218"/>
              <a:ext cx="2341987" cy="9515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lw </a:t>
              </a:r>
              <a:r>
                <a:rPr lang="en-US" sz="2800" b="1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$t0</a:t>
              </a: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, 0($t1)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85" name="Google Shape;1685;p45"/>
            <p:cNvGrpSpPr/>
            <p:nvPr/>
          </p:nvGrpSpPr>
          <p:grpSpPr>
            <a:xfrm>
              <a:off x="3119438" y="2328318"/>
              <a:ext cx="3297237" cy="814387"/>
              <a:chOff x="1965" y="881"/>
              <a:chExt cx="2077" cy="513"/>
            </a:xfrm>
          </p:grpSpPr>
          <p:sp>
            <p:nvSpPr>
              <p:cNvPr id="1686" name="Google Shape;1686;p45" descr="25%"/>
              <p:cNvSpPr/>
              <p:nvPr/>
            </p:nvSpPr>
            <p:spPr>
              <a:xfrm>
                <a:off x="3742" y="977"/>
                <a:ext cx="142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9154" y="0"/>
                    </a:moveTo>
                    <a:lnTo>
                      <a:pt x="0" y="0"/>
                    </a:lnTo>
                    <a:lnTo>
                      <a:pt x="0" y="119584"/>
                    </a:lnTo>
                    <a:lnTo>
                      <a:pt x="119154" y="119584"/>
                    </a:lnTo>
                  </a:path>
                </a:pathLst>
              </a:custGeom>
              <a:solidFill>
                <a:srgbClr val="FFFFFF"/>
              </a:solidFill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7" name="Google Shape;1687;p45"/>
              <p:cNvSpPr/>
              <p:nvPr/>
            </p:nvSpPr>
            <p:spPr>
              <a:xfrm>
                <a:off x="2891" y="881"/>
                <a:ext cx="213" cy="481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79833"/>
                    </a:moveTo>
                    <a:lnTo>
                      <a:pt x="40000" y="59875"/>
                    </a:lnTo>
                    <a:lnTo>
                      <a:pt x="0" y="39916"/>
                    </a:lnTo>
                    <a:lnTo>
                      <a:pt x="0" y="0"/>
                    </a:lnTo>
                    <a:lnTo>
                      <a:pt x="119436" y="39916"/>
                    </a:lnTo>
                    <a:lnTo>
                      <a:pt x="119436" y="79833"/>
                    </a:lnTo>
                    <a:lnTo>
                      <a:pt x="0" y="119750"/>
                    </a:lnTo>
                    <a:lnTo>
                      <a:pt x="0" y="79833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8" name="Google Shape;1688;p45"/>
              <p:cNvSpPr/>
              <p:nvPr/>
            </p:nvSpPr>
            <p:spPr>
              <a:xfrm rot="5400000">
                <a:off x="2792" y="1004"/>
                <a:ext cx="384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ALU</a:t>
                </a:r>
                <a:endParaRPr/>
              </a:p>
            </p:txBody>
          </p:sp>
          <p:sp>
            <p:nvSpPr>
              <p:cNvPr id="1689" name="Google Shape;1689;p45"/>
              <p:cNvSpPr/>
              <p:nvPr/>
            </p:nvSpPr>
            <p:spPr>
              <a:xfrm>
                <a:off x="2025" y="1011"/>
                <a:ext cx="228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I$</a:t>
                </a:r>
                <a:endParaRPr/>
              </a:p>
            </p:txBody>
          </p:sp>
          <p:grpSp>
            <p:nvGrpSpPr>
              <p:cNvPr id="1690" name="Google Shape;1690;p45"/>
              <p:cNvGrpSpPr/>
              <p:nvPr/>
            </p:nvGrpSpPr>
            <p:grpSpPr>
              <a:xfrm>
                <a:off x="1965" y="977"/>
                <a:ext cx="340" cy="289"/>
                <a:chOff x="1935" y="1349"/>
                <a:chExt cx="340" cy="289"/>
              </a:xfrm>
            </p:grpSpPr>
            <p:sp>
              <p:nvSpPr>
                <p:cNvPr id="1691" name="Google Shape;1691;p45"/>
                <p:cNvSpPr/>
                <p:nvPr/>
              </p:nvSpPr>
              <p:spPr>
                <a:xfrm>
                  <a:off x="1935" y="1349"/>
                  <a:ext cx="170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119294" y="0"/>
                      </a:moveTo>
                      <a:lnTo>
                        <a:pt x="0" y="0"/>
                      </a:lnTo>
                      <a:lnTo>
                        <a:pt x="0" y="119584"/>
                      </a:lnTo>
                      <a:lnTo>
                        <a:pt x="119294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2" name="Google Shape;1692;p45"/>
                <p:cNvSpPr/>
                <p:nvPr/>
              </p:nvSpPr>
              <p:spPr>
                <a:xfrm>
                  <a:off x="2104" y="1349"/>
                  <a:ext cx="171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lnTo>
                        <a:pt x="119298" y="0"/>
                      </a:lnTo>
                      <a:lnTo>
                        <a:pt x="119298" y="119584"/>
                      </a:lnTo>
                      <a:lnTo>
                        <a:pt x="0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693" name="Google Shape;1693;p45"/>
              <p:cNvSpPr/>
              <p:nvPr/>
            </p:nvSpPr>
            <p:spPr>
              <a:xfrm>
                <a:off x="2406" y="984"/>
                <a:ext cx="327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Reg</a:t>
                </a:r>
                <a:endParaRPr/>
              </a:p>
            </p:txBody>
          </p:sp>
          <p:sp>
            <p:nvSpPr>
              <p:cNvPr id="1694" name="Google Shape;1694;p45"/>
              <p:cNvSpPr/>
              <p:nvPr/>
            </p:nvSpPr>
            <p:spPr>
              <a:xfrm>
                <a:off x="2425" y="977"/>
                <a:ext cx="149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9194" y="0"/>
                    </a:moveTo>
                    <a:lnTo>
                      <a:pt x="0" y="0"/>
                    </a:lnTo>
                    <a:lnTo>
                      <a:pt x="0" y="119584"/>
                    </a:lnTo>
                    <a:lnTo>
                      <a:pt x="119194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5" name="Google Shape;1695;p45"/>
              <p:cNvSpPr/>
              <p:nvPr/>
            </p:nvSpPr>
            <p:spPr>
              <a:xfrm>
                <a:off x="2573" y="977"/>
                <a:ext cx="148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119189" y="0"/>
                    </a:lnTo>
                    <a:lnTo>
                      <a:pt x="119189" y="119584"/>
                    </a:lnTo>
                    <a:lnTo>
                      <a:pt x="0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696" name="Google Shape;1696;p45"/>
              <p:cNvCxnSpPr/>
              <p:nvPr/>
            </p:nvCxnSpPr>
            <p:spPr>
              <a:xfrm>
                <a:off x="2310" y="1121"/>
                <a:ext cx="96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697" name="Google Shape;1697;p45"/>
              <p:cNvSpPr/>
              <p:nvPr/>
            </p:nvSpPr>
            <p:spPr>
              <a:xfrm>
                <a:off x="2372" y="1025"/>
                <a:ext cx="48" cy="9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118762"/>
                    </a:moveTo>
                    <a:lnTo>
                      <a:pt x="0" y="0"/>
                    </a:lnTo>
                    <a:lnTo>
                      <a:pt x="117500" y="0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698" name="Google Shape;1698;p45"/>
              <p:cNvCxnSpPr/>
              <p:nvPr/>
            </p:nvCxnSpPr>
            <p:spPr>
              <a:xfrm>
                <a:off x="2726" y="1025"/>
                <a:ext cx="157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699" name="Google Shape;1699;p45"/>
              <p:cNvSpPr/>
              <p:nvPr/>
            </p:nvSpPr>
            <p:spPr>
              <a:xfrm>
                <a:off x="3255" y="1021"/>
                <a:ext cx="302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 D$</a:t>
                </a:r>
                <a:endParaRPr/>
              </a:p>
            </p:txBody>
          </p:sp>
          <p:sp>
            <p:nvSpPr>
              <p:cNvPr id="1700" name="Google Shape;1700;p45"/>
              <p:cNvSpPr/>
              <p:nvPr/>
            </p:nvSpPr>
            <p:spPr>
              <a:xfrm>
                <a:off x="3715" y="979"/>
                <a:ext cx="327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Reg</a:t>
                </a:r>
                <a:endParaRPr/>
              </a:p>
            </p:txBody>
          </p:sp>
          <p:sp>
            <p:nvSpPr>
              <p:cNvPr id="1701" name="Google Shape;1701;p45"/>
              <p:cNvSpPr/>
              <p:nvPr/>
            </p:nvSpPr>
            <p:spPr>
              <a:xfrm>
                <a:off x="3883" y="977"/>
                <a:ext cx="143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119160" y="0"/>
                    </a:lnTo>
                    <a:lnTo>
                      <a:pt x="119160" y="119584"/>
                    </a:lnTo>
                    <a:lnTo>
                      <a:pt x="0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702" name="Google Shape;1702;p45"/>
              <p:cNvCxnSpPr/>
              <p:nvPr/>
            </p:nvCxnSpPr>
            <p:spPr>
              <a:xfrm>
                <a:off x="3595" y="1121"/>
                <a:ext cx="139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703" name="Google Shape;1703;p45"/>
              <p:cNvCxnSpPr/>
              <p:nvPr/>
            </p:nvCxnSpPr>
            <p:spPr>
              <a:xfrm>
                <a:off x="3111" y="1121"/>
                <a:ext cx="155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704" name="Google Shape;1704;p45"/>
              <p:cNvSpPr/>
              <p:nvPr/>
            </p:nvSpPr>
            <p:spPr>
              <a:xfrm>
                <a:off x="3232" y="1121"/>
                <a:ext cx="431" cy="19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0" y="119378"/>
                    </a:lnTo>
                    <a:lnTo>
                      <a:pt x="108863" y="119378"/>
                    </a:lnTo>
                    <a:lnTo>
                      <a:pt x="108863" y="39792"/>
                    </a:lnTo>
                    <a:lnTo>
                      <a:pt x="119721" y="0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705" name="Google Shape;1705;p45"/>
              <p:cNvCxnSpPr/>
              <p:nvPr/>
            </p:nvCxnSpPr>
            <p:spPr>
              <a:xfrm>
                <a:off x="2726" y="1217"/>
                <a:ext cx="157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706" name="Google Shape;1706;p45"/>
              <p:cNvSpPr/>
              <p:nvPr/>
            </p:nvSpPr>
            <p:spPr>
              <a:xfrm>
                <a:off x="2819" y="1116"/>
                <a:ext cx="337" cy="278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43597"/>
                    </a:moveTo>
                    <a:lnTo>
                      <a:pt x="0" y="119568"/>
                    </a:lnTo>
                    <a:lnTo>
                      <a:pt x="104688" y="119568"/>
                    </a:lnTo>
                    <a:lnTo>
                      <a:pt x="104688" y="38848"/>
                    </a:lnTo>
                    <a:lnTo>
                      <a:pt x="119643" y="0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707" name="Google Shape;1707;p45"/>
              <p:cNvGrpSpPr/>
              <p:nvPr/>
            </p:nvGrpSpPr>
            <p:grpSpPr>
              <a:xfrm>
                <a:off x="3265" y="955"/>
                <a:ext cx="325" cy="289"/>
                <a:chOff x="3671" y="1797"/>
                <a:chExt cx="325" cy="289"/>
              </a:xfrm>
            </p:grpSpPr>
            <p:sp>
              <p:nvSpPr>
                <p:cNvPr id="1708" name="Google Shape;1708;p45"/>
                <p:cNvSpPr/>
                <p:nvPr/>
              </p:nvSpPr>
              <p:spPr>
                <a:xfrm>
                  <a:off x="3671" y="1797"/>
                  <a:ext cx="162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119259" y="0"/>
                      </a:moveTo>
                      <a:lnTo>
                        <a:pt x="0" y="0"/>
                      </a:lnTo>
                      <a:lnTo>
                        <a:pt x="0" y="119584"/>
                      </a:lnTo>
                      <a:lnTo>
                        <a:pt x="119259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9" name="Google Shape;1709;p45"/>
                <p:cNvSpPr/>
                <p:nvPr/>
              </p:nvSpPr>
              <p:spPr>
                <a:xfrm>
                  <a:off x="3832" y="1797"/>
                  <a:ext cx="164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lnTo>
                        <a:pt x="119268" y="0"/>
                      </a:lnTo>
                      <a:lnTo>
                        <a:pt x="119268" y="119584"/>
                      </a:lnTo>
                      <a:lnTo>
                        <a:pt x="0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710" name="Google Shape;1710;p45"/>
            <p:cNvGrpSpPr/>
            <p:nvPr/>
          </p:nvGrpSpPr>
          <p:grpSpPr>
            <a:xfrm>
              <a:off x="3657600" y="3215730"/>
              <a:ext cx="3527425" cy="685800"/>
              <a:chOff x="3202" y="2544"/>
              <a:chExt cx="2222" cy="432"/>
            </a:xfrm>
          </p:grpSpPr>
          <p:grpSp>
            <p:nvGrpSpPr>
              <p:cNvPr id="1711" name="Google Shape;1711;p45"/>
              <p:cNvGrpSpPr/>
              <p:nvPr/>
            </p:nvGrpSpPr>
            <p:grpSpPr>
              <a:xfrm>
                <a:off x="3202" y="2559"/>
                <a:ext cx="497" cy="417"/>
                <a:chOff x="2115" y="2560"/>
                <a:chExt cx="497" cy="417"/>
              </a:xfrm>
            </p:grpSpPr>
            <p:sp>
              <p:nvSpPr>
                <p:cNvPr id="1712" name="Google Shape;1712;p45"/>
                <p:cNvSpPr/>
                <p:nvPr/>
              </p:nvSpPr>
              <p:spPr>
                <a:xfrm>
                  <a:off x="2115" y="2560"/>
                  <a:ext cx="490" cy="417"/>
                </a:xfrm>
                <a:prstGeom prst="cloudCallout">
                  <a:avLst>
                    <a:gd name="adj1" fmla="val -28569"/>
                    <a:gd name="adj2" fmla="val 42088"/>
                  </a:avLst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13" name="Google Shape;1713;p45"/>
                <p:cNvSpPr txBox="1"/>
                <p:nvPr/>
              </p:nvSpPr>
              <p:spPr>
                <a:xfrm>
                  <a:off x="2177" y="2573"/>
                  <a:ext cx="435" cy="40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bubble</a:t>
                  </a:r>
                  <a:endParaRPr/>
                </a:p>
              </p:txBody>
            </p:sp>
          </p:grpSp>
          <p:grpSp>
            <p:nvGrpSpPr>
              <p:cNvPr id="1714" name="Google Shape;1714;p45"/>
              <p:cNvGrpSpPr/>
              <p:nvPr/>
            </p:nvGrpSpPr>
            <p:grpSpPr>
              <a:xfrm>
                <a:off x="3600" y="2544"/>
                <a:ext cx="497" cy="417"/>
                <a:chOff x="2115" y="2560"/>
                <a:chExt cx="497" cy="417"/>
              </a:xfrm>
            </p:grpSpPr>
            <p:sp>
              <p:nvSpPr>
                <p:cNvPr id="1715" name="Google Shape;1715;p45"/>
                <p:cNvSpPr/>
                <p:nvPr/>
              </p:nvSpPr>
              <p:spPr>
                <a:xfrm>
                  <a:off x="2115" y="2560"/>
                  <a:ext cx="490" cy="417"/>
                </a:xfrm>
                <a:prstGeom prst="cloudCallout">
                  <a:avLst>
                    <a:gd name="adj1" fmla="val -28569"/>
                    <a:gd name="adj2" fmla="val 42088"/>
                  </a:avLst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16" name="Google Shape;1716;p45"/>
                <p:cNvSpPr txBox="1"/>
                <p:nvPr/>
              </p:nvSpPr>
              <p:spPr>
                <a:xfrm>
                  <a:off x="2177" y="2573"/>
                  <a:ext cx="435" cy="40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bubble</a:t>
                  </a:r>
                  <a:endParaRPr/>
                </a:p>
              </p:txBody>
            </p:sp>
          </p:grpSp>
          <p:grpSp>
            <p:nvGrpSpPr>
              <p:cNvPr id="1717" name="Google Shape;1717;p45"/>
              <p:cNvGrpSpPr/>
              <p:nvPr/>
            </p:nvGrpSpPr>
            <p:grpSpPr>
              <a:xfrm>
                <a:off x="4032" y="2544"/>
                <a:ext cx="497" cy="417"/>
                <a:chOff x="2115" y="2560"/>
                <a:chExt cx="497" cy="417"/>
              </a:xfrm>
            </p:grpSpPr>
            <p:sp>
              <p:nvSpPr>
                <p:cNvPr id="1718" name="Google Shape;1718;p45"/>
                <p:cNvSpPr/>
                <p:nvPr/>
              </p:nvSpPr>
              <p:spPr>
                <a:xfrm>
                  <a:off x="2115" y="2560"/>
                  <a:ext cx="490" cy="417"/>
                </a:xfrm>
                <a:prstGeom prst="cloudCallout">
                  <a:avLst>
                    <a:gd name="adj1" fmla="val -28569"/>
                    <a:gd name="adj2" fmla="val 42088"/>
                  </a:avLst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19" name="Google Shape;1719;p45"/>
                <p:cNvSpPr txBox="1"/>
                <p:nvPr/>
              </p:nvSpPr>
              <p:spPr>
                <a:xfrm>
                  <a:off x="2177" y="2573"/>
                  <a:ext cx="435" cy="40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bubble</a:t>
                  </a:r>
                  <a:endParaRPr/>
                </a:p>
              </p:txBody>
            </p:sp>
          </p:grpSp>
          <p:grpSp>
            <p:nvGrpSpPr>
              <p:cNvPr id="1720" name="Google Shape;1720;p45"/>
              <p:cNvGrpSpPr/>
              <p:nvPr/>
            </p:nvGrpSpPr>
            <p:grpSpPr>
              <a:xfrm>
                <a:off x="4495" y="2544"/>
                <a:ext cx="497" cy="417"/>
                <a:chOff x="2115" y="2560"/>
                <a:chExt cx="497" cy="417"/>
              </a:xfrm>
            </p:grpSpPr>
            <p:sp>
              <p:nvSpPr>
                <p:cNvPr id="1721" name="Google Shape;1721;p45"/>
                <p:cNvSpPr/>
                <p:nvPr/>
              </p:nvSpPr>
              <p:spPr>
                <a:xfrm>
                  <a:off x="2115" y="2560"/>
                  <a:ext cx="490" cy="417"/>
                </a:xfrm>
                <a:prstGeom prst="cloudCallout">
                  <a:avLst>
                    <a:gd name="adj1" fmla="val -28569"/>
                    <a:gd name="adj2" fmla="val 42088"/>
                  </a:avLst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22" name="Google Shape;1722;p45"/>
                <p:cNvSpPr txBox="1"/>
                <p:nvPr/>
              </p:nvSpPr>
              <p:spPr>
                <a:xfrm>
                  <a:off x="2177" y="2573"/>
                  <a:ext cx="435" cy="40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bubble</a:t>
                  </a:r>
                  <a:endParaRPr/>
                </a:p>
              </p:txBody>
            </p:sp>
          </p:grpSp>
          <p:grpSp>
            <p:nvGrpSpPr>
              <p:cNvPr id="1723" name="Google Shape;1723;p45"/>
              <p:cNvGrpSpPr/>
              <p:nvPr/>
            </p:nvGrpSpPr>
            <p:grpSpPr>
              <a:xfrm>
                <a:off x="4927" y="2544"/>
                <a:ext cx="497" cy="417"/>
                <a:chOff x="2115" y="2560"/>
                <a:chExt cx="497" cy="417"/>
              </a:xfrm>
            </p:grpSpPr>
            <p:sp>
              <p:nvSpPr>
                <p:cNvPr id="1724" name="Google Shape;1724;p45"/>
                <p:cNvSpPr/>
                <p:nvPr/>
              </p:nvSpPr>
              <p:spPr>
                <a:xfrm>
                  <a:off x="2115" y="2560"/>
                  <a:ext cx="490" cy="417"/>
                </a:xfrm>
                <a:prstGeom prst="cloudCallout">
                  <a:avLst>
                    <a:gd name="adj1" fmla="val -28569"/>
                    <a:gd name="adj2" fmla="val 42088"/>
                  </a:avLst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25" name="Google Shape;1725;p45"/>
                <p:cNvSpPr txBox="1"/>
                <p:nvPr/>
              </p:nvSpPr>
              <p:spPr>
                <a:xfrm>
                  <a:off x="2177" y="2573"/>
                  <a:ext cx="435" cy="40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bubble</a:t>
                  </a:r>
                  <a:endParaRPr/>
                </a:p>
              </p:txBody>
            </p:sp>
          </p:grpSp>
        </p:grpSp>
        <p:grpSp>
          <p:nvGrpSpPr>
            <p:cNvPr id="1726" name="Google Shape;1726;p45"/>
            <p:cNvGrpSpPr/>
            <p:nvPr/>
          </p:nvGrpSpPr>
          <p:grpSpPr>
            <a:xfrm>
              <a:off x="4495800" y="4053930"/>
              <a:ext cx="3297238" cy="814388"/>
              <a:chOff x="1965" y="881"/>
              <a:chExt cx="2077" cy="513"/>
            </a:xfrm>
          </p:grpSpPr>
          <p:sp>
            <p:nvSpPr>
              <p:cNvPr id="1727" name="Google Shape;1727;p45" descr="25%"/>
              <p:cNvSpPr/>
              <p:nvPr/>
            </p:nvSpPr>
            <p:spPr>
              <a:xfrm>
                <a:off x="3742" y="977"/>
                <a:ext cx="142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9154" y="0"/>
                    </a:moveTo>
                    <a:lnTo>
                      <a:pt x="0" y="0"/>
                    </a:lnTo>
                    <a:lnTo>
                      <a:pt x="0" y="119584"/>
                    </a:lnTo>
                    <a:lnTo>
                      <a:pt x="119154" y="119584"/>
                    </a:lnTo>
                  </a:path>
                </a:pathLst>
              </a:custGeom>
              <a:solidFill>
                <a:srgbClr val="FFFFFF"/>
              </a:solidFill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8" name="Google Shape;1728;p45"/>
              <p:cNvSpPr/>
              <p:nvPr/>
            </p:nvSpPr>
            <p:spPr>
              <a:xfrm>
                <a:off x="2891" y="881"/>
                <a:ext cx="213" cy="481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79833"/>
                    </a:moveTo>
                    <a:lnTo>
                      <a:pt x="40000" y="59875"/>
                    </a:lnTo>
                    <a:lnTo>
                      <a:pt x="0" y="39916"/>
                    </a:lnTo>
                    <a:lnTo>
                      <a:pt x="0" y="0"/>
                    </a:lnTo>
                    <a:lnTo>
                      <a:pt x="119436" y="39916"/>
                    </a:lnTo>
                    <a:lnTo>
                      <a:pt x="119436" y="79833"/>
                    </a:lnTo>
                    <a:lnTo>
                      <a:pt x="0" y="119750"/>
                    </a:lnTo>
                    <a:lnTo>
                      <a:pt x="0" y="79833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9" name="Google Shape;1729;p45"/>
              <p:cNvSpPr/>
              <p:nvPr/>
            </p:nvSpPr>
            <p:spPr>
              <a:xfrm rot="5400000">
                <a:off x="2792" y="1004"/>
                <a:ext cx="384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ALU</a:t>
                </a:r>
                <a:endParaRPr/>
              </a:p>
            </p:txBody>
          </p:sp>
          <p:sp>
            <p:nvSpPr>
              <p:cNvPr id="1730" name="Google Shape;1730;p45"/>
              <p:cNvSpPr/>
              <p:nvPr/>
            </p:nvSpPr>
            <p:spPr>
              <a:xfrm>
                <a:off x="2025" y="1011"/>
                <a:ext cx="228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I$</a:t>
                </a:r>
                <a:endParaRPr/>
              </a:p>
            </p:txBody>
          </p:sp>
          <p:grpSp>
            <p:nvGrpSpPr>
              <p:cNvPr id="1731" name="Google Shape;1731;p45"/>
              <p:cNvGrpSpPr/>
              <p:nvPr/>
            </p:nvGrpSpPr>
            <p:grpSpPr>
              <a:xfrm>
                <a:off x="1965" y="977"/>
                <a:ext cx="340" cy="289"/>
                <a:chOff x="1935" y="1349"/>
                <a:chExt cx="340" cy="289"/>
              </a:xfrm>
            </p:grpSpPr>
            <p:sp>
              <p:nvSpPr>
                <p:cNvPr id="1732" name="Google Shape;1732;p45"/>
                <p:cNvSpPr/>
                <p:nvPr/>
              </p:nvSpPr>
              <p:spPr>
                <a:xfrm>
                  <a:off x="1935" y="1349"/>
                  <a:ext cx="170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119294" y="0"/>
                      </a:moveTo>
                      <a:lnTo>
                        <a:pt x="0" y="0"/>
                      </a:lnTo>
                      <a:lnTo>
                        <a:pt x="0" y="119584"/>
                      </a:lnTo>
                      <a:lnTo>
                        <a:pt x="119294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33" name="Google Shape;1733;p45"/>
                <p:cNvSpPr/>
                <p:nvPr/>
              </p:nvSpPr>
              <p:spPr>
                <a:xfrm>
                  <a:off x="2104" y="1349"/>
                  <a:ext cx="171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lnTo>
                        <a:pt x="119298" y="0"/>
                      </a:lnTo>
                      <a:lnTo>
                        <a:pt x="119298" y="119584"/>
                      </a:lnTo>
                      <a:lnTo>
                        <a:pt x="0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734" name="Google Shape;1734;p45"/>
              <p:cNvSpPr/>
              <p:nvPr/>
            </p:nvSpPr>
            <p:spPr>
              <a:xfrm>
                <a:off x="2406" y="984"/>
                <a:ext cx="327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Reg</a:t>
                </a:r>
                <a:endParaRPr/>
              </a:p>
            </p:txBody>
          </p:sp>
          <p:sp>
            <p:nvSpPr>
              <p:cNvPr id="1735" name="Google Shape;1735;p45"/>
              <p:cNvSpPr/>
              <p:nvPr/>
            </p:nvSpPr>
            <p:spPr>
              <a:xfrm>
                <a:off x="2425" y="977"/>
                <a:ext cx="149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9194" y="0"/>
                    </a:moveTo>
                    <a:lnTo>
                      <a:pt x="0" y="0"/>
                    </a:lnTo>
                    <a:lnTo>
                      <a:pt x="0" y="119584"/>
                    </a:lnTo>
                    <a:lnTo>
                      <a:pt x="119194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6" name="Google Shape;1736;p45"/>
              <p:cNvSpPr/>
              <p:nvPr/>
            </p:nvSpPr>
            <p:spPr>
              <a:xfrm>
                <a:off x="2573" y="977"/>
                <a:ext cx="148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119189" y="0"/>
                    </a:lnTo>
                    <a:lnTo>
                      <a:pt x="119189" y="119584"/>
                    </a:lnTo>
                    <a:lnTo>
                      <a:pt x="0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737" name="Google Shape;1737;p45"/>
              <p:cNvCxnSpPr/>
              <p:nvPr/>
            </p:nvCxnSpPr>
            <p:spPr>
              <a:xfrm>
                <a:off x="2310" y="1121"/>
                <a:ext cx="96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738" name="Google Shape;1738;p45"/>
              <p:cNvSpPr/>
              <p:nvPr/>
            </p:nvSpPr>
            <p:spPr>
              <a:xfrm>
                <a:off x="2372" y="1025"/>
                <a:ext cx="48" cy="9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118762"/>
                    </a:moveTo>
                    <a:lnTo>
                      <a:pt x="0" y="0"/>
                    </a:lnTo>
                    <a:lnTo>
                      <a:pt x="117500" y="0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739" name="Google Shape;1739;p45"/>
              <p:cNvCxnSpPr/>
              <p:nvPr/>
            </p:nvCxnSpPr>
            <p:spPr>
              <a:xfrm>
                <a:off x="2726" y="1025"/>
                <a:ext cx="157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740" name="Google Shape;1740;p45"/>
              <p:cNvSpPr/>
              <p:nvPr/>
            </p:nvSpPr>
            <p:spPr>
              <a:xfrm>
                <a:off x="3255" y="1021"/>
                <a:ext cx="302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 D$</a:t>
                </a:r>
                <a:endParaRPr/>
              </a:p>
            </p:txBody>
          </p:sp>
          <p:sp>
            <p:nvSpPr>
              <p:cNvPr id="1741" name="Google Shape;1741;p45"/>
              <p:cNvSpPr/>
              <p:nvPr/>
            </p:nvSpPr>
            <p:spPr>
              <a:xfrm>
                <a:off x="3715" y="979"/>
                <a:ext cx="327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Reg</a:t>
                </a:r>
                <a:endParaRPr/>
              </a:p>
            </p:txBody>
          </p:sp>
          <p:sp>
            <p:nvSpPr>
              <p:cNvPr id="1742" name="Google Shape;1742;p45"/>
              <p:cNvSpPr/>
              <p:nvPr/>
            </p:nvSpPr>
            <p:spPr>
              <a:xfrm>
                <a:off x="3883" y="977"/>
                <a:ext cx="143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119160" y="0"/>
                    </a:lnTo>
                    <a:lnTo>
                      <a:pt x="119160" y="119584"/>
                    </a:lnTo>
                    <a:lnTo>
                      <a:pt x="0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743" name="Google Shape;1743;p45"/>
              <p:cNvCxnSpPr/>
              <p:nvPr/>
            </p:nvCxnSpPr>
            <p:spPr>
              <a:xfrm>
                <a:off x="3595" y="1121"/>
                <a:ext cx="139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744" name="Google Shape;1744;p45"/>
              <p:cNvCxnSpPr/>
              <p:nvPr/>
            </p:nvCxnSpPr>
            <p:spPr>
              <a:xfrm>
                <a:off x="3111" y="1121"/>
                <a:ext cx="155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745" name="Google Shape;1745;p45"/>
              <p:cNvSpPr/>
              <p:nvPr/>
            </p:nvSpPr>
            <p:spPr>
              <a:xfrm>
                <a:off x="3232" y="1121"/>
                <a:ext cx="431" cy="19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0" y="119378"/>
                    </a:lnTo>
                    <a:lnTo>
                      <a:pt x="108863" y="119378"/>
                    </a:lnTo>
                    <a:lnTo>
                      <a:pt x="108863" y="39792"/>
                    </a:lnTo>
                    <a:lnTo>
                      <a:pt x="119721" y="0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746" name="Google Shape;1746;p45"/>
              <p:cNvCxnSpPr/>
              <p:nvPr/>
            </p:nvCxnSpPr>
            <p:spPr>
              <a:xfrm>
                <a:off x="2726" y="1217"/>
                <a:ext cx="157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747" name="Google Shape;1747;p45"/>
              <p:cNvSpPr/>
              <p:nvPr/>
            </p:nvSpPr>
            <p:spPr>
              <a:xfrm>
                <a:off x="2819" y="1116"/>
                <a:ext cx="337" cy="278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43597"/>
                    </a:moveTo>
                    <a:lnTo>
                      <a:pt x="0" y="119568"/>
                    </a:lnTo>
                    <a:lnTo>
                      <a:pt x="104688" y="119568"/>
                    </a:lnTo>
                    <a:lnTo>
                      <a:pt x="104688" y="38848"/>
                    </a:lnTo>
                    <a:lnTo>
                      <a:pt x="119643" y="0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748" name="Google Shape;1748;p45"/>
              <p:cNvGrpSpPr/>
              <p:nvPr/>
            </p:nvGrpSpPr>
            <p:grpSpPr>
              <a:xfrm>
                <a:off x="3265" y="955"/>
                <a:ext cx="325" cy="289"/>
                <a:chOff x="3671" y="1797"/>
                <a:chExt cx="325" cy="289"/>
              </a:xfrm>
            </p:grpSpPr>
            <p:sp>
              <p:nvSpPr>
                <p:cNvPr id="1749" name="Google Shape;1749;p45"/>
                <p:cNvSpPr/>
                <p:nvPr/>
              </p:nvSpPr>
              <p:spPr>
                <a:xfrm>
                  <a:off x="3671" y="1797"/>
                  <a:ext cx="162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119259" y="0"/>
                      </a:moveTo>
                      <a:lnTo>
                        <a:pt x="0" y="0"/>
                      </a:lnTo>
                      <a:lnTo>
                        <a:pt x="0" y="119584"/>
                      </a:lnTo>
                      <a:lnTo>
                        <a:pt x="119259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0" name="Google Shape;1750;p45"/>
                <p:cNvSpPr/>
                <p:nvPr/>
              </p:nvSpPr>
              <p:spPr>
                <a:xfrm>
                  <a:off x="3832" y="1797"/>
                  <a:ext cx="164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lnTo>
                        <a:pt x="119268" y="0"/>
                      </a:lnTo>
                      <a:lnTo>
                        <a:pt x="119268" y="119584"/>
                      </a:lnTo>
                      <a:lnTo>
                        <a:pt x="0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751" name="Google Shape;1751;p45"/>
            <p:cNvGrpSpPr/>
            <p:nvPr/>
          </p:nvGrpSpPr>
          <p:grpSpPr>
            <a:xfrm>
              <a:off x="5181600" y="4892130"/>
              <a:ext cx="3297238" cy="814388"/>
              <a:chOff x="1965" y="881"/>
              <a:chExt cx="2077" cy="513"/>
            </a:xfrm>
          </p:grpSpPr>
          <p:sp>
            <p:nvSpPr>
              <p:cNvPr id="1752" name="Google Shape;1752;p45" descr="25%"/>
              <p:cNvSpPr/>
              <p:nvPr/>
            </p:nvSpPr>
            <p:spPr>
              <a:xfrm>
                <a:off x="3742" y="977"/>
                <a:ext cx="142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9154" y="0"/>
                    </a:moveTo>
                    <a:lnTo>
                      <a:pt x="0" y="0"/>
                    </a:lnTo>
                    <a:lnTo>
                      <a:pt x="0" y="119584"/>
                    </a:lnTo>
                    <a:lnTo>
                      <a:pt x="119154" y="119584"/>
                    </a:lnTo>
                  </a:path>
                </a:pathLst>
              </a:custGeom>
              <a:solidFill>
                <a:srgbClr val="FFFFFF"/>
              </a:solidFill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3" name="Google Shape;1753;p45"/>
              <p:cNvSpPr/>
              <p:nvPr/>
            </p:nvSpPr>
            <p:spPr>
              <a:xfrm>
                <a:off x="2891" y="881"/>
                <a:ext cx="213" cy="481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79833"/>
                    </a:moveTo>
                    <a:lnTo>
                      <a:pt x="40000" y="59875"/>
                    </a:lnTo>
                    <a:lnTo>
                      <a:pt x="0" y="39916"/>
                    </a:lnTo>
                    <a:lnTo>
                      <a:pt x="0" y="0"/>
                    </a:lnTo>
                    <a:lnTo>
                      <a:pt x="119436" y="39916"/>
                    </a:lnTo>
                    <a:lnTo>
                      <a:pt x="119436" y="79833"/>
                    </a:lnTo>
                    <a:lnTo>
                      <a:pt x="0" y="119750"/>
                    </a:lnTo>
                    <a:lnTo>
                      <a:pt x="0" y="79833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4" name="Google Shape;1754;p45"/>
              <p:cNvSpPr/>
              <p:nvPr/>
            </p:nvSpPr>
            <p:spPr>
              <a:xfrm rot="5400000">
                <a:off x="2792" y="1004"/>
                <a:ext cx="384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ALU</a:t>
                </a:r>
                <a:endParaRPr/>
              </a:p>
            </p:txBody>
          </p:sp>
          <p:sp>
            <p:nvSpPr>
              <p:cNvPr id="1755" name="Google Shape;1755;p45"/>
              <p:cNvSpPr/>
              <p:nvPr/>
            </p:nvSpPr>
            <p:spPr>
              <a:xfrm>
                <a:off x="2025" y="1011"/>
                <a:ext cx="228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I$</a:t>
                </a:r>
                <a:endParaRPr/>
              </a:p>
            </p:txBody>
          </p:sp>
          <p:grpSp>
            <p:nvGrpSpPr>
              <p:cNvPr id="1756" name="Google Shape;1756;p45"/>
              <p:cNvGrpSpPr/>
              <p:nvPr/>
            </p:nvGrpSpPr>
            <p:grpSpPr>
              <a:xfrm>
                <a:off x="1965" y="977"/>
                <a:ext cx="340" cy="289"/>
                <a:chOff x="1935" y="1349"/>
                <a:chExt cx="340" cy="289"/>
              </a:xfrm>
            </p:grpSpPr>
            <p:sp>
              <p:nvSpPr>
                <p:cNvPr id="1757" name="Google Shape;1757;p45"/>
                <p:cNvSpPr/>
                <p:nvPr/>
              </p:nvSpPr>
              <p:spPr>
                <a:xfrm>
                  <a:off x="1935" y="1349"/>
                  <a:ext cx="170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119294" y="0"/>
                      </a:moveTo>
                      <a:lnTo>
                        <a:pt x="0" y="0"/>
                      </a:lnTo>
                      <a:lnTo>
                        <a:pt x="0" y="119584"/>
                      </a:lnTo>
                      <a:lnTo>
                        <a:pt x="119294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8" name="Google Shape;1758;p45"/>
                <p:cNvSpPr/>
                <p:nvPr/>
              </p:nvSpPr>
              <p:spPr>
                <a:xfrm>
                  <a:off x="2104" y="1349"/>
                  <a:ext cx="171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lnTo>
                        <a:pt x="119298" y="0"/>
                      </a:lnTo>
                      <a:lnTo>
                        <a:pt x="119298" y="119584"/>
                      </a:lnTo>
                      <a:lnTo>
                        <a:pt x="0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759" name="Google Shape;1759;p45"/>
              <p:cNvSpPr/>
              <p:nvPr/>
            </p:nvSpPr>
            <p:spPr>
              <a:xfrm>
                <a:off x="2406" y="984"/>
                <a:ext cx="327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Reg</a:t>
                </a:r>
                <a:endParaRPr/>
              </a:p>
            </p:txBody>
          </p:sp>
          <p:sp>
            <p:nvSpPr>
              <p:cNvPr id="1760" name="Google Shape;1760;p45"/>
              <p:cNvSpPr/>
              <p:nvPr/>
            </p:nvSpPr>
            <p:spPr>
              <a:xfrm>
                <a:off x="2425" y="977"/>
                <a:ext cx="149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9194" y="0"/>
                    </a:moveTo>
                    <a:lnTo>
                      <a:pt x="0" y="0"/>
                    </a:lnTo>
                    <a:lnTo>
                      <a:pt x="0" y="119584"/>
                    </a:lnTo>
                    <a:lnTo>
                      <a:pt x="119194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1" name="Google Shape;1761;p45"/>
              <p:cNvSpPr/>
              <p:nvPr/>
            </p:nvSpPr>
            <p:spPr>
              <a:xfrm>
                <a:off x="2573" y="977"/>
                <a:ext cx="148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119189" y="0"/>
                    </a:lnTo>
                    <a:lnTo>
                      <a:pt x="119189" y="119584"/>
                    </a:lnTo>
                    <a:lnTo>
                      <a:pt x="0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762" name="Google Shape;1762;p45"/>
              <p:cNvCxnSpPr/>
              <p:nvPr/>
            </p:nvCxnSpPr>
            <p:spPr>
              <a:xfrm>
                <a:off x="2310" y="1121"/>
                <a:ext cx="96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763" name="Google Shape;1763;p45"/>
              <p:cNvSpPr/>
              <p:nvPr/>
            </p:nvSpPr>
            <p:spPr>
              <a:xfrm>
                <a:off x="2372" y="1025"/>
                <a:ext cx="48" cy="9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118762"/>
                    </a:moveTo>
                    <a:lnTo>
                      <a:pt x="0" y="0"/>
                    </a:lnTo>
                    <a:lnTo>
                      <a:pt x="117500" y="0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764" name="Google Shape;1764;p45"/>
              <p:cNvCxnSpPr/>
              <p:nvPr/>
            </p:nvCxnSpPr>
            <p:spPr>
              <a:xfrm>
                <a:off x="2726" y="1025"/>
                <a:ext cx="157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765" name="Google Shape;1765;p45"/>
              <p:cNvSpPr/>
              <p:nvPr/>
            </p:nvSpPr>
            <p:spPr>
              <a:xfrm>
                <a:off x="3255" y="1021"/>
                <a:ext cx="302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 D$</a:t>
                </a:r>
                <a:endParaRPr/>
              </a:p>
            </p:txBody>
          </p:sp>
          <p:sp>
            <p:nvSpPr>
              <p:cNvPr id="1766" name="Google Shape;1766;p45"/>
              <p:cNvSpPr/>
              <p:nvPr/>
            </p:nvSpPr>
            <p:spPr>
              <a:xfrm>
                <a:off x="3715" y="979"/>
                <a:ext cx="327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Reg</a:t>
                </a:r>
                <a:endParaRPr/>
              </a:p>
            </p:txBody>
          </p:sp>
          <p:sp>
            <p:nvSpPr>
              <p:cNvPr id="1767" name="Google Shape;1767;p45"/>
              <p:cNvSpPr/>
              <p:nvPr/>
            </p:nvSpPr>
            <p:spPr>
              <a:xfrm>
                <a:off x="3883" y="977"/>
                <a:ext cx="143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119160" y="0"/>
                    </a:lnTo>
                    <a:lnTo>
                      <a:pt x="119160" y="119584"/>
                    </a:lnTo>
                    <a:lnTo>
                      <a:pt x="0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768" name="Google Shape;1768;p45"/>
              <p:cNvCxnSpPr/>
              <p:nvPr/>
            </p:nvCxnSpPr>
            <p:spPr>
              <a:xfrm>
                <a:off x="3595" y="1121"/>
                <a:ext cx="139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769" name="Google Shape;1769;p45"/>
              <p:cNvCxnSpPr/>
              <p:nvPr/>
            </p:nvCxnSpPr>
            <p:spPr>
              <a:xfrm>
                <a:off x="3111" y="1121"/>
                <a:ext cx="155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770" name="Google Shape;1770;p45"/>
              <p:cNvSpPr/>
              <p:nvPr/>
            </p:nvSpPr>
            <p:spPr>
              <a:xfrm>
                <a:off x="3232" y="1121"/>
                <a:ext cx="431" cy="19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0" y="119378"/>
                    </a:lnTo>
                    <a:lnTo>
                      <a:pt x="108863" y="119378"/>
                    </a:lnTo>
                    <a:lnTo>
                      <a:pt x="108863" y="39792"/>
                    </a:lnTo>
                    <a:lnTo>
                      <a:pt x="119721" y="0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771" name="Google Shape;1771;p45"/>
              <p:cNvCxnSpPr/>
              <p:nvPr/>
            </p:nvCxnSpPr>
            <p:spPr>
              <a:xfrm>
                <a:off x="2726" y="1217"/>
                <a:ext cx="157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772" name="Google Shape;1772;p45"/>
              <p:cNvSpPr/>
              <p:nvPr/>
            </p:nvSpPr>
            <p:spPr>
              <a:xfrm>
                <a:off x="2819" y="1116"/>
                <a:ext cx="337" cy="278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43597"/>
                    </a:moveTo>
                    <a:lnTo>
                      <a:pt x="0" y="119568"/>
                    </a:lnTo>
                    <a:lnTo>
                      <a:pt x="104688" y="119568"/>
                    </a:lnTo>
                    <a:lnTo>
                      <a:pt x="104688" y="38848"/>
                    </a:lnTo>
                    <a:lnTo>
                      <a:pt x="119643" y="0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773" name="Google Shape;1773;p45"/>
              <p:cNvGrpSpPr/>
              <p:nvPr/>
            </p:nvGrpSpPr>
            <p:grpSpPr>
              <a:xfrm>
                <a:off x="3265" y="955"/>
                <a:ext cx="325" cy="289"/>
                <a:chOff x="3671" y="1797"/>
                <a:chExt cx="325" cy="289"/>
              </a:xfrm>
            </p:grpSpPr>
            <p:sp>
              <p:nvSpPr>
                <p:cNvPr id="1774" name="Google Shape;1774;p45"/>
                <p:cNvSpPr/>
                <p:nvPr/>
              </p:nvSpPr>
              <p:spPr>
                <a:xfrm>
                  <a:off x="3671" y="1797"/>
                  <a:ext cx="162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119259" y="0"/>
                      </a:moveTo>
                      <a:lnTo>
                        <a:pt x="0" y="0"/>
                      </a:lnTo>
                      <a:lnTo>
                        <a:pt x="0" y="119584"/>
                      </a:lnTo>
                      <a:lnTo>
                        <a:pt x="119259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75" name="Google Shape;1775;p45"/>
                <p:cNvSpPr/>
                <p:nvPr/>
              </p:nvSpPr>
              <p:spPr>
                <a:xfrm>
                  <a:off x="3832" y="1797"/>
                  <a:ext cx="164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lnTo>
                        <a:pt x="119268" y="0"/>
                      </a:lnTo>
                      <a:lnTo>
                        <a:pt x="119268" y="119584"/>
                      </a:lnTo>
                      <a:lnTo>
                        <a:pt x="0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776" name="Google Shape;1776;p45"/>
            <p:cNvSpPr/>
            <p:nvPr/>
          </p:nvSpPr>
          <p:spPr>
            <a:xfrm>
              <a:off x="457200" y="3291930"/>
              <a:ext cx="831850" cy="5159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nop</a:t>
              </a:r>
              <a:endParaRPr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77" name="Google Shape;1777;p45"/>
          <p:cNvGrpSpPr/>
          <p:nvPr/>
        </p:nvGrpSpPr>
        <p:grpSpPr>
          <a:xfrm>
            <a:off x="5761038" y="2688680"/>
            <a:ext cx="106362" cy="1524000"/>
            <a:chOff x="5761038" y="2688680"/>
            <a:chExt cx="106362" cy="1524000"/>
          </a:xfrm>
        </p:grpSpPr>
        <p:cxnSp>
          <p:nvCxnSpPr>
            <p:cNvPr id="1778" name="Google Shape;1778;p45"/>
            <p:cNvCxnSpPr/>
            <p:nvPr/>
          </p:nvCxnSpPr>
          <p:spPr>
            <a:xfrm>
              <a:off x="5799138" y="2734718"/>
              <a:ext cx="68262" cy="1477962"/>
            </a:xfrm>
            <a:prstGeom prst="straightConnector1">
              <a:avLst/>
            </a:prstGeom>
            <a:noFill/>
            <a:ln w="508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779" name="Google Shape;1779;p45"/>
            <p:cNvSpPr/>
            <p:nvPr/>
          </p:nvSpPr>
          <p:spPr>
            <a:xfrm>
              <a:off x="5761038" y="2688680"/>
              <a:ext cx="93662" cy="93663"/>
            </a:xfrm>
            <a:prstGeom prst="ellipse">
              <a:avLst/>
            </a:prstGeom>
            <a:solidFill>
              <a:srgbClr val="00FF00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80" name="Google Shape;1780;p45"/>
          <p:cNvSpPr/>
          <p:nvPr/>
        </p:nvSpPr>
        <p:spPr>
          <a:xfrm rot="-5400000">
            <a:off x="5021263" y="1508442"/>
            <a:ext cx="884237" cy="4137977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1" name="Google Shape;1781;p4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7/1</a:t>
            </a:r>
            <a:r>
              <a:rPr lang="en-US"/>
              <a:t>2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2" name="Google Shape;1782;p4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13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8" name="Google Shape;1788;p4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Data Hazard: Loads (4/4)</a:t>
            </a:r>
            <a:endParaRPr/>
          </a:p>
        </p:txBody>
      </p:sp>
      <p:sp>
        <p:nvSpPr>
          <p:cNvPr id="1789" name="Google Shape;1789;p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Slot after a load is called a </a:t>
            </a:r>
            <a:r>
              <a:rPr lang="en-US" sz="3200" b="0" i="1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load delay slot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SOME HARDWARE IMPLEMENTATIONS:</a:t>
            </a:r>
            <a:endParaRPr/>
          </a:p>
          <a:p>
            <a:pPr marL="1143000" marR="0" lvl="2" indent="-2540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Detect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that an instruction uses the result of the load</a:t>
            </a:r>
            <a:endParaRPr sz="2800"/>
          </a:p>
          <a:p>
            <a:pPr marL="1143000" marR="0" lvl="2" indent="-2540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stall it for one cycle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/>
              <a:t>equivalent to a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nop</a:t>
            </a:r>
            <a:r>
              <a:rPr lang="en-US" sz="2800"/>
              <a:t> between the cycles</a:t>
            </a:r>
            <a:endParaRPr sz="2800"/>
          </a:p>
          <a:p>
            <a:pPr marL="342900" marR="0" lvl="0" indent="-3175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Idea: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Let the </a:t>
            </a:r>
            <a:r>
              <a:rPr lang="en-US"/>
              <a:t>assembler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put an unrelated instruction in that slot → no stall!</a:t>
            </a:r>
            <a:endParaRPr/>
          </a:p>
        </p:txBody>
      </p:sp>
      <p:sp>
        <p:nvSpPr>
          <p:cNvPr id="1790" name="Google Shape;1790;p4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1" name="Google Shape;1791;p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7/1</a:t>
            </a:r>
            <a:r>
              <a:rPr lang="en-US"/>
              <a:t>2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2" name="Google Shape;1792;p4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13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Google Shape;1801;p47"/>
          <p:cNvSpPr txBox="1">
            <a:spLocks noGrp="1"/>
          </p:cNvSpPr>
          <p:nvPr>
            <p:ph type="title"/>
          </p:nvPr>
        </p:nvSpPr>
        <p:spPr>
          <a:xfrm>
            <a:off x="457200" y="274651"/>
            <a:ext cx="8229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Code Scheduling to Avoid Stalls</a:t>
            </a:r>
            <a:endParaRPr sz="44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lang="en-US"/>
              <a:t>Assembler Update!</a:t>
            </a:r>
            <a:endParaRPr/>
          </a:p>
        </p:txBody>
      </p:sp>
      <p:sp>
        <p:nvSpPr>
          <p:cNvPr id="1802" name="Google Shape;1802;p4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1843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Reorder code to avoid use of load result in the next instruction!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MIPS code for 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D=A+B; E=A+C;</a:t>
            </a:r>
            <a:endParaRPr sz="3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03" name="Google Shape;1803;p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7/13/2016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4" name="Google Shape;1804;p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Su16 - Lecture 13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5" name="Google Shape;1805;p4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33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6" name="Google Shape;1806;p47"/>
          <p:cNvSpPr txBox="1"/>
          <p:nvPr/>
        </p:nvSpPr>
        <p:spPr>
          <a:xfrm>
            <a:off x="1463040" y="3273110"/>
            <a:ext cx="2820003" cy="298543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Method 1:</a:t>
            </a:r>
            <a:endParaRPr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lw	$t1, 0($t0)</a:t>
            </a:r>
            <a:endParaRPr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lw	$t2, 4($t0)</a:t>
            </a:r>
            <a:endParaRPr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	$t3, $t1, $t2</a:t>
            </a:r>
            <a:endParaRPr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	$t3, 12($t0)</a:t>
            </a:r>
            <a:endParaRPr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lw	$t4, 8($t0)</a:t>
            </a:r>
            <a:endParaRPr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	$t5, $t1, $t4</a:t>
            </a:r>
            <a:endParaRPr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	$t5, 16($t0)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07" name="Google Shape;1807;p47"/>
          <p:cNvSpPr txBox="1"/>
          <p:nvPr/>
        </p:nvSpPr>
        <p:spPr>
          <a:xfrm>
            <a:off x="5303520" y="3225800"/>
            <a:ext cx="2820003" cy="298543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Method 2:</a:t>
            </a:r>
            <a:endParaRPr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lw	$t1, 0($t0)</a:t>
            </a:r>
            <a:endParaRPr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lw	$t2, 4($t0)</a:t>
            </a:r>
            <a:endParaRPr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lw	$t4, 8($t0)</a:t>
            </a:r>
            <a:endParaRPr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	$t3, $t1, $t2</a:t>
            </a:r>
            <a:endParaRPr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	$t3, 12($t0)</a:t>
            </a:r>
            <a:endParaRPr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	$t5, $t1, $t4</a:t>
            </a:r>
            <a:endParaRPr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	$t5, 16($t0)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808" name="Google Shape;1808;p47"/>
          <p:cNvCxnSpPr/>
          <p:nvPr/>
        </p:nvCxnSpPr>
        <p:spPr>
          <a:xfrm rot="10800000" flipH="1">
            <a:off x="4283044" y="4515359"/>
            <a:ext cx="1020476" cy="769429"/>
          </a:xfrm>
          <a:prstGeom prst="straightConnector1">
            <a:avLst/>
          </a:prstGeom>
          <a:noFill/>
          <a:ln w="28575" cap="flat" cmpd="sng">
            <a:solidFill>
              <a:schemeClr val="hlink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809" name="Google Shape;1809;p47"/>
          <p:cNvGrpSpPr/>
          <p:nvPr/>
        </p:nvGrpSpPr>
        <p:grpSpPr>
          <a:xfrm>
            <a:off x="2103120" y="3977198"/>
            <a:ext cx="2160588" cy="792162"/>
            <a:chOff x="2782792" y="3937024"/>
            <a:chExt cx="2160588" cy="792162"/>
          </a:xfrm>
        </p:grpSpPr>
        <p:sp>
          <p:nvSpPr>
            <p:cNvPr id="1810" name="Google Shape;1810;p47"/>
            <p:cNvSpPr/>
            <p:nvPr/>
          </p:nvSpPr>
          <p:spPr>
            <a:xfrm>
              <a:off x="2782792" y="3937024"/>
              <a:ext cx="647700" cy="431800"/>
            </a:xfrm>
            <a:prstGeom prst="ellipse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1" name="Google Shape;1811;p47"/>
            <p:cNvSpPr/>
            <p:nvPr/>
          </p:nvSpPr>
          <p:spPr>
            <a:xfrm>
              <a:off x="4295680" y="4297386"/>
              <a:ext cx="647700" cy="431800"/>
            </a:xfrm>
            <a:prstGeom prst="ellipse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12" name="Google Shape;1812;p47"/>
            <p:cNvCxnSpPr/>
            <p:nvPr/>
          </p:nvCxnSpPr>
          <p:spPr>
            <a:xfrm>
              <a:off x="3420967" y="4183086"/>
              <a:ext cx="879475" cy="2921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813" name="Google Shape;1813;p47"/>
          <p:cNvGrpSpPr/>
          <p:nvPr/>
        </p:nvGrpSpPr>
        <p:grpSpPr>
          <a:xfrm>
            <a:off x="2103120" y="5083622"/>
            <a:ext cx="2160588" cy="792162"/>
            <a:chOff x="2793809" y="5027541"/>
            <a:chExt cx="2160588" cy="792162"/>
          </a:xfrm>
        </p:grpSpPr>
        <p:sp>
          <p:nvSpPr>
            <p:cNvPr id="1814" name="Google Shape;1814;p47"/>
            <p:cNvSpPr/>
            <p:nvPr/>
          </p:nvSpPr>
          <p:spPr>
            <a:xfrm>
              <a:off x="2793809" y="5027541"/>
              <a:ext cx="647700" cy="431800"/>
            </a:xfrm>
            <a:prstGeom prst="ellipse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5" name="Google Shape;1815;p47"/>
            <p:cNvSpPr/>
            <p:nvPr/>
          </p:nvSpPr>
          <p:spPr>
            <a:xfrm>
              <a:off x="4306697" y="5387903"/>
              <a:ext cx="647700" cy="431800"/>
            </a:xfrm>
            <a:prstGeom prst="ellipse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16" name="Google Shape;1816;p47"/>
            <p:cNvCxnSpPr/>
            <p:nvPr/>
          </p:nvCxnSpPr>
          <p:spPr>
            <a:xfrm>
              <a:off x="3422459" y="5292653"/>
              <a:ext cx="903288" cy="2159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817" name="Google Shape;1817;p47"/>
          <p:cNvGrpSpPr/>
          <p:nvPr/>
        </p:nvGrpSpPr>
        <p:grpSpPr>
          <a:xfrm>
            <a:off x="5943600" y="3931920"/>
            <a:ext cx="2159000" cy="1150937"/>
            <a:chOff x="6084888" y="3573463"/>
            <a:chExt cx="2159000" cy="1150937"/>
          </a:xfrm>
        </p:grpSpPr>
        <p:sp>
          <p:nvSpPr>
            <p:cNvPr id="1818" name="Google Shape;1818;p47"/>
            <p:cNvSpPr/>
            <p:nvPr/>
          </p:nvSpPr>
          <p:spPr>
            <a:xfrm>
              <a:off x="6084888" y="3573463"/>
              <a:ext cx="647700" cy="431800"/>
            </a:xfrm>
            <a:prstGeom prst="ellipse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9" name="Google Shape;1819;p47"/>
            <p:cNvSpPr/>
            <p:nvPr/>
          </p:nvSpPr>
          <p:spPr>
            <a:xfrm>
              <a:off x="7596188" y="4292600"/>
              <a:ext cx="647700" cy="431800"/>
            </a:xfrm>
            <a:prstGeom prst="ellipse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20" name="Google Shape;1820;p47"/>
            <p:cNvCxnSpPr/>
            <p:nvPr/>
          </p:nvCxnSpPr>
          <p:spPr>
            <a:xfrm>
              <a:off x="6726238" y="3829050"/>
              <a:ext cx="895350" cy="608013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821" name="Google Shape;1821;p47"/>
          <p:cNvGrpSpPr/>
          <p:nvPr/>
        </p:nvGrpSpPr>
        <p:grpSpPr>
          <a:xfrm>
            <a:off x="5943600" y="4297680"/>
            <a:ext cx="2159000" cy="1511300"/>
            <a:chOff x="6084888" y="3933825"/>
            <a:chExt cx="2159000" cy="1511300"/>
          </a:xfrm>
        </p:grpSpPr>
        <p:sp>
          <p:nvSpPr>
            <p:cNvPr id="1822" name="Google Shape;1822;p47"/>
            <p:cNvSpPr/>
            <p:nvPr/>
          </p:nvSpPr>
          <p:spPr>
            <a:xfrm>
              <a:off x="7596188" y="5013325"/>
              <a:ext cx="647700" cy="431800"/>
            </a:xfrm>
            <a:prstGeom prst="ellipse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3" name="Google Shape;1823;p47"/>
            <p:cNvSpPr/>
            <p:nvPr/>
          </p:nvSpPr>
          <p:spPr>
            <a:xfrm>
              <a:off x="6084888" y="3933825"/>
              <a:ext cx="647700" cy="431800"/>
            </a:xfrm>
            <a:prstGeom prst="ellipse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24" name="Google Shape;1824;p47"/>
            <p:cNvCxnSpPr/>
            <p:nvPr/>
          </p:nvCxnSpPr>
          <p:spPr>
            <a:xfrm>
              <a:off x="6654800" y="4287838"/>
              <a:ext cx="966788" cy="846137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825" name="Google Shape;1825;p47"/>
          <p:cNvGrpSpPr/>
          <p:nvPr/>
        </p:nvGrpSpPr>
        <p:grpSpPr>
          <a:xfrm>
            <a:off x="548640" y="4193098"/>
            <a:ext cx="1584141" cy="400110"/>
            <a:chOff x="518979" y="4303268"/>
            <a:chExt cx="1584141" cy="400110"/>
          </a:xfrm>
        </p:grpSpPr>
        <p:sp>
          <p:nvSpPr>
            <p:cNvPr id="1826" name="Google Shape;1826;p47"/>
            <p:cNvSpPr txBox="1"/>
            <p:nvPr/>
          </p:nvSpPr>
          <p:spPr>
            <a:xfrm>
              <a:off x="518979" y="4303268"/>
              <a:ext cx="749147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Stall!</a:t>
              </a:r>
              <a:endParaRPr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27" name="Google Shape;1827;p47"/>
            <p:cNvCxnSpPr/>
            <p:nvPr/>
          </p:nvCxnSpPr>
          <p:spPr>
            <a:xfrm>
              <a:off x="1188720" y="4519168"/>
              <a:ext cx="914400" cy="0"/>
            </a:xfrm>
            <a:prstGeom prst="straightConnector1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grpSp>
        <p:nvGrpSpPr>
          <p:cNvPr id="1828" name="Google Shape;1828;p47"/>
          <p:cNvGrpSpPr/>
          <p:nvPr/>
        </p:nvGrpSpPr>
        <p:grpSpPr>
          <a:xfrm>
            <a:off x="548640" y="5284790"/>
            <a:ext cx="1584141" cy="400110"/>
            <a:chOff x="518979" y="4303268"/>
            <a:chExt cx="1584141" cy="400110"/>
          </a:xfrm>
        </p:grpSpPr>
        <p:sp>
          <p:nvSpPr>
            <p:cNvPr id="1829" name="Google Shape;1829;p47"/>
            <p:cNvSpPr txBox="1"/>
            <p:nvPr/>
          </p:nvSpPr>
          <p:spPr>
            <a:xfrm>
              <a:off x="518979" y="4303268"/>
              <a:ext cx="749147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Stall!</a:t>
              </a:r>
              <a:endParaRPr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30" name="Google Shape;1830;p47"/>
            <p:cNvCxnSpPr/>
            <p:nvPr/>
          </p:nvCxnSpPr>
          <p:spPr>
            <a:xfrm>
              <a:off x="1188720" y="4519168"/>
              <a:ext cx="914400" cy="0"/>
            </a:xfrm>
            <a:prstGeom prst="straightConnector1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cxnSp>
        <p:nvCxnSpPr>
          <p:cNvPr id="1831" name="Google Shape;1831;p47"/>
          <p:cNvCxnSpPr/>
          <p:nvPr/>
        </p:nvCxnSpPr>
        <p:spPr>
          <a:xfrm>
            <a:off x="4389120" y="3273109"/>
            <a:ext cx="0" cy="1133856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832" name="Google Shape;1832;p47"/>
          <p:cNvCxnSpPr/>
          <p:nvPr/>
        </p:nvCxnSpPr>
        <p:spPr>
          <a:xfrm>
            <a:off x="4389120" y="4406966"/>
            <a:ext cx="0" cy="109728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grpSp>
        <p:nvGrpSpPr>
          <p:cNvPr id="1833" name="Google Shape;1833;p47"/>
          <p:cNvGrpSpPr/>
          <p:nvPr/>
        </p:nvGrpSpPr>
        <p:grpSpPr>
          <a:xfrm>
            <a:off x="3875870" y="5504246"/>
            <a:ext cx="1026499" cy="943310"/>
            <a:chOff x="3875870" y="5504246"/>
            <a:chExt cx="1026499" cy="943310"/>
          </a:xfrm>
        </p:grpSpPr>
        <p:cxnSp>
          <p:nvCxnSpPr>
            <p:cNvPr id="1834" name="Google Shape;1834;p47"/>
            <p:cNvCxnSpPr/>
            <p:nvPr/>
          </p:nvCxnSpPr>
          <p:spPr>
            <a:xfrm>
              <a:off x="4389120" y="5504246"/>
              <a:ext cx="0" cy="64008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1835" name="Google Shape;1835;p47"/>
            <p:cNvSpPr txBox="1"/>
            <p:nvPr/>
          </p:nvSpPr>
          <p:spPr>
            <a:xfrm>
              <a:off x="3875870" y="6078224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13 cycles</a:t>
              </a:r>
              <a:endParaRPr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36" name="Google Shape;1836;p47"/>
          <p:cNvGrpSpPr/>
          <p:nvPr/>
        </p:nvGrpSpPr>
        <p:grpSpPr>
          <a:xfrm>
            <a:off x="7713144" y="3227832"/>
            <a:ext cx="1032911" cy="3222260"/>
            <a:chOff x="7713144" y="3227832"/>
            <a:chExt cx="1032911" cy="3222260"/>
          </a:xfrm>
        </p:grpSpPr>
        <p:cxnSp>
          <p:nvCxnSpPr>
            <p:cNvPr id="1837" name="Google Shape;1837;p47"/>
            <p:cNvCxnSpPr/>
            <p:nvPr/>
          </p:nvCxnSpPr>
          <p:spPr>
            <a:xfrm>
              <a:off x="8229600" y="3227832"/>
              <a:ext cx="0" cy="2916936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1838" name="Google Shape;1838;p47"/>
            <p:cNvSpPr txBox="1"/>
            <p:nvPr/>
          </p:nvSpPr>
          <p:spPr>
            <a:xfrm>
              <a:off x="7713144" y="6080760"/>
              <a:ext cx="103291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11 cycles</a:t>
              </a:r>
              <a:endParaRPr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1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1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2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1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" name="Google Shape;1843;p4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sz="44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4" name="Google Shape;1844;p48"/>
          <p:cNvSpPr txBox="1">
            <a:spLocks noGrp="1"/>
          </p:cNvSpPr>
          <p:nvPr>
            <p:ph type="body" idx="1"/>
          </p:nvPr>
        </p:nvSpPr>
        <p:spPr>
          <a:xfrm>
            <a:off x="457198" y="1600199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Structural Hazards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A5A5A5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Data Hazards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A5A5A5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Forwarding</a:t>
            </a:r>
            <a:endParaRPr sz="32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A5A5A5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Administrivia</a:t>
            </a:r>
            <a:endParaRPr sz="32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A5A5A5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Data Hazards (Continued)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A5A5A5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Load Delay Slot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Control Hazards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Branch and Jump Delay Slots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Branch Prediction</a:t>
            </a:r>
            <a:endParaRPr/>
          </a:p>
        </p:txBody>
      </p:sp>
      <p:sp>
        <p:nvSpPr>
          <p:cNvPr id="1845" name="Google Shape;1845;p4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7/13/2016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6" name="Google Shape;1846;p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Su16 - Lecture 13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7" name="Google Shape;1847;p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34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" name="Google Shape;1856;p4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3. Control Hazards</a:t>
            </a:r>
            <a:endParaRPr sz="44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7" name="Google Shape;1857;p49"/>
          <p:cNvSpPr txBox="1">
            <a:spLocks noGrp="1"/>
          </p:cNvSpPr>
          <p:nvPr>
            <p:ph type="body" idx="1"/>
          </p:nvPr>
        </p:nvSpPr>
        <p:spPr>
          <a:xfrm>
            <a:off x="457200" y="1600199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Branch (</a:t>
            </a:r>
            <a:r>
              <a:rPr lang="en-US" sz="3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beq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bne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determines flow of control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Fetching next instruction depends on branch outcome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Pipeline can’t always fetch correct instruction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Still working on ID stage of branch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 Solution: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Stall</a:t>
            </a:r>
            <a:r>
              <a:rPr lang="en-US" sz="3200" b="0" i="1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</a:t>
            </a:r>
            <a:r>
              <a:rPr lang="en-US" sz="3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branch until we have the new PC value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long must we stall?</a:t>
            </a:r>
            <a:endParaRPr/>
          </a:p>
        </p:txBody>
      </p:sp>
      <p:sp>
        <p:nvSpPr>
          <p:cNvPr id="1858" name="Google Shape;1858;p4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7/13/2016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9" name="Google Shape;1859;p4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Su16 - Lecture 13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0" name="Google Shape;1860;p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35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Google Shape;1866;p5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Branch Stall</a:t>
            </a:r>
            <a:endParaRPr sz="44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7" name="Google Shape;1867;p5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7/13/2016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8" name="Google Shape;1868;p5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Su16 - Lecture 13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9" name="Google Shape;1869;p5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36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0" name="Google Shape;1870;p50"/>
          <p:cNvSpPr/>
          <p:nvPr/>
        </p:nvSpPr>
        <p:spPr>
          <a:xfrm>
            <a:off x="457200" y="1371599"/>
            <a:ext cx="822960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is comparison result available?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71" name="Google Shape;1871;p50"/>
          <p:cNvGrpSpPr/>
          <p:nvPr/>
        </p:nvGrpSpPr>
        <p:grpSpPr>
          <a:xfrm>
            <a:off x="530225" y="2011680"/>
            <a:ext cx="7800975" cy="4398963"/>
            <a:chOff x="214" y="758"/>
            <a:chExt cx="4914" cy="2771"/>
          </a:xfrm>
        </p:grpSpPr>
        <p:grpSp>
          <p:nvGrpSpPr>
            <p:cNvPr id="1872" name="Google Shape;1872;p50"/>
            <p:cNvGrpSpPr/>
            <p:nvPr/>
          </p:nvGrpSpPr>
          <p:grpSpPr>
            <a:xfrm>
              <a:off x="2624" y="1200"/>
              <a:ext cx="340" cy="289"/>
              <a:chOff x="2624" y="1200"/>
              <a:chExt cx="340" cy="289"/>
            </a:xfrm>
          </p:grpSpPr>
          <p:sp>
            <p:nvSpPr>
              <p:cNvPr id="1873" name="Google Shape;1873;p50"/>
              <p:cNvSpPr/>
              <p:nvPr/>
            </p:nvSpPr>
            <p:spPr>
              <a:xfrm>
                <a:off x="2624" y="1200"/>
                <a:ext cx="170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9294" y="0"/>
                    </a:moveTo>
                    <a:lnTo>
                      <a:pt x="0" y="0"/>
                    </a:lnTo>
                    <a:lnTo>
                      <a:pt x="0" y="119584"/>
                    </a:lnTo>
                    <a:lnTo>
                      <a:pt x="119294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4" name="Google Shape;1874;p50"/>
              <p:cNvSpPr/>
              <p:nvPr/>
            </p:nvSpPr>
            <p:spPr>
              <a:xfrm>
                <a:off x="2793" y="1200"/>
                <a:ext cx="171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119298" y="0"/>
                    </a:lnTo>
                    <a:lnTo>
                      <a:pt x="119298" y="119584"/>
                    </a:lnTo>
                    <a:lnTo>
                      <a:pt x="0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75" name="Google Shape;1875;p50"/>
            <p:cNvGrpSpPr/>
            <p:nvPr/>
          </p:nvGrpSpPr>
          <p:grpSpPr>
            <a:xfrm>
              <a:off x="2624" y="2592"/>
              <a:ext cx="340" cy="289"/>
              <a:chOff x="2624" y="2592"/>
              <a:chExt cx="340" cy="289"/>
            </a:xfrm>
          </p:grpSpPr>
          <p:sp>
            <p:nvSpPr>
              <p:cNvPr id="1876" name="Google Shape;1876;p50"/>
              <p:cNvSpPr/>
              <p:nvPr/>
            </p:nvSpPr>
            <p:spPr>
              <a:xfrm>
                <a:off x="2624" y="2592"/>
                <a:ext cx="170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9294" y="0"/>
                    </a:moveTo>
                    <a:lnTo>
                      <a:pt x="0" y="0"/>
                    </a:lnTo>
                    <a:lnTo>
                      <a:pt x="0" y="119584"/>
                    </a:lnTo>
                    <a:lnTo>
                      <a:pt x="119294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7" name="Google Shape;1877;p50"/>
              <p:cNvSpPr/>
              <p:nvPr/>
            </p:nvSpPr>
            <p:spPr>
              <a:xfrm>
                <a:off x="2793" y="2592"/>
                <a:ext cx="171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119298" y="0"/>
                    </a:lnTo>
                    <a:lnTo>
                      <a:pt x="119298" y="119584"/>
                    </a:lnTo>
                    <a:lnTo>
                      <a:pt x="0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78" name="Google Shape;1878;p50"/>
            <p:cNvSpPr/>
            <p:nvPr/>
          </p:nvSpPr>
          <p:spPr>
            <a:xfrm>
              <a:off x="2605" y="2594"/>
              <a:ext cx="292" cy="2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  I$</a:t>
              </a:r>
              <a:endParaRPr/>
            </a:p>
          </p:txBody>
        </p:sp>
        <p:cxnSp>
          <p:nvCxnSpPr>
            <p:cNvPr id="1879" name="Google Shape;1879;p50"/>
            <p:cNvCxnSpPr/>
            <p:nvPr/>
          </p:nvCxnSpPr>
          <p:spPr>
            <a:xfrm>
              <a:off x="584" y="1224"/>
              <a:ext cx="0" cy="2032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880" name="Google Shape;1880;p50"/>
            <p:cNvCxnSpPr/>
            <p:nvPr/>
          </p:nvCxnSpPr>
          <p:spPr>
            <a:xfrm>
              <a:off x="984" y="1075"/>
              <a:ext cx="3976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881" name="Google Shape;1881;p50"/>
            <p:cNvSpPr/>
            <p:nvPr/>
          </p:nvSpPr>
          <p:spPr>
            <a:xfrm>
              <a:off x="579" y="1302"/>
              <a:ext cx="518" cy="3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beq</a:t>
              </a:r>
              <a:endParaRPr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2" name="Google Shape;1882;p50"/>
            <p:cNvSpPr/>
            <p:nvPr/>
          </p:nvSpPr>
          <p:spPr>
            <a:xfrm>
              <a:off x="563" y="1718"/>
              <a:ext cx="786" cy="3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Instr 1</a:t>
              </a:r>
              <a:endParaRPr/>
            </a:p>
          </p:txBody>
        </p:sp>
        <p:sp>
          <p:nvSpPr>
            <p:cNvPr id="1883" name="Google Shape;1883;p50"/>
            <p:cNvSpPr/>
            <p:nvPr/>
          </p:nvSpPr>
          <p:spPr>
            <a:xfrm>
              <a:off x="555" y="2182"/>
              <a:ext cx="786" cy="3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Instr 2</a:t>
              </a:r>
              <a:endParaRPr/>
            </a:p>
          </p:txBody>
        </p:sp>
        <p:sp>
          <p:nvSpPr>
            <p:cNvPr id="1884" name="Google Shape;1884;p50"/>
            <p:cNvSpPr/>
            <p:nvPr/>
          </p:nvSpPr>
          <p:spPr>
            <a:xfrm>
              <a:off x="560" y="2612"/>
              <a:ext cx="786" cy="3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Instr 3</a:t>
              </a:r>
              <a:endParaRPr/>
            </a:p>
          </p:txBody>
        </p:sp>
        <p:sp>
          <p:nvSpPr>
            <p:cNvPr id="1885" name="Google Shape;1885;p50"/>
            <p:cNvSpPr/>
            <p:nvPr/>
          </p:nvSpPr>
          <p:spPr>
            <a:xfrm>
              <a:off x="587" y="3067"/>
              <a:ext cx="786" cy="3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Instr 4</a:t>
              </a:r>
              <a:endParaRPr/>
            </a:p>
          </p:txBody>
        </p:sp>
        <p:cxnSp>
          <p:nvCxnSpPr>
            <p:cNvPr id="1886" name="Google Shape;1886;p50"/>
            <p:cNvCxnSpPr/>
            <p:nvPr/>
          </p:nvCxnSpPr>
          <p:spPr>
            <a:xfrm>
              <a:off x="1728" y="1133"/>
              <a:ext cx="0" cy="2362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1887" name="Google Shape;1887;p50"/>
            <p:cNvCxnSpPr/>
            <p:nvPr/>
          </p:nvCxnSpPr>
          <p:spPr>
            <a:xfrm>
              <a:off x="2160" y="1133"/>
              <a:ext cx="0" cy="2362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1888" name="Google Shape;1888;p50"/>
            <p:cNvCxnSpPr/>
            <p:nvPr/>
          </p:nvCxnSpPr>
          <p:spPr>
            <a:xfrm>
              <a:off x="2592" y="1133"/>
              <a:ext cx="0" cy="2362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1889" name="Google Shape;1889;p50"/>
            <p:cNvCxnSpPr/>
            <p:nvPr/>
          </p:nvCxnSpPr>
          <p:spPr>
            <a:xfrm>
              <a:off x="3024" y="1133"/>
              <a:ext cx="0" cy="2362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1890" name="Google Shape;1890;p50"/>
            <p:cNvCxnSpPr/>
            <p:nvPr/>
          </p:nvCxnSpPr>
          <p:spPr>
            <a:xfrm>
              <a:off x="3456" y="1133"/>
              <a:ext cx="0" cy="2362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1891" name="Google Shape;1891;p50"/>
            <p:cNvCxnSpPr/>
            <p:nvPr/>
          </p:nvCxnSpPr>
          <p:spPr>
            <a:xfrm>
              <a:off x="3888" y="1133"/>
              <a:ext cx="0" cy="2362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1892" name="Google Shape;1892;p50"/>
            <p:cNvCxnSpPr/>
            <p:nvPr/>
          </p:nvCxnSpPr>
          <p:spPr>
            <a:xfrm>
              <a:off x="4320" y="1133"/>
              <a:ext cx="0" cy="2362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1893" name="Google Shape;1893;p50"/>
            <p:cNvCxnSpPr/>
            <p:nvPr/>
          </p:nvCxnSpPr>
          <p:spPr>
            <a:xfrm>
              <a:off x="4752" y="1133"/>
              <a:ext cx="0" cy="2362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</p:cxnSp>
        <p:grpSp>
          <p:nvGrpSpPr>
            <p:cNvPr id="1894" name="Google Shape;1894;p50"/>
            <p:cNvGrpSpPr/>
            <p:nvPr/>
          </p:nvGrpSpPr>
          <p:grpSpPr>
            <a:xfrm>
              <a:off x="2257" y="1152"/>
              <a:ext cx="225" cy="481"/>
              <a:chOff x="2257" y="1152"/>
              <a:chExt cx="225" cy="481"/>
            </a:xfrm>
          </p:grpSpPr>
          <p:sp>
            <p:nvSpPr>
              <p:cNvPr id="1895" name="Google Shape;1895;p50"/>
              <p:cNvSpPr/>
              <p:nvPr/>
            </p:nvSpPr>
            <p:spPr>
              <a:xfrm>
                <a:off x="2269" y="1152"/>
                <a:ext cx="213" cy="481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79833"/>
                    </a:moveTo>
                    <a:lnTo>
                      <a:pt x="40000" y="59875"/>
                    </a:lnTo>
                    <a:lnTo>
                      <a:pt x="0" y="39916"/>
                    </a:lnTo>
                    <a:lnTo>
                      <a:pt x="0" y="0"/>
                    </a:lnTo>
                    <a:lnTo>
                      <a:pt x="119436" y="39916"/>
                    </a:lnTo>
                    <a:lnTo>
                      <a:pt x="119436" y="79833"/>
                    </a:lnTo>
                    <a:lnTo>
                      <a:pt x="0" y="119750"/>
                    </a:lnTo>
                    <a:lnTo>
                      <a:pt x="0" y="79833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6" name="Google Shape;1896;p50"/>
              <p:cNvSpPr/>
              <p:nvPr/>
            </p:nvSpPr>
            <p:spPr>
              <a:xfrm rot="5400000">
                <a:off x="2170" y="1274"/>
                <a:ext cx="384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ALU</a:t>
                </a:r>
                <a:endParaRPr/>
              </a:p>
            </p:txBody>
          </p:sp>
        </p:grpSp>
        <p:grpSp>
          <p:nvGrpSpPr>
            <p:cNvPr id="1897" name="Google Shape;1897;p50"/>
            <p:cNvGrpSpPr/>
            <p:nvPr/>
          </p:nvGrpSpPr>
          <p:grpSpPr>
            <a:xfrm>
              <a:off x="1324" y="1248"/>
              <a:ext cx="359" cy="289"/>
              <a:chOff x="1324" y="1248"/>
              <a:chExt cx="359" cy="289"/>
            </a:xfrm>
          </p:grpSpPr>
          <p:sp>
            <p:nvSpPr>
              <p:cNvPr id="1898" name="Google Shape;1898;p50"/>
              <p:cNvSpPr/>
              <p:nvPr/>
            </p:nvSpPr>
            <p:spPr>
              <a:xfrm>
                <a:off x="1324" y="1250"/>
                <a:ext cx="292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  I$</a:t>
                </a:r>
                <a:endParaRPr/>
              </a:p>
            </p:txBody>
          </p:sp>
          <p:grpSp>
            <p:nvGrpSpPr>
              <p:cNvPr id="1899" name="Google Shape;1899;p50"/>
              <p:cNvGrpSpPr/>
              <p:nvPr/>
            </p:nvGrpSpPr>
            <p:grpSpPr>
              <a:xfrm>
                <a:off x="1343" y="1248"/>
                <a:ext cx="340" cy="289"/>
                <a:chOff x="1343" y="1248"/>
                <a:chExt cx="340" cy="289"/>
              </a:xfrm>
            </p:grpSpPr>
            <p:sp>
              <p:nvSpPr>
                <p:cNvPr id="1900" name="Google Shape;1900;p50"/>
                <p:cNvSpPr/>
                <p:nvPr/>
              </p:nvSpPr>
              <p:spPr>
                <a:xfrm>
                  <a:off x="1343" y="1248"/>
                  <a:ext cx="170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119294" y="0"/>
                      </a:moveTo>
                      <a:lnTo>
                        <a:pt x="0" y="0"/>
                      </a:lnTo>
                      <a:lnTo>
                        <a:pt x="0" y="119584"/>
                      </a:lnTo>
                      <a:lnTo>
                        <a:pt x="119294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01" name="Google Shape;1901;p50"/>
                <p:cNvSpPr/>
                <p:nvPr/>
              </p:nvSpPr>
              <p:spPr>
                <a:xfrm>
                  <a:off x="1512" y="1248"/>
                  <a:ext cx="171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lnTo>
                        <a:pt x="119298" y="0"/>
                      </a:lnTo>
                      <a:lnTo>
                        <a:pt x="119298" y="119584"/>
                      </a:lnTo>
                      <a:lnTo>
                        <a:pt x="0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902" name="Google Shape;1902;p50"/>
            <p:cNvSpPr/>
            <p:nvPr/>
          </p:nvSpPr>
          <p:spPr>
            <a:xfrm>
              <a:off x="1784" y="1255"/>
              <a:ext cx="327" cy="2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Reg</a:t>
              </a:r>
              <a:endParaRPr/>
            </a:p>
          </p:txBody>
        </p:sp>
        <p:grpSp>
          <p:nvGrpSpPr>
            <p:cNvPr id="1903" name="Google Shape;1903;p50"/>
            <p:cNvGrpSpPr/>
            <p:nvPr/>
          </p:nvGrpSpPr>
          <p:grpSpPr>
            <a:xfrm>
              <a:off x="1803" y="1248"/>
              <a:ext cx="296" cy="289"/>
              <a:chOff x="1803" y="1248"/>
              <a:chExt cx="296" cy="289"/>
            </a:xfrm>
          </p:grpSpPr>
          <p:sp>
            <p:nvSpPr>
              <p:cNvPr id="1904" name="Google Shape;1904;p50"/>
              <p:cNvSpPr/>
              <p:nvPr/>
            </p:nvSpPr>
            <p:spPr>
              <a:xfrm>
                <a:off x="1803" y="1248"/>
                <a:ext cx="149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9194" y="0"/>
                    </a:moveTo>
                    <a:lnTo>
                      <a:pt x="0" y="0"/>
                    </a:lnTo>
                    <a:lnTo>
                      <a:pt x="0" y="119584"/>
                    </a:lnTo>
                    <a:lnTo>
                      <a:pt x="119194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5" name="Google Shape;1905;p50"/>
              <p:cNvSpPr/>
              <p:nvPr/>
            </p:nvSpPr>
            <p:spPr>
              <a:xfrm>
                <a:off x="1951" y="1248"/>
                <a:ext cx="148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119189" y="0"/>
                    </a:lnTo>
                    <a:lnTo>
                      <a:pt x="119189" y="119584"/>
                    </a:lnTo>
                    <a:lnTo>
                      <a:pt x="0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906" name="Google Shape;1906;p50"/>
            <p:cNvCxnSpPr/>
            <p:nvPr/>
          </p:nvCxnSpPr>
          <p:spPr>
            <a:xfrm>
              <a:off x="1688" y="1392"/>
              <a:ext cx="96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907" name="Google Shape;1907;p50"/>
            <p:cNvSpPr/>
            <p:nvPr/>
          </p:nvSpPr>
          <p:spPr>
            <a:xfrm>
              <a:off x="1750" y="1296"/>
              <a:ext cx="48" cy="9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8762"/>
                  </a:moveTo>
                  <a:lnTo>
                    <a:pt x="0" y="0"/>
                  </a:lnTo>
                  <a:lnTo>
                    <a:pt x="117500" y="0"/>
                  </a:lnTo>
                  <a:lnTo>
                    <a:pt x="117500" y="0"/>
                  </a:lnTo>
                </a:path>
              </a:pathLst>
            </a:custGeom>
            <a:noFill/>
            <a:ln w="254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908" name="Google Shape;1908;p50"/>
            <p:cNvCxnSpPr/>
            <p:nvPr/>
          </p:nvCxnSpPr>
          <p:spPr>
            <a:xfrm>
              <a:off x="2104" y="1296"/>
              <a:ext cx="157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909" name="Google Shape;1909;p50"/>
            <p:cNvSpPr/>
            <p:nvPr/>
          </p:nvSpPr>
          <p:spPr>
            <a:xfrm>
              <a:off x="2601" y="1250"/>
              <a:ext cx="334" cy="2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  D$</a:t>
              </a:r>
              <a:endParaRPr/>
            </a:p>
          </p:txBody>
        </p:sp>
        <p:sp>
          <p:nvSpPr>
            <p:cNvPr id="1910" name="Google Shape;1910;p50"/>
            <p:cNvSpPr/>
            <p:nvPr/>
          </p:nvSpPr>
          <p:spPr>
            <a:xfrm>
              <a:off x="3093" y="1250"/>
              <a:ext cx="327" cy="2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Reg</a:t>
              </a:r>
              <a:endParaRPr/>
            </a:p>
          </p:txBody>
        </p:sp>
        <p:grpSp>
          <p:nvGrpSpPr>
            <p:cNvPr id="1911" name="Google Shape;1911;p50"/>
            <p:cNvGrpSpPr/>
            <p:nvPr/>
          </p:nvGrpSpPr>
          <p:grpSpPr>
            <a:xfrm>
              <a:off x="3120" y="1248"/>
              <a:ext cx="284" cy="289"/>
              <a:chOff x="3120" y="1248"/>
              <a:chExt cx="284" cy="289"/>
            </a:xfrm>
          </p:grpSpPr>
          <p:sp>
            <p:nvSpPr>
              <p:cNvPr id="1912" name="Google Shape;1912;p50"/>
              <p:cNvSpPr/>
              <p:nvPr/>
            </p:nvSpPr>
            <p:spPr>
              <a:xfrm>
                <a:off x="3120" y="1248"/>
                <a:ext cx="142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9154" y="0"/>
                    </a:moveTo>
                    <a:lnTo>
                      <a:pt x="0" y="0"/>
                    </a:lnTo>
                    <a:lnTo>
                      <a:pt x="0" y="119584"/>
                    </a:lnTo>
                    <a:lnTo>
                      <a:pt x="119154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3" name="Google Shape;1913;p50"/>
              <p:cNvSpPr/>
              <p:nvPr/>
            </p:nvSpPr>
            <p:spPr>
              <a:xfrm>
                <a:off x="3261" y="1248"/>
                <a:ext cx="143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119160" y="0"/>
                    </a:lnTo>
                    <a:lnTo>
                      <a:pt x="119160" y="119584"/>
                    </a:lnTo>
                    <a:lnTo>
                      <a:pt x="0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914" name="Google Shape;1914;p50"/>
            <p:cNvCxnSpPr/>
            <p:nvPr/>
          </p:nvCxnSpPr>
          <p:spPr>
            <a:xfrm>
              <a:off x="2973" y="1392"/>
              <a:ext cx="139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15" name="Google Shape;1915;p50"/>
            <p:cNvCxnSpPr/>
            <p:nvPr/>
          </p:nvCxnSpPr>
          <p:spPr>
            <a:xfrm>
              <a:off x="2489" y="1392"/>
              <a:ext cx="155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916" name="Google Shape;1916;p50"/>
            <p:cNvSpPr/>
            <p:nvPr/>
          </p:nvSpPr>
          <p:spPr>
            <a:xfrm>
              <a:off x="2610" y="1392"/>
              <a:ext cx="431" cy="19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19378"/>
                  </a:lnTo>
                  <a:lnTo>
                    <a:pt x="108863" y="119378"/>
                  </a:lnTo>
                  <a:lnTo>
                    <a:pt x="108863" y="39792"/>
                  </a:lnTo>
                  <a:lnTo>
                    <a:pt x="119721" y="0"/>
                  </a:lnTo>
                </a:path>
              </a:pathLst>
            </a:custGeom>
            <a:noFill/>
            <a:ln w="254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917" name="Google Shape;1917;p50"/>
            <p:cNvCxnSpPr/>
            <p:nvPr/>
          </p:nvCxnSpPr>
          <p:spPr>
            <a:xfrm>
              <a:off x="2104" y="1488"/>
              <a:ext cx="157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918" name="Google Shape;1918;p50"/>
            <p:cNvSpPr/>
            <p:nvPr/>
          </p:nvSpPr>
          <p:spPr>
            <a:xfrm>
              <a:off x="2197" y="1387"/>
              <a:ext cx="337" cy="27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43597"/>
                  </a:moveTo>
                  <a:lnTo>
                    <a:pt x="0" y="119568"/>
                  </a:lnTo>
                  <a:lnTo>
                    <a:pt x="104688" y="119568"/>
                  </a:lnTo>
                  <a:lnTo>
                    <a:pt x="104688" y="38848"/>
                  </a:lnTo>
                  <a:lnTo>
                    <a:pt x="119643" y="0"/>
                  </a:lnTo>
                </a:path>
              </a:pathLst>
            </a:custGeom>
            <a:noFill/>
            <a:ln w="254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19" name="Google Shape;1919;p50"/>
            <p:cNvGrpSpPr/>
            <p:nvPr/>
          </p:nvGrpSpPr>
          <p:grpSpPr>
            <a:xfrm>
              <a:off x="1751" y="1600"/>
              <a:ext cx="2096" cy="513"/>
              <a:chOff x="1751" y="1600"/>
              <a:chExt cx="2096" cy="513"/>
            </a:xfrm>
          </p:grpSpPr>
          <p:grpSp>
            <p:nvGrpSpPr>
              <p:cNvPr id="1920" name="Google Shape;1920;p50"/>
              <p:cNvGrpSpPr/>
              <p:nvPr/>
            </p:nvGrpSpPr>
            <p:grpSpPr>
              <a:xfrm>
                <a:off x="2684" y="1600"/>
                <a:ext cx="225" cy="481"/>
                <a:chOff x="2684" y="1600"/>
                <a:chExt cx="225" cy="481"/>
              </a:xfrm>
            </p:grpSpPr>
            <p:sp>
              <p:nvSpPr>
                <p:cNvPr id="1921" name="Google Shape;1921;p50"/>
                <p:cNvSpPr/>
                <p:nvPr/>
              </p:nvSpPr>
              <p:spPr>
                <a:xfrm>
                  <a:off x="2696" y="1600"/>
                  <a:ext cx="213" cy="4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79833"/>
                      </a:moveTo>
                      <a:lnTo>
                        <a:pt x="40000" y="59875"/>
                      </a:lnTo>
                      <a:lnTo>
                        <a:pt x="0" y="39916"/>
                      </a:lnTo>
                      <a:lnTo>
                        <a:pt x="0" y="0"/>
                      </a:lnTo>
                      <a:lnTo>
                        <a:pt x="119436" y="39916"/>
                      </a:lnTo>
                      <a:lnTo>
                        <a:pt x="119436" y="79833"/>
                      </a:lnTo>
                      <a:lnTo>
                        <a:pt x="0" y="119750"/>
                      </a:lnTo>
                      <a:lnTo>
                        <a:pt x="0" y="79833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22" name="Google Shape;1922;p50"/>
                <p:cNvSpPr/>
                <p:nvPr/>
              </p:nvSpPr>
              <p:spPr>
                <a:xfrm rot="5400000">
                  <a:off x="2597" y="1722"/>
                  <a:ext cx="384" cy="2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0475" tIns="44450" rIns="90475" bIns="4445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 b="1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ALU</a:t>
                  </a:r>
                  <a:endParaRPr/>
                </a:p>
              </p:txBody>
            </p:sp>
          </p:grpSp>
          <p:grpSp>
            <p:nvGrpSpPr>
              <p:cNvPr id="1923" name="Google Shape;1923;p50"/>
              <p:cNvGrpSpPr/>
              <p:nvPr/>
            </p:nvGrpSpPr>
            <p:grpSpPr>
              <a:xfrm>
                <a:off x="1751" y="1696"/>
                <a:ext cx="359" cy="289"/>
                <a:chOff x="1751" y="1696"/>
                <a:chExt cx="359" cy="289"/>
              </a:xfrm>
            </p:grpSpPr>
            <p:sp>
              <p:nvSpPr>
                <p:cNvPr id="1924" name="Google Shape;1924;p50"/>
                <p:cNvSpPr/>
                <p:nvPr/>
              </p:nvSpPr>
              <p:spPr>
                <a:xfrm>
                  <a:off x="1751" y="1698"/>
                  <a:ext cx="292" cy="2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0475" tIns="44450" rIns="90475" bIns="4445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 b="1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  I$</a:t>
                  </a:r>
                  <a:endParaRPr/>
                </a:p>
              </p:txBody>
            </p:sp>
            <p:grpSp>
              <p:nvGrpSpPr>
                <p:cNvPr id="1925" name="Google Shape;1925;p50"/>
                <p:cNvGrpSpPr/>
                <p:nvPr/>
              </p:nvGrpSpPr>
              <p:grpSpPr>
                <a:xfrm>
                  <a:off x="1770" y="1696"/>
                  <a:ext cx="340" cy="289"/>
                  <a:chOff x="1770" y="1696"/>
                  <a:chExt cx="340" cy="289"/>
                </a:xfrm>
              </p:grpSpPr>
              <p:sp>
                <p:nvSpPr>
                  <p:cNvPr id="1926" name="Google Shape;1926;p50"/>
                  <p:cNvSpPr/>
                  <p:nvPr/>
                </p:nvSpPr>
                <p:spPr>
                  <a:xfrm>
                    <a:off x="1770" y="1696"/>
                    <a:ext cx="170" cy="2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000" h="120000" extrusionOk="0">
                        <a:moveTo>
                          <a:pt x="119294" y="0"/>
                        </a:moveTo>
                        <a:lnTo>
                          <a:pt x="0" y="0"/>
                        </a:lnTo>
                        <a:lnTo>
                          <a:pt x="0" y="119584"/>
                        </a:lnTo>
                        <a:lnTo>
                          <a:pt x="119294" y="119584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27" name="Google Shape;1927;p50"/>
                  <p:cNvSpPr/>
                  <p:nvPr/>
                </p:nvSpPr>
                <p:spPr>
                  <a:xfrm>
                    <a:off x="1939" y="1696"/>
                    <a:ext cx="171" cy="2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000" h="120000" extrusionOk="0">
                        <a:moveTo>
                          <a:pt x="0" y="0"/>
                        </a:moveTo>
                        <a:lnTo>
                          <a:pt x="119298" y="0"/>
                        </a:lnTo>
                        <a:lnTo>
                          <a:pt x="119298" y="119584"/>
                        </a:lnTo>
                        <a:lnTo>
                          <a:pt x="0" y="119584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1928" name="Google Shape;1928;p50"/>
              <p:cNvSpPr/>
              <p:nvPr/>
            </p:nvSpPr>
            <p:spPr>
              <a:xfrm>
                <a:off x="2211" y="1703"/>
                <a:ext cx="327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Reg</a:t>
                </a:r>
                <a:endParaRPr/>
              </a:p>
            </p:txBody>
          </p:sp>
          <p:grpSp>
            <p:nvGrpSpPr>
              <p:cNvPr id="1929" name="Google Shape;1929;p50"/>
              <p:cNvGrpSpPr/>
              <p:nvPr/>
            </p:nvGrpSpPr>
            <p:grpSpPr>
              <a:xfrm>
                <a:off x="2230" y="1696"/>
                <a:ext cx="296" cy="289"/>
                <a:chOff x="2230" y="1696"/>
                <a:chExt cx="296" cy="289"/>
              </a:xfrm>
            </p:grpSpPr>
            <p:sp>
              <p:nvSpPr>
                <p:cNvPr id="1930" name="Google Shape;1930;p50"/>
                <p:cNvSpPr/>
                <p:nvPr/>
              </p:nvSpPr>
              <p:spPr>
                <a:xfrm>
                  <a:off x="2230" y="1696"/>
                  <a:ext cx="149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119194" y="0"/>
                      </a:moveTo>
                      <a:lnTo>
                        <a:pt x="0" y="0"/>
                      </a:lnTo>
                      <a:lnTo>
                        <a:pt x="0" y="119584"/>
                      </a:lnTo>
                      <a:lnTo>
                        <a:pt x="119194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31" name="Google Shape;1931;p50"/>
                <p:cNvSpPr/>
                <p:nvPr/>
              </p:nvSpPr>
              <p:spPr>
                <a:xfrm>
                  <a:off x="2378" y="1696"/>
                  <a:ext cx="148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lnTo>
                        <a:pt x="119189" y="0"/>
                      </a:lnTo>
                      <a:lnTo>
                        <a:pt x="119189" y="119584"/>
                      </a:lnTo>
                      <a:lnTo>
                        <a:pt x="0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1932" name="Google Shape;1932;p50"/>
              <p:cNvCxnSpPr/>
              <p:nvPr/>
            </p:nvCxnSpPr>
            <p:spPr>
              <a:xfrm>
                <a:off x="2115" y="1840"/>
                <a:ext cx="96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933" name="Google Shape;1933;p50"/>
              <p:cNvSpPr/>
              <p:nvPr/>
            </p:nvSpPr>
            <p:spPr>
              <a:xfrm>
                <a:off x="2177" y="1744"/>
                <a:ext cx="48" cy="9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118762"/>
                    </a:moveTo>
                    <a:lnTo>
                      <a:pt x="0" y="0"/>
                    </a:lnTo>
                    <a:lnTo>
                      <a:pt x="117500" y="0"/>
                    </a:lnTo>
                    <a:lnTo>
                      <a:pt x="117500" y="0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934" name="Google Shape;1934;p50"/>
              <p:cNvCxnSpPr/>
              <p:nvPr/>
            </p:nvCxnSpPr>
            <p:spPr>
              <a:xfrm>
                <a:off x="2531" y="1744"/>
                <a:ext cx="157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935" name="Google Shape;1935;p50"/>
              <p:cNvSpPr/>
              <p:nvPr/>
            </p:nvSpPr>
            <p:spPr>
              <a:xfrm>
                <a:off x="3028" y="1698"/>
                <a:ext cx="334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  D$</a:t>
                </a:r>
                <a:endParaRPr/>
              </a:p>
            </p:txBody>
          </p:sp>
          <p:grpSp>
            <p:nvGrpSpPr>
              <p:cNvPr id="1936" name="Google Shape;1936;p50"/>
              <p:cNvGrpSpPr/>
              <p:nvPr/>
            </p:nvGrpSpPr>
            <p:grpSpPr>
              <a:xfrm>
                <a:off x="3079" y="1696"/>
                <a:ext cx="325" cy="289"/>
                <a:chOff x="3079" y="1696"/>
                <a:chExt cx="325" cy="289"/>
              </a:xfrm>
            </p:grpSpPr>
            <p:sp>
              <p:nvSpPr>
                <p:cNvPr id="1937" name="Google Shape;1937;p50"/>
                <p:cNvSpPr/>
                <p:nvPr/>
              </p:nvSpPr>
              <p:spPr>
                <a:xfrm>
                  <a:off x="3079" y="1696"/>
                  <a:ext cx="162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119259" y="0"/>
                      </a:moveTo>
                      <a:lnTo>
                        <a:pt x="0" y="0"/>
                      </a:lnTo>
                      <a:lnTo>
                        <a:pt x="0" y="119584"/>
                      </a:lnTo>
                      <a:lnTo>
                        <a:pt x="119259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38" name="Google Shape;1938;p50"/>
                <p:cNvSpPr/>
                <p:nvPr/>
              </p:nvSpPr>
              <p:spPr>
                <a:xfrm>
                  <a:off x="3240" y="1696"/>
                  <a:ext cx="164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lnTo>
                        <a:pt x="119268" y="0"/>
                      </a:lnTo>
                      <a:lnTo>
                        <a:pt x="119268" y="119584"/>
                      </a:lnTo>
                      <a:lnTo>
                        <a:pt x="0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939" name="Google Shape;1939;p50"/>
              <p:cNvSpPr/>
              <p:nvPr/>
            </p:nvSpPr>
            <p:spPr>
              <a:xfrm>
                <a:off x="3520" y="1698"/>
                <a:ext cx="327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Reg</a:t>
                </a:r>
                <a:endParaRPr/>
              </a:p>
            </p:txBody>
          </p:sp>
          <p:grpSp>
            <p:nvGrpSpPr>
              <p:cNvPr id="1940" name="Google Shape;1940;p50"/>
              <p:cNvGrpSpPr/>
              <p:nvPr/>
            </p:nvGrpSpPr>
            <p:grpSpPr>
              <a:xfrm>
                <a:off x="3547" y="1696"/>
                <a:ext cx="284" cy="289"/>
                <a:chOff x="3547" y="1696"/>
                <a:chExt cx="284" cy="289"/>
              </a:xfrm>
            </p:grpSpPr>
            <p:sp>
              <p:nvSpPr>
                <p:cNvPr id="1941" name="Google Shape;1941;p50"/>
                <p:cNvSpPr/>
                <p:nvPr/>
              </p:nvSpPr>
              <p:spPr>
                <a:xfrm>
                  <a:off x="3547" y="1696"/>
                  <a:ext cx="142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119154" y="0"/>
                      </a:moveTo>
                      <a:lnTo>
                        <a:pt x="0" y="0"/>
                      </a:lnTo>
                      <a:lnTo>
                        <a:pt x="0" y="119584"/>
                      </a:lnTo>
                      <a:lnTo>
                        <a:pt x="119154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42" name="Google Shape;1942;p50"/>
                <p:cNvSpPr/>
                <p:nvPr/>
              </p:nvSpPr>
              <p:spPr>
                <a:xfrm>
                  <a:off x="3688" y="1696"/>
                  <a:ext cx="143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lnTo>
                        <a:pt x="119160" y="0"/>
                      </a:lnTo>
                      <a:lnTo>
                        <a:pt x="119160" y="119584"/>
                      </a:lnTo>
                      <a:lnTo>
                        <a:pt x="0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1943" name="Google Shape;1943;p50"/>
              <p:cNvCxnSpPr/>
              <p:nvPr/>
            </p:nvCxnSpPr>
            <p:spPr>
              <a:xfrm>
                <a:off x="3400" y="1840"/>
                <a:ext cx="139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944" name="Google Shape;1944;p50"/>
              <p:cNvCxnSpPr/>
              <p:nvPr/>
            </p:nvCxnSpPr>
            <p:spPr>
              <a:xfrm>
                <a:off x="2916" y="1840"/>
                <a:ext cx="155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945" name="Google Shape;1945;p50"/>
              <p:cNvSpPr/>
              <p:nvPr/>
            </p:nvSpPr>
            <p:spPr>
              <a:xfrm>
                <a:off x="3037" y="1840"/>
                <a:ext cx="431" cy="19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0" y="119378"/>
                    </a:lnTo>
                    <a:lnTo>
                      <a:pt x="108863" y="119378"/>
                    </a:lnTo>
                    <a:lnTo>
                      <a:pt x="108863" y="39792"/>
                    </a:lnTo>
                    <a:lnTo>
                      <a:pt x="119721" y="0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946" name="Google Shape;1946;p50"/>
              <p:cNvCxnSpPr/>
              <p:nvPr/>
            </p:nvCxnSpPr>
            <p:spPr>
              <a:xfrm>
                <a:off x="2531" y="1936"/>
                <a:ext cx="157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947" name="Google Shape;1947;p50"/>
              <p:cNvSpPr/>
              <p:nvPr/>
            </p:nvSpPr>
            <p:spPr>
              <a:xfrm>
                <a:off x="2624" y="1835"/>
                <a:ext cx="337" cy="278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43597"/>
                    </a:moveTo>
                    <a:lnTo>
                      <a:pt x="0" y="119568"/>
                    </a:lnTo>
                    <a:lnTo>
                      <a:pt x="104688" y="119568"/>
                    </a:lnTo>
                    <a:lnTo>
                      <a:pt x="104688" y="38848"/>
                    </a:lnTo>
                    <a:lnTo>
                      <a:pt x="119643" y="0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48" name="Google Shape;1948;p50"/>
            <p:cNvGrpSpPr/>
            <p:nvPr/>
          </p:nvGrpSpPr>
          <p:grpSpPr>
            <a:xfrm>
              <a:off x="2178" y="2048"/>
              <a:ext cx="2096" cy="513"/>
              <a:chOff x="2178" y="2048"/>
              <a:chExt cx="2096" cy="513"/>
            </a:xfrm>
          </p:grpSpPr>
          <p:grpSp>
            <p:nvGrpSpPr>
              <p:cNvPr id="1949" name="Google Shape;1949;p50"/>
              <p:cNvGrpSpPr/>
              <p:nvPr/>
            </p:nvGrpSpPr>
            <p:grpSpPr>
              <a:xfrm>
                <a:off x="3111" y="2048"/>
                <a:ext cx="225" cy="481"/>
                <a:chOff x="3111" y="2048"/>
                <a:chExt cx="225" cy="481"/>
              </a:xfrm>
            </p:grpSpPr>
            <p:sp>
              <p:nvSpPr>
                <p:cNvPr id="1950" name="Google Shape;1950;p50"/>
                <p:cNvSpPr/>
                <p:nvPr/>
              </p:nvSpPr>
              <p:spPr>
                <a:xfrm>
                  <a:off x="3123" y="2048"/>
                  <a:ext cx="213" cy="4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79833"/>
                      </a:moveTo>
                      <a:lnTo>
                        <a:pt x="40000" y="59875"/>
                      </a:lnTo>
                      <a:lnTo>
                        <a:pt x="0" y="39916"/>
                      </a:lnTo>
                      <a:lnTo>
                        <a:pt x="0" y="0"/>
                      </a:lnTo>
                      <a:lnTo>
                        <a:pt x="119436" y="39916"/>
                      </a:lnTo>
                      <a:lnTo>
                        <a:pt x="119436" y="79833"/>
                      </a:lnTo>
                      <a:lnTo>
                        <a:pt x="0" y="119750"/>
                      </a:lnTo>
                      <a:lnTo>
                        <a:pt x="0" y="79833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51" name="Google Shape;1951;p50"/>
                <p:cNvSpPr/>
                <p:nvPr/>
              </p:nvSpPr>
              <p:spPr>
                <a:xfrm rot="5400000">
                  <a:off x="3024" y="2170"/>
                  <a:ext cx="384" cy="2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0475" tIns="44450" rIns="90475" bIns="4445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 b="1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ALU</a:t>
                  </a:r>
                  <a:endParaRPr/>
                </a:p>
              </p:txBody>
            </p:sp>
          </p:grpSp>
          <p:grpSp>
            <p:nvGrpSpPr>
              <p:cNvPr id="1952" name="Google Shape;1952;p50"/>
              <p:cNvGrpSpPr/>
              <p:nvPr/>
            </p:nvGrpSpPr>
            <p:grpSpPr>
              <a:xfrm>
                <a:off x="2178" y="2144"/>
                <a:ext cx="359" cy="289"/>
                <a:chOff x="2178" y="2144"/>
                <a:chExt cx="359" cy="289"/>
              </a:xfrm>
            </p:grpSpPr>
            <p:sp>
              <p:nvSpPr>
                <p:cNvPr id="1953" name="Google Shape;1953;p50"/>
                <p:cNvSpPr/>
                <p:nvPr/>
              </p:nvSpPr>
              <p:spPr>
                <a:xfrm>
                  <a:off x="2178" y="2146"/>
                  <a:ext cx="292" cy="2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0475" tIns="44450" rIns="90475" bIns="4445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 b="1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  I$</a:t>
                  </a:r>
                  <a:endParaRPr/>
                </a:p>
              </p:txBody>
            </p:sp>
            <p:grpSp>
              <p:nvGrpSpPr>
                <p:cNvPr id="1954" name="Google Shape;1954;p50"/>
                <p:cNvGrpSpPr/>
                <p:nvPr/>
              </p:nvGrpSpPr>
              <p:grpSpPr>
                <a:xfrm>
                  <a:off x="2197" y="2144"/>
                  <a:ext cx="340" cy="289"/>
                  <a:chOff x="2197" y="2144"/>
                  <a:chExt cx="340" cy="289"/>
                </a:xfrm>
              </p:grpSpPr>
              <p:sp>
                <p:nvSpPr>
                  <p:cNvPr id="1955" name="Google Shape;1955;p50"/>
                  <p:cNvSpPr/>
                  <p:nvPr/>
                </p:nvSpPr>
                <p:spPr>
                  <a:xfrm>
                    <a:off x="2197" y="2144"/>
                    <a:ext cx="170" cy="2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000" h="120000" extrusionOk="0">
                        <a:moveTo>
                          <a:pt x="119294" y="0"/>
                        </a:moveTo>
                        <a:lnTo>
                          <a:pt x="0" y="0"/>
                        </a:lnTo>
                        <a:lnTo>
                          <a:pt x="0" y="119584"/>
                        </a:lnTo>
                        <a:lnTo>
                          <a:pt x="119294" y="119584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56" name="Google Shape;1956;p50"/>
                  <p:cNvSpPr/>
                  <p:nvPr/>
                </p:nvSpPr>
                <p:spPr>
                  <a:xfrm>
                    <a:off x="2366" y="2144"/>
                    <a:ext cx="171" cy="2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000" h="120000" extrusionOk="0">
                        <a:moveTo>
                          <a:pt x="0" y="0"/>
                        </a:moveTo>
                        <a:lnTo>
                          <a:pt x="119298" y="0"/>
                        </a:lnTo>
                        <a:lnTo>
                          <a:pt x="119298" y="119584"/>
                        </a:lnTo>
                        <a:lnTo>
                          <a:pt x="0" y="119584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1957" name="Google Shape;1957;p50"/>
              <p:cNvSpPr/>
              <p:nvPr/>
            </p:nvSpPr>
            <p:spPr>
              <a:xfrm>
                <a:off x="2638" y="2151"/>
                <a:ext cx="327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Reg</a:t>
                </a:r>
                <a:endParaRPr/>
              </a:p>
            </p:txBody>
          </p:sp>
          <p:grpSp>
            <p:nvGrpSpPr>
              <p:cNvPr id="1958" name="Google Shape;1958;p50"/>
              <p:cNvGrpSpPr/>
              <p:nvPr/>
            </p:nvGrpSpPr>
            <p:grpSpPr>
              <a:xfrm>
                <a:off x="2657" y="2144"/>
                <a:ext cx="296" cy="289"/>
                <a:chOff x="2657" y="2144"/>
                <a:chExt cx="296" cy="289"/>
              </a:xfrm>
            </p:grpSpPr>
            <p:sp>
              <p:nvSpPr>
                <p:cNvPr id="1959" name="Google Shape;1959;p50"/>
                <p:cNvSpPr/>
                <p:nvPr/>
              </p:nvSpPr>
              <p:spPr>
                <a:xfrm>
                  <a:off x="2657" y="2144"/>
                  <a:ext cx="149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119194" y="0"/>
                      </a:moveTo>
                      <a:lnTo>
                        <a:pt x="0" y="0"/>
                      </a:lnTo>
                      <a:lnTo>
                        <a:pt x="0" y="119584"/>
                      </a:lnTo>
                      <a:lnTo>
                        <a:pt x="119194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60" name="Google Shape;1960;p50"/>
                <p:cNvSpPr/>
                <p:nvPr/>
              </p:nvSpPr>
              <p:spPr>
                <a:xfrm>
                  <a:off x="2805" y="2144"/>
                  <a:ext cx="148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lnTo>
                        <a:pt x="119189" y="0"/>
                      </a:lnTo>
                      <a:lnTo>
                        <a:pt x="119189" y="119584"/>
                      </a:lnTo>
                      <a:lnTo>
                        <a:pt x="0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1961" name="Google Shape;1961;p50"/>
              <p:cNvCxnSpPr/>
              <p:nvPr/>
            </p:nvCxnSpPr>
            <p:spPr>
              <a:xfrm>
                <a:off x="2542" y="2288"/>
                <a:ext cx="96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962" name="Google Shape;1962;p50"/>
              <p:cNvSpPr/>
              <p:nvPr/>
            </p:nvSpPr>
            <p:spPr>
              <a:xfrm>
                <a:off x="2604" y="2192"/>
                <a:ext cx="48" cy="9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118762"/>
                    </a:moveTo>
                    <a:lnTo>
                      <a:pt x="0" y="0"/>
                    </a:lnTo>
                    <a:lnTo>
                      <a:pt x="117500" y="0"/>
                    </a:lnTo>
                    <a:lnTo>
                      <a:pt x="117500" y="0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963" name="Google Shape;1963;p50"/>
              <p:cNvCxnSpPr/>
              <p:nvPr/>
            </p:nvCxnSpPr>
            <p:spPr>
              <a:xfrm>
                <a:off x="2958" y="2192"/>
                <a:ext cx="157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964" name="Google Shape;1964;p50"/>
              <p:cNvSpPr/>
              <p:nvPr/>
            </p:nvSpPr>
            <p:spPr>
              <a:xfrm>
                <a:off x="3455" y="2146"/>
                <a:ext cx="334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  D$</a:t>
                </a:r>
                <a:endParaRPr/>
              </a:p>
            </p:txBody>
          </p:sp>
          <p:grpSp>
            <p:nvGrpSpPr>
              <p:cNvPr id="1965" name="Google Shape;1965;p50"/>
              <p:cNvGrpSpPr/>
              <p:nvPr/>
            </p:nvGrpSpPr>
            <p:grpSpPr>
              <a:xfrm>
                <a:off x="3506" y="2144"/>
                <a:ext cx="325" cy="289"/>
                <a:chOff x="3506" y="2144"/>
                <a:chExt cx="325" cy="289"/>
              </a:xfrm>
            </p:grpSpPr>
            <p:sp>
              <p:nvSpPr>
                <p:cNvPr id="1966" name="Google Shape;1966;p50"/>
                <p:cNvSpPr/>
                <p:nvPr/>
              </p:nvSpPr>
              <p:spPr>
                <a:xfrm>
                  <a:off x="3506" y="2144"/>
                  <a:ext cx="162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119259" y="0"/>
                      </a:moveTo>
                      <a:lnTo>
                        <a:pt x="0" y="0"/>
                      </a:lnTo>
                      <a:lnTo>
                        <a:pt x="0" y="119584"/>
                      </a:lnTo>
                      <a:lnTo>
                        <a:pt x="119259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67" name="Google Shape;1967;p50"/>
                <p:cNvSpPr/>
                <p:nvPr/>
              </p:nvSpPr>
              <p:spPr>
                <a:xfrm>
                  <a:off x="3667" y="2144"/>
                  <a:ext cx="164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lnTo>
                        <a:pt x="119268" y="0"/>
                      </a:lnTo>
                      <a:lnTo>
                        <a:pt x="119268" y="119584"/>
                      </a:lnTo>
                      <a:lnTo>
                        <a:pt x="0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968" name="Google Shape;1968;p50"/>
              <p:cNvSpPr/>
              <p:nvPr/>
            </p:nvSpPr>
            <p:spPr>
              <a:xfrm>
                <a:off x="3947" y="2146"/>
                <a:ext cx="327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Reg</a:t>
                </a:r>
                <a:endParaRPr/>
              </a:p>
            </p:txBody>
          </p:sp>
          <p:grpSp>
            <p:nvGrpSpPr>
              <p:cNvPr id="1969" name="Google Shape;1969;p50"/>
              <p:cNvGrpSpPr/>
              <p:nvPr/>
            </p:nvGrpSpPr>
            <p:grpSpPr>
              <a:xfrm>
                <a:off x="3974" y="2144"/>
                <a:ext cx="284" cy="289"/>
                <a:chOff x="3974" y="2144"/>
                <a:chExt cx="284" cy="289"/>
              </a:xfrm>
            </p:grpSpPr>
            <p:sp>
              <p:nvSpPr>
                <p:cNvPr id="1970" name="Google Shape;1970;p50"/>
                <p:cNvSpPr/>
                <p:nvPr/>
              </p:nvSpPr>
              <p:spPr>
                <a:xfrm>
                  <a:off x="3974" y="2144"/>
                  <a:ext cx="142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119154" y="0"/>
                      </a:moveTo>
                      <a:lnTo>
                        <a:pt x="0" y="0"/>
                      </a:lnTo>
                      <a:lnTo>
                        <a:pt x="0" y="119584"/>
                      </a:lnTo>
                      <a:lnTo>
                        <a:pt x="119154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71" name="Google Shape;1971;p50"/>
                <p:cNvSpPr/>
                <p:nvPr/>
              </p:nvSpPr>
              <p:spPr>
                <a:xfrm>
                  <a:off x="4115" y="2144"/>
                  <a:ext cx="143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lnTo>
                        <a:pt x="119160" y="0"/>
                      </a:lnTo>
                      <a:lnTo>
                        <a:pt x="119160" y="119584"/>
                      </a:lnTo>
                      <a:lnTo>
                        <a:pt x="0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1972" name="Google Shape;1972;p50"/>
              <p:cNvCxnSpPr/>
              <p:nvPr/>
            </p:nvCxnSpPr>
            <p:spPr>
              <a:xfrm>
                <a:off x="3827" y="2288"/>
                <a:ext cx="139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973" name="Google Shape;1973;p50"/>
              <p:cNvCxnSpPr/>
              <p:nvPr/>
            </p:nvCxnSpPr>
            <p:spPr>
              <a:xfrm>
                <a:off x="3343" y="2288"/>
                <a:ext cx="155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974" name="Google Shape;1974;p50"/>
              <p:cNvSpPr/>
              <p:nvPr/>
            </p:nvSpPr>
            <p:spPr>
              <a:xfrm>
                <a:off x="3464" y="2288"/>
                <a:ext cx="431" cy="19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0" y="119378"/>
                    </a:lnTo>
                    <a:lnTo>
                      <a:pt x="108863" y="119378"/>
                    </a:lnTo>
                    <a:lnTo>
                      <a:pt x="108863" y="39792"/>
                    </a:lnTo>
                    <a:lnTo>
                      <a:pt x="119721" y="0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975" name="Google Shape;1975;p50"/>
              <p:cNvCxnSpPr/>
              <p:nvPr/>
            </p:nvCxnSpPr>
            <p:spPr>
              <a:xfrm>
                <a:off x="2958" y="2384"/>
                <a:ext cx="157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976" name="Google Shape;1976;p50"/>
              <p:cNvSpPr/>
              <p:nvPr/>
            </p:nvSpPr>
            <p:spPr>
              <a:xfrm>
                <a:off x="3051" y="2283"/>
                <a:ext cx="337" cy="278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43597"/>
                    </a:moveTo>
                    <a:lnTo>
                      <a:pt x="0" y="119568"/>
                    </a:lnTo>
                    <a:lnTo>
                      <a:pt x="104688" y="119568"/>
                    </a:lnTo>
                    <a:lnTo>
                      <a:pt x="104688" y="38848"/>
                    </a:lnTo>
                    <a:lnTo>
                      <a:pt x="119643" y="0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77" name="Google Shape;1977;p50"/>
            <p:cNvGrpSpPr/>
            <p:nvPr/>
          </p:nvGrpSpPr>
          <p:grpSpPr>
            <a:xfrm>
              <a:off x="3538" y="2496"/>
              <a:ext cx="225" cy="481"/>
              <a:chOff x="3538" y="2496"/>
              <a:chExt cx="225" cy="481"/>
            </a:xfrm>
          </p:grpSpPr>
          <p:sp>
            <p:nvSpPr>
              <p:cNvPr id="1978" name="Google Shape;1978;p50"/>
              <p:cNvSpPr/>
              <p:nvPr/>
            </p:nvSpPr>
            <p:spPr>
              <a:xfrm>
                <a:off x="3550" y="2496"/>
                <a:ext cx="213" cy="481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79833"/>
                    </a:moveTo>
                    <a:lnTo>
                      <a:pt x="40000" y="59875"/>
                    </a:lnTo>
                    <a:lnTo>
                      <a:pt x="0" y="39916"/>
                    </a:lnTo>
                    <a:lnTo>
                      <a:pt x="0" y="0"/>
                    </a:lnTo>
                    <a:lnTo>
                      <a:pt x="119436" y="39916"/>
                    </a:lnTo>
                    <a:lnTo>
                      <a:pt x="119436" y="79833"/>
                    </a:lnTo>
                    <a:lnTo>
                      <a:pt x="0" y="119750"/>
                    </a:lnTo>
                    <a:lnTo>
                      <a:pt x="0" y="79833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9" name="Google Shape;1979;p50"/>
              <p:cNvSpPr/>
              <p:nvPr/>
            </p:nvSpPr>
            <p:spPr>
              <a:xfrm rot="5400000">
                <a:off x="3451" y="2618"/>
                <a:ext cx="384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ALU</a:t>
                </a:r>
                <a:endParaRPr/>
              </a:p>
            </p:txBody>
          </p:sp>
        </p:grpSp>
        <p:sp>
          <p:nvSpPr>
            <p:cNvPr id="1980" name="Google Shape;1980;p50"/>
            <p:cNvSpPr/>
            <p:nvPr/>
          </p:nvSpPr>
          <p:spPr>
            <a:xfrm>
              <a:off x="3065" y="2599"/>
              <a:ext cx="327" cy="2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Reg</a:t>
              </a:r>
              <a:endParaRPr/>
            </a:p>
          </p:txBody>
        </p:sp>
        <p:grpSp>
          <p:nvGrpSpPr>
            <p:cNvPr id="1981" name="Google Shape;1981;p50"/>
            <p:cNvGrpSpPr/>
            <p:nvPr/>
          </p:nvGrpSpPr>
          <p:grpSpPr>
            <a:xfrm>
              <a:off x="3084" y="2592"/>
              <a:ext cx="296" cy="289"/>
              <a:chOff x="3084" y="2592"/>
              <a:chExt cx="296" cy="289"/>
            </a:xfrm>
          </p:grpSpPr>
          <p:sp>
            <p:nvSpPr>
              <p:cNvPr id="1982" name="Google Shape;1982;p50"/>
              <p:cNvSpPr/>
              <p:nvPr/>
            </p:nvSpPr>
            <p:spPr>
              <a:xfrm>
                <a:off x="3084" y="2592"/>
                <a:ext cx="149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9194" y="0"/>
                    </a:moveTo>
                    <a:lnTo>
                      <a:pt x="0" y="0"/>
                    </a:lnTo>
                    <a:lnTo>
                      <a:pt x="0" y="119584"/>
                    </a:lnTo>
                    <a:lnTo>
                      <a:pt x="119194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3" name="Google Shape;1983;p50"/>
              <p:cNvSpPr/>
              <p:nvPr/>
            </p:nvSpPr>
            <p:spPr>
              <a:xfrm>
                <a:off x="3232" y="2592"/>
                <a:ext cx="148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119189" y="0"/>
                    </a:lnTo>
                    <a:lnTo>
                      <a:pt x="119189" y="119584"/>
                    </a:lnTo>
                    <a:lnTo>
                      <a:pt x="0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984" name="Google Shape;1984;p50"/>
            <p:cNvCxnSpPr/>
            <p:nvPr/>
          </p:nvCxnSpPr>
          <p:spPr>
            <a:xfrm>
              <a:off x="2969" y="2736"/>
              <a:ext cx="96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985" name="Google Shape;1985;p50"/>
            <p:cNvSpPr/>
            <p:nvPr/>
          </p:nvSpPr>
          <p:spPr>
            <a:xfrm>
              <a:off x="3031" y="2640"/>
              <a:ext cx="48" cy="9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8762"/>
                  </a:moveTo>
                  <a:lnTo>
                    <a:pt x="0" y="0"/>
                  </a:lnTo>
                  <a:lnTo>
                    <a:pt x="117500" y="0"/>
                  </a:lnTo>
                  <a:lnTo>
                    <a:pt x="117500" y="0"/>
                  </a:lnTo>
                </a:path>
              </a:pathLst>
            </a:custGeom>
            <a:noFill/>
            <a:ln w="254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986" name="Google Shape;1986;p50"/>
            <p:cNvCxnSpPr/>
            <p:nvPr/>
          </p:nvCxnSpPr>
          <p:spPr>
            <a:xfrm>
              <a:off x="3385" y="2640"/>
              <a:ext cx="157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987" name="Google Shape;1987;p50"/>
            <p:cNvSpPr/>
            <p:nvPr/>
          </p:nvSpPr>
          <p:spPr>
            <a:xfrm>
              <a:off x="3882" y="2594"/>
              <a:ext cx="334" cy="2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  D$</a:t>
              </a:r>
              <a:endParaRPr/>
            </a:p>
          </p:txBody>
        </p:sp>
        <p:grpSp>
          <p:nvGrpSpPr>
            <p:cNvPr id="1988" name="Google Shape;1988;p50"/>
            <p:cNvGrpSpPr/>
            <p:nvPr/>
          </p:nvGrpSpPr>
          <p:grpSpPr>
            <a:xfrm>
              <a:off x="3933" y="2592"/>
              <a:ext cx="325" cy="289"/>
              <a:chOff x="3933" y="2592"/>
              <a:chExt cx="325" cy="289"/>
            </a:xfrm>
          </p:grpSpPr>
          <p:sp>
            <p:nvSpPr>
              <p:cNvPr id="1989" name="Google Shape;1989;p50"/>
              <p:cNvSpPr/>
              <p:nvPr/>
            </p:nvSpPr>
            <p:spPr>
              <a:xfrm>
                <a:off x="3933" y="2592"/>
                <a:ext cx="162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9259" y="0"/>
                    </a:moveTo>
                    <a:lnTo>
                      <a:pt x="0" y="0"/>
                    </a:lnTo>
                    <a:lnTo>
                      <a:pt x="0" y="119584"/>
                    </a:lnTo>
                    <a:lnTo>
                      <a:pt x="119259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0" name="Google Shape;1990;p50"/>
              <p:cNvSpPr/>
              <p:nvPr/>
            </p:nvSpPr>
            <p:spPr>
              <a:xfrm>
                <a:off x="4094" y="2592"/>
                <a:ext cx="164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119268" y="0"/>
                    </a:lnTo>
                    <a:lnTo>
                      <a:pt x="119268" y="119584"/>
                    </a:lnTo>
                    <a:lnTo>
                      <a:pt x="0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91" name="Google Shape;1991;p50"/>
            <p:cNvSpPr/>
            <p:nvPr/>
          </p:nvSpPr>
          <p:spPr>
            <a:xfrm>
              <a:off x="4374" y="2594"/>
              <a:ext cx="327" cy="2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Reg</a:t>
              </a:r>
              <a:endParaRPr/>
            </a:p>
          </p:txBody>
        </p:sp>
        <p:grpSp>
          <p:nvGrpSpPr>
            <p:cNvPr id="1992" name="Google Shape;1992;p50"/>
            <p:cNvGrpSpPr/>
            <p:nvPr/>
          </p:nvGrpSpPr>
          <p:grpSpPr>
            <a:xfrm>
              <a:off x="4401" y="2592"/>
              <a:ext cx="284" cy="289"/>
              <a:chOff x="4401" y="2592"/>
              <a:chExt cx="284" cy="289"/>
            </a:xfrm>
          </p:grpSpPr>
          <p:sp>
            <p:nvSpPr>
              <p:cNvPr id="1993" name="Google Shape;1993;p50"/>
              <p:cNvSpPr/>
              <p:nvPr/>
            </p:nvSpPr>
            <p:spPr>
              <a:xfrm>
                <a:off x="4401" y="2592"/>
                <a:ext cx="142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9154" y="0"/>
                    </a:moveTo>
                    <a:lnTo>
                      <a:pt x="0" y="0"/>
                    </a:lnTo>
                    <a:lnTo>
                      <a:pt x="0" y="119584"/>
                    </a:lnTo>
                    <a:lnTo>
                      <a:pt x="119154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4" name="Google Shape;1994;p50"/>
              <p:cNvSpPr/>
              <p:nvPr/>
            </p:nvSpPr>
            <p:spPr>
              <a:xfrm>
                <a:off x="4542" y="2592"/>
                <a:ext cx="143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119160" y="0"/>
                    </a:lnTo>
                    <a:lnTo>
                      <a:pt x="119160" y="119584"/>
                    </a:lnTo>
                    <a:lnTo>
                      <a:pt x="0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995" name="Google Shape;1995;p50"/>
            <p:cNvCxnSpPr/>
            <p:nvPr/>
          </p:nvCxnSpPr>
          <p:spPr>
            <a:xfrm>
              <a:off x="4254" y="2736"/>
              <a:ext cx="139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96" name="Google Shape;1996;p50"/>
            <p:cNvCxnSpPr/>
            <p:nvPr/>
          </p:nvCxnSpPr>
          <p:spPr>
            <a:xfrm>
              <a:off x="3770" y="2736"/>
              <a:ext cx="155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997" name="Google Shape;1997;p50"/>
            <p:cNvSpPr/>
            <p:nvPr/>
          </p:nvSpPr>
          <p:spPr>
            <a:xfrm>
              <a:off x="3891" y="2736"/>
              <a:ext cx="431" cy="19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19378"/>
                  </a:lnTo>
                  <a:lnTo>
                    <a:pt x="108863" y="119378"/>
                  </a:lnTo>
                  <a:lnTo>
                    <a:pt x="108863" y="39792"/>
                  </a:lnTo>
                  <a:lnTo>
                    <a:pt x="119721" y="0"/>
                  </a:lnTo>
                </a:path>
              </a:pathLst>
            </a:custGeom>
            <a:noFill/>
            <a:ln w="254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998" name="Google Shape;1998;p50"/>
            <p:cNvCxnSpPr/>
            <p:nvPr/>
          </p:nvCxnSpPr>
          <p:spPr>
            <a:xfrm>
              <a:off x="3385" y="2832"/>
              <a:ext cx="157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999" name="Google Shape;1999;p50"/>
            <p:cNvSpPr/>
            <p:nvPr/>
          </p:nvSpPr>
          <p:spPr>
            <a:xfrm>
              <a:off x="3478" y="2731"/>
              <a:ext cx="337" cy="27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43597"/>
                  </a:moveTo>
                  <a:lnTo>
                    <a:pt x="0" y="119568"/>
                  </a:lnTo>
                  <a:lnTo>
                    <a:pt x="104688" y="119568"/>
                  </a:lnTo>
                  <a:lnTo>
                    <a:pt x="104688" y="38848"/>
                  </a:lnTo>
                  <a:lnTo>
                    <a:pt x="119643" y="0"/>
                  </a:lnTo>
                </a:path>
              </a:pathLst>
            </a:custGeom>
            <a:noFill/>
            <a:ln w="254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00" name="Google Shape;2000;p50"/>
            <p:cNvGrpSpPr/>
            <p:nvPr/>
          </p:nvGrpSpPr>
          <p:grpSpPr>
            <a:xfrm>
              <a:off x="3032" y="2944"/>
              <a:ext cx="2096" cy="513"/>
              <a:chOff x="3032" y="2944"/>
              <a:chExt cx="2096" cy="513"/>
            </a:xfrm>
          </p:grpSpPr>
          <p:grpSp>
            <p:nvGrpSpPr>
              <p:cNvPr id="2001" name="Google Shape;2001;p50"/>
              <p:cNvGrpSpPr/>
              <p:nvPr/>
            </p:nvGrpSpPr>
            <p:grpSpPr>
              <a:xfrm>
                <a:off x="3965" y="2944"/>
                <a:ext cx="225" cy="481"/>
                <a:chOff x="3965" y="2944"/>
                <a:chExt cx="225" cy="481"/>
              </a:xfrm>
            </p:grpSpPr>
            <p:sp>
              <p:nvSpPr>
                <p:cNvPr id="2002" name="Google Shape;2002;p50"/>
                <p:cNvSpPr/>
                <p:nvPr/>
              </p:nvSpPr>
              <p:spPr>
                <a:xfrm>
                  <a:off x="3977" y="2944"/>
                  <a:ext cx="213" cy="4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79833"/>
                      </a:moveTo>
                      <a:lnTo>
                        <a:pt x="40000" y="59875"/>
                      </a:lnTo>
                      <a:lnTo>
                        <a:pt x="0" y="39916"/>
                      </a:lnTo>
                      <a:lnTo>
                        <a:pt x="0" y="0"/>
                      </a:lnTo>
                      <a:lnTo>
                        <a:pt x="119436" y="39916"/>
                      </a:lnTo>
                      <a:lnTo>
                        <a:pt x="119436" y="79833"/>
                      </a:lnTo>
                      <a:lnTo>
                        <a:pt x="0" y="119750"/>
                      </a:lnTo>
                      <a:lnTo>
                        <a:pt x="0" y="79833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03" name="Google Shape;2003;p50"/>
                <p:cNvSpPr/>
                <p:nvPr/>
              </p:nvSpPr>
              <p:spPr>
                <a:xfrm rot="5400000">
                  <a:off x="3878" y="3066"/>
                  <a:ext cx="384" cy="2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0475" tIns="44450" rIns="90475" bIns="4445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 b="1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ALU</a:t>
                  </a:r>
                  <a:endParaRPr/>
                </a:p>
              </p:txBody>
            </p:sp>
          </p:grpSp>
          <p:grpSp>
            <p:nvGrpSpPr>
              <p:cNvPr id="2004" name="Google Shape;2004;p50"/>
              <p:cNvGrpSpPr/>
              <p:nvPr/>
            </p:nvGrpSpPr>
            <p:grpSpPr>
              <a:xfrm>
                <a:off x="3032" y="3040"/>
                <a:ext cx="359" cy="289"/>
                <a:chOff x="3032" y="3040"/>
                <a:chExt cx="359" cy="289"/>
              </a:xfrm>
            </p:grpSpPr>
            <p:sp>
              <p:nvSpPr>
                <p:cNvPr id="2005" name="Google Shape;2005;p50"/>
                <p:cNvSpPr/>
                <p:nvPr/>
              </p:nvSpPr>
              <p:spPr>
                <a:xfrm>
                  <a:off x="3032" y="3042"/>
                  <a:ext cx="292" cy="2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0475" tIns="44450" rIns="90475" bIns="4445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 b="1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  I$</a:t>
                  </a:r>
                  <a:endParaRPr/>
                </a:p>
              </p:txBody>
            </p:sp>
            <p:grpSp>
              <p:nvGrpSpPr>
                <p:cNvPr id="2006" name="Google Shape;2006;p50"/>
                <p:cNvGrpSpPr/>
                <p:nvPr/>
              </p:nvGrpSpPr>
              <p:grpSpPr>
                <a:xfrm>
                  <a:off x="3051" y="3040"/>
                  <a:ext cx="340" cy="289"/>
                  <a:chOff x="3051" y="3040"/>
                  <a:chExt cx="340" cy="289"/>
                </a:xfrm>
              </p:grpSpPr>
              <p:sp>
                <p:nvSpPr>
                  <p:cNvPr id="2007" name="Google Shape;2007;p50"/>
                  <p:cNvSpPr/>
                  <p:nvPr/>
                </p:nvSpPr>
                <p:spPr>
                  <a:xfrm>
                    <a:off x="3051" y="3040"/>
                    <a:ext cx="170" cy="2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000" h="120000" extrusionOk="0">
                        <a:moveTo>
                          <a:pt x="119294" y="0"/>
                        </a:moveTo>
                        <a:lnTo>
                          <a:pt x="0" y="0"/>
                        </a:lnTo>
                        <a:lnTo>
                          <a:pt x="0" y="119584"/>
                        </a:lnTo>
                        <a:lnTo>
                          <a:pt x="119294" y="119584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08" name="Google Shape;2008;p50"/>
                  <p:cNvSpPr/>
                  <p:nvPr/>
                </p:nvSpPr>
                <p:spPr>
                  <a:xfrm>
                    <a:off x="3220" y="3040"/>
                    <a:ext cx="171" cy="2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000" h="120000" extrusionOk="0">
                        <a:moveTo>
                          <a:pt x="0" y="0"/>
                        </a:moveTo>
                        <a:lnTo>
                          <a:pt x="119298" y="0"/>
                        </a:lnTo>
                        <a:lnTo>
                          <a:pt x="119298" y="119584"/>
                        </a:lnTo>
                        <a:lnTo>
                          <a:pt x="0" y="119584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2009" name="Google Shape;2009;p50"/>
              <p:cNvSpPr/>
              <p:nvPr/>
            </p:nvSpPr>
            <p:spPr>
              <a:xfrm>
                <a:off x="3492" y="3047"/>
                <a:ext cx="327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Reg</a:t>
                </a:r>
                <a:endParaRPr/>
              </a:p>
            </p:txBody>
          </p:sp>
          <p:grpSp>
            <p:nvGrpSpPr>
              <p:cNvPr id="2010" name="Google Shape;2010;p50"/>
              <p:cNvGrpSpPr/>
              <p:nvPr/>
            </p:nvGrpSpPr>
            <p:grpSpPr>
              <a:xfrm>
                <a:off x="3511" y="3040"/>
                <a:ext cx="296" cy="289"/>
                <a:chOff x="3511" y="3040"/>
                <a:chExt cx="296" cy="289"/>
              </a:xfrm>
            </p:grpSpPr>
            <p:sp>
              <p:nvSpPr>
                <p:cNvPr id="2011" name="Google Shape;2011;p50"/>
                <p:cNvSpPr/>
                <p:nvPr/>
              </p:nvSpPr>
              <p:spPr>
                <a:xfrm>
                  <a:off x="3511" y="3040"/>
                  <a:ext cx="149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119194" y="0"/>
                      </a:moveTo>
                      <a:lnTo>
                        <a:pt x="0" y="0"/>
                      </a:lnTo>
                      <a:lnTo>
                        <a:pt x="0" y="119584"/>
                      </a:lnTo>
                      <a:lnTo>
                        <a:pt x="119194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12" name="Google Shape;2012;p50"/>
                <p:cNvSpPr/>
                <p:nvPr/>
              </p:nvSpPr>
              <p:spPr>
                <a:xfrm>
                  <a:off x="3659" y="3040"/>
                  <a:ext cx="148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lnTo>
                        <a:pt x="119189" y="0"/>
                      </a:lnTo>
                      <a:lnTo>
                        <a:pt x="119189" y="119584"/>
                      </a:lnTo>
                      <a:lnTo>
                        <a:pt x="0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2013" name="Google Shape;2013;p50"/>
              <p:cNvCxnSpPr/>
              <p:nvPr/>
            </p:nvCxnSpPr>
            <p:spPr>
              <a:xfrm>
                <a:off x="3396" y="3184"/>
                <a:ext cx="96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014" name="Google Shape;2014;p50"/>
              <p:cNvSpPr/>
              <p:nvPr/>
            </p:nvSpPr>
            <p:spPr>
              <a:xfrm>
                <a:off x="3458" y="3088"/>
                <a:ext cx="48" cy="9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118762"/>
                    </a:moveTo>
                    <a:lnTo>
                      <a:pt x="0" y="0"/>
                    </a:lnTo>
                    <a:lnTo>
                      <a:pt x="117500" y="0"/>
                    </a:lnTo>
                    <a:lnTo>
                      <a:pt x="117500" y="0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015" name="Google Shape;2015;p50"/>
              <p:cNvCxnSpPr/>
              <p:nvPr/>
            </p:nvCxnSpPr>
            <p:spPr>
              <a:xfrm>
                <a:off x="3812" y="3088"/>
                <a:ext cx="157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016" name="Google Shape;2016;p50"/>
              <p:cNvSpPr/>
              <p:nvPr/>
            </p:nvSpPr>
            <p:spPr>
              <a:xfrm>
                <a:off x="4309" y="3042"/>
                <a:ext cx="334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  D$</a:t>
                </a:r>
                <a:endParaRPr/>
              </a:p>
            </p:txBody>
          </p:sp>
          <p:grpSp>
            <p:nvGrpSpPr>
              <p:cNvPr id="2017" name="Google Shape;2017;p50"/>
              <p:cNvGrpSpPr/>
              <p:nvPr/>
            </p:nvGrpSpPr>
            <p:grpSpPr>
              <a:xfrm>
                <a:off x="4360" y="3040"/>
                <a:ext cx="325" cy="289"/>
                <a:chOff x="4360" y="3040"/>
                <a:chExt cx="325" cy="289"/>
              </a:xfrm>
            </p:grpSpPr>
            <p:sp>
              <p:nvSpPr>
                <p:cNvPr id="2018" name="Google Shape;2018;p50"/>
                <p:cNvSpPr/>
                <p:nvPr/>
              </p:nvSpPr>
              <p:spPr>
                <a:xfrm>
                  <a:off x="4360" y="3040"/>
                  <a:ext cx="162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119259" y="0"/>
                      </a:moveTo>
                      <a:lnTo>
                        <a:pt x="0" y="0"/>
                      </a:lnTo>
                      <a:lnTo>
                        <a:pt x="0" y="119584"/>
                      </a:lnTo>
                      <a:lnTo>
                        <a:pt x="119259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19" name="Google Shape;2019;p50"/>
                <p:cNvSpPr/>
                <p:nvPr/>
              </p:nvSpPr>
              <p:spPr>
                <a:xfrm>
                  <a:off x="4521" y="3040"/>
                  <a:ext cx="164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lnTo>
                        <a:pt x="119268" y="0"/>
                      </a:lnTo>
                      <a:lnTo>
                        <a:pt x="119268" y="119584"/>
                      </a:lnTo>
                      <a:lnTo>
                        <a:pt x="0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020" name="Google Shape;2020;p50"/>
              <p:cNvSpPr/>
              <p:nvPr/>
            </p:nvSpPr>
            <p:spPr>
              <a:xfrm>
                <a:off x="4801" y="3042"/>
                <a:ext cx="327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Reg</a:t>
                </a:r>
                <a:endParaRPr/>
              </a:p>
            </p:txBody>
          </p:sp>
          <p:grpSp>
            <p:nvGrpSpPr>
              <p:cNvPr id="2021" name="Google Shape;2021;p50"/>
              <p:cNvGrpSpPr/>
              <p:nvPr/>
            </p:nvGrpSpPr>
            <p:grpSpPr>
              <a:xfrm>
                <a:off x="4828" y="3040"/>
                <a:ext cx="284" cy="289"/>
                <a:chOff x="4828" y="3040"/>
                <a:chExt cx="284" cy="289"/>
              </a:xfrm>
            </p:grpSpPr>
            <p:sp>
              <p:nvSpPr>
                <p:cNvPr id="2022" name="Google Shape;2022;p50"/>
                <p:cNvSpPr/>
                <p:nvPr/>
              </p:nvSpPr>
              <p:spPr>
                <a:xfrm>
                  <a:off x="4828" y="3040"/>
                  <a:ext cx="142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119154" y="0"/>
                      </a:moveTo>
                      <a:lnTo>
                        <a:pt x="0" y="0"/>
                      </a:lnTo>
                      <a:lnTo>
                        <a:pt x="0" y="119584"/>
                      </a:lnTo>
                      <a:lnTo>
                        <a:pt x="119154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23" name="Google Shape;2023;p50"/>
                <p:cNvSpPr/>
                <p:nvPr/>
              </p:nvSpPr>
              <p:spPr>
                <a:xfrm>
                  <a:off x="4969" y="3040"/>
                  <a:ext cx="143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lnTo>
                        <a:pt x="119160" y="0"/>
                      </a:lnTo>
                      <a:lnTo>
                        <a:pt x="119160" y="119584"/>
                      </a:lnTo>
                      <a:lnTo>
                        <a:pt x="0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2024" name="Google Shape;2024;p50"/>
              <p:cNvCxnSpPr/>
              <p:nvPr/>
            </p:nvCxnSpPr>
            <p:spPr>
              <a:xfrm>
                <a:off x="4681" y="3184"/>
                <a:ext cx="139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25" name="Google Shape;2025;p50"/>
              <p:cNvCxnSpPr/>
              <p:nvPr/>
            </p:nvCxnSpPr>
            <p:spPr>
              <a:xfrm>
                <a:off x="4197" y="3184"/>
                <a:ext cx="155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026" name="Google Shape;2026;p50"/>
              <p:cNvSpPr/>
              <p:nvPr/>
            </p:nvSpPr>
            <p:spPr>
              <a:xfrm>
                <a:off x="4318" y="3184"/>
                <a:ext cx="431" cy="19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0" y="119378"/>
                    </a:lnTo>
                    <a:lnTo>
                      <a:pt x="108863" y="119378"/>
                    </a:lnTo>
                    <a:lnTo>
                      <a:pt x="108863" y="39792"/>
                    </a:lnTo>
                    <a:lnTo>
                      <a:pt x="119721" y="0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027" name="Google Shape;2027;p50"/>
              <p:cNvCxnSpPr/>
              <p:nvPr/>
            </p:nvCxnSpPr>
            <p:spPr>
              <a:xfrm>
                <a:off x="3812" y="3280"/>
                <a:ext cx="157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028" name="Google Shape;2028;p50"/>
              <p:cNvSpPr/>
              <p:nvPr/>
            </p:nvSpPr>
            <p:spPr>
              <a:xfrm>
                <a:off x="3905" y="3179"/>
                <a:ext cx="337" cy="278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43597"/>
                    </a:moveTo>
                    <a:lnTo>
                      <a:pt x="0" y="119568"/>
                    </a:lnTo>
                    <a:lnTo>
                      <a:pt x="104688" y="119568"/>
                    </a:lnTo>
                    <a:lnTo>
                      <a:pt x="104688" y="38848"/>
                    </a:lnTo>
                    <a:lnTo>
                      <a:pt x="119643" y="0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29" name="Google Shape;2029;p50"/>
            <p:cNvSpPr/>
            <p:nvPr/>
          </p:nvSpPr>
          <p:spPr>
            <a:xfrm>
              <a:off x="214" y="1075"/>
              <a:ext cx="291" cy="24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/>
            </a:p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endParaRPr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</a:t>
              </a:r>
              <a:endParaRPr/>
            </a:p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endParaRPr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endParaRPr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0" name="Google Shape;2030;p50"/>
            <p:cNvSpPr/>
            <p:nvPr/>
          </p:nvSpPr>
          <p:spPr>
            <a:xfrm>
              <a:off x="1867" y="758"/>
              <a:ext cx="2168" cy="3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Time (clock cycles)</a:t>
              </a:r>
              <a:endParaRPr/>
            </a:p>
          </p:txBody>
        </p:sp>
      </p:grpSp>
      <p:cxnSp>
        <p:nvCxnSpPr>
          <p:cNvPr id="2031" name="Google Shape;2031;p50"/>
          <p:cNvCxnSpPr/>
          <p:nvPr/>
        </p:nvCxnSpPr>
        <p:spPr>
          <a:xfrm>
            <a:off x="4200526" y="3018948"/>
            <a:ext cx="207962" cy="1904207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32" name="Google Shape;2032;p50"/>
          <p:cNvSpPr txBox="1"/>
          <p:nvPr/>
        </p:nvSpPr>
        <p:spPr>
          <a:xfrm>
            <a:off x="7177088" y="2800668"/>
            <a:ext cx="1737360" cy="110799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TWO bubbles required per branch!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8" name="Google Shape;2038;p5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3. Control Hazard: Branching</a:t>
            </a:r>
            <a:endParaRPr sz="44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9" name="Google Shape;2039;p51"/>
          <p:cNvSpPr txBox="1">
            <a:spLocks noGrp="1"/>
          </p:cNvSpPr>
          <p:nvPr>
            <p:ph type="body" idx="1"/>
          </p:nvPr>
        </p:nvSpPr>
        <p:spPr>
          <a:xfrm>
            <a:off x="457200" y="1600199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 #1:  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</a:t>
            </a:r>
            <a:r>
              <a:rPr lang="en-US" sz="3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special branch comparator 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ID stage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soon as instruction is decoded, immediately make a decision and set the new value of the PC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Benefit: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Branch decision made in 2</a:t>
            </a:r>
            <a:r>
              <a:rPr lang="en-US" sz="28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nd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stage, so only one </a:t>
            </a:r>
            <a:r>
              <a:rPr lang="en-US" sz="2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nop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needed instead of two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Side Note: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This means that branches are idle in EX, MEM, and WB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0" name="Google Shape;2040;p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7/13/2016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1" name="Google Shape;2041;p5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Su16 - Lecture 13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2" name="Google Shape;2042;p5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37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" name="Google Shape;2048;p5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Improved Branch Stall</a:t>
            </a:r>
            <a:endParaRPr sz="44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9" name="Google Shape;2049;p5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7/13/2016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0" name="Google Shape;2050;p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Su16 - Lecture 13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1" name="Google Shape;2051;p5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38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2" name="Google Shape;2052;p52"/>
          <p:cNvSpPr/>
          <p:nvPr/>
        </p:nvSpPr>
        <p:spPr>
          <a:xfrm>
            <a:off x="457200" y="1371599"/>
            <a:ext cx="822960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is comparison result available?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53" name="Google Shape;2053;p52"/>
          <p:cNvGrpSpPr/>
          <p:nvPr/>
        </p:nvGrpSpPr>
        <p:grpSpPr>
          <a:xfrm>
            <a:off x="530225" y="2011680"/>
            <a:ext cx="7800975" cy="4398963"/>
            <a:chOff x="214" y="758"/>
            <a:chExt cx="4914" cy="2771"/>
          </a:xfrm>
        </p:grpSpPr>
        <p:grpSp>
          <p:nvGrpSpPr>
            <p:cNvPr id="2054" name="Google Shape;2054;p52"/>
            <p:cNvGrpSpPr/>
            <p:nvPr/>
          </p:nvGrpSpPr>
          <p:grpSpPr>
            <a:xfrm>
              <a:off x="2624" y="1200"/>
              <a:ext cx="340" cy="289"/>
              <a:chOff x="2624" y="1200"/>
              <a:chExt cx="340" cy="289"/>
            </a:xfrm>
          </p:grpSpPr>
          <p:sp>
            <p:nvSpPr>
              <p:cNvPr id="2055" name="Google Shape;2055;p52"/>
              <p:cNvSpPr/>
              <p:nvPr/>
            </p:nvSpPr>
            <p:spPr>
              <a:xfrm>
                <a:off x="2624" y="1200"/>
                <a:ext cx="170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9294" y="0"/>
                    </a:moveTo>
                    <a:lnTo>
                      <a:pt x="0" y="0"/>
                    </a:lnTo>
                    <a:lnTo>
                      <a:pt x="0" y="119584"/>
                    </a:lnTo>
                    <a:lnTo>
                      <a:pt x="119294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6" name="Google Shape;2056;p52"/>
              <p:cNvSpPr/>
              <p:nvPr/>
            </p:nvSpPr>
            <p:spPr>
              <a:xfrm>
                <a:off x="2793" y="1200"/>
                <a:ext cx="171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119298" y="0"/>
                    </a:lnTo>
                    <a:lnTo>
                      <a:pt x="119298" y="119584"/>
                    </a:lnTo>
                    <a:lnTo>
                      <a:pt x="0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57" name="Google Shape;2057;p52"/>
            <p:cNvGrpSpPr/>
            <p:nvPr/>
          </p:nvGrpSpPr>
          <p:grpSpPr>
            <a:xfrm>
              <a:off x="2624" y="2592"/>
              <a:ext cx="340" cy="289"/>
              <a:chOff x="2624" y="2592"/>
              <a:chExt cx="340" cy="289"/>
            </a:xfrm>
          </p:grpSpPr>
          <p:sp>
            <p:nvSpPr>
              <p:cNvPr id="2058" name="Google Shape;2058;p52"/>
              <p:cNvSpPr/>
              <p:nvPr/>
            </p:nvSpPr>
            <p:spPr>
              <a:xfrm>
                <a:off x="2624" y="2592"/>
                <a:ext cx="170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9294" y="0"/>
                    </a:moveTo>
                    <a:lnTo>
                      <a:pt x="0" y="0"/>
                    </a:lnTo>
                    <a:lnTo>
                      <a:pt x="0" y="119584"/>
                    </a:lnTo>
                    <a:lnTo>
                      <a:pt x="119294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9" name="Google Shape;2059;p52"/>
              <p:cNvSpPr/>
              <p:nvPr/>
            </p:nvSpPr>
            <p:spPr>
              <a:xfrm>
                <a:off x="2793" y="2592"/>
                <a:ext cx="171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119298" y="0"/>
                    </a:lnTo>
                    <a:lnTo>
                      <a:pt x="119298" y="119584"/>
                    </a:lnTo>
                    <a:lnTo>
                      <a:pt x="0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60" name="Google Shape;2060;p52"/>
            <p:cNvSpPr/>
            <p:nvPr/>
          </p:nvSpPr>
          <p:spPr>
            <a:xfrm>
              <a:off x="2605" y="2594"/>
              <a:ext cx="292" cy="2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  I$</a:t>
              </a:r>
              <a:endParaRPr/>
            </a:p>
          </p:txBody>
        </p:sp>
        <p:cxnSp>
          <p:nvCxnSpPr>
            <p:cNvPr id="2061" name="Google Shape;2061;p52"/>
            <p:cNvCxnSpPr/>
            <p:nvPr/>
          </p:nvCxnSpPr>
          <p:spPr>
            <a:xfrm>
              <a:off x="584" y="1224"/>
              <a:ext cx="0" cy="2032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062" name="Google Shape;2062;p52"/>
            <p:cNvCxnSpPr/>
            <p:nvPr/>
          </p:nvCxnSpPr>
          <p:spPr>
            <a:xfrm>
              <a:off x="984" y="1075"/>
              <a:ext cx="3976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063" name="Google Shape;2063;p52"/>
            <p:cNvSpPr/>
            <p:nvPr/>
          </p:nvSpPr>
          <p:spPr>
            <a:xfrm>
              <a:off x="579" y="1302"/>
              <a:ext cx="518" cy="3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beq</a:t>
              </a:r>
              <a:endParaRPr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4" name="Google Shape;2064;p52"/>
            <p:cNvSpPr/>
            <p:nvPr/>
          </p:nvSpPr>
          <p:spPr>
            <a:xfrm>
              <a:off x="563" y="1718"/>
              <a:ext cx="786" cy="3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Instr 1</a:t>
              </a:r>
              <a:endParaRPr/>
            </a:p>
          </p:txBody>
        </p:sp>
        <p:sp>
          <p:nvSpPr>
            <p:cNvPr id="2065" name="Google Shape;2065;p52"/>
            <p:cNvSpPr/>
            <p:nvPr/>
          </p:nvSpPr>
          <p:spPr>
            <a:xfrm>
              <a:off x="555" y="2182"/>
              <a:ext cx="786" cy="3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Instr 2</a:t>
              </a:r>
              <a:endParaRPr/>
            </a:p>
          </p:txBody>
        </p:sp>
        <p:sp>
          <p:nvSpPr>
            <p:cNvPr id="2066" name="Google Shape;2066;p52"/>
            <p:cNvSpPr/>
            <p:nvPr/>
          </p:nvSpPr>
          <p:spPr>
            <a:xfrm>
              <a:off x="560" y="2612"/>
              <a:ext cx="786" cy="3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Instr 3</a:t>
              </a:r>
              <a:endParaRPr/>
            </a:p>
          </p:txBody>
        </p:sp>
        <p:sp>
          <p:nvSpPr>
            <p:cNvPr id="2067" name="Google Shape;2067;p52"/>
            <p:cNvSpPr/>
            <p:nvPr/>
          </p:nvSpPr>
          <p:spPr>
            <a:xfrm>
              <a:off x="587" y="3067"/>
              <a:ext cx="786" cy="3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Instr 4</a:t>
              </a:r>
              <a:endParaRPr/>
            </a:p>
          </p:txBody>
        </p:sp>
        <p:cxnSp>
          <p:nvCxnSpPr>
            <p:cNvPr id="2068" name="Google Shape;2068;p52"/>
            <p:cNvCxnSpPr/>
            <p:nvPr/>
          </p:nvCxnSpPr>
          <p:spPr>
            <a:xfrm>
              <a:off x="1728" y="1133"/>
              <a:ext cx="0" cy="2362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2069" name="Google Shape;2069;p52"/>
            <p:cNvCxnSpPr/>
            <p:nvPr/>
          </p:nvCxnSpPr>
          <p:spPr>
            <a:xfrm>
              <a:off x="2160" y="1133"/>
              <a:ext cx="0" cy="2362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2070" name="Google Shape;2070;p52"/>
            <p:cNvCxnSpPr/>
            <p:nvPr/>
          </p:nvCxnSpPr>
          <p:spPr>
            <a:xfrm>
              <a:off x="2592" y="1133"/>
              <a:ext cx="0" cy="2362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2071" name="Google Shape;2071;p52"/>
            <p:cNvCxnSpPr/>
            <p:nvPr/>
          </p:nvCxnSpPr>
          <p:spPr>
            <a:xfrm>
              <a:off x="3024" y="1133"/>
              <a:ext cx="0" cy="2362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2072" name="Google Shape;2072;p52"/>
            <p:cNvCxnSpPr/>
            <p:nvPr/>
          </p:nvCxnSpPr>
          <p:spPr>
            <a:xfrm>
              <a:off x="3456" y="1133"/>
              <a:ext cx="0" cy="2362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2073" name="Google Shape;2073;p52"/>
            <p:cNvCxnSpPr/>
            <p:nvPr/>
          </p:nvCxnSpPr>
          <p:spPr>
            <a:xfrm>
              <a:off x="3888" y="1133"/>
              <a:ext cx="0" cy="2362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2074" name="Google Shape;2074;p52"/>
            <p:cNvCxnSpPr/>
            <p:nvPr/>
          </p:nvCxnSpPr>
          <p:spPr>
            <a:xfrm>
              <a:off x="4320" y="1133"/>
              <a:ext cx="0" cy="2362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2075" name="Google Shape;2075;p52"/>
            <p:cNvCxnSpPr/>
            <p:nvPr/>
          </p:nvCxnSpPr>
          <p:spPr>
            <a:xfrm>
              <a:off x="4752" y="1133"/>
              <a:ext cx="0" cy="2362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</p:cxnSp>
        <p:grpSp>
          <p:nvGrpSpPr>
            <p:cNvPr id="2076" name="Google Shape;2076;p52"/>
            <p:cNvGrpSpPr/>
            <p:nvPr/>
          </p:nvGrpSpPr>
          <p:grpSpPr>
            <a:xfrm>
              <a:off x="2257" y="1152"/>
              <a:ext cx="225" cy="481"/>
              <a:chOff x="2257" y="1152"/>
              <a:chExt cx="225" cy="481"/>
            </a:xfrm>
          </p:grpSpPr>
          <p:sp>
            <p:nvSpPr>
              <p:cNvPr id="2077" name="Google Shape;2077;p52"/>
              <p:cNvSpPr/>
              <p:nvPr/>
            </p:nvSpPr>
            <p:spPr>
              <a:xfrm>
                <a:off x="2269" y="1152"/>
                <a:ext cx="213" cy="481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79833"/>
                    </a:moveTo>
                    <a:lnTo>
                      <a:pt x="40000" y="59875"/>
                    </a:lnTo>
                    <a:lnTo>
                      <a:pt x="0" y="39916"/>
                    </a:lnTo>
                    <a:lnTo>
                      <a:pt x="0" y="0"/>
                    </a:lnTo>
                    <a:lnTo>
                      <a:pt x="119436" y="39916"/>
                    </a:lnTo>
                    <a:lnTo>
                      <a:pt x="119436" y="79833"/>
                    </a:lnTo>
                    <a:lnTo>
                      <a:pt x="0" y="119750"/>
                    </a:lnTo>
                    <a:lnTo>
                      <a:pt x="0" y="79833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8" name="Google Shape;2078;p52"/>
              <p:cNvSpPr/>
              <p:nvPr/>
            </p:nvSpPr>
            <p:spPr>
              <a:xfrm rot="5400000">
                <a:off x="2170" y="1274"/>
                <a:ext cx="384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ALU</a:t>
                </a:r>
                <a:endParaRPr/>
              </a:p>
            </p:txBody>
          </p:sp>
        </p:grpSp>
        <p:grpSp>
          <p:nvGrpSpPr>
            <p:cNvPr id="2079" name="Google Shape;2079;p52"/>
            <p:cNvGrpSpPr/>
            <p:nvPr/>
          </p:nvGrpSpPr>
          <p:grpSpPr>
            <a:xfrm>
              <a:off x="1324" y="1248"/>
              <a:ext cx="359" cy="289"/>
              <a:chOff x="1324" y="1248"/>
              <a:chExt cx="359" cy="289"/>
            </a:xfrm>
          </p:grpSpPr>
          <p:sp>
            <p:nvSpPr>
              <p:cNvPr id="2080" name="Google Shape;2080;p52"/>
              <p:cNvSpPr/>
              <p:nvPr/>
            </p:nvSpPr>
            <p:spPr>
              <a:xfrm>
                <a:off x="1324" y="1250"/>
                <a:ext cx="292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  I$</a:t>
                </a:r>
                <a:endParaRPr/>
              </a:p>
            </p:txBody>
          </p:sp>
          <p:grpSp>
            <p:nvGrpSpPr>
              <p:cNvPr id="2081" name="Google Shape;2081;p52"/>
              <p:cNvGrpSpPr/>
              <p:nvPr/>
            </p:nvGrpSpPr>
            <p:grpSpPr>
              <a:xfrm>
                <a:off x="1343" y="1248"/>
                <a:ext cx="340" cy="289"/>
                <a:chOff x="1343" y="1248"/>
                <a:chExt cx="340" cy="289"/>
              </a:xfrm>
            </p:grpSpPr>
            <p:sp>
              <p:nvSpPr>
                <p:cNvPr id="2082" name="Google Shape;2082;p52"/>
                <p:cNvSpPr/>
                <p:nvPr/>
              </p:nvSpPr>
              <p:spPr>
                <a:xfrm>
                  <a:off x="1343" y="1248"/>
                  <a:ext cx="170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119294" y="0"/>
                      </a:moveTo>
                      <a:lnTo>
                        <a:pt x="0" y="0"/>
                      </a:lnTo>
                      <a:lnTo>
                        <a:pt x="0" y="119584"/>
                      </a:lnTo>
                      <a:lnTo>
                        <a:pt x="119294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83" name="Google Shape;2083;p52"/>
                <p:cNvSpPr/>
                <p:nvPr/>
              </p:nvSpPr>
              <p:spPr>
                <a:xfrm>
                  <a:off x="1512" y="1248"/>
                  <a:ext cx="171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lnTo>
                        <a:pt x="119298" y="0"/>
                      </a:lnTo>
                      <a:lnTo>
                        <a:pt x="119298" y="119584"/>
                      </a:lnTo>
                      <a:lnTo>
                        <a:pt x="0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084" name="Google Shape;2084;p52"/>
            <p:cNvSpPr/>
            <p:nvPr/>
          </p:nvSpPr>
          <p:spPr>
            <a:xfrm>
              <a:off x="1784" y="1255"/>
              <a:ext cx="327" cy="2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Reg</a:t>
              </a:r>
              <a:endParaRPr/>
            </a:p>
          </p:txBody>
        </p:sp>
        <p:grpSp>
          <p:nvGrpSpPr>
            <p:cNvPr id="2085" name="Google Shape;2085;p52"/>
            <p:cNvGrpSpPr/>
            <p:nvPr/>
          </p:nvGrpSpPr>
          <p:grpSpPr>
            <a:xfrm>
              <a:off x="1803" y="1248"/>
              <a:ext cx="296" cy="289"/>
              <a:chOff x="1803" y="1248"/>
              <a:chExt cx="296" cy="289"/>
            </a:xfrm>
          </p:grpSpPr>
          <p:sp>
            <p:nvSpPr>
              <p:cNvPr id="2086" name="Google Shape;2086;p52"/>
              <p:cNvSpPr/>
              <p:nvPr/>
            </p:nvSpPr>
            <p:spPr>
              <a:xfrm>
                <a:off x="1803" y="1248"/>
                <a:ext cx="149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9194" y="0"/>
                    </a:moveTo>
                    <a:lnTo>
                      <a:pt x="0" y="0"/>
                    </a:lnTo>
                    <a:lnTo>
                      <a:pt x="0" y="119584"/>
                    </a:lnTo>
                    <a:lnTo>
                      <a:pt x="119194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7" name="Google Shape;2087;p52"/>
              <p:cNvSpPr/>
              <p:nvPr/>
            </p:nvSpPr>
            <p:spPr>
              <a:xfrm>
                <a:off x="1951" y="1248"/>
                <a:ext cx="148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119189" y="0"/>
                    </a:lnTo>
                    <a:lnTo>
                      <a:pt x="119189" y="119584"/>
                    </a:lnTo>
                    <a:lnTo>
                      <a:pt x="0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2088" name="Google Shape;2088;p52"/>
            <p:cNvCxnSpPr/>
            <p:nvPr/>
          </p:nvCxnSpPr>
          <p:spPr>
            <a:xfrm>
              <a:off x="1688" y="1392"/>
              <a:ext cx="96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089" name="Google Shape;2089;p52"/>
            <p:cNvSpPr/>
            <p:nvPr/>
          </p:nvSpPr>
          <p:spPr>
            <a:xfrm>
              <a:off x="1750" y="1296"/>
              <a:ext cx="48" cy="9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8762"/>
                  </a:moveTo>
                  <a:lnTo>
                    <a:pt x="0" y="0"/>
                  </a:lnTo>
                  <a:lnTo>
                    <a:pt x="117500" y="0"/>
                  </a:lnTo>
                  <a:lnTo>
                    <a:pt x="117500" y="0"/>
                  </a:lnTo>
                </a:path>
              </a:pathLst>
            </a:custGeom>
            <a:noFill/>
            <a:ln w="254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90" name="Google Shape;2090;p52"/>
            <p:cNvCxnSpPr/>
            <p:nvPr/>
          </p:nvCxnSpPr>
          <p:spPr>
            <a:xfrm>
              <a:off x="2104" y="1296"/>
              <a:ext cx="157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091" name="Google Shape;2091;p52"/>
            <p:cNvSpPr/>
            <p:nvPr/>
          </p:nvSpPr>
          <p:spPr>
            <a:xfrm>
              <a:off x="2601" y="1250"/>
              <a:ext cx="334" cy="2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  D$</a:t>
              </a:r>
              <a:endParaRPr/>
            </a:p>
          </p:txBody>
        </p:sp>
        <p:sp>
          <p:nvSpPr>
            <p:cNvPr id="2092" name="Google Shape;2092;p52"/>
            <p:cNvSpPr/>
            <p:nvPr/>
          </p:nvSpPr>
          <p:spPr>
            <a:xfrm>
              <a:off x="3093" y="1250"/>
              <a:ext cx="327" cy="2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Reg</a:t>
              </a:r>
              <a:endParaRPr/>
            </a:p>
          </p:txBody>
        </p:sp>
        <p:grpSp>
          <p:nvGrpSpPr>
            <p:cNvPr id="2093" name="Google Shape;2093;p52"/>
            <p:cNvGrpSpPr/>
            <p:nvPr/>
          </p:nvGrpSpPr>
          <p:grpSpPr>
            <a:xfrm>
              <a:off x="3120" y="1248"/>
              <a:ext cx="284" cy="289"/>
              <a:chOff x="3120" y="1248"/>
              <a:chExt cx="284" cy="289"/>
            </a:xfrm>
          </p:grpSpPr>
          <p:sp>
            <p:nvSpPr>
              <p:cNvPr id="2094" name="Google Shape;2094;p52"/>
              <p:cNvSpPr/>
              <p:nvPr/>
            </p:nvSpPr>
            <p:spPr>
              <a:xfrm>
                <a:off x="3120" y="1248"/>
                <a:ext cx="142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9154" y="0"/>
                    </a:moveTo>
                    <a:lnTo>
                      <a:pt x="0" y="0"/>
                    </a:lnTo>
                    <a:lnTo>
                      <a:pt x="0" y="119584"/>
                    </a:lnTo>
                    <a:lnTo>
                      <a:pt x="119154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5" name="Google Shape;2095;p52"/>
              <p:cNvSpPr/>
              <p:nvPr/>
            </p:nvSpPr>
            <p:spPr>
              <a:xfrm>
                <a:off x="3261" y="1248"/>
                <a:ext cx="143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119160" y="0"/>
                    </a:lnTo>
                    <a:lnTo>
                      <a:pt x="119160" y="119584"/>
                    </a:lnTo>
                    <a:lnTo>
                      <a:pt x="0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2096" name="Google Shape;2096;p52"/>
            <p:cNvCxnSpPr/>
            <p:nvPr/>
          </p:nvCxnSpPr>
          <p:spPr>
            <a:xfrm>
              <a:off x="2973" y="1392"/>
              <a:ext cx="139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97" name="Google Shape;2097;p52"/>
            <p:cNvCxnSpPr/>
            <p:nvPr/>
          </p:nvCxnSpPr>
          <p:spPr>
            <a:xfrm>
              <a:off x="2489" y="1392"/>
              <a:ext cx="155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098" name="Google Shape;2098;p52"/>
            <p:cNvSpPr/>
            <p:nvPr/>
          </p:nvSpPr>
          <p:spPr>
            <a:xfrm>
              <a:off x="2610" y="1392"/>
              <a:ext cx="431" cy="19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19378"/>
                  </a:lnTo>
                  <a:lnTo>
                    <a:pt x="108863" y="119378"/>
                  </a:lnTo>
                  <a:lnTo>
                    <a:pt x="108863" y="39792"/>
                  </a:lnTo>
                  <a:lnTo>
                    <a:pt x="119721" y="0"/>
                  </a:lnTo>
                </a:path>
              </a:pathLst>
            </a:custGeom>
            <a:noFill/>
            <a:ln w="254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99" name="Google Shape;2099;p52"/>
            <p:cNvCxnSpPr/>
            <p:nvPr/>
          </p:nvCxnSpPr>
          <p:spPr>
            <a:xfrm>
              <a:off x="2104" y="1488"/>
              <a:ext cx="157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100" name="Google Shape;2100;p52"/>
            <p:cNvSpPr/>
            <p:nvPr/>
          </p:nvSpPr>
          <p:spPr>
            <a:xfrm>
              <a:off x="2197" y="1387"/>
              <a:ext cx="337" cy="27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43597"/>
                  </a:moveTo>
                  <a:lnTo>
                    <a:pt x="0" y="119568"/>
                  </a:lnTo>
                  <a:lnTo>
                    <a:pt x="104688" y="119568"/>
                  </a:lnTo>
                  <a:lnTo>
                    <a:pt x="104688" y="38848"/>
                  </a:lnTo>
                  <a:lnTo>
                    <a:pt x="119643" y="0"/>
                  </a:lnTo>
                </a:path>
              </a:pathLst>
            </a:custGeom>
            <a:noFill/>
            <a:ln w="254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01" name="Google Shape;2101;p52"/>
            <p:cNvGrpSpPr/>
            <p:nvPr/>
          </p:nvGrpSpPr>
          <p:grpSpPr>
            <a:xfrm>
              <a:off x="1751" y="1600"/>
              <a:ext cx="2096" cy="513"/>
              <a:chOff x="1751" y="1600"/>
              <a:chExt cx="2096" cy="513"/>
            </a:xfrm>
          </p:grpSpPr>
          <p:grpSp>
            <p:nvGrpSpPr>
              <p:cNvPr id="2102" name="Google Shape;2102;p52"/>
              <p:cNvGrpSpPr/>
              <p:nvPr/>
            </p:nvGrpSpPr>
            <p:grpSpPr>
              <a:xfrm>
                <a:off x="2684" y="1600"/>
                <a:ext cx="225" cy="481"/>
                <a:chOff x="2684" y="1600"/>
                <a:chExt cx="225" cy="481"/>
              </a:xfrm>
            </p:grpSpPr>
            <p:sp>
              <p:nvSpPr>
                <p:cNvPr id="2103" name="Google Shape;2103;p52"/>
                <p:cNvSpPr/>
                <p:nvPr/>
              </p:nvSpPr>
              <p:spPr>
                <a:xfrm>
                  <a:off x="2696" y="1600"/>
                  <a:ext cx="213" cy="4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79833"/>
                      </a:moveTo>
                      <a:lnTo>
                        <a:pt x="40000" y="59875"/>
                      </a:lnTo>
                      <a:lnTo>
                        <a:pt x="0" y="39916"/>
                      </a:lnTo>
                      <a:lnTo>
                        <a:pt x="0" y="0"/>
                      </a:lnTo>
                      <a:lnTo>
                        <a:pt x="119436" y="39916"/>
                      </a:lnTo>
                      <a:lnTo>
                        <a:pt x="119436" y="79833"/>
                      </a:lnTo>
                      <a:lnTo>
                        <a:pt x="0" y="119750"/>
                      </a:lnTo>
                      <a:lnTo>
                        <a:pt x="0" y="79833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04" name="Google Shape;2104;p52"/>
                <p:cNvSpPr/>
                <p:nvPr/>
              </p:nvSpPr>
              <p:spPr>
                <a:xfrm rot="5400000">
                  <a:off x="2597" y="1722"/>
                  <a:ext cx="384" cy="2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0475" tIns="44450" rIns="90475" bIns="4445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 b="1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ALU</a:t>
                  </a:r>
                  <a:endParaRPr/>
                </a:p>
              </p:txBody>
            </p:sp>
          </p:grpSp>
          <p:grpSp>
            <p:nvGrpSpPr>
              <p:cNvPr id="2105" name="Google Shape;2105;p52"/>
              <p:cNvGrpSpPr/>
              <p:nvPr/>
            </p:nvGrpSpPr>
            <p:grpSpPr>
              <a:xfrm>
                <a:off x="1751" y="1696"/>
                <a:ext cx="359" cy="289"/>
                <a:chOff x="1751" y="1696"/>
                <a:chExt cx="359" cy="289"/>
              </a:xfrm>
            </p:grpSpPr>
            <p:sp>
              <p:nvSpPr>
                <p:cNvPr id="2106" name="Google Shape;2106;p52"/>
                <p:cNvSpPr/>
                <p:nvPr/>
              </p:nvSpPr>
              <p:spPr>
                <a:xfrm>
                  <a:off x="1751" y="1698"/>
                  <a:ext cx="292" cy="2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0475" tIns="44450" rIns="90475" bIns="4445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 b="1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  I$</a:t>
                  </a:r>
                  <a:endParaRPr/>
                </a:p>
              </p:txBody>
            </p:sp>
            <p:grpSp>
              <p:nvGrpSpPr>
                <p:cNvPr id="2107" name="Google Shape;2107;p52"/>
                <p:cNvGrpSpPr/>
                <p:nvPr/>
              </p:nvGrpSpPr>
              <p:grpSpPr>
                <a:xfrm>
                  <a:off x="1770" y="1696"/>
                  <a:ext cx="340" cy="289"/>
                  <a:chOff x="1770" y="1696"/>
                  <a:chExt cx="340" cy="289"/>
                </a:xfrm>
              </p:grpSpPr>
              <p:sp>
                <p:nvSpPr>
                  <p:cNvPr id="2108" name="Google Shape;2108;p52"/>
                  <p:cNvSpPr/>
                  <p:nvPr/>
                </p:nvSpPr>
                <p:spPr>
                  <a:xfrm>
                    <a:off x="1770" y="1696"/>
                    <a:ext cx="170" cy="2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000" h="120000" extrusionOk="0">
                        <a:moveTo>
                          <a:pt x="119294" y="0"/>
                        </a:moveTo>
                        <a:lnTo>
                          <a:pt x="0" y="0"/>
                        </a:lnTo>
                        <a:lnTo>
                          <a:pt x="0" y="119584"/>
                        </a:lnTo>
                        <a:lnTo>
                          <a:pt x="119294" y="119584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09" name="Google Shape;2109;p52"/>
                  <p:cNvSpPr/>
                  <p:nvPr/>
                </p:nvSpPr>
                <p:spPr>
                  <a:xfrm>
                    <a:off x="1939" y="1696"/>
                    <a:ext cx="171" cy="2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000" h="120000" extrusionOk="0">
                        <a:moveTo>
                          <a:pt x="0" y="0"/>
                        </a:moveTo>
                        <a:lnTo>
                          <a:pt x="119298" y="0"/>
                        </a:lnTo>
                        <a:lnTo>
                          <a:pt x="119298" y="119584"/>
                        </a:lnTo>
                        <a:lnTo>
                          <a:pt x="0" y="119584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2110" name="Google Shape;2110;p52"/>
              <p:cNvSpPr/>
              <p:nvPr/>
            </p:nvSpPr>
            <p:spPr>
              <a:xfrm>
                <a:off x="2211" y="1703"/>
                <a:ext cx="327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Reg</a:t>
                </a:r>
                <a:endParaRPr/>
              </a:p>
            </p:txBody>
          </p:sp>
          <p:grpSp>
            <p:nvGrpSpPr>
              <p:cNvPr id="2111" name="Google Shape;2111;p52"/>
              <p:cNvGrpSpPr/>
              <p:nvPr/>
            </p:nvGrpSpPr>
            <p:grpSpPr>
              <a:xfrm>
                <a:off x="2230" y="1696"/>
                <a:ext cx="296" cy="289"/>
                <a:chOff x="2230" y="1696"/>
                <a:chExt cx="296" cy="289"/>
              </a:xfrm>
            </p:grpSpPr>
            <p:sp>
              <p:nvSpPr>
                <p:cNvPr id="2112" name="Google Shape;2112;p52"/>
                <p:cNvSpPr/>
                <p:nvPr/>
              </p:nvSpPr>
              <p:spPr>
                <a:xfrm>
                  <a:off x="2230" y="1696"/>
                  <a:ext cx="149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119194" y="0"/>
                      </a:moveTo>
                      <a:lnTo>
                        <a:pt x="0" y="0"/>
                      </a:lnTo>
                      <a:lnTo>
                        <a:pt x="0" y="119584"/>
                      </a:lnTo>
                      <a:lnTo>
                        <a:pt x="119194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13" name="Google Shape;2113;p52"/>
                <p:cNvSpPr/>
                <p:nvPr/>
              </p:nvSpPr>
              <p:spPr>
                <a:xfrm>
                  <a:off x="2378" y="1696"/>
                  <a:ext cx="148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lnTo>
                        <a:pt x="119189" y="0"/>
                      </a:lnTo>
                      <a:lnTo>
                        <a:pt x="119189" y="119584"/>
                      </a:lnTo>
                      <a:lnTo>
                        <a:pt x="0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2114" name="Google Shape;2114;p52"/>
              <p:cNvCxnSpPr/>
              <p:nvPr/>
            </p:nvCxnSpPr>
            <p:spPr>
              <a:xfrm>
                <a:off x="2115" y="1840"/>
                <a:ext cx="96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115" name="Google Shape;2115;p52"/>
              <p:cNvSpPr/>
              <p:nvPr/>
            </p:nvSpPr>
            <p:spPr>
              <a:xfrm>
                <a:off x="2177" y="1744"/>
                <a:ext cx="48" cy="9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118762"/>
                    </a:moveTo>
                    <a:lnTo>
                      <a:pt x="0" y="0"/>
                    </a:lnTo>
                    <a:lnTo>
                      <a:pt x="117500" y="0"/>
                    </a:lnTo>
                    <a:lnTo>
                      <a:pt x="117500" y="0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116" name="Google Shape;2116;p52"/>
              <p:cNvCxnSpPr/>
              <p:nvPr/>
            </p:nvCxnSpPr>
            <p:spPr>
              <a:xfrm>
                <a:off x="2531" y="1744"/>
                <a:ext cx="157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117" name="Google Shape;2117;p52"/>
              <p:cNvSpPr/>
              <p:nvPr/>
            </p:nvSpPr>
            <p:spPr>
              <a:xfrm>
                <a:off x="3028" y="1698"/>
                <a:ext cx="334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  D$</a:t>
                </a:r>
                <a:endParaRPr/>
              </a:p>
            </p:txBody>
          </p:sp>
          <p:grpSp>
            <p:nvGrpSpPr>
              <p:cNvPr id="2118" name="Google Shape;2118;p52"/>
              <p:cNvGrpSpPr/>
              <p:nvPr/>
            </p:nvGrpSpPr>
            <p:grpSpPr>
              <a:xfrm>
                <a:off x="3079" y="1696"/>
                <a:ext cx="325" cy="289"/>
                <a:chOff x="3079" y="1696"/>
                <a:chExt cx="325" cy="289"/>
              </a:xfrm>
            </p:grpSpPr>
            <p:sp>
              <p:nvSpPr>
                <p:cNvPr id="2119" name="Google Shape;2119;p52"/>
                <p:cNvSpPr/>
                <p:nvPr/>
              </p:nvSpPr>
              <p:spPr>
                <a:xfrm>
                  <a:off x="3079" y="1696"/>
                  <a:ext cx="162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119259" y="0"/>
                      </a:moveTo>
                      <a:lnTo>
                        <a:pt x="0" y="0"/>
                      </a:lnTo>
                      <a:lnTo>
                        <a:pt x="0" y="119584"/>
                      </a:lnTo>
                      <a:lnTo>
                        <a:pt x="119259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0" name="Google Shape;2120;p52"/>
                <p:cNvSpPr/>
                <p:nvPr/>
              </p:nvSpPr>
              <p:spPr>
                <a:xfrm>
                  <a:off x="3240" y="1696"/>
                  <a:ext cx="164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lnTo>
                        <a:pt x="119268" y="0"/>
                      </a:lnTo>
                      <a:lnTo>
                        <a:pt x="119268" y="119584"/>
                      </a:lnTo>
                      <a:lnTo>
                        <a:pt x="0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121" name="Google Shape;2121;p52"/>
              <p:cNvSpPr/>
              <p:nvPr/>
            </p:nvSpPr>
            <p:spPr>
              <a:xfrm>
                <a:off x="3520" y="1698"/>
                <a:ext cx="327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Reg</a:t>
                </a:r>
                <a:endParaRPr/>
              </a:p>
            </p:txBody>
          </p:sp>
          <p:grpSp>
            <p:nvGrpSpPr>
              <p:cNvPr id="2122" name="Google Shape;2122;p52"/>
              <p:cNvGrpSpPr/>
              <p:nvPr/>
            </p:nvGrpSpPr>
            <p:grpSpPr>
              <a:xfrm>
                <a:off x="3547" y="1696"/>
                <a:ext cx="284" cy="289"/>
                <a:chOff x="3547" y="1696"/>
                <a:chExt cx="284" cy="289"/>
              </a:xfrm>
            </p:grpSpPr>
            <p:sp>
              <p:nvSpPr>
                <p:cNvPr id="2123" name="Google Shape;2123;p52"/>
                <p:cNvSpPr/>
                <p:nvPr/>
              </p:nvSpPr>
              <p:spPr>
                <a:xfrm>
                  <a:off x="3547" y="1696"/>
                  <a:ext cx="142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119154" y="0"/>
                      </a:moveTo>
                      <a:lnTo>
                        <a:pt x="0" y="0"/>
                      </a:lnTo>
                      <a:lnTo>
                        <a:pt x="0" y="119584"/>
                      </a:lnTo>
                      <a:lnTo>
                        <a:pt x="119154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4" name="Google Shape;2124;p52"/>
                <p:cNvSpPr/>
                <p:nvPr/>
              </p:nvSpPr>
              <p:spPr>
                <a:xfrm>
                  <a:off x="3688" y="1696"/>
                  <a:ext cx="143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lnTo>
                        <a:pt x="119160" y="0"/>
                      </a:lnTo>
                      <a:lnTo>
                        <a:pt x="119160" y="119584"/>
                      </a:lnTo>
                      <a:lnTo>
                        <a:pt x="0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2125" name="Google Shape;2125;p52"/>
              <p:cNvCxnSpPr/>
              <p:nvPr/>
            </p:nvCxnSpPr>
            <p:spPr>
              <a:xfrm>
                <a:off x="3400" y="1840"/>
                <a:ext cx="139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126" name="Google Shape;2126;p52"/>
              <p:cNvCxnSpPr/>
              <p:nvPr/>
            </p:nvCxnSpPr>
            <p:spPr>
              <a:xfrm>
                <a:off x="2916" y="1840"/>
                <a:ext cx="155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127" name="Google Shape;2127;p52"/>
              <p:cNvSpPr/>
              <p:nvPr/>
            </p:nvSpPr>
            <p:spPr>
              <a:xfrm>
                <a:off x="3037" y="1840"/>
                <a:ext cx="431" cy="19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0" y="119378"/>
                    </a:lnTo>
                    <a:lnTo>
                      <a:pt x="108863" y="119378"/>
                    </a:lnTo>
                    <a:lnTo>
                      <a:pt x="108863" y="39792"/>
                    </a:lnTo>
                    <a:lnTo>
                      <a:pt x="119721" y="0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128" name="Google Shape;2128;p52"/>
              <p:cNvCxnSpPr/>
              <p:nvPr/>
            </p:nvCxnSpPr>
            <p:spPr>
              <a:xfrm>
                <a:off x="2531" y="1936"/>
                <a:ext cx="157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129" name="Google Shape;2129;p52"/>
              <p:cNvSpPr/>
              <p:nvPr/>
            </p:nvSpPr>
            <p:spPr>
              <a:xfrm>
                <a:off x="2624" y="1835"/>
                <a:ext cx="337" cy="278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43597"/>
                    </a:moveTo>
                    <a:lnTo>
                      <a:pt x="0" y="119568"/>
                    </a:lnTo>
                    <a:lnTo>
                      <a:pt x="104688" y="119568"/>
                    </a:lnTo>
                    <a:lnTo>
                      <a:pt x="104688" y="38848"/>
                    </a:lnTo>
                    <a:lnTo>
                      <a:pt x="119643" y="0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30" name="Google Shape;2130;p52"/>
            <p:cNvGrpSpPr/>
            <p:nvPr/>
          </p:nvGrpSpPr>
          <p:grpSpPr>
            <a:xfrm>
              <a:off x="2178" y="2048"/>
              <a:ext cx="2096" cy="513"/>
              <a:chOff x="2178" y="2048"/>
              <a:chExt cx="2096" cy="513"/>
            </a:xfrm>
          </p:grpSpPr>
          <p:grpSp>
            <p:nvGrpSpPr>
              <p:cNvPr id="2131" name="Google Shape;2131;p52"/>
              <p:cNvGrpSpPr/>
              <p:nvPr/>
            </p:nvGrpSpPr>
            <p:grpSpPr>
              <a:xfrm>
                <a:off x="3111" y="2048"/>
                <a:ext cx="225" cy="481"/>
                <a:chOff x="3111" y="2048"/>
                <a:chExt cx="225" cy="481"/>
              </a:xfrm>
            </p:grpSpPr>
            <p:sp>
              <p:nvSpPr>
                <p:cNvPr id="2132" name="Google Shape;2132;p52"/>
                <p:cNvSpPr/>
                <p:nvPr/>
              </p:nvSpPr>
              <p:spPr>
                <a:xfrm>
                  <a:off x="3123" y="2048"/>
                  <a:ext cx="213" cy="4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79833"/>
                      </a:moveTo>
                      <a:lnTo>
                        <a:pt x="40000" y="59875"/>
                      </a:lnTo>
                      <a:lnTo>
                        <a:pt x="0" y="39916"/>
                      </a:lnTo>
                      <a:lnTo>
                        <a:pt x="0" y="0"/>
                      </a:lnTo>
                      <a:lnTo>
                        <a:pt x="119436" y="39916"/>
                      </a:lnTo>
                      <a:lnTo>
                        <a:pt x="119436" y="79833"/>
                      </a:lnTo>
                      <a:lnTo>
                        <a:pt x="0" y="119750"/>
                      </a:lnTo>
                      <a:lnTo>
                        <a:pt x="0" y="79833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3" name="Google Shape;2133;p52"/>
                <p:cNvSpPr/>
                <p:nvPr/>
              </p:nvSpPr>
              <p:spPr>
                <a:xfrm rot="5400000">
                  <a:off x="3024" y="2170"/>
                  <a:ext cx="384" cy="2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0475" tIns="44450" rIns="90475" bIns="4445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 b="1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ALU</a:t>
                  </a:r>
                  <a:endParaRPr/>
                </a:p>
              </p:txBody>
            </p:sp>
          </p:grpSp>
          <p:grpSp>
            <p:nvGrpSpPr>
              <p:cNvPr id="2134" name="Google Shape;2134;p52"/>
              <p:cNvGrpSpPr/>
              <p:nvPr/>
            </p:nvGrpSpPr>
            <p:grpSpPr>
              <a:xfrm>
                <a:off x="2178" y="2144"/>
                <a:ext cx="359" cy="289"/>
                <a:chOff x="2178" y="2144"/>
                <a:chExt cx="359" cy="289"/>
              </a:xfrm>
            </p:grpSpPr>
            <p:sp>
              <p:nvSpPr>
                <p:cNvPr id="2135" name="Google Shape;2135;p52"/>
                <p:cNvSpPr/>
                <p:nvPr/>
              </p:nvSpPr>
              <p:spPr>
                <a:xfrm>
                  <a:off x="2178" y="2146"/>
                  <a:ext cx="292" cy="2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0475" tIns="44450" rIns="90475" bIns="4445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 b="1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  I$</a:t>
                  </a:r>
                  <a:endParaRPr/>
                </a:p>
              </p:txBody>
            </p:sp>
            <p:grpSp>
              <p:nvGrpSpPr>
                <p:cNvPr id="2136" name="Google Shape;2136;p52"/>
                <p:cNvGrpSpPr/>
                <p:nvPr/>
              </p:nvGrpSpPr>
              <p:grpSpPr>
                <a:xfrm>
                  <a:off x="2197" y="2144"/>
                  <a:ext cx="340" cy="289"/>
                  <a:chOff x="2197" y="2144"/>
                  <a:chExt cx="340" cy="289"/>
                </a:xfrm>
              </p:grpSpPr>
              <p:sp>
                <p:nvSpPr>
                  <p:cNvPr id="2137" name="Google Shape;2137;p52"/>
                  <p:cNvSpPr/>
                  <p:nvPr/>
                </p:nvSpPr>
                <p:spPr>
                  <a:xfrm>
                    <a:off x="2197" y="2144"/>
                    <a:ext cx="170" cy="2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000" h="120000" extrusionOk="0">
                        <a:moveTo>
                          <a:pt x="119294" y="0"/>
                        </a:moveTo>
                        <a:lnTo>
                          <a:pt x="0" y="0"/>
                        </a:lnTo>
                        <a:lnTo>
                          <a:pt x="0" y="119584"/>
                        </a:lnTo>
                        <a:lnTo>
                          <a:pt x="119294" y="119584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38" name="Google Shape;2138;p52"/>
                  <p:cNvSpPr/>
                  <p:nvPr/>
                </p:nvSpPr>
                <p:spPr>
                  <a:xfrm>
                    <a:off x="2366" y="2144"/>
                    <a:ext cx="171" cy="2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000" h="120000" extrusionOk="0">
                        <a:moveTo>
                          <a:pt x="0" y="0"/>
                        </a:moveTo>
                        <a:lnTo>
                          <a:pt x="119298" y="0"/>
                        </a:lnTo>
                        <a:lnTo>
                          <a:pt x="119298" y="119584"/>
                        </a:lnTo>
                        <a:lnTo>
                          <a:pt x="0" y="119584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2139" name="Google Shape;2139;p52"/>
              <p:cNvSpPr/>
              <p:nvPr/>
            </p:nvSpPr>
            <p:spPr>
              <a:xfrm>
                <a:off x="2638" y="2151"/>
                <a:ext cx="327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Reg</a:t>
                </a:r>
                <a:endParaRPr/>
              </a:p>
            </p:txBody>
          </p:sp>
          <p:grpSp>
            <p:nvGrpSpPr>
              <p:cNvPr id="2140" name="Google Shape;2140;p52"/>
              <p:cNvGrpSpPr/>
              <p:nvPr/>
            </p:nvGrpSpPr>
            <p:grpSpPr>
              <a:xfrm>
                <a:off x="2657" y="2144"/>
                <a:ext cx="296" cy="289"/>
                <a:chOff x="2657" y="2144"/>
                <a:chExt cx="296" cy="289"/>
              </a:xfrm>
            </p:grpSpPr>
            <p:sp>
              <p:nvSpPr>
                <p:cNvPr id="2141" name="Google Shape;2141;p52"/>
                <p:cNvSpPr/>
                <p:nvPr/>
              </p:nvSpPr>
              <p:spPr>
                <a:xfrm>
                  <a:off x="2657" y="2144"/>
                  <a:ext cx="149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119194" y="0"/>
                      </a:moveTo>
                      <a:lnTo>
                        <a:pt x="0" y="0"/>
                      </a:lnTo>
                      <a:lnTo>
                        <a:pt x="0" y="119584"/>
                      </a:lnTo>
                      <a:lnTo>
                        <a:pt x="119194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2" name="Google Shape;2142;p52"/>
                <p:cNvSpPr/>
                <p:nvPr/>
              </p:nvSpPr>
              <p:spPr>
                <a:xfrm>
                  <a:off x="2805" y="2144"/>
                  <a:ext cx="148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lnTo>
                        <a:pt x="119189" y="0"/>
                      </a:lnTo>
                      <a:lnTo>
                        <a:pt x="119189" y="119584"/>
                      </a:lnTo>
                      <a:lnTo>
                        <a:pt x="0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2143" name="Google Shape;2143;p52"/>
              <p:cNvCxnSpPr/>
              <p:nvPr/>
            </p:nvCxnSpPr>
            <p:spPr>
              <a:xfrm>
                <a:off x="2542" y="2288"/>
                <a:ext cx="96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144" name="Google Shape;2144;p52"/>
              <p:cNvSpPr/>
              <p:nvPr/>
            </p:nvSpPr>
            <p:spPr>
              <a:xfrm>
                <a:off x="2604" y="2192"/>
                <a:ext cx="48" cy="9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118762"/>
                    </a:moveTo>
                    <a:lnTo>
                      <a:pt x="0" y="0"/>
                    </a:lnTo>
                    <a:lnTo>
                      <a:pt x="117500" y="0"/>
                    </a:lnTo>
                    <a:lnTo>
                      <a:pt x="117500" y="0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145" name="Google Shape;2145;p52"/>
              <p:cNvCxnSpPr/>
              <p:nvPr/>
            </p:nvCxnSpPr>
            <p:spPr>
              <a:xfrm>
                <a:off x="2958" y="2192"/>
                <a:ext cx="157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146" name="Google Shape;2146;p52"/>
              <p:cNvSpPr/>
              <p:nvPr/>
            </p:nvSpPr>
            <p:spPr>
              <a:xfrm>
                <a:off x="3455" y="2146"/>
                <a:ext cx="334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  D$</a:t>
                </a:r>
                <a:endParaRPr/>
              </a:p>
            </p:txBody>
          </p:sp>
          <p:grpSp>
            <p:nvGrpSpPr>
              <p:cNvPr id="2147" name="Google Shape;2147;p52"/>
              <p:cNvGrpSpPr/>
              <p:nvPr/>
            </p:nvGrpSpPr>
            <p:grpSpPr>
              <a:xfrm>
                <a:off x="3506" y="2144"/>
                <a:ext cx="325" cy="289"/>
                <a:chOff x="3506" y="2144"/>
                <a:chExt cx="325" cy="289"/>
              </a:xfrm>
            </p:grpSpPr>
            <p:sp>
              <p:nvSpPr>
                <p:cNvPr id="2148" name="Google Shape;2148;p52"/>
                <p:cNvSpPr/>
                <p:nvPr/>
              </p:nvSpPr>
              <p:spPr>
                <a:xfrm>
                  <a:off x="3506" y="2144"/>
                  <a:ext cx="162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119259" y="0"/>
                      </a:moveTo>
                      <a:lnTo>
                        <a:pt x="0" y="0"/>
                      </a:lnTo>
                      <a:lnTo>
                        <a:pt x="0" y="119584"/>
                      </a:lnTo>
                      <a:lnTo>
                        <a:pt x="119259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52"/>
                <p:cNvSpPr/>
                <p:nvPr/>
              </p:nvSpPr>
              <p:spPr>
                <a:xfrm>
                  <a:off x="3667" y="2144"/>
                  <a:ext cx="164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lnTo>
                        <a:pt x="119268" y="0"/>
                      </a:lnTo>
                      <a:lnTo>
                        <a:pt x="119268" y="119584"/>
                      </a:lnTo>
                      <a:lnTo>
                        <a:pt x="0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150" name="Google Shape;2150;p52"/>
              <p:cNvSpPr/>
              <p:nvPr/>
            </p:nvSpPr>
            <p:spPr>
              <a:xfrm>
                <a:off x="3947" y="2146"/>
                <a:ext cx="327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Reg</a:t>
                </a:r>
                <a:endParaRPr/>
              </a:p>
            </p:txBody>
          </p:sp>
          <p:grpSp>
            <p:nvGrpSpPr>
              <p:cNvPr id="2151" name="Google Shape;2151;p52"/>
              <p:cNvGrpSpPr/>
              <p:nvPr/>
            </p:nvGrpSpPr>
            <p:grpSpPr>
              <a:xfrm>
                <a:off x="3974" y="2144"/>
                <a:ext cx="284" cy="289"/>
                <a:chOff x="3974" y="2144"/>
                <a:chExt cx="284" cy="289"/>
              </a:xfrm>
            </p:grpSpPr>
            <p:sp>
              <p:nvSpPr>
                <p:cNvPr id="2152" name="Google Shape;2152;p52"/>
                <p:cNvSpPr/>
                <p:nvPr/>
              </p:nvSpPr>
              <p:spPr>
                <a:xfrm>
                  <a:off x="3974" y="2144"/>
                  <a:ext cx="142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119154" y="0"/>
                      </a:moveTo>
                      <a:lnTo>
                        <a:pt x="0" y="0"/>
                      </a:lnTo>
                      <a:lnTo>
                        <a:pt x="0" y="119584"/>
                      </a:lnTo>
                      <a:lnTo>
                        <a:pt x="119154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52"/>
                <p:cNvSpPr/>
                <p:nvPr/>
              </p:nvSpPr>
              <p:spPr>
                <a:xfrm>
                  <a:off x="4115" y="2144"/>
                  <a:ext cx="143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lnTo>
                        <a:pt x="119160" y="0"/>
                      </a:lnTo>
                      <a:lnTo>
                        <a:pt x="119160" y="119584"/>
                      </a:lnTo>
                      <a:lnTo>
                        <a:pt x="0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2154" name="Google Shape;2154;p52"/>
              <p:cNvCxnSpPr/>
              <p:nvPr/>
            </p:nvCxnSpPr>
            <p:spPr>
              <a:xfrm>
                <a:off x="3827" y="2288"/>
                <a:ext cx="139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155" name="Google Shape;2155;p52"/>
              <p:cNvCxnSpPr/>
              <p:nvPr/>
            </p:nvCxnSpPr>
            <p:spPr>
              <a:xfrm>
                <a:off x="3343" y="2288"/>
                <a:ext cx="155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156" name="Google Shape;2156;p52"/>
              <p:cNvSpPr/>
              <p:nvPr/>
            </p:nvSpPr>
            <p:spPr>
              <a:xfrm>
                <a:off x="3464" y="2288"/>
                <a:ext cx="431" cy="19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0" y="119378"/>
                    </a:lnTo>
                    <a:lnTo>
                      <a:pt x="108863" y="119378"/>
                    </a:lnTo>
                    <a:lnTo>
                      <a:pt x="108863" y="39792"/>
                    </a:lnTo>
                    <a:lnTo>
                      <a:pt x="119721" y="0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157" name="Google Shape;2157;p52"/>
              <p:cNvCxnSpPr/>
              <p:nvPr/>
            </p:nvCxnSpPr>
            <p:spPr>
              <a:xfrm>
                <a:off x="2958" y="2384"/>
                <a:ext cx="157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158" name="Google Shape;2158;p52"/>
              <p:cNvSpPr/>
              <p:nvPr/>
            </p:nvSpPr>
            <p:spPr>
              <a:xfrm>
                <a:off x="3051" y="2283"/>
                <a:ext cx="337" cy="278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43597"/>
                    </a:moveTo>
                    <a:lnTo>
                      <a:pt x="0" y="119568"/>
                    </a:lnTo>
                    <a:lnTo>
                      <a:pt x="104688" y="119568"/>
                    </a:lnTo>
                    <a:lnTo>
                      <a:pt x="104688" y="38848"/>
                    </a:lnTo>
                    <a:lnTo>
                      <a:pt x="119643" y="0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59" name="Google Shape;2159;p52"/>
            <p:cNvGrpSpPr/>
            <p:nvPr/>
          </p:nvGrpSpPr>
          <p:grpSpPr>
            <a:xfrm>
              <a:off x="3538" y="2496"/>
              <a:ext cx="225" cy="481"/>
              <a:chOff x="3538" y="2496"/>
              <a:chExt cx="225" cy="481"/>
            </a:xfrm>
          </p:grpSpPr>
          <p:sp>
            <p:nvSpPr>
              <p:cNvPr id="2160" name="Google Shape;2160;p52"/>
              <p:cNvSpPr/>
              <p:nvPr/>
            </p:nvSpPr>
            <p:spPr>
              <a:xfrm>
                <a:off x="3550" y="2496"/>
                <a:ext cx="213" cy="481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79833"/>
                    </a:moveTo>
                    <a:lnTo>
                      <a:pt x="40000" y="59875"/>
                    </a:lnTo>
                    <a:lnTo>
                      <a:pt x="0" y="39916"/>
                    </a:lnTo>
                    <a:lnTo>
                      <a:pt x="0" y="0"/>
                    </a:lnTo>
                    <a:lnTo>
                      <a:pt x="119436" y="39916"/>
                    </a:lnTo>
                    <a:lnTo>
                      <a:pt x="119436" y="79833"/>
                    </a:lnTo>
                    <a:lnTo>
                      <a:pt x="0" y="119750"/>
                    </a:lnTo>
                    <a:lnTo>
                      <a:pt x="0" y="79833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1" name="Google Shape;2161;p52"/>
              <p:cNvSpPr/>
              <p:nvPr/>
            </p:nvSpPr>
            <p:spPr>
              <a:xfrm rot="5400000">
                <a:off x="3451" y="2618"/>
                <a:ext cx="384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ALU</a:t>
                </a:r>
                <a:endParaRPr/>
              </a:p>
            </p:txBody>
          </p:sp>
        </p:grpSp>
        <p:sp>
          <p:nvSpPr>
            <p:cNvPr id="2162" name="Google Shape;2162;p52"/>
            <p:cNvSpPr/>
            <p:nvPr/>
          </p:nvSpPr>
          <p:spPr>
            <a:xfrm>
              <a:off x="3065" y="2599"/>
              <a:ext cx="327" cy="2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Reg</a:t>
              </a:r>
              <a:endParaRPr/>
            </a:p>
          </p:txBody>
        </p:sp>
        <p:grpSp>
          <p:nvGrpSpPr>
            <p:cNvPr id="2163" name="Google Shape;2163;p52"/>
            <p:cNvGrpSpPr/>
            <p:nvPr/>
          </p:nvGrpSpPr>
          <p:grpSpPr>
            <a:xfrm>
              <a:off x="3084" y="2592"/>
              <a:ext cx="296" cy="289"/>
              <a:chOff x="3084" y="2592"/>
              <a:chExt cx="296" cy="289"/>
            </a:xfrm>
          </p:grpSpPr>
          <p:sp>
            <p:nvSpPr>
              <p:cNvPr id="2164" name="Google Shape;2164;p52"/>
              <p:cNvSpPr/>
              <p:nvPr/>
            </p:nvSpPr>
            <p:spPr>
              <a:xfrm>
                <a:off x="3084" y="2592"/>
                <a:ext cx="149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9194" y="0"/>
                    </a:moveTo>
                    <a:lnTo>
                      <a:pt x="0" y="0"/>
                    </a:lnTo>
                    <a:lnTo>
                      <a:pt x="0" y="119584"/>
                    </a:lnTo>
                    <a:lnTo>
                      <a:pt x="119194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5" name="Google Shape;2165;p52"/>
              <p:cNvSpPr/>
              <p:nvPr/>
            </p:nvSpPr>
            <p:spPr>
              <a:xfrm>
                <a:off x="3232" y="2592"/>
                <a:ext cx="148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119189" y="0"/>
                    </a:lnTo>
                    <a:lnTo>
                      <a:pt x="119189" y="119584"/>
                    </a:lnTo>
                    <a:lnTo>
                      <a:pt x="0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2166" name="Google Shape;2166;p52"/>
            <p:cNvCxnSpPr/>
            <p:nvPr/>
          </p:nvCxnSpPr>
          <p:spPr>
            <a:xfrm>
              <a:off x="2969" y="2736"/>
              <a:ext cx="96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167" name="Google Shape;2167;p52"/>
            <p:cNvSpPr/>
            <p:nvPr/>
          </p:nvSpPr>
          <p:spPr>
            <a:xfrm>
              <a:off x="3031" y="2640"/>
              <a:ext cx="48" cy="9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8762"/>
                  </a:moveTo>
                  <a:lnTo>
                    <a:pt x="0" y="0"/>
                  </a:lnTo>
                  <a:lnTo>
                    <a:pt x="117500" y="0"/>
                  </a:lnTo>
                  <a:lnTo>
                    <a:pt x="117500" y="0"/>
                  </a:lnTo>
                </a:path>
              </a:pathLst>
            </a:custGeom>
            <a:noFill/>
            <a:ln w="254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68" name="Google Shape;2168;p52"/>
            <p:cNvCxnSpPr/>
            <p:nvPr/>
          </p:nvCxnSpPr>
          <p:spPr>
            <a:xfrm>
              <a:off x="3385" y="2640"/>
              <a:ext cx="157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169" name="Google Shape;2169;p52"/>
            <p:cNvSpPr/>
            <p:nvPr/>
          </p:nvSpPr>
          <p:spPr>
            <a:xfrm>
              <a:off x="3882" y="2594"/>
              <a:ext cx="334" cy="2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  D$</a:t>
              </a:r>
              <a:endParaRPr/>
            </a:p>
          </p:txBody>
        </p:sp>
        <p:grpSp>
          <p:nvGrpSpPr>
            <p:cNvPr id="2170" name="Google Shape;2170;p52"/>
            <p:cNvGrpSpPr/>
            <p:nvPr/>
          </p:nvGrpSpPr>
          <p:grpSpPr>
            <a:xfrm>
              <a:off x="3933" y="2592"/>
              <a:ext cx="325" cy="289"/>
              <a:chOff x="3933" y="2592"/>
              <a:chExt cx="325" cy="289"/>
            </a:xfrm>
          </p:grpSpPr>
          <p:sp>
            <p:nvSpPr>
              <p:cNvPr id="2171" name="Google Shape;2171;p52"/>
              <p:cNvSpPr/>
              <p:nvPr/>
            </p:nvSpPr>
            <p:spPr>
              <a:xfrm>
                <a:off x="3933" y="2592"/>
                <a:ext cx="162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9259" y="0"/>
                    </a:moveTo>
                    <a:lnTo>
                      <a:pt x="0" y="0"/>
                    </a:lnTo>
                    <a:lnTo>
                      <a:pt x="0" y="119584"/>
                    </a:lnTo>
                    <a:lnTo>
                      <a:pt x="119259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2" name="Google Shape;2172;p52"/>
              <p:cNvSpPr/>
              <p:nvPr/>
            </p:nvSpPr>
            <p:spPr>
              <a:xfrm>
                <a:off x="4094" y="2592"/>
                <a:ext cx="164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119268" y="0"/>
                    </a:lnTo>
                    <a:lnTo>
                      <a:pt x="119268" y="119584"/>
                    </a:lnTo>
                    <a:lnTo>
                      <a:pt x="0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73" name="Google Shape;2173;p52"/>
            <p:cNvSpPr/>
            <p:nvPr/>
          </p:nvSpPr>
          <p:spPr>
            <a:xfrm>
              <a:off x="4374" y="2594"/>
              <a:ext cx="327" cy="2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Reg</a:t>
              </a:r>
              <a:endParaRPr/>
            </a:p>
          </p:txBody>
        </p:sp>
        <p:grpSp>
          <p:nvGrpSpPr>
            <p:cNvPr id="2174" name="Google Shape;2174;p52"/>
            <p:cNvGrpSpPr/>
            <p:nvPr/>
          </p:nvGrpSpPr>
          <p:grpSpPr>
            <a:xfrm>
              <a:off x="4401" y="2592"/>
              <a:ext cx="284" cy="289"/>
              <a:chOff x="4401" y="2592"/>
              <a:chExt cx="284" cy="289"/>
            </a:xfrm>
          </p:grpSpPr>
          <p:sp>
            <p:nvSpPr>
              <p:cNvPr id="2175" name="Google Shape;2175;p52"/>
              <p:cNvSpPr/>
              <p:nvPr/>
            </p:nvSpPr>
            <p:spPr>
              <a:xfrm>
                <a:off x="4401" y="2592"/>
                <a:ext cx="142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9154" y="0"/>
                    </a:moveTo>
                    <a:lnTo>
                      <a:pt x="0" y="0"/>
                    </a:lnTo>
                    <a:lnTo>
                      <a:pt x="0" y="119584"/>
                    </a:lnTo>
                    <a:lnTo>
                      <a:pt x="119154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6" name="Google Shape;2176;p52"/>
              <p:cNvSpPr/>
              <p:nvPr/>
            </p:nvSpPr>
            <p:spPr>
              <a:xfrm>
                <a:off x="4542" y="2592"/>
                <a:ext cx="143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119160" y="0"/>
                    </a:lnTo>
                    <a:lnTo>
                      <a:pt x="119160" y="119584"/>
                    </a:lnTo>
                    <a:lnTo>
                      <a:pt x="0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2177" name="Google Shape;2177;p52"/>
            <p:cNvCxnSpPr/>
            <p:nvPr/>
          </p:nvCxnSpPr>
          <p:spPr>
            <a:xfrm>
              <a:off x="4254" y="2736"/>
              <a:ext cx="139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78" name="Google Shape;2178;p52"/>
            <p:cNvCxnSpPr/>
            <p:nvPr/>
          </p:nvCxnSpPr>
          <p:spPr>
            <a:xfrm>
              <a:off x="3770" y="2736"/>
              <a:ext cx="155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179" name="Google Shape;2179;p52"/>
            <p:cNvSpPr/>
            <p:nvPr/>
          </p:nvSpPr>
          <p:spPr>
            <a:xfrm>
              <a:off x="3891" y="2736"/>
              <a:ext cx="431" cy="19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19378"/>
                  </a:lnTo>
                  <a:lnTo>
                    <a:pt x="108863" y="119378"/>
                  </a:lnTo>
                  <a:lnTo>
                    <a:pt x="108863" y="39792"/>
                  </a:lnTo>
                  <a:lnTo>
                    <a:pt x="119721" y="0"/>
                  </a:lnTo>
                </a:path>
              </a:pathLst>
            </a:custGeom>
            <a:noFill/>
            <a:ln w="254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80" name="Google Shape;2180;p52"/>
            <p:cNvCxnSpPr/>
            <p:nvPr/>
          </p:nvCxnSpPr>
          <p:spPr>
            <a:xfrm>
              <a:off x="3385" y="2832"/>
              <a:ext cx="157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181" name="Google Shape;2181;p52"/>
            <p:cNvSpPr/>
            <p:nvPr/>
          </p:nvSpPr>
          <p:spPr>
            <a:xfrm>
              <a:off x="3478" y="2731"/>
              <a:ext cx="337" cy="27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43597"/>
                  </a:moveTo>
                  <a:lnTo>
                    <a:pt x="0" y="119568"/>
                  </a:lnTo>
                  <a:lnTo>
                    <a:pt x="104688" y="119568"/>
                  </a:lnTo>
                  <a:lnTo>
                    <a:pt x="104688" y="38848"/>
                  </a:lnTo>
                  <a:lnTo>
                    <a:pt x="119643" y="0"/>
                  </a:lnTo>
                </a:path>
              </a:pathLst>
            </a:custGeom>
            <a:noFill/>
            <a:ln w="254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82" name="Google Shape;2182;p52"/>
            <p:cNvGrpSpPr/>
            <p:nvPr/>
          </p:nvGrpSpPr>
          <p:grpSpPr>
            <a:xfrm>
              <a:off x="3032" y="2944"/>
              <a:ext cx="2096" cy="513"/>
              <a:chOff x="3032" y="2944"/>
              <a:chExt cx="2096" cy="513"/>
            </a:xfrm>
          </p:grpSpPr>
          <p:grpSp>
            <p:nvGrpSpPr>
              <p:cNvPr id="2183" name="Google Shape;2183;p52"/>
              <p:cNvGrpSpPr/>
              <p:nvPr/>
            </p:nvGrpSpPr>
            <p:grpSpPr>
              <a:xfrm>
                <a:off x="3965" y="2944"/>
                <a:ext cx="225" cy="481"/>
                <a:chOff x="3965" y="2944"/>
                <a:chExt cx="225" cy="481"/>
              </a:xfrm>
            </p:grpSpPr>
            <p:sp>
              <p:nvSpPr>
                <p:cNvPr id="2184" name="Google Shape;2184;p52"/>
                <p:cNvSpPr/>
                <p:nvPr/>
              </p:nvSpPr>
              <p:spPr>
                <a:xfrm>
                  <a:off x="3977" y="2944"/>
                  <a:ext cx="213" cy="4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79833"/>
                      </a:moveTo>
                      <a:lnTo>
                        <a:pt x="40000" y="59875"/>
                      </a:lnTo>
                      <a:lnTo>
                        <a:pt x="0" y="39916"/>
                      </a:lnTo>
                      <a:lnTo>
                        <a:pt x="0" y="0"/>
                      </a:lnTo>
                      <a:lnTo>
                        <a:pt x="119436" y="39916"/>
                      </a:lnTo>
                      <a:lnTo>
                        <a:pt x="119436" y="79833"/>
                      </a:lnTo>
                      <a:lnTo>
                        <a:pt x="0" y="119750"/>
                      </a:lnTo>
                      <a:lnTo>
                        <a:pt x="0" y="79833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52"/>
                <p:cNvSpPr/>
                <p:nvPr/>
              </p:nvSpPr>
              <p:spPr>
                <a:xfrm rot="5400000">
                  <a:off x="3878" y="3066"/>
                  <a:ext cx="384" cy="2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0475" tIns="44450" rIns="90475" bIns="4445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 b="1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ALU</a:t>
                  </a:r>
                  <a:endParaRPr/>
                </a:p>
              </p:txBody>
            </p:sp>
          </p:grpSp>
          <p:grpSp>
            <p:nvGrpSpPr>
              <p:cNvPr id="2186" name="Google Shape;2186;p52"/>
              <p:cNvGrpSpPr/>
              <p:nvPr/>
            </p:nvGrpSpPr>
            <p:grpSpPr>
              <a:xfrm>
                <a:off x="3032" y="3040"/>
                <a:ext cx="359" cy="289"/>
                <a:chOff x="3032" y="3040"/>
                <a:chExt cx="359" cy="289"/>
              </a:xfrm>
            </p:grpSpPr>
            <p:sp>
              <p:nvSpPr>
                <p:cNvPr id="2187" name="Google Shape;2187;p52"/>
                <p:cNvSpPr/>
                <p:nvPr/>
              </p:nvSpPr>
              <p:spPr>
                <a:xfrm>
                  <a:off x="3032" y="3042"/>
                  <a:ext cx="292" cy="2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0475" tIns="44450" rIns="90475" bIns="4445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 b="1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  I$</a:t>
                  </a:r>
                  <a:endParaRPr/>
                </a:p>
              </p:txBody>
            </p:sp>
            <p:grpSp>
              <p:nvGrpSpPr>
                <p:cNvPr id="2188" name="Google Shape;2188;p52"/>
                <p:cNvGrpSpPr/>
                <p:nvPr/>
              </p:nvGrpSpPr>
              <p:grpSpPr>
                <a:xfrm>
                  <a:off x="3051" y="3040"/>
                  <a:ext cx="340" cy="289"/>
                  <a:chOff x="3051" y="3040"/>
                  <a:chExt cx="340" cy="289"/>
                </a:xfrm>
              </p:grpSpPr>
              <p:sp>
                <p:nvSpPr>
                  <p:cNvPr id="2189" name="Google Shape;2189;p52"/>
                  <p:cNvSpPr/>
                  <p:nvPr/>
                </p:nvSpPr>
                <p:spPr>
                  <a:xfrm>
                    <a:off x="3051" y="3040"/>
                    <a:ext cx="170" cy="2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000" h="120000" extrusionOk="0">
                        <a:moveTo>
                          <a:pt x="119294" y="0"/>
                        </a:moveTo>
                        <a:lnTo>
                          <a:pt x="0" y="0"/>
                        </a:lnTo>
                        <a:lnTo>
                          <a:pt x="0" y="119584"/>
                        </a:lnTo>
                        <a:lnTo>
                          <a:pt x="119294" y="119584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0" name="Google Shape;2190;p52"/>
                  <p:cNvSpPr/>
                  <p:nvPr/>
                </p:nvSpPr>
                <p:spPr>
                  <a:xfrm>
                    <a:off x="3220" y="3040"/>
                    <a:ext cx="171" cy="2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000" h="120000" extrusionOk="0">
                        <a:moveTo>
                          <a:pt x="0" y="0"/>
                        </a:moveTo>
                        <a:lnTo>
                          <a:pt x="119298" y="0"/>
                        </a:lnTo>
                        <a:lnTo>
                          <a:pt x="119298" y="119584"/>
                        </a:lnTo>
                        <a:lnTo>
                          <a:pt x="0" y="119584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2191" name="Google Shape;2191;p52"/>
              <p:cNvSpPr/>
              <p:nvPr/>
            </p:nvSpPr>
            <p:spPr>
              <a:xfrm>
                <a:off x="3492" y="3047"/>
                <a:ext cx="327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Reg</a:t>
                </a:r>
                <a:endParaRPr/>
              </a:p>
            </p:txBody>
          </p:sp>
          <p:grpSp>
            <p:nvGrpSpPr>
              <p:cNvPr id="2192" name="Google Shape;2192;p52"/>
              <p:cNvGrpSpPr/>
              <p:nvPr/>
            </p:nvGrpSpPr>
            <p:grpSpPr>
              <a:xfrm>
                <a:off x="3511" y="3040"/>
                <a:ext cx="296" cy="289"/>
                <a:chOff x="3511" y="3040"/>
                <a:chExt cx="296" cy="289"/>
              </a:xfrm>
            </p:grpSpPr>
            <p:sp>
              <p:nvSpPr>
                <p:cNvPr id="2193" name="Google Shape;2193;p52"/>
                <p:cNvSpPr/>
                <p:nvPr/>
              </p:nvSpPr>
              <p:spPr>
                <a:xfrm>
                  <a:off x="3511" y="3040"/>
                  <a:ext cx="149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119194" y="0"/>
                      </a:moveTo>
                      <a:lnTo>
                        <a:pt x="0" y="0"/>
                      </a:lnTo>
                      <a:lnTo>
                        <a:pt x="0" y="119584"/>
                      </a:lnTo>
                      <a:lnTo>
                        <a:pt x="119194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4" name="Google Shape;2194;p52"/>
                <p:cNvSpPr/>
                <p:nvPr/>
              </p:nvSpPr>
              <p:spPr>
                <a:xfrm>
                  <a:off x="3659" y="3040"/>
                  <a:ext cx="148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lnTo>
                        <a:pt x="119189" y="0"/>
                      </a:lnTo>
                      <a:lnTo>
                        <a:pt x="119189" y="119584"/>
                      </a:lnTo>
                      <a:lnTo>
                        <a:pt x="0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2195" name="Google Shape;2195;p52"/>
              <p:cNvCxnSpPr/>
              <p:nvPr/>
            </p:nvCxnSpPr>
            <p:spPr>
              <a:xfrm>
                <a:off x="3396" y="3184"/>
                <a:ext cx="96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196" name="Google Shape;2196;p52"/>
              <p:cNvSpPr/>
              <p:nvPr/>
            </p:nvSpPr>
            <p:spPr>
              <a:xfrm>
                <a:off x="3458" y="3088"/>
                <a:ext cx="48" cy="9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118762"/>
                    </a:moveTo>
                    <a:lnTo>
                      <a:pt x="0" y="0"/>
                    </a:lnTo>
                    <a:lnTo>
                      <a:pt x="117500" y="0"/>
                    </a:lnTo>
                    <a:lnTo>
                      <a:pt x="117500" y="0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197" name="Google Shape;2197;p52"/>
              <p:cNvCxnSpPr/>
              <p:nvPr/>
            </p:nvCxnSpPr>
            <p:spPr>
              <a:xfrm>
                <a:off x="3812" y="3088"/>
                <a:ext cx="157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198" name="Google Shape;2198;p52"/>
              <p:cNvSpPr/>
              <p:nvPr/>
            </p:nvSpPr>
            <p:spPr>
              <a:xfrm>
                <a:off x="4309" y="3042"/>
                <a:ext cx="334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  D$</a:t>
                </a:r>
                <a:endParaRPr/>
              </a:p>
            </p:txBody>
          </p:sp>
          <p:grpSp>
            <p:nvGrpSpPr>
              <p:cNvPr id="2199" name="Google Shape;2199;p52"/>
              <p:cNvGrpSpPr/>
              <p:nvPr/>
            </p:nvGrpSpPr>
            <p:grpSpPr>
              <a:xfrm>
                <a:off x="4360" y="3040"/>
                <a:ext cx="325" cy="289"/>
                <a:chOff x="4360" y="3040"/>
                <a:chExt cx="325" cy="289"/>
              </a:xfrm>
            </p:grpSpPr>
            <p:sp>
              <p:nvSpPr>
                <p:cNvPr id="2200" name="Google Shape;2200;p52"/>
                <p:cNvSpPr/>
                <p:nvPr/>
              </p:nvSpPr>
              <p:spPr>
                <a:xfrm>
                  <a:off x="4360" y="3040"/>
                  <a:ext cx="162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119259" y="0"/>
                      </a:moveTo>
                      <a:lnTo>
                        <a:pt x="0" y="0"/>
                      </a:lnTo>
                      <a:lnTo>
                        <a:pt x="0" y="119584"/>
                      </a:lnTo>
                      <a:lnTo>
                        <a:pt x="119259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1" name="Google Shape;2201;p52"/>
                <p:cNvSpPr/>
                <p:nvPr/>
              </p:nvSpPr>
              <p:spPr>
                <a:xfrm>
                  <a:off x="4521" y="3040"/>
                  <a:ext cx="164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lnTo>
                        <a:pt x="119268" y="0"/>
                      </a:lnTo>
                      <a:lnTo>
                        <a:pt x="119268" y="119584"/>
                      </a:lnTo>
                      <a:lnTo>
                        <a:pt x="0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202" name="Google Shape;2202;p52"/>
              <p:cNvSpPr/>
              <p:nvPr/>
            </p:nvSpPr>
            <p:spPr>
              <a:xfrm>
                <a:off x="4801" y="3042"/>
                <a:ext cx="327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Reg</a:t>
                </a:r>
                <a:endParaRPr/>
              </a:p>
            </p:txBody>
          </p:sp>
          <p:grpSp>
            <p:nvGrpSpPr>
              <p:cNvPr id="2203" name="Google Shape;2203;p52"/>
              <p:cNvGrpSpPr/>
              <p:nvPr/>
            </p:nvGrpSpPr>
            <p:grpSpPr>
              <a:xfrm>
                <a:off x="4828" y="3040"/>
                <a:ext cx="284" cy="289"/>
                <a:chOff x="4828" y="3040"/>
                <a:chExt cx="284" cy="289"/>
              </a:xfrm>
            </p:grpSpPr>
            <p:sp>
              <p:nvSpPr>
                <p:cNvPr id="2204" name="Google Shape;2204;p52"/>
                <p:cNvSpPr/>
                <p:nvPr/>
              </p:nvSpPr>
              <p:spPr>
                <a:xfrm>
                  <a:off x="4828" y="3040"/>
                  <a:ext cx="142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119154" y="0"/>
                      </a:moveTo>
                      <a:lnTo>
                        <a:pt x="0" y="0"/>
                      </a:lnTo>
                      <a:lnTo>
                        <a:pt x="0" y="119584"/>
                      </a:lnTo>
                      <a:lnTo>
                        <a:pt x="119154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5" name="Google Shape;2205;p52"/>
                <p:cNvSpPr/>
                <p:nvPr/>
              </p:nvSpPr>
              <p:spPr>
                <a:xfrm>
                  <a:off x="4969" y="3040"/>
                  <a:ext cx="143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lnTo>
                        <a:pt x="119160" y="0"/>
                      </a:lnTo>
                      <a:lnTo>
                        <a:pt x="119160" y="119584"/>
                      </a:lnTo>
                      <a:lnTo>
                        <a:pt x="0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2206" name="Google Shape;2206;p52"/>
              <p:cNvCxnSpPr/>
              <p:nvPr/>
            </p:nvCxnSpPr>
            <p:spPr>
              <a:xfrm>
                <a:off x="4681" y="3184"/>
                <a:ext cx="139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07" name="Google Shape;2207;p52"/>
              <p:cNvCxnSpPr/>
              <p:nvPr/>
            </p:nvCxnSpPr>
            <p:spPr>
              <a:xfrm>
                <a:off x="4197" y="3184"/>
                <a:ext cx="155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08" name="Google Shape;2208;p52"/>
              <p:cNvSpPr/>
              <p:nvPr/>
            </p:nvSpPr>
            <p:spPr>
              <a:xfrm>
                <a:off x="4318" y="3184"/>
                <a:ext cx="431" cy="19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0" y="119378"/>
                    </a:lnTo>
                    <a:lnTo>
                      <a:pt x="108863" y="119378"/>
                    </a:lnTo>
                    <a:lnTo>
                      <a:pt x="108863" y="39792"/>
                    </a:lnTo>
                    <a:lnTo>
                      <a:pt x="119721" y="0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209" name="Google Shape;2209;p52"/>
              <p:cNvCxnSpPr/>
              <p:nvPr/>
            </p:nvCxnSpPr>
            <p:spPr>
              <a:xfrm>
                <a:off x="3812" y="3280"/>
                <a:ext cx="157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10" name="Google Shape;2210;p52"/>
              <p:cNvSpPr/>
              <p:nvPr/>
            </p:nvSpPr>
            <p:spPr>
              <a:xfrm>
                <a:off x="3905" y="3179"/>
                <a:ext cx="337" cy="278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43597"/>
                    </a:moveTo>
                    <a:lnTo>
                      <a:pt x="0" y="119568"/>
                    </a:lnTo>
                    <a:lnTo>
                      <a:pt x="104688" y="119568"/>
                    </a:lnTo>
                    <a:lnTo>
                      <a:pt x="104688" y="38848"/>
                    </a:lnTo>
                    <a:lnTo>
                      <a:pt x="119643" y="0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211" name="Google Shape;2211;p52"/>
            <p:cNvSpPr/>
            <p:nvPr/>
          </p:nvSpPr>
          <p:spPr>
            <a:xfrm>
              <a:off x="214" y="1075"/>
              <a:ext cx="291" cy="24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/>
            </a:p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endParaRPr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</a:t>
              </a:r>
              <a:endParaRPr/>
            </a:p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endParaRPr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endParaRPr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2" name="Google Shape;2212;p52"/>
            <p:cNvSpPr/>
            <p:nvPr/>
          </p:nvSpPr>
          <p:spPr>
            <a:xfrm>
              <a:off x="1867" y="758"/>
              <a:ext cx="2168" cy="3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Time (clock cycles)</a:t>
              </a:r>
              <a:endParaRPr/>
            </a:p>
          </p:txBody>
        </p:sp>
      </p:grpSp>
      <p:cxnSp>
        <p:nvCxnSpPr>
          <p:cNvPr id="2213" name="Google Shape;2213;p52"/>
          <p:cNvCxnSpPr/>
          <p:nvPr/>
        </p:nvCxnSpPr>
        <p:spPr>
          <a:xfrm>
            <a:off x="3565526" y="3018948"/>
            <a:ext cx="134937" cy="1143795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214" name="Google Shape;2214;p52"/>
          <p:cNvSpPr txBox="1"/>
          <p:nvPr/>
        </p:nvSpPr>
        <p:spPr>
          <a:xfrm>
            <a:off x="7177088" y="2800668"/>
            <a:ext cx="1737360" cy="110799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Only one bubble required now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3" name="Google Shape;2223;p5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Datapath for ID Branch Comparator</a:t>
            </a:r>
            <a:endParaRPr sz="44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4" name="Google Shape;2224;p5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7/13/2016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5" name="Google Shape;2225;p5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Su16 - Lecture 13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6" name="Google Shape;2226;p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39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27" name="Google Shape;2227;p53" descr="f04-41-P3744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880" y="2286000"/>
            <a:ext cx="8778240" cy="4045993"/>
          </a:xfrm>
          <a:prstGeom prst="rect">
            <a:avLst/>
          </a:prstGeom>
          <a:noFill/>
          <a:ln>
            <a:noFill/>
          </a:ln>
        </p:spPr>
      </p:pic>
      <p:sp>
        <p:nvSpPr>
          <p:cNvPr id="2228" name="Google Shape;2228;p53"/>
          <p:cNvSpPr txBox="1"/>
          <p:nvPr/>
        </p:nvSpPr>
        <p:spPr>
          <a:xfrm>
            <a:off x="457199" y="1600200"/>
            <a:ext cx="82296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What changes need to be made here?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Pipelined Datapath</a:t>
            </a:r>
            <a:endParaRPr sz="44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8"/>
          <p:cNvSpPr txBox="1">
            <a:spLocks noGrp="1"/>
          </p:cNvSpPr>
          <p:nvPr>
            <p:ph type="body" idx="1"/>
          </p:nvPr>
        </p:nvSpPr>
        <p:spPr>
          <a:xfrm>
            <a:off x="457200" y="4572000"/>
            <a:ext cx="8229600" cy="19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registers between stages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Hold information produced in previous cycle</a:t>
            </a:r>
            <a:endParaRPr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stage pipeline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Clock rate </a:t>
            </a: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potentially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5x faster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7/1</a:t>
            </a:r>
            <a:r>
              <a:rPr lang="en-US"/>
              <a:t>2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13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2" name="Google Shape;182;p18"/>
          <p:cNvGrpSpPr/>
          <p:nvPr/>
        </p:nvGrpSpPr>
        <p:grpSpPr>
          <a:xfrm>
            <a:off x="3383280" y="1719072"/>
            <a:ext cx="4361760" cy="2422951"/>
            <a:chOff x="3383280" y="1719072"/>
            <a:chExt cx="4361760" cy="2422951"/>
          </a:xfrm>
        </p:grpSpPr>
        <p:grpSp>
          <p:nvGrpSpPr>
            <p:cNvPr id="183" name="Google Shape;183;p18"/>
            <p:cNvGrpSpPr/>
            <p:nvPr/>
          </p:nvGrpSpPr>
          <p:grpSpPr>
            <a:xfrm>
              <a:off x="3383280" y="1719072"/>
              <a:ext cx="109800" cy="2422951"/>
              <a:chOff x="3383280" y="1627632"/>
              <a:chExt cx="109800" cy="2422951"/>
            </a:xfrm>
          </p:grpSpPr>
          <p:sp>
            <p:nvSpPr>
              <p:cNvPr id="184" name="Google Shape;184;p18"/>
              <p:cNvSpPr/>
              <p:nvPr/>
            </p:nvSpPr>
            <p:spPr>
              <a:xfrm>
                <a:off x="3383280" y="1627632"/>
                <a:ext cx="109800" cy="2286000"/>
              </a:xfrm>
              <a:prstGeom prst="rect">
                <a:avLst/>
              </a:prstGeom>
              <a:gradFill>
                <a:gsLst>
                  <a:gs pos="0">
                    <a:srgbClr val="2D5C97"/>
                  </a:gs>
                  <a:gs pos="80000">
                    <a:srgbClr val="3C7AC5"/>
                  </a:gs>
                  <a:gs pos="100000">
                    <a:srgbClr val="397BC9"/>
                  </a:gs>
                </a:gsLst>
                <a:lin ang="16200038" scaled="0"/>
              </a:gradFill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85" name="Google Shape;185;p18"/>
              <p:cNvGrpSpPr/>
              <p:nvPr/>
            </p:nvGrpSpPr>
            <p:grpSpPr>
              <a:xfrm>
                <a:off x="3392424" y="3820160"/>
                <a:ext cx="91500" cy="230423"/>
                <a:chOff x="3402584" y="3820160"/>
                <a:chExt cx="91500" cy="230423"/>
              </a:xfrm>
            </p:grpSpPr>
            <p:sp>
              <p:nvSpPr>
                <p:cNvPr id="186" name="Google Shape;186;p18"/>
                <p:cNvSpPr/>
                <p:nvPr/>
              </p:nvSpPr>
              <p:spPr>
                <a:xfrm>
                  <a:off x="3402584" y="3820160"/>
                  <a:ext cx="91500" cy="9150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87" name="Google Shape;187;p18"/>
                <p:cNvCxnSpPr/>
                <p:nvPr/>
              </p:nvCxnSpPr>
              <p:spPr>
                <a:xfrm>
                  <a:off x="3448304" y="3918583"/>
                  <a:ext cx="0" cy="132000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0000" dir="5400000" rotWithShape="0">
                    <a:srgbClr val="000000">
                      <a:alpha val="37650"/>
                    </a:srgbClr>
                  </a:outerShdw>
                </a:effectLst>
              </p:spPr>
            </p:cxnSp>
          </p:grpSp>
        </p:grpSp>
        <p:grpSp>
          <p:nvGrpSpPr>
            <p:cNvPr id="188" name="Google Shape;188;p18"/>
            <p:cNvGrpSpPr/>
            <p:nvPr/>
          </p:nvGrpSpPr>
          <p:grpSpPr>
            <a:xfrm>
              <a:off x="4937760" y="1719072"/>
              <a:ext cx="109800" cy="2422951"/>
              <a:chOff x="3383280" y="1627632"/>
              <a:chExt cx="109800" cy="2422951"/>
            </a:xfrm>
          </p:grpSpPr>
          <p:sp>
            <p:nvSpPr>
              <p:cNvPr id="189" name="Google Shape;189;p18"/>
              <p:cNvSpPr/>
              <p:nvPr/>
            </p:nvSpPr>
            <p:spPr>
              <a:xfrm>
                <a:off x="3383280" y="1627632"/>
                <a:ext cx="109800" cy="2286000"/>
              </a:xfrm>
              <a:prstGeom prst="rect">
                <a:avLst/>
              </a:prstGeom>
              <a:gradFill>
                <a:gsLst>
                  <a:gs pos="0">
                    <a:srgbClr val="2D5C97"/>
                  </a:gs>
                  <a:gs pos="80000">
                    <a:srgbClr val="3C7AC5"/>
                  </a:gs>
                  <a:gs pos="100000">
                    <a:srgbClr val="397BC9"/>
                  </a:gs>
                </a:gsLst>
                <a:lin ang="16200038" scaled="0"/>
              </a:gradFill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90" name="Google Shape;190;p18"/>
              <p:cNvGrpSpPr/>
              <p:nvPr/>
            </p:nvGrpSpPr>
            <p:grpSpPr>
              <a:xfrm>
                <a:off x="3392424" y="3820160"/>
                <a:ext cx="91500" cy="230423"/>
                <a:chOff x="3402584" y="3820160"/>
                <a:chExt cx="91500" cy="230423"/>
              </a:xfrm>
            </p:grpSpPr>
            <p:sp>
              <p:nvSpPr>
                <p:cNvPr id="191" name="Google Shape;191;p18"/>
                <p:cNvSpPr/>
                <p:nvPr/>
              </p:nvSpPr>
              <p:spPr>
                <a:xfrm>
                  <a:off x="3402584" y="3820160"/>
                  <a:ext cx="91500" cy="9150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92" name="Google Shape;192;p18"/>
                <p:cNvCxnSpPr/>
                <p:nvPr/>
              </p:nvCxnSpPr>
              <p:spPr>
                <a:xfrm>
                  <a:off x="3448304" y="3918583"/>
                  <a:ext cx="0" cy="132000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0000" dir="5400000" rotWithShape="0">
                    <a:srgbClr val="000000">
                      <a:alpha val="37650"/>
                    </a:srgbClr>
                  </a:outerShdw>
                </a:effectLst>
              </p:spPr>
            </p:cxnSp>
          </p:grpSp>
        </p:grpSp>
        <p:grpSp>
          <p:nvGrpSpPr>
            <p:cNvPr id="193" name="Google Shape;193;p18"/>
            <p:cNvGrpSpPr/>
            <p:nvPr/>
          </p:nvGrpSpPr>
          <p:grpSpPr>
            <a:xfrm>
              <a:off x="6217920" y="1719072"/>
              <a:ext cx="109800" cy="2422951"/>
              <a:chOff x="3383280" y="1627632"/>
              <a:chExt cx="109800" cy="2422951"/>
            </a:xfrm>
          </p:grpSpPr>
          <p:sp>
            <p:nvSpPr>
              <p:cNvPr id="194" name="Google Shape;194;p18"/>
              <p:cNvSpPr/>
              <p:nvPr/>
            </p:nvSpPr>
            <p:spPr>
              <a:xfrm>
                <a:off x="3383280" y="1627632"/>
                <a:ext cx="109800" cy="2286000"/>
              </a:xfrm>
              <a:prstGeom prst="rect">
                <a:avLst/>
              </a:prstGeom>
              <a:gradFill>
                <a:gsLst>
                  <a:gs pos="0">
                    <a:srgbClr val="2D5C97"/>
                  </a:gs>
                  <a:gs pos="80000">
                    <a:srgbClr val="3C7AC5"/>
                  </a:gs>
                  <a:gs pos="100000">
                    <a:srgbClr val="397BC9"/>
                  </a:gs>
                </a:gsLst>
                <a:lin ang="16200038" scaled="0"/>
              </a:gradFill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95" name="Google Shape;195;p18"/>
              <p:cNvGrpSpPr/>
              <p:nvPr/>
            </p:nvGrpSpPr>
            <p:grpSpPr>
              <a:xfrm>
                <a:off x="3392424" y="3820160"/>
                <a:ext cx="91500" cy="230423"/>
                <a:chOff x="3402584" y="3820160"/>
                <a:chExt cx="91500" cy="230423"/>
              </a:xfrm>
            </p:grpSpPr>
            <p:sp>
              <p:nvSpPr>
                <p:cNvPr id="196" name="Google Shape;196;p18"/>
                <p:cNvSpPr/>
                <p:nvPr/>
              </p:nvSpPr>
              <p:spPr>
                <a:xfrm>
                  <a:off x="3402584" y="3820160"/>
                  <a:ext cx="91500" cy="9150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97" name="Google Shape;197;p18"/>
                <p:cNvCxnSpPr/>
                <p:nvPr/>
              </p:nvCxnSpPr>
              <p:spPr>
                <a:xfrm>
                  <a:off x="3448304" y="3918583"/>
                  <a:ext cx="0" cy="132000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0000" dir="5400000" rotWithShape="0">
                    <a:srgbClr val="000000">
                      <a:alpha val="37650"/>
                    </a:srgbClr>
                  </a:outerShdw>
                </a:effectLst>
              </p:spPr>
            </p:cxnSp>
          </p:grpSp>
        </p:grpSp>
        <p:grpSp>
          <p:nvGrpSpPr>
            <p:cNvPr id="198" name="Google Shape;198;p18"/>
            <p:cNvGrpSpPr/>
            <p:nvPr/>
          </p:nvGrpSpPr>
          <p:grpSpPr>
            <a:xfrm>
              <a:off x="7635240" y="1719072"/>
              <a:ext cx="109800" cy="2422951"/>
              <a:chOff x="3383280" y="1627632"/>
              <a:chExt cx="109800" cy="2422951"/>
            </a:xfrm>
          </p:grpSpPr>
          <p:sp>
            <p:nvSpPr>
              <p:cNvPr id="199" name="Google Shape;199;p18"/>
              <p:cNvSpPr/>
              <p:nvPr/>
            </p:nvSpPr>
            <p:spPr>
              <a:xfrm>
                <a:off x="3383280" y="1627632"/>
                <a:ext cx="109800" cy="2286000"/>
              </a:xfrm>
              <a:prstGeom prst="rect">
                <a:avLst/>
              </a:prstGeom>
              <a:gradFill>
                <a:gsLst>
                  <a:gs pos="0">
                    <a:srgbClr val="2D5C97"/>
                  </a:gs>
                  <a:gs pos="80000">
                    <a:srgbClr val="3C7AC5"/>
                  </a:gs>
                  <a:gs pos="100000">
                    <a:srgbClr val="397BC9"/>
                  </a:gs>
                </a:gsLst>
                <a:lin ang="16200038" scaled="0"/>
              </a:gradFill>
              <a:ln w="9525" cap="flat" cmpd="sng">
                <a:solidFill>
                  <a:srgbClr val="4A7DBA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00" name="Google Shape;200;p18"/>
              <p:cNvGrpSpPr/>
              <p:nvPr/>
            </p:nvGrpSpPr>
            <p:grpSpPr>
              <a:xfrm>
                <a:off x="3392424" y="3820160"/>
                <a:ext cx="91500" cy="230423"/>
                <a:chOff x="3402584" y="3820160"/>
                <a:chExt cx="91500" cy="230423"/>
              </a:xfrm>
            </p:grpSpPr>
            <p:sp>
              <p:nvSpPr>
                <p:cNvPr id="201" name="Google Shape;201;p18"/>
                <p:cNvSpPr/>
                <p:nvPr/>
              </p:nvSpPr>
              <p:spPr>
                <a:xfrm>
                  <a:off x="3402584" y="3820160"/>
                  <a:ext cx="91500" cy="9150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02" name="Google Shape;202;p18"/>
                <p:cNvCxnSpPr/>
                <p:nvPr/>
              </p:nvCxnSpPr>
              <p:spPr>
                <a:xfrm>
                  <a:off x="3448304" y="3918583"/>
                  <a:ext cx="0" cy="132000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0000" dir="5400000" rotWithShape="0">
                    <a:srgbClr val="000000">
                      <a:alpha val="37650"/>
                    </a:srgbClr>
                  </a:outerShdw>
                </a:effectLst>
              </p:spPr>
            </p:cxnSp>
          </p:grpSp>
        </p:grpSp>
      </p:grpSp>
      <p:grpSp>
        <p:nvGrpSpPr>
          <p:cNvPr id="203" name="Google Shape;203;p18"/>
          <p:cNvGrpSpPr/>
          <p:nvPr/>
        </p:nvGrpSpPr>
        <p:grpSpPr>
          <a:xfrm>
            <a:off x="1414463" y="3840480"/>
            <a:ext cx="1847178" cy="490546"/>
            <a:chOff x="729" y="2832"/>
            <a:chExt cx="1503" cy="309"/>
          </a:xfrm>
        </p:grpSpPr>
        <p:sp>
          <p:nvSpPr>
            <p:cNvPr id="204" name="Google Shape;204;p18"/>
            <p:cNvSpPr txBox="1"/>
            <p:nvPr/>
          </p:nvSpPr>
          <p:spPr>
            <a:xfrm>
              <a:off x="732" y="2841"/>
              <a:ext cx="15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4F81BD"/>
                  </a:solidFill>
                  <a:latin typeface="Calibri"/>
                  <a:ea typeface="Calibri"/>
                  <a:cs typeface="Calibri"/>
                  <a:sym typeface="Calibri"/>
                </a:rPr>
                <a:t>1. Instruction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4F81BD"/>
                  </a:solidFill>
                  <a:latin typeface="Calibri"/>
                  <a:ea typeface="Calibri"/>
                  <a:cs typeface="Calibri"/>
                  <a:sym typeface="Calibri"/>
                </a:rPr>
                <a:t>Fetch</a:t>
              </a:r>
              <a:endParaRPr/>
            </a:p>
          </p:txBody>
        </p:sp>
        <p:cxnSp>
          <p:nvCxnSpPr>
            <p:cNvPr id="205" name="Google Shape;205;p18"/>
            <p:cNvCxnSpPr/>
            <p:nvPr/>
          </p:nvCxnSpPr>
          <p:spPr>
            <a:xfrm>
              <a:off x="729" y="2832"/>
              <a:ext cx="1500" cy="0"/>
            </a:xfrm>
            <a:prstGeom prst="straightConnector1">
              <a:avLst/>
            </a:prstGeom>
            <a:noFill/>
            <a:ln w="28575" cap="flat" cmpd="sng">
              <a:solidFill>
                <a:srgbClr val="4F81BD"/>
              </a:solidFill>
              <a:prstDash val="solid"/>
              <a:round/>
              <a:headEnd type="diamond" w="sm" len="sm"/>
              <a:tailEnd type="triangle" w="med" len="med"/>
            </a:ln>
          </p:spPr>
        </p:cxnSp>
      </p:grpSp>
      <p:grpSp>
        <p:nvGrpSpPr>
          <p:cNvPr id="206" name="Google Shape;206;p18"/>
          <p:cNvGrpSpPr/>
          <p:nvPr/>
        </p:nvGrpSpPr>
        <p:grpSpPr>
          <a:xfrm>
            <a:off x="3201028" y="3840480"/>
            <a:ext cx="2018644" cy="492125"/>
            <a:chOff x="676" y="2832"/>
            <a:chExt cx="1552" cy="310"/>
          </a:xfrm>
        </p:grpSpPr>
        <p:sp>
          <p:nvSpPr>
            <p:cNvPr id="207" name="Google Shape;207;p18"/>
            <p:cNvSpPr txBox="1"/>
            <p:nvPr/>
          </p:nvSpPr>
          <p:spPr>
            <a:xfrm>
              <a:off x="676" y="2842"/>
              <a:ext cx="15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4F81BD"/>
                  </a:solidFill>
                  <a:latin typeface="Calibri"/>
                  <a:ea typeface="Calibri"/>
                  <a:cs typeface="Calibri"/>
                  <a:sym typeface="Calibri"/>
                </a:rPr>
                <a:t>2. Decode/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4F81BD"/>
                  </a:solidFill>
                  <a:latin typeface="Calibri"/>
                  <a:ea typeface="Calibri"/>
                  <a:cs typeface="Calibri"/>
                  <a:sym typeface="Calibri"/>
                </a:rPr>
                <a:t>    Register Read</a:t>
              </a:r>
              <a:endParaRPr sz="2000">
                <a:solidFill>
                  <a:srgbClr val="4F81BD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8" name="Google Shape;208;p18"/>
            <p:cNvCxnSpPr/>
            <p:nvPr/>
          </p:nvCxnSpPr>
          <p:spPr>
            <a:xfrm>
              <a:off x="728" y="2832"/>
              <a:ext cx="1500" cy="0"/>
            </a:xfrm>
            <a:prstGeom prst="straightConnector1">
              <a:avLst/>
            </a:prstGeom>
            <a:noFill/>
            <a:ln w="28575" cap="flat" cmpd="sng">
              <a:solidFill>
                <a:srgbClr val="4F81BD"/>
              </a:solidFill>
              <a:prstDash val="solid"/>
              <a:round/>
              <a:headEnd type="diamond" w="sm" len="sm"/>
              <a:tailEnd type="triangle" w="med" len="med"/>
            </a:ln>
          </p:spPr>
        </p:cxnSp>
      </p:grpSp>
      <p:grpSp>
        <p:nvGrpSpPr>
          <p:cNvPr id="209" name="Google Shape;209;p18"/>
          <p:cNvGrpSpPr/>
          <p:nvPr/>
        </p:nvGrpSpPr>
        <p:grpSpPr>
          <a:xfrm>
            <a:off x="5066908" y="3840480"/>
            <a:ext cx="1750016" cy="492125"/>
            <a:chOff x="648" y="2832"/>
            <a:chExt cx="1581" cy="310"/>
          </a:xfrm>
        </p:grpSpPr>
        <p:sp>
          <p:nvSpPr>
            <p:cNvPr id="210" name="Google Shape;210;p18"/>
            <p:cNvSpPr txBox="1"/>
            <p:nvPr/>
          </p:nvSpPr>
          <p:spPr>
            <a:xfrm>
              <a:off x="648" y="2842"/>
              <a:ext cx="12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4F81BD"/>
                  </a:solidFill>
                  <a:latin typeface="Calibri"/>
                  <a:ea typeface="Calibri"/>
                  <a:cs typeface="Calibri"/>
                  <a:sym typeface="Calibri"/>
                </a:rPr>
                <a:t>3. Execute</a:t>
              </a:r>
              <a:endParaRPr/>
            </a:p>
          </p:txBody>
        </p:sp>
        <p:cxnSp>
          <p:nvCxnSpPr>
            <p:cNvPr id="211" name="Google Shape;211;p18"/>
            <p:cNvCxnSpPr/>
            <p:nvPr/>
          </p:nvCxnSpPr>
          <p:spPr>
            <a:xfrm>
              <a:off x="729" y="2832"/>
              <a:ext cx="1500" cy="0"/>
            </a:xfrm>
            <a:prstGeom prst="straightConnector1">
              <a:avLst/>
            </a:prstGeom>
            <a:noFill/>
            <a:ln w="28575" cap="flat" cmpd="sng">
              <a:solidFill>
                <a:srgbClr val="4F81BD"/>
              </a:solidFill>
              <a:prstDash val="solid"/>
              <a:round/>
              <a:headEnd type="diamond" w="sm" len="sm"/>
              <a:tailEnd type="triangle" w="med" len="med"/>
            </a:ln>
          </p:spPr>
        </p:cxnSp>
      </p:grpSp>
      <p:grpSp>
        <p:nvGrpSpPr>
          <p:cNvPr id="212" name="Google Shape;212;p18"/>
          <p:cNvGrpSpPr/>
          <p:nvPr/>
        </p:nvGrpSpPr>
        <p:grpSpPr>
          <a:xfrm>
            <a:off x="6279901" y="3840480"/>
            <a:ext cx="1485705" cy="492121"/>
            <a:chOff x="-17" y="2832"/>
            <a:chExt cx="2400" cy="310"/>
          </a:xfrm>
        </p:grpSpPr>
        <p:sp>
          <p:nvSpPr>
            <p:cNvPr id="213" name="Google Shape;213;p18"/>
            <p:cNvSpPr txBox="1"/>
            <p:nvPr/>
          </p:nvSpPr>
          <p:spPr>
            <a:xfrm>
              <a:off x="-17" y="2842"/>
              <a:ext cx="24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4F81BD"/>
                  </a:solidFill>
                  <a:latin typeface="Calibri"/>
                  <a:ea typeface="Calibri"/>
                  <a:cs typeface="Calibri"/>
                  <a:sym typeface="Calibri"/>
                </a:rPr>
                <a:t>4. Memory</a:t>
              </a:r>
              <a:endParaRPr/>
            </a:p>
          </p:txBody>
        </p:sp>
        <p:cxnSp>
          <p:nvCxnSpPr>
            <p:cNvPr id="214" name="Google Shape;214;p18"/>
            <p:cNvCxnSpPr/>
            <p:nvPr/>
          </p:nvCxnSpPr>
          <p:spPr>
            <a:xfrm>
              <a:off x="730" y="2832"/>
              <a:ext cx="1500" cy="0"/>
            </a:xfrm>
            <a:prstGeom prst="straightConnector1">
              <a:avLst/>
            </a:prstGeom>
            <a:noFill/>
            <a:ln w="28575" cap="flat" cmpd="sng">
              <a:solidFill>
                <a:srgbClr val="4F81BD"/>
              </a:solidFill>
              <a:prstDash val="solid"/>
              <a:round/>
              <a:headEnd type="diamond" w="sm" len="sm"/>
              <a:tailEnd type="triangle" w="med" len="med"/>
            </a:ln>
          </p:spPr>
        </p:cxnSp>
      </p:grpSp>
      <p:grpSp>
        <p:nvGrpSpPr>
          <p:cNvPr id="215" name="Google Shape;215;p18"/>
          <p:cNvGrpSpPr/>
          <p:nvPr/>
        </p:nvGrpSpPr>
        <p:grpSpPr>
          <a:xfrm>
            <a:off x="7639050" y="3840480"/>
            <a:ext cx="1394960" cy="492121"/>
            <a:chOff x="592" y="2832"/>
            <a:chExt cx="1800" cy="310"/>
          </a:xfrm>
        </p:grpSpPr>
        <p:sp>
          <p:nvSpPr>
            <p:cNvPr id="216" name="Google Shape;216;p18"/>
            <p:cNvSpPr txBox="1"/>
            <p:nvPr/>
          </p:nvSpPr>
          <p:spPr>
            <a:xfrm>
              <a:off x="592" y="2842"/>
              <a:ext cx="18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4F81BD"/>
                  </a:solidFill>
                  <a:latin typeface="Calibri"/>
                  <a:ea typeface="Calibri"/>
                  <a:cs typeface="Calibri"/>
                  <a:sym typeface="Calibri"/>
                </a:rPr>
                <a:t>5. Register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4F81BD"/>
                  </a:solidFill>
                  <a:latin typeface="Calibri"/>
                  <a:ea typeface="Calibri"/>
                  <a:cs typeface="Calibri"/>
                  <a:sym typeface="Calibri"/>
                </a:rPr>
                <a:t>     Write</a:t>
              </a:r>
              <a:endParaRPr/>
            </a:p>
          </p:txBody>
        </p:sp>
        <p:cxnSp>
          <p:nvCxnSpPr>
            <p:cNvPr id="217" name="Google Shape;217;p18"/>
            <p:cNvCxnSpPr/>
            <p:nvPr/>
          </p:nvCxnSpPr>
          <p:spPr>
            <a:xfrm>
              <a:off x="729" y="2832"/>
              <a:ext cx="1500" cy="0"/>
            </a:xfrm>
            <a:prstGeom prst="straightConnector1">
              <a:avLst/>
            </a:prstGeom>
            <a:noFill/>
            <a:ln w="28575" cap="flat" cmpd="sng">
              <a:solidFill>
                <a:srgbClr val="4F81BD"/>
              </a:solidFill>
              <a:prstDash val="solid"/>
              <a:round/>
              <a:headEnd type="diamond" w="sm" len="sm"/>
              <a:tailEnd type="triangle" w="med" len="med"/>
            </a:ln>
          </p:spPr>
        </p:cxnSp>
      </p:grpSp>
      <p:grpSp>
        <p:nvGrpSpPr>
          <p:cNvPr id="218" name="Google Shape;218;p18"/>
          <p:cNvGrpSpPr/>
          <p:nvPr/>
        </p:nvGrpSpPr>
        <p:grpSpPr>
          <a:xfrm>
            <a:off x="548645" y="1600250"/>
            <a:ext cx="7315269" cy="2313350"/>
            <a:chOff x="548645" y="1600250"/>
            <a:chExt cx="7315269" cy="2313350"/>
          </a:xfrm>
        </p:grpSpPr>
        <p:grpSp>
          <p:nvGrpSpPr>
            <p:cNvPr id="219" name="Google Shape;219;p18"/>
            <p:cNvGrpSpPr/>
            <p:nvPr/>
          </p:nvGrpSpPr>
          <p:grpSpPr>
            <a:xfrm>
              <a:off x="548645" y="1600250"/>
              <a:ext cx="7315269" cy="2023253"/>
              <a:chOff x="533400" y="1968500"/>
              <a:chExt cx="7391400" cy="2698750"/>
            </a:xfrm>
          </p:grpSpPr>
          <p:sp>
            <p:nvSpPr>
              <p:cNvPr id="220" name="Google Shape;220;p18"/>
              <p:cNvSpPr/>
              <p:nvPr/>
            </p:nvSpPr>
            <p:spPr>
              <a:xfrm rot="-5400000">
                <a:off x="457350" y="2922006"/>
                <a:ext cx="1293000" cy="378900"/>
              </a:xfrm>
              <a:prstGeom prst="rect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PC</a:t>
                </a:r>
                <a:endParaRPr sz="2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21;p18"/>
              <p:cNvSpPr/>
              <p:nvPr/>
            </p:nvSpPr>
            <p:spPr>
              <a:xfrm rot="-5400000">
                <a:off x="1600200" y="2806700"/>
                <a:ext cx="1981200" cy="1066800"/>
              </a:xfrm>
              <a:prstGeom prst="rect">
                <a:avLst/>
              </a:prstGeom>
              <a:solidFill>
                <a:srgbClr val="FFFFFF"/>
              </a:solidFill>
              <a:ln w="28575" cap="flat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instruction</a:t>
                </a:r>
                <a:endParaRPr/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memory</a:t>
                </a:r>
                <a:endParaRPr/>
              </a:p>
            </p:txBody>
          </p:sp>
          <p:sp>
            <p:nvSpPr>
              <p:cNvPr id="222" name="Google Shape;222;p18"/>
              <p:cNvSpPr/>
              <p:nvPr/>
            </p:nvSpPr>
            <p:spPr>
              <a:xfrm>
                <a:off x="1524008" y="3933819"/>
                <a:ext cx="533400" cy="54930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+4</a:t>
                </a:r>
                <a:endParaRPr/>
              </a:p>
            </p:txBody>
          </p:sp>
          <p:cxnSp>
            <p:nvCxnSpPr>
              <p:cNvPr id="223" name="Google Shape;223;p18"/>
              <p:cNvCxnSpPr/>
              <p:nvPr/>
            </p:nvCxnSpPr>
            <p:spPr>
              <a:xfrm>
                <a:off x="1295400" y="3111500"/>
                <a:ext cx="7620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24" name="Google Shape;224;p18"/>
              <p:cNvSpPr/>
              <p:nvPr/>
            </p:nvSpPr>
            <p:spPr>
              <a:xfrm>
                <a:off x="3657610" y="2501913"/>
                <a:ext cx="1066800" cy="1295400"/>
              </a:xfrm>
              <a:prstGeom prst="rect">
                <a:avLst/>
              </a:prstGeom>
              <a:solidFill>
                <a:srgbClr val="FFFFFF"/>
              </a:solidFill>
              <a:ln w="28575" cap="flat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Register</a:t>
                </a:r>
                <a:endParaRPr/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File</a:t>
                </a:r>
                <a:endParaRPr sz="2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25" name="Google Shape;225;p18"/>
              <p:cNvCxnSpPr/>
              <p:nvPr/>
            </p:nvCxnSpPr>
            <p:spPr>
              <a:xfrm>
                <a:off x="3124200" y="2959100"/>
                <a:ext cx="5334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226" name="Google Shape;226;p18"/>
              <p:cNvCxnSpPr/>
              <p:nvPr/>
            </p:nvCxnSpPr>
            <p:spPr>
              <a:xfrm>
                <a:off x="3124200" y="3332163"/>
                <a:ext cx="5334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227" name="Google Shape;227;p18"/>
              <p:cNvCxnSpPr/>
              <p:nvPr/>
            </p:nvCxnSpPr>
            <p:spPr>
              <a:xfrm>
                <a:off x="3124200" y="3644900"/>
                <a:ext cx="5334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28" name="Google Shape;228;p18"/>
              <p:cNvSpPr txBox="1"/>
              <p:nvPr/>
            </p:nvSpPr>
            <p:spPr>
              <a:xfrm>
                <a:off x="3088168" y="3248012"/>
                <a:ext cx="420000" cy="3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rt</a:t>
                </a:r>
                <a:endParaRPr sz="2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8"/>
              <p:cNvSpPr txBox="1"/>
              <p:nvPr/>
            </p:nvSpPr>
            <p:spPr>
              <a:xfrm>
                <a:off x="3076333" y="2943226"/>
                <a:ext cx="395400" cy="3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rs</a:t>
                </a:r>
                <a:endParaRPr sz="2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8"/>
              <p:cNvSpPr txBox="1"/>
              <p:nvPr/>
            </p:nvSpPr>
            <p:spPr>
              <a:xfrm>
                <a:off x="3079750" y="2562225"/>
                <a:ext cx="409500" cy="3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rd</a:t>
                </a:r>
                <a:endParaRPr/>
              </a:p>
            </p:txBody>
          </p:sp>
          <p:grpSp>
            <p:nvGrpSpPr>
              <p:cNvPr id="231" name="Google Shape;231;p18"/>
              <p:cNvGrpSpPr/>
              <p:nvPr/>
            </p:nvGrpSpPr>
            <p:grpSpPr>
              <a:xfrm>
                <a:off x="5334000" y="2562225"/>
                <a:ext cx="1314450" cy="1428750"/>
                <a:chOff x="3648" y="1348"/>
                <a:chExt cx="828" cy="900"/>
              </a:xfrm>
            </p:grpSpPr>
            <p:sp>
              <p:nvSpPr>
                <p:cNvPr id="232" name="Google Shape;232;p18"/>
                <p:cNvSpPr/>
                <p:nvPr/>
              </p:nvSpPr>
              <p:spPr>
                <a:xfrm>
                  <a:off x="3648" y="1348"/>
                  <a:ext cx="600" cy="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lnTo>
                        <a:pt x="120000" y="24000"/>
                      </a:lnTo>
                      <a:lnTo>
                        <a:pt x="120000" y="84000"/>
                      </a:lnTo>
                      <a:lnTo>
                        <a:pt x="0" y="120000"/>
                      </a:lnTo>
                      <a:lnTo>
                        <a:pt x="0" y="66000"/>
                      </a:lnTo>
                      <a:lnTo>
                        <a:pt x="10909" y="60000"/>
                      </a:lnTo>
                      <a:lnTo>
                        <a:pt x="0" y="54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381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ALU</a:t>
                  </a:r>
                  <a:endParaRPr sz="2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33" name="Google Shape;233;p18"/>
                <p:cNvCxnSpPr/>
                <p:nvPr/>
              </p:nvCxnSpPr>
              <p:spPr>
                <a:xfrm>
                  <a:off x="4176" y="1780"/>
                  <a:ext cx="300" cy="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</p:grpSp>
          <p:cxnSp>
            <p:nvCxnSpPr>
              <p:cNvPr id="234" name="Google Shape;234;p18"/>
              <p:cNvCxnSpPr/>
              <p:nvPr/>
            </p:nvCxnSpPr>
            <p:spPr>
              <a:xfrm rot="10800000" flipH="1">
                <a:off x="4732253" y="3644976"/>
                <a:ext cx="601800" cy="144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235" name="Google Shape;235;p18"/>
              <p:cNvCxnSpPr/>
              <p:nvPr/>
            </p:nvCxnSpPr>
            <p:spPr>
              <a:xfrm>
                <a:off x="3124200" y="3995738"/>
                <a:ext cx="2179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236" name="Google Shape;236;p18"/>
              <p:cNvCxnSpPr/>
              <p:nvPr/>
            </p:nvCxnSpPr>
            <p:spPr>
              <a:xfrm>
                <a:off x="4743696" y="2827744"/>
                <a:ext cx="560100" cy="27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37" name="Google Shape;237;p18"/>
              <p:cNvSpPr/>
              <p:nvPr/>
            </p:nvSpPr>
            <p:spPr>
              <a:xfrm rot="-5400000">
                <a:off x="6096000" y="2959100"/>
                <a:ext cx="1981200" cy="1066800"/>
              </a:xfrm>
              <a:prstGeom prst="rect">
                <a:avLst/>
              </a:prstGeom>
              <a:solidFill>
                <a:srgbClr val="FFFFFF"/>
              </a:solidFill>
              <a:ln w="28575" cap="flat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Data</a:t>
                </a:r>
                <a:endParaRPr/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memory</a:t>
                </a:r>
                <a:endParaRPr/>
              </a:p>
            </p:txBody>
          </p:sp>
          <p:cxnSp>
            <p:nvCxnSpPr>
              <p:cNvPr id="238" name="Google Shape;238;p18"/>
              <p:cNvCxnSpPr/>
              <p:nvPr/>
            </p:nvCxnSpPr>
            <p:spPr>
              <a:xfrm>
                <a:off x="4876800" y="3644900"/>
                <a:ext cx="0" cy="3048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39" name="Google Shape;239;p18"/>
              <p:cNvCxnSpPr/>
              <p:nvPr/>
            </p:nvCxnSpPr>
            <p:spPr>
              <a:xfrm>
                <a:off x="4876800" y="4025900"/>
                <a:ext cx="0" cy="3048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40" name="Google Shape;240;p18"/>
              <p:cNvCxnSpPr/>
              <p:nvPr/>
            </p:nvCxnSpPr>
            <p:spPr>
              <a:xfrm>
                <a:off x="4876800" y="4330700"/>
                <a:ext cx="16764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241" name="Google Shape;241;p18"/>
              <p:cNvCxnSpPr/>
              <p:nvPr/>
            </p:nvCxnSpPr>
            <p:spPr>
              <a:xfrm>
                <a:off x="7620000" y="3248025"/>
                <a:ext cx="3048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42" name="Google Shape;242;p18"/>
              <p:cNvCxnSpPr/>
              <p:nvPr/>
            </p:nvCxnSpPr>
            <p:spPr>
              <a:xfrm rot="10800000">
                <a:off x="7924800" y="1968525"/>
                <a:ext cx="0" cy="12795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43" name="Google Shape;243;p18"/>
              <p:cNvCxnSpPr/>
              <p:nvPr/>
            </p:nvCxnSpPr>
            <p:spPr>
              <a:xfrm rot="10800000">
                <a:off x="3921000" y="1968500"/>
                <a:ext cx="40038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44" name="Google Shape;244;p18"/>
              <p:cNvCxnSpPr/>
              <p:nvPr/>
            </p:nvCxnSpPr>
            <p:spPr>
              <a:xfrm>
                <a:off x="3921125" y="1968500"/>
                <a:ext cx="0" cy="5334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5" name="Google Shape;245;p18"/>
              <p:cNvSpPr txBox="1"/>
              <p:nvPr/>
            </p:nvSpPr>
            <p:spPr>
              <a:xfrm>
                <a:off x="3079750" y="3949700"/>
                <a:ext cx="663600" cy="3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imm</a:t>
                </a:r>
                <a:endParaRPr/>
              </a:p>
            </p:txBody>
          </p:sp>
          <p:cxnSp>
            <p:nvCxnSpPr>
              <p:cNvPr id="246" name="Google Shape;246;p18"/>
              <p:cNvCxnSpPr/>
              <p:nvPr/>
            </p:nvCxnSpPr>
            <p:spPr>
              <a:xfrm>
                <a:off x="1676400" y="3111500"/>
                <a:ext cx="0" cy="8382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247" name="Google Shape;247;p18"/>
              <p:cNvCxnSpPr/>
              <p:nvPr/>
            </p:nvCxnSpPr>
            <p:spPr>
              <a:xfrm rot="10800000">
                <a:off x="1295400" y="4308475"/>
                <a:ext cx="2286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248" name="Google Shape;248;p18"/>
              <p:cNvCxnSpPr/>
              <p:nvPr/>
            </p:nvCxnSpPr>
            <p:spPr>
              <a:xfrm>
                <a:off x="3743325" y="3995738"/>
                <a:ext cx="0" cy="6714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49" name="Google Shape;249;p18"/>
              <p:cNvCxnSpPr/>
              <p:nvPr/>
            </p:nvCxnSpPr>
            <p:spPr>
              <a:xfrm rot="10800000">
                <a:off x="1295325" y="4667250"/>
                <a:ext cx="24480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250" name="Google Shape;250;p18"/>
              <p:cNvCxnSpPr/>
              <p:nvPr/>
            </p:nvCxnSpPr>
            <p:spPr>
              <a:xfrm rot="10800000">
                <a:off x="533400" y="4483100"/>
                <a:ext cx="3810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51" name="Google Shape;251;p18"/>
              <p:cNvCxnSpPr/>
              <p:nvPr/>
            </p:nvCxnSpPr>
            <p:spPr>
              <a:xfrm rot="10800000">
                <a:off x="533400" y="3111500"/>
                <a:ext cx="0" cy="13716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52" name="Google Shape;252;p18"/>
              <p:cNvCxnSpPr/>
              <p:nvPr/>
            </p:nvCxnSpPr>
            <p:spPr>
              <a:xfrm>
                <a:off x="533400" y="3111500"/>
                <a:ext cx="3810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  <p:sp>
          <p:nvSpPr>
            <p:cNvPr id="253" name="Google Shape;253;p18"/>
            <p:cNvSpPr/>
            <p:nvPr/>
          </p:nvSpPr>
          <p:spPr>
            <a:xfrm rot="-5400000">
              <a:off x="665650" y="3293200"/>
              <a:ext cx="825000" cy="415800"/>
            </a:xfrm>
            <a:prstGeom prst="trapezoid">
              <a:avLst>
                <a:gd name="adj" fmla="val 38167"/>
              </a:avLst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MUX</a:t>
              </a:r>
              <a:endParaRPr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4" name="Google Shape;2234;p5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Data Hazard: </a:t>
            </a:r>
            <a:r>
              <a:rPr lang="en-US"/>
              <a:t>Branches!</a:t>
            </a:r>
            <a:endParaRPr/>
          </a:p>
        </p:txBody>
      </p:sp>
      <p:sp>
        <p:nvSpPr>
          <p:cNvPr id="2235" name="Google Shape;2235;p5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Recall: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Dataflow backwards in time are hazards</a:t>
            </a:r>
            <a:endParaRPr/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Can’t solve all cases with forwarding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</a:t>
            </a:r>
            <a:r>
              <a:rPr lang="en-US" sz="2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stall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instruction dependent on load, then forward (more hardware)</a:t>
            </a:r>
            <a:endParaRPr sz="20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342900" marR="0" lvl="0" indent="-3429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6" name="Google Shape;2236;p5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40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37" name="Google Shape;2237;p54"/>
          <p:cNvCxnSpPr/>
          <p:nvPr/>
        </p:nvCxnSpPr>
        <p:spPr>
          <a:xfrm>
            <a:off x="4272089" y="2651760"/>
            <a:ext cx="0" cy="21939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2238" name="Google Shape;2238;p54"/>
          <p:cNvCxnSpPr/>
          <p:nvPr/>
        </p:nvCxnSpPr>
        <p:spPr>
          <a:xfrm>
            <a:off x="4957889" y="2651760"/>
            <a:ext cx="0" cy="21939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2239" name="Google Shape;2239;p54"/>
          <p:cNvCxnSpPr/>
          <p:nvPr/>
        </p:nvCxnSpPr>
        <p:spPr>
          <a:xfrm>
            <a:off x="5643689" y="2651760"/>
            <a:ext cx="0" cy="21939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2240" name="Google Shape;2240;p54"/>
          <p:cNvCxnSpPr/>
          <p:nvPr/>
        </p:nvCxnSpPr>
        <p:spPr>
          <a:xfrm>
            <a:off x="6329489" y="2651760"/>
            <a:ext cx="0" cy="21939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2241" name="Google Shape;2241;p54"/>
          <p:cNvCxnSpPr/>
          <p:nvPr/>
        </p:nvCxnSpPr>
        <p:spPr>
          <a:xfrm>
            <a:off x="7015289" y="2651760"/>
            <a:ext cx="0" cy="21939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2242" name="Google Shape;2242;p54"/>
          <p:cNvCxnSpPr/>
          <p:nvPr/>
        </p:nvCxnSpPr>
        <p:spPr>
          <a:xfrm>
            <a:off x="7701089" y="2651760"/>
            <a:ext cx="0" cy="21939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2243" name="Google Shape;2243;p54" descr="25%"/>
          <p:cNvSpPr/>
          <p:nvPr/>
        </p:nvSpPr>
        <p:spPr>
          <a:xfrm>
            <a:off x="5303965" y="3883660"/>
            <a:ext cx="234900" cy="45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19189" y="0"/>
                </a:lnTo>
                <a:lnTo>
                  <a:pt x="119189" y="119584"/>
                </a:lnTo>
                <a:lnTo>
                  <a:pt x="0" y="119584"/>
                </a:lnTo>
              </a:path>
            </a:pathLst>
          </a:custGeom>
          <a:solidFill>
            <a:srgbClr val="FFFFFF"/>
          </a:solidFill>
          <a:ln w="254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4" name="Google Shape;2244;p54"/>
          <p:cNvSpPr/>
          <p:nvPr/>
        </p:nvSpPr>
        <p:spPr>
          <a:xfrm>
            <a:off x="1031850" y="3885250"/>
            <a:ext cx="30894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</a:rPr>
              <a:t>beq</a:t>
            </a: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$</a:t>
            </a:r>
            <a:r>
              <a:rPr lang="en-US" sz="2800" b="1">
                <a:solidFill>
                  <a:schemeClr val="dk1"/>
                </a:solidFill>
              </a:rPr>
              <a:t>0</a:t>
            </a: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$t0</a:t>
            </a: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800" b="1">
                <a:solidFill>
                  <a:schemeClr val="dk1"/>
                </a:solidFill>
              </a:rPr>
              <a:t>foo</a:t>
            </a:r>
            <a:endParaRPr/>
          </a:p>
        </p:txBody>
      </p:sp>
      <p:sp>
        <p:nvSpPr>
          <p:cNvPr id="2245" name="Google Shape;2245;p54"/>
          <p:cNvSpPr/>
          <p:nvPr/>
        </p:nvSpPr>
        <p:spPr>
          <a:xfrm>
            <a:off x="5808790" y="3731260"/>
            <a:ext cx="338100" cy="763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79833"/>
                </a:moveTo>
                <a:lnTo>
                  <a:pt x="40000" y="59875"/>
                </a:lnTo>
                <a:lnTo>
                  <a:pt x="0" y="39916"/>
                </a:lnTo>
                <a:lnTo>
                  <a:pt x="0" y="0"/>
                </a:lnTo>
                <a:lnTo>
                  <a:pt x="119436" y="39916"/>
                </a:lnTo>
                <a:lnTo>
                  <a:pt x="119436" y="79833"/>
                </a:lnTo>
                <a:lnTo>
                  <a:pt x="0" y="119750"/>
                </a:lnTo>
                <a:lnTo>
                  <a:pt x="0" y="79833"/>
                </a:lnTo>
              </a:path>
            </a:pathLst>
          </a:custGeom>
          <a:noFill/>
          <a:ln w="254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6" name="Google Shape;2246;p54"/>
          <p:cNvSpPr/>
          <p:nvPr/>
        </p:nvSpPr>
        <p:spPr>
          <a:xfrm rot="5400000">
            <a:off x="5654840" y="3926560"/>
            <a:ext cx="609600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ALU</a:t>
            </a:r>
            <a:endParaRPr/>
          </a:p>
        </p:txBody>
      </p:sp>
      <p:sp>
        <p:nvSpPr>
          <p:cNvPr id="2247" name="Google Shape;2247;p54"/>
          <p:cNvSpPr/>
          <p:nvPr/>
        </p:nvSpPr>
        <p:spPr>
          <a:xfrm>
            <a:off x="4348290" y="3886835"/>
            <a:ext cx="361800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I$</a:t>
            </a:r>
            <a:endParaRPr/>
          </a:p>
        </p:txBody>
      </p:sp>
      <p:sp>
        <p:nvSpPr>
          <p:cNvPr id="2248" name="Google Shape;2248;p54"/>
          <p:cNvSpPr/>
          <p:nvPr/>
        </p:nvSpPr>
        <p:spPr>
          <a:xfrm>
            <a:off x="4338765" y="3883660"/>
            <a:ext cx="270000" cy="45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19294" y="0"/>
                </a:moveTo>
                <a:lnTo>
                  <a:pt x="0" y="0"/>
                </a:lnTo>
                <a:lnTo>
                  <a:pt x="0" y="119584"/>
                </a:lnTo>
                <a:lnTo>
                  <a:pt x="119294" y="119584"/>
                </a:lnTo>
              </a:path>
            </a:pathLst>
          </a:custGeom>
          <a:noFill/>
          <a:ln w="254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9" name="Google Shape;2249;p54"/>
          <p:cNvSpPr/>
          <p:nvPr/>
        </p:nvSpPr>
        <p:spPr>
          <a:xfrm>
            <a:off x="4607052" y="3883660"/>
            <a:ext cx="271500" cy="45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19298" y="0"/>
                </a:lnTo>
                <a:lnTo>
                  <a:pt x="119298" y="119584"/>
                </a:lnTo>
                <a:lnTo>
                  <a:pt x="0" y="119584"/>
                </a:lnTo>
              </a:path>
            </a:pathLst>
          </a:custGeom>
          <a:noFill/>
          <a:ln w="254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0" name="Google Shape;2250;p54"/>
          <p:cNvSpPr/>
          <p:nvPr/>
        </p:nvSpPr>
        <p:spPr>
          <a:xfrm>
            <a:off x="5038852" y="3894773"/>
            <a:ext cx="519000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Reg</a:t>
            </a:r>
            <a:endParaRPr/>
          </a:p>
        </p:txBody>
      </p:sp>
      <p:sp>
        <p:nvSpPr>
          <p:cNvPr id="2251" name="Google Shape;2251;p54"/>
          <p:cNvSpPr/>
          <p:nvPr/>
        </p:nvSpPr>
        <p:spPr>
          <a:xfrm>
            <a:off x="5069014" y="3883660"/>
            <a:ext cx="236400" cy="45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19194" y="0"/>
                </a:moveTo>
                <a:lnTo>
                  <a:pt x="0" y="0"/>
                </a:lnTo>
                <a:lnTo>
                  <a:pt x="0" y="119584"/>
                </a:lnTo>
                <a:lnTo>
                  <a:pt x="119194" y="119584"/>
                </a:lnTo>
              </a:path>
            </a:pathLst>
          </a:custGeom>
          <a:noFill/>
          <a:ln w="254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52" name="Google Shape;2252;p54"/>
          <p:cNvCxnSpPr/>
          <p:nvPr/>
        </p:nvCxnSpPr>
        <p:spPr>
          <a:xfrm>
            <a:off x="4886452" y="4112260"/>
            <a:ext cx="1524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53" name="Google Shape;2253;p54"/>
          <p:cNvSpPr/>
          <p:nvPr/>
        </p:nvSpPr>
        <p:spPr>
          <a:xfrm>
            <a:off x="4984877" y="3959860"/>
            <a:ext cx="76200" cy="153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8762"/>
                </a:moveTo>
                <a:lnTo>
                  <a:pt x="0" y="0"/>
                </a:lnTo>
                <a:lnTo>
                  <a:pt x="117500" y="0"/>
                </a:lnTo>
              </a:path>
            </a:pathLst>
          </a:custGeom>
          <a:noFill/>
          <a:ln w="254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54" name="Google Shape;2254;p54"/>
          <p:cNvCxnSpPr/>
          <p:nvPr/>
        </p:nvCxnSpPr>
        <p:spPr>
          <a:xfrm>
            <a:off x="5546852" y="3959860"/>
            <a:ext cx="2493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55" name="Google Shape;2255;p54"/>
          <p:cNvSpPr/>
          <p:nvPr/>
        </p:nvSpPr>
        <p:spPr>
          <a:xfrm>
            <a:off x="6335840" y="3886835"/>
            <a:ext cx="479400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D$</a:t>
            </a:r>
            <a:endParaRPr/>
          </a:p>
        </p:txBody>
      </p:sp>
      <p:sp>
        <p:nvSpPr>
          <p:cNvPr id="2256" name="Google Shape;2256;p54"/>
          <p:cNvSpPr/>
          <p:nvPr/>
        </p:nvSpPr>
        <p:spPr>
          <a:xfrm>
            <a:off x="6416802" y="3883660"/>
            <a:ext cx="257100" cy="45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19259" y="0"/>
                </a:moveTo>
                <a:lnTo>
                  <a:pt x="0" y="0"/>
                </a:lnTo>
                <a:lnTo>
                  <a:pt x="0" y="119584"/>
                </a:lnTo>
                <a:lnTo>
                  <a:pt x="119259" y="119584"/>
                </a:lnTo>
              </a:path>
            </a:pathLst>
          </a:custGeom>
          <a:noFill/>
          <a:ln w="254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7" name="Google Shape;2257;p54"/>
          <p:cNvSpPr/>
          <p:nvPr/>
        </p:nvSpPr>
        <p:spPr>
          <a:xfrm>
            <a:off x="6672389" y="3883660"/>
            <a:ext cx="260400" cy="45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19268" y="0"/>
                </a:lnTo>
                <a:lnTo>
                  <a:pt x="119268" y="119584"/>
                </a:lnTo>
                <a:lnTo>
                  <a:pt x="0" y="119584"/>
                </a:lnTo>
              </a:path>
            </a:pathLst>
          </a:custGeom>
          <a:noFill/>
          <a:ln w="254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8" name="Google Shape;2258;p54"/>
          <p:cNvSpPr/>
          <p:nvPr/>
        </p:nvSpPr>
        <p:spPr>
          <a:xfrm>
            <a:off x="7116889" y="3886835"/>
            <a:ext cx="519000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Reg</a:t>
            </a:r>
            <a:endParaRPr/>
          </a:p>
        </p:txBody>
      </p:sp>
      <p:sp>
        <p:nvSpPr>
          <p:cNvPr id="2259" name="Google Shape;2259;p54"/>
          <p:cNvSpPr/>
          <p:nvPr/>
        </p:nvSpPr>
        <p:spPr>
          <a:xfrm>
            <a:off x="7159752" y="3883660"/>
            <a:ext cx="225300" cy="45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19154" y="0"/>
                </a:moveTo>
                <a:lnTo>
                  <a:pt x="0" y="0"/>
                </a:lnTo>
                <a:lnTo>
                  <a:pt x="0" y="119584"/>
                </a:lnTo>
                <a:lnTo>
                  <a:pt x="119154" y="119584"/>
                </a:lnTo>
              </a:path>
            </a:pathLst>
          </a:custGeom>
          <a:noFill/>
          <a:ln w="254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0" name="Google Shape;2260;p54"/>
          <p:cNvSpPr/>
          <p:nvPr/>
        </p:nvSpPr>
        <p:spPr>
          <a:xfrm>
            <a:off x="7383589" y="3883660"/>
            <a:ext cx="227100" cy="45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19160" y="0"/>
                </a:lnTo>
                <a:lnTo>
                  <a:pt x="119160" y="119584"/>
                </a:lnTo>
                <a:lnTo>
                  <a:pt x="0" y="119584"/>
                </a:lnTo>
              </a:path>
            </a:pathLst>
          </a:custGeom>
          <a:noFill/>
          <a:ln w="254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61" name="Google Shape;2261;p54"/>
          <p:cNvCxnSpPr/>
          <p:nvPr/>
        </p:nvCxnSpPr>
        <p:spPr>
          <a:xfrm>
            <a:off x="6926389" y="4112260"/>
            <a:ext cx="2208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62" name="Google Shape;2262;p54"/>
          <p:cNvCxnSpPr/>
          <p:nvPr/>
        </p:nvCxnSpPr>
        <p:spPr>
          <a:xfrm>
            <a:off x="6158040" y="4112260"/>
            <a:ext cx="2460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63" name="Google Shape;2263;p54"/>
          <p:cNvSpPr/>
          <p:nvPr/>
        </p:nvSpPr>
        <p:spPr>
          <a:xfrm>
            <a:off x="6350127" y="4112260"/>
            <a:ext cx="684300" cy="30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0" y="119378"/>
                </a:lnTo>
                <a:lnTo>
                  <a:pt x="108863" y="119378"/>
                </a:lnTo>
                <a:lnTo>
                  <a:pt x="108863" y="39792"/>
                </a:lnTo>
                <a:lnTo>
                  <a:pt x="119721" y="0"/>
                </a:lnTo>
              </a:path>
            </a:pathLst>
          </a:custGeom>
          <a:noFill/>
          <a:ln w="254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64" name="Google Shape;2264;p54"/>
          <p:cNvCxnSpPr/>
          <p:nvPr/>
        </p:nvCxnSpPr>
        <p:spPr>
          <a:xfrm>
            <a:off x="5546852" y="4264660"/>
            <a:ext cx="2493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65" name="Google Shape;2265;p54"/>
          <p:cNvSpPr/>
          <p:nvPr/>
        </p:nvSpPr>
        <p:spPr>
          <a:xfrm>
            <a:off x="5694489" y="4104323"/>
            <a:ext cx="534900" cy="441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43597"/>
                </a:moveTo>
                <a:lnTo>
                  <a:pt x="0" y="119568"/>
                </a:lnTo>
                <a:lnTo>
                  <a:pt x="104688" y="119568"/>
                </a:lnTo>
                <a:lnTo>
                  <a:pt x="104688" y="38848"/>
                </a:lnTo>
                <a:lnTo>
                  <a:pt x="119643" y="0"/>
                </a:lnTo>
              </a:path>
            </a:pathLst>
          </a:custGeom>
          <a:noFill/>
          <a:ln w="254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6" name="Google Shape;2266;p54" descr="25%"/>
          <p:cNvSpPr/>
          <p:nvPr/>
        </p:nvSpPr>
        <p:spPr>
          <a:xfrm>
            <a:off x="6481889" y="3172460"/>
            <a:ext cx="225300" cy="45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19154" y="0"/>
                </a:moveTo>
                <a:lnTo>
                  <a:pt x="0" y="0"/>
                </a:lnTo>
                <a:lnTo>
                  <a:pt x="0" y="119584"/>
                </a:lnTo>
                <a:lnTo>
                  <a:pt x="119154" y="119584"/>
                </a:lnTo>
              </a:path>
            </a:pathLst>
          </a:custGeom>
          <a:solidFill>
            <a:srgbClr val="FFFFFF"/>
          </a:solidFill>
          <a:ln w="254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7" name="Google Shape;2267;p54"/>
          <p:cNvSpPr/>
          <p:nvPr/>
        </p:nvSpPr>
        <p:spPr>
          <a:xfrm>
            <a:off x="1031850" y="3161350"/>
            <a:ext cx="26766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</a:rPr>
              <a:t>add</a:t>
            </a: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$t0</a:t>
            </a: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800" b="1">
                <a:solidFill>
                  <a:schemeClr val="dk1"/>
                </a:solidFill>
              </a:rPr>
              <a:t>$t0,</a:t>
            </a: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$t1</a:t>
            </a:r>
            <a:endParaRPr/>
          </a:p>
        </p:txBody>
      </p:sp>
      <p:sp>
        <p:nvSpPr>
          <p:cNvPr id="2268" name="Google Shape;2268;p54"/>
          <p:cNvSpPr/>
          <p:nvPr/>
        </p:nvSpPr>
        <p:spPr>
          <a:xfrm>
            <a:off x="3718052" y="2845435"/>
            <a:ext cx="3969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endParaRPr/>
          </a:p>
        </p:txBody>
      </p:sp>
      <p:sp>
        <p:nvSpPr>
          <p:cNvPr id="2269" name="Google Shape;2269;p54"/>
          <p:cNvSpPr/>
          <p:nvPr/>
        </p:nvSpPr>
        <p:spPr>
          <a:xfrm>
            <a:off x="4246689" y="2845435"/>
            <a:ext cx="7905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ID/RF</a:t>
            </a:r>
            <a:endParaRPr/>
          </a:p>
        </p:txBody>
      </p:sp>
      <p:sp>
        <p:nvSpPr>
          <p:cNvPr id="2270" name="Google Shape;2270;p54"/>
          <p:cNvSpPr/>
          <p:nvPr/>
        </p:nvSpPr>
        <p:spPr>
          <a:xfrm>
            <a:off x="5165852" y="2845435"/>
            <a:ext cx="4986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</a:t>
            </a:r>
            <a:endParaRPr/>
          </a:p>
        </p:txBody>
      </p:sp>
      <p:sp>
        <p:nvSpPr>
          <p:cNvPr id="2271" name="Google Shape;2271;p54"/>
          <p:cNvSpPr/>
          <p:nvPr/>
        </p:nvSpPr>
        <p:spPr>
          <a:xfrm>
            <a:off x="5694489" y="2829560"/>
            <a:ext cx="7272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</a:t>
            </a:r>
            <a:endParaRPr/>
          </a:p>
        </p:txBody>
      </p:sp>
      <p:sp>
        <p:nvSpPr>
          <p:cNvPr id="2272" name="Google Shape;2272;p54"/>
          <p:cNvSpPr/>
          <p:nvPr/>
        </p:nvSpPr>
        <p:spPr>
          <a:xfrm>
            <a:off x="6456489" y="2845435"/>
            <a:ext cx="5748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WB</a:t>
            </a:r>
            <a:endParaRPr/>
          </a:p>
        </p:txBody>
      </p:sp>
      <p:sp>
        <p:nvSpPr>
          <p:cNvPr id="2273" name="Google Shape;2273;p54"/>
          <p:cNvSpPr/>
          <p:nvPr/>
        </p:nvSpPr>
        <p:spPr>
          <a:xfrm>
            <a:off x="5130927" y="3020060"/>
            <a:ext cx="338100" cy="763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79833"/>
                </a:moveTo>
                <a:lnTo>
                  <a:pt x="40000" y="59875"/>
                </a:lnTo>
                <a:lnTo>
                  <a:pt x="0" y="39916"/>
                </a:lnTo>
                <a:lnTo>
                  <a:pt x="0" y="0"/>
                </a:lnTo>
                <a:lnTo>
                  <a:pt x="119436" y="39916"/>
                </a:lnTo>
                <a:lnTo>
                  <a:pt x="119436" y="79833"/>
                </a:lnTo>
                <a:lnTo>
                  <a:pt x="0" y="119750"/>
                </a:lnTo>
                <a:lnTo>
                  <a:pt x="0" y="79833"/>
                </a:lnTo>
              </a:path>
            </a:pathLst>
          </a:custGeom>
          <a:noFill/>
          <a:ln w="254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4" name="Google Shape;2274;p54"/>
          <p:cNvSpPr/>
          <p:nvPr/>
        </p:nvSpPr>
        <p:spPr>
          <a:xfrm rot="5400000">
            <a:off x="4976977" y="3215359"/>
            <a:ext cx="609600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ALU</a:t>
            </a:r>
            <a:endParaRPr/>
          </a:p>
        </p:txBody>
      </p:sp>
      <p:sp>
        <p:nvSpPr>
          <p:cNvPr id="2275" name="Google Shape;2275;p54"/>
          <p:cNvSpPr/>
          <p:nvPr/>
        </p:nvSpPr>
        <p:spPr>
          <a:xfrm>
            <a:off x="3756152" y="3226435"/>
            <a:ext cx="362100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I$</a:t>
            </a:r>
            <a:endParaRPr/>
          </a:p>
        </p:txBody>
      </p:sp>
      <p:sp>
        <p:nvSpPr>
          <p:cNvPr id="2276" name="Google Shape;2276;p54"/>
          <p:cNvSpPr/>
          <p:nvPr/>
        </p:nvSpPr>
        <p:spPr>
          <a:xfrm>
            <a:off x="3660902" y="3172460"/>
            <a:ext cx="270000" cy="45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19294" y="0"/>
                </a:moveTo>
                <a:lnTo>
                  <a:pt x="0" y="0"/>
                </a:lnTo>
                <a:lnTo>
                  <a:pt x="0" y="119584"/>
                </a:lnTo>
                <a:lnTo>
                  <a:pt x="119294" y="119584"/>
                </a:lnTo>
              </a:path>
            </a:pathLst>
          </a:custGeom>
          <a:noFill/>
          <a:ln w="254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7" name="Google Shape;2277;p54"/>
          <p:cNvSpPr/>
          <p:nvPr/>
        </p:nvSpPr>
        <p:spPr>
          <a:xfrm>
            <a:off x="3929190" y="3172460"/>
            <a:ext cx="271500" cy="45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19298" y="0"/>
                </a:lnTo>
                <a:lnTo>
                  <a:pt x="119298" y="119584"/>
                </a:lnTo>
                <a:lnTo>
                  <a:pt x="0" y="119584"/>
                </a:lnTo>
              </a:path>
            </a:pathLst>
          </a:custGeom>
          <a:noFill/>
          <a:ln w="254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8" name="Google Shape;2278;p54"/>
          <p:cNvSpPr/>
          <p:nvPr/>
        </p:nvSpPr>
        <p:spPr>
          <a:xfrm>
            <a:off x="4360989" y="3183573"/>
            <a:ext cx="519000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Reg</a:t>
            </a:r>
            <a:endParaRPr/>
          </a:p>
        </p:txBody>
      </p:sp>
      <p:sp>
        <p:nvSpPr>
          <p:cNvPr id="2279" name="Google Shape;2279;p54"/>
          <p:cNvSpPr/>
          <p:nvPr/>
        </p:nvSpPr>
        <p:spPr>
          <a:xfrm>
            <a:off x="4391152" y="3172460"/>
            <a:ext cx="236400" cy="45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19194" y="0"/>
                </a:moveTo>
                <a:lnTo>
                  <a:pt x="0" y="0"/>
                </a:lnTo>
                <a:lnTo>
                  <a:pt x="0" y="119584"/>
                </a:lnTo>
                <a:lnTo>
                  <a:pt x="119194" y="119584"/>
                </a:lnTo>
              </a:path>
            </a:pathLst>
          </a:custGeom>
          <a:noFill/>
          <a:ln w="254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0" name="Google Shape;2280;p54"/>
          <p:cNvSpPr/>
          <p:nvPr/>
        </p:nvSpPr>
        <p:spPr>
          <a:xfrm>
            <a:off x="4626102" y="3172460"/>
            <a:ext cx="234900" cy="45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19189" y="0"/>
                </a:lnTo>
                <a:lnTo>
                  <a:pt x="119189" y="119584"/>
                </a:lnTo>
                <a:lnTo>
                  <a:pt x="0" y="119584"/>
                </a:lnTo>
              </a:path>
            </a:pathLst>
          </a:custGeom>
          <a:noFill/>
          <a:ln w="254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81" name="Google Shape;2281;p54"/>
          <p:cNvCxnSpPr/>
          <p:nvPr/>
        </p:nvCxnSpPr>
        <p:spPr>
          <a:xfrm>
            <a:off x="4208589" y="3401060"/>
            <a:ext cx="1524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82" name="Google Shape;2282;p54"/>
          <p:cNvSpPr/>
          <p:nvPr/>
        </p:nvSpPr>
        <p:spPr>
          <a:xfrm>
            <a:off x="4307014" y="3248660"/>
            <a:ext cx="76200" cy="153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8762"/>
                </a:moveTo>
                <a:lnTo>
                  <a:pt x="0" y="0"/>
                </a:lnTo>
                <a:lnTo>
                  <a:pt x="117500" y="0"/>
                </a:lnTo>
              </a:path>
            </a:pathLst>
          </a:custGeom>
          <a:noFill/>
          <a:ln w="254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83" name="Google Shape;2283;p54"/>
          <p:cNvCxnSpPr/>
          <p:nvPr/>
        </p:nvCxnSpPr>
        <p:spPr>
          <a:xfrm>
            <a:off x="4868989" y="3248660"/>
            <a:ext cx="2493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84" name="Google Shape;2284;p54"/>
          <p:cNvSpPr/>
          <p:nvPr/>
        </p:nvSpPr>
        <p:spPr>
          <a:xfrm>
            <a:off x="5708777" y="3242310"/>
            <a:ext cx="479400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D$</a:t>
            </a:r>
            <a:endParaRPr/>
          </a:p>
        </p:txBody>
      </p:sp>
      <p:sp>
        <p:nvSpPr>
          <p:cNvPr id="2285" name="Google Shape;2285;p54"/>
          <p:cNvSpPr/>
          <p:nvPr/>
        </p:nvSpPr>
        <p:spPr>
          <a:xfrm>
            <a:off x="6439027" y="3175635"/>
            <a:ext cx="519000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Reg</a:t>
            </a:r>
            <a:endParaRPr/>
          </a:p>
        </p:txBody>
      </p:sp>
      <p:sp>
        <p:nvSpPr>
          <p:cNvPr id="2286" name="Google Shape;2286;p54"/>
          <p:cNvSpPr/>
          <p:nvPr/>
        </p:nvSpPr>
        <p:spPr>
          <a:xfrm>
            <a:off x="6705727" y="3172460"/>
            <a:ext cx="227100" cy="45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19160" y="0"/>
                </a:lnTo>
                <a:lnTo>
                  <a:pt x="119160" y="119584"/>
                </a:lnTo>
                <a:lnTo>
                  <a:pt x="0" y="119584"/>
                </a:lnTo>
              </a:path>
            </a:pathLst>
          </a:custGeom>
          <a:noFill/>
          <a:ln w="254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87" name="Google Shape;2287;p54"/>
          <p:cNvCxnSpPr/>
          <p:nvPr/>
        </p:nvCxnSpPr>
        <p:spPr>
          <a:xfrm>
            <a:off x="6248527" y="3401060"/>
            <a:ext cx="2208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88" name="Google Shape;2288;p54"/>
          <p:cNvCxnSpPr/>
          <p:nvPr/>
        </p:nvCxnSpPr>
        <p:spPr>
          <a:xfrm>
            <a:off x="5480177" y="3401060"/>
            <a:ext cx="2460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89" name="Google Shape;2289;p54"/>
          <p:cNvSpPr/>
          <p:nvPr/>
        </p:nvSpPr>
        <p:spPr>
          <a:xfrm>
            <a:off x="5672264" y="3401060"/>
            <a:ext cx="684300" cy="30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0" y="119378"/>
                </a:lnTo>
                <a:lnTo>
                  <a:pt x="108863" y="119378"/>
                </a:lnTo>
                <a:lnTo>
                  <a:pt x="108863" y="39792"/>
                </a:lnTo>
                <a:lnTo>
                  <a:pt x="119721" y="0"/>
                </a:lnTo>
              </a:path>
            </a:pathLst>
          </a:custGeom>
          <a:noFill/>
          <a:ln w="254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90" name="Google Shape;2290;p54"/>
          <p:cNvCxnSpPr/>
          <p:nvPr/>
        </p:nvCxnSpPr>
        <p:spPr>
          <a:xfrm>
            <a:off x="4868989" y="3553460"/>
            <a:ext cx="2493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91" name="Google Shape;2291;p54"/>
          <p:cNvSpPr/>
          <p:nvPr/>
        </p:nvSpPr>
        <p:spPr>
          <a:xfrm>
            <a:off x="5016627" y="3393123"/>
            <a:ext cx="534900" cy="441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43597"/>
                </a:moveTo>
                <a:lnTo>
                  <a:pt x="0" y="119568"/>
                </a:lnTo>
                <a:lnTo>
                  <a:pt x="104688" y="119568"/>
                </a:lnTo>
                <a:lnTo>
                  <a:pt x="104688" y="38848"/>
                </a:lnTo>
                <a:lnTo>
                  <a:pt x="119643" y="0"/>
                </a:lnTo>
              </a:path>
            </a:pathLst>
          </a:custGeom>
          <a:noFill/>
          <a:ln w="254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2" name="Google Shape;2292;p54"/>
          <p:cNvSpPr/>
          <p:nvPr/>
        </p:nvSpPr>
        <p:spPr>
          <a:xfrm>
            <a:off x="5711952" y="3208973"/>
            <a:ext cx="257100" cy="45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19259" y="0"/>
                </a:moveTo>
                <a:lnTo>
                  <a:pt x="0" y="0"/>
                </a:lnTo>
                <a:lnTo>
                  <a:pt x="0" y="119584"/>
                </a:lnTo>
                <a:lnTo>
                  <a:pt x="119259" y="119584"/>
                </a:lnTo>
              </a:path>
            </a:pathLst>
          </a:custGeom>
          <a:noFill/>
          <a:ln w="254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3" name="Google Shape;2293;p54"/>
          <p:cNvSpPr/>
          <p:nvPr/>
        </p:nvSpPr>
        <p:spPr>
          <a:xfrm>
            <a:off x="5967539" y="3208973"/>
            <a:ext cx="260400" cy="45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19268" y="0"/>
                </a:lnTo>
                <a:lnTo>
                  <a:pt x="119268" y="119584"/>
                </a:lnTo>
                <a:lnTo>
                  <a:pt x="0" y="119584"/>
                </a:lnTo>
              </a:path>
            </a:pathLst>
          </a:custGeom>
          <a:noFill/>
          <a:ln w="254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94" name="Google Shape;2294;p54"/>
          <p:cNvGrpSpPr/>
          <p:nvPr/>
        </p:nvGrpSpPr>
        <p:grpSpPr>
          <a:xfrm>
            <a:off x="4891387" y="3374136"/>
            <a:ext cx="714140" cy="687850"/>
            <a:chOff x="5653387" y="3006725"/>
            <a:chExt cx="714140" cy="687850"/>
          </a:xfrm>
        </p:grpSpPr>
        <p:cxnSp>
          <p:nvCxnSpPr>
            <p:cNvPr id="2295" name="Google Shape;2295;p54"/>
            <p:cNvCxnSpPr/>
            <p:nvPr/>
          </p:nvCxnSpPr>
          <p:spPr>
            <a:xfrm flipH="1">
              <a:off x="5653387" y="3076575"/>
              <a:ext cx="647400" cy="618000"/>
            </a:xfrm>
            <a:prstGeom prst="straightConnector1">
              <a:avLst/>
            </a:prstGeom>
            <a:noFill/>
            <a:ln w="5080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296" name="Google Shape;2296;p54"/>
            <p:cNvSpPr/>
            <p:nvPr/>
          </p:nvSpPr>
          <p:spPr>
            <a:xfrm>
              <a:off x="6273927" y="3006725"/>
              <a:ext cx="93600" cy="936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97" name="Google Shape;2297;p5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7/1</a:t>
            </a:r>
            <a:r>
              <a:rPr lang="en-US"/>
              <a:t>2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8" name="Google Shape;2298;p5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13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5" name="Google Shape;2305;p5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3. Control Hazard: Branching</a:t>
            </a:r>
            <a:endParaRPr sz="44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6" name="Google Shape;2306;p55"/>
          <p:cNvSpPr txBox="1">
            <a:spLocks noGrp="1"/>
          </p:cNvSpPr>
          <p:nvPr>
            <p:ph type="body" idx="1"/>
          </p:nvPr>
        </p:nvSpPr>
        <p:spPr>
          <a:xfrm>
            <a:off x="457200" y="1600199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 #2:  </a:t>
            </a:r>
            <a:r>
              <a:rPr lang="en-US" sz="3200" b="0" i="1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Branch Prediction 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guess outcome of a branch, fix afterwards if necessary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cancel (</a:t>
            </a:r>
            <a:r>
              <a:rPr lang="en-US" sz="2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flush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all instructions in pipeline that depended on guess that was wrong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many instructions do we end up flushing?</a:t>
            </a:r>
            <a:endParaRPr/>
          </a:p>
          <a:p>
            <a:pPr marL="342900" marR="0" lvl="0" indent="-342900" algn="l" rtl="0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Achieve simplest hardware if we predict that all branches are NOT taken</a:t>
            </a:r>
            <a:endParaRPr/>
          </a:p>
        </p:txBody>
      </p:sp>
      <p:sp>
        <p:nvSpPr>
          <p:cNvPr id="2307" name="Google Shape;2307;p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7/13/2016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8" name="Google Shape;2308;p5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Su16 - Lecture 13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9" name="Google Shape;2309;p5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41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5" name="Google Shape;2315;p5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3. Control Hazard: Branching</a:t>
            </a:r>
            <a:endParaRPr sz="44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6" name="Google Shape;2316;p56"/>
          <p:cNvSpPr txBox="1">
            <a:spLocks noGrp="1"/>
          </p:cNvSpPr>
          <p:nvPr>
            <p:ph type="body" idx="1"/>
          </p:nvPr>
        </p:nvSpPr>
        <p:spPr>
          <a:xfrm>
            <a:off x="457200" y="1600199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 #3:  </a:t>
            </a:r>
            <a:r>
              <a:rPr lang="en-US" sz="3200" b="0" i="1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Branch delay slot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Whether or not we take the branch, </a:t>
            </a:r>
            <a:r>
              <a:rPr lang="en-US" sz="2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always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execute the instruction immediately following the branch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Worst-Case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Put a </a:t>
            </a:r>
            <a:r>
              <a:rPr lang="en-US" sz="2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nop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the branch-delay slot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Better Case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Move an instruction from before the branch into the branch-delay slot </a:t>
            </a:r>
            <a:endParaRPr/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not affect the logic of program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7" name="Google Shape;2317;p5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7/13/2016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8" name="Google Shape;2318;p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Su16 - Lecture 13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9" name="Google Shape;2319;p5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42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5" name="Google Shape;2325;p5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3. Control Hazard: Branching</a:t>
            </a:r>
            <a:endParaRPr sz="44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6" name="Google Shape;2326;p57"/>
          <p:cNvSpPr txBox="1">
            <a:spLocks noGrp="1"/>
          </p:cNvSpPr>
          <p:nvPr>
            <p:ph type="body" idx="1"/>
          </p:nvPr>
        </p:nvSpPr>
        <p:spPr>
          <a:xfrm>
            <a:off x="457200" y="1600199"/>
            <a:ext cx="8229600" cy="48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MIPS uses this </a:t>
            </a:r>
            <a:r>
              <a:rPr lang="en-US" sz="3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delayed branch 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concept</a:t>
            </a:r>
            <a:endParaRPr sz="32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Re-ordering instructions is a common way to speed up programs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Compiler finds an instruction to put in the branch delay slot ≈ 50% of the time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Jumps also have a delay slot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is one needed?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7" name="Google Shape;2327;p5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7/13/2016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8" name="Google Shape;2328;p5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Su16 - Lecture 13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9" name="Google Shape;2329;p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43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5" name="Google Shape;2335;p5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Delayed Branch Example</a:t>
            </a:r>
            <a:endParaRPr sz="44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6" name="Google Shape;2336;p5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7/13/2016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7" name="Google Shape;2337;p5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Su16 - Lecture 13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8" name="Google Shape;2338;p5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44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39" name="Google Shape;2339;p58"/>
          <p:cNvGrpSpPr/>
          <p:nvPr/>
        </p:nvGrpSpPr>
        <p:grpSpPr>
          <a:xfrm>
            <a:off x="1072453" y="1677987"/>
            <a:ext cx="3630612" cy="3516313"/>
            <a:chOff x="507" y="854"/>
            <a:chExt cx="2287" cy="2215"/>
          </a:xfrm>
        </p:grpSpPr>
        <p:sp>
          <p:nvSpPr>
            <p:cNvPr id="2340" name="Google Shape;2340;p58"/>
            <p:cNvSpPr/>
            <p:nvPr/>
          </p:nvSpPr>
          <p:spPr>
            <a:xfrm>
              <a:off x="507" y="1342"/>
              <a:ext cx="2015" cy="3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add $1, $2, $3</a:t>
              </a:r>
              <a:endParaRPr/>
            </a:p>
          </p:txBody>
        </p:sp>
        <p:sp>
          <p:nvSpPr>
            <p:cNvPr id="2341" name="Google Shape;2341;p58"/>
            <p:cNvSpPr/>
            <p:nvPr/>
          </p:nvSpPr>
          <p:spPr>
            <a:xfrm>
              <a:off x="507" y="1798"/>
              <a:ext cx="2015" cy="3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sub $4, $5, $6</a:t>
              </a:r>
              <a:endParaRPr/>
            </a:p>
          </p:txBody>
        </p:sp>
        <p:sp>
          <p:nvSpPr>
            <p:cNvPr id="2342" name="Google Shape;2342;p58"/>
            <p:cNvSpPr/>
            <p:nvPr/>
          </p:nvSpPr>
          <p:spPr>
            <a:xfrm>
              <a:off x="507" y="2254"/>
              <a:ext cx="2265" cy="3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beq $1, $4, Exit</a:t>
              </a:r>
              <a:endParaRPr/>
            </a:p>
          </p:txBody>
        </p:sp>
        <p:sp>
          <p:nvSpPr>
            <p:cNvPr id="2343" name="Google Shape;2343;p58"/>
            <p:cNvSpPr/>
            <p:nvPr/>
          </p:nvSpPr>
          <p:spPr>
            <a:xfrm>
              <a:off x="507" y="854"/>
              <a:ext cx="2151" cy="3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or  $8, $9, $10</a:t>
              </a:r>
              <a:endParaRPr/>
            </a:p>
          </p:txBody>
        </p:sp>
        <p:sp>
          <p:nvSpPr>
            <p:cNvPr id="2344" name="Google Shape;2344;p58"/>
            <p:cNvSpPr/>
            <p:nvPr/>
          </p:nvSpPr>
          <p:spPr>
            <a:xfrm>
              <a:off x="507" y="2741"/>
              <a:ext cx="2287" cy="3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xor $10, $1, $11</a:t>
              </a:r>
              <a:endParaRPr/>
            </a:p>
          </p:txBody>
        </p:sp>
      </p:grpSp>
      <p:sp>
        <p:nvSpPr>
          <p:cNvPr id="2345" name="Google Shape;2345;p58"/>
          <p:cNvSpPr txBox="1"/>
          <p:nvPr/>
        </p:nvSpPr>
        <p:spPr>
          <a:xfrm>
            <a:off x="1038042" y="1206500"/>
            <a:ext cx="309655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Nondelayed Branch</a:t>
            </a:r>
            <a:endParaRPr/>
          </a:p>
        </p:txBody>
      </p:sp>
      <p:grpSp>
        <p:nvGrpSpPr>
          <p:cNvPr id="2346" name="Google Shape;2346;p58"/>
          <p:cNvGrpSpPr/>
          <p:nvPr/>
        </p:nvGrpSpPr>
        <p:grpSpPr>
          <a:xfrm>
            <a:off x="5472113" y="1725612"/>
            <a:ext cx="3630612" cy="3468688"/>
            <a:chOff x="3107" y="884"/>
            <a:chExt cx="2287" cy="2185"/>
          </a:xfrm>
        </p:grpSpPr>
        <p:sp>
          <p:nvSpPr>
            <p:cNvPr id="2347" name="Google Shape;2347;p58"/>
            <p:cNvSpPr/>
            <p:nvPr/>
          </p:nvSpPr>
          <p:spPr>
            <a:xfrm>
              <a:off x="3107" y="884"/>
              <a:ext cx="1880" cy="3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add $1, $2,$3</a:t>
              </a:r>
              <a:endParaRPr/>
            </a:p>
          </p:txBody>
        </p:sp>
        <p:sp>
          <p:nvSpPr>
            <p:cNvPr id="2348" name="Google Shape;2348;p58"/>
            <p:cNvSpPr/>
            <p:nvPr/>
          </p:nvSpPr>
          <p:spPr>
            <a:xfrm>
              <a:off x="3107" y="1340"/>
              <a:ext cx="2015" cy="3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sub $4, $5, $6</a:t>
              </a:r>
              <a:endParaRPr/>
            </a:p>
          </p:txBody>
        </p:sp>
        <p:sp>
          <p:nvSpPr>
            <p:cNvPr id="2349" name="Google Shape;2349;p58"/>
            <p:cNvSpPr/>
            <p:nvPr/>
          </p:nvSpPr>
          <p:spPr>
            <a:xfrm>
              <a:off x="3107" y="1796"/>
              <a:ext cx="2287" cy="3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beq $1, $4, Exit</a:t>
              </a:r>
              <a:endParaRPr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350" name="Google Shape;2350;p58"/>
            <p:cNvSpPr/>
            <p:nvPr/>
          </p:nvSpPr>
          <p:spPr>
            <a:xfrm>
              <a:off x="3107" y="2254"/>
              <a:ext cx="2151" cy="3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or  $8, $9, $10</a:t>
              </a:r>
              <a:endParaRPr/>
            </a:p>
          </p:txBody>
        </p:sp>
        <p:sp>
          <p:nvSpPr>
            <p:cNvPr id="2351" name="Google Shape;2351;p58"/>
            <p:cNvSpPr/>
            <p:nvPr/>
          </p:nvSpPr>
          <p:spPr>
            <a:xfrm>
              <a:off x="3107" y="2741"/>
              <a:ext cx="2287" cy="3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xor $10, $1, $11</a:t>
              </a:r>
              <a:endParaRPr/>
            </a:p>
          </p:txBody>
        </p:sp>
      </p:grpSp>
      <p:sp>
        <p:nvSpPr>
          <p:cNvPr id="2352" name="Google Shape;2352;p58"/>
          <p:cNvSpPr txBox="1"/>
          <p:nvPr/>
        </p:nvSpPr>
        <p:spPr>
          <a:xfrm>
            <a:off x="5468112" y="1206500"/>
            <a:ext cx="250825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Delayed Branch</a:t>
            </a:r>
            <a:endParaRPr/>
          </a:p>
        </p:txBody>
      </p:sp>
      <p:grpSp>
        <p:nvGrpSpPr>
          <p:cNvPr id="2353" name="Google Shape;2353;p58"/>
          <p:cNvGrpSpPr/>
          <p:nvPr/>
        </p:nvGrpSpPr>
        <p:grpSpPr>
          <a:xfrm>
            <a:off x="4522788" y="1985963"/>
            <a:ext cx="949325" cy="2151062"/>
            <a:chOff x="4522788" y="1985963"/>
            <a:chExt cx="949325" cy="2151062"/>
          </a:xfrm>
        </p:grpSpPr>
        <p:cxnSp>
          <p:nvCxnSpPr>
            <p:cNvPr id="2354" name="Google Shape;2354;p58"/>
            <p:cNvCxnSpPr/>
            <p:nvPr/>
          </p:nvCxnSpPr>
          <p:spPr>
            <a:xfrm>
              <a:off x="4522788" y="1985963"/>
              <a:ext cx="949325" cy="215106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355" name="Google Shape;2355;p58"/>
            <p:cNvCxnSpPr/>
            <p:nvPr/>
          </p:nvCxnSpPr>
          <p:spPr>
            <a:xfrm rot="10800000" flipH="1">
              <a:off x="4522789" y="3436937"/>
              <a:ext cx="949324" cy="700088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356" name="Google Shape;2356;p58"/>
          <p:cNvGrpSpPr/>
          <p:nvPr/>
        </p:nvGrpSpPr>
        <p:grpSpPr>
          <a:xfrm>
            <a:off x="0" y="1938337"/>
            <a:ext cx="1861851" cy="4731965"/>
            <a:chOff x="0" y="1938337"/>
            <a:chExt cx="1861851" cy="4731965"/>
          </a:xfrm>
        </p:grpSpPr>
        <p:cxnSp>
          <p:nvCxnSpPr>
            <p:cNvPr id="2357" name="Google Shape;2357;p58"/>
            <p:cNvCxnSpPr/>
            <p:nvPr/>
          </p:nvCxnSpPr>
          <p:spPr>
            <a:xfrm>
              <a:off x="301752" y="5418118"/>
              <a:ext cx="0" cy="525071"/>
            </a:xfrm>
            <a:prstGeom prst="straightConnector1">
              <a:avLst/>
            </a:prstGeom>
            <a:noFill/>
            <a:ln w="38100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358" name="Google Shape;2358;p58"/>
            <p:cNvSpPr/>
            <p:nvPr/>
          </p:nvSpPr>
          <p:spPr>
            <a:xfrm>
              <a:off x="267590" y="6040468"/>
              <a:ext cx="1247775" cy="5159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Exit:</a:t>
              </a:r>
              <a:endParaRPr/>
            </a:p>
          </p:txBody>
        </p:sp>
        <p:cxnSp>
          <p:nvCxnSpPr>
            <p:cNvPr id="2359" name="Google Shape;2359;p58"/>
            <p:cNvCxnSpPr>
              <a:stCxn id="2343" idx="1"/>
              <a:endCxn id="2342" idx="1"/>
            </p:cNvCxnSpPr>
            <p:nvPr/>
          </p:nvCxnSpPr>
          <p:spPr>
            <a:xfrm>
              <a:off x="1072453" y="1938337"/>
              <a:ext cx="0" cy="2220000"/>
            </a:xfrm>
            <a:prstGeom prst="straightConnector1">
              <a:avLst/>
            </a:prstGeom>
            <a:noFill/>
            <a:ln w="38100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360" name="Google Shape;2360;p58"/>
            <p:cNvSpPr/>
            <p:nvPr/>
          </p:nvSpPr>
          <p:spPr>
            <a:xfrm>
              <a:off x="300928" y="4165934"/>
              <a:ext cx="1560923" cy="2504368"/>
            </a:xfrm>
            <a:prstGeom prst="arc">
              <a:avLst>
                <a:gd name="adj1" fmla="val 10735155"/>
                <a:gd name="adj2" fmla="val 16255837"/>
              </a:avLst>
            </a:prstGeom>
            <a:noFill/>
            <a:ln w="38100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1" name="Google Shape;2361;p58"/>
            <p:cNvSpPr/>
            <p:nvPr/>
          </p:nvSpPr>
          <p:spPr>
            <a:xfrm>
              <a:off x="0" y="5943189"/>
              <a:ext cx="616945" cy="446594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38100" cap="flat" cmpd="sng">
              <a:solidFill>
                <a:srgbClr val="4A7DBA"/>
              </a:solidFill>
              <a:prstDash val="solid"/>
              <a:round/>
              <a:headEnd type="none" w="sm" len="sm"/>
              <a:tailEnd type="triangl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62" name="Google Shape;2362;p58"/>
          <p:cNvGrpSpPr/>
          <p:nvPr/>
        </p:nvGrpSpPr>
        <p:grpSpPr>
          <a:xfrm>
            <a:off x="4389120" y="1938528"/>
            <a:ext cx="1861851" cy="4731965"/>
            <a:chOff x="0" y="1938337"/>
            <a:chExt cx="1861851" cy="4731965"/>
          </a:xfrm>
        </p:grpSpPr>
        <p:cxnSp>
          <p:nvCxnSpPr>
            <p:cNvPr id="2363" name="Google Shape;2363;p58"/>
            <p:cNvCxnSpPr/>
            <p:nvPr/>
          </p:nvCxnSpPr>
          <p:spPr>
            <a:xfrm>
              <a:off x="301752" y="5418118"/>
              <a:ext cx="0" cy="525071"/>
            </a:xfrm>
            <a:prstGeom prst="straightConnector1">
              <a:avLst/>
            </a:prstGeom>
            <a:noFill/>
            <a:ln w="38100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364" name="Google Shape;2364;p58"/>
            <p:cNvSpPr/>
            <p:nvPr/>
          </p:nvSpPr>
          <p:spPr>
            <a:xfrm>
              <a:off x="267590" y="6040468"/>
              <a:ext cx="1247775" cy="5159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Exit:</a:t>
              </a:r>
              <a:endParaRPr/>
            </a:p>
          </p:txBody>
        </p:sp>
        <p:cxnSp>
          <p:nvCxnSpPr>
            <p:cNvPr id="2365" name="Google Shape;2365;p58"/>
            <p:cNvCxnSpPr/>
            <p:nvPr/>
          </p:nvCxnSpPr>
          <p:spPr>
            <a:xfrm>
              <a:off x="1072453" y="1938337"/>
              <a:ext cx="0" cy="2220119"/>
            </a:xfrm>
            <a:prstGeom prst="straightConnector1">
              <a:avLst/>
            </a:prstGeom>
            <a:noFill/>
            <a:ln w="38100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366" name="Google Shape;2366;p58"/>
            <p:cNvSpPr/>
            <p:nvPr/>
          </p:nvSpPr>
          <p:spPr>
            <a:xfrm>
              <a:off x="300928" y="4165934"/>
              <a:ext cx="1560923" cy="2504368"/>
            </a:xfrm>
            <a:prstGeom prst="arc">
              <a:avLst>
                <a:gd name="adj1" fmla="val 10735155"/>
                <a:gd name="adj2" fmla="val 16255837"/>
              </a:avLst>
            </a:prstGeom>
            <a:noFill/>
            <a:ln w="38100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7" name="Google Shape;2367;p58"/>
            <p:cNvSpPr/>
            <p:nvPr/>
          </p:nvSpPr>
          <p:spPr>
            <a:xfrm>
              <a:off x="0" y="5943189"/>
              <a:ext cx="616945" cy="446594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38100" cap="flat" cmpd="sng">
              <a:solidFill>
                <a:srgbClr val="4A7DBA"/>
              </a:solidFill>
              <a:prstDash val="solid"/>
              <a:round/>
              <a:headEnd type="none" w="sm" len="sm"/>
              <a:tailEnd type="triangl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68" name="Google Shape;2368;p58"/>
          <p:cNvSpPr txBox="1"/>
          <p:nvPr/>
        </p:nvSpPr>
        <p:spPr>
          <a:xfrm>
            <a:off x="5904484" y="5418118"/>
            <a:ext cx="2766441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Why not any of the other instructions?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3" name="Google Shape;2373;p5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Delayed Jump in MIPS</a:t>
            </a:r>
            <a:endParaRPr sz="44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4" name="Google Shape;2374;p59"/>
          <p:cNvSpPr txBox="1">
            <a:spLocks noGrp="1"/>
          </p:cNvSpPr>
          <p:nvPr>
            <p:ph type="body" idx="1"/>
          </p:nvPr>
        </p:nvSpPr>
        <p:spPr>
          <a:xfrm>
            <a:off x="457200" y="1600199"/>
            <a:ext cx="8229600" cy="48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MIPS Green Sheet for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jal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b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R[31]=PC+8; PC=JumpAddr</a:t>
            </a:r>
            <a:endParaRPr sz="3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PC+8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because of </a:t>
            </a:r>
            <a:r>
              <a:rPr lang="en-US" sz="2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jump delay slot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Instruction at </a:t>
            </a:r>
            <a:r>
              <a:rPr lang="en-US" sz="2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PC+4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always gets executed before </a:t>
            </a:r>
            <a:r>
              <a:rPr lang="en-US" sz="2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jal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jumps to label, so return to </a:t>
            </a:r>
            <a:r>
              <a:rPr lang="en-US" sz="26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PC+8</a:t>
            </a:r>
            <a:endParaRPr/>
          </a:p>
          <a:p>
            <a: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5" name="Google Shape;2375;p5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7/13/2016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6" name="Google Shape;2376;p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Su16 - Lecture 13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7" name="Google Shape;2377;p5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45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8" name="Google Shape;2378;p59"/>
          <p:cNvSpPr/>
          <p:nvPr/>
        </p:nvSpPr>
        <p:spPr>
          <a:xfrm>
            <a:off x="2919470" y="2093205"/>
            <a:ext cx="308472" cy="506776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83" name="Google Shape;2383;p60"/>
          <p:cNvGraphicFramePr/>
          <p:nvPr/>
        </p:nvGraphicFramePr>
        <p:xfrm>
          <a:off x="457200" y="19812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{3774843A-F740-42EE-BB8C-2A1A6ABD7EE8}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07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b="1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Nikhil</a:t>
                      </a:r>
                      <a:endParaRPr sz="3200" b="1">
                        <a:solidFill>
                          <a:srgbClr val="FFFFFF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Nick</a:t>
                      </a:r>
                      <a:endParaRPr sz="3200" b="1">
                        <a:solidFill>
                          <a:srgbClr val="FFFFFF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7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/>
                        <a:t>Spirit Creature</a:t>
                      </a:r>
                      <a:endParaRPr sz="2400" b="1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Ostrich</a:t>
                      </a:r>
                      <a:endParaRPr sz="2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Cookie Monster</a:t>
                      </a:r>
                      <a:endParaRPr sz="24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7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/>
                        <a:t>All-time Favorite Meme</a:t>
                      </a:r>
                      <a:endParaRPr sz="2400" b="1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400"/>
                        <a:t>Covfefe | All Pepes | Fefes	</a:t>
                      </a:r>
                      <a:endParaRPr sz="2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Arthur</a:t>
                      </a:r>
                      <a:endParaRPr sz="24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7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/>
                        <a:t>What wild thing would you do with 1 million dollars?</a:t>
                      </a:r>
                      <a:endParaRPr sz="2400" b="1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400"/>
                        <a:t>Pay off loans &amp; -Fidget spinners or a rap group	</a:t>
                      </a:r>
                      <a:endParaRPr sz="2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Curse people out &amp; afford the lawsuits</a:t>
                      </a:r>
                      <a:endParaRPr sz="24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7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/>
                        <a:t>Favorite Villian?</a:t>
                      </a:r>
                      <a:endParaRPr sz="2400" b="1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Madara | Light from Death Note | Count of Montechristo</a:t>
                      </a:r>
                      <a:endParaRPr sz="24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Eric Cartman</a:t>
                      </a:r>
                      <a:endParaRPr sz="24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84" name="Google Shape;2384;p6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lang="en-US"/>
              <a:t>Meet The $</a:t>
            </a:r>
            <a:r>
              <a:rPr lang="en-US" sz="4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taff</a:t>
            </a:r>
            <a:endParaRPr sz="44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5" name="Google Shape;2385;p6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7/13/2016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6" name="Google Shape;2386;p6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Su16 - Lecture 13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7" name="Google Shape;2387;p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46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88" name="Google Shape;2388;p60" descr="nick.jpg"/>
          <p:cNvPicPr preferRelativeResize="0"/>
          <p:nvPr/>
        </p:nvPicPr>
        <p:blipFill rotWithShape="1">
          <a:blip r:embed="rId3">
            <a:alphaModFix/>
          </a:blip>
          <a:srcRect b="10"/>
          <a:stretch/>
        </p:blipFill>
        <p:spPr>
          <a:xfrm>
            <a:off x="7453482" y="1112836"/>
            <a:ext cx="1233300" cy="164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9" name="Google Shape;2389;p60" descr="nikhil.jpg"/>
          <p:cNvPicPr preferRelativeResize="0"/>
          <p:nvPr/>
        </p:nvPicPr>
        <p:blipFill rotWithShape="1">
          <a:blip r:embed="rId4">
            <a:alphaModFix/>
          </a:blip>
          <a:srcRect b="10"/>
          <a:stretch/>
        </p:blipFill>
        <p:spPr>
          <a:xfrm>
            <a:off x="4710282" y="1112837"/>
            <a:ext cx="1233300" cy="164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4" name="Google Shape;2394;p6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sz="44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5" name="Google Shape;2395;p61"/>
          <p:cNvSpPr txBox="1">
            <a:spLocks noGrp="1"/>
          </p:cNvSpPr>
          <p:nvPr>
            <p:ph type="body" idx="1"/>
          </p:nvPr>
        </p:nvSpPr>
        <p:spPr>
          <a:xfrm>
            <a:off x="457198" y="1600199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Structural Hazards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A5A5A5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Data Hazards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A5A5A5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Forwarding</a:t>
            </a:r>
            <a:endParaRPr sz="32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A5A5A5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Administrivia</a:t>
            </a:r>
            <a:endParaRPr sz="32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A5A5A5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Data Hazards (Continued)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A5A5A5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Load Delay Slot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Control Hazards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A5A5A5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Branch and Jump Delay Slots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Branch Prediction</a:t>
            </a:r>
            <a:endParaRPr/>
          </a:p>
        </p:txBody>
      </p:sp>
      <p:sp>
        <p:nvSpPr>
          <p:cNvPr id="2396" name="Google Shape;2396;p6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7/13/2016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7" name="Google Shape;2397;p6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Su16 - Lecture 13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8" name="Google Shape;2398;p6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47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7" name="Google Shape;2407;p6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Dynamic Branch Prediction</a:t>
            </a:r>
            <a:endParaRPr/>
          </a:p>
        </p:txBody>
      </p:sp>
      <p:sp>
        <p:nvSpPr>
          <p:cNvPr id="2408" name="Google Shape;2408;p62"/>
          <p:cNvSpPr txBox="1">
            <a:spLocks noGrp="1"/>
          </p:cNvSpPr>
          <p:nvPr>
            <p:ph type="body" idx="1"/>
          </p:nvPr>
        </p:nvSpPr>
        <p:spPr>
          <a:xfrm>
            <a:off x="457200" y="1600199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Branch penalty is more significant in deeper pipelines</a:t>
            </a:r>
            <a:endParaRPr/>
          </a:p>
          <a:p>
            <a:pPr marL="342900" marR="0" lvl="0" indent="-342900" algn="l" rtl="0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lang="en-US" sz="2800" b="0" i="1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dynamic branch prediction</a:t>
            </a:r>
            <a:endParaRPr/>
          </a:p>
          <a:p>
            <a:pPr marL="742950" marR="0" lvl="1" indent="-285750" algn="l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 branch prediction buffer (a.k.a. branch history table) that stores outcomes (taken/not taken) indexed by recent branch instruction addresses</a:t>
            </a:r>
            <a:endParaRPr/>
          </a:p>
          <a:p>
            <a:pPr marL="742950" marR="0" lvl="1" indent="-285750" algn="l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execute a branch</a:t>
            </a:r>
            <a:endParaRPr/>
          </a:p>
          <a:p>
            <a:pPr marL="1143000" marR="0" lvl="2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table and predict the same outcome for next fetch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wrong, flush pipeline and flip prediction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9" name="Google Shape;2409;p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7/13/2016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0" name="Google Shape;2410;p6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Su16 - Lecture 13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1" name="Google Shape;2411;p6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48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0" name="Google Shape;2420;p6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1-Bit Predictor: Shortcoming</a:t>
            </a:r>
            <a:endParaRPr sz="44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1" name="Google Shape;2421;p63"/>
          <p:cNvSpPr txBox="1">
            <a:spLocks noGrp="1"/>
          </p:cNvSpPr>
          <p:nvPr>
            <p:ph type="body" idx="1"/>
          </p:nvPr>
        </p:nvSpPr>
        <p:spPr>
          <a:xfrm>
            <a:off x="684213" y="1371600"/>
            <a:ext cx="8270875" cy="1121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Examine the code below, assuming both loops will be executed multiple times: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2" name="Google Shape;2422;p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7/13/2016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3" name="Google Shape;2423;p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Su16 - Lecture 13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4" name="Google Shape;2424;p6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49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25" name="Google Shape;2425;p63"/>
          <p:cNvGrpSpPr/>
          <p:nvPr/>
        </p:nvGrpSpPr>
        <p:grpSpPr>
          <a:xfrm>
            <a:off x="2468880" y="2468880"/>
            <a:ext cx="4322762" cy="2225675"/>
            <a:chOff x="1617663" y="1916113"/>
            <a:chExt cx="4322762" cy="2225675"/>
          </a:xfrm>
        </p:grpSpPr>
        <p:sp>
          <p:nvSpPr>
            <p:cNvPr id="2426" name="Google Shape;2426;p63"/>
            <p:cNvSpPr/>
            <p:nvPr/>
          </p:nvSpPr>
          <p:spPr>
            <a:xfrm>
              <a:off x="2700338" y="3140075"/>
              <a:ext cx="2447925" cy="431800"/>
            </a:xfrm>
            <a:prstGeom prst="rect">
              <a:avLst/>
            </a:prstGeom>
            <a:solidFill>
              <a:srgbClr val="D8D8D8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7" name="Google Shape;2427;p63"/>
            <p:cNvSpPr txBox="1"/>
            <p:nvPr/>
          </p:nvSpPr>
          <p:spPr>
            <a:xfrm>
              <a:off x="1617663" y="1916113"/>
              <a:ext cx="3536950" cy="2225675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outer: …</a:t>
              </a:r>
              <a:br>
                <a:rPr lang="en-US" sz="2000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</a:br>
              <a:r>
                <a:rPr lang="en-US" sz="2000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       …</a:t>
              </a:r>
              <a:br>
                <a:rPr lang="en-US" sz="2000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</a:br>
              <a:r>
                <a:rPr lang="en-US" sz="2000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inner: …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       …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       beq …, …, inner</a:t>
              </a:r>
              <a:br>
                <a:rPr lang="en-US" sz="2000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</a:br>
              <a:r>
                <a:rPr lang="en-US" sz="2000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       …</a:t>
              </a:r>
              <a:br>
                <a:rPr lang="en-US" sz="2000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</a:br>
              <a:r>
                <a:rPr lang="en-US" sz="2000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       beq …, …, outer</a:t>
              </a:r>
              <a:endParaRPr sz="200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endParaRPr>
            </a:p>
          </p:txBody>
        </p:sp>
        <p:cxnSp>
          <p:nvCxnSpPr>
            <p:cNvPr id="2428" name="Google Shape;2428;p63"/>
            <p:cNvCxnSpPr/>
            <p:nvPr/>
          </p:nvCxnSpPr>
          <p:spPr>
            <a:xfrm>
              <a:off x="5219700" y="3378200"/>
              <a:ext cx="360363" cy="0"/>
            </a:xfrm>
            <a:prstGeom prst="straightConnector1">
              <a:avLst/>
            </a:prstGeom>
            <a:solidFill>
              <a:srgbClr val="D8D8D8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29" name="Google Shape;2429;p63"/>
            <p:cNvCxnSpPr/>
            <p:nvPr/>
          </p:nvCxnSpPr>
          <p:spPr>
            <a:xfrm rot="10800000">
              <a:off x="5580063" y="2730500"/>
              <a:ext cx="0" cy="647700"/>
            </a:xfrm>
            <a:prstGeom prst="straightConnector1">
              <a:avLst/>
            </a:prstGeom>
            <a:solidFill>
              <a:srgbClr val="D8D8D8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30" name="Google Shape;2430;p63"/>
            <p:cNvCxnSpPr/>
            <p:nvPr/>
          </p:nvCxnSpPr>
          <p:spPr>
            <a:xfrm rot="10800000">
              <a:off x="4356100" y="2730500"/>
              <a:ext cx="1223963" cy="0"/>
            </a:xfrm>
            <a:prstGeom prst="straightConnector1">
              <a:avLst/>
            </a:prstGeom>
            <a:solidFill>
              <a:srgbClr val="D8D8D8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431" name="Google Shape;2431;p63"/>
            <p:cNvCxnSpPr/>
            <p:nvPr/>
          </p:nvCxnSpPr>
          <p:spPr>
            <a:xfrm>
              <a:off x="5219700" y="3954463"/>
              <a:ext cx="720725" cy="0"/>
            </a:xfrm>
            <a:prstGeom prst="straightConnector1">
              <a:avLst/>
            </a:prstGeom>
            <a:solidFill>
              <a:srgbClr val="D8D8D8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32" name="Google Shape;2432;p63"/>
            <p:cNvCxnSpPr/>
            <p:nvPr/>
          </p:nvCxnSpPr>
          <p:spPr>
            <a:xfrm rot="10800000">
              <a:off x="5940425" y="2082800"/>
              <a:ext cx="0" cy="1871663"/>
            </a:xfrm>
            <a:prstGeom prst="straightConnector1">
              <a:avLst/>
            </a:prstGeom>
            <a:solidFill>
              <a:srgbClr val="D8D8D8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33" name="Google Shape;2433;p63"/>
            <p:cNvCxnSpPr/>
            <p:nvPr/>
          </p:nvCxnSpPr>
          <p:spPr>
            <a:xfrm rot="10800000">
              <a:off x="4356100" y="2082800"/>
              <a:ext cx="1584325" cy="0"/>
            </a:xfrm>
            <a:prstGeom prst="straightConnector1">
              <a:avLst/>
            </a:prstGeom>
            <a:solidFill>
              <a:srgbClr val="D8D8D8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sp>
        <p:nvSpPr>
          <p:cNvPr id="2434" name="Google Shape;2434;p63"/>
          <p:cNvSpPr/>
          <p:nvPr/>
        </p:nvSpPr>
        <p:spPr>
          <a:xfrm>
            <a:off x="684213" y="4754880"/>
            <a:ext cx="7772400" cy="1871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Inner loop branches are predicted wrong twice!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457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 as </a:t>
            </a:r>
            <a:r>
              <a:rPr lang="en-US" sz="24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taken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 last iteration of inner loop</a:t>
            </a:r>
            <a:endParaRPr/>
          </a:p>
          <a:p>
            <a:pPr marL="914400" marR="0" lvl="1" indent="-457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predict as </a:t>
            </a:r>
            <a:r>
              <a:rPr lang="en-US" sz="24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taken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 first iteration of inner loop next time around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Measurements of Performance</a:t>
            </a:r>
            <a:endParaRPr sz="44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452500" cy="48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Char char="•"/>
            </a:pPr>
            <a:r>
              <a:rPr lang="en-US" sz="3200" b="0" i="1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Latency</a:t>
            </a:r>
            <a:r>
              <a:rPr lang="en-US" sz="3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(or </a:t>
            </a:r>
            <a:r>
              <a:rPr lang="en-US" sz="3200" b="0" i="1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response time</a:t>
            </a:r>
            <a:r>
              <a:rPr lang="en-US" sz="3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</a:t>
            </a:r>
            <a:r>
              <a:rPr lang="en-US" sz="3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execution time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Time to complete one task (#stages * T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clk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Char char="•"/>
            </a:pPr>
            <a:r>
              <a:rPr lang="en-US" sz="3200" b="0" i="1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Bandwidth</a:t>
            </a:r>
            <a:r>
              <a:rPr lang="en-US" sz="3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(or </a:t>
            </a:r>
            <a:r>
              <a:rPr lang="en-US" sz="3200" b="0" i="1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throughput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Tasks completed per unit time (#stages/latency)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</a:t>
            </a:r>
            <a:r>
              <a:rPr lang="en-US" sz="2400"/>
              <a:t>clk-to-q: 10ms, setup 5ms, add 110ms, shift: 75ms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4" name="Google Shape;26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4389119"/>
            <a:ext cx="5486400" cy="918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4400" y="5486400"/>
            <a:ext cx="5486400" cy="918714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19"/>
          <p:cNvSpPr txBox="1"/>
          <p:nvPr/>
        </p:nvSpPr>
        <p:spPr>
          <a:xfrm>
            <a:off x="181636" y="4525310"/>
            <a:ext cx="80983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18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CLK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200ms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19"/>
          <p:cNvSpPr txBox="1"/>
          <p:nvPr/>
        </p:nvSpPr>
        <p:spPr>
          <a:xfrm>
            <a:off x="182880" y="5621064"/>
            <a:ext cx="80983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18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CLK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125ms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19"/>
          <p:cNvSpPr txBox="1"/>
          <p:nvPr/>
        </p:nvSpPr>
        <p:spPr>
          <a:xfrm>
            <a:off x="6492240" y="4389120"/>
            <a:ext cx="2637517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Latency?	Throughput?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200ms	1/200ms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+ t</a:t>
            </a:r>
            <a:r>
              <a:rPr lang="en-US" sz="1800" baseline="-2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CLK-to-Q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  = 5 tasks/sec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Latency?	Throughput?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2*125ms	1/125ms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+ t</a:t>
            </a:r>
            <a:r>
              <a:rPr lang="en-US" sz="1800" baseline="-2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CLK-to-Q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  = 8 tasks/sec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9" name="Google Shape;269;p19"/>
          <p:cNvCxnSpPr/>
          <p:nvPr/>
        </p:nvCxnSpPr>
        <p:spPr>
          <a:xfrm>
            <a:off x="7486019" y="4389119"/>
            <a:ext cx="0" cy="2011800"/>
          </a:xfrm>
          <a:prstGeom prst="straightConnector1">
            <a:avLst/>
          </a:prstGeom>
          <a:noFill/>
          <a:ln w="31750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0" name="Google Shape;270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7/1</a:t>
            </a:r>
            <a:r>
              <a:rPr lang="en-US"/>
              <a:t>2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13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1" name="Google Shape;2441;p64"/>
          <p:cNvSpPr txBox="1"/>
          <p:nvPr/>
        </p:nvSpPr>
        <p:spPr>
          <a:xfrm>
            <a:off x="685800" y="482599"/>
            <a:ext cx="73152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Question: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each code sequences below, choose one of the statements below:</a:t>
            </a:r>
            <a:endParaRPr/>
          </a:p>
        </p:txBody>
      </p:sp>
      <p:grpSp>
        <p:nvGrpSpPr>
          <p:cNvPr id="2442" name="Google Shape;2442;p64"/>
          <p:cNvGrpSpPr/>
          <p:nvPr/>
        </p:nvGrpSpPr>
        <p:grpSpPr>
          <a:xfrm>
            <a:off x="1005840" y="4114800"/>
            <a:ext cx="5127171" cy="523220"/>
            <a:chOff x="960651" y="1743729"/>
            <a:chExt cx="5127011" cy="392422"/>
          </a:xfrm>
        </p:grpSpPr>
        <p:sp>
          <p:nvSpPr>
            <p:cNvPr id="2443" name="Google Shape;2443;p64"/>
            <p:cNvSpPr txBox="1"/>
            <p:nvPr/>
          </p:nvSpPr>
          <p:spPr>
            <a:xfrm>
              <a:off x="1515805" y="1743729"/>
              <a:ext cx="4571857" cy="3924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rgbClr val="FF8000"/>
                  </a:solidFill>
                  <a:latin typeface="Calibri"/>
                  <a:ea typeface="Calibri"/>
                  <a:cs typeface="Calibri"/>
                  <a:sym typeface="Calibri"/>
                </a:rPr>
                <a:t>No stalls as is</a:t>
              </a:r>
              <a:endParaRPr sz="2800" b="1">
                <a:solidFill>
                  <a:srgbClr val="FF8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444" name="Google Shape;2444;p64"/>
            <p:cNvSpPr/>
            <p:nvPr/>
          </p:nvSpPr>
          <p:spPr>
            <a:xfrm>
              <a:off x="960651" y="1809750"/>
              <a:ext cx="415498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</a:rPr>
                <a:t>A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45" name="Google Shape;2445;p64"/>
          <p:cNvGrpSpPr/>
          <p:nvPr/>
        </p:nvGrpSpPr>
        <p:grpSpPr>
          <a:xfrm>
            <a:off x="1005840" y="4846320"/>
            <a:ext cx="5127171" cy="523220"/>
            <a:chOff x="960438" y="3240088"/>
            <a:chExt cx="5127171" cy="523220"/>
          </a:xfrm>
        </p:grpSpPr>
        <p:sp>
          <p:nvSpPr>
            <p:cNvPr id="2446" name="Google Shape;2446;p64"/>
            <p:cNvSpPr txBox="1"/>
            <p:nvPr/>
          </p:nvSpPr>
          <p:spPr>
            <a:xfrm>
              <a:off x="1515609" y="3240088"/>
              <a:ext cx="4572000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rgbClr val="408000"/>
                  </a:solidFill>
                  <a:latin typeface="Calibri"/>
                  <a:ea typeface="Calibri"/>
                  <a:cs typeface="Calibri"/>
                  <a:sym typeface="Calibri"/>
                </a:rPr>
                <a:t>No stalls with forwarding</a:t>
              </a:r>
              <a:endParaRPr sz="2800" b="1">
                <a:solidFill>
                  <a:srgbClr val="408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447" name="Google Shape;2447;p64"/>
            <p:cNvSpPr/>
            <p:nvPr/>
          </p:nvSpPr>
          <p:spPr>
            <a:xfrm>
              <a:off x="960438" y="3343275"/>
              <a:ext cx="415925" cy="3698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</a:rPr>
                <a:t>B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48" name="Google Shape;2448;p64"/>
          <p:cNvGrpSpPr/>
          <p:nvPr/>
        </p:nvGrpSpPr>
        <p:grpSpPr>
          <a:xfrm>
            <a:off x="1005840" y="5577840"/>
            <a:ext cx="5127171" cy="523220"/>
            <a:chOff x="960438" y="4154488"/>
            <a:chExt cx="5127171" cy="523220"/>
          </a:xfrm>
        </p:grpSpPr>
        <p:sp>
          <p:nvSpPr>
            <p:cNvPr id="2449" name="Google Shape;2449;p64"/>
            <p:cNvSpPr txBox="1"/>
            <p:nvPr/>
          </p:nvSpPr>
          <p:spPr>
            <a:xfrm>
              <a:off x="1515609" y="4154488"/>
              <a:ext cx="4572000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rgbClr val="FF66A0"/>
                  </a:solidFill>
                  <a:latin typeface="Calibri"/>
                  <a:ea typeface="Calibri"/>
                  <a:cs typeface="Calibri"/>
                  <a:sym typeface="Calibri"/>
                </a:rPr>
                <a:t>Must stall</a:t>
              </a:r>
              <a:endParaRPr sz="2800" b="1">
                <a:solidFill>
                  <a:srgbClr val="FF66A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450" name="Google Shape;2450;p64"/>
            <p:cNvSpPr/>
            <p:nvPr/>
          </p:nvSpPr>
          <p:spPr>
            <a:xfrm>
              <a:off x="960438" y="4257675"/>
              <a:ext cx="415925" cy="3698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</a:rPr>
                <a:t>C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2451" name="Google Shape;2451;p64"/>
          <p:cNvGraphicFramePr/>
          <p:nvPr/>
        </p:nvGraphicFramePr>
        <p:xfrm>
          <a:off x="626535" y="18288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{6E570624-B352-4702-8AA8-2D128612CED8}</a:tableStyleId>
              </a:tblPr>
              <a:tblGrid>
                <a:gridCol w="268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1: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lw</a:t>
                      </a:r>
                      <a:r>
                        <a:rPr lang="en-US" sz="200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</a:t>
                      </a:r>
                      <a:r>
                        <a:rPr lang="en-US" sz="20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$t0,0($t0)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add $t1,$t0,$t0</a:t>
                      </a:r>
                      <a:endParaRPr sz="2000" u="none" strike="noStrike" cap="none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2: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add $t1,$t0,$t0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addi $t2,$t0,5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addi $t4,$t1,5</a:t>
                      </a:r>
                      <a:endParaRPr sz="2000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3: </a:t>
                      </a: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	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addi $t1,$t0,1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addi $t2,$t0,2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addi $t3,$t0,2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addi $t3,$t0,4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addi $t5,$t1,5</a:t>
                      </a:r>
                      <a:endParaRPr sz="2000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52" name="Google Shape;2452;p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50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" name="Google Shape;2458;p6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Code Sequence 1</a:t>
            </a:r>
            <a:endParaRPr sz="44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9" name="Google Shape;2459;p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7/13/2016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0" name="Google Shape;2460;p6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Su16 - Lecture 13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1" name="Google Shape;2461;p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51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62" name="Google Shape;2462;p65"/>
          <p:cNvGrpSpPr/>
          <p:nvPr/>
        </p:nvGrpSpPr>
        <p:grpSpPr>
          <a:xfrm>
            <a:off x="531813" y="1179513"/>
            <a:ext cx="7799388" cy="5056188"/>
            <a:chOff x="215" y="551"/>
            <a:chExt cx="4913" cy="3185"/>
          </a:xfrm>
        </p:grpSpPr>
        <p:grpSp>
          <p:nvGrpSpPr>
            <p:cNvPr id="2463" name="Google Shape;2463;p65"/>
            <p:cNvGrpSpPr/>
            <p:nvPr/>
          </p:nvGrpSpPr>
          <p:grpSpPr>
            <a:xfrm>
              <a:off x="2624" y="1200"/>
              <a:ext cx="340" cy="289"/>
              <a:chOff x="2624" y="1200"/>
              <a:chExt cx="340" cy="289"/>
            </a:xfrm>
          </p:grpSpPr>
          <p:sp>
            <p:nvSpPr>
              <p:cNvPr id="2464" name="Google Shape;2464;p65"/>
              <p:cNvSpPr/>
              <p:nvPr/>
            </p:nvSpPr>
            <p:spPr>
              <a:xfrm>
                <a:off x="2624" y="1200"/>
                <a:ext cx="170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9294" y="0"/>
                    </a:moveTo>
                    <a:lnTo>
                      <a:pt x="0" y="0"/>
                    </a:lnTo>
                    <a:lnTo>
                      <a:pt x="0" y="119584"/>
                    </a:lnTo>
                    <a:lnTo>
                      <a:pt x="119294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5" name="Google Shape;2465;p65"/>
              <p:cNvSpPr/>
              <p:nvPr/>
            </p:nvSpPr>
            <p:spPr>
              <a:xfrm>
                <a:off x="2793" y="1200"/>
                <a:ext cx="171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119298" y="0"/>
                    </a:lnTo>
                    <a:lnTo>
                      <a:pt x="119298" y="119584"/>
                    </a:lnTo>
                    <a:lnTo>
                      <a:pt x="0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66" name="Google Shape;2466;p65"/>
            <p:cNvGrpSpPr/>
            <p:nvPr/>
          </p:nvGrpSpPr>
          <p:grpSpPr>
            <a:xfrm>
              <a:off x="2624" y="2592"/>
              <a:ext cx="340" cy="289"/>
              <a:chOff x="2624" y="2592"/>
              <a:chExt cx="340" cy="289"/>
            </a:xfrm>
          </p:grpSpPr>
          <p:sp>
            <p:nvSpPr>
              <p:cNvPr id="2467" name="Google Shape;2467;p65"/>
              <p:cNvSpPr/>
              <p:nvPr/>
            </p:nvSpPr>
            <p:spPr>
              <a:xfrm>
                <a:off x="2624" y="2592"/>
                <a:ext cx="170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9294" y="0"/>
                    </a:moveTo>
                    <a:lnTo>
                      <a:pt x="0" y="0"/>
                    </a:lnTo>
                    <a:lnTo>
                      <a:pt x="0" y="119584"/>
                    </a:lnTo>
                    <a:lnTo>
                      <a:pt x="119294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8" name="Google Shape;2468;p65"/>
              <p:cNvSpPr/>
              <p:nvPr/>
            </p:nvSpPr>
            <p:spPr>
              <a:xfrm>
                <a:off x="2793" y="2592"/>
                <a:ext cx="171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119298" y="0"/>
                    </a:lnTo>
                    <a:lnTo>
                      <a:pt x="119298" y="119584"/>
                    </a:lnTo>
                    <a:lnTo>
                      <a:pt x="0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69" name="Google Shape;2469;p65"/>
            <p:cNvSpPr/>
            <p:nvPr/>
          </p:nvSpPr>
          <p:spPr>
            <a:xfrm>
              <a:off x="2605" y="2594"/>
              <a:ext cx="292" cy="2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  I$</a:t>
              </a:r>
              <a:endParaRPr/>
            </a:p>
          </p:txBody>
        </p:sp>
        <p:cxnSp>
          <p:nvCxnSpPr>
            <p:cNvPr id="2470" name="Google Shape;2470;p65"/>
            <p:cNvCxnSpPr/>
            <p:nvPr/>
          </p:nvCxnSpPr>
          <p:spPr>
            <a:xfrm>
              <a:off x="584" y="1224"/>
              <a:ext cx="0" cy="2032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471" name="Google Shape;2471;p65"/>
            <p:cNvCxnSpPr/>
            <p:nvPr/>
          </p:nvCxnSpPr>
          <p:spPr>
            <a:xfrm>
              <a:off x="984" y="840"/>
              <a:ext cx="3976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72" name="Google Shape;2472;p65"/>
            <p:cNvSpPr/>
            <p:nvPr/>
          </p:nvSpPr>
          <p:spPr>
            <a:xfrm>
              <a:off x="579" y="1302"/>
              <a:ext cx="353" cy="3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lw</a:t>
              </a:r>
              <a:endParaRPr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3" name="Google Shape;2473;p65"/>
            <p:cNvSpPr/>
            <p:nvPr/>
          </p:nvSpPr>
          <p:spPr>
            <a:xfrm>
              <a:off x="563" y="1718"/>
              <a:ext cx="522" cy="3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add</a:t>
              </a:r>
              <a:endParaRPr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4" name="Google Shape;2474;p65"/>
            <p:cNvSpPr/>
            <p:nvPr/>
          </p:nvSpPr>
          <p:spPr>
            <a:xfrm>
              <a:off x="555" y="2182"/>
              <a:ext cx="606" cy="3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instr</a:t>
              </a:r>
              <a:endParaRPr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5" name="Google Shape;2475;p65"/>
            <p:cNvSpPr/>
            <p:nvPr/>
          </p:nvSpPr>
          <p:spPr>
            <a:xfrm>
              <a:off x="598" y="2612"/>
              <a:ext cx="606" cy="3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instr</a:t>
              </a:r>
              <a:endParaRPr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6" name="Google Shape;2476;p65"/>
            <p:cNvSpPr/>
            <p:nvPr/>
          </p:nvSpPr>
          <p:spPr>
            <a:xfrm>
              <a:off x="587" y="3067"/>
              <a:ext cx="606" cy="3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instr</a:t>
              </a:r>
              <a:endParaRPr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77" name="Google Shape;2477;p65"/>
            <p:cNvCxnSpPr/>
            <p:nvPr/>
          </p:nvCxnSpPr>
          <p:spPr>
            <a:xfrm>
              <a:off x="1728" y="920"/>
              <a:ext cx="0" cy="2816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2478" name="Google Shape;2478;p65"/>
            <p:cNvCxnSpPr/>
            <p:nvPr/>
          </p:nvCxnSpPr>
          <p:spPr>
            <a:xfrm>
              <a:off x="2160" y="920"/>
              <a:ext cx="0" cy="2816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2479" name="Google Shape;2479;p65"/>
            <p:cNvCxnSpPr/>
            <p:nvPr/>
          </p:nvCxnSpPr>
          <p:spPr>
            <a:xfrm>
              <a:off x="2592" y="920"/>
              <a:ext cx="0" cy="2816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2480" name="Google Shape;2480;p65"/>
            <p:cNvCxnSpPr/>
            <p:nvPr/>
          </p:nvCxnSpPr>
          <p:spPr>
            <a:xfrm>
              <a:off x="3024" y="920"/>
              <a:ext cx="0" cy="2816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2481" name="Google Shape;2481;p65"/>
            <p:cNvCxnSpPr/>
            <p:nvPr/>
          </p:nvCxnSpPr>
          <p:spPr>
            <a:xfrm>
              <a:off x="3456" y="920"/>
              <a:ext cx="0" cy="2816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2482" name="Google Shape;2482;p65"/>
            <p:cNvCxnSpPr/>
            <p:nvPr/>
          </p:nvCxnSpPr>
          <p:spPr>
            <a:xfrm>
              <a:off x="3888" y="920"/>
              <a:ext cx="0" cy="2816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2483" name="Google Shape;2483;p65"/>
            <p:cNvCxnSpPr/>
            <p:nvPr/>
          </p:nvCxnSpPr>
          <p:spPr>
            <a:xfrm>
              <a:off x="4320" y="920"/>
              <a:ext cx="0" cy="2816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2484" name="Google Shape;2484;p65"/>
            <p:cNvCxnSpPr/>
            <p:nvPr/>
          </p:nvCxnSpPr>
          <p:spPr>
            <a:xfrm>
              <a:off x="4752" y="920"/>
              <a:ext cx="0" cy="2816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</p:cxnSp>
        <p:grpSp>
          <p:nvGrpSpPr>
            <p:cNvPr id="2485" name="Google Shape;2485;p65"/>
            <p:cNvGrpSpPr/>
            <p:nvPr/>
          </p:nvGrpSpPr>
          <p:grpSpPr>
            <a:xfrm>
              <a:off x="2257" y="1152"/>
              <a:ext cx="225" cy="481"/>
              <a:chOff x="2257" y="1152"/>
              <a:chExt cx="225" cy="481"/>
            </a:xfrm>
          </p:grpSpPr>
          <p:sp>
            <p:nvSpPr>
              <p:cNvPr id="2486" name="Google Shape;2486;p65"/>
              <p:cNvSpPr/>
              <p:nvPr/>
            </p:nvSpPr>
            <p:spPr>
              <a:xfrm>
                <a:off x="2269" y="1152"/>
                <a:ext cx="213" cy="481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79833"/>
                    </a:moveTo>
                    <a:lnTo>
                      <a:pt x="40000" y="59875"/>
                    </a:lnTo>
                    <a:lnTo>
                      <a:pt x="0" y="39916"/>
                    </a:lnTo>
                    <a:lnTo>
                      <a:pt x="0" y="0"/>
                    </a:lnTo>
                    <a:lnTo>
                      <a:pt x="119436" y="39916"/>
                    </a:lnTo>
                    <a:lnTo>
                      <a:pt x="119436" y="79833"/>
                    </a:lnTo>
                    <a:lnTo>
                      <a:pt x="0" y="119750"/>
                    </a:lnTo>
                    <a:lnTo>
                      <a:pt x="0" y="79833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7" name="Google Shape;2487;p65"/>
              <p:cNvSpPr/>
              <p:nvPr/>
            </p:nvSpPr>
            <p:spPr>
              <a:xfrm rot="5400000">
                <a:off x="2170" y="1274"/>
                <a:ext cx="384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ALU</a:t>
                </a:r>
                <a:endParaRPr/>
              </a:p>
            </p:txBody>
          </p:sp>
        </p:grpSp>
        <p:grpSp>
          <p:nvGrpSpPr>
            <p:cNvPr id="2488" name="Google Shape;2488;p65"/>
            <p:cNvGrpSpPr/>
            <p:nvPr/>
          </p:nvGrpSpPr>
          <p:grpSpPr>
            <a:xfrm>
              <a:off x="1324" y="1248"/>
              <a:ext cx="359" cy="289"/>
              <a:chOff x="1324" y="1248"/>
              <a:chExt cx="359" cy="289"/>
            </a:xfrm>
          </p:grpSpPr>
          <p:sp>
            <p:nvSpPr>
              <p:cNvPr id="2489" name="Google Shape;2489;p65"/>
              <p:cNvSpPr/>
              <p:nvPr/>
            </p:nvSpPr>
            <p:spPr>
              <a:xfrm>
                <a:off x="1324" y="1250"/>
                <a:ext cx="292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  I$</a:t>
                </a:r>
                <a:endParaRPr/>
              </a:p>
            </p:txBody>
          </p:sp>
          <p:grpSp>
            <p:nvGrpSpPr>
              <p:cNvPr id="2490" name="Google Shape;2490;p65"/>
              <p:cNvGrpSpPr/>
              <p:nvPr/>
            </p:nvGrpSpPr>
            <p:grpSpPr>
              <a:xfrm>
                <a:off x="1343" y="1248"/>
                <a:ext cx="340" cy="289"/>
                <a:chOff x="1343" y="1248"/>
                <a:chExt cx="340" cy="289"/>
              </a:xfrm>
            </p:grpSpPr>
            <p:sp>
              <p:nvSpPr>
                <p:cNvPr id="2491" name="Google Shape;2491;p65"/>
                <p:cNvSpPr/>
                <p:nvPr/>
              </p:nvSpPr>
              <p:spPr>
                <a:xfrm>
                  <a:off x="1343" y="1248"/>
                  <a:ext cx="170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119294" y="0"/>
                      </a:moveTo>
                      <a:lnTo>
                        <a:pt x="0" y="0"/>
                      </a:lnTo>
                      <a:lnTo>
                        <a:pt x="0" y="119584"/>
                      </a:lnTo>
                      <a:lnTo>
                        <a:pt x="119294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92" name="Google Shape;2492;p65"/>
                <p:cNvSpPr/>
                <p:nvPr/>
              </p:nvSpPr>
              <p:spPr>
                <a:xfrm>
                  <a:off x="1512" y="1248"/>
                  <a:ext cx="171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lnTo>
                        <a:pt x="119298" y="0"/>
                      </a:lnTo>
                      <a:lnTo>
                        <a:pt x="119298" y="119584"/>
                      </a:lnTo>
                      <a:lnTo>
                        <a:pt x="0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493" name="Google Shape;2493;p65"/>
            <p:cNvSpPr/>
            <p:nvPr/>
          </p:nvSpPr>
          <p:spPr>
            <a:xfrm>
              <a:off x="1784" y="1255"/>
              <a:ext cx="327" cy="2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Reg</a:t>
              </a:r>
              <a:endParaRPr/>
            </a:p>
          </p:txBody>
        </p:sp>
        <p:grpSp>
          <p:nvGrpSpPr>
            <p:cNvPr id="2494" name="Google Shape;2494;p65"/>
            <p:cNvGrpSpPr/>
            <p:nvPr/>
          </p:nvGrpSpPr>
          <p:grpSpPr>
            <a:xfrm>
              <a:off x="1803" y="1248"/>
              <a:ext cx="296" cy="289"/>
              <a:chOff x="1803" y="1248"/>
              <a:chExt cx="296" cy="289"/>
            </a:xfrm>
          </p:grpSpPr>
          <p:sp>
            <p:nvSpPr>
              <p:cNvPr id="2495" name="Google Shape;2495;p65"/>
              <p:cNvSpPr/>
              <p:nvPr/>
            </p:nvSpPr>
            <p:spPr>
              <a:xfrm>
                <a:off x="1803" y="1248"/>
                <a:ext cx="149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9194" y="0"/>
                    </a:moveTo>
                    <a:lnTo>
                      <a:pt x="0" y="0"/>
                    </a:lnTo>
                    <a:lnTo>
                      <a:pt x="0" y="119584"/>
                    </a:lnTo>
                    <a:lnTo>
                      <a:pt x="119194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6" name="Google Shape;2496;p65"/>
              <p:cNvSpPr/>
              <p:nvPr/>
            </p:nvSpPr>
            <p:spPr>
              <a:xfrm>
                <a:off x="1951" y="1248"/>
                <a:ext cx="148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119189" y="0"/>
                    </a:lnTo>
                    <a:lnTo>
                      <a:pt x="119189" y="119584"/>
                    </a:lnTo>
                    <a:lnTo>
                      <a:pt x="0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2497" name="Google Shape;2497;p65"/>
            <p:cNvCxnSpPr/>
            <p:nvPr/>
          </p:nvCxnSpPr>
          <p:spPr>
            <a:xfrm>
              <a:off x="1688" y="1392"/>
              <a:ext cx="96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498" name="Google Shape;2498;p65"/>
            <p:cNvSpPr/>
            <p:nvPr/>
          </p:nvSpPr>
          <p:spPr>
            <a:xfrm>
              <a:off x="1750" y="1296"/>
              <a:ext cx="48" cy="9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8762"/>
                  </a:moveTo>
                  <a:lnTo>
                    <a:pt x="0" y="0"/>
                  </a:lnTo>
                  <a:lnTo>
                    <a:pt x="117500" y="0"/>
                  </a:lnTo>
                  <a:lnTo>
                    <a:pt x="117500" y="0"/>
                  </a:lnTo>
                </a:path>
              </a:pathLst>
            </a:custGeom>
            <a:noFill/>
            <a:ln w="254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499" name="Google Shape;2499;p65"/>
            <p:cNvCxnSpPr/>
            <p:nvPr/>
          </p:nvCxnSpPr>
          <p:spPr>
            <a:xfrm>
              <a:off x="2104" y="1296"/>
              <a:ext cx="157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500" name="Google Shape;2500;p65"/>
            <p:cNvSpPr/>
            <p:nvPr/>
          </p:nvSpPr>
          <p:spPr>
            <a:xfrm>
              <a:off x="2601" y="1250"/>
              <a:ext cx="334" cy="2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  D$</a:t>
              </a:r>
              <a:endParaRPr/>
            </a:p>
          </p:txBody>
        </p:sp>
        <p:sp>
          <p:nvSpPr>
            <p:cNvPr id="2501" name="Google Shape;2501;p65"/>
            <p:cNvSpPr/>
            <p:nvPr/>
          </p:nvSpPr>
          <p:spPr>
            <a:xfrm>
              <a:off x="3093" y="1250"/>
              <a:ext cx="327" cy="2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Reg</a:t>
              </a:r>
              <a:endParaRPr/>
            </a:p>
          </p:txBody>
        </p:sp>
        <p:grpSp>
          <p:nvGrpSpPr>
            <p:cNvPr id="2502" name="Google Shape;2502;p65"/>
            <p:cNvGrpSpPr/>
            <p:nvPr/>
          </p:nvGrpSpPr>
          <p:grpSpPr>
            <a:xfrm>
              <a:off x="3120" y="1248"/>
              <a:ext cx="284" cy="289"/>
              <a:chOff x="3120" y="1248"/>
              <a:chExt cx="284" cy="289"/>
            </a:xfrm>
          </p:grpSpPr>
          <p:sp>
            <p:nvSpPr>
              <p:cNvPr id="2503" name="Google Shape;2503;p65"/>
              <p:cNvSpPr/>
              <p:nvPr/>
            </p:nvSpPr>
            <p:spPr>
              <a:xfrm>
                <a:off x="3120" y="1248"/>
                <a:ext cx="142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9154" y="0"/>
                    </a:moveTo>
                    <a:lnTo>
                      <a:pt x="0" y="0"/>
                    </a:lnTo>
                    <a:lnTo>
                      <a:pt x="0" y="119584"/>
                    </a:lnTo>
                    <a:lnTo>
                      <a:pt x="119154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4" name="Google Shape;2504;p65"/>
              <p:cNvSpPr/>
              <p:nvPr/>
            </p:nvSpPr>
            <p:spPr>
              <a:xfrm>
                <a:off x="3261" y="1248"/>
                <a:ext cx="143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119160" y="0"/>
                    </a:lnTo>
                    <a:lnTo>
                      <a:pt x="119160" y="119584"/>
                    </a:lnTo>
                    <a:lnTo>
                      <a:pt x="0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2505" name="Google Shape;2505;p65"/>
            <p:cNvCxnSpPr/>
            <p:nvPr/>
          </p:nvCxnSpPr>
          <p:spPr>
            <a:xfrm>
              <a:off x="2973" y="1392"/>
              <a:ext cx="139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06" name="Google Shape;2506;p65"/>
            <p:cNvCxnSpPr/>
            <p:nvPr/>
          </p:nvCxnSpPr>
          <p:spPr>
            <a:xfrm>
              <a:off x="2489" y="1392"/>
              <a:ext cx="155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507" name="Google Shape;2507;p65"/>
            <p:cNvSpPr/>
            <p:nvPr/>
          </p:nvSpPr>
          <p:spPr>
            <a:xfrm>
              <a:off x="2610" y="1392"/>
              <a:ext cx="431" cy="19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19378"/>
                  </a:lnTo>
                  <a:lnTo>
                    <a:pt x="108863" y="119378"/>
                  </a:lnTo>
                  <a:lnTo>
                    <a:pt x="108863" y="39792"/>
                  </a:lnTo>
                  <a:lnTo>
                    <a:pt x="119721" y="0"/>
                  </a:lnTo>
                </a:path>
              </a:pathLst>
            </a:custGeom>
            <a:noFill/>
            <a:ln w="254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508" name="Google Shape;2508;p65"/>
            <p:cNvCxnSpPr/>
            <p:nvPr/>
          </p:nvCxnSpPr>
          <p:spPr>
            <a:xfrm>
              <a:off x="2104" y="1488"/>
              <a:ext cx="157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509" name="Google Shape;2509;p65"/>
            <p:cNvSpPr/>
            <p:nvPr/>
          </p:nvSpPr>
          <p:spPr>
            <a:xfrm>
              <a:off x="2197" y="1387"/>
              <a:ext cx="337" cy="27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43597"/>
                  </a:moveTo>
                  <a:lnTo>
                    <a:pt x="0" y="119568"/>
                  </a:lnTo>
                  <a:lnTo>
                    <a:pt x="104688" y="119568"/>
                  </a:lnTo>
                  <a:lnTo>
                    <a:pt x="104688" y="38848"/>
                  </a:lnTo>
                  <a:lnTo>
                    <a:pt x="119643" y="0"/>
                  </a:lnTo>
                </a:path>
              </a:pathLst>
            </a:custGeom>
            <a:noFill/>
            <a:ln w="254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10" name="Google Shape;2510;p65"/>
            <p:cNvGrpSpPr/>
            <p:nvPr/>
          </p:nvGrpSpPr>
          <p:grpSpPr>
            <a:xfrm>
              <a:off x="1751" y="1600"/>
              <a:ext cx="2096" cy="513"/>
              <a:chOff x="1751" y="1600"/>
              <a:chExt cx="2096" cy="513"/>
            </a:xfrm>
          </p:grpSpPr>
          <p:grpSp>
            <p:nvGrpSpPr>
              <p:cNvPr id="2511" name="Google Shape;2511;p65"/>
              <p:cNvGrpSpPr/>
              <p:nvPr/>
            </p:nvGrpSpPr>
            <p:grpSpPr>
              <a:xfrm>
                <a:off x="2684" y="1600"/>
                <a:ext cx="225" cy="481"/>
                <a:chOff x="2684" y="1600"/>
                <a:chExt cx="225" cy="481"/>
              </a:xfrm>
            </p:grpSpPr>
            <p:sp>
              <p:nvSpPr>
                <p:cNvPr id="2512" name="Google Shape;2512;p65"/>
                <p:cNvSpPr/>
                <p:nvPr/>
              </p:nvSpPr>
              <p:spPr>
                <a:xfrm>
                  <a:off x="2696" y="1600"/>
                  <a:ext cx="213" cy="4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79833"/>
                      </a:moveTo>
                      <a:lnTo>
                        <a:pt x="40000" y="59875"/>
                      </a:lnTo>
                      <a:lnTo>
                        <a:pt x="0" y="39916"/>
                      </a:lnTo>
                      <a:lnTo>
                        <a:pt x="0" y="0"/>
                      </a:lnTo>
                      <a:lnTo>
                        <a:pt x="119436" y="39916"/>
                      </a:lnTo>
                      <a:lnTo>
                        <a:pt x="119436" y="79833"/>
                      </a:lnTo>
                      <a:lnTo>
                        <a:pt x="0" y="119750"/>
                      </a:lnTo>
                      <a:lnTo>
                        <a:pt x="0" y="79833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13" name="Google Shape;2513;p65"/>
                <p:cNvSpPr/>
                <p:nvPr/>
              </p:nvSpPr>
              <p:spPr>
                <a:xfrm rot="5400000">
                  <a:off x="2597" y="1722"/>
                  <a:ext cx="384" cy="2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0475" tIns="44450" rIns="90475" bIns="4445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 b="1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ALU</a:t>
                  </a:r>
                  <a:endParaRPr/>
                </a:p>
              </p:txBody>
            </p:sp>
          </p:grpSp>
          <p:grpSp>
            <p:nvGrpSpPr>
              <p:cNvPr id="2514" name="Google Shape;2514;p65"/>
              <p:cNvGrpSpPr/>
              <p:nvPr/>
            </p:nvGrpSpPr>
            <p:grpSpPr>
              <a:xfrm>
                <a:off x="1751" y="1696"/>
                <a:ext cx="359" cy="289"/>
                <a:chOff x="1751" y="1696"/>
                <a:chExt cx="359" cy="289"/>
              </a:xfrm>
            </p:grpSpPr>
            <p:sp>
              <p:nvSpPr>
                <p:cNvPr id="2515" name="Google Shape;2515;p65"/>
                <p:cNvSpPr/>
                <p:nvPr/>
              </p:nvSpPr>
              <p:spPr>
                <a:xfrm>
                  <a:off x="1751" y="1698"/>
                  <a:ext cx="292" cy="2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0475" tIns="44450" rIns="90475" bIns="4445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 b="1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  I$</a:t>
                  </a:r>
                  <a:endParaRPr/>
                </a:p>
              </p:txBody>
            </p:sp>
            <p:grpSp>
              <p:nvGrpSpPr>
                <p:cNvPr id="2516" name="Google Shape;2516;p65"/>
                <p:cNvGrpSpPr/>
                <p:nvPr/>
              </p:nvGrpSpPr>
              <p:grpSpPr>
                <a:xfrm>
                  <a:off x="1770" y="1696"/>
                  <a:ext cx="340" cy="289"/>
                  <a:chOff x="1770" y="1696"/>
                  <a:chExt cx="340" cy="289"/>
                </a:xfrm>
              </p:grpSpPr>
              <p:sp>
                <p:nvSpPr>
                  <p:cNvPr id="2517" name="Google Shape;2517;p65"/>
                  <p:cNvSpPr/>
                  <p:nvPr/>
                </p:nvSpPr>
                <p:spPr>
                  <a:xfrm>
                    <a:off x="1770" y="1696"/>
                    <a:ext cx="170" cy="2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000" h="120000" extrusionOk="0">
                        <a:moveTo>
                          <a:pt x="119294" y="0"/>
                        </a:moveTo>
                        <a:lnTo>
                          <a:pt x="0" y="0"/>
                        </a:lnTo>
                        <a:lnTo>
                          <a:pt x="0" y="119584"/>
                        </a:lnTo>
                        <a:lnTo>
                          <a:pt x="119294" y="119584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18" name="Google Shape;2518;p65"/>
                  <p:cNvSpPr/>
                  <p:nvPr/>
                </p:nvSpPr>
                <p:spPr>
                  <a:xfrm>
                    <a:off x="1939" y="1696"/>
                    <a:ext cx="171" cy="2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000" h="120000" extrusionOk="0">
                        <a:moveTo>
                          <a:pt x="0" y="0"/>
                        </a:moveTo>
                        <a:lnTo>
                          <a:pt x="119298" y="0"/>
                        </a:lnTo>
                        <a:lnTo>
                          <a:pt x="119298" y="119584"/>
                        </a:lnTo>
                        <a:lnTo>
                          <a:pt x="0" y="119584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2519" name="Google Shape;2519;p65"/>
              <p:cNvSpPr/>
              <p:nvPr/>
            </p:nvSpPr>
            <p:spPr>
              <a:xfrm>
                <a:off x="2211" y="1703"/>
                <a:ext cx="327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Reg</a:t>
                </a:r>
                <a:endParaRPr/>
              </a:p>
            </p:txBody>
          </p:sp>
          <p:grpSp>
            <p:nvGrpSpPr>
              <p:cNvPr id="2520" name="Google Shape;2520;p65"/>
              <p:cNvGrpSpPr/>
              <p:nvPr/>
            </p:nvGrpSpPr>
            <p:grpSpPr>
              <a:xfrm>
                <a:off x="2230" y="1696"/>
                <a:ext cx="296" cy="289"/>
                <a:chOff x="2230" y="1696"/>
                <a:chExt cx="296" cy="289"/>
              </a:xfrm>
            </p:grpSpPr>
            <p:sp>
              <p:nvSpPr>
                <p:cNvPr id="2521" name="Google Shape;2521;p65"/>
                <p:cNvSpPr/>
                <p:nvPr/>
              </p:nvSpPr>
              <p:spPr>
                <a:xfrm>
                  <a:off x="2230" y="1696"/>
                  <a:ext cx="149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119194" y="0"/>
                      </a:moveTo>
                      <a:lnTo>
                        <a:pt x="0" y="0"/>
                      </a:lnTo>
                      <a:lnTo>
                        <a:pt x="0" y="119584"/>
                      </a:lnTo>
                      <a:lnTo>
                        <a:pt x="119194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22" name="Google Shape;2522;p65"/>
                <p:cNvSpPr/>
                <p:nvPr/>
              </p:nvSpPr>
              <p:spPr>
                <a:xfrm>
                  <a:off x="2378" y="1696"/>
                  <a:ext cx="148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lnTo>
                        <a:pt x="119189" y="0"/>
                      </a:lnTo>
                      <a:lnTo>
                        <a:pt x="119189" y="119584"/>
                      </a:lnTo>
                      <a:lnTo>
                        <a:pt x="0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2523" name="Google Shape;2523;p65"/>
              <p:cNvCxnSpPr/>
              <p:nvPr/>
            </p:nvCxnSpPr>
            <p:spPr>
              <a:xfrm>
                <a:off x="2115" y="1840"/>
                <a:ext cx="96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524" name="Google Shape;2524;p65"/>
              <p:cNvSpPr/>
              <p:nvPr/>
            </p:nvSpPr>
            <p:spPr>
              <a:xfrm>
                <a:off x="2177" y="1744"/>
                <a:ext cx="48" cy="9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118762"/>
                    </a:moveTo>
                    <a:lnTo>
                      <a:pt x="0" y="0"/>
                    </a:lnTo>
                    <a:lnTo>
                      <a:pt x="117500" y="0"/>
                    </a:lnTo>
                    <a:lnTo>
                      <a:pt x="117500" y="0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525" name="Google Shape;2525;p65"/>
              <p:cNvCxnSpPr/>
              <p:nvPr/>
            </p:nvCxnSpPr>
            <p:spPr>
              <a:xfrm>
                <a:off x="2531" y="1744"/>
                <a:ext cx="157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526" name="Google Shape;2526;p65"/>
              <p:cNvSpPr/>
              <p:nvPr/>
            </p:nvSpPr>
            <p:spPr>
              <a:xfrm>
                <a:off x="3028" y="1698"/>
                <a:ext cx="334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  D$</a:t>
                </a:r>
                <a:endParaRPr/>
              </a:p>
            </p:txBody>
          </p:sp>
          <p:grpSp>
            <p:nvGrpSpPr>
              <p:cNvPr id="2527" name="Google Shape;2527;p65"/>
              <p:cNvGrpSpPr/>
              <p:nvPr/>
            </p:nvGrpSpPr>
            <p:grpSpPr>
              <a:xfrm>
                <a:off x="3079" y="1696"/>
                <a:ext cx="325" cy="289"/>
                <a:chOff x="3079" y="1696"/>
                <a:chExt cx="325" cy="289"/>
              </a:xfrm>
            </p:grpSpPr>
            <p:sp>
              <p:nvSpPr>
                <p:cNvPr id="2528" name="Google Shape;2528;p65"/>
                <p:cNvSpPr/>
                <p:nvPr/>
              </p:nvSpPr>
              <p:spPr>
                <a:xfrm>
                  <a:off x="3079" y="1696"/>
                  <a:ext cx="162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119259" y="0"/>
                      </a:moveTo>
                      <a:lnTo>
                        <a:pt x="0" y="0"/>
                      </a:lnTo>
                      <a:lnTo>
                        <a:pt x="0" y="119584"/>
                      </a:lnTo>
                      <a:lnTo>
                        <a:pt x="119259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29" name="Google Shape;2529;p65"/>
                <p:cNvSpPr/>
                <p:nvPr/>
              </p:nvSpPr>
              <p:spPr>
                <a:xfrm>
                  <a:off x="3240" y="1696"/>
                  <a:ext cx="164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lnTo>
                        <a:pt x="119268" y="0"/>
                      </a:lnTo>
                      <a:lnTo>
                        <a:pt x="119268" y="119584"/>
                      </a:lnTo>
                      <a:lnTo>
                        <a:pt x="0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530" name="Google Shape;2530;p65"/>
              <p:cNvSpPr/>
              <p:nvPr/>
            </p:nvSpPr>
            <p:spPr>
              <a:xfrm>
                <a:off x="3520" y="1698"/>
                <a:ext cx="327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Reg</a:t>
                </a:r>
                <a:endParaRPr/>
              </a:p>
            </p:txBody>
          </p:sp>
          <p:grpSp>
            <p:nvGrpSpPr>
              <p:cNvPr id="2531" name="Google Shape;2531;p65"/>
              <p:cNvGrpSpPr/>
              <p:nvPr/>
            </p:nvGrpSpPr>
            <p:grpSpPr>
              <a:xfrm>
                <a:off x="3547" y="1696"/>
                <a:ext cx="284" cy="289"/>
                <a:chOff x="3547" y="1696"/>
                <a:chExt cx="284" cy="289"/>
              </a:xfrm>
            </p:grpSpPr>
            <p:sp>
              <p:nvSpPr>
                <p:cNvPr id="2532" name="Google Shape;2532;p65"/>
                <p:cNvSpPr/>
                <p:nvPr/>
              </p:nvSpPr>
              <p:spPr>
                <a:xfrm>
                  <a:off x="3547" y="1696"/>
                  <a:ext cx="142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119154" y="0"/>
                      </a:moveTo>
                      <a:lnTo>
                        <a:pt x="0" y="0"/>
                      </a:lnTo>
                      <a:lnTo>
                        <a:pt x="0" y="119584"/>
                      </a:lnTo>
                      <a:lnTo>
                        <a:pt x="119154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33" name="Google Shape;2533;p65"/>
                <p:cNvSpPr/>
                <p:nvPr/>
              </p:nvSpPr>
              <p:spPr>
                <a:xfrm>
                  <a:off x="3688" y="1696"/>
                  <a:ext cx="143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lnTo>
                        <a:pt x="119160" y="0"/>
                      </a:lnTo>
                      <a:lnTo>
                        <a:pt x="119160" y="119584"/>
                      </a:lnTo>
                      <a:lnTo>
                        <a:pt x="0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2534" name="Google Shape;2534;p65"/>
              <p:cNvCxnSpPr/>
              <p:nvPr/>
            </p:nvCxnSpPr>
            <p:spPr>
              <a:xfrm>
                <a:off x="3400" y="1840"/>
                <a:ext cx="139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535" name="Google Shape;2535;p65"/>
              <p:cNvCxnSpPr/>
              <p:nvPr/>
            </p:nvCxnSpPr>
            <p:spPr>
              <a:xfrm>
                <a:off x="2916" y="1840"/>
                <a:ext cx="155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536" name="Google Shape;2536;p65"/>
              <p:cNvSpPr/>
              <p:nvPr/>
            </p:nvSpPr>
            <p:spPr>
              <a:xfrm>
                <a:off x="3037" y="1840"/>
                <a:ext cx="431" cy="19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0" y="119378"/>
                    </a:lnTo>
                    <a:lnTo>
                      <a:pt x="108863" y="119378"/>
                    </a:lnTo>
                    <a:lnTo>
                      <a:pt x="108863" y="39792"/>
                    </a:lnTo>
                    <a:lnTo>
                      <a:pt x="119721" y="0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537" name="Google Shape;2537;p65"/>
              <p:cNvCxnSpPr/>
              <p:nvPr/>
            </p:nvCxnSpPr>
            <p:spPr>
              <a:xfrm>
                <a:off x="2531" y="1936"/>
                <a:ext cx="157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538" name="Google Shape;2538;p65"/>
              <p:cNvSpPr/>
              <p:nvPr/>
            </p:nvSpPr>
            <p:spPr>
              <a:xfrm>
                <a:off x="2624" y="1835"/>
                <a:ext cx="337" cy="278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43597"/>
                    </a:moveTo>
                    <a:lnTo>
                      <a:pt x="0" y="119568"/>
                    </a:lnTo>
                    <a:lnTo>
                      <a:pt x="104688" y="119568"/>
                    </a:lnTo>
                    <a:lnTo>
                      <a:pt x="104688" y="38848"/>
                    </a:lnTo>
                    <a:lnTo>
                      <a:pt x="119643" y="0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39" name="Google Shape;2539;p65"/>
            <p:cNvGrpSpPr/>
            <p:nvPr/>
          </p:nvGrpSpPr>
          <p:grpSpPr>
            <a:xfrm>
              <a:off x="2178" y="2048"/>
              <a:ext cx="2096" cy="513"/>
              <a:chOff x="2178" y="2048"/>
              <a:chExt cx="2096" cy="513"/>
            </a:xfrm>
          </p:grpSpPr>
          <p:grpSp>
            <p:nvGrpSpPr>
              <p:cNvPr id="2540" name="Google Shape;2540;p65"/>
              <p:cNvGrpSpPr/>
              <p:nvPr/>
            </p:nvGrpSpPr>
            <p:grpSpPr>
              <a:xfrm>
                <a:off x="3111" y="2048"/>
                <a:ext cx="225" cy="481"/>
                <a:chOff x="3111" y="2048"/>
                <a:chExt cx="225" cy="481"/>
              </a:xfrm>
            </p:grpSpPr>
            <p:sp>
              <p:nvSpPr>
                <p:cNvPr id="2541" name="Google Shape;2541;p65"/>
                <p:cNvSpPr/>
                <p:nvPr/>
              </p:nvSpPr>
              <p:spPr>
                <a:xfrm>
                  <a:off x="3123" y="2048"/>
                  <a:ext cx="213" cy="4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79833"/>
                      </a:moveTo>
                      <a:lnTo>
                        <a:pt x="40000" y="59875"/>
                      </a:lnTo>
                      <a:lnTo>
                        <a:pt x="0" y="39916"/>
                      </a:lnTo>
                      <a:lnTo>
                        <a:pt x="0" y="0"/>
                      </a:lnTo>
                      <a:lnTo>
                        <a:pt x="119436" y="39916"/>
                      </a:lnTo>
                      <a:lnTo>
                        <a:pt x="119436" y="79833"/>
                      </a:lnTo>
                      <a:lnTo>
                        <a:pt x="0" y="119750"/>
                      </a:lnTo>
                      <a:lnTo>
                        <a:pt x="0" y="79833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42" name="Google Shape;2542;p65"/>
                <p:cNvSpPr/>
                <p:nvPr/>
              </p:nvSpPr>
              <p:spPr>
                <a:xfrm rot="5400000">
                  <a:off x="3024" y="2170"/>
                  <a:ext cx="384" cy="2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0475" tIns="44450" rIns="90475" bIns="4445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 b="1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ALU</a:t>
                  </a:r>
                  <a:endParaRPr/>
                </a:p>
              </p:txBody>
            </p:sp>
          </p:grpSp>
          <p:grpSp>
            <p:nvGrpSpPr>
              <p:cNvPr id="2543" name="Google Shape;2543;p65"/>
              <p:cNvGrpSpPr/>
              <p:nvPr/>
            </p:nvGrpSpPr>
            <p:grpSpPr>
              <a:xfrm>
                <a:off x="2178" y="2144"/>
                <a:ext cx="359" cy="289"/>
                <a:chOff x="2178" y="2144"/>
                <a:chExt cx="359" cy="289"/>
              </a:xfrm>
            </p:grpSpPr>
            <p:sp>
              <p:nvSpPr>
                <p:cNvPr id="2544" name="Google Shape;2544;p65"/>
                <p:cNvSpPr/>
                <p:nvPr/>
              </p:nvSpPr>
              <p:spPr>
                <a:xfrm>
                  <a:off x="2178" y="2146"/>
                  <a:ext cx="292" cy="2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0475" tIns="44450" rIns="90475" bIns="4445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 b="1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  I$</a:t>
                  </a:r>
                  <a:endParaRPr/>
                </a:p>
              </p:txBody>
            </p:sp>
            <p:grpSp>
              <p:nvGrpSpPr>
                <p:cNvPr id="2545" name="Google Shape;2545;p65"/>
                <p:cNvGrpSpPr/>
                <p:nvPr/>
              </p:nvGrpSpPr>
              <p:grpSpPr>
                <a:xfrm>
                  <a:off x="2197" y="2144"/>
                  <a:ext cx="340" cy="289"/>
                  <a:chOff x="2197" y="2144"/>
                  <a:chExt cx="340" cy="289"/>
                </a:xfrm>
              </p:grpSpPr>
              <p:sp>
                <p:nvSpPr>
                  <p:cNvPr id="2546" name="Google Shape;2546;p65"/>
                  <p:cNvSpPr/>
                  <p:nvPr/>
                </p:nvSpPr>
                <p:spPr>
                  <a:xfrm>
                    <a:off x="2197" y="2144"/>
                    <a:ext cx="170" cy="2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000" h="120000" extrusionOk="0">
                        <a:moveTo>
                          <a:pt x="119294" y="0"/>
                        </a:moveTo>
                        <a:lnTo>
                          <a:pt x="0" y="0"/>
                        </a:lnTo>
                        <a:lnTo>
                          <a:pt x="0" y="119584"/>
                        </a:lnTo>
                        <a:lnTo>
                          <a:pt x="119294" y="119584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47" name="Google Shape;2547;p65"/>
                  <p:cNvSpPr/>
                  <p:nvPr/>
                </p:nvSpPr>
                <p:spPr>
                  <a:xfrm>
                    <a:off x="2366" y="2144"/>
                    <a:ext cx="171" cy="2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000" h="120000" extrusionOk="0">
                        <a:moveTo>
                          <a:pt x="0" y="0"/>
                        </a:moveTo>
                        <a:lnTo>
                          <a:pt x="119298" y="0"/>
                        </a:lnTo>
                        <a:lnTo>
                          <a:pt x="119298" y="119584"/>
                        </a:lnTo>
                        <a:lnTo>
                          <a:pt x="0" y="119584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2548" name="Google Shape;2548;p65"/>
              <p:cNvSpPr/>
              <p:nvPr/>
            </p:nvSpPr>
            <p:spPr>
              <a:xfrm>
                <a:off x="2638" y="2151"/>
                <a:ext cx="327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Reg</a:t>
                </a:r>
                <a:endParaRPr/>
              </a:p>
            </p:txBody>
          </p:sp>
          <p:grpSp>
            <p:nvGrpSpPr>
              <p:cNvPr id="2549" name="Google Shape;2549;p65"/>
              <p:cNvGrpSpPr/>
              <p:nvPr/>
            </p:nvGrpSpPr>
            <p:grpSpPr>
              <a:xfrm>
                <a:off x="2657" y="2144"/>
                <a:ext cx="296" cy="289"/>
                <a:chOff x="2657" y="2144"/>
                <a:chExt cx="296" cy="289"/>
              </a:xfrm>
            </p:grpSpPr>
            <p:sp>
              <p:nvSpPr>
                <p:cNvPr id="2550" name="Google Shape;2550;p65"/>
                <p:cNvSpPr/>
                <p:nvPr/>
              </p:nvSpPr>
              <p:spPr>
                <a:xfrm>
                  <a:off x="2657" y="2144"/>
                  <a:ext cx="149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119194" y="0"/>
                      </a:moveTo>
                      <a:lnTo>
                        <a:pt x="0" y="0"/>
                      </a:lnTo>
                      <a:lnTo>
                        <a:pt x="0" y="119584"/>
                      </a:lnTo>
                      <a:lnTo>
                        <a:pt x="119194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51" name="Google Shape;2551;p65"/>
                <p:cNvSpPr/>
                <p:nvPr/>
              </p:nvSpPr>
              <p:spPr>
                <a:xfrm>
                  <a:off x="2805" y="2144"/>
                  <a:ext cx="148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lnTo>
                        <a:pt x="119189" y="0"/>
                      </a:lnTo>
                      <a:lnTo>
                        <a:pt x="119189" y="119584"/>
                      </a:lnTo>
                      <a:lnTo>
                        <a:pt x="0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2552" name="Google Shape;2552;p65"/>
              <p:cNvCxnSpPr/>
              <p:nvPr/>
            </p:nvCxnSpPr>
            <p:spPr>
              <a:xfrm>
                <a:off x="2542" y="2288"/>
                <a:ext cx="96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553" name="Google Shape;2553;p65"/>
              <p:cNvSpPr/>
              <p:nvPr/>
            </p:nvSpPr>
            <p:spPr>
              <a:xfrm>
                <a:off x="2604" y="2192"/>
                <a:ext cx="48" cy="9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118762"/>
                    </a:moveTo>
                    <a:lnTo>
                      <a:pt x="0" y="0"/>
                    </a:lnTo>
                    <a:lnTo>
                      <a:pt x="117500" y="0"/>
                    </a:lnTo>
                    <a:lnTo>
                      <a:pt x="117500" y="0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554" name="Google Shape;2554;p65"/>
              <p:cNvCxnSpPr/>
              <p:nvPr/>
            </p:nvCxnSpPr>
            <p:spPr>
              <a:xfrm>
                <a:off x="2958" y="2192"/>
                <a:ext cx="157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555" name="Google Shape;2555;p65"/>
              <p:cNvSpPr/>
              <p:nvPr/>
            </p:nvSpPr>
            <p:spPr>
              <a:xfrm>
                <a:off x="3455" y="2146"/>
                <a:ext cx="334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  D$</a:t>
                </a:r>
                <a:endParaRPr/>
              </a:p>
            </p:txBody>
          </p:sp>
          <p:grpSp>
            <p:nvGrpSpPr>
              <p:cNvPr id="2556" name="Google Shape;2556;p65"/>
              <p:cNvGrpSpPr/>
              <p:nvPr/>
            </p:nvGrpSpPr>
            <p:grpSpPr>
              <a:xfrm>
                <a:off x="3506" y="2144"/>
                <a:ext cx="325" cy="289"/>
                <a:chOff x="3506" y="2144"/>
                <a:chExt cx="325" cy="289"/>
              </a:xfrm>
            </p:grpSpPr>
            <p:sp>
              <p:nvSpPr>
                <p:cNvPr id="2557" name="Google Shape;2557;p65"/>
                <p:cNvSpPr/>
                <p:nvPr/>
              </p:nvSpPr>
              <p:spPr>
                <a:xfrm>
                  <a:off x="3506" y="2144"/>
                  <a:ext cx="162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119259" y="0"/>
                      </a:moveTo>
                      <a:lnTo>
                        <a:pt x="0" y="0"/>
                      </a:lnTo>
                      <a:lnTo>
                        <a:pt x="0" y="119584"/>
                      </a:lnTo>
                      <a:lnTo>
                        <a:pt x="119259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58" name="Google Shape;2558;p65"/>
                <p:cNvSpPr/>
                <p:nvPr/>
              </p:nvSpPr>
              <p:spPr>
                <a:xfrm>
                  <a:off x="3667" y="2144"/>
                  <a:ext cx="164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lnTo>
                        <a:pt x="119268" y="0"/>
                      </a:lnTo>
                      <a:lnTo>
                        <a:pt x="119268" y="119584"/>
                      </a:lnTo>
                      <a:lnTo>
                        <a:pt x="0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559" name="Google Shape;2559;p65"/>
              <p:cNvSpPr/>
              <p:nvPr/>
            </p:nvSpPr>
            <p:spPr>
              <a:xfrm>
                <a:off x="3947" y="2146"/>
                <a:ext cx="327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Reg</a:t>
                </a:r>
                <a:endParaRPr/>
              </a:p>
            </p:txBody>
          </p:sp>
          <p:grpSp>
            <p:nvGrpSpPr>
              <p:cNvPr id="2560" name="Google Shape;2560;p65"/>
              <p:cNvGrpSpPr/>
              <p:nvPr/>
            </p:nvGrpSpPr>
            <p:grpSpPr>
              <a:xfrm>
                <a:off x="3974" y="2144"/>
                <a:ext cx="284" cy="289"/>
                <a:chOff x="3974" y="2144"/>
                <a:chExt cx="284" cy="289"/>
              </a:xfrm>
            </p:grpSpPr>
            <p:sp>
              <p:nvSpPr>
                <p:cNvPr id="2561" name="Google Shape;2561;p65"/>
                <p:cNvSpPr/>
                <p:nvPr/>
              </p:nvSpPr>
              <p:spPr>
                <a:xfrm>
                  <a:off x="3974" y="2144"/>
                  <a:ext cx="142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119154" y="0"/>
                      </a:moveTo>
                      <a:lnTo>
                        <a:pt x="0" y="0"/>
                      </a:lnTo>
                      <a:lnTo>
                        <a:pt x="0" y="119584"/>
                      </a:lnTo>
                      <a:lnTo>
                        <a:pt x="119154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62" name="Google Shape;2562;p65"/>
                <p:cNvSpPr/>
                <p:nvPr/>
              </p:nvSpPr>
              <p:spPr>
                <a:xfrm>
                  <a:off x="4115" y="2144"/>
                  <a:ext cx="143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lnTo>
                        <a:pt x="119160" y="0"/>
                      </a:lnTo>
                      <a:lnTo>
                        <a:pt x="119160" y="119584"/>
                      </a:lnTo>
                      <a:lnTo>
                        <a:pt x="0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2563" name="Google Shape;2563;p65"/>
              <p:cNvCxnSpPr/>
              <p:nvPr/>
            </p:nvCxnSpPr>
            <p:spPr>
              <a:xfrm>
                <a:off x="3827" y="2288"/>
                <a:ext cx="139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564" name="Google Shape;2564;p65"/>
              <p:cNvCxnSpPr/>
              <p:nvPr/>
            </p:nvCxnSpPr>
            <p:spPr>
              <a:xfrm>
                <a:off x="3343" y="2288"/>
                <a:ext cx="155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565" name="Google Shape;2565;p65"/>
              <p:cNvSpPr/>
              <p:nvPr/>
            </p:nvSpPr>
            <p:spPr>
              <a:xfrm>
                <a:off x="3464" y="2288"/>
                <a:ext cx="431" cy="19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0" y="119378"/>
                    </a:lnTo>
                    <a:lnTo>
                      <a:pt x="108863" y="119378"/>
                    </a:lnTo>
                    <a:lnTo>
                      <a:pt x="108863" y="39792"/>
                    </a:lnTo>
                    <a:lnTo>
                      <a:pt x="119721" y="0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566" name="Google Shape;2566;p65"/>
              <p:cNvCxnSpPr/>
              <p:nvPr/>
            </p:nvCxnSpPr>
            <p:spPr>
              <a:xfrm>
                <a:off x="2958" y="2384"/>
                <a:ext cx="157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567" name="Google Shape;2567;p65"/>
              <p:cNvSpPr/>
              <p:nvPr/>
            </p:nvSpPr>
            <p:spPr>
              <a:xfrm>
                <a:off x="3051" y="2283"/>
                <a:ext cx="337" cy="278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43597"/>
                    </a:moveTo>
                    <a:lnTo>
                      <a:pt x="0" y="119568"/>
                    </a:lnTo>
                    <a:lnTo>
                      <a:pt x="104688" y="119568"/>
                    </a:lnTo>
                    <a:lnTo>
                      <a:pt x="104688" y="38848"/>
                    </a:lnTo>
                    <a:lnTo>
                      <a:pt x="119643" y="0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68" name="Google Shape;2568;p65"/>
            <p:cNvGrpSpPr/>
            <p:nvPr/>
          </p:nvGrpSpPr>
          <p:grpSpPr>
            <a:xfrm>
              <a:off x="3538" y="2496"/>
              <a:ext cx="225" cy="481"/>
              <a:chOff x="3538" y="2496"/>
              <a:chExt cx="225" cy="481"/>
            </a:xfrm>
          </p:grpSpPr>
          <p:sp>
            <p:nvSpPr>
              <p:cNvPr id="2569" name="Google Shape;2569;p65"/>
              <p:cNvSpPr/>
              <p:nvPr/>
            </p:nvSpPr>
            <p:spPr>
              <a:xfrm>
                <a:off x="3550" y="2496"/>
                <a:ext cx="213" cy="481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79833"/>
                    </a:moveTo>
                    <a:lnTo>
                      <a:pt x="40000" y="59875"/>
                    </a:lnTo>
                    <a:lnTo>
                      <a:pt x="0" y="39916"/>
                    </a:lnTo>
                    <a:lnTo>
                      <a:pt x="0" y="0"/>
                    </a:lnTo>
                    <a:lnTo>
                      <a:pt x="119436" y="39916"/>
                    </a:lnTo>
                    <a:lnTo>
                      <a:pt x="119436" y="79833"/>
                    </a:lnTo>
                    <a:lnTo>
                      <a:pt x="0" y="119750"/>
                    </a:lnTo>
                    <a:lnTo>
                      <a:pt x="0" y="79833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0" name="Google Shape;2570;p65"/>
              <p:cNvSpPr/>
              <p:nvPr/>
            </p:nvSpPr>
            <p:spPr>
              <a:xfrm rot="5400000">
                <a:off x="3451" y="2618"/>
                <a:ext cx="384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ALU</a:t>
                </a:r>
                <a:endParaRPr/>
              </a:p>
            </p:txBody>
          </p:sp>
        </p:grpSp>
        <p:sp>
          <p:nvSpPr>
            <p:cNvPr id="2571" name="Google Shape;2571;p65"/>
            <p:cNvSpPr/>
            <p:nvPr/>
          </p:nvSpPr>
          <p:spPr>
            <a:xfrm>
              <a:off x="3065" y="2599"/>
              <a:ext cx="327" cy="2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Reg</a:t>
              </a:r>
              <a:endParaRPr/>
            </a:p>
          </p:txBody>
        </p:sp>
        <p:grpSp>
          <p:nvGrpSpPr>
            <p:cNvPr id="2572" name="Google Shape;2572;p65"/>
            <p:cNvGrpSpPr/>
            <p:nvPr/>
          </p:nvGrpSpPr>
          <p:grpSpPr>
            <a:xfrm>
              <a:off x="3084" y="2592"/>
              <a:ext cx="296" cy="289"/>
              <a:chOff x="3084" y="2592"/>
              <a:chExt cx="296" cy="289"/>
            </a:xfrm>
          </p:grpSpPr>
          <p:sp>
            <p:nvSpPr>
              <p:cNvPr id="2573" name="Google Shape;2573;p65"/>
              <p:cNvSpPr/>
              <p:nvPr/>
            </p:nvSpPr>
            <p:spPr>
              <a:xfrm>
                <a:off x="3084" y="2592"/>
                <a:ext cx="149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9194" y="0"/>
                    </a:moveTo>
                    <a:lnTo>
                      <a:pt x="0" y="0"/>
                    </a:lnTo>
                    <a:lnTo>
                      <a:pt x="0" y="119584"/>
                    </a:lnTo>
                    <a:lnTo>
                      <a:pt x="119194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4" name="Google Shape;2574;p65"/>
              <p:cNvSpPr/>
              <p:nvPr/>
            </p:nvSpPr>
            <p:spPr>
              <a:xfrm>
                <a:off x="3232" y="2592"/>
                <a:ext cx="148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119189" y="0"/>
                    </a:lnTo>
                    <a:lnTo>
                      <a:pt x="119189" y="119584"/>
                    </a:lnTo>
                    <a:lnTo>
                      <a:pt x="0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2575" name="Google Shape;2575;p65"/>
            <p:cNvCxnSpPr/>
            <p:nvPr/>
          </p:nvCxnSpPr>
          <p:spPr>
            <a:xfrm>
              <a:off x="2969" y="2736"/>
              <a:ext cx="96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576" name="Google Shape;2576;p65"/>
            <p:cNvSpPr/>
            <p:nvPr/>
          </p:nvSpPr>
          <p:spPr>
            <a:xfrm>
              <a:off x="3031" y="2640"/>
              <a:ext cx="48" cy="9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8762"/>
                  </a:moveTo>
                  <a:lnTo>
                    <a:pt x="0" y="0"/>
                  </a:lnTo>
                  <a:lnTo>
                    <a:pt x="117500" y="0"/>
                  </a:lnTo>
                  <a:lnTo>
                    <a:pt x="117500" y="0"/>
                  </a:lnTo>
                </a:path>
              </a:pathLst>
            </a:custGeom>
            <a:noFill/>
            <a:ln w="254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577" name="Google Shape;2577;p65"/>
            <p:cNvCxnSpPr/>
            <p:nvPr/>
          </p:nvCxnSpPr>
          <p:spPr>
            <a:xfrm>
              <a:off x="3385" y="2640"/>
              <a:ext cx="157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578" name="Google Shape;2578;p65"/>
            <p:cNvSpPr/>
            <p:nvPr/>
          </p:nvSpPr>
          <p:spPr>
            <a:xfrm>
              <a:off x="3882" y="2594"/>
              <a:ext cx="334" cy="2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  D$</a:t>
              </a:r>
              <a:endParaRPr/>
            </a:p>
          </p:txBody>
        </p:sp>
        <p:grpSp>
          <p:nvGrpSpPr>
            <p:cNvPr id="2579" name="Google Shape;2579;p65"/>
            <p:cNvGrpSpPr/>
            <p:nvPr/>
          </p:nvGrpSpPr>
          <p:grpSpPr>
            <a:xfrm>
              <a:off x="3933" y="2592"/>
              <a:ext cx="325" cy="289"/>
              <a:chOff x="3933" y="2592"/>
              <a:chExt cx="325" cy="289"/>
            </a:xfrm>
          </p:grpSpPr>
          <p:sp>
            <p:nvSpPr>
              <p:cNvPr id="2580" name="Google Shape;2580;p65"/>
              <p:cNvSpPr/>
              <p:nvPr/>
            </p:nvSpPr>
            <p:spPr>
              <a:xfrm>
                <a:off x="3933" y="2592"/>
                <a:ext cx="162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9259" y="0"/>
                    </a:moveTo>
                    <a:lnTo>
                      <a:pt x="0" y="0"/>
                    </a:lnTo>
                    <a:lnTo>
                      <a:pt x="0" y="119584"/>
                    </a:lnTo>
                    <a:lnTo>
                      <a:pt x="119259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1" name="Google Shape;2581;p65"/>
              <p:cNvSpPr/>
              <p:nvPr/>
            </p:nvSpPr>
            <p:spPr>
              <a:xfrm>
                <a:off x="4094" y="2592"/>
                <a:ext cx="164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119268" y="0"/>
                    </a:lnTo>
                    <a:lnTo>
                      <a:pt x="119268" y="119584"/>
                    </a:lnTo>
                    <a:lnTo>
                      <a:pt x="0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82" name="Google Shape;2582;p65"/>
            <p:cNvSpPr/>
            <p:nvPr/>
          </p:nvSpPr>
          <p:spPr>
            <a:xfrm>
              <a:off x="4374" y="2594"/>
              <a:ext cx="327" cy="2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Reg</a:t>
              </a:r>
              <a:endParaRPr/>
            </a:p>
          </p:txBody>
        </p:sp>
        <p:grpSp>
          <p:nvGrpSpPr>
            <p:cNvPr id="2583" name="Google Shape;2583;p65"/>
            <p:cNvGrpSpPr/>
            <p:nvPr/>
          </p:nvGrpSpPr>
          <p:grpSpPr>
            <a:xfrm>
              <a:off x="4401" y="2592"/>
              <a:ext cx="284" cy="289"/>
              <a:chOff x="4401" y="2592"/>
              <a:chExt cx="284" cy="289"/>
            </a:xfrm>
          </p:grpSpPr>
          <p:sp>
            <p:nvSpPr>
              <p:cNvPr id="2584" name="Google Shape;2584;p65"/>
              <p:cNvSpPr/>
              <p:nvPr/>
            </p:nvSpPr>
            <p:spPr>
              <a:xfrm>
                <a:off x="4401" y="2592"/>
                <a:ext cx="142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9154" y="0"/>
                    </a:moveTo>
                    <a:lnTo>
                      <a:pt x="0" y="0"/>
                    </a:lnTo>
                    <a:lnTo>
                      <a:pt x="0" y="119584"/>
                    </a:lnTo>
                    <a:lnTo>
                      <a:pt x="119154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5" name="Google Shape;2585;p65"/>
              <p:cNvSpPr/>
              <p:nvPr/>
            </p:nvSpPr>
            <p:spPr>
              <a:xfrm>
                <a:off x="4542" y="2592"/>
                <a:ext cx="143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119160" y="0"/>
                    </a:lnTo>
                    <a:lnTo>
                      <a:pt x="119160" y="119584"/>
                    </a:lnTo>
                    <a:lnTo>
                      <a:pt x="0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2586" name="Google Shape;2586;p65"/>
            <p:cNvCxnSpPr/>
            <p:nvPr/>
          </p:nvCxnSpPr>
          <p:spPr>
            <a:xfrm>
              <a:off x="4254" y="2736"/>
              <a:ext cx="139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87" name="Google Shape;2587;p65"/>
            <p:cNvCxnSpPr/>
            <p:nvPr/>
          </p:nvCxnSpPr>
          <p:spPr>
            <a:xfrm>
              <a:off x="3770" y="2736"/>
              <a:ext cx="155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588" name="Google Shape;2588;p65"/>
            <p:cNvSpPr/>
            <p:nvPr/>
          </p:nvSpPr>
          <p:spPr>
            <a:xfrm>
              <a:off x="3891" y="2736"/>
              <a:ext cx="431" cy="19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19378"/>
                  </a:lnTo>
                  <a:lnTo>
                    <a:pt x="108863" y="119378"/>
                  </a:lnTo>
                  <a:lnTo>
                    <a:pt x="108863" y="39792"/>
                  </a:lnTo>
                  <a:lnTo>
                    <a:pt x="119721" y="0"/>
                  </a:lnTo>
                </a:path>
              </a:pathLst>
            </a:custGeom>
            <a:noFill/>
            <a:ln w="254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589" name="Google Shape;2589;p65"/>
            <p:cNvCxnSpPr/>
            <p:nvPr/>
          </p:nvCxnSpPr>
          <p:spPr>
            <a:xfrm>
              <a:off x="3385" y="2832"/>
              <a:ext cx="157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590" name="Google Shape;2590;p65"/>
            <p:cNvSpPr/>
            <p:nvPr/>
          </p:nvSpPr>
          <p:spPr>
            <a:xfrm>
              <a:off x="3478" y="2731"/>
              <a:ext cx="337" cy="27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43597"/>
                  </a:moveTo>
                  <a:lnTo>
                    <a:pt x="0" y="119568"/>
                  </a:lnTo>
                  <a:lnTo>
                    <a:pt x="104688" y="119568"/>
                  </a:lnTo>
                  <a:lnTo>
                    <a:pt x="104688" y="38848"/>
                  </a:lnTo>
                  <a:lnTo>
                    <a:pt x="119643" y="0"/>
                  </a:lnTo>
                </a:path>
              </a:pathLst>
            </a:custGeom>
            <a:noFill/>
            <a:ln w="254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91" name="Google Shape;2591;p65"/>
            <p:cNvGrpSpPr/>
            <p:nvPr/>
          </p:nvGrpSpPr>
          <p:grpSpPr>
            <a:xfrm>
              <a:off x="3032" y="2944"/>
              <a:ext cx="2096" cy="513"/>
              <a:chOff x="3032" y="2944"/>
              <a:chExt cx="2096" cy="513"/>
            </a:xfrm>
          </p:grpSpPr>
          <p:grpSp>
            <p:nvGrpSpPr>
              <p:cNvPr id="2592" name="Google Shape;2592;p65"/>
              <p:cNvGrpSpPr/>
              <p:nvPr/>
            </p:nvGrpSpPr>
            <p:grpSpPr>
              <a:xfrm>
                <a:off x="3965" y="2944"/>
                <a:ext cx="225" cy="481"/>
                <a:chOff x="3965" y="2944"/>
                <a:chExt cx="225" cy="481"/>
              </a:xfrm>
            </p:grpSpPr>
            <p:sp>
              <p:nvSpPr>
                <p:cNvPr id="2593" name="Google Shape;2593;p65"/>
                <p:cNvSpPr/>
                <p:nvPr/>
              </p:nvSpPr>
              <p:spPr>
                <a:xfrm>
                  <a:off x="3977" y="2944"/>
                  <a:ext cx="213" cy="4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79833"/>
                      </a:moveTo>
                      <a:lnTo>
                        <a:pt x="40000" y="59875"/>
                      </a:lnTo>
                      <a:lnTo>
                        <a:pt x="0" y="39916"/>
                      </a:lnTo>
                      <a:lnTo>
                        <a:pt x="0" y="0"/>
                      </a:lnTo>
                      <a:lnTo>
                        <a:pt x="119436" y="39916"/>
                      </a:lnTo>
                      <a:lnTo>
                        <a:pt x="119436" y="79833"/>
                      </a:lnTo>
                      <a:lnTo>
                        <a:pt x="0" y="119750"/>
                      </a:lnTo>
                      <a:lnTo>
                        <a:pt x="0" y="79833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4" name="Google Shape;2594;p65"/>
                <p:cNvSpPr/>
                <p:nvPr/>
              </p:nvSpPr>
              <p:spPr>
                <a:xfrm rot="5400000">
                  <a:off x="3878" y="3066"/>
                  <a:ext cx="384" cy="2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0475" tIns="44450" rIns="90475" bIns="4445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 b="1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ALU</a:t>
                  </a:r>
                  <a:endParaRPr/>
                </a:p>
              </p:txBody>
            </p:sp>
          </p:grpSp>
          <p:grpSp>
            <p:nvGrpSpPr>
              <p:cNvPr id="2595" name="Google Shape;2595;p65"/>
              <p:cNvGrpSpPr/>
              <p:nvPr/>
            </p:nvGrpSpPr>
            <p:grpSpPr>
              <a:xfrm>
                <a:off x="3032" y="3040"/>
                <a:ext cx="359" cy="289"/>
                <a:chOff x="3032" y="3040"/>
                <a:chExt cx="359" cy="289"/>
              </a:xfrm>
            </p:grpSpPr>
            <p:sp>
              <p:nvSpPr>
                <p:cNvPr id="2596" name="Google Shape;2596;p65"/>
                <p:cNvSpPr/>
                <p:nvPr/>
              </p:nvSpPr>
              <p:spPr>
                <a:xfrm>
                  <a:off x="3032" y="3042"/>
                  <a:ext cx="292" cy="2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0475" tIns="44450" rIns="90475" bIns="4445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 b="1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  I$</a:t>
                  </a:r>
                  <a:endParaRPr/>
                </a:p>
              </p:txBody>
            </p:sp>
            <p:grpSp>
              <p:nvGrpSpPr>
                <p:cNvPr id="2597" name="Google Shape;2597;p65"/>
                <p:cNvGrpSpPr/>
                <p:nvPr/>
              </p:nvGrpSpPr>
              <p:grpSpPr>
                <a:xfrm>
                  <a:off x="3051" y="3040"/>
                  <a:ext cx="340" cy="289"/>
                  <a:chOff x="3051" y="3040"/>
                  <a:chExt cx="340" cy="289"/>
                </a:xfrm>
              </p:grpSpPr>
              <p:sp>
                <p:nvSpPr>
                  <p:cNvPr id="2598" name="Google Shape;2598;p65"/>
                  <p:cNvSpPr/>
                  <p:nvPr/>
                </p:nvSpPr>
                <p:spPr>
                  <a:xfrm>
                    <a:off x="3051" y="3040"/>
                    <a:ext cx="170" cy="2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000" h="120000" extrusionOk="0">
                        <a:moveTo>
                          <a:pt x="119294" y="0"/>
                        </a:moveTo>
                        <a:lnTo>
                          <a:pt x="0" y="0"/>
                        </a:lnTo>
                        <a:lnTo>
                          <a:pt x="0" y="119584"/>
                        </a:lnTo>
                        <a:lnTo>
                          <a:pt x="119294" y="119584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99" name="Google Shape;2599;p65"/>
                  <p:cNvSpPr/>
                  <p:nvPr/>
                </p:nvSpPr>
                <p:spPr>
                  <a:xfrm>
                    <a:off x="3220" y="3040"/>
                    <a:ext cx="171" cy="2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000" h="120000" extrusionOk="0">
                        <a:moveTo>
                          <a:pt x="0" y="0"/>
                        </a:moveTo>
                        <a:lnTo>
                          <a:pt x="119298" y="0"/>
                        </a:lnTo>
                        <a:lnTo>
                          <a:pt x="119298" y="119584"/>
                        </a:lnTo>
                        <a:lnTo>
                          <a:pt x="0" y="119584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2600" name="Google Shape;2600;p65"/>
              <p:cNvSpPr/>
              <p:nvPr/>
            </p:nvSpPr>
            <p:spPr>
              <a:xfrm>
                <a:off x="3492" y="3047"/>
                <a:ext cx="327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Reg</a:t>
                </a:r>
                <a:endParaRPr/>
              </a:p>
            </p:txBody>
          </p:sp>
          <p:grpSp>
            <p:nvGrpSpPr>
              <p:cNvPr id="2601" name="Google Shape;2601;p65"/>
              <p:cNvGrpSpPr/>
              <p:nvPr/>
            </p:nvGrpSpPr>
            <p:grpSpPr>
              <a:xfrm>
                <a:off x="3511" y="3040"/>
                <a:ext cx="296" cy="289"/>
                <a:chOff x="3511" y="3040"/>
                <a:chExt cx="296" cy="289"/>
              </a:xfrm>
            </p:grpSpPr>
            <p:sp>
              <p:nvSpPr>
                <p:cNvPr id="2602" name="Google Shape;2602;p65"/>
                <p:cNvSpPr/>
                <p:nvPr/>
              </p:nvSpPr>
              <p:spPr>
                <a:xfrm>
                  <a:off x="3511" y="3040"/>
                  <a:ext cx="149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119194" y="0"/>
                      </a:moveTo>
                      <a:lnTo>
                        <a:pt x="0" y="0"/>
                      </a:lnTo>
                      <a:lnTo>
                        <a:pt x="0" y="119584"/>
                      </a:lnTo>
                      <a:lnTo>
                        <a:pt x="119194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3" name="Google Shape;2603;p65"/>
                <p:cNvSpPr/>
                <p:nvPr/>
              </p:nvSpPr>
              <p:spPr>
                <a:xfrm>
                  <a:off x="3659" y="3040"/>
                  <a:ext cx="148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lnTo>
                        <a:pt x="119189" y="0"/>
                      </a:lnTo>
                      <a:lnTo>
                        <a:pt x="119189" y="119584"/>
                      </a:lnTo>
                      <a:lnTo>
                        <a:pt x="0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2604" name="Google Shape;2604;p65"/>
              <p:cNvCxnSpPr/>
              <p:nvPr/>
            </p:nvCxnSpPr>
            <p:spPr>
              <a:xfrm>
                <a:off x="3396" y="3184"/>
                <a:ext cx="96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605" name="Google Shape;2605;p65"/>
              <p:cNvSpPr/>
              <p:nvPr/>
            </p:nvSpPr>
            <p:spPr>
              <a:xfrm>
                <a:off x="3458" y="3088"/>
                <a:ext cx="48" cy="9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118762"/>
                    </a:moveTo>
                    <a:lnTo>
                      <a:pt x="0" y="0"/>
                    </a:lnTo>
                    <a:lnTo>
                      <a:pt x="117500" y="0"/>
                    </a:lnTo>
                    <a:lnTo>
                      <a:pt x="117500" y="0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606" name="Google Shape;2606;p65"/>
              <p:cNvCxnSpPr/>
              <p:nvPr/>
            </p:nvCxnSpPr>
            <p:spPr>
              <a:xfrm>
                <a:off x="3812" y="3088"/>
                <a:ext cx="157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607" name="Google Shape;2607;p65"/>
              <p:cNvSpPr/>
              <p:nvPr/>
            </p:nvSpPr>
            <p:spPr>
              <a:xfrm>
                <a:off x="4309" y="3042"/>
                <a:ext cx="334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  D$</a:t>
                </a:r>
                <a:endParaRPr/>
              </a:p>
            </p:txBody>
          </p:sp>
          <p:grpSp>
            <p:nvGrpSpPr>
              <p:cNvPr id="2608" name="Google Shape;2608;p65"/>
              <p:cNvGrpSpPr/>
              <p:nvPr/>
            </p:nvGrpSpPr>
            <p:grpSpPr>
              <a:xfrm>
                <a:off x="4360" y="3040"/>
                <a:ext cx="325" cy="289"/>
                <a:chOff x="4360" y="3040"/>
                <a:chExt cx="325" cy="289"/>
              </a:xfrm>
            </p:grpSpPr>
            <p:sp>
              <p:nvSpPr>
                <p:cNvPr id="2609" name="Google Shape;2609;p65"/>
                <p:cNvSpPr/>
                <p:nvPr/>
              </p:nvSpPr>
              <p:spPr>
                <a:xfrm>
                  <a:off x="4360" y="3040"/>
                  <a:ext cx="162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119259" y="0"/>
                      </a:moveTo>
                      <a:lnTo>
                        <a:pt x="0" y="0"/>
                      </a:lnTo>
                      <a:lnTo>
                        <a:pt x="0" y="119584"/>
                      </a:lnTo>
                      <a:lnTo>
                        <a:pt x="119259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0" name="Google Shape;2610;p65"/>
                <p:cNvSpPr/>
                <p:nvPr/>
              </p:nvSpPr>
              <p:spPr>
                <a:xfrm>
                  <a:off x="4521" y="3040"/>
                  <a:ext cx="164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lnTo>
                        <a:pt x="119268" y="0"/>
                      </a:lnTo>
                      <a:lnTo>
                        <a:pt x="119268" y="119584"/>
                      </a:lnTo>
                      <a:lnTo>
                        <a:pt x="0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611" name="Google Shape;2611;p65"/>
              <p:cNvSpPr/>
              <p:nvPr/>
            </p:nvSpPr>
            <p:spPr>
              <a:xfrm>
                <a:off x="4801" y="3042"/>
                <a:ext cx="327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Reg</a:t>
                </a:r>
                <a:endParaRPr/>
              </a:p>
            </p:txBody>
          </p:sp>
          <p:grpSp>
            <p:nvGrpSpPr>
              <p:cNvPr id="2612" name="Google Shape;2612;p65"/>
              <p:cNvGrpSpPr/>
              <p:nvPr/>
            </p:nvGrpSpPr>
            <p:grpSpPr>
              <a:xfrm>
                <a:off x="4828" y="3040"/>
                <a:ext cx="284" cy="289"/>
                <a:chOff x="4828" y="3040"/>
                <a:chExt cx="284" cy="289"/>
              </a:xfrm>
            </p:grpSpPr>
            <p:sp>
              <p:nvSpPr>
                <p:cNvPr id="2613" name="Google Shape;2613;p65"/>
                <p:cNvSpPr/>
                <p:nvPr/>
              </p:nvSpPr>
              <p:spPr>
                <a:xfrm>
                  <a:off x="4828" y="3040"/>
                  <a:ext cx="142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119154" y="0"/>
                      </a:moveTo>
                      <a:lnTo>
                        <a:pt x="0" y="0"/>
                      </a:lnTo>
                      <a:lnTo>
                        <a:pt x="0" y="119584"/>
                      </a:lnTo>
                      <a:lnTo>
                        <a:pt x="119154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4" name="Google Shape;2614;p65"/>
                <p:cNvSpPr/>
                <p:nvPr/>
              </p:nvSpPr>
              <p:spPr>
                <a:xfrm>
                  <a:off x="4969" y="3040"/>
                  <a:ext cx="143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lnTo>
                        <a:pt x="119160" y="0"/>
                      </a:lnTo>
                      <a:lnTo>
                        <a:pt x="119160" y="119584"/>
                      </a:lnTo>
                      <a:lnTo>
                        <a:pt x="0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2615" name="Google Shape;2615;p65"/>
              <p:cNvCxnSpPr/>
              <p:nvPr/>
            </p:nvCxnSpPr>
            <p:spPr>
              <a:xfrm>
                <a:off x="4681" y="3184"/>
                <a:ext cx="139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616" name="Google Shape;2616;p65"/>
              <p:cNvCxnSpPr/>
              <p:nvPr/>
            </p:nvCxnSpPr>
            <p:spPr>
              <a:xfrm>
                <a:off x="4197" y="3184"/>
                <a:ext cx="155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617" name="Google Shape;2617;p65"/>
              <p:cNvSpPr/>
              <p:nvPr/>
            </p:nvSpPr>
            <p:spPr>
              <a:xfrm>
                <a:off x="4318" y="3184"/>
                <a:ext cx="431" cy="19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0" y="119378"/>
                    </a:lnTo>
                    <a:lnTo>
                      <a:pt x="108863" y="119378"/>
                    </a:lnTo>
                    <a:lnTo>
                      <a:pt x="108863" y="39792"/>
                    </a:lnTo>
                    <a:lnTo>
                      <a:pt x="119721" y="0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618" name="Google Shape;2618;p65"/>
              <p:cNvCxnSpPr/>
              <p:nvPr/>
            </p:nvCxnSpPr>
            <p:spPr>
              <a:xfrm>
                <a:off x="3812" y="3280"/>
                <a:ext cx="157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619" name="Google Shape;2619;p65"/>
              <p:cNvSpPr/>
              <p:nvPr/>
            </p:nvSpPr>
            <p:spPr>
              <a:xfrm>
                <a:off x="3905" y="3179"/>
                <a:ext cx="337" cy="278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43597"/>
                    </a:moveTo>
                    <a:lnTo>
                      <a:pt x="0" y="119568"/>
                    </a:lnTo>
                    <a:lnTo>
                      <a:pt x="104688" y="119568"/>
                    </a:lnTo>
                    <a:lnTo>
                      <a:pt x="104688" y="38848"/>
                    </a:lnTo>
                    <a:lnTo>
                      <a:pt x="119643" y="0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620" name="Google Shape;2620;p65"/>
            <p:cNvSpPr/>
            <p:nvPr/>
          </p:nvSpPr>
          <p:spPr>
            <a:xfrm>
              <a:off x="215" y="1018"/>
              <a:ext cx="291" cy="24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/>
            </a:p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/>
            </a:p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/>
            </a:p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/>
            </a:p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endParaRPr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</a:t>
              </a:r>
              <a:endParaRPr/>
            </a:p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endParaRPr/>
            </a:p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/>
            </a:p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/>
            </a:p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endParaRPr/>
            </a:p>
          </p:txBody>
        </p:sp>
        <p:sp>
          <p:nvSpPr>
            <p:cNvPr id="2621" name="Google Shape;2621;p65"/>
            <p:cNvSpPr/>
            <p:nvPr/>
          </p:nvSpPr>
          <p:spPr>
            <a:xfrm>
              <a:off x="1867" y="551"/>
              <a:ext cx="2168" cy="3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Time (clock cycles)</a:t>
              </a:r>
              <a:endParaRPr/>
            </a:p>
          </p:txBody>
        </p:sp>
      </p:grpSp>
      <p:cxnSp>
        <p:nvCxnSpPr>
          <p:cNvPr id="2622" name="Google Shape;2622;p65"/>
          <p:cNvCxnSpPr/>
          <p:nvPr/>
        </p:nvCxnSpPr>
        <p:spPr>
          <a:xfrm flipH="1">
            <a:off x="4317022" y="2453054"/>
            <a:ext cx="580291" cy="720969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623" name="Google Shape;2623;p65"/>
          <p:cNvSpPr txBox="1"/>
          <p:nvPr/>
        </p:nvSpPr>
        <p:spPr>
          <a:xfrm>
            <a:off x="6484939" y="2257547"/>
            <a:ext cx="1675310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66A0"/>
                </a:solidFill>
                <a:latin typeface="Calibri"/>
                <a:ea typeface="Calibri"/>
                <a:cs typeface="Calibri"/>
                <a:sym typeface="Calibri"/>
              </a:rPr>
              <a:t>Must stall</a:t>
            </a:r>
            <a:endParaRPr sz="2800" b="1">
              <a:solidFill>
                <a:srgbClr val="FF66A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9" name="Google Shape;2629;p6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Code Sequence 2</a:t>
            </a:r>
            <a:endParaRPr sz="44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0" name="Google Shape;2630;p6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7/13/2016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1" name="Google Shape;2631;p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Su16 - Lecture 13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2" name="Google Shape;2632;p6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52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33" name="Google Shape;2633;p66"/>
          <p:cNvGrpSpPr/>
          <p:nvPr/>
        </p:nvGrpSpPr>
        <p:grpSpPr>
          <a:xfrm>
            <a:off x="531813" y="1179513"/>
            <a:ext cx="7799388" cy="5056188"/>
            <a:chOff x="215" y="551"/>
            <a:chExt cx="4913" cy="3185"/>
          </a:xfrm>
        </p:grpSpPr>
        <p:grpSp>
          <p:nvGrpSpPr>
            <p:cNvPr id="2634" name="Google Shape;2634;p66"/>
            <p:cNvGrpSpPr/>
            <p:nvPr/>
          </p:nvGrpSpPr>
          <p:grpSpPr>
            <a:xfrm>
              <a:off x="2624" y="1200"/>
              <a:ext cx="340" cy="289"/>
              <a:chOff x="2624" y="1200"/>
              <a:chExt cx="340" cy="289"/>
            </a:xfrm>
          </p:grpSpPr>
          <p:sp>
            <p:nvSpPr>
              <p:cNvPr id="2635" name="Google Shape;2635;p66"/>
              <p:cNvSpPr/>
              <p:nvPr/>
            </p:nvSpPr>
            <p:spPr>
              <a:xfrm>
                <a:off x="2624" y="1200"/>
                <a:ext cx="170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9294" y="0"/>
                    </a:moveTo>
                    <a:lnTo>
                      <a:pt x="0" y="0"/>
                    </a:lnTo>
                    <a:lnTo>
                      <a:pt x="0" y="119584"/>
                    </a:lnTo>
                    <a:lnTo>
                      <a:pt x="119294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6" name="Google Shape;2636;p66"/>
              <p:cNvSpPr/>
              <p:nvPr/>
            </p:nvSpPr>
            <p:spPr>
              <a:xfrm>
                <a:off x="2793" y="1200"/>
                <a:ext cx="171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119298" y="0"/>
                    </a:lnTo>
                    <a:lnTo>
                      <a:pt x="119298" y="119584"/>
                    </a:lnTo>
                    <a:lnTo>
                      <a:pt x="0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37" name="Google Shape;2637;p66"/>
            <p:cNvGrpSpPr/>
            <p:nvPr/>
          </p:nvGrpSpPr>
          <p:grpSpPr>
            <a:xfrm>
              <a:off x="2624" y="2592"/>
              <a:ext cx="340" cy="289"/>
              <a:chOff x="2624" y="2592"/>
              <a:chExt cx="340" cy="289"/>
            </a:xfrm>
          </p:grpSpPr>
          <p:sp>
            <p:nvSpPr>
              <p:cNvPr id="2638" name="Google Shape;2638;p66"/>
              <p:cNvSpPr/>
              <p:nvPr/>
            </p:nvSpPr>
            <p:spPr>
              <a:xfrm>
                <a:off x="2624" y="2592"/>
                <a:ext cx="170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9294" y="0"/>
                    </a:moveTo>
                    <a:lnTo>
                      <a:pt x="0" y="0"/>
                    </a:lnTo>
                    <a:lnTo>
                      <a:pt x="0" y="119584"/>
                    </a:lnTo>
                    <a:lnTo>
                      <a:pt x="119294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9" name="Google Shape;2639;p66"/>
              <p:cNvSpPr/>
              <p:nvPr/>
            </p:nvSpPr>
            <p:spPr>
              <a:xfrm>
                <a:off x="2793" y="2592"/>
                <a:ext cx="171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119298" y="0"/>
                    </a:lnTo>
                    <a:lnTo>
                      <a:pt x="119298" y="119584"/>
                    </a:lnTo>
                    <a:lnTo>
                      <a:pt x="0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640" name="Google Shape;2640;p66"/>
            <p:cNvSpPr/>
            <p:nvPr/>
          </p:nvSpPr>
          <p:spPr>
            <a:xfrm>
              <a:off x="2605" y="2594"/>
              <a:ext cx="292" cy="2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  I$</a:t>
              </a:r>
              <a:endParaRPr/>
            </a:p>
          </p:txBody>
        </p:sp>
        <p:cxnSp>
          <p:nvCxnSpPr>
            <p:cNvPr id="2641" name="Google Shape;2641;p66"/>
            <p:cNvCxnSpPr/>
            <p:nvPr/>
          </p:nvCxnSpPr>
          <p:spPr>
            <a:xfrm>
              <a:off x="584" y="1224"/>
              <a:ext cx="0" cy="2032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642" name="Google Shape;2642;p66"/>
            <p:cNvCxnSpPr/>
            <p:nvPr/>
          </p:nvCxnSpPr>
          <p:spPr>
            <a:xfrm>
              <a:off x="984" y="840"/>
              <a:ext cx="3976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643" name="Google Shape;2643;p66"/>
            <p:cNvSpPr/>
            <p:nvPr/>
          </p:nvSpPr>
          <p:spPr>
            <a:xfrm>
              <a:off x="579" y="1302"/>
              <a:ext cx="522" cy="3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add</a:t>
              </a:r>
              <a:endParaRPr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4" name="Google Shape;2644;p66"/>
            <p:cNvSpPr/>
            <p:nvPr/>
          </p:nvSpPr>
          <p:spPr>
            <a:xfrm>
              <a:off x="563" y="1718"/>
              <a:ext cx="581" cy="3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addi</a:t>
              </a:r>
              <a:endParaRPr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5" name="Google Shape;2645;p66"/>
            <p:cNvSpPr/>
            <p:nvPr/>
          </p:nvSpPr>
          <p:spPr>
            <a:xfrm>
              <a:off x="555" y="2182"/>
              <a:ext cx="581" cy="3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addi</a:t>
              </a:r>
              <a:endParaRPr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6" name="Google Shape;2646;p66"/>
            <p:cNvSpPr/>
            <p:nvPr/>
          </p:nvSpPr>
          <p:spPr>
            <a:xfrm>
              <a:off x="598" y="2612"/>
              <a:ext cx="606" cy="3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instr</a:t>
              </a:r>
              <a:endParaRPr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7" name="Google Shape;2647;p66"/>
            <p:cNvSpPr/>
            <p:nvPr/>
          </p:nvSpPr>
          <p:spPr>
            <a:xfrm>
              <a:off x="587" y="3067"/>
              <a:ext cx="606" cy="3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instr</a:t>
              </a:r>
              <a:endParaRPr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48" name="Google Shape;2648;p66"/>
            <p:cNvCxnSpPr/>
            <p:nvPr/>
          </p:nvCxnSpPr>
          <p:spPr>
            <a:xfrm>
              <a:off x="1728" y="920"/>
              <a:ext cx="0" cy="2816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2649" name="Google Shape;2649;p66"/>
            <p:cNvCxnSpPr/>
            <p:nvPr/>
          </p:nvCxnSpPr>
          <p:spPr>
            <a:xfrm>
              <a:off x="2160" y="920"/>
              <a:ext cx="0" cy="2816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2650" name="Google Shape;2650;p66"/>
            <p:cNvCxnSpPr/>
            <p:nvPr/>
          </p:nvCxnSpPr>
          <p:spPr>
            <a:xfrm>
              <a:off x="2592" y="920"/>
              <a:ext cx="0" cy="2816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2651" name="Google Shape;2651;p66"/>
            <p:cNvCxnSpPr/>
            <p:nvPr/>
          </p:nvCxnSpPr>
          <p:spPr>
            <a:xfrm>
              <a:off x="3024" y="920"/>
              <a:ext cx="0" cy="2816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2652" name="Google Shape;2652;p66"/>
            <p:cNvCxnSpPr/>
            <p:nvPr/>
          </p:nvCxnSpPr>
          <p:spPr>
            <a:xfrm>
              <a:off x="3456" y="920"/>
              <a:ext cx="0" cy="2816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2653" name="Google Shape;2653;p66"/>
            <p:cNvCxnSpPr/>
            <p:nvPr/>
          </p:nvCxnSpPr>
          <p:spPr>
            <a:xfrm>
              <a:off x="3888" y="920"/>
              <a:ext cx="0" cy="2816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2654" name="Google Shape;2654;p66"/>
            <p:cNvCxnSpPr/>
            <p:nvPr/>
          </p:nvCxnSpPr>
          <p:spPr>
            <a:xfrm>
              <a:off x="4320" y="920"/>
              <a:ext cx="0" cy="2816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2655" name="Google Shape;2655;p66"/>
            <p:cNvCxnSpPr/>
            <p:nvPr/>
          </p:nvCxnSpPr>
          <p:spPr>
            <a:xfrm>
              <a:off x="4752" y="920"/>
              <a:ext cx="0" cy="2816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</p:cxnSp>
        <p:grpSp>
          <p:nvGrpSpPr>
            <p:cNvPr id="2656" name="Google Shape;2656;p66"/>
            <p:cNvGrpSpPr/>
            <p:nvPr/>
          </p:nvGrpSpPr>
          <p:grpSpPr>
            <a:xfrm>
              <a:off x="2257" y="1152"/>
              <a:ext cx="225" cy="481"/>
              <a:chOff x="2257" y="1152"/>
              <a:chExt cx="225" cy="481"/>
            </a:xfrm>
          </p:grpSpPr>
          <p:sp>
            <p:nvSpPr>
              <p:cNvPr id="2657" name="Google Shape;2657;p66"/>
              <p:cNvSpPr/>
              <p:nvPr/>
            </p:nvSpPr>
            <p:spPr>
              <a:xfrm>
                <a:off x="2269" y="1152"/>
                <a:ext cx="213" cy="481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79833"/>
                    </a:moveTo>
                    <a:lnTo>
                      <a:pt x="40000" y="59875"/>
                    </a:lnTo>
                    <a:lnTo>
                      <a:pt x="0" y="39916"/>
                    </a:lnTo>
                    <a:lnTo>
                      <a:pt x="0" y="0"/>
                    </a:lnTo>
                    <a:lnTo>
                      <a:pt x="119436" y="39916"/>
                    </a:lnTo>
                    <a:lnTo>
                      <a:pt x="119436" y="79833"/>
                    </a:lnTo>
                    <a:lnTo>
                      <a:pt x="0" y="119750"/>
                    </a:lnTo>
                    <a:lnTo>
                      <a:pt x="0" y="79833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8" name="Google Shape;2658;p66"/>
              <p:cNvSpPr/>
              <p:nvPr/>
            </p:nvSpPr>
            <p:spPr>
              <a:xfrm rot="5400000">
                <a:off x="2170" y="1274"/>
                <a:ext cx="384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ALU</a:t>
                </a:r>
                <a:endParaRPr/>
              </a:p>
            </p:txBody>
          </p:sp>
        </p:grpSp>
        <p:grpSp>
          <p:nvGrpSpPr>
            <p:cNvPr id="2659" name="Google Shape;2659;p66"/>
            <p:cNvGrpSpPr/>
            <p:nvPr/>
          </p:nvGrpSpPr>
          <p:grpSpPr>
            <a:xfrm>
              <a:off x="1324" y="1248"/>
              <a:ext cx="359" cy="289"/>
              <a:chOff x="1324" y="1248"/>
              <a:chExt cx="359" cy="289"/>
            </a:xfrm>
          </p:grpSpPr>
          <p:sp>
            <p:nvSpPr>
              <p:cNvPr id="2660" name="Google Shape;2660;p66"/>
              <p:cNvSpPr/>
              <p:nvPr/>
            </p:nvSpPr>
            <p:spPr>
              <a:xfrm>
                <a:off x="1324" y="1250"/>
                <a:ext cx="292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  I$</a:t>
                </a:r>
                <a:endParaRPr/>
              </a:p>
            </p:txBody>
          </p:sp>
          <p:grpSp>
            <p:nvGrpSpPr>
              <p:cNvPr id="2661" name="Google Shape;2661;p66"/>
              <p:cNvGrpSpPr/>
              <p:nvPr/>
            </p:nvGrpSpPr>
            <p:grpSpPr>
              <a:xfrm>
                <a:off x="1343" y="1248"/>
                <a:ext cx="340" cy="289"/>
                <a:chOff x="1343" y="1248"/>
                <a:chExt cx="340" cy="289"/>
              </a:xfrm>
            </p:grpSpPr>
            <p:sp>
              <p:nvSpPr>
                <p:cNvPr id="2662" name="Google Shape;2662;p66"/>
                <p:cNvSpPr/>
                <p:nvPr/>
              </p:nvSpPr>
              <p:spPr>
                <a:xfrm>
                  <a:off x="1343" y="1248"/>
                  <a:ext cx="170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119294" y="0"/>
                      </a:moveTo>
                      <a:lnTo>
                        <a:pt x="0" y="0"/>
                      </a:lnTo>
                      <a:lnTo>
                        <a:pt x="0" y="119584"/>
                      </a:lnTo>
                      <a:lnTo>
                        <a:pt x="119294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63" name="Google Shape;2663;p66"/>
                <p:cNvSpPr/>
                <p:nvPr/>
              </p:nvSpPr>
              <p:spPr>
                <a:xfrm>
                  <a:off x="1512" y="1248"/>
                  <a:ext cx="171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lnTo>
                        <a:pt x="119298" y="0"/>
                      </a:lnTo>
                      <a:lnTo>
                        <a:pt x="119298" y="119584"/>
                      </a:lnTo>
                      <a:lnTo>
                        <a:pt x="0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664" name="Google Shape;2664;p66"/>
            <p:cNvSpPr/>
            <p:nvPr/>
          </p:nvSpPr>
          <p:spPr>
            <a:xfrm>
              <a:off x="1784" y="1255"/>
              <a:ext cx="327" cy="2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Reg</a:t>
              </a:r>
              <a:endParaRPr/>
            </a:p>
          </p:txBody>
        </p:sp>
        <p:grpSp>
          <p:nvGrpSpPr>
            <p:cNvPr id="2665" name="Google Shape;2665;p66"/>
            <p:cNvGrpSpPr/>
            <p:nvPr/>
          </p:nvGrpSpPr>
          <p:grpSpPr>
            <a:xfrm>
              <a:off x="1803" y="1248"/>
              <a:ext cx="296" cy="289"/>
              <a:chOff x="1803" y="1248"/>
              <a:chExt cx="296" cy="289"/>
            </a:xfrm>
          </p:grpSpPr>
          <p:sp>
            <p:nvSpPr>
              <p:cNvPr id="2666" name="Google Shape;2666;p66"/>
              <p:cNvSpPr/>
              <p:nvPr/>
            </p:nvSpPr>
            <p:spPr>
              <a:xfrm>
                <a:off x="1803" y="1248"/>
                <a:ext cx="149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9194" y="0"/>
                    </a:moveTo>
                    <a:lnTo>
                      <a:pt x="0" y="0"/>
                    </a:lnTo>
                    <a:lnTo>
                      <a:pt x="0" y="119584"/>
                    </a:lnTo>
                    <a:lnTo>
                      <a:pt x="119194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7" name="Google Shape;2667;p66"/>
              <p:cNvSpPr/>
              <p:nvPr/>
            </p:nvSpPr>
            <p:spPr>
              <a:xfrm>
                <a:off x="1951" y="1248"/>
                <a:ext cx="148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119189" y="0"/>
                    </a:lnTo>
                    <a:lnTo>
                      <a:pt x="119189" y="119584"/>
                    </a:lnTo>
                    <a:lnTo>
                      <a:pt x="0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2668" name="Google Shape;2668;p66"/>
            <p:cNvCxnSpPr/>
            <p:nvPr/>
          </p:nvCxnSpPr>
          <p:spPr>
            <a:xfrm>
              <a:off x="1688" y="1392"/>
              <a:ext cx="96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69" name="Google Shape;2669;p66"/>
            <p:cNvSpPr/>
            <p:nvPr/>
          </p:nvSpPr>
          <p:spPr>
            <a:xfrm>
              <a:off x="1750" y="1296"/>
              <a:ext cx="48" cy="9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8762"/>
                  </a:moveTo>
                  <a:lnTo>
                    <a:pt x="0" y="0"/>
                  </a:lnTo>
                  <a:lnTo>
                    <a:pt x="117500" y="0"/>
                  </a:lnTo>
                  <a:lnTo>
                    <a:pt x="117500" y="0"/>
                  </a:lnTo>
                </a:path>
              </a:pathLst>
            </a:custGeom>
            <a:noFill/>
            <a:ln w="254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670" name="Google Shape;2670;p66"/>
            <p:cNvCxnSpPr/>
            <p:nvPr/>
          </p:nvCxnSpPr>
          <p:spPr>
            <a:xfrm>
              <a:off x="2104" y="1296"/>
              <a:ext cx="157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71" name="Google Shape;2671;p66"/>
            <p:cNvSpPr/>
            <p:nvPr/>
          </p:nvSpPr>
          <p:spPr>
            <a:xfrm>
              <a:off x="2601" y="1250"/>
              <a:ext cx="334" cy="2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  D$</a:t>
              </a:r>
              <a:endParaRPr/>
            </a:p>
          </p:txBody>
        </p:sp>
        <p:sp>
          <p:nvSpPr>
            <p:cNvPr id="2672" name="Google Shape;2672;p66"/>
            <p:cNvSpPr/>
            <p:nvPr/>
          </p:nvSpPr>
          <p:spPr>
            <a:xfrm>
              <a:off x="3093" y="1250"/>
              <a:ext cx="327" cy="2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Reg</a:t>
              </a:r>
              <a:endParaRPr/>
            </a:p>
          </p:txBody>
        </p:sp>
        <p:grpSp>
          <p:nvGrpSpPr>
            <p:cNvPr id="2673" name="Google Shape;2673;p66"/>
            <p:cNvGrpSpPr/>
            <p:nvPr/>
          </p:nvGrpSpPr>
          <p:grpSpPr>
            <a:xfrm>
              <a:off x="3120" y="1248"/>
              <a:ext cx="284" cy="289"/>
              <a:chOff x="3120" y="1248"/>
              <a:chExt cx="284" cy="289"/>
            </a:xfrm>
          </p:grpSpPr>
          <p:sp>
            <p:nvSpPr>
              <p:cNvPr id="2674" name="Google Shape;2674;p66"/>
              <p:cNvSpPr/>
              <p:nvPr/>
            </p:nvSpPr>
            <p:spPr>
              <a:xfrm>
                <a:off x="3120" y="1248"/>
                <a:ext cx="142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9154" y="0"/>
                    </a:moveTo>
                    <a:lnTo>
                      <a:pt x="0" y="0"/>
                    </a:lnTo>
                    <a:lnTo>
                      <a:pt x="0" y="119584"/>
                    </a:lnTo>
                    <a:lnTo>
                      <a:pt x="119154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5" name="Google Shape;2675;p66"/>
              <p:cNvSpPr/>
              <p:nvPr/>
            </p:nvSpPr>
            <p:spPr>
              <a:xfrm>
                <a:off x="3261" y="1248"/>
                <a:ext cx="143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119160" y="0"/>
                    </a:lnTo>
                    <a:lnTo>
                      <a:pt x="119160" y="119584"/>
                    </a:lnTo>
                    <a:lnTo>
                      <a:pt x="0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2676" name="Google Shape;2676;p66"/>
            <p:cNvCxnSpPr/>
            <p:nvPr/>
          </p:nvCxnSpPr>
          <p:spPr>
            <a:xfrm>
              <a:off x="2973" y="1392"/>
              <a:ext cx="139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77" name="Google Shape;2677;p66"/>
            <p:cNvCxnSpPr/>
            <p:nvPr/>
          </p:nvCxnSpPr>
          <p:spPr>
            <a:xfrm>
              <a:off x="2489" y="1392"/>
              <a:ext cx="155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78" name="Google Shape;2678;p66"/>
            <p:cNvSpPr/>
            <p:nvPr/>
          </p:nvSpPr>
          <p:spPr>
            <a:xfrm>
              <a:off x="2610" y="1392"/>
              <a:ext cx="431" cy="19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19378"/>
                  </a:lnTo>
                  <a:lnTo>
                    <a:pt x="108863" y="119378"/>
                  </a:lnTo>
                  <a:lnTo>
                    <a:pt x="108863" y="39792"/>
                  </a:lnTo>
                  <a:lnTo>
                    <a:pt x="119721" y="0"/>
                  </a:lnTo>
                </a:path>
              </a:pathLst>
            </a:custGeom>
            <a:noFill/>
            <a:ln w="254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679" name="Google Shape;2679;p66"/>
            <p:cNvCxnSpPr/>
            <p:nvPr/>
          </p:nvCxnSpPr>
          <p:spPr>
            <a:xfrm>
              <a:off x="2104" y="1488"/>
              <a:ext cx="157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80" name="Google Shape;2680;p66"/>
            <p:cNvSpPr/>
            <p:nvPr/>
          </p:nvSpPr>
          <p:spPr>
            <a:xfrm>
              <a:off x="2197" y="1387"/>
              <a:ext cx="337" cy="27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43597"/>
                  </a:moveTo>
                  <a:lnTo>
                    <a:pt x="0" y="119568"/>
                  </a:lnTo>
                  <a:lnTo>
                    <a:pt x="104688" y="119568"/>
                  </a:lnTo>
                  <a:lnTo>
                    <a:pt x="104688" y="38848"/>
                  </a:lnTo>
                  <a:lnTo>
                    <a:pt x="119643" y="0"/>
                  </a:lnTo>
                </a:path>
              </a:pathLst>
            </a:custGeom>
            <a:noFill/>
            <a:ln w="254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681" name="Google Shape;2681;p66"/>
            <p:cNvGrpSpPr/>
            <p:nvPr/>
          </p:nvGrpSpPr>
          <p:grpSpPr>
            <a:xfrm>
              <a:off x="1751" y="1600"/>
              <a:ext cx="2096" cy="513"/>
              <a:chOff x="1751" y="1600"/>
              <a:chExt cx="2096" cy="513"/>
            </a:xfrm>
          </p:grpSpPr>
          <p:grpSp>
            <p:nvGrpSpPr>
              <p:cNvPr id="2682" name="Google Shape;2682;p66"/>
              <p:cNvGrpSpPr/>
              <p:nvPr/>
            </p:nvGrpSpPr>
            <p:grpSpPr>
              <a:xfrm>
                <a:off x="2684" y="1600"/>
                <a:ext cx="225" cy="481"/>
                <a:chOff x="2684" y="1600"/>
                <a:chExt cx="225" cy="481"/>
              </a:xfrm>
            </p:grpSpPr>
            <p:sp>
              <p:nvSpPr>
                <p:cNvPr id="2683" name="Google Shape;2683;p66"/>
                <p:cNvSpPr/>
                <p:nvPr/>
              </p:nvSpPr>
              <p:spPr>
                <a:xfrm>
                  <a:off x="2696" y="1600"/>
                  <a:ext cx="213" cy="4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79833"/>
                      </a:moveTo>
                      <a:lnTo>
                        <a:pt x="40000" y="59875"/>
                      </a:lnTo>
                      <a:lnTo>
                        <a:pt x="0" y="39916"/>
                      </a:lnTo>
                      <a:lnTo>
                        <a:pt x="0" y="0"/>
                      </a:lnTo>
                      <a:lnTo>
                        <a:pt x="119436" y="39916"/>
                      </a:lnTo>
                      <a:lnTo>
                        <a:pt x="119436" y="79833"/>
                      </a:lnTo>
                      <a:lnTo>
                        <a:pt x="0" y="119750"/>
                      </a:lnTo>
                      <a:lnTo>
                        <a:pt x="0" y="79833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84" name="Google Shape;2684;p66"/>
                <p:cNvSpPr/>
                <p:nvPr/>
              </p:nvSpPr>
              <p:spPr>
                <a:xfrm rot="5400000">
                  <a:off x="2597" y="1722"/>
                  <a:ext cx="384" cy="2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0475" tIns="44450" rIns="90475" bIns="4445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 b="1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ALU</a:t>
                  </a:r>
                  <a:endParaRPr/>
                </a:p>
              </p:txBody>
            </p:sp>
          </p:grpSp>
          <p:grpSp>
            <p:nvGrpSpPr>
              <p:cNvPr id="2685" name="Google Shape;2685;p66"/>
              <p:cNvGrpSpPr/>
              <p:nvPr/>
            </p:nvGrpSpPr>
            <p:grpSpPr>
              <a:xfrm>
                <a:off x="1751" y="1696"/>
                <a:ext cx="359" cy="289"/>
                <a:chOff x="1751" y="1696"/>
                <a:chExt cx="359" cy="289"/>
              </a:xfrm>
            </p:grpSpPr>
            <p:sp>
              <p:nvSpPr>
                <p:cNvPr id="2686" name="Google Shape;2686;p66"/>
                <p:cNvSpPr/>
                <p:nvPr/>
              </p:nvSpPr>
              <p:spPr>
                <a:xfrm>
                  <a:off x="1751" y="1698"/>
                  <a:ext cx="292" cy="2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0475" tIns="44450" rIns="90475" bIns="4445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 b="1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  I$</a:t>
                  </a:r>
                  <a:endParaRPr/>
                </a:p>
              </p:txBody>
            </p:sp>
            <p:grpSp>
              <p:nvGrpSpPr>
                <p:cNvPr id="2687" name="Google Shape;2687;p66"/>
                <p:cNvGrpSpPr/>
                <p:nvPr/>
              </p:nvGrpSpPr>
              <p:grpSpPr>
                <a:xfrm>
                  <a:off x="1770" y="1696"/>
                  <a:ext cx="340" cy="289"/>
                  <a:chOff x="1770" y="1696"/>
                  <a:chExt cx="340" cy="289"/>
                </a:xfrm>
              </p:grpSpPr>
              <p:sp>
                <p:nvSpPr>
                  <p:cNvPr id="2688" name="Google Shape;2688;p66"/>
                  <p:cNvSpPr/>
                  <p:nvPr/>
                </p:nvSpPr>
                <p:spPr>
                  <a:xfrm>
                    <a:off x="1770" y="1696"/>
                    <a:ext cx="170" cy="2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000" h="120000" extrusionOk="0">
                        <a:moveTo>
                          <a:pt x="119294" y="0"/>
                        </a:moveTo>
                        <a:lnTo>
                          <a:pt x="0" y="0"/>
                        </a:lnTo>
                        <a:lnTo>
                          <a:pt x="0" y="119584"/>
                        </a:lnTo>
                        <a:lnTo>
                          <a:pt x="119294" y="119584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89" name="Google Shape;2689;p66"/>
                  <p:cNvSpPr/>
                  <p:nvPr/>
                </p:nvSpPr>
                <p:spPr>
                  <a:xfrm>
                    <a:off x="1939" y="1696"/>
                    <a:ext cx="171" cy="2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000" h="120000" extrusionOk="0">
                        <a:moveTo>
                          <a:pt x="0" y="0"/>
                        </a:moveTo>
                        <a:lnTo>
                          <a:pt x="119298" y="0"/>
                        </a:lnTo>
                        <a:lnTo>
                          <a:pt x="119298" y="119584"/>
                        </a:lnTo>
                        <a:lnTo>
                          <a:pt x="0" y="119584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2690" name="Google Shape;2690;p66"/>
              <p:cNvSpPr/>
              <p:nvPr/>
            </p:nvSpPr>
            <p:spPr>
              <a:xfrm>
                <a:off x="2211" y="1703"/>
                <a:ext cx="327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Reg</a:t>
                </a:r>
                <a:endParaRPr/>
              </a:p>
            </p:txBody>
          </p:sp>
          <p:grpSp>
            <p:nvGrpSpPr>
              <p:cNvPr id="2691" name="Google Shape;2691;p66"/>
              <p:cNvGrpSpPr/>
              <p:nvPr/>
            </p:nvGrpSpPr>
            <p:grpSpPr>
              <a:xfrm>
                <a:off x="2230" y="1696"/>
                <a:ext cx="296" cy="289"/>
                <a:chOff x="2230" y="1696"/>
                <a:chExt cx="296" cy="289"/>
              </a:xfrm>
            </p:grpSpPr>
            <p:sp>
              <p:nvSpPr>
                <p:cNvPr id="2692" name="Google Shape;2692;p66"/>
                <p:cNvSpPr/>
                <p:nvPr/>
              </p:nvSpPr>
              <p:spPr>
                <a:xfrm>
                  <a:off x="2230" y="1696"/>
                  <a:ext cx="149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119194" y="0"/>
                      </a:moveTo>
                      <a:lnTo>
                        <a:pt x="0" y="0"/>
                      </a:lnTo>
                      <a:lnTo>
                        <a:pt x="0" y="119584"/>
                      </a:lnTo>
                      <a:lnTo>
                        <a:pt x="119194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93" name="Google Shape;2693;p66"/>
                <p:cNvSpPr/>
                <p:nvPr/>
              </p:nvSpPr>
              <p:spPr>
                <a:xfrm>
                  <a:off x="2378" y="1696"/>
                  <a:ext cx="148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lnTo>
                        <a:pt x="119189" y="0"/>
                      </a:lnTo>
                      <a:lnTo>
                        <a:pt x="119189" y="119584"/>
                      </a:lnTo>
                      <a:lnTo>
                        <a:pt x="0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2694" name="Google Shape;2694;p66"/>
              <p:cNvCxnSpPr/>
              <p:nvPr/>
            </p:nvCxnSpPr>
            <p:spPr>
              <a:xfrm>
                <a:off x="2115" y="1840"/>
                <a:ext cx="96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695" name="Google Shape;2695;p66"/>
              <p:cNvSpPr/>
              <p:nvPr/>
            </p:nvSpPr>
            <p:spPr>
              <a:xfrm>
                <a:off x="2177" y="1744"/>
                <a:ext cx="48" cy="9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118762"/>
                    </a:moveTo>
                    <a:lnTo>
                      <a:pt x="0" y="0"/>
                    </a:lnTo>
                    <a:lnTo>
                      <a:pt x="117500" y="0"/>
                    </a:lnTo>
                    <a:lnTo>
                      <a:pt x="117500" y="0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696" name="Google Shape;2696;p66"/>
              <p:cNvCxnSpPr/>
              <p:nvPr/>
            </p:nvCxnSpPr>
            <p:spPr>
              <a:xfrm>
                <a:off x="2531" y="1744"/>
                <a:ext cx="157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697" name="Google Shape;2697;p66"/>
              <p:cNvSpPr/>
              <p:nvPr/>
            </p:nvSpPr>
            <p:spPr>
              <a:xfrm>
                <a:off x="3028" y="1698"/>
                <a:ext cx="334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  D$</a:t>
                </a:r>
                <a:endParaRPr/>
              </a:p>
            </p:txBody>
          </p:sp>
          <p:grpSp>
            <p:nvGrpSpPr>
              <p:cNvPr id="2698" name="Google Shape;2698;p66"/>
              <p:cNvGrpSpPr/>
              <p:nvPr/>
            </p:nvGrpSpPr>
            <p:grpSpPr>
              <a:xfrm>
                <a:off x="3079" y="1696"/>
                <a:ext cx="325" cy="289"/>
                <a:chOff x="3079" y="1696"/>
                <a:chExt cx="325" cy="289"/>
              </a:xfrm>
            </p:grpSpPr>
            <p:sp>
              <p:nvSpPr>
                <p:cNvPr id="2699" name="Google Shape;2699;p66"/>
                <p:cNvSpPr/>
                <p:nvPr/>
              </p:nvSpPr>
              <p:spPr>
                <a:xfrm>
                  <a:off x="3079" y="1696"/>
                  <a:ext cx="162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119259" y="0"/>
                      </a:moveTo>
                      <a:lnTo>
                        <a:pt x="0" y="0"/>
                      </a:lnTo>
                      <a:lnTo>
                        <a:pt x="0" y="119584"/>
                      </a:lnTo>
                      <a:lnTo>
                        <a:pt x="119259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00" name="Google Shape;2700;p66"/>
                <p:cNvSpPr/>
                <p:nvPr/>
              </p:nvSpPr>
              <p:spPr>
                <a:xfrm>
                  <a:off x="3240" y="1696"/>
                  <a:ext cx="164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lnTo>
                        <a:pt x="119268" y="0"/>
                      </a:lnTo>
                      <a:lnTo>
                        <a:pt x="119268" y="119584"/>
                      </a:lnTo>
                      <a:lnTo>
                        <a:pt x="0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701" name="Google Shape;2701;p66"/>
              <p:cNvSpPr/>
              <p:nvPr/>
            </p:nvSpPr>
            <p:spPr>
              <a:xfrm>
                <a:off x="3520" y="1698"/>
                <a:ext cx="327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Reg</a:t>
                </a:r>
                <a:endParaRPr/>
              </a:p>
            </p:txBody>
          </p:sp>
          <p:grpSp>
            <p:nvGrpSpPr>
              <p:cNvPr id="2702" name="Google Shape;2702;p66"/>
              <p:cNvGrpSpPr/>
              <p:nvPr/>
            </p:nvGrpSpPr>
            <p:grpSpPr>
              <a:xfrm>
                <a:off x="3547" y="1696"/>
                <a:ext cx="284" cy="289"/>
                <a:chOff x="3547" y="1696"/>
                <a:chExt cx="284" cy="289"/>
              </a:xfrm>
            </p:grpSpPr>
            <p:sp>
              <p:nvSpPr>
                <p:cNvPr id="2703" name="Google Shape;2703;p66"/>
                <p:cNvSpPr/>
                <p:nvPr/>
              </p:nvSpPr>
              <p:spPr>
                <a:xfrm>
                  <a:off x="3547" y="1696"/>
                  <a:ext cx="142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119154" y="0"/>
                      </a:moveTo>
                      <a:lnTo>
                        <a:pt x="0" y="0"/>
                      </a:lnTo>
                      <a:lnTo>
                        <a:pt x="0" y="119584"/>
                      </a:lnTo>
                      <a:lnTo>
                        <a:pt x="119154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04" name="Google Shape;2704;p66"/>
                <p:cNvSpPr/>
                <p:nvPr/>
              </p:nvSpPr>
              <p:spPr>
                <a:xfrm>
                  <a:off x="3688" y="1696"/>
                  <a:ext cx="143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lnTo>
                        <a:pt x="119160" y="0"/>
                      </a:lnTo>
                      <a:lnTo>
                        <a:pt x="119160" y="119584"/>
                      </a:lnTo>
                      <a:lnTo>
                        <a:pt x="0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2705" name="Google Shape;2705;p66"/>
              <p:cNvCxnSpPr/>
              <p:nvPr/>
            </p:nvCxnSpPr>
            <p:spPr>
              <a:xfrm>
                <a:off x="3400" y="1840"/>
                <a:ext cx="139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706" name="Google Shape;2706;p66"/>
              <p:cNvCxnSpPr/>
              <p:nvPr/>
            </p:nvCxnSpPr>
            <p:spPr>
              <a:xfrm>
                <a:off x="2916" y="1840"/>
                <a:ext cx="155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707" name="Google Shape;2707;p66"/>
              <p:cNvSpPr/>
              <p:nvPr/>
            </p:nvSpPr>
            <p:spPr>
              <a:xfrm>
                <a:off x="3037" y="1840"/>
                <a:ext cx="431" cy="19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0" y="119378"/>
                    </a:lnTo>
                    <a:lnTo>
                      <a:pt x="108863" y="119378"/>
                    </a:lnTo>
                    <a:lnTo>
                      <a:pt x="108863" y="39792"/>
                    </a:lnTo>
                    <a:lnTo>
                      <a:pt x="119721" y="0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708" name="Google Shape;2708;p66"/>
              <p:cNvCxnSpPr/>
              <p:nvPr/>
            </p:nvCxnSpPr>
            <p:spPr>
              <a:xfrm>
                <a:off x="2531" y="1936"/>
                <a:ext cx="157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709" name="Google Shape;2709;p66"/>
              <p:cNvSpPr/>
              <p:nvPr/>
            </p:nvSpPr>
            <p:spPr>
              <a:xfrm>
                <a:off x="2624" y="1835"/>
                <a:ext cx="337" cy="278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43597"/>
                    </a:moveTo>
                    <a:lnTo>
                      <a:pt x="0" y="119568"/>
                    </a:lnTo>
                    <a:lnTo>
                      <a:pt x="104688" y="119568"/>
                    </a:lnTo>
                    <a:lnTo>
                      <a:pt x="104688" y="38848"/>
                    </a:lnTo>
                    <a:lnTo>
                      <a:pt x="119643" y="0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10" name="Google Shape;2710;p66"/>
            <p:cNvGrpSpPr/>
            <p:nvPr/>
          </p:nvGrpSpPr>
          <p:grpSpPr>
            <a:xfrm>
              <a:off x="2178" y="2048"/>
              <a:ext cx="2096" cy="513"/>
              <a:chOff x="2178" y="2048"/>
              <a:chExt cx="2096" cy="513"/>
            </a:xfrm>
          </p:grpSpPr>
          <p:grpSp>
            <p:nvGrpSpPr>
              <p:cNvPr id="2711" name="Google Shape;2711;p66"/>
              <p:cNvGrpSpPr/>
              <p:nvPr/>
            </p:nvGrpSpPr>
            <p:grpSpPr>
              <a:xfrm>
                <a:off x="3111" y="2048"/>
                <a:ext cx="225" cy="481"/>
                <a:chOff x="3111" y="2048"/>
                <a:chExt cx="225" cy="481"/>
              </a:xfrm>
            </p:grpSpPr>
            <p:sp>
              <p:nvSpPr>
                <p:cNvPr id="2712" name="Google Shape;2712;p66"/>
                <p:cNvSpPr/>
                <p:nvPr/>
              </p:nvSpPr>
              <p:spPr>
                <a:xfrm>
                  <a:off x="3123" y="2048"/>
                  <a:ext cx="213" cy="4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79833"/>
                      </a:moveTo>
                      <a:lnTo>
                        <a:pt x="40000" y="59875"/>
                      </a:lnTo>
                      <a:lnTo>
                        <a:pt x="0" y="39916"/>
                      </a:lnTo>
                      <a:lnTo>
                        <a:pt x="0" y="0"/>
                      </a:lnTo>
                      <a:lnTo>
                        <a:pt x="119436" y="39916"/>
                      </a:lnTo>
                      <a:lnTo>
                        <a:pt x="119436" y="79833"/>
                      </a:lnTo>
                      <a:lnTo>
                        <a:pt x="0" y="119750"/>
                      </a:lnTo>
                      <a:lnTo>
                        <a:pt x="0" y="79833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13" name="Google Shape;2713;p66"/>
                <p:cNvSpPr/>
                <p:nvPr/>
              </p:nvSpPr>
              <p:spPr>
                <a:xfrm rot="5400000">
                  <a:off x="3024" y="2170"/>
                  <a:ext cx="384" cy="2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0475" tIns="44450" rIns="90475" bIns="4445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 b="1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ALU</a:t>
                  </a:r>
                  <a:endParaRPr/>
                </a:p>
              </p:txBody>
            </p:sp>
          </p:grpSp>
          <p:grpSp>
            <p:nvGrpSpPr>
              <p:cNvPr id="2714" name="Google Shape;2714;p66"/>
              <p:cNvGrpSpPr/>
              <p:nvPr/>
            </p:nvGrpSpPr>
            <p:grpSpPr>
              <a:xfrm>
                <a:off x="2178" y="2144"/>
                <a:ext cx="359" cy="289"/>
                <a:chOff x="2178" y="2144"/>
                <a:chExt cx="359" cy="289"/>
              </a:xfrm>
            </p:grpSpPr>
            <p:sp>
              <p:nvSpPr>
                <p:cNvPr id="2715" name="Google Shape;2715;p66"/>
                <p:cNvSpPr/>
                <p:nvPr/>
              </p:nvSpPr>
              <p:spPr>
                <a:xfrm>
                  <a:off x="2178" y="2146"/>
                  <a:ext cx="292" cy="2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0475" tIns="44450" rIns="90475" bIns="4445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 b="1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  I$</a:t>
                  </a:r>
                  <a:endParaRPr/>
                </a:p>
              </p:txBody>
            </p:sp>
            <p:grpSp>
              <p:nvGrpSpPr>
                <p:cNvPr id="2716" name="Google Shape;2716;p66"/>
                <p:cNvGrpSpPr/>
                <p:nvPr/>
              </p:nvGrpSpPr>
              <p:grpSpPr>
                <a:xfrm>
                  <a:off x="2197" y="2144"/>
                  <a:ext cx="340" cy="289"/>
                  <a:chOff x="2197" y="2144"/>
                  <a:chExt cx="340" cy="289"/>
                </a:xfrm>
              </p:grpSpPr>
              <p:sp>
                <p:nvSpPr>
                  <p:cNvPr id="2717" name="Google Shape;2717;p66"/>
                  <p:cNvSpPr/>
                  <p:nvPr/>
                </p:nvSpPr>
                <p:spPr>
                  <a:xfrm>
                    <a:off x="2197" y="2144"/>
                    <a:ext cx="170" cy="2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000" h="120000" extrusionOk="0">
                        <a:moveTo>
                          <a:pt x="119294" y="0"/>
                        </a:moveTo>
                        <a:lnTo>
                          <a:pt x="0" y="0"/>
                        </a:lnTo>
                        <a:lnTo>
                          <a:pt x="0" y="119584"/>
                        </a:lnTo>
                        <a:lnTo>
                          <a:pt x="119294" y="119584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18" name="Google Shape;2718;p66"/>
                  <p:cNvSpPr/>
                  <p:nvPr/>
                </p:nvSpPr>
                <p:spPr>
                  <a:xfrm>
                    <a:off x="2366" y="2144"/>
                    <a:ext cx="171" cy="2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000" h="120000" extrusionOk="0">
                        <a:moveTo>
                          <a:pt x="0" y="0"/>
                        </a:moveTo>
                        <a:lnTo>
                          <a:pt x="119298" y="0"/>
                        </a:lnTo>
                        <a:lnTo>
                          <a:pt x="119298" y="119584"/>
                        </a:lnTo>
                        <a:lnTo>
                          <a:pt x="0" y="119584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2719" name="Google Shape;2719;p66"/>
              <p:cNvSpPr/>
              <p:nvPr/>
            </p:nvSpPr>
            <p:spPr>
              <a:xfrm>
                <a:off x="2638" y="2151"/>
                <a:ext cx="327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Reg</a:t>
                </a:r>
                <a:endParaRPr/>
              </a:p>
            </p:txBody>
          </p:sp>
          <p:grpSp>
            <p:nvGrpSpPr>
              <p:cNvPr id="2720" name="Google Shape;2720;p66"/>
              <p:cNvGrpSpPr/>
              <p:nvPr/>
            </p:nvGrpSpPr>
            <p:grpSpPr>
              <a:xfrm>
                <a:off x="2657" y="2144"/>
                <a:ext cx="296" cy="289"/>
                <a:chOff x="2657" y="2144"/>
                <a:chExt cx="296" cy="289"/>
              </a:xfrm>
            </p:grpSpPr>
            <p:sp>
              <p:nvSpPr>
                <p:cNvPr id="2721" name="Google Shape;2721;p66"/>
                <p:cNvSpPr/>
                <p:nvPr/>
              </p:nvSpPr>
              <p:spPr>
                <a:xfrm>
                  <a:off x="2657" y="2144"/>
                  <a:ext cx="149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119194" y="0"/>
                      </a:moveTo>
                      <a:lnTo>
                        <a:pt x="0" y="0"/>
                      </a:lnTo>
                      <a:lnTo>
                        <a:pt x="0" y="119584"/>
                      </a:lnTo>
                      <a:lnTo>
                        <a:pt x="119194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22" name="Google Shape;2722;p66"/>
                <p:cNvSpPr/>
                <p:nvPr/>
              </p:nvSpPr>
              <p:spPr>
                <a:xfrm>
                  <a:off x="2805" y="2144"/>
                  <a:ext cx="148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lnTo>
                        <a:pt x="119189" y="0"/>
                      </a:lnTo>
                      <a:lnTo>
                        <a:pt x="119189" y="119584"/>
                      </a:lnTo>
                      <a:lnTo>
                        <a:pt x="0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2723" name="Google Shape;2723;p66"/>
              <p:cNvCxnSpPr/>
              <p:nvPr/>
            </p:nvCxnSpPr>
            <p:spPr>
              <a:xfrm>
                <a:off x="2542" y="2288"/>
                <a:ext cx="96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724" name="Google Shape;2724;p66"/>
              <p:cNvSpPr/>
              <p:nvPr/>
            </p:nvSpPr>
            <p:spPr>
              <a:xfrm>
                <a:off x="2604" y="2192"/>
                <a:ext cx="48" cy="9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118762"/>
                    </a:moveTo>
                    <a:lnTo>
                      <a:pt x="0" y="0"/>
                    </a:lnTo>
                    <a:lnTo>
                      <a:pt x="117500" y="0"/>
                    </a:lnTo>
                    <a:lnTo>
                      <a:pt x="117500" y="0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725" name="Google Shape;2725;p66"/>
              <p:cNvCxnSpPr/>
              <p:nvPr/>
            </p:nvCxnSpPr>
            <p:spPr>
              <a:xfrm>
                <a:off x="2958" y="2192"/>
                <a:ext cx="157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726" name="Google Shape;2726;p66"/>
              <p:cNvSpPr/>
              <p:nvPr/>
            </p:nvSpPr>
            <p:spPr>
              <a:xfrm>
                <a:off x="3455" y="2146"/>
                <a:ext cx="334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  D$</a:t>
                </a:r>
                <a:endParaRPr/>
              </a:p>
            </p:txBody>
          </p:sp>
          <p:grpSp>
            <p:nvGrpSpPr>
              <p:cNvPr id="2727" name="Google Shape;2727;p66"/>
              <p:cNvGrpSpPr/>
              <p:nvPr/>
            </p:nvGrpSpPr>
            <p:grpSpPr>
              <a:xfrm>
                <a:off x="3506" y="2144"/>
                <a:ext cx="325" cy="289"/>
                <a:chOff x="3506" y="2144"/>
                <a:chExt cx="325" cy="289"/>
              </a:xfrm>
            </p:grpSpPr>
            <p:sp>
              <p:nvSpPr>
                <p:cNvPr id="2728" name="Google Shape;2728;p66"/>
                <p:cNvSpPr/>
                <p:nvPr/>
              </p:nvSpPr>
              <p:spPr>
                <a:xfrm>
                  <a:off x="3506" y="2144"/>
                  <a:ext cx="162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119259" y="0"/>
                      </a:moveTo>
                      <a:lnTo>
                        <a:pt x="0" y="0"/>
                      </a:lnTo>
                      <a:lnTo>
                        <a:pt x="0" y="119584"/>
                      </a:lnTo>
                      <a:lnTo>
                        <a:pt x="119259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29" name="Google Shape;2729;p66"/>
                <p:cNvSpPr/>
                <p:nvPr/>
              </p:nvSpPr>
              <p:spPr>
                <a:xfrm>
                  <a:off x="3667" y="2144"/>
                  <a:ext cx="164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lnTo>
                        <a:pt x="119268" y="0"/>
                      </a:lnTo>
                      <a:lnTo>
                        <a:pt x="119268" y="119584"/>
                      </a:lnTo>
                      <a:lnTo>
                        <a:pt x="0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730" name="Google Shape;2730;p66"/>
              <p:cNvSpPr/>
              <p:nvPr/>
            </p:nvSpPr>
            <p:spPr>
              <a:xfrm>
                <a:off x="3947" y="2146"/>
                <a:ext cx="327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Reg</a:t>
                </a:r>
                <a:endParaRPr/>
              </a:p>
            </p:txBody>
          </p:sp>
          <p:grpSp>
            <p:nvGrpSpPr>
              <p:cNvPr id="2731" name="Google Shape;2731;p66"/>
              <p:cNvGrpSpPr/>
              <p:nvPr/>
            </p:nvGrpSpPr>
            <p:grpSpPr>
              <a:xfrm>
                <a:off x="3974" y="2144"/>
                <a:ext cx="284" cy="289"/>
                <a:chOff x="3974" y="2144"/>
                <a:chExt cx="284" cy="289"/>
              </a:xfrm>
            </p:grpSpPr>
            <p:sp>
              <p:nvSpPr>
                <p:cNvPr id="2732" name="Google Shape;2732;p66"/>
                <p:cNvSpPr/>
                <p:nvPr/>
              </p:nvSpPr>
              <p:spPr>
                <a:xfrm>
                  <a:off x="3974" y="2144"/>
                  <a:ext cx="142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119154" y="0"/>
                      </a:moveTo>
                      <a:lnTo>
                        <a:pt x="0" y="0"/>
                      </a:lnTo>
                      <a:lnTo>
                        <a:pt x="0" y="119584"/>
                      </a:lnTo>
                      <a:lnTo>
                        <a:pt x="119154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33" name="Google Shape;2733;p66"/>
                <p:cNvSpPr/>
                <p:nvPr/>
              </p:nvSpPr>
              <p:spPr>
                <a:xfrm>
                  <a:off x="4115" y="2144"/>
                  <a:ext cx="143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lnTo>
                        <a:pt x="119160" y="0"/>
                      </a:lnTo>
                      <a:lnTo>
                        <a:pt x="119160" y="119584"/>
                      </a:lnTo>
                      <a:lnTo>
                        <a:pt x="0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2734" name="Google Shape;2734;p66"/>
              <p:cNvCxnSpPr/>
              <p:nvPr/>
            </p:nvCxnSpPr>
            <p:spPr>
              <a:xfrm>
                <a:off x="3827" y="2288"/>
                <a:ext cx="139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735" name="Google Shape;2735;p66"/>
              <p:cNvCxnSpPr/>
              <p:nvPr/>
            </p:nvCxnSpPr>
            <p:spPr>
              <a:xfrm>
                <a:off x="3343" y="2288"/>
                <a:ext cx="155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736" name="Google Shape;2736;p66"/>
              <p:cNvSpPr/>
              <p:nvPr/>
            </p:nvSpPr>
            <p:spPr>
              <a:xfrm>
                <a:off x="3464" y="2288"/>
                <a:ext cx="431" cy="19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0" y="119378"/>
                    </a:lnTo>
                    <a:lnTo>
                      <a:pt x="108863" y="119378"/>
                    </a:lnTo>
                    <a:lnTo>
                      <a:pt x="108863" y="39792"/>
                    </a:lnTo>
                    <a:lnTo>
                      <a:pt x="119721" y="0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737" name="Google Shape;2737;p66"/>
              <p:cNvCxnSpPr/>
              <p:nvPr/>
            </p:nvCxnSpPr>
            <p:spPr>
              <a:xfrm>
                <a:off x="2958" y="2384"/>
                <a:ext cx="157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738" name="Google Shape;2738;p66"/>
              <p:cNvSpPr/>
              <p:nvPr/>
            </p:nvSpPr>
            <p:spPr>
              <a:xfrm>
                <a:off x="3051" y="2283"/>
                <a:ext cx="337" cy="278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43597"/>
                    </a:moveTo>
                    <a:lnTo>
                      <a:pt x="0" y="119568"/>
                    </a:lnTo>
                    <a:lnTo>
                      <a:pt x="104688" y="119568"/>
                    </a:lnTo>
                    <a:lnTo>
                      <a:pt x="104688" y="38848"/>
                    </a:lnTo>
                    <a:lnTo>
                      <a:pt x="119643" y="0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39" name="Google Shape;2739;p66"/>
            <p:cNvGrpSpPr/>
            <p:nvPr/>
          </p:nvGrpSpPr>
          <p:grpSpPr>
            <a:xfrm>
              <a:off x="3538" y="2496"/>
              <a:ext cx="225" cy="481"/>
              <a:chOff x="3538" y="2496"/>
              <a:chExt cx="225" cy="481"/>
            </a:xfrm>
          </p:grpSpPr>
          <p:sp>
            <p:nvSpPr>
              <p:cNvPr id="2740" name="Google Shape;2740;p66"/>
              <p:cNvSpPr/>
              <p:nvPr/>
            </p:nvSpPr>
            <p:spPr>
              <a:xfrm>
                <a:off x="3550" y="2496"/>
                <a:ext cx="213" cy="481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79833"/>
                    </a:moveTo>
                    <a:lnTo>
                      <a:pt x="40000" y="59875"/>
                    </a:lnTo>
                    <a:lnTo>
                      <a:pt x="0" y="39916"/>
                    </a:lnTo>
                    <a:lnTo>
                      <a:pt x="0" y="0"/>
                    </a:lnTo>
                    <a:lnTo>
                      <a:pt x="119436" y="39916"/>
                    </a:lnTo>
                    <a:lnTo>
                      <a:pt x="119436" y="79833"/>
                    </a:lnTo>
                    <a:lnTo>
                      <a:pt x="0" y="119750"/>
                    </a:lnTo>
                    <a:lnTo>
                      <a:pt x="0" y="79833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1" name="Google Shape;2741;p66"/>
              <p:cNvSpPr/>
              <p:nvPr/>
            </p:nvSpPr>
            <p:spPr>
              <a:xfrm rot="5400000">
                <a:off x="3451" y="2618"/>
                <a:ext cx="384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ALU</a:t>
                </a:r>
                <a:endParaRPr/>
              </a:p>
            </p:txBody>
          </p:sp>
        </p:grpSp>
        <p:sp>
          <p:nvSpPr>
            <p:cNvPr id="2742" name="Google Shape;2742;p66"/>
            <p:cNvSpPr/>
            <p:nvPr/>
          </p:nvSpPr>
          <p:spPr>
            <a:xfrm>
              <a:off x="3065" y="2599"/>
              <a:ext cx="327" cy="2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Reg</a:t>
              </a:r>
              <a:endParaRPr/>
            </a:p>
          </p:txBody>
        </p:sp>
        <p:grpSp>
          <p:nvGrpSpPr>
            <p:cNvPr id="2743" name="Google Shape;2743;p66"/>
            <p:cNvGrpSpPr/>
            <p:nvPr/>
          </p:nvGrpSpPr>
          <p:grpSpPr>
            <a:xfrm>
              <a:off x="3084" y="2592"/>
              <a:ext cx="296" cy="289"/>
              <a:chOff x="3084" y="2592"/>
              <a:chExt cx="296" cy="289"/>
            </a:xfrm>
          </p:grpSpPr>
          <p:sp>
            <p:nvSpPr>
              <p:cNvPr id="2744" name="Google Shape;2744;p66"/>
              <p:cNvSpPr/>
              <p:nvPr/>
            </p:nvSpPr>
            <p:spPr>
              <a:xfrm>
                <a:off x="3084" y="2592"/>
                <a:ext cx="149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9194" y="0"/>
                    </a:moveTo>
                    <a:lnTo>
                      <a:pt x="0" y="0"/>
                    </a:lnTo>
                    <a:lnTo>
                      <a:pt x="0" y="119584"/>
                    </a:lnTo>
                    <a:lnTo>
                      <a:pt x="119194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5" name="Google Shape;2745;p66"/>
              <p:cNvSpPr/>
              <p:nvPr/>
            </p:nvSpPr>
            <p:spPr>
              <a:xfrm>
                <a:off x="3232" y="2592"/>
                <a:ext cx="148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119189" y="0"/>
                    </a:lnTo>
                    <a:lnTo>
                      <a:pt x="119189" y="119584"/>
                    </a:lnTo>
                    <a:lnTo>
                      <a:pt x="0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2746" name="Google Shape;2746;p66"/>
            <p:cNvCxnSpPr/>
            <p:nvPr/>
          </p:nvCxnSpPr>
          <p:spPr>
            <a:xfrm>
              <a:off x="2969" y="2736"/>
              <a:ext cx="96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47" name="Google Shape;2747;p66"/>
            <p:cNvSpPr/>
            <p:nvPr/>
          </p:nvSpPr>
          <p:spPr>
            <a:xfrm>
              <a:off x="3031" y="2640"/>
              <a:ext cx="48" cy="9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8762"/>
                  </a:moveTo>
                  <a:lnTo>
                    <a:pt x="0" y="0"/>
                  </a:lnTo>
                  <a:lnTo>
                    <a:pt x="117500" y="0"/>
                  </a:lnTo>
                  <a:lnTo>
                    <a:pt x="117500" y="0"/>
                  </a:lnTo>
                </a:path>
              </a:pathLst>
            </a:custGeom>
            <a:noFill/>
            <a:ln w="254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748" name="Google Shape;2748;p66"/>
            <p:cNvCxnSpPr/>
            <p:nvPr/>
          </p:nvCxnSpPr>
          <p:spPr>
            <a:xfrm>
              <a:off x="3385" y="2640"/>
              <a:ext cx="157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49" name="Google Shape;2749;p66"/>
            <p:cNvSpPr/>
            <p:nvPr/>
          </p:nvSpPr>
          <p:spPr>
            <a:xfrm>
              <a:off x="3882" y="2594"/>
              <a:ext cx="334" cy="2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  D$</a:t>
              </a:r>
              <a:endParaRPr/>
            </a:p>
          </p:txBody>
        </p:sp>
        <p:grpSp>
          <p:nvGrpSpPr>
            <p:cNvPr id="2750" name="Google Shape;2750;p66"/>
            <p:cNvGrpSpPr/>
            <p:nvPr/>
          </p:nvGrpSpPr>
          <p:grpSpPr>
            <a:xfrm>
              <a:off x="3933" y="2592"/>
              <a:ext cx="325" cy="289"/>
              <a:chOff x="3933" y="2592"/>
              <a:chExt cx="325" cy="289"/>
            </a:xfrm>
          </p:grpSpPr>
          <p:sp>
            <p:nvSpPr>
              <p:cNvPr id="2751" name="Google Shape;2751;p66"/>
              <p:cNvSpPr/>
              <p:nvPr/>
            </p:nvSpPr>
            <p:spPr>
              <a:xfrm>
                <a:off x="3933" y="2592"/>
                <a:ext cx="162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9259" y="0"/>
                    </a:moveTo>
                    <a:lnTo>
                      <a:pt x="0" y="0"/>
                    </a:lnTo>
                    <a:lnTo>
                      <a:pt x="0" y="119584"/>
                    </a:lnTo>
                    <a:lnTo>
                      <a:pt x="119259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2" name="Google Shape;2752;p66"/>
              <p:cNvSpPr/>
              <p:nvPr/>
            </p:nvSpPr>
            <p:spPr>
              <a:xfrm>
                <a:off x="4094" y="2592"/>
                <a:ext cx="164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119268" y="0"/>
                    </a:lnTo>
                    <a:lnTo>
                      <a:pt x="119268" y="119584"/>
                    </a:lnTo>
                    <a:lnTo>
                      <a:pt x="0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753" name="Google Shape;2753;p66"/>
            <p:cNvSpPr/>
            <p:nvPr/>
          </p:nvSpPr>
          <p:spPr>
            <a:xfrm>
              <a:off x="4374" y="2594"/>
              <a:ext cx="327" cy="2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Reg</a:t>
              </a:r>
              <a:endParaRPr/>
            </a:p>
          </p:txBody>
        </p:sp>
        <p:grpSp>
          <p:nvGrpSpPr>
            <p:cNvPr id="2754" name="Google Shape;2754;p66"/>
            <p:cNvGrpSpPr/>
            <p:nvPr/>
          </p:nvGrpSpPr>
          <p:grpSpPr>
            <a:xfrm>
              <a:off x="4401" y="2592"/>
              <a:ext cx="284" cy="289"/>
              <a:chOff x="4401" y="2592"/>
              <a:chExt cx="284" cy="289"/>
            </a:xfrm>
          </p:grpSpPr>
          <p:sp>
            <p:nvSpPr>
              <p:cNvPr id="2755" name="Google Shape;2755;p66"/>
              <p:cNvSpPr/>
              <p:nvPr/>
            </p:nvSpPr>
            <p:spPr>
              <a:xfrm>
                <a:off x="4401" y="2592"/>
                <a:ext cx="142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9154" y="0"/>
                    </a:moveTo>
                    <a:lnTo>
                      <a:pt x="0" y="0"/>
                    </a:lnTo>
                    <a:lnTo>
                      <a:pt x="0" y="119584"/>
                    </a:lnTo>
                    <a:lnTo>
                      <a:pt x="119154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6" name="Google Shape;2756;p66"/>
              <p:cNvSpPr/>
              <p:nvPr/>
            </p:nvSpPr>
            <p:spPr>
              <a:xfrm>
                <a:off x="4542" y="2592"/>
                <a:ext cx="143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119160" y="0"/>
                    </a:lnTo>
                    <a:lnTo>
                      <a:pt x="119160" y="119584"/>
                    </a:lnTo>
                    <a:lnTo>
                      <a:pt x="0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2757" name="Google Shape;2757;p66"/>
            <p:cNvCxnSpPr/>
            <p:nvPr/>
          </p:nvCxnSpPr>
          <p:spPr>
            <a:xfrm>
              <a:off x="4254" y="2736"/>
              <a:ext cx="139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58" name="Google Shape;2758;p66"/>
            <p:cNvCxnSpPr/>
            <p:nvPr/>
          </p:nvCxnSpPr>
          <p:spPr>
            <a:xfrm>
              <a:off x="3770" y="2736"/>
              <a:ext cx="155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59" name="Google Shape;2759;p66"/>
            <p:cNvSpPr/>
            <p:nvPr/>
          </p:nvSpPr>
          <p:spPr>
            <a:xfrm>
              <a:off x="3891" y="2736"/>
              <a:ext cx="431" cy="19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19378"/>
                  </a:lnTo>
                  <a:lnTo>
                    <a:pt x="108863" y="119378"/>
                  </a:lnTo>
                  <a:lnTo>
                    <a:pt x="108863" y="39792"/>
                  </a:lnTo>
                  <a:lnTo>
                    <a:pt x="119721" y="0"/>
                  </a:lnTo>
                </a:path>
              </a:pathLst>
            </a:custGeom>
            <a:noFill/>
            <a:ln w="254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760" name="Google Shape;2760;p66"/>
            <p:cNvCxnSpPr/>
            <p:nvPr/>
          </p:nvCxnSpPr>
          <p:spPr>
            <a:xfrm>
              <a:off x="3385" y="2832"/>
              <a:ext cx="157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61" name="Google Shape;2761;p66"/>
            <p:cNvSpPr/>
            <p:nvPr/>
          </p:nvSpPr>
          <p:spPr>
            <a:xfrm>
              <a:off x="3478" y="2731"/>
              <a:ext cx="337" cy="27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43597"/>
                  </a:moveTo>
                  <a:lnTo>
                    <a:pt x="0" y="119568"/>
                  </a:lnTo>
                  <a:lnTo>
                    <a:pt x="104688" y="119568"/>
                  </a:lnTo>
                  <a:lnTo>
                    <a:pt x="104688" y="38848"/>
                  </a:lnTo>
                  <a:lnTo>
                    <a:pt x="119643" y="0"/>
                  </a:lnTo>
                </a:path>
              </a:pathLst>
            </a:custGeom>
            <a:noFill/>
            <a:ln w="254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762" name="Google Shape;2762;p66"/>
            <p:cNvGrpSpPr/>
            <p:nvPr/>
          </p:nvGrpSpPr>
          <p:grpSpPr>
            <a:xfrm>
              <a:off x="3032" y="2944"/>
              <a:ext cx="2096" cy="513"/>
              <a:chOff x="3032" y="2944"/>
              <a:chExt cx="2096" cy="513"/>
            </a:xfrm>
          </p:grpSpPr>
          <p:grpSp>
            <p:nvGrpSpPr>
              <p:cNvPr id="2763" name="Google Shape;2763;p66"/>
              <p:cNvGrpSpPr/>
              <p:nvPr/>
            </p:nvGrpSpPr>
            <p:grpSpPr>
              <a:xfrm>
                <a:off x="3965" y="2944"/>
                <a:ext cx="225" cy="481"/>
                <a:chOff x="3965" y="2944"/>
                <a:chExt cx="225" cy="481"/>
              </a:xfrm>
            </p:grpSpPr>
            <p:sp>
              <p:nvSpPr>
                <p:cNvPr id="2764" name="Google Shape;2764;p66"/>
                <p:cNvSpPr/>
                <p:nvPr/>
              </p:nvSpPr>
              <p:spPr>
                <a:xfrm>
                  <a:off x="3977" y="2944"/>
                  <a:ext cx="213" cy="4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79833"/>
                      </a:moveTo>
                      <a:lnTo>
                        <a:pt x="40000" y="59875"/>
                      </a:lnTo>
                      <a:lnTo>
                        <a:pt x="0" y="39916"/>
                      </a:lnTo>
                      <a:lnTo>
                        <a:pt x="0" y="0"/>
                      </a:lnTo>
                      <a:lnTo>
                        <a:pt x="119436" y="39916"/>
                      </a:lnTo>
                      <a:lnTo>
                        <a:pt x="119436" y="79833"/>
                      </a:lnTo>
                      <a:lnTo>
                        <a:pt x="0" y="119750"/>
                      </a:lnTo>
                      <a:lnTo>
                        <a:pt x="0" y="79833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65" name="Google Shape;2765;p66"/>
                <p:cNvSpPr/>
                <p:nvPr/>
              </p:nvSpPr>
              <p:spPr>
                <a:xfrm rot="5400000">
                  <a:off x="3878" y="3066"/>
                  <a:ext cx="384" cy="2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0475" tIns="44450" rIns="90475" bIns="4445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 b="1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ALU</a:t>
                  </a:r>
                  <a:endParaRPr/>
                </a:p>
              </p:txBody>
            </p:sp>
          </p:grpSp>
          <p:grpSp>
            <p:nvGrpSpPr>
              <p:cNvPr id="2766" name="Google Shape;2766;p66"/>
              <p:cNvGrpSpPr/>
              <p:nvPr/>
            </p:nvGrpSpPr>
            <p:grpSpPr>
              <a:xfrm>
                <a:off x="3032" y="3040"/>
                <a:ext cx="359" cy="289"/>
                <a:chOff x="3032" y="3040"/>
                <a:chExt cx="359" cy="289"/>
              </a:xfrm>
            </p:grpSpPr>
            <p:sp>
              <p:nvSpPr>
                <p:cNvPr id="2767" name="Google Shape;2767;p66"/>
                <p:cNvSpPr/>
                <p:nvPr/>
              </p:nvSpPr>
              <p:spPr>
                <a:xfrm>
                  <a:off x="3032" y="3042"/>
                  <a:ext cx="292" cy="2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0475" tIns="44450" rIns="90475" bIns="4445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 b="1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  I$</a:t>
                  </a:r>
                  <a:endParaRPr/>
                </a:p>
              </p:txBody>
            </p:sp>
            <p:grpSp>
              <p:nvGrpSpPr>
                <p:cNvPr id="2768" name="Google Shape;2768;p66"/>
                <p:cNvGrpSpPr/>
                <p:nvPr/>
              </p:nvGrpSpPr>
              <p:grpSpPr>
                <a:xfrm>
                  <a:off x="3051" y="3040"/>
                  <a:ext cx="340" cy="289"/>
                  <a:chOff x="3051" y="3040"/>
                  <a:chExt cx="340" cy="289"/>
                </a:xfrm>
              </p:grpSpPr>
              <p:sp>
                <p:nvSpPr>
                  <p:cNvPr id="2769" name="Google Shape;2769;p66"/>
                  <p:cNvSpPr/>
                  <p:nvPr/>
                </p:nvSpPr>
                <p:spPr>
                  <a:xfrm>
                    <a:off x="3051" y="3040"/>
                    <a:ext cx="170" cy="2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000" h="120000" extrusionOk="0">
                        <a:moveTo>
                          <a:pt x="119294" y="0"/>
                        </a:moveTo>
                        <a:lnTo>
                          <a:pt x="0" y="0"/>
                        </a:lnTo>
                        <a:lnTo>
                          <a:pt x="0" y="119584"/>
                        </a:lnTo>
                        <a:lnTo>
                          <a:pt x="119294" y="119584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70" name="Google Shape;2770;p66"/>
                  <p:cNvSpPr/>
                  <p:nvPr/>
                </p:nvSpPr>
                <p:spPr>
                  <a:xfrm>
                    <a:off x="3220" y="3040"/>
                    <a:ext cx="171" cy="2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000" h="120000" extrusionOk="0">
                        <a:moveTo>
                          <a:pt x="0" y="0"/>
                        </a:moveTo>
                        <a:lnTo>
                          <a:pt x="119298" y="0"/>
                        </a:lnTo>
                        <a:lnTo>
                          <a:pt x="119298" y="119584"/>
                        </a:lnTo>
                        <a:lnTo>
                          <a:pt x="0" y="119584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2771" name="Google Shape;2771;p66"/>
              <p:cNvSpPr/>
              <p:nvPr/>
            </p:nvSpPr>
            <p:spPr>
              <a:xfrm>
                <a:off x="3492" y="3047"/>
                <a:ext cx="327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Reg</a:t>
                </a:r>
                <a:endParaRPr/>
              </a:p>
            </p:txBody>
          </p:sp>
          <p:grpSp>
            <p:nvGrpSpPr>
              <p:cNvPr id="2772" name="Google Shape;2772;p66"/>
              <p:cNvGrpSpPr/>
              <p:nvPr/>
            </p:nvGrpSpPr>
            <p:grpSpPr>
              <a:xfrm>
                <a:off x="3511" y="3040"/>
                <a:ext cx="296" cy="289"/>
                <a:chOff x="3511" y="3040"/>
                <a:chExt cx="296" cy="289"/>
              </a:xfrm>
            </p:grpSpPr>
            <p:sp>
              <p:nvSpPr>
                <p:cNvPr id="2773" name="Google Shape;2773;p66"/>
                <p:cNvSpPr/>
                <p:nvPr/>
              </p:nvSpPr>
              <p:spPr>
                <a:xfrm>
                  <a:off x="3511" y="3040"/>
                  <a:ext cx="149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119194" y="0"/>
                      </a:moveTo>
                      <a:lnTo>
                        <a:pt x="0" y="0"/>
                      </a:lnTo>
                      <a:lnTo>
                        <a:pt x="0" y="119584"/>
                      </a:lnTo>
                      <a:lnTo>
                        <a:pt x="119194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74" name="Google Shape;2774;p66"/>
                <p:cNvSpPr/>
                <p:nvPr/>
              </p:nvSpPr>
              <p:spPr>
                <a:xfrm>
                  <a:off x="3659" y="3040"/>
                  <a:ext cx="148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lnTo>
                        <a:pt x="119189" y="0"/>
                      </a:lnTo>
                      <a:lnTo>
                        <a:pt x="119189" y="119584"/>
                      </a:lnTo>
                      <a:lnTo>
                        <a:pt x="0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2775" name="Google Shape;2775;p66"/>
              <p:cNvCxnSpPr/>
              <p:nvPr/>
            </p:nvCxnSpPr>
            <p:spPr>
              <a:xfrm>
                <a:off x="3396" y="3184"/>
                <a:ext cx="96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776" name="Google Shape;2776;p66"/>
              <p:cNvSpPr/>
              <p:nvPr/>
            </p:nvSpPr>
            <p:spPr>
              <a:xfrm>
                <a:off x="3458" y="3088"/>
                <a:ext cx="48" cy="9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118762"/>
                    </a:moveTo>
                    <a:lnTo>
                      <a:pt x="0" y="0"/>
                    </a:lnTo>
                    <a:lnTo>
                      <a:pt x="117500" y="0"/>
                    </a:lnTo>
                    <a:lnTo>
                      <a:pt x="117500" y="0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777" name="Google Shape;2777;p66"/>
              <p:cNvCxnSpPr/>
              <p:nvPr/>
            </p:nvCxnSpPr>
            <p:spPr>
              <a:xfrm>
                <a:off x="3812" y="3088"/>
                <a:ext cx="157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778" name="Google Shape;2778;p66"/>
              <p:cNvSpPr/>
              <p:nvPr/>
            </p:nvSpPr>
            <p:spPr>
              <a:xfrm>
                <a:off x="4309" y="3042"/>
                <a:ext cx="334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  D$</a:t>
                </a:r>
                <a:endParaRPr/>
              </a:p>
            </p:txBody>
          </p:sp>
          <p:grpSp>
            <p:nvGrpSpPr>
              <p:cNvPr id="2779" name="Google Shape;2779;p66"/>
              <p:cNvGrpSpPr/>
              <p:nvPr/>
            </p:nvGrpSpPr>
            <p:grpSpPr>
              <a:xfrm>
                <a:off x="4360" y="3040"/>
                <a:ext cx="325" cy="289"/>
                <a:chOff x="4360" y="3040"/>
                <a:chExt cx="325" cy="289"/>
              </a:xfrm>
            </p:grpSpPr>
            <p:sp>
              <p:nvSpPr>
                <p:cNvPr id="2780" name="Google Shape;2780;p66"/>
                <p:cNvSpPr/>
                <p:nvPr/>
              </p:nvSpPr>
              <p:spPr>
                <a:xfrm>
                  <a:off x="4360" y="3040"/>
                  <a:ext cx="162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119259" y="0"/>
                      </a:moveTo>
                      <a:lnTo>
                        <a:pt x="0" y="0"/>
                      </a:lnTo>
                      <a:lnTo>
                        <a:pt x="0" y="119584"/>
                      </a:lnTo>
                      <a:lnTo>
                        <a:pt x="119259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81" name="Google Shape;2781;p66"/>
                <p:cNvSpPr/>
                <p:nvPr/>
              </p:nvSpPr>
              <p:spPr>
                <a:xfrm>
                  <a:off x="4521" y="3040"/>
                  <a:ext cx="164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lnTo>
                        <a:pt x="119268" y="0"/>
                      </a:lnTo>
                      <a:lnTo>
                        <a:pt x="119268" y="119584"/>
                      </a:lnTo>
                      <a:lnTo>
                        <a:pt x="0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782" name="Google Shape;2782;p66"/>
              <p:cNvSpPr/>
              <p:nvPr/>
            </p:nvSpPr>
            <p:spPr>
              <a:xfrm>
                <a:off x="4801" y="3042"/>
                <a:ext cx="327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Reg</a:t>
                </a:r>
                <a:endParaRPr/>
              </a:p>
            </p:txBody>
          </p:sp>
          <p:grpSp>
            <p:nvGrpSpPr>
              <p:cNvPr id="2783" name="Google Shape;2783;p66"/>
              <p:cNvGrpSpPr/>
              <p:nvPr/>
            </p:nvGrpSpPr>
            <p:grpSpPr>
              <a:xfrm>
                <a:off x="4828" y="3040"/>
                <a:ext cx="284" cy="289"/>
                <a:chOff x="4828" y="3040"/>
                <a:chExt cx="284" cy="289"/>
              </a:xfrm>
            </p:grpSpPr>
            <p:sp>
              <p:nvSpPr>
                <p:cNvPr id="2784" name="Google Shape;2784;p66"/>
                <p:cNvSpPr/>
                <p:nvPr/>
              </p:nvSpPr>
              <p:spPr>
                <a:xfrm>
                  <a:off x="4828" y="3040"/>
                  <a:ext cx="142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119154" y="0"/>
                      </a:moveTo>
                      <a:lnTo>
                        <a:pt x="0" y="0"/>
                      </a:lnTo>
                      <a:lnTo>
                        <a:pt x="0" y="119584"/>
                      </a:lnTo>
                      <a:lnTo>
                        <a:pt x="119154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85" name="Google Shape;2785;p66"/>
                <p:cNvSpPr/>
                <p:nvPr/>
              </p:nvSpPr>
              <p:spPr>
                <a:xfrm>
                  <a:off x="4969" y="3040"/>
                  <a:ext cx="143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lnTo>
                        <a:pt x="119160" y="0"/>
                      </a:lnTo>
                      <a:lnTo>
                        <a:pt x="119160" y="119584"/>
                      </a:lnTo>
                      <a:lnTo>
                        <a:pt x="0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2786" name="Google Shape;2786;p66"/>
              <p:cNvCxnSpPr/>
              <p:nvPr/>
            </p:nvCxnSpPr>
            <p:spPr>
              <a:xfrm>
                <a:off x="4681" y="3184"/>
                <a:ext cx="139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787" name="Google Shape;2787;p66"/>
              <p:cNvCxnSpPr/>
              <p:nvPr/>
            </p:nvCxnSpPr>
            <p:spPr>
              <a:xfrm>
                <a:off x="4197" y="3184"/>
                <a:ext cx="155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788" name="Google Shape;2788;p66"/>
              <p:cNvSpPr/>
              <p:nvPr/>
            </p:nvSpPr>
            <p:spPr>
              <a:xfrm>
                <a:off x="4318" y="3184"/>
                <a:ext cx="431" cy="19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0" y="119378"/>
                    </a:lnTo>
                    <a:lnTo>
                      <a:pt x="108863" y="119378"/>
                    </a:lnTo>
                    <a:lnTo>
                      <a:pt x="108863" y="39792"/>
                    </a:lnTo>
                    <a:lnTo>
                      <a:pt x="119721" y="0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789" name="Google Shape;2789;p66"/>
              <p:cNvCxnSpPr/>
              <p:nvPr/>
            </p:nvCxnSpPr>
            <p:spPr>
              <a:xfrm>
                <a:off x="3812" y="3280"/>
                <a:ext cx="157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790" name="Google Shape;2790;p66"/>
              <p:cNvSpPr/>
              <p:nvPr/>
            </p:nvSpPr>
            <p:spPr>
              <a:xfrm>
                <a:off x="3905" y="3179"/>
                <a:ext cx="337" cy="278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43597"/>
                    </a:moveTo>
                    <a:lnTo>
                      <a:pt x="0" y="119568"/>
                    </a:lnTo>
                    <a:lnTo>
                      <a:pt x="104688" y="119568"/>
                    </a:lnTo>
                    <a:lnTo>
                      <a:pt x="104688" y="38848"/>
                    </a:lnTo>
                    <a:lnTo>
                      <a:pt x="119643" y="0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791" name="Google Shape;2791;p66"/>
            <p:cNvSpPr/>
            <p:nvPr/>
          </p:nvSpPr>
          <p:spPr>
            <a:xfrm>
              <a:off x="215" y="1018"/>
              <a:ext cx="291" cy="24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/>
            </a:p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/>
            </a:p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/>
            </a:p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/>
            </a:p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endParaRPr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</a:t>
              </a:r>
              <a:endParaRPr/>
            </a:p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endParaRPr/>
            </a:p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/>
            </a:p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/>
            </a:p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endParaRPr/>
            </a:p>
          </p:txBody>
        </p:sp>
        <p:sp>
          <p:nvSpPr>
            <p:cNvPr id="2792" name="Google Shape;2792;p66"/>
            <p:cNvSpPr/>
            <p:nvPr/>
          </p:nvSpPr>
          <p:spPr>
            <a:xfrm>
              <a:off x="1867" y="551"/>
              <a:ext cx="2168" cy="3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Time (clock cycles)</a:t>
              </a:r>
              <a:endParaRPr/>
            </a:p>
          </p:txBody>
        </p:sp>
      </p:grpSp>
      <p:cxnSp>
        <p:nvCxnSpPr>
          <p:cNvPr id="2793" name="Google Shape;2793;p66"/>
          <p:cNvCxnSpPr/>
          <p:nvPr/>
        </p:nvCxnSpPr>
        <p:spPr>
          <a:xfrm>
            <a:off x="4305623" y="2497992"/>
            <a:ext cx="697200" cy="1484923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794" name="Google Shape;2794;p66"/>
          <p:cNvSpPr txBox="1"/>
          <p:nvPr/>
        </p:nvSpPr>
        <p:spPr>
          <a:xfrm>
            <a:off x="3358661" y="1732085"/>
            <a:ext cx="164416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forwarding</a:t>
            </a:r>
            <a:endParaRPr sz="20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95" name="Google Shape;2795;p66"/>
          <p:cNvCxnSpPr/>
          <p:nvPr/>
        </p:nvCxnSpPr>
        <p:spPr>
          <a:xfrm flipH="1">
            <a:off x="4369777" y="2523392"/>
            <a:ext cx="1248508" cy="1459522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796" name="Google Shape;2796;p66"/>
          <p:cNvSpPr txBox="1"/>
          <p:nvPr/>
        </p:nvSpPr>
        <p:spPr>
          <a:xfrm>
            <a:off x="5691554" y="2069123"/>
            <a:ext cx="199292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 forwarding</a:t>
            </a:r>
            <a:endParaRPr sz="20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7" name="Google Shape;2797;p66"/>
          <p:cNvSpPr txBox="1"/>
          <p:nvPr/>
        </p:nvSpPr>
        <p:spPr>
          <a:xfrm>
            <a:off x="6503989" y="2467386"/>
            <a:ext cx="2286000" cy="95410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408000"/>
                </a:solidFill>
                <a:latin typeface="Calibri"/>
                <a:ea typeface="Calibri"/>
                <a:cs typeface="Calibri"/>
                <a:sym typeface="Calibri"/>
              </a:rPr>
              <a:t>No stalls with </a:t>
            </a:r>
            <a:br>
              <a:rPr lang="en-US" sz="2800" b="1">
                <a:solidFill>
                  <a:srgbClr val="408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b="1">
                <a:solidFill>
                  <a:srgbClr val="408000"/>
                </a:solidFill>
                <a:latin typeface="Calibri"/>
                <a:ea typeface="Calibri"/>
                <a:cs typeface="Calibri"/>
                <a:sym typeface="Calibri"/>
              </a:rPr>
              <a:t>forwarding</a:t>
            </a:r>
            <a:endParaRPr sz="2800" b="1">
              <a:solidFill>
                <a:srgbClr val="408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3" name="Google Shape;2803;p6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Code Sequence 3</a:t>
            </a:r>
            <a:endParaRPr sz="44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4" name="Google Shape;2804;p6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7/13/2016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5" name="Google Shape;2805;p6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Su16 - Lecture 13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6" name="Google Shape;2806;p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53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07" name="Google Shape;2807;p67"/>
          <p:cNvGrpSpPr/>
          <p:nvPr/>
        </p:nvGrpSpPr>
        <p:grpSpPr>
          <a:xfrm>
            <a:off x="531813" y="1179513"/>
            <a:ext cx="7799388" cy="5056188"/>
            <a:chOff x="215" y="551"/>
            <a:chExt cx="4913" cy="3185"/>
          </a:xfrm>
        </p:grpSpPr>
        <p:grpSp>
          <p:nvGrpSpPr>
            <p:cNvPr id="2808" name="Google Shape;2808;p67"/>
            <p:cNvGrpSpPr/>
            <p:nvPr/>
          </p:nvGrpSpPr>
          <p:grpSpPr>
            <a:xfrm>
              <a:off x="2624" y="1200"/>
              <a:ext cx="340" cy="289"/>
              <a:chOff x="2624" y="1200"/>
              <a:chExt cx="340" cy="289"/>
            </a:xfrm>
          </p:grpSpPr>
          <p:sp>
            <p:nvSpPr>
              <p:cNvPr id="2809" name="Google Shape;2809;p67"/>
              <p:cNvSpPr/>
              <p:nvPr/>
            </p:nvSpPr>
            <p:spPr>
              <a:xfrm>
                <a:off x="2624" y="1200"/>
                <a:ext cx="170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9294" y="0"/>
                    </a:moveTo>
                    <a:lnTo>
                      <a:pt x="0" y="0"/>
                    </a:lnTo>
                    <a:lnTo>
                      <a:pt x="0" y="119584"/>
                    </a:lnTo>
                    <a:lnTo>
                      <a:pt x="119294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0" name="Google Shape;2810;p67"/>
              <p:cNvSpPr/>
              <p:nvPr/>
            </p:nvSpPr>
            <p:spPr>
              <a:xfrm>
                <a:off x="2793" y="1200"/>
                <a:ext cx="171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119298" y="0"/>
                    </a:lnTo>
                    <a:lnTo>
                      <a:pt x="119298" y="119584"/>
                    </a:lnTo>
                    <a:lnTo>
                      <a:pt x="0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11" name="Google Shape;2811;p67"/>
            <p:cNvGrpSpPr/>
            <p:nvPr/>
          </p:nvGrpSpPr>
          <p:grpSpPr>
            <a:xfrm>
              <a:off x="2624" y="2592"/>
              <a:ext cx="340" cy="289"/>
              <a:chOff x="2624" y="2592"/>
              <a:chExt cx="340" cy="289"/>
            </a:xfrm>
          </p:grpSpPr>
          <p:sp>
            <p:nvSpPr>
              <p:cNvPr id="2812" name="Google Shape;2812;p67"/>
              <p:cNvSpPr/>
              <p:nvPr/>
            </p:nvSpPr>
            <p:spPr>
              <a:xfrm>
                <a:off x="2624" y="2592"/>
                <a:ext cx="170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9294" y="0"/>
                    </a:moveTo>
                    <a:lnTo>
                      <a:pt x="0" y="0"/>
                    </a:lnTo>
                    <a:lnTo>
                      <a:pt x="0" y="119584"/>
                    </a:lnTo>
                    <a:lnTo>
                      <a:pt x="119294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3" name="Google Shape;2813;p67"/>
              <p:cNvSpPr/>
              <p:nvPr/>
            </p:nvSpPr>
            <p:spPr>
              <a:xfrm>
                <a:off x="2793" y="2592"/>
                <a:ext cx="171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119298" y="0"/>
                    </a:lnTo>
                    <a:lnTo>
                      <a:pt x="119298" y="119584"/>
                    </a:lnTo>
                    <a:lnTo>
                      <a:pt x="0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814" name="Google Shape;2814;p67"/>
            <p:cNvSpPr/>
            <p:nvPr/>
          </p:nvSpPr>
          <p:spPr>
            <a:xfrm>
              <a:off x="2605" y="2594"/>
              <a:ext cx="292" cy="2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  I$</a:t>
              </a:r>
              <a:endParaRPr/>
            </a:p>
          </p:txBody>
        </p:sp>
        <p:cxnSp>
          <p:nvCxnSpPr>
            <p:cNvPr id="2815" name="Google Shape;2815;p67"/>
            <p:cNvCxnSpPr/>
            <p:nvPr/>
          </p:nvCxnSpPr>
          <p:spPr>
            <a:xfrm>
              <a:off x="584" y="1224"/>
              <a:ext cx="0" cy="2032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816" name="Google Shape;2816;p67"/>
            <p:cNvCxnSpPr/>
            <p:nvPr/>
          </p:nvCxnSpPr>
          <p:spPr>
            <a:xfrm>
              <a:off x="984" y="840"/>
              <a:ext cx="3976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817" name="Google Shape;2817;p67"/>
            <p:cNvSpPr/>
            <p:nvPr/>
          </p:nvSpPr>
          <p:spPr>
            <a:xfrm>
              <a:off x="579" y="1302"/>
              <a:ext cx="581" cy="3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addi</a:t>
              </a:r>
              <a:endParaRPr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8" name="Google Shape;2818;p67"/>
            <p:cNvSpPr/>
            <p:nvPr/>
          </p:nvSpPr>
          <p:spPr>
            <a:xfrm>
              <a:off x="563" y="1718"/>
              <a:ext cx="581" cy="3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addi</a:t>
              </a:r>
              <a:endParaRPr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9" name="Google Shape;2819;p67"/>
            <p:cNvSpPr/>
            <p:nvPr/>
          </p:nvSpPr>
          <p:spPr>
            <a:xfrm>
              <a:off x="555" y="2182"/>
              <a:ext cx="581" cy="3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addi</a:t>
              </a:r>
              <a:endParaRPr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0" name="Google Shape;2820;p67"/>
            <p:cNvSpPr/>
            <p:nvPr/>
          </p:nvSpPr>
          <p:spPr>
            <a:xfrm>
              <a:off x="598" y="2612"/>
              <a:ext cx="581" cy="3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addi</a:t>
              </a:r>
              <a:endParaRPr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1" name="Google Shape;2821;p67"/>
            <p:cNvSpPr/>
            <p:nvPr/>
          </p:nvSpPr>
          <p:spPr>
            <a:xfrm>
              <a:off x="587" y="3067"/>
              <a:ext cx="581" cy="3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addi</a:t>
              </a:r>
              <a:endParaRPr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22" name="Google Shape;2822;p67"/>
            <p:cNvCxnSpPr/>
            <p:nvPr/>
          </p:nvCxnSpPr>
          <p:spPr>
            <a:xfrm>
              <a:off x="1728" y="920"/>
              <a:ext cx="0" cy="2816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2823" name="Google Shape;2823;p67"/>
            <p:cNvCxnSpPr/>
            <p:nvPr/>
          </p:nvCxnSpPr>
          <p:spPr>
            <a:xfrm>
              <a:off x="2160" y="920"/>
              <a:ext cx="0" cy="2816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2824" name="Google Shape;2824;p67"/>
            <p:cNvCxnSpPr/>
            <p:nvPr/>
          </p:nvCxnSpPr>
          <p:spPr>
            <a:xfrm>
              <a:off x="2592" y="920"/>
              <a:ext cx="0" cy="2816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2825" name="Google Shape;2825;p67"/>
            <p:cNvCxnSpPr/>
            <p:nvPr/>
          </p:nvCxnSpPr>
          <p:spPr>
            <a:xfrm>
              <a:off x="3024" y="920"/>
              <a:ext cx="0" cy="2816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2826" name="Google Shape;2826;p67"/>
            <p:cNvCxnSpPr/>
            <p:nvPr/>
          </p:nvCxnSpPr>
          <p:spPr>
            <a:xfrm>
              <a:off x="3456" y="920"/>
              <a:ext cx="0" cy="2816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2827" name="Google Shape;2827;p67"/>
            <p:cNvCxnSpPr/>
            <p:nvPr/>
          </p:nvCxnSpPr>
          <p:spPr>
            <a:xfrm>
              <a:off x="3888" y="920"/>
              <a:ext cx="0" cy="2816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2828" name="Google Shape;2828;p67"/>
            <p:cNvCxnSpPr/>
            <p:nvPr/>
          </p:nvCxnSpPr>
          <p:spPr>
            <a:xfrm>
              <a:off x="4320" y="920"/>
              <a:ext cx="0" cy="2816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2829" name="Google Shape;2829;p67"/>
            <p:cNvCxnSpPr/>
            <p:nvPr/>
          </p:nvCxnSpPr>
          <p:spPr>
            <a:xfrm>
              <a:off x="4752" y="920"/>
              <a:ext cx="0" cy="2816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</p:cxnSp>
        <p:grpSp>
          <p:nvGrpSpPr>
            <p:cNvPr id="2830" name="Google Shape;2830;p67"/>
            <p:cNvGrpSpPr/>
            <p:nvPr/>
          </p:nvGrpSpPr>
          <p:grpSpPr>
            <a:xfrm>
              <a:off x="2257" y="1152"/>
              <a:ext cx="225" cy="481"/>
              <a:chOff x="2257" y="1152"/>
              <a:chExt cx="225" cy="481"/>
            </a:xfrm>
          </p:grpSpPr>
          <p:sp>
            <p:nvSpPr>
              <p:cNvPr id="2831" name="Google Shape;2831;p67"/>
              <p:cNvSpPr/>
              <p:nvPr/>
            </p:nvSpPr>
            <p:spPr>
              <a:xfrm>
                <a:off x="2269" y="1152"/>
                <a:ext cx="213" cy="481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79833"/>
                    </a:moveTo>
                    <a:lnTo>
                      <a:pt x="40000" y="59875"/>
                    </a:lnTo>
                    <a:lnTo>
                      <a:pt x="0" y="39916"/>
                    </a:lnTo>
                    <a:lnTo>
                      <a:pt x="0" y="0"/>
                    </a:lnTo>
                    <a:lnTo>
                      <a:pt x="119436" y="39916"/>
                    </a:lnTo>
                    <a:lnTo>
                      <a:pt x="119436" y="79833"/>
                    </a:lnTo>
                    <a:lnTo>
                      <a:pt x="0" y="119750"/>
                    </a:lnTo>
                    <a:lnTo>
                      <a:pt x="0" y="79833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2" name="Google Shape;2832;p67"/>
              <p:cNvSpPr/>
              <p:nvPr/>
            </p:nvSpPr>
            <p:spPr>
              <a:xfrm rot="5400000">
                <a:off x="2170" y="1274"/>
                <a:ext cx="384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ALU</a:t>
                </a:r>
                <a:endParaRPr/>
              </a:p>
            </p:txBody>
          </p:sp>
        </p:grpSp>
        <p:grpSp>
          <p:nvGrpSpPr>
            <p:cNvPr id="2833" name="Google Shape;2833;p67"/>
            <p:cNvGrpSpPr/>
            <p:nvPr/>
          </p:nvGrpSpPr>
          <p:grpSpPr>
            <a:xfrm>
              <a:off x="1324" y="1248"/>
              <a:ext cx="359" cy="289"/>
              <a:chOff x="1324" y="1248"/>
              <a:chExt cx="359" cy="289"/>
            </a:xfrm>
          </p:grpSpPr>
          <p:sp>
            <p:nvSpPr>
              <p:cNvPr id="2834" name="Google Shape;2834;p67"/>
              <p:cNvSpPr/>
              <p:nvPr/>
            </p:nvSpPr>
            <p:spPr>
              <a:xfrm>
                <a:off x="1324" y="1250"/>
                <a:ext cx="292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  I$</a:t>
                </a:r>
                <a:endParaRPr/>
              </a:p>
            </p:txBody>
          </p:sp>
          <p:grpSp>
            <p:nvGrpSpPr>
              <p:cNvPr id="2835" name="Google Shape;2835;p67"/>
              <p:cNvGrpSpPr/>
              <p:nvPr/>
            </p:nvGrpSpPr>
            <p:grpSpPr>
              <a:xfrm>
                <a:off x="1343" y="1248"/>
                <a:ext cx="340" cy="289"/>
                <a:chOff x="1343" y="1248"/>
                <a:chExt cx="340" cy="289"/>
              </a:xfrm>
            </p:grpSpPr>
            <p:sp>
              <p:nvSpPr>
                <p:cNvPr id="2836" name="Google Shape;2836;p67"/>
                <p:cNvSpPr/>
                <p:nvPr/>
              </p:nvSpPr>
              <p:spPr>
                <a:xfrm>
                  <a:off x="1343" y="1248"/>
                  <a:ext cx="170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119294" y="0"/>
                      </a:moveTo>
                      <a:lnTo>
                        <a:pt x="0" y="0"/>
                      </a:lnTo>
                      <a:lnTo>
                        <a:pt x="0" y="119584"/>
                      </a:lnTo>
                      <a:lnTo>
                        <a:pt x="119294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37" name="Google Shape;2837;p67"/>
                <p:cNvSpPr/>
                <p:nvPr/>
              </p:nvSpPr>
              <p:spPr>
                <a:xfrm>
                  <a:off x="1512" y="1248"/>
                  <a:ext cx="171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lnTo>
                        <a:pt x="119298" y="0"/>
                      </a:lnTo>
                      <a:lnTo>
                        <a:pt x="119298" y="119584"/>
                      </a:lnTo>
                      <a:lnTo>
                        <a:pt x="0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838" name="Google Shape;2838;p67"/>
            <p:cNvSpPr/>
            <p:nvPr/>
          </p:nvSpPr>
          <p:spPr>
            <a:xfrm>
              <a:off x="1784" y="1255"/>
              <a:ext cx="327" cy="2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Reg</a:t>
              </a:r>
              <a:endParaRPr/>
            </a:p>
          </p:txBody>
        </p:sp>
        <p:grpSp>
          <p:nvGrpSpPr>
            <p:cNvPr id="2839" name="Google Shape;2839;p67"/>
            <p:cNvGrpSpPr/>
            <p:nvPr/>
          </p:nvGrpSpPr>
          <p:grpSpPr>
            <a:xfrm>
              <a:off x="1803" y="1248"/>
              <a:ext cx="296" cy="289"/>
              <a:chOff x="1803" y="1248"/>
              <a:chExt cx="296" cy="289"/>
            </a:xfrm>
          </p:grpSpPr>
          <p:sp>
            <p:nvSpPr>
              <p:cNvPr id="2840" name="Google Shape;2840;p67"/>
              <p:cNvSpPr/>
              <p:nvPr/>
            </p:nvSpPr>
            <p:spPr>
              <a:xfrm>
                <a:off x="1803" y="1248"/>
                <a:ext cx="149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9194" y="0"/>
                    </a:moveTo>
                    <a:lnTo>
                      <a:pt x="0" y="0"/>
                    </a:lnTo>
                    <a:lnTo>
                      <a:pt x="0" y="119584"/>
                    </a:lnTo>
                    <a:lnTo>
                      <a:pt x="119194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1" name="Google Shape;2841;p67"/>
              <p:cNvSpPr/>
              <p:nvPr/>
            </p:nvSpPr>
            <p:spPr>
              <a:xfrm>
                <a:off x="1951" y="1248"/>
                <a:ext cx="148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119189" y="0"/>
                    </a:lnTo>
                    <a:lnTo>
                      <a:pt x="119189" y="119584"/>
                    </a:lnTo>
                    <a:lnTo>
                      <a:pt x="0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2842" name="Google Shape;2842;p67"/>
            <p:cNvCxnSpPr/>
            <p:nvPr/>
          </p:nvCxnSpPr>
          <p:spPr>
            <a:xfrm>
              <a:off x="1688" y="1392"/>
              <a:ext cx="96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43" name="Google Shape;2843;p67"/>
            <p:cNvSpPr/>
            <p:nvPr/>
          </p:nvSpPr>
          <p:spPr>
            <a:xfrm>
              <a:off x="1750" y="1296"/>
              <a:ext cx="48" cy="9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8762"/>
                  </a:moveTo>
                  <a:lnTo>
                    <a:pt x="0" y="0"/>
                  </a:lnTo>
                  <a:lnTo>
                    <a:pt x="117500" y="0"/>
                  </a:lnTo>
                  <a:lnTo>
                    <a:pt x="117500" y="0"/>
                  </a:lnTo>
                </a:path>
              </a:pathLst>
            </a:custGeom>
            <a:noFill/>
            <a:ln w="254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844" name="Google Shape;2844;p67"/>
            <p:cNvCxnSpPr/>
            <p:nvPr/>
          </p:nvCxnSpPr>
          <p:spPr>
            <a:xfrm>
              <a:off x="2104" y="1296"/>
              <a:ext cx="157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45" name="Google Shape;2845;p67"/>
            <p:cNvSpPr/>
            <p:nvPr/>
          </p:nvSpPr>
          <p:spPr>
            <a:xfrm>
              <a:off x="2601" y="1250"/>
              <a:ext cx="334" cy="2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  D$</a:t>
              </a:r>
              <a:endParaRPr/>
            </a:p>
          </p:txBody>
        </p:sp>
        <p:sp>
          <p:nvSpPr>
            <p:cNvPr id="2846" name="Google Shape;2846;p67"/>
            <p:cNvSpPr/>
            <p:nvPr/>
          </p:nvSpPr>
          <p:spPr>
            <a:xfrm>
              <a:off x="3093" y="1250"/>
              <a:ext cx="327" cy="2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Reg</a:t>
              </a:r>
              <a:endParaRPr sz="1600" b="1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grpSp>
          <p:nvGrpSpPr>
            <p:cNvPr id="2847" name="Google Shape;2847;p67"/>
            <p:cNvGrpSpPr/>
            <p:nvPr/>
          </p:nvGrpSpPr>
          <p:grpSpPr>
            <a:xfrm>
              <a:off x="3120" y="1248"/>
              <a:ext cx="284" cy="289"/>
              <a:chOff x="3120" y="1248"/>
              <a:chExt cx="284" cy="289"/>
            </a:xfrm>
          </p:grpSpPr>
          <p:sp>
            <p:nvSpPr>
              <p:cNvPr id="2848" name="Google Shape;2848;p67"/>
              <p:cNvSpPr/>
              <p:nvPr/>
            </p:nvSpPr>
            <p:spPr>
              <a:xfrm>
                <a:off x="3120" y="1248"/>
                <a:ext cx="142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9154" y="0"/>
                    </a:moveTo>
                    <a:lnTo>
                      <a:pt x="0" y="0"/>
                    </a:lnTo>
                    <a:lnTo>
                      <a:pt x="0" y="119584"/>
                    </a:lnTo>
                    <a:lnTo>
                      <a:pt x="119154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9" name="Google Shape;2849;p67"/>
              <p:cNvSpPr/>
              <p:nvPr/>
            </p:nvSpPr>
            <p:spPr>
              <a:xfrm>
                <a:off x="3261" y="1248"/>
                <a:ext cx="143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119160" y="0"/>
                    </a:lnTo>
                    <a:lnTo>
                      <a:pt x="119160" y="119584"/>
                    </a:lnTo>
                    <a:lnTo>
                      <a:pt x="0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2850" name="Google Shape;2850;p67"/>
            <p:cNvCxnSpPr/>
            <p:nvPr/>
          </p:nvCxnSpPr>
          <p:spPr>
            <a:xfrm>
              <a:off x="2973" y="1392"/>
              <a:ext cx="139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1" name="Google Shape;2851;p67"/>
            <p:cNvCxnSpPr/>
            <p:nvPr/>
          </p:nvCxnSpPr>
          <p:spPr>
            <a:xfrm>
              <a:off x="2489" y="1392"/>
              <a:ext cx="155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52" name="Google Shape;2852;p67"/>
            <p:cNvSpPr/>
            <p:nvPr/>
          </p:nvSpPr>
          <p:spPr>
            <a:xfrm>
              <a:off x="2610" y="1392"/>
              <a:ext cx="431" cy="19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19378"/>
                  </a:lnTo>
                  <a:lnTo>
                    <a:pt x="108863" y="119378"/>
                  </a:lnTo>
                  <a:lnTo>
                    <a:pt x="108863" y="39792"/>
                  </a:lnTo>
                  <a:lnTo>
                    <a:pt x="119721" y="0"/>
                  </a:lnTo>
                </a:path>
              </a:pathLst>
            </a:custGeom>
            <a:noFill/>
            <a:ln w="254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853" name="Google Shape;2853;p67"/>
            <p:cNvCxnSpPr/>
            <p:nvPr/>
          </p:nvCxnSpPr>
          <p:spPr>
            <a:xfrm>
              <a:off x="2104" y="1488"/>
              <a:ext cx="157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54" name="Google Shape;2854;p67"/>
            <p:cNvSpPr/>
            <p:nvPr/>
          </p:nvSpPr>
          <p:spPr>
            <a:xfrm>
              <a:off x="2197" y="1387"/>
              <a:ext cx="337" cy="27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43597"/>
                  </a:moveTo>
                  <a:lnTo>
                    <a:pt x="0" y="119568"/>
                  </a:lnTo>
                  <a:lnTo>
                    <a:pt x="104688" y="119568"/>
                  </a:lnTo>
                  <a:lnTo>
                    <a:pt x="104688" y="38848"/>
                  </a:lnTo>
                  <a:lnTo>
                    <a:pt x="119643" y="0"/>
                  </a:lnTo>
                </a:path>
              </a:pathLst>
            </a:custGeom>
            <a:noFill/>
            <a:ln w="254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55" name="Google Shape;2855;p67"/>
            <p:cNvGrpSpPr/>
            <p:nvPr/>
          </p:nvGrpSpPr>
          <p:grpSpPr>
            <a:xfrm>
              <a:off x="1751" y="1600"/>
              <a:ext cx="2096" cy="513"/>
              <a:chOff x="1751" y="1600"/>
              <a:chExt cx="2096" cy="513"/>
            </a:xfrm>
          </p:grpSpPr>
          <p:grpSp>
            <p:nvGrpSpPr>
              <p:cNvPr id="2856" name="Google Shape;2856;p67"/>
              <p:cNvGrpSpPr/>
              <p:nvPr/>
            </p:nvGrpSpPr>
            <p:grpSpPr>
              <a:xfrm>
                <a:off x="2684" y="1600"/>
                <a:ext cx="225" cy="481"/>
                <a:chOff x="2684" y="1600"/>
                <a:chExt cx="225" cy="481"/>
              </a:xfrm>
            </p:grpSpPr>
            <p:sp>
              <p:nvSpPr>
                <p:cNvPr id="2857" name="Google Shape;2857;p67"/>
                <p:cNvSpPr/>
                <p:nvPr/>
              </p:nvSpPr>
              <p:spPr>
                <a:xfrm>
                  <a:off x="2696" y="1600"/>
                  <a:ext cx="213" cy="4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79833"/>
                      </a:moveTo>
                      <a:lnTo>
                        <a:pt x="40000" y="59875"/>
                      </a:lnTo>
                      <a:lnTo>
                        <a:pt x="0" y="39916"/>
                      </a:lnTo>
                      <a:lnTo>
                        <a:pt x="0" y="0"/>
                      </a:lnTo>
                      <a:lnTo>
                        <a:pt x="119436" y="39916"/>
                      </a:lnTo>
                      <a:lnTo>
                        <a:pt x="119436" y="79833"/>
                      </a:lnTo>
                      <a:lnTo>
                        <a:pt x="0" y="119750"/>
                      </a:lnTo>
                      <a:lnTo>
                        <a:pt x="0" y="79833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58" name="Google Shape;2858;p67"/>
                <p:cNvSpPr/>
                <p:nvPr/>
              </p:nvSpPr>
              <p:spPr>
                <a:xfrm rot="5400000">
                  <a:off x="2597" y="1722"/>
                  <a:ext cx="384" cy="2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0475" tIns="44450" rIns="90475" bIns="4445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 b="1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ALU</a:t>
                  </a:r>
                  <a:endParaRPr/>
                </a:p>
              </p:txBody>
            </p:sp>
          </p:grpSp>
          <p:grpSp>
            <p:nvGrpSpPr>
              <p:cNvPr id="2859" name="Google Shape;2859;p67"/>
              <p:cNvGrpSpPr/>
              <p:nvPr/>
            </p:nvGrpSpPr>
            <p:grpSpPr>
              <a:xfrm>
                <a:off x="1751" y="1696"/>
                <a:ext cx="359" cy="289"/>
                <a:chOff x="1751" y="1696"/>
                <a:chExt cx="359" cy="289"/>
              </a:xfrm>
            </p:grpSpPr>
            <p:sp>
              <p:nvSpPr>
                <p:cNvPr id="2860" name="Google Shape;2860;p67"/>
                <p:cNvSpPr/>
                <p:nvPr/>
              </p:nvSpPr>
              <p:spPr>
                <a:xfrm>
                  <a:off x="1751" y="1698"/>
                  <a:ext cx="292" cy="2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0475" tIns="44450" rIns="90475" bIns="4445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 b="1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  I$</a:t>
                  </a:r>
                  <a:endParaRPr/>
                </a:p>
              </p:txBody>
            </p:sp>
            <p:grpSp>
              <p:nvGrpSpPr>
                <p:cNvPr id="2861" name="Google Shape;2861;p67"/>
                <p:cNvGrpSpPr/>
                <p:nvPr/>
              </p:nvGrpSpPr>
              <p:grpSpPr>
                <a:xfrm>
                  <a:off x="1770" y="1696"/>
                  <a:ext cx="340" cy="289"/>
                  <a:chOff x="1770" y="1696"/>
                  <a:chExt cx="340" cy="289"/>
                </a:xfrm>
              </p:grpSpPr>
              <p:sp>
                <p:nvSpPr>
                  <p:cNvPr id="2862" name="Google Shape;2862;p67"/>
                  <p:cNvSpPr/>
                  <p:nvPr/>
                </p:nvSpPr>
                <p:spPr>
                  <a:xfrm>
                    <a:off x="1770" y="1696"/>
                    <a:ext cx="170" cy="2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000" h="120000" extrusionOk="0">
                        <a:moveTo>
                          <a:pt x="119294" y="0"/>
                        </a:moveTo>
                        <a:lnTo>
                          <a:pt x="0" y="0"/>
                        </a:lnTo>
                        <a:lnTo>
                          <a:pt x="0" y="119584"/>
                        </a:lnTo>
                        <a:lnTo>
                          <a:pt x="119294" y="119584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63" name="Google Shape;2863;p67"/>
                  <p:cNvSpPr/>
                  <p:nvPr/>
                </p:nvSpPr>
                <p:spPr>
                  <a:xfrm>
                    <a:off x="1939" y="1696"/>
                    <a:ext cx="171" cy="2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000" h="120000" extrusionOk="0">
                        <a:moveTo>
                          <a:pt x="0" y="0"/>
                        </a:moveTo>
                        <a:lnTo>
                          <a:pt x="119298" y="0"/>
                        </a:lnTo>
                        <a:lnTo>
                          <a:pt x="119298" y="119584"/>
                        </a:lnTo>
                        <a:lnTo>
                          <a:pt x="0" y="119584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2864" name="Google Shape;2864;p67"/>
              <p:cNvSpPr/>
              <p:nvPr/>
            </p:nvSpPr>
            <p:spPr>
              <a:xfrm>
                <a:off x="2211" y="1703"/>
                <a:ext cx="327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Reg</a:t>
                </a:r>
                <a:endParaRPr/>
              </a:p>
            </p:txBody>
          </p:sp>
          <p:grpSp>
            <p:nvGrpSpPr>
              <p:cNvPr id="2865" name="Google Shape;2865;p67"/>
              <p:cNvGrpSpPr/>
              <p:nvPr/>
            </p:nvGrpSpPr>
            <p:grpSpPr>
              <a:xfrm>
                <a:off x="2230" y="1696"/>
                <a:ext cx="296" cy="289"/>
                <a:chOff x="2230" y="1696"/>
                <a:chExt cx="296" cy="289"/>
              </a:xfrm>
            </p:grpSpPr>
            <p:sp>
              <p:nvSpPr>
                <p:cNvPr id="2866" name="Google Shape;2866;p67"/>
                <p:cNvSpPr/>
                <p:nvPr/>
              </p:nvSpPr>
              <p:spPr>
                <a:xfrm>
                  <a:off x="2230" y="1696"/>
                  <a:ext cx="149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119194" y="0"/>
                      </a:moveTo>
                      <a:lnTo>
                        <a:pt x="0" y="0"/>
                      </a:lnTo>
                      <a:lnTo>
                        <a:pt x="0" y="119584"/>
                      </a:lnTo>
                      <a:lnTo>
                        <a:pt x="119194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67" name="Google Shape;2867;p67"/>
                <p:cNvSpPr/>
                <p:nvPr/>
              </p:nvSpPr>
              <p:spPr>
                <a:xfrm>
                  <a:off x="2378" y="1696"/>
                  <a:ext cx="148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lnTo>
                        <a:pt x="119189" y="0"/>
                      </a:lnTo>
                      <a:lnTo>
                        <a:pt x="119189" y="119584"/>
                      </a:lnTo>
                      <a:lnTo>
                        <a:pt x="0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2868" name="Google Shape;2868;p67"/>
              <p:cNvCxnSpPr/>
              <p:nvPr/>
            </p:nvCxnSpPr>
            <p:spPr>
              <a:xfrm>
                <a:off x="2115" y="1840"/>
                <a:ext cx="96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869" name="Google Shape;2869;p67"/>
              <p:cNvSpPr/>
              <p:nvPr/>
            </p:nvSpPr>
            <p:spPr>
              <a:xfrm>
                <a:off x="2177" y="1744"/>
                <a:ext cx="48" cy="9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118762"/>
                    </a:moveTo>
                    <a:lnTo>
                      <a:pt x="0" y="0"/>
                    </a:lnTo>
                    <a:lnTo>
                      <a:pt x="117500" y="0"/>
                    </a:lnTo>
                    <a:lnTo>
                      <a:pt x="117500" y="0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870" name="Google Shape;2870;p67"/>
              <p:cNvCxnSpPr/>
              <p:nvPr/>
            </p:nvCxnSpPr>
            <p:spPr>
              <a:xfrm>
                <a:off x="2531" y="1744"/>
                <a:ext cx="157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871" name="Google Shape;2871;p67"/>
              <p:cNvSpPr/>
              <p:nvPr/>
            </p:nvSpPr>
            <p:spPr>
              <a:xfrm>
                <a:off x="3028" y="1698"/>
                <a:ext cx="334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  D$</a:t>
                </a:r>
                <a:endParaRPr/>
              </a:p>
            </p:txBody>
          </p:sp>
          <p:grpSp>
            <p:nvGrpSpPr>
              <p:cNvPr id="2872" name="Google Shape;2872;p67"/>
              <p:cNvGrpSpPr/>
              <p:nvPr/>
            </p:nvGrpSpPr>
            <p:grpSpPr>
              <a:xfrm>
                <a:off x="3079" y="1696"/>
                <a:ext cx="325" cy="289"/>
                <a:chOff x="3079" y="1696"/>
                <a:chExt cx="325" cy="289"/>
              </a:xfrm>
            </p:grpSpPr>
            <p:sp>
              <p:nvSpPr>
                <p:cNvPr id="2873" name="Google Shape;2873;p67"/>
                <p:cNvSpPr/>
                <p:nvPr/>
              </p:nvSpPr>
              <p:spPr>
                <a:xfrm>
                  <a:off x="3079" y="1696"/>
                  <a:ext cx="162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119259" y="0"/>
                      </a:moveTo>
                      <a:lnTo>
                        <a:pt x="0" y="0"/>
                      </a:lnTo>
                      <a:lnTo>
                        <a:pt x="0" y="119584"/>
                      </a:lnTo>
                      <a:lnTo>
                        <a:pt x="119259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74" name="Google Shape;2874;p67"/>
                <p:cNvSpPr/>
                <p:nvPr/>
              </p:nvSpPr>
              <p:spPr>
                <a:xfrm>
                  <a:off x="3240" y="1696"/>
                  <a:ext cx="164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lnTo>
                        <a:pt x="119268" y="0"/>
                      </a:lnTo>
                      <a:lnTo>
                        <a:pt x="119268" y="119584"/>
                      </a:lnTo>
                      <a:lnTo>
                        <a:pt x="0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875" name="Google Shape;2875;p67"/>
              <p:cNvSpPr/>
              <p:nvPr/>
            </p:nvSpPr>
            <p:spPr>
              <a:xfrm>
                <a:off x="3520" y="1698"/>
                <a:ext cx="327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Reg</a:t>
                </a:r>
                <a:endParaRPr/>
              </a:p>
            </p:txBody>
          </p:sp>
          <p:grpSp>
            <p:nvGrpSpPr>
              <p:cNvPr id="2876" name="Google Shape;2876;p67"/>
              <p:cNvGrpSpPr/>
              <p:nvPr/>
            </p:nvGrpSpPr>
            <p:grpSpPr>
              <a:xfrm>
                <a:off x="3547" y="1696"/>
                <a:ext cx="284" cy="289"/>
                <a:chOff x="3547" y="1696"/>
                <a:chExt cx="284" cy="289"/>
              </a:xfrm>
            </p:grpSpPr>
            <p:sp>
              <p:nvSpPr>
                <p:cNvPr id="2877" name="Google Shape;2877;p67"/>
                <p:cNvSpPr/>
                <p:nvPr/>
              </p:nvSpPr>
              <p:spPr>
                <a:xfrm>
                  <a:off x="3547" y="1696"/>
                  <a:ext cx="142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119154" y="0"/>
                      </a:moveTo>
                      <a:lnTo>
                        <a:pt x="0" y="0"/>
                      </a:lnTo>
                      <a:lnTo>
                        <a:pt x="0" y="119584"/>
                      </a:lnTo>
                      <a:lnTo>
                        <a:pt x="119154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78" name="Google Shape;2878;p67"/>
                <p:cNvSpPr/>
                <p:nvPr/>
              </p:nvSpPr>
              <p:spPr>
                <a:xfrm>
                  <a:off x="3688" y="1696"/>
                  <a:ext cx="143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lnTo>
                        <a:pt x="119160" y="0"/>
                      </a:lnTo>
                      <a:lnTo>
                        <a:pt x="119160" y="119584"/>
                      </a:lnTo>
                      <a:lnTo>
                        <a:pt x="0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2879" name="Google Shape;2879;p67"/>
              <p:cNvCxnSpPr/>
              <p:nvPr/>
            </p:nvCxnSpPr>
            <p:spPr>
              <a:xfrm>
                <a:off x="3400" y="1840"/>
                <a:ext cx="139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880" name="Google Shape;2880;p67"/>
              <p:cNvCxnSpPr/>
              <p:nvPr/>
            </p:nvCxnSpPr>
            <p:spPr>
              <a:xfrm>
                <a:off x="2916" y="1840"/>
                <a:ext cx="155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881" name="Google Shape;2881;p67"/>
              <p:cNvSpPr/>
              <p:nvPr/>
            </p:nvSpPr>
            <p:spPr>
              <a:xfrm>
                <a:off x="3037" y="1840"/>
                <a:ext cx="431" cy="19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0" y="119378"/>
                    </a:lnTo>
                    <a:lnTo>
                      <a:pt x="108863" y="119378"/>
                    </a:lnTo>
                    <a:lnTo>
                      <a:pt x="108863" y="39792"/>
                    </a:lnTo>
                    <a:lnTo>
                      <a:pt x="119721" y="0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882" name="Google Shape;2882;p67"/>
              <p:cNvCxnSpPr/>
              <p:nvPr/>
            </p:nvCxnSpPr>
            <p:spPr>
              <a:xfrm>
                <a:off x="2531" y="1936"/>
                <a:ext cx="157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883" name="Google Shape;2883;p67"/>
              <p:cNvSpPr/>
              <p:nvPr/>
            </p:nvSpPr>
            <p:spPr>
              <a:xfrm>
                <a:off x="2624" y="1835"/>
                <a:ext cx="337" cy="278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43597"/>
                    </a:moveTo>
                    <a:lnTo>
                      <a:pt x="0" y="119568"/>
                    </a:lnTo>
                    <a:lnTo>
                      <a:pt x="104688" y="119568"/>
                    </a:lnTo>
                    <a:lnTo>
                      <a:pt x="104688" y="38848"/>
                    </a:lnTo>
                    <a:lnTo>
                      <a:pt x="119643" y="0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84" name="Google Shape;2884;p67"/>
            <p:cNvGrpSpPr/>
            <p:nvPr/>
          </p:nvGrpSpPr>
          <p:grpSpPr>
            <a:xfrm>
              <a:off x="2178" y="2048"/>
              <a:ext cx="2096" cy="513"/>
              <a:chOff x="2178" y="2048"/>
              <a:chExt cx="2096" cy="513"/>
            </a:xfrm>
          </p:grpSpPr>
          <p:grpSp>
            <p:nvGrpSpPr>
              <p:cNvPr id="2885" name="Google Shape;2885;p67"/>
              <p:cNvGrpSpPr/>
              <p:nvPr/>
            </p:nvGrpSpPr>
            <p:grpSpPr>
              <a:xfrm>
                <a:off x="3111" y="2048"/>
                <a:ext cx="225" cy="481"/>
                <a:chOff x="3111" y="2048"/>
                <a:chExt cx="225" cy="481"/>
              </a:xfrm>
            </p:grpSpPr>
            <p:sp>
              <p:nvSpPr>
                <p:cNvPr id="2886" name="Google Shape;2886;p67"/>
                <p:cNvSpPr/>
                <p:nvPr/>
              </p:nvSpPr>
              <p:spPr>
                <a:xfrm>
                  <a:off x="3123" y="2048"/>
                  <a:ext cx="213" cy="4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79833"/>
                      </a:moveTo>
                      <a:lnTo>
                        <a:pt x="40000" y="59875"/>
                      </a:lnTo>
                      <a:lnTo>
                        <a:pt x="0" y="39916"/>
                      </a:lnTo>
                      <a:lnTo>
                        <a:pt x="0" y="0"/>
                      </a:lnTo>
                      <a:lnTo>
                        <a:pt x="119436" y="39916"/>
                      </a:lnTo>
                      <a:lnTo>
                        <a:pt x="119436" y="79833"/>
                      </a:lnTo>
                      <a:lnTo>
                        <a:pt x="0" y="119750"/>
                      </a:lnTo>
                      <a:lnTo>
                        <a:pt x="0" y="79833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87" name="Google Shape;2887;p67"/>
                <p:cNvSpPr/>
                <p:nvPr/>
              </p:nvSpPr>
              <p:spPr>
                <a:xfrm rot="5400000">
                  <a:off x="3024" y="2170"/>
                  <a:ext cx="384" cy="2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0475" tIns="44450" rIns="90475" bIns="4445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 b="1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ALU</a:t>
                  </a:r>
                  <a:endParaRPr/>
                </a:p>
              </p:txBody>
            </p:sp>
          </p:grpSp>
          <p:grpSp>
            <p:nvGrpSpPr>
              <p:cNvPr id="2888" name="Google Shape;2888;p67"/>
              <p:cNvGrpSpPr/>
              <p:nvPr/>
            </p:nvGrpSpPr>
            <p:grpSpPr>
              <a:xfrm>
                <a:off x="2178" y="2144"/>
                <a:ext cx="359" cy="289"/>
                <a:chOff x="2178" y="2144"/>
                <a:chExt cx="359" cy="289"/>
              </a:xfrm>
            </p:grpSpPr>
            <p:sp>
              <p:nvSpPr>
                <p:cNvPr id="2889" name="Google Shape;2889;p67"/>
                <p:cNvSpPr/>
                <p:nvPr/>
              </p:nvSpPr>
              <p:spPr>
                <a:xfrm>
                  <a:off x="2178" y="2146"/>
                  <a:ext cx="292" cy="2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0475" tIns="44450" rIns="90475" bIns="4445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 b="1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  I$</a:t>
                  </a:r>
                  <a:endParaRPr/>
                </a:p>
              </p:txBody>
            </p:sp>
            <p:grpSp>
              <p:nvGrpSpPr>
                <p:cNvPr id="2890" name="Google Shape;2890;p67"/>
                <p:cNvGrpSpPr/>
                <p:nvPr/>
              </p:nvGrpSpPr>
              <p:grpSpPr>
                <a:xfrm>
                  <a:off x="2197" y="2144"/>
                  <a:ext cx="340" cy="289"/>
                  <a:chOff x="2197" y="2144"/>
                  <a:chExt cx="340" cy="289"/>
                </a:xfrm>
              </p:grpSpPr>
              <p:sp>
                <p:nvSpPr>
                  <p:cNvPr id="2891" name="Google Shape;2891;p67"/>
                  <p:cNvSpPr/>
                  <p:nvPr/>
                </p:nvSpPr>
                <p:spPr>
                  <a:xfrm>
                    <a:off x="2197" y="2144"/>
                    <a:ext cx="170" cy="2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000" h="120000" extrusionOk="0">
                        <a:moveTo>
                          <a:pt x="119294" y="0"/>
                        </a:moveTo>
                        <a:lnTo>
                          <a:pt x="0" y="0"/>
                        </a:lnTo>
                        <a:lnTo>
                          <a:pt x="0" y="119584"/>
                        </a:lnTo>
                        <a:lnTo>
                          <a:pt x="119294" y="119584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92" name="Google Shape;2892;p67"/>
                  <p:cNvSpPr/>
                  <p:nvPr/>
                </p:nvSpPr>
                <p:spPr>
                  <a:xfrm>
                    <a:off x="2366" y="2144"/>
                    <a:ext cx="171" cy="2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000" h="120000" extrusionOk="0">
                        <a:moveTo>
                          <a:pt x="0" y="0"/>
                        </a:moveTo>
                        <a:lnTo>
                          <a:pt x="119298" y="0"/>
                        </a:lnTo>
                        <a:lnTo>
                          <a:pt x="119298" y="119584"/>
                        </a:lnTo>
                        <a:lnTo>
                          <a:pt x="0" y="119584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2893" name="Google Shape;2893;p67"/>
              <p:cNvSpPr/>
              <p:nvPr/>
            </p:nvSpPr>
            <p:spPr>
              <a:xfrm>
                <a:off x="2638" y="2151"/>
                <a:ext cx="327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Reg</a:t>
                </a:r>
                <a:endParaRPr/>
              </a:p>
            </p:txBody>
          </p:sp>
          <p:grpSp>
            <p:nvGrpSpPr>
              <p:cNvPr id="2894" name="Google Shape;2894;p67"/>
              <p:cNvGrpSpPr/>
              <p:nvPr/>
            </p:nvGrpSpPr>
            <p:grpSpPr>
              <a:xfrm>
                <a:off x="2657" y="2144"/>
                <a:ext cx="296" cy="289"/>
                <a:chOff x="2657" y="2144"/>
                <a:chExt cx="296" cy="289"/>
              </a:xfrm>
            </p:grpSpPr>
            <p:sp>
              <p:nvSpPr>
                <p:cNvPr id="2895" name="Google Shape;2895;p67"/>
                <p:cNvSpPr/>
                <p:nvPr/>
              </p:nvSpPr>
              <p:spPr>
                <a:xfrm>
                  <a:off x="2657" y="2144"/>
                  <a:ext cx="149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119194" y="0"/>
                      </a:moveTo>
                      <a:lnTo>
                        <a:pt x="0" y="0"/>
                      </a:lnTo>
                      <a:lnTo>
                        <a:pt x="0" y="119584"/>
                      </a:lnTo>
                      <a:lnTo>
                        <a:pt x="119194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6" name="Google Shape;2896;p67"/>
                <p:cNvSpPr/>
                <p:nvPr/>
              </p:nvSpPr>
              <p:spPr>
                <a:xfrm>
                  <a:off x="2805" y="2144"/>
                  <a:ext cx="148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lnTo>
                        <a:pt x="119189" y="0"/>
                      </a:lnTo>
                      <a:lnTo>
                        <a:pt x="119189" y="119584"/>
                      </a:lnTo>
                      <a:lnTo>
                        <a:pt x="0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2897" name="Google Shape;2897;p67"/>
              <p:cNvCxnSpPr/>
              <p:nvPr/>
            </p:nvCxnSpPr>
            <p:spPr>
              <a:xfrm>
                <a:off x="2542" y="2288"/>
                <a:ext cx="96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898" name="Google Shape;2898;p67"/>
              <p:cNvSpPr/>
              <p:nvPr/>
            </p:nvSpPr>
            <p:spPr>
              <a:xfrm>
                <a:off x="2604" y="2192"/>
                <a:ext cx="48" cy="9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118762"/>
                    </a:moveTo>
                    <a:lnTo>
                      <a:pt x="0" y="0"/>
                    </a:lnTo>
                    <a:lnTo>
                      <a:pt x="117500" y="0"/>
                    </a:lnTo>
                    <a:lnTo>
                      <a:pt x="117500" y="0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899" name="Google Shape;2899;p67"/>
              <p:cNvCxnSpPr/>
              <p:nvPr/>
            </p:nvCxnSpPr>
            <p:spPr>
              <a:xfrm>
                <a:off x="2958" y="2192"/>
                <a:ext cx="157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900" name="Google Shape;2900;p67"/>
              <p:cNvSpPr/>
              <p:nvPr/>
            </p:nvSpPr>
            <p:spPr>
              <a:xfrm>
                <a:off x="3455" y="2146"/>
                <a:ext cx="334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  D$</a:t>
                </a:r>
                <a:endParaRPr/>
              </a:p>
            </p:txBody>
          </p:sp>
          <p:grpSp>
            <p:nvGrpSpPr>
              <p:cNvPr id="2901" name="Google Shape;2901;p67"/>
              <p:cNvGrpSpPr/>
              <p:nvPr/>
            </p:nvGrpSpPr>
            <p:grpSpPr>
              <a:xfrm>
                <a:off x="3506" y="2144"/>
                <a:ext cx="325" cy="289"/>
                <a:chOff x="3506" y="2144"/>
                <a:chExt cx="325" cy="289"/>
              </a:xfrm>
            </p:grpSpPr>
            <p:sp>
              <p:nvSpPr>
                <p:cNvPr id="2902" name="Google Shape;2902;p67"/>
                <p:cNvSpPr/>
                <p:nvPr/>
              </p:nvSpPr>
              <p:spPr>
                <a:xfrm>
                  <a:off x="3506" y="2144"/>
                  <a:ext cx="162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119259" y="0"/>
                      </a:moveTo>
                      <a:lnTo>
                        <a:pt x="0" y="0"/>
                      </a:lnTo>
                      <a:lnTo>
                        <a:pt x="0" y="119584"/>
                      </a:lnTo>
                      <a:lnTo>
                        <a:pt x="119259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03" name="Google Shape;2903;p67"/>
                <p:cNvSpPr/>
                <p:nvPr/>
              </p:nvSpPr>
              <p:spPr>
                <a:xfrm>
                  <a:off x="3667" y="2144"/>
                  <a:ext cx="164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lnTo>
                        <a:pt x="119268" y="0"/>
                      </a:lnTo>
                      <a:lnTo>
                        <a:pt x="119268" y="119584"/>
                      </a:lnTo>
                      <a:lnTo>
                        <a:pt x="0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904" name="Google Shape;2904;p67"/>
              <p:cNvSpPr/>
              <p:nvPr/>
            </p:nvSpPr>
            <p:spPr>
              <a:xfrm>
                <a:off x="3947" y="2146"/>
                <a:ext cx="327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Reg</a:t>
                </a:r>
                <a:endParaRPr/>
              </a:p>
            </p:txBody>
          </p:sp>
          <p:grpSp>
            <p:nvGrpSpPr>
              <p:cNvPr id="2905" name="Google Shape;2905;p67"/>
              <p:cNvGrpSpPr/>
              <p:nvPr/>
            </p:nvGrpSpPr>
            <p:grpSpPr>
              <a:xfrm>
                <a:off x="3974" y="2144"/>
                <a:ext cx="284" cy="289"/>
                <a:chOff x="3974" y="2144"/>
                <a:chExt cx="284" cy="289"/>
              </a:xfrm>
            </p:grpSpPr>
            <p:sp>
              <p:nvSpPr>
                <p:cNvPr id="2906" name="Google Shape;2906;p67"/>
                <p:cNvSpPr/>
                <p:nvPr/>
              </p:nvSpPr>
              <p:spPr>
                <a:xfrm>
                  <a:off x="3974" y="2144"/>
                  <a:ext cx="142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119154" y="0"/>
                      </a:moveTo>
                      <a:lnTo>
                        <a:pt x="0" y="0"/>
                      </a:lnTo>
                      <a:lnTo>
                        <a:pt x="0" y="119584"/>
                      </a:lnTo>
                      <a:lnTo>
                        <a:pt x="119154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07" name="Google Shape;2907;p67"/>
                <p:cNvSpPr/>
                <p:nvPr/>
              </p:nvSpPr>
              <p:spPr>
                <a:xfrm>
                  <a:off x="4115" y="2144"/>
                  <a:ext cx="143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lnTo>
                        <a:pt x="119160" y="0"/>
                      </a:lnTo>
                      <a:lnTo>
                        <a:pt x="119160" y="119584"/>
                      </a:lnTo>
                      <a:lnTo>
                        <a:pt x="0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2908" name="Google Shape;2908;p67"/>
              <p:cNvCxnSpPr/>
              <p:nvPr/>
            </p:nvCxnSpPr>
            <p:spPr>
              <a:xfrm>
                <a:off x="3827" y="2288"/>
                <a:ext cx="139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909" name="Google Shape;2909;p67"/>
              <p:cNvCxnSpPr/>
              <p:nvPr/>
            </p:nvCxnSpPr>
            <p:spPr>
              <a:xfrm>
                <a:off x="3343" y="2288"/>
                <a:ext cx="155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910" name="Google Shape;2910;p67"/>
              <p:cNvSpPr/>
              <p:nvPr/>
            </p:nvSpPr>
            <p:spPr>
              <a:xfrm>
                <a:off x="3464" y="2288"/>
                <a:ext cx="431" cy="19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0" y="119378"/>
                    </a:lnTo>
                    <a:lnTo>
                      <a:pt x="108863" y="119378"/>
                    </a:lnTo>
                    <a:lnTo>
                      <a:pt x="108863" y="39792"/>
                    </a:lnTo>
                    <a:lnTo>
                      <a:pt x="119721" y="0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911" name="Google Shape;2911;p67"/>
              <p:cNvCxnSpPr/>
              <p:nvPr/>
            </p:nvCxnSpPr>
            <p:spPr>
              <a:xfrm>
                <a:off x="2958" y="2384"/>
                <a:ext cx="157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912" name="Google Shape;2912;p67"/>
              <p:cNvSpPr/>
              <p:nvPr/>
            </p:nvSpPr>
            <p:spPr>
              <a:xfrm>
                <a:off x="3051" y="2283"/>
                <a:ext cx="337" cy="278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43597"/>
                    </a:moveTo>
                    <a:lnTo>
                      <a:pt x="0" y="119568"/>
                    </a:lnTo>
                    <a:lnTo>
                      <a:pt x="104688" y="119568"/>
                    </a:lnTo>
                    <a:lnTo>
                      <a:pt x="104688" y="38848"/>
                    </a:lnTo>
                    <a:lnTo>
                      <a:pt x="119643" y="0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13" name="Google Shape;2913;p67"/>
            <p:cNvGrpSpPr/>
            <p:nvPr/>
          </p:nvGrpSpPr>
          <p:grpSpPr>
            <a:xfrm>
              <a:off x="3538" y="2496"/>
              <a:ext cx="225" cy="481"/>
              <a:chOff x="3538" y="2496"/>
              <a:chExt cx="225" cy="481"/>
            </a:xfrm>
          </p:grpSpPr>
          <p:sp>
            <p:nvSpPr>
              <p:cNvPr id="2914" name="Google Shape;2914;p67"/>
              <p:cNvSpPr/>
              <p:nvPr/>
            </p:nvSpPr>
            <p:spPr>
              <a:xfrm>
                <a:off x="3550" y="2496"/>
                <a:ext cx="213" cy="481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79833"/>
                    </a:moveTo>
                    <a:lnTo>
                      <a:pt x="40000" y="59875"/>
                    </a:lnTo>
                    <a:lnTo>
                      <a:pt x="0" y="39916"/>
                    </a:lnTo>
                    <a:lnTo>
                      <a:pt x="0" y="0"/>
                    </a:lnTo>
                    <a:lnTo>
                      <a:pt x="119436" y="39916"/>
                    </a:lnTo>
                    <a:lnTo>
                      <a:pt x="119436" y="79833"/>
                    </a:lnTo>
                    <a:lnTo>
                      <a:pt x="0" y="119750"/>
                    </a:lnTo>
                    <a:lnTo>
                      <a:pt x="0" y="79833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5" name="Google Shape;2915;p67"/>
              <p:cNvSpPr/>
              <p:nvPr/>
            </p:nvSpPr>
            <p:spPr>
              <a:xfrm rot="5400000">
                <a:off x="3451" y="2618"/>
                <a:ext cx="384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ALU</a:t>
                </a:r>
                <a:endParaRPr/>
              </a:p>
            </p:txBody>
          </p:sp>
        </p:grpSp>
        <p:sp>
          <p:nvSpPr>
            <p:cNvPr id="2916" name="Google Shape;2916;p67"/>
            <p:cNvSpPr/>
            <p:nvPr/>
          </p:nvSpPr>
          <p:spPr>
            <a:xfrm>
              <a:off x="3065" y="2599"/>
              <a:ext cx="327" cy="2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Reg</a:t>
              </a:r>
              <a:endParaRPr/>
            </a:p>
          </p:txBody>
        </p:sp>
        <p:grpSp>
          <p:nvGrpSpPr>
            <p:cNvPr id="2917" name="Google Shape;2917;p67"/>
            <p:cNvGrpSpPr/>
            <p:nvPr/>
          </p:nvGrpSpPr>
          <p:grpSpPr>
            <a:xfrm>
              <a:off x="3084" y="2592"/>
              <a:ext cx="296" cy="289"/>
              <a:chOff x="3084" y="2592"/>
              <a:chExt cx="296" cy="289"/>
            </a:xfrm>
          </p:grpSpPr>
          <p:sp>
            <p:nvSpPr>
              <p:cNvPr id="2918" name="Google Shape;2918;p67"/>
              <p:cNvSpPr/>
              <p:nvPr/>
            </p:nvSpPr>
            <p:spPr>
              <a:xfrm>
                <a:off x="3084" y="2592"/>
                <a:ext cx="149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9194" y="0"/>
                    </a:moveTo>
                    <a:lnTo>
                      <a:pt x="0" y="0"/>
                    </a:lnTo>
                    <a:lnTo>
                      <a:pt x="0" y="119584"/>
                    </a:lnTo>
                    <a:lnTo>
                      <a:pt x="119194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9" name="Google Shape;2919;p67"/>
              <p:cNvSpPr/>
              <p:nvPr/>
            </p:nvSpPr>
            <p:spPr>
              <a:xfrm>
                <a:off x="3232" y="2592"/>
                <a:ext cx="148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119189" y="0"/>
                    </a:lnTo>
                    <a:lnTo>
                      <a:pt x="119189" y="119584"/>
                    </a:lnTo>
                    <a:lnTo>
                      <a:pt x="0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2920" name="Google Shape;2920;p67"/>
            <p:cNvCxnSpPr/>
            <p:nvPr/>
          </p:nvCxnSpPr>
          <p:spPr>
            <a:xfrm>
              <a:off x="2969" y="2736"/>
              <a:ext cx="96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921" name="Google Shape;2921;p67"/>
            <p:cNvSpPr/>
            <p:nvPr/>
          </p:nvSpPr>
          <p:spPr>
            <a:xfrm>
              <a:off x="3031" y="2640"/>
              <a:ext cx="48" cy="9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8762"/>
                  </a:moveTo>
                  <a:lnTo>
                    <a:pt x="0" y="0"/>
                  </a:lnTo>
                  <a:lnTo>
                    <a:pt x="117500" y="0"/>
                  </a:lnTo>
                  <a:lnTo>
                    <a:pt x="117500" y="0"/>
                  </a:lnTo>
                </a:path>
              </a:pathLst>
            </a:custGeom>
            <a:noFill/>
            <a:ln w="254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922" name="Google Shape;2922;p67"/>
            <p:cNvCxnSpPr/>
            <p:nvPr/>
          </p:nvCxnSpPr>
          <p:spPr>
            <a:xfrm>
              <a:off x="3385" y="2640"/>
              <a:ext cx="157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923" name="Google Shape;2923;p67"/>
            <p:cNvSpPr/>
            <p:nvPr/>
          </p:nvSpPr>
          <p:spPr>
            <a:xfrm>
              <a:off x="3882" y="2594"/>
              <a:ext cx="334" cy="2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  D$</a:t>
              </a:r>
              <a:endParaRPr/>
            </a:p>
          </p:txBody>
        </p:sp>
        <p:grpSp>
          <p:nvGrpSpPr>
            <p:cNvPr id="2924" name="Google Shape;2924;p67"/>
            <p:cNvGrpSpPr/>
            <p:nvPr/>
          </p:nvGrpSpPr>
          <p:grpSpPr>
            <a:xfrm>
              <a:off x="3933" y="2592"/>
              <a:ext cx="325" cy="289"/>
              <a:chOff x="3933" y="2592"/>
              <a:chExt cx="325" cy="289"/>
            </a:xfrm>
          </p:grpSpPr>
          <p:sp>
            <p:nvSpPr>
              <p:cNvPr id="2925" name="Google Shape;2925;p67"/>
              <p:cNvSpPr/>
              <p:nvPr/>
            </p:nvSpPr>
            <p:spPr>
              <a:xfrm>
                <a:off x="3933" y="2592"/>
                <a:ext cx="162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9259" y="0"/>
                    </a:moveTo>
                    <a:lnTo>
                      <a:pt x="0" y="0"/>
                    </a:lnTo>
                    <a:lnTo>
                      <a:pt x="0" y="119584"/>
                    </a:lnTo>
                    <a:lnTo>
                      <a:pt x="119259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6" name="Google Shape;2926;p67"/>
              <p:cNvSpPr/>
              <p:nvPr/>
            </p:nvSpPr>
            <p:spPr>
              <a:xfrm>
                <a:off x="4094" y="2592"/>
                <a:ext cx="164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119268" y="0"/>
                    </a:lnTo>
                    <a:lnTo>
                      <a:pt x="119268" y="119584"/>
                    </a:lnTo>
                    <a:lnTo>
                      <a:pt x="0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27" name="Google Shape;2927;p67"/>
            <p:cNvSpPr/>
            <p:nvPr/>
          </p:nvSpPr>
          <p:spPr>
            <a:xfrm>
              <a:off x="4374" y="2594"/>
              <a:ext cx="327" cy="2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Reg</a:t>
              </a:r>
              <a:endParaRPr/>
            </a:p>
          </p:txBody>
        </p:sp>
        <p:grpSp>
          <p:nvGrpSpPr>
            <p:cNvPr id="2928" name="Google Shape;2928;p67"/>
            <p:cNvGrpSpPr/>
            <p:nvPr/>
          </p:nvGrpSpPr>
          <p:grpSpPr>
            <a:xfrm>
              <a:off x="4401" y="2592"/>
              <a:ext cx="284" cy="289"/>
              <a:chOff x="4401" y="2592"/>
              <a:chExt cx="284" cy="289"/>
            </a:xfrm>
          </p:grpSpPr>
          <p:sp>
            <p:nvSpPr>
              <p:cNvPr id="2929" name="Google Shape;2929;p67"/>
              <p:cNvSpPr/>
              <p:nvPr/>
            </p:nvSpPr>
            <p:spPr>
              <a:xfrm>
                <a:off x="4401" y="2592"/>
                <a:ext cx="142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9154" y="0"/>
                    </a:moveTo>
                    <a:lnTo>
                      <a:pt x="0" y="0"/>
                    </a:lnTo>
                    <a:lnTo>
                      <a:pt x="0" y="119584"/>
                    </a:lnTo>
                    <a:lnTo>
                      <a:pt x="119154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0" name="Google Shape;2930;p67"/>
              <p:cNvSpPr/>
              <p:nvPr/>
            </p:nvSpPr>
            <p:spPr>
              <a:xfrm>
                <a:off x="4542" y="2592"/>
                <a:ext cx="143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119160" y="0"/>
                    </a:lnTo>
                    <a:lnTo>
                      <a:pt x="119160" y="119584"/>
                    </a:lnTo>
                    <a:lnTo>
                      <a:pt x="0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2931" name="Google Shape;2931;p67"/>
            <p:cNvCxnSpPr/>
            <p:nvPr/>
          </p:nvCxnSpPr>
          <p:spPr>
            <a:xfrm>
              <a:off x="4254" y="2736"/>
              <a:ext cx="139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32" name="Google Shape;2932;p67"/>
            <p:cNvCxnSpPr/>
            <p:nvPr/>
          </p:nvCxnSpPr>
          <p:spPr>
            <a:xfrm>
              <a:off x="3770" y="2736"/>
              <a:ext cx="155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933" name="Google Shape;2933;p67"/>
            <p:cNvSpPr/>
            <p:nvPr/>
          </p:nvSpPr>
          <p:spPr>
            <a:xfrm>
              <a:off x="3891" y="2736"/>
              <a:ext cx="431" cy="19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19378"/>
                  </a:lnTo>
                  <a:lnTo>
                    <a:pt x="108863" y="119378"/>
                  </a:lnTo>
                  <a:lnTo>
                    <a:pt x="108863" y="39792"/>
                  </a:lnTo>
                  <a:lnTo>
                    <a:pt x="119721" y="0"/>
                  </a:lnTo>
                </a:path>
              </a:pathLst>
            </a:custGeom>
            <a:noFill/>
            <a:ln w="254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934" name="Google Shape;2934;p67"/>
            <p:cNvCxnSpPr/>
            <p:nvPr/>
          </p:nvCxnSpPr>
          <p:spPr>
            <a:xfrm>
              <a:off x="3385" y="2832"/>
              <a:ext cx="157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935" name="Google Shape;2935;p67"/>
            <p:cNvSpPr/>
            <p:nvPr/>
          </p:nvSpPr>
          <p:spPr>
            <a:xfrm>
              <a:off x="3478" y="2731"/>
              <a:ext cx="337" cy="27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43597"/>
                  </a:moveTo>
                  <a:lnTo>
                    <a:pt x="0" y="119568"/>
                  </a:lnTo>
                  <a:lnTo>
                    <a:pt x="104688" y="119568"/>
                  </a:lnTo>
                  <a:lnTo>
                    <a:pt x="104688" y="38848"/>
                  </a:lnTo>
                  <a:lnTo>
                    <a:pt x="119643" y="0"/>
                  </a:lnTo>
                </a:path>
              </a:pathLst>
            </a:custGeom>
            <a:noFill/>
            <a:ln w="254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36" name="Google Shape;2936;p67"/>
            <p:cNvGrpSpPr/>
            <p:nvPr/>
          </p:nvGrpSpPr>
          <p:grpSpPr>
            <a:xfrm>
              <a:off x="3032" y="2944"/>
              <a:ext cx="2096" cy="513"/>
              <a:chOff x="3032" y="2944"/>
              <a:chExt cx="2096" cy="513"/>
            </a:xfrm>
          </p:grpSpPr>
          <p:grpSp>
            <p:nvGrpSpPr>
              <p:cNvPr id="2937" name="Google Shape;2937;p67"/>
              <p:cNvGrpSpPr/>
              <p:nvPr/>
            </p:nvGrpSpPr>
            <p:grpSpPr>
              <a:xfrm>
                <a:off x="3965" y="2944"/>
                <a:ext cx="225" cy="481"/>
                <a:chOff x="3965" y="2944"/>
                <a:chExt cx="225" cy="481"/>
              </a:xfrm>
            </p:grpSpPr>
            <p:sp>
              <p:nvSpPr>
                <p:cNvPr id="2938" name="Google Shape;2938;p67"/>
                <p:cNvSpPr/>
                <p:nvPr/>
              </p:nvSpPr>
              <p:spPr>
                <a:xfrm>
                  <a:off x="3977" y="2944"/>
                  <a:ext cx="213" cy="4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79833"/>
                      </a:moveTo>
                      <a:lnTo>
                        <a:pt x="40000" y="59875"/>
                      </a:lnTo>
                      <a:lnTo>
                        <a:pt x="0" y="39916"/>
                      </a:lnTo>
                      <a:lnTo>
                        <a:pt x="0" y="0"/>
                      </a:lnTo>
                      <a:lnTo>
                        <a:pt x="119436" y="39916"/>
                      </a:lnTo>
                      <a:lnTo>
                        <a:pt x="119436" y="79833"/>
                      </a:lnTo>
                      <a:lnTo>
                        <a:pt x="0" y="119750"/>
                      </a:lnTo>
                      <a:lnTo>
                        <a:pt x="0" y="79833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39" name="Google Shape;2939;p67"/>
                <p:cNvSpPr/>
                <p:nvPr/>
              </p:nvSpPr>
              <p:spPr>
                <a:xfrm rot="5400000">
                  <a:off x="3878" y="3066"/>
                  <a:ext cx="384" cy="2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0475" tIns="44450" rIns="90475" bIns="4445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 b="1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ALU</a:t>
                  </a:r>
                  <a:endParaRPr/>
                </a:p>
              </p:txBody>
            </p:sp>
          </p:grpSp>
          <p:grpSp>
            <p:nvGrpSpPr>
              <p:cNvPr id="2940" name="Google Shape;2940;p67"/>
              <p:cNvGrpSpPr/>
              <p:nvPr/>
            </p:nvGrpSpPr>
            <p:grpSpPr>
              <a:xfrm>
                <a:off x="3032" y="3040"/>
                <a:ext cx="359" cy="289"/>
                <a:chOff x="3032" y="3040"/>
                <a:chExt cx="359" cy="289"/>
              </a:xfrm>
            </p:grpSpPr>
            <p:sp>
              <p:nvSpPr>
                <p:cNvPr id="2941" name="Google Shape;2941;p67"/>
                <p:cNvSpPr/>
                <p:nvPr/>
              </p:nvSpPr>
              <p:spPr>
                <a:xfrm>
                  <a:off x="3032" y="3042"/>
                  <a:ext cx="292" cy="2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0475" tIns="44450" rIns="90475" bIns="4445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 b="1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  I$</a:t>
                  </a:r>
                  <a:endParaRPr/>
                </a:p>
              </p:txBody>
            </p:sp>
            <p:grpSp>
              <p:nvGrpSpPr>
                <p:cNvPr id="2942" name="Google Shape;2942;p67"/>
                <p:cNvGrpSpPr/>
                <p:nvPr/>
              </p:nvGrpSpPr>
              <p:grpSpPr>
                <a:xfrm>
                  <a:off x="3051" y="3040"/>
                  <a:ext cx="340" cy="289"/>
                  <a:chOff x="3051" y="3040"/>
                  <a:chExt cx="340" cy="289"/>
                </a:xfrm>
              </p:grpSpPr>
              <p:sp>
                <p:nvSpPr>
                  <p:cNvPr id="2943" name="Google Shape;2943;p67"/>
                  <p:cNvSpPr/>
                  <p:nvPr/>
                </p:nvSpPr>
                <p:spPr>
                  <a:xfrm>
                    <a:off x="3051" y="3040"/>
                    <a:ext cx="170" cy="2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000" h="120000" extrusionOk="0">
                        <a:moveTo>
                          <a:pt x="119294" y="0"/>
                        </a:moveTo>
                        <a:lnTo>
                          <a:pt x="0" y="0"/>
                        </a:lnTo>
                        <a:lnTo>
                          <a:pt x="0" y="119584"/>
                        </a:lnTo>
                        <a:lnTo>
                          <a:pt x="119294" y="119584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44" name="Google Shape;2944;p67"/>
                  <p:cNvSpPr/>
                  <p:nvPr/>
                </p:nvSpPr>
                <p:spPr>
                  <a:xfrm>
                    <a:off x="3220" y="3040"/>
                    <a:ext cx="171" cy="2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000" h="120000" extrusionOk="0">
                        <a:moveTo>
                          <a:pt x="0" y="0"/>
                        </a:moveTo>
                        <a:lnTo>
                          <a:pt x="119298" y="0"/>
                        </a:lnTo>
                        <a:lnTo>
                          <a:pt x="119298" y="119584"/>
                        </a:lnTo>
                        <a:lnTo>
                          <a:pt x="0" y="119584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2945" name="Google Shape;2945;p67"/>
              <p:cNvSpPr/>
              <p:nvPr/>
            </p:nvSpPr>
            <p:spPr>
              <a:xfrm>
                <a:off x="3492" y="3047"/>
                <a:ext cx="327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Reg</a:t>
                </a:r>
                <a:endParaRPr/>
              </a:p>
            </p:txBody>
          </p:sp>
          <p:grpSp>
            <p:nvGrpSpPr>
              <p:cNvPr id="2946" name="Google Shape;2946;p67"/>
              <p:cNvGrpSpPr/>
              <p:nvPr/>
            </p:nvGrpSpPr>
            <p:grpSpPr>
              <a:xfrm>
                <a:off x="3511" y="3040"/>
                <a:ext cx="296" cy="289"/>
                <a:chOff x="3511" y="3040"/>
                <a:chExt cx="296" cy="289"/>
              </a:xfrm>
            </p:grpSpPr>
            <p:sp>
              <p:nvSpPr>
                <p:cNvPr id="2947" name="Google Shape;2947;p67"/>
                <p:cNvSpPr/>
                <p:nvPr/>
              </p:nvSpPr>
              <p:spPr>
                <a:xfrm>
                  <a:off x="3511" y="3040"/>
                  <a:ext cx="149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119194" y="0"/>
                      </a:moveTo>
                      <a:lnTo>
                        <a:pt x="0" y="0"/>
                      </a:lnTo>
                      <a:lnTo>
                        <a:pt x="0" y="119584"/>
                      </a:lnTo>
                      <a:lnTo>
                        <a:pt x="119194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48" name="Google Shape;2948;p67"/>
                <p:cNvSpPr/>
                <p:nvPr/>
              </p:nvSpPr>
              <p:spPr>
                <a:xfrm>
                  <a:off x="3659" y="3040"/>
                  <a:ext cx="148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lnTo>
                        <a:pt x="119189" y="0"/>
                      </a:lnTo>
                      <a:lnTo>
                        <a:pt x="119189" y="119584"/>
                      </a:lnTo>
                      <a:lnTo>
                        <a:pt x="0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2949" name="Google Shape;2949;p67"/>
              <p:cNvCxnSpPr/>
              <p:nvPr/>
            </p:nvCxnSpPr>
            <p:spPr>
              <a:xfrm>
                <a:off x="3396" y="3184"/>
                <a:ext cx="96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950" name="Google Shape;2950;p67"/>
              <p:cNvSpPr/>
              <p:nvPr/>
            </p:nvSpPr>
            <p:spPr>
              <a:xfrm>
                <a:off x="3458" y="3088"/>
                <a:ext cx="48" cy="9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118762"/>
                    </a:moveTo>
                    <a:lnTo>
                      <a:pt x="0" y="0"/>
                    </a:lnTo>
                    <a:lnTo>
                      <a:pt x="117500" y="0"/>
                    </a:lnTo>
                    <a:lnTo>
                      <a:pt x="117500" y="0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951" name="Google Shape;2951;p67"/>
              <p:cNvCxnSpPr/>
              <p:nvPr/>
            </p:nvCxnSpPr>
            <p:spPr>
              <a:xfrm>
                <a:off x="3812" y="3088"/>
                <a:ext cx="157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952" name="Google Shape;2952;p67"/>
              <p:cNvSpPr/>
              <p:nvPr/>
            </p:nvSpPr>
            <p:spPr>
              <a:xfrm>
                <a:off x="4309" y="3042"/>
                <a:ext cx="334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  D$</a:t>
                </a:r>
                <a:endParaRPr/>
              </a:p>
            </p:txBody>
          </p:sp>
          <p:grpSp>
            <p:nvGrpSpPr>
              <p:cNvPr id="2953" name="Google Shape;2953;p67"/>
              <p:cNvGrpSpPr/>
              <p:nvPr/>
            </p:nvGrpSpPr>
            <p:grpSpPr>
              <a:xfrm>
                <a:off x="4360" y="3040"/>
                <a:ext cx="325" cy="289"/>
                <a:chOff x="4360" y="3040"/>
                <a:chExt cx="325" cy="289"/>
              </a:xfrm>
            </p:grpSpPr>
            <p:sp>
              <p:nvSpPr>
                <p:cNvPr id="2954" name="Google Shape;2954;p67"/>
                <p:cNvSpPr/>
                <p:nvPr/>
              </p:nvSpPr>
              <p:spPr>
                <a:xfrm>
                  <a:off x="4360" y="3040"/>
                  <a:ext cx="162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119259" y="0"/>
                      </a:moveTo>
                      <a:lnTo>
                        <a:pt x="0" y="0"/>
                      </a:lnTo>
                      <a:lnTo>
                        <a:pt x="0" y="119584"/>
                      </a:lnTo>
                      <a:lnTo>
                        <a:pt x="119259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55" name="Google Shape;2955;p67"/>
                <p:cNvSpPr/>
                <p:nvPr/>
              </p:nvSpPr>
              <p:spPr>
                <a:xfrm>
                  <a:off x="4521" y="3040"/>
                  <a:ext cx="164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lnTo>
                        <a:pt x="119268" y="0"/>
                      </a:lnTo>
                      <a:lnTo>
                        <a:pt x="119268" y="119584"/>
                      </a:lnTo>
                      <a:lnTo>
                        <a:pt x="0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956" name="Google Shape;2956;p67"/>
              <p:cNvSpPr/>
              <p:nvPr/>
            </p:nvSpPr>
            <p:spPr>
              <a:xfrm>
                <a:off x="4801" y="3042"/>
                <a:ext cx="327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Reg</a:t>
                </a:r>
                <a:endParaRPr/>
              </a:p>
            </p:txBody>
          </p:sp>
          <p:grpSp>
            <p:nvGrpSpPr>
              <p:cNvPr id="2957" name="Google Shape;2957;p67"/>
              <p:cNvGrpSpPr/>
              <p:nvPr/>
            </p:nvGrpSpPr>
            <p:grpSpPr>
              <a:xfrm>
                <a:off x="4828" y="3040"/>
                <a:ext cx="284" cy="289"/>
                <a:chOff x="4828" y="3040"/>
                <a:chExt cx="284" cy="289"/>
              </a:xfrm>
            </p:grpSpPr>
            <p:sp>
              <p:nvSpPr>
                <p:cNvPr id="2958" name="Google Shape;2958;p67"/>
                <p:cNvSpPr/>
                <p:nvPr/>
              </p:nvSpPr>
              <p:spPr>
                <a:xfrm>
                  <a:off x="4828" y="3040"/>
                  <a:ext cx="142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119154" y="0"/>
                      </a:moveTo>
                      <a:lnTo>
                        <a:pt x="0" y="0"/>
                      </a:lnTo>
                      <a:lnTo>
                        <a:pt x="0" y="119584"/>
                      </a:lnTo>
                      <a:lnTo>
                        <a:pt x="119154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59" name="Google Shape;2959;p67"/>
                <p:cNvSpPr/>
                <p:nvPr/>
              </p:nvSpPr>
              <p:spPr>
                <a:xfrm>
                  <a:off x="4969" y="3040"/>
                  <a:ext cx="143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lnTo>
                        <a:pt x="119160" y="0"/>
                      </a:lnTo>
                      <a:lnTo>
                        <a:pt x="119160" y="119584"/>
                      </a:lnTo>
                      <a:lnTo>
                        <a:pt x="0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2960" name="Google Shape;2960;p67"/>
              <p:cNvCxnSpPr/>
              <p:nvPr/>
            </p:nvCxnSpPr>
            <p:spPr>
              <a:xfrm>
                <a:off x="4681" y="3184"/>
                <a:ext cx="139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961" name="Google Shape;2961;p67"/>
              <p:cNvCxnSpPr/>
              <p:nvPr/>
            </p:nvCxnSpPr>
            <p:spPr>
              <a:xfrm>
                <a:off x="4197" y="3184"/>
                <a:ext cx="155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962" name="Google Shape;2962;p67"/>
              <p:cNvSpPr/>
              <p:nvPr/>
            </p:nvSpPr>
            <p:spPr>
              <a:xfrm>
                <a:off x="4318" y="3184"/>
                <a:ext cx="431" cy="19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0" y="119378"/>
                    </a:lnTo>
                    <a:lnTo>
                      <a:pt x="108863" y="119378"/>
                    </a:lnTo>
                    <a:lnTo>
                      <a:pt x="108863" y="39792"/>
                    </a:lnTo>
                    <a:lnTo>
                      <a:pt x="119721" y="0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963" name="Google Shape;2963;p67"/>
              <p:cNvCxnSpPr/>
              <p:nvPr/>
            </p:nvCxnSpPr>
            <p:spPr>
              <a:xfrm>
                <a:off x="3812" y="3280"/>
                <a:ext cx="157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964" name="Google Shape;2964;p67"/>
              <p:cNvSpPr/>
              <p:nvPr/>
            </p:nvSpPr>
            <p:spPr>
              <a:xfrm>
                <a:off x="3905" y="3179"/>
                <a:ext cx="337" cy="278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43597"/>
                    </a:moveTo>
                    <a:lnTo>
                      <a:pt x="0" y="119568"/>
                    </a:lnTo>
                    <a:lnTo>
                      <a:pt x="104688" y="119568"/>
                    </a:lnTo>
                    <a:lnTo>
                      <a:pt x="104688" y="38848"/>
                    </a:lnTo>
                    <a:lnTo>
                      <a:pt x="119643" y="0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65" name="Google Shape;2965;p67"/>
            <p:cNvSpPr/>
            <p:nvPr/>
          </p:nvSpPr>
          <p:spPr>
            <a:xfrm>
              <a:off x="215" y="1018"/>
              <a:ext cx="291" cy="24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/>
            </a:p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/>
            </a:p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/>
            </a:p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/>
            </a:p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endParaRPr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</a:t>
              </a:r>
              <a:endParaRPr/>
            </a:p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endParaRPr/>
            </a:p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/>
            </a:p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/>
            </a:p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endParaRPr/>
            </a:p>
          </p:txBody>
        </p:sp>
        <p:sp>
          <p:nvSpPr>
            <p:cNvPr id="2966" name="Google Shape;2966;p67"/>
            <p:cNvSpPr/>
            <p:nvPr/>
          </p:nvSpPr>
          <p:spPr>
            <a:xfrm>
              <a:off x="1867" y="551"/>
              <a:ext cx="2168" cy="3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Time (clock cycles)</a:t>
              </a:r>
              <a:endParaRPr/>
            </a:p>
          </p:txBody>
        </p:sp>
      </p:grpSp>
      <p:cxnSp>
        <p:nvCxnSpPr>
          <p:cNvPr id="2967" name="Google Shape;2967;p67"/>
          <p:cNvCxnSpPr/>
          <p:nvPr/>
        </p:nvCxnSpPr>
        <p:spPr>
          <a:xfrm>
            <a:off x="5363307" y="2602522"/>
            <a:ext cx="413239" cy="2769577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968" name="Google Shape;2968;p67"/>
          <p:cNvSpPr txBox="1"/>
          <p:nvPr/>
        </p:nvSpPr>
        <p:spPr>
          <a:xfrm>
            <a:off x="6543925" y="2232353"/>
            <a:ext cx="2218828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8000"/>
                </a:solidFill>
                <a:latin typeface="Calibri"/>
                <a:ea typeface="Calibri"/>
                <a:cs typeface="Calibri"/>
                <a:sym typeface="Calibri"/>
              </a:rPr>
              <a:t>No stalls as is</a:t>
            </a:r>
            <a:endParaRPr sz="2800" b="1">
              <a:solidFill>
                <a:srgbClr val="FF8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3" name="Google Shape;2973;p6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 sz="44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4" name="Google Shape;2974;p68"/>
          <p:cNvSpPr txBox="1">
            <a:spLocks noGrp="1"/>
          </p:cNvSpPr>
          <p:nvPr>
            <p:ph type="body" idx="1"/>
          </p:nvPr>
        </p:nvSpPr>
        <p:spPr>
          <a:xfrm>
            <a:off x="457200" y="1600199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Hazards reduce effectiveness of pipelining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Cause stalls/bubbles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Structural Hazards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Conflict in use of datapath component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Hazards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to wait for result of a previous instruction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Hazards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 of next instruction uncertain/unknown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Branch and jump delay slots</a:t>
            </a:r>
            <a:endParaRPr/>
          </a:p>
        </p:txBody>
      </p:sp>
      <p:sp>
        <p:nvSpPr>
          <p:cNvPr id="2975" name="Google Shape;2975;p6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7/13/2016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6" name="Google Shape;2976;p6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Su16 - Lecture 13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7" name="Google Shape;2977;p6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54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Pipelined Datapath (Detailed)</a:t>
            </a:r>
            <a:endParaRPr sz="44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2" name="Google Shape;282;p20" descr="f04-41-P3744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880" y="1654965"/>
            <a:ext cx="8778240" cy="4045993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7/1</a:t>
            </a:r>
            <a:r>
              <a:rPr lang="en-US"/>
              <a:t>2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13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oogle Shape;290;p21"/>
          <p:cNvGrpSpPr/>
          <p:nvPr/>
        </p:nvGrpSpPr>
        <p:grpSpPr>
          <a:xfrm>
            <a:off x="564052" y="2235811"/>
            <a:ext cx="577851" cy="4356100"/>
            <a:chOff x="215" y="876"/>
            <a:chExt cx="364" cy="2744"/>
          </a:xfrm>
        </p:grpSpPr>
        <p:sp>
          <p:nvSpPr>
            <p:cNvPr id="291" name="Google Shape;291;p21"/>
            <p:cNvSpPr/>
            <p:nvPr/>
          </p:nvSpPr>
          <p:spPr>
            <a:xfrm>
              <a:off x="215" y="876"/>
              <a:ext cx="291" cy="27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/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/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/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endParaRPr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</a:t>
              </a:r>
              <a:endParaRPr/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endParaRPr/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/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/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endParaRPr/>
            </a:p>
          </p:txBody>
        </p:sp>
        <p:cxnSp>
          <p:nvCxnSpPr>
            <p:cNvPr id="292" name="Google Shape;292;p21"/>
            <p:cNvCxnSpPr/>
            <p:nvPr/>
          </p:nvCxnSpPr>
          <p:spPr>
            <a:xfrm>
              <a:off x="579" y="920"/>
              <a:ext cx="0" cy="265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93" name="Google Shape;293;p21"/>
          <p:cNvGrpSpPr/>
          <p:nvPr/>
        </p:nvGrpSpPr>
        <p:grpSpPr>
          <a:xfrm>
            <a:off x="1103802" y="2912086"/>
            <a:ext cx="1189037" cy="3317875"/>
            <a:chOff x="555" y="1302"/>
            <a:chExt cx="749" cy="2090"/>
          </a:xfrm>
        </p:grpSpPr>
        <p:sp>
          <p:nvSpPr>
            <p:cNvPr id="294" name="Google Shape;294;p21"/>
            <p:cNvSpPr/>
            <p:nvPr/>
          </p:nvSpPr>
          <p:spPr>
            <a:xfrm>
              <a:off x="579" y="1302"/>
              <a:ext cx="725" cy="3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Load</a:t>
              </a:r>
              <a:endParaRPr/>
            </a:p>
          </p:txBody>
        </p:sp>
        <p:sp>
          <p:nvSpPr>
            <p:cNvPr id="295" name="Google Shape;295;p21"/>
            <p:cNvSpPr/>
            <p:nvPr/>
          </p:nvSpPr>
          <p:spPr>
            <a:xfrm>
              <a:off x="563" y="1718"/>
              <a:ext cx="585" cy="3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Add</a:t>
              </a:r>
              <a:endParaRPr/>
            </a:p>
          </p:txBody>
        </p:sp>
        <p:sp>
          <p:nvSpPr>
            <p:cNvPr id="296" name="Google Shape;296;p21"/>
            <p:cNvSpPr/>
            <p:nvPr/>
          </p:nvSpPr>
          <p:spPr>
            <a:xfrm>
              <a:off x="555" y="2182"/>
              <a:ext cx="687" cy="3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Store</a:t>
              </a:r>
              <a:endParaRPr/>
            </a:p>
          </p:txBody>
        </p:sp>
        <p:sp>
          <p:nvSpPr>
            <p:cNvPr id="297" name="Google Shape;297;p21"/>
            <p:cNvSpPr/>
            <p:nvPr/>
          </p:nvSpPr>
          <p:spPr>
            <a:xfrm>
              <a:off x="598" y="2612"/>
              <a:ext cx="537" cy="3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Sub</a:t>
              </a:r>
              <a:endParaRPr/>
            </a:p>
          </p:txBody>
        </p:sp>
        <p:sp>
          <p:nvSpPr>
            <p:cNvPr id="298" name="Google Shape;298;p21"/>
            <p:cNvSpPr/>
            <p:nvPr/>
          </p:nvSpPr>
          <p:spPr>
            <a:xfrm>
              <a:off x="587" y="3067"/>
              <a:ext cx="375" cy="3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Or</a:t>
              </a:r>
              <a:endParaRPr/>
            </a:p>
          </p:txBody>
        </p:sp>
      </p:grpSp>
      <p:grpSp>
        <p:nvGrpSpPr>
          <p:cNvPr id="299" name="Google Shape;299;p21"/>
          <p:cNvGrpSpPr/>
          <p:nvPr/>
        </p:nvGrpSpPr>
        <p:grpSpPr>
          <a:xfrm>
            <a:off x="2965939" y="2305661"/>
            <a:ext cx="4800600" cy="4206875"/>
            <a:chOff x="1728" y="920"/>
            <a:chExt cx="3024" cy="2650"/>
          </a:xfrm>
        </p:grpSpPr>
        <p:cxnSp>
          <p:nvCxnSpPr>
            <p:cNvPr id="300" name="Google Shape;300;p21"/>
            <p:cNvCxnSpPr/>
            <p:nvPr/>
          </p:nvCxnSpPr>
          <p:spPr>
            <a:xfrm>
              <a:off x="1728" y="920"/>
              <a:ext cx="0" cy="265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301" name="Google Shape;301;p21"/>
            <p:cNvCxnSpPr/>
            <p:nvPr/>
          </p:nvCxnSpPr>
          <p:spPr>
            <a:xfrm>
              <a:off x="2160" y="920"/>
              <a:ext cx="0" cy="265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302" name="Google Shape;302;p21"/>
            <p:cNvCxnSpPr/>
            <p:nvPr/>
          </p:nvCxnSpPr>
          <p:spPr>
            <a:xfrm>
              <a:off x="2592" y="920"/>
              <a:ext cx="0" cy="265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303" name="Google Shape;303;p21"/>
            <p:cNvCxnSpPr/>
            <p:nvPr/>
          </p:nvCxnSpPr>
          <p:spPr>
            <a:xfrm>
              <a:off x="3024" y="920"/>
              <a:ext cx="0" cy="265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304" name="Google Shape;304;p21"/>
            <p:cNvCxnSpPr/>
            <p:nvPr/>
          </p:nvCxnSpPr>
          <p:spPr>
            <a:xfrm>
              <a:off x="3456" y="920"/>
              <a:ext cx="0" cy="265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305" name="Google Shape;305;p21"/>
            <p:cNvCxnSpPr/>
            <p:nvPr/>
          </p:nvCxnSpPr>
          <p:spPr>
            <a:xfrm>
              <a:off x="3888" y="920"/>
              <a:ext cx="0" cy="265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306" name="Google Shape;306;p21"/>
            <p:cNvCxnSpPr/>
            <p:nvPr/>
          </p:nvCxnSpPr>
          <p:spPr>
            <a:xfrm>
              <a:off x="4320" y="920"/>
              <a:ext cx="0" cy="265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307" name="Google Shape;307;p21"/>
            <p:cNvCxnSpPr/>
            <p:nvPr/>
          </p:nvCxnSpPr>
          <p:spPr>
            <a:xfrm>
              <a:off x="4752" y="920"/>
              <a:ext cx="0" cy="265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</p:cxnSp>
      </p:grpSp>
      <p:grpSp>
        <p:nvGrpSpPr>
          <p:cNvPr id="308" name="Google Shape;308;p21"/>
          <p:cNvGrpSpPr/>
          <p:nvPr/>
        </p:nvGrpSpPr>
        <p:grpSpPr>
          <a:xfrm>
            <a:off x="2324589" y="2826361"/>
            <a:ext cx="569913" cy="458787"/>
            <a:chOff x="1324" y="1248"/>
            <a:chExt cx="359" cy="289"/>
          </a:xfrm>
        </p:grpSpPr>
        <p:sp>
          <p:nvSpPr>
            <p:cNvPr id="309" name="Google Shape;309;p21"/>
            <p:cNvSpPr/>
            <p:nvPr/>
          </p:nvSpPr>
          <p:spPr>
            <a:xfrm>
              <a:off x="1324" y="1250"/>
              <a:ext cx="292" cy="2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  I$</a:t>
              </a:r>
              <a:endParaRPr/>
            </a:p>
          </p:txBody>
        </p:sp>
        <p:grpSp>
          <p:nvGrpSpPr>
            <p:cNvPr id="310" name="Google Shape;310;p21"/>
            <p:cNvGrpSpPr/>
            <p:nvPr/>
          </p:nvGrpSpPr>
          <p:grpSpPr>
            <a:xfrm>
              <a:off x="1343" y="1248"/>
              <a:ext cx="340" cy="289"/>
              <a:chOff x="1343" y="1248"/>
              <a:chExt cx="340" cy="289"/>
            </a:xfrm>
          </p:grpSpPr>
          <p:sp>
            <p:nvSpPr>
              <p:cNvPr id="311" name="Google Shape;311;p21"/>
              <p:cNvSpPr/>
              <p:nvPr/>
            </p:nvSpPr>
            <p:spPr>
              <a:xfrm>
                <a:off x="1343" y="1248"/>
                <a:ext cx="170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9294" y="0"/>
                    </a:moveTo>
                    <a:lnTo>
                      <a:pt x="0" y="0"/>
                    </a:lnTo>
                    <a:lnTo>
                      <a:pt x="0" y="119584"/>
                    </a:lnTo>
                    <a:lnTo>
                      <a:pt x="119294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21"/>
              <p:cNvSpPr/>
              <p:nvPr/>
            </p:nvSpPr>
            <p:spPr>
              <a:xfrm>
                <a:off x="1512" y="1248"/>
                <a:ext cx="171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119298" y="0"/>
                    </a:lnTo>
                    <a:lnTo>
                      <a:pt x="119298" y="119584"/>
                    </a:lnTo>
                    <a:lnTo>
                      <a:pt x="0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13" name="Google Shape;313;p21"/>
          <p:cNvGrpSpPr/>
          <p:nvPr/>
        </p:nvGrpSpPr>
        <p:grpSpPr>
          <a:xfrm>
            <a:off x="1784839" y="1781785"/>
            <a:ext cx="6311900" cy="515938"/>
            <a:chOff x="984" y="551"/>
            <a:chExt cx="3976" cy="325"/>
          </a:xfrm>
        </p:grpSpPr>
        <p:cxnSp>
          <p:nvCxnSpPr>
            <p:cNvPr id="314" name="Google Shape;314;p21"/>
            <p:cNvCxnSpPr/>
            <p:nvPr/>
          </p:nvCxnSpPr>
          <p:spPr>
            <a:xfrm>
              <a:off x="984" y="840"/>
              <a:ext cx="3976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315" name="Google Shape;315;p21"/>
            <p:cNvSpPr/>
            <p:nvPr/>
          </p:nvSpPr>
          <p:spPr>
            <a:xfrm>
              <a:off x="1867" y="551"/>
              <a:ext cx="2442" cy="3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Time (clock cycles)</a:t>
              </a:r>
              <a:endParaRPr/>
            </a:p>
          </p:txBody>
        </p:sp>
      </p:grpSp>
      <p:grpSp>
        <p:nvGrpSpPr>
          <p:cNvPr id="316" name="Google Shape;316;p21"/>
          <p:cNvGrpSpPr/>
          <p:nvPr/>
        </p:nvGrpSpPr>
        <p:grpSpPr>
          <a:xfrm>
            <a:off x="3562839" y="2673961"/>
            <a:ext cx="857250" cy="2033587"/>
            <a:chOff x="2104" y="1437"/>
            <a:chExt cx="540" cy="1281"/>
          </a:xfrm>
        </p:grpSpPr>
        <p:cxnSp>
          <p:nvCxnSpPr>
            <p:cNvPr id="317" name="Google Shape;317;p21"/>
            <p:cNvCxnSpPr/>
            <p:nvPr/>
          </p:nvCxnSpPr>
          <p:spPr>
            <a:xfrm>
              <a:off x="2489" y="1677"/>
              <a:ext cx="155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18" name="Google Shape;318;p21" descr="25%"/>
            <p:cNvSpPr/>
            <p:nvPr/>
          </p:nvSpPr>
          <p:spPr>
            <a:xfrm>
              <a:off x="2396" y="1965"/>
              <a:ext cx="148" cy="28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189" y="0"/>
                  </a:lnTo>
                  <a:lnTo>
                    <a:pt x="119189" y="119584"/>
                  </a:lnTo>
                  <a:lnTo>
                    <a:pt x="0" y="119584"/>
                  </a:lnTo>
                </a:path>
              </a:pathLst>
            </a:custGeom>
            <a:solidFill>
              <a:srgbClr val="FFFFFF"/>
            </a:solidFill>
            <a:ln w="254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9" name="Google Shape;319;p21"/>
            <p:cNvGrpSpPr/>
            <p:nvPr/>
          </p:nvGrpSpPr>
          <p:grpSpPr>
            <a:xfrm>
              <a:off x="2178" y="2429"/>
              <a:ext cx="359" cy="289"/>
              <a:chOff x="2178" y="2144"/>
              <a:chExt cx="359" cy="289"/>
            </a:xfrm>
          </p:grpSpPr>
          <p:sp>
            <p:nvSpPr>
              <p:cNvPr id="320" name="Google Shape;320;p21"/>
              <p:cNvSpPr/>
              <p:nvPr/>
            </p:nvSpPr>
            <p:spPr>
              <a:xfrm>
                <a:off x="2178" y="2146"/>
                <a:ext cx="292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  I$</a:t>
                </a:r>
                <a:endParaRPr/>
              </a:p>
            </p:txBody>
          </p:sp>
          <p:grpSp>
            <p:nvGrpSpPr>
              <p:cNvPr id="321" name="Google Shape;321;p21"/>
              <p:cNvGrpSpPr/>
              <p:nvPr/>
            </p:nvGrpSpPr>
            <p:grpSpPr>
              <a:xfrm>
                <a:off x="2197" y="2144"/>
                <a:ext cx="340" cy="289"/>
                <a:chOff x="2197" y="2144"/>
                <a:chExt cx="340" cy="289"/>
              </a:xfrm>
            </p:grpSpPr>
            <p:sp>
              <p:nvSpPr>
                <p:cNvPr id="322" name="Google Shape;322;p21"/>
                <p:cNvSpPr/>
                <p:nvPr/>
              </p:nvSpPr>
              <p:spPr>
                <a:xfrm>
                  <a:off x="2197" y="2144"/>
                  <a:ext cx="170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119294" y="0"/>
                      </a:moveTo>
                      <a:lnTo>
                        <a:pt x="0" y="0"/>
                      </a:lnTo>
                      <a:lnTo>
                        <a:pt x="0" y="119584"/>
                      </a:lnTo>
                      <a:lnTo>
                        <a:pt x="119294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3" name="Google Shape;323;p21"/>
                <p:cNvSpPr/>
                <p:nvPr/>
              </p:nvSpPr>
              <p:spPr>
                <a:xfrm>
                  <a:off x="2366" y="2144"/>
                  <a:ext cx="171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lnTo>
                        <a:pt x="119298" y="0"/>
                      </a:lnTo>
                      <a:lnTo>
                        <a:pt x="119298" y="119584"/>
                      </a:lnTo>
                      <a:lnTo>
                        <a:pt x="0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24" name="Google Shape;324;p21"/>
            <p:cNvGrpSpPr/>
            <p:nvPr/>
          </p:nvGrpSpPr>
          <p:grpSpPr>
            <a:xfrm>
              <a:off x="2255" y="1437"/>
              <a:ext cx="227" cy="481"/>
              <a:chOff x="2255" y="1152"/>
              <a:chExt cx="227" cy="481"/>
            </a:xfrm>
          </p:grpSpPr>
          <p:sp>
            <p:nvSpPr>
              <p:cNvPr id="325" name="Google Shape;325;p21"/>
              <p:cNvSpPr/>
              <p:nvPr/>
            </p:nvSpPr>
            <p:spPr>
              <a:xfrm>
                <a:off x="2269" y="1152"/>
                <a:ext cx="213" cy="481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79833"/>
                    </a:moveTo>
                    <a:lnTo>
                      <a:pt x="40000" y="59875"/>
                    </a:lnTo>
                    <a:lnTo>
                      <a:pt x="0" y="39916"/>
                    </a:lnTo>
                    <a:lnTo>
                      <a:pt x="0" y="0"/>
                    </a:lnTo>
                    <a:lnTo>
                      <a:pt x="119436" y="39916"/>
                    </a:lnTo>
                    <a:lnTo>
                      <a:pt x="119436" y="79833"/>
                    </a:lnTo>
                    <a:lnTo>
                      <a:pt x="0" y="119750"/>
                    </a:lnTo>
                    <a:lnTo>
                      <a:pt x="0" y="79833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21"/>
              <p:cNvSpPr/>
              <p:nvPr/>
            </p:nvSpPr>
            <p:spPr>
              <a:xfrm rot="5400000">
                <a:off x="2168" y="1273"/>
                <a:ext cx="384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ALU</a:t>
                </a:r>
                <a:endParaRPr/>
              </a:p>
            </p:txBody>
          </p:sp>
        </p:grpSp>
        <p:cxnSp>
          <p:nvCxnSpPr>
            <p:cNvPr id="327" name="Google Shape;327;p21"/>
            <p:cNvCxnSpPr/>
            <p:nvPr/>
          </p:nvCxnSpPr>
          <p:spPr>
            <a:xfrm>
              <a:off x="2104" y="1581"/>
              <a:ext cx="157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8" name="Google Shape;328;p21"/>
            <p:cNvCxnSpPr/>
            <p:nvPr/>
          </p:nvCxnSpPr>
          <p:spPr>
            <a:xfrm>
              <a:off x="2104" y="1773"/>
              <a:ext cx="157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29" name="Google Shape;329;p21"/>
            <p:cNvSpPr/>
            <p:nvPr/>
          </p:nvSpPr>
          <p:spPr>
            <a:xfrm>
              <a:off x="2197" y="1672"/>
              <a:ext cx="337" cy="27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43597"/>
                  </a:moveTo>
                  <a:lnTo>
                    <a:pt x="0" y="119568"/>
                  </a:lnTo>
                  <a:lnTo>
                    <a:pt x="104688" y="119568"/>
                  </a:lnTo>
                  <a:lnTo>
                    <a:pt x="104688" y="38848"/>
                  </a:lnTo>
                  <a:lnTo>
                    <a:pt x="119643" y="0"/>
                  </a:lnTo>
                </a:path>
              </a:pathLst>
            </a:custGeom>
            <a:noFill/>
            <a:ln w="254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21"/>
            <p:cNvSpPr/>
            <p:nvPr/>
          </p:nvSpPr>
          <p:spPr>
            <a:xfrm>
              <a:off x="2211" y="1988"/>
              <a:ext cx="327" cy="2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Reg</a:t>
              </a:r>
              <a:endParaRPr/>
            </a:p>
          </p:txBody>
        </p:sp>
        <p:grpSp>
          <p:nvGrpSpPr>
            <p:cNvPr id="331" name="Google Shape;331;p21"/>
            <p:cNvGrpSpPr/>
            <p:nvPr/>
          </p:nvGrpSpPr>
          <p:grpSpPr>
            <a:xfrm>
              <a:off x="2230" y="1981"/>
              <a:ext cx="296" cy="289"/>
              <a:chOff x="2230" y="1696"/>
              <a:chExt cx="296" cy="289"/>
            </a:xfrm>
          </p:grpSpPr>
          <p:sp>
            <p:nvSpPr>
              <p:cNvPr id="332" name="Google Shape;332;p21"/>
              <p:cNvSpPr/>
              <p:nvPr/>
            </p:nvSpPr>
            <p:spPr>
              <a:xfrm>
                <a:off x="2230" y="1696"/>
                <a:ext cx="149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9194" y="0"/>
                    </a:moveTo>
                    <a:lnTo>
                      <a:pt x="0" y="0"/>
                    </a:lnTo>
                    <a:lnTo>
                      <a:pt x="0" y="119584"/>
                    </a:lnTo>
                    <a:lnTo>
                      <a:pt x="119194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21"/>
              <p:cNvSpPr/>
              <p:nvPr/>
            </p:nvSpPr>
            <p:spPr>
              <a:xfrm>
                <a:off x="2378" y="1696"/>
                <a:ext cx="148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119189" y="0"/>
                    </a:lnTo>
                    <a:lnTo>
                      <a:pt x="119189" y="119584"/>
                    </a:lnTo>
                    <a:lnTo>
                      <a:pt x="0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334" name="Google Shape;334;p21"/>
            <p:cNvCxnSpPr/>
            <p:nvPr/>
          </p:nvCxnSpPr>
          <p:spPr>
            <a:xfrm>
              <a:off x="2115" y="2125"/>
              <a:ext cx="96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5" name="Google Shape;335;p21"/>
            <p:cNvSpPr/>
            <p:nvPr/>
          </p:nvSpPr>
          <p:spPr>
            <a:xfrm>
              <a:off x="2177" y="2029"/>
              <a:ext cx="48" cy="9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8762"/>
                  </a:moveTo>
                  <a:lnTo>
                    <a:pt x="0" y="0"/>
                  </a:lnTo>
                  <a:lnTo>
                    <a:pt x="117500" y="0"/>
                  </a:lnTo>
                  <a:lnTo>
                    <a:pt x="117500" y="0"/>
                  </a:lnTo>
                </a:path>
              </a:pathLst>
            </a:custGeom>
            <a:noFill/>
            <a:ln w="254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6" name="Google Shape;336;p21"/>
          <p:cNvGrpSpPr/>
          <p:nvPr/>
        </p:nvGrpSpPr>
        <p:grpSpPr>
          <a:xfrm>
            <a:off x="4240702" y="2750161"/>
            <a:ext cx="857250" cy="2668587"/>
            <a:chOff x="2531" y="1485"/>
            <a:chExt cx="540" cy="1681"/>
          </a:xfrm>
        </p:grpSpPr>
        <p:cxnSp>
          <p:nvCxnSpPr>
            <p:cNvPr id="337" name="Google Shape;337;p21"/>
            <p:cNvCxnSpPr/>
            <p:nvPr/>
          </p:nvCxnSpPr>
          <p:spPr>
            <a:xfrm>
              <a:off x="2916" y="2125"/>
              <a:ext cx="155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8" name="Google Shape;338;p21"/>
            <p:cNvSpPr/>
            <p:nvPr/>
          </p:nvSpPr>
          <p:spPr>
            <a:xfrm>
              <a:off x="2610" y="1677"/>
              <a:ext cx="431" cy="19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19378"/>
                  </a:lnTo>
                  <a:lnTo>
                    <a:pt x="108863" y="119378"/>
                  </a:lnTo>
                  <a:lnTo>
                    <a:pt x="108863" y="39792"/>
                  </a:lnTo>
                  <a:lnTo>
                    <a:pt x="119721" y="0"/>
                  </a:lnTo>
                </a:path>
              </a:pathLst>
            </a:custGeom>
            <a:noFill/>
            <a:ln w="254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21" descr="25%"/>
            <p:cNvSpPr/>
            <p:nvPr/>
          </p:nvSpPr>
          <p:spPr>
            <a:xfrm>
              <a:off x="2806" y="2436"/>
              <a:ext cx="148" cy="28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189" y="0"/>
                  </a:lnTo>
                  <a:lnTo>
                    <a:pt x="119189" y="119584"/>
                  </a:lnTo>
                  <a:lnTo>
                    <a:pt x="0" y="119584"/>
                  </a:lnTo>
                </a:path>
              </a:pathLst>
            </a:custGeom>
            <a:solidFill>
              <a:srgbClr val="FFFFFF"/>
            </a:solidFill>
            <a:ln w="254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0" name="Google Shape;340;p21"/>
            <p:cNvGrpSpPr/>
            <p:nvPr/>
          </p:nvGrpSpPr>
          <p:grpSpPr>
            <a:xfrm>
              <a:off x="2624" y="1485"/>
              <a:ext cx="340" cy="289"/>
              <a:chOff x="2624" y="1200"/>
              <a:chExt cx="340" cy="289"/>
            </a:xfrm>
          </p:grpSpPr>
          <p:sp>
            <p:nvSpPr>
              <p:cNvPr id="341" name="Google Shape;341;p21"/>
              <p:cNvSpPr/>
              <p:nvPr/>
            </p:nvSpPr>
            <p:spPr>
              <a:xfrm>
                <a:off x="2624" y="1200"/>
                <a:ext cx="170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9294" y="0"/>
                    </a:moveTo>
                    <a:lnTo>
                      <a:pt x="0" y="0"/>
                    </a:lnTo>
                    <a:lnTo>
                      <a:pt x="0" y="119584"/>
                    </a:lnTo>
                    <a:lnTo>
                      <a:pt x="119294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21"/>
              <p:cNvSpPr/>
              <p:nvPr/>
            </p:nvSpPr>
            <p:spPr>
              <a:xfrm>
                <a:off x="2793" y="1200"/>
                <a:ext cx="171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119298" y="0"/>
                    </a:lnTo>
                    <a:lnTo>
                      <a:pt x="119298" y="119584"/>
                    </a:lnTo>
                    <a:lnTo>
                      <a:pt x="0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43" name="Google Shape;343;p21"/>
            <p:cNvSpPr/>
            <p:nvPr/>
          </p:nvSpPr>
          <p:spPr>
            <a:xfrm>
              <a:off x="2638" y="2436"/>
              <a:ext cx="327" cy="2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Reg</a:t>
              </a:r>
              <a:endParaRPr/>
            </a:p>
          </p:txBody>
        </p:sp>
        <p:grpSp>
          <p:nvGrpSpPr>
            <p:cNvPr id="344" name="Google Shape;344;p21"/>
            <p:cNvGrpSpPr/>
            <p:nvPr/>
          </p:nvGrpSpPr>
          <p:grpSpPr>
            <a:xfrm>
              <a:off x="2657" y="2429"/>
              <a:ext cx="296" cy="289"/>
              <a:chOff x="2657" y="2144"/>
              <a:chExt cx="296" cy="289"/>
            </a:xfrm>
          </p:grpSpPr>
          <p:sp>
            <p:nvSpPr>
              <p:cNvPr id="345" name="Google Shape;345;p21"/>
              <p:cNvSpPr/>
              <p:nvPr/>
            </p:nvSpPr>
            <p:spPr>
              <a:xfrm>
                <a:off x="2657" y="2144"/>
                <a:ext cx="149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9194" y="0"/>
                    </a:moveTo>
                    <a:lnTo>
                      <a:pt x="0" y="0"/>
                    </a:lnTo>
                    <a:lnTo>
                      <a:pt x="0" y="119584"/>
                    </a:lnTo>
                    <a:lnTo>
                      <a:pt x="119194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6" name="Google Shape;346;p21"/>
              <p:cNvSpPr/>
              <p:nvPr/>
            </p:nvSpPr>
            <p:spPr>
              <a:xfrm>
                <a:off x="2805" y="2144"/>
                <a:ext cx="148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119189" y="0"/>
                    </a:lnTo>
                    <a:lnTo>
                      <a:pt x="119189" y="119584"/>
                    </a:lnTo>
                    <a:lnTo>
                      <a:pt x="0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347" name="Google Shape;347;p21"/>
            <p:cNvCxnSpPr/>
            <p:nvPr/>
          </p:nvCxnSpPr>
          <p:spPr>
            <a:xfrm>
              <a:off x="2542" y="2573"/>
              <a:ext cx="96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48" name="Google Shape;348;p21"/>
            <p:cNvSpPr/>
            <p:nvPr/>
          </p:nvSpPr>
          <p:spPr>
            <a:xfrm>
              <a:off x="2604" y="2477"/>
              <a:ext cx="48" cy="9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8762"/>
                  </a:moveTo>
                  <a:lnTo>
                    <a:pt x="0" y="0"/>
                  </a:lnTo>
                  <a:lnTo>
                    <a:pt x="117500" y="0"/>
                  </a:lnTo>
                  <a:lnTo>
                    <a:pt x="117500" y="0"/>
                  </a:lnTo>
                </a:path>
              </a:pathLst>
            </a:custGeom>
            <a:noFill/>
            <a:ln w="254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9" name="Google Shape;349;p21"/>
            <p:cNvGrpSpPr/>
            <p:nvPr/>
          </p:nvGrpSpPr>
          <p:grpSpPr>
            <a:xfrm>
              <a:off x="2624" y="2877"/>
              <a:ext cx="340" cy="289"/>
              <a:chOff x="2624" y="2592"/>
              <a:chExt cx="340" cy="289"/>
            </a:xfrm>
          </p:grpSpPr>
          <p:sp>
            <p:nvSpPr>
              <p:cNvPr id="350" name="Google Shape;350;p21"/>
              <p:cNvSpPr/>
              <p:nvPr/>
            </p:nvSpPr>
            <p:spPr>
              <a:xfrm>
                <a:off x="2624" y="2592"/>
                <a:ext cx="170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9294" y="0"/>
                    </a:moveTo>
                    <a:lnTo>
                      <a:pt x="0" y="0"/>
                    </a:lnTo>
                    <a:lnTo>
                      <a:pt x="0" y="119584"/>
                    </a:lnTo>
                    <a:lnTo>
                      <a:pt x="119294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1" name="Google Shape;351;p21"/>
              <p:cNvSpPr/>
              <p:nvPr/>
            </p:nvSpPr>
            <p:spPr>
              <a:xfrm>
                <a:off x="2793" y="2592"/>
                <a:ext cx="171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119298" y="0"/>
                    </a:lnTo>
                    <a:lnTo>
                      <a:pt x="119298" y="119584"/>
                    </a:lnTo>
                    <a:lnTo>
                      <a:pt x="0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52" name="Google Shape;352;p21"/>
            <p:cNvSpPr/>
            <p:nvPr/>
          </p:nvSpPr>
          <p:spPr>
            <a:xfrm>
              <a:off x="2605" y="2879"/>
              <a:ext cx="292" cy="2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  I$</a:t>
              </a:r>
              <a:endParaRPr/>
            </a:p>
          </p:txBody>
        </p:sp>
        <p:sp>
          <p:nvSpPr>
            <p:cNvPr id="353" name="Google Shape;353;p21"/>
            <p:cNvSpPr/>
            <p:nvPr/>
          </p:nvSpPr>
          <p:spPr>
            <a:xfrm>
              <a:off x="2601" y="1535"/>
              <a:ext cx="334" cy="2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  D$</a:t>
              </a:r>
              <a:endParaRPr/>
            </a:p>
          </p:txBody>
        </p:sp>
        <p:grpSp>
          <p:nvGrpSpPr>
            <p:cNvPr id="354" name="Google Shape;354;p21"/>
            <p:cNvGrpSpPr/>
            <p:nvPr/>
          </p:nvGrpSpPr>
          <p:grpSpPr>
            <a:xfrm>
              <a:off x="2682" y="1885"/>
              <a:ext cx="227" cy="481"/>
              <a:chOff x="2682" y="1600"/>
              <a:chExt cx="227" cy="481"/>
            </a:xfrm>
          </p:grpSpPr>
          <p:sp>
            <p:nvSpPr>
              <p:cNvPr id="355" name="Google Shape;355;p21"/>
              <p:cNvSpPr/>
              <p:nvPr/>
            </p:nvSpPr>
            <p:spPr>
              <a:xfrm>
                <a:off x="2696" y="1600"/>
                <a:ext cx="213" cy="481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79833"/>
                    </a:moveTo>
                    <a:lnTo>
                      <a:pt x="40000" y="59875"/>
                    </a:lnTo>
                    <a:lnTo>
                      <a:pt x="0" y="39916"/>
                    </a:lnTo>
                    <a:lnTo>
                      <a:pt x="0" y="0"/>
                    </a:lnTo>
                    <a:lnTo>
                      <a:pt x="119436" y="39916"/>
                    </a:lnTo>
                    <a:lnTo>
                      <a:pt x="119436" y="79833"/>
                    </a:lnTo>
                    <a:lnTo>
                      <a:pt x="0" y="119750"/>
                    </a:lnTo>
                    <a:lnTo>
                      <a:pt x="0" y="79833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" name="Google Shape;356;p21"/>
              <p:cNvSpPr/>
              <p:nvPr/>
            </p:nvSpPr>
            <p:spPr>
              <a:xfrm rot="5400000">
                <a:off x="2595" y="1721"/>
                <a:ext cx="384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ALU</a:t>
                </a:r>
                <a:endParaRPr/>
              </a:p>
            </p:txBody>
          </p:sp>
        </p:grpSp>
        <p:cxnSp>
          <p:nvCxnSpPr>
            <p:cNvPr id="357" name="Google Shape;357;p21"/>
            <p:cNvCxnSpPr/>
            <p:nvPr/>
          </p:nvCxnSpPr>
          <p:spPr>
            <a:xfrm>
              <a:off x="2531" y="2029"/>
              <a:ext cx="157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8" name="Google Shape;358;p21"/>
            <p:cNvCxnSpPr/>
            <p:nvPr/>
          </p:nvCxnSpPr>
          <p:spPr>
            <a:xfrm>
              <a:off x="2531" y="2221"/>
              <a:ext cx="157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59" name="Google Shape;359;p21"/>
            <p:cNvSpPr/>
            <p:nvPr/>
          </p:nvSpPr>
          <p:spPr>
            <a:xfrm>
              <a:off x="2624" y="2120"/>
              <a:ext cx="337" cy="27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43597"/>
                  </a:moveTo>
                  <a:lnTo>
                    <a:pt x="0" y="119568"/>
                  </a:lnTo>
                  <a:lnTo>
                    <a:pt x="104688" y="119568"/>
                  </a:lnTo>
                  <a:lnTo>
                    <a:pt x="104688" y="38848"/>
                  </a:lnTo>
                  <a:lnTo>
                    <a:pt x="119643" y="0"/>
                  </a:lnTo>
                </a:path>
              </a:pathLst>
            </a:custGeom>
            <a:noFill/>
            <a:ln w="254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0" name="Google Shape;360;p21"/>
          <p:cNvGrpSpPr/>
          <p:nvPr/>
        </p:nvGrpSpPr>
        <p:grpSpPr>
          <a:xfrm>
            <a:off x="4918564" y="2826361"/>
            <a:ext cx="857250" cy="3303587"/>
            <a:chOff x="2958" y="1533"/>
            <a:chExt cx="540" cy="2081"/>
          </a:xfrm>
        </p:grpSpPr>
        <p:cxnSp>
          <p:nvCxnSpPr>
            <p:cNvPr id="361" name="Google Shape;361;p21"/>
            <p:cNvCxnSpPr/>
            <p:nvPr/>
          </p:nvCxnSpPr>
          <p:spPr>
            <a:xfrm>
              <a:off x="3343" y="2573"/>
              <a:ext cx="155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62" name="Google Shape;362;p21"/>
            <p:cNvSpPr/>
            <p:nvPr/>
          </p:nvSpPr>
          <p:spPr>
            <a:xfrm>
              <a:off x="3037" y="2125"/>
              <a:ext cx="431" cy="19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19378"/>
                  </a:lnTo>
                  <a:lnTo>
                    <a:pt x="108863" y="119378"/>
                  </a:lnTo>
                  <a:lnTo>
                    <a:pt x="108863" y="39792"/>
                  </a:lnTo>
                  <a:lnTo>
                    <a:pt x="119721" y="0"/>
                  </a:lnTo>
                </a:path>
              </a:pathLst>
            </a:custGeom>
            <a:noFill/>
            <a:ln w="254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21" descr="25%"/>
            <p:cNvSpPr/>
            <p:nvPr/>
          </p:nvSpPr>
          <p:spPr>
            <a:xfrm>
              <a:off x="3237" y="2871"/>
              <a:ext cx="148" cy="28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189" y="0"/>
                  </a:lnTo>
                  <a:lnTo>
                    <a:pt x="119189" y="119584"/>
                  </a:lnTo>
                  <a:lnTo>
                    <a:pt x="0" y="119584"/>
                  </a:lnTo>
                </a:path>
              </a:pathLst>
            </a:custGeom>
            <a:solidFill>
              <a:srgbClr val="FFFFFF"/>
            </a:solidFill>
            <a:ln w="254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21" descr="25%"/>
            <p:cNvSpPr/>
            <p:nvPr/>
          </p:nvSpPr>
          <p:spPr>
            <a:xfrm flipH="1">
              <a:off x="3123" y="1540"/>
              <a:ext cx="148" cy="28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189" y="0"/>
                  </a:lnTo>
                  <a:lnTo>
                    <a:pt x="119189" y="119584"/>
                  </a:lnTo>
                  <a:lnTo>
                    <a:pt x="0" y="119584"/>
                  </a:lnTo>
                </a:path>
              </a:pathLst>
            </a:custGeom>
            <a:solidFill>
              <a:srgbClr val="FFFFFF"/>
            </a:solidFill>
            <a:ln w="254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5" name="Google Shape;365;p21"/>
            <p:cNvGrpSpPr/>
            <p:nvPr/>
          </p:nvGrpSpPr>
          <p:grpSpPr>
            <a:xfrm>
              <a:off x="3109" y="2333"/>
              <a:ext cx="227" cy="481"/>
              <a:chOff x="3109" y="2048"/>
              <a:chExt cx="227" cy="481"/>
            </a:xfrm>
          </p:grpSpPr>
          <p:sp>
            <p:nvSpPr>
              <p:cNvPr id="366" name="Google Shape;366;p21"/>
              <p:cNvSpPr/>
              <p:nvPr/>
            </p:nvSpPr>
            <p:spPr>
              <a:xfrm>
                <a:off x="3123" y="2048"/>
                <a:ext cx="213" cy="481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79833"/>
                    </a:moveTo>
                    <a:lnTo>
                      <a:pt x="40000" y="59875"/>
                    </a:lnTo>
                    <a:lnTo>
                      <a:pt x="0" y="39916"/>
                    </a:lnTo>
                    <a:lnTo>
                      <a:pt x="0" y="0"/>
                    </a:lnTo>
                    <a:lnTo>
                      <a:pt x="119436" y="39916"/>
                    </a:lnTo>
                    <a:lnTo>
                      <a:pt x="119436" y="79833"/>
                    </a:lnTo>
                    <a:lnTo>
                      <a:pt x="0" y="119750"/>
                    </a:lnTo>
                    <a:lnTo>
                      <a:pt x="0" y="79833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67;p21"/>
              <p:cNvSpPr/>
              <p:nvPr/>
            </p:nvSpPr>
            <p:spPr>
              <a:xfrm rot="5400000">
                <a:off x="3022" y="2169"/>
                <a:ext cx="384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ALU</a:t>
                </a:r>
                <a:endParaRPr/>
              </a:p>
            </p:txBody>
          </p:sp>
        </p:grpSp>
        <p:cxnSp>
          <p:nvCxnSpPr>
            <p:cNvPr id="368" name="Google Shape;368;p21"/>
            <p:cNvCxnSpPr/>
            <p:nvPr/>
          </p:nvCxnSpPr>
          <p:spPr>
            <a:xfrm>
              <a:off x="2958" y="2477"/>
              <a:ext cx="157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9" name="Google Shape;369;p21"/>
            <p:cNvCxnSpPr/>
            <p:nvPr/>
          </p:nvCxnSpPr>
          <p:spPr>
            <a:xfrm>
              <a:off x="2958" y="2669"/>
              <a:ext cx="157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70" name="Google Shape;370;p21"/>
            <p:cNvSpPr/>
            <p:nvPr/>
          </p:nvSpPr>
          <p:spPr>
            <a:xfrm>
              <a:off x="3051" y="2568"/>
              <a:ext cx="337" cy="27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43597"/>
                  </a:moveTo>
                  <a:lnTo>
                    <a:pt x="0" y="119568"/>
                  </a:lnTo>
                  <a:lnTo>
                    <a:pt x="104688" y="119568"/>
                  </a:lnTo>
                  <a:lnTo>
                    <a:pt x="104688" y="38848"/>
                  </a:lnTo>
                  <a:lnTo>
                    <a:pt x="119643" y="0"/>
                  </a:lnTo>
                </a:path>
              </a:pathLst>
            </a:custGeom>
            <a:noFill/>
            <a:ln w="254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21"/>
            <p:cNvSpPr/>
            <p:nvPr/>
          </p:nvSpPr>
          <p:spPr>
            <a:xfrm>
              <a:off x="3093" y="1535"/>
              <a:ext cx="327" cy="2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Reg</a:t>
              </a:r>
              <a:endParaRPr/>
            </a:p>
          </p:txBody>
        </p:sp>
        <p:grpSp>
          <p:nvGrpSpPr>
            <p:cNvPr id="372" name="Google Shape;372;p21"/>
            <p:cNvGrpSpPr/>
            <p:nvPr/>
          </p:nvGrpSpPr>
          <p:grpSpPr>
            <a:xfrm>
              <a:off x="3120" y="1533"/>
              <a:ext cx="284" cy="289"/>
              <a:chOff x="3120" y="1248"/>
              <a:chExt cx="284" cy="289"/>
            </a:xfrm>
          </p:grpSpPr>
          <p:sp>
            <p:nvSpPr>
              <p:cNvPr id="373" name="Google Shape;373;p21"/>
              <p:cNvSpPr/>
              <p:nvPr/>
            </p:nvSpPr>
            <p:spPr>
              <a:xfrm>
                <a:off x="3120" y="1248"/>
                <a:ext cx="142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9154" y="0"/>
                    </a:moveTo>
                    <a:lnTo>
                      <a:pt x="0" y="0"/>
                    </a:lnTo>
                    <a:lnTo>
                      <a:pt x="0" y="119584"/>
                    </a:lnTo>
                    <a:lnTo>
                      <a:pt x="119154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374;p21"/>
              <p:cNvSpPr/>
              <p:nvPr/>
            </p:nvSpPr>
            <p:spPr>
              <a:xfrm>
                <a:off x="3261" y="1248"/>
                <a:ext cx="143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119160" y="0"/>
                    </a:lnTo>
                    <a:lnTo>
                      <a:pt x="119160" y="119584"/>
                    </a:lnTo>
                    <a:lnTo>
                      <a:pt x="0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375" name="Google Shape;375;p21"/>
            <p:cNvCxnSpPr/>
            <p:nvPr/>
          </p:nvCxnSpPr>
          <p:spPr>
            <a:xfrm>
              <a:off x="2973" y="1677"/>
              <a:ext cx="139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76" name="Google Shape;376;p21"/>
            <p:cNvSpPr/>
            <p:nvPr/>
          </p:nvSpPr>
          <p:spPr>
            <a:xfrm>
              <a:off x="3028" y="1983"/>
              <a:ext cx="334" cy="2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  D$</a:t>
              </a:r>
              <a:endParaRPr/>
            </a:p>
          </p:txBody>
        </p:sp>
        <p:grpSp>
          <p:nvGrpSpPr>
            <p:cNvPr id="377" name="Google Shape;377;p21"/>
            <p:cNvGrpSpPr/>
            <p:nvPr/>
          </p:nvGrpSpPr>
          <p:grpSpPr>
            <a:xfrm>
              <a:off x="3079" y="1981"/>
              <a:ext cx="325" cy="289"/>
              <a:chOff x="3079" y="1696"/>
              <a:chExt cx="325" cy="289"/>
            </a:xfrm>
          </p:grpSpPr>
          <p:sp>
            <p:nvSpPr>
              <p:cNvPr id="378" name="Google Shape;378;p21"/>
              <p:cNvSpPr/>
              <p:nvPr/>
            </p:nvSpPr>
            <p:spPr>
              <a:xfrm>
                <a:off x="3079" y="1696"/>
                <a:ext cx="162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9259" y="0"/>
                    </a:moveTo>
                    <a:lnTo>
                      <a:pt x="0" y="0"/>
                    </a:lnTo>
                    <a:lnTo>
                      <a:pt x="0" y="119584"/>
                    </a:lnTo>
                    <a:lnTo>
                      <a:pt x="119259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379;p21"/>
              <p:cNvSpPr/>
              <p:nvPr/>
            </p:nvSpPr>
            <p:spPr>
              <a:xfrm>
                <a:off x="3240" y="1696"/>
                <a:ext cx="164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119268" y="0"/>
                    </a:lnTo>
                    <a:lnTo>
                      <a:pt x="119268" y="119584"/>
                    </a:lnTo>
                    <a:lnTo>
                      <a:pt x="0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80" name="Google Shape;380;p21"/>
            <p:cNvSpPr/>
            <p:nvPr/>
          </p:nvSpPr>
          <p:spPr>
            <a:xfrm>
              <a:off x="3065" y="2884"/>
              <a:ext cx="327" cy="2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Reg</a:t>
              </a:r>
              <a:endParaRPr/>
            </a:p>
          </p:txBody>
        </p:sp>
        <p:grpSp>
          <p:nvGrpSpPr>
            <p:cNvPr id="381" name="Google Shape;381;p21"/>
            <p:cNvGrpSpPr/>
            <p:nvPr/>
          </p:nvGrpSpPr>
          <p:grpSpPr>
            <a:xfrm>
              <a:off x="3084" y="2877"/>
              <a:ext cx="296" cy="289"/>
              <a:chOff x="3084" y="2592"/>
              <a:chExt cx="296" cy="289"/>
            </a:xfrm>
          </p:grpSpPr>
          <p:sp>
            <p:nvSpPr>
              <p:cNvPr id="382" name="Google Shape;382;p21"/>
              <p:cNvSpPr/>
              <p:nvPr/>
            </p:nvSpPr>
            <p:spPr>
              <a:xfrm>
                <a:off x="3084" y="2592"/>
                <a:ext cx="149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9194" y="0"/>
                    </a:moveTo>
                    <a:lnTo>
                      <a:pt x="0" y="0"/>
                    </a:lnTo>
                    <a:lnTo>
                      <a:pt x="0" y="119584"/>
                    </a:lnTo>
                    <a:lnTo>
                      <a:pt x="119194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" name="Google Shape;383;p21"/>
              <p:cNvSpPr/>
              <p:nvPr/>
            </p:nvSpPr>
            <p:spPr>
              <a:xfrm>
                <a:off x="3232" y="2592"/>
                <a:ext cx="148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119189" y="0"/>
                    </a:lnTo>
                    <a:lnTo>
                      <a:pt x="119189" y="119584"/>
                    </a:lnTo>
                    <a:lnTo>
                      <a:pt x="0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384" name="Google Shape;384;p21"/>
            <p:cNvCxnSpPr/>
            <p:nvPr/>
          </p:nvCxnSpPr>
          <p:spPr>
            <a:xfrm>
              <a:off x="2969" y="3021"/>
              <a:ext cx="96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85" name="Google Shape;385;p21"/>
            <p:cNvSpPr/>
            <p:nvPr/>
          </p:nvSpPr>
          <p:spPr>
            <a:xfrm>
              <a:off x="3031" y="2925"/>
              <a:ext cx="48" cy="9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8762"/>
                  </a:moveTo>
                  <a:lnTo>
                    <a:pt x="0" y="0"/>
                  </a:lnTo>
                  <a:lnTo>
                    <a:pt x="117500" y="0"/>
                  </a:lnTo>
                  <a:lnTo>
                    <a:pt x="117500" y="0"/>
                  </a:lnTo>
                </a:path>
              </a:pathLst>
            </a:custGeom>
            <a:noFill/>
            <a:ln w="254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86" name="Google Shape;386;p21"/>
            <p:cNvGrpSpPr/>
            <p:nvPr/>
          </p:nvGrpSpPr>
          <p:grpSpPr>
            <a:xfrm>
              <a:off x="3032" y="3325"/>
              <a:ext cx="359" cy="289"/>
              <a:chOff x="3032" y="3040"/>
              <a:chExt cx="359" cy="289"/>
            </a:xfrm>
          </p:grpSpPr>
          <p:sp>
            <p:nvSpPr>
              <p:cNvPr id="387" name="Google Shape;387;p21"/>
              <p:cNvSpPr/>
              <p:nvPr/>
            </p:nvSpPr>
            <p:spPr>
              <a:xfrm>
                <a:off x="3032" y="3042"/>
                <a:ext cx="292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  I$</a:t>
                </a:r>
                <a:endParaRPr/>
              </a:p>
            </p:txBody>
          </p:sp>
          <p:grpSp>
            <p:nvGrpSpPr>
              <p:cNvPr id="388" name="Google Shape;388;p21"/>
              <p:cNvGrpSpPr/>
              <p:nvPr/>
            </p:nvGrpSpPr>
            <p:grpSpPr>
              <a:xfrm>
                <a:off x="3051" y="3040"/>
                <a:ext cx="340" cy="289"/>
                <a:chOff x="3051" y="3040"/>
                <a:chExt cx="340" cy="289"/>
              </a:xfrm>
            </p:grpSpPr>
            <p:sp>
              <p:nvSpPr>
                <p:cNvPr id="389" name="Google Shape;389;p21"/>
                <p:cNvSpPr/>
                <p:nvPr/>
              </p:nvSpPr>
              <p:spPr>
                <a:xfrm>
                  <a:off x="3051" y="3040"/>
                  <a:ext cx="170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119294" y="0"/>
                      </a:moveTo>
                      <a:lnTo>
                        <a:pt x="0" y="0"/>
                      </a:lnTo>
                      <a:lnTo>
                        <a:pt x="0" y="119584"/>
                      </a:lnTo>
                      <a:lnTo>
                        <a:pt x="119294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0" name="Google Shape;390;p21"/>
                <p:cNvSpPr/>
                <p:nvPr/>
              </p:nvSpPr>
              <p:spPr>
                <a:xfrm>
                  <a:off x="3220" y="3040"/>
                  <a:ext cx="171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lnTo>
                        <a:pt x="119298" y="0"/>
                      </a:lnTo>
                      <a:lnTo>
                        <a:pt x="119298" y="119584"/>
                      </a:lnTo>
                      <a:lnTo>
                        <a:pt x="0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391" name="Google Shape;391;p21"/>
          <p:cNvGrpSpPr/>
          <p:nvPr/>
        </p:nvGrpSpPr>
        <p:grpSpPr>
          <a:xfrm>
            <a:off x="5596427" y="3537561"/>
            <a:ext cx="809625" cy="2603500"/>
            <a:chOff x="3385" y="1981"/>
            <a:chExt cx="510" cy="1640"/>
          </a:xfrm>
        </p:grpSpPr>
        <p:sp>
          <p:nvSpPr>
            <p:cNvPr id="392" name="Google Shape;392;p21"/>
            <p:cNvSpPr/>
            <p:nvPr/>
          </p:nvSpPr>
          <p:spPr>
            <a:xfrm>
              <a:off x="3464" y="2573"/>
              <a:ext cx="431" cy="19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19378"/>
                  </a:lnTo>
                  <a:lnTo>
                    <a:pt x="108863" y="119378"/>
                  </a:lnTo>
                  <a:lnTo>
                    <a:pt x="108863" y="39792"/>
                  </a:lnTo>
                  <a:lnTo>
                    <a:pt x="119721" y="0"/>
                  </a:lnTo>
                </a:path>
              </a:pathLst>
            </a:custGeom>
            <a:noFill/>
            <a:ln w="254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21" descr="25%"/>
            <p:cNvSpPr/>
            <p:nvPr/>
          </p:nvSpPr>
          <p:spPr>
            <a:xfrm>
              <a:off x="3660" y="3332"/>
              <a:ext cx="148" cy="28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189" y="0"/>
                  </a:lnTo>
                  <a:lnTo>
                    <a:pt x="119189" y="119584"/>
                  </a:lnTo>
                  <a:lnTo>
                    <a:pt x="0" y="119584"/>
                  </a:lnTo>
                </a:path>
              </a:pathLst>
            </a:custGeom>
            <a:solidFill>
              <a:srgbClr val="FFFFFF"/>
            </a:solidFill>
            <a:ln w="254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21" descr="25%"/>
            <p:cNvSpPr/>
            <p:nvPr/>
          </p:nvSpPr>
          <p:spPr>
            <a:xfrm flipH="1">
              <a:off x="3547" y="1988"/>
              <a:ext cx="148" cy="28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189" y="0"/>
                  </a:lnTo>
                  <a:lnTo>
                    <a:pt x="119189" y="119584"/>
                  </a:lnTo>
                  <a:lnTo>
                    <a:pt x="0" y="119584"/>
                  </a:lnTo>
                </a:path>
              </a:pathLst>
            </a:custGeom>
            <a:solidFill>
              <a:srgbClr val="FFFFFF"/>
            </a:solidFill>
            <a:ln w="254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21"/>
            <p:cNvSpPr/>
            <p:nvPr/>
          </p:nvSpPr>
          <p:spPr>
            <a:xfrm>
              <a:off x="3455" y="2431"/>
              <a:ext cx="334" cy="2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  D$</a:t>
              </a:r>
              <a:endParaRPr/>
            </a:p>
          </p:txBody>
        </p:sp>
        <p:grpSp>
          <p:nvGrpSpPr>
            <p:cNvPr id="396" name="Google Shape;396;p21"/>
            <p:cNvGrpSpPr/>
            <p:nvPr/>
          </p:nvGrpSpPr>
          <p:grpSpPr>
            <a:xfrm>
              <a:off x="3506" y="2429"/>
              <a:ext cx="325" cy="289"/>
              <a:chOff x="3506" y="2144"/>
              <a:chExt cx="325" cy="289"/>
            </a:xfrm>
          </p:grpSpPr>
          <p:sp>
            <p:nvSpPr>
              <p:cNvPr id="397" name="Google Shape;397;p21"/>
              <p:cNvSpPr/>
              <p:nvPr/>
            </p:nvSpPr>
            <p:spPr>
              <a:xfrm>
                <a:off x="3506" y="2144"/>
                <a:ext cx="162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9259" y="0"/>
                    </a:moveTo>
                    <a:lnTo>
                      <a:pt x="0" y="0"/>
                    </a:lnTo>
                    <a:lnTo>
                      <a:pt x="0" y="119584"/>
                    </a:lnTo>
                    <a:lnTo>
                      <a:pt x="119259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398;p21"/>
              <p:cNvSpPr/>
              <p:nvPr/>
            </p:nvSpPr>
            <p:spPr>
              <a:xfrm>
                <a:off x="3667" y="2144"/>
                <a:ext cx="164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119268" y="0"/>
                    </a:lnTo>
                    <a:lnTo>
                      <a:pt x="119268" y="119584"/>
                    </a:lnTo>
                    <a:lnTo>
                      <a:pt x="0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99" name="Google Shape;399;p21"/>
            <p:cNvSpPr/>
            <p:nvPr/>
          </p:nvSpPr>
          <p:spPr>
            <a:xfrm>
              <a:off x="3520" y="1983"/>
              <a:ext cx="327" cy="2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Reg</a:t>
              </a:r>
              <a:endParaRPr sz="1600" b="1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grpSp>
          <p:nvGrpSpPr>
            <p:cNvPr id="400" name="Google Shape;400;p21"/>
            <p:cNvGrpSpPr/>
            <p:nvPr/>
          </p:nvGrpSpPr>
          <p:grpSpPr>
            <a:xfrm>
              <a:off x="3547" y="1981"/>
              <a:ext cx="284" cy="289"/>
              <a:chOff x="3547" y="1696"/>
              <a:chExt cx="284" cy="289"/>
            </a:xfrm>
          </p:grpSpPr>
          <p:sp>
            <p:nvSpPr>
              <p:cNvPr id="401" name="Google Shape;401;p21"/>
              <p:cNvSpPr/>
              <p:nvPr/>
            </p:nvSpPr>
            <p:spPr>
              <a:xfrm>
                <a:off x="3547" y="1696"/>
                <a:ext cx="142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9154" y="0"/>
                    </a:moveTo>
                    <a:lnTo>
                      <a:pt x="0" y="0"/>
                    </a:lnTo>
                    <a:lnTo>
                      <a:pt x="0" y="119584"/>
                    </a:lnTo>
                    <a:lnTo>
                      <a:pt x="119154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402;p21"/>
              <p:cNvSpPr/>
              <p:nvPr/>
            </p:nvSpPr>
            <p:spPr>
              <a:xfrm>
                <a:off x="3688" y="1696"/>
                <a:ext cx="143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119160" y="0"/>
                    </a:lnTo>
                    <a:lnTo>
                      <a:pt x="119160" y="119584"/>
                    </a:lnTo>
                    <a:lnTo>
                      <a:pt x="0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403" name="Google Shape;403;p21"/>
            <p:cNvCxnSpPr/>
            <p:nvPr/>
          </p:nvCxnSpPr>
          <p:spPr>
            <a:xfrm>
              <a:off x="3400" y="2125"/>
              <a:ext cx="139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404" name="Google Shape;404;p21"/>
            <p:cNvGrpSpPr/>
            <p:nvPr/>
          </p:nvGrpSpPr>
          <p:grpSpPr>
            <a:xfrm>
              <a:off x="3536" y="2781"/>
              <a:ext cx="227" cy="481"/>
              <a:chOff x="3536" y="2496"/>
              <a:chExt cx="227" cy="481"/>
            </a:xfrm>
          </p:grpSpPr>
          <p:sp>
            <p:nvSpPr>
              <p:cNvPr id="405" name="Google Shape;405;p21"/>
              <p:cNvSpPr/>
              <p:nvPr/>
            </p:nvSpPr>
            <p:spPr>
              <a:xfrm>
                <a:off x="3550" y="2496"/>
                <a:ext cx="213" cy="481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79833"/>
                    </a:moveTo>
                    <a:lnTo>
                      <a:pt x="40000" y="59875"/>
                    </a:lnTo>
                    <a:lnTo>
                      <a:pt x="0" y="39916"/>
                    </a:lnTo>
                    <a:lnTo>
                      <a:pt x="0" y="0"/>
                    </a:lnTo>
                    <a:lnTo>
                      <a:pt x="119436" y="39916"/>
                    </a:lnTo>
                    <a:lnTo>
                      <a:pt x="119436" y="79833"/>
                    </a:lnTo>
                    <a:lnTo>
                      <a:pt x="0" y="119750"/>
                    </a:lnTo>
                    <a:lnTo>
                      <a:pt x="0" y="79833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406;p21"/>
              <p:cNvSpPr/>
              <p:nvPr/>
            </p:nvSpPr>
            <p:spPr>
              <a:xfrm rot="5400000">
                <a:off x="3449" y="2617"/>
                <a:ext cx="384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ALU</a:t>
                </a:r>
                <a:endParaRPr/>
              </a:p>
            </p:txBody>
          </p:sp>
        </p:grpSp>
        <p:cxnSp>
          <p:nvCxnSpPr>
            <p:cNvPr id="407" name="Google Shape;407;p21"/>
            <p:cNvCxnSpPr/>
            <p:nvPr/>
          </p:nvCxnSpPr>
          <p:spPr>
            <a:xfrm>
              <a:off x="3385" y="2925"/>
              <a:ext cx="157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8" name="Google Shape;408;p21"/>
            <p:cNvCxnSpPr/>
            <p:nvPr/>
          </p:nvCxnSpPr>
          <p:spPr>
            <a:xfrm>
              <a:off x="3385" y="3117"/>
              <a:ext cx="157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09" name="Google Shape;409;p21"/>
            <p:cNvSpPr/>
            <p:nvPr/>
          </p:nvSpPr>
          <p:spPr>
            <a:xfrm>
              <a:off x="3478" y="3016"/>
              <a:ext cx="337" cy="27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43597"/>
                  </a:moveTo>
                  <a:lnTo>
                    <a:pt x="0" y="119568"/>
                  </a:lnTo>
                  <a:lnTo>
                    <a:pt x="104688" y="119568"/>
                  </a:lnTo>
                  <a:lnTo>
                    <a:pt x="104688" y="38848"/>
                  </a:lnTo>
                  <a:lnTo>
                    <a:pt x="119643" y="0"/>
                  </a:lnTo>
                </a:path>
              </a:pathLst>
            </a:custGeom>
            <a:noFill/>
            <a:ln w="254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21"/>
            <p:cNvSpPr/>
            <p:nvPr/>
          </p:nvSpPr>
          <p:spPr>
            <a:xfrm>
              <a:off x="3492" y="3332"/>
              <a:ext cx="327" cy="2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Reg</a:t>
              </a:r>
              <a:endParaRPr/>
            </a:p>
          </p:txBody>
        </p:sp>
        <p:grpSp>
          <p:nvGrpSpPr>
            <p:cNvPr id="411" name="Google Shape;411;p21"/>
            <p:cNvGrpSpPr/>
            <p:nvPr/>
          </p:nvGrpSpPr>
          <p:grpSpPr>
            <a:xfrm>
              <a:off x="3511" y="3325"/>
              <a:ext cx="296" cy="289"/>
              <a:chOff x="3511" y="3040"/>
              <a:chExt cx="296" cy="289"/>
            </a:xfrm>
          </p:grpSpPr>
          <p:sp>
            <p:nvSpPr>
              <p:cNvPr id="412" name="Google Shape;412;p21"/>
              <p:cNvSpPr/>
              <p:nvPr/>
            </p:nvSpPr>
            <p:spPr>
              <a:xfrm>
                <a:off x="3511" y="3040"/>
                <a:ext cx="149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9194" y="0"/>
                    </a:moveTo>
                    <a:lnTo>
                      <a:pt x="0" y="0"/>
                    </a:lnTo>
                    <a:lnTo>
                      <a:pt x="0" y="119584"/>
                    </a:lnTo>
                    <a:lnTo>
                      <a:pt x="119194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" name="Google Shape;413;p21"/>
              <p:cNvSpPr/>
              <p:nvPr/>
            </p:nvSpPr>
            <p:spPr>
              <a:xfrm>
                <a:off x="3659" y="3040"/>
                <a:ext cx="148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119189" y="0"/>
                    </a:lnTo>
                    <a:lnTo>
                      <a:pt x="119189" y="119584"/>
                    </a:lnTo>
                    <a:lnTo>
                      <a:pt x="0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414" name="Google Shape;414;p21"/>
            <p:cNvCxnSpPr/>
            <p:nvPr/>
          </p:nvCxnSpPr>
          <p:spPr>
            <a:xfrm>
              <a:off x="3396" y="3469"/>
              <a:ext cx="96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15" name="Google Shape;415;p21"/>
            <p:cNvSpPr/>
            <p:nvPr/>
          </p:nvSpPr>
          <p:spPr>
            <a:xfrm>
              <a:off x="3458" y="3373"/>
              <a:ext cx="48" cy="9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8762"/>
                  </a:moveTo>
                  <a:lnTo>
                    <a:pt x="0" y="0"/>
                  </a:lnTo>
                  <a:lnTo>
                    <a:pt x="117500" y="0"/>
                  </a:lnTo>
                  <a:lnTo>
                    <a:pt x="117500" y="0"/>
                  </a:lnTo>
                </a:path>
              </a:pathLst>
            </a:custGeom>
            <a:noFill/>
            <a:ln w="254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6" name="Google Shape;416;p21"/>
          <p:cNvGrpSpPr/>
          <p:nvPr/>
        </p:nvGrpSpPr>
        <p:grpSpPr>
          <a:xfrm>
            <a:off x="7653827" y="5661636"/>
            <a:ext cx="709612" cy="468312"/>
            <a:chOff x="4681" y="3034"/>
            <a:chExt cx="447" cy="295"/>
          </a:xfrm>
        </p:grpSpPr>
        <p:sp>
          <p:nvSpPr>
            <p:cNvPr id="417" name="Google Shape;417;p21" descr="25%"/>
            <p:cNvSpPr/>
            <p:nvPr/>
          </p:nvSpPr>
          <p:spPr>
            <a:xfrm flipH="1">
              <a:off x="4828" y="3034"/>
              <a:ext cx="148" cy="28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189" y="0"/>
                  </a:lnTo>
                  <a:lnTo>
                    <a:pt x="119189" y="119584"/>
                  </a:lnTo>
                  <a:lnTo>
                    <a:pt x="0" y="119584"/>
                  </a:lnTo>
                </a:path>
              </a:pathLst>
            </a:custGeom>
            <a:solidFill>
              <a:srgbClr val="FFFFFF"/>
            </a:solidFill>
            <a:ln w="254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21"/>
            <p:cNvSpPr/>
            <p:nvPr/>
          </p:nvSpPr>
          <p:spPr>
            <a:xfrm>
              <a:off x="4801" y="3042"/>
              <a:ext cx="327" cy="2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Reg</a:t>
              </a:r>
              <a:endParaRPr/>
            </a:p>
          </p:txBody>
        </p:sp>
        <p:grpSp>
          <p:nvGrpSpPr>
            <p:cNvPr id="419" name="Google Shape;419;p21"/>
            <p:cNvGrpSpPr/>
            <p:nvPr/>
          </p:nvGrpSpPr>
          <p:grpSpPr>
            <a:xfrm>
              <a:off x="4828" y="3040"/>
              <a:ext cx="284" cy="289"/>
              <a:chOff x="4828" y="3040"/>
              <a:chExt cx="284" cy="289"/>
            </a:xfrm>
          </p:grpSpPr>
          <p:sp>
            <p:nvSpPr>
              <p:cNvPr id="420" name="Google Shape;420;p21"/>
              <p:cNvSpPr/>
              <p:nvPr/>
            </p:nvSpPr>
            <p:spPr>
              <a:xfrm>
                <a:off x="4828" y="3040"/>
                <a:ext cx="142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9154" y="0"/>
                    </a:moveTo>
                    <a:lnTo>
                      <a:pt x="0" y="0"/>
                    </a:lnTo>
                    <a:lnTo>
                      <a:pt x="0" y="119584"/>
                    </a:lnTo>
                    <a:lnTo>
                      <a:pt x="119154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" name="Google Shape;421;p21"/>
              <p:cNvSpPr/>
              <p:nvPr/>
            </p:nvSpPr>
            <p:spPr>
              <a:xfrm>
                <a:off x="4969" y="3040"/>
                <a:ext cx="143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119160" y="0"/>
                    </a:lnTo>
                    <a:lnTo>
                      <a:pt x="119160" y="119584"/>
                    </a:lnTo>
                    <a:lnTo>
                      <a:pt x="0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422" name="Google Shape;422;p21"/>
            <p:cNvCxnSpPr/>
            <p:nvPr/>
          </p:nvCxnSpPr>
          <p:spPr>
            <a:xfrm>
              <a:off x="4681" y="3184"/>
              <a:ext cx="139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23" name="Google Shape;423;p21"/>
          <p:cNvGrpSpPr/>
          <p:nvPr/>
        </p:nvGrpSpPr>
        <p:grpSpPr>
          <a:xfrm>
            <a:off x="6885477" y="4950436"/>
            <a:ext cx="876300" cy="1255712"/>
            <a:chOff x="4197" y="2586"/>
            <a:chExt cx="552" cy="791"/>
          </a:xfrm>
        </p:grpSpPr>
        <p:sp>
          <p:nvSpPr>
            <p:cNvPr id="424" name="Google Shape;424;p21" descr="25%"/>
            <p:cNvSpPr/>
            <p:nvPr/>
          </p:nvSpPr>
          <p:spPr>
            <a:xfrm flipH="1">
              <a:off x="4401" y="2586"/>
              <a:ext cx="148" cy="28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189" y="0"/>
                  </a:lnTo>
                  <a:lnTo>
                    <a:pt x="119189" y="119584"/>
                  </a:lnTo>
                  <a:lnTo>
                    <a:pt x="0" y="119584"/>
                  </a:lnTo>
                </a:path>
              </a:pathLst>
            </a:custGeom>
            <a:solidFill>
              <a:srgbClr val="FFFFFF"/>
            </a:solidFill>
            <a:ln w="254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21"/>
            <p:cNvSpPr/>
            <p:nvPr/>
          </p:nvSpPr>
          <p:spPr>
            <a:xfrm>
              <a:off x="4374" y="2594"/>
              <a:ext cx="327" cy="2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Reg</a:t>
              </a:r>
              <a:endParaRPr sz="1600" b="1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grpSp>
          <p:nvGrpSpPr>
            <p:cNvPr id="426" name="Google Shape;426;p21"/>
            <p:cNvGrpSpPr/>
            <p:nvPr/>
          </p:nvGrpSpPr>
          <p:grpSpPr>
            <a:xfrm>
              <a:off x="4401" y="2592"/>
              <a:ext cx="284" cy="289"/>
              <a:chOff x="4401" y="2592"/>
              <a:chExt cx="284" cy="289"/>
            </a:xfrm>
          </p:grpSpPr>
          <p:sp>
            <p:nvSpPr>
              <p:cNvPr id="427" name="Google Shape;427;p21"/>
              <p:cNvSpPr/>
              <p:nvPr/>
            </p:nvSpPr>
            <p:spPr>
              <a:xfrm>
                <a:off x="4401" y="2592"/>
                <a:ext cx="142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9154" y="0"/>
                    </a:moveTo>
                    <a:lnTo>
                      <a:pt x="0" y="0"/>
                    </a:lnTo>
                    <a:lnTo>
                      <a:pt x="0" y="119584"/>
                    </a:lnTo>
                    <a:lnTo>
                      <a:pt x="119154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428;p21"/>
              <p:cNvSpPr/>
              <p:nvPr/>
            </p:nvSpPr>
            <p:spPr>
              <a:xfrm>
                <a:off x="4542" y="2592"/>
                <a:ext cx="143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119160" y="0"/>
                    </a:lnTo>
                    <a:lnTo>
                      <a:pt x="119160" y="119584"/>
                    </a:lnTo>
                    <a:lnTo>
                      <a:pt x="0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429" name="Google Shape;429;p21"/>
            <p:cNvCxnSpPr/>
            <p:nvPr/>
          </p:nvCxnSpPr>
          <p:spPr>
            <a:xfrm>
              <a:off x="4254" y="2736"/>
              <a:ext cx="139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30" name="Google Shape;430;p21"/>
            <p:cNvSpPr/>
            <p:nvPr/>
          </p:nvSpPr>
          <p:spPr>
            <a:xfrm>
              <a:off x="4309" y="3042"/>
              <a:ext cx="334" cy="2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  D$</a:t>
              </a:r>
              <a:endParaRPr/>
            </a:p>
          </p:txBody>
        </p:sp>
        <p:grpSp>
          <p:nvGrpSpPr>
            <p:cNvPr id="431" name="Google Shape;431;p21"/>
            <p:cNvGrpSpPr/>
            <p:nvPr/>
          </p:nvGrpSpPr>
          <p:grpSpPr>
            <a:xfrm>
              <a:off x="4360" y="3040"/>
              <a:ext cx="325" cy="289"/>
              <a:chOff x="4360" y="3040"/>
              <a:chExt cx="325" cy="289"/>
            </a:xfrm>
          </p:grpSpPr>
          <p:sp>
            <p:nvSpPr>
              <p:cNvPr id="432" name="Google Shape;432;p21"/>
              <p:cNvSpPr/>
              <p:nvPr/>
            </p:nvSpPr>
            <p:spPr>
              <a:xfrm>
                <a:off x="4360" y="3040"/>
                <a:ext cx="162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9259" y="0"/>
                    </a:moveTo>
                    <a:lnTo>
                      <a:pt x="0" y="0"/>
                    </a:lnTo>
                    <a:lnTo>
                      <a:pt x="0" y="119584"/>
                    </a:lnTo>
                    <a:lnTo>
                      <a:pt x="119259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21"/>
              <p:cNvSpPr/>
              <p:nvPr/>
            </p:nvSpPr>
            <p:spPr>
              <a:xfrm>
                <a:off x="4521" y="3040"/>
                <a:ext cx="164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119268" y="0"/>
                    </a:lnTo>
                    <a:lnTo>
                      <a:pt x="119268" y="119584"/>
                    </a:lnTo>
                    <a:lnTo>
                      <a:pt x="0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434" name="Google Shape;434;p21"/>
            <p:cNvCxnSpPr/>
            <p:nvPr/>
          </p:nvCxnSpPr>
          <p:spPr>
            <a:xfrm>
              <a:off x="4197" y="3184"/>
              <a:ext cx="155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35" name="Google Shape;435;p21"/>
            <p:cNvSpPr/>
            <p:nvPr/>
          </p:nvSpPr>
          <p:spPr>
            <a:xfrm>
              <a:off x="4318" y="3184"/>
              <a:ext cx="431" cy="19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19378"/>
                  </a:lnTo>
                  <a:lnTo>
                    <a:pt x="108863" y="119378"/>
                  </a:lnTo>
                  <a:lnTo>
                    <a:pt x="108863" y="39792"/>
                  </a:lnTo>
                  <a:lnTo>
                    <a:pt x="119721" y="0"/>
                  </a:lnTo>
                </a:path>
              </a:pathLst>
            </a:custGeom>
            <a:noFill/>
            <a:ln w="254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6" name="Google Shape;436;p21"/>
          <p:cNvGrpSpPr/>
          <p:nvPr/>
        </p:nvGrpSpPr>
        <p:grpSpPr>
          <a:xfrm>
            <a:off x="6207614" y="4248761"/>
            <a:ext cx="876300" cy="2084387"/>
            <a:chOff x="3770" y="2144"/>
            <a:chExt cx="552" cy="1313"/>
          </a:xfrm>
        </p:grpSpPr>
        <p:sp>
          <p:nvSpPr>
            <p:cNvPr id="437" name="Google Shape;437;p21"/>
            <p:cNvSpPr/>
            <p:nvPr/>
          </p:nvSpPr>
          <p:spPr>
            <a:xfrm>
              <a:off x="3947" y="2146"/>
              <a:ext cx="327" cy="2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Reg</a:t>
              </a:r>
              <a:endParaRPr sz="1600" b="1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grpSp>
          <p:nvGrpSpPr>
            <p:cNvPr id="438" name="Google Shape;438;p21"/>
            <p:cNvGrpSpPr/>
            <p:nvPr/>
          </p:nvGrpSpPr>
          <p:grpSpPr>
            <a:xfrm>
              <a:off x="3974" y="2144"/>
              <a:ext cx="284" cy="289"/>
              <a:chOff x="3974" y="2144"/>
              <a:chExt cx="284" cy="289"/>
            </a:xfrm>
          </p:grpSpPr>
          <p:sp>
            <p:nvSpPr>
              <p:cNvPr id="439" name="Google Shape;439;p21"/>
              <p:cNvSpPr/>
              <p:nvPr/>
            </p:nvSpPr>
            <p:spPr>
              <a:xfrm>
                <a:off x="3974" y="2144"/>
                <a:ext cx="142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9154" y="0"/>
                    </a:moveTo>
                    <a:lnTo>
                      <a:pt x="0" y="0"/>
                    </a:lnTo>
                    <a:lnTo>
                      <a:pt x="0" y="119584"/>
                    </a:lnTo>
                    <a:lnTo>
                      <a:pt x="119154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21"/>
              <p:cNvSpPr/>
              <p:nvPr/>
            </p:nvSpPr>
            <p:spPr>
              <a:xfrm>
                <a:off x="4115" y="2144"/>
                <a:ext cx="143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119160" y="0"/>
                    </a:lnTo>
                    <a:lnTo>
                      <a:pt x="119160" y="119584"/>
                    </a:lnTo>
                    <a:lnTo>
                      <a:pt x="0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441" name="Google Shape;441;p21"/>
            <p:cNvCxnSpPr/>
            <p:nvPr/>
          </p:nvCxnSpPr>
          <p:spPr>
            <a:xfrm>
              <a:off x="3827" y="2288"/>
              <a:ext cx="139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42" name="Google Shape;442;p21"/>
            <p:cNvSpPr/>
            <p:nvPr/>
          </p:nvSpPr>
          <p:spPr>
            <a:xfrm>
              <a:off x="3882" y="2594"/>
              <a:ext cx="334" cy="2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  D$</a:t>
              </a:r>
              <a:endParaRPr/>
            </a:p>
          </p:txBody>
        </p:sp>
        <p:grpSp>
          <p:nvGrpSpPr>
            <p:cNvPr id="443" name="Google Shape;443;p21"/>
            <p:cNvGrpSpPr/>
            <p:nvPr/>
          </p:nvGrpSpPr>
          <p:grpSpPr>
            <a:xfrm>
              <a:off x="3933" y="2592"/>
              <a:ext cx="325" cy="289"/>
              <a:chOff x="3933" y="2592"/>
              <a:chExt cx="325" cy="289"/>
            </a:xfrm>
          </p:grpSpPr>
          <p:sp>
            <p:nvSpPr>
              <p:cNvPr id="444" name="Google Shape;444;p21"/>
              <p:cNvSpPr/>
              <p:nvPr/>
            </p:nvSpPr>
            <p:spPr>
              <a:xfrm>
                <a:off x="3933" y="2592"/>
                <a:ext cx="162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9259" y="0"/>
                    </a:moveTo>
                    <a:lnTo>
                      <a:pt x="0" y="0"/>
                    </a:lnTo>
                    <a:lnTo>
                      <a:pt x="0" y="119584"/>
                    </a:lnTo>
                    <a:lnTo>
                      <a:pt x="119259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21"/>
              <p:cNvSpPr/>
              <p:nvPr/>
            </p:nvSpPr>
            <p:spPr>
              <a:xfrm>
                <a:off x="4094" y="2592"/>
                <a:ext cx="164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119268" y="0"/>
                    </a:lnTo>
                    <a:lnTo>
                      <a:pt x="119268" y="119584"/>
                    </a:lnTo>
                    <a:lnTo>
                      <a:pt x="0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446" name="Google Shape;446;p21"/>
            <p:cNvCxnSpPr/>
            <p:nvPr/>
          </p:nvCxnSpPr>
          <p:spPr>
            <a:xfrm>
              <a:off x="3770" y="2736"/>
              <a:ext cx="155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47" name="Google Shape;447;p21"/>
            <p:cNvSpPr/>
            <p:nvPr/>
          </p:nvSpPr>
          <p:spPr>
            <a:xfrm>
              <a:off x="3891" y="2736"/>
              <a:ext cx="431" cy="19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19378"/>
                  </a:lnTo>
                  <a:lnTo>
                    <a:pt x="108863" y="119378"/>
                  </a:lnTo>
                  <a:lnTo>
                    <a:pt x="108863" y="39792"/>
                  </a:lnTo>
                  <a:lnTo>
                    <a:pt x="119721" y="0"/>
                  </a:lnTo>
                </a:path>
              </a:pathLst>
            </a:custGeom>
            <a:noFill/>
            <a:ln w="254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8" name="Google Shape;448;p21"/>
            <p:cNvGrpSpPr/>
            <p:nvPr/>
          </p:nvGrpSpPr>
          <p:grpSpPr>
            <a:xfrm>
              <a:off x="3963" y="2944"/>
              <a:ext cx="227" cy="481"/>
              <a:chOff x="3963" y="2944"/>
              <a:chExt cx="227" cy="481"/>
            </a:xfrm>
          </p:grpSpPr>
          <p:sp>
            <p:nvSpPr>
              <p:cNvPr id="449" name="Google Shape;449;p21"/>
              <p:cNvSpPr/>
              <p:nvPr/>
            </p:nvSpPr>
            <p:spPr>
              <a:xfrm>
                <a:off x="3977" y="2944"/>
                <a:ext cx="213" cy="481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79833"/>
                    </a:moveTo>
                    <a:lnTo>
                      <a:pt x="40000" y="59875"/>
                    </a:lnTo>
                    <a:lnTo>
                      <a:pt x="0" y="39916"/>
                    </a:lnTo>
                    <a:lnTo>
                      <a:pt x="0" y="0"/>
                    </a:lnTo>
                    <a:lnTo>
                      <a:pt x="119436" y="39916"/>
                    </a:lnTo>
                    <a:lnTo>
                      <a:pt x="119436" y="79833"/>
                    </a:lnTo>
                    <a:lnTo>
                      <a:pt x="0" y="119750"/>
                    </a:lnTo>
                    <a:lnTo>
                      <a:pt x="0" y="79833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21"/>
              <p:cNvSpPr/>
              <p:nvPr/>
            </p:nvSpPr>
            <p:spPr>
              <a:xfrm rot="5400000">
                <a:off x="3876" y="3065"/>
                <a:ext cx="384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ALU</a:t>
                </a:r>
                <a:endParaRPr/>
              </a:p>
            </p:txBody>
          </p:sp>
        </p:grpSp>
        <p:cxnSp>
          <p:nvCxnSpPr>
            <p:cNvPr id="451" name="Google Shape;451;p21"/>
            <p:cNvCxnSpPr/>
            <p:nvPr/>
          </p:nvCxnSpPr>
          <p:spPr>
            <a:xfrm>
              <a:off x="3812" y="3088"/>
              <a:ext cx="157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52" name="Google Shape;452;p21"/>
            <p:cNvCxnSpPr/>
            <p:nvPr/>
          </p:nvCxnSpPr>
          <p:spPr>
            <a:xfrm>
              <a:off x="3812" y="3280"/>
              <a:ext cx="157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53" name="Google Shape;453;p21"/>
            <p:cNvSpPr/>
            <p:nvPr/>
          </p:nvSpPr>
          <p:spPr>
            <a:xfrm>
              <a:off x="3905" y="3179"/>
              <a:ext cx="337" cy="27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43597"/>
                  </a:moveTo>
                  <a:lnTo>
                    <a:pt x="0" y="119568"/>
                  </a:lnTo>
                  <a:lnTo>
                    <a:pt x="104688" y="119568"/>
                  </a:lnTo>
                  <a:lnTo>
                    <a:pt x="104688" y="38848"/>
                  </a:lnTo>
                  <a:lnTo>
                    <a:pt x="119643" y="0"/>
                  </a:lnTo>
                </a:path>
              </a:pathLst>
            </a:custGeom>
            <a:noFill/>
            <a:ln w="254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4" name="Google Shape;454;p21"/>
          <p:cNvSpPr/>
          <p:nvPr/>
        </p:nvSpPr>
        <p:spPr>
          <a:xfrm>
            <a:off x="457200" y="1371600"/>
            <a:ext cx="8229600" cy="520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RegFile: right half is read, left half is write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55" name="Google Shape;455;p21"/>
          <p:cNvGrpSpPr/>
          <p:nvPr/>
        </p:nvGrpSpPr>
        <p:grpSpPr>
          <a:xfrm>
            <a:off x="2902439" y="2824773"/>
            <a:ext cx="673100" cy="1146175"/>
            <a:chOff x="1688" y="1247"/>
            <a:chExt cx="424" cy="722"/>
          </a:xfrm>
        </p:grpSpPr>
        <p:sp>
          <p:nvSpPr>
            <p:cNvPr id="456" name="Google Shape;456;p21" descr="25%"/>
            <p:cNvSpPr/>
            <p:nvPr/>
          </p:nvSpPr>
          <p:spPr>
            <a:xfrm>
              <a:off x="1939" y="1247"/>
              <a:ext cx="148" cy="28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189" y="0"/>
                  </a:lnTo>
                  <a:lnTo>
                    <a:pt x="119189" y="119584"/>
                  </a:lnTo>
                  <a:lnTo>
                    <a:pt x="0" y="119584"/>
                  </a:lnTo>
                </a:path>
              </a:pathLst>
            </a:custGeom>
            <a:solidFill>
              <a:srgbClr val="FFFFFF"/>
            </a:solidFill>
            <a:ln w="254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21"/>
            <p:cNvSpPr/>
            <p:nvPr/>
          </p:nvSpPr>
          <p:spPr>
            <a:xfrm>
              <a:off x="1784" y="1255"/>
              <a:ext cx="327" cy="2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Reg</a:t>
              </a:r>
              <a:endParaRPr/>
            </a:p>
          </p:txBody>
        </p:sp>
        <p:sp>
          <p:nvSpPr>
            <p:cNvPr id="458" name="Google Shape;458;p21"/>
            <p:cNvSpPr/>
            <p:nvPr/>
          </p:nvSpPr>
          <p:spPr>
            <a:xfrm>
              <a:off x="1751" y="1698"/>
              <a:ext cx="292" cy="2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  I$</a:t>
              </a:r>
              <a:endParaRPr/>
            </a:p>
          </p:txBody>
        </p:sp>
        <p:grpSp>
          <p:nvGrpSpPr>
            <p:cNvPr id="459" name="Google Shape;459;p21"/>
            <p:cNvGrpSpPr/>
            <p:nvPr/>
          </p:nvGrpSpPr>
          <p:grpSpPr>
            <a:xfrm>
              <a:off x="1803" y="1248"/>
              <a:ext cx="296" cy="289"/>
              <a:chOff x="1803" y="1248"/>
              <a:chExt cx="296" cy="289"/>
            </a:xfrm>
          </p:grpSpPr>
          <p:sp>
            <p:nvSpPr>
              <p:cNvPr id="460" name="Google Shape;460;p21"/>
              <p:cNvSpPr/>
              <p:nvPr/>
            </p:nvSpPr>
            <p:spPr>
              <a:xfrm>
                <a:off x="1803" y="1248"/>
                <a:ext cx="149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9194" y="0"/>
                    </a:moveTo>
                    <a:lnTo>
                      <a:pt x="0" y="0"/>
                    </a:lnTo>
                    <a:lnTo>
                      <a:pt x="0" y="119584"/>
                    </a:lnTo>
                    <a:lnTo>
                      <a:pt x="119194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21"/>
              <p:cNvSpPr/>
              <p:nvPr/>
            </p:nvSpPr>
            <p:spPr>
              <a:xfrm>
                <a:off x="1951" y="1248"/>
                <a:ext cx="148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119189" y="0"/>
                    </a:lnTo>
                    <a:lnTo>
                      <a:pt x="119189" y="119584"/>
                    </a:lnTo>
                    <a:lnTo>
                      <a:pt x="0" y="119584"/>
                    </a:lnTo>
                  </a:path>
                </a:pathLst>
              </a:custGeom>
              <a:noFill/>
              <a:ln w="254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462" name="Google Shape;462;p21"/>
            <p:cNvCxnSpPr/>
            <p:nvPr/>
          </p:nvCxnSpPr>
          <p:spPr>
            <a:xfrm>
              <a:off x="1688" y="1392"/>
              <a:ext cx="96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3" name="Google Shape;463;p21"/>
            <p:cNvSpPr/>
            <p:nvPr/>
          </p:nvSpPr>
          <p:spPr>
            <a:xfrm>
              <a:off x="1750" y="1296"/>
              <a:ext cx="48" cy="9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8762"/>
                  </a:moveTo>
                  <a:lnTo>
                    <a:pt x="0" y="0"/>
                  </a:lnTo>
                  <a:lnTo>
                    <a:pt x="117500" y="0"/>
                  </a:lnTo>
                  <a:lnTo>
                    <a:pt x="117500" y="0"/>
                  </a:lnTo>
                </a:path>
              </a:pathLst>
            </a:custGeom>
            <a:noFill/>
            <a:ln w="254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64" name="Google Shape;464;p21"/>
            <p:cNvGrpSpPr/>
            <p:nvPr/>
          </p:nvGrpSpPr>
          <p:grpSpPr>
            <a:xfrm>
              <a:off x="1753" y="1680"/>
              <a:ext cx="359" cy="289"/>
              <a:chOff x="1324" y="1248"/>
              <a:chExt cx="359" cy="289"/>
            </a:xfrm>
          </p:grpSpPr>
          <p:sp>
            <p:nvSpPr>
              <p:cNvPr id="465" name="Google Shape;465;p21"/>
              <p:cNvSpPr/>
              <p:nvPr/>
            </p:nvSpPr>
            <p:spPr>
              <a:xfrm>
                <a:off x="1324" y="1250"/>
                <a:ext cx="146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 </a:t>
                </a:r>
                <a:endParaRPr/>
              </a:p>
            </p:txBody>
          </p:sp>
          <p:grpSp>
            <p:nvGrpSpPr>
              <p:cNvPr id="466" name="Google Shape;466;p21"/>
              <p:cNvGrpSpPr/>
              <p:nvPr/>
            </p:nvGrpSpPr>
            <p:grpSpPr>
              <a:xfrm>
                <a:off x="1343" y="1248"/>
                <a:ext cx="340" cy="289"/>
                <a:chOff x="1343" y="1248"/>
                <a:chExt cx="340" cy="289"/>
              </a:xfrm>
            </p:grpSpPr>
            <p:sp>
              <p:nvSpPr>
                <p:cNvPr id="467" name="Google Shape;467;p21"/>
                <p:cNvSpPr/>
                <p:nvPr/>
              </p:nvSpPr>
              <p:spPr>
                <a:xfrm>
                  <a:off x="1343" y="1248"/>
                  <a:ext cx="170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119294" y="0"/>
                      </a:moveTo>
                      <a:lnTo>
                        <a:pt x="0" y="0"/>
                      </a:lnTo>
                      <a:lnTo>
                        <a:pt x="0" y="119584"/>
                      </a:lnTo>
                      <a:lnTo>
                        <a:pt x="119294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8" name="Google Shape;468;p21"/>
                <p:cNvSpPr/>
                <p:nvPr/>
              </p:nvSpPr>
              <p:spPr>
                <a:xfrm>
                  <a:off x="1512" y="1248"/>
                  <a:ext cx="171" cy="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00" h="120000" extrusionOk="0">
                      <a:moveTo>
                        <a:pt x="0" y="0"/>
                      </a:moveTo>
                      <a:lnTo>
                        <a:pt x="119298" y="0"/>
                      </a:lnTo>
                      <a:lnTo>
                        <a:pt x="119298" y="119584"/>
                      </a:lnTo>
                      <a:lnTo>
                        <a:pt x="0" y="119584"/>
                      </a:lnTo>
                    </a:path>
                  </a:pathLst>
                </a:custGeom>
                <a:noFill/>
                <a:ln w="254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469" name="Google Shape;469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Graphical Pipeline Representation</a:t>
            </a:r>
            <a:endParaRPr sz="44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7/1</a:t>
            </a:r>
            <a:r>
              <a:rPr lang="en-US"/>
              <a:t>2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13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2"/>
          <p:cNvSpPr txBox="1"/>
          <p:nvPr/>
        </p:nvSpPr>
        <p:spPr>
          <a:xfrm>
            <a:off x="685800" y="482599"/>
            <a:ext cx="7315200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Question: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of the following signals (buses or control signals) for MIPS-lite does NOT need to be passed into the EX pipeline stage?</a:t>
            </a:r>
            <a:endParaRPr/>
          </a:p>
        </p:txBody>
      </p:sp>
      <p:grpSp>
        <p:nvGrpSpPr>
          <p:cNvPr id="480" name="Google Shape;480;p22"/>
          <p:cNvGrpSpPr/>
          <p:nvPr/>
        </p:nvGrpSpPr>
        <p:grpSpPr>
          <a:xfrm>
            <a:off x="914400" y="2560325"/>
            <a:ext cx="2475411" cy="2718312"/>
            <a:chOff x="914400" y="3566165"/>
            <a:chExt cx="2475411" cy="2718312"/>
          </a:xfrm>
        </p:grpSpPr>
        <p:grpSp>
          <p:nvGrpSpPr>
            <p:cNvPr id="481" name="Google Shape;481;p22"/>
            <p:cNvGrpSpPr/>
            <p:nvPr/>
          </p:nvGrpSpPr>
          <p:grpSpPr>
            <a:xfrm>
              <a:off x="914400" y="3566165"/>
              <a:ext cx="2475410" cy="521209"/>
              <a:chOff x="869213" y="1743728"/>
              <a:chExt cx="2475332" cy="390913"/>
            </a:xfrm>
          </p:grpSpPr>
          <p:sp>
            <p:nvSpPr>
              <p:cNvPr id="482" name="Google Shape;482;p22"/>
              <p:cNvSpPr txBox="1"/>
              <p:nvPr/>
            </p:nvSpPr>
            <p:spPr>
              <a:xfrm>
                <a:off x="1515803" y="1743728"/>
                <a:ext cx="1828742" cy="3909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 b="1">
                    <a:solidFill>
                      <a:srgbClr val="FF8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Beq</a:t>
                </a:r>
                <a:endParaRPr sz="2800" b="1">
                  <a:solidFill>
                    <a:srgbClr val="FF8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  <p:sp>
            <p:nvSpPr>
              <p:cNvPr id="483" name="Google Shape;483;p22"/>
              <p:cNvSpPr/>
              <p:nvPr/>
            </p:nvSpPr>
            <p:spPr>
              <a:xfrm>
                <a:off x="869213" y="1768516"/>
                <a:ext cx="566910" cy="3462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(A)</a:t>
                </a:r>
                <a:endParaRPr/>
              </a:p>
            </p:txBody>
          </p:sp>
        </p:grpSp>
        <p:grpSp>
          <p:nvGrpSpPr>
            <p:cNvPr id="484" name="Google Shape;484;p22"/>
            <p:cNvGrpSpPr/>
            <p:nvPr/>
          </p:nvGrpSpPr>
          <p:grpSpPr>
            <a:xfrm>
              <a:off x="914400" y="4297680"/>
              <a:ext cx="2475411" cy="523220"/>
              <a:chOff x="868998" y="3240088"/>
              <a:chExt cx="2475411" cy="523220"/>
            </a:xfrm>
          </p:grpSpPr>
          <p:sp>
            <p:nvSpPr>
              <p:cNvPr id="485" name="Google Shape;485;p22"/>
              <p:cNvSpPr txBox="1"/>
              <p:nvPr/>
            </p:nvSpPr>
            <p:spPr>
              <a:xfrm>
                <a:off x="1515609" y="3240088"/>
                <a:ext cx="1828800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 b="1">
                    <a:solidFill>
                      <a:srgbClr val="408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MemWr</a:t>
                </a:r>
                <a:endParaRPr sz="2800" b="1">
                  <a:solidFill>
                    <a:srgbClr val="408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  <p:sp>
            <p:nvSpPr>
              <p:cNvPr id="486" name="Google Shape;486;p22"/>
              <p:cNvSpPr/>
              <p:nvPr/>
            </p:nvSpPr>
            <p:spPr>
              <a:xfrm>
                <a:off x="868998" y="3262122"/>
                <a:ext cx="566928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(B)</a:t>
                </a:r>
                <a:endParaRPr/>
              </a:p>
            </p:txBody>
          </p:sp>
        </p:grpSp>
        <p:grpSp>
          <p:nvGrpSpPr>
            <p:cNvPr id="487" name="Google Shape;487;p22"/>
            <p:cNvGrpSpPr/>
            <p:nvPr/>
          </p:nvGrpSpPr>
          <p:grpSpPr>
            <a:xfrm>
              <a:off x="914400" y="5029200"/>
              <a:ext cx="2475411" cy="523220"/>
              <a:chOff x="868998" y="4154488"/>
              <a:chExt cx="2475411" cy="523220"/>
            </a:xfrm>
          </p:grpSpPr>
          <p:sp>
            <p:nvSpPr>
              <p:cNvPr id="488" name="Google Shape;488;p22"/>
              <p:cNvSpPr txBox="1"/>
              <p:nvPr/>
            </p:nvSpPr>
            <p:spPr>
              <a:xfrm>
                <a:off x="1515609" y="4154488"/>
                <a:ext cx="1828800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 b="1">
                    <a:solidFill>
                      <a:srgbClr val="FF66A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RegWr</a:t>
                </a:r>
                <a:endParaRPr sz="2800" b="1">
                  <a:solidFill>
                    <a:srgbClr val="FF66A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  <p:sp>
            <p:nvSpPr>
              <p:cNvPr id="489" name="Google Shape;489;p22"/>
              <p:cNvSpPr/>
              <p:nvPr/>
            </p:nvSpPr>
            <p:spPr>
              <a:xfrm>
                <a:off x="868998" y="4187539"/>
                <a:ext cx="566928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(C)</a:t>
                </a:r>
                <a:endParaRPr/>
              </a:p>
            </p:txBody>
          </p:sp>
        </p:grpSp>
        <p:grpSp>
          <p:nvGrpSpPr>
            <p:cNvPr id="490" name="Google Shape;490;p22"/>
            <p:cNvGrpSpPr/>
            <p:nvPr/>
          </p:nvGrpSpPr>
          <p:grpSpPr>
            <a:xfrm>
              <a:off x="914400" y="5761257"/>
              <a:ext cx="2475411" cy="523220"/>
              <a:chOff x="856298" y="5068888"/>
              <a:chExt cx="2475411" cy="523220"/>
            </a:xfrm>
          </p:grpSpPr>
          <p:sp>
            <p:nvSpPr>
              <p:cNvPr id="491" name="Google Shape;491;p22"/>
              <p:cNvSpPr txBox="1"/>
              <p:nvPr/>
            </p:nvSpPr>
            <p:spPr>
              <a:xfrm>
                <a:off x="1502909" y="5068888"/>
                <a:ext cx="1828800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 b="1">
                    <a:solidFill>
                      <a:srgbClr val="FFE86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imm16</a:t>
                </a:r>
                <a:endParaRPr sz="2800" b="1">
                  <a:solidFill>
                    <a:srgbClr val="FFE86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  <p:sp>
            <p:nvSpPr>
              <p:cNvPr id="492" name="Google Shape;492;p22"/>
              <p:cNvSpPr/>
              <p:nvPr/>
            </p:nvSpPr>
            <p:spPr>
              <a:xfrm>
                <a:off x="856298" y="5090385"/>
                <a:ext cx="566928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(D)</a:t>
                </a:r>
                <a:endParaRPr/>
              </a:p>
            </p:txBody>
          </p:sp>
        </p:grpSp>
      </p:grpSp>
      <p:grpSp>
        <p:nvGrpSpPr>
          <p:cNvPr id="493" name="Google Shape;493;p22"/>
          <p:cNvGrpSpPr/>
          <p:nvPr/>
        </p:nvGrpSpPr>
        <p:grpSpPr>
          <a:xfrm>
            <a:off x="4114800" y="3017520"/>
            <a:ext cx="4171950" cy="1658938"/>
            <a:chOff x="1357" y="2946"/>
            <a:chExt cx="2628" cy="1045"/>
          </a:xfrm>
        </p:grpSpPr>
        <p:sp>
          <p:nvSpPr>
            <p:cNvPr id="494" name="Google Shape;494;p22"/>
            <p:cNvSpPr/>
            <p:nvPr/>
          </p:nvSpPr>
          <p:spPr>
            <a:xfrm>
              <a:off x="2986" y="3520"/>
              <a:ext cx="209" cy="28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294" y="0"/>
                  </a:moveTo>
                  <a:lnTo>
                    <a:pt x="0" y="0"/>
                  </a:lnTo>
                  <a:lnTo>
                    <a:pt x="0" y="119584"/>
                  </a:lnTo>
                  <a:lnTo>
                    <a:pt x="119294" y="119584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22"/>
            <p:cNvSpPr/>
            <p:nvPr/>
          </p:nvSpPr>
          <p:spPr>
            <a:xfrm>
              <a:off x="3193" y="3520"/>
              <a:ext cx="210" cy="28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298" y="0"/>
                  </a:lnTo>
                  <a:lnTo>
                    <a:pt x="119298" y="119584"/>
                  </a:lnTo>
                  <a:lnTo>
                    <a:pt x="0" y="119584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96" name="Google Shape;496;p22"/>
            <p:cNvGrpSpPr/>
            <p:nvPr/>
          </p:nvGrpSpPr>
          <p:grpSpPr>
            <a:xfrm>
              <a:off x="1357" y="2946"/>
              <a:ext cx="2628" cy="289"/>
              <a:chOff x="1396" y="1662"/>
              <a:chExt cx="2628" cy="289"/>
            </a:xfrm>
          </p:grpSpPr>
          <p:sp>
            <p:nvSpPr>
              <p:cNvPr id="497" name="Google Shape;497;p22"/>
              <p:cNvSpPr/>
              <p:nvPr/>
            </p:nvSpPr>
            <p:spPr>
              <a:xfrm>
                <a:off x="1400" y="1688"/>
                <a:ext cx="512" cy="224"/>
              </a:xfrm>
              <a:prstGeom prst="rect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8" name="Google Shape;498;p22"/>
              <p:cNvSpPr/>
              <p:nvPr/>
            </p:nvSpPr>
            <p:spPr>
              <a:xfrm>
                <a:off x="1396" y="1662"/>
                <a:ext cx="256" cy="2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IF</a:t>
                </a:r>
                <a:endParaRPr sz="2400" b="1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9" name="Google Shape;499;p22"/>
              <p:cNvSpPr/>
              <p:nvPr/>
            </p:nvSpPr>
            <p:spPr>
              <a:xfrm>
                <a:off x="1928" y="1688"/>
                <a:ext cx="512" cy="224"/>
              </a:xfrm>
              <a:prstGeom prst="rect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0" name="Google Shape;500;p22"/>
              <p:cNvSpPr/>
              <p:nvPr/>
            </p:nvSpPr>
            <p:spPr>
              <a:xfrm>
                <a:off x="2456" y="1688"/>
                <a:ext cx="512" cy="224"/>
              </a:xfrm>
              <a:prstGeom prst="rect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1" name="Google Shape;501;p22"/>
              <p:cNvSpPr/>
              <p:nvPr/>
            </p:nvSpPr>
            <p:spPr>
              <a:xfrm>
                <a:off x="2984" y="1688"/>
                <a:ext cx="512" cy="224"/>
              </a:xfrm>
              <a:prstGeom prst="rect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22"/>
              <p:cNvSpPr/>
              <p:nvPr/>
            </p:nvSpPr>
            <p:spPr>
              <a:xfrm>
                <a:off x="3512" y="1688"/>
                <a:ext cx="512" cy="224"/>
              </a:xfrm>
              <a:prstGeom prst="rect">
                <a:avLst/>
              </a:prstGeom>
              <a:noFill/>
              <a:ln w="2540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22"/>
              <p:cNvSpPr/>
              <p:nvPr/>
            </p:nvSpPr>
            <p:spPr>
              <a:xfrm>
                <a:off x="1907" y="1662"/>
                <a:ext cx="289" cy="2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ID</a:t>
                </a:r>
                <a:endParaRPr sz="2400" b="1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22"/>
              <p:cNvSpPr/>
              <p:nvPr/>
            </p:nvSpPr>
            <p:spPr>
              <a:xfrm>
                <a:off x="2435" y="1662"/>
                <a:ext cx="317" cy="2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EX</a:t>
                </a:r>
                <a:endParaRPr sz="2400" b="1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22"/>
              <p:cNvSpPr/>
              <p:nvPr/>
            </p:nvSpPr>
            <p:spPr>
              <a:xfrm>
                <a:off x="2963" y="1662"/>
                <a:ext cx="540" cy="2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Mem</a:t>
                </a:r>
                <a:endParaRPr sz="2400" b="1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22"/>
              <p:cNvSpPr/>
              <p:nvPr/>
            </p:nvSpPr>
            <p:spPr>
              <a:xfrm>
                <a:off x="3539" y="1662"/>
                <a:ext cx="399" cy="2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WB</a:t>
                </a:r>
                <a:endParaRPr/>
              </a:p>
            </p:txBody>
          </p:sp>
        </p:grpSp>
        <p:sp>
          <p:nvSpPr>
            <p:cNvPr id="507" name="Google Shape;507;p22"/>
            <p:cNvSpPr/>
            <p:nvPr/>
          </p:nvSpPr>
          <p:spPr>
            <a:xfrm>
              <a:off x="2551" y="3472"/>
              <a:ext cx="261" cy="48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9833"/>
                  </a:moveTo>
                  <a:lnTo>
                    <a:pt x="40000" y="59875"/>
                  </a:lnTo>
                  <a:lnTo>
                    <a:pt x="0" y="39916"/>
                  </a:lnTo>
                  <a:lnTo>
                    <a:pt x="0" y="0"/>
                  </a:lnTo>
                  <a:lnTo>
                    <a:pt x="119436" y="39916"/>
                  </a:lnTo>
                  <a:lnTo>
                    <a:pt x="119436" y="79833"/>
                  </a:lnTo>
                  <a:lnTo>
                    <a:pt x="0" y="119750"/>
                  </a:lnTo>
                  <a:lnTo>
                    <a:pt x="0" y="79833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22"/>
            <p:cNvSpPr/>
            <p:nvPr/>
          </p:nvSpPr>
          <p:spPr>
            <a:xfrm rot="5400000">
              <a:off x="2491" y="3593"/>
              <a:ext cx="384" cy="2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ALU</a:t>
              </a:r>
              <a:endParaRPr sz="1600" b="1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509" name="Google Shape;509;p22"/>
            <p:cNvSpPr/>
            <p:nvPr/>
          </p:nvSpPr>
          <p:spPr>
            <a:xfrm>
              <a:off x="1392" y="3570"/>
              <a:ext cx="292" cy="2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  I$</a:t>
              </a:r>
              <a:endParaRPr/>
            </a:p>
          </p:txBody>
        </p:sp>
        <p:grpSp>
          <p:nvGrpSpPr>
            <p:cNvPr id="510" name="Google Shape;510;p22"/>
            <p:cNvGrpSpPr/>
            <p:nvPr/>
          </p:nvGrpSpPr>
          <p:grpSpPr>
            <a:xfrm>
              <a:off x="1419" y="3568"/>
              <a:ext cx="418" cy="289"/>
              <a:chOff x="1343" y="1248"/>
              <a:chExt cx="340" cy="289"/>
            </a:xfrm>
          </p:grpSpPr>
          <p:sp>
            <p:nvSpPr>
              <p:cNvPr id="511" name="Google Shape;511;p22"/>
              <p:cNvSpPr/>
              <p:nvPr/>
            </p:nvSpPr>
            <p:spPr>
              <a:xfrm>
                <a:off x="1343" y="1248"/>
                <a:ext cx="170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9294" y="0"/>
                    </a:moveTo>
                    <a:lnTo>
                      <a:pt x="0" y="0"/>
                    </a:lnTo>
                    <a:lnTo>
                      <a:pt x="0" y="119584"/>
                    </a:lnTo>
                    <a:lnTo>
                      <a:pt x="119294" y="119584"/>
                    </a:lnTo>
                  </a:path>
                </a:pathLst>
              </a:custGeom>
              <a:noFill/>
              <a:ln w="2540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22"/>
              <p:cNvSpPr/>
              <p:nvPr/>
            </p:nvSpPr>
            <p:spPr>
              <a:xfrm>
                <a:off x="1512" y="1248"/>
                <a:ext cx="171" cy="28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119298" y="0"/>
                    </a:lnTo>
                    <a:lnTo>
                      <a:pt x="119298" y="119584"/>
                    </a:lnTo>
                    <a:lnTo>
                      <a:pt x="0" y="119584"/>
                    </a:lnTo>
                  </a:path>
                </a:pathLst>
              </a:custGeom>
              <a:noFill/>
              <a:ln w="2540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13" name="Google Shape;513;p22"/>
            <p:cNvSpPr/>
            <p:nvPr/>
          </p:nvSpPr>
          <p:spPr>
            <a:xfrm>
              <a:off x="1956" y="3575"/>
              <a:ext cx="327" cy="2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Reg</a:t>
              </a:r>
              <a:endParaRPr sz="1600" b="1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514" name="Google Shape;514;p22"/>
            <p:cNvSpPr/>
            <p:nvPr/>
          </p:nvSpPr>
          <p:spPr>
            <a:xfrm>
              <a:off x="1979" y="3568"/>
              <a:ext cx="183" cy="28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194" y="0"/>
                  </a:moveTo>
                  <a:lnTo>
                    <a:pt x="0" y="0"/>
                  </a:lnTo>
                  <a:lnTo>
                    <a:pt x="0" y="119584"/>
                  </a:lnTo>
                  <a:lnTo>
                    <a:pt x="119194" y="119584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22"/>
            <p:cNvSpPr/>
            <p:nvPr/>
          </p:nvSpPr>
          <p:spPr>
            <a:xfrm>
              <a:off x="2161" y="3568"/>
              <a:ext cx="181" cy="28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189" y="0"/>
                  </a:lnTo>
                  <a:lnTo>
                    <a:pt x="119189" y="119584"/>
                  </a:lnTo>
                  <a:lnTo>
                    <a:pt x="0" y="119584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16" name="Google Shape;516;p22"/>
            <p:cNvCxnSpPr/>
            <p:nvPr/>
          </p:nvCxnSpPr>
          <p:spPr>
            <a:xfrm>
              <a:off x="1838" y="3712"/>
              <a:ext cx="118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17" name="Google Shape;517;p22"/>
            <p:cNvSpPr/>
            <p:nvPr/>
          </p:nvSpPr>
          <p:spPr>
            <a:xfrm>
              <a:off x="1914" y="3616"/>
              <a:ext cx="59" cy="9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8762"/>
                  </a:moveTo>
                  <a:lnTo>
                    <a:pt x="0" y="0"/>
                  </a:lnTo>
                  <a:lnTo>
                    <a:pt x="117500" y="0"/>
                  </a:lnTo>
                  <a:lnTo>
                    <a:pt x="117500" y="0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18" name="Google Shape;518;p22"/>
            <p:cNvCxnSpPr/>
            <p:nvPr/>
          </p:nvCxnSpPr>
          <p:spPr>
            <a:xfrm>
              <a:off x="2349" y="3616"/>
              <a:ext cx="192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19" name="Google Shape;519;p22"/>
            <p:cNvSpPr/>
            <p:nvPr/>
          </p:nvSpPr>
          <p:spPr>
            <a:xfrm>
              <a:off x="2958" y="3570"/>
              <a:ext cx="334" cy="2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  D$</a:t>
              </a:r>
              <a:endParaRPr/>
            </a:p>
          </p:txBody>
        </p:sp>
        <p:sp>
          <p:nvSpPr>
            <p:cNvPr id="520" name="Google Shape;520;p22"/>
            <p:cNvSpPr/>
            <p:nvPr/>
          </p:nvSpPr>
          <p:spPr>
            <a:xfrm>
              <a:off x="3562" y="3570"/>
              <a:ext cx="327" cy="2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Reg</a:t>
              </a:r>
              <a:endParaRPr/>
            </a:p>
          </p:txBody>
        </p:sp>
        <p:sp>
          <p:nvSpPr>
            <p:cNvPr id="521" name="Google Shape;521;p22"/>
            <p:cNvSpPr/>
            <p:nvPr/>
          </p:nvSpPr>
          <p:spPr>
            <a:xfrm>
              <a:off x="3595" y="3568"/>
              <a:ext cx="174" cy="28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154" y="0"/>
                  </a:moveTo>
                  <a:lnTo>
                    <a:pt x="0" y="0"/>
                  </a:lnTo>
                  <a:lnTo>
                    <a:pt x="0" y="119584"/>
                  </a:lnTo>
                  <a:lnTo>
                    <a:pt x="119154" y="119584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22"/>
            <p:cNvSpPr/>
            <p:nvPr/>
          </p:nvSpPr>
          <p:spPr>
            <a:xfrm>
              <a:off x="3768" y="3568"/>
              <a:ext cx="175" cy="28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160" y="0"/>
                  </a:lnTo>
                  <a:lnTo>
                    <a:pt x="119160" y="119584"/>
                  </a:lnTo>
                  <a:lnTo>
                    <a:pt x="0" y="119584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23" name="Google Shape;523;p22"/>
            <p:cNvCxnSpPr/>
            <p:nvPr/>
          </p:nvCxnSpPr>
          <p:spPr>
            <a:xfrm>
              <a:off x="3414" y="3712"/>
              <a:ext cx="171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24" name="Google Shape;524;p22"/>
            <p:cNvCxnSpPr/>
            <p:nvPr/>
          </p:nvCxnSpPr>
          <p:spPr>
            <a:xfrm>
              <a:off x="2821" y="3712"/>
              <a:ext cx="190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25" name="Google Shape;525;p22"/>
            <p:cNvSpPr/>
            <p:nvPr/>
          </p:nvSpPr>
          <p:spPr>
            <a:xfrm>
              <a:off x="2969" y="3712"/>
              <a:ext cx="529" cy="19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19378"/>
                  </a:lnTo>
                  <a:lnTo>
                    <a:pt x="108863" y="119378"/>
                  </a:lnTo>
                  <a:lnTo>
                    <a:pt x="108863" y="39792"/>
                  </a:lnTo>
                  <a:lnTo>
                    <a:pt x="119721" y="0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26" name="Google Shape;526;p22"/>
            <p:cNvCxnSpPr/>
            <p:nvPr/>
          </p:nvCxnSpPr>
          <p:spPr>
            <a:xfrm>
              <a:off x="2349" y="3808"/>
              <a:ext cx="192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27" name="Google Shape;527;p22"/>
            <p:cNvSpPr/>
            <p:nvPr/>
          </p:nvSpPr>
          <p:spPr>
            <a:xfrm>
              <a:off x="2463" y="3707"/>
              <a:ext cx="413" cy="27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43597"/>
                  </a:moveTo>
                  <a:lnTo>
                    <a:pt x="0" y="119568"/>
                  </a:lnTo>
                  <a:lnTo>
                    <a:pt x="104688" y="119568"/>
                  </a:lnTo>
                  <a:lnTo>
                    <a:pt x="104688" y="38848"/>
                  </a:lnTo>
                  <a:lnTo>
                    <a:pt x="119643" y="0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28" name="Google Shape;528;p22"/>
            <p:cNvCxnSpPr/>
            <p:nvPr/>
          </p:nvCxnSpPr>
          <p:spPr>
            <a:xfrm>
              <a:off x="1664" y="3232"/>
              <a:ext cx="0" cy="276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29" name="Google Shape;529;p22"/>
            <p:cNvCxnSpPr/>
            <p:nvPr/>
          </p:nvCxnSpPr>
          <p:spPr>
            <a:xfrm>
              <a:off x="2172" y="3244"/>
              <a:ext cx="0" cy="276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30" name="Google Shape;530;p22"/>
            <p:cNvCxnSpPr/>
            <p:nvPr/>
          </p:nvCxnSpPr>
          <p:spPr>
            <a:xfrm>
              <a:off x="2688" y="3232"/>
              <a:ext cx="0" cy="276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31" name="Google Shape;531;p22"/>
            <p:cNvCxnSpPr/>
            <p:nvPr/>
          </p:nvCxnSpPr>
          <p:spPr>
            <a:xfrm>
              <a:off x="3230" y="3244"/>
              <a:ext cx="0" cy="276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32" name="Google Shape;532;p22"/>
            <p:cNvCxnSpPr/>
            <p:nvPr/>
          </p:nvCxnSpPr>
          <p:spPr>
            <a:xfrm>
              <a:off x="3810" y="3244"/>
              <a:ext cx="0" cy="276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33" name="Google Shape;533;p22"/>
            <p:cNvCxnSpPr/>
            <p:nvPr/>
          </p:nvCxnSpPr>
          <p:spPr>
            <a:xfrm>
              <a:off x="1886" y="2954"/>
              <a:ext cx="0" cy="1037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534" name="Google Shape;534;p22"/>
            <p:cNvCxnSpPr/>
            <p:nvPr/>
          </p:nvCxnSpPr>
          <p:spPr>
            <a:xfrm>
              <a:off x="2410" y="2954"/>
              <a:ext cx="0" cy="1037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535" name="Google Shape;535;p22"/>
            <p:cNvCxnSpPr/>
            <p:nvPr/>
          </p:nvCxnSpPr>
          <p:spPr>
            <a:xfrm>
              <a:off x="2935" y="2954"/>
              <a:ext cx="0" cy="1037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536" name="Google Shape;536;p22"/>
            <p:cNvCxnSpPr/>
            <p:nvPr/>
          </p:nvCxnSpPr>
          <p:spPr>
            <a:xfrm>
              <a:off x="3476" y="2954"/>
              <a:ext cx="0" cy="1037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</p:cxnSp>
      </p:grpSp>
      <p:sp>
        <p:nvSpPr>
          <p:cNvPr id="537" name="Google Shape;537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22"/>
          <p:cNvSpPr/>
          <p:nvPr/>
        </p:nvSpPr>
        <p:spPr>
          <a:xfrm>
            <a:off x="914400" y="4754880"/>
            <a:ext cx="2194560" cy="54864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Hazards Ahead!</a:t>
            </a:r>
            <a:endParaRPr/>
          </a:p>
        </p:txBody>
      </p:sp>
      <p:sp>
        <p:nvSpPr>
          <p:cNvPr id="545" name="Google Shape;545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546" name="Google Shape;5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9700" y="1628225"/>
            <a:ext cx="4888425" cy="490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S61C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3384</Words>
  <Application>Microsoft Office PowerPoint</Application>
  <PresentationFormat>On-screen Show (4:3)</PresentationFormat>
  <Paragraphs>1142</Paragraphs>
  <Slides>54</Slides>
  <Notes>54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1" baseType="lpstr">
      <vt:lpstr>Arial</vt:lpstr>
      <vt:lpstr>Calibri</vt:lpstr>
      <vt:lpstr>Courier New</vt:lpstr>
      <vt:lpstr>Droid Sans Mono</vt:lpstr>
      <vt:lpstr>Noto Sans Symbols</vt:lpstr>
      <vt:lpstr>Times</vt:lpstr>
      <vt:lpstr>CS61C</vt:lpstr>
      <vt:lpstr>Pipelining and Hazards</vt:lpstr>
      <vt:lpstr>Great Idea #4: Parallelism</vt:lpstr>
      <vt:lpstr>Review of Last Lecture</vt:lpstr>
      <vt:lpstr>Pipelined Datapath</vt:lpstr>
      <vt:lpstr>Measurements of Performance</vt:lpstr>
      <vt:lpstr>Pipelined Datapath (Detailed)</vt:lpstr>
      <vt:lpstr>Graphical Pipeline Representation</vt:lpstr>
      <vt:lpstr>PowerPoint Presentation</vt:lpstr>
      <vt:lpstr>Hazards Ahead!</vt:lpstr>
      <vt:lpstr>Pipelining Hazards</vt:lpstr>
      <vt:lpstr>Agenda</vt:lpstr>
      <vt:lpstr>1. Structural Hazards</vt:lpstr>
      <vt:lpstr>1. Structural Hazards</vt:lpstr>
      <vt:lpstr>Structural Hazard #1: Single Memory</vt:lpstr>
      <vt:lpstr>Instruction and Data Caches</vt:lpstr>
      <vt:lpstr>Structural Hazard #1: Single Memory</vt:lpstr>
      <vt:lpstr>Structural Hazard #2: Registers</vt:lpstr>
      <vt:lpstr>PowerPoint Presentation</vt:lpstr>
      <vt:lpstr>Structural Hazard #2: Registers</vt:lpstr>
      <vt:lpstr>Agenda</vt:lpstr>
      <vt:lpstr>2. Data Hazards (1/2)</vt:lpstr>
      <vt:lpstr>2. Data Hazards (2/2)</vt:lpstr>
      <vt:lpstr>Data Hazard Solution: Forwarding</vt:lpstr>
      <vt:lpstr>Datapath for Forwarding (1/2)</vt:lpstr>
      <vt:lpstr>Datapath for Forwarding (2/2)</vt:lpstr>
      <vt:lpstr>Agenda</vt:lpstr>
      <vt:lpstr>Administrivia</vt:lpstr>
      <vt:lpstr>Agenda</vt:lpstr>
      <vt:lpstr>Data Hazard: Loads (1/4)</vt:lpstr>
      <vt:lpstr>Data Hazard: Loads (2/4)</vt:lpstr>
      <vt:lpstr>Data Hazard: Loads (3/4)</vt:lpstr>
      <vt:lpstr>Data Hazard: Loads (4/4)</vt:lpstr>
      <vt:lpstr>Code Scheduling to Avoid Stalls Assembler Update!</vt:lpstr>
      <vt:lpstr>Agenda</vt:lpstr>
      <vt:lpstr>3. Control Hazards</vt:lpstr>
      <vt:lpstr>Branch Stall</vt:lpstr>
      <vt:lpstr>3. Control Hazard: Branching</vt:lpstr>
      <vt:lpstr>Improved Branch Stall</vt:lpstr>
      <vt:lpstr>Datapath for ID Branch Comparator</vt:lpstr>
      <vt:lpstr>Data Hazard: Branches!</vt:lpstr>
      <vt:lpstr>3. Control Hazard: Branching</vt:lpstr>
      <vt:lpstr>3. Control Hazard: Branching</vt:lpstr>
      <vt:lpstr>3. Control Hazard: Branching</vt:lpstr>
      <vt:lpstr>Delayed Branch Example</vt:lpstr>
      <vt:lpstr>Delayed Jump in MIPS</vt:lpstr>
      <vt:lpstr>Meet The $taff</vt:lpstr>
      <vt:lpstr>Agenda</vt:lpstr>
      <vt:lpstr>Dynamic Branch Prediction</vt:lpstr>
      <vt:lpstr>1-Bit Predictor: Shortcoming</vt:lpstr>
      <vt:lpstr>PowerPoint Presentation</vt:lpstr>
      <vt:lpstr>Code Sequence 1</vt:lpstr>
      <vt:lpstr>Code Sequence 2</vt:lpstr>
      <vt:lpstr>Code Sequence 3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Pipelining and Hazards</dc:title>
  <cp:lastModifiedBy>Hiếu Minh</cp:lastModifiedBy>
  <cp:revision>3</cp:revision>
  <dcterms:modified xsi:type="dcterms:W3CDTF">2019-12-16T04:31:18Z</dcterms:modified>
</cp:coreProperties>
</file>