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7315200" cy="9601200"/>
  <p:embeddedFontLst>
    <p:embeddedFont>
      <p:font typeface="Arim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3C4890-65F3-4252-A61A-FE82BA3E55E4}">
  <a:tblStyle styleId="{E53C4890-65F3-4252-A61A-FE82BA3E55E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201E2F7-AB3B-4181-98F1-295765D07985}"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10C4E70-4D96-4276-A85B-C2E93A8FFA28}" styleName="Table_2">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Arimo-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Arimo-italic.fntdata"/><Relationship Id="rId21" Type="http://schemas.openxmlformats.org/officeDocument/2006/relationships/slide" Target="slides/slide16.xml"/><Relationship Id="rId65" Type="http://schemas.openxmlformats.org/officeDocument/2006/relationships/font" Target="fonts/Arimo-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Arim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5" name="Google Shape;105;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06" name="Google Shape;106;p4: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e9bd5ee00_1_25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9bd5ee00_1_257:notes"/>
          <p:cNvSpPr txBox="1"/>
          <p:nvPr>
            <p:ph idx="1" type="body"/>
          </p:nvPr>
        </p:nvSpPr>
        <p:spPr>
          <a:xfrm>
            <a:off x="731520" y="456057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e9bd5ee00_1_257: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550863" y="4562475"/>
            <a:ext cx="6303962" cy="4318000"/>
          </a:xfrm>
          <a:prstGeom prst="rect">
            <a:avLst/>
          </a:prstGeom>
          <a:noFill/>
          <a:ln>
            <a:noFill/>
          </a:ln>
        </p:spPr>
        <p:txBody>
          <a:bodyPr anchorCtr="0" anchor="t" bIns="46975" lIns="95625" spcFirstLastPara="1" rIns="95625" wrap="square" tIns="469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3" name="Google Shape;243;p16:notes"/>
          <p:cNvSpPr/>
          <p:nvPr>
            <p:ph idx="2" type="sldImg"/>
          </p:nvPr>
        </p:nvSpPr>
        <p:spPr>
          <a:xfrm>
            <a:off x="1279525" y="619125"/>
            <a:ext cx="4778375" cy="3582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6: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Mention that making fast and efficient small hardware is more expensive than bigger, slower hardware</a:t>
            </a:r>
            <a:endParaRPr/>
          </a:p>
        </p:txBody>
      </p:sp>
      <p:sp>
        <p:nvSpPr>
          <p:cNvPr id="253" name="Google Shape;253;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9:notes"/>
          <p:cNvSpPr/>
          <p:nvPr>
            <p:ph idx="2" type="sldImg"/>
          </p:nvPr>
        </p:nvSpPr>
        <p:spPr>
          <a:xfrm>
            <a:off x="1276350" y="614363"/>
            <a:ext cx="4784725" cy="35877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62" name="Google Shape;262;p19:notes"/>
          <p:cNvSpPr txBox="1"/>
          <p:nvPr>
            <p:ph idx="1" type="body"/>
          </p:nvPr>
        </p:nvSpPr>
        <p:spPr>
          <a:xfrm>
            <a:off x="550625" y="4561553"/>
            <a:ext cx="6303242" cy="4320868"/>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t" bIns="47325" lIns="94675" spcFirstLastPara="1" rIns="94675" wrap="square" tIns="47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Processor accesses data out of the highest levels.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Lowest level (usually disk) contains all available data.</a:t>
            </a:r>
            <a:endParaRPr b="0" i="0" sz="1200" u="none" cap="none" strike="noStrike">
              <a:solidFill>
                <a:schemeClr val="dk1"/>
              </a:solidFill>
              <a:latin typeface="Calibri"/>
              <a:ea typeface="Calibri"/>
              <a:cs typeface="Calibri"/>
              <a:sym typeface="Calibri"/>
            </a:endParaRPr>
          </a:p>
        </p:txBody>
      </p:sp>
      <p:sp>
        <p:nvSpPr>
          <p:cNvPr id="263" name="Google Shape;263;p19: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1277938" y="614363"/>
            <a:ext cx="4783137" cy="35877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96" name="Google Shape;296;p21:notes"/>
          <p:cNvSpPr txBox="1"/>
          <p:nvPr>
            <p:ph idx="1" type="body"/>
          </p:nvPr>
        </p:nvSpPr>
        <p:spPr>
          <a:xfrm>
            <a:off x="550626" y="4563191"/>
            <a:ext cx="6301588" cy="4317593"/>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t" bIns="47525" lIns="95050" spcFirstLastPara="1" rIns="95050" wrap="square" tIns="475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7" name="Google Shape;297;p21: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Symbol </a:t>
            </a:r>
            <a:r>
              <a:rPr b="0" i="0" lang="en-US" sz="1200" u="none" cap="none" strike="noStrike">
                <a:solidFill>
                  <a:schemeClr val="dk1"/>
                </a:solidFill>
                <a:latin typeface="Arimo"/>
                <a:ea typeface="Arimo"/>
                <a:cs typeface="Arimo"/>
                <a:sym typeface="Arimo"/>
              </a:rPr>
              <a:t>⊂ means “is a subset of”</a:t>
            </a:r>
            <a:endParaRPr b="0" i="0" sz="1200" u="none" cap="none" strike="noStrike">
              <a:solidFill>
                <a:schemeClr val="dk1"/>
              </a:solidFill>
              <a:latin typeface="Calibri"/>
              <a:ea typeface="Calibri"/>
              <a:cs typeface="Calibri"/>
              <a:sym typeface="Calibri"/>
            </a:endParaRPr>
          </a:p>
        </p:txBody>
      </p:sp>
      <p:sp>
        <p:nvSpPr>
          <p:cNvPr id="307" name="Google Shape;307;p2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308" name="Google Shape;308;p25: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8:notes"/>
          <p:cNvSpPr/>
          <p:nvPr>
            <p:ph idx="2" type="sldImg"/>
          </p:nvPr>
        </p:nvSpPr>
        <p:spPr>
          <a:xfrm>
            <a:off x="1274763" y="617538"/>
            <a:ext cx="4783137"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28:notes"/>
          <p:cNvSpPr txBox="1"/>
          <p:nvPr>
            <p:ph idx="1" type="body"/>
          </p:nvPr>
        </p:nvSpPr>
        <p:spPr>
          <a:xfrm>
            <a:off x="550334" y="4560570"/>
            <a:ext cx="6304279" cy="4318874"/>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5" name="Google Shape;355;p28: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case you didn’t know, RAM stands for Random Access Memory.</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Size comparison:  DRAM/SRAM is 4 to 8 times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Cost/cycle time comparison SRAM/DRAM is 8 to 16 times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http://parts.digikey.com/1/parts/1211303-ic-sram-1mbit-10ns-32soj-cy7c109d-10vxi.html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Quantity discount 10ns 1MBit SRAM $2.24, $17/Mbyte, $1700/100 Mbyte, $17000/GByte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http://www.frys.com/template/harddrives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DRAM: 4GB @ $70 or $17.50 per GB</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24GB@$800 = $33/Gbyte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http://www.frys.com/category/Outpost/Hard+Drives+&amp;+Memory/Memory/Notebook+Memory/Apple+-+Mac++Memory/</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DDR2 1GB @ $25 per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DDR3 1 GB @ $37.5 per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FLASH Media</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Approx. $2 per Gbyte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8" name="Google Shape;388;p23: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0" name="Google Shape;120;p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21" name="Google Shape;121;p7: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30: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1: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32: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3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3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4" name="Google Shape;434;p3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435" name="Google Shape;435;p34: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3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“slot” or “cubby” or “locker” or “location”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Add cache block partitioned to words</a:t>
            </a:r>
            <a:endParaRPr/>
          </a:p>
        </p:txBody>
      </p:sp>
      <p:sp>
        <p:nvSpPr>
          <p:cNvPr id="445" name="Google Shape;445;p3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446" name="Google Shape;446;p36: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1e9bd5ee00_1_14:notes"/>
          <p:cNvSpPr txBox="1"/>
          <p:nvPr>
            <p:ph idx="1" type="body"/>
          </p:nvPr>
        </p:nvSpPr>
        <p:spPr>
          <a:xfrm>
            <a:off x="731520" y="4560570"/>
            <a:ext cx="5852100" cy="4320600"/>
          </a:xfrm>
          <a:prstGeom prst="rect">
            <a:avLst/>
          </a:prstGeom>
        </p:spPr>
        <p:txBody>
          <a:bodyPr anchorCtr="0" anchor="t" bIns="91450" lIns="91450" spcFirstLastPara="1" rIns="91450" wrap="square" tIns="91450">
            <a:noAutofit/>
          </a:bodyPr>
          <a:lstStyle/>
          <a:p>
            <a:pPr indent="0" lvl="0" marL="0" rtl="0" algn="l">
              <a:spcBef>
                <a:spcPts val="0"/>
              </a:spcBef>
              <a:spcAft>
                <a:spcPts val="0"/>
              </a:spcAft>
              <a:buNone/>
            </a:pPr>
            <a:r>
              <a:t/>
            </a:r>
            <a:endParaRPr sz="1500"/>
          </a:p>
        </p:txBody>
      </p:sp>
      <p:sp>
        <p:nvSpPr>
          <p:cNvPr id="462" name="Google Shape;462;g1e9bd5ee00_1_1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8" name="Google Shape;508;p3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509" name="Google Shape;509;p38: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40:notes"/>
          <p:cNvSpPr txBox="1"/>
          <p:nvPr>
            <p:ph idx="1" type="body"/>
          </p:nvPr>
        </p:nvSpPr>
        <p:spPr>
          <a:xfrm>
            <a:off x="974726" y="4562475"/>
            <a:ext cx="5365750" cy="4319588"/>
          </a:xfrm>
          <a:prstGeom prst="rect">
            <a:avLst/>
          </a:prstGeom>
          <a:noFill/>
          <a:ln>
            <a:noFill/>
          </a:ln>
        </p:spPr>
        <p:txBody>
          <a:bodyPr anchorCtr="0" anchor="t" bIns="48225" lIns="98200" spcFirstLastPara="1" rIns="98200" wrap="square" tIns="48225">
            <a:noAutofit/>
          </a:bodyPr>
          <a:lstStyle/>
          <a:p>
            <a:pPr indent="0" lvl="1"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Need to check EVERY cache location for block.</a:t>
            </a:r>
            <a:endParaRPr b="0" i="0" sz="1200" u="none" cap="none" strike="noStrike">
              <a:solidFill>
                <a:schemeClr val="dk1"/>
              </a:solidFill>
              <a:latin typeface="Calibri"/>
              <a:ea typeface="Calibri"/>
              <a:cs typeface="Calibri"/>
              <a:sym typeface="Calibri"/>
            </a:endParaRPr>
          </a:p>
        </p:txBody>
      </p:sp>
      <p:sp>
        <p:nvSpPr>
          <p:cNvPr id="518" name="Google Shape;518;p40:notes"/>
          <p:cNvSpPr/>
          <p:nvPr>
            <p:ph idx="2" type="sldImg"/>
          </p:nvPr>
        </p:nvSpPr>
        <p:spPr>
          <a:xfrm>
            <a:off x="1273175" y="727075"/>
            <a:ext cx="4778375" cy="3584575"/>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round/>
            <a:headEnd len="sm" w="sm" type="none"/>
            <a:tailEnd len="sm" w="sm" type="none"/>
          </a:ln>
        </p:spPr>
      </p:sp>
      <p:sp>
        <p:nvSpPr>
          <p:cNvPr id="519" name="Google Shape;519;p40: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4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Can also call tag field the “block number” (only works for fully associative).</a:t>
            </a:r>
            <a:endParaRPr b="0" i="0" sz="1200" u="none" cap="none" strike="noStrike">
              <a:solidFill>
                <a:schemeClr val="dk1"/>
              </a:solidFill>
              <a:latin typeface="Calibri"/>
              <a:ea typeface="Calibri"/>
              <a:cs typeface="Calibri"/>
              <a:sym typeface="Calibri"/>
            </a:endParaRPr>
          </a:p>
        </p:txBody>
      </p:sp>
      <p:sp>
        <p:nvSpPr>
          <p:cNvPr id="543" name="Google Shape;543;p4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544" name="Google Shape;544;p42: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23da7f435b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g23da7f435b_0_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54" name="Google Shape;554;g23da7f435b_0_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555" name="Google Shape;555;g23da7f435b_0_0:notes"/>
          <p:cNvSpPr txBox="1"/>
          <p:nvPr>
            <p:ph idx="10" type="dt"/>
          </p:nvPr>
        </p:nvSpPr>
        <p:spPr>
          <a:xfrm>
            <a:off x="4143587" y="0"/>
            <a:ext cx="3169800" cy="48000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23da7f435b_0_10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g23da7f435b_0_105: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67" name="Google Shape;567;g23da7f435b_0_105: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568" name="Google Shape;568;g23da7f435b_0_105:notes"/>
          <p:cNvSpPr txBox="1"/>
          <p:nvPr>
            <p:ph idx="10" type="dt"/>
          </p:nvPr>
        </p:nvSpPr>
        <p:spPr>
          <a:xfrm>
            <a:off x="4143587" y="0"/>
            <a:ext cx="3169800" cy="48000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4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Lazy man’s organization – e.g. clothes in any drawer or strewn around room</a:t>
            </a:r>
            <a:endParaRPr b="0" i="0" sz="1200" u="none" cap="none" strike="noStrike">
              <a:solidFill>
                <a:schemeClr val="dk1"/>
              </a:solidFill>
              <a:latin typeface="Calibri"/>
              <a:ea typeface="Calibri"/>
              <a:cs typeface="Calibri"/>
              <a:sym typeface="Calibri"/>
            </a:endParaRPr>
          </a:p>
        </p:txBody>
      </p:sp>
      <p:sp>
        <p:nvSpPr>
          <p:cNvPr id="581" name="Google Shape;581;p4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582" name="Google Shape;582;p44: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46: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47:notes"/>
          <p:cNvSpPr/>
          <p:nvPr>
            <p:ph idx="2" type="sldImg"/>
          </p:nvPr>
        </p:nvSpPr>
        <p:spPr>
          <a:xfrm>
            <a:off x="1274763" y="617538"/>
            <a:ext cx="4779962" cy="35845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round/>
            <a:headEnd len="sm" w="sm" type="none"/>
            <a:tailEnd len="sm" w="sm" type="none"/>
          </a:ln>
        </p:spPr>
      </p:sp>
      <p:sp>
        <p:nvSpPr>
          <p:cNvPr id="614" name="Google Shape;614;p47:notes"/>
          <p:cNvSpPr txBox="1"/>
          <p:nvPr>
            <p:ph idx="1" type="body"/>
          </p:nvPr>
        </p:nvSpPr>
        <p:spPr>
          <a:xfrm>
            <a:off x="548971" y="4559916"/>
            <a:ext cx="6304896" cy="432250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8125" lIns="96275" spcFirstLastPara="1" rIns="96275" wrap="square" tIns="481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15" name="Google Shape;615;p47: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4" name="Google Shape;624;p4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1" marL="0" marR="0" rtl="0" algn="l">
              <a:lnSpc>
                <a:spcPct val="100000"/>
              </a:lnSpc>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LRU:  </a:t>
            </a:r>
            <a:r>
              <a:rPr b="0" i="0" lang="en-US" sz="2400" u="none" cap="none" strike="noStrike">
                <a:solidFill>
                  <a:schemeClr val="dk1"/>
                </a:solidFill>
                <a:latin typeface="Calibri"/>
                <a:ea typeface="Calibri"/>
                <a:cs typeface="Calibri"/>
                <a:sym typeface="Calibri"/>
              </a:rPr>
              <a:t>Hardware keeps track of access history and replaces the entry that has not been used for the longest time </a:t>
            </a:r>
            <a:endParaRPr/>
          </a:p>
        </p:txBody>
      </p:sp>
      <p:sp>
        <p:nvSpPr>
          <p:cNvPr id="625" name="Google Shape;625;p49: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51: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44" name="Google Shape;644;p5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645" name="Google Shape;645;p52: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5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5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e9bd5ee00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9bd5ee00_0_0:notes"/>
          <p:cNvSpPr txBox="1"/>
          <p:nvPr>
            <p:ph idx="1" type="body"/>
          </p:nvPr>
        </p:nvSpPr>
        <p:spPr>
          <a:xfrm>
            <a:off x="731520" y="456057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e9bd5ee00_0_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56:notes"/>
          <p:cNvSpPr/>
          <p:nvPr>
            <p:ph idx="2" type="sldImg"/>
          </p:nvPr>
        </p:nvSpPr>
        <p:spPr>
          <a:xfrm>
            <a:off x="1276350" y="617538"/>
            <a:ext cx="4783138"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56:notes"/>
          <p:cNvSpPr txBox="1"/>
          <p:nvPr>
            <p:ph idx="1" type="body"/>
          </p:nvPr>
        </p:nvSpPr>
        <p:spPr>
          <a:xfrm>
            <a:off x="550863" y="4560889"/>
            <a:ext cx="6303962" cy="4319587"/>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94" name="Google Shape;694;p56: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58:notes"/>
          <p:cNvSpPr/>
          <p:nvPr>
            <p:ph idx="2" type="sldImg"/>
          </p:nvPr>
        </p:nvSpPr>
        <p:spPr>
          <a:xfrm>
            <a:off x="1276350" y="617538"/>
            <a:ext cx="4783138"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58:notes"/>
          <p:cNvSpPr txBox="1"/>
          <p:nvPr>
            <p:ph idx="1" type="body"/>
          </p:nvPr>
        </p:nvSpPr>
        <p:spPr>
          <a:xfrm>
            <a:off x="550863" y="4560889"/>
            <a:ext cx="6303962" cy="4319587"/>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28" name="Google Shape;728;p58: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60:notes"/>
          <p:cNvSpPr/>
          <p:nvPr>
            <p:ph idx="2" type="sldImg"/>
          </p:nvPr>
        </p:nvSpPr>
        <p:spPr>
          <a:xfrm>
            <a:off x="1276350" y="617538"/>
            <a:ext cx="4783138"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60:notes"/>
          <p:cNvSpPr txBox="1"/>
          <p:nvPr>
            <p:ph idx="1" type="body"/>
          </p:nvPr>
        </p:nvSpPr>
        <p:spPr>
          <a:xfrm>
            <a:off x="550863" y="4560889"/>
            <a:ext cx="6303962" cy="4319587"/>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76" name="Google Shape;776;p60: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p62:notes"/>
          <p:cNvSpPr/>
          <p:nvPr>
            <p:ph idx="2" type="sldImg"/>
          </p:nvPr>
        </p:nvSpPr>
        <p:spPr>
          <a:xfrm>
            <a:off x="1276350" y="617538"/>
            <a:ext cx="4783138"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p62:notes"/>
          <p:cNvSpPr txBox="1"/>
          <p:nvPr>
            <p:ph idx="1" type="body"/>
          </p:nvPr>
        </p:nvSpPr>
        <p:spPr>
          <a:xfrm>
            <a:off x="550863" y="4560889"/>
            <a:ext cx="6303962" cy="4319587"/>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Extra for experts: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200"/>
              <a:buFont typeface="Calibri"/>
              <a:buAutoNum type="arabicParenBoth"/>
            </a:pPr>
            <a:r>
              <a:rPr b="0" i="0" lang="en-US" sz="1200" u="none" cap="none" strike="noStrike">
                <a:solidFill>
                  <a:schemeClr val="dk1"/>
                </a:solidFill>
                <a:latin typeface="Calibri"/>
                <a:ea typeface="Calibri"/>
                <a:cs typeface="Calibri"/>
                <a:sym typeface="Calibri"/>
              </a:rPr>
              <a:t>Rearrange the same requests so that there are 5 misses and the final tags are (from top to bottom) 0b0000, 0b0011, 0b0001, 0b0100.</a:t>
            </a:r>
            <a:endParaRPr/>
          </a:p>
          <a:p>
            <a:pPr indent="-228600" lvl="0" marL="228600" marR="0" rtl="0" algn="l">
              <a:spcBef>
                <a:spcPts val="0"/>
              </a:spcBef>
              <a:spcAft>
                <a:spcPts val="0"/>
              </a:spcAft>
              <a:buClr>
                <a:schemeClr val="dk1"/>
              </a:buClr>
              <a:buSzPts val="1200"/>
              <a:buFont typeface="Calibri"/>
              <a:buAutoNum type="arabicParenBoth"/>
            </a:pPr>
            <a:r>
              <a:rPr b="0" i="0" lang="en-US" sz="1200" u="none" cap="none" strike="noStrike">
                <a:solidFill>
                  <a:schemeClr val="dk1"/>
                </a:solidFill>
                <a:latin typeface="Calibri"/>
                <a:ea typeface="Calibri"/>
                <a:cs typeface="Calibri"/>
                <a:sym typeface="Calibri"/>
              </a:rPr>
              <a:t>Is it possible for this same set of requests to produce fewer than 5 misses?</a:t>
            </a:r>
            <a:endParaRPr b="0" i="0" sz="1200" u="none" cap="none" strike="noStrike">
              <a:solidFill>
                <a:schemeClr val="dk1"/>
              </a:solidFill>
              <a:latin typeface="Calibri"/>
              <a:ea typeface="Calibri"/>
              <a:cs typeface="Calibri"/>
              <a:sym typeface="Calibri"/>
            </a:endParaRPr>
          </a:p>
        </p:txBody>
      </p:sp>
      <p:sp>
        <p:nvSpPr>
          <p:cNvPr id="803" name="Google Shape;803;p62: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64:notes"/>
          <p:cNvSpPr/>
          <p:nvPr>
            <p:ph idx="2" type="sldImg"/>
          </p:nvPr>
        </p:nvSpPr>
        <p:spPr>
          <a:xfrm>
            <a:off x="1276350" y="617538"/>
            <a:ext cx="4783138"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64:notes"/>
          <p:cNvSpPr txBox="1"/>
          <p:nvPr>
            <p:ph idx="1" type="body"/>
          </p:nvPr>
        </p:nvSpPr>
        <p:spPr>
          <a:xfrm>
            <a:off x="550863" y="4560889"/>
            <a:ext cx="6303962" cy="4319587"/>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42" name="Google Shape;842;p64: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p66:notes"/>
          <p:cNvSpPr/>
          <p:nvPr>
            <p:ph idx="2" type="sldImg"/>
          </p:nvPr>
        </p:nvSpPr>
        <p:spPr>
          <a:xfrm>
            <a:off x="1276350" y="617538"/>
            <a:ext cx="4783138"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p66:notes"/>
          <p:cNvSpPr txBox="1"/>
          <p:nvPr>
            <p:ph idx="1" type="body"/>
          </p:nvPr>
        </p:nvSpPr>
        <p:spPr>
          <a:xfrm>
            <a:off x="550863" y="4560889"/>
            <a:ext cx="6303962" cy="4319587"/>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5" name="Google Shape;875;p66: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1e9bd5ee00_1_18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5" name="Google Shape;925;g1e9bd5ee00_1_184: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26" name="Google Shape;926;g1e9bd5ee00_1_184: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927" name="Google Shape;927;g1e9bd5ee00_1_184:notes"/>
          <p:cNvSpPr txBox="1"/>
          <p:nvPr>
            <p:ph idx="10" type="dt"/>
          </p:nvPr>
        </p:nvSpPr>
        <p:spPr>
          <a:xfrm>
            <a:off x="4143587" y="0"/>
            <a:ext cx="3169800" cy="48000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1e9bd5ee00_1_20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9" name="Google Shape;949;g1e9bd5ee00_1_208: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50" name="Google Shape;950;g1e9bd5ee00_1_208: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951" name="Google Shape;951;g1e9bd5ee00_1_208:notes"/>
          <p:cNvSpPr txBox="1"/>
          <p:nvPr>
            <p:ph idx="10" type="dt"/>
          </p:nvPr>
        </p:nvSpPr>
        <p:spPr>
          <a:xfrm>
            <a:off x="4143587" y="0"/>
            <a:ext cx="3169800" cy="48000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4" name="Google Shape;984;p6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85" name="Google Shape;985;p6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986" name="Google Shape;986;p69: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p71: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p72: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8" name="Shape 1028"/>
        <p:cNvGrpSpPr/>
        <p:nvPr/>
      </p:nvGrpSpPr>
      <p:grpSpPr>
        <a:xfrm>
          <a:off x="0" y="0"/>
          <a:ext cx="0" cy="0"/>
          <a:chOff x="0" y="0"/>
          <a:chExt cx="0" cy="0"/>
        </a:xfrm>
      </p:grpSpPr>
      <p:sp>
        <p:nvSpPr>
          <p:cNvPr id="1029" name="Google Shape;1029;p7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p7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p75:notes"/>
          <p:cNvSpPr txBox="1"/>
          <p:nvPr>
            <p:ph idx="1" type="body"/>
          </p:nvPr>
        </p:nvSpPr>
        <p:spPr>
          <a:xfrm>
            <a:off x="974726" y="4562475"/>
            <a:ext cx="5365750" cy="4319588"/>
          </a:xfrm>
          <a:prstGeom prst="rect">
            <a:avLst/>
          </a:prstGeom>
          <a:noFill/>
          <a:ln>
            <a:noFill/>
          </a:ln>
        </p:spPr>
        <p:txBody>
          <a:bodyPr anchorCtr="0" anchor="t" bIns="48225" lIns="98200" spcFirstLastPara="1" rIns="98200" wrap="square" tIns="482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a write-back cache, because we cannot overwrite the block (since we may not have a backup copy anywhere), stores either require two cycles (one to check for a hit, followed by one to actually do the write) or require a write buffer to hold that data (essentially pipelining the write).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By comparison, a write-through cache can always be done in one cycle assuming there is room in the write buffer.  Read the tag and write the data in parallel.  If the tag doesn’t match, the generate a write miss to fetch the rest of that block from the next level in the hierarchy (and update the tag field).</a:t>
            </a:r>
            <a:endParaRPr b="0" i="0" sz="1200" u="none" cap="none" strike="noStrike">
              <a:solidFill>
                <a:schemeClr val="dk1"/>
              </a:solidFill>
              <a:latin typeface="Calibri"/>
              <a:ea typeface="Calibri"/>
              <a:cs typeface="Calibri"/>
              <a:sym typeface="Calibri"/>
            </a:endParaRPr>
          </a:p>
        </p:txBody>
      </p:sp>
      <p:sp>
        <p:nvSpPr>
          <p:cNvPr id="1065" name="Google Shape;1065;p75:notes"/>
          <p:cNvSpPr/>
          <p:nvPr>
            <p:ph idx="2" type="sldImg"/>
          </p:nvPr>
        </p:nvSpPr>
        <p:spPr>
          <a:xfrm>
            <a:off x="1273175" y="727075"/>
            <a:ext cx="4778375" cy="3584575"/>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round/>
            <a:headEnd len="sm" w="sm" type="none"/>
            <a:tailEnd len="sm" w="sm" type="none"/>
          </a:ln>
        </p:spPr>
      </p:sp>
      <p:sp>
        <p:nvSpPr>
          <p:cNvPr id="1066" name="Google Shape;1066;p75: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p7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7" name="Google Shape;1087;p7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Write allocate almost always paired with write-back.</a:t>
            </a:r>
            <a:endParaRPr/>
          </a:p>
        </p:txBody>
      </p:sp>
      <p:sp>
        <p:nvSpPr>
          <p:cNvPr id="1088" name="Google Shape;1088;p7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089" name="Google Shape;1089;p78: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1e9bd5ee00_1_24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8" name="Google Shape;1098;g1e9bd5ee00_1_247: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Write allocate almost always paired with write-back.</a:t>
            </a:r>
            <a:endParaRPr/>
          </a:p>
        </p:txBody>
      </p:sp>
      <p:sp>
        <p:nvSpPr>
          <p:cNvPr id="1099" name="Google Shape;1099;g1e9bd5ee00_1_247: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100" name="Google Shape;1100;g1e9bd5ee00_1_247:notes"/>
          <p:cNvSpPr txBox="1"/>
          <p:nvPr>
            <p:ph idx="10" type="dt"/>
          </p:nvPr>
        </p:nvSpPr>
        <p:spPr>
          <a:xfrm>
            <a:off x="4143587" y="0"/>
            <a:ext cx="3169800" cy="48000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80: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1" name="Shape 1121"/>
        <p:cNvGrpSpPr/>
        <p:nvPr/>
      </p:nvGrpSpPr>
      <p:grpSpPr>
        <a:xfrm>
          <a:off x="0" y="0"/>
          <a:ext cx="0" cy="0"/>
          <a:chOff x="0" y="0"/>
          <a:chExt cx="0" cy="0"/>
        </a:xfrm>
      </p:grpSpPr>
      <p:sp>
        <p:nvSpPr>
          <p:cNvPr id="1122" name="Google Shape;1122;p81: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731520" y="4560570"/>
            <a:ext cx="5852160" cy="432054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7525" lIns="95050" spcFirstLastPara="1" rIns="95050" wrap="square" tIns="475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64" name="Google Shape;164;p11: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1e9bd5ee00_0_1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9bd5ee00_0_15:notes"/>
          <p:cNvSpPr txBox="1"/>
          <p:nvPr>
            <p:ph idx="1" type="body"/>
          </p:nvPr>
        </p:nvSpPr>
        <p:spPr>
          <a:xfrm>
            <a:off x="731520" y="4560570"/>
            <a:ext cx="5852100" cy="4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e9bd5ee00_0_15: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main stax -&gt; shelf -&gt; desk</a:t>
            </a:r>
            <a:endParaRPr/>
          </a:p>
          <a:p>
            <a:pPr indent="0" lvl="0" marL="0" rtl="0" algn="l">
              <a:spcBef>
                <a:spcPts val="0"/>
              </a:spcBef>
              <a:spcAft>
                <a:spcPts val="0"/>
              </a:spcAft>
              <a:buNone/>
            </a:pPr>
            <a:r>
              <a:rPr lang="en-US"/>
              <a:t>Some text explaining </a:t>
            </a:r>
            <a:endParaRPr/>
          </a:p>
          <a:p>
            <a:pPr indent="0" lvl="0" marL="0" rtl="0" algn="l">
              <a:spcBef>
                <a:spcPts val="0"/>
              </a:spcBef>
              <a:spcAft>
                <a:spcPts val="0"/>
              </a:spcAft>
              <a:buNone/>
            </a:pPr>
            <a:r>
              <a:rPr lang="en-US"/>
              <a:t>change pix</a:t>
            </a:r>
            <a:endParaRPr/>
          </a:p>
          <a:p>
            <a:pPr indent="0" lvl="0" marL="0" rtl="0" algn="l">
              <a:spcBef>
                <a:spcPts val="0"/>
              </a:spcBef>
              <a:spcAft>
                <a:spcPts val="0"/>
              </a:spcAft>
              <a:buNone/>
            </a:pPr>
            <a:r>
              <a:t/>
            </a:r>
            <a:endParaRPr/>
          </a:p>
        </p:txBody>
      </p:sp>
      <p:sp>
        <p:nvSpPr>
          <p:cNvPr id="207" name="Google Shape;207;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9.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0" y="2103120"/>
            <a:ext cx="9144000" cy="73152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rgbClr val="FF0000"/>
              </a:buClr>
              <a:buSzPts val="1400"/>
              <a:buFont typeface="Calibri"/>
              <a:buNone/>
              <a:defRPr b="0" i="1" sz="4400" u="none" cap="none" strike="noStrike">
                <a:solidFill>
                  <a:srgbClr val="FF0000"/>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0" y="2743200"/>
            <a:ext cx="9144000" cy="54864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b="0" l="0" r="0" t="0"/>
          <a:stretch/>
        </p:blipFill>
        <p:spPr>
          <a:xfrm>
            <a:off x="1275160" y="182880"/>
            <a:ext cx="6593679" cy="1828800"/>
          </a:xfrm>
          <a:prstGeom prst="rect">
            <a:avLst/>
          </a:prstGeom>
          <a:noFill/>
          <a:ln>
            <a:noFill/>
          </a:ln>
        </p:spPr>
      </p:pic>
      <p:sp>
        <p:nvSpPr>
          <p:cNvPr id="22" name="Google Shape;22;p2"/>
          <p:cNvSpPr txBox="1"/>
          <p:nvPr/>
        </p:nvSpPr>
        <p:spPr>
          <a:xfrm>
            <a:off x="2286000" y="3474720"/>
            <a:ext cx="6858000" cy="2926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4" name="Shape 74"/>
        <p:cNvGrpSpPr/>
        <p:nvPr/>
      </p:nvGrpSpPr>
      <p:grpSpPr>
        <a:xfrm>
          <a:off x="0" y="0"/>
          <a:ext cx="0" cy="0"/>
          <a:chOff x="0" y="0"/>
          <a:chExt cx="0" cy="0"/>
        </a:xfrm>
      </p:grpSpPr>
      <p:sp>
        <p:nvSpPr>
          <p:cNvPr id="75" name="Google Shape;75;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8" name="Google Shape;78;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3" name="Google Shape;83;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9" name="Google Shape;89;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showMasterSp="0">
  <p:cSld name="1_Custom Layout">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2">
            <a:alphaModFix/>
          </a:blip>
          <a:srcRect b="0" l="0" r="0" t="0"/>
          <a:stretch/>
        </p:blipFill>
        <p:spPr>
          <a:xfrm>
            <a:off x="0" y="6781800"/>
            <a:ext cx="9144000" cy="87313"/>
          </a:xfrm>
          <a:prstGeom prst="rect">
            <a:avLst/>
          </a:prstGeom>
          <a:noFill/>
          <a:ln>
            <a:noFill/>
          </a:ln>
        </p:spPr>
      </p:pic>
      <p:pic>
        <p:nvPicPr>
          <p:cNvPr id="95" name="Google Shape;95;p14"/>
          <p:cNvPicPr preferRelativeResize="0"/>
          <p:nvPr/>
        </p:nvPicPr>
        <p:blipFill rotWithShape="1">
          <a:blip r:embed="rId3">
            <a:alphaModFix/>
          </a:blip>
          <a:srcRect b="0" l="0" r="0" t="0"/>
          <a:stretch/>
        </p:blipFill>
        <p:spPr>
          <a:xfrm>
            <a:off x="8153400" y="0"/>
            <a:ext cx="990600" cy="788988"/>
          </a:xfrm>
          <a:prstGeom prst="rect">
            <a:avLst/>
          </a:prstGeom>
          <a:noFill/>
          <a:ln>
            <a:noFill/>
          </a:ln>
        </p:spPr>
      </p:pic>
      <p:pic>
        <p:nvPicPr>
          <p:cNvPr id="96" name="Google Shape;96;p14"/>
          <p:cNvPicPr preferRelativeResize="0"/>
          <p:nvPr/>
        </p:nvPicPr>
        <p:blipFill rotWithShape="1">
          <a:blip r:embed="rId4">
            <a:alphaModFix/>
          </a:blip>
          <a:srcRect b="0" l="0" r="0" t="0"/>
          <a:stretch/>
        </p:blipFill>
        <p:spPr>
          <a:xfrm>
            <a:off x="8153400" y="831850"/>
            <a:ext cx="990600" cy="412750"/>
          </a:xfrm>
          <a:prstGeom prst="rect">
            <a:avLst/>
          </a:prstGeom>
          <a:noFill/>
          <a:ln>
            <a:noFill/>
          </a:ln>
        </p:spPr>
      </p:pic>
      <p:sp>
        <p:nvSpPr>
          <p:cNvPr id="97" name="Google Shape;9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98" name="Shape 98"/>
        <p:cNvGrpSpPr/>
        <p:nvPr/>
      </p:nvGrpSpPr>
      <p:grpSpPr>
        <a:xfrm>
          <a:off x="0" y="0"/>
          <a:ext cx="0" cy="0"/>
          <a:chOff x="0" y="0"/>
          <a:chExt cx="0" cy="0"/>
        </a:xfrm>
      </p:grpSpPr>
      <p:sp>
        <p:nvSpPr>
          <p:cNvPr id="99" name="Google Shape;99;p15"/>
          <p:cNvSpPr txBox="1"/>
          <p:nvPr>
            <p:ph type="title"/>
          </p:nvPr>
        </p:nvSpPr>
        <p:spPr>
          <a:xfrm>
            <a:off x="762000" y="152400"/>
            <a:ext cx="5727700" cy="47466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0" name="Google Shape;100;p15"/>
          <p:cNvSpPr txBox="1"/>
          <p:nvPr>
            <p:ph idx="1" type="body"/>
          </p:nvPr>
        </p:nvSpPr>
        <p:spPr>
          <a:xfrm>
            <a:off x="685800" y="1143000"/>
            <a:ext cx="3848100" cy="21383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1" name="Google Shape;101;p15"/>
          <p:cNvSpPr/>
          <p:nvPr>
            <p:ph idx="2" type="clipArt"/>
          </p:nvPr>
        </p:nvSpPr>
        <p:spPr>
          <a:xfrm>
            <a:off x="4686300" y="1143000"/>
            <a:ext cx="3848100" cy="2138363"/>
          </a:xfrm>
          <a:prstGeom prst="rect">
            <a:avLst/>
          </a:prstGeom>
          <a:noFill/>
          <a:ln>
            <a:noFill/>
          </a:ln>
        </p:spPr>
        <p:txBody>
          <a:bodyPr anchorCtr="0" anchor="t" bIns="91425" lIns="91425" spcFirstLastPara="1" rIns="91425" wrap="square" tIns="91425">
            <a:noAutofit/>
          </a:bodyPr>
          <a:lstStyle>
            <a:lvl1pPr indent="-3429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857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2286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28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28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accent1"/>
              </a:buClr>
              <a:buSzPts val="1400"/>
              <a:buFont typeface="Calibri"/>
              <a:buNone/>
              <a:defRPr b="0" i="0" sz="4400" u="none" cap="none" strike="noStrike">
                <a:solidFill>
                  <a:schemeClr val="accen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3"/>
          <p:cNvSpPr txBox="1"/>
          <p:nvPr>
            <p:ph idx="1" type="body"/>
          </p:nvPr>
        </p:nvSpPr>
        <p:spPr>
          <a:xfrm>
            <a:off x="457200" y="1600199"/>
            <a:ext cx="8229600" cy="484632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showMasterSp="0">
  <p:cSld name="Custom Layout">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0" r="0" t="0"/>
          <a:stretch/>
        </p:blipFill>
        <p:spPr>
          <a:xfrm>
            <a:off x="0" y="6781800"/>
            <a:ext cx="9144000" cy="87313"/>
          </a:xfrm>
          <a:prstGeom prst="rect">
            <a:avLst/>
          </a:prstGeom>
          <a:noFill/>
          <a:ln>
            <a:noFill/>
          </a:ln>
        </p:spPr>
      </p:pic>
      <p:pic>
        <p:nvPicPr>
          <p:cNvPr id="31" name="Google Shape;31;p4"/>
          <p:cNvPicPr preferRelativeResize="0"/>
          <p:nvPr/>
        </p:nvPicPr>
        <p:blipFill rotWithShape="1">
          <a:blip r:embed="rId3">
            <a:alphaModFix/>
          </a:blip>
          <a:srcRect b="0" l="0" r="0" t="0"/>
          <a:stretch/>
        </p:blipFill>
        <p:spPr>
          <a:xfrm>
            <a:off x="8153400" y="0"/>
            <a:ext cx="990600" cy="788988"/>
          </a:xfrm>
          <a:prstGeom prst="rect">
            <a:avLst/>
          </a:prstGeom>
          <a:noFill/>
          <a:ln>
            <a:noFill/>
          </a:ln>
        </p:spPr>
      </p:pic>
      <p:pic>
        <p:nvPicPr>
          <p:cNvPr id="32" name="Google Shape;32;p4"/>
          <p:cNvPicPr preferRelativeResize="0"/>
          <p:nvPr/>
        </p:nvPicPr>
        <p:blipFill rotWithShape="1">
          <a:blip r:embed="rId4">
            <a:alphaModFix/>
          </a:blip>
          <a:srcRect b="0" l="0" r="0" t="0"/>
          <a:stretch/>
        </p:blipFill>
        <p:spPr>
          <a:xfrm>
            <a:off x="8153400" y="831850"/>
            <a:ext cx="990600" cy="412750"/>
          </a:xfrm>
          <a:prstGeom prst="rect">
            <a:avLst/>
          </a:prstGeom>
          <a:noFill/>
          <a:ln>
            <a:noFill/>
          </a:ln>
        </p:spPr>
      </p:pic>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4"/>
          <p:cNvPicPr preferRelativeResize="0"/>
          <p:nvPr/>
        </p:nvPicPr>
        <p:blipFill rotWithShape="1">
          <a:blip r:embed="rId5">
            <a:alphaModFix/>
          </a:blip>
          <a:srcRect b="0" l="0" r="0" t="0"/>
          <a:stretch/>
        </p:blipFill>
        <p:spPr>
          <a:xfrm>
            <a:off x="8153400" y="0"/>
            <a:ext cx="990600" cy="788988"/>
          </a:xfrm>
          <a:prstGeom prst="rect">
            <a:avLst/>
          </a:prstGeom>
          <a:noFill/>
          <a:ln>
            <a:noFill/>
          </a:ln>
        </p:spPr>
      </p:pic>
      <p:pic>
        <p:nvPicPr>
          <p:cNvPr id="35" name="Google Shape;35;p4"/>
          <p:cNvPicPr preferRelativeResize="0"/>
          <p:nvPr/>
        </p:nvPicPr>
        <p:blipFill rotWithShape="1">
          <a:blip r:embed="rId4">
            <a:alphaModFix/>
          </a:blip>
          <a:srcRect b="0" l="0" r="0" t="0"/>
          <a:stretch/>
        </p:blipFill>
        <p:spPr>
          <a:xfrm>
            <a:off x="8153400" y="831850"/>
            <a:ext cx="990600" cy="4127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4" name="Google Shape;44;p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2" name="Google Shape;52;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Google Shape;53;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accent1"/>
              </a:buClr>
              <a:buSzPts val="1400"/>
              <a:buFont typeface="Calibri"/>
              <a:buNone/>
              <a:defRPr b="0" i="0" sz="4400" u="none" cap="none" strike="noStrike">
                <a:solidFill>
                  <a:schemeClr val="accen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9" name="Google Shape;69;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0.jpg"/><Relationship Id="rId5" Type="http://schemas.openxmlformats.org/officeDocument/2006/relationships/image" Target="../media/image9.jpg"/><Relationship Id="rId6" Type="http://schemas.openxmlformats.org/officeDocument/2006/relationships/image" Target="../media/image6.jpg"/><Relationship Id="rId7" Type="http://schemas.openxmlformats.org/officeDocument/2006/relationships/image" Target="../media/image11.jpg"/><Relationship Id="rId8"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15.jpg"/><Relationship Id="rId6" Type="http://schemas.openxmlformats.org/officeDocument/2006/relationships/image" Target="../media/image16.jp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en.wikipedia.org/wiki/Cache_algorithm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jp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0" y="2103120"/>
            <a:ext cx="9144000" cy="73152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Clr>
                <a:srgbClr val="FF0000"/>
              </a:buClr>
              <a:buFont typeface="Calibri"/>
              <a:buNone/>
            </a:pPr>
            <a:r>
              <a:rPr b="0" i="1" lang="en-US" sz="3600" u="none" cap="none" strike="noStrike">
                <a:solidFill>
                  <a:srgbClr val="FF0000"/>
                </a:solidFill>
                <a:latin typeface="Calibri"/>
                <a:ea typeface="Calibri"/>
                <a:cs typeface="Calibri"/>
                <a:sym typeface="Calibri"/>
              </a:rPr>
              <a:t>Memory Hierarchy, Fully Associative Caches</a:t>
            </a:r>
            <a:endParaRPr b="0" i="1" sz="3600" u="none" cap="none" strike="noStrike">
              <a:solidFill>
                <a:srgbClr val="FF0000"/>
              </a:solidFill>
              <a:latin typeface="Calibri"/>
              <a:ea typeface="Calibri"/>
              <a:cs typeface="Calibri"/>
              <a:sym typeface="Calibri"/>
            </a:endParaRPr>
          </a:p>
        </p:txBody>
      </p:sp>
      <p:sp>
        <p:nvSpPr>
          <p:cNvPr id="109" name="Google Shape;109;p16"/>
          <p:cNvSpPr txBox="1"/>
          <p:nvPr>
            <p:ph idx="1" type="subTitle"/>
          </p:nvPr>
        </p:nvSpPr>
        <p:spPr>
          <a:xfrm>
            <a:off x="0" y="2743200"/>
            <a:ext cx="9144000" cy="5486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Instructor: S</a:t>
            </a:r>
            <a:r>
              <a:rPr lang="en-US"/>
              <a:t>teven Ho</a:t>
            </a:r>
            <a:endParaRPr b="0" i="0" sz="3200" u="none" cap="none" strike="noStrike">
              <a:solidFill>
                <a:srgbClr val="888888"/>
              </a:solidFill>
              <a:latin typeface="Calibri"/>
              <a:ea typeface="Calibri"/>
              <a:cs typeface="Calibri"/>
              <a:sym typeface="Calibri"/>
            </a:endParaRPr>
          </a:p>
        </p:txBody>
      </p:sp>
      <p:pic>
        <p:nvPicPr>
          <p:cNvPr descr="Image result for cash register" id="110" name="Google Shape;110;p16"/>
          <p:cNvPicPr preferRelativeResize="0"/>
          <p:nvPr/>
        </p:nvPicPr>
        <p:blipFill>
          <a:blip r:embed="rId3">
            <a:alphaModFix/>
          </a:blip>
          <a:stretch>
            <a:fillRect/>
          </a:stretch>
        </p:blipFill>
        <p:spPr>
          <a:xfrm>
            <a:off x="6335050" y="4393375"/>
            <a:ext cx="2732750" cy="2394400"/>
          </a:xfrm>
          <a:prstGeom prst="rect">
            <a:avLst/>
          </a:prstGeom>
          <a:noFill/>
          <a:ln>
            <a:noFill/>
          </a:ln>
        </p:spPr>
      </p:pic>
      <p:pic>
        <p:nvPicPr>
          <p:cNvPr descr="Image result for ca$h out" id="111" name="Google Shape;111;p16"/>
          <p:cNvPicPr preferRelativeResize="0"/>
          <p:nvPr/>
        </p:nvPicPr>
        <p:blipFill>
          <a:blip r:embed="rId4">
            <a:alphaModFix/>
          </a:blip>
          <a:stretch>
            <a:fillRect/>
          </a:stretch>
        </p:blipFill>
        <p:spPr>
          <a:xfrm>
            <a:off x="3703525" y="5153025"/>
            <a:ext cx="2571750" cy="1704975"/>
          </a:xfrm>
          <a:prstGeom prst="rect">
            <a:avLst/>
          </a:prstGeom>
          <a:noFill/>
          <a:ln>
            <a:noFill/>
          </a:ln>
        </p:spPr>
      </p:pic>
      <p:pic>
        <p:nvPicPr>
          <p:cNvPr descr="Image result for stack of cash" id="112" name="Google Shape;112;p16"/>
          <p:cNvPicPr preferRelativeResize="0"/>
          <p:nvPr/>
        </p:nvPicPr>
        <p:blipFill>
          <a:blip r:embed="rId5">
            <a:alphaModFix/>
          </a:blip>
          <a:stretch>
            <a:fillRect/>
          </a:stretch>
        </p:blipFill>
        <p:spPr>
          <a:xfrm>
            <a:off x="6335050" y="3188463"/>
            <a:ext cx="1838325" cy="1647825"/>
          </a:xfrm>
          <a:prstGeom prst="rect">
            <a:avLst/>
          </a:prstGeom>
          <a:noFill/>
          <a:ln>
            <a:noFill/>
          </a:ln>
        </p:spPr>
      </p:pic>
      <p:pic>
        <p:nvPicPr>
          <p:cNvPr descr="Image result for cash 22" id="113" name="Google Shape;113;p16"/>
          <p:cNvPicPr preferRelativeResize="0"/>
          <p:nvPr/>
        </p:nvPicPr>
        <p:blipFill>
          <a:blip r:embed="rId6">
            <a:alphaModFix/>
          </a:blip>
          <a:stretch>
            <a:fillRect/>
          </a:stretch>
        </p:blipFill>
        <p:spPr>
          <a:xfrm>
            <a:off x="3067050" y="5729488"/>
            <a:ext cx="762000" cy="762000"/>
          </a:xfrm>
          <a:prstGeom prst="rect">
            <a:avLst/>
          </a:prstGeom>
          <a:noFill/>
          <a:ln>
            <a:noFill/>
          </a:ln>
        </p:spPr>
      </p:pic>
      <p:pic>
        <p:nvPicPr>
          <p:cNvPr descr="Image result for cartoon dollar sign" id="114" name="Google Shape;114;p16"/>
          <p:cNvPicPr preferRelativeResize="0"/>
          <p:nvPr/>
        </p:nvPicPr>
        <p:blipFill>
          <a:blip r:embed="rId7">
            <a:alphaModFix/>
          </a:blip>
          <a:stretch>
            <a:fillRect/>
          </a:stretch>
        </p:blipFill>
        <p:spPr>
          <a:xfrm>
            <a:off x="3321050" y="3544800"/>
            <a:ext cx="2209800" cy="1714500"/>
          </a:xfrm>
          <a:prstGeom prst="rect">
            <a:avLst/>
          </a:prstGeom>
          <a:noFill/>
          <a:ln>
            <a:noFill/>
          </a:ln>
        </p:spPr>
      </p:pic>
      <p:pic>
        <p:nvPicPr>
          <p:cNvPr descr="Image result for cash me outside" id="115" name="Google Shape;115;p16"/>
          <p:cNvPicPr preferRelativeResize="0"/>
          <p:nvPr/>
        </p:nvPicPr>
        <p:blipFill>
          <a:blip r:embed="rId8">
            <a:alphaModFix/>
          </a:blip>
          <a:stretch>
            <a:fillRect/>
          </a:stretch>
        </p:blipFill>
        <p:spPr>
          <a:xfrm>
            <a:off x="0" y="4546613"/>
            <a:ext cx="2992350" cy="2241175"/>
          </a:xfrm>
          <a:prstGeom prst="rect">
            <a:avLst/>
          </a:prstGeom>
          <a:noFill/>
          <a:ln>
            <a:noFill/>
          </a:ln>
        </p:spPr>
      </p:pic>
      <p:pic>
        <p:nvPicPr>
          <p:cNvPr descr="Image result for cashew" id="116" name="Google Shape;116;p16"/>
          <p:cNvPicPr preferRelativeResize="0"/>
          <p:nvPr/>
        </p:nvPicPr>
        <p:blipFill>
          <a:blip r:embed="rId9">
            <a:alphaModFix/>
          </a:blip>
          <a:stretch>
            <a:fillRect/>
          </a:stretch>
        </p:blipFill>
        <p:spPr>
          <a:xfrm>
            <a:off x="351300" y="3291850"/>
            <a:ext cx="285750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5"/>
          <p:cNvSpPr txBox="1"/>
          <p:nvPr>
            <p:ph idx="1" type="body"/>
          </p:nvPr>
        </p:nvSpPr>
        <p:spPr>
          <a:xfrm>
            <a:off x="457200" y="1600199"/>
            <a:ext cx="8229600" cy="48462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221" name="Google Shape;221;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Image result for desk" id="222" name="Google Shape;222;p25"/>
          <p:cNvPicPr preferRelativeResize="0"/>
          <p:nvPr/>
        </p:nvPicPr>
        <p:blipFill>
          <a:blip r:embed="rId3">
            <a:alphaModFix/>
          </a:blip>
          <a:stretch>
            <a:fillRect/>
          </a:stretch>
        </p:blipFill>
        <p:spPr>
          <a:xfrm>
            <a:off x="986125" y="2226250"/>
            <a:ext cx="1885950" cy="1657350"/>
          </a:xfrm>
          <a:prstGeom prst="rect">
            <a:avLst/>
          </a:prstGeom>
          <a:noFill/>
          <a:ln>
            <a:noFill/>
          </a:ln>
        </p:spPr>
      </p:pic>
      <p:pic>
        <p:nvPicPr>
          <p:cNvPr descr="South Shore Morgan Cherry Axess 5-shelf Bookcase" id="223" name="Google Shape;223;p25"/>
          <p:cNvPicPr preferRelativeResize="0"/>
          <p:nvPr/>
        </p:nvPicPr>
        <p:blipFill rotWithShape="1">
          <a:blip r:embed="rId4">
            <a:alphaModFix/>
          </a:blip>
          <a:srcRect b="0" l="27219" r="23182" t="2742"/>
          <a:stretch/>
        </p:blipFill>
        <p:spPr>
          <a:xfrm>
            <a:off x="3630325" y="1752600"/>
            <a:ext cx="1104079" cy="2164976"/>
          </a:xfrm>
          <a:prstGeom prst="rect">
            <a:avLst/>
          </a:prstGeom>
          <a:noFill/>
          <a:ln>
            <a:noFill/>
          </a:ln>
        </p:spPr>
      </p:pic>
      <p:pic>
        <p:nvPicPr>
          <p:cNvPr descr="Image result for library" id="224" name="Google Shape;224;p25"/>
          <p:cNvPicPr preferRelativeResize="0"/>
          <p:nvPr/>
        </p:nvPicPr>
        <p:blipFill>
          <a:blip r:embed="rId5">
            <a:alphaModFix/>
          </a:blip>
          <a:stretch>
            <a:fillRect/>
          </a:stretch>
        </p:blipFill>
        <p:spPr>
          <a:xfrm>
            <a:off x="5018550" y="4105650"/>
            <a:ext cx="3517525" cy="2340750"/>
          </a:xfrm>
          <a:prstGeom prst="rect">
            <a:avLst/>
          </a:prstGeom>
          <a:noFill/>
          <a:ln>
            <a:noFill/>
          </a:ln>
        </p:spPr>
      </p:pic>
      <p:pic>
        <p:nvPicPr>
          <p:cNvPr descr="Image result for book" id="225" name="Google Shape;225;p25"/>
          <p:cNvPicPr preferRelativeResize="0"/>
          <p:nvPr/>
        </p:nvPicPr>
        <p:blipFill>
          <a:blip r:embed="rId6">
            <a:alphaModFix/>
          </a:blip>
          <a:stretch>
            <a:fillRect/>
          </a:stretch>
        </p:blipFill>
        <p:spPr>
          <a:xfrm>
            <a:off x="5901775" y="1950850"/>
            <a:ext cx="1104075" cy="1104075"/>
          </a:xfrm>
          <a:prstGeom prst="rect">
            <a:avLst/>
          </a:prstGeom>
          <a:noFill/>
          <a:ln>
            <a:noFill/>
          </a:ln>
        </p:spPr>
      </p:pic>
      <p:pic>
        <p:nvPicPr>
          <p:cNvPr descr="Image result for book" id="226" name="Google Shape;226;p25"/>
          <p:cNvPicPr preferRelativeResize="0"/>
          <p:nvPr/>
        </p:nvPicPr>
        <p:blipFill>
          <a:blip r:embed="rId6">
            <a:alphaModFix/>
          </a:blip>
          <a:stretch>
            <a:fillRect/>
          </a:stretch>
        </p:blipFill>
        <p:spPr>
          <a:xfrm>
            <a:off x="2438400" y="1574300"/>
            <a:ext cx="1104075" cy="1104075"/>
          </a:xfrm>
          <a:prstGeom prst="rect">
            <a:avLst/>
          </a:prstGeom>
          <a:noFill/>
          <a:ln>
            <a:noFill/>
          </a:ln>
        </p:spPr>
      </p:pic>
      <p:pic>
        <p:nvPicPr>
          <p:cNvPr id="227" name="Google Shape;227;p25"/>
          <p:cNvPicPr preferRelativeResize="0"/>
          <p:nvPr/>
        </p:nvPicPr>
        <p:blipFill rotWithShape="1">
          <a:blip r:embed="rId7">
            <a:alphaModFix/>
          </a:blip>
          <a:srcRect b="17204" l="0" r="63888" t="0"/>
          <a:stretch/>
        </p:blipFill>
        <p:spPr>
          <a:xfrm>
            <a:off x="0" y="1951050"/>
            <a:ext cx="3301999" cy="4205950"/>
          </a:xfrm>
          <a:prstGeom prst="rect">
            <a:avLst/>
          </a:prstGeom>
          <a:noFill/>
          <a:ln>
            <a:noFill/>
          </a:ln>
        </p:spPr>
      </p:pic>
      <p:pic>
        <p:nvPicPr>
          <p:cNvPr id="228" name="Google Shape;228;p25"/>
          <p:cNvPicPr preferRelativeResize="0"/>
          <p:nvPr/>
        </p:nvPicPr>
        <p:blipFill rotWithShape="1">
          <a:blip r:embed="rId7">
            <a:alphaModFix/>
          </a:blip>
          <a:srcRect b="29326" l="44249" r="44713" t="17900"/>
          <a:stretch/>
        </p:blipFill>
        <p:spPr>
          <a:xfrm>
            <a:off x="3699700" y="1714463"/>
            <a:ext cx="1009237" cy="2680925"/>
          </a:xfrm>
          <a:prstGeom prst="rect">
            <a:avLst/>
          </a:prstGeom>
          <a:noFill/>
          <a:ln>
            <a:noFill/>
          </a:ln>
        </p:spPr>
      </p:pic>
      <p:pic>
        <p:nvPicPr>
          <p:cNvPr id="229" name="Google Shape;229;p25"/>
          <p:cNvPicPr preferRelativeResize="0"/>
          <p:nvPr/>
        </p:nvPicPr>
        <p:blipFill rotWithShape="1">
          <a:blip r:embed="rId7">
            <a:alphaModFix/>
          </a:blip>
          <a:srcRect b="14671" l="56734" r="21633" t="2533"/>
          <a:stretch/>
        </p:blipFill>
        <p:spPr>
          <a:xfrm>
            <a:off x="6864250" y="2160475"/>
            <a:ext cx="1977950" cy="4205950"/>
          </a:xfrm>
          <a:prstGeom prst="rect">
            <a:avLst/>
          </a:prstGeom>
          <a:noFill/>
          <a:ln>
            <a:noFill/>
          </a:ln>
        </p:spPr>
      </p:pic>
      <p:cxnSp>
        <p:nvCxnSpPr>
          <p:cNvPr id="230" name="Google Shape;230;p25"/>
          <p:cNvCxnSpPr>
            <a:stCxn id="222" idx="3"/>
            <a:endCxn id="223" idx="1"/>
          </p:cNvCxnSpPr>
          <p:nvPr/>
        </p:nvCxnSpPr>
        <p:spPr>
          <a:xfrm flipH="1" rot="10800000">
            <a:off x="2872075" y="2835025"/>
            <a:ext cx="758100" cy="219900"/>
          </a:xfrm>
          <a:prstGeom prst="straightConnector1">
            <a:avLst/>
          </a:prstGeom>
          <a:noFill/>
          <a:ln cap="flat" cmpd="sng" w="28575">
            <a:solidFill>
              <a:srgbClr val="0B5394"/>
            </a:solidFill>
            <a:prstDash val="solid"/>
            <a:round/>
            <a:headEnd len="med" w="med" type="triangle"/>
            <a:tailEnd len="med" w="med" type="triangle"/>
          </a:ln>
        </p:spPr>
      </p:cxnSp>
      <p:cxnSp>
        <p:nvCxnSpPr>
          <p:cNvPr id="231" name="Google Shape;231;p25"/>
          <p:cNvCxnSpPr>
            <a:stCxn id="223" idx="3"/>
            <a:endCxn id="224" idx="0"/>
          </p:cNvCxnSpPr>
          <p:nvPr/>
        </p:nvCxnSpPr>
        <p:spPr>
          <a:xfrm>
            <a:off x="4734405" y="2835088"/>
            <a:ext cx="2043000" cy="1270500"/>
          </a:xfrm>
          <a:prstGeom prst="curvedConnector2">
            <a:avLst/>
          </a:prstGeom>
          <a:noFill/>
          <a:ln cap="flat" cmpd="sng" w="28575">
            <a:solidFill>
              <a:schemeClr val="dk2"/>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222"/>
                                        </p:tgtEl>
                                      </p:cBhvr>
                                    </p:animEffect>
                                    <p:set>
                                      <p:cBhvr>
                                        <p:cTn dur="1" fill="hold">
                                          <p:stCondLst>
                                            <p:cond delay="200"/>
                                          </p:stCondLst>
                                        </p:cTn>
                                        <p:tgtEl>
                                          <p:spTgt spid="2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223"/>
                                        </p:tgtEl>
                                      </p:cBhvr>
                                    </p:animEffect>
                                    <p:set>
                                      <p:cBhvr>
                                        <p:cTn dur="1" fill="hold">
                                          <p:stCondLst>
                                            <p:cond delay="100"/>
                                          </p:stCondLst>
                                        </p:cTn>
                                        <p:tgtEl>
                                          <p:spTgt spid="2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225"/>
                                        </p:tgtEl>
                                      </p:cBhvr>
                                    </p:animEffect>
                                    <p:set>
                                      <p:cBhvr>
                                        <p:cTn dur="1" fill="hold">
                                          <p:stCondLst>
                                            <p:cond delay="100"/>
                                          </p:stCondLst>
                                        </p:cTn>
                                        <p:tgtEl>
                                          <p:spTgt spid="2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226"/>
                                        </p:tgtEl>
                                      </p:cBhvr>
                                    </p:animEffect>
                                    <p:set>
                                      <p:cBhvr>
                                        <p:cTn dur="1" fill="hold">
                                          <p:stCondLst>
                                            <p:cond delay="100"/>
                                          </p:stCondLst>
                                        </p:cTn>
                                        <p:tgtEl>
                                          <p:spTgt spid="2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4"/>
                                        </p:tgtEl>
                                      </p:cBhvr>
                                    </p:animEffect>
                                    <p:set>
                                      <p:cBhvr>
                                        <p:cTn dur="1" fill="hold">
                                          <p:stCondLst>
                                            <p:cond delay="0"/>
                                          </p:stCondLst>
                                        </p:cTn>
                                        <p:tgtEl>
                                          <p:spTgt spid="224"/>
                                        </p:tgtEl>
                                        <p:attrNameLst>
                                          <p:attrName>style.visibility</p:attrName>
                                        </p:attrNameLst>
                                      </p:cBhvr>
                                      <p:to>
                                        <p:strVal val="hidden"/>
                                      </p:to>
                                    </p:se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Principle of Locality (1/3)</a:t>
            </a:r>
            <a:endParaRPr b="0" i="0" sz="4400" u="none" cap="none" strike="noStrike">
              <a:solidFill>
                <a:schemeClr val="accent1"/>
              </a:solidFill>
              <a:latin typeface="Calibri"/>
              <a:ea typeface="Calibri"/>
              <a:cs typeface="Calibri"/>
              <a:sym typeface="Calibri"/>
            </a:endParaRPr>
          </a:p>
        </p:txBody>
      </p:sp>
      <p:sp>
        <p:nvSpPr>
          <p:cNvPr id="237" name="Google Shape;237;p26"/>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Principle of Locality:</a:t>
            </a:r>
            <a:r>
              <a:rPr b="0" i="0" lang="en-US" sz="3200" u="none" cap="none" strike="noStrike">
                <a:solidFill>
                  <a:srgbClr val="FF0000"/>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Programs access only a small portion of the full address space at any instant of time</a:t>
            </a:r>
            <a:endParaRPr/>
          </a:p>
          <a:p>
            <a:pPr indent="-285750" lvl="1" marL="742950" marR="0" rtl="0" algn="l">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Recall:</a:t>
            </a:r>
            <a:r>
              <a:rPr b="0" i="0" lang="en-US" sz="2800" u="none" cap="none" strike="noStrike">
                <a:solidFill>
                  <a:schemeClr val="dk1"/>
                </a:solidFill>
                <a:latin typeface="Calibri"/>
                <a:ea typeface="Calibri"/>
                <a:cs typeface="Calibri"/>
                <a:sym typeface="Calibri"/>
              </a:rPr>
              <a:t>  Address space holds both code and data</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Loops and sequential instruction execution mean generally localized code access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Stack and Heap try to keep your data together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Arrays and structs naturally group data you would access together</a:t>
            </a:r>
            <a:endParaRPr/>
          </a:p>
        </p:txBody>
      </p:sp>
      <p:sp>
        <p:nvSpPr>
          <p:cNvPr id="238" name="Google Shape;23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239" name="Google Shape;23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240" name="Google Shape;24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Principle of Locality (2/3)</a:t>
            </a:r>
            <a:endParaRPr b="0" i="0" sz="4400" u="none" cap="none" strike="noStrike">
              <a:solidFill>
                <a:schemeClr val="accent1"/>
              </a:solidFill>
              <a:latin typeface="Calibri"/>
              <a:ea typeface="Calibri"/>
              <a:cs typeface="Calibri"/>
              <a:sym typeface="Calibri"/>
            </a:endParaRPr>
          </a:p>
        </p:txBody>
      </p:sp>
      <p:sp>
        <p:nvSpPr>
          <p:cNvPr id="247" name="Google Shape;247;p27"/>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Temporal Locality </a:t>
            </a:r>
            <a:r>
              <a:rPr b="0" i="0" lang="en-US" sz="3200" u="none" cap="none" strike="noStrike">
                <a:solidFill>
                  <a:schemeClr val="dk1"/>
                </a:solidFill>
                <a:latin typeface="Calibri"/>
                <a:ea typeface="Calibri"/>
                <a:cs typeface="Calibri"/>
                <a:sym typeface="Calibri"/>
              </a:rPr>
              <a:t>(locality in time)</a:t>
            </a:r>
            <a:endParaRPr/>
          </a:p>
          <a:p>
            <a:pPr indent="-285750" lvl="1" marL="742950" marR="0" rtl="0" algn="l">
              <a:spcBef>
                <a:spcPts val="560"/>
              </a:spcBef>
              <a:spcAft>
                <a:spcPts val="0"/>
              </a:spcAft>
              <a:buClr>
                <a:schemeClr val="accent1"/>
              </a:buClr>
              <a:buSzPts val="2800"/>
              <a:buFont typeface="Arial"/>
              <a:buChar char="–"/>
            </a:pPr>
            <a:r>
              <a:rPr b="0" i="0" lang="en-US" sz="2800" u="none" cap="none" strike="noStrike">
                <a:solidFill>
                  <a:schemeClr val="accent1"/>
                </a:solidFill>
                <a:latin typeface="Calibri"/>
                <a:ea typeface="Calibri"/>
                <a:cs typeface="Calibri"/>
                <a:sym typeface="Calibri"/>
              </a:rPr>
              <a:t>Go back to the same book on desk multiple times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a memory location is referenced then it will tend to be referenced again soon</a:t>
            </a:r>
            <a:endParaRPr b="0" i="1" sz="2800" u="none" cap="none" strike="noStrike">
              <a:solidFill>
                <a:srgbClr val="FF0000"/>
              </a:solidFill>
              <a:latin typeface="Calibri"/>
              <a:ea typeface="Calibri"/>
              <a:cs typeface="Calibri"/>
              <a:sym typeface="Calibri"/>
            </a:endParaRPr>
          </a:p>
          <a:p>
            <a:pPr indent="-342900" lvl="0" marL="342900" marR="0" rtl="0" algn="l">
              <a:spcBef>
                <a:spcPts val="64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Spatial Locality</a:t>
            </a:r>
            <a:r>
              <a:rPr b="0" i="0" lang="en-US" sz="3200" u="none" cap="none" strike="noStrike">
                <a:solidFill>
                  <a:srgbClr val="FF0000"/>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(locality in space)</a:t>
            </a:r>
            <a:endParaRPr/>
          </a:p>
          <a:p>
            <a:pPr indent="-285750" lvl="1" marL="742950" marR="0" rtl="0" algn="l">
              <a:spcBef>
                <a:spcPts val="560"/>
              </a:spcBef>
              <a:spcAft>
                <a:spcPts val="0"/>
              </a:spcAft>
              <a:buClr>
                <a:schemeClr val="accent1"/>
              </a:buClr>
              <a:buSzPts val="2800"/>
              <a:buFont typeface="Arial"/>
              <a:buChar char="–"/>
            </a:pPr>
            <a:r>
              <a:rPr b="0" i="0" lang="en-US" sz="2800" u="none" cap="none" strike="noStrike">
                <a:solidFill>
                  <a:schemeClr val="accent1"/>
                </a:solidFill>
                <a:latin typeface="Calibri"/>
                <a:ea typeface="Calibri"/>
                <a:cs typeface="Calibri"/>
                <a:sym typeface="Calibri"/>
              </a:rPr>
              <a:t>When go to shelves, grab many books on computers since related books are stored together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a memory location is referenced, the locations with nearby addresses will tend to be referenced soon</a:t>
            </a:r>
            <a:endParaRPr/>
          </a:p>
        </p:txBody>
      </p:sp>
      <p:sp>
        <p:nvSpPr>
          <p:cNvPr id="248" name="Google Shape;24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249" name="Google Shape;24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250" name="Google Shape;25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Principle of Locality (3/3)</a:t>
            </a:r>
            <a:endParaRPr b="0" i="0" sz="4400" u="none" cap="none" strike="noStrike">
              <a:solidFill>
                <a:schemeClr val="accent1"/>
              </a:solidFill>
              <a:latin typeface="Calibri"/>
              <a:ea typeface="Calibri"/>
              <a:cs typeface="Calibri"/>
              <a:sym typeface="Calibri"/>
            </a:endParaRPr>
          </a:p>
        </p:txBody>
      </p:sp>
      <p:sp>
        <p:nvSpPr>
          <p:cNvPr id="256" name="Google Shape;256;p28"/>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We exploit the principle of locality in hardware via a </a:t>
            </a:r>
            <a:r>
              <a:rPr b="0" i="1" lang="en-US" sz="3200" u="none" cap="none" strike="noStrike">
                <a:solidFill>
                  <a:srgbClr val="FF0000"/>
                </a:solidFill>
                <a:latin typeface="Calibri"/>
                <a:ea typeface="Calibri"/>
                <a:cs typeface="Calibri"/>
                <a:sym typeface="Calibri"/>
              </a:rPr>
              <a:t>memory hierarchy</a:t>
            </a:r>
            <a:r>
              <a:rPr b="0" i="0" lang="en-US" sz="3200" u="none" cap="none" strike="noStrike">
                <a:solidFill>
                  <a:schemeClr val="dk1"/>
                </a:solidFill>
                <a:latin typeface="Calibri"/>
                <a:ea typeface="Calibri"/>
                <a:cs typeface="Calibri"/>
                <a:sym typeface="Calibri"/>
              </a:rPr>
              <a:t> where: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Levels closer to processor are faster</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(and more expensive per bit so smaller)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Levels farther from processor are larger</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(and less expensive per bit so slower)</a:t>
            </a:r>
            <a:endParaRPr/>
          </a:p>
          <a:p>
            <a:pPr indent="-342900" lvl="0" marL="342900" marR="0" rtl="0" algn="l">
              <a:spcBef>
                <a:spcPts val="640"/>
              </a:spcBef>
              <a:spcAft>
                <a:spcPts val="0"/>
              </a:spcAft>
              <a:buClr>
                <a:srgbClr val="FF0000"/>
              </a:buClr>
              <a:buSzPts val="3200"/>
              <a:buFont typeface="Arial"/>
              <a:buChar char="•"/>
            </a:pPr>
            <a:r>
              <a:rPr b="1" i="0" lang="en-US" sz="3200" u="none" cap="none" strike="noStrike">
                <a:solidFill>
                  <a:srgbClr val="FF0000"/>
                </a:solidFill>
                <a:latin typeface="Calibri"/>
                <a:ea typeface="Calibri"/>
                <a:cs typeface="Calibri"/>
                <a:sym typeface="Calibri"/>
              </a:rPr>
              <a:t>Goal:</a:t>
            </a:r>
            <a:r>
              <a:rPr b="1" i="0" lang="en-US" sz="32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Create the illusion of memory being almost as fast as fastest memory and almost as large as biggest memory of the hierarchy</a:t>
            </a:r>
            <a:endParaRPr b="0" i="0" sz="3200" u="none" cap="none" strike="noStrike">
              <a:solidFill>
                <a:schemeClr val="dk1"/>
              </a:solidFill>
              <a:latin typeface="Calibri"/>
              <a:ea typeface="Calibri"/>
              <a:cs typeface="Calibri"/>
              <a:sym typeface="Calibri"/>
            </a:endParaRPr>
          </a:p>
        </p:txBody>
      </p:sp>
      <p:sp>
        <p:nvSpPr>
          <p:cNvPr id="257" name="Google Shape;25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258" name="Google Shape;25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259" name="Google Shape;25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Memory Hierarchy Schematic</a:t>
            </a:r>
            <a:endParaRPr b="0" i="0" sz="4400" u="none" cap="none" strike="noStrike">
              <a:solidFill>
                <a:schemeClr val="accent1"/>
              </a:solidFill>
              <a:latin typeface="Calibri"/>
              <a:ea typeface="Calibri"/>
              <a:cs typeface="Calibri"/>
              <a:sym typeface="Calibri"/>
            </a:endParaRPr>
          </a:p>
        </p:txBody>
      </p:sp>
      <p:sp>
        <p:nvSpPr>
          <p:cNvPr id="266" name="Google Shape;26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267" name="Google Shape;26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268" name="Google Shape;26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269" name="Google Shape;269;p29"/>
          <p:cNvGrpSpPr/>
          <p:nvPr/>
        </p:nvGrpSpPr>
        <p:grpSpPr>
          <a:xfrm>
            <a:off x="6309360" y="2377440"/>
            <a:ext cx="2514600" cy="3383280"/>
            <a:chOff x="6191250" y="1915795"/>
            <a:chExt cx="2514600" cy="3383280"/>
          </a:xfrm>
        </p:grpSpPr>
        <p:sp>
          <p:nvSpPr>
            <p:cNvPr id="270" name="Google Shape;270;p29"/>
            <p:cNvSpPr/>
            <p:nvPr/>
          </p:nvSpPr>
          <p:spPr>
            <a:xfrm>
              <a:off x="6191250" y="2098675"/>
              <a:ext cx="2438400" cy="1034770"/>
            </a:xfrm>
            <a:prstGeom prst="rect">
              <a:avLst/>
            </a:prstGeom>
            <a:noFill/>
            <a:ln>
              <a:noFill/>
            </a:ln>
          </p:spPr>
          <p:txBody>
            <a:bodyPr anchorCtr="0" anchor="t" bIns="25400" lIns="63500" spcFirstLastPara="1" rIns="63500" wrap="square" tIns="25400">
              <a:noAutofit/>
            </a:bodyPr>
            <a:lstStyle/>
            <a:p>
              <a:pPr indent="0" lvl="0" marL="0" marR="0" rtl="0" algn="r">
                <a:lnSpc>
                  <a:spcPct val="75000"/>
                </a:lnSpc>
                <a:spcBef>
                  <a:spcPts val="0"/>
                </a:spcBef>
                <a:spcAft>
                  <a:spcPts val="0"/>
                </a:spcAft>
                <a:buClr>
                  <a:srgbClr val="FF0000"/>
                </a:buClr>
                <a:buFont typeface="Times"/>
                <a:buNone/>
              </a:pPr>
              <a:r>
                <a:rPr lang="en-US" sz="2800">
                  <a:solidFill>
                    <a:srgbClr val="FF0000"/>
                  </a:solidFill>
                  <a:latin typeface="Calibri"/>
                  <a:ea typeface="Calibri"/>
                  <a:cs typeface="Calibri"/>
                  <a:sym typeface="Calibri"/>
                </a:rPr>
                <a:t>Smaller,</a:t>
              </a:r>
              <a:endParaRPr/>
            </a:p>
            <a:p>
              <a:pPr indent="0" lvl="0" marL="0" marR="0" rtl="0" algn="r">
                <a:lnSpc>
                  <a:spcPct val="75000"/>
                </a:lnSpc>
                <a:spcBef>
                  <a:spcPts val="0"/>
                </a:spcBef>
                <a:spcAft>
                  <a:spcPts val="0"/>
                </a:spcAft>
                <a:buClr>
                  <a:srgbClr val="FF0000"/>
                </a:buClr>
                <a:buFont typeface="Times"/>
                <a:buNone/>
              </a:pPr>
              <a:r>
                <a:rPr lang="en-US" sz="2800">
                  <a:solidFill>
                    <a:srgbClr val="FF0000"/>
                  </a:solidFill>
                  <a:latin typeface="Calibri"/>
                  <a:ea typeface="Calibri"/>
                  <a:cs typeface="Calibri"/>
                  <a:sym typeface="Calibri"/>
                </a:rPr>
                <a:t>Faster,</a:t>
              </a:r>
              <a:br>
                <a:rPr lang="en-US" sz="2800">
                  <a:solidFill>
                    <a:srgbClr val="FF0000"/>
                  </a:solidFill>
                  <a:latin typeface="Calibri"/>
                  <a:ea typeface="Calibri"/>
                  <a:cs typeface="Calibri"/>
                  <a:sym typeface="Calibri"/>
                </a:rPr>
              </a:br>
              <a:r>
                <a:rPr lang="en-US" sz="2800">
                  <a:solidFill>
                    <a:srgbClr val="FF0000"/>
                  </a:solidFill>
                  <a:latin typeface="Calibri"/>
                  <a:ea typeface="Calibri"/>
                  <a:cs typeface="Calibri"/>
                  <a:sym typeface="Calibri"/>
                </a:rPr>
                <a:t>More expensive</a:t>
              </a:r>
              <a:endParaRPr sz="2800">
                <a:solidFill>
                  <a:srgbClr val="FF0000"/>
                </a:solidFill>
                <a:latin typeface="Calibri"/>
                <a:ea typeface="Calibri"/>
                <a:cs typeface="Calibri"/>
                <a:sym typeface="Calibri"/>
              </a:endParaRPr>
            </a:p>
          </p:txBody>
        </p:sp>
        <p:cxnSp>
          <p:nvCxnSpPr>
            <p:cNvPr id="271" name="Google Shape;271;p29"/>
            <p:cNvCxnSpPr/>
            <p:nvPr/>
          </p:nvCxnSpPr>
          <p:spPr>
            <a:xfrm>
              <a:off x="8705850" y="1915795"/>
              <a:ext cx="0" cy="3383280"/>
            </a:xfrm>
            <a:prstGeom prst="straightConnector1">
              <a:avLst/>
            </a:prstGeom>
            <a:noFill/>
            <a:ln cap="flat" cmpd="sng" w="38100">
              <a:solidFill>
                <a:srgbClr val="FF0000"/>
              </a:solidFill>
              <a:prstDash val="solid"/>
              <a:round/>
              <a:headEnd len="lg" w="lg" type="triangle"/>
              <a:tailEnd len="lg" w="lg" type="triangle"/>
            </a:ln>
          </p:spPr>
        </p:cxnSp>
        <p:sp>
          <p:nvSpPr>
            <p:cNvPr id="272" name="Google Shape;272;p29"/>
            <p:cNvSpPr/>
            <p:nvPr/>
          </p:nvSpPr>
          <p:spPr>
            <a:xfrm>
              <a:off x="6191250" y="4206240"/>
              <a:ext cx="2438400" cy="1034770"/>
            </a:xfrm>
            <a:prstGeom prst="rect">
              <a:avLst/>
            </a:prstGeom>
            <a:noFill/>
            <a:ln>
              <a:noFill/>
            </a:ln>
          </p:spPr>
          <p:txBody>
            <a:bodyPr anchorCtr="0" anchor="t" bIns="25400" lIns="63500" spcFirstLastPara="1" rIns="63500" wrap="square" tIns="25400">
              <a:noAutofit/>
            </a:bodyPr>
            <a:lstStyle/>
            <a:p>
              <a:pPr indent="0" lvl="0" marL="0" marR="0" rtl="0" algn="r">
                <a:lnSpc>
                  <a:spcPct val="75000"/>
                </a:lnSpc>
                <a:spcBef>
                  <a:spcPts val="0"/>
                </a:spcBef>
                <a:spcAft>
                  <a:spcPts val="0"/>
                </a:spcAft>
                <a:buClr>
                  <a:srgbClr val="FF0000"/>
                </a:buClr>
                <a:buFont typeface="Times"/>
                <a:buNone/>
              </a:pPr>
              <a:r>
                <a:rPr lang="en-US" sz="2800">
                  <a:solidFill>
                    <a:srgbClr val="FF0000"/>
                  </a:solidFill>
                  <a:latin typeface="Calibri"/>
                  <a:ea typeface="Calibri"/>
                  <a:cs typeface="Calibri"/>
                  <a:sym typeface="Calibri"/>
                </a:rPr>
                <a:t>Bigger,</a:t>
              </a:r>
              <a:endParaRPr/>
            </a:p>
            <a:p>
              <a:pPr indent="0" lvl="0" marL="0" marR="0" rtl="0" algn="r">
                <a:lnSpc>
                  <a:spcPct val="75000"/>
                </a:lnSpc>
                <a:spcBef>
                  <a:spcPts val="0"/>
                </a:spcBef>
                <a:spcAft>
                  <a:spcPts val="0"/>
                </a:spcAft>
                <a:buClr>
                  <a:srgbClr val="FF0000"/>
                </a:buClr>
                <a:buFont typeface="Times"/>
                <a:buNone/>
              </a:pPr>
              <a:r>
                <a:rPr lang="en-US" sz="2800">
                  <a:solidFill>
                    <a:srgbClr val="FF0000"/>
                  </a:solidFill>
                  <a:latin typeface="Calibri"/>
                  <a:ea typeface="Calibri"/>
                  <a:cs typeface="Calibri"/>
                  <a:sym typeface="Calibri"/>
                </a:rPr>
                <a:t>Slower,</a:t>
              </a:r>
              <a:br>
                <a:rPr lang="en-US" sz="2800">
                  <a:solidFill>
                    <a:srgbClr val="FF0000"/>
                  </a:solidFill>
                  <a:latin typeface="Calibri"/>
                  <a:ea typeface="Calibri"/>
                  <a:cs typeface="Calibri"/>
                  <a:sym typeface="Calibri"/>
                </a:rPr>
              </a:br>
              <a:r>
                <a:rPr lang="en-US" sz="2800">
                  <a:solidFill>
                    <a:srgbClr val="FF0000"/>
                  </a:solidFill>
                  <a:latin typeface="Calibri"/>
                  <a:ea typeface="Calibri"/>
                  <a:cs typeface="Calibri"/>
                  <a:sym typeface="Calibri"/>
                </a:rPr>
                <a:t>Cheaper</a:t>
              </a:r>
              <a:endParaRPr sz="2800">
                <a:solidFill>
                  <a:srgbClr val="FF0000"/>
                </a:solidFill>
                <a:latin typeface="Calibri"/>
                <a:ea typeface="Calibri"/>
                <a:cs typeface="Calibri"/>
                <a:sym typeface="Calibri"/>
              </a:endParaRPr>
            </a:p>
          </p:txBody>
        </p:sp>
      </p:grpSp>
      <p:grpSp>
        <p:nvGrpSpPr>
          <p:cNvPr id="273" name="Google Shape;273;p29"/>
          <p:cNvGrpSpPr/>
          <p:nvPr/>
        </p:nvGrpSpPr>
        <p:grpSpPr>
          <a:xfrm>
            <a:off x="1017594" y="1737360"/>
            <a:ext cx="6754806" cy="4554703"/>
            <a:chOff x="103194" y="1737360"/>
            <a:chExt cx="6754806" cy="4554703"/>
          </a:xfrm>
        </p:grpSpPr>
        <p:grpSp>
          <p:nvGrpSpPr>
            <p:cNvPr id="274" name="Google Shape;274;p29"/>
            <p:cNvGrpSpPr/>
            <p:nvPr/>
          </p:nvGrpSpPr>
          <p:grpSpPr>
            <a:xfrm>
              <a:off x="2779776" y="1737360"/>
              <a:ext cx="1828800" cy="777876"/>
              <a:chOff x="2316" y="492"/>
              <a:chExt cx="1152" cy="490"/>
            </a:xfrm>
          </p:grpSpPr>
          <p:sp>
            <p:nvSpPr>
              <p:cNvPr id="275" name="Google Shape;275;p29"/>
              <p:cNvSpPr/>
              <p:nvPr/>
            </p:nvSpPr>
            <p:spPr>
              <a:xfrm>
                <a:off x="2316" y="492"/>
                <a:ext cx="1152" cy="278"/>
              </a:xfrm>
              <a:prstGeom prst="rect">
                <a:avLst/>
              </a:prstGeom>
              <a:noFill/>
              <a:ln>
                <a:noFill/>
              </a:ln>
            </p:spPr>
            <p:txBody>
              <a:bodyPr anchorCtr="0" anchor="t" bIns="25400" lIns="63500" spcFirstLastPara="1" rIns="63500" wrap="square" tIns="25400">
                <a:noAutofit/>
              </a:bodyPr>
              <a:lstStyle/>
              <a:p>
                <a:pPr indent="0" lvl="0" marL="0" marR="0" rtl="0" algn="ctr">
                  <a:lnSpc>
                    <a:spcPct val="75000"/>
                  </a:lnSpc>
                  <a:spcBef>
                    <a:spcPts val="0"/>
                  </a:spcBef>
                  <a:spcAft>
                    <a:spcPts val="0"/>
                  </a:spcAft>
                  <a:buClr>
                    <a:schemeClr val="dk1"/>
                  </a:buClr>
                  <a:buFont typeface="Times"/>
                  <a:buNone/>
                </a:pPr>
                <a:r>
                  <a:rPr lang="en-US" sz="3200">
                    <a:solidFill>
                      <a:schemeClr val="dk1"/>
                    </a:solidFill>
                    <a:latin typeface="Calibri"/>
                    <a:ea typeface="Calibri"/>
                    <a:cs typeface="Calibri"/>
                    <a:sym typeface="Calibri"/>
                  </a:rPr>
                  <a:t>Processor</a:t>
                </a:r>
                <a:endParaRPr/>
              </a:p>
            </p:txBody>
          </p:sp>
          <p:cxnSp>
            <p:nvCxnSpPr>
              <p:cNvPr id="276" name="Google Shape;276;p29"/>
              <p:cNvCxnSpPr/>
              <p:nvPr/>
            </p:nvCxnSpPr>
            <p:spPr>
              <a:xfrm rot="10800000">
                <a:off x="2874" y="694"/>
                <a:ext cx="0" cy="288"/>
              </a:xfrm>
              <a:prstGeom prst="straightConnector1">
                <a:avLst/>
              </a:prstGeom>
              <a:noFill/>
              <a:ln cap="flat" cmpd="sng" w="38100">
                <a:solidFill>
                  <a:schemeClr val="dk1"/>
                </a:solidFill>
                <a:prstDash val="solid"/>
                <a:round/>
                <a:headEnd len="med" w="med" type="triangle"/>
                <a:tailEnd len="med" w="med" type="triangle"/>
              </a:ln>
            </p:spPr>
          </p:cxnSp>
        </p:grpSp>
        <p:grpSp>
          <p:nvGrpSpPr>
            <p:cNvPr id="277" name="Google Shape;277;p29"/>
            <p:cNvGrpSpPr/>
            <p:nvPr/>
          </p:nvGrpSpPr>
          <p:grpSpPr>
            <a:xfrm>
              <a:off x="457200" y="2560321"/>
              <a:ext cx="6400800" cy="3657602"/>
              <a:chOff x="492" y="1008"/>
              <a:chExt cx="4032" cy="2304"/>
            </a:xfrm>
          </p:grpSpPr>
          <p:sp>
            <p:nvSpPr>
              <p:cNvPr id="278" name="Google Shape;278;p29"/>
              <p:cNvSpPr/>
              <p:nvPr/>
            </p:nvSpPr>
            <p:spPr>
              <a:xfrm>
                <a:off x="492" y="1008"/>
                <a:ext cx="4032" cy="2304"/>
              </a:xfrm>
              <a:prstGeom prst="triangle">
                <a:avLst>
                  <a:gd fmla="val 50000" name="adj"/>
                </a:avLst>
              </a:prstGeom>
              <a:no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79" name="Google Shape;279;p29"/>
              <p:cNvGrpSpPr/>
              <p:nvPr/>
            </p:nvGrpSpPr>
            <p:grpSpPr>
              <a:xfrm>
                <a:off x="2066" y="1251"/>
                <a:ext cx="900" cy="300"/>
                <a:chOff x="2066" y="1251"/>
                <a:chExt cx="900" cy="300"/>
              </a:xfrm>
            </p:grpSpPr>
            <p:sp>
              <p:nvSpPr>
                <p:cNvPr id="280" name="Google Shape;280;p29"/>
                <p:cNvSpPr/>
                <p:nvPr/>
              </p:nvSpPr>
              <p:spPr>
                <a:xfrm>
                  <a:off x="2066" y="1251"/>
                  <a:ext cx="900" cy="300"/>
                </a:xfrm>
                <a:prstGeom prst="rect">
                  <a:avLst/>
                </a:prstGeom>
                <a:noFill/>
                <a:ln>
                  <a:noFill/>
                </a:ln>
              </p:spPr>
              <p:txBody>
                <a:bodyPr anchorCtr="0" anchor="t" bIns="25400" lIns="63500" spcFirstLastPara="1" rIns="63500" wrap="square" tIns="2540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Level 1</a:t>
                  </a:r>
                  <a:endParaRPr/>
                </a:p>
              </p:txBody>
            </p:sp>
            <p:cxnSp>
              <p:nvCxnSpPr>
                <p:cNvPr id="281" name="Google Shape;281;p29"/>
                <p:cNvCxnSpPr/>
                <p:nvPr/>
              </p:nvCxnSpPr>
              <p:spPr>
                <a:xfrm>
                  <a:off x="2105" y="1469"/>
                  <a:ext cx="806" cy="0"/>
                </a:xfrm>
                <a:prstGeom prst="straightConnector1">
                  <a:avLst/>
                </a:prstGeom>
                <a:noFill/>
                <a:ln cap="flat" cmpd="sng" w="38100">
                  <a:solidFill>
                    <a:schemeClr val="dk1"/>
                  </a:solidFill>
                  <a:prstDash val="solid"/>
                  <a:round/>
                  <a:headEnd len="sm" w="sm" type="none"/>
                  <a:tailEnd len="sm" w="sm" type="none"/>
                </a:ln>
              </p:spPr>
            </p:cxnSp>
          </p:grpSp>
          <p:grpSp>
            <p:nvGrpSpPr>
              <p:cNvPr id="282" name="Google Shape;282;p29"/>
              <p:cNvGrpSpPr/>
              <p:nvPr/>
            </p:nvGrpSpPr>
            <p:grpSpPr>
              <a:xfrm>
                <a:off x="1701" y="1469"/>
                <a:ext cx="1613" cy="461"/>
                <a:chOff x="1701" y="1469"/>
                <a:chExt cx="1613" cy="461"/>
              </a:xfrm>
            </p:grpSpPr>
            <p:sp>
              <p:nvSpPr>
                <p:cNvPr id="283" name="Google Shape;283;p29"/>
                <p:cNvSpPr/>
                <p:nvPr/>
              </p:nvSpPr>
              <p:spPr>
                <a:xfrm>
                  <a:off x="2162" y="1469"/>
                  <a:ext cx="691" cy="461"/>
                </a:xfrm>
                <a:prstGeom prst="rect">
                  <a:avLst/>
                </a:prstGeom>
                <a:noFill/>
                <a:ln>
                  <a:noFill/>
                </a:ln>
              </p:spPr>
              <p:txBody>
                <a:bodyPr anchorCtr="0" anchor="t" bIns="25400" lIns="63500" spcFirstLastPara="1" rIns="63500" wrap="square" tIns="27430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Level 2</a:t>
                  </a:r>
                  <a:endParaRPr/>
                </a:p>
              </p:txBody>
            </p:sp>
            <p:cxnSp>
              <p:nvCxnSpPr>
                <p:cNvPr id="284" name="Google Shape;284;p29"/>
                <p:cNvCxnSpPr/>
                <p:nvPr/>
              </p:nvCxnSpPr>
              <p:spPr>
                <a:xfrm>
                  <a:off x="1701" y="1930"/>
                  <a:ext cx="1613" cy="0"/>
                </a:xfrm>
                <a:prstGeom prst="straightConnector1">
                  <a:avLst/>
                </a:prstGeom>
                <a:noFill/>
                <a:ln cap="flat" cmpd="sng" w="38100">
                  <a:solidFill>
                    <a:schemeClr val="dk1"/>
                  </a:solidFill>
                  <a:prstDash val="solid"/>
                  <a:round/>
                  <a:headEnd len="sm" w="sm" type="none"/>
                  <a:tailEnd len="sm" w="sm" type="none"/>
                </a:ln>
              </p:spPr>
            </p:cxnSp>
          </p:grpSp>
          <p:sp>
            <p:nvSpPr>
              <p:cNvPr id="285" name="Google Shape;285;p29"/>
              <p:cNvSpPr/>
              <p:nvPr/>
            </p:nvSpPr>
            <p:spPr>
              <a:xfrm>
                <a:off x="2162" y="2851"/>
                <a:ext cx="691" cy="461"/>
              </a:xfrm>
              <a:prstGeom prst="rect">
                <a:avLst/>
              </a:prstGeom>
              <a:noFill/>
              <a:ln>
                <a:noFill/>
              </a:ln>
            </p:spPr>
            <p:txBody>
              <a:bodyPr anchorCtr="0" anchor="t" bIns="25400" lIns="63500" spcFirstLastPara="1" rIns="63500" wrap="square" tIns="27430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Level n</a:t>
                </a:r>
                <a:endParaRPr/>
              </a:p>
            </p:txBody>
          </p:sp>
          <p:grpSp>
            <p:nvGrpSpPr>
              <p:cNvPr id="286" name="Google Shape;286;p29"/>
              <p:cNvGrpSpPr/>
              <p:nvPr/>
            </p:nvGrpSpPr>
            <p:grpSpPr>
              <a:xfrm>
                <a:off x="1298" y="1930"/>
                <a:ext cx="2419" cy="461"/>
                <a:chOff x="1298" y="1930"/>
                <a:chExt cx="2419" cy="461"/>
              </a:xfrm>
            </p:grpSpPr>
            <p:sp>
              <p:nvSpPr>
                <p:cNvPr id="287" name="Google Shape;287;p29"/>
                <p:cNvSpPr/>
                <p:nvPr/>
              </p:nvSpPr>
              <p:spPr>
                <a:xfrm>
                  <a:off x="2162" y="1930"/>
                  <a:ext cx="691" cy="461"/>
                </a:xfrm>
                <a:prstGeom prst="rect">
                  <a:avLst/>
                </a:prstGeom>
                <a:noFill/>
                <a:ln>
                  <a:noFill/>
                </a:ln>
              </p:spPr>
              <p:txBody>
                <a:bodyPr anchorCtr="0" anchor="t" bIns="25400" lIns="63500" spcFirstLastPara="1" rIns="63500" wrap="square" tIns="27430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Level 3</a:t>
                  </a:r>
                  <a:endParaRPr/>
                </a:p>
              </p:txBody>
            </p:sp>
            <p:cxnSp>
              <p:nvCxnSpPr>
                <p:cNvPr id="288" name="Google Shape;288;p29"/>
                <p:cNvCxnSpPr/>
                <p:nvPr/>
              </p:nvCxnSpPr>
              <p:spPr>
                <a:xfrm>
                  <a:off x="1298" y="2390"/>
                  <a:ext cx="2419" cy="0"/>
                </a:xfrm>
                <a:prstGeom prst="straightConnector1">
                  <a:avLst/>
                </a:prstGeom>
                <a:noFill/>
                <a:ln cap="flat" cmpd="sng" w="38100">
                  <a:solidFill>
                    <a:schemeClr val="dk1"/>
                  </a:solidFill>
                  <a:prstDash val="solid"/>
                  <a:round/>
                  <a:headEnd len="sm" w="sm" type="none"/>
                  <a:tailEnd len="sm" w="sm" type="none"/>
                </a:ln>
              </p:spPr>
            </p:cxnSp>
          </p:grpSp>
          <p:grpSp>
            <p:nvGrpSpPr>
              <p:cNvPr id="289" name="Google Shape;289;p29"/>
              <p:cNvGrpSpPr/>
              <p:nvPr/>
            </p:nvGrpSpPr>
            <p:grpSpPr>
              <a:xfrm>
                <a:off x="895" y="2390"/>
                <a:ext cx="3226" cy="461"/>
                <a:chOff x="895" y="2390"/>
                <a:chExt cx="3226" cy="461"/>
              </a:xfrm>
            </p:grpSpPr>
            <p:cxnSp>
              <p:nvCxnSpPr>
                <p:cNvPr id="290" name="Google Shape;290;p29"/>
                <p:cNvCxnSpPr/>
                <p:nvPr/>
              </p:nvCxnSpPr>
              <p:spPr>
                <a:xfrm>
                  <a:off x="895" y="2851"/>
                  <a:ext cx="3226" cy="0"/>
                </a:xfrm>
                <a:prstGeom prst="straightConnector1">
                  <a:avLst/>
                </a:prstGeom>
                <a:noFill/>
                <a:ln cap="flat" cmpd="sng" w="38100">
                  <a:solidFill>
                    <a:schemeClr val="dk1"/>
                  </a:solidFill>
                  <a:prstDash val="solid"/>
                  <a:round/>
                  <a:headEnd len="sm" w="sm" type="none"/>
                  <a:tailEnd len="sm" w="sm" type="none"/>
                </a:ln>
              </p:spPr>
            </p:cxnSp>
            <p:sp>
              <p:nvSpPr>
                <p:cNvPr id="291" name="Google Shape;291;p29"/>
                <p:cNvSpPr/>
                <p:nvPr/>
              </p:nvSpPr>
              <p:spPr>
                <a:xfrm>
                  <a:off x="2162" y="2390"/>
                  <a:ext cx="691" cy="461"/>
                </a:xfrm>
                <a:prstGeom prst="rect">
                  <a:avLst/>
                </a:prstGeom>
                <a:noFill/>
                <a:ln>
                  <a:noFill/>
                </a:ln>
              </p:spPr>
              <p:txBody>
                <a:bodyPr anchorCtr="0" anchor="t" bIns="25400" lIns="63500" spcFirstLastPara="1" rIns="63500" wrap="square" tIns="27430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 . .</a:t>
                  </a:r>
                  <a:endParaRPr/>
                </a:p>
              </p:txBody>
            </p:sp>
          </p:grpSp>
        </p:grpSp>
        <p:sp>
          <p:nvSpPr>
            <p:cNvPr id="292" name="Google Shape;292;p29"/>
            <p:cNvSpPr txBox="1"/>
            <p:nvPr/>
          </p:nvSpPr>
          <p:spPr>
            <a:xfrm rot="-2940000">
              <a:off x="-603079" y="3875805"/>
              <a:ext cx="52550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accent6"/>
                  </a:solidFill>
                  <a:latin typeface="Calibri"/>
                  <a:ea typeface="Calibri"/>
                  <a:cs typeface="Calibri"/>
                  <a:sym typeface="Calibri"/>
                </a:rPr>
                <a:t>Lower            				Higher</a:t>
              </a:r>
              <a:endParaRPr sz="2800">
                <a:solidFill>
                  <a:schemeClr val="accent6"/>
                </a:solidFill>
                <a:latin typeface="Calibri"/>
                <a:ea typeface="Calibri"/>
                <a:cs typeface="Calibri"/>
                <a:sym typeface="Calibri"/>
              </a:endParaRPr>
            </a:p>
          </p:txBody>
        </p:sp>
        <p:cxnSp>
          <p:nvCxnSpPr>
            <p:cNvPr id="293" name="Google Shape;293;p29"/>
            <p:cNvCxnSpPr/>
            <p:nvPr/>
          </p:nvCxnSpPr>
          <p:spPr>
            <a:xfrm>
              <a:off x="1916511" y="3019707"/>
              <a:ext cx="0" cy="2560320"/>
            </a:xfrm>
            <a:prstGeom prst="straightConnector1">
              <a:avLst/>
            </a:prstGeom>
            <a:noFill/>
            <a:ln cap="flat" cmpd="sng" w="25400">
              <a:solidFill>
                <a:schemeClr val="accent6"/>
              </a:solidFill>
              <a:prstDash val="solid"/>
              <a:round/>
              <a:headEnd len="lg" w="lg" type="triangl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Cache Concept</a:t>
            </a:r>
            <a:endParaRPr b="0" i="0" sz="4400" u="none" cap="none" strike="noStrike">
              <a:solidFill>
                <a:schemeClr val="accent1"/>
              </a:solidFill>
              <a:latin typeface="Calibri"/>
              <a:ea typeface="Calibri"/>
              <a:cs typeface="Calibri"/>
              <a:sym typeface="Calibri"/>
            </a:endParaRPr>
          </a:p>
        </p:txBody>
      </p:sp>
      <p:sp>
        <p:nvSpPr>
          <p:cNvPr id="300" name="Google Shape;300;p30"/>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lang="en-US" sz="2960"/>
              <a:t>M</a:t>
            </a:r>
            <a:r>
              <a:rPr b="0" i="0" lang="en-US" sz="2960" u="none" cap="none" strike="noStrike">
                <a:solidFill>
                  <a:schemeClr val="dk1"/>
                </a:solidFill>
                <a:latin typeface="Calibri"/>
                <a:ea typeface="Calibri"/>
                <a:cs typeface="Calibri"/>
                <a:sym typeface="Calibri"/>
              </a:rPr>
              <a:t>emory </a:t>
            </a:r>
            <a:r>
              <a:rPr i="1" lang="en-US" sz="2960">
                <a:solidFill>
                  <a:srgbClr val="FF0000"/>
                </a:solidFill>
              </a:rPr>
              <a:t>C</a:t>
            </a:r>
            <a:r>
              <a:rPr b="0" i="1" lang="en-US" sz="2960" u="none" cap="none" strike="noStrike">
                <a:solidFill>
                  <a:srgbClr val="FF0000"/>
                </a:solidFill>
                <a:latin typeface="Calibri"/>
                <a:ea typeface="Calibri"/>
                <a:cs typeface="Calibri"/>
                <a:sym typeface="Calibri"/>
              </a:rPr>
              <a:t>ache</a:t>
            </a:r>
            <a:r>
              <a:rPr lang="en-US" sz="2960"/>
              <a:t>—</a:t>
            </a:r>
            <a:r>
              <a:rPr b="0" i="0" lang="en-US" sz="2960" u="none" cap="none" strike="noStrike">
                <a:solidFill>
                  <a:schemeClr val="dk1"/>
                </a:solidFill>
                <a:latin typeface="Calibri"/>
                <a:ea typeface="Calibri"/>
                <a:cs typeface="Calibri"/>
                <a:sym typeface="Calibri"/>
              </a:rPr>
              <a:t>holds a copy of a subset of main memory</a:t>
            </a:r>
            <a:endParaRPr/>
          </a:p>
          <a:p>
            <a:pPr indent="-285750" lvl="1" marL="742950" marR="0" rtl="0" algn="l">
              <a:lnSpc>
                <a:spcPct val="90000"/>
              </a:lnSpc>
              <a:spcBef>
                <a:spcPts val="518"/>
              </a:spcBef>
              <a:spcAft>
                <a:spcPts val="0"/>
              </a:spcAft>
              <a:buClr>
                <a:schemeClr val="dk1"/>
              </a:buClr>
              <a:buSzPts val="2590"/>
              <a:buFont typeface="Arial"/>
              <a:buChar char="–"/>
            </a:pPr>
            <a:r>
              <a:rPr lang="en-US" sz="2590"/>
              <a:t>We o</a:t>
            </a:r>
            <a:r>
              <a:rPr b="0" i="0" lang="en-US" sz="2590" u="none" cap="none" strike="noStrike">
                <a:solidFill>
                  <a:schemeClr val="dk1"/>
                </a:solidFill>
                <a:latin typeface="Calibri"/>
                <a:ea typeface="Calibri"/>
                <a:cs typeface="Calibri"/>
                <a:sym typeface="Calibri"/>
              </a:rPr>
              <a:t>ften use $ (“cash”) to abbreviate cache (e.g. D$ = Data Cache, L1$ = Level 1 Cache)</a:t>
            </a:r>
            <a:r>
              <a:rPr lang="en-US" sz="2590"/>
              <a:t> (not like you’ve seen this before o:)</a:t>
            </a:r>
            <a:endParaRPr b="0" i="1" sz="259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Modern processors have separate caches for instructions and data, as well as several levels of caches implemented in different sizes</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Implemented with same IC processing technology as CPU and integrated on-chip – faster but more expensive than main memory</a:t>
            </a:r>
            <a:endParaRPr/>
          </a:p>
        </p:txBody>
      </p:sp>
      <p:sp>
        <p:nvSpPr>
          <p:cNvPr id="301" name="Google Shape;30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302" name="Google Shape;30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303" name="Google Shape;30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Memory Transfer in the Hierarchy</a:t>
            </a:r>
            <a:endParaRPr b="0" i="0" sz="4400" u="none" cap="none" strike="noStrike">
              <a:solidFill>
                <a:schemeClr val="accent1"/>
              </a:solidFill>
              <a:latin typeface="Calibri"/>
              <a:ea typeface="Calibri"/>
              <a:cs typeface="Calibri"/>
              <a:sym typeface="Calibri"/>
            </a:endParaRPr>
          </a:p>
        </p:txBody>
      </p:sp>
      <p:sp>
        <p:nvSpPr>
          <p:cNvPr id="311" name="Google Shape;311;p31"/>
          <p:cNvSpPr txBox="1"/>
          <p:nvPr>
            <p:ph idx="1" type="body"/>
          </p:nvPr>
        </p:nvSpPr>
        <p:spPr>
          <a:xfrm>
            <a:off x="274320" y="2560320"/>
            <a:ext cx="2926080" cy="155448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1" lang="en-US" sz="2400" u="none" cap="none" strike="noStrike">
                <a:solidFill>
                  <a:schemeClr val="dk1"/>
                </a:solidFill>
                <a:latin typeface="Calibri"/>
                <a:ea typeface="Calibri"/>
                <a:cs typeface="Calibri"/>
                <a:sym typeface="Calibri"/>
              </a:rPr>
              <a:t>Inclusive:</a:t>
            </a:r>
            <a:r>
              <a:rPr b="0" i="0" lang="en-US" sz="2400" u="none" cap="none" strike="noStrike">
                <a:solidFill>
                  <a:schemeClr val="dk1"/>
                </a:solidFill>
                <a:latin typeface="Calibri"/>
                <a:ea typeface="Calibri"/>
                <a:cs typeface="Calibri"/>
                <a:sym typeface="Calibri"/>
              </a:rPr>
              <a:t>  data in L1$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Arimo"/>
                <a:ea typeface="Arimo"/>
                <a:cs typeface="Arimo"/>
                <a:sym typeface="Arimo"/>
              </a:rPr>
              <a:t>⊂ </a:t>
            </a:r>
            <a:r>
              <a:rPr b="0" i="0" lang="en-US" sz="2400" u="none" cap="none" strike="noStrike">
                <a:solidFill>
                  <a:schemeClr val="dk1"/>
                </a:solidFill>
                <a:latin typeface="Calibri"/>
                <a:ea typeface="Calibri"/>
                <a:cs typeface="Calibri"/>
                <a:sym typeface="Calibri"/>
              </a:rPr>
              <a:t>data in L2$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Arimo"/>
                <a:ea typeface="Arimo"/>
                <a:cs typeface="Arimo"/>
                <a:sym typeface="Arimo"/>
              </a:rPr>
              <a:t>⊂ </a:t>
            </a:r>
            <a:r>
              <a:rPr b="0" i="0" lang="en-US" sz="2400" u="none" cap="none" strike="noStrike">
                <a:solidFill>
                  <a:schemeClr val="dk1"/>
                </a:solidFill>
                <a:latin typeface="Calibri"/>
                <a:ea typeface="Calibri"/>
                <a:cs typeface="Calibri"/>
                <a:sym typeface="Calibri"/>
              </a:rPr>
              <a:t>data in MM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Arimo"/>
                <a:ea typeface="Arimo"/>
                <a:cs typeface="Arimo"/>
                <a:sym typeface="Arimo"/>
              </a:rPr>
              <a:t>⊂</a:t>
            </a:r>
            <a:r>
              <a:rPr b="0" i="0" lang="en-US" sz="2400" u="none" cap="none" strike="noStrike">
                <a:solidFill>
                  <a:schemeClr val="dk1"/>
                </a:solidFill>
                <a:latin typeface="Calibri"/>
                <a:ea typeface="Calibri"/>
                <a:cs typeface="Calibri"/>
                <a:sym typeface="Calibri"/>
              </a:rPr>
              <a:t> data in SM</a:t>
            </a:r>
            <a:endParaRPr b="0" i="0" sz="2400" u="none" cap="none" strike="noStrike">
              <a:solidFill>
                <a:schemeClr val="dk1"/>
              </a:solidFill>
              <a:latin typeface="Calibri"/>
              <a:ea typeface="Calibri"/>
              <a:cs typeface="Calibri"/>
              <a:sym typeface="Calibri"/>
            </a:endParaRPr>
          </a:p>
        </p:txBody>
      </p:sp>
      <p:sp>
        <p:nvSpPr>
          <p:cNvPr id="312" name="Google Shape;31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313" name="Google Shape;31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314" name="Google Shape;3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315" name="Google Shape;315;p31"/>
          <p:cNvGrpSpPr/>
          <p:nvPr/>
        </p:nvGrpSpPr>
        <p:grpSpPr>
          <a:xfrm>
            <a:off x="1371600" y="1737360"/>
            <a:ext cx="6400800" cy="4480563"/>
            <a:chOff x="457200" y="1737360"/>
            <a:chExt cx="6400800" cy="4480563"/>
          </a:xfrm>
        </p:grpSpPr>
        <p:grpSp>
          <p:nvGrpSpPr>
            <p:cNvPr id="316" name="Google Shape;316;p31"/>
            <p:cNvGrpSpPr/>
            <p:nvPr/>
          </p:nvGrpSpPr>
          <p:grpSpPr>
            <a:xfrm>
              <a:off x="2779776" y="1737360"/>
              <a:ext cx="1828800" cy="777876"/>
              <a:chOff x="2316" y="492"/>
              <a:chExt cx="1152" cy="490"/>
            </a:xfrm>
          </p:grpSpPr>
          <p:sp>
            <p:nvSpPr>
              <p:cNvPr id="317" name="Google Shape;317;p31"/>
              <p:cNvSpPr/>
              <p:nvPr/>
            </p:nvSpPr>
            <p:spPr>
              <a:xfrm>
                <a:off x="2316" y="492"/>
                <a:ext cx="1152" cy="278"/>
              </a:xfrm>
              <a:prstGeom prst="rect">
                <a:avLst/>
              </a:prstGeom>
              <a:noFill/>
              <a:ln>
                <a:noFill/>
              </a:ln>
            </p:spPr>
            <p:txBody>
              <a:bodyPr anchorCtr="0" anchor="t" bIns="25400" lIns="63500" spcFirstLastPara="1" rIns="63500" wrap="square" tIns="25400">
                <a:noAutofit/>
              </a:bodyPr>
              <a:lstStyle/>
              <a:p>
                <a:pPr indent="0" lvl="0" marL="0" marR="0" rtl="0" algn="ctr">
                  <a:lnSpc>
                    <a:spcPct val="75000"/>
                  </a:lnSpc>
                  <a:spcBef>
                    <a:spcPts val="0"/>
                  </a:spcBef>
                  <a:spcAft>
                    <a:spcPts val="0"/>
                  </a:spcAft>
                  <a:buClr>
                    <a:schemeClr val="dk1"/>
                  </a:buClr>
                  <a:buFont typeface="Times"/>
                  <a:buNone/>
                </a:pPr>
                <a:r>
                  <a:rPr lang="en-US" sz="3200">
                    <a:solidFill>
                      <a:schemeClr val="dk1"/>
                    </a:solidFill>
                    <a:latin typeface="Calibri"/>
                    <a:ea typeface="Calibri"/>
                    <a:cs typeface="Calibri"/>
                    <a:sym typeface="Calibri"/>
                  </a:rPr>
                  <a:t>Processor</a:t>
                </a:r>
                <a:endParaRPr/>
              </a:p>
            </p:txBody>
          </p:sp>
          <p:cxnSp>
            <p:nvCxnSpPr>
              <p:cNvPr id="318" name="Google Shape;318;p31"/>
              <p:cNvCxnSpPr/>
              <p:nvPr/>
            </p:nvCxnSpPr>
            <p:spPr>
              <a:xfrm rot="10800000">
                <a:off x="2869" y="694"/>
                <a:ext cx="0" cy="288"/>
              </a:xfrm>
              <a:prstGeom prst="straightConnector1">
                <a:avLst/>
              </a:prstGeom>
              <a:noFill/>
              <a:ln cap="flat" cmpd="sng" w="38100">
                <a:solidFill>
                  <a:schemeClr val="dk1"/>
                </a:solidFill>
                <a:prstDash val="solid"/>
                <a:round/>
                <a:headEnd len="med" w="med" type="triangle"/>
                <a:tailEnd len="med" w="med" type="triangle"/>
              </a:ln>
            </p:spPr>
          </p:cxnSp>
        </p:grpSp>
        <p:grpSp>
          <p:nvGrpSpPr>
            <p:cNvPr id="319" name="Google Shape;319;p31"/>
            <p:cNvGrpSpPr/>
            <p:nvPr/>
          </p:nvGrpSpPr>
          <p:grpSpPr>
            <a:xfrm>
              <a:off x="457200" y="2560321"/>
              <a:ext cx="6400800" cy="3657602"/>
              <a:chOff x="492" y="1008"/>
              <a:chExt cx="4032" cy="2304"/>
            </a:xfrm>
          </p:grpSpPr>
          <p:sp>
            <p:nvSpPr>
              <p:cNvPr id="320" name="Google Shape;320;p31"/>
              <p:cNvSpPr/>
              <p:nvPr/>
            </p:nvSpPr>
            <p:spPr>
              <a:xfrm>
                <a:off x="492" y="1008"/>
                <a:ext cx="4032" cy="2304"/>
              </a:xfrm>
              <a:prstGeom prst="triangle">
                <a:avLst>
                  <a:gd fmla="val 50000" name="adj"/>
                </a:avLst>
              </a:prstGeom>
              <a:no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31"/>
              <p:cNvSpPr/>
              <p:nvPr/>
            </p:nvSpPr>
            <p:spPr>
              <a:xfrm>
                <a:off x="2162" y="1008"/>
                <a:ext cx="691" cy="576"/>
              </a:xfrm>
              <a:prstGeom prst="rect">
                <a:avLst/>
              </a:prstGeom>
              <a:noFill/>
              <a:ln>
                <a:noFill/>
              </a:ln>
            </p:spPr>
            <p:txBody>
              <a:bodyPr anchorCtr="0" anchor="t" bIns="25400" lIns="63500" spcFirstLastPara="1" rIns="63500" wrap="square" tIns="36575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L1$</a:t>
                </a:r>
                <a:endParaRPr sz="2400">
                  <a:solidFill>
                    <a:schemeClr val="dk1"/>
                  </a:solidFill>
                  <a:latin typeface="Calibri"/>
                  <a:ea typeface="Calibri"/>
                  <a:cs typeface="Calibri"/>
                  <a:sym typeface="Calibri"/>
                </a:endParaRPr>
              </a:p>
            </p:txBody>
          </p:sp>
          <p:grpSp>
            <p:nvGrpSpPr>
              <p:cNvPr id="322" name="Google Shape;322;p31"/>
              <p:cNvGrpSpPr/>
              <p:nvPr/>
            </p:nvGrpSpPr>
            <p:grpSpPr>
              <a:xfrm>
                <a:off x="2007" y="1584"/>
                <a:ext cx="1008" cy="576"/>
                <a:chOff x="2007" y="1584"/>
                <a:chExt cx="1008" cy="576"/>
              </a:xfrm>
            </p:grpSpPr>
            <p:sp>
              <p:nvSpPr>
                <p:cNvPr id="323" name="Google Shape;323;p31"/>
                <p:cNvSpPr/>
                <p:nvPr/>
              </p:nvSpPr>
              <p:spPr>
                <a:xfrm>
                  <a:off x="2162" y="1584"/>
                  <a:ext cx="691" cy="576"/>
                </a:xfrm>
                <a:prstGeom prst="rect">
                  <a:avLst/>
                </a:prstGeom>
                <a:noFill/>
                <a:ln>
                  <a:noFill/>
                </a:ln>
              </p:spPr>
              <p:txBody>
                <a:bodyPr anchorCtr="0" anchor="t" bIns="25400" lIns="63500" spcFirstLastPara="1" rIns="63500" wrap="square" tIns="36575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L2$</a:t>
                  </a:r>
                  <a:endParaRPr sz="2400">
                    <a:solidFill>
                      <a:schemeClr val="dk1"/>
                    </a:solidFill>
                    <a:latin typeface="Calibri"/>
                    <a:ea typeface="Calibri"/>
                    <a:cs typeface="Calibri"/>
                    <a:sym typeface="Calibri"/>
                  </a:endParaRPr>
                </a:p>
              </p:txBody>
            </p:sp>
            <p:cxnSp>
              <p:nvCxnSpPr>
                <p:cNvPr id="324" name="Google Shape;324;p31"/>
                <p:cNvCxnSpPr/>
                <p:nvPr/>
              </p:nvCxnSpPr>
              <p:spPr>
                <a:xfrm>
                  <a:off x="2007" y="1584"/>
                  <a:ext cx="1008" cy="0"/>
                </a:xfrm>
                <a:prstGeom prst="straightConnector1">
                  <a:avLst/>
                </a:prstGeom>
                <a:noFill/>
                <a:ln cap="flat" cmpd="sng" w="38100">
                  <a:solidFill>
                    <a:schemeClr val="dk1"/>
                  </a:solidFill>
                  <a:prstDash val="solid"/>
                  <a:round/>
                  <a:headEnd len="sm" w="sm" type="none"/>
                  <a:tailEnd len="sm" w="sm" type="none"/>
                </a:ln>
              </p:spPr>
            </p:cxnSp>
          </p:grpSp>
          <p:sp>
            <p:nvSpPr>
              <p:cNvPr id="325" name="Google Shape;325;p31"/>
              <p:cNvSpPr/>
              <p:nvPr/>
            </p:nvSpPr>
            <p:spPr>
              <a:xfrm>
                <a:off x="1644" y="2736"/>
                <a:ext cx="1728" cy="576"/>
              </a:xfrm>
              <a:prstGeom prst="rect">
                <a:avLst/>
              </a:prstGeom>
              <a:noFill/>
              <a:ln>
                <a:noFill/>
              </a:ln>
            </p:spPr>
            <p:txBody>
              <a:bodyPr anchorCtr="0" anchor="t" bIns="25400" lIns="63500" spcFirstLastPara="1" rIns="63500" wrap="square" tIns="36575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Secondary Memory</a:t>
                </a:r>
                <a:endParaRPr sz="2400">
                  <a:solidFill>
                    <a:schemeClr val="dk1"/>
                  </a:solidFill>
                  <a:latin typeface="Calibri"/>
                  <a:ea typeface="Calibri"/>
                  <a:cs typeface="Calibri"/>
                  <a:sym typeface="Calibri"/>
                </a:endParaRPr>
              </a:p>
            </p:txBody>
          </p:sp>
          <p:cxnSp>
            <p:nvCxnSpPr>
              <p:cNvPr id="326" name="Google Shape;326;p31"/>
              <p:cNvCxnSpPr/>
              <p:nvPr/>
            </p:nvCxnSpPr>
            <p:spPr>
              <a:xfrm>
                <a:off x="1517" y="2160"/>
                <a:ext cx="2004" cy="0"/>
              </a:xfrm>
              <a:prstGeom prst="straightConnector1">
                <a:avLst/>
              </a:prstGeom>
              <a:noFill/>
              <a:ln cap="flat" cmpd="sng" w="38100">
                <a:solidFill>
                  <a:schemeClr val="dk1"/>
                </a:solidFill>
                <a:prstDash val="solid"/>
                <a:round/>
                <a:headEnd len="sm" w="sm" type="none"/>
                <a:tailEnd len="sm" w="sm" type="none"/>
              </a:ln>
            </p:spPr>
          </p:cxnSp>
          <p:grpSp>
            <p:nvGrpSpPr>
              <p:cNvPr id="327" name="Google Shape;327;p31"/>
              <p:cNvGrpSpPr/>
              <p:nvPr/>
            </p:nvGrpSpPr>
            <p:grpSpPr>
              <a:xfrm>
                <a:off x="1010" y="2160"/>
                <a:ext cx="3007" cy="576"/>
                <a:chOff x="1010" y="2160"/>
                <a:chExt cx="3007" cy="576"/>
              </a:xfrm>
            </p:grpSpPr>
            <p:cxnSp>
              <p:nvCxnSpPr>
                <p:cNvPr id="328" name="Google Shape;328;p31"/>
                <p:cNvCxnSpPr/>
                <p:nvPr/>
              </p:nvCxnSpPr>
              <p:spPr>
                <a:xfrm>
                  <a:off x="1010" y="2736"/>
                  <a:ext cx="3007" cy="0"/>
                </a:xfrm>
                <a:prstGeom prst="straightConnector1">
                  <a:avLst/>
                </a:prstGeom>
                <a:noFill/>
                <a:ln cap="flat" cmpd="sng" w="38100">
                  <a:solidFill>
                    <a:schemeClr val="dk1"/>
                  </a:solidFill>
                  <a:prstDash val="solid"/>
                  <a:round/>
                  <a:headEnd len="sm" w="sm" type="none"/>
                  <a:tailEnd len="sm" w="sm" type="none"/>
                </a:ln>
              </p:spPr>
            </p:cxnSp>
            <p:sp>
              <p:nvSpPr>
                <p:cNvPr id="329" name="Google Shape;329;p31"/>
                <p:cNvSpPr/>
                <p:nvPr/>
              </p:nvSpPr>
              <p:spPr>
                <a:xfrm>
                  <a:off x="1644" y="2160"/>
                  <a:ext cx="1728" cy="576"/>
                </a:xfrm>
                <a:prstGeom prst="rect">
                  <a:avLst/>
                </a:prstGeom>
                <a:noFill/>
                <a:ln>
                  <a:noFill/>
                </a:ln>
              </p:spPr>
              <p:txBody>
                <a:bodyPr anchorCtr="0" anchor="t" bIns="25400" lIns="63500" spcFirstLastPara="1" rIns="63500" wrap="square" tIns="365750">
                  <a:noAutofit/>
                </a:bodyPr>
                <a:lstStyle/>
                <a:p>
                  <a:pPr indent="0" lvl="0" marL="0" marR="0" rtl="0" algn="ctr">
                    <a:lnSpc>
                      <a:spcPct val="75000"/>
                    </a:lnSpc>
                    <a:spcBef>
                      <a:spcPts val="0"/>
                    </a:spcBef>
                    <a:spcAft>
                      <a:spcPts val="0"/>
                    </a:spcAft>
                    <a:buClr>
                      <a:schemeClr val="dk1"/>
                    </a:buClr>
                    <a:buFont typeface="Times"/>
                    <a:buNone/>
                  </a:pPr>
                  <a:r>
                    <a:rPr lang="en-US" sz="2400">
                      <a:solidFill>
                        <a:schemeClr val="dk1"/>
                      </a:solidFill>
                      <a:latin typeface="Calibri"/>
                      <a:ea typeface="Calibri"/>
                      <a:cs typeface="Calibri"/>
                      <a:sym typeface="Calibri"/>
                    </a:rPr>
                    <a:t>Main Memory</a:t>
                  </a:r>
                  <a:endParaRPr sz="2400">
                    <a:solidFill>
                      <a:schemeClr val="dk1"/>
                    </a:solidFill>
                    <a:latin typeface="Calibri"/>
                    <a:ea typeface="Calibri"/>
                    <a:cs typeface="Calibri"/>
                    <a:sym typeface="Calibri"/>
                  </a:endParaRPr>
                </a:p>
              </p:txBody>
            </p:sp>
          </p:grpSp>
        </p:grpSp>
      </p:grpSp>
      <p:cxnSp>
        <p:nvCxnSpPr>
          <p:cNvPr id="330" name="Google Shape;330;p31"/>
          <p:cNvCxnSpPr/>
          <p:nvPr/>
        </p:nvCxnSpPr>
        <p:spPr>
          <a:xfrm rot="10800000">
            <a:off x="4572000" y="3246120"/>
            <a:ext cx="0" cy="457201"/>
          </a:xfrm>
          <a:prstGeom prst="straightConnector1">
            <a:avLst/>
          </a:prstGeom>
          <a:noFill/>
          <a:ln cap="flat" cmpd="sng" w="38100">
            <a:solidFill>
              <a:schemeClr val="dk1"/>
            </a:solidFill>
            <a:prstDash val="solid"/>
            <a:round/>
            <a:headEnd len="med" w="med" type="triangle"/>
            <a:tailEnd len="med" w="med" type="triangle"/>
          </a:ln>
        </p:spPr>
      </p:cxnSp>
      <p:cxnSp>
        <p:nvCxnSpPr>
          <p:cNvPr id="331" name="Google Shape;331;p31"/>
          <p:cNvCxnSpPr/>
          <p:nvPr/>
        </p:nvCxnSpPr>
        <p:spPr>
          <a:xfrm rot="10800000">
            <a:off x="4572000" y="4160520"/>
            <a:ext cx="0" cy="457201"/>
          </a:xfrm>
          <a:prstGeom prst="straightConnector1">
            <a:avLst/>
          </a:prstGeom>
          <a:noFill/>
          <a:ln cap="flat" cmpd="sng" w="38100">
            <a:solidFill>
              <a:schemeClr val="dk1"/>
            </a:solidFill>
            <a:prstDash val="solid"/>
            <a:round/>
            <a:headEnd len="med" w="med" type="triangle"/>
            <a:tailEnd len="med" w="med" type="triangle"/>
          </a:ln>
        </p:spPr>
      </p:cxnSp>
      <p:cxnSp>
        <p:nvCxnSpPr>
          <p:cNvPr id="332" name="Google Shape;332;p31"/>
          <p:cNvCxnSpPr/>
          <p:nvPr/>
        </p:nvCxnSpPr>
        <p:spPr>
          <a:xfrm rot="10800000">
            <a:off x="4572000" y="5074920"/>
            <a:ext cx="0" cy="457201"/>
          </a:xfrm>
          <a:prstGeom prst="straightConnector1">
            <a:avLst/>
          </a:prstGeom>
          <a:noFill/>
          <a:ln cap="flat" cmpd="sng" w="38100">
            <a:solidFill>
              <a:schemeClr val="dk1"/>
            </a:solidFill>
            <a:prstDash val="solid"/>
            <a:round/>
            <a:headEnd len="med" w="med" type="triangle"/>
            <a:tailEnd len="med" w="med" type="triangle"/>
          </a:ln>
        </p:spPr>
      </p:cxnSp>
      <p:sp>
        <p:nvSpPr>
          <p:cNvPr id="333" name="Google Shape;333;p31"/>
          <p:cNvSpPr txBox="1"/>
          <p:nvPr/>
        </p:nvSpPr>
        <p:spPr>
          <a:xfrm>
            <a:off x="6583680" y="2560320"/>
            <a:ext cx="2560320" cy="11887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rgbClr val="FF0000"/>
                </a:solidFill>
                <a:latin typeface="Calibri"/>
                <a:ea typeface="Calibri"/>
                <a:cs typeface="Calibri"/>
                <a:sym typeface="Calibri"/>
              </a:rPr>
              <a:t>Block:</a:t>
            </a:r>
            <a:r>
              <a:rPr lang="en-US" sz="2400">
                <a:solidFill>
                  <a:schemeClr val="dk1"/>
                </a:solidFill>
                <a:latin typeface="Calibri"/>
                <a:ea typeface="Calibri"/>
                <a:cs typeface="Calibri"/>
                <a:sym typeface="Calibri"/>
              </a:rPr>
              <a:t> Unit of transfer between memory and cache</a:t>
            </a:r>
            <a:endParaRPr b="1" i="1" sz="2400">
              <a:solidFill>
                <a:schemeClr val="dk1"/>
              </a:solidFill>
              <a:latin typeface="Calibri"/>
              <a:ea typeface="Calibri"/>
              <a:cs typeface="Calibri"/>
              <a:sym typeface="Calibri"/>
            </a:endParaRPr>
          </a:p>
        </p:txBody>
      </p:sp>
      <p:grpSp>
        <p:nvGrpSpPr>
          <p:cNvPr id="334" name="Google Shape;334;p31"/>
          <p:cNvGrpSpPr/>
          <p:nvPr/>
        </p:nvGrpSpPr>
        <p:grpSpPr>
          <a:xfrm>
            <a:off x="4572353" y="2102723"/>
            <a:ext cx="2103438" cy="3519489"/>
            <a:chOff x="2802" y="457"/>
            <a:chExt cx="1325" cy="2217"/>
          </a:xfrm>
        </p:grpSpPr>
        <p:sp>
          <p:nvSpPr>
            <p:cNvPr id="335" name="Google Shape;335;p31"/>
            <p:cNvSpPr txBox="1"/>
            <p:nvPr/>
          </p:nvSpPr>
          <p:spPr>
            <a:xfrm>
              <a:off x="2802" y="457"/>
              <a:ext cx="1103" cy="2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6"/>
                  </a:solidFill>
                  <a:latin typeface="Calibri"/>
                  <a:ea typeface="Calibri"/>
                  <a:cs typeface="Calibri"/>
                  <a:sym typeface="Calibri"/>
                </a:rPr>
                <a:t>4-8 bytes (word)</a:t>
              </a:r>
              <a:endParaRPr/>
            </a:p>
          </p:txBody>
        </p:sp>
        <p:sp>
          <p:nvSpPr>
            <p:cNvPr id="336" name="Google Shape;336;p31"/>
            <p:cNvSpPr txBox="1"/>
            <p:nvPr/>
          </p:nvSpPr>
          <p:spPr>
            <a:xfrm>
              <a:off x="2802" y="1868"/>
              <a:ext cx="1325" cy="2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6"/>
                  </a:solidFill>
                  <a:latin typeface="Calibri"/>
                  <a:ea typeface="Calibri"/>
                  <a:cs typeface="Calibri"/>
                  <a:sym typeface="Calibri"/>
                </a:rPr>
                <a:t>16-128 bytes (block)</a:t>
              </a:r>
              <a:endParaRPr b="1" sz="1800">
                <a:solidFill>
                  <a:schemeClr val="accent6"/>
                </a:solidFill>
                <a:latin typeface="Calibri"/>
                <a:ea typeface="Calibri"/>
                <a:cs typeface="Calibri"/>
                <a:sym typeface="Calibri"/>
              </a:endParaRPr>
            </a:p>
          </p:txBody>
        </p:sp>
        <p:sp>
          <p:nvSpPr>
            <p:cNvPr id="337" name="Google Shape;337;p31"/>
            <p:cNvSpPr txBox="1"/>
            <p:nvPr/>
          </p:nvSpPr>
          <p:spPr>
            <a:xfrm>
              <a:off x="2802" y="2444"/>
              <a:ext cx="1325" cy="2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6"/>
                  </a:solidFill>
                  <a:latin typeface="Calibri"/>
                  <a:ea typeface="Calibri"/>
                  <a:cs typeface="Calibri"/>
                  <a:sym typeface="Calibri"/>
                </a:rPr>
                <a:t>4,096+ bytes (page)</a:t>
              </a:r>
              <a:endParaRPr/>
            </a:p>
          </p:txBody>
        </p:sp>
        <p:sp>
          <p:nvSpPr>
            <p:cNvPr id="338" name="Google Shape;338;p31"/>
            <p:cNvSpPr txBox="1"/>
            <p:nvPr/>
          </p:nvSpPr>
          <p:spPr>
            <a:xfrm>
              <a:off x="2802" y="1292"/>
              <a:ext cx="1325" cy="2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6"/>
                  </a:solidFill>
                  <a:latin typeface="Calibri"/>
                  <a:ea typeface="Calibri"/>
                  <a:cs typeface="Calibri"/>
                  <a:sym typeface="Calibri"/>
                </a:rPr>
                <a:t>8-32 bytes (block)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Managing the Hierarchy</a:t>
            </a:r>
            <a:endParaRPr b="0" i="0" sz="4400" u="none" cap="none" strike="noStrike">
              <a:solidFill>
                <a:schemeClr val="accent1"/>
              </a:solidFill>
              <a:latin typeface="Calibri"/>
              <a:ea typeface="Calibri"/>
              <a:cs typeface="Calibri"/>
              <a:sym typeface="Calibri"/>
            </a:endParaRPr>
          </a:p>
        </p:txBody>
      </p:sp>
      <p:sp>
        <p:nvSpPr>
          <p:cNvPr id="344" name="Google Shape;344;p3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registers ↔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By compiler (or assembly level programmer)</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 main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By the cache controller hardware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main memory ↔ disks (secondary storage)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By the OS (virtual memory, which is a later topic)</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Virtual to physical address mapping assisted by the hardware (TLB)</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By the programmer (files)</a:t>
            </a:r>
            <a:endParaRPr/>
          </a:p>
        </p:txBody>
      </p:sp>
      <p:sp>
        <p:nvSpPr>
          <p:cNvPr id="345" name="Google Shape;34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346" name="Google Shape;34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347" name="Google Shape;34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48" name="Google Shape;348;p32"/>
          <p:cNvSpPr/>
          <p:nvPr/>
        </p:nvSpPr>
        <p:spPr>
          <a:xfrm>
            <a:off x="457200" y="2743200"/>
            <a:ext cx="8229600" cy="1097280"/>
          </a:xfrm>
          <a:prstGeom prst="rect">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We are here</a:t>
            </a:r>
            <a:endParaRPr sz="2400">
              <a:solidFill>
                <a:srgbClr val="FF0000"/>
              </a:solidFill>
              <a:latin typeface="Calibri"/>
              <a:ea typeface="Calibri"/>
              <a:cs typeface="Calibri"/>
              <a:sym typeface="Calibri"/>
            </a:endParaRPr>
          </a:p>
        </p:txBody>
      </p:sp>
      <p:sp>
        <p:nvSpPr>
          <p:cNvPr id="349" name="Google Shape;349;p32"/>
          <p:cNvSpPr/>
          <p:nvPr/>
        </p:nvSpPr>
        <p:spPr>
          <a:xfrm>
            <a:off x="508000" y="2136600"/>
            <a:ext cx="7933800" cy="50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457200" y="3251250"/>
            <a:ext cx="7670700" cy="50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736650" y="4322675"/>
            <a:ext cx="7670700" cy="195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Typical Memory Hierarchy</a:t>
            </a:r>
            <a:endParaRPr/>
          </a:p>
        </p:txBody>
      </p:sp>
      <p:sp>
        <p:nvSpPr>
          <p:cNvPr id="358" name="Google Shape;3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359" name="Google Shape;3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360" name="Google Shape;3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361" name="Google Shape;361;p33"/>
          <p:cNvGrpSpPr/>
          <p:nvPr/>
        </p:nvGrpSpPr>
        <p:grpSpPr>
          <a:xfrm>
            <a:off x="822960" y="1783080"/>
            <a:ext cx="4754880" cy="2468880"/>
            <a:chOff x="822960" y="1280160"/>
            <a:chExt cx="4754880" cy="2468880"/>
          </a:xfrm>
        </p:grpSpPr>
        <p:sp>
          <p:nvSpPr>
            <p:cNvPr id="362" name="Google Shape;362;p33"/>
            <p:cNvSpPr/>
            <p:nvPr/>
          </p:nvSpPr>
          <p:spPr>
            <a:xfrm>
              <a:off x="822960" y="1280160"/>
              <a:ext cx="4754880" cy="2468880"/>
            </a:xfrm>
            <a:prstGeom prst="rect">
              <a:avLst/>
            </a:prstGeom>
            <a:noFill/>
            <a:ln cap="flat" cmpd="sng" w="25400">
              <a:solidFill>
                <a:schemeClr val="accent6"/>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33"/>
            <p:cNvSpPr/>
            <p:nvPr/>
          </p:nvSpPr>
          <p:spPr>
            <a:xfrm>
              <a:off x="822960" y="1280160"/>
              <a:ext cx="4754880" cy="335989"/>
            </a:xfrm>
            <a:prstGeom prst="rect">
              <a:avLst/>
            </a:prstGeom>
            <a:noFill/>
            <a:ln>
              <a:noFill/>
            </a:ln>
          </p:spPr>
          <p:txBody>
            <a:bodyPr anchorCtr="0" anchor="t" bIns="44450" lIns="90475" spcFirstLastPara="1" rIns="90475" wrap="square" tIns="44450">
              <a:noAutofit/>
            </a:bodyPr>
            <a:lstStyle/>
            <a:p>
              <a:pPr indent="0" lvl="0" marL="0" marR="0" rtl="0" algn="ctr">
                <a:spcBef>
                  <a:spcPts val="0"/>
                </a:spcBef>
                <a:spcAft>
                  <a:spcPts val="0"/>
                </a:spcAft>
                <a:buNone/>
              </a:pPr>
              <a:r>
                <a:rPr lang="en-US" sz="2000">
                  <a:solidFill>
                    <a:schemeClr val="accent6"/>
                  </a:solidFill>
                  <a:latin typeface="Calibri"/>
                  <a:ea typeface="Calibri"/>
                  <a:cs typeface="Calibri"/>
                  <a:sym typeface="Calibri"/>
                </a:rPr>
                <a:t>On-Chip Components</a:t>
              </a:r>
              <a:endParaRPr/>
            </a:p>
          </p:txBody>
        </p:sp>
      </p:grpSp>
      <p:grpSp>
        <p:nvGrpSpPr>
          <p:cNvPr id="364" name="Google Shape;364;p33"/>
          <p:cNvGrpSpPr/>
          <p:nvPr/>
        </p:nvGrpSpPr>
        <p:grpSpPr>
          <a:xfrm>
            <a:off x="1005839" y="1783080"/>
            <a:ext cx="7752748" cy="2432050"/>
            <a:chOff x="1005839" y="1240192"/>
            <a:chExt cx="7752748" cy="2432050"/>
          </a:xfrm>
        </p:grpSpPr>
        <p:sp>
          <p:nvSpPr>
            <p:cNvPr descr="10%" id="365" name="Google Shape;365;p33"/>
            <p:cNvSpPr/>
            <p:nvPr/>
          </p:nvSpPr>
          <p:spPr>
            <a:xfrm>
              <a:off x="4530764" y="2306992"/>
              <a:ext cx="884859" cy="1197764"/>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4450" lIns="90475" spcFirstLastPara="1" rIns="90475" wrap="square" tIns="4445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Second</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Level</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Cache</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(SRAM)</a:t>
              </a:r>
              <a:endParaRPr/>
            </a:p>
          </p:txBody>
        </p:sp>
        <p:sp>
          <p:nvSpPr>
            <p:cNvPr id="366" name="Google Shape;366;p33"/>
            <p:cNvSpPr/>
            <p:nvPr/>
          </p:nvSpPr>
          <p:spPr>
            <a:xfrm>
              <a:off x="1005839" y="1773592"/>
              <a:ext cx="2743200" cy="242888"/>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Control</a:t>
              </a:r>
              <a:endParaRPr sz="2000">
                <a:solidFill>
                  <a:schemeClr val="dk1"/>
                </a:solidFill>
                <a:latin typeface="Calibri"/>
                <a:ea typeface="Calibri"/>
                <a:cs typeface="Calibri"/>
                <a:sym typeface="Calibri"/>
              </a:endParaRPr>
            </a:p>
          </p:txBody>
        </p:sp>
        <p:sp>
          <p:nvSpPr>
            <p:cNvPr id="367" name="Google Shape;367;p33"/>
            <p:cNvSpPr/>
            <p:nvPr/>
          </p:nvSpPr>
          <p:spPr>
            <a:xfrm>
              <a:off x="1005840" y="2230792"/>
              <a:ext cx="1371600" cy="1347788"/>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3"/>
            <p:cNvSpPr/>
            <p:nvPr/>
          </p:nvSpPr>
          <p:spPr>
            <a:xfrm>
              <a:off x="1005840" y="2222325"/>
              <a:ext cx="1371600" cy="335989"/>
            </a:xfrm>
            <a:prstGeom prst="rect">
              <a:avLst/>
            </a:prstGeom>
            <a:noFill/>
            <a:ln>
              <a:noFill/>
            </a:ln>
          </p:spPr>
          <p:txBody>
            <a:bodyPr anchorCtr="0" anchor="t" bIns="44450" lIns="90475" spcFirstLastPara="1" rIns="90475" wrap="square" tIns="4445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Datapath</a:t>
              </a:r>
              <a:endParaRPr sz="2000">
                <a:solidFill>
                  <a:schemeClr val="dk1"/>
                </a:solidFill>
                <a:latin typeface="Calibri"/>
                <a:ea typeface="Calibri"/>
                <a:cs typeface="Calibri"/>
                <a:sym typeface="Calibri"/>
              </a:endParaRPr>
            </a:p>
          </p:txBody>
        </p:sp>
        <p:sp>
          <p:nvSpPr>
            <p:cNvPr id="369" name="Google Shape;369;p33"/>
            <p:cNvSpPr/>
            <p:nvPr/>
          </p:nvSpPr>
          <p:spPr>
            <a:xfrm>
              <a:off x="7640987" y="1240192"/>
              <a:ext cx="1117600" cy="2432050"/>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Secondary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Memory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(Disk</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or Flash)</a:t>
              </a:r>
              <a:endParaRPr sz="1800">
                <a:solidFill>
                  <a:schemeClr val="dk1"/>
                </a:solidFill>
                <a:latin typeface="Calibri"/>
                <a:ea typeface="Calibri"/>
                <a:cs typeface="Calibri"/>
                <a:sym typeface="Calibri"/>
              </a:endParaRPr>
            </a:p>
          </p:txBody>
        </p:sp>
        <p:cxnSp>
          <p:nvCxnSpPr>
            <p:cNvPr id="370" name="Google Shape;370;p33"/>
            <p:cNvCxnSpPr/>
            <p:nvPr/>
          </p:nvCxnSpPr>
          <p:spPr>
            <a:xfrm flipH="1" rot="10800000">
              <a:off x="2302933" y="1241777"/>
              <a:ext cx="5339645" cy="1591732"/>
            </a:xfrm>
            <a:prstGeom prst="straightConnector1">
              <a:avLst/>
            </a:prstGeom>
            <a:noFill/>
            <a:ln cap="flat" cmpd="sng" w="28575">
              <a:solidFill>
                <a:schemeClr val="dk1"/>
              </a:solidFill>
              <a:prstDash val="dashDot"/>
              <a:round/>
              <a:headEnd len="sm" w="sm" type="none"/>
              <a:tailEnd len="sm" w="sm" type="none"/>
            </a:ln>
          </p:spPr>
        </p:cxnSp>
        <p:cxnSp>
          <p:nvCxnSpPr>
            <p:cNvPr id="371" name="Google Shape;371;p33"/>
            <p:cNvCxnSpPr/>
            <p:nvPr/>
          </p:nvCxnSpPr>
          <p:spPr>
            <a:xfrm>
              <a:off x="2302933" y="3522134"/>
              <a:ext cx="5339645" cy="146756"/>
            </a:xfrm>
            <a:prstGeom prst="straightConnector1">
              <a:avLst/>
            </a:prstGeom>
            <a:noFill/>
            <a:ln cap="flat" cmpd="sng" w="28575">
              <a:solidFill>
                <a:schemeClr val="dk1"/>
              </a:solidFill>
              <a:prstDash val="dashDot"/>
              <a:round/>
              <a:headEnd len="sm" w="sm" type="none"/>
              <a:tailEnd len="sm" w="sm" type="none"/>
            </a:ln>
          </p:spPr>
        </p:cxnSp>
        <p:sp>
          <p:nvSpPr>
            <p:cNvPr id="372" name="Google Shape;372;p33"/>
            <p:cNvSpPr/>
            <p:nvPr/>
          </p:nvSpPr>
          <p:spPr>
            <a:xfrm rot="5400000">
              <a:off x="1783906" y="2999936"/>
              <a:ext cx="693738" cy="355600"/>
            </a:xfrm>
            <a:prstGeom prst="rect">
              <a:avLst/>
            </a:prstGeom>
            <a:noFill/>
            <a:ln cap="flat" cmpd="sng" w="25400">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RegFile</a:t>
              </a:r>
              <a:endParaRPr sz="1800">
                <a:solidFill>
                  <a:schemeClr val="dk1"/>
                </a:solidFill>
                <a:latin typeface="Calibri"/>
                <a:ea typeface="Calibri"/>
                <a:cs typeface="Calibri"/>
                <a:sym typeface="Calibri"/>
              </a:endParaRPr>
            </a:p>
          </p:txBody>
        </p:sp>
        <p:sp>
          <p:nvSpPr>
            <p:cNvPr descr="10%" id="373" name="Google Shape;373;p33"/>
            <p:cNvSpPr/>
            <p:nvPr/>
          </p:nvSpPr>
          <p:spPr>
            <a:xfrm>
              <a:off x="6040787" y="2154592"/>
              <a:ext cx="1041400" cy="1350963"/>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Main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Memory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(DRAM)</a:t>
              </a:r>
              <a:endParaRPr sz="1800">
                <a:solidFill>
                  <a:schemeClr val="dk1"/>
                </a:solidFill>
                <a:latin typeface="Calibri"/>
                <a:ea typeface="Calibri"/>
                <a:cs typeface="Calibri"/>
                <a:sym typeface="Calibri"/>
              </a:endParaRPr>
            </a:p>
          </p:txBody>
        </p:sp>
        <p:sp>
          <p:nvSpPr>
            <p:cNvPr id="374" name="Google Shape;374;p33"/>
            <p:cNvSpPr/>
            <p:nvPr/>
          </p:nvSpPr>
          <p:spPr>
            <a:xfrm rot="5400000">
              <a:off x="3200400" y="3017520"/>
              <a:ext cx="640080" cy="548640"/>
            </a:xfrm>
            <a:prstGeom prst="rect">
              <a:avLst/>
            </a:prstGeom>
            <a:gradFill>
              <a:gsLst>
                <a:gs pos="0">
                  <a:srgbClr val="992D2B"/>
                </a:gs>
                <a:gs pos="80000">
                  <a:srgbClr val="C93D39"/>
                </a:gs>
                <a:gs pos="100000">
                  <a:srgbClr val="CD3A36"/>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4901"/>
                </a:srgbClr>
              </a:outerShdw>
            </a:effectLst>
          </p:spPr>
          <p:txBody>
            <a:bodyPr anchorCtr="0" anchor="t" bIns="0" lIns="0" spcFirstLastPara="1" rIns="0" wrap="square" tIns="18275">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Data</a:t>
              </a:r>
              <a:endParaRPr/>
            </a:p>
            <a:p>
              <a:pPr indent="0" lvl="0" marL="0" marR="0" rtl="0" algn="ctr">
                <a:spcBef>
                  <a:spcPts val="0"/>
                </a:spcBef>
                <a:spcAft>
                  <a:spcPts val="0"/>
                </a:spcAft>
                <a:buNone/>
              </a:pPr>
              <a:r>
                <a:rPr lang="en-US" sz="1600">
                  <a:solidFill>
                    <a:srgbClr val="000000"/>
                  </a:solidFill>
                  <a:latin typeface="Calibri"/>
                  <a:ea typeface="Calibri"/>
                  <a:cs typeface="Calibri"/>
                  <a:sym typeface="Calibri"/>
                </a:rPr>
                <a:t>Cache</a:t>
              </a:r>
              <a:endParaRPr/>
            </a:p>
          </p:txBody>
        </p:sp>
        <p:sp>
          <p:nvSpPr>
            <p:cNvPr id="375" name="Google Shape;375;p33"/>
            <p:cNvSpPr/>
            <p:nvPr/>
          </p:nvSpPr>
          <p:spPr>
            <a:xfrm rot="5400000">
              <a:off x="3200400" y="2377440"/>
              <a:ext cx="640080" cy="54864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0" lIns="0" spcFirstLastPara="1" rIns="0" wrap="square" tIns="18275">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Instr</a:t>
              </a:r>
              <a:endParaRPr sz="1600">
                <a:solidFill>
                  <a:srgbClr val="000000"/>
                </a:solidFill>
                <a:latin typeface="Calibri"/>
                <a:ea typeface="Calibri"/>
                <a:cs typeface="Calibri"/>
                <a:sym typeface="Calibri"/>
              </a:endParaRPr>
            </a:p>
            <a:p>
              <a:pPr indent="0" lvl="0" marL="0" marR="0" rtl="0" algn="ctr">
                <a:spcBef>
                  <a:spcPts val="0"/>
                </a:spcBef>
                <a:spcAft>
                  <a:spcPts val="0"/>
                </a:spcAft>
                <a:buNone/>
              </a:pPr>
              <a:r>
                <a:rPr lang="en-US" sz="1600">
                  <a:solidFill>
                    <a:srgbClr val="000000"/>
                  </a:solidFill>
                  <a:latin typeface="Calibri"/>
                  <a:ea typeface="Calibri"/>
                  <a:cs typeface="Calibri"/>
                  <a:sym typeface="Calibri"/>
                </a:rPr>
                <a:t>Cache</a:t>
              </a:r>
              <a:endParaRPr/>
            </a:p>
          </p:txBody>
        </p:sp>
      </p:grpSp>
      <p:grpSp>
        <p:nvGrpSpPr>
          <p:cNvPr id="376" name="Google Shape;376;p33"/>
          <p:cNvGrpSpPr/>
          <p:nvPr/>
        </p:nvGrpSpPr>
        <p:grpSpPr>
          <a:xfrm>
            <a:off x="91440" y="5577840"/>
            <a:ext cx="8961120" cy="365228"/>
            <a:chOff x="91440" y="5394960"/>
            <a:chExt cx="8961120" cy="365228"/>
          </a:xfrm>
        </p:grpSpPr>
        <p:sp>
          <p:nvSpPr>
            <p:cNvPr id="377" name="Google Shape;377;p33"/>
            <p:cNvSpPr/>
            <p:nvPr/>
          </p:nvSpPr>
          <p:spPr>
            <a:xfrm>
              <a:off x="91440" y="5394960"/>
              <a:ext cx="8961120" cy="365228"/>
            </a:xfrm>
            <a:prstGeom prst="rect">
              <a:avLst/>
            </a:prstGeom>
            <a:noFill/>
            <a:ln>
              <a:noFill/>
            </a:ln>
          </p:spPr>
          <p:txBody>
            <a:bodyPr anchorCtr="0" anchor="t" bIns="25400" lIns="63500" spcFirstLastPara="1" rIns="63500" wrap="square" tIns="25400">
              <a:noAutofit/>
            </a:bodyPr>
            <a:lstStyle/>
            <a:p>
              <a:pPr indent="0" lvl="0" marL="0" marR="0" rtl="0" algn="l">
                <a:lnSpc>
                  <a:spcPct val="85000"/>
                </a:lnSpc>
                <a:spcBef>
                  <a:spcPts val="0"/>
                </a:spcBef>
                <a:spcAft>
                  <a:spcPts val="0"/>
                </a:spcAft>
                <a:buNone/>
              </a:pPr>
              <a:r>
                <a:rPr b="1" lang="en-US" sz="2400">
                  <a:solidFill>
                    <a:schemeClr val="dk1"/>
                  </a:solidFill>
                  <a:latin typeface="Calibri"/>
                  <a:ea typeface="Calibri"/>
                  <a:cs typeface="Calibri"/>
                  <a:sym typeface="Calibri"/>
                </a:rPr>
                <a:t>Cost/bit:	   </a:t>
              </a:r>
              <a:r>
                <a:rPr lang="en-US" sz="2400">
                  <a:solidFill>
                    <a:schemeClr val="dk1"/>
                  </a:solidFill>
                  <a:latin typeface="Calibri"/>
                  <a:ea typeface="Calibri"/>
                  <a:cs typeface="Calibri"/>
                  <a:sym typeface="Calibri"/>
                </a:rPr>
                <a:t>highest											     lowest</a:t>
              </a:r>
              <a:endParaRPr sz="2400">
                <a:solidFill>
                  <a:schemeClr val="dk1"/>
                </a:solidFill>
                <a:latin typeface="Calibri"/>
                <a:ea typeface="Calibri"/>
                <a:cs typeface="Calibri"/>
                <a:sym typeface="Calibri"/>
              </a:endParaRPr>
            </a:p>
          </p:txBody>
        </p:sp>
        <p:cxnSp>
          <p:nvCxnSpPr>
            <p:cNvPr id="378" name="Google Shape;378;p33"/>
            <p:cNvCxnSpPr/>
            <p:nvPr/>
          </p:nvCxnSpPr>
          <p:spPr>
            <a:xfrm>
              <a:off x="2739264" y="5577840"/>
              <a:ext cx="4937760" cy="0"/>
            </a:xfrm>
            <a:prstGeom prst="straightConnector1">
              <a:avLst/>
            </a:prstGeom>
            <a:noFill/>
            <a:ln cap="flat" cmpd="sng" w="25400">
              <a:solidFill>
                <a:schemeClr val="dk1"/>
              </a:solidFill>
              <a:prstDash val="solid"/>
              <a:round/>
              <a:headEnd len="med" w="med" type="stealth"/>
              <a:tailEnd len="med" w="med" type="stealth"/>
            </a:ln>
            <a:effectLst>
              <a:outerShdw blurRad="40000" rotWithShape="0" dir="5400000" dist="20000">
                <a:srgbClr val="000000">
                  <a:alpha val="37647"/>
                </a:srgbClr>
              </a:outerShdw>
            </a:effectLst>
          </p:spPr>
        </p:cxnSp>
      </p:grpSp>
      <p:grpSp>
        <p:nvGrpSpPr>
          <p:cNvPr id="379" name="Google Shape;379;p33"/>
          <p:cNvGrpSpPr/>
          <p:nvPr/>
        </p:nvGrpSpPr>
        <p:grpSpPr>
          <a:xfrm>
            <a:off x="91440" y="4480560"/>
            <a:ext cx="8961120" cy="548640"/>
            <a:chOff x="91440" y="4297680"/>
            <a:chExt cx="8961120" cy="548640"/>
          </a:xfrm>
        </p:grpSpPr>
        <p:sp>
          <p:nvSpPr>
            <p:cNvPr id="380" name="Google Shape;380;p33"/>
            <p:cNvSpPr/>
            <p:nvPr/>
          </p:nvSpPr>
          <p:spPr>
            <a:xfrm>
              <a:off x="91440" y="4297680"/>
              <a:ext cx="8961120" cy="365228"/>
            </a:xfrm>
            <a:prstGeom prst="rect">
              <a:avLst/>
            </a:prstGeom>
            <a:noFill/>
            <a:ln>
              <a:noFill/>
            </a:ln>
          </p:spPr>
          <p:txBody>
            <a:bodyPr anchorCtr="0" anchor="t" bIns="25400" lIns="63500" spcFirstLastPara="1" rIns="63500" wrap="square" tIns="25400">
              <a:noAutofit/>
            </a:bodyPr>
            <a:lstStyle/>
            <a:p>
              <a:pPr indent="0" lvl="0" marL="0" marR="0" rtl="0" algn="l">
                <a:lnSpc>
                  <a:spcPct val="85000"/>
                </a:lnSpc>
                <a:spcBef>
                  <a:spcPts val="0"/>
                </a:spcBef>
                <a:spcAft>
                  <a:spcPts val="0"/>
                </a:spcAft>
                <a:buNone/>
              </a:pPr>
              <a:r>
                <a:rPr b="1" lang="en-US" sz="2400">
                  <a:solidFill>
                    <a:schemeClr val="dk1"/>
                  </a:solidFill>
                  <a:latin typeface="Calibri"/>
                  <a:ea typeface="Calibri"/>
                  <a:cs typeface="Calibri"/>
                  <a:sym typeface="Calibri"/>
                </a:rPr>
                <a:t>Speed:			</a:t>
              </a:r>
              <a:r>
                <a:rPr lang="en-US" sz="2400">
                  <a:solidFill>
                    <a:schemeClr val="dk1"/>
                  </a:solidFill>
                  <a:latin typeface="Calibri"/>
                  <a:ea typeface="Calibri"/>
                  <a:cs typeface="Calibri"/>
                  <a:sym typeface="Calibri"/>
                </a:rPr>
                <a:t>½’s		       1’s			10’s		  100’s		 1,000,000’s</a:t>
              </a:r>
              <a:endParaRPr sz="2400">
                <a:solidFill>
                  <a:schemeClr val="dk1"/>
                </a:solidFill>
                <a:latin typeface="Calibri"/>
                <a:ea typeface="Calibri"/>
                <a:cs typeface="Calibri"/>
                <a:sym typeface="Calibri"/>
              </a:endParaRPr>
            </a:p>
          </p:txBody>
        </p:sp>
        <p:sp>
          <p:nvSpPr>
            <p:cNvPr id="381" name="Google Shape;381;p33"/>
            <p:cNvSpPr txBox="1"/>
            <p:nvPr/>
          </p:nvSpPr>
          <p:spPr>
            <a:xfrm>
              <a:off x="91440" y="4480560"/>
              <a:ext cx="1004711"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(cycles)</a:t>
              </a:r>
              <a:endParaRPr sz="1800">
                <a:solidFill>
                  <a:schemeClr val="dk1"/>
                </a:solidFill>
                <a:latin typeface="Calibri"/>
                <a:ea typeface="Calibri"/>
                <a:cs typeface="Calibri"/>
                <a:sym typeface="Calibri"/>
              </a:endParaRPr>
            </a:p>
          </p:txBody>
        </p:sp>
      </p:grpSp>
      <p:grpSp>
        <p:nvGrpSpPr>
          <p:cNvPr id="382" name="Google Shape;382;p33"/>
          <p:cNvGrpSpPr/>
          <p:nvPr/>
        </p:nvGrpSpPr>
        <p:grpSpPr>
          <a:xfrm>
            <a:off x="91439" y="5029200"/>
            <a:ext cx="8961120" cy="548640"/>
            <a:chOff x="91439" y="4846320"/>
            <a:chExt cx="8961120" cy="548640"/>
          </a:xfrm>
        </p:grpSpPr>
        <p:sp>
          <p:nvSpPr>
            <p:cNvPr id="383" name="Google Shape;383;p33"/>
            <p:cNvSpPr/>
            <p:nvPr/>
          </p:nvSpPr>
          <p:spPr>
            <a:xfrm>
              <a:off x="91439" y="4846320"/>
              <a:ext cx="8961120" cy="365228"/>
            </a:xfrm>
            <a:prstGeom prst="rect">
              <a:avLst/>
            </a:prstGeom>
            <a:noFill/>
            <a:ln>
              <a:noFill/>
            </a:ln>
          </p:spPr>
          <p:txBody>
            <a:bodyPr anchorCtr="0" anchor="t" bIns="25400" lIns="63500" spcFirstLastPara="1" rIns="63500" wrap="square" tIns="25400">
              <a:noAutofit/>
            </a:bodyPr>
            <a:lstStyle/>
            <a:p>
              <a:pPr indent="0" lvl="0" marL="0" marR="0" rtl="0" algn="l">
                <a:lnSpc>
                  <a:spcPct val="85000"/>
                </a:lnSpc>
                <a:spcBef>
                  <a:spcPts val="0"/>
                </a:spcBef>
                <a:spcAft>
                  <a:spcPts val="0"/>
                </a:spcAft>
                <a:buNone/>
              </a:pPr>
              <a:r>
                <a:rPr b="1" lang="en-US" sz="2400">
                  <a:solidFill>
                    <a:schemeClr val="dk1"/>
                  </a:solidFill>
                  <a:latin typeface="Calibri"/>
                  <a:ea typeface="Calibri"/>
                  <a:cs typeface="Calibri"/>
                  <a:sym typeface="Calibri"/>
                </a:rPr>
                <a:t>Size:		     </a:t>
              </a:r>
              <a:r>
                <a:rPr lang="en-US" sz="2400">
                  <a:solidFill>
                    <a:schemeClr val="dk1"/>
                  </a:solidFill>
                  <a:latin typeface="Calibri"/>
                  <a:ea typeface="Calibri"/>
                  <a:cs typeface="Calibri"/>
                  <a:sym typeface="Calibri"/>
                </a:rPr>
                <a:t>100’s	     10K’s		 M’s		     G’s			  T’s</a:t>
              </a:r>
              <a:endParaRPr sz="2400">
                <a:solidFill>
                  <a:schemeClr val="dk1"/>
                </a:solidFill>
                <a:latin typeface="Calibri"/>
                <a:ea typeface="Calibri"/>
                <a:cs typeface="Calibri"/>
                <a:sym typeface="Calibri"/>
              </a:endParaRPr>
            </a:p>
          </p:txBody>
        </p:sp>
        <p:sp>
          <p:nvSpPr>
            <p:cNvPr id="384" name="Google Shape;384;p33"/>
            <p:cNvSpPr txBox="1"/>
            <p:nvPr/>
          </p:nvSpPr>
          <p:spPr>
            <a:xfrm>
              <a:off x="91440" y="5029200"/>
              <a:ext cx="1004711"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(bytes)</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Memory Hierarchy Technologies</a:t>
            </a:r>
            <a:endParaRPr b="0" i="0" sz="4400" u="none" cap="none" strike="noStrike">
              <a:solidFill>
                <a:schemeClr val="accent1"/>
              </a:solidFill>
              <a:latin typeface="Calibri"/>
              <a:ea typeface="Calibri"/>
              <a:cs typeface="Calibri"/>
              <a:sym typeface="Calibri"/>
            </a:endParaRPr>
          </a:p>
        </p:txBody>
      </p:sp>
      <p:sp>
        <p:nvSpPr>
          <p:cNvPr id="391" name="Google Shape;391;p34"/>
          <p:cNvSpPr txBox="1"/>
          <p:nvPr>
            <p:ph idx="1" type="body"/>
          </p:nvPr>
        </p:nvSpPr>
        <p:spPr>
          <a:xfrm>
            <a:off x="457200" y="1600200"/>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775"/>
              <a:buFont typeface="Arial"/>
              <a:buChar char="•"/>
            </a:pPr>
            <a:r>
              <a:rPr b="0" i="0" lang="en-US" sz="2775" u="none" cap="none" strike="noStrike">
                <a:solidFill>
                  <a:schemeClr val="dk1"/>
                </a:solidFill>
                <a:latin typeface="Calibri"/>
                <a:ea typeface="Calibri"/>
                <a:cs typeface="Calibri"/>
                <a:sym typeface="Calibri"/>
              </a:rPr>
              <a:t>Caches use static RAM (SRAM)</a:t>
            </a:r>
            <a:endParaRPr/>
          </a:p>
          <a:p>
            <a:pPr indent="-285750" lvl="1" marL="742950" marR="0" rtl="0" algn="l">
              <a:spcBef>
                <a:spcPts val="477"/>
              </a:spcBef>
              <a:spcAft>
                <a:spcPts val="0"/>
              </a:spcAft>
              <a:buClr>
                <a:schemeClr val="dk1"/>
              </a:buClr>
              <a:buSzPts val="2387"/>
              <a:buFont typeface="Arial"/>
              <a:buChar char="+"/>
            </a:pPr>
            <a:r>
              <a:rPr b="0" i="0" lang="en-US" sz="2387" u="none" cap="none" strike="noStrike">
                <a:solidFill>
                  <a:schemeClr val="dk1"/>
                </a:solidFill>
                <a:latin typeface="Calibri"/>
                <a:ea typeface="Calibri"/>
                <a:cs typeface="Calibri"/>
                <a:sym typeface="Calibri"/>
              </a:rPr>
              <a:t>Fast (typical access times of 0.5 to 2.5 ns)</a:t>
            </a:r>
            <a:endParaRPr/>
          </a:p>
          <a:p>
            <a:pPr indent="-285750" lvl="1" marL="742950" marR="0" rtl="0" algn="l">
              <a:spcBef>
                <a:spcPts val="477"/>
              </a:spcBef>
              <a:spcAft>
                <a:spcPts val="0"/>
              </a:spcAft>
              <a:buClr>
                <a:schemeClr val="dk1"/>
              </a:buClr>
              <a:buSzPts val="2387"/>
              <a:buFont typeface="Arial"/>
              <a:buChar char="+"/>
            </a:pPr>
            <a:r>
              <a:rPr lang="en-US" sz="2387"/>
              <a:t>H</a:t>
            </a:r>
            <a:r>
              <a:rPr b="0" i="0" lang="en-US" sz="2387" u="none" cap="none" strike="noStrike">
                <a:solidFill>
                  <a:schemeClr val="dk1"/>
                </a:solidFill>
                <a:latin typeface="Calibri"/>
                <a:ea typeface="Calibri"/>
                <a:cs typeface="Calibri"/>
                <a:sym typeface="Calibri"/>
              </a:rPr>
              <a:t>igher power, expensive </a:t>
            </a:r>
            <a:br>
              <a:rPr b="0" i="0" lang="en-US" sz="2387" u="none" cap="none" strike="noStrike">
                <a:solidFill>
                  <a:schemeClr val="dk1"/>
                </a:solidFill>
                <a:latin typeface="Calibri"/>
                <a:ea typeface="Calibri"/>
                <a:cs typeface="Calibri"/>
                <a:sym typeface="Calibri"/>
              </a:rPr>
            </a:br>
            <a:r>
              <a:rPr b="0" i="0" lang="en-US" sz="2387" u="none" cap="none" strike="noStrike">
                <a:solidFill>
                  <a:schemeClr val="dk1"/>
                </a:solidFill>
                <a:latin typeface="Calibri"/>
                <a:ea typeface="Calibri"/>
                <a:cs typeface="Calibri"/>
                <a:sym typeface="Calibri"/>
              </a:rPr>
              <a:t>($2000 to $4000 per GB in 2011)</a:t>
            </a:r>
            <a:endParaRPr/>
          </a:p>
          <a:p>
            <a:pPr indent="-285750" lvl="1" marL="742950" marR="0" rtl="0" algn="l">
              <a:spcBef>
                <a:spcPts val="477"/>
              </a:spcBef>
              <a:spcAft>
                <a:spcPts val="0"/>
              </a:spcAft>
              <a:buClr>
                <a:schemeClr val="dk1"/>
              </a:buClr>
              <a:buSzPts val="2387"/>
              <a:buFont typeface="Arial"/>
              <a:buChar char="+"/>
            </a:pPr>
            <a:r>
              <a:rPr b="0" i="1" lang="en-US" sz="2387" u="none" cap="none" strike="noStrike">
                <a:solidFill>
                  <a:schemeClr val="dk1"/>
                </a:solidFill>
                <a:latin typeface="Calibri"/>
                <a:ea typeface="Calibri"/>
                <a:cs typeface="Calibri"/>
                <a:sym typeface="Calibri"/>
              </a:rPr>
              <a:t>Static:</a:t>
            </a:r>
            <a:r>
              <a:rPr b="0" i="0" lang="en-US" sz="2387" u="none" cap="none" strike="noStrike">
                <a:solidFill>
                  <a:schemeClr val="dk1"/>
                </a:solidFill>
                <a:latin typeface="Calibri"/>
                <a:ea typeface="Calibri"/>
                <a:cs typeface="Calibri"/>
                <a:sym typeface="Calibri"/>
              </a:rPr>
              <a:t> content will last as long as power is on</a:t>
            </a:r>
            <a:endParaRPr b="0" i="0" sz="2590" u="none" cap="none" strike="noStrike">
              <a:solidFill>
                <a:schemeClr val="dk1"/>
              </a:solidFill>
              <a:latin typeface="Calibri"/>
              <a:ea typeface="Calibri"/>
              <a:cs typeface="Calibri"/>
              <a:sym typeface="Calibri"/>
            </a:endParaRPr>
          </a:p>
          <a:p>
            <a:pPr indent="-342900" lvl="0" marL="342900" marR="0" rtl="0" algn="l">
              <a:spcBef>
                <a:spcPts val="2400"/>
              </a:spcBef>
              <a:spcAft>
                <a:spcPts val="0"/>
              </a:spcAft>
              <a:buClr>
                <a:schemeClr val="dk1"/>
              </a:buClr>
              <a:buSzPts val="2775"/>
              <a:buFont typeface="Arial"/>
              <a:buChar char="•"/>
            </a:pPr>
            <a:r>
              <a:rPr b="0" i="0" lang="en-US" sz="2775" u="none" cap="none" strike="noStrike">
                <a:solidFill>
                  <a:schemeClr val="dk1"/>
                </a:solidFill>
                <a:latin typeface="Calibri"/>
                <a:ea typeface="Calibri"/>
                <a:cs typeface="Calibri"/>
                <a:sym typeface="Calibri"/>
              </a:rPr>
              <a:t>Main memory uses dynamic RAM (DRAM)</a:t>
            </a:r>
            <a:endParaRPr/>
          </a:p>
          <a:p>
            <a:pPr indent="-285750" lvl="1" marL="742950" marR="0" rtl="0" algn="l">
              <a:spcBef>
                <a:spcPts val="481"/>
              </a:spcBef>
              <a:spcAft>
                <a:spcPts val="0"/>
              </a:spcAft>
              <a:buClr>
                <a:schemeClr val="dk1"/>
              </a:buClr>
              <a:buSzPts val="2405"/>
              <a:buFont typeface="Arial"/>
              <a:buChar char="+"/>
            </a:pPr>
            <a:r>
              <a:rPr lang="en-US" sz="2405"/>
              <a:t>L</a:t>
            </a:r>
            <a:r>
              <a:rPr b="0" i="0" lang="en-US" sz="2405" u="none" cap="none" strike="noStrike">
                <a:solidFill>
                  <a:schemeClr val="dk1"/>
                </a:solidFill>
                <a:latin typeface="Calibri"/>
                <a:ea typeface="Calibri"/>
                <a:cs typeface="Calibri"/>
                <a:sym typeface="Calibri"/>
              </a:rPr>
              <a:t>ower power, cheaper </a:t>
            </a:r>
            <a:br>
              <a:rPr b="0" i="0" lang="en-US" sz="2405" u="none" cap="none" strike="noStrike">
                <a:solidFill>
                  <a:schemeClr val="dk1"/>
                </a:solidFill>
                <a:latin typeface="Calibri"/>
                <a:ea typeface="Calibri"/>
                <a:cs typeface="Calibri"/>
                <a:sym typeface="Calibri"/>
              </a:rPr>
            </a:br>
            <a:r>
              <a:rPr b="0" i="0" lang="en-US" sz="2405" u="none" cap="none" strike="noStrike">
                <a:solidFill>
                  <a:schemeClr val="dk1"/>
                </a:solidFill>
                <a:latin typeface="Calibri"/>
                <a:ea typeface="Calibri"/>
                <a:cs typeface="Calibri"/>
                <a:sym typeface="Calibri"/>
              </a:rPr>
              <a:t>($20 to $40 per GB in 2011)</a:t>
            </a:r>
            <a:endParaRPr/>
          </a:p>
          <a:p>
            <a:pPr indent="-285750" lvl="1" marL="742950" marR="0" rtl="0" algn="l">
              <a:spcBef>
                <a:spcPts val="481"/>
              </a:spcBef>
              <a:spcAft>
                <a:spcPts val="0"/>
              </a:spcAft>
              <a:buClr>
                <a:schemeClr val="dk1"/>
              </a:buClr>
              <a:buSzPts val="2405"/>
              <a:buFont typeface="Arial"/>
              <a:buChar char="+"/>
            </a:pPr>
            <a:r>
              <a:rPr b="0" i="0" lang="en-US" sz="2405" u="none" cap="none" strike="noStrike">
                <a:solidFill>
                  <a:schemeClr val="dk1"/>
                </a:solidFill>
                <a:latin typeface="Calibri"/>
                <a:ea typeface="Calibri"/>
                <a:cs typeface="Calibri"/>
                <a:sym typeface="Calibri"/>
              </a:rPr>
              <a:t>Slower (typical access times of 50 to 70 ns) </a:t>
            </a:r>
            <a:endParaRPr/>
          </a:p>
          <a:p>
            <a:pPr indent="-285750" lvl="1" marL="742950" marR="0" rtl="0" algn="l">
              <a:spcBef>
                <a:spcPts val="481"/>
              </a:spcBef>
              <a:spcAft>
                <a:spcPts val="0"/>
              </a:spcAft>
              <a:buClr>
                <a:schemeClr val="dk1"/>
              </a:buClr>
              <a:buSzPts val="2405"/>
              <a:buFont typeface="Arial"/>
              <a:buChar char="+"/>
            </a:pPr>
            <a:r>
              <a:rPr b="0" i="1" lang="en-US" sz="2405" u="none" cap="none" strike="noStrike">
                <a:solidFill>
                  <a:schemeClr val="dk1"/>
                </a:solidFill>
                <a:latin typeface="Calibri"/>
                <a:ea typeface="Calibri"/>
                <a:cs typeface="Calibri"/>
                <a:sym typeface="Calibri"/>
              </a:rPr>
              <a:t>Dynamic:</a:t>
            </a:r>
            <a:r>
              <a:rPr b="0" i="0" lang="en-US" sz="2405" u="none" cap="none" strike="noStrike">
                <a:solidFill>
                  <a:schemeClr val="dk1"/>
                </a:solidFill>
                <a:latin typeface="Calibri"/>
                <a:ea typeface="Calibri"/>
                <a:cs typeface="Calibri"/>
                <a:sym typeface="Calibri"/>
              </a:rPr>
              <a:t> needs to be “refreshed” regularly (~ every 8 ms)</a:t>
            </a:r>
            <a:endParaRPr b="0" i="0" sz="2590" u="none" cap="none" strike="noStrike">
              <a:solidFill>
                <a:schemeClr val="dk1"/>
              </a:solidFill>
              <a:latin typeface="Calibri"/>
              <a:ea typeface="Calibri"/>
              <a:cs typeface="Calibri"/>
              <a:sym typeface="Calibri"/>
            </a:endParaRPr>
          </a:p>
          <a:p>
            <a:pPr indent="-121284" lvl="1" marL="742950" marR="0" rtl="0" algn="l">
              <a:spcBef>
                <a:spcPts val="518"/>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
        <p:nvSpPr>
          <p:cNvPr id="392" name="Google Shape;39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393" name="Google Shape;39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394" name="Google Shape;39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Review</a:t>
            </a:r>
            <a:endParaRPr b="0" i="0" sz="4400" u="none" cap="none" strike="noStrike">
              <a:solidFill>
                <a:schemeClr val="accent1"/>
              </a:solidFill>
              <a:latin typeface="Calibri"/>
              <a:ea typeface="Calibri"/>
              <a:cs typeface="Calibri"/>
              <a:sym typeface="Calibri"/>
            </a:endParaRPr>
          </a:p>
        </p:txBody>
      </p:sp>
      <p:sp>
        <p:nvSpPr>
          <p:cNvPr id="124" name="Google Shape;124;p17"/>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Hazards reduce effectiveness of pipelining</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Cause stalls/bubbles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Structural Hazards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Conflict in use of datapath component</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Data Hazards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Need to wait for result of a previous instruction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Control Hazards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Address of next instruction uncertain/unknown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Branch and jump delay slots</a:t>
            </a:r>
            <a:endParaRPr/>
          </a:p>
        </p:txBody>
      </p:sp>
      <p:sp>
        <p:nvSpPr>
          <p:cNvPr id="125" name="Google Shape;12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26" name="Google Shape;12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27" name="Google Shape;12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Review So Far</a:t>
            </a:r>
            <a:endParaRPr b="0" i="0" sz="4400" u="none" cap="none" strike="noStrike">
              <a:solidFill>
                <a:schemeClr val="accent1"/>
              </a:solidFill>
              <a:latin typeface="Calibri"/>
              <a:ea typeface="Calibri"/>
              <a:cs typeface="Calibri"/>
              <a:sym typeface="Calibri"/>
            </a:endParaRPr>
          </a:p>
        </p:txBody>
      </p:sp>
      <p:sp>
        <p:nvSpPr>
          <p:cNvPr id="400" name="Google Shape;400;p35"/>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600"/>
              <a:buFont typeface="Arial"/>
              <a:buChar char="•"/>
            </a:pPr>
            <a:r>
              <a:rPr b="1" i="0" lang="en-US" sz="3600" u="none" cap="none" strike="noStrike">
                <a:solidFill>
                  <a:schemeClr val="dk1"/>
                </a:solidFill>
                <a:latin typeface="Calibri"/>
                <a:ea typeface="Calibri"/>
                <a:cs typeface="Calibri"/>
                <a:sym typeface="Calibri"/>
              </a:rPr>
              <a:t>Goal:</a:t>
            </a:r>
            <a:r>
              <a:rPr b="0" i="0" lang="en-US" sz="3600" u="none" cap="none" strike="noStrike">
                <a:solidFill>
                  <a:schemeClr val="dk1"/>
                </a:solidFill>
                <a:latin typeface="Calibri"/>
                <a:ea typeface="Calibri"/>
                <a:cs typeface="Calibri"/>
                <a:sym typeface="Calibri"/>
              </a:rPr>
              <a:t>  present the programmer with ≈ as much memory as the </a:t>
            </a:r>
            <a:r>
              <a:rPr b="0" i="1" lang="en-US" sz="3600" u="none" cap="none" strike="noStrike">
                <a:solidFill>
                  <a:schemeClr val="accent6"/>
                </a:solidFill>
                <a:latin typeface="Calibri"/>
                <a:ea typeface="Calibri"/>
                <a:cs typeface="Calibri"/>
                <a:sym typeface="Calibri"/>
              </a:rPr>
              <a:t>largest</a:t>
            </a:r>
            <a:r>
              <a:rPr b="0" i="1" lang="en-US" sz="3600" u="none" cap="none" strike="noStrike">
                <a:solidFill>
                  <a:srgbClr val="0000FF"/>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memory at ≈ the speed of the </a:t>
            </a:r>
            <a:r>
              <a:rPr b="0" i="1" lang="en-US" sz="3600" u="none" cap="none" strike="noStrike">
                <a:solidFill>
                  <a:schemeClr val="accent6"/>
                </a:solidFill>
                <a:latin typeface="Calibri"/>
                <a:ea typeface="Calibri"/>
                <a:cs typeface="Calibri"/>
                <a:sym typeface="Calibri"/>
              </a:rPr>
              <a:t>fastest</a:t>
            </a:r>
            <a:r>
              <a:rPr b="0" i="0" lang="en-US" sz="3600" u="none" cap="none" strike="noStrike">
                <a:solidFill>
                  <a:schemeClr val="dk1"/>
                </a:solidFill>
                <a:latin typeface="Calibri"/>
                <a:ea typeface="Calibri"/>
                <a:cs typeface="Calibri"/>
                <a:sym typeface="Calibri"/>
              </a:rPr>
              <a:t> memory</a:t>
            </a:r>
            <a:endParaRPr/>
          </a:p>
          <a:p>
            <a:pPr indent="-342900" lvl="0" marL="342900" marR="0" rtl="0" algn="l">
              <a:spcBef>
                <a:spcPts val="720"/>
              </a:spcBef>
              <a:spcAft>
                <a:spcPts val="0"/>
              </a:spcAft>
              <a:buClr>
                <a:schemeClr val="dk1"/>
              </a:buClr>
              <a:buSzPts val="3600"/>
              <a:buFont typeface="Arial"/>
              <a:buChar char="•"/>
            </a:pPr>
            <a:r>
              <a:rPr b="1" i="0" lang="en-US" sz="3600" u="none" cap="none" strike="noStrike">
                <a:solidFill>
                  <a:schemeClr val="dk1"/>
                </a:solidFill>
                <a:latin typeface="Calibri"/>
                <a:ea typeface="Calibri"/>
                <a:cs typeface="Calibri"/>
                <a:sym typeface="Calibri"/>
              </a:rPr>
              <a:t>Approach: </a:t>
            </a:r>
            <a:r>
              <a:rPr b="0" i="0" lang="en-US" sz="3600" u="none" cap="none" strike="noStrike">
                <a:solidFill>
                  <a:schemeClr val="dk1"/>
                </a:solidFill>
                <a:latin typeface="Calibri"/>
                <a:ea typeface="Calibri"/>
                <a:cs typeface="Calibri"/>
                <a:sym typeface="Calibri"/>
              </a:rPr>
              <a:t> Memory Hierarchy</a:t>
            </a:r>
            <a:endParaRPr/>
          </a:p>
          <a:p>
            <a:pPr indent="-285750" lvl="1" marL="74295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Successively higher levels contain </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“most used” data from lower levels</a:t>
            </a:r>
            <a:endParaRPr/>
          </a:p>
          <a:p>
            <a:pPr indent="-285750" lvl="1" marL="74295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Exploits </a:t>
            </a:r>
            <a:r>
              <a:rPr b="0" i="1" lang="en-US" sz="3200" u="none" cap="none" strike="noStrike">
                <a:solidFill>
                  <a:schemeClr val="accent6"/>
                </a:solidFill>
                <a:latin typeface="Calibri"/>
                <a:ea typeface="Calibri"/>
                <a:cs typeface="Calibri"/>
                <a:sym typeface="Calibri"/>
              </a:rPr>
              <a:t>temporal and spatial locality</a:t>
            </a:r>
            <a:endParaRPr/>
          </a:p>
          <a:p>
            <a:pPr indent="-285750" lvl="1" marL="742950" marR="0" rtl="0" algn="l">
              <a:spcBef>
                <a:spcPts val="64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We will start by studying caches</a:t>
            </a:r>
            <a:endParaRPr/>
          </a:p>
        </p:txBody>
      </p:sp>
      <p:sp>
        <p:nvSpPr>
          <p:cNvPr id="401" name="Google Shape;40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402" name="Google Shape;40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403" name="Google Shape;40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409" name="Google Shape;409;p36"/>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Memory Hierarchy Overview</a:t>
            </a:r>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Administrivia</a:t>
            </a:r>
            <a:endParaRPr b="0" i="0" sz="3200" u="none" cap="none" strike="noStrike">
              <a:solidFill>
                <a:srgbClr val="FF00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Fully Associative Caches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Reads and Writes</a:t>
            </a:r>
            <a:endParaRPr b="0" i="0" sz="3200" u="none" cap="none" strike="noStrike">
              <a:solidFill>
                <a:schemeClr val="dk1"/>
              </a:solidFill>
              <a:latin typeface="Calibri"/>
              <a:ea typeface="Calibri"/>
              <a:cs typeface="Calibri"/>
              <a:sym typeface="Calibri"/>
            </a:endParaRPr>
          </a:p>
        </p:txBody>
      </p:sp>
      <p:sp>
        <p:nvSpPr>
          <p:cNvPr id="410" name="Google Shape;41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411" name="Google Shape;41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412" name="Google Shape;41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Administrivia</a:t>
            </a:r>
            <a:endParaRPr b="0" i="0" sz="4400" u="none" cap="none" strike="noStrike">
              <a:solidFill>
                <a:schemeClr val="accent1"/>
              </a:solidFill>
              <a:latin typeface="Calibri"/>
              <a:ea typeface="Calibri"/>
              <a:cs typeface="Calibri"/>
              <a:sym typeface="Calibri"/>
            </a:endParaRPr>
          </a:p>
        </p:txBody>
      </p:sp>
      <p:sp>
        <p:nvSpPr>
          <p:cNvPr id="418" name="Google Shape;418;p37"/>
          <p:cNvSpPr txBox="1"/>
          <p:nvPr>
            <p:ph idx="1" type="body"/>
          </p:nvPr>
        </p:nvSpPr>
        <p:spPr>
          <a:xfrm>
            <a:off x="457200" y="134828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Midterm 1 Regrade Requests due </a:t>
            </a:r>
            <a:r>
              <a:rPr lang="en-US" sz="2960"/>
              <a:t>Monday night</a:t>
            </a:r>
            <a:r>
              <a:rPr b="0" i="0" lang="en-US" sz="2960" u="none" cap="none" strike="noStrike">
                <a:solidFill>
                  <a:schemeClr val="dk1"/>
                </a:solidFill>
                <a:latin typeface="Calibri"/>
                <a:ea typeface="Calibri"/>
                <a:cs typeface="Calibri"/>
                <a:sym typeface="Calibri"/>
              </a:rPr>
              <a:t>!</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0"/>
              </a:spcBef>
              <a:spcAft>
                <a:spcPts val="0"/>
              </a:spcAft>
              <a:buClr>
                <a:schemeClr val="dk1"/>
              </a:buClr>
              <a:buSzPts val="2960"/>
              <a:buFont typeface="Arial"/>
              <a:buChar char="•"/>
            </a:pPr>
            <a:r>
              <a:rPr lang="en-US" sz="2960"/>
              <a:t>Project 2-1 grades out</a:t>
            </a:r>
            <a:endParaRPr sz="2960"/>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Project 2-2 due </a:t>
            </a:r>
            <a:r>
              <a:rPr lang="en-US" sz="2960"/>
              <a:t>Mon</a:t>
            </a:r>
            <a:r>
              <a:rPr b="0" i="0" lang="en-US" sz="2960" u="none" cap="none" strike="noStrike">
                <a:solidFill>
                  <a:schemeClr val="dk1"/>
                </a:solidFill>
                <a:latin typeface="Calibri"/>
                <a:ea typeface="Calibri"/>
                <a:cs typeface="Calibri"/>
                <a:sym typeface="Calibri"/>
              </a:rPr>
              <a:t>day</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HW </a:t>
            </a:r>
            <a:r>
              <a:rPr lang="en-US" sz="2960"/>
              <a:t>4</a:t>
            </a:r>
            <a:r>
              <a:rPr b="0" i="0" lang="en-US" sz="2960" u="none" cap="none" strike="noStrike">
                <a:solidFill>
                  <a:schemeClr val="dk1"/>
                </a:solidFill>
                <a:latin typeface="Calibri"/>
                <a:ea typeface="Calibri"/>
                <a:cs typeface="Calibri"/>
                <a:sym typeface="Calibri"/>
              </a:rPr>
              <a:t> due </a:t>
            </a:r>
            <a:r>
              <a:rPr lang="en-US" sz="2960"/>
              <a:t>today</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Halfway through the course!</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Midterm 2 </a:t>
            </a:r>
            <a:r>
              <a:rPr lang="en-US" sz="2960"/>
              <a:t>at the end of the</a:t>
            </a:r>
            <a:r>
              <a:rPr b="0" i="0" lang="en-US" sz="2960" u="none" cap="none" strike="noStrike">
                <a:solidFill>
                  <a:schemeClr val="dk1"/>
                </a:solidFill>
                <a:latin typeface="Calibri"/>
                <a:ea typeface="Calibri"/>
                <a:cs typeface="Calibri"/>
                <a:sym typeface="Calibri"/>
              </a:rPr>
              <a:t> </a:t>
            </a:r>
            <a:r>
              <a:rPr lang="en-US" sz="2960"/>
              <a:t>month!</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Will cover material up to 7/</a:t>
            </a:r>
            <a:r>
              <a:rPr lang="en-US" sz="2590"/>
              <a:t>25</a:t>
            </a:r>
            <a:r>
              <a:rPr b="0" i="0" lang="en-US" sz="2590" u="none" cap="none" strike="noStrike">
                <a:solidFill>
                  <a:schemeClr val="dk1"/>
                </a:solidFill>
                <a:latin typeface="Calibri"/>
                <a:ea typeface="Calibri"/>
                <a:cs typeface="Calibri"/>
                <a:sym typeface="Calibri"/>
              </a:rPr>
              <a:t> (SDS, MIPS CPU, Caches, Parallelism)</a:t>
            </a:r>
            <a:endParaRPr/>
          </a:p>
        </p:txBody>
      </p:sp>
      <p:sp>
        <p:nvSpPr>
          <p:cNvPr id="419" name="Google Shape;419;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420" name="Google Shape;420;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421" name="Google Shape;421;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427" name="Google Shape;427;p38"/>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Memory Hierarchy Overview</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Administrivia</a:t>
            </a:r>
            <a:endParaRPr b="0" i="0" sz="3200" u="none" cap="none" strike="noStrike">
              <a:solidFill>
                <a:srgbClr val="A5A5A5"/>
              </a:solidFill>
              <a:latin typeface="Calibri"/>
              <a:ea typeface="Calibri"/>
              <a:cs typeface="Calibri"/>
              <a:sym typeface="Calibri"/>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Fully Associative Caches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Reads and Writes</a:t>
            </a:r>
            <a:endParaRPr/>
          </a:p>
        </p:txBody>
      </p:sp>
      <p:sp>
        <p:nvSpPr>
          <p:cNvPr id="428" name="Google Shape;42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429" name="Google Shape;42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430" name="Google Shape;43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Cache Management</a:t>
            </a:r>
            <a:endParaRPr b="0" i="0" sz="4400" u="none" cap="none" strike="noStrike">
              <a:solidFill>
                <a:schemeClr val="accent1"/>
              </a:solidFill>
              <a:latin typeface="Calibri"/>
              <a:ea typeface="Calibri"/>
              <a:cs typeface="Calibri"/>
              <a:sym typeface="Calibri"/>
            </a:endParaRPr>
          </a:p>
        </p:txBody>
      </p:sp>
      <p:sp>
        <p:nvSpPr>
          <p:cNvPr id="438" name="Google Shape;438;p39"/>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is the overall organization of blocks we impose on our cache?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Where do we put a block of data from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do we know if a block is already in cache?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do we quickly find a block when we need it?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When do we replace something in the cache?</a:t>
            </a:r>
            <a:endParaRPr/>
          </a:p>
        </p:txBody>
      </p:sp>
      <p:sp>
        <p:nvSpPr>
          <p:cNvPr id="439" name="Google Shape;439;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440" name="Google Shape;44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441" name="Google Shape;44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General Notes on Caches (1/4)</a:t>
            </a:r>
            <a:endParaRPr b="0" i="0" sz="4400" u="none" cap="none" strike="noStrike">
              <a:solidFill>
                <a:schemeClr val="accent1"/>
              </a:solidFill>
              <a:latin typeface="Calibri"/>
              <a:ea typeface="Calibri"/>
              <a:cs typeface="Calibri"/>
              <a:sym typeface="Calibri"/>
            </a:endParaRPr>
          </a:p>
        </p:txBody>
      </p:sp>
      <p:sp>
        <p:nvSpPr>
          <p:cNvPr id="449" name="Google Shape;449;p40"/>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960"/>
              <a:buFont typeface="Arial"/>
              <a:buChar char="•"/>
            </a:pPr>
            <a:r>
              <a:rPr b="1" i="0" lang="en-US" sz="2960" u="none" cap="none" strike="noStrike">
                <a:solidFill>
                  <a:schemeClr val="dk1"/>
                </a:solidFill>
                <a:latin typeface="Calibri"/>
                <a:ea typeface="Calibri"/>
                <a:cs typeface="Calibri"/>
                <a:sym typeface="Calibri"/>
              </a:rPr>
              <a:t>Recall:</a:t>
            </a:r>
            <a:r>
              <a:rPr b="0" i="0" lang="en-US" sz="2960" u="none" cap="none" strike="noStrike">
                <a:solidFill>
                  <a:schemeClr val="dk1"/>
                </a:solidFill>
                <a:latin typeface="Calibri"/>
                <a:ea typeface="Calibri"/>
                <a:cs typeface="Calibri"/>
                <a:sym typeface="Calibri"/>
              </a:rPr>
              <a:t>  Memory is </a:t>
            </a:r>
            <a:r>
              <a:rPr b="0" i="1" lang="en-US" sz="2960" u="none" cap="none" strike="noStrike">
                <a:solidFill>
                  <a:schemeClr val="dk1"/>
                </a:solidFill>
                <a:latin typeface="Calibri"/>
                <a:ea typeface="Calibri"/>
                <a:cs typeface="Calibri"/>
                <a:sym typeface="Calibri"/>
              </a:rPr>
              <a:t>byte-addressed</a:t>
            </a:r>
            <a:endParaRPr/>
          </a:p>
          <a:p>
            <a:pPr indent="-342900" lvl="0" marL="342900" marR="0" rtl="0" algn="l">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We haven’t specified the size of our “blocks,” but will usually be multiple of word size (32-bits)</a:t>
            </a:r>
            <a:endParaRPr/>
          </a:p>
          <a:p>
            <a:pPr indent="-285750" lvl="1" marL="742950" marR="0" rtl="0" algn="l">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How do we access individual words or bytes within a block?</a:t>
            </a:r>
            <a:endParaRPr/>
          </a:p>
          <a:p>
            <a:pPr indent="-342900" lvl="0" marL="342900" marR="0" rtl="0" algn="l">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Cache is smaller than memory</a:t>
            </a:r>
            <a:endParaRPr/>
          </a:p>
          <a:p>
            <a:pPr indent="-285750" lvl="1" marL="742950" marR="0" rtl="0" algn="l">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Can’t fit all blocks at once, so multiple blocks in memory must map to the same slot in cache</a:t>
            </a:r>
            <a:endParaRPr/>
          </a:p>
          <a:p>
            <a:pPr indent="-285750" lvl="1" marL="742950" marR="0" rtl="0" algn="l">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Need some way of identifying which memory block is currently in each cache slot</a:t>
            </a:r>
            <a:endParaRPr/>
          </a:p>
          <a:p>
            <a:pPr indent="-154940" lvl="0" marL="342900" marR="0" rtl="0" algn="l">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
        <p:nvSpPr>
          <p:cNvPr id="450" name="Google Shape;45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451" name="Google Shape;45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452" name="Google Shape;45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53" name="Google Shape;453;p40"/>
          <p:cNvSpPr txBox="1"/>
          <p:nvPr/>
        </p:nvSpPr>
        <p:spPr>
          <a:xfrm>
            <a:off x="7772400" y="3454399"/>
            <a:ext cx="128016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800">
              <a:solidFill>
                <a:srgbClr val="FF0000"/>
              </a:solidFill>
              <a:latin typeface="Calibri"/>
              <a:ea typeface="Calibri"/>
              <a:cs typeface="Calibri"/>
              <a:sym typeface="Calibri"/>
            </a:endParaRPr>
          </a:p>
        </p:txBody>
      </p:sp>
      <p:sp>
        <p:nvSpPr>
          <p:cNvPr id="454" name="Google Shape;454;p40"/>
          <p:cNvSpPr txBox="1"/>
          <p:nvPr/>
        </p:nvSpPr>
        <p:spPr>
          <a:xfrm>
            <a:off x="1955800" y="3378200"/>
            <a:ext cx="2764200" cy="6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2800">
                <a:solidFill>
                  <a:srgbClr val="FF0000"/>
                </a:solidFill>
                <a:latin typeface="Calibri"/>
                <a:ea typeface="Calibri"/>
                <a:cs typeface="Calibri"/>
                <a:sym typeface="Calibri"/>
              </a:rPr>
              <a:t>   OFFSET</a:t>
            </a:r>
            <a:endParaRPr sz="2800">
              <a:solidFill>
                <a:srgbClr val="FF0000"/>
              </a:solidFill>
              <a:latin typeface="Calibri"/>
              <a:ea typeface="Calibri"/>
              <a:cs typeface="Calibri"/>
              <a:sym typeface="Calibri"/>
            </a:endParaRPr>
          </a:p>
          <a:p>
            <a:pPr indent="0" lvl="0" marL="0" rtl="0" algn="l">
              <a:spcBef>
                <a:spcPts val="0"/>
              </a:spcBef>
              <a:spcAft>
                <a:spcPts val="0"/>
              </a:spcAft>
              <a:buNone/>
            </a:pPr>
            <a:r>
              <a:t/>
            </a:r>
            <a:endParaRPr/>
          </a:p>
        </p:txBody>
      </p:sp>
      <p:cxnSp>
        <p:nvCxnSpPr>
          <p:cNvPr id="455" name="Google Shape;455;p40"/>
          <p:cNvCxnSpPr/>
          <p:nvPr/>
        </p:nvCxnSpPr>
        <p:spPr>
          <a:xfrm rot="10800000">
            <a:off x="2285975" y="3690475"/>
            <a:ext cx="537900" cy="0"/>
          </a:xfrm>
          <a:prstGeom prst="straightConnector1">
            <a:avLst/>
          </a:prstGeom>
          <a:noFill/>
          <a:ln cap="flat" cmpd="sng" w="28575">
            <a:solidFill>
              <a:srgbClr val="FF0000"/>
            </a:solidFill>
            <a:prstDash val="solid"/>
            <a:round/>
            <a:headEnd len="med" w="med" type="none"/>
            <a:tailEnd len="med" w="med" type="triangle"/>
          </a:ln>
        </p:spPr>
      </p:cxnSp>
      <p:sp>
        <p:nvSpPr>
          <p:cNvPr id="456" name="Google Shape;456;p40"/>
          <p:cNvSpPr txBox="1"/>
          <p:nvPr/>
        </p:nvSpPr>
        <p:spPr>
          <a:xfrm>
            <a:off x="7772425" y="4020795"/>
            <a:ext cx="12801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FF0000"/>
                </a:solidFill>
                <a:latin typeface="Calibri"/>
                <a:ea typeface="Calibri"/>
                <a:cs typeface="Calibri"/>
                <a:sym typeface="Calibri"/>
              </a:rPr>
              <a:t>INDEX</a:t>
            </a:r>
            <a:endParaRPr sz="2800">
              <a:solidFill>
                <a:srgbClr val="FF0000"/>
              </a:solidFill>
              <a:latin typeface="Calibri"/>
              <a:ea typeface="Calibri"/>
              <a:cs typeface="Calibri"/>
              <a:sym typeface="Calibri"/>
            </a:endParaRPr>
          </a:p>
        </p:txBody>
      </p:sp>
      <p:cxnSp>
        <p:nvCxnSpPr>
          <p:cNvPr id="457" name="Google Shape;457;p40"/>
          <p:cNvCxnSpPr>
            <a:stCxn id="456" idx="2"/>
          </p:cNvCxnSpPr>
          <p:nvPr/>
        </p:nvCxnSpPr>
        <p:spPr>
          <a:xfrm rot="5400000">
            <a:off x="7830325" y="4408245"/>
            <a:ext cx="446400" cy="717900"/>
          </a:xfrm>
          <a:prstGeom prst="curvedConnector2">
            <a:avLst/>
          </a:prstGeom>
          <a:noFill/>
          <a:ln cap="flat" cmpd="sng" w="28575">
            <a:solidFill>
              <a:srgbClr val="FF0000"/>
            </a:solidFill>
            <a:prstDash val="solid"/>
            <a:round/>
            <a:headEnd len="med" w="med" type="none"/>
            <a:tailEnd len="med" w="med" type="triangle"/>
          </a:ln>
        </p:spPr>
      </p:cxnSp>
      <p:sp>
        <p:nvSpPr>
          <p:cNvPr id="458" name="Google Shape;458;p40"/>
          <p:cNvSpPr txBox="1"/>
          <p:nvPr/>
        </p:nvSpPr>
        <p:spPr>
          <a:xfrm>
            <a:off x="6188625" y="6014756"/>
            <a:ext cx="12801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TAG</a:t>
            </a:r>
            <a:endParaRPr sz="2800">
              <a:solidFill>
                <a:srgbClr val="FF0000"/>
              </a:solidFill>
              <a:latin typeface="Calibri"/>
              <a:ea typeface="Calibri"/>
              <a:cs typeface="Calibri"/>
              <a:sym typeface="Calibri"/>
            </a:endParaRPr>
          </a:p>
        </p:txBody>
      </p:sp>
      <p:cxnSp>
        <p:nvCxnSpPr>
          <p:cNvPr id="459" name="Google Shape;459;p40"/>
          <p:cNvCxnSpPr>
            <a:stCxn id="458" idx="1"/>
          </p:cNvCxnSpPr>
          <p:nvPr/>
        </p:nvCxnSpPr>
        <p:spPr>
          <a:xfrm rot="10800000">
            <a:off x="5333925" y="5886956"/>
            <a:ext cx="854700" cy="389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pic>
        <p:nvPicPr>
          <p:cNvPr id="464" name="Google Shape;464;p41"/>
          <p:cNvPicPr preferRelativeResize="0"/>
          <p:nvPr/>
        </p:nvPicPr>
        <p:blipFill>
          <a:blip r:embed="rId3">
            <a:alphaModFix/>
          </a:blip>
          <a:stretch>
            <a:fillRect/>
          </a:stretch>
        </p:blipFill>
        <p:spPr>
          <a:xfrm>
            <a:off x="4977543" y="0"/>
            <a:ext cx="4166464" cy="6857999"/>
          </a:xfrm>
          <a:prstGeom prst="rect">
            <a:avLst/>
          </a:prstGeom>
          <a:noFill/>
          <a:ln>
            <a:noFill/>
          </a:ln>
        </p:spPr>
      </p:pic>
      <p:sp>
        <p:nvSpPr>
          <p:cNvPr id="465" name="Google Shape;46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t/>
            </a:r>
            <a:endParaRPr b="0" i="0" sz="4400" u="none" cap="none" strike="noStrike">
              <a:solidFill>
                <a:schemeClr val="accent1"/>
              </a:solidFill>
              <a:latin typeface="Calibri"/>
              <a:ea typeface="Calibri"/>
              <a:cs typeface="Calibri"/>
              <a:sym typeface="Calibri"/>
            </a:endParaRPr>
          </a:p>
        </p:txBody>
      </p:sp>
      <p:sp>
        <p:nvSpPr>
          <p:cNvPr id="466" name="Google Shape;466;p4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6/29/2017</a:t>
            </a:r>
            <a:endParaRPr sz="1200">
              <a:solidFill>
                <a:srgbClr val="888888"/>
              </a:solidFill>
              <a:latin typeface="Calibri"/>
              <a:ea typeface="Calibri"/>
              <a:cs typeface="Calibri"/>
              <a:sym typeface="Calibri"/>
            </a:endParaRPr>
          </a:p>
        </p:txBody>
      </p:sp>
      <p:sp>
        <p:nvSpPr>
          <p:cNvPr id="467" name="Google Shape;467;p4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8</a:t>
            </a:r>
            <a:endParaRPr sz="1200">
              <a:solidFill>
                <a:srgbClr val="888888"/>
              </a:solidFill>
              <a:latin typeface="Calibri"/>
              <a:ea typeface="Calibri"/>
              <a:cs typeface="Calibri"/>
              <a:sym typeface="Calibri"/>
            </a:endParaRPr>
          </a:p>
        </p:txBody>
      </p:sp>
      <p:sp>
        <p:nvSpPr>
          <p:cNvPr id="468" name="Google Shape;468;p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469" name="Google Shape;469;p41"/>
          <p:cNvGrpSpPr/>
          <p:nvPr/>
        </p:nvGrpSpPr>
        <p:grpSpPr>
          <a:xfrm>
            <a:off x="335280" y="2712720"/>
            <a:ext cx="8284931" cy="1293912"/>
            <a:chOff x="411480" y="2155368"/>
            <a:chExt cx="8284931" cy="1293912"/>
          </a:xfrm>
        </p:grpSpPr>
        <p:grpSp>
          <p:nvGrpSpPr>
            <p:cNvPr id="470" name="Google Shape;470;p41"/>
            <p:cNvGrpSpPr/>
            <p:nvPr/>
          </p:nvGrpSpPr>
          <p:grpSpPr>
            <a:xfrm>
              <a:off x="642259" y="2155368"/>
              <a:ext cx="8054152" cy="770712"/>
              <a:chOff x="642259" y="2155368"/>
              <a:chExt cx="8054152" cy="770712"/>
            </a:xfrm>
          </p:grpSpPr>
          <p:grpSp>
            <p:nvGrpSpPr>
              <p:cNvPr id="471" name="Google Shape;471;p41"/>
              <p:cNvGrpSpPr/>
              <p:nvPr/>
            </p:nvGrpSpPr>
            <p:grpSpPr>
              <a:xfrm>
                <a:off x="731520" y="2468873"/>
                <a:ext cx="6056884" cy="457207"/>
                <a:chOff x="914400" y="2468873"/>
                <a:chExt cx="6056884" cy="457207"/>
              </a:xfrm>
            </p:grpSpPr>
            <p:sp>
              <p:nvSpPr>
                <p:cNvPr id="472" name="Google Shape;472;p41"/>
                <p:cNvSpPr/>
                <p:nvPr/>
              </p:nvSpPr>
              <p:spPr>
                <a:xfrm>
                  <a:off x="914400" y="2468880"/>
                  <a:ext cx="2469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C000"/>
                      </a:solidFill>
                      <a:latin typeface="Calibri"/>
                      <a:ea typeface="Calibri"/>
                      <a:cs typeface="Calibri"/>
                      <a:sym typeface="Calibri"/>
                    </a:rPr>
                    <a:t>S</a:t>
                  </a:r>
                  <a:endParaRPr b="1" sz="2800">
                    <a:solidFill>
                      <a:srgbClr val="FFC000"/>
                    </a:solidFill>
                    <a:latin typeface="Calibri"/>
                    <a:ea typeface="Calibri"/>
                    <a:cs typeface="Calibri"/>
                    <a:sym typeface="Calibri"/>
                  </a:endParaRPr>
                </a:p>
              </p:txBody>
            </p:sp>
            <p:sp>
              <p:nvSpPr>
                <p:cNvPr id="473" name="Google Shape;473;p41"/>
                <p:cNvSpPr/>
                <p:nvPr/>
              </p:nvSpPr>
              <p:spPr>
                <a:xfrm>
                  <a:off x="1161288" y="2468880"/>
                  <a:ext cx="19752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Exponent</a:t>
                  </a:r>
                  <a:endParaRPr b="1" sz="2800">
                    <a:solidFill>
                      <a:schemeClr val="accent1"/>
                    </a:solidFill>
                    <a:latin typeface="Calibri"/>
                    <a:ea typeface="Calibri"/>
                    <a:cs typeface="Calibri"/>
                    <a:sym typeface="Calibri"/>
                  </a:endParaRPr>
                </a:p>
              </p:txBody>
            </p:sp>
            <p:sp>
              <p:nvSpPr>
                <p:cNvPr id="474" name="Google Shape;474;p41"/>
                <p:cNvSpPr/>
                <p:nvPr/>
              </p:nvSpPr>
              <p:spPr>
                <a:xfrm>
                  <a:off x="3136384" y="2468873"/>
                  <a:ext cx="38349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C0504D"/>
                      </a:solidFill>
                      <a:latin typeface="Calibri"/>
                      <a:ea typeface="Calibri"/>
                      <a:cs typeface="Calibri"/>
                      <a:sym typeface="Calibri"/>
                    </a:rPr>
                    <a:t>Mantissa</a:t>
                  </a:r>
                  <a:endParaRPr b="1" sz="2800">
                    <a:solidFill>
                      <a:srgbClr val="C0504D"/>
                    </a:solidFill>
                    <a:latin typeface="Calibri"/>
                    <a:ea typeface="Calibri"/>
                    <a:cs typeface="Calibri"/>
                    <a:sym typeface="Calibri"/>
                  </a:endParaRPr>
                </a:p>
              </p:txBody>
            </p:sp>
          </p:grpSp>
          <p:sp>
            <p:nvSpPr>
              <p:cNvPr id="475" name="Google Shape;475;p41"/>
              <p:cNvSpPr txBox="1"/>
              <p:nvPr/>
            </p:nvSpPr>
            <p:spPr>
              <a:xfrm>
                <a:off x="642259" y="2155369"/>
                <a:ext cx="7617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31 30</a:t>
                </a:r>
                <a:endParaRPr sz="2000">
                  <a:solidFill>
                    <a:schemeClr val="dk1"/>
                  </a:solidFill>
                  <a:latin typeface="Calibri"/>
                  <a:ea typeface="Calibri"/>
                  <a:cs typeface="Calibri"/>
                  <a:sym typeface="Calibri"/>
                </a:endParaRPr>
              </a:p>
            </p:txBody>
          </p:sp>
          <p:sp>
            <p:nvSpPr>
              <p:cNvPr id="476" name="Google Shape;476;p41"/>
              <p:cNvSpPr txBox="1"/>
              <p:nvPr/>
            </p:nvSpPr>
            <p:spPr>
              <a:xfrm>
                <a:off x="2590801" y="2155368"/>
                <a:ext cx="7617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23 22</a:t>
                </a:r>
                <a:endParaRPr sz="2000">
                  <a:solidFill>
                    <a:schemeClr val="dk1"/>
                  </a:solidFill>
                  <a:latin typeface="Calibri"/>
                  <a:ea typeface="Calibri"/>
                  <a:cs typeface="Calibri"/>
                  <a:sym typeface="Calibri"/>
                </a:endParaRPr>
              </a:p>
            </p:txBody>
          </p:sp>
          <p:sp>
            <p:nvSpPr>
              <p:cNvPr id="477" name="Google Shape;477;p41"/>
              <p:cNvSpPr txBox="1"/>
              <p:nvPr/>
            </p:nvSpPr>
            <p:spPr>
              <a:xfrm>
                <a:off x="8382011" y="2161902"/>
                <a:ext cx="314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grpSp>
        <p:sp>
          <p:nvSpPr>
            <p:cNvPr id="478" name="Google Shape;478;p41"/>
            <p:cNvSpPr txBox="1"/>
            <p:nvPr/>
          </p:nvSpPr>
          <p:spPr>
            <a:xfrm>
              <a:off x="411480" y="2926080"/>
              <a:ext cx="8871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1 bit</a:t>
              </a:r>
              <a:endParaRPr b="1" sz="2800">
                <a:solidFill>
                  <a:schemeClr val="dk1"/>
                </a:solidFill>
                <a:latin typeface="Calibri"/>
                <a:ea typeface="Calibri"/>
                <a:cs typeface="Calibri"/>
                <a:sym typeface="Calibri"/>
              </a:endParaRPr>
            </a:p>
          </p:txBody>
        </p:sp>
        <p:sp>
          <p:nvSpPr>
            <p:cNvPr id="479" name="Google Shape;479;p41"/>
            <p:cNvSpPr txBox="1"/>
            <p:nvPr/>
          </p:nvSpPr>
          <p:spPr>
            <a:xfrm>
              <a:off x="978408" y="2926080"/>
              <a:ext cx="1975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8 bits</a:t>
              </a:r>
              <a:endParaRPr b="1" sz="2800">
                <a:solidFill>
                  <a:schemeClr val="dk1"/>
                </a:solidFill>
                <a:latin typeface="Calibri"/>
                <a:ea typeface="Calibri"/>
                <a:cs typeface="Calibri"/>
                <a:sym typeface="Calibri"/>
              </a:endParaRPr>
            </a:p>
          </p:txBody>
        </p:sp>
        <p:sp>
          <p:nvSpPr>
            <p:cNvPr id="480" name="Google Shape;480;p41"/>
            <p:cNvSpPr txBox="1"/>
            <p:nvPr/>
          </p:nvSpPr>
          <p:spPr>
            <a:xfrm>
              <a:off x="2953504" y="2926073"/>
              <a:ext cx="37611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23 bits</a:t>
              </a:r>
              <a:endParaRPr b="1" sz="2800">
                <a:solidFill>
                  <a:schemeClr val="dk1"/>
                </a:solidFill>
                <a:latin typeface="Calibri"/>
                <a:ea typeface="Calibri"/>
                <a:cs typeface="Calibri"/>
                <a:sym typeface="Calibri"/>
              </a:endParaRPr>
            </a:p>
          </p:txBody>
        </p:sp>
      </p:grpSp>
      <p:grpSp>
        <p:nvGrpSpPr>
          <p:cNvPr id="481" name="Google Shape;481;p41"/>
          <p:cNvGrpSpPr/>
          <p:nvPr/>
        </p:nvGrpSpPr>
        <p:grpSpPr>
          <a:xfrm>
            <a:off x="774192" y="640080"/>
            <a:ext cx="7968858" cy="822970"/>
            <a:chOff x="732069" y="2468880"/>
            <a:chExt cx="7968858" cy="822970"/>
          </a:xfrm>
        </p:grpSpPr>
        <p:grpSp>
          <p:nvGrpSpPr>
            <p:cNvPr id="482" name="Google Shape;482;p41"/>
            <p:cNvGrpSpPr/>
            <p:nvPr/>
          </p:nvGrpSpPr>
          <p:grpSpPr>
            <a:xfrm>
              <a:off x="1015167" y="2834640"/>
              <a:ext cx="5666122" cy="457210"/>
              <a:chOff x="1015167" y="2834640"/>
              <a:chExt cx="5666122" cy="457210"/>
            </a:xfrm>
          </p:grpSpPr>
          <p:sp>
            <p:nvSpPr>
              <p:cNvPr id="483" name="Google Shape;483;p41"/>
              <p:cNvSpPr/>
              <p:nvPr/>
            </p:nvSpPr>
            <p:spPr>
              <a:xfrm>
                <a:off x="1015167" y="2834640"/>
                <a:ext cx="1481400" cy="457200"/>
              </a:xfrm>
              <a:prstGeom prst="rect">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0000"/>
                    </a:solidFill>
                    <a:latin typeface="Courier New"/>
                    <a:ea typeface="Courier New"/>
                    <a:cs typeface="Courier New"/>
                    <a:sym typeface="Courier New"/>
                  </a:rPr>
                  <a:t>opcode</a:t>
                </a:r>
                <a:endParaRPr sz="2800">
                  <a:solidFill>
                    <a:srgbClr val="000000"/>
                  </a:solidFill>
                  <a:latin typeface="Courier New"/>
                  <a:ea typeface="Courier New"/>
                  <a:cs typeface="Courier New"/>
                  <a:sym typeface="Courier New"/>
                </a:endParaRPr>
              </a:p>
            </p:txBody>
          </p:sp>
          <p:sp>
            <p:nvSpPr>
              <p:cNvPr id="484" name="Google Shape;484;p41"/>
              <p:cNvSpPr/>
              <p:nvPr/>
            </p:nvSpPr>
            <p:spPr>
              <a:xfrm>
                <a:off x="2496589" y="2834650"/>
                <a:ext cx="4184700" cy="457200"/>
              </a:xfrm>
              <a:prstGeom prst="rect">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0000"/>
                    </a:solidFill>
                    <a:latin typeface="Courier New"/>
                    <a:ea typeface="Courier New"/>
                    <a:cs typeface="Courier New"/>
                    <a:sym typeface="Courier New"/>
                  </a:rPr>
                  <a:t>target address</a:t>
                </a:r>
                <a:endParaRPr sz="2800">
                  <a:solidFill>
                    <a:srgbClr val="000000"/>
                  </a:solidFill>
                  <a:latin typeface="Courier New"/>
                  <a:ea typeface="Courier New"/>
                  <a:cs typeface="Courier New"/>
                  <a:sym typeface="Courier New"/>
                </a:endParaRPr>
              </a:p>
            </p:txBody>
          </p:sp>
        </p:grpSp>
        <p:sp>
          <p:nvSpPr>
            <p:cNvPr id="485" name="Google Shape;485;p41"/>
            <p:cNvSpPr txBox="1"/>
            <p:nvPr/>
          </p:nvSpPr>
          <p:spPr>
            <a:xfrm>
              <a:off x="732069" y="2468880"/>
              <a:ext cx="5535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Courier New"/>
                  <a:ea typeface="Courier New"/>
                  <a:cs typeface="Courier New"/>
                  <a:sym typeface="Courier New"/>
                </a:rPr>
                <a:t>31</a:t>
              </a:r>
              <a:endParaRPr sz="2400">
                <a:solidFill>
                  <a:srgbClr val="000000"/>
                </a:solidFill>
                <a:latin typeface="Courier New"/>
                <a:ea typeface="Courier New"/>
                <a:cs typeface="Courier New"/>
                <a:sym typeface="Courier New"/>
              </a:endParaRPr>
            </a:p>
          </p:txBody>
        </p:sp>
        <p:sp>
          <p:nvSpPr>
            <p:cNvPr id="486" name="Google Shape;486;p41"/>
            <p:cNvSpPr txBox="1"/>
            <p:nvPr/>
          </p:nvSpPr>
          <p:spPr>
            <a:xfrm>
              <a:off x="8331927" y="2468880"/>
              <a:ext cx="369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ourier New"/>
                  <a:ea typeface="Courier New"/>
                  <a:cs typeface="Courier New"/>
                  <a:sym typeface="Courier New"/>
                </a:rPr>
                <a:t>0</a:t>
              </a:r>
              <a:endParaRPr sz="2400">
                <a:solidFill>
                  <a:srgbClr val="000000"/>
                </a:solidFill>
                <a:latin typeface="Courier New"/>
                <a:ea typeface="Courier New"/>
                <a:cs typeface="Courier New"/>
                <a:sym typeface="Courier New"/>
              </a:endParaRPr>
            </a:p>
          </p:txBody>
        </p:sp>
      </p:grpSp>
      <p:sp>
        <p:nvSpPr>
          <p:cNvPr id="487" name="Google Shape;487;p41"/>
          <p:cNvSpPr txBox="1"/>
          <p:nvPr/>
        </p:nvSpPr>
        <p:spPr>
          <a:xfrm>
            <a:off x="119525" y="897975"/>
            <a:ext cx="851700" cy="4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ourier New"/>
                <a:ea typeface="Courier New"/>
                <a:cs typeface="Courier New"/>
                <a:sym typeface="Courier New"/>
              </a:rPr>
              <a:t>j</a:t>
            </a:r>
            <a:endParaRPr/>
          </a:p>
        </p:txBody>
      </p:sp>
      <p:grpSp>
        <p:nvGrpSpPr>
          <p:cNvPr id="488" name="Google Shape;488;p41"/>
          <p:cNvGrpSpPr/>
          <p:nvPr/>
        </p:nvGrpSpPr>
        <p:grpSpPr>
          <a:xfrm>
            <a:off x="566050" y="4846320"/>
            <a:ext cx="8054161" cy="1293905"/>
            <a:chOff x="642250" y="2155368"/>
            <a:chExt cx="8054161" cy="1293905"/>
          </a:xfrm>
        </p:grpSpPr>
        <p:grpSp>
          <p:nvGrpSpPr>
            <p:cNvPr id="489" name="Google Shape;489;p41"/>
            <p:cNvGrpSpPr/>
            <p:nvPr/>
          </p:nvGrpSpPr>
          <p:grpSpPr>
            <a:xfrm>
              <a:off x="642250" y="2155368"/>
              <a:ext cx="8054161" cy="770705"/>
              <a:chOff x="642250" y="2155368"/>
              <a:chExt cx="8054161" cy="770705"/>
            </a:xfrm>
          </p:grpSpPr>
          <p:grpSp>
            <p:nvGrpSpPr>
              <p:cNvPr id="490" name="Google Shape;490;p41"/>
              <p:cNvGrpSpPr/>
              <p:nvPr/>
            </p:nvGrpSpPr>
            <p:grpSpPr>
              <a:xfrm>
                <a:off x="731535" y="2468873"/>
                <a:ext cx="6056965" cy="457200"/>
                <a:chOff x="914415" y="2468873"/>
                <a:chExt cx="6056965" cy="457200"/>
              </a:xfrm>
            </p:grpSpPr>
            <p:sp>
              <p:nvSpPr>
                <p:cNvPr id="491" name="Google Shape;491;p41"/>
                <p:cNvSpPr/>
                <p:nvPr/>
              </p:nvSpPr>
              <p:spPr>
                <a:xfrm>
                  <a:off x="914415" y="2468873"/>
                  <a:ext cx="7617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C000"/>
                      </a:solidFill>
                      <a:latin typeface="Calibri"/>
                      <a:ea typeface="Calibri"/>
                      <a:cs typeface="Calibri"/>
                      <a:sym typeface="Calibri"/>
                    </a:rPr>
                    <a:t>Tag</a:t>
                  </a:r>
                  <a:endParaRPr b="1" sz="2800">
                    <a:solidFill>
                      <a:srgbClr val="FFC000"/>
                    </a:solidFill>
                    <a:latin typeface="Calibri"/>
                    <a:ea typeface="Calibri"/>
                    <a:cs typeface="Calibri"/>
                    <a:sym typeface="Calibri"/>
                  </a:endParaRPr>
                </a:p>
              </p:txBody>
            </p:sp>
            <p:sp>
              <p:nvSpPr>
                <p:cNvPr id="492" name="Google Shape;492;p41"/>
                <p:cNvSpPr/>
                <p:nvPr/>
              </p:nvSpPr>
              <p:spPr>
                <a:xfrm>
                  <a:off x="1663555" y="2468873"/>
                  <a:ext cx="20469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Index</a:t>
                  </a:r>
                  <a:endParaRPr b="1" sz="2800">
                    <a:solidFill>
                      <a:schemeClr val="accent1"/>
                    </a:solidFill>
                    <a:latin typeface="Calibri"/>
                    <a:ea typeface="Calibri"/>
                    <a:cs typeface="Calibri"/>
                    <a:sym typeface="Calibri"/>
                  </a:endParaRPr>
                </a:p>
              </p:txBody>
            </p:sp>
            <p:sp>
              <p:nvSpPr>
                <p:cNvPr id="493" name="Google Shape;493;p41"/>
                <p:cNvSpPr/>
                <p:nvPr/>
              </p:nvSpPr>
              <p:spPr>
                <a:xfrm>
                  <a:off x="3710381" y="2468873"/>
                  <a:ext cx="32610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C0504D"/>
                      </a:solidFill>
                      <a:latin typeface="Calibri"/>
                      <a:ea typeface="Calibri"/>
                      <a:cs typeface="Calibri"/>
                      <a:sym typeface="Calibri"/>
                    </a:rPr>
                    <a:t>Offset</a:t>
                  </a:r>
                  <a:endParaRPr b="1" sz="2800">
                    <a:solidFill>
                      <a:srgbClr val="C0504D"/>
                    </a:solidFill>
                    <a:latin typeface="Calibri"/>
                    <a:ea typeface="Calibri"/>
                    <a:cs typeface="Calibri"/>
                    <a:sym typeface="Calibri"/>
                  </a:endParaRPr>
                </a:p>
              </p:txBody>
            </p:sp>
          </p:grpSp>
          <p:sp>
            <p:nvSpPr>
              <p:cNvPr id="494" name="Google Shape;494;p41"/>
              <p:cNvSpPr txBox="1"/>
              <p:nvPr/>
            </p:nvSpPr>
            <p:spPr>
              <a:xfrm>
                <a:off x="642250" y="2155373"/>
                <a:ext cx="10776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31     </a:t>
                </a:r>
                <a:endParaRPr sz="2000">
                  <a:solidFill>
                    <a:schemeClr val="dk1"/>
                  </a:solidFill>
                  <a:latin typeface="Calibri"/>
                  <a:ea typeface="Calibri"/>
                  <a:cs typeface="Calibri"/>
                  <a:sym typeface="Calibri"/>
                </a:endParaRPr>
              </a:p>
            </p:txBody>
          </p:sp>
          <p:sp>
            <p:nvSpPr>
              <p:cNvPr id="495" name="Google Shape;495;p41"/>
              <p:cNvSpPr txBox="1"/>
              <p:nvPr/>
            </p:nvSpPr>
            <p:spPr>
              <a:xfrm>
                <a:off x="2590801" y="2155368"/>
                <a:ext cx="7617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96" name="Google Shape;496;p41"/>
              <p:cNvSpPr txBox="1"/>
              <p:nvPr/>
            </p:nvSpPr>
            <p:spPr>
              <a:xfrm>
                <a:off x="8382011" y="2161902"/>
                <a:ext cx="314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a:t>
                </a:r>
                <a:endParaRPr sz="2000">
                  <a:solidFill>
                    <a:schemeClr val="dk1"/>
                  </a:solidFill>
                  <a:latin typeface="Calibri"/>
                  <a:ea typeface="Calibri"/>
                  <a:cs typeface="Calibri"/>
                  <a:sym typeface="Calibri"/>
                </a:endParaRPr>
              </a:p>
            </p:txBody>
          </p:sp>
        </p:grpSp>
        <p:sp>
          <p:nvSpPr>
            <p:cNvPr id="497" name="Google Shape;497;p41"/>
            <p:cNvSpPr txBox="1"/>
            <p:nvPr/>
          </p:nvSpPr>
          <p:spPr>
            <a:xfrm>
              <a:off x="642250" y="2926073"/>
              <a:ext cx="656400" cy="52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2800">
                  <a:solidFill>
                    <a:srgbClr val="FFC000"/>
                  </a:solidFill>
                  <a:latin typeface="Calibri"/>
                  <a:ea typeface="Calibri"/>
                  <a:cs typeface="Calibri"/>
                  <a:sym typeface="Calibri"/>
                </a:rPr>
                <a:t>T</a:t>
              </a:r>
              <a:endParaRPr b="1" sz="2800">
                <a:solidFill>
                  <a:schemeClr val="dk1"/>
                </a:solidFill>
                <a:latin typeface="Calibri"/>
                <a:ea typeface="Calibri"/>
                <a:cs typeface="Calibri"/>
                <a:sym typeface="Calibri"/>
              </a:endParaRPr>
            </a:p>
          </p:txBody>
        </p:sp>
        <p:sp>
          <p:nvSpPr>
            <p:cNvPr id="498" name="Google Shape;498;p41"/>
            <p:cNvSpPr txBox="1"/>
            <p:nvPr/>
          </p:nvSpPr>
          <p:spPr>
            <a:xfrm>
              <a:off x="1361150" y="2926073"/>
              <a:ext cx="1592400" cy="52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2800">
                  <a:solidFill>
                    <a:schemeClr val="accent1"/>
                  </a:solidFill>
                  <a:latin typeface="Calibri"/>
                  <a:ea typeface="Calibri"/>
                  <a:cs typeface="Calibri"/>
                  <a:sym typeface="Calibri"/>
                </a:rPr>
                <a:t>I</a:t>
              </a:r>
              <a:endParaRPr b="1" sz="2800">
                <a:solidFill>
                  <a:schemeClr val="dk1"/>
                </a:solidFill>
                <a:latin typeface="Calibri"/>
                <a:ea typeface="Calibri"/>
                <a:cs typeface="Calibri"/>
                <a:sym typeface="Calibri"/>
              </a:endParaRPr>
            </a:p>
          </p:txBody>
        </p:sp>
        <p:sp>
          <p:nvSpPr>
            <p:cNvPr id="499" name="Google Shape;499;p41"/>
            <p:cNvSpPr txBox="1"/>
            <p:nvPr/>
          </p:nvSpPr>
          <p:spPr>
            <a:xfrm>
              <a:off x="2953504" y="2926073"/>
              <a:ext cx="3761100" cy="52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2800">
                  <a:solidFill>
                    <a:schemeClr val="accent2"/>
                  </a:solidFill>
                  <a:latin typeface="Calibri"/>
                  <a:ea typeface="Calibri"/>
                  <a:cs typeface="Calibri"/>
                  <a:sym typeface="Calibri"/>
                </a:rPr>
                <a:t>O</a:t>
              </a:r>
              <a:endParaRPr b="1" sz="2800">
                <a:solidFill>
                  <a:schemeClr val="dk1"/>
                </a:solidFill>
                <a:latin typeface="Calibri"/>
                <a:ea typeface="Calibri"/>
                <a:cs typeface="Calibri"/>
                <a:sym typeface="Calibri"/>
              </a:endParaRPr>
            </a:p>
          </p:txBody>
        </p:sp>
      </p:grpSp>
      <p:sp>
        <p:nvSpPr>
          <p:cNvPr id="500" name="Google Shape;500;p41"/>
          <p:cNvSpPr/>
          <p:nvPr/>
        </p:nvSpPr>
        <p:spPr>
          <a:xfrm>
            <a:off x="6858000" y="2286000"/>
            <a:ext cx="2286000" cy="23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6858000" y="4513800"/>
            <a:ext cx="2286000" cy="23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txBox="1"/>
          <p:nvPr/>
        </p:nvSpPr>
        <p:spPr>
          <a:xfrm>
            <a:off x="6471177" y="626655"/>
            <a:ext cx="369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ourier New"/>
                <a:ea typeface="Courier New"/>
                <a:cs typeface="Courier New"/>
                <a:sym typeface="Courier New"/>
              </a:rPr>
              <a:t>0</a:t>
            </a:r>
            <a:endParaRPr sz="2400">
              <a:solidFill>
                <a:srgbClr val="000000"/>
              </a:solidFill>
              <a:latin typeface="Courier New"/>
              <a:ea typeface="Courier New"/>
              <a:cs typeface="Courier New"/>
              <a:sym typeface="Courier New"/>
            </a:endParaRPr>
          </a:p>
        </p:txBody>
      </p:sp>
      <p:sp>
        <p:nvSpPr>
          <p:cNvPr id="503" name="Google Shape;503;p41"/>
          <p:cNvSpPr txBox="1"/>
          <p:nvPr/>
        </p:nvSpPr>
        <p:spPr>
          <a:xfrm>
            <a:off x="6501550" y="2265275"/>
            <a:ext cx="954000" cy="129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0</a:t>
            </a:r>
            <a:endParaRPr/>
          </a:p>
        </p:txBody>
      </p:sp>
      <p:sp>
        <p:nvSpPr>
          <p:cNvPr id="504" name="Google Shape;504;p41"/>
          <p:cNvSpPr txBox="1"/>
          <p:nvPr/>
        </p:nvSpPr>
        <p:spPr>
          <a:xfrm>
            <a:off x="6501550" y="4398875"/>
            <a:ext cx="954000" cy="129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500"/>
                                        <p:tgtEl>
                                          <p:spTgt spid="500"/>
                                        </p:tgtEl>
                                      </p:cBhvr>
                                    </p:animEffect>
                                    <p:set>
                                      <p:cBhvr>
                                        <p:cTn dur="1" fill="hold">
                                          <p:stCondLst>
                                            <p:cond delay="500"/>
                                          </p:stCondLst>
                                        </p:cTn>
                                        <p:tgtEl>
                                          <p:spTgt spid="5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700"/>
                                        <p:tgtEl>
                                          <p:spTgt spid="501"/>
                                        </p:tgtEl>
                                      </p:cBhvr>
                                    </p:animEffect>
                                    <p:set>
                                      <p:cBhvr>
                                        <p:cTn dur="1" fill="hold">
                                          <p:stCondLst>
                                            <p:cond delay="700"/>
                                          </p:stCondLst>
                                        </p:cTn>
                                        <p:tgtEl>
                                          <p:spTgt spid="5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General Notes on Caches (2/4)</a:t>
            </a:r>
            <a:endParaRPr/>
          </a:p>
        </p:txBody>
      </p:sp>
      <p:sp>
        <p:nvSpPr>
          <p:cNvPr id="512" name="Google Shape;512;p4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Recall:</a:t>
            </a:r>
            <a:r>
              <a:rPr b="0" i="0" lang="en-US" sz="3200" u="none" cap="none" strike="noStrike">
                <a:solidFill>
                  <a:schemeClr val="dk1"/>
                </a:solidFill>
                <a:latin typeface="Calibri"/>
                <a:ea typeface="Calibri"/>
                <a:cs typeface="Calibri"/>
                <a:sym typeface="Calibri"/>
              </a:rPr>
              <a:t>  hold subset of memory in a place that’s faster to access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Return data to you when you request it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cache doesn’t have it, then fetches it for you</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must be able to check/identify its current contents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does cache initially hold?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Garbage!  Cache considered “cold”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Keep track with </a:t>
            </a:r>
            <a:r>
              <a:rPr b="0" i="0" lang="en-US" sz="2800" u="none" cap="none" strike="noStrike">
                <a:solidFill>
                  <a:srgbClr val="FF0000"/>
                </a:solidFill>
                <a:latin typeface="Calibri"/>
                <a:ea typeface="Calibri"/>
                <a:cs typeface="Calibri"/>
                <a:sym typeface="Calibri"/>
              </a:rPr>
              <a:t>Valid bit</a:t>
            </a:r>
            <a:endParaRPr b="0" i="0" sz="2800" u="none" cap="none" strike="noStrike">
              <a:solidFill>
                <a:srgbClr val="FF0000"/>
              </a:solidFill>
              <a:latin typeface="Calibri"/>
              <a:ea typeface="Calibri"/>
              <a:cs typeface="Calibri"/>
              <a:sym typeface="Calibri"/>
            </a:endParaRPr>
          </a:p>
        </p:txBody>
      </p:sp>
      <p:sp>
        <p:nvSpPr>
          <p:cNvPr id="513" name="Google Shape;513;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514" name="Google Shape;514;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515" name="Google Shape;515;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3"/>
          <p:cNvSpPr/>
          <p:nvPr/>
        </p:nvSpPr>
        <p:spPr>
          <a:xfrm>
            <a:off x="225425" y="312738"/>
            <a:ext cx="1027113" cy="4778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General Notes on Caches (3/4)</a:t>
            </a:r>
            <a:endParaRPr/>
          </a:p>
        </p:txBody>
      </p:sp>
      <p:sp>
        <p:nvSpPr>
          <p:cNvPr id="523" name="Google Shape;523;p43"/>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Effect of block size (K Bytes):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Spatial locality dictates our blocks consist of adjacent bytes, which differ in address by 1</a:t>
            </a:r>
            <a:endParaRPr/>
          </a:p>
          <a:p>
            <a:pPr indent="-285750" lvl="1" marL="742950" marR="0" rtl="0" algn="l">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Offset field:  </a:t>
            </a:r>
            <a:r>
              <a:rPr b="0" i="0" lang="en-US" sz="2800" u="none" cap="none" strike="noStrike">
                <a:solidFill>
                  <a:schemeClr val="dk1"/>
                </a:solidFill>
                <a:latin typeface="Calibri"/>
                <a:ea typeface="Calibri"/>
                <a:cs typeface="Calibri"/>
                <a:sym typeface="Calibri"/>
              </a:rPr>
              <a:t>Lowest bits of memory address can be used to index to specific bytes within a block</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Block size needs to be a power of two (in bytes)</a:t>
            </a:r>
            <a:endParaRPr/>
          </a:p>
          <a:p>
            <a:pPr indent="-228600" lvl="2" marL="1143000" marR="0" rtl="0" algn="l">
              <a:spcBef>
                <a:spcPts val="480"/>
              </a:spcBef>
              <a:spcAft>
                <a:spcPts val="0"/>
              </a:spcAft>
              <a:buClr>
                <a:schemeClr val="dk1"/>
              </a:buClr>
              <a:buSzPts val="2400"/>
              <a:buFont typeface="Arial"/>
              <a:buChar char="•"/>
            </a:pPr>
            <a:r>
              <a:rPr lang="en-US"/>
              <a:t>One way to compute the offset field is to mask out the Tag and Index bits</a:t>
            </a:r>
            <a:endParaRPr/>
          </a:p>
        </p:txBody>
      </p:sp>
      <p:sp>
        <p:nvSpPr>
          <p:cNvPr id="524" name="Google Shape;524;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525" name="Google Shape;525;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526" name="Google Shape;52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527" name="Google Shape;527;p43"/>
          <p:cNvGrpSpPr/>
          <p:nvPr/>
        </p:nvGrpSpPr>
        <p:grpSpPr>
          <a:xfrm>
            <a:off x="870850" y="5074920"/>
            <a:ext cx="8054161" cy="1293905"/>
            <a:chOff x="642250" y="2155368"/>
            <a:chExt cx="8054161" cy="1293905"/>
          </a:xfrm>
        </p:grpSpPr>
        <p:grpSp>
          <p:nvGrpSpPr>
            <p:cNvPr id="528" name="Google Shape;528;p43"/>
            <p:cNvGrpSpPr/>
            <p:nvPr/>
          </p:nvGrpSpPr>
          <p:grpSpPr>
            <a:xfrm>
              <a:off x="642250" y="2155368"/>
              <a:ext cx="8054161" cy="770705"/>
              <a:chOff x="642250" y="2155368"/>
              <a:chExt cx="8054161" cy="770705"/>
            </a:xfrm>
          </p:grpSpPr>
          <p:grpSp>
            <p:nvGrpSpPr>
              <p:cNvPr id="529" name="Google Shape;529;p43"/>
              <p:cNvGrpSpPr/>
              <p:nvPr/>
            </p:nvGrpSpPr>
            <p:grpSpPr>
              <a:xfrm>
                <a:off x="731535" y="2468873"/>
                <a:ext cx="6056965" cy="457200"/>
                <a:chOff x="914415" y="2468873"/>
                <a:chExt cx="6056965" cy="457200"/>
              </a:xfrm>
            </p:grpSpPr>
            <p:sp>
              <p:nvSpPr>
                <p:cNvPr id="530" name="Google Shape;530;p43"/>
                <p:cNvSpPr/>
                <p:nvPr/>
              </p:nvSpPr>
              <p:spPr>
                <a:xfrm>
                  <a:off x="914415" y="2468873"/>
                  <a:ext cx="7617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FFC000"/>
                      </a:solidFill>
                      <a:latin typeface="Calibri"/>
                      <a:ea typeface="Calibri"/>
                      <a:cs typeface="Calibri"/>
                      <a:sym typeface="Calibri"/>
                    </a:rPr>
                    <a:t>Tag</a:t>
                  </a:r>
                  <a:endParaRPr b="1" sz="2800">
                    <a:solidFill>
                      <a:srgbClr val="FFC000"/>
                    </a:solidFill>
                    <a:latin typeface="Calibri"/>
                    <a:ea typeface="Calibri"/>
                    <a:cs typeface="Calibri"/>
                    <a:sym typeface="Calibri"/>
                  </a:endParaRPr>
                </a:p>
              </p:txBody>
            </p:sp>
            <p:sp>
              <p:nvSpPr>
                <p:cNvPr id="531" name="Google Shape;531;p43"/>
                <p:cNvSpPr/>
                <p:nvPr/>
              </p:nvSpPr>
              <p:spPr>
                <a:xfrm>
                  <a:off x="1663555" y="2468873"/>
                  <a:ext cx="20469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Index</a:t>
                  </a:r>
                  <a:endParaRPr b="1" sz="2800">
                    <a:solidFill>
                      <a:schemeClr val="accent1"/>
                    </a:solidFill>
                    <a:latin typeface="Calibri"/>
                    <a:ea typeface="Calibri"/>
                    <a:cs typeface="Calibri"/>
                    <a:sym typeface="Calibri"/>
                  </a:endParaRPr>
                </a:p>
              </p:txBody>
            </p:sp>
            <p:sp>
              <p:nvSpPr>
                <p:cNvPr id="532" name="Google Shape;532;p43"/>
                <p:cNvSpPr/>
                <p:nvPr/>
              </p:nvSpPr>
              <p:spPr>
                <a:xfrm>
                  <a:off x="3710381" y="2468873"/>
                  <a:ext cx="3261000" cy="4572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C0504D"/>
                      </a:solidFill>
                      <a:latin typeface="Calibri"/>
                      <a:ea typeface="Calibri"/>
                      <a:cs typeface="Calibri"/>
                      <a:sym typeface="Calibri"/>
                    </a:rPr>
                    <a:t>Offset</a:t>
                  </a:r>
                  <a:endParaRPr b="1" sz="2800">
                    <a:solidFill>
                      <a:srgbClr val="C0504D"/>
                    </a:solidFill>
                    <a:latin typeface="Calibri"/>
                    <a:ea typeface="Calibri"/>
                    <a:cs typeface="Calibri"/>
                    <a:sym typeface="Calibri"/>
                  </a:endParaRPr>
                </a:p>
              </p:txBody>
            </p:sp>
          </p:grpSp>
          <p:sp>
            <p:nvSpPr>
              <p:cNvPr id="533" name="Google Shape;533;p43"/>
              <p:cNvSpPr txBox="1"/>
              <p:nvPr/>
            </p:nvSpPr>
            <p:spPr>
              <a:xfrm>
                <a:off x="642250" y="2155373"/>
                <a:ext cx="10776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31     </a:t>
                </a:r>
                <a:endParaRPr sz="2000">
                  <a:solidFill>
                    <a:schemeClr val="dk1"/>
                  </a:solidFill>
                  <a:latin typeface="Calibri"/>
                  <a:ea typeface="Calibri"/>
                  <a:cs typeface="Calibri"/>
                  <a:sym typeface="Calibri"/>
                </a:endParaRPr>
              </a:p>
            </p:txBody>
          </p:sp>
          <p:sp>
            <p:nvSpPr>
              <p:cNvPr id="534" name="Google Shape;534;p43"/>
              <p:cNvSpPr txBox="1"/>
              <p:nvPr/>
            </p:nvSpPr>
            <p:spPr>
              <a:xfrm>
                <a:off x="2590801" y="2155368"/>
                <a:ext cx="7617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535" name="Google Shape;535;p43"/>
              <p:cNvSpPr txBox="1"/>
              <p:nvPr/>
            </p:nvSpPr>
            <p:spPr>
              <a:xfrm>
                <a:off x="8382011" y="2161902"/>
                <a:ext cx="314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grpSp>
        <p:sp>
          <p:nvSpPr>
            <p:cNvPr id="536" name="Google Shape;536;p43"/>
            <p:cNvSpPr txBox="1"/>
            <p:nvPr/>
          </p:nvSpPr>
          <p:spPr>
            <a:xfrm>
              <a:off x="642250" y="2926073"/>
              <a:ext cx="656400" cy="52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800">
                  <a:solidFill>
                    <a:srgbClr val="FFC000"/>
                  </a:solidFill>
                  <a:latin typeface="Calibri"/>
                  <a:ea typeface="Calibri"/>
                  <a:cs typeface="Calibri"/>
                  <a:sym typeface="Calibri"/>
                </a:rPr>
                <a:t>T</a:t>
              </a:r>
              <a:endParaRPr b="1" sz="2800">
                <a:solidFill>
                  <a:schemeClr val="dk1"/>
                </a:solidFill>
                <a:latin typeface="Calibri"/>
                <a:ea typeface="Calibri"/>
                <a:cs typeface="Calibri"/>
                <a:sym typeface="Calibri"/>
              </a:endParaRPr>
            </a:p>
          </p:txBody>
        </p:sp>
        <p:sp>
          <p:nvSpPr>
            <p:cNvPr id="537" name="Google Shape;537;p43"/>
            <p:cNvSpPr txBox="1"/>
            <p:nvPr/>
          </p:nvSpPr>
          <p:spPr>
            <a:xfrm>
              <a:off x="1361150" y="2926073"/>
              <a:ext cx="1592400" cy="52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800">
                  <a:solidFill>
                    <a:schemeClr val="accent1"/>
                  </a:solidFill>
                  <a:latin typeface="Calibri"/>
                  <a:ea typeface="Calibri"/>
                  <a:cs typeface="Calibri"/>
                  <a:sym typeface="Calibri"/>
                </a:rPr>
                <a:t>I</a:t>
              </a:r>
              <a:endParaRPr b="1" sz="2800">
                <a:solidFill>
                  <a:schemeClr val="dk1"/>
                </a:solidFill>
                <a:latin typeface="Calibri"/>
                <a:ea typeface="Calibri"/>
                <a:cs typeface="Calibri"/>
                <a:sym typeface="Calibri"/>
              </a:endParaRPr>
            </a:p>
          </p:txBody>
        </p:sp>
        <p:sp>
          <p:nvSpPr>
            <p:cNvPr id="538" name="Google Shape;538;p43"/>
            <p:cNvSpPr txBox="1"/>
            <p:nvPr/>
          </p:nvSpPr>
          <p:spPr>
            <a:xfrm>
              <a:off x="2953504" y="2926073"/>
              <a:ext cx="3761100" cy="52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800">
                  <a:solidFill>
                    <a:schemeClr val="accent2"/>
                  </a:solidFill>
                  <a:latin typeface="Calibri"/>
                  <a:ea typeface="Calibri"/>
                  <a:cs typeface="Calibri"/>
                  <a:sym typeface="Calibri"/>
                </a:rPr>
                <a:t>O</a:t>
              </a:r>
              <a:endParaRPr b="1" sz="2800">
                <a:solidFill>
                  <a:schemeClr val="dk1"/>
                </a:solidFill>
                <a:latin typeface="Calibri"/>
                <a:ea typeface="Calibri"/>
                <a:cs typeface="Calibri"/>
                <a:sym typeface="Calibri"/>
              </a:endParaRPr>
            </a:p>
          </p:txBody>
        </p:sp>
      </p:grpSp>
      <p:sp>
        <p:nvSpPr>
          <p:cNvPr id="539" name="Google Shape;539;p43"/>
          <p:cNvSpPr txBox="1"/>
          <p:nvPr/>
        </p:nvSpPr>
        <p:spPr>
          <a:xfrm>
            <a:off x="6806350" y="4627475"/>
            <a:ext cx="954000" cy="129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General Notes on Caches (4/4)</a:t>
            </a:r>
            <a:endParaRPr/>
          </a:p>
        </p:txBody>
      </p:sp>
      <p:sp>
        <p:nvSpPr>
          <p:cNvPr id="547" name="Google Shape;547;p44"/>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Effect of cache size (C Bytes):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“Cache Size” refers to total stored </a:t>
            </a:r>
            <a:r>
              <a:rPr b="0" i="1" lang="en-US" sz="2800" u="none" cap="none" strike="noStrike">
                <a:solidFill>
                  <a:schemeClr val="dk1"/>
                </a:solidFill>
                <a:latin typeface="Calibri"/>
                <a:ea typeface="Calibri"/>
                <a:cs typeface="Calibri"/>
                <a:sym typeface="Calibri"/>
              </a:rPr>
              <a:t>data</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Determines number of blocks the cache can hold (C/K blocks)</a:t>
            </a:r>
            <a:endParaRPr/>
          </a:p>
          <a:p>
            <a:pPr indent="-285750" lvl="1" marL="742950" marR="0" rtl="0" algn="l">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Tag field:</a:t>
            </a:r>
            <a:r>
              <a:rPr b="0" i="0" lang="en-US" sz="2800" u="none" cap="none" strike="noStrike">
                <a:solidFill>
                  <a:schemeClr val="dk1"/>
                </a:solidFill>
                <a:latin typeface="Calibri"/>
                <a:ea typeface="Calibri"/>
                <a:cs typeface="Calibri"/>
                <a:sym typeface="Calibri"/>
              </a:rPr>
              <a:t>  Leftover upper bits of memory address determine </a:t>
            </a:r>
            <a:r>
              <a:rPr b="0" i="1" lang="en-US" sz="2800" u="none" cap="none" strike="noStrike">
                <a:solidFill>
                  <a:schemeClr val="dk1"/>
                </a:solidFill>
                <a:latin typeface="Calibri"/>
                <a:ea typeface="Calibri"/>
                <a:cs typeface="Calibri"/>
                <a:sym typeface="Calibri"/>
              </a:rPr>
              <a:t>which portion of memory</a:t>
            </a:r>
            <a:r>
              <a:rPr b="0" i="0" lang="en-US" sz="2800" u="none" cap="none" strike="noStrike">
                <a:solidFill>
                  <a:schemeClr val="dk1"/>
                </a:solidFill>
                <a:latin typeface="Calibri"/>
                <a:ea typeface="Calibri"/>
                <a:cs typeface="Calibri"/>
                <a:sym typeface="Calibri"/>
              </a:rPr>
              <a:t> the block came from (identifier)</a:t>
            </a:r>
            <a:endParaRPr/>
          </a:p>
        </p:txBody>
      </p:sp>
      <p:sp>
        <p:nvSpPr>
          <p:cNvPr id="548" name="Google Shape;548;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549" name="Google Shape;549;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550" name="Google Shape;55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Great Idea #3: Principle of Locality/</a:t>
            </a:r>
            <a:br>
              <a:rPr b="0" i="0" lang="en-US" sz="3959" u="none" cap="none" strike="noStrike">
                <a:solidFill>
                  <a:schemeClr val="accent1"/>
                </a:solidFill>
                <a:latin typeface="Calibri"/>
                <a:ea typeface="Calibri"/>
                <a:cs typeface="Calibri"/>
                <a:sym typeface="Calibri"/>
              </a:rPr>
            </a:br>
            <a:r>
              <a:rPr b="0" i="0" lang="en-US" sz="3959" u="none" cap="none" strike="noStrike">
                <a:solidFill>
                  <a:schemeClr val="accent1"/>
                </a:solidFill>
                <a:latin typeface="Calibri"/>
                <a:ea typeface="Calibri"/>
                <a:cs typeface="Calibri"/>
                <a:sym typeface="Calibri"/>
              </a:rPr>
              <a:t>Memory Hierarchy</a:t>
            </a:r>
            <a:endParaRPr b="0" i="0" sz="3959" u="none" cap="none" strike="noStrike">
              <a:solidFill>
                <a:schemeClr val="accent1"/>
              </a:solidFill>
              <a:latin typeface="Calibri"/>
              <a:ea typeface="Calibri"/>
              <a:cs typeface="Calibri"/>
              <a:sym typeface="Calibri"/>
            </a:endParaRPr>
          </a:p>
        </p:txBody>
      </p:sp>
      <p:sp>
        <p:nvSpPr>
          <p:cNvPr id="133" name="Google Shape;13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34" name="Google Shape;13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35" name="Google Shape;13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136" name="Google Shape;136;p18"/>
          <p:cNvPicPr preferRelativeResize="0"/>
          <p:nvPr/>
        </p:nvPicPr>
        <p:blipFill rotWithShape="1">
          <a:blip r:embed="rId3">
            <a:alphaModFix/>
          </a:blip>
          <a:srcRect b="0" l="0" r="0" t="0"/>
          <a:stretch/>
        </p:blipFill>
        <p:spPr>
          <a:xfrm>
            <a:off x="56622" y="1388529"/>
            <a:ext cx="9053512" cy="5384800"/>
          </a:xfrm>
          <a:prstGeom prst="rect">
            <a:avLst/>
          </a:prstGeom>
          <a:noFill/>
          <a:ln>
            <a:noFill/>
          </a:ln>
        </p:spPr>
      </p:pic>
      <p:sp>
        <p:nvSpPr>
          <p:cNvPr id="137" name="Google Shape;137;p18"/>
          <p:cNvSpPr/>
          <p:nvPr/>
        </p:nvSpPr>
        <p:spPr>
          <a:xfrm>
            <a:off x="2691270" y="2686807"/>
            <a:ext cx="3772904" cy="1197130"/>
          </a:xfrm>
          <a:prstGeom prst="rect">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58" name="Google Shape;558;p45"/>
          <p:cNvSpPr txBox="1"/>
          <p:nvPr/>
        </p:nvSpPr>
        <p:spPr>
          <a:xfrm>
            <a:off x="685800" y="482599"/>
            <a:ext cx="73152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You are given a 256 B cache that holds 8 data blocks. We are working on a 10-bit byte- addressed machine.</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Which statement is false?</a:t>
            </a:r>
            <a:endParaRPr sz="2800">
              <a:solidFill>
                <a:schemeClr val="dk1"/>
              </a:solidFill>
              <a:latin typeface="Calibri"/>
              <a:ea typeface="Calibri"/>
              <a:cs typeface="Calibri"/>
              <a:sym typeface="Calibri"/>
            </a:endParaRPr>
          </a:p>
        </p:txBody>
      </p:sp>
      <p:grpSp>
        <p:nvGrpSpPr>
          <p:cNvPr id="559" name="Google Shape;559;p45"/>
          <p:cNvGrpSpPr/>
          <p:nvPr/>
        </p:nvGrpSpPr>
        <p:grpSpPr>
          <a:xfrm>
            <a:off x="914400" y="4571975"/>
            <a:ext cx="6376800" cy="1840950"/>
            <a:chOff x="7955280" y="3415476"/>
            <a:chExt cx="6376800" cy="1840950"/>
          </a:xfrm>
        </p:grpSpPr>
        <p:sp>
          <p:nvSpPr>
            <p:cNvPr id="560" name="Google Shape;560;p45"/>
            <p:cNvSpPr/>
            <p:nvPr/>
          </p:nvSpPr>
          <p:spPr>
            <a:xfrm>
              <a:off x="7955280" y="3415476"/>
              <a:ext cx="55401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 Each data block holds 32 bytes of data </a:t>
              </a:r>
              <a:endParaRPr/>
            </a:p>
          </p:txBody>
        </p:sp>
        <p:sp>
          <p:nvSpPr>
            <p:cNvPr id="561" name="Google Shape;561;p45"/>
            <p:cNvSpPr/>
            <p:nvPr/>
          </p:nvSpPr>
          <p:spPr>
            <a:xfrm>
              <a:off x="7955280" y="3865076"/>
              <a:ext cx="46737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 Our tag can be more than 5 bits </a:t>
              </a:r>
              <a:endParaRPr/>
            </a:p>
          </p:txBody>
        </p:sp>
        <p:sp>
          <p:nvSpPr>
            <p:cNvPr id="562" name="Google Shape;562;p45"/>
            <p:cNvSpPr/>
            <p:nvPr/>
          </p:nvSpPr>
          <p:spPr>
            <a:xfrm>
              <a:off x="7955280" y="4337526"/>
              <a:ext cx="63768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 All of main memory could fit into four caches</a:t>
              </a:r>
              <a:endParaRPr/>
            </a:p>
          </p:txBody>
        </p:sp>
        <p:sp>
          <p:nvSpPr>
            <p:cNvPr id="563" name="Google Shape;563;p45"/>
            <p:cNvSpPr/>
            <p:nvPr/>
          </p:nvSpPr>
          <p:spPr>
            <a:xfrm>
              <a:off x="7955280" y="4794726"/>
              <a:ext cx="43299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 No two tags can be the same</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71" name="Google Shape;571;p46"/>
          <p:cNvSpPr txBox="1"/>
          <p:nvPr/>
        </p:nvSpPr>
        <p:spPr>
          <a:xfrm>
            <a:off x="685800" y="482599"/>
            <a:ext cx="73152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You are given a 256 B cache that holds 8 data blocks. We are working on a 10-bit byte- addressed machine.</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Which statement is false?</a:t>
            </a:r>
            <a:endParaRPr sz="2800">
              <a:solidFill>
                <a:schemeClr val="dk1"/>
              </a:solidFill>
              <a:latin typeface="Calibri"/>
              <a:ea typeface="Calibri"/>
              <a:cs typeface="Calibri"/>
              <a:sym typeface="Calibri"/>
            </a:endParaRPr>
          </a:p>
        </p:txBody>
      </p:sp>
      <p:grpSp>
        <p:nvGrpSpPr>
          <p:cNvPr id="572" name="Google Shape;572;p46"/>
          <p:cNvGrpSpPr/>
          <p:nvPr/>
        </p:nvGrpSpPr>
        <p:grpSpPr>
          <a:xfrm>
            <a:off x="914400" y="4571975"/>
            <a:ext cx="6376800" cy="1840950"/>
            <a:chOff x="7955280" y="3415476"/>
            <a:chExt cx="6376800" cy="1840950"/>
          </a:xfrm>
        </p:grpSpPr>
        <p:sp>
          <p:nvSpPr>
            <p:cNvPr id="573" name="Google Shape;573;p46"/>
            <p:cNvSpPr/>
            <p:nvPr/>
          </p:nvSpPr>
          <p:spPr>
            <a:xfrm>
              <a:off x="7955280" y="3415476"/>
              <a:ext cx="55401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 Each data block holds 32 bytes of data </a:t>
              </a:r>
              <a:endParaRPr/>
            </a:p>
          </p:txBody>
        </p:sp>
        <p:sp>
          <p:nvSpPr>
            <p:cNvPr id="574" name="Google Shape;574;p46"/>
            <p:cNvSpPr/>
            <p:nvPr/>
          </p:nvSpPr>
          <p:spPr>
            <a:xfrm>
              <a:off x="7955280" y="3865076"/>
              <a:ext cx="46737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 Our tag can be more than 5 bits </a:t>
              </a:r>
              <a:endParaRPr/>
            </a:p>
          </p:txBody>
        </p:sp>
        <p:sp>
          <p:nvSpPr>
            <p:cNvPr id="575" name="Google Shape;575;p46"/>
            <p:cNvSpPr/>
            <p:nvPr/>
          </p:nvSpPr>
          <p:spPr>
            <a:xfrm>
              <a:off x="7955280" y="4337526"/>
              <a:ext cx="63768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 All of main memory could fit into four caches</a:t>
              </a:r>
              <a:endParaRPr/>
            </a:p>
          </p:txBody>
        </p:sp>
        <p:sp>
          <p:nvSpPr>
            <p:cNvPr id="576" name="Google Shape;576;p46"/>
            <p:cNvSpPr/>
            <p:nvPr/>
          </p:nvSpPr>
          <p:spPr>
            <a:xfrm>
              <a:off x="7955280" y="4794726"/>
              <a:ext cx="43299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 No two tags can be the same</a:t>
              </a:r>
              <a:endParaRPr/>
            </a:p>
          </p:txBody>
        </p:sp>
      </p:grpSp>
      <p:sp>
        <p:nvSpPr>
          <p:cNvPr id="577" name="Google Shape;577;p46"/>
          <p:cNvSpPr/>
          <p:nvPr/>
        </p:nvSpPr>
        <p:spPr>
          <a:xfrm>
            <a:off x="930825" y="5048625"/>
            <a:ext cx="5378700" cy="36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Fully Associative Caches</a:t>
            </a:r>
            <a:endParaRPr b="0" i="0" sz="4400" u="none" cap="none" strike="noStrike">
              <a:solidFill>
                <a:schemeClr val="accent1"/>
              </a:solidFill>
              <a:latin typeface="Calibri"/>
              <a:ea typeface="Calibri"/>
              <a:cs typeface="Calibri"/>
              <a:sym typeface="Calibri"/>
            </a:endParaRPr>
          </a:p>
        </p:txBody>
      </p:sp>
      <p:sp>
        <p:nvSpPr>
          <p:cNvPr id="585" name="Google Shape;585;p47"/>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Each memory block</a:t>
            </a:r>
            <a:r>
              <a:rPr b="0" i="1" lang="en-US" sz="3200" u="none" cap="none" strike="noStrike">
                <a:solidFill>
                  <a:srgbClr val="0000FF"/>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can map </a:t>
            </a:r>
            <a:r>
              <a:rPr b="0" i="1" lang="en-US" sz="3200" u="none" cap="none" strike="noStrike">
                <a:solidFill>
                  <a:schemeClr val="dk1"/>
                </a:solidFill>
                <a:latin typeface="Calibri"/>
                <a:ea typeface="Calibri"/>
                <a:cs typeface="Calibri"/>
                <a:sym typeface="Calibri"/>
              </a:rPr>
              <a:t>anywhere</a:t>
            </a:r>
            <a:r>
              <a:rPr b="0" i="0" lang="en-US" sz="3200" u="none" cap="none" strike="noStrike">
                <a:solidFill>
                  <a:schemeClr val="dk1"/>
                </a:solidFill>
                <a:latin typeface="Calibri"/>
                <a:ea typeface="Calibri"/>
                <a:cs typeface="Calibri"/>
                <a:sym typeface="Calibri"/>
              </a:rPr>
              <a:t> in the cache (</a:t>
            </a:r>
            <a:r>
              <a:rPr b="0" i="1" lang="en-US" sz="3200" u="none" cap="none" strike="noStrike">
                <a:solidFill>
                  <a:srgbClr val="FF0000"/>
                </a:solidFill>
                <a:latin typeface="Calibri"/>
                <a:ea typeface="Calibri"/>
                <a:cs typeface="Calibri"/>
                <a:sym typeface="Calibri"/>
              </a:rPr>
              <a:t>fully associative</a:t>
            </a:r>
            <a:r>
              <a:rPr b="0" i="0" lang="en-US" sz="3200" u="none" cap="none" strike="noStrike">
                <a:solidFill>
                  <a:schemeClr val="dk1"/>
                </a:solidFill>
                <a:latin typeface="Calibri"/>
                <a:ea typeface="Calibri"/>
                <a:cs typeface="Calibri"/>
                <a:sym typeface="Calibri"/>
              </a:rPr>
              <a: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Most efficient use of space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Least efficient to check</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check a fully associative cache:</a:t>
            </a:r>
            <a:endParaRPr/>
          </a:p>
          <a:p>
            <a:pPr indent="-514350" lvl="1" marL="97155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Look at ALL cache slots in parallel</a:t>
            </a:r>
            <a:endParaRPr/>
          </a:p>
          <a:p>
            <a:pPr indent="-514350" lvl="1" marL="97155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If Valid bit is 0, then ignore</a:t>
            </a:r>
            <a:endParaRPr/>
          </a:p>
          <a:p>
            <a:pPr indent="-514350" lvl="1" marL="97155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If Valid bit is 1 and </a:t>
            </a:r>
            <a:r>
              <a:rPr b="0" i="0" lang="en-US" sz="2800" u="none" cap="none" strike="noStrike">
                <a:solidFill>
                  <a:schemeClr val="accent6"/>
                </a:solidFill>
                <a:latin typeface="Calibri"/>
                <a:ea typeface="Calibri"/>
                <a:cs typeface="Calibri"/>
                <a:sym typeface="Calibri"/>
              </a:rPr>
              <a:t>Tag</a:t>
            </a:r>
            <a:r>
              <a:rPr b="0" i="0" lang="en-US" sz="2800" u="none" cap="none" strike="noStrike">
                <a:solidFill>
                  <a:schemeClr val="dk1"/>
                </a:solidFill>
                <a:latin typeface="Calibri"/>
                <a:ea typeface="Calibri"/>
                <a:cs typeface="Calibri"/>
                <a:sym typeface="Calibri"/>
              </a:rPr>
              <a:t> matches, then return that data</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FF0000"/>
              </a:solidFill>
              <a:latin typeface="Calibri"/>
              <a:ea typeface="Calibri"/>
              <a:cs typeface="Calibri"/>
              <a:sym typeface="Calibri"/>
            </a:endParaRPr>
          </a:p>
        </p:txBody>
      </p:sp>
      <p:sp>
        <p:nvSpPr>
          <p:cNvPr id="586" name="Google Shape;586;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587" name="Google Shape;587;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588" name="Google Shape;58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animEffect filter="fade" transition="in">
                                      <p:cBhvr>
                                        <p:cTn dur="1"/>
                                        <p:tgtEl>
                                          <p:spTgt spid="5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1" st="1"/>
                                            </p:txEl>
                                          </p:spTgt>
                                        </p:tgtEl>
                                        <p:attrNameLst>
                                          <p:attrName>style.visibility</p:attrName>
                                        </p:attrNameLst>
                                      </p:cBhvr>
                                      <p:to>
                                        <p:strVal val="visible"/>
                                      </p:to>
                                    </p:set>
                                    <p:animEffect filter="fade" transition="in">
                                      <p:cBhvr>
                                        <p:cTn dur="1"/>
                                        <p:tgtEl>
                                          <p:spTgt spid="5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2" st="2"/>
                                            </p:txEl>
                                          </p:spTgt>
                                        </p:tgtEl>
                                        <p:attrNameLst>
                                          <p:attrName>style.visibility</p:attrName>
                                        </p:attrNameLst>
                                      </p:cBhvr>
                                      <p:to>
                                        <p:strVal val="visible"/>
                                      </p:to>
                                    </p:set>
                                    <p:animEffect filter="fade" transition="in">
                                      <p:cBhvr>
                                        <p:cTn dur="1"/>
                                        <p:tgtEl>
                                          <p:spTgt spid="5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3" st="3"/>
                                            </p:txEl>
                                          </p:spTgt>
                                        </p:tgtEl>
                                        <p:attrNameLst>
                                          <p:attrName>style.visibility</p:attrName>
                                        </p:attrNameLst>
                                      </p:cBhvr>
                                      <p:to>
                                        <p:strVal val="visible"/>
                                      </p:to>
                                    </p:set>
                                    <p:animEffect filter="fade" transition="in">
                                      <p:cBhvr>
                                        <p:cTn dur="1"/>
                                        <p:tgtEl>
                                          <p:spTgt spid="5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4" st="4"/>
                                            </p:txEl>
                                          </p:spTgt>
                                        </p:tgtEl>
                                        <p:attrNameLst>
                                          <p:attrName>style.visibility</p:attrName>
                                        </p:attrNameLst>
                                      </p:cBhvr>
                                      <p:to>
                                        <p:strVal val="visible"/>
                                      </p:to>
                                    </p:set>
                                    <p:animEffect filter="fade" transition="in">
                                      <p:cBhvr>
                                        <p:cTn dur="1"/>
                                        <p:tgtEl>
                                          <p:spTgt spid="5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5" st="5"/>
                                            </p:txEl>
                                          </p:spTgt>
                                        </p:tgtEl>
                                        <p:attrNameLst>
                                          <p:attrName>style.visibility</p:attrName>
                                        </p:attrNameLst>
                                      </p:cBhvr>
                                      <p:to>
                                        <p:strVal val="visible"/>
                                      </p:to>
                                    </p:set>
                                    <p:animEffect filter="fade" transition="in">
                                      <p:cBhvr>
                                        <p:cTn dur="1"/>
                                        <p:tgtEl>
                                          <p:spTgt spid="5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6" st="6"/>
                                            </p:txEl>
                                          </p:spTgt>
                                        </p:tgtEl>
                                        <p:attrNameLst>
                                          <p:attrName>style.visibility</p:attrName>
                                        </p:attrNameLst>
                                      </p:cBhvr>
                                      <p:to>
                                        <p:strVal val="visible"/>
                                      </p:to>
                                    </p:set>
                                    <p:animEffect filter="fade" transition="in">
                                      <p:cBhvr>
                                        <p:cTn dur="1"/>
                                        <p:tgtEl>
                                          <p:spTgt spid="5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7" st="7"/>
                                            </p:txEl>
                                          </p:spTgt>
                                        </p:tgtEl>
                                        <p:attrNameLst>
                                          <p:attrName>style.visibility</p:attrName>
                                        </p:attrNameLst>
                                      </p:cBhvr>
                                      <p:to>
                                        <p:strVal val="visible"/>
                                      </p:to>
                                    </p:set>
                                    <p:animEffect filter="fade" transition="in">
                                      <p:cBhvr>
                                        <p:cTn dur="1"/>
                                        <p:tgtEl>
                                          <p:spTgt spid="5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Fully Associative Cache</a:t>
            </a:r>
            <a:br>
              <a:rPr b="0" i="0" lang="en-US" sz="3959" u="none" cap="none" strike="noStrike">
                <a:solidFill>
                  <a:schemeClr val="accent1"/>
                </a:solidFill>
                <a:latin typeface="Calibri"/>
                <a:ea typeface="Calibri"/>
                <a:cs typeface="Calibri"/>
                <a:sym typeface="Calibri"/>
              </a:rPr>
            </a:br>
            <a:r>
              <a:rPr b="0" i="0" lang="en-US" sz="3959" u="none" cap="none" strike="noStrike">
                <a:solidFill>
                  <a:schemeClr val="accent1"/>
                </a:solidFill>
                <a:latin typeface="Calibri"/>
                <a:ea typeface="Calibri"/>
                <a:cs typeface="Calibri"/>
                <a:sym typeface="Calibri"/>
              </a:rPr>
              <a:t>Address Breakdown</a:t>
            </a:r>
            <a:endParaRPr b="0" i="0" sz="3959" u="none" cap="none" strike="noStrike">
              <a:solidFill>
                <a:schemeClr val="accent1"/>
              </a:solidFill>
              <a:latin typeface="Calibri"/>
              <a:ea typeface="Calibri"/>
              <a:cs typeface="Calibri"/>
              <a:sym typeface="Calibri"/>
            </a:endParaRPr>
          </a:p>
        </p:txBody>
      </p:sp>
      <p:sp>
        <p:nvSpPr>
          <p:cNvPr id="594" name="Google Shape;594;p48"/>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Memory address fields: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30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Meaning of the field sizes:</a:t>
            </a:r>
            <a:endParaRPr/>
          </a:p>
          <a:p>
            <a:pPr indent="-285750" lvl="1" marL="742950" marR="0" rtl="0" algn="l">
              <a:spcBef>
                <a:spcPts val="560"/>
              </a:spcBef>
              <a:spcAft>
                <a:spcPts val="0"/>
              </a:spcAft>
              <a:buClr>
                <a:schemeClr val="accent2"/>
              </a:buClr>
              <a:buSzPts val="2800"/>
              <a:buFont typeface="Arial"/>
              <a:buChar char="–"/>
            </a:pPr>
            <a:r>
              <a:rPr b="0" i="0" lang="en-US" sz="2800" u="none" cap="none" strike="noStrike">
                <a:solidFill>
                  <a:schemeClr val="accent2"/>
                </a:solidFill>
                <a:latin typeface="Calibri"/>
                <a:ea typeface="Calibri"/>
                <a:cs typeface="Calibri"/>
                <a:sym typeface="Calibri"/>
              </a:rPr>
              <a:t>Offset</a:t>
            </a:r>
            <a:r>
              <a:rPr b="0" i="0" lang="en-US" sz="2800" u="none" cap="none" strike="noStrike">
                <a:solidFill>
                  <a:schemeClr val="dk1"/>
                </a:solidFill>
                <a:latin typeface="Calibri"/>
                <a:ea typeface="Calibri"/>
                <a:cs typeface="Calibri"/>
                <a:sym typeface="Calibri"/>
              </a:rPr>
              <a:t> bits  </a:t>
            </a:r>
            <a:r>
              <a:rPr b="0" i="0" lang="en-US" sz="2800" u="none" cap="none" strike="noStrike">
                <a:solidFill>
                  <a:schemeClr val="dk1"/>
                </a:solidFill>
                <a:latin typeface="Arimo"/>
                <a:ea typeface="Arimo"/>
                <a:cs typeface="Arimo"/>
                <a:sym typeface="Arimo"/>
              </a:rPr>
              <a:t>↔</a:t>
            </a:r>
            <a:r>
              <a:rPr b="0" i="0" lang="en-US" sz="2800" u="none" cap="none" strike="noStrike">
                <a:solidFill>
                  <a:schemeClr val="dk1"/>
                </a:solidFill>
                <a:latin typeface="Calibri"/>
                <a:ea typeface="Calibri"/>
                <a:cs typeface="Calibri"/>
                <a:sym typeface="Calibri"/>
              </a:rPr>
              <a:t>  2</a:t>
            </a:r>
            <a:r>
              <a:rPr b="0" baseline="30000" i="0" lang="en-US" sz="2800" u="none" cap="none" strike="noStrike">
                <a:solidFill>
                  <a:schemeClr val="accent2"/>
                </a:solidFill>
                <a:latin typeface="Calibri"/>
                <a:ea typeface="Calibri"/>
                <a:cs typeface="Calibri"/>
                <a:sym typeface="Calibri"/>
              </a:rPr>
              <a:t>Offset</a:t>
            </a:r>
            <a:r>
              <a:rPr b="0" i="0" lang="en-US" sz="2800" u="none" cap="none" strike="noStrike">
                <a:solidFill>
                  <a:schemeClr val="dk1"/>
                </a:solidFill>
                <a:latin typeface="Calibri"/>
                <a:ea typeface="Calibri"/>
                <a:cs typeface="Calibri"/>
                <a:sym typeface="Calibri"/>
              </a:rPr>
              <a:t> bytes</a:t>
            </a:r>
            <a:r>
              <a:rPr lang="en-US"/>
              <a:t> per </a:t>
            </a:r>
            <a:r>
              <a:rPr b="0" i="0" lang="en-US" sz="2800" u="none" cap="none" strike="noStrike">
                <a:solidFill>
                  <a:schemeClr val="dk1"/>
                </a:solidFill>
                <a:latin typeface="Calibri"/>
                <a:ea typeface="Calibri"/>
                <a:cs typeface="Calibri"/>
                <a:sym typeface="Calibri"/>
              </a:rPr>
              <a:t>block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 2</a:t>
            </a:r>
            <a:r>
              <a:rPr b="0" baseline="30000" i="0" lang="en-US" sz="2800" u="none" cap="none" strike="noStrike">
                <a:solidFill>
                  <a:schemeClr val="accent2"/>
                </a:solidFill>
                <a:latin typeface="Calibri"/>
                <a:ea typeface="Calibri"/>
                <a:cs typeface="Calibri"/>
                <a:sym typeface="Calibri"/>
              </a:rPr>
              <a:t>Offset</a:t>
            </a:r>
            <a:r>
              <a:rPr b="0" baseline="30000" i="0" lang="en-US" sz="2800" u="none" cap="none" strike="noStrike">
                <a:solidFill>
                  <a:schemeClr val="dk1"/>
                </a:solidFill>
                <a:latin typeface="Calibri"/>
                <a:ea typeface="Calibri"/>
                <a:cs typeface="Calibri"/>
                <a:sym typeface="Calibri"/>
              </a:rPr>
              <a:t>-2</a:t>
            </a:r>
            <a:r>
              <a:rPr b="0" i="0" lang="en-US" sz="2800" u="none" cap="none" strike="noStrike">
                <a:solidFill>
                  <a:schemeClr val="dk1"/>
                </a:solidFill>
                <a:latin typeface="Calibri"/>
                <a:ea typeface="Calibri"/>
                <a:cs typeface="Calibri"/>
                <a:sym typeface="Calibri"/>
              </a:rPr>
              <a:t> words</a:t>
            </a:r>
            <a:r>
              <a:rPr lang="en-US"/>
              <a:t> per </a:t>
            </a:r>
            <a:r>
              <a:rPr b="0" i="0" lang="en-US" sz="2800" u="none" cap="none" strike="noStrike">
                <a:solidFill>
                  <a:schemeClr val="dk1"/>
                </a:solidFill>
                <a:latin typeface="Calibri"/>
                <a:ea typeface="Calibri"/>
                <a:cs typeface="Calibri"/>
                <a:sym typeface="Calibri"/>
              </a:rPr>
              <a:t>block</a:t>
            </a:r>
            <a:endParaRPr/>
          </a:p>
          <a:p>
            <a:pPr indent="-285750" lvl="1" marL="742950" marR="0" rtl="0" algn="l">
              <a:spcBef>
                <a:spcPts val="560"/>
              </a:spcBef>
              <a:spcAft>
                <a:spcPts val="0"/>
              </a:spcAft>
              <a:buClr>
                <a:schemeClr val="accent6"/>
              </a:buClr>
              <a:buSzPts val="2800"/>
              <a:buFont typeface="Arial"/>
              <a:buChar char="–"/>
            </a:pPr>
            <a:r>
              <a:rPr b="0" i="0" lang="en-US" sz="2800" u="none" cap="none" strike="noStrike">
                <a:solidFill>
                  <a:schemeClr val="accent6"/>
                </a:solidFill>
                <a:latin typeface="Calibri"/>
                <a:ea typeface="Calibri"/>
                <a:cs typeface="Calibri"/>
                <a:sym typeface="Calibri"/>
              </a:rPr>
              <a:t>Tag</a:t>
            </a:r>
            <a:r>
              <a:rPr b="0" i="0" lang="en-US" sz="2800" u="none" cap="none" strike="noStrike">
                <a:solidFill>
                  <a:schemeClr val="dk1"/>
                </a:solidFill>
                <a:latin typeface="Calibri"/>
                <a:ea typeface="Calibri"/>
                <a:cs typeface="Calibri"/>
                <a:sym typeface="Calibri"/>
              </a:rPr>
              <a:t> bits = A – </a:t>
            </a:r>
            <a:r>
              <a:rPr b="0" i="0" lang="en-US" sz="2800" u="none" cap="none" strike="noStrike">
                <a:solidFill>
                  <a:schemeClr val="accent2"/>
                </a:solidFill>
                <a:latin typeface="Calibri"/>
                <a:ea typeface="Calibri"/>
                <a:cs typeface="Calibri"/>
                <a:sym typeface="Calibri"/>
              </a:rPr>
              <a:t>Offset</a:t>
            </a:r>
            <a:r>
              <a:rPr b="0" i="0" lang="en-US" sz="2800" u="none" cap="none" strike="noStrike">
                <a:solidFill>
                  <a:schemeClr val="dk1"/>
                </a:solidFill>
                <a:latin typeface="Calibri"/>
                <a:ea typeface="Calibri"/>
                <a:cs typeface="Calibri"/>
                <a:sym typeface="Calibri"/>
              </a:rPr>
              <a:t>, where A = # of address bits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 = 32 here)</a:t>
            </a:r>
            <a:endParaRPr/>
          </a:p>
        </p:txBody>
      </p:sp>
      <p:sp>
        <p:nvSpPr>
          <p:cNvPr id="595" name="Google Shape;59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596" name="Google Shape;596;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597" name="Google Shape;59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598" name="Google Shape;598;p48"/>
          <p:cNvGrpSpPr/>
          <p:nvPr/>
        </p:nvGrpSpPr>
        <p:grpSpPr>
          <a:xfrm>
            <a:off x="1737360" y="2011680"/>
            <a:ext cx="5650926" cy="1405950"/>
            <a:chOff x="1737360" y="2011680"/>
            <a:chExt cx="5650926" cy="1405950"/>
          </a:xfrm>
        </p:grpSpPr>
        <p:grpSp>
          <p:nvGrpSpPr>
            <p:cNvPr id="599" name="Google Shape;599;p48"/>
            <p:cNvGrpSpPr/>
            <p:nvPr/>
          </p:nvGrpSpPr>
          <p:grpSpPr>
            <a:xfrm>
              <a:off x="1737360" y="2011680"/>
              <a:ext cx="5650926" cy="640080"/>
              <a:chOff x="1737360" y="2011680"/>
              <a:chExt cx="5650926" cy="640080"/>
            </a:xfrm>
          </p:grpSpPr>
          <p:sp>
            <p:nvSpPr>
              <p:cNvPr id="600" name="Google Shape;600;p48"/>
              <p:cNvSpPr txBox="1"/>
              <p:nvPr/>
            </p:nvSpPr>
            <p:spPr>
              <a:xfrm>
                <a:off x="1828800" y="2194560"/>
                <a:ext cx="41148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accent6"/>
                    </a:solidFill>
                    <a:latin typeface="Calibri"/>
                    <a:ea typeface="Calibri"/>
                    <a:cs typeface="Calibri"/>
                    <a:sym typeface="Calibri"/>
                  </a:rPr>
                  <a:t>Tag</a:t>
                </a:r>
                <a:endParaRPr sz="2800">
                  <a:solidFill>
                    <a:schemeClr val="accent6"/>
                  </a:solidFill>
                  <a:latin typeface="Calibri"/>
                  <a:ea typeface="Calibri"/>
                  <a:cs typeface="Calibri"/>
                  <a:sym typeface="Calibri"/>
                </a:endParaRPr>
              </a:p>
            </p:txBody>
          </p:sp>
          <p:sp>
            <p:nvSpPr>
              <p:cNvPr id="601" name="Google Shape;601;p48"/>
              <p:cNvSpPr txBox="1"/>
              <p:nvPr/>
            </p:nvSpPr>
            <p:spPr>
              <a:xfrm>
                <a:off x="5943600" y="2194560"/>
                <a:ext cx="1371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Offset</a:t>
                </a:r>
                <a:endParaRPr sz="2800">
                  <a:solidFill>
                    <a:schemeClr val="accent2"/>
                  </a:solidFill>
                  <a:latin typeface="Calibri"/>
                  <a:ea typeface="Calibri"/>
                  <a:cs typeface="Calibri"/>
                  <a:sym typeface="Calibri"/>
                </a:endParaRPr>
              </a:p>
            </p:txBody>
          </p:sp>
          <p:cxnSp>
            <p:nvCxnSpPr>
              <p:cNvPr id="602" name="Google Shape;602;p48"/>
              <p:cNvCxnSpPr/>
              <p:nvPr/>
            </p:nvCxnSpPr>
            <p:spPr>
              <a:xfrm>
                <a:off x="1828800" y="2286000"/>
                <a:ext cx="0" cy="365760"/>
              </a:xfrm>
              <a:prstGeom prst="straightConnector1">
                <a:avLst/>
              </a:prstGeom>
              <a:noFill/>
              <a:ln cap="flat" cmpd="sng" w="38100">
                <a:solidFill>
                  <a:srgbClr val="4A7DBA"/>
                </a:solidFill>
                <a:prstDash val="solid"/>
                <a:round/>
                <a:headEnd len="sm" w="sm" type="none"/>
                <a:tailEnd len="sm" w="sm" type="none"/>
              </a:ln>
            </p:spPr>
          </p:cxnSp>
          <p:cxnSp>
            <p:nvCxnSpPr>
              <p:cNvPr id="603" name="Google Shape;603;p48"/>
              <p:cNvCxnSpPr/>
              <p:nvPr/>
            </p:nvCxnSpPr>
            <p:spPr>
              <a:xfrm>
                <a:off x="5943600" y="2286000"/>
                <a:ext cx="0" cy="365760"/>
              </a:xfrm>
              <a:prstGeom prst="straightConnector1">
                <a:avLst/>
              </a:prstGeom>
              <a:noFill/>
              <a:ln cap="flat" cmpd="sng" w="38100">
                <a:solidFill>
                  <a:srgbClr val="4A7DBA"/>
                </a:solidFill>
                <a:prstDash val="solid"/>
                <a:round/>
                <a:headEnd len="sm" w="sm" type="none"/>
                <a:tailEnd len="sm" w="sm" type="none"/>
              </a:ln>
            </p:spPr>
          </p:cxnSp>
          <p:cxnSp>
            <p:nvCxnSpPr>
              <p:cNvPr id="604" name="Google Shape;604;p48"/>
              <p:cNvCxnSpPr/>
              <p:nvPr/>
            </p:nvCxnSpPr>
            <p:spPr>
              <a:xfrm>
                <a:off x="7315200" y="2286000"/>
                <a:ext cx="0" cy="365760"/>
              </a:xfrm>
              <a:prstGeom prst="straightConnector1">
                <a:avLst/>
              </a:prstGeom>
              <a:noFill/>
              <a:ln cap="flat" cmpd="sng" w="38100">
                <a:solidFill>
                  <a:srgbClr val="4A7DBA"/>
                </a:solidFill>
                <a:prstDash val="solid"/>
                <a:round/>
                <a:headEnd len="sm" w="sm" type="none"/>
                <a:tailEnd len="sm" w="sm" type="none"/>
              </a:ln>
            </p:spPr>
          </p:cxnSp>
          <p:cxnSp>
            <p:nvCxnSpPr>
              <p:cNvPr id="605" name="Google Shape;605;p48"/>
              <p:cNvCxnSpPr/>
              <p:nvPr/>
            </p:nvCxnSpPr>
            <p:spPr>
              <a:xfrm>
                <a:off x="1828800" y="2651760"/>
                <a:ext cx="5486400" cy="0"/>
              </a:xfrm>
              <a:prstGeom prst="straightConnector1">
                <a:avLst/>
              </a:prstGeom>
              <a:noFill/>
              <a:ln cap="flat" cmpd="sng" w="38100">
                <a:solidFill>
                  <a:srgbClr val="4A7DBA"/>
                </a:solidFill>
                <a:prstDash val="solid"/>
                <a:round/>
                <a:headEnd len="sm" w="sm" type="none"/>
                <a:tailEnd len="sm" w="sm" type="none"/>
              </a:ln>
            </p:spPr>
          </p:cxnSp>
          <p:sp>
            <p:nvSpPr>
              <p:cNvPr id="606" name="Google Shape;606;p48"/>
              <p:cNvSpPr txBox="1"/>
              <p:nvPr/>
            </p:nvSpPr>
            <p:spPr>
              <a:xfrm>
                <a:off x="1737360" y="2011680"/>
                <a:ext cx="4187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31</a:t>
                </a:r>
                <a:endParaRPr sz="1800">
                  <a:solidFill>
                    <a:schemeClr val="dk1"/>
                  </a:solidFill>
                  <a:latin typeface="Calibri"/>
                  <a:ea typeface="Calibri"/>
                  <a:cs typeface="Calibri"/>
                  <a:sym typeface="Calibri"/>
                </a:endParaRPr>
              </a:p>
            </p:txBody>
          </p:sp>
          <p:sp>
            <p:nvSpPr>
              <p:cNvPr id="607" name="Google Shape;607;p48"/>
              <p:cNvSpPr txBox="1"/>
              <p:nvPr/>
            </p:nvSpPr>
            <p:spPr>
              <a:xfrm>
                <a:off x="7086600" y="2011680"/>
                <a:ext cx="301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608" name="Google Shape;608;p48"/>
            <p:cNvSpPr/>
            <p:nvPr/>
          </p:nvSpPr>
          <p:spPr>
            <a:xfrm rot="-5400000">
              <a:off x="3703320" y="822960"/>
              <a:ext cx="365760" cy="41148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48"/>
            <p:cNvSpPr/>
            <p:nvPr/>
          </p:nvSpPr>
          <p:spPr>
            <a:xfrm rot="-5400000">
              <a:off x="6473952" y="2194560"/>
              <a:ext cx="365760" cy="13716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48"/>
            <p:cNvSpPr txBox="1"/>
            <p:nvPr/>
          </p:nvSpPr>
          <p:spPr>
            <a:xfrm>
              <a:off x="1828800" y="3017520"/>
              <a:ext cx="41148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accent6"/>
                  </a:solidFill>
                  <a:latin typeface="Calibri"/>
                  <a:ea typeface="Calibri"/>
                  <a:cs typeface="Calibri"/>
                  <a:sym typeface="Calibri"/>
                </a:rPr>
                <a:t>Tag</a:t>
              </a:r>
              <a:r>
                <a:rPr lang="en-US" sz="2000">
                  <a:solidFill>
                    <a:schemeClr val="dk1"/>
                  </a:solidFill>
                  <a:latin typeface="Calibri"/>
                  <a:ea typeface="Calibri"/>
                  <a:cs typeface="Calibri"/>
                  <a:sym typeface="Calibri"/>
                </a:rPr>
                <a:t> bits</a:t>
              </a:r>
              <a:endParaRPr sz="2000">
                <a:solidFill>
                  <a:schemeClr val="dk1"/>
                </a:solidFill>
                <a:latin typeface="Calibri"/>
                <a:ea typeface="Calibri"/>
                <a:cs typeface="Calibri"/>
                <a:sym typeface="Calibri"/>
              </a:endParaRPr>
            </a:p>
          </p:txBody>
        </p:sp>
        <p:sp>
          <p:nvSpPr>
            <p:cNvPr id="611" name="Google Shape;611;p48"/>
            <p:cNvSpPr txBox="1"/>
            <p:nvPr/>
          </p:nvSpPr>
          <p:spPr>
            <a:xfrm>
              <a:off x="5943600" y="3017520"/>
              <a:ext cx="13716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accent2"/>
                  </a:solidFill>
                  <a:latin typeface="Calibri"/>
                  <a:ea typeface="Calibri"/>
                  <a:cs typeface="Calibri"/>
                  <a:sym typeface="Calibri"/>
                </a:rPr>
                <a:t>Offset</a:t>
              </a:r>
              <a:r>
                <a:rPr lang="en-US" sz="2000">
                  <a:solidFill>
                    <a:schemeClr val="dk1"/>
                  </a:solidFill>
                  <a:latin typeface="Calibri"/>
                  <a:ea typeface="Calibri"/>
                  <a:cs typeface="Calibri"/>
                  <a:sym typeface="Calibri"/>
                </a:rPr>
                <a:t> bits</a:t>
              </a:r>
              <a:endParaRPr sz="2000">
                <a:solidFill>
                  <a:schemeClr val="dk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Caching Terminology (1/2)</a:t>
            </a:r>
            <a:endParaRPr/>
          </a:p>
        </p:txBody>
      </p:sp>
      <p:sp>
        <p:nvSpPr>
          <p:cNvPr id="618" name="Google Shape;618;p49"/>
          <p:cNvSpPr txBox="1"/>
          <p:nvPr>
            <p:ph idx="1" type="body"/>
          </p:nvPr>
        </p:nvSpPr>
        <p:spPr>
          <a:xfrm>
            <a:off x="457200" y="1600200"/>
            <a:ext cx="8229600" cy="479154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When reading memory, 3 things can happen: </a:t>
            </a:r>
            <a:endParaRPr/>
          </a:p>
          <a:p>
            <a:pPr indent="-285750" lvl="1" marL="742950" marR="0" rtl="0" algn="l">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Cache hit: </a:t>
            </a:r>
            <a:br>
              <a:rPr b="0" i="0" lang="en-US" sz="2800" u="none" cap="none" strike="noStrike">
                <a:solidFill>
                  <a:srgbClr val="FF0000"/>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Cache holds a valid copy of the block, so return the desired data</a:t>
            </a:r>
            <a:endParaRPr/>
          </a:p>
          <a:p>
            <a:pPr indent="-285750" lvl="1" marL="742950" marR="0" rtl="0" algn="l">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Cache miss: </a:t>
            </a:r>
            <a:br>
              <a:rPr b="0" i="0" lang="en-US" sz="2800" u="none" cap="none" strike="noStrike">
                <a:solidFill>
                  <a:srgbClr val="FF0000"/>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Cache does not have desired block, so fetch from memory and put in empty (invalid) slot</a:t>
            </a:r>
            <a:endParaRPr/>
          </a:p>
          <a:p>
            <a:pPr indent="-285750" lvl="1" marL="742950" marR="0" rtl="0" algn="l">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Cache miss with block replacement: </a:t>
            </a:r>
            <a:br>
              <a:rPr b="0" i="0" lang="en-US" sz="2800" u="none" cap="none" strike="noStrike">
                <a:solidFill>
                  <a:srgbClr val="FF0000"/>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Cache does not have desired block and is full, so discard one and replace it with desired data</a:t>
            </a:r>
            <a:endParaRPr/>
          </a:p>
        </p:txBody>
      </p:sp>
      <p:sp>
        <p:nvSpPr>
          <p:cNvPr id="619" name="Google Shape;61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620" name="Google Shape;62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621" name="Google Shape;62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Block Replacement Policies</a:t>
            </a:r>
            <a:endParaRPr b="0" i="0" sz="4400" u="none" cap="none" strike="noStrike">
              <a:solidFill>
                <a:schemeClr val="accent1"/>
              </a:solidFill>
              <a:latin typeface="Calibri"/>
              <a:ea typeface="Calibri"/>
              <a:cs typeface="Calibri"/>
              <a:sym typeface="Calibri"/>
            </a:endParaRPr>
          </a:p>
        </p:txBody>
      </p:sp>
      <p:sp>
        <p:nvSpPr>
          <p:cNvPr id="628" name="Google Shape;628;p50"/>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Which block do you replace?</a:t>
            </a:r>
            <a:endParaRPr/>
          </a:p>
          <a:p>
            <a:pPr indent="-285750" lvl="1" marL="742950" marR="0" rtl="0" algn="l">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a </a:t>
            </a:r>
            <a:r>
              <a:rPr b="0" i="1" lang="en-US" sz="2800" u="none" cap="none" strike="noStrike">
                <a:solidFill>
                  <a:srgbClr val="FF0000"/>
                </a:solidFill>
                <a:latin typeface="Calibri"/>
                <a:ea typeface="Calibri"/>
                <a:cs typeface="Calibri"/>
                <a:sym typeface="Calibri"/>
              </a:rPr>
              <a:t>cache block replacement policy</a:t>
            </a:r>
            <a:endParaRPr b="0" i="0" sz="2800" u="none" cap="none" strike="noStrike">
              <a:solidFill>
                <a:srgbClr val="FF0000"/>
              </a:solidFill>
              <a:latin typeface="Calibri"/>
              <a:ea typeface="Calibri"/>
              <a:cs typeface="Calibri"/>
              <a:sym typeface="Calibri"/>
            </a:endParaRPr>
          </a:p>
          <a:p>
            <a:pPr indent="-285750" lvl="1" marL="742950" marR="0" rtl="0" algn="l">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There are many (most are intuitively named), but we will just cover a few in this class</a:t>
            </a:r>
            <a:endParaRPr/>
          </a:p>
          <a:p>
            <a:pPr indent="-285750" lvl="1" marL="742950" marR="0" rtl="0" algn="l">
              <a:spcBef>
                <a:spcPts val="600"/>
              </a:spcBef>
              <a:spcAft>
                <a:spcPts val="0"/>
              </a:spcAft>
              <a:buClr>
                <a:schemeClr val="dk1"/>
              </a:buClr>
              <a:buFont typeface="Arial"/>
              <a:buNone/>
            </a:pPr>
            <a:r>
              <a:rPr b="0" i="0" lang="en-US" sz="2400" u="sng" cap="none" strike="noStrike">
                <a:solidFill>
                  <a:schemeClr val="hlink"/>
                </a:solidFill>
                <a:latin typeface="Calibri"/>
                <a:ea typeface="Calibri"/>
                <a:cs typeface="Calibri"/>
                <a:sym typeface="Calibri"/>
                <a:hlinkClick r:id="rId3"/>
              </a:rPr>
              <a:t>http://en.wikipedia.org/wiki/Cache_algorithms#Examples</a:t>
            </a:r>
            <a:endParaRPr b="0" i="0" sz="24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Of note: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Random Replacement</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Least Recently Used (LRU): requires some “management bits”</a:t>
            </a:r>
            <a:endParaRPr b="0" i="0" sz="2800" u="none" cap="none" strike="noStrike">
              <a:solidFill>
                <a:schemeClr val="dk1"/>
              </a:solidFill>
              <a:latin typeface="Calibri"/>
              <a:ea typeface="Calibri"/>
              <a:cs typeface="Calibri"/>
              <a:sym typeface="Calibri"/>
            </a:endParaRPr>
          </a:p>
        </p:txBody>
      </p:sp>
      <p:sp>
        <p:nvSpPr>
          <p:cNvPr id="629" name="Google Shape;629;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630" name="Google Shape;630;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631" name="Google Shape;631;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Caching Terminology (2/2)</a:t>
            </a:r>
            <a:endParaRPr b="0" i="0" sz="4400" u="none" cap="none" strike="noStrike">
              <a:solidFill>
                <a:schemeClr val="accent1"/>
              </a:solidFill>
              <a:latin typeface="Calibri"/>
              <a:ea typeface="Calibri"/>
              <a:cs typeface="Calibri"/>
              <a:sym typeface="Calibri"/>
            </a:endParaRPr>
          </a:p>
        </p:txBody>
      </p:sp>
      <p:sp>
        <p:nvSpPr>
          <p:cNvPr id="637" name="Google Shape;637;p51"/>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How effective is your cache?</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Want to max cache hits and min cache misses</a:t>
            </a:r>
            <a:endParaRPr/>
          </a:p>
          <a:p>
            <a:pPr indent="-285750" lvl="1" marL="742950" marR="0" rtl="0" algn="l">
              <a:lnSpc>
                <a:spcPct val="90000"/>
              </a:lnSpc>
              <a:spcBef>
                <a:spcPts val="518"/>
              </a:spcBef>
              <a:spcAft>
                <a:spcPts val="0"/>
              </a:spcAft>
              <a:buClr>
                <a:srgbClr val="FF0000"/>
              </a:buClr>
              <a:buSzPts val="2590"/>
              <a:buFont typeface="Arial"/>
              <a:buChar char="–"/>
            </a:pPr>
            <a:r>
              <a:rPr b="0" i="0" lang="en-US" sz="2590" u="none" cap="none" strike="noStrike">
                <a:solidFill>
                  <a:srgbClr val="FF0000"/>
                </a:solidFill>
                <a:latin typeface="Calibri"/>
                <a:ea typeface="Calibri"/>
                <a:cs typeface="Calibri"/>
                <a:sym typeface="Calibri"/>
              </a:rPr>
              <a:t>Hit rate (HR):</a:t>
            </a:r>
            <a:r>
              <a:rPr b="0" i="0" lang="en-US" sz="2590" u="none" cap="none" strike="noStrike">
                <a:solidFill>
                  <a:schemeClr val="dk1"/>
                </a:solidFill>
                <a:latin typeface="Calibri"/>
                <a:ea typeface="Calibri"/>
                <a:cs typeface="Calibri"/>
                <a:sym typeface="Calibri"/>
              </a:rPr>
              <a:t>  Percentage of memory accesses in a program or set of instructions that result in a cache hit</a:t>
            </a:r>
            <a:endParaRPr/>
          </a:p>
          <a:p>
            <a:pPr indent="-285750" lvl="1" marL="742950" marR="0" rtl="0" algn="l">
              <a:lnSpc>
                <a:spcPct val="90000"/>
              </a:lnSpc>
              <a:spcBef>
                <a:spcPts val="518"/>
              </a:spcBef>
              <a:spcAft>
                <a:spcPts val="0"/>
              </a:spcAft>
              <a:buClr>
                <a:srgbClr val="FF0000"/>
              </a:buClr>
              <a:buSzPts val="2590"/>
              <a:buFont typeface="Arial"/>
              <a:buChar char="–"/>
            </a:pPr>
            <a:r>
              <a:rPr b="0" i="0" lang="en-US" sz="2590" u="none" cap="none" strike="noStrike">
                <a:solidFill>
                  <a:srgbClr val="FF0000"/>
                </a:solidFill>
                <a:latin typeface="Calibri"/>
                <a:ea typeface="Calibri"/>
                <a:cs typeface="Calibri"/>
                <a:sym typeface="Calibri"/>
              </a:rPr>
              <a:t>Miss rate (MR):</a:t>
            </a:r>
            <a:r>
              <a:rPr b="0" i="0" lang="en-US" sz="2590" u="none" cap="none" strike="noStrike">
                <a:solidFill>
                  <a:schemeClr val="dk1"/>
                </a:solidFill>
                <a:latin typeface="Calibri"/>
                <a:ea typeface="Calibri"/>
                <a:cs typeface="Calibri"/>
                <a:sym typeface="Calibri"/>
              </a:rPr>
              <a:t>  Like hit rate, but for cache misses</a:t>
            </a:r>
            <a:br>
              <a:rPr b="0" i="0" lang="en-US" sz="2590" u="none" cap="none" strike="noStrike">
                <a:solidFill>
                  <a:schemeClr val="dk1"/>
                </a:solidFill>
                <a:latin typeface="Calibri"/>
                <a:ea typeface="Calibri"/>
                <a:cs typeface="Calibri"/>
                <a:sym typeface="Calibri"/>
              </a:rPr>
            </a:br>
            <a:r>
              <a:rPr b="0" i="0" lang="en-US" sz="2590" u="none" cap="none" strike="noStrike">
                <a:solidFill>
                  <a:schemeClr val="dk1"/>
                </a:solidFill>
                <a:latin typeface="Calibri"/>
                <a:ea typeface="Calibri"/>
                <a:cs typeface="Calibri"/>
                <a:sym typeface="Calibri"/>
              </a:rPr>
              <a:t>	MR = 1 – HR</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How fast is your cache?</a:t>
            </a:r>
            <a:endParaRPr/>
          </a:p>
          <a:p>
            <a:pPr indent="-285750" lvl="1" marL="742950" marR="0" rtl="0" algn="l">
              <a:lnSpc>
                <a:spcPct val="90000"/>
              </a:lnSpc>
              <a:spcBef>
                <a:spcPts val="518"/>
              </a:spcBef>
              <a:spcAft>
                <a:spcPts val="0"/>
              </a:spcAft>
              <a:buClr>
                <a:srgbClr val="FF0000"/>
              </a:buClr>
              <a:buSzPts val="2590"/>
              <a:buFont typeface="Arial"/>
              <a:buChar char="–"/>
            </a:pPr>
            <a:r>
              <a:rPr b="0" i="0" lang="en-US" sz="2590" u="none" cap="none" strike="noStrike">
                <a:solidFill>
                  <a:srgbClr val="FF0000"/>
                </a:solidFill>
                <a:latin typeface="Calibri"/>
                <a:ea typeface="Calibri"/>
                <a:cs typeface="Calibri"/>
                <a:sym typeface="Calibri"/>
              </a:rPr>
              <a:t>Hit time (HT):</a:t>
            </a:r>
            <a:r>
              <a:rPr b="0" i="0" lang="en-US" sz="2590" u="none" cap="none" strike="noStrike">
                <a:solidFill>
                  <a:schemeClr val="dk1"/>
                </a:solidFill>
                <a:latin typeface="Calibri"/>
                <a:ea typeface="Calibri"/>
                <a:cs typeface="Calibri"/>
                <a:sym typeface="Calibri"/>
              </a:rPr>
              <a:t>  Time to access cache (including </a:t>
            </a:r>
            <a:r>
              <a:rPr b="0" i="0" lang="en-US" sz="2590" u="none" cap="none" strike="noStrike">
                <a:solidFill>
                  <a:schemeClr val="accent6"/>
                </a:solidFill>
                <a:latin typeface="Calibri"/>
                <a:ea typeface="Calibri"/>
                <a:cs typeface="Calibri"/>
                <a:sym typeface="Calibri"/>
              </a:rPr>
              <a:t>Tag</a:t>
            </a:r>
            <a:r>
              <a:rPr b="0" i="0" lang="en-US" sz="2590" u="none" cap="none" strike="noStrike">
                <a:solidFill>
                  <a:schemeClr val="dk1"/>
                </a:solidFill>
                <a:latin typeface="Calibri"/>
                <a:ea typeface="Calibri"/>
                <a:cs typeface="Calibri"/>
                <a:sym typeface="Calibri"/>
              </a:rPr>
              <a:t> comparison)</a:t>
            </a:r>
            <a:endParaRPr/>
          </a:p>
          <a:p>
            <a:pPr indent="-285750" lvl="1" marL="742950" marR="0" rtl="0" algn="l">
              <a:lnSpc>
                <a:spcPct val="90000"/>
              </a:lnSpc>
              <a:spcBef>
                <a:spcPts val="518"/>
              </a:spcBef>
              <a:spcAft>
                <a:spcPts val="0"/>
              </a:spcAft>
              <a:buClr>
                <a:srgbClr val="FF0000"/>
              </a:buClr>
              <a:buSzPts val="2590"/>
              <a:buFont typeface="Arial"/>
              <a:buChar char="–"/>
            </a:pPr>
            <a:r>
              <a:rPr b="0" i="0" lang="en-US" sz="2590" u="none" cap="none" strike="noStrike">
                <a:solidFill>
                  <a:srgbClr val="FF0000"/>
                </a:solidFill>
                <a:latin typeface="Calibri"/>
                <a:ea typeface="Calibri"/>
                <a:cs typeface="Calibri"/>
                <a:sym typeface="Calibri"/>
              </a:rPr>
              <a:t>Miss penalty (MP):</a:t>
            </a:r>
            <a:r>
              <a:rPr b="0" i="0" lang="en-US" sz="2590" u="none" cap="none" strike="noStrike">
                <a:solidFill>
                  <a:schemeClr val="dk1"/>
                </a:solidFill>
                <a:latin typeface="Calibri"/>
                <a:ea typeface="Calibri"/>
                <a:cs typeface="Calibri"/>
                <a:sym typeface="Calibri"/>
              </a:rPr>
              <a:t>  Time to replace a block in the cache from a lower level in the memory hierarchy </a:t>
            </a:r>
            <a:endParaRPr/>
          </a:p>
        </p:txBody>
      </p:sp>
      <p:sp>
        <p:nvSpPr>
          <p:cNvPr id="638" name="Google Shape;638;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639" name="Google Shape;63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640" name="Google Shape;64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Fully Associative Cache Implementation</a:t>
            </a:r>
            <a:endParaRPr b="0" i="0" sz="3959" u="none" cap="none" strike="noStrike">
              <a:solidFill>
                <a:schemeClr val="accent1"/>
              </a:solidFill>
              <a:latin typeface="Calibri"/>
              <a:ea typeface="Calibri"/>
              <a:cs typeface="Calibri"/>
              <a:sym typeface="Calibri"/>
            </a:endParaRPr>
          </a:p>
        </p:txBody>
      </p:sp>
      <p:sp>
        <p:nvSpPr>
          <p:cNvPr id="648" name="Google Shape;648;p5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What’s actually in the cache?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Each cache slot contains the actual data block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(8 × K = 8 × 2</a:t>
            </a:r>
            <a:r>
              <a:rPr b="0" baseline="30000" i="0" lang="en-US" sz="2800" u="none" cap="none" strike="noStrike">
                <a:solidFill>
                  <a:schemeClr val="accent2"/>
                </a:solidFill>
                <a:latin typeface="Calibri"/>
                <a:ea typeface="Calibri"/>
                <a:cs typeface="Calibri"/>
                <a:sym typeface="Calibri"/>
              </a:rPr>
              <a:t>Offset</a:t>
            </a:r>
            <a:r>
              <a:rPr b="0" i="0" lang="en-US" sz="2800" u="none" cap="none" strike="noStrike">
                <a:solidFill>
                  <a:schemeClr val="dk1"/>
                </a:solidFill>
                <a:latin typeface="Calibri"/>
                <a:ea typeface="Calibri"/>
                <a:cs typeface="Calibri"/>
                <a:sym typeface="Calibri"/>
              </a:rPr>
              <a:t> bits)</a:t>
            </a:r>
            <a:endParaRPr/>
          </a:p>
          <a:p>
            <a:pPr indent="-285750" lvl="1" marL="742950" marR="0" rtl="0" algn="l">
              <a:lnSpc>
                <a:spcPct val="90000"/>
              </a:lnSpc>
              <a:spcBef>
                <a:spcPts val="560"/>
              </a:spcBef>
              <a:spcAft>
                <a:spcPts val="0"/>
              </a:spcAft>
              <a:buClr>
                <a:schemeClr val="accent6"/>
              </a:buClr>
              <a:buSzPts val="2800"/>
              <a:buFont typeface="Arial"/>
              <a:buChar char="–"/>
            </a:pPr>
            <a:r>
              <a:rPr b="0" i="0" lang="en-US" sz="2800" u="none" cap="none" strike="noStrike">
                <a:solidFill>
                  <a:schemeClr val="accent6"/>
                </a:solidFill>
                <a:latin typeface="Calibri"/>
                <a:ea typeface="Calibri"/>
                <a:cs typeface="Calibri"/>
                <a:sym typeface="Calibri"/>
              </a:rPr>
              <a:t>Tag</a:t>
            </a:r>
            <a:r>
              <a:rPr b="0" i="0" lang="en-US" sz="2800" u="none" cap="none" strike="noStrike">
                <a:solidFill>
                  <a:schemeClr val="dk1"/>
                </a:solidFill>
                <a:latin typeface="Calibri"/>
                <a:ea typeface="Calibri"/>
                <a:cs typeface="Calibri"/>
                <a:sym typeface="Calibri"/>
              </a:rPr>
              <a:t> field of address as identifier (</a:t>
            </a:r>
            <a:r>
              <a:rPr b="0" i="0" lang="en-US" sz="2800" u="none" cap="none" strike="noStrike">
                <a:solidFill>
                  <a:schemeClr val="accent6"/>
                </a:solidFill>
                <a:latin typeface="Calibri"/>
                <a:ea typeface="Calibri"/>
                <a:cs typeface="Calibri"/>
                <a:sym typeface="Calibri"/>
              </a:rPr>
              <a:t>Tag</a:t>
            </a:r>
            <a:r>
              <a:rPr b="0" i="0" lang="en-US" sz="2800" u="none" cap="none" strike="noStrike">
                <a:solidFill>
                  <a:schemeClr val="dk1"/>
                </a:solidFill>
                <a:latin typeface="Calibri"/>
                <a:ea typeface="Calibri"/>
                <a:cs typeface="Calibri"/>
                <a:sym typeface="Calibri"/>
              </a:rPr>
              <a:t> bits)</a:t>
            </a:r>
            <a:endParaRPr/>
          </a:p>
          <a:p>
            <a:pPr indent="-285750" lvl="1" marL="742950" marR="0" rtl="0" algn="l">
              <a:lnSpc>
                <a:spcPct val="90000"/>
              </a:lnSpc>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Valid</a:t>
            </a:r>
            <a:r>
              <a:rPr b="0" i="0" lang="en-US" sz="2800" u="none" cap="none" strike="noStrike">
                <a:solidFill>
                  <a:schemeClr val="dk1"/>
                </a:solidFill>
                <a:latin typeface="Calibri"/>
                <a:ea typeface="Calibri"/>
                <a:cs typeface="Calibri"/>
                <a:sym typeface="Calibri"/>
              </a:rPr>
              <a:t> bit (1 bit)</a:t>
            </a:r>
            <a:r>
              <a:rPr lang="en-US"/>
              <a:t>: Whether cache slot was filled in</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Any necessary replacement management bits (“LRU bits” – variable # of bits stored in each ro</a:t>
            </a:r>
            <a:r>
              <a:rPr lang="en-US"/>
              <a:t>w</a:t>
            </a:r>
            <a:r>
              <a:rPr b="0" i="0" lang="en-US" sz="2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Total bits in cache </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			= # slots × (8×K + </a:t>
            </a:r>
            <a:r>
              <a:rPr b="0" i="0" lang="en-US" sz="3200" u="none" cap="none" strike="noStrike">
                <a:solidFill>
                  <a:schemeClr val="accent6"/>
                </a:solidFill>
                <a:latin typeface="Calibri"/>
                <a:ea typeface="Calibri"/>
                <a:cs typeface="Calibri"/>
                <a:sym typeface="Calibri"/>
              </a:rPr>
              <a:t>Tag</a:t>
            </a:r>
            <a:r>
              <a:rPr b="0" i="0" lang="en-US" sz="3200" u="none" cap="none" strike="noStrike">
                <a:solidFill>
                  <a:schemeClr val="dk1"/>
                </a:solidFill>
                <a:latin typeface="Calibri"/>
                <a:ea typeface="Calibri"/>
                <a:cs typeface="Calibri"/>
                <a:sym typeface="Calibri"/>
              </a:rPr>
              <a:t> + </a:t>
            </a:r>
            <a:r>
              <a:rPr b="0" i="0" lang="en-US" sz="3200" u="none" cap="none" strike="noStrike">
                <a:solidFill>
                  <a:srgbClr val="FF0000"/>
                </a:solidFill>
                <a:latin typeface="Calibri"/>
                <a:ea typeface="Calibri"/>
                <a:cs typeface="Calibri"/>
                <a:sym typeface="Calibri"/>
              </a:rPr>
              <a:t>1 + </a:t>
            </a:r>
            <a:r>
              <a:rPr lang="en-US">
                <a:solidFill>
                  <a:srgbClr val="FF0000"/>
                </a:solidFill>
              </a:rPr>
              <a:t>?</a:t>
            </a:r>
            <a:r>
              <a:rPr b="0" i="0" lang="en-US" sz="3200" u="none" cap="none" strike="noStrike">
                <a:solidFill>
                  <a:schemeClr val="dk1"/>
                </a:solidFill>
                <a:latin typeface="Calibri"/>
                <a:ea typeface="Calibri"/>
                <a:cs typeface="Calibri"/>
                <a:sym typeface="Calibri"/>
              </a:rPr>
              <a:t>)</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			=  (C/K)  × (8×2</a:t>
            </a:r>
            <a:r>
              <a:rPr b="0" baseline="30000" i="0" lang="en-US" sz="3200" u="none" cap="none" strike="noStrike">
                <a:solidFill>
                  <a:schemeClr val="accent2"/>
                </a:solidFill>
                <a:latin typeface="Calibri"/>
                <a:ea typeface="Calibri"/>
                <a:cs typeface="Calibri"/>
                <a:sym typeface="Calibri"/>
              </a:rPr>
              <a:t>Offset</a:t>
            </a:r>
            <a:r>
              <a:rPr b="0" i="0" lang="en-US" sz="3200" u="none" cap="none" strike="noStrike">
                <a:solidFill>
                  <a:schemeClr val="dk1"/>
                </a:solidFill>
                <a:latin typeface="Calibri"/>
                <a:ea typeface="Calibri"/>
                <a:cs typeface="Calibri"/>
                <a:sym typeface="Calibri"/>
              </a:rPr>
              <a:t> + </a:t>
            </a:r>
            <a:r>
              <a:rPr b="0" i="0" lang="en-US" sz="3200" u="none" cap="none" strike="noStrike">
                <a:solidFill>
                  <a:schemeClr val="accent6"/>
                </a:solidFill>
                <a:latin typeface="Calibri"/>
                <a:ea typeface="Calibri"/>
                <a:cs typeface="Calibri"/>
                <a:sym typeface="Calibri"/>
              </a:rPr>
              <a:t>Tag</a:t>
            </a:r>
            <a:r>
              <a:rPr b="0" i="0" lang="en-US" sz="3200" u="none" cap="none" strike="noStrike">
                <a:solidFill>
                  <a:schemeClr val="dk1"/>
                </a:solidFill>
                <a:latin typeface="Calibri"/>
                <a:ea typeface="Calibri"/>
                <a:cs typeface="Calibri"/>
                <a:sym typeface="Calibri"/>
              </a:rPr>
              <a:t> + </a:t>
            </a:r>
            <a:r>
              <a:rPr b="0" i="0" lang="en-US" sz="3200" u="none" cap="none" strike="noStrike">
                <a:solidFill>
                  <a:srgbClr val="FF0000"/>
                </a:solidFill>
                <a:latin typeface="Calibri"/>
                <a:ea typeface="Calibri"/>
                <a:cs typeface="Calibri"/>
                <a:sym typeface="Calibri"/>
              </a:rPr>
              <a:t>1 + ?</a:t>
            </a:r>
            <a:r>
              <a:rPr b="0" i="0" lang="en-US" sz="3200" u="none" cap="none" strike="noStrike">
                <a:solidFill>
                  <a:schemeClr val="dk1"/>
                </a:solidFill>
                <a:latin typeface="Calibri"/>
                <a:ea typeface="Calibri"/>
                <a:cs typeface="Calibri"/>
                <a:sym typeface="Calibri"/>
              </a:rPr>
              <a:t>) bits</a:t>
            </a:r>
            <a:endParaRPr/>
          </a:p>
        </p:txBody>
      </p:sp>
      <p:sp>
        <p:nvSpPr>
          <p:cNvPr id="649" name="Google Shape;649;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650" name="Google Shape;650;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651" name="Google Shape;651;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(1/4)</a:t>
            </a:r>
            <a:endParaRPr b="0" i="0" sz="4400" u="none" cap="none" strike="noStrike">
              <a:solidFill>
                <a:schemeClr val="accent1"/>
              </a:solidFill>
              <a:latin typeface="Calibri"/>
              <a:ea typeface="Calibri"/>
              <a:cs typeface="Calibri"/>
              <a:sym typeface="Calibri"/>
            </a:endParaRPr>
          </a:p>
        </p:txBody>
      </p:sp>
      <p:sp>
        <p:nvSpPr>
          <p:cNvPr id="657" name="Google Shape;657;p53"/>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parameters: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Fully associative, address space of 64B, block size of 1 word, cache size of 4 words, LRU (2 bits)</a:t>
            </a:r>
            <a:endParaRPr/>
          </a:p>
          <a:p>
            <a:pPr indent="-342900" lvl="0" marL="342900" marR="0" rtl="0" algn="l">
              <a:spcBef>
                <a:spcPts val="24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Address Breakdown: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1 word = 4 bytes, so </a:t>
            </a:r>
            <a:r>
              <a:rPr b="0" i="0" lang="en-US" sz="2800" u="none" cap="none" strike="noStrike">
                <a:solidFill>
                  <a:schemeClr val="accent2"/>
                </a:solidFill>
                <a:latin typeface="Calibri"/>
                <a:ea typeface="Calibri"/>
                <a:cs typeface="Calibri"/>
                <a:sym typeface="Calibri"/>
              </a:rPr>
              <a:t>O</a:t>
            </a:r>
            <a:r>
              <a:rPr lang="en-US">
                <a:solidFill>
                  <a:schemeClr val="accent2"/>
                </a:solidFill>
              </a:rPr>
              <a:t>ffset</a:t>
            </a:r>
            <a:r>
              <a:rPr b="0" i="0" lang="en-US" sz="2800" u="none" cap="none" strike="noStrike">
                <a:solidFill>
                  <a:schemeClr val="accent2"/>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 log</a:t>
            </a:r>
            <a:r>
              <a:rPr b="0" baseline="-25000" i="0" lang="en-US" sz="2800" u="none" cap="none" strike="noStrike">
                <a:solidFill>
                  <a:schemeClr val="dk1"/>
                </a:solidFill>
                <a:latin typeface="Calibri"/>
                <a:ea typeface="Calibri"/>
                <a:cs typeface="Calibri"/>
                <a:sym typeface="Calibri"/>
              </a:rPr>
              <a:t>2</a:t>
            </a:r>
            <a:r>
              <a:rPr b="0" i="0" lang="en-US" sz="2800" u="none" cap="none" strike="noStrike">
                <a:solidFill>
                  <a:schemeClr val="dk1"/>
                </a:solidFill>
                <a:latin typeface="Calibri"/>
                <a:ea typeface="Calibri"/>
                <a:cs typeface="Calibri"/>
                <a:sym typeface="Calibri"/>
              </a:rPr>
              <a:t>(4) = </a:t>
            </a:r>
            <a:r>
              <a:rPr b="0" i="0" lang="en-US" sz="2800" u="none" cap="none" strike="noStrike">
                <a:solidFill>
                  <a:srgbClr val="FF0000"/>
                </a:solidFill>
                <a:latin typeface="Calibri"/>
                <a:ea typeface="Calibri"/>
                <a:cs typeface="Calibri"/>
                <a:sym typeface="Calibri"/>
              </a:rPr>
              <a:t>2</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 log</a:t>
            </a:r>
            <a:r>
              <a:rPr b="0" baseline="-25000" i="0" lang="en-US" sz="2800" u="none" cap="none" strike="noStrike">
                <a:solidFill>
                  <a:schemeClr val="dk1"/>
                </a:solidFill>
                <a:latin typeface="Calibri"/>
                <a:ea typeface="Calibri"/>
                <a:cs typeface="Calibri"/>
                <a:sym typeface="Calibri"/>
              </a:rPr>
              <a:t>2</a:t>
            </a:r>
            <a:r>
              <a:rPr b="0" i="0" lang="en-US" sz="2800" u="none" cap="none" strike="noStrike">
                <a:solidFill>
                  <a:schemeClr val="dk1"/>
                </a:solidFill>
                <a:latin typeface="Calibri"/>
                <a:ea typeface="Calibri"/>
                <a:cs typeface="Calibri"/>
                <a:sym typeface="Calibri"/>
              </a:rPr>
              <a:t>(64) = 6 bits, so </a:t>
            </a:r>
            <a:r>
              <a:rPr b="0" i="0" lang="en-US" sz="2800" u="none" cap="none" strike="noStrike">
                <a:solidFill>
                  <a:schemeClr val="accent6"/>
                </a:solidFill>
                <a:latin typeface="Calibri"/>
                <a:ea typeface="Calibri"/>
                <a:cs typeface="Calibri"/>
                <a:sym typeface="Calibri"/>
              </a:rPr>
              <a:t>Tag</a:t>
            </a:r>
            <a:r>
              <a:rPr b="0" i="0" lang="en-US" sz="2800" u="none" cap="none" strike="noStrike">
                <a:solidFill>
                  <a:schemeClr val="dk1"/>
                </a:solidFill>
                <a:latin typeface="Calibri"/>
                <a:ea typeface="Calibri"/>
                <a:cs typeface="Calibri"/>
                <a:sym typeface="Calibri"/>
              </a:rPr>
              <a:t> = 6 – 2 = </a:t>
            </a:r>
            <a:r>
              <a:rPr b="0" i="0" lang="en-US" sz="2800" u="none" cap="none" strike="noStrike">
                <a:solidFill>
                  <a:srgbClr val="FF0000"/>
                </a:solidFill>
                <a:latin typeface="Calibri"/>
                <a:ea typeface="Calibri"/>
                <a:cs typeface="Calibri"/>
                <a:sym typeface="Calibri"/>
              </a:rPr>
              <a:t>4</a:t>
            </a:r>
            <a:endParaRPr b="0" i="0" sz="2800" u="none" cap="none" strike="noStrike">
              <a:solidFill>
                <a:schemeClr val="dk1"/>
              </a:solidFill>
              <a:latin typeface="Calibri"/>
              <a:ea typeface="Calibri"/>
              <a:cs typeface="Calibri"/>
              <a:sym typeface="Calibri"/>
            </a:endParaRPr>
          </a:p>
          <a:p>
            <a:pPr indent="-342900" lvl="0" marL="342900" marR="0" rtl="0" algn="l">
              <a:spcBef>
                <a:spcPts val="24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Bits in cache </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		= (4/1) × (8×2</a:t>
            </a:r>
            <a:r>
              <a:rPr b="0" baseline="30000" i="0" lang="en-US" sz="3200" u="none" cap="none" strike="noStrike">
                <a:solidFill>
                  <a:schemeClr val="accent2"/>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 + </a:t>
            </a:r>
            <a:r>
              <a:rPr b="0" i="0" lang="en-US" sz="3200" u="none" cap="none" strike="noStrike">
                <a:solidFill>
                  <a:schemeClr val="accent6"/>
                </a:solidFill>
                <a:latin typeface="Calibri"/>
                <a:ea typeface="Calibri"/>
                <a:cs typeface="Calibri"/>
                <a:sym typeface="Calibri"/>
              </a:rPr>
              <a:t>4</a:t>
            </a:r>
            <a:r>
              <a:rPr b="0" i="0" lang="en-US" sz="3200" u="none" cap="none" strike="noStrike">
                <a:solidFill>
                  <a:schemeClr val="dk1"/>
                </a:solidFill>
                <a:latin typeface="Calibri"/>
                <a:ea typeface="Calibri"/>
                <a:cs typeface="Calibri"/>
                <a:sym typeface="Calibri"/>
              </a:rPr>
              <a:t> + 1 + 2) = </a:t>
            </a:r>
            <a:r>
              <a:rPr b="0" i="0" lang="en-US" sz="3200" u="none" cap="none" strike="noStrike">
                <a:solidFill>
                  <a:srgbClr val="FF0000"/>
                </a:solidFill>
                <a:latin typeface="Calibri"/>
                <a:ea typeface="Calibri"/>
                <a:cs typeface="Calibri"/>
                <a:sym typeface="Calibri"/>
              </a:rPr>
              <a:t>15</a:t>
            </a:r>
            <a:r>
              <a:rPr lang="en-US">
                <a:solidFill>
                  <a:srgbClr val="FF0000"/>
                </a:solidFill>
              </a:rPr>
              <a:t>6</a:t>
            </a:r>
            <a:r>
              <a:rPr b="0" i="0" lang="en-US" sz="3200" u="none" cap="none" strike="noStrike">
                <a:solidFill>
                  <a:srgbClr val="FF0000"/>
                </a:solidFill>
                <a:latin typeface="Calibri"/>
                <a:ea typeface="Calibri"/>
                <a:cs typeface="Calibri"/>
                <a:sym typeface="Calibri"/>
              </a:rPr>
              <a:t> bits</a:t>
            </a:r>
            <a:endParaRPr/>
          </a:p>
        </p:txBody>
      </p:sp>
      <p:sp>
        <p:nvSpPr>
          <p:cNvPr id="658" name="Google Shape;658;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659" name="Google Shape;65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660" name="Google Shape;660;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661" name="Google Shape;661;p53"/>
          <p:cNvGrpSpPr/>
          <p:nvPr/>
        </p:nvGrpSpPr>
        <p:grpSpPr>
          <a:xfrm>
            <a:off x="4754880" y="3383280"/>
            <a:ext cx="4114800" cy="917972"/>
            <a:chOff x="4754880" y="3383280"/>
            <a:chExt cx="4114800" cy="917972"/>
          </a:xfrm>
        </p:grpSpPr>
        <p:grpSp>
          <p:nvGrpSpPr>
            <p:cNvPr id="662" name="Google Shape;662;p53"/>
            <p:cNvGrpSpPr/>
            <p:nvPr/>
          </p:nvGrpSpPr>
          <p:grpSpPr>
            <a:xfrm>
              <a:off x="7498080" y="3383280"/>
              <a:ext cx="1371600" cy="457200"/>
              <a:chOff x="3200400" y="5669280"/>
              <a:chExt cx="1371600" cy="457200"/>
            </a:xfrm>
          </p:grpSpPr>
          <p:cxnSp>
            <p:nvCxnSpPr>
              <p:cNvPr id="663" name="Google Shape;663;p53"/>
              <p:cNvCxnSpPr/>
              <p:nvPr/>
            </p:nvCxnSpPr>
            <p:spPr>
              <a:xfrm>
                <a:off x="3200400" y="5760720"/>
                <a:ext cx="0" cy="365760"/>
              </a:xfrm>
              <a:prstGeom prst="straightConnector1">
                <a:avLst/>
              </a:prstGeom>
              <a:noFill/>
              <a:ln cap="flat" cmpd="sng" w="38100">
                <a:solidFill>
                  <a:srgbClr val="4A7DBA"/>
                </a:solidFill>
                <a:prstDash val="solid"/>
                <a:round/>
                <a:headEnd len="sm" w="sm" type="none"/>
                <a:tailEnd len="sm" w="sm" type="none"/>
              </a:ln>
            </p:spPr>
          </p:cxnSp>
          <p:cxnSp>
            <p:nvCxnSpPr>
              <p:cNvPr id="664" name="Google Shape;664;p53"/>
              <p:cNvCxnSpPr/>
              <p:nvPr/>
            </p:nvCxnSpPr>
            <p:spPr>
              <a:xfrm>
                <a:off x="4114800" y="5760720"/>
                <a:ext cx="0" cy="365760"/>
              </a:xfrm>
              <a:prstGeom prst="straightConnector1">
                <a:avLst/>
              </a:prstGeom>
              <a:noFill/>
              <a:ln cap="flat" cmpd="sng" w="38100">
                <a:solidFill>
                  <a:srgbClr val="4A7DBA"/>
                </a:solidFill>
                <a:prstDash val="solid"/>
                <a:round/>
                <a:headEnd len="sm" w="sm" type="none"/>
                <a:tailEnd len="sm" w="sm" type="none"/>
              </a:ln>
            </p:spPr>
          </p:cxnSp>
          <p:cxnSp>
            <p:nvCxnSpPr>
              <p:cNvPr id="665" name="Google Shape;665;p53"/>
              <p:cNvCxnSpPr/>
              <p:nvPr/>
            </p:nvCxnSpPr>
            <p:spPr>
              <a:xfrm>
                <a:off x="4572000" y="5760720"/>
                <a:ext cx="0" cy="365760"/>
              </a:xfrm>
              <a:prstGeom prst="straightConnector1">
                <a:avLst/>
              </a:prstGeom>
              <a:noFill/>
              <a:ln cap="flat" cmpd="sng" w="38100">
                <a:solidFill>
                  <a:srgbClr val="4A7DBA"/>
                </a:solidFill>
                <a:prstDash val="solid"/>
                <a:round/>
                <a:headEnd len="sm" w="sm" type="none"/>
                <a:tailEnd len="sm" w="sm" type="none"/>
              </a:ln>
            </p:spPr>
          </p:cxnSp>
          <p:cxnSp>
            <p:nvCxnSpPr>
              <p:cNvPr id="666" name="Google Shape;666;p53"/>
              <p:cNvCxnSpPr/>
              <p:nvPr/>
            </p:nvCxnSpPr>
            <p:spPr>
              <a:xfrm>
                <a:off x="3200400" y="6126480"/>
                <a:ext cx="1371600" cy="0"/>
              </a:xfrm>
              <a:prstGeom prst="straightConnector1">
                <a:avLst/>
              </a:prstGeom>
              <a:noFill/>
              <a:ln cap="flat" cmpd="sng" w="38100">
                <a:solidFill>
                  <a:srgbClr val="4A7DBA"/>
                </a:solidFill>
                <a:prstDash val="solid"/>
                <a:round/>
                <a:headEnd len="sm" w="sm" type="none"/>
                <a:tailEnd len="sm" w="sm" type="none"/>
              </a:ln>
            </p:spPr>
          </p:cxnSp>
          <p:sp>
            <p:nvSpPr>
              <p:cNvPr id="667" name="Google Shape;667;p53"/>
              <p:cNvSpPr txBox="1"/>
              <p:nvPr/>
            </p:nvSpPr>
            <p:spPr>
              <a:xfrm>
                <a:off x="3200400" y="5669280"/>
                <a:ext cx="457200" cy="457200"/>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2800">
                    <a:solidFill>
                      <a:schemeClr val="accent6"/>
                    </a:solidFill>
                    <a:latin typeface="Calibri"/>
                    <a:ea typeface="Calibri"/>
                    <a:cs typeface="Calibri"/>
                    <a:sym typeface="Calibri"/>
                  </a:rPr>
                  <a:t>XX</a:t>
                </a:r>
                <a:endParaRPr sz="2800">
                  <a:solidFill>
                    <a:schemeClr val="accent6"/>
                  </a:solidFill>
                  <a:latin typeface="Calibri"/>
                  <a:ea typeface="Calibri"/>
                  <a:cs typeface="Calibri"/>
                  <a:sym typeface="Calibri"/>
                </a:endParaRPr>
              </a:p>
            </p:txBody>
          </p:sp>
          <p:sp>
            <p:nvSpPr>
              <p:cNvPr id="668" name="Google Shape;668;p53"/>
              <p:cNvSpPr txBox="1"/>
              <p:nvPr/>
            </p:nvSpPr>
            <p:spPr>
              <a:xfrm>
                <a:off x="3657600" y="5669280"/>
                <a:ext cx="457200" cy="457200"/>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2800">
                    <a:solidFill>
                      <a:schemeClr val="accent6"/>
                    </a:solidFill>
                    <a:latin typeface="Calibri"/>
                    <a:ea typeface="Calibri"/>
                    <a:cs typeface="Calibri"/>
                    <a:sym typeface="Calibri"/>
                  </a:rPr>
                  <a:t>XX</a:t>
                </a:r>
                <a:endParaRPr sz="2800">
                  <a:solidFill>
                    <a:schemeClr val="accent6"/>
                  </a:solidFill>
                  <a:latin typeface="Calibri"/>
                  <a:ea typeface="Calibri"/>
                  <a:cs typeface="Calibri"/>
                  <a:sym typeface="Calibri"/>
                </a:endParaRPr>
              </a:p>
            </p:txBody>
          </p:sp>
          <p:sp>
            <p:nvSpPr>
              <p:cNvPr id="669" name="Google Shape;669;p53"/>
              <p:cNvSpPr txBox="1"/>
              <p:nvPr/>
            </p:nvSpPr>
            <p:spPr>
              <a:xfrm>
                <a:off x="4114800" y="5669280"/>
                <a:ext cx="457200" cy="457200"/>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2800">
                    <a:solidFill>
                      <a:schemeClr val="accent2"/>
                    </a:solidFill>
                    <a:latin typeface="Calibri"/>
                    <a:ea typeface="Calibri"/>
                    <a:cs typeface="Calibri"/>
                    <a:sym typeface="Calibri"/>
                  </a:rPr>
                  <a:t>XX</a:t>
                </a:r>
                <a:endParaRPr sz="2800">
                  <a:solidFill>
                    <a:schemeClr val="accent2"/>
                  </a:solidFill>
                  <a:latin typeface="Calibri"/>
                  <a:ea typeface="Calibri"/>
                  <a:cs typeface="Calibri"/>
                  <a:sym typeface="Calibri"/>
                </a:endParaRPr>
              </a:p>
            </p:txBody>
          </p:sp>
        </p:grpSp>
        <p:sp>
          <p:nvSpPr>
            <p:cNvPr id="670" name="Google Shape;670;p53"/>
            <p:cNvSpPr/>
            <p:nvPr/>
          </p:nvSpPr>
          <p:spPr>
            <a:xfrm rot="-5400000">
              <a:off x="7863840" y="3520440"/>
              <a:ext cx="182880" cy="9144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53"/>
            <p:cNvSpPr txBox="1"/>
            <p:nvPr/>
          </p:nvSpPr>
          <p:spPr>
            <a:xfrm>
              <a:off x="7223760" y="3931920"/>
              <a:ext cx="146304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Block address</a:t>
              </a:r>
              <a:endParaRPr sz="1800">
                <a:solidFill>
                  <a:schemeClr val="dk1"/>
                </a:solidFill>
                <a:latin typeface="Calibri"/>
                <a:ea typeface="Calibri"/>
                <a:cs typeface="Calibri"/>
                <a:sym typeface="Calibri"/>
              </a:endParaRPr>
            </a:p>
          </p:txBody>
        </p:sp>
        <p:sp>
          <p:nvSpPr>
            <p:cNvPr id="672" name="Google Shape;672;p53"/>
            <p:cNvSpPr txBox="1"/>
            <p:nvPr/>
          </p:nvSpPr>
          <p:spPr>
            <a:xfrm>
              <a:off x="4754880" y="3426178"/>
              <a:ext cx="2743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Memory Addresses:</a:t>
              </a:r>
              <a:endParaRPr sz="24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(1/4)</a:t>
            </a:r>
            <a:endParaRPr b="0" i="0" sz="4400" u="none" cap="none" strike="noStrike">
              <a:solidFill>
                <a:schemeClr val="accent1"/>
              </a:solidFill>
              <a:latin typeface="Calibri"/>
              <a:ea typeface="Calibri"/>
              <a:cs typeface="Calibri"/>
              <a:sym typeface="Calibri"/>
            </a:endParaRPr>
          </a:p>
        </p:txBody>
      </p:sp>
      <p:sp>
        <p:nvSpPr>
          <p:cNvPr id="678" name="Google Shape;678;p54"/>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parameters: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Fully associative, address space of 64B, block size of 1 word, cache size of 4 words, LRU (2 bits)</a:t>
            </a:r>
            <a:endParaRPr/>
          </a:p>
          <a:p>
            <a:pPr indent="-285750" lvl="1" marL="742950" marR="0" rtl="0" algn="l">
              <a:spcBef>
                <a:spcPts val="480"/>
              </a:spcBef>
              <a:spcAft>
                <a:spcPts val="0"/>
              </a:spcAft>
              <a:buClr>
                <a:schemeClr val="accent2"/>
              </a:buClr>
              <a:buSzPts val="2400"/>
              <a:buFont typeface="Arial"/>
              <a:buChar char="–"/>
            </a:pPr>
            <a:r>
              <a:rPr b="0" i="0" lang="en-US" sz="2400" u="none" cap="none" strike="noStrike">
                <a:solidFill>
                  <a:schemeClr val="accent2"/>
                </a:solidFill>
                <a:latin typeface="Calibri"/>
                <a:ea typeface="Calibri"/>
                <a:cs typeface="Calibri"/>
                <a:sym typeface="Calibri"/>
              </a:rPr>
              <a:t>Offset</a:t>
            </a:r>
            <a:r>
              <a:rPr b="0" i="0" lang="en-US" sz="2400" u="none" cap="none" strike="noStrike">
                <a:solidFill>
                  <a:schemeClr val="dk1"/>
                </a:solidFill>
                <a:latin typeface="Calibri"/>
                <a:ea typeface="Calibri"/>
                <a:cs typeface="Calibri"/>
                <a:sym typeface="Calibri"/>
              </a:rPr>
              <a:t> – 2 bits, </a:t>
            </a:r>
            <a:r>
              <a:rPr b="0" i="0" lang="en-US" sz="2400" u="none" cap="none" strike="noStrike">
                <a:solidFill>
                  <a:schemeClr val="accent6"/>
                </a:solidFill>
                <a:latin typeface="Calibri"/>
                <a:ea typeface="Calibri"/>
                <a:cs typeface="Calibri"/>
                <a:sym typeface="Calibri"/>
              </a:rPr>
              <a:t>Tag</a:t>
            </a:r>
            <a:r>
              <a:rPr b="0" i="0" lang="en-US" sz="2400" u="none" cap="none" strike="noStrike">
                <a:solidFill>
                  <a:schemeClr val="dk1"/>
                </a:solidFill>
                <a:latin typeface="Calibri"/>
                <a:ea typeface="Calibri"/>
                <a:cs typeface="Calibri"/>
                <a:sym typeface="Calibri"/>
              </a:rPr>
              <a:t> – 4 bits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24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3</a:t>
            </a:r>
            <a:r>
              <a:rPr lang="en-US" sz="2800"/>
              <a:t>9</a:t>
            </a:r>
            <a:r>
              <a:rPr b="0" i="0" lang="en-US" sz="2800" u="none" cap="none" strike="noStrike">
                <a:solidFill>
                  <a:schemeClr val="dk1"/>
                </a:solidFill>
                <a:latin typeface="Calibri"/>
                <a:ea typeface="Calibri"/>
                <a:cs typeface="Calibri"/>
                <a:sym typeface="Calibri"/>
              </a:rPr>
              <a:t> bits per slot, 15</a:t>
            </a:r>
            <a:r>
              <a:rPr lang="en-US" sz="2800"/>
              <a:t>6</a:t>
            </a:r>
            <a:r>
              <a:rPr b="0" i="0" lang="en-US" sz="2800" u="none" cap="none" strike="noStrike">
                <a:solidFill>
                  <a:schemeClr val="dk1"/>
                </a:solidFill>
                <a:latin typeface="Calibri"/>
                <a:ea typeface="Calibri"/>
                <a:cs typeface="Calibri"/>
                <a:sym typeface="Calibri"/>
              </a:rPr>
              <a:t> bits to implement with LRU</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79" name="Google Shape;679;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680" name="Google Shape;680;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681" name="Google Shape;681;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682" name="Google Shape;682;p54"/>
          <p:cNvGraphicFramePr/>
          <p:nvPr/>
        </p:nvGraphicFramePr>
        <p:xfrm>
          <a:off x="2549151" y="3807018"/>
          <a:ext cx="3000000" cy="3000000"/>
        </p:xfrm>
        <a:graphic>
          <a:graphicData uri="http://schemas.openxmlformats.org/drawingml/2006/table">
            <a:tbl>
              <a:tblPr bandRow="1" firstRow="1">
                <a:noFill/>
                <a:tableStyleId>{E53C4890-65F3-4252-A61A-FE82BA3E55E4}</a:tableStyleId>
              </a:tblPr>
              <a:tblGrid>
                <a:gridCol w="274325"/>
                <a:gridCol w="731525"/>
                <a:gridCol w="731525"/>
                <a:gridCol w="731525"/>
                <a:gridCol w="731525"/>
                <a:gridCol w="731525"/>
              </a:tblGrid>
              <a:tr h="370850">
                <a:tc>
                  <a:txBody>
                    <a:bodyPr/>
                    <a:lstStyle/>
                    <a:p>
                      <a:pPr indent="0" lvl="0" marL="0" marR="0" rtl="0" algn="ctr">
                        <a:spcBef>
                          <a:spcPts val="0"/>
                        </a:spcBef>
                        <a:spcAft>
                          <a:spcPts val="0"/>
                        </a:spcAft>
                        <a:buNone/>
                      </a:pPr>
                      <a:r>
                        <a:rPr lang="en-US" sz="1800" u="none" cap="none" strike="noStrike"/>
                        <a:t>V</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6"/>
                          </a:solidFill>
                        </a:rPr>
                        <a:t>Tag</a:t>
                      </a:r>
                      <a:endParaRPr sz="1800" u="none" cap="none" strike="noStrike">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2"/>
                          </a:solidFill>
                        </a:rPr>
                        <a:t>00</a:t>
                      </a:r>
                      <a:endParaRPr sz="1800" u="none" cap="none" strike="noStrike">
                        <a:solidFill>
                          <a:schemeClr val="accent2"/>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2"/>
                          </a:solidFill>
                        </a:rPr>
                        <a:t>01</a:t>
                      </a:r>
                      <a:endParaRPr sz="1800" u="none" cap="none" strike="noStrike">
                        <a:solidFill>
                          <a:schemeClr val="accent2"/>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2"/>
                          </a:solidFill>
                        </a:rPr>
                        <a:t>10</a:t>
                      </a:r>
                      <a:endParaRPr sz="1800" u="none" cap="none" strike="noStrike">
                        <a:solidFill>
                          <a:schemeClr val="accent2"/>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2"/>
                          </a:solidFill>
                        </a:rPr>
                        <a:t>11</a:t>
                      </a:r>
                      <a:endParaRPr sz="1800" u="none" cap="none" strike="noStrike">
                        <a:solidFill>
                          <a:schemeClr val="accent2"/>
                        </a:solidFill>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6"/>
                          </a:solidFill>
                        </a:rPr>
                        <a:t>XXXX</a:t>
                      </a:r>
                      <a:endParaRPr sz="1800" u="none" cap="none" strike="noStrike">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6"/>
                          </a:solidFill>
                        </a:rPr>
                        <a:t>XXXX</a:t>
                      </a:r>
                      <a:endParaRPr sz="1800" u="none" cap="none" strike="noStrike">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6"/>
                          </a:solidFill>
                        </a:rPr>
                        <a:t>XXXX</a:t>
                      </a:r>
                      <a:endParaRPr sz="1800" u="none" cap="none" strike="noStrike">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solidFill>
                            <a:schemeClr val="accent6"/>
                          </a:solidFill>
                        </a:rPr>
                        <a:t>XXXX</a:t>
                      </a:r>
                      <a:endParaRPr sz="1800" u="none" cap="none" strike="noStrike">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45725" marB="45725" marR="91450" marL="91450"/>
                </a:tc>
              </a:tr>
            </a:tbl>
          </a:graphicData>
        </a:graphic>
      </p:graphicFrame>
      <p:sp>
        <p:nvSpPr>
          <p:cNvPr id="683" name="Google Shape;683;p54"/>
          <p:cNvSpPr txBox="1"/>
          <p:nvPr/>
        </p:nvSpPr>
        <p:spPr>
          <a:xfrm>
            <a:off x="6438690" y="3730068"/>
            <a:ext cx="185781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Block Size</a:t>
            </a:r>
            <a:endParaRPr sz="2400">
              <a:solidFill>
                <a:schemeClr val="dk1"/>
              </a:solidFill>
              <a:latin typeface="Calibri"/>
              <a:ea typeface="Calibri"/>
              <a:cs typeface="Calibri"/>
              <a:sym typeface="Calibri"/>
            </a:endParaRPr>
          </a:p>
        </p:txBody>
      </p:sp>
      <p:sp>
        <p:nvSpPr>
          <p:cNvPr id="684" name="Google Shape;684;p54"/>
          <p:cNvSpPr txBox="1"/>
          <p:nvPr/>
        </p:nvSpPr>
        <p:spPr>
          <a:xfrm>
            <a:off x="1281967" y="4611690"/>
            <a:ext cx="97928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Slot</a:t>
            </a:r>
            <a:endParaRPr sz="2400">
              <a:solidFill>
                <a:schemeClr val="dk1"/>
              </a:solidFill>
              <a:latin typeface="Calibri"/>
              <a:ea typeface="Calibri"/>
              <a:cs typeface="Calibri"/>
              <a:sym typeface="Calibri"/>
            </a:endParaRPr>
          </a:p>
        </p:txBody>
      </p:sp>
      <p:sp>
        <p:nvSpPr>
          <p:cNvPr id="685" name="Google Shape;685;p54"/>
          <p:cNvSpPr/>
          <p:nvPr/>
        </p:nvSpPr>
        <p:spPr>
          <a:xfrm>
            <a:off x="3557223" y="3804875"/>
            <a:ext cx="2926080" cy="365760"/>
          </a:xfrm>
          <a:prstGeom prst="rect">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86" name="Google Shape;686;p54"/>
          <p:cNvGraphicFramePr/>
          <p:nvPr/>
        </p:nvGraphicFramePr>
        <p:xfrm>
          <a:off x="2000511" y="3807018"/>
          <a:ext cx="3000000" cy="3000000"/>
        </p:xfrm>
        <a:graphic>
          <a:graphicData uri="http://schemas.openxmlformats.org/drawingml/2006/table">
            <a:tbl>
              <a:tblPr bandRow="1" firstRow="1">
                <a:noFill/>
                <a:tableStyleId>{A201E2F7-AB3B-4181-98F1-295765D07985}</a:tableStyleId>
              </a:tblPr>
              <a:tblGrid>
                <a:gridCol w="612650"/>
              </a:tblGrid>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tc>
              </a:tr>
              <a:tr h="370850">
                <a:tc>
                  <a:txBody>
                    <a:bodyPr/>
                    <a:lstStyle/>
                    <a:p>
                      <a:pPr indent="0" lvl="0" marL="0" marR="0" rtl="0" algn="ctr">
                        <a:spcBef>
                          <a:spcPts val="0"/>
                        </a:spcBef>
                        <a:spcAft>
                          <a:spcPts val="0"/>
                        </a:spcAft>
                        <a:buNone/>
                      </a:pPr>
                      <a:r>
                        <a:rPr b="1" lang="en-US" sz="1800" u="none" cap="none" strike="noStrike">
                          <a:solidFill>
                            <a:schemeClr val="dk1"/>
                          </a:solidFill>
                        </a:rPr>
                        <a:t>0</a:t>
                      </a:r>
                      <a:endParaRPr b="1" sz="1800" u="none" cap="none" strike="noStrike">
                        <a:solidFill>
                          <a:schemeClr val="dk1"/>
                        </a:solidFill>
                      </a:endParaRPr>
                    </a:p>
                  </a:txBody>
                  <a:tcPr marT="45725" marB="45725" marR="91450" marL="91450" anchor="ctr"/>
                </a:tc>
              </a:tr>
              <a:tr h="370850">
                <a:tc>
                  <a:txBody>
                    <a:bodyPr/>
                    <a:lstStyle/>
                    <a:p>
                      <a:pPr indent="0" lvl="0" marL="0" marR="0" rtl="0" algn="ctr">
                        <a:spcBef>
                          <a:spcPts val="0"/>
                        </a:spcBef>
                        <a:spcAft>
                          <a:spcPts val="0"/>
                        </a:spcAft>
                        <a:buNone/>
                      </a:pPr>
                      <a:r>
                        <a:rPr b="1" lang="en-US" sz="1800" u="none" cap="none" strike="noStrike">
                          <a:solidFill>
                            <a:schemeClr val="dk1"/>
                          </a:solidFill>
                        </a:rPr>
                        <a:t>1</a:t>
                      </a:r>
                      <a:endParaRPr b="1" sz="1800" u="none" cap="none" strike="noStrike">
                        <a:solidFill>
                          <a:schemeClr val="dk1"/>
                        </a:solidFill>
                      </a:endParaRPr>
                    </a:p>
                  </a:txBody>
                  <a:tcPr marT="45725" marB="45725" marR="91450" marL="91450" anchor="ctr"/>
                </a:tc>
              </a:tr>
              <a:tr h="370850">
                <a:tc>
                  <a:txBody>
                    <a:bodyPr/>
                    <a:lstStyle/>
                    <a:p>
                      <a:pPr indent="0" lvl="0" marL="0" marR="0" rtl="0" algn="ctr">
                        <a:spcBef>
                          <a:spcPts val="0"/>
                        </a:spcBef>
                        <a:spcAft>
                          <a:spcPts val="0"/>
                        </a:spcAft>
                        <a:buNone/>
                      </a:pPr>
                      <a:r>
                        <a:rPr b="1" lang="en-US" sz="1800" u="none" cap="none" strike="noStrike">
                          <a:solidFill>
                            <a:schemeClr val="dk1"/>
                          </a:solidFill>
                        </a:rPr>
                        <a:t>2</a:t>
                      </a:r>
                      <a:endParaRPr b="1" sz="1800" u="none" cap="none" strike="noStrike">
                        <a:solidFill>
                          <a:schemeClr val="dk1"/>
                        </a:solidFill>
                      </a:endParaRPr>
                    </a:p>
                  </a:txBody>
                  <a:tcPr marT="45725" marB="45725" marR="91450" marL="91450" anchor="ctr"/>
                </a:tc>
              </a:tr>
              <a:tr h="370850">
                <a:tc>
                  <a:txBody>
                    <a:bodyPr/>
                    <a:lstStyle/>
                    <a:p>
                      <a:pPr indent="0" lvl="0" marL="0" marR="0" rtl="0" algn="ctr">
                        <a:spcBef>
                          <a:spcPts val="0"/>
                        </a:spcBef>
                        <a:spcAft>
                          <a:spcPts val="0"/>
                        </a:spcAft>
                        <a:buNone/>
                      </a:pPr>
                      <a:r>
                        <a:rPr b="1" lang="en-US" sz="1800" u="none" cap="none" strike="noStrike">
                          <a:solidFill>
                            <a:schemeClr val="dk1"/>
                          </a:solidFill>
                        </a:rPr>
                        <a:t>3</a:t>
                      </a:r>
                      <a:endParaRPr b="1" sz="1800" u="none" cap="none" strike="noStrike">
                        <a:solidFill>
                          <a:schemeClr val="dk1"/>
                        </a:solidFill>
                      </a:endParaRPr>
                    </a:p>
                  </a:txBody>
                  <a:tcPr marT="45725" marB="45725" marR="91450" marL="91450" anchor="ctr"/>
                </a:tc>
              </a:tr>
            </a:tbl>
          </a:graphicData>
        </a:graphic>
      </p:graphicFrame>
      <p:graphicFrame>
        <p:nvGraphicFramePr>
          <p:cNvPr id="687" name="Google Shape;687;p54"/>
          <p:cNvGraphicFramePr/>
          <p:nvPr/>
        </p:nvGraphicFramePr>
        <p:xfrm>
          <a:off x="6911281" y="4471682"/>
          <a:ext cx="3000000" cy="3000000"/>
        </p:xfrm>
        <a:graphic>
          <a:graphicData uri="http://schemas.openxmlformats.org/drawingml/2006/table">
            <a:tbl>
              <a:tblPr bandRow="1" firstRow="1">
                <a:noFill/>
                <a:tableStyleId>{E53C4890-65F3-4252-A61A-FE82BA3E55E4}</a:tableStyleId>
              </a:tblPr>
              <a:tblGrid>
                <a:gridCol w="731525"/>
              </a:tblGrid>
              <a:tr h="370850">
                <a:tc>
                  <a:txBody>
                    <a:bodyPr/>
                    <a:lstStyle/>
                    <a:p>
                      <a:pPr indent="0" lvl="0" marL="0" marR="0" rtl="0" algn="ctr">
                        <a:spcBef>
                          <a:spcPts val="0"/>
                        </a:spcBef>
                        <a:spcAft>
                          <a:spcPts val="0"/>
                        </a:spcAft>
                        <a:buNone/>
                      </a:pPr>
                      <a:r>
                        <a:rPr lang="en-US" sz="1800" u="none" cap="none" strike="noStrike"/>
                        <a:t>LRU</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XX</a:t>
                      </a:r>
                      <a:endParaRPr sz="1800" u="none" cap="none" strike="noStrike"/>
                    </a:p>
                  </a:txBody>
                  <a:tcPr marT="45725" marB="45725" marR="91450" marL="91450"/>
                </a:tc>
              </a:tr>
            </a:tbl>
          </a:graphicData>
        </a:graphic>
      </p:graphicFrame>
      <p:sp>
        <p:nvSpPr>
          <p:cNvPr id="688" name="Google Shape;688;p54"/>
          <p:cNvSpPr/>
          <p:nvPr/>
        </p:nvSpPr>
        <p:spPr>
          <a:xfrm>
            <a:off x="3557016" y="4180815"/>
            <a:ext cx="2926080" cy="1463040"/>
          </a:xfrm>
          <a:prstGeom prst="rect">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54"/>
          <p:cNvSpPr txBox="1"/>
          <p:nvPr/>
        </p:nvSpPr>
        <p:spPr>
          <a:xfrm>
            <a:off x="6437376" y="5212080"/>
            <a:ext cx="228287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Cache Size</a:t>
            </a:r>
            <a:endParaRPr sz="2400">
              <a:solidFill>
                <a:schemeClr val="dk1"/>
              </a:solidFill>
              <a:latin typeface="Calibri"/>
              <a:ea typeface="Calibri"/>
              <a:cs typeface="Calibri"/>
              <a:sym typeface="Calibri"/>
            </a:endParaRPr>
          </a:p>
        </p:txBody>
      </p:sp>
      <p:sp>
        <p:nvSpPr>
          <p:cNvPr id="690" name="Google Shape;690;p54"/>
          <p:cNvSpPr/>
          <p:nvPr/>
        </p:nvSpPr>
        <p:spPr>
          <a:xfrm>
            <a:off x="4551997" y="3422749"/>
            <a:ext cx="164807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accent2"/>
                </a:solidFill>
                <a:latin typeface="Calibri"/>
                <a:ea typeface="Calibri"/>
                <a:cs typeface="Calibri"/>
                <a:sym typeface="Calibri"/>
              </a:rPr>
              <a:t>Offset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9"/>
          <p:cNvSpPr txBox="1"/>
          <p:nvPr>
            <p:ph idx="1" type="body"/>
          </p:nvPr>
        </p:nvSpPr>
        <p:spPr>
          <a:xfrm>
            <a:off x="457200" y="1600199"/>
            <a:ext cx="8229600" cy="48462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145" name="Google Shape;145;p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6" name="Google Shape;146;p19"/>
          <p:cNvPicPr preferRelativeResize="0"/>
          <p:nvPr/>
        </p:nvPicPr>
        <p:blipFill>
          <a:blip r:embed="rId3">
            <a:alphaModFix/>
          </a:blip>
          <a:stretch>
            <a:fillRect/>
          </a:stretch>
        </p:blipFill>
        <p:spPr>
          <a:xfrm>
            <a:off x="0" y="889000"/>
            <a:ext cx="9144000" cy="5080000"/>
          </a:xfrm>
          <a:prstGeom prst="rect">
            <a:avLst/>
          </a:prstGeom>
          <a:noFill/>
          <a:ln>
            <a:noFill/>
          </a:ln>
        </p:spPr>
      </p:pic>
      <p:sp>
        <p:nvSpPr>
          <p:cNvPr id="147" name="Google Shape;147;p19"/>
          <p:cNvSpPr/>
          <p:nvPr/>
        </p:nvSpPr>
        <p:spPr>
          <a:xfrm>
            <a:off x="4097450" y="1812400"/>
            <a:ext cx="891300" cy="261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9"/>
          <p:cNvCxnSpPr/>
          <p:nvPr/>
        </p:nvCxnSpPr>
        <p:spPr>
          <a:xfrm>
            <a:off x="4053950" y="2008300"/>
            <a:ext cx="934800" cy="0"/>
          </a:xfrm>
          <a:prstGeom prst="straightConnector1">
            <a:avLst/>
          </a:prstGeom>
          <a:noFill/>
          <a:ln cap="flat" cmpd="sng" w="19050">
            <a:solidFill>
              <a:srgbClr val="666666"/>
            </a:solidFill>
            <a:prstDash val="solid"/>
            <a:round/>
            <a:headEnd len="med" w="med" type="none"/>
            <a:tailEnd len="med" w="med" type="none"/>
          </a:ln>
        </p:spPr>
      </p:cxnSp>
      <p:cxnSp>
        <p:nvCxnSpPr>
          <p:cNvPr id="149" name="Google Shape;149;p19"/>
          <p:cNvCxnSpPr/>
          <p:nvPr/>
        </p:nvCxnSpPr>
        <p:spPr>
          <a:xfrm>
            <a:off x="4053950" y="3086225"/>
            <a:ext cx="934800" cy="0"/>
          </a:xfrm>
          <a:prstGeom prst="straightConnector1">
            <a:avLst/>
          </a:prstGeom>
          <a:noFill/>
          <a:ln cap="flat" cmpd="sng" w="19050">
            <a:solidFill>
              <a:srgbClr val="666666"/>
            </a:solidFill>
            <a:prstDash val="solid"/>
            <a:round/>
            <a:headEnd len="med" w="med" type="none"/>
            <a:tailEnd len="med" w="med" type="none"/>
          </a:ln>
        </p:spPr>
      </p:cxnSp>
      <p:cxnSp>
        <p:nvCxnSpPr>
          <p:cNvPr id="150" name="Google Shape;150;p19"/>
          <p:cNvCxnSpPr/>
          <p:nvPr/>
        </p:nvCxnSpPr>
        <p:spPr>
          <a:xfrm>
            <a:off x="4031750" y="4023300"/>
            <a:ext cx="970800" cy="0"/>
          </a:xfrm>
          <a:prstGeom prst="straightConnector1">
            <a:avLst/>
          </a:prstGeom>
          <a:noFill/>
          <a:ln cap="flat" cmpd="sng" w="19050">
            <a:solidFill>
              <a:srgbClr val="666666"/>
            </a:solidFill>
            <a:prstDash val="solid"/>
            <a:round/>
            <a:headEnd len="med" w="med" type="none"/>
            <a:tailEnd len="med" w="med" type="none"/>
          </a:ln>
        </p:spPr>
      </p:cxnSp>
      <p:cxnSp>
        <p:nvCxnSpPr>
          <p:cNvPr id="151" name="Google Shape;151;p19"/>
          <p:cNvCxnSpPr/>
          <p:nvPr/>
        </p:nvCxnSpPr>
        <p:spPr>
          <a:xfrm>
            <a:off x="3948550" y="4251900"/>
            <a:ext cx="10941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(2/4)</a:t>
            </a:r>
            <a:endParaRPr b="0" i="0" sz="4400" u="none" cap="none" strike="noStrike">
              <a:solidFill>
                <a:schemeClr val="accent1"/>
              </a:solidFill>
              <a:latin typeface="Calibri"/>
              <a:ea typeface="Calibri"/>
              <a:cs typeface="Calibri"/>
              <a:sym typeface="Calibri"/>
            </a:endParaRPr>
          </a:p>
        </p:txBody>
      </p:sp>
      <p:sp>
        <p:nvSpPr>
          <p:cNvPr id="697" name="Google Shape;697;p55"/>
          <p:cNvSpPr txBox="1"/>
          <p:nvPr>
            <p:ph idx="1" type="body"/>
          </p:nvPr>
        </p:nvSpPr>
        <p:spPr>
          <a:xfrm>
            <a:off x="457200" y="1185325"/>
            <a:ext cx="7848600" cy="8128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80000"/>
              </a:lnSpc>
              <a:spcBef>
                <a:spcPts val="0"/>
              </a:spcBef>
              <a:spcAft>
                <a:spcPts val="0"/>
              </a:spcAft>
              <a:buClr>
                <a:schemeClr val="dk1"/>
              </a:buClr>
              <a:buSzPts val="2720"/>
              <a:buFont typeface="Calibri"/>
              <a:buAutoNum type="arabicParenR"/>
            </a:pPr>
            <a:r>
              <a:rPr b="0" i="0" lang="en-US" sz="2720" u="none" cap="none" strike="noStrike">
                <a:solidFill>
                  <a:schemeClr val="dk1"/>
                </a:solidFill>
                <a:latin typeface="Calibri"/>
                <a:ea typeface="Calibri"/>
                <a:cs typeface="Calibri"/>
                <a:sym typeface="Calibri"/>
              </a:rPr>
              <a:t>Consider the sequence of memory address accesses</a:t>
            </a:r>
            <a:endParaRPr/>
          </a:p>
          <a:p>
            <a:pPr indent="-285750" lvl="1" marL="742950" marR="0" rtl="0" algn="ctr">
              <a:lnSpc>
                <a:spcPct val="80000"/>
              </a:lnSpc>
              <a:spcBef>
                <a:spcPts val="476"/>
              </a:spcBef>
              <a:spcAft>
                <a:spcPts val="0"/>
              </a:spcAft>
              <a:buClr>
                <a:schemeClr val="dk1"/>
              </a:buClr>
              <a:buFont typeface="Arial"/>
              <a:buNone/>
            </a:pPr>
            <a:r>
              <a:rPr b="0" i="0" lang="en-US" sz="2380" u="none" cap="none" strike="noStrike">
                <a:solidFill>
                  <a:schemeClr val="dk1"/>
                </a:solidFill>
                <a:latin typeface="Calibri"/>
                <a:ea typeface="Calibri"/>
                <a:cs typeface="Calibri"/>
                <a:sym typeface="Calibri"/>
              </a:rPr>
              <a:t>                                       0     2     4     8     20    16     0     2</a:t>
            </a:r>
            <a:endParaRPr b="0" i="0" sz="2380" u="none" cap="none" strike="noStrike">
              <a:solidFill>
                <a:schemeClr val="dk1"/>
              </a:solidFill>
              <a:latin typeface="Calibri"/>
              <a:ea typeface="Calibri"/>
              <a:cs typeface="Calibri"/>
              <a:sym typeface="Calibri"/>
            </a:endParaRPr>
          </a:p>
          <a:p>
            <a:pPr indent="-285750" lvl="1" marL="742950" marR="0" rtl="0" algn="ctr">
              <a:lnSpc>
                <a:spcPct val="80000"/>
              </a:lnSpc>
              <a:spcBef>
                <a:spcPts val="476"/>
              </a:spcBef>
              <a:spcAft>
                <a:spcPts val="0"/>
              </a:spcAft>
              <a:buClr>
                <a:schemeClr val="dk1"/>
              </a:buClr>
              <a:buFont typeface="Arial"/>
              <a:buNone/>
            </a:pPr>
            <a:r>
              <a:t/>
            </a:r>
            <a:endParaRPr b="0" i="0" sz="2380" u="none" cap="none" strike="noStrike">
              <a:solidFill>
                <a:schemeClr val="dk1"/>
              </a:solidFill>
              <a:latin typeface="Calibri"/>
              <a:ea typeface="Calibri"/>
              <a:cs typeface="Calibri"/>
              <a:sym typeface="Calibri"/>
            </a:endParaRPr>
          </a:p>
        </p:txBody>
      </p:sp>
      <p:sp>
        <p:nvSpPr>
          <p:cNvPr id="698" name="Google Shape;698;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699" name="Google Shape;699;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700" name="Google Shape;700;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01" name="Google Shape;701;p55"/>
          <p:cNvSpPr txBox="1"/>
          <p:nvPr/>
        </p:nvSpPr>
        <p:spPr>
          <a:xfrm>
            <a:off x="831628" y="2252125"/>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a:t>
            </a:r>
            <a:endParaRPr/>
          </a:p>
        </p:txBody>
      </p:sp>
      <p:sp>
        <p:nvSpPr>
          <p:cNvPr id="702" name="Google Shape;702;p55"/>
          <p:cNvSpPr txBox="1"/>
          <p:nvPr/>
        </p:nvSpPr>
        <p:spPr>
          <a:xfrm>
            <a:off x="828915" y="4103680"/>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a:t>
            </a:r>
            <a:endParaRPr/>
          </a:p>
        </p:txBody>
      </p:sp>
      <p:sp>
        <p:nvSpPr>
          <p:cNvPr id="703" name="Google Shape;703;p55"/>
          <p:cNvSpPr txBox="1"/>
          <p:nvPr/>
        </p:nvSpPr>
        <p:spPr>
          <a:xfrm>
            <a:off x="1060228" y="2252125"/>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04" name="Google Shape;704;p55"/>
          <p:cNvSpPr txBox="1"/>
          <p:nvPr/>
        </p:nvSpPr>
        <p:spPr>
          <a:xfrm>
            <a:off x="1041640" y="4080925"/>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05" name="Google Shape;705;p55"/>
          <p:cNvSpPr txBox="1"/>
          <p:nvPr/>
        </p:nvSpPr>
        <p:spPr>
          <a:xfrm>
            <a:off x="836334" y="1577898"/>
            <a:ext cx="3429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706" name="Google Shape;706;p55"/>
          <p:cNvGraphicFramePr/>
          <p:nvPr/>
        </p:nvGraphicFramePr>
        <p:xfrm>
          <a:off x="9144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bl>
          </a:graphicData>
        </a:graphic>
      </p:graphicFrame>
      <p:graphicFrame>
        <p:nvGraphicFramePr>
          <p:cNvPr id="707" name="Google Shape;707;p55"/>
          <p:cNvGraphicFramePr/>
          <p:nvPr/>
        </p:nvGraphicFramePr>
        <p:xfrm>
          <a:off x="9144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graphicFrame>
        <p:nvGraphicFramePr>
          <p:cNvPr id="708" name="Google Shape;708;p55"/>
          <p:cNvGraphicFramePr/>
          <p:nvPr/>
        </p:nvGraphicFramePr>
        <p:xfrm>
          <a:off x="493776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graphicFrame>
        <p:nvGraphicFramePr>
          <p:cNvPr id="709" name="Google Shape;709;p55"/>
          <p:cNvGraphicFramePr/>
          <p:nvPr/>
        </p:nvGraphicFramePr>
        <p:xfrm>
          <a:off x="91440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sp>
        <p:nvSpPr>
          <p:cNvPr id="710" name="Google Shape;710;p55"/>
          <p:cNvSpPr txBox="1"/>
          <p:nvPr/>
        </p:nvSpPr>
        <p:spPr>
          <a:xfrm>
            <a:off x="4850011" y="2252124"/>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711" name="Google Shape;711;p55"/>
          <p:cNvSpPr txBox="1"/>
          <p:nvPr/>
        </p:nvSpPr>
        <p:spPr>
          <a:xfrm>
            <a:off x="5078611" y="2252124"/>
            <a:ext cx="51969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graphicFrame>
        <p:nvGraphicFramePr>
          <p:cNvPr id="712" name="Google Shape;712;p55"/>
          <p:cNvGraphicFramePr/>
          <p:nvPr/>
        </p:nvGraphicFramePr>
        <p:xfrm>
          <a:off x="91440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M[4]</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M[5]</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M[6]</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M[7]</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graphicFrame>
        <p:nvGraphicFramePr>
          <p:cNvPr id="713" name="Google Shape;713;p55"/>
          <p:cNvGraphicFramePr/>
          <p:nvPr/>
        </p:nvGraphicFramePr>
        <p:xfrm>
          <a:off x="493776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M[4]</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M[5]</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M[6]</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M[7]</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sp>
        <p:nvSpPr>
          <p:cNvPr id="714" name="Google Shape;714;p55"/>
          <p:cNvSpPr txBox="1"/>
          <p:nvPr/>
        </p:nvSpPr>
        <p:spPr>
          <a:xfrm>
            <a:off x="4850712" y="4099966"/>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8</a:t>
            </a:r>
            <a:endParaRPr b="1" sz="2400">
              <a:solidFill>
                <a:schemeClr val="dk1"/>
              </a:solidFill>
              <a:latin typeface="Calibri"/>
              <a:ea typeface="Calibri"/>
              <a:cs typeface="Calibri"/>
              <a:sym typeface="Calibri"/>
            </a:endParaRPr>
          </a:p>
        </p:txBody>
      </p:sp>
      <p:sp>
        <p:nvSpPr>
          <p:cNvPr id="715" name="Google Shape;715;p55"/>
          <p:cNvSpPr txBox="1"/>
          <p:nvPr/>
        </p:nvSpPr>
        <p:spPr>
          <a:xfrm>
            <a:off x="5063437" y="4077211"/>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graphicFrame>
        <p:nvGraphicFramePr>
          <p:cNvPr id="716" name="Google Shape;716;p55"/>
          <p:cNvGraphicFramePr/>
          <p:nvPr/>
        </p:nvGraphicFramePr>
        <p:xfrm>
          <a:off x="493776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M[4]</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M[5]</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M[6]</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M[7]</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M[8]</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M[9]</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M[11]</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sp>
        <p:nvSpPr>
          <p:cNvPr id="717" name="Google Shape;717;p55"/>
          <p:cNvSpPr/>
          <p:nvPr/>
        </p:nvSpPr>
        <p:spPr>
          <a:xfrm>
            <a:off x="1672683" y="2713789"/>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8" name="Google Shape;718;p55"/>
          <p:cNvSpPr/>
          <p:nvPr/>
        </p:nvSpPr>
        <p:spPr>
          <a:xfrm>
            <a:off x="6971742" y="2715768"/>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9" name="Google Shape;719;p55"/>
          <p:cNvSpPr/>
          <p:nvPr/>
        </p:nvSpPr>
        <p:spPr>
          <a:xfrm>
            <a:off x="1673352" y="4812867"/>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0" name="Google Shape;720;p55"/>
          <p:cNvSpPr/>
          <p:nvPr/>
        </p:nvSpPr>
        <p:spPr>
          <a:xfrm>
            <a:off x="5684074" y="5119363"/>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1" name="Google Shape;721;p55"/>
          <p:cNvSpPr txBox="1"/>
          <p:nvPr/>
        </p:nvSpPr>
        <p:spPr>
          <a:xfrm>
            <a:off x="831610" y="1947325"/>
            <a:ext cx="2007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000000</a:t>
            </a:r>
            <a:endParaRPr/>
          </a:p>
        </p:txBody>
      </p:sp>
      <p:sp>
        <p:nvSpPr>
          <p:cNvPr id="722" name="Google Shape;722;p55"/>
          <p:cNvSpPr txBox="1"/>
          <p:nvPr/>
        </p:nvSpPr>
        <p:spPr>
          <a:xfrm>
            <a:off x="4870210" y="1947325"/>
            <a:ext cx="2007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000010</a:t>
            </a:r>
            <a:endParaRPr/>
          </a:p>
        </p:txBody>
      </p:sp>
      <p:sp>
        <p:nvSpPr>
          <p:cNvPr id="723" name="Google Shape;723;p55"/>
          <p:cNvSpPr txBox="1"/>
          <p:nvPr/>
        </p:nvSpPr>
        <p:spPr>
          <a:xfrm>
            <a:off x="4870210" y="3852325"/>
            <a:ext cx="2007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001000</a:t>
            </a:r>
            <a:endParaRPr/>
          </a:p>
        </p:txBody>
      </p:sp>
      <p:sp>
        <p:nvSpPr>
          <p:cNvPr id="724" name="Google Shape;724;p55"/>
          <p:cNvSpPr txBox="1"/>
          <p:nvPr/>
        </p:nvSpPr>
        <p:spPr>
          <a:xfrm>
            <a:off x="831610" y="3852325"/>
            <a:ext cx="20073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(2/4)</a:t>
            </a:r>
            <a:endParaRPr b="0" i="0" sz="4400" u="none" cap="none" strike="noStrike">
              <a:solidFill>
                <a:schemeClr val="accent1"/>
              </a:solidFill>
              <a:latin typeface="Calibri"/>
              <a:ea typeface="Calibri"/>
              <a:cs typeface="Calibri"/>
              <a:sym typeface="Calibri"/>
            </a:endParaRPr>
          </a:p>
        </p:txBody>
      </p:sp>
      <p:sp>
        <p:nvSpPr>
          <p:cNvPr id="731" name="Google Shape;731;p56"/>
          <p:cNvSpPr txBox="1"/>
          <p:nvPr>
            <p:ph idx="1" type="body"/>
          </p:nvPr>
        </p:nvSpPr>
        <p:spPr>
          <a:xfrm>
            <a:off x="457200" y="1185325"/>
            <a:ext cx="7848600" cy="8128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80000"/>
              </a:lnSpc>
              <a:spcBef>
                <a:spcPts val="0"/>
              </a:spcBef>
              <a:spcAft>
                <a:spcPts val="0"/>
              </a:spcAft>
              <a:buClr>
                <a:schemeClr val="dk1"/>
              </a:buClr>
              <a:buSzPts val="2720"/>
              <a:buFont typeface="Calibri"/>
              <a:buAutoNum type="arabicParenR"/>
            </a:pPr>
            <a:r>
              <a:rPr b="0" i="0" lang="en-US" sz="2720" u="none" cap="none" strike="noStrike">
                <a:solidFill>
                  <a:schemeClr val="dk1"/>
                </a:solidFill>
                <a:latin typeface="Calibri"/>
                <a:ea typeface="Calibri"/>
                <a:cs typeface="Calibri"/>
                <a:sym typeface="Calibri"/>
              </a:rPr>
              <a:t>Consider the sequence of memory address accesses</a:t>
            </a:r>
            <a:endParaRPr/>
          </a:p>
          <a:p>
            <a:pPr indent="-285750" lvl="1" marL="742950" marR="0" rtl="0" algn="ctr">
              <a:lnSpc>
                <a:spcPct val="80000"/>
              </a:lnSpc>
              <a:spcBef>
                <a:spcPts val="476"/>
              </a:spcBef>
              <a:spcAft>
                <a:spcPts val="0"/>
              </a:spcAft>
              <a:buClr>
                <a:schemeClr val="dk1"/>
              </a:buClr>
              <a:buFont typeface="Arial"/>
              <a:buNone/>
            </a:pPr>
            <a:r>
              <a:rPr b="0" i="0" lang="en-US" sz="2380" u="none" cap="none" strike="noStrike">
                <a:solidFill>
                  <a:schemeClr val="dk1"/>
                </a:solidFill>
                <a:latin typeface="Calibri"/>
                <a:ea typeface="Calibri"/>
                <a:cs typeface="Calibri"/>
                <a:sym typeface="Calibri"/>
              </a:rPr>
              <a:t>                                       0     2     4     8     20    16     0     2</a:t>
            </a:r>
            <a:endParaRPr/>
          </a:p>
          <a:p>
            <a:pPr indent="-285750" lvl="1" marL="742950" marR="0" rtl="0" algn="ctr">
              <a:lnSpc>
                <a:spcPct val="80000"/>
              </a:lnSpc>
              <a:spcBef>
                <a:spcPts val="476"/>
              </a:spcBef>
              <a:spcAft>
                <a:spcPts val="0"/>
              </a:spcAft>
              <a:buClr>
                <a:schemeClr val="dk1"/>
              </a:buClr>
              <a:buFont typeface="Arial"/>
              <a:buNone/>
            </a:pPr>
            <a:r>
              <a:t/>
            </a:r>
            <a:endParaRPr b="0" i="0" sz="2380" u="none" cap="none" strike="noStrike">
              <a:solidFill>
                <a:schemeClr val="dk1"/>
              </a:solidFill>
              <a:latin typeface="Calibri"/>
              <a:ea typeface="Calibri"/>
              <a:cs typeface="Calibri"/>
              <a:sym typeface="Calibri"/>
            </a:endParaRPr>
          </a:p>
        </p:txBody>
      </p:sp>
      <p:sp>
        <p:nvSpPr>
          <p:cNvPr id="732" name="Google Shape;73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733" name="Google Shape;73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734" name="Google Shape;73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35" name="Google Shape;735;p56"/>
          <p:cNvSpPr txBox="1"/>
          <p:nvPr/>
        </p:nvSpPr>
        <p:spPr>
          <a:xfrm>
            <a:off x="831628" y="2252125"/>
            <a:ext cx="49564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20</a:t>
            </a:r>
            <a:endParaRPr b="1" sz="2400">
              <a:solidFill>
                <a:schemeClr val="dk1"/>
              </a:solidFill>
              <a:latin typeface="Calibri"/>
              <a:ea typeface="Calibri"/>
              <a:cs typeface="Calibri"/>
              <a:sym typeface="Calibri"/>
            </a:endParaRPr>
          </a:p>
        </p:txBody>
      </p:sp>
      <p:sp>
        <p:nvSpPr>
          <p:cNvPr id="736" name="Google Shape;736;p56"/>
          <p:cNvSpPr txBox="1"/>
          <p:nvPr/>
        </p:nvSpPr>
        <p:spPr>
          <a:xfrm>
            <a:off x="828915" y="4103680"/>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a:t>
            </a:r>
            <a:endParaRPr b="1" sz="2400">
              <a:solidFill>
                <a:schemeClr val="dk1"/>
              </a:solidFill>
              <a:latin typeface="Calibri"/>
              <a:ea typeface="Calibri"/>
              <a:cs typeface="Calibri"/>
              <a:sym typeface="Calibri"/>
            </a:endParaRPr>
          </a:p>
        </p:txBody>
      </p:sp>
      <p:sp>
        <p:nvSpPr>
          <p:cNvPr id="737" name="Google Shape;737;p56"/>
          <p:cNvSpPr txBox="1"/>
          <p:nvPr/>
        </p:nvSpPr>
        <p:spPr>
          <a:xfrm>
            <a:off x="1205191" y="2252125"/>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38" name="Google Shape;738;p56"/>
          <p:cNvSpPr txBox="1"/>
          <p:nvPr/>
        </p:nvSpPr>
        <p:spPr>
          <a:xfrm>
            <a:off x="1186603" y="4092076"/>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39" name="Google Shape;739;p56"/>
          <p:cNvSpPr txBox="1"/>
          <p:nvPr/>
        </p:nvSpPr>
        <p:spPr>
          <a:xfrm>
            <a:off x="836334" y="1577898"/>
            <a:ext cx="3429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sp>
        <p:nvSpPr>
          <p:cNvPr id="740" name="Google Shape;740;p56"/>
          <p:cNvSpPr/>
          <p:nvPr/>
        </p:nvSpPr>
        <p:spPr>
          <a:xfrm>
            <a:off x="457200" y="5852160"/>
            <a:ext cx="8153400" cy="482183"/>
          </a:xfrm>
          <a:prstGeom prst="rect">
            <a:avLst/>
          </a:prstGeom>
          <a:noFill/>
          <a:ln>
            <a:noFill/>
          </a:ln>
        </p:spPr>
        <p:txBody>
          <a:bodyPr anchorCtr="0" anchor="t" bIns="25400" lIns="63500" spcFirstLastPara="1" rIns="63500" wrap="square" tIns="25400">
            <a:noAutofit/>
          </a:bodyPr>
          <a:lstStyle/>
          <a:p>
            <a:pPr indent="-246062" lvl="1" marL="741363" marR="0" rtl="0" algn="l">
              <a:spcBef>
                <a:spcPts val="0"/>
              </a:spcBef>
              <a:spcAft>
                <a:spcPts val="0"/>
              </a:spcAft>
              <a:buClr>
                <a:srgbClr val="000000"/>
              </a:buClr>
              <a:buSzPts val="2100"/>
              <a:buFont typeface="Arial"/>
              <a:buChar char="•"/>
            </a:pPr>
            <a:r>
              <a:rPr b="0" i="0" lang="en-US" sz="2800" u="none" cap="none" strike="noStrike">
                <a:solidFill>
                  <a:srgbClr val="000000"/>
                </a:solidFill>
                <a:latin typeface="Calibri"/>
                <a:ea typeface="Calibri"/>
                <a:cs typeface="Calibri"/>
                <a:sym typeface="Calibri"/>
              </a:rPr>
              <a:t>8 requests, 6 misses – HR of 25%</a:t>
            </a:r>
            <a:endParaRPr b="0" i="0" sz="2800" u="none" cap="none" strike="noStrike">
              <a:solidFill>
                <a:srgbClr val="000000"/>
              </a:solidFill>
              <a:latin typeface="Calibri"/>
              <a:ea typeface="Calibri"/>
              <a:cs typeface="Calibri"/>
              <a:sym typeface="Calibri"/>
            </a:endParaRPr>
          </a:p>
        </p:txBody>
      </p:sp>
      <p:graphicFrame>
        <p:nvGraphicFramePr>
          <p:cNvPr id="741" name="Google Shape;741;p56"/>
          <p:cNvGraphicFramePr/>
          <p:nvPr/>
        </p:nvGraphicFramePr>
        <p:xfrm>
          <a:off x="9144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bl>
          </a:graphicData>
        </a:graphic>
      </p:graphicFrame>
      <p:graphicFrame>
        <p:nvGraphicFramePr>
          <p:cNvPr id="742" name="Google Shape;742;p56"/>
          <p:cNvGraphicFramePr/>
          <p:nvPr/>
        </p:nvGraphicFramePr>
        <p:xfrm>
          <a:off x="9144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M[4]</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M[5]</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M[6]</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M[7]</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M[8]</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M[9]</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M[11]</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M[23]</a:t>
                      </a:r>
                      <a:endParaRPr sz="1800" u="none" cap="none" strike="noStrike"/>
                    </a:p>
                  </a:txBody>
                  <a:tcPr marT="0" marB="0" marR="0" marL="0">
                    <a:solidFill>
                      <a:schemeClr val="lt1"/>
                    </a:solidFill>
                  </a:tcPr>
                </a:tc>
              </a:tr>
            </a:tbl>
          </a:graphicData>
        </a:graphic>
      </p:graphicFrame>
      <p:graphicFrame>
        <p:nvGraphicFramePr>
          <p:cNvPr id="743" name="Google Shape;743;p56"/>
          <p:cNvGraphicFramePr/>
          <p:nvPr/>
        </p:nvGraphicFramePr>
        <p:xfrm>
          <a:off x="493776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M[23]</a:t>
                      </a:r>
                      <a:endParaRPr/>
                    </a:p>
                  </a:txBody>
                  <a:tcPr marT="0" marB="0" marR="0" marL="0">
                    <a:solidFill>
                      <a:schemeClr val="lt1"/>
                    </a:solidFill>
                  </a:tcPr>
                </a:tc>
              </a:tr>
            </a:tbl>
          </a:graphicData>
        </a:graphic>
      </p:graphicFrame>
      <p:graphicFrame>
        <p:nvGraphicFramePr>
          <p:cNvPr id="744" name="Google Shape;744;p56"/>
          <p:cNvGraphicFramePr/>
          <p:nvPr/>
        </p:nvGraphicFramePr>
        <p:xfrm>
          <a:off x="91440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M[17]</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M[18]</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M[19]</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M[23]</a:t>
                      </a:r>
                      <a:endParaRPr/>
                    </a:p>
                  </a:txBody>
                  <a:tcPr marT="0" marB="0" marR="0" marL="0">
                    <a:solidFill>
                      <a:schemeClr val="lt1"/>
                    </a:solidFill>
                  </a:tcPr>
                </a:tc>
              </a:tr>
            </a:tbl>
          </a:graphicData>
        </a:graphic>
      </p:graphicFrame>
      <p:sp>
        <p:nvSpPr>
          <p:cNvPr id="745" name="Google Shape;745;p56"/>
          <p:cNvSpPr txBox="1"/>
          <p:nvPr/>
        </p:nvSpPr>
        <p:spPr>
          <a:xfrm>
            <a:off x="4850011" y="2252124"/>
            <a:ext cx="49564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16</a:t>
            </a:r>
            <a:endParaRPr b="1" sz="2400">
              <a:solidFill>
                <a:schemeClr val="dk1"/>
              </a:solidFill>
              <a:latin typeface="Calibri"/>
              <a:ea typeface="Calibri"/>
              <a:cs typeface="Calibri"/>
              <a:sym typeface="Calibri"/>
            </a:endParaRPr>
          </a:p>
        </p:txBody>
      </p:sp>
      <p:sp>
        <p:nvSpPr>
          <p:cNvPr id="746" name="Google Shape;746;p56"/>
          <p:cNvSpPr txBox="1"/>
          <p:nvPr/>
        </p:nvSpPr>
        <p:spPr>
          <a:xfrm>
            <a:off x="5212423" y="2252124"/>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747" name="Google Shape;747;p56"/>
          <p:cNvGraphicFramePr/>
          <p:nvPr/>
        </p:nvGraphicFramePr>
        <p:xfrm>
          <a:off x="493776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M[17]</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M[18]</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M[19]</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M[23]</a:t>
                      </a:r>
                      <a:endParaRPr/>
                    </a:p>
                  </a:txBody>
                  <a:tcPr marT="0" marB="0" marR="0" marL="0">
                    <a:solidFill>
                      <a:schemeClr val="lt1"/>
                    </a:solidFill>
                  </a:tcPr>
                </a:tc>
              </a:tr>
            </a:tbl>
          </a:graphicData>
        </a:graphic>
      </p:graphicFrame>
      <p:sp>
        <p:nvSpPr>
          <p:cNvPr id="748" name="Google Shape;748;p56"/>
          <p:cNvSpPr txBox="1"/>
          <p:nvPr/>
        </p:nvSpPr>
        <p:spPr>
          <a:xfrm>
            <a:off x="4850712" y="4099966"/>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749" name="Google Shape;749;p56"/>
          <p:cNvSpPr txBox="1"/>
          <p:nvPr/>
        </p:nvSpPr>
        <p:spPr>
          <a:xfrm>
            <a:off x="5219551" y="4099513"/>
            <a:ext cx="51969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750" name="Google Shape;750;p56"/>
          <p:cNvSpPr/>
          <p:nvPr/>
        </p:nvSpPr>
        <p:spPr>
          <a:xfrm>
            <a:off x="1672683" y="3555009"/>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p56"/>
          <p:cNvSpPr/>
          <p:nvPr/>
        </p:nvSpPr>
        <p:spPr>
          <a:xfrm>
            <a:off x="6972856" y="4813597"/>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52" name="Google Shape;752;p56"/>
          <p:cNvGrpSpPr/>
          <p:nvPr/>
        </p:nvGrpSpPr>
        <p:grpSpPr>
          <a:xfrm>
            <a:off x="5120640" y="2766715"/>
            <a:ext cx="3062124" cy="232517"/>
            <a:chOff x="5120640" y="2766715"/>
            <a:chExt cx="3062124" cy="232517"/>
          </a:xfrm>
        </p:grpSpPr>
        <p:cxnSp>
          <p:nvCxnSpPr>
            <p:cNvPr id="753" name="Google Shape;753;p56"/>
            <p:cNvCxnSpPr/>
            <p:nvPr/>
          </p:nvCxnSpPr>
          <p:spPr>
            <a:xfrm flipH="1" rot="10800000">
              <a:off x="5703053" y="2766715"/>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54" name="Google Shape;754;p56"/>
            <p:cNvCxnSpPr/>
            <p:nvPr/>
          </p:nvCxnSpPr>
          <p:spPr>
            <a:xfrm flipH="1" rot="10800000">
              <a:off x="6356196"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55" name="Google Shape;755;p56"/>
            <p:cNvCxnSpPr/>
            <p:nvPr/>
          </p:nvCxnSpPr>
          <p:spPr>
            <a:xfrm flipH="1" rot="10800000">
              <a:off x="6994044"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56" name="Google Shape;756;p56"/>
            <p:cNvCxnSpPr/>
            <p:nvPr/>
          </p:nvCxnSpPr>
          <p:spPr>
            <a:xfrm flipH="1" rot="10800000">
              <a:off x="7634124"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57" name="Google Shape;757;p56"/>
            <p:cNvCxnSpPr/>
            <p:nvPr/>
          </p:nvCxnSpPr>
          <p:spPr>
            <a:xfrm flipH="1" rot="10800000">
              <a:off x="5120640" y="2770632"/>
              <a:ext cx="548640" cy="228600"/>
            </a:xfrm>
            <a:prstGeom prst="straightConnector1">
              <a:avLst/>
            </a:prstGeom>
            <a:noFill/>
            <a:ln cap="flat" cmpd="sng" w="28575">
              <a:solidFill>
                <a:schemeClr val="accent1"/>
              </a:solidFill>
              <a:prstDash val="solid"/>
              <a:round/>
              <a:headEnd len="sm" w="sm" type="none"/>
              <a:tailEnd len="sm" w="sm" type="none"/>
            </a:ln>
          </p:spPr>
        </p:cxnSp>
      </p:grpSp>
      <p:grpSp>
        <p:nvGrpSpPr>
          <p:cNvPr id="758" name="Google Shape;758;p56"/>
          <p:cNvGrpSpPr/>
          <p:nvPr/>
        </p:nvGrpSpPr>
        <p:grpSpPr>
          <a:xfrm>
            <a:off x="1090603" y="4875695"/>
            <a:ext cx="3062124" cy="232517"/>
            <a:chOff x="5120640" y="2766715"/>
            <a:chExt cx="3062124" cy="232517"/>
          </a:xfrm>
        </p:grpSpPr>
        <p:cxnSp>
          <p:nvCxnSpPr>
            <p:cNvPr id="759" name="Google Shape;759;p56"/>
            <p:cNvCxnSpPr/>
            <p:nvPr/>
          </p:nvCxnSpPr>
          <p:spPr>
            <a:xfrm flipH="1" rot="10800000">
              <a:off x="5703053" y="2766715"/>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60" name="Google Shape;760;p56"/>
            <p:cNvCxnSpPr/>
            <p:nvPr/>
          </p:nvCxnSpPr>
          <p:spPr>
            <a:xfrm flipH="1" rot="10800000">
              <a:off x="6356196"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61" name="Google Shape;761;p56"/>
            <p:cNvCxnSpPr/>
            <p:nvPr/>
          </p:nvCxnSpPr>
          <p:spPr>
            <a:xfrm flipH="1" rot="10800000">
              <a:off x="6994044"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62" name="Google Shape;762;p56"/>
            <p:cNvCxnSpPr/>
            <p:nvPr/>
          </p:nvCxnSpPr>
          <p:spPr>
            <a:xfrm flipH="1" rot="10800000">
              <a:off x="7634124"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763" name="Google Shape;763;p56"/>
            <p:cNvCxnSpPr/>
            <p:nvPr/>
          </p:nvCxnSpPr>
          <p:spPr>
            <a:xfrm flipH="1" rot="10800000">
              <a:off x="5120640" y="2770632"/>
              <a:ext cx="548640" cy="228600"/>
            </a:xfrm>
            <a:prstGeom prst="straightConnector1">
              <a:avLst/>
            </a:prstGeom>
            <a:noFill/>
            <a:ln cap="flat" cmpd="sng" w="28575">
              <a:solidFill>
                <a:schemeClr val="accent1"/>
              </a:solidFill>
              <a:prstDash val="solid"/>
              <a:round/>
              <a:headEnd len="sm" w="sm" type="none"/>
              <a:tailEnd len="sm" w="sm" type="none"/>
            </a:ln>
          </p:spPr>
        </p:cxnSp>
      </p:grpSp>
      <p:sp>
        <p:nvSpPr>
          <p:cNvPr id="764" name="Google Shape;764;p56"/>
          <p:cNvSpPr txBox="1"/>
          <p:nvPr/>
        </p:nvSpPr>
        <p:spPr>
          <a:xfrm>
            <a:off x="3863086" y="1755648"/>
            <a:ext cx="438799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    H    M   </a:t>
            </a:r>
            <a:r>
              <a:rPr lang="en-US" sz="900">
                <a:solidFill>
                  <a:srgbClr val="FF0000"/>
                </a:solidFill>
                <a:latin typeface="Calibri"/>
                <a:ea typeface="Calibri"/>
                <a:cs typeface="Calibri"/>
                <a:sym typeface="Calibri"/>
              </a:rPr>
              <a:t> </a:t>
            </a: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
        <p:nvSpPr>
          <p:cNvPr id="765" name="Google Shape;765;p56"/>
          <p:cNvSpPr txBox="1"/>
          <p:nvPr/>
        </p:nvSpPr>
        <p:spPr>
          <a:xfrm>
            <a:off x="831619" y="2023525"/>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010100</a:t>
            </a:r>
            <a:endParaRPr b="1" sz="2400">
              <a:solidFill>
                <a:schemeClr val="dk1"/>
              </a:solidFill>
              <a:latin typeface="Calibri"/>
              <a:ea typeface="Calibri"/>
              <a:cs typeface="Calibri"/>
              <a:sym typeface="Calibri"/>
            </a:endParaRPr>
          </a:p>
        </p:txBody>
      </p:sp>
      <p:sp>
        <p:nvSpPr>
          <p:cNvPr id="766" name="Google Shape;766;p56"/>
          <p:cNvSpPr txBox="1"/>
          <p:nvPr/>
        </p:nvSpPr>
        <p:spPr>
          <a:xfrm>
            <a:off x="4861544" y="2023525"/>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010000</a:t>
            </a:r>
            <a:endParaRPr b="1" sz="2400">
              <a:solidFill>
                <a:schemeClr val="dk1"/>
              </a:solidFill>
              <a:latin typeface="Calibri"/>
              <a:ea typeface="Calibri"/>
              <a:cs typeface="Calibri"/>
              <a:sym typeface="Calibri"/>
            </a:endParaRPr>
          </a:p>
        </p:txBody>
      </p:sp>
      <p:sp>
        <p:nvSpPr>
          <p:cNvPr id="767" name="Google Shape;767;p56"/>
          <p:cNvSpPr txBox="1"/>
          <p:nvPr/>
        </p:nvSpPr>
        <p:spPr>
          <a:xfrm>
            <a:off x="4861544" y="3803888"/>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000010</a:t>
            </a:r>
            <a:endParaRPr b="1" sz="2400">
              <a:solidFill>
                <a:schemeClr val="dk1"/>
              </a:solidFill>
              <a:latin typeface="Calibri"/>
              <a:ea typeface="Calibri"/>
              <a:cs typeface="Calibri"/>
              <a:sym typeface="Calibri"/>
            </a:endParaRPr>
          </a:p>
        </p:txBody>
      </p:sp>
      <p:sp>
        <p:nvSpPr>
          <p:cNvPr id="768" name="Google Shape;768;p56"/>
          <p:cNvSpPr txBox="1"/>
          <p:nvPr/>
        </p:nvSpPr>
        <p:spPr>
          <a:xfrm>
            <a:off x="831619" y="3803888"/>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000000</a:t>
            </a:r>
            <a:endParaRPr b="1" sz="2400">
              <a:solidFill>
                <a:schemeClr val="dk1"/>
              </a:solidFill>
              <a:latin typeface="Calibri"/>
              <a:ea typeface="Calibri"/>
              <a:cs typeface="Calibri"/>
              <a:sym typeface="Calibri"/>
            </a:endParaRPr>
          </a:p>
        </p:txBody>
      </p:sp>
      <p:sp>
        <p:nvSpPr>
          <p:cNvPr id="769" name="Google Shape;769;p56"/>
          <p:cNvSpPr txBox="1"/>
          <p:nvPr/>
        </p:nvSpPr>
        <p:spPr>
          <a:xfrm>
            <a:off x="5953328" y="1755650"/>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 </a:t>
            </a:r>
            <a:endParaRPr sz="2400">
              <a:solidFill>
                <a:srgbClr val="FF0000"/>
              </a:solidFill>
              <a:latin typeface="Calibri"/>
              <a:ea typeface="Calibri"/>
              <a:cs typeface="Calibri"/>
              <a:sym typeface="Calibri"/>
            </a:endParaRPr>
          </a:p>
        </p:txBody>
      </p:sp>
      <p:sp>
        <p:nvSpPr>
          <p:cNvPr id="770" name="Google Shape;770;p56"/>
          <p:cNvSpPr txBox="1"/>
          <p:nvPr/>
        </p:nvSpPr>
        <p:spPr>
          <a:xfrm>
            <a:off x="6562928" y="1755650"/>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 </a:t>
            </a:r>
            <a:endParaRPr sz="2400">
              <a:solidFill>
                <a:srgbClr val="FF0000"/>
              </a:solidFill>
              <a:latin typeface="Calibri"/>
              <a:ea typeface="Calibri"/>
              <a:cs typeface="Calibri"/>
              <a:sym typeface="Calibri"/>
            </a:endParaRPr>
          </a:p>
        </p:txBody>
      </p:sp>
      <p:sp>
        <p:nvSpPr>
          <p:cNvPr id="771" name="Google Shape;771;p56"/>
          <p:cNvSpPr txBox="1"/>
          <p:nvPr/>
        </p:nvSpPr>
        <p:spPr>
          <a:xfrm>
            <a:off x="7096328" y="1755650"/>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 </a:t>
            </a:r>
            <a:endParaRPr sz="2400">
              <a:solidFill>
                <a:srgbClr val="FF0000"/>
              </a:solidFill>
              <a:latin typeface="Calibri"/>
              <a:ea typeface="Calibri"/>
              <a:cs typeface="Calibri"/>
              <a:sym typeface="Calibri"/>
            </a:endParaRPr>
          </a:p>
        </p:txBody>
      </p:sp>
      <p:sp>
        <p:nvSpPr>
          <p:cNvPr id="772" name="Google Shape;772;p56"/>
          <p:cNvSpPr txBox="1"/>
          <p:nvPr/>
        </p:nvSpPr>
        <p:spPr>
          <a:xfrm>
            <a:off x="7553528" y="1755650"/>
            <a:ext cx="4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H</a:t>
            </a:r>
            <a:r>
              <a:rPr lang="en-US" sz="2400">
                <a:solidFill>
                  <a:srgbClr val="FF0000"/>
                </a:solidFill>
                <a:latin typeface="Calibri"/>
                <a:ea typeface="Calibri"/>
                <a:cs typeface="Calibri"/>
                <a:sym typeface="Calibri"/>
              </a:rPr>
              <a:t> </a:t>
            </a:r>
            <a:endParaRPr sz="24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(3/4)</a:t>
            </a:r>
            <a:endParaRPr b="0" i="0" sz="4400" u="none" cap="none" strike="noStrike">
              <a:solidFill>
                <a:schemeClr val="accent1"/>
              </a:solidFill>
              <a:latin typeface="Calibri"/>
              <a:ea typeface="Calibri"/>
              <a:cs typeface="Calibri"/>
              <a:sym typeface="Calibri"/>
            </a:endParaRPr>
          </a:p>
        </p:txBody>
      </p:sp>
      <p:sp>
        <p:nvSpPr>
          <p:cNvPr id="779" name="Google Shape;779;p57"/>
          <p:cNvSpPr txBox="1"/>
          <p:nvPr>
            <p:ph idx="1" type="body"/>
          </p:nvPr>
        </p:nvSpPr>
        <p:spPr>
          <a:xfrm>
            <a:off x="457200" y="1185325"/>
            <a:ext cx="7848600" cy="8128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80000"/>
              </a:lnSpc>
              <a:spcBef>
                <a:spcPts val="0"/>
              </a:spcBef>
              <a:spcAft>
                <a:spcPts val="0"/>
              </a:spcAft>
              <a:buClr>
                <a:schemeClr val="dk1"/>
              </a:buClr>
              <a:buSzPts val="2720"/>
              <a:buFont typeface="Calibri"/>
              <a:buAutoNum type="arabicParenR" startAt="2"/>
            </a:pPr>
            <a:r>
              <a:rPr b="0" i="0" lang="en-US" sz="2720" u="none" cap="none" strike="noStrike">
                <a:solidFill>
                  <a:schemeClr val="dk1"/>
                </a:solidFill>
                <a:latin typeface="Calibri"/>
                <a:ea typeface="Calibri"/>
                <a:cs typeface="Calibri"/>
                <a:sym typeface="Calibri"/>
              </a:rPr>
              <a:t>Same requests, but reordered</a:t>
            </a:r>
            <a:endParaRPr/>
          </a:p>
          <a:p>
            <a:pPr indent="-285750" lvl="1" marL="742950" marR="0" rtl="0" algn="ctr">
              <a:lnSpc>
                <a:spcPct val="80000"/>
              </a:lnSpc>
              <a:spcBef>
                <a:spcPts val="476"/>
              </a:spcBef>
              <a:spcAft>
                <a:spcPts val="0"/>
              </a:spcAft>
              <a:buClr>
                <a:schemeClr val="dk1"/>
              </a:buClr>
              <a:buFont typeface="Arial"/>
              <a:buNone/>
            </a:pPr>
            <a:r>
              <a:rPr b="0" i="0" lang="en-US" sz="2380" u="none" cap="none" strike="noStrike">
                <a:solidFill>
                  <a:schemeClr val="dk1"/>
                </a:solidFill>
                <a:latin typeface="Calibri"/>
                <a:ea typeface="Calibri"/>
                <a:cs typeface="Calibri"/>
                <a:sym typeface="Calibri"/>
              </a:rPr>
              <a:t>                                       0     2     2     0     16    20     8     4</a:t>
            </a:r>
            <a:endParaRPr/>
          </a:p>
          <a:p>
            <a:pPr indent="-285750" lvl="1" marL="742950" marR="0" rtl="0" algn="ctr">
              <a:lnSpc>
                <a:spcPct val="80000"/>
              </a:lnSpc>
              <a:spcBef>
                <a:spcPts val="476"/>
              </a:spcBef>
              <a:spcAft>
                <a:spcPts val="0"/>
              </a:spcAft>
              <a:buClr>
                <a:schemeClr val="dk1"/>
              </a:buClr>
              <a:buFont typeface="Arial"/>
              <a:buNone/>
            </a:pPr>
            <a:r>
              <a:t/>
            </a:r>
            <a:endParaRPr b="0" i="0" sz="2380" u="none" cap="none" strike="noStrike">
              <a:solidFill>
                <a:schemeClr val="dk1"/>
              </a:solidFill>
              <a:latin typeface="Calibri"/>
              <a:ea typeface="Calibri"/>
              <a:cs typeface="Calibri"/>
              <a:sym typeface="Calibri"/>
            </a:endParaRPr>
          </a:p>
        </p:txBody>
      </p:sp>
      <p:sp>
        <p:nvSpPr>
          <p:cNvPr id="780" name="Google Shape;780;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781" name="Google Shape;781;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782" name="Google Shape;782;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83" name="Google Shape;783;p57"/>
          <p:cNvSpPr txBox="1"/>
          <p:nvPr/>
        </p:nvSpPr>
        <p:spPr>
          <a:xfrm>
            <a:off x="831628" y="2252125"/>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a:t>
            </a:r>
            <a:endParaRPr/>
          </a:p>
        </p:txBody>
      </p:sp>
      <p:sp>
        <p:nvSpPr>
          <p:cNvPr id="784" name="Google Shape;784;p57"/>
          <p:cNvSpPr txBox="1"/>
          <p:nvPr/>
        </p:nvSpPr>
        <p:spPr>
          <a:xfrm>
            <a:off x="828915" y="4103680"/>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785" name="Google Shape;785;p57"/>
          <p:cNvSpPr txBox="1"/>
          <p:nvPr/>
        </p:nvSpPr>
        <p:spPr>
          <a:xfrm>
            <a:off x="1060228" y="2252125"/>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86" name="Google Shape;786;p57"/>
          <p:cNvSpPr txBox="1"/>
          <p:nvPr/>
        </p:nvSpPr>
        <p:spPr>
          <a:xfrm>
            <a:off x="1041640" y="4080925"/>
            <a:ext cx="51969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787" name="Google Shape;787;p57"/>
          <p:cNvSpPr txBox="1"/>
          <p:nvPr/>
        </p:nvSpPr>
        <p:spPr>
          <a:xfrm>
            <a:off x="836334" y="1577898"/>
            <a:ext cx="3429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788" name="Google Shape;788;p57"/>
          <p:cNvGraphicFramePr/>
          <p:nvPr/>
        </p:nvGraphicFramePr>
        <p:xfrm>
          <a:off x="9144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bl>
          </a:graphicData>
        </a:graphic>
      </p:graphicFrame>
      <p:graphicFrame>
        <p:nvGraphicFramePr>
          <p:cNvPr id="789" name="Google Shape;789;p57"/>
          <p:cNvGraphicFramePr/>
          <p:nvPr/>
        </p:nvGraphicFramePr>
        <p:xfrm>
          <a:off x="493776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graphicFrame>
        <p:nvGraphicFramePr>
          <p:cNvPr id="790" name="Google Shape;790;p57"/>
          <p:cNvGraphicFramePr/>
          <p:nvPr/>
        </p:nvGraphicFramePr>
        <p:xfrm>
          <a:off x="91440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sp>
        <p:nvSpPr>
          <p:cNvPr id="791" name="Google Shape;791;p57"/>
          <p:cNvSpPr txBox="1"/>
          <p:nvPr/>
        </p:nvSpPr>
        <p:spPr>
          <a:xfrm>
            <a:off x="4850011" y="2252124"/>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792" name="Google Shape;792;p57"/>
          <p:cNvSpPr txBox="1"/>
          <p:nvPr/>
        </p:nvSpPr>
        <p:spPr>
          <a:xfrm>
            <a:off x="5078611" y="2252124"/>
            <a:ext cx="51969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graphicFrame>
        <p:nvGraphicFramePr>
          <p:cNvPr id="793" name="Google Shape;793;p57"/>
          <p:cNvGraphicFramePr/>
          <p:nvPr/>
        </p:nvGraphicFramePr>
        <p:xfrm>
          <a:off x="493776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sp>
        <p:nvSpPr>
          <p:cNvPr id="794" name="Google Shape;794;p57"/>
          <p:cNvSpPr txBox="1"/>
          <p:nvPr/>
        </p:nvSpPr>
        <p:spPr>
          <a:xfrm>
            <a:off x="4850712" y="4099966"/>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a:t>
            </a:r>
            <a:endParaRPr b="1" sz="2400">
              <a:solidFill>
                <a:schemeClr val="dk1"/>
              </a:solidFill>
              <a:latin typeface="Calibri"/>
              <a:ea typeface="Calibri"/>
              <a:cs typeface="Calibri"/>
              <a:sym typeface="Calibri"/>
            </a:endParaRPr>
          </a:p>
        </p:txBody>
      </p:sp>
      <p:sp>
        <p:nvSpPr>
          <p:cNvPr id="795" name="Google Shape;795;p57"/>
          <p:cNvSpPr txBox="1"/>
          <p:nvPr/>
        </p:nvSpPr>
        <p:spPr>
          <a:xfrm>
            <a:off x="5063437" y="4077211"/>
            <a:ext cx="51969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796" name="Google Shape;796;p57"/>
          <p:cNvSpPr txBox="1"/>
          <p:nvPr/>
        </p:nvSpPr>
        <p:spPr>
          <a:xfrm>
            <a:off x="831619" y="2023525"/>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000000</a:t>
            </a:r>
            <a:endParaRPr b="1" sz="2400">
              <a:solidFill>
                <a:schemeClr val="dk1"/>
              </a:solidFill>
              <a:latin typeface="Calibri"/>
              <a:ea typeface="Calibri"/>
              <a:cs typeface="Calibri"/>
              <a:sym typeface="Calibri"/>
            </a:endParaRPr>
          </a:p>
        </p:txBody>
      </p:sp>
      <p:sp>
        <p:nvSpPr>
          <p:cNvPr id="797" name="Google Shape;797;p57"/>
          <p:cNvSpPr txBox="1"/>
          <p:nvPr/>
        </p:nvSpPr>
        <p:spPr>
          <a:xfrm>
            <a:off x="4861544" y="2023525"/>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000010</a:t>
            </a:r>
            <a:endParaRPr b="1" sz="2400">
              <a:solidFill>
                <a:schemeClr val="dk1"/>
              </a:solidFill>
              <a:latin typeface="Calibri"/>
              <a:ea typeface="Calibri"/>
              <a:cs typeface="Calibri"/>
              <a:sym typeface="Calibri"/>
            </a:endParaRPr>
          </a:p>
        </p:txBody>
      </p:sp>
      <p:sp>
        <p:nvSpPr>
          <p:cNvPr id="798" name="Google Shape;798;p57"/>
          <p:cNvSpPr txBox="1"/>
          <p:nvPr/>
        </p:nvSpPr>
        <p:spPr>
          <a:xfrm>
            <a:off x="4861544" y="3803888"/>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000000</a:t>
            </a:r>
            <a:endParaRPr b="1" sz="2400">
              <a:solidFill>
                <a:schemeClr val="dk1"/>
              </a:solidFill>
              <a:latin typeface="Calibri"/>
              <a:ea typeface="Calibri"/>
              <a:cs typeface="Calibri"/>
              <a:sym typeface="Calibri"/>
            </a:endParaRPr>
          </a:p>
        </p:txBody>
      </p:sp>
      <p:sp>
        <p:nvSpPr>
          <p:cNvPr id="799" name="Google Shape;799;p57"/>
          <p:cNvSpPr txBox="1"/>
          <p:nvPr/>
        </p:nvSpPr>
        <p:spPr>
          <a:xfrm>
            <a:off x="831619" y="3803888"/>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000010</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graphicFrame>
        <p:nvGraphicFramePr>
          <p:cNvPr id="805" name="Google Shape;805;p58"/>
          <p:cNvGraphicFramePr/>
          <p:nvPr/>
        </p:nvGraphicFramePr>
        <p:xfrm>
          <a:off x="495300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M[8]</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M[9]</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M[11]</a:t>
                      </a:r>
                      <a:endParaRPr sz="1800" u="none" cap="none" strike="noStrike"/>
                    </a:p>
                  </a:txBody>
                  <a:tcPr marT="0" marB="0" marR="0" marL="0">
                    <a:solidFill>
                      <a:schemeClr val="lt1"/>
                    </a:solidFill>
                  </a:tcPr>
                </a:tc>
              </a:tr>
            </a:tbl>
          </a:graphicData>
        </a:graphic>
      </p:graphicFrame>
      <p:graphicFrame>
        <p:nvGraphicFramePr>
          <p:cNvPr id="806" name="Google Shape;806;p58"/>
          <p:cNvGraphicFramePr/>
          <p:nvPr/>
        </p:nvGraphicFramePr>
        <p:xfrm>
          <a:off x="89916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graphicFrame>
        <p:nvGraphicFramePr>
          <p:cNvPr id="807" name="Google Shape;807;p58"/>
          <p:cNvGraphicFramePr/>
          <p:nvPr/>
        </p:nvGraphicFramePr>
        <p:xfrm>
          <a:off x="49530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sp>
        <p:nvSpPr>
          <p:cNvPr id="808" name="Google Shape;808;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(3/4)</a:t>
            </a:r>
            <a:endParaRPr b="0" i="0" sz="4400" u="none" cap="none" strike="noStrike">
              <a:solidFill>
                <a:schemeClr val="accent1"/>
              </a:solidFill>
              <a:latin typeface="Calibri"/>
              <a:ea typeface="Calibri"/>
              <a:cs typeface="Calibri"/>
              <a:sym typeface="Calibri"/>
            </a:endParaRPr>
          </a:p>
        </p:txBody>
      </p:sp>
      <p:sp>
        <p:nvSpPr>
          <p:cNvPr id="809" name="Google Shape;809;p58"/>
          <p:cNvSpPr txBox="1"/>
          <p:nvPr>
            <p:ph idx="1" type="body"/>
          </p:nvPr>
        </p:nvSpPr>
        <p:spPr>
          <a:xfrm>
            <a:off x="457200" y="1185325"/>
            <a:ext cx="7848600" cy="8128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80000"/>
              </a:lnSpc>
              <a:spcBef>
                <a:spcPts val="0"/>
              </a:spcBef>
              <a:spcAft>
                <a:spcPts val="0"/>
              </a:spcAft>
              <a:buClr>
                <a:schemeClr val="dk1"/>
              </a:buClr>
              <a:buSzPts val="2720"/>
              <a:buFont typeface="Calibri"/>
              <a:buAutoNum type="arabicParenR" startAt="2"/>
            </a:pPr>
            <a:r>
              <a:rPr b="0" i="0" lang="en-US" sz="2720" u="none" cap="none" strike="noStrike">
                <a:solidFill>
                  <a:schemeClr val="dk1"/>
                </a:solidFill>
                <a:latin typeface="Calibri"/>
                <a:ea typeface="Calibri"/>
                <a:cs typeface="Calibri"/>
                <a:sym typeface="Calibri"/>
              </a:rPr>
              <a:t>Same requests, but reordered</a:t>
            </a:r>
            <a:endParaRPr/>
          </a:p>
          <a:p>
            <a:pPr indent="-285750" lvl="1" marL="742950" marR="0" rtl="0" algn="ctr">
              <a:lnSpc>
                <a:spcPct val="80000"/>
              </a:lnSpc>
              <a:spcBef>
                <a:spcPts val="476"/>
              </a:spcBef>
              <a:spcAft>
                <a:spcPts val="0"/>
              </a:spcAft>
              <a:buClr>
                <a:schemeClr val="dk1"/>
              </a:buClr>
              <a:buFont typeface="Arial"/>
              <a:buNone/>
            </a:pPr>
            <a:r>
              <a:rPr b="0" i="0" lang="en-US" sz="2380" u="none" cap="none" strike="noStrike">
                <a:solidFill>
                  <a:schemeClr val="dk1"/>
                </a:solidFill>
                <a:latin typeface="Calibri"/>
                <a:ea typeface="Calibri"/>
                <a:cs typeface="Calibri"/>
                <a:sym typeface="Calibri"/>
              </a:rPr>
              <a:t>                                       0     2     2     0     16    20     8     4</a:t>
            </a:r>
            <a:endParaRPr b="0" i="0" sz="2380" u="none" cap="none" strike="noStrike">
              <a:solidFill>
                <a:schemeClr val="dk1"/>
              </a:solidFill>
              <a:latin typeface="Calibri"/>
              <a:ea typeface="Calibri"/>
              <a:cs typeface="Calibri"/>
              <a:sym typeface="Calibri"/>
            </a:endParaRPr>
          </a:p>
          <a:p>
            <a:pPr indent="-285750" lvl="1" marL="742950" marR="0" rtl="0" algn="ctr">
              <a:lnSpc>
                <a:spcPct val="80000"/>
              </a:lnSpc>
              <a:spcBef>
                <a:spcPts val="476"/>
              </a:spcBef>
              <a:spcAft>
                <a:spcPts val="0"/>
              </a:spcAft>
              <a:buClr>
                <a:schemeClr val="dk1"/>
              </a:buClr>
              <a:buFont typeface="Arial"/>
              <a:buNone/>
            </a:pPr>
            <a:r>
              <a:t/>
            </a:r>
            <a:endParaRPr b="0" i="0" sz="2380" u="none" cap="none" strike="noStrike">
              <a:solidFill>
                <a:schemeClr val="dk1"/>
              </a:solidFill>
              <a:latin typeface="Calibri"/>
              <a:ea typeface="Calibri"/>
              <a:cs typeface="Calibri"/>
              <a:sym typeface="Calibri"/>
            </a:endParaRPr>
          </a:p>
        </p:txBody>
      </p:sp>
      <p:sp>
        <p:nvSpPr>
          <p:cNvPr id="810" name="Google Shape;810;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811" name="Google Shape;811;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812" name="Google Shape;812;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13" name="Google Shape;813;p58"/>
          <p:cNvSpPr txBox="1"/>
          <p:nvPr/>
        </p:nvSpPr>
        <p:spPr>
          <a:xfrm>
            <a:off x="831628" y="2252125"/>
            <a:ext cx="49564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16</a:t>
            </a:r>
            <a:endParaRPr b="1" sz="2400">
              <a:solidFill>
                <a:schemeClr val="dk1"/>
              </a:solidFill>
              <a:latin typeface="Calibri"/>
              <a:ea typeface="Calibri"/>
              <a:cs typeface="Calibri"/>
              <a:sym typeface="Calibri"/>
            </a:endParaRPr>
          </a:p>
        </p:txBody>
      </p:sp>
      <p:sp>
        <p:nvSpPr>
          <p:cNvPr id="814" name="Google Shape;814;p58"/>
          <p:cNvSpPr txBox="1"/>
          <p:nvPr/>
        </p:nvSpPr>
        <p:spPr>
          <a:xfrm>
            <a:off x="828915" y="4103680"/>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8</a:t>
            </a:r>
            <a:endParaRPr b="1" sz="2400">
              <a:solidFill>
                <a:schemeClr val="dk1"/>
              </a:solidFill>
              <a:latin typeface="Calibri"/>
              <a:ea typeface="Calibri"/>
              <a:cs typeface="Calibri"/>
              <a:sym typeface="Calibri"/>
            </a:endParaRPr>
          </a:p>
        </p:txBody>
      </p:sp>
      <p:sp>
        <p:nvSpPr>
          <p:cNvPr id="815" name="Google Shape;815;p58"/>
          <p:cNvSpPr txBox="1"/>
          <p:nvPr/>
        </p:nvSpPr>
        <p:spPr>
          <a:xfrm>
            <a:off x="1205191" y="2252125"/>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816" name="Google Shape;816;p58"/>
          <p:cNvSpPr txBox="1"/>
          <p:nvPr/>
        </p:nvSpPr>
        <p:spPr>
          <a:xfrm>
            <a:off x="1186603" y="4080925"/>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817" name="Google Shape;817;p58"/>
          <p:cNvSpPr txBox="1"/>
          <p:nvPr/>
        </p:nvSpPr>
        <p:spPr>
          <a:xfrm>
            <a:off x="836334" y="1577898"/>
            <a:ext cx="3429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sp>
        <p:nvSpPr>
          <p:cNvPr id="818" name="Google Shape;818;p58"/>
          <p:cNvSpPr/>
          <p:nvPr/>
        </p:nvSpPr>
        <p:spPr>
          <a:xfrm>
            <a:off x="457200" y="5852160"/>
            <a:ext cx="8153400" cy="482183"/>
          </a:xfrm>
          <a:prstGeom prst="rect">
            <a:avLst/>
          </a:prstGeom>
          <a:noFill/>
          <a:ln>
            <a:noFill/>
          </a:ln>
        </p:spPr>
        <p:txBody>
          <a:bodyPr anchorCtr="0" anchor="t" bIns="25400" lIns="63500" spcFirstLastPara="1" rIns="63500" wrap="square" tIns="25400">
            <a:noAutofit/>
          </a:bodyPr>
          <a:lstStyle/>
          <a:p>
            <a:pPr indent="-246062" lvl="1" marL="741363" marR="0" rtl="0" algn="l">
              <a:spcBef>
                <a:spcPts val="0"/>
              </a:spcBef>
              <a:spcAft>
                <a:spcPts val="0"/>
              </a:spcAft>
              <a:buClr>
                <a:srgbClr val="000000"/>
              </a:buClr>
              <a:buSzPts val="2100"/>
              <a:buFont typeface="Arial"/>
              <a:buChar char="•"/>
            </a:pPr>
            <a:r>
              <a:rPr b="0" i="0" lang="en-US" sz="2800" u="none" cap="none" strike="noStrike">
                <a:solidFill>
                  <a:srgbClr val="000000"/>
                </a:solidFill>
                <a:latin typeface="Calibri"/>
                <a:ea typeface="Calibri"/>
                <a:cs typeface="Calibri"/>
                <a:sym typeface="Calibri"/>
              </a:rPr>
              <a:t>8 requests, 5 misses – ordering matters!</a:t>
            </a:r>
            <a:endParaRPr b="0" i="0" sz="2800" u="none" cap="none" strike="noStrike">
              <a:solidFill>
                <a:srgbClr val="000000"/>
              </a:solidFill>
              <a:latin typeface="Calibri"/>
              <a:ea typeface="Calibri"/>
              <a:cs typeface="Calibri"/>
              <a:sym typeface="Calibri"/>
            </a:endParaRPr>
          </a:p>
        </p:txBody>
      </p:sp>
      <p:graphicFrame>
        <p:nvGraphicFramePr>
          <p:cNvPr id="819" name="Google Shape;819;p58"/>
          <p:cNvGraphicFramePr/>
          <p:nvPr/>
        </p:nvGraphicFramePr>
        <p:xfrm>
          <a:off x="9144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r>
            </a:tbl>
          </a:graphicData>
        </a:graphic>
      </p:graphicFrame>
      <p:graphicFrame>
        <p:nvGraphicFramePr>
          <p:cNvPr id="820" name="Google Shape;820;p58"/>
          <p:cNvGraphicFramePr/>
          <p:nvPr/>
        </p:nvGraphicFramePr>
        <p:xfrm>
          <a:off x="91440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graphicFrame>
        <p:nvGraphicFramePr>
          <p:cNvPr id="821" name="Google Shape;821;p58"/>
          <p:cNvGraphicFramePr/>
          <p:nvPr/>
        </p:nvGraphicFramePr>
        <p:xfrm>
          <a:off x="4937760" y="2743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r>
            </a:tbl>
          </a:graphicData>
        </a:graphic>
      </p:graphicFrame>
      <p:graphicFrame>
        <p:nvGraphicFramePr>
          <p:cNvPr id="822" name="Google Shape;822;p58"/>
          <p:cNvGraphicFramePr/>
          <p:nvPr/>
        </p:nvGraphicFramePr>
        <p:xfrm>
          <a:off x="91440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M[16]</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M[8]</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M[9]</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M[11]</a:t>
                      </a:r>
                      <a:endParaRPr sz="1800" u="none" cap="none" strike="noStrike"/>
                    </a:p>
                  </a:txBody>
                  <a:tcPr marT="0" marB="0" marR="0" marL="0">
                    <a:solidFill>
                      <a:schemeClr val="lt1"/>
                    </a:solidFill>
                  </a:tcPr>
                </a:tc>
              </a:tr>
            </a:tbl>
          </a:graphicData>
        </a:graphic>
      </p:graphicFrame>
      <p:sp>
        <p:nvSpPr>
          <p:cNvPr id="823" name="Google Shape;823;p58"/>
          <p:cNvSpPr txBox="1"/>
          <p:nvPr/>
        </p:nvSpPr>
        <p:spPr>
          <a:xfrm>
            <a:off x="4850011" y="2252124"/>
            <a:ext cx="49564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20</a:t>
            </a:r>
            <a:endParaRPr b="1" sz="2400">
              <a:solidFill>
                <a:schemeClr val="dk1"/>
              </a:solidFill>
              <a:latin typeface="Calibri"/>
              <a:ea typeface="Calibri"/>
              <a:cs typeface="Calibri"/>
              <a:sym typeface="Calibri"/>
            </a:endParaRPr>
          </a:p>
        </p:txBody>
      </p:sp>
      <p:sp>
        <p:nvSpPr>
          <p:cNvPr id="824" name="Google Shape;824;p58"/>
          <p:cNvSpPr txBox="1"/>
          <p:nvPr/>
        </p:nvSpPr>
        <p:spPr>
          <a:xfrm>
            <a:off x="5212423" y="2252124"/>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825" name="Google Shape;825;p58"/>
          <p:cNvGraphicFramePr/>
          <p:nvPr/>
        </p:nvGraphicFramePr>
        <p:xfrm>
          <a:off x="4937760" y="4572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M[23]</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solidFill>
                      <a:schemeClr val="lt1"/>
                    </a:solidFill>
                  </a:tcPr>
                </a:tc>
              </a:tr>
            </a:tbl>
          </a:graphicData>
        </a:graphic>
      </p:graphicFrame>
      <p:sp>
        <p:nvSpPr>
          <p:cNvPr id="826" name="Google Shape;826;p58"/>
          <p:cNvSpPr txBox="1"/>
          <p:nvPr/>
        </p:nvSpPr>
        <p:spPr>
          <a:xfrm>
            <a:off x="4850712" y="4099966"/>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a:t>
            </a:r>
            <a:endParaRPr b="1" sz="2400">
              <a:solidFill>
                <a:schemeClr val="dk1"/>
              </a:solidFill>
              <a:latin typeface="Calibri"/>
              <a:ea typeface="Calibri"/>
              <a:cs typeface="Calibri"/>
              <a:sym typeface="Calibri"/>
            </a:endParaRPr>
          </a:p>
        </p:txBody>
      </p:sp>
      <p:sp>
        <p:nvSpPr>
          <p:cNvPr id="827" name="Google Shape;827;p58"/>
          <p:cNvSpPr txBox="1"/>
          <p:nvPr/>
        </p:nvSpPr>
        <p:spPr>
          <a:xfrm>
            <a:off x="5219551" y="4077211"/>
            <a:ext cx="7409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pSp>
        <p:nvGrpSpPr>
          <p:cNvPr id="828" name="Google Shape;828;p58"/>
          <p:cNvGrpSpPr/>
          <p:nvPr/>
        </p:nvGrpSpPr>
        <p:grpSpPr>
          <a:xfrm>
            <a:off x="5131288" y="4595084"/>
            <a:ext cx="3062124" cy="232517"/>
            <a:chOff x="5120640" y="2766715"/>
            <a:chExt cx="3062124" cy="232517"/>
          </a:xfrm>
        </p:grpSpPr>
        <p:cxnSp>
          <p:nvCxnSpPr>
            <p:cNvPr id="829" name="Google Shape;829;p58"/>
            <p:cNvCxnSpPr/>
            <p:nvPr/>
          </p:nvCxnSpPr>
          <p:spPr>
            <a:xfrm flipH="1" rot="10800000">
              <a:off x="5703053" y="2766715"/>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830" name="Google Shape;830;p58"/>
            <p:cNvCxnSpPr/>
            <p:nvPr/>
          </p:nvCxnSpPr>
          <p:spPr>
            <a:xfrm flipH="1" rot="10800000">
              <a:off x="6356196"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831" name="Google Shape;831;p58"/>
            <p:cNvCxnSpPr/>
            <p:nvPr/>
          </p:nvCxnSpPr>
          <p:spPr>
            <a:xfrm flipH="1" rot="10800000">
              <a:off x="6994044"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832" name="Google Shape;832;p58"/>
            <p:cNvCxnSpPr/>
            <p:nvPr/>
          </p:nvCxnSpPr>
          <p:spPr>
            <a:xfrm flipH="1" rot="10800000">
              <a:off x="7634124" y="2770632"/>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833" name="Google Shape;833;p58"/>
            <p:cNvCxnSpPr/>
            <p:nvPr/>
          </p:nvCxnSpPr>
          <p:spPr>
            <a:xfrm flipH="1" rot="10800000">
              <a:off x="5120640" y="2770632"/>
              <a:ext cx="548640" cy="228600"/>
            </a:xfrm>
            <a:prstGeom prst="straightConnector1">
              <a:avLst/>
            </a:prstGeom>
            <a:noFill/>
            <a:ln cap="flat" cmpd="sng" w="28575">
              <a:solidFill>
                <a:schemeClr val="accent1"/>
              </a:solidFill>
              <a:prstDash val="solid"/>
              <a:round/>
              <a:headEnd len="sm" w="sm" type="none"/>
              <a:tailEnd len="sm" w="sm" type="none"/>
            </a:ln>
          </p:spPr>
        </p:cxnSp>
      </p:grpSp>
      <p:sp>
        <p:nvSpPr>
          <p:cNvPr id="834" name="Google Shape;834;p58"/>
          <p:cNvSpPr txBox="1"/>
          <p:nvPr/>
        </p:nvSpPr>
        <p:spPr>
          <a:xfrm>
            <a:off x="3863086" y="1755648"/>
            <a:ext cx="438799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    H    H     H</a:t>
            </a:r>
            <a:endParaRPr sz="2400">
              <a:solidFill>
                <a:srgbClr val="FF0000"/>
              </a:solidFill>
              <a:latin typeface="Calibri"/>
              <a:ea typeface="Calibri"/>
              <a:cs typeface="Calibri"/>
              <a:sym typeface="Calibri"/>
            </a:endParaRPr>
          </a:p>
        </p:txBody>
      </p:sp>
      <p:sp>
        <p:nvSpPr>
          <p:cNvPr id="835" name="Google Shape;835;p58"/>
          <p:cNvSpPr txBox="1"/>
          <p:nvPr/>
        </p:nvSpPr>
        <p:spPr>
          <a:xfrm>
            <a:off x="831619" y="2023525"/>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010000</a:t>
            </a:r>
            <a:endParaRPr b="1" sz="2400">
              <a:solidFill>
                <a:schemeClr val="dk1"/>
              </a:solidFill>
              <a:latin typeface="Calibri"/>
              <a:ea typeface="Calibri"/>
              <a:cs typeface="Calibri"/>
              <a:sym typeface="Calibri"/>
            </a:endParaRPr>
          </a:p>
        </p:txBody>
      </p:sp>
      <p:sp>
        <p:nvSpPr>
          <p:cNvPr id="836" name="Google Shape;836;p58"/>
          <p:cNvSpPr txBox="1"/>
          <p:nvPr/>
        </p:nvSpPr>
        <p:spPr>
          <a:xfrm>
            <a:off x="4861544" y="2023525"/>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010100</a:t>
            </a:r>
            <a:endParaRPr b="1" sz="2400">
              <a:solidFill>
                <a:schemeClr val="dk1"/>
              </a:solidFill>
              <a:latin typeface="Calibri"/>
              <a:ea typeface="Calibri"/>
              <a:cs typeface="Calibri"/>
              <a:sym typeface="Calibri"/>
            </a:endParaRPr>
          </a:p>
        </p:txBody>
      </p:sp>
      <p:sp>
        <p:nvSpPr>
          <p:cNvPr id="837" name="Google Shape;837;p58"/>
          <p:cNvSpPr txBox="1"/>
          <p:nvPr/>
        </p:nvSpPr>
        <p:spPr>
          <a:xfrm>
            <a:off x="4861544" y="3803888"/>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000100</a:t>
            </a:r>
            <a:endParaRPr b="1" sz="2400">
              <a:solidFill>
                <a:schemeClr val="dk1"/>
              </a:solidFill>
              <a:latin typeface="Calibri"/>
              <a:ea typeface="Calibri"/>
              <a:cs typeface="Calibri"/>
              <a:sym typeface="Calibri"/>
            </a:endParaRPr>
          </a:p>
        </p:txBody>
      </p:sp>
      <p:sp>
        <p:nvSpPr>
          <p:cNvPr id="838" name="Google Shape;838;p58"/>
          <p:cNvSpPr txBox="1"/>
          <p:nvPr/>
        </p:nvSpPr>
        <p:spPr>
          <a:xfrm>
            <a:off x="831619" y="3803888"/>
            <a:ext cx="1514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001000</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8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(4/4)</a:t>
            </a:r>
            <a:endParaRPr b="0" i="0" sz="4400" u="none" cap="none" strike="noStrike">
              <a:solidFill>
                <a:schemeClr val="accent1"/>
              </a:solidFill>
              <a:latin typeface="Calibri"/>
              <a:ea typeface="Calibri"/>
              <a:cs typeface="Calibri"/>
              <a:sym typeface="Calibri"/>
            </a:endParaRPr>
          </a:p>
        </p:txBody>
      </p:sp>
      <p:sp>
        <p:nvSpPr>
          <p:cNvPr id="845" name="Google Shape;845;p59"/>
          <p:cNvSpPr txBox="1"/>
          <p:nvPr>
            <p:ph idx="1" type="body"/>
          </p:nvPr>
        </p:nvSpPr>
        <p:spPr>
          <a:xfrm>
            <a:off x="457200" y="1185325"/>
            <a:ext cx="7848600" cy="8128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80000"/>
              </a:lnSpc>
              <a:spcBef>
                <a:spcPts val="0"/>
              </a:spcBef>
              <a:spcAft>
                <a:spcPts val="0"/>
              </a:spcAft>
              <a:buClr>
                <a:schemeClr val="dk1"/>
              </a:buClr>
              <a:buSzPts val="2720"/>
              <a:buFont typeface="Calibri"/>
              <a:buAutoNum type="arabicParenR" startAt="3"/>
            </a:pPr>
            <a:r>
              <a:rPr b="0" i="0" lang="en-US" sz="2720" u="none" cap="none" strike="noStrike">
                <a:solidFill>
                  <a:schemeClr val="dk1"/>
                </a:solidFill>
                <a:latin typeface="Calibri"/>
                <a:ea typeface="Calibri"/>
                <a:cs typeface="Calibri"/>
                <a:sym typeface="Calibri"/>
              </a:rPr>
              <a:t>Original sequence, but double block size</a:t>
            </a:r>
            <a:endParaRPr/>
          </a:p>
          <a:p>
            <a:pPr indent="-285750" lvl="1" marL="742950" marR="0" rtl="0" algn="ctr">
              <a:lnSpc>
                <a:spcPct val="80000"/>
              </a:lnSpc>
              <a:spcBef>
                <a:spcPts val="476"/>
              </a:spcBef>
              <a:spcAft>
                <a:spcPts val="0"/>
              </a:spcAft>
              <a:buClr>
                <a:schemeClr val="dk1"/>
              </a:buClr>
              <a:buFont typeface="Arial"/>
              <a:buNone/>
            </a:pPr>
            <a:r>
              <a:rPr b="0" i="0" lang="en-US" sz="2380" u="none" cap="none" strike="noStrike">
                <a:solidFill>
                  <a:schemeClr val="dk1"/>
                </a:solidFill>
                <a:latin typeface="Calibri"/>
                <a:ea typeface="Calibri"/>
                <a:cs typeface="Calibri"/>
                <a:sym typeface="Calibri"/>
              </a:rPr>
              <a:t>                                       0     2     4     8     20    16     0     2</a:t>
            </a:r>
            <a:endParaRPr/>
          </a:p>
          <a:p>
            <a:pPr indent="-285750" lvl="1" marL="742950" marR="0" rtl="0" algn="ctr">
              <a:lnSpc>
                <a:spcPct val="80000"/>
              </a:lnSpc>
              <a:spcBef>
                <a:spcPts val="476"/>
              </a:spcBef>
              <a:spcAft>
                <a:spcPts val="0"/>
              </a:spcAft>
              <a:buClr>
                <a:schemeClr val="dk1"/>
              </a:buClr>
              <a:buFont typeface="Arial"/>
              <a:buNone/>
            </a:pPr>
            <a:r>
              <a:t/>
            </a:r>
            <a:endParaRPr b="0" i="0" sz="2380" u="none" cap="none" strike="noStrike">
              <a:solidFill>
                <a:schemeClr val="dk1"/>
              </a:solidFill>
              <a:latin typeface="Calibri"/>
              <a:ea typeface="Calibri"/>
              <a:cs typeface="Calibri"/>
              <a:sym typeface="Calibri"/>
            </a:endParaRPr>
          </a:p>
        </p:txBody>
      </p:sp>
      <p:sp>
        <p:nvSpPr>
          <p:cNvPr id="846" name="Google Shape;846;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847" name="Google Shape;847;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848" name="Google Shape;848;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49" name="Google Shape;849;p59"/>
          <p:cNvSpPr txBox="1"/>
          <p:nvPr/>
        </p:nvSpPr>
        <p:spPr>
          <a:xfrm>
            <a:off x="822960" y="2183409"/>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a:t>
            </a:r>
            <a:endParaRPr/>
          </a:p>
        </p:txBody>
      </p:sp>
      <p:sp>
        <p:nvSpPr>
          <p:cNvPr id="850" name="Google Shape;850;p59"/>
          <p:cNvSpPr txBox="1"/>
          <p:nvPr/>
        </p:nvSpPr>
        <p:spPr>
          <a:xfrm>
            <a:off x="430878" y="2444346"/>
            <a:ext cx="740908"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851" name="Google Shape;851;p59"/>
          <p:cNvSpPr txBox="1"/>
          <p:nvPr/>
        </p:nvSpPr>
        <p:spPr>
          <a:xfrm>
            <a:off x="836334" y="1577898"/>
            <a:ext cx="3429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852" name="Google Shape;852;p59"/>
          <p:cNvGraphicFramePr/>
          <p:nvPr/>
        </p:nvGraphicFramePr>
        <p:xfrm>
          <a:off x="1280160" y="2286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tc>
              </a:tr>
            </a:tbl>
          </a:graphicData>
        </a:graphic>
      </p:graphicFrame>
      <p:graphicFrame>
        <p:nvGraphicFramePr>
          <p:cNvPr id="853" name="Google Shape;853;p59"/>
          <p:cNvGraphicFramePr/>
          <p:nvPr/>
        </p:nvGraphicFramePr>
        <p:xfrm>
          <a:off x="1280160" y="32004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r>
            </a:tbl>
          </a:graphicData>
        </a:graphic>
      </p:graphicFrame>
      <p:graphicFrame>
        <p:nvGraphicFramePr>
          <p:cNvPr id="854" name="Google Shape;854;p59"/>
          <p:cNvGraphicFramePr/>
          <p:nvPr/>
        </p:nvGraphicFramePr>
        <p:xfrm>
          <a:off x="1280160" y="41148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r>
            </a:tbl>
          </a:graphicData>
        </a:graphic>
      </p:graphicFrame>
      <p:graphicFrame>
        <p:nvGraphicFramePr>
          <p:cNvPr id="855" name="Google Shape;855;p59"/>
          <p:cNvGraphicFramePr/>
          <p:nvPr/>
        </p:nvGraphicFramePr>
        <p:xfrm>
          <a:off x="1280160" y="5029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r>
            </a:tbl>
          </a:graphicData>
        </a:graphic>
      </p:graphicFrame>
      <p:sp>
        <p:nvSpPr>
          <p:cNvPr id="856" name="Google Shape;856;p59"/>
          <p:cNvSpPr txBox="1"/>
          <p:nvPr/>
        </p:nvSpPr>
        <p:spPr>
          <a:xfrm>
            <a:off x="822960" y="3097809"/>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857" name="Google Shape;857;p59"/>
          <p:cNvSpPr txBox="1"/>
          <p:nvPr/>
        </p:nvSpPr>
        <p:spPr>
          <a:xfrm>
            <a:off x="822960" y="4019645"/>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a:t>
            </a:r>
            <a:endParaRPr b="1" sz="2400">
              <a:solidFill>
                <a:schemeClr val="dk1"/>
              </a:solidFill>
              <a:latin typeface="Calibri"/>
              <a:ea typeface="Calibri"/>
              <a:cs typeface="Calibri"/>
              <a:sym typeface="Calibri"/>
            </a:endParaRPr>
          </a:p>
        </p:txBody>
      </p:sp>
      <p:sp>
        <p:nvSpPr>
          <p:cNvPr id="858" name="Google Shape;858;p59"/>
          <p:cNvSpPr txBox="1"/>
          <p:nvPr/>
        </p:nvSpPr>
        <p:spPr>
          <a:xfrm>
            <a:off x="643424" y="3382541"/>
            <a:ext cx="519694"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859" name="Google Shape;859;p59"/>
          <p:cNvSpPr txBox="1"/>
          <p:nvPr/>
        </p:nvSpPr>
        <p:spPr>
          <a:xfrm>
            <a:off x="652092" y="4297680"/>
            <a:ext cx="519694"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860" name="Google Shape;860;p59"/>
          <p:cNvSpPr txBox="1"/>
          <p:nvPr/>
        </p:nvSpPr>
        <p:spPr>
          <a:xfrm>
            <a:off x="822960" y="4930330"/>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8</a:t>
            </a:r>
            <a:endParaRPr b="1" sz="2400">
              <a:solidFill>
                <a:schemeClr val="dk1"/>
              </a:solidFill>
              <a:latin typeface="Calibri"/>
              <a:ea typeface="Calibri"/>
              <a:cs typeface="Calibri"/>
              <a:sym typeface="Calibri"/>
            </a:endParaRPr>
          </a:p>
        </p:txBody>
      </p:sp>
      <p:sp>
        <p:nvSpPr>
          <p:cNvPr id="861" name="Google Shape;861;p59"/>
          <p:cNvSpPr txBox="1"/>
          <p:nvPr/>
        </p:nvSpPr>
        <p:spPr>
          <a:xfrm>
            <a:off x="430878" y="5208365"/>
            <a:ext cx="740908"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862" name="Google Shape;862;p59"/>
          <p:cNvGraphicFramePr/>
          <p:nvPr/>
        </p:nvGraphicFramePr>
        <p:xfrm>
          <a:off x="1280160" y="2286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0x??</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0x??</a:t>
                      </a:r>
                      <a:endParaRPr/>
                    </a:p>
                  </a:txBody>
                  <a:tcPr marT="0" marB="0" marR="0" marL="0">
                    <a:solidFill>
                      <a:schemeClr val="lt1"/>
                    </a:solidFill>
                  </a:tcPr>
                </a:tc>
              </a:tr>
            </a:tbl>
          </a:graphicData>
        </a:graphic>
      </p:graphicFrame>
      <p:sp>
        <p:nvSpPr>
          <p:cNvPr id="863" name="Google Shape;863;p59"/>
          <p:cNvSpPr/>
          <p:nvPr/>
        </p:nvSpPr>
        <p:spPr>
          <a:xfrm>
            <a:off x="3304105" y="3152243"/>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Google Shape;864;p59"/>
          <p:cNvSpPr/>
          <p:nvPr/>
        </p:nvSpPr>
        <p:spPr>
          <a:xfrm>
            <a:off x="4597647" y="4074079"/>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865" name="Google Shape;865;p59"/>
          <p:cNvGraphicFramePr/>
          <p:nvPr/>
        </p:nvGraphicFramePr>
        <p:xfrm>
          <a:off x="1280160" y="5029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M[15]</a:t>
                      </a:r>
                      <a:endParaRPr/>
                    </a:p>
                  </a:txBody>
                  <a:tcPr marT="0" marB="0" marR="0" marL="0">
                    <a:solidFill>
                      <a:schemeClr val="lt1"/>
                    </a:solidFill>
                  </a:tcPr>
                </a:tc>
              </a:tr>
            </a:tbl>
          </a:graphicData>
        </a:graphic>
      </p:graphicFrame>
      <p:sp>
        <p:nvSpPr>
          <p:cNvPr id="866" name="Google Shape;866;p59"/>
          <p:cNvSpPr/>
          <p:nvPr/>
        </p:nvSpPr>
        <p:spPr>
          <a:xfrm>
            <a:off x="2029150" y="2237843"/>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59"/>
          <p:cNvSpPr/>
          <p:nvPr/>
        </p:nvSpPr>
        <p:spPr>
          <a:xfrm>
            <a:off x="2029149" y="5273950"/>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59"/>
          <p:cNvSpPr txBox="1"/>
          <p:nvPr/>
        </p:nvSpPr>
        <p:spPr>
          <a:xfrm>
            <a:off x="74675" y="1947225"/>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00000</a:t>
            </a:r>
            <a:r>
              <a:rPr b="1" lang="en-US" sz="2400">
                <a:solidFill>
                  <a:schemeClr val="dk1"/>
                </a:solidFill>
                <a:latin typeface="Calibri"/>
                <a:ea typeface="Calibri"/>
                <a:cs typeface="Calibri"/>
                <a:sym typeface="Calibri"/>
              </a:rPr>
              <a:t>0</a:t>
            </a:r>
            <a:endParaRPr/>
          </a:p>
        </p:txBody>
      </p:sp>
      <p:sp>
        <p:nvSpPr>
          <p:cNvPr id="869" name="Google Shape;869;p59"/>
          <p:cNvSpPr txBox="1"/>
          <p:nvPr/>
        </p:nvSpPr>
        <p:spPr>
          <a:xfrm>
            <a:off x="74675" y="2863782"/>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000010</a:t>
            </a:r>
            <a:endParaRPr b="1" sz="2400">
              <a:solidFill>
                <a:schemeClr val="dk1"/>
              </a:solidFill>
              <a:latin typeface="Calibri"/>
              <a:ea typeface="Calibri"/>
              <a:cs typeface="Calibri"/>
              <a:sym typeface="Calibri"/>
            </a:endParaRPr>
          </a:p>
        </p:txBody>
      </p:sp>
      <p:sp>
        <p:nvSpPr>
          <p:cNvPr id="870" name="Google Shape;870;p59"/>
          <p:cNvSpPr txBox="1"/>
          <p:nvPr/>
        </p:nvSpPr>
        <p:spPr>
          <a:xfrm>
            <a:off x="74675" y="3787793"/>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000100</a:t>
            </a:r>
            <a:endParaRPr b="1" sz="2400">
              <a:solidFill>
                <a:schemeClr val="dk1"/>
              </a:solidFill>
              <a:latin typeface="Calibri"/>
              <a:ea typeface="Calibri"/>
              <a:cs typeface="Calibri"/>
              <a:sym typeface="Calibri"/>
            </a:endParaRPr>
          </a:p>
        </p:txBody>
      </p:sp>
      <p:sp>
        <p:nvSpPr>
          <p:cNvPr id="871" name="Google Shape;871;p59"/>
          <p:cNvSpPr txBox="1"/>
          <p:nvPr/>
        </p:nvSpPr>
        <p:spPr>
          <a:xfrm>
            <a:off x="74675" y="4700626"/>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001000</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FA Cache Examples (4/4)</a:t>
            </a:r>
            <a:endParaRPr b="0" i="0" sz="4400" u="none" cap="none" strike="noStrike">
              <a:solidFill>
                <a:schemeClr val="accent1"/>
              </a:solidFill>
              <a:latin typeface="Calibri"/>
              <a:ea typeface="Calibri"/>
              <a:cs typeface="Calibri"/>
              <a:sym typeface="Calibri"/>
            </a:endParaRPr>
          </a:p>
        </p:txBody>
      </p:sp>
      <p:sp>
        <p:nvSpPr>
          <p:cNvPr id="878" name="Google Shape;878;p60"/>
          <p:cNvSpPr txBox="1"/>
          <p:nvPr>
            <p:ph idx="1" type="body"/>
          </p:nvPr>
        </p:nvSpPr>
        <p:spPr>
          <a:xfrm>
            <a:off x="457200" y="1185325"/>
            <a:ext cx="7848600" cy="8128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80000"/>
              </a:lnSpc>
              <a:spcBef>
                <a:spcPts val="0"/>
              </a:spcBef>
              <a:spcAft>
                <a:spcPts val="0"/>
              </a:spcAft>
              <a:buClr>
                <a:schemeClr val="dk1"/>
              </a:buClr>
              <a:buSzPts val="2720"/>
              <a:buFont typeface="Calibri"/>
              <a:buAutoNum type="arabicParenR" startAt="3"/>
            </a:pPr>
            <a:r>
              <a:rPr b="0" i="0" lang="en-US" sz="2720" u="none" cap="none" strike="noStrike">
                <a:solidFill>
                  <a:schemeClr val="dk1"/>
                </a:solidFill>
                <a:latin typeface="Calibri"/>
                <a:ea typeface="Calibri"/>
                <a:cs typeface="Calibri"/>
                <a:sym typeface="Calibri"/>
              </a:rPr>
              <a:t>Original sequence, but double block size</a:t>
            </a:r>
            <a:endParaRPr/>
          </a:p>
          <a:p>
            <a:pPr indent="-285750" lvl="1" marL="742950" marR="0" rtl="0" algn="ctr">
              <a:lnSpc>
                <a:spcPct val="80000"/>
              </a:lnSpc>
              <a:spcBef>
                <a:spcPts val="476"/>
              </a:spcBef>
              <a:spcAft>
                <a:spcPts val="0"/>
              </a:spcAft>
              <a:buClr>
                <a:schemeClr val="dk1"/>
              </a:buClr>
              <a:buFont typeface="Arial"/>
              <a:buNone/>
            </a:pPr>
            <a:r>
              <a:rPr b="0" i="0" lang="en-US" sz="2380" u="none" cap="none" strike="noStrike">
                <a:solidFill>
                  <a:schemeClr val="dk1"/>
                </a:solidFill>
                <a:latin typeface="Calibri"/>
                <a:ea typeface="Calibri"/>
                <a:cs typeface="Calibri"/>
                <a:sym typeface="Calibri"/>
              </a:rPr>
              <a:t>                                       0     2     4     8     20    16     0     2</a:t>
            </a:r>
            <a:endParaRPr/>
          </a:p>
          <a:p>
            <a:pPr indent="-285750" lvl="1" marL="742950" marR="0" rtl="0" algn="ctr">
              <a:lnSpc>
                <a:spcPct val="80000"/>
              </a:lnSpc>
              <a:spcBef>
                <a:spcPts val="476"/>
              </a:spcBef>
              <a:spcAft>
                <a:spcPts val="0"/>
              </a:spcAft>
              <a:buClr>
                <a:schemeClr val="dk1"/>
              </a:buClr>
              <a:buFont typeface="Arial"/>
              <a:buNone/>
            </a:pPr>
            <a:r>
              <a:t/>
            </a:r>
            <a:endParaRPr b="0" i="0" sz="2380" u="none" cap="none" strike="noStrike">
              <a:solidFill>
                <a:schemeClr val="dk1"/>
              </a:solidFill>
              <a:latin typeface="Calibri"/>
              <a:ea typeface="Calibri"/>
              <a:cs typeface="Calibri"/>
              <a:sym typeface="Calibri"/>
            </a:endParaRPr>
          </a:p>
        </p:txBody>
      </p:sp>
      <p:sp>
        <p:nvSpPr>
          <p:cNvPr id="879" name="Google Shape;879;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880" name="Google Shape;880;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881" name="Google Shape;881;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82" name="Google Shape;882;p60"/>
          <p:cNvSpPr txBox="1"/>
          <p:nvPr/>
        </p:nvSpPr>
        <p:spPr>
          <a:xfrm>
            <a:off x="667469" y="2183409"/>
            <a:ext cx="495649"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400">
                <a:solidFill>
                  <a:schemeClr val="dk1"/>
                </a:solidFill>
                <a:latin typeface="Calibri"/>
                <a:ea typeface="Calibri"/>
                <a:cs typeface="Calibri"/>
                <a:sym typeface="Calibri"/>
              </a:rPr>
              <a:t>20</a:t>
            </a:r>
            <a:endParaRPr b="1" sz="2400">
              <a:solidFill>
                <a:schemeClr val="dk1"/>
              </a:solidFill>
              <a:latin typeface="Calibri"/>
              <a:ea typeface="Calibri"/>
              <a:cs typeface="Calibri"/>
              <a:sym typeface="Calibri"/>
            </a:endParaRPr>
          </a:p>
        </p:txBody>
      </p:sp>
      <p:sp>
        <p:nvSpPr>
          <p:cNvPr id="883" name="Google Shape;883;p60"/>
          <p:cNvSpPr txBox="1"/>
          <p:nvPr/>
        </p:nvSpPr>
        <p:spPr>
          <a:xfrm>
            <a:off x="430878" y="2466648"/>
            <a:ext cx="740908"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sp>
        <p:nvSpPr>
          <p:cNvPr id="884" name="Google Shape;884;p60"/>
          <p:cNvSpPr txBox="1"/>
          <p:nvPr/>
        </p:nvSpPr>
        <p:spPr>
          <a:xfrm>
            <a:off x="836334" y="1577898"/>
            <a:ext cx="3429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885" name="Google Shape;885;p60"/>
          <p:cNvGraphicFramePr/>
          <p:nvPr/>
        </p:nvGraphicFramePr>
        <p:xfrm>
          <a:off x="1280160" y="22860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tc>
                <a:tc>
                  <a:txBody>
                    <a:bodyPr/>
                    <a:lstStyle/>
                    <a:p>
                      <a:pPr indent="0" lvl="0" marL="0" marR="0" rtl="0" algn="ctr">
                        <a:spcBef>
                          <a:spcPts val="0"/>
                        </a:spcBef>
                        <a:spcAft>
                          <a:spcPts val="0"/>
                        </a:spcAft>
                        <a:buNone/>
                      </a:pPr>
                      <a:r>
                        <a:rPr lang="en-US" sz="1800" u="none" cap="none" strike="noStrike"/>
                        <a:t>001</a:t>
                      </a:r>
                      <a:endParaRPr sz="1800" u="none" cap="none" strike="noStrike"/>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M[12]</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M[13]</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M[14]</a:t>
                      </a:r>
                      <a:endParaRPr/>
                    </a:p>
                  </a:txBody>
                  <a:tcPr marT="0" marB="0" marR="0" marL="0"/>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M[15]</a:t>
                      </a:r>
                      <a:endParaRPr/>
                    </a:p>
                  </a:txBody>
                  <a:tcPr marT="0" marB="0" marR="0" marL="0"/>
                </a:tc>
              </a:tr>
            </a:tbl>
          </a:graphicData>
        </a:graphic>
      </p:graphicFrame>
      <p:graphicFrame>
        <p:nvGraphicFramePr>
          <p:cNvPr id="886" name="Google Shape;886;p60"/>
          <p:cNvGraphicFramePr/>
          <p:nvPr/>
        </p:nvGraphicFramePr>
        <p:xfrm>
          <a:off x="1280160" y="41148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M[23]</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M[15]</a:t>
                      </a:r>
                      <a:endParaRPr/>
                    </a:p>
                  </a:txBody>
                  <a:tcPr marT="0" marB="0" marR="0" marL="0">
                    <a:solidFill>
                      <a:schemeClr val="lt1"/>
                    </a:solidFill>
                  </a:tcPr>
                </a:tc>
              </a:tr>
            </a:tbl>
          </a:graphicData>
        </a:graphic>
      </p:graphicFrame>
      <p:graphicFrame>
        <p:nvGraphicFramePr>
          <p:cNvPr id="887" name="Google Shape;887;p60"/>
          <p:cNvGraphicFramePr/>
          <p:nvPr/>
        </p:nvGraphicFramePr>
        <p:xfrm>
          <a:off x="1280160" y="50292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M[23]</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solidFill>
                      <a:schemeClr val="lt1"/>
                    </a:solidFill>
                  </a:tcPr>
                </a:tc>
              </a:tr>
            </a:tbl>
          </a:graphicData>
        </a:graphic>
      </p:graphicFrame>
      <p:sp>
        <p:nvSpPr>
          <p:cNvPr id="888" name="Google Shape;888;p60"/>
          <p:cNvSpPr txBox="1"/>
          <p:nvPr/>
        </p:nvSpPr>
        <p:spPr>
          <a:xfrm>
            <a:off x="667469" y="3097809"/>
            <a:ext cx="495649"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2400">
                <a:solidFill>
                  <a:schemeClr val="dk1"/>
                </a:solidFill>
                <a:latin typeface="Calibri"/>
                <a:ea typeface="Calibri"/>
                <a:cs typeface="Calibri"/>
                <a:sym typeface="Calibri"/>
              </a:rPr>
              <a:t>16</a:t>
            </a:r>
            <a:endParaRPr b="1" sz="2400">
              <a:solidFill>
                <a:schemeClr val="dk1"/>
              </a:solidFill>
              <a:latin typeface="Calibri"/>
              <a:ea typeface="Calibri"/>
              <a:cs typeface="Calibri"/>
              <a:sym typeface="Calibri"/>
            </a:endParaRPr>
          </a:p>
        </p:txBody>
      </p:sp>
      <p:sp>
        <p:nvSpPr>
          <p:cNvPr id="889" name="Google Shape;889;p60"/>
          <p:cNvSpPr txBox="1"/>
          <p:nvPr/>
        </p:nvSpPr>
        <p:spPr>
          <a:xfrm>
            <a:off x="822960" y="4019645"/>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a:t>
            </a:r>
            <a:endParaRPr b="1" sz="2400">
              <a:solidFill>
                <a:schemeClr val="dk1"/>
              </a:solidFill>
              <a:latin typeface="Calibri"/>
              <a:ea typeface="Calibri"/>
              <a:cs typeface="Calibri"/>
              <a:sym typeface="Calibri"/>
            </a:endParaRPr>
          </a:p>
        </p:txBody>
      </p:sp>
      <p:sp>
        <p:nvSpPr>
          <p:cNvPr id="890" name="Google Shape;890;p60"/>
          <p:cNvSpPr txBox="1"/>
          <p:nvPr/>
        </p:nvSpPr>
        <p:spPr>
          <a:xfrm>
            <a:off x="643424" y="3382541"/>
            <a:ext cx="519694"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891" name="Google Shape;891;p60"/>
          <p:cNvSpPr txBox="1"/>
          <p:nvPr/>
        </p:nvSpPr>
        <p:spPr>
          <a:xfrm>
            <a:off x="430878" y="4297680"/>
            <a:ext cx="740908"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892" name="Google Shape;892;p60"/>
          <p:cNvGraphicFramePr/>
          <p:nvPr/>
        </p:nvGraphicFramePr>
        <p:xfrm>
          <a:off x="1280160" y="3200400"/>
          <a:ext cx="3000000" cy="3000000"/>
        </p:xfrm>
        <a:graphic>
          <a:graphicData uri="http://schemas.openxmlformats.org/drawingml/2006/table">
            <a:tbl>
              <a:tblPr bandRow="1">
                <a:noFill/>
                <a:tableStyleId>{D10C4E70-4D96-4276-A85B-C2E93A8FFA28}</a:tableStyleId>
              </a:tblPr>
              <a:tblGrid>
                <a:gridCol w="182875"/>
                <a:gridCol w="548650"/>
                <a:gridCol w="640075"/>
                <a:gridCol w="640075"/>
                <a:gridCol w="640075"/>
                <a:gridCol w="640075"/>
                <a:gridCol w="640075"/>
                <a:gridCol w="640075"/>
                <a:gridCol w="640075"/>
                <a:gridCol w="640075"/>
              </a:tblGrid>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010</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M[16]</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M[23]</a:t>
                      </a:r>
                      <a:endParaRPr/>
                    </a:p>
                  </a:txBody>
                  <a:tcPr marT="0" marB="0" marR="0" marL="0">
                    <a:solidFill>
                      <a:schemeClr val="lt1"/>
                    </a:solidFill>
                  </a:tcPr>
                </a:tc>
              </a:tr>
              <a:tr h="283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solidFill>
                      <a:schemeClr val="lt1"/>
                    </a:solidFill>
                  </a:tcPr>
                </a:tc>
                <a:tc>
                  <a:txBody>
                    <a:bodyPr/>
                    <a:lstStyle/>
                    <a:p>
                      <a:pPr indent="0" lvl="0" marL="0" marR="0" rtl="0" algn="ctr">
                        <a:spcBef>
                          <a:spcPts val="0"/>
                        </a:spcBef>
                        <a:spcAft>
                          <a:spcPts val="0"/>
                        </a:spcAft>
                        <a:buNone/>
                      </a:pPr>
                      <a:r>
                        <a:rPr lang="en-US" sz="1800" u="none" cap="none" strike="noStrike"/>
                        <a:t>001</a:t>
                      </a:r>
                      <a:endParaRPr sz="1800" u="none" cap="none" strike="noStrike"/>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M[8]</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M[9]</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M[10]</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M[11]</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M[12]</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M[13]</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M[14]</a:t>
                      </a:r>
                      <a:endParaRPr/>
                    </a:p>
                  </a:txBody>
                  <a:tcPr marT="0" marB="0" marR="0" marL="0">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M[15]</a:t>
                      </a:r>
                      <a:endParaRPr/>
                    </a:p>
                  </a:txBody>
                  <a:tcPr marT="0" marB="0" marR="0" marL="0">
                    <a:solidFill>
                      <a:schemeClr val="lt1"/>
                    </a:solidFill>
                  </a:tcPr>
                </a:tc>
              </a:tr>
            </a:tbl>
          </a:graphicData>
        </a:graphic>
      </p:graphicFrame>
      <p:sp>
        <p:nvSpPr>
          <p:cNvPr id="893" name="Google Shape;893;p60"/>
          <p:cNvSpPr txBox="1"/>
          <p:nvPr/>
        </p:nvSpPr>
        <p:spPr>
          <a:xfrm>
            <a:off x="822960" y="4930330"/>
            <a:ext cx="3401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894" name="Google Shape;894;p60"/>
          <p:cNvSpPr txBox="1"/>
          <p:nvPr/>
        </p:nvSpPr>
        <p:spPr>
          <a:xfrm>
            <a:off x="652092" y="5208365"/>
            <a:ext cx="519694"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895" name="Google Shape;895;p60"/>
          <p:cNvSpPr/>
          <p:nvPr/>
        </p:nvSpPr>
        <p:spPr>
          <a:xfrm>
            <a:off x="2033001" y="3161912"/>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6" name="Google Shape;896;p60"/>
          <p:cNvSpPr/>
          <p:nvPr/>
        </p:nvSpPr>
        <p:spPr>
          <a:xfrm>
            <a:off x="3312841" y="5273950"/>
            <a:ext cx="591015" cy="352796"/>
          </a:xfrm>
          <a:prstGeom prst="ellipse">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Google Shape;897;p60"/>
          <p:cNvSpPr/>
          <p:nvPr/>
        </p:nvSpPr>
        <p:spPr>
          <a:xfrm>
            <a:off x="457200" y="5852160"/>
            <a:ext cx="8153400" cy="482183"/>
          </a:xfrm>
          <a:prstGeom prst="rect">
            <a:avLst/>
          </a:prstGeom>
          <a:noFill/>
          <a:ln>
            <a:noFill/>
          </a:ln>
        </p:spPr>
        <p:txBody>
          <a:bodyPr anchorCtr="0" anchor="t" bIns="25400" lIns="63500" spcFirstLastPara="1" rIns="63500" wrap="square" tIns="25400">
            <a:noAutofit/>
          </a:bodyPr>
          <a:lstStyle/>
          <a:p>
            <a:pPr indent="-246062" lvl="1" marL="741363" marR="0" rtl="0" algn="l">
              <a:spcBef>
                <a:spcPts val="0"/>
              </a:spcBef>
              <a:spcAft>
                <a:spcPts val="0"/>
              </a:spcAft>
              <a:buClr>
                <a:srgbClr val="000000"/>
              </a:buClr>
              <a:buSzPts val="2100"/>
              <a:buFont typeface="Arial"/>
              <a:buChar char="•"/>
            </a:pPr>
            <a:r>
              <a:rPr b="0" i="0" lang="en-US" sz="2800" u="none" cap="none" strike="noStrike">
                <a:solidFill>
                  <a:srgbClr val="000000"/>
                </a:solidFill>
                <a:latin typeface="Calibri"/>
                <a:ea typeface="Calibri"/>
                <a:cs typeface="Calibri"/>
                <a:sym typeface="Calibri"/>
              </a:rPr>
              <a:t>8 requests, 4 misses – cache parameters matter!</a:t>
            </a:r>
            <a:endParaRPr b="0" i="0" sz="2800" u="none" cap="none" strike="noStrike">
              <a:solidFill>
                <a:srgbClr val="000000"/>
              </a:solidFill>
              <a:latin typeface="Calibri"/>
              <a:ea typeface="Calibri"/>
              <a:cs typeface="Calibri"/>
              <a:sym typeface="Calibri"/>
            </a:endParaRPr>
          </a:p>
        </p:txBody>
      </p:sp>
      <p:grpSp>
        <p:nvGrpSpPr>
          <p:cNvPr id="898" name="Google Shape;898;p60"/>
          <p:cNvGrpSpPr/>
          <p:nvPr/>
        </p:nvGrpSpPr>
        <p:grpSpPr>
          <a:xfrm>
            <a:off x="1471776" y="2309178"/>
            <a:ext cx="5619294" cy="232517"/>
            <a:chOff x="1471776" y="3223533"/>
            <a:chExt cx="5619294" cy="232517"/>
          </a:xfrm>
        </p:grpSpPr>
        <p:cxnSp>
          <p:nvCxnSpPr>
            <p:cNvPr id="899" name="Google Shape;899;p60"/>
            <p:cNvCxnSpPr/>
            <p:nvPr/>
          </p:nvCxnSpPr>
          <p:spPr>
            <a:xfrm flipH="1" rot="10800000">
              <a:off x="2054189" y="3223533"/>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0" name="Google Shape;900;p60"/>
            <p:cNvCxnSpPr/>
            <p:nvPr/>
          </p:nvCxnSpPr>
          <p:spPr>
            <a:xfrm flipH="1" rot="10800000">
              <a:off x="2707332"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1" name="Google Shape;901;p60"/>
            <p:cNvCxnSpPr/>
            <p:nvPr/>
          </p:nvCxnSpPr>
          <p:spPr>
            <a:xfrm flipH="1" rot="10800000">
              <a:off x="3345180"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2" name="Google Shape;902;p60"/>
            <p:cNvCxnSpPr/>
            <p:nvPr/>
          </p:nvCxnSpPr>
          <p:spPr>
            <a:xfrm flipH="1" rot="10800000">
              <a:off x="3985260"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3" name="Google Shape;903;p60"/>
            <p:cNvCxnSpPr/>
            <p:nvPr/>
          </p:nvCxnSpPr>
          <p:spPr>
            <a:xfrm flipH="1" rot="10800000">
              <a:off x="1471776"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4" name="Google Shape;904;p60"/>
            <p:cNvCxnSpPr/>
            <p:nvPr/>
          </p:nvCxnSpPr>
          <p:spPr>
            <a:xfrm flipH="1" rot="10800000">
              <a:off x="4611359" y="3223533"/>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5" name="Google Shape;905;p60"/>
            <p:cNvCxnSpPr/>
            <p:nvPr/>
          </p:nvCxnSpPr>
          <p:spPr>
            <a:xfrm flipH="1" rot="10800000">
              <a:off x="5264502"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6" name="Google Shape;906;p60"/>
            <p:cNvCxnSpPr/>
            <p:nvPr/>
          </p:nvCxnSpPr>
          <p:spPr>
            <a:xfrm flipH="1" rot="10800000">
              <a:off x="5902350"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07" name="Google Shape;907;p60"/>
            <p:cNvCxnSpPr/>
            <p:nvPr/>
          </p:nvCxnSpPr>
          <p:spPr>
            <a:xfrm flipH="1" rot="10800000">
              <a:off x="6542430" y="3227450"/>
              <a:ext cx="548640" cy="228600"/>
            </a:xfrm>
            <a:prstGeom prst="straightConnector1">
              <a:avLst/>
            </a:prstGeom>
            <a:noFill/>
            <a:ln cap="flat" cmpd="sng" w="28575">
              <a:solidFill>
                <a:schemeClr val="accent1"/>
              </a:solidFill>
              <a:prstDash val="solid"/>
              <a:round/>
              <a:headEnd len="sm" w="sm" type="none"/>
              <a:tailEnd len="sm" w="sm" type="none"/>
            </a:ln>
          </p:spPr>
        </p:cxnSp>
      </p:grpSp>
      <p:grpSp>
        <p:nvGrpSpPr>
          <p:cNvPr id="908" name="Google Shape;908;p60"/>
          <p:cNvGrpSpPr/>
          <p:nvPr/>
        </p:nvGrpSpPr>
        <p:grpSpPr>
          <a:xfrm>
            <a:off x="1471776" y="4412253"/>
            <a:ext cx="5619294" cy="232517"/>
            <a:chOff x="1471776" y="3223533"/>
            <a:chExt cx="5619294" cy="232517"/>
          </a:xfrm>
        </p:grpSpPr>
        <p:cxnSp>
          <p:nvCxnSpPr>
            <p:cNvPr id="909" name="Google Shape;909;p60"/>
            <p:cNvCxnSpPr/>
            <p:nvPr/>
          </p:nvCxnSpPr>
          <p:spPr>
            <a:xfrm flipH="1" rot="10800000">
              <a:off x="2054189" y="3223533"/>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0" name="Google Shape;910;p60"/>
            <p:cNvCxnSpPr/>
            <p:nvPr/>
          </p:nvCxnSpPr>
          <p:spPr>
            <a:xfrm flipH="1" rot="10800000">
              <a:off x="2707332"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1" name="Google Shape;911;p60"/>
            <p:cNvCxnSpPr/>
            <p:nvPr/>
          </p:nvCxnSpPr>
          <p:spPr>
            <a:xfrm flipH="1" rot="10800000">
              <a:off x="3345180"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2" name="Google Shape;912;p60"/>
            <p:cNvCxnSpPr/>
            <p:nvPr/>
          </p:nvCxnSpPr>
          <p:spPr>
            <a:xfrm flipH="1" rot="10800000">
              <a:off x="3985260"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3" name="Google Shape;913;p60"/>
            <p:cNvCxnSpPr/>
            <p:nvPr/>
          </p:nvCxnSpPr>
          <p:spPr>
            <a:xfrm flipH="1" rot="10800000">
              <a:off x="1471776"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4" name="Google Shape;914;p60"/>
            <p:cNvCxnSpPr/>
            <p:nvPr/>
          </p:nvCxnSpPr>
          <p:spPr>
            <a:xfrm flipH="1" rot="10800000">
              <a:off x="4611359" y="3223533"/>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5" name="Google Shape;915;p60"/>
            <p:cNvCxnSpPr/>
            <p:nvPr/>
          </p:nvCxnSpPr>
          <p:spPr>
            <a:xfrm flipH="1" rot="10800000">
              <a:off x="5264502"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6" name="Google Shape;916;p60"/>
            <p:cNvCxnSpPr/>
            <p:nvPr/>
          </p:nvCxnSpPr>
          <p:spPr>
            <a:xfrm flipH="1" rot="10800000">
              <a:off x="5902350" y="3227450"/>
              <a:ext cx="548640" cy="228600"/>
            </a:xfrm>
            <a:prstGeom prst="straightConnector1">
              <a:avLst/>
            </a:prstGeom>
            <a:noFill/>
            <a:ln cap="flat" cmpd="sng" w="28575">
              <a:solidFill>
                <a:schemeClr val="accent1"/>
              </a:solidFill>
              <a:prstDash val="solid"/>
              <a:round/>
              <a:headEnd len="sm" w="sm" type="none"/>
              <a:tailEnd len="sm" w="sm" type="none"/>
            </a:ln>
          </p:spPr>
        </p:cxnSp>
        <p:cxnSp>
          <p:nvCxnSpPr>
            <p:cNvPr id="917" name="Google Shape;917;p60"/>
            <p:cNvCxnSpPr/>
            <p:nvPr/>
          </p:nvCxnSpPr>
          <p:spPr>
            <a:xfrm flipH="1" rot="10800000">
              <a:off x="6542430" y="3227450"/>
              <a:ext cx="548640" cy="228600"/>
            </a:xfrm>
            <a:prstGeom prst="straightConnector1">
              <a:avLst/>
            </a:prstGeom>
            <a:noFill/>
            <a:ln cap="flat" cmpd="sng" w="28575">
              <a:solidFill>
                <a:schemeClr val="accent1"/>
              </a:solidFill>
              <a:prstDash val="solid"/>
              <a:round/>
              <a:headEnd len="sm" w="sm" type="none"/>
              <a:tailEnd len="sm" w="sm" type="none"/>
            </a:ln>
          </p:spPr>
        </p:cxnSp>
      </p:grpSp>
      <p:sp>
        <p:nvSpPr>
          <p:cNvPr id="918" name="Google Shape;918;p60"/>
          <p:cNvSpPr txBox="1"/>
          <p:nvPr/>
        </p:nvSpPr>
        <p:spPr>
          <a:xfrm>
            <a:off x="3863086" y="1755648"/>
            <a:ext cx="438799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M    H    H    </a:t>
            </a:r>
            <a:r>
              <a:rPr lang="en-US" sz="900">
                <a:solidFill>
                  <a:srgbClr val="FF0000"/>
                </a:solidFill>
                <a:latin typeface="Calibri"/>
                <a:ea typeface="Calibri"/>
                <a:cs typeface="Calibri"/>
                <a:sym typeface="Calibri"/>
              </a:rPr>
              <a:t> </a:t>
            </a: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
        <p:nvSpPr>
          <p:cNvPr id="919" name="Google Shape;919;p60"/>
          <p:cNvSpPr txBox="1"/>
          <p:nvPr/>
        </p:nvSpPr>
        <p:spPr>
          <a:xfrm>
            <a:off x="74675" y="1947225"/>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010100</a:t>
            </a:r>
            <a:endParaRPr/>
          </a:p>
        </p:txBody>
      </p:sp>
      <p:sp>
        <p:nvSpPr>
          <p:cNvPr id="920" name="Google Shape;920;p60"/>
          <p:cNvSpPr txBox="1"/>
          <p:nvPr/>
        </p:nvSpPr>
        <p:spPr>
          <a:xfrm>
            <a:off x="74675" y="2863782"/>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010000</a:t>
            </a:r>
            <a:endParaRPr b="1" sz="2400">
              <a:solidFill>
                <a:schemeClr val="dk1"/>
              </a:solidFill>
              <a:latin typeface="Calibri"/>
              <a:ea typeface="Calibri"/>
              <a:cs typeface="Calibri"/>
              <a:sym typeface="Calibri"/>
            </a:endParaRPr>
          </a:p>
        </p:txBody>
      </p:sp>
      <p:sp>
        <p:nvSpPr>
          <p:cNvPr id="921" name="Google Shape;921;p60"/>
          <p:cNvSpPr txBox="1"/>
          <p:nvPr/>
        </p:nvSpPr>
        <p:spPr>
          <a:xfrm>
            <a:off x="74675" y="3787793"/>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000000</a:t>
            </a:r>
            <a:endParaRPr b="1" sz="2400">
              <a:solidFill>
                <a:schemeClr val="dk1"/>
              </a:solidFill>
              <a:latin typeface="Calibri"/>
              <a:ea typeface="Calibri"/>
              <a:cs typeface="Calibri"/>
              <a:sym typeface="Calibri"/>
            </a:endParaRPr>
          </a:p>
        </p:txBody>
      </p:sp>
      <p:sp>
        <p:nvSpPr>
          <p:cNvPr id="922" name="Google Shape;922;p60"/>
          <p:cNvSpPr txBox="1"/>
          <p:nvPr/>
        </p:nvSpPr>
        <p:spPr>
          <a:xfrm>
            <a:off x="74675" y="4700626"/>
            <a:ext cx="1205400" cy="4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000010</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p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930" name="Google Shape;930;p61"/>
          <p:cNvSpPr txBox="1"/>
          <p:nvPr/>
        </p:nvSpPr>
        <p:spPr>
          <a:xfrm>
            <a:off x="685800" y="482599"/>
            <a:ext cx="73152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Starting with the same cold cache as the first 3 examples, which of the sequences below will result in the final state of the cache shown here:</a:t>
            </a:r>
            <a:endParaRPr/>
          </a:p>
        </p:txBody>
      </p:sp>
      <p:grpSp>
        <p:nvGrpSpPr>
          <p:cNvPr id="931" name="Google Shape;931;p61"/>
          <p:cNvGrpSpPr/>
          <p:nvPr/>
        </p:nvGrpSpPr>
        <p:grpSpPr>
          <a:xfrm>
            <a:off x="914373" y="4389101"/>
            <a:ext cx="6316039" cy="1895356"/>
            <a:chOff x="7955252" y="3385002"/>
            <a:chExt cx="6316039" cy="1895356"/>
          </a:xfrm>
        </p:grpSpPr>
        <p:grpSp>
          <p:nvGrpSpPr>
            <p:cNvPr id="932" name="Google Shape;932;p61"/>
            <p:cNvGrpSpPr/>
            <p:nvPr/>
          </p:nvGrpSpPr>
          <p:grpSpPr>
            <a:xfrm>
              <a:off x="7955252" y="3385002"/>
              <a:ext cx="6315684" cy="523187"/>
              <a:chOff x="869214" y="1539288"/>
              <a:chExt cx="6315684" cy="392400"/>
            </a:xfrm>
          </p:grpSpPr>
          <p:sp>
            <p:nvSpPr>
              <p:cNvPr id="933" name="Google Shape;933;p61"/>
              <p:cNvSpPr txBox="1"/>
              <p:nvPr/>
            </p:nvSpPr>
            <p:spPr>
              <a:xfrm>
                <a:off x="1515798" y="1539288"/>
                <a:ext cx="5669100" cy="3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6"/>
                    </a:solidFill>
                    <a:latin typeface="Calibri"/>
                    <a:ea typeface="Calibri"/>
                    <a:cs typeface="Calibri"/>
                    <a:sym typeface="Calibri"/>
                  </a:rPr>
                  <a:t>0       2     12       4     16      8       0       6</a:t>
                </a:r>
                <a:endParaRPr b="1" sz="2800">
                  <a:solidFill>
                    <a:schemeClr val="accent6"/>
                  </a:solidFill>
                  <a:latin typeface="Noto Sans Symbols"/>
                  <a:ea typeface="Noto Sans Symbols"/>
                  <a:cs typeface="Noto Sans Symbols"/>
                  <a:sym typeface="Noto Sans Symbols"/>
                </a:endParaRPr>
              </a:p>
            </p:txBody>
          </p:sp>
          <p:sp>
            <p:nvSpPr>
              <p:cNvPr id="934" name="Google Shape;934;p61"/>
              <p:cNvSpPr/>
              <p:nvPr/>
            </p:nvSpPr>
            <p:spPr>
              <a:xfrm>
                <a:off x="869214" y="1562149"/>
                <a:ext cx="563100" cy="3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a:t>
                </a:r>
                <a:endParaRPr/>
              </a:p>
            </p:txBody>
          </p:sp>
        </p:grpSp>
        <p:grpSp>
          <p:nvGrpSpPr>
            <p:cNvPr id="935" name="Google Shape;935;p61"/>
            <p:cNvGrpSpPr/>
            <p:nvPr/>
          </p:nvGrpSpPr>
          <p:grpSpPr>
            <a:xfrm>
              <a:off x="7955279" y="3842221"/>
              <a:ext cx="6316012" cy="523200"/>
              <a:chOff x="868997" y="3058949"/>
              <a:chExt cx="6316012" cy="523200"/>
            </a:xfrm>
          </p:grpSpPr>
          <p:sp>
            <p:nvSpPr>
              <p:cNvPr id="936" name="Google Shape;936;p61"/>
              <p:cNvSpPr txBox="1"/>
              <p:nvPr/>
            </p:nvSpPr>
            <p:spPr>
              <a:xfrm>
                <a:off x="1515609" y="3058949"/>
                <a:ext cx="56694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408000"/>
                    </a:solidFill>
                    <a:latin typeface="Calibri"/>
                    <a:ea typeface="Calibri"/>
                    <a:cs typeface="Calibri"/>
                    <a:sym typeface="Calibri"/>
                  </a:rPr>
                  <a:t>0       8       4     16       0    12       6       2</a:t>
                </a:r>
                <a:endParaRPr b="1" sz="2800">
                  <a:solidFill>
                    <a:srgbClr val="408000"/>
                  </a:solidFill>
                  <a:latin typeface="Noto Sans Symbols"/>
                  <a:ea typeface="Noto Sans Symbols"/>
                  <a:cs typeface="Noto Sans Symbols"/>
                  <a:sym typeface="Noto Sans Symbols"/>
                </a:endParaRPr>
              </a:p>
            </p:txBody>
          </p:sp>
          <p:sp>
            <p:nvSpPr>
              <p:cNvPr id="937" name="Google Shape;937;p61"/>
              <p:cNvSpPr/>
              <p:nvPr/>
            </p:nvSpPr>
            <p:spPr>
              <a:xfrm>
                <a:off x="868997" y="3081809"/>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a:t>
                </a:r>
                <a:endParaRPr/>
              </a:p>
            </p:txBody>
          </p:sp>
        </p:grpSp>
        <p:grpSp>
          <p:nvGrpSpPr>
            <p:cNvPr id="938" name="Google Shape;938;p61"/>
            <p:cNvGrpSpPr/>
            <p:nvPr/>
          </p:nvGrpSpPr>
          <p:grpSpPr>
            <a:xfrm>
              <a:off x="7955279" y="4299421"/>
              <a:ext cx="6316012" cy="523200"/>
              <a:chOff x="868997" y="4064789"/>
              <a:chExt cx="6316012" cy="523200"/>
            </a:xfrm>
          </p:grpSpPr>
          <p:sp>
            <p:nvSpPr>
              <p:cNvPr id="939" name="Google Shape;939;p61"/>
              <p:cNvSpPr txBox="1"/>
              <p:nvPr/>
            </p:nvSpPr>
            <p:spPr>
              <a:xfrm>
                <a:off x="1515609" y="4064789"/>
                <a:ext cx="56694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66A0"/>
                    </a:solidFill>
                    <a:latin typeface="Calibri"/>
                    <a:ea typeface="Calibri"/>
                    <a:cs typeface="Calibri"/>
                    <a:sym typeface="Calibri"/>
                  </a:rPr>
                  <a:t>6     12       4       8       2    16       0       0</a:t>
                </a:r>
                <a:endParaRPr b="1" sz="2800">
                  <a:solidFill>
                    <a:srgbClr val="FF66A0"/>
                  </a:solidFill>
                  <a:latin typeface="Noto Sans Symbols"/>
                  <a:ea typeface="Noto Sans Symbols"/>
                  <a:cs typeface="Noto Sans Symbols"/>
                  <a:sym typeface="Noto Sans Symbols"/>
                </a:endParaRPr>
              </a:p>
            </p:txBody>
          </p:sp>
          <p:sp>
            <p:nvSpPr>
              <p:cNvPr id="940" name="Google Shape;940;p61"/>
              <p:cNvSpPr/>
              <p:nvPr/>
            </p:nvSpPr>
            <p:spPr>
              <a:xfrm>
                <a:off x="868997" y="4102889"/>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a:t>
                </a:r>
                <a:endParaRPr/>
              </a:p>
            </p:txBody>
          </p:sp>
        </p:grpSp>
        <p:grpSp>
          <p:nvGrpSpPr>
            <p:cNvPr id="941" name="Google Shape;941;p61"/>
            <p:cNvGrpSpPr/>
            <p:nvPr/>
          </p:nvGrpSpPr>
          <p:grpSpPr>
            <a:xfrm>
              <a:off x="7955280" y="4757158"/>
              <a:ext cx="6316009" cy="523200"/>
              <a:chOff x="856298" y="5068888"/>
              <a:chExt cx="6316009" cy="523200"/>
            </a:xfrm>
          </p:grpSpPr>
          <p:sp>
            <p:nvSpPr>
              <p:cNvPr id="942" name="Google Shape;942;p61"/>
              <p:cNvSpPr txBox="1"/>
              <p:nvPr/>
            </p:nvSpPr>
            <p:spPr>
              <a:xfrm>
                <a:off x="1502907" y="5068888"/>
                <a:ext cx="56694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E860"/>
                    </a:solidFill>
                    <a:latin typeface="Calibri"/>
                    <a:ea typeface="Calibri"/>
                    <a:cs typeface="Calibri"/>
                    <a:sym typeface="Calibri"/>
                  </a:rPr>
                  <a:t>2       8       0       4       6    16     12       0</a:t>
                </a:r>
                <a:endParaRPr b="1" sz="2800">
                  <a:solidFill>
                    <a:srgbClr val="FFE860"/>
                  </a:solidFill>
                  <a:latin typeface="Noto Sans Symbols"/>
                  <a:ea typeface="Noto Sans Symbols"/>
                  <a:cs typeface="Noto Sans Symbols"/>
                  <a:sym typeface="Noto Sans Symbols"/>
                </a:endParaRPr>
              </a:p>
            </p:txBody>
          </p:sp>
          <p:sp>
            <p:nvSpPr>
              <p:cNvPr id="943" name="Google Shape;943;p61"/>
              <p:cNvSpPr/>
              <p:nvPr/>
            </p:nvSpPr>
            <p:spPr>
              <a:xfrm>
                <a:off x="856298" y="5106451"/>
                <a:ext cx="5709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a:t>
                </a:r>
                <a:endParaRPr/>
              </a:p>
            </p:txBody>
          </p:sp>
        </p:grpSp>
      </p:grpSp>
      <p:graphicFrame>
        <p:nvGraphicFramePr>
          <p:cNvPr id="944" name="Google Shape;944;p61"/>
          <p:cNvGraphicFramePr/>
          <p:nvPr/>
        </p:nvGraphicFramePr>
        <p:xfrm>
          <a:off x="2377440" y="2651760"/>
          <a:ext cx="3000000" cy="3000000"/>
        </p:xfrm>
        <a:graphic>
          <a:graphicData uri="http://schemas.openxmlformats.org/drawingml/2006/table">
            <a:tbl>
              <a:tblPr bandRow="1">
                <a:noFill/>
                <a:tableStyleId>{D10C4E70-4D96-4276-A85B-C2E93A8FFA28}</a:tableStyleId>
              </a:tblPr>
              <a:tblGrid>
                <a:gridCol w="274325"/>
                <a:gridCol w="640075"/>
                <a:gridCol w="731525"/>
                <a:gridCol w="731525"/>
                <a:gridCol w="731525"/>
                <a:gridCol w="731525"/>
              </a:tblGrid>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0011</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M[12]</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M[13]</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M[14]</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M[15]</a:t>
                      </a:r>
                      <a:endParaRPr/>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M[16]</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nchor="ctr">
                    <a:solidFill>
                      <a:schemeClr val="lt1"/>
                    </a:solidFill>
                  </a:tcPr>
                </a:tc>
              </a:tr>
            </a:tbl>
          </a:graphicData>
        </a:graphic>
      </p:graphicFrame>
      <p:graphicFrame>
        <p:nvGraphicFramePr>
          <p:cNvPr id="945" name="Google Shape;945;p61"/>
          <p:cNvGraphicFramePr/>
          <p:nvPr/>
        </p:nvGraphicFramePr>
        <p:xfrm>
          <a:off x="6400800" y="3111135"/>
          <a:ext cx="3000000" cy="3000000"/>
        </p:xfrm>
        <a:graphic>
          <a:graphicData uri="http://schemas.openxmlformats.org/drawingml/2006/table">
            <a:tbl>
              <a:tblPr bandRow="1" firstRow="1">
                <a:noFill/>
                <a:tableStyleId>{D10C4E70-4D96-4276-A85B-C2E93A8FFA28}</a:tableStyleId>
              </a:tblPr>
              <a:tblGrid>
                <a:gridCol w="640075"/>
              </a:tblGrid>
              <a:tr h="274325">
                <a:tc>
                  <a:txBody>
                    <a:bodyPr/>
                    <a:lstStyle/>
                    <a:p>
                      <a:pPr indent="0" lvl="0" marL="0" marR="0" rtl="0" algn="ctr">
                        <a:spcBef>
                          <a:spcPts val="0"/>
                        </a:spcBef>
                        <a:spcAft>
                          <a:spcPts val="0"/>
                        </a:spcAft>
                        <a:buNone/>
                      </a:pPr>
                      <a:r>
                        <a:rPr b="1" lang="en-US" sz="1800" u="none" cap="none" strike="noStrike"/>
                        <a:t>LRU</a:t>
                      </a:r>
                      <a:endParaRPr b="1" sz="1800" u="none" cap="none" strike="noStrike"/>
                    </a:p>
                  </a:txBody>
                  <a:tcPr marT="0" marB="0" marR="0" marL="0" anchor="ctr">
                    <a:solidFill>
                      <a:schemeClr val="lt1"/>
                    </a:solidFill>
                  </a:tcPr>
                </a:tc>
              </a:tr>
              <a:tr h="274325">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0" marB="0" marR="0" marL="0" anchor="ctr">
                    <a:solidFill>
                      <a:schemeClr val="lt1"/>
                    </a:solidFill>
                  </a:tcPr>
                </a:tc>
              </a:tr>
            </a:tbl>
          </a:graphicData>
        </a:graphic>
      </p:graphicFrame>
      <p:graphicFrame>
        <p:nvGraphicFramePr>
          <p:cNvPr id="946" name="Google Shape;946;p61"/>
          <p:cNvGraphicFramePr/>
          <p:nvPr/>
        </p:nvGraphicFramePr>
        <p:xfrm>
          <a:off x="2011680" y="2651760"/>
          <a:ext cx="3000000" cy="3000000"/>
        </p:xfrm>
        <a:graphic>
          <a:graphicData uri="http://schemas.openxmlformats.org/drawingml/2006/table">
            <a:tbl>
              <a:tblPr bandRow="1" firstRow="1">
                <a:noFill/>
                <a:tableStyleId>{A201E2F7-AB3B-4181-98F1-295765D07985}</a:tableStyleId>
              </a:tblPr>
              <a:tblGrid>
                <a:gridCol w="274325"/>
              </a:tblGrid>
              <a:tr h="274325">
                <a:tc>
                  <a:txBody>
                    <a:bodyPr/>
                    <a:lstStyle/>
                    <a:p>
                      <a:pPr indent="0" lvl="0" marL="0" marR="0" rtl="0" algn="ctr">
                        <a:spcBef>
                          <a:spcPts val="0"/>
                        </a:spcBef>
                        <a:spcAft>
                          <a:spcPts val="0"/>
                        </a:spcAft>
                        <a:buNone/>
                      </a:pPr>
                      <a:r>
                        <a:rPr b="1" lang="en-US" sz="1800" u="none" cap="none" strike="noStrike"/>
                        <a:t>0</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1</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2</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3</a:t>
                      </a:r>
                      <a:endParaRPr b="1" sz="1800" u="none" cap="none" strike="noStrike"/>
                    </a:p>
                  </a:txBody>
                  <a:tcPr marT="45725" marB="45725" marR="91450" marL="9145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Google Shape;953;p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954" name="Google Shape;954;p62"/>
          <p:cNvSpPr txBox="1"/>
          <p:nvPr/>
        </p:nvSpPr>
        <p:spPr>
          <a:xfrm>
            <a:off x="685800" y="482599"/>
            <a:ext cx="73152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Starting with the same cold cache as the first 3 examples, which of the sequences below will result in the final state of the cache shown here:</a:t>
            </a:r>
            <a:endParaRPr/>
          </a:p>
        </p:txBody>
      </p:sp>
      <p:grpSp>
        <p:nvGrpSpPr>
          <p:cNvPr id="955" name="Google Shape;955;p62"/>
          <p:cNvGrpSpPr/>
          <p:nvPr/>
        </p:nvGrpSpPr>
        <p:grpSpPr>
          <a:xfrm>
            <a:off x="914373" y="4389101"/>
            <a:ext cx="6316039" cy="1895356"/>
            <a:chOff x="7955252" y="3385002"/>
            <a:chExt cx="6316039" cy="1895356"/>
          </a:xfrm>
        </p:grpSpPr>
        <p:grpSp>
          <p:nvGrpSpPr>
            <p:cNvPr id="956" name="Google Shape;956;p62"/>
            <p:cNvGrpSpPr/>
            <p:nvPr/>
          </p:nvGrpSpPr>
          <p:grpSpPr>
            <a:xfrm>
              <a:off x="7955252" y="3385002"/>
              <a:ext cx="6315684" cy="523187"/>
              <a:chOff x="869214" y="1539288"/>
              <a:chExt cx="6315684" cy="392400"/>
            </a:xfrm>
          </p:grpSpPr>
          <p:sp>
            <p:nvSpPr>
              <p:cNvPr id="957" name="Google Shape;957;p62"/>
              <p:cNvSpPr txBox="1"/>
              <p:nvPr/>
            </p:nvSpPr>
            <p:spPr>
              <a:xfrm>
                <a:off x="1515798" y="1539288"/>
                <a:ext cx="5669100" cy="3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6"/>
                    </a:solidFill>
                    <a:latin typeface="Calibri"/>
                    <a:ea typeface="Calibri"/>
                    <a:cs typeface="Calibri"/>
                    <a:sym typeface="Calibri"/>
                  </a:rPr>
                  <a:t>0       2     12       4     16      8       0       6</a:t>
                </a:r>
                <a:endParaRPr b="1" sz="2800">
                  <a:solidFill>
                    <a:schemeClr val="accent6"/>
                  </a:solidFill>
                  <a:latin typeface="Noto Sans Symbols"/>
                  <a:ea typeface="Noto Sans Symbols"/>
                  <a:cs typeface="Noto Sans Symbols"/>
                  <a:sym typeface="Noto Sans Symbols"/>
                </a:endParaRPr>
              </a:p>
            </p:txBody>
          </p:sp>
          <p:sp>
            <p:nvSpPr>
              <p:cNvPr id="958" name="Google Shape;958;p62"/>
              <p:cNvSpPr/>
              <p:nvPr/>
            </p:nvSpPr>
            <p:spPr>
              <a:xfrm>
                <a:off x="869214" y="1562149"/>
                <a:ext cx="563100" cy="3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a:t>
                </a:r>
                <a:endParaRPr/>
              </a:p>
            </p:txBody>
          </p:sp>
        </p:grpSp>
        <p:grpSp>
          <p:nvGrpSpPr>
            <p:cNvPr id="959" name="Google Shape;959;p62"/>
            <p:cNvGrpSpPr/>
            <p:nvPr/>
          </p:nvGrpSpPr>
          <p:grpSpPr>
            <a:xfrm>
              <a:off x="7955279" y="3842221"/>
              <a:ext cx="6316012" cy="523200"/>
              <a:chOff x="868997" y="3058949"/>
              <a:chExt cx="6316012" cy="523200"/>
            </a:xfrm>
          </p:grpSpPr>
          <p:sp>
            <p:nvSpPr>
              <p:cNvPr id="960" name="Google Shape;960;p62"/>
              <p:cNvSpPr txBox="1"/>
              <p:nvPr/>
            </p:nvSpPr>
            <p:spPr>
              <a:xfrm>
                <a:off x="1515609" y="3058949"/>
                <a:ext cx="56694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408000"/>
                    </a:solidFill>
                    <a:latin typeface="Calibri"/>
                    <a:ea typeface="Calibri"/>
                    <a:cs typeface="Calibri"/>
                    <a:sym typeface="Calibri"/>
                  </a:rPr>
                  <a:t>0       8       4     16       0    12       6       2</a:t>
                </a:r>
                <a:endParaRPr b="1" sz="2800">
                  <a:solidFill>
                    <a:srgbClr val="408000"/>
                  </a:solidFill>
                  <a:latin typeface="Noto Sans Symbols"/>
                  <a:ea typeface="Noto Sans Symbols"/>
                  <a:cs typeface="Noto Sans Symbols"/>
                  <a:sym typeface="Noto Sans Symbols"/>
                </a:endParaRPr>
              </a:p>
            </p:txBody>
          </p:sp>
          <p:sp>
            <p:nvSpPr>
              <p:cNvPr id="961" name="Google Shape;961;p62"/>
              <p:cNvSpPr/>
              <p:nvPr/>
            </p:nvSpPr>
            <p:spPr>
              <a:xfrm>
                <a:off x="868997" y="3081809"/>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a:t>
                </a:r>
                <a:endParaRPr/>
              </a:p>
            </p:txBody>
          </p:sp>
        </p:grpSp>
        <p:grpSp>
          <p:nvGrpSpPr>
            <p:cNvPr id="962" name="Google Shape;962;p62"/>
            <p:cNvGrpSpPr/>
            <p:nvPr/>
          </p:nvGrpSpPr>
          <p:grpSpPr>
            <a:xfrm>
              <a:off x="7955279" y="4299421"/>
              <a:ext cx="6316012" cy="523200"/>
              <a:chOff x="868997" y="4064789"/>
              <a:chExt cx="6316012" cy="523200"/>
            </a:xfrm>
          </p:grpSpPr>
          <p:sp>
            <p:nvSpPr>
              <p:cNvPr id="963" name="Google Shape;963;p62"/>
              <p:cNvSpPr txBox="1"/>
              <p:nvPr/>
            </p:nvSpPr>
            <p:spPr>
              <a:xfrm>
                <a:off x="1515609" y="4064789"/>
                <a:ext cx="56694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66A0"/>
                    </a:solidFill>
                    <a:latin typeface="Calibri"/>
                    <a:ea typeface="Calibri"/>
                    <a:cs typeface="Calibri"/>
                    <a:sym typeface="Calibri"/>
                  </a:rPr>
                  <a:t>6     12       4       8       2    16       0       0</a:t>
                </a:r>
                <a:endParaRPr b="1" sz="2800">
                  <a:solidFill>
                    <a:srgbClr val="FF66A0"/>
                  </a:solidFill>
                  <a:latin typeface="Noto Sans Symbols"/>
                  <a:ea typeface="Noto Sans Symbols"/>
                  <a:cs typeface="Noto Sans Symbols"/>
                  <a:sym typeface="Noto Sans Symbols"/>
                </a:endParaRPr>
              </a:p>
            </p:txBody>
          </p:sp>
          <p:sp>
            <p:nvSpPr>
              <p:cNvPr id="964" name="Google Shape;964;p62"/>
              <p:cNvSpPr/>
              <p:nvPr/>
            </p:nvSpPr>
            <p:spPr>
              <a:xfrm>
                <a:off x="868997" y="4102889"/>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a:t>
                </a:r>
                <a:endParaRPr/>
              </a:p>
            </p:txBody>
          </p:sp>
        </p:grpSp>
        <p:grpSp>
          <p:nvGrpSpPr>
            <p:cNvPr id="965" name="Google Shape;965;p62"/>
            <p:cNvGrpSpPr/>
            <p:nvPr/>
          </p:nvGrpSpPr>
          <p:grpSpPr>
            <a:xfrm>
              <a:off x="7955280" y="4757158"/>
              <a:ext cx="6316009" cy="523200"/>
              <a:chOff x="856298" y="5068888"/>
              <a:chExt cx="6316009" cy="523200"/>
            </a:xfrm>
          </p:grpSpPr>
          <p:sp>
            <p:nvSpPr>
              <p:cNvPr id="966" name="Google Shape;966;p62"/>
              <p:cNvSpPr txBox="1"/>
              <p:nvPr/>
            </p:nvSpPr>
            <p:spPr>
              <a:xfrm>
                <a:off x="1502907" y="5068888"/>
                <a:ext cx="56694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E860"/>
                    </a:solidFill>
                    <a:latin typeface="Calibri"/>
                    <a:ea typeface="Calibri"/>
                    <a:cs typeface="Calibri"/>
                    <a:sym typeface="Calibri"/>
                  </a:rPr>
                  <a:t>2       8       0       4       6    16     12       0</a:t>
                </a:r>
                <a:endParaRPr b="1" sz="2800">
                  <a:solidFill>
                    <a:srgbClr val="FFE860"/>
                  </a:solidFill>
                  <a:latin typeface="Noto Sans Symbols"/>
                  <a:ea typeface="Noto Sans Symbols"/>
                  <a:cs typeface="Noto Sans Symbols"/>
                  <a:sym typeface="Noto Sans Symbols"/>
                </a:endParaRPr>
              </a:p>
            </p:txBody>
          </p:sp>
          <p:sp>
            <p:nvSpPr>
              <p:cNvPr id="967" name="Google Shape;967;p62"/>
              <p:cNvSpPr/>
              <p:nvPr/>
            </p:nvSpPr>
            <p:spPr>
              <a:xfrm>
                <a:off x="856298" y="5106451"/>
                <a:ext cx="5709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a:t>
                </a:r>
                <a:endParaRPr/>
              </a:p>
            </p:txBody>
          </p:sp>
        </p:grpSp>
      </p:grpSp>
      <p:graphicFrame>
        <p:nvGraphicFramePr>
          <p:cNvPr id="968" name="Google Shape;968;p62"/>
          <p:cNvGraphicFramePr/>
          <p:nvPr/>
        </p:nvGraphicFramePr>
        <p:xfrm>
          <a:off x="2377440" y="2651760"/>
          <a:ext cx="3000000" cy="3000000"/>
        </p:xfrm>
        <a:graphic>
          <a:graphicData uri="http://schemas.openxmlformats.org/drawingml/2006/table">
            <a:tbl>
              <a:tblPr bandRow="1">
                <a:noFill/>
                <a:tableStyleId>{D10C4E70-4D96-4276-A85B-C2E93A8FFA28}</a:tableStyleId>
              </a:tblPr>
              <a:tblGrid>
                <a:gridCol w="274325"/>
                <a:gridCol w="640075"/>
                <a:gridCol w="731525"/>
                <a:gridCol w="731525"/>
                <a:gridCol w="731525"/>
                <a:gridCol w="731525"/>
              </a:tblGrid>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0011</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M[12]</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M[13]</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M[14]</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M[15]</a:t>
                      </a:r>
                      <a:endParaRPr/>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M[16]</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nchor="ctr">
                    <a:solidFill>
                      <a:schemeClr val="lt1"/>
                    </a:solidFill>
                  </a:tcPr>
                </a:tc>
              </a:tr>
            </a:tbl>
          </a:graphicData>
        </a:graphic>
      </p:graphicFrame>
      <p:graphicFrame>
        <p:nvGraphicFramePr>
          <p:cNvPr id="969" name="Google Shape;969;p62"/>
          <p:cNvGraphicFramePr/>
          <p:nvPr/>
        </p:nvGraphicFramePr>
        <p:xfrm>
          <a:off x="6400800" y="3111135"/>
          <a:ext cx="3000000" cy="3000000"/>
        </p:xfrm>
        <a:graphic>
          <a:graphicData uri="http://schemas.openxmlformats.org/drawingml/2006/table">
            <a:tbl>
              <a:tblPr bandRow="1" firstRow="1">
                <a:noFill/>
                <a:tableStyleId>{D10C4E70-4D96-4276-A85B-C2E93A8FFA28}</a:tableStyleId>
              </a:tblPr>
              <a:tblGrid>
                <a:gridCol w="640075"/>
              </a:tblGrid>
              <a:tr h="274325">
                <a:tc>
                  <a:txBody>
                    <a:bodyPr/>
                    <a:lstStyle/>
                    <a:p>
                      <a:pPr indent="0" lvl="0" marL="0" marR="0" rtl="0" algn="ctr">
                        <a:spcBef>
                          <a:spcPts val="0"/>
                        </a:spcBef>
                        <a:spcAft>
                          <a:spcPts val="0"/>
                        </a:spcAft>
                        <a:buNone/>
                      </a:pPr>
                      <a:r>
                        <a:rPr b="1" lang="en-US" sz="1800" u="none" cap="none" strike="noStrike"/>
                        <a:t>LRU</a:t>
                      </a:r>
                      <a:endParaRPr b="1" sz="1800" u="none" cap="none" strike="noStrike"/>
                    </a:p>
                  </a:txBody>
                  <a:tcPr marT="0" marB="0" marR="0" marL="0" anchor="ctr">
                    <a:solidFill>
                      <a:schemeClr val="lt1"/>
                    </a:solidFill>
                  </a:tcPr>
                </a:tc>
              </a:tr>
              <a:tr h="274325">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0" marB="0" marR="0" marL="0" anchor="ctr">
                    <a:solidFill>
                      <a:schemeClr val="lt1"/>
                    </a:solidFill>
                  </a:tcPr>
                </a:tc>
              </a:tr>
            </a:tbl>
          </a:graphicData>
        </a:graphic>
      </p:graphicFrame>
      <p:graphicFrame>
        <p:nvGraphicFramePr>
          <p:cNvPr id="970" name="Google Shape;970;p62"/>
          <p:cNvGraphicFramePr/>
          <p:nvPr/>
        </p:nvGraphicFramePr>
        <p:xfrm>
          <a:off x="2011680" y="2651760"/>
          <a:ext cx="3000000" cy="3000000"/>
        </p:xfrm>
        <a:graphic>
          <a:graphicData uri="http://schemas.openxmlformats.org/drawingml/2006/table">
            <a:tbl>
              <a:tblPr bandRow="1" firstRow="1">
                <a:noFill/>
                <a:tableStyleId>{A201E2F7-AB3B-4181-98F1-295765D07985}</a:tableStyleId>
              </a:tblPr>
              <a:tblGrid>
                <a:gridCol w="274325"/>
              </a:tblGrid>
              <a:tr h="274325">
                <a:tc>
                  <a:txBody>
                    <a:bodyPr/>
                    <a:lstStyle/>
                    <a:p>
                      <a:pPr indent="0" lvl="0" marL="0" marR="0" rtl="0" algn="ctr">
                        <a:spcBef>
                          <a:spcPts val="0"/>
                        </a:spcBef>
                        <a:spcAft>
                          <a:spcPts val="0"/>
                        </a:spcAft>
                        <a:buNone/>
                      </a:pPr>
                      <a:r>
                        <a:rPr b="1" lang="en-US" sz="1800" u="none" cap="none" strike="noStrike"/>
                        <a:t>0</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1</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2</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3</a:t>
                      </a:r>
                      <a:endParaRPr b="1" sz="1800" u="none" cap="none" strike="noStrike"/>
                    </a:p>
                  </a:txBody>
                  <a:tcPr marT="45725" marB="45725" marR="91450" marL="91450"/>
                </a:tc>
              </a:tr>
            </a:tbl>
          </a:graphicData>
        </a:graphic>
      </p:graphicFrame>
      <p:sp>
        <p:nvSpPr>
          <p:cNvPr id="971" name="Google Shape;971;p62"/>
          <p:cNvSpPr/>
          <p:nvPr/>
        </p:nvSpPr>
        <p:spPr>
          <a:xfrm>
            <a:off x="6648825" y="4318000"/>
            <a:ext cx="581700" cy="1966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2" name="Google Shape;972;p62"/>
          <p:cNvCxnSpPr/>
          <p:nvPr/>
        </p:nvCxnSpPr>
        <p:spPr>
          <a:xfrm rot="10800000">
            <a:off x="7380800" y="4661650"/>
            <a:ext cx="418500" cy="0"/>
          </a:xfrm>
          <a:prstGeom prst="straightConnector1">
            <a:avLst/>
          </a:prstGeom>
          <a:noFill/>
          <a:ln cap="flat" cmpd="sng" w="28575">
            <a:solidFill>
              <a:srgbClr val="FF0000"/>
            </a:solidFill>
            <a:prstDash val="solid"/>
            <a:round/>
            <a:headEnd len="med" w="med" type="none"/>
            <a:tailEnd len="med" w="med" type="triangle"/>
          </a:ln>
        </p:spPr>
      </p:cxnSp>
      <p:cxnSp>
        <p:nvCxnSpPr>
          <p:cNvPr id="973" name="Google Shape;973;p62"/>
          <p:cNvCxnSpPr>
            <a:endCxn id="958" idx="1"/>
          </p:cNvCxnSpPr>
          <p:nvPr/>
        </p:nvCxnSpPr>
        <p:spPr>
          <a:xfrm rot="10800000">
            <a:off x="914373" y="4650376"/>
            <a:ext cx="7094100" cy="56100"/>
          </a:xfrm>
          <a:prstGeom prst="straightConnector1">
            <a:avLst/>
          </a:prstGeom>
          <a:noFill/>
          <a:ln cap="flat" cmpd="sng" w="28575">
            <a:solidFill>
              <a:srgbClr val="FF0000"/>
            </a:solidFill>
            <a:prstDash val="solid"/>
            <a:round/>
            <a:headEnd len="med" w="med" type="none"/>
            <a:tailEnd len="med" w="med" type="none"/>
          </a:ln>
        </p:spPr>
      </p:cxnSp>
      <p:sp>
        <p:nvSpPr>
          <p:cNvPr id="974" name="Google Shape;974;p62"/>
          <p:cNvSpPr/>
          <p:nvPr/>
        </p:nvSpPr>
        <p:spPr>
          <a:xfrm>
            <a:off x="5842000" y="4945525"/>
            <a:ext cx="581700" cy="1269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5" name="Google Shape;975;p62"/>
          <p:cNvCxnSpPr/>
          <p:nvPr/>
        </p:nvCxnSpPr>
        <p:spPr>
          <a:xfrm rot="10800000">
            <a:off x="6302250" y="5124825"/>
            <a:ext cx="1509000" cy="0"/>
          </a:xfrm>
          <a:prstGeom prst="straightConnector1">
            <a:avLst/>
          </a:prstGeom>
          <a:noFill/>
          <a:ln cap="flat" cmpd="sng" w="28575">
            <a:solidFill>
              <a:srgbClr val="FF0000"/>
            </a:solidFill>
            <a:prstDash val="solid"/>
            <a:round/>
            <a:headEnd len="med" w="med" type="none"/>
            <a:tailEnd len="med" w="med" type="triangle"/>
          </a:ln>
        </p:spPr>
      </p:cxnSp>
      <p:cxnSp>
        <p:nvCxnSpPr>
          <p:cNvPr id="976" name="Google Shape;976;p62"/>
          <p:cNvCxnSpPr/>
          <p:nvPr/>
        </p:nvCxnSpPr>
        <p:spPr>
          <a:xfrm rot="10800000">
            <a:off x="914373" y="5107576"/>
            <a:ext cx="7094100" cy="56100"/>
          </a:xfrm>
          <a:prstGeom prst="straightConnector1">
            <a:avLst/>
          </a:prstGeom>
          <a:noFill/>
          <a:ln cap="flat" cmpd="sng" w="28575">
            <a:solidFill>
              <a:srgbClr val="FF0000"/>
            </a:solidFill>
            <a:prstDash val="solid"/>
            <a:round/>
            <a:headEnd len="med" w="med" type="none"/>
            <a:tailEnd len="med" w="med" type="none"/>
          </a:ln>
        </p:spPr>
      </p:cxnSp>
      <p:sp>
        <p:nvSpPr>
          <p:cNvPr id="977" name="Google Shape;977;p62"/>
          <p:cNvSpPr/>
          <p:nvPr/>
        </p:nvSpPr>
        <p:spPr>
          <a:xfrm>
            <a:off x="5003800" y="5378825"/>
            <a:ext cx="581700" cy="90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2"/>
          <p:cNvSpPr/>
          <p:nvPr/>
        </p:nvSpPr>
        <p:spPr>
          <a:xfrm>
            <a:off x="4394200" y="5378825"/>
            <a:ext cx="581700" cy="90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 result for checkmark" id="979" name="Google Shape;979;p62" title="https://openclipart.org/tags/checkmark"/>
          <p:cNvPicPr preferRelativeResize="0"/>
          <p:nvPr/>
        </p:nvPicPr>
        <p:blipFill>
          <a:blip r:embed="rId3">
            <a:alphaModFix/>
          </a:blip>
          <a:stretch>
            <a:fillRect/>
          </a:stretch>
        </p:blipFill>
        <p:spPr>
          <a:xfrm>
            <a:off x="7289800" y="5819897"/>
            <a:ext cx="640075" cy="514353"/>
          </a:xfrm>
          <a:prstGeom prst="rect">
            <a:avLst/>
          </a:prstGeom>
          <a:noFill/>
          <a:ln>
            <a:noFill/>
          </a:ln>
        </p:spPr>
      </p:pic>
      <p:sp>
        <p:nvSpPr>
          <p:cNvPr id="980" name="Google Shape;980;p62"/>
          <p:cNvSpPr/>
          <p:nvPr/>
        </p:nvSpPr>
        <p:spPr>
          <a:xfrm>
            <a:off x="3708400" y="5302625"/>
            <a:ext cx="581700" cy="51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1" name="Google Shape;981;p62"/>
          <p:cNvCxnSpPr/>
          <p:nvPr/>
        </p:nvCxnSpPr>
        <p:spPr>
          <a:xfrm rot="10800000">
            <a:off x="914373" y="5564776"/>
            <a:ext cx="7094100" cy="561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989" name="Google Shape;989;p63"/>
          <p:cNvSpPr txBox="1"/>
          <p:nvPr/>
        </p:nvSpPr>
        <p:spPr>
          <a:xfrm>
            <a:off x="685800" y="482599"/>
            <a:ext cx="73152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Starting with the same cold cache as the first 3 examples, which of the sequences below will result in the final state of the cache shown here:</a:t>
            </a:r>
            <a:endParaRPr/>
          </a:p>
        </p:txBody>
      </p:sp>
      <p:grpSp>
        <p:nvGrpSpPr>
          <p:cNvPr id="990" name="Google Shape;990;p63"/>
          <p:cNvGrpSpPr/>
          <p:nvPr/>
        </p:nvGrpSpPr>
        <p:grpSpPr>
          <a:xfrm>
            <a:off x="914399" y="4389116"/>
            <a:ext cx="6315892" cy="1895361"/>
            <a:chOff x="7955279" y="3385017"/>
            <a:chExt cx="6315892" cy="1895361"/>
          </a:xfrm>
        </p:grpSpPr>
        <p:grpSp>
          <p:nvGrpSpPr>
            <p:cNvPr id="991" name="Google Shape;991;p63"/>
            <p:cNvGrpSpPr/>
            <p:nvPr/>
          </p:nvGrpSpPr>
          <p:grpSpPr>
            <a:xfrm>
              <a:off x="7955280" y="3385017"/>
              <a:ext cx="6315885" cy="523220"/>
              <a:chOff x="869214" y="1539288"/>
              <a:chExt cx="6315683" cy="392422"/>
            </a:xfrm>
          </p:grpSpPr>
          <p:sp>
            <p:nvSpPr>
              <p:cNvPr id="992" name="Google Shape;992;p63"/>
              <p:cNvSpPr txBox="1"/>
              <p:nvPr/>
            </p:nvSpPr>
            <p:spPr>
              <a:xfrm>
                <a:off x="1515798" y="1539288"/>
                <a:ext cx="5669099" cy="3924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6"/>
                    </a:solidFill>
                    <a:latin typeface="Calibri"/>
                    <a:ea typeface="Calibri"/>
                    <a:cs typeface="Calibri"/>
                    <a:sym typeface="Calibri"/>
                  </a:rPr>
                  <a:t>0       2     12       4     16      8       0       6</a:t>
                </a:r>
                <a:endParaRPr b="1" sz="2800">
                  <a:solidFill>
                    <a:schemeClr val="accent6"/>
                  </a:solidFill>
                  <a:latin typeface="Noto Sans Symbols"/>
                  <a:ea typeface="Noto Sans Symbols"/>
                  <a:cs typeface="Noto Sans Symbols"/>
                  <a:sym typeface="Noto Sans Symbols"/>
                </a:endParaRPr>
              </a:p>
            </p:txBody>
          </p:sp>
          <p:sp>
            <p:nvSpPr>
              <p:cNvPr id="993" name="Google Shape;993;p63"/>
              <p:cNvSpPr/>
              <p:nvPr/>
            </p:nvSpPr>
            <p:spPr>
              <a:xfrm>
                <a:off x="869214" y="1562149"/>
                <a:ext cx="562957" cy="3462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a:t>
                </a:r>
                <a:endParaRPr/>
              </a:p>
            </p:txBody>
          </p:sp>
        </p:grpSp>
        <p:grpSp>
          <p:nvGrpSpPr>
            <p:cNvPr id="994" name="Google Shape;994;p63"/>
            <p:cNvGrpSpPr/>
            <p:nvPr/>
          </p:nvGrpSpPr>
          <p:grpSpPr>
            <a:xfrm>
              <a:off x="7955279" y="3842221"/>
              <a:ext cx="6315892" cy="523220"/>
              <a:chOff x="868997" y="3058949"/>
              <a:chExt cx="6315892" cy="523220"/>
            </a:xfrm>
          </p:grpSpPr>
          <p:sp>
            <p:nvSpPr>
              <p:cNvPr id="995" name="Google Shape;995;p63"/>
              <p:cNvSpPr txBox="1"/>
              <p:nvPr/>
            </p:nvSpPr>
            <p:spPr>
              <a:xfrm>
                <a:off x="1515609" y="3058949"/>
                <a:ext cx="566928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408000"/>
                    </a:solidFill>
                    <a:latin typeface="Calibri"/>
                    <a:ea typeface="Calibri"/>
                    <a:cs typeface="Calibri"/>
                    <a:sym typeface="Calibri"/>
                  </a:rPr>
                  <a:t>0       8       4     16       0    12       6       2</a:t>
                </a:r>
                <a:endParaRPr b="1" sz="2800">
                  <a:solidFill>
                    <a:srgbClr val="408000"/>
                  </a:solidFill>
                  <a:latin typeface="Noto Sans Symbols"/>
                  <a:ea typeface="Noto Sans Symbols"/>
                  <a:cs typeface="Noto Sans Symbols"/>
                  <a:sym typeface="Noto Sans Symbols"/>
                </a:endParaRPr>
              </a:p>
            </p:txBody>
          </p:sp>
          <p:sp>
            <p:nvSpPr>
              <p:cNvPr id="996" name="Google Shape;996;p63"/>
              <p:cNvSpPr/>
              <p:nvPr/>
            </p:nvSpPr>
            <p:spPr>
              <a:xfrm>
                <a:off x="868997" y="3081809"/>
                <a:ext cx="56692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a:t>
                </a:r>
                <a:endParaRPr/>
              </a:p>
            </p:txBody>
          </p:sp>
        </p:grpSp>
        <p:grpSp>
          <p:nvGrpSpPr>
            <p:cNvPr id="997" name="Google Shape;997;p63"/>
            <p:cNvGrpSpPr/>
            <p:nvPr/>
          </p:nvGrpSpPr>
          <p:grpSpPr>
            <a:xfrm>
              <a:off x="7955279" y="4299421"/>
              <a:ext cx="6315892" cy="523220"/>
              <a:chOff x="868997" y="4064789"/>
              <a:chExt cx="6315892" cy="523220"/>
            </a:xfrm>
          </p:grpSpPr>
          <p:sp>
            <p:nvSpPr>
              <p:cNvPr id="998" name="Google Shape;998;p63"/>
              <p:cNvSpPr txBox="1"/>
              <p:nvPr/>
            </p:nvSpPr>
            <p:spPr>
              <a:xfrm>
                <a:off x="1515609" y="4064789"/>
                <a:ext cx="566928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66A0"/>
                    </a:solidFill>
                    <a:latin typeface="Calibri"/>
                    <a:ea typeface="Calibri"/>
                    <a:cs typeface="Calibri"/>
                    <a:sym typeface="Calibri"/>
                  </a:rPr>
                  <a:t>6     12       4       8       2    16       0       0</a:t>
                </a:r>
                <a:endParaRPr b="1" sz="2800">
                  <a:solidFill>
                    <a:srgbClr val="FF66A0"/>
                  </a:solidFill>
                  <a:latin typeface="Noto Sans Symbols"/>
                  <a:ea typeface="Noto Sans Symbols"/>
                  <a:cs typeface="Noto Sans Symbols"/>
                  <a:sym typeface="Noto Sans Symbols"/>
                </a:endParaRPr>
              </a:p>
            </p:txBody>
          </p:sp>
          <p:sp>
            <p:nvSpPr>
              <p:cNvPr id="999" name="Google Shape;999;p63"/>
              <p:cNvSpPr/>
              <p:nvPr/>
            </p:nvSpPr>
            <p:spPr>
              <a:xfrm>
                <a:off x="868997" y="4102889"/>
                <a:ext cx="56692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a:t>
                </a:r>
                <a:endParaRPr/>
              </a:p>
            </p:txBody>
          </p:sp>
        </p:grpSp>
        <p:grpSp>
          <p:nvGrpSpPr>
            <p:cNvPr id="1000" name="Google Shape;1000;p63"/>
            <p:cNvGrpSpPr/>
            <p:nvPr/>
          </p:nvGrpSpPr>
          <p:grpSpPr>
            <a:xfrm>
              <a:off x="7955280" y="4757158"/>
              <a:ext cx="6315889" cy="523220"/>
              <a:chOff x="856298" y="5068888"/>
              <a:chExt cx="6315889" cy="523220"/>
            </a:xfrm>
          </p:grpSpPr>
          <p:sp>
            <p:nvSpPr>
              <p:cNvPr id="1001" name="Google Shape;1001;p63"/>
              <p:cNvSpPr txBox="1"/>
              <p:nvPr/>
            </p:nvSpPr>
            <p:spPr>
              <a:xfrm>
                <a:off x="1502907" y="5068888"/>
                <a:ext cx="566928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E860"/>
                    </a:solidFill>
                    <a:latin typeface="Calibri"/>
                    <a:ea typeface="Calibri"/>
                    <a:cs typeface="Calibri"/>
                    <a:sym typeface="Calibri"/>
                  </a:rPr>
                  <a:t>2       8       0       4       6    16     12       0</a:t>
                </a:r>
                <a:endParaRPr b="1" sz="2800">
                  <a:solidFill>
                    <a:srgbClr val="FFE860"/>
                  </a:solidFill>
                  <a:latin typeface="Noto Sans Symbols"/>
                  <a:ea typeface="Noto Sans Symbols"/>
                  <a:cs typeface="Noto Sans Symbols"/>
                  <a:sym typeface="Noto Sans Symbols"/>
                </a:endParaRPr>
              </a:p>
            </p:txBody>
          </p:sp>
          <p:sp>
            <p:nvSpPr>
              <p:cNvPr id="1002" name="Google Shape;1002;p63"/>
              <p:cNvSpPr/>
              <p:nvPr/>
            </p:nvSpPr>
            <p:spPr>
              <a:xfrm>
                <a:off x="856298" y="5106451"/>
                <a:ext cx="57099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a:t>
                </a:r>
                <a:endParaRPr/>
              </a:p>
            </p:txBody>
          </p:sp>
        </p:grpSp>
      </p:grpSp>
      <p:sp>
        <p:nvSpPr>
          <p:cNvPr id="1003" name="Google Shape;1003;p63"/>
          <p:cNvSpPr/>
          <p:nvPr/>
        </p:nvSpPr>
        <p:spPr>
          <a:xfrm>
            <a:off x="914400" y="5794173"/>
            <a:ext cx="6217920" cy="4572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004" name="Google Shape;1004;p63"/>
          <p:cNvGraphicFramePr/>
          <p:nvPr/>
        </p:nvGraphicFramePr>
        <p:xfrm>
          <a:off x="2377440" y="2651760"/>
          <a:ext cx="3000000" cy="3000000"/>
        </p:xfrm>
        <a:graphic>
          <a:graphicData uri="http://schemas.openxmlformats.org/drawingml/2006/table">
            <a:tbl>
              <a:tblPr bandRow="1">
                <a:noFill/>
                <a:tableStyleId>{D10C4E70-4D96-4276-A85B-C2E93A8FFA28}</a:tableStyleId>
              </a:tblPr>
              <a:tblGrid>
                <a:gridCol w="274325"/>
                <a:gridCol w="640075"/>
                <a:gridCol w="731525"/>
                <a:gridCol w="731525"/>
                <a:gridCol w="731525"/>
                <a:gridCol w="731525"/>
              </a:tblGrid>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0000</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M[0]</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M[2]</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M[3]</a:t>
                      </a:r>
                      <a:endParaRPr sz="1800" u="none" cap="none" strike="noStrike"/>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0011</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M[12]</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M[13]</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M[14]</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M[15]</a:t>
                      </a:r>
                      <a:endParaRPr/>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0001</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M[4]</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M[5]</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M[6]</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M[7]</a:t>
                      </a:r>
                      <a:endParaRPr/>
                    </a:p>
                  </a:txBody>
                  <a:tcPr marT="0" marB="0" marR="0" marL="0" anchor="ctr">
                    <a:solidFill>
                      <a:schemeClr val="lt1"/>
                    </a:solidFill>
                  </a:tcPr>
                </a:tc>
              </a:tr>
              <a:tr h="3657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0" marB="0" marR="0" marL="0" anchor="ctr">
                    <a:solidFill>
                      <a:schemeClr val="lt1"/>
                    </a:solidFill>
                  </a:tcPr>
                </a:tc>
                <a:tc>
                  <a:txBody>
                    <a:bodyPr/>
                    <a:lstStyle/>
                    <a:p>
                      <a:pPr indent="0" lvl="0" marL="0" marR="0" rtl="0" algn="ctr">
                        <a:spcBef>
                          <a:spcPts val="0"/>
                        </a:spcBef>
                        <a:spcAft>
                          <a:spcPts val="0"/>
                        </a:spcAft>
                        <a:buNone/>
                      </a:pPr>
                      <a:r>
                        <a:rPr lang="en-US" sz="1800" u="none" cap="none" strike="noStrike"/>
                        <a:t>0100</a:t>
                      </a:r>
                      <a:endParaRPr sz="1800" u="none" cap="none" strike="noStrike"/>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M[16]</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M[17]</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M[18]</a:t>
                      </a:r>
                      <a:endParaRPr/>
                    </a:p>
                  </a:txBody>
                  <a:tcPr marT="0" marB="0" marR="0" marL="0" anchor="ctr">
                    <a:solidFill>
                      <a:schemeClr val="lt1"/>
                    </a:solidFill>
                  </a:tcPr>
                </a:tc>
                <a:tc>
                  <a:txBody>
                    <a:bodyPr/>
                    <a:lstStyle/>
                    <a:p>
                      <a:pPr indent="0" lvl="0" marL="0" marR="0" rtl="0" algn="ctr">
                        <a:lnSpc>
                          <a:spcPct val="100000"/>
                        </a:lnSpc>
                        <a:spcBef>
                          <a:spcPts val="0"/>
                        </a:spcBef>
                        <a:spcAft>
                          <a:spcPts val="0"/>
                        </a:spcAft>
                        <a:buClr>
                          <a:schemeClr val="dk1"/>
                        </a:buClr>
                        <a:buFont typeface="Calibri"/>
                        <a:buNone/>
                      </a:pPr>
                      <a:r>
                        <a:rPr lang="en-US" sz="1800" u="none" cap="none" strike="noStrike"/>
                        <a:t>M[19]</a:t>
                      </a:r>
                      <a:endParaRPr/>
                    </a:p>
                  </a:txBody>
                  <a:tcPr marT="0" marB="0" marR="0" marL="0" anchor="ctr">
                    <a:solidFill>
                      <a:schemeClr val="lt1"/>
                    </a:solidFill>
                  </a:tcPr>
                </a:tc>
              </a:tr>
            </a:tbl>
          </a:graphicData>
        </a:graphic>
      </p:graphicFrame>
      <p:graphicFrame>
        <p:nvGraphicFramePr>
          <p:cNvPr id="1005" name="Google Shape;1005;p63"/>
          <p:cNvGraphicFramePr/>
          <p:nvPr/>
        </p:nvGraphicFramePr>
        <p:xfrm>
          <a:off x="6400800" y="3111135"/>
          <a:ext cx="3000000" cy="3000000"/>
        </p:xfrm>
        <a:graphic>
          <a:graphicData uri="http://schemas.openxmlformats.org/drawingml/2006/table">
            <a:tbl>
              <a:tblPr bandRow="1" firstRow="1">
                <a:noFill/>
                <a:tableStyleId>{D10C4E70-4D96-4276-A85B-C2E93A8FFA28}</a:tableStyleId>
              </a:tblPr>
              <a:tblGrid>
                <a:gridCol w="640075"/>
              </a:tblGrid>
              <a:tr h="274325">
                <a:tc>
                  <a:txBody>
                    <a:bodyPr/>
                    <a:lstStyle/>
                    <a:p>
                      <a:pPr indent="0" lvl="0" marL="0" marR="0" rtl="0" algn="ctr">
                        <a:spcBef>
                          <a:spcPts val="0"/>
                        </a:spcBef>
                        <a:spcAft>
                          <a:spcPts val="0"/>
                        </a:spcAft>
                        <a:buNone/>
                      </a:pPr>
                      <a:r>
                        <a:rPr b="1" lang="en-US" sz="1800" u="none" cap="none" strike="noStrike"/>
                        <a:t>LRU</a:t>
                      </a:r>
                      <a:endParaRPr b="1" sz="1800" u="none" cap="none" strike="noStrike"/>
                    </a:p>
                  </a:txBody>
                  <a:tcPr marT="0" marB="0" marR="0" marL="0" anchor="ctr">
                    <a:solidFill>
                      <a:schemeClr val="lt1"/>
                    </a:solidFill>
                  </a:tcPr>
                </a:tc>
              </a:tr>
              <a:tr h="274325">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0" marB="0" marR="0" marL="0" anchor="ctr">
                    <a:solidFill>
                      <a:schemeClr val="lt1"/>
                    </a:solidFill>
                  </a:tcPr>
                </a:tc>
              </a:tr>
            </a:tbl>
          </a:graphicData>
        </a:graphic>
      </p:graphicFrame>
      <p:graphicFrame>
        <p:nvGraphicFramePr>
          <p:cNvPr id="1006" name="Google Shape;1006;p63"/>
          <p:cNvGraphicFramePr/>
          <p:nvPr/>
        </p:nvGraphicFramePr>
        <p:xfrm>
          <a:off x="2011680" y="2651760"/>
          <a:ext cx="3000000" cy="3000000"/>
        </p:xfrm>
        <a:graphic>
          <a:graphicData uri="http://schemas.openxmlformats.org/drawingml/2006/table">
            <a:tbl>
              <a:tblPr bandRow="1" firstRow="1">
                <a:noFill/>
                <a:tableStyleId>{A201E2F7-AB3B-4181-98F1-295765D07985}</a:tableStyleId>
              </a:tblPr>
              <a:tblGrid>
                <a:gridCol w="274325"/>
              </a:tblGrid>
              <a:tr h="274325">
                <a:tc>
                  <a:txBody>
                    <a:bodyPr/>
                    <a:lstStyle/>
                    <a:p>
                      <a:pPr indent="0" lvl="0" marL="0" marR="0" rtl="0" algn="ctr">
                        <a:spcBef>
                          <a:spcPts val="0"/>
                        </a:spcBef>
                        <a:spcAft>
                          <a:spcPts val="0"/>
                        </a:spcAft>
                        <a:buNone/>
                      </a:pPr>
                      <a:r>
                        <a:rPr b="1" lang="en-US" sz="1800" u="none" cap="none" strike="noStrike"/>
                        <a:t>0</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1</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2</a:t>
                      </a:r>
                      <a:endParaRPr b="1" sz="1800" u="none" cap="none" strike="noStrike"/>
                    </a:p>
                  </a:txBody>
                  <a:tcPr marT="45725" marB="45725" marR="91450" marL="91450"/>
                </a:tc>
              </a:tr>
              <a:tr h="274325">
                <a:tc>
                  <a:txBody>
                    <a:bodyPr/>
                    <a:lstStyle/>
                    <a:p>
                      <a:pPr indent="0" lvl="0" marL="0" marR="0" rtl="0" algn="ctr">
                        <a:spcBef>
                          <a:spcPts val="0"/>
                        </a:spcBef>
                        <a:spcAft>
                          <a:spcPts val="0"/>
                        </a:spcAft>
                        <a:buNone/>
                      </a:pPr>
                      <a:r>
                        <a:rPr b="1" lang="en-US" sz="1800" u="none" cap="none" strike="noStrike"/>
                        <a:t>3</a:t>
                      </a:r>
                      <a:endParaRPr b="1" sz="1800" u="none" cap="none" strike="noStrike"/>
                    </a:p>
                  </a:txBody>
                  <a:tcPr marT="45725" marB="45725" marR="91450" marL="9145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graphicFrame>
        <p:nvGraphicFramePr>
          <p:cNvPr id="1011" name="Google Shape;1011;p64"/>
          <p:cNvGraphicFramePr/>
          <p:nvPr/>
        </p:nvGraphicFramePr>
        <p:xfrm>
          <a:off x="457200" y="1828800"/>
          <a:ext cx="3000000" cy="3000000"/>
        </p:xfrm>
        <a:graphic>
          <a:graphicData uri="http://schemas.openxmlformats.org/drawingml/2006/table">
            <a:tbl>
              <a:tblPr bandRow="1" firstRow="1">
                <a:noFill/>
                <a:tableStyleId>{E53C4890-65F3-4252-A61A-FE82BA3E55E4}</a:tableStyleId>
              </a:tblPr>
              <a:tblGrid>
                <a:gridCol w="2743200"/>
                <a:gridCol w="2743200"/>
                <a:gridCol w="2743200"/>
              </a:tblGrid>
              <a:tr h="807725">
                <a:tc>
                  <a:txBody>
                    <a:bodyPr/>
                    <a:lstStyle/>
                    <a:p>
                      <a:pPr indent="0" lvl="0" marL="0" marR="0" rtl="0" algn="l">
                        <a:spcBef>
                          <a:spcPts val="0"/>
                        </a:spcBef>
                        <a:spcAft>
                          <a:spcPts val="0"/>
                        </a:spcAft>
                        <a:buNone/>
                      </a:pPr>
                      <a:r>
                        <a:t/>
                      </a:r>
                      <a:endParaRPr b="1" sz="3200">
                        <a:solidFill>
                          <a:schemeClr val="dk1"/>
                        </a:solidFill>
                      </a:endParaRPr>
                    </a:p>
                  </a:txBody>
                  <a:tcPr marT="45725" marB="45725" marR="91450" marL="91450" anchor="ctr"/>
                </a:tc>
                <a:tc>
                  <a:txBody>
                    <a:bodyPr/>
                    <a:lstStyle/>
                    <a:p>
                      <a:pPr indent="0" lvl="0" marL="0" marR="0" rtl="0" algn="l">
                        <a:spcBef>
                          <a:spcPts val="0"/>
                        </a:spcBef>
                        <a:spcAft>
                          <a:spcPts val="0"/>
                        </a:spcAft>
                        <a:buNone/>
                      </a:pPr>
                      <a:r>
                        <a:rPr lang="en-US" sz="3200"/>
                        <a:t>Ryan</a:t>
                      </a:r>
                      <a:endParaRPr b="1" sz="3200">
                        <a:solidFill>
                          <a:schemeClr val="lt1"/>
                        </a:solidFill>
                      </a:endParaRPr>
                    </a:p>
                  </a:txBody>
                  <a:tcPr marT="45725" marB="45725" marR="91450" marL="91450" anchor="ctr"/>
                </a:tc>
                <a:tc>
                  <a:txBody>
                    <a:bodyPr/>
                    <a:lstStyle/>
                    <a:p>
                      <a:pPr indent="0" lvl="0" marL="0" marR="0" rtl="0" algn="l">
                        <a:spcBef>
                          <a:spcPts val="0"/>
                        </a:spcBef>
                        <a:spcAft>
                          <a:spcPts val="0"/>
                        </a:spcAft>
                        <a:buNone/>
                      </a:pPr>
                      <a:r>
                        <a:rPr lang="en-US" sz="3200"/>
                        <a:t>Alex</a:t>
                      </a:r>
                      <a:endParaRPr b="1" sz="3200">
                        <a:solidFill>
                          <a:schemeClr val="lt1"/>
                        </a:solidFill>
                      </a:endParaRPr>
                    </a:p>
                  </a:txBody>
                  <a:tcPr marT="45725" marB="45725" marR="91450" marL="91450" anchor="ctr"/>
                </a:tc>
              </a:tr>
              <a:tr h="807725">
                <a:tc>
                  <a:txBody>
                    <a:bodyPr/>
                    <a:lstStyle/>
                    <a:p>
                      <a:pPr indent="0" lvl="0" marL="0" marR="0" rtl="0" algn="l">
                        <a:spcBef>
                          <a:spcPts val="0"/>
                        </a:spcBef>
                        <a:spcAft>
                          <a:spcPts val="0"/>
                        </a:spcAft>
                        <a:buNone/>
                      </a:pPr>
                      <a:r>
                        <a:rPr b="1" lang="en-US" sz="2400"/>
                        <a:t>$pirit Creature</a:t>
                      </a:r>
                      <a:endParaRPr b="1" sz="2400"/>
                    </a:p>
                  </a:txBody>
                  <a:tcPr marT="45725" marB="45725" marR="91450" marL="91450" anchor="ctr"/>
                </a:tc>
                <a:tc>
                  <a:txBody>
                    <a:bodyPr/>
                    <a:lstStyle/>
                    <a:p>
                      <a:pPr indent="0" lvl="0" marL="0" marR="0" rtl="0" algn="l">
                        <a:spcBef>
                          <a:spcPts val="0"/>
                        </a:spcBef>
                        <a:spcAft>
                          <a:spcPts val="0"/>
                        </a:spcAft>
                        <a:buNone/>
                      </a:pPr>
                      <a:r>
                        <a:rPr lang="en-US" sz="2400"/>
                        <a:t>Loon</a:t>
                      </a:r>
                      <a:endParaRPr sz="2400"/>
                    </a:p>
                  </a:txBody>
                  <a:tcPr marT="45725" marB="45725" marR="91450" marL="91450" anchor="ctr"/>
                </a:tc>
                <a:tc>
                  <a:txBody>
                    <a:bodyPr/>
                    <a:lstStyle/>
                    <a:p>
                      <a:pPr indent="0" lvl="0" marL="0" marR="0" rtl="0" algn="l">
                        <a:spcBef>
                          <a:spcPts val="0"/>
                        </a:spcBef>
                        <a:spcAft>
                          <a:spcPts val="0"/>
                        </a:spcAft>
                        <a:buNone/>
                      </a:pPr>
                      <a:r>
                        <a:rPr lang="en-US" sz="2400"/>
                        <a:t>Eeyore (from WtP)</a:t>
                      </a:r>
                      <a:endParaRPr sz="2400"/>
                    </a:p>
                  </a:txBody>
                  <a:tcPr marT="45725" marB="45725" marR="91450" marL="91450" anchor="ctr"/>
                </a:tc>
              </a:tr>
              <a:tr h="807725">
                <a:tc>
                  <a:txBody>
                    <a:bodyPr/>
                    <a:lstStyle/>
                    <a:p>
                      <a:pPr indent="0" lvl="0" marL="0" marR="0" rtl="0" algn="l">
                        <a:spcBef>
                          <a:spcPts val="0"/>
                        </a:spcBef>
                        <a:spcAft>
                          <a:spcPts val="0"/>
                        </a:spcAft>
                        <a:buSzPts val="1100"/>
                        <a:buNone/>
                      </a:pPr>
                      <a:r>
                        <a:rPr b="1" lang="en-US" sz="2400"/>
                        <a:t>All-Time Favorite Meme</a:t>
                      </a:r>
                      <a:endParaRPr b="1" sz="2400"/>
                    </a:p>
                  </a:txBody>
                  <a:tcPr marT="45725" marB="45725" marR="91450" marL="91450" anchor="ctr"/>
                </a:tc>
                <a:tc>
                  <a:txBody>
                    <a:bodyPr/>
                    <a:lstStyle/>
                    <a:p>
                      <a:pPr indent="0" lvl="0" marL="0" marR="0" rtl="0" algn="l">
                        <a:spcBef>
                          <a:spcPts val="0"/>
                        </a:spcBef>
                        <a:spcAft>
                          <a:spcPts val="0"/>
                        </a:spcAft>
                        <a:buSzPts val="1100"/>
                        <a:buNone/>
                      </a:pPr>
                      <a:r>
                        <a:rPr lang="en-US" sz="2400"/>
                        <a:t>Dirks | Mask Off Challenges	</a:t>
                      </a:r>
                      <a:endParaRPr sz="2400"/>
                    </a:p>
                  </a:txBody>
                  <a:tcPr marT="45725" marB="45725" marR="91450" marL="91450" anchor="ctr"/>
                </a:tc>
                <a:tc>
                  <a:txBody>
                    <a:bodyPr/>
                    <a:lstStyle/>
                    <a:p>
                      <a:pPr indent="0" lvl="0" marL="0" marR="0" rtl="0" algn="l">
                        <a:spcBef>
                          <a:spcPts val="0"/>
                        </a:spcBef>
                        <a:spcAft>
                          <a:spcPts val="0"/>
                        </a:spcAft>
                        <a:buSzPts val="1100"/>
                        <a:buNone/>
                      </a:pPr>
                      <a:r>
                        <a:rPr lang="en-US" sz="2400"/>
                        <a:t>New $pongebob | DT Worst Trade Deals</a:t>
                      </a:r>
                      <a:endParaRPr sz="2400"/>
                    </a:p>
                  </a:txBody>
                  <a:tcPr marT="45725" marB="45725" marR="91450" marL="91450" anchor="ctr"/>
                </a:tc>
              </a:tr>
              <a:tr h="807725">
                <a:tc>
                  <a:txBody>
                    <a:bodyPr/>
                    <a:lstStyle/>
                    <a:p>
                      <a:pPr indent="0" lvl="0" marL="0" marR="0" rtl="0" algn="l">
                        <a:spcBef>
                          <a:spcPts val="0"/>
                        </a:spcBef>
                        <a:spcAft>
                          <a:spcPts val="0"/>
                        </a:spcAft>
                        <a:buSzPts val="1100"/>
                        <a:buNone/>
                      </a:pPr>
                      <a:r>
                        <a:rPr b="1" lang="en-US" sz="2400"/>
                        <a:t>What wild thing would you do with 1 million dollars?</a:t>
                      </a:r>
                      <a:endParaRPr b="1" sz="2400"/>
                    </a:p>
                  </a:txBody>
                  <a:tcPr marT="45725" marB="45725" marR="91450" marL="91450" anchor="ctr"/>
                </a:tc>
                <a:tc>
                  <a:txBody>
                    <a:bodyPr/>
                    <a:lstStyle/>
                    <a:p>
                      <a:pPr indent="0" lvl="0" marL="0" marR="0" rtl="0" algn="l">
                        <a:spcBef>
                          <a:spcPts val="0"/>
                        </a:spcBef>
                        <a:spcAft>
                          <a:spcPts val="0"/>
                        </a:spcAft>
                        <a:buSzPts val="1100"/>
                        <a:buNone/>
                      </a:pPr>
                      <a:r>
                        <a:rPr lang="en-US" sz="2400"/>
                        <a:t>Take semester wants &amp; travel world</a:t>
                      </a:r>
                      <a:endParaRPr sz="2400"/>
                    </a:p>
                  </a:txBody>
                  <a:tcPr marT="45725" marB="45725" marR="91450" marL="91450" anchor="ctr"/>
                </a:tc>
                <a:tc>
                  <a:txBody>
                    <a:bodyPr/>
                    <a:lstStyle/>
                    <a:p>
                      <a:pPr indent="0" lvl="0" marL="0" marR="0" rtl="0" algn="l">
                        <a:spcBef>
                          <a:spcPts val="0"/>
                        </a:spcBef>
                        <a:spcAft>
                          <a:spcPts val="0"/>
                        </a:spcAft>
                        <a:buSzPts val="1100"/>
                        <a:buNone/>
                      </a:pPr>
                      <a:r>
                        <a:rPr lang="en-US" sz="2400"/>
                        <a:t>Hire house cleaner forever</a:t>
                      </a:r>
                      <a:endParaRPr sz="2400"/>
                    </a:p>
                  </a:txBody>
                  <a:tcPr marT="45725" marB="45725" marR="91450" marL="91450" anchor="ctr"/>
                </a:tc>
              </a:tr>
              <a:tr h="807725">
                <a:tc>
                  <a:txBody>
                    <a:bodyPr/>
                    <a:lstStyle/>
                    <a:p>
                      <a:pPr indent="0" lvl="0" marL="0" marR="0" rtl="0" algn="l">
                        <a:spcBef>
                          <a:spcPts val="0"/>
                        </a:spcBef>
                        <a:spcAft>
                          <a:spcPts val="0"/>
                        </a:spcAft>
                        <a:buNone/>
                      </a:pPr>
                      <a:r>
                        <a:rPr b="1" lang="en-US" sz="2400"/>
                        <a:t>Favorite Villain</a:t>
                      </a:r>
                      <a:endParaRPr b="1" sz="2400"/>
                    </a:p>
                  </a:txBody>
                  <a:tcPr marT="45725" marB="45725" marR="91450" marL="91450" anchor="ctr"/>
                </a:tc>
                <a:tc>
                  <a:txBody>
                    <a:bodyPr/>
                    <a:lstStyle/>
                    <a:p>
                      <a:pPr indent="0" lvl="0" marL="0" marR="0" rtl="0" algn="l">
                        <a:spcBef>
                          <a:spcPts val="0"/>
                        </a:spcBef>
                        <a:spcAft>
                          <a:spcPts val="0"/>
                        </a:spcAft>
                        <a:buSzPts val="1100"/>
                        <a:buNone/>
                      </a:pPr>
                      <a:r>
                        <a:rPr lang="en-US" sz="2400"/>
                        <a:t>Gus Fring</a:t>
                      </a:r>
                      <a:endParaRPr sz="2400"/>
                    </a:p>
                  </a:txBody>
                  <a:tcPr marT="45725" marB="45725" marR="91450" marL="91450" anchor="ctr"/>
                </a:tc>
                <a:tc>
                  <a:txBody>
                    <a:bodyPr/>
                    <a:lstStyle/>
                    <a:p>
                      <a:pPr indent="0" lvl="0" marL="0" rtl="0" algn="l">
                        <a:spcBef>
                          <a:spcPts val="0"/>
                        </a:spcBef>
                        <a:spcAft>
                          <a:spcPts val="0"/>
                        </a:spcAft>
                        <a:buSzPts val="1100"/>
                        <a:buNone/>
                      </a:pPr>
                      <a:r>
                        <a:rPr lang="en-US" sz="2400"/>
                        <a:t>Plankton, Team Rocket</a:t>
                      </a:r>
                      <a:endParaRPr sz="2400"/>
                    </a:p>
                  </a:txBody>
                  <a:tcPr marT="45725" marB="45725" marR="91450" marL="91450" anchor="ctr"/>
                </a:tc>
              </a:tr>
            </a:tbl>
          </a:graphicData>
        </a:graphic>
      </p:graphicFrame>
      <p:sp>
        <p:nvSpPr>
          <p:cNvPr id="1012" name="Google Shape;1012;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lang="en-US"/>
              <a:t>Meet The $taff</a:t>
            </a:r>
            <a:endParaRPr b="0" i="0" sz="4400" u="none" cap="none" strike="noStrike">
              <a:solidFill>
                <a:schemeClr val="accent1"/>
              </a:solidFill>
              <a:latin typeface="Calibri"/>
              <a:ea typeface="Calibri"/>
              <a:cs typeface="Calibri"/>
              <a:sym typeface="Calibri"/>
            </a:endParaRPr>
          </a:p>
        </p:txBody>
      </p:sp>
      <p:sp>
        <p:nvSpPr>
          <p:cNvPr id="1013" name="Google Shape;1013;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014" name="Google Shape;1014;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015" name="Google Shape;1015;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ryan.jpg" id="1016" name="Google Shape;1016;p64"/>
          <p:cNvPicPr preferRelativeResize="0"/>
          <p:nvPr/>
        </p:nvPicPr>
        <p:blipFill rotWithShape="1">
          <a:blip r:embed="rId3">
            <a:alphaModFix/>
          </a:blip>
          <a:srcRect b="10" l="0" r="0" t="0"/>
          <a:stretch/>
        </p:blipFill>
        <p:spPr>
          <a:xfrm>
            <a:off x="4837176" y="1149845"/>
            <a:ext cx="1097400" cy="1463100"/>
          </a:xfrm>
          <a:prstGeom prst="rect">
            <a:avLst/>
          </a:prstGeom>
          <a:noFill/>
          <a:ln>
            <a:noFill/>
          </a:ln>
        </p:spPr>
      </p:pic>
      <p:pic>
        <p:nvPicPr>
          <p:cNvPr descr="alex.jpg" id="1017" name="Google Shape;1017;p64"/>
          <p:cNvPicPr preferRelativeResize="0"/>
          <p:nvPr/>
        </p:nvPicPr>
        <p:blipFill rotWithShape="1">
          <a:blip r:embed="rId4">
            <a:alphaModFix/>
          </a:blip>
          <a:srcRect b="10" l="0" r="0" t="0"/>
          <a:stretch/>
        </p:blipFill>
        <p:spPr>
          <a:xfrm>
            <a:off x="7589520" y="1149845"/>
            <a:ext cx="1097400" cy="1463100"/>
          </a:xfrm>
          <a:prstGeom prst="rect">
            <a:avLst/>
          </a:prstGeom>
          <a:noFill/>
          <a:ln>
            <a:noFill/>
          </a:ln>
        </p:spPr>
      </p:pic>
      <p:sp>
        <p:nvSpPr>
          <p:cNvPr id="1018" name="Google Shape;1018;p64"/>
          <p:cNvSpPr txBox="1"/>
          <p:nvPr/>
        </p:nvSpPr>
        <p:spPr>
          <a:xfrm>
            <a:off x="7799294" y="7288306"/>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157" name="Google Shape;157;p20"/>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Memory Hierarchy Overview</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Administrivia</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Fully Associative Caches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Reads and Writes</a:t>
            </a:r>
            <a:endParaRPr b="0" i="0" sz="3200" u="none" cap="none" strike="noStrike">
              <a:solidFill>
                <a:schemeClr val="dk1"/>
              </a:solidFill>
              <a:latin typeface="Calibri"/>
              <a:ea typeface="Calibri"/>
              <a:cs typeface="Calibri"/>
              <a:sym typeface="Calibri"/>
            </a:endParaRPr>
          </a:p>
        </p:txBody>
      </p:sp>
      <p:sp>
        <p:nvSpPr>
          <p:cNvPr id="158" name="Google Shape;1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59" name="Google Shape;1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60" name="Google Shape;1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2" name="Shape 1022"/>
        <p:cNvGrpSpPr/>
        <p:nvPr/>
      </p:nvGrpSpPr>
      <p:grpSpPr>
        <a:xfrm>
          <a:off x="0" y="0"/>
          <a:ext cx="0" cy="0"/>
          <a:chOff x="0" y="0"/>
          <a:chExt cx="0" cy="0"/>
        </a:xfrm>
      </p:grpSpPr>
      <p:sp>
        <p:nvSpPr>
          <p:cNvPr id="1023" name="Google Shape;1023;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1024" name="Google Shape;1024;p65"/>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Memory Hierarchy Overview</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Administrivia</a:t>
            </a:r>
            <a:endParaRPr b="0" i="0" sz="3200" u="none" cap="none" strike="noStrike">
              <a:solidFill>
                <a:srgbClr val="A5A5A5"/>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Fully Associative Caches</a:t>
            </a:r>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Cache Reads and Writes</a:t>
            </a:r>
            <a:endParaRPr/>
          </a:p>
        </p:txBody>
      </p:sp>
      <p:sp>
        <p:nvSpPr>
          <p:cNvPr id="1025" name="Google Shape;1025;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026" name="Google Shape;1026;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027" name="Google Shape;1027;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1" name="Shape 1031"/>
        <p:cNvGrpSpPr/>
        <p:nvPr/>
      </p:nvGrpSpPr>
      <p:grpSpPr>
        <a:xfrm>
          <a:off x="0" y="0"/>
          <a:ext cx="0" cy="0"/>
          <a:chOff x="0" y="0"/>
          <a:chExt cx="0" cy="0"/>
        </a:xfrm>
      </p:grpSpPr>
      <p:sp>
        <p:nvSpPr>
          <p:cNvPr id="1032" name="Google Shape;103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Memory Accesses </a:t>
            </a:r>
            <a:endParaRPr b="0" i="0" sz="4400" u="none" cap="none" strike="noStrike">
              <a:solidFill>
                <a:schemeClr val="accent1"/>
              </a:solidFill>
              <a:latin typeface="Calibri"/>
              <a:ea typeface="Calibri"/>
              <a:cs typeface="Calibri"/>
              <a:sym typeface="Calibri"/>
            </a:endParaRPr>
          </a:p>
        </p:txBody>
      </p:sp>
      <p:sp>
        <p:nvSpPr>
          <p:cNvPr id="1033" name="Google Shape;1033;p66"/>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picture so far:</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240"/>
              </a:spcBef>
              <a:spcAft>
                <a:spcPts val="0"/>
              </a:spcAft>
              <a:buClr>
                <a:schemeClr val="dk1"/>
              </a:buClr>
              <a:buFont typeface="Arial"/>
              <a:buNone/>
            </a:pPr>
            <a:r>
              <a:t/>
            </a:r>
            <a:endParaRPr b="0" i="0" sz="1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is separate from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Possible to hold different data?</a:t>
            </a:r>
            <a:endParaRPr b="0" i="0" sz="28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34" name="Google Shape;1034;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035" name="Google Shape;1035;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036" name="Google Shape;1036;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1037" name="Google Shape;1037;p66"/>
          <p:cNvGrpSpPr/>
          <p:nvPr/>
        </p:nvGrpSpPr>
        <p:grpSpPr>
          <a:xfrm>
            <a:off x="2468880" y="2286000"/>
            <a:ext cx="4023360" cy="2835375"/>
            <a:chOff x="1097280" y="3656865"/>
            <a:chExt cx="4023360" cy="2835375"/>
          </a:xfrm>
        </p:grpSpPr>
        <p:sp>
          <p:nvSpPr>
            <p:cNvPr id="1038" name="Google Shape;1038;p66"/>
            <p:cNvSpPr/>
            <p:nvPr/>
          </p:nvSpPr>
          <p:spPr>
            <a:xfrm>
              <a:off x="3474720" y="3840480"/>
              <a:ext cx="1097280" cy="9144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Cache</a:t>
              </a:r>
              <a:endParaRPr/>
            </a:p>
          </p:txBody>
        </p:sp>
        <p:sp>
          <p:nvSpPr>
            <p:cNvPr id="1039" name="Google Shape;1039;p66"/>
            <p:cNvSpPr/>
            <p:nvPr/>
          </p:nvSpPr>
          <p:spPr>
            <a:xfrm>
              <a:off x="2377424" y="4297690"/>
              <a:ext cx="731400" cy="368100"/>
            </a:xfrm>
            <a:prstGeom prst="rect">
              <a:avLst/>
            </a:prstGeom>
            <a:noFill/>
            <a:ln>
              <a:noFill/>
            </a:ln>
          </p:spPr>
          <p:txBody>
            <a:bodyPr anchorCtr="0" anchor="t" bIns="25400" lIns="63500" spcFirstLastPara="1" rIns="63500" wrap="square" tIns="25400">
              <a:noAutofit/>
            </a:bodyPr>
            <a:lstStyle/>
            <a:p>
              <a:pPr indent="0" lvl="0" marL="0" marR="0" rtl="0" algn="ctr">
                <a:lnSpc>
                  <a:spcPct val="85000"/>
                </a:lnSpc>
                <a:spcBef>
                  <a:spcPts val="0"/>
                </a:spcBef>
                <a:spcAft>
                  <a:spcPts val="0"/>
                </a:spcAft>
                <a:buNone/>
              </a:pPr>
              <a:r>
                <a:rPr lang="en-US" sz="2400">
                  <a:solidFill>
                    <a:schemeClr val="accent4"/>
                  </a:solidFill>
                  <a:latin typeface="Calibri"/>
                  <a:ea typeface="Calibri"/>
                  <a:cs typeface="Calibri"/>
                  <a:sym typeface="Calibri"/>
                </a:rPr>
                <a:t>Addr</a:t>
              </a:r>
              <a:endParaRPr sz="2400">
                <a:solidFill>
                  <a:schemeClr val="accent4"/>
                </a:solidFill>
                <a:latin typeface="Calibri"/>
                <a:ea typeface="Calibri"/>
                <a:cs typeface="Calibri"/>
                <a:sym typeface="Calibri"/>
              </a:endParaRPr>
            </a:p>
          </p:txBody>
        </p:sp>
        <p:sp>
          <p:nvSpPr>
            <p:cNvPr id="1040" name="Google Shape;1040;p66"/>
            <p:cNvSpPr/>
            <p:nvPr/>
          </p:nvSpPr>
          <p:spPr>
            <a:xfrm>
              <a:off x="2841800" y="4846315"/>
              <a:ext cx="816000" cy="457200"/>
            </a:xfrm>
            <a:prstGeom prst="rect">
              <a:avLst/>
            </a:prstGeom>
            <a:noFill/>
            <a:ln>
              <a:noFill/>
            </a:ln>
          </p:spPr>
          <p:txBody>
            <a:bodyPr anchorCtr="0" anchor="t" bIns="25400" lIns="63500" spcFirstLastPara="1" rIns="63500" wrap="square" tIns="25400">
              <a:noAutofit/>
            </a:bodyPr>
            <a:lstStyle/>
            <a:p>
              <a:pPr indent="0" lvl="0" marL="0" marR="0" rtl="0" algn="ctr">
                <a:lnSpc>
                  <a:spcPct val="85000"/>
                </a:lnSpc>
                <a:spcBef>
                  <a:spcPts val="0"/>
                </a:spcBef>
                <a:spcAft>
                  <a:spcPts val="0"/>
                </a:spcAft>
                <a:buNone/>
              </a:pPr>
              <a:r>
                <a:rPr lang="en-US" sz="2800">
                  <a:solidFill>
                    <a:schemeClr val="accent1"/>
                  </a:solidFill>
                  <a:latin typeface="Calibri"/>
                  <a:ea typeface="Calibri"/>
                  <a:cs typeface="Calibri"/>
                  <a:sym typeface="Calibri"/>
                </a:rPr>
                <a:t>miss</a:t>
              </a:r>
              <a:endParaRPr/>
            </a:p>
          </p:txBody>
        </p:sp>
        <p:sp>
          <p:nvSpPr>
            <p:cNvPr id="1041" name="Google Shape;1041;p66"/>
            <p:cNvSpPr/>
            <p:nvPr/>
          </p:nvSpPr>
          <p:spPr>
            <a:xfrm>
              <a:off x="4572000" y="3839745"/>
              <a:ext cx="533800" cy="420756"/>
            </a:xfrm>
            <a:prstGeom prst="rect">
              <a:avLst/>
            </a:prstGeom>
            <a:noFill/>
            <a:ln>
              <a:noFill/>
            </a:ln>
          </p:spPr>
          <p:txBody>
            <a:bodyPr anchorCtr="0" anchor="t" bIns="25400" lIns="63500" spcFirstLastPara="1" rIns="63500" wrap="square" tIns="25400">
              <a:noAutofit/>
            </a:bodyPr>
            <a:lstStyle/>
            <a:p>
              <a:pPr indent="0" lvl="0" marL="0" marR="0" rtl="0" algn="l">
                <a:lnSpc>
                  <a:spcPct val="85000"/>
                </a:lnSpc>
                <a:spcBef>
                  <a:spcPts val="0"/>
                </a:spcBef>
                <a:spcAft>
                  <a:spcPts val="0"/>
                </a:spcAft>
                <a:buNone/>
              </a:pPr>
              <a:r>
                <a:rPr lang="en-US" sz="2800">
                  <a:solidFill>
                    <a:schemeClr val="accent1"/>
                  </a:solidFill>
                  <a:latin typeface="Calibri"/>
                  <a:ea typeface="Calibri"/>
                  <a:cs typeface="Calibri"/>
                  <a:sym typeface="Calibri"/>
                </a:rPr>
                <a:t>hit</a:t>
              </a:r>
              <a:endParaRPr/>
            </a:p>
          </p:txBody>
        </p:sp>
        <p:sp>
          <p:nvSpPr>
            <p:cNvPr id="1042" name="Google Shape;1042;p66"/>
            <p:cNvSpPr/>
            <p:nvPr/>
          </p:nvSpPr>
          <p:spPr>
            <a:xfrm>
              <a:off x="4389126" y="4890915"/>
              <a:ext cx="731400" cy="368100"/>
            </a:xfrm>
            <a:prstGeom prst="rect">
              <a:avLst/>
            </a:prstGeom>
            <a:noFill/>
            <a:ln>
              <a:noFill/>
            </a:ln>
          </p:spPr>
          <p:txBody>
            <a:bodyPr anchorCtr="0" anchor="t" bIns="25400" lIns="63500" spcFirstLastPara="1" rIns="63500" wrap="square" tIns="25400">
              <a:noAutofit/>
            </a:bodyPr>
            <a:lstStyle/>
            <a:p>
              <a:pPr indent="0" lvl="0" marL="0" marR="0" rtl="0" algn="ctr">
                <a:lnSpc>
                  <a:spcPct val="85000"/>
                </a:lnSpc>
                <a:spcBef>
                  <a:spcPts val="0"/>
                </a:spcBef>
                <a:spcAft>
                  <a:spcPts val="0"/>
                </a:spcAft>
                <a:buNone/>
              </a:pPr>
              <a:r>
                <a:rPr lang="en-US" sz="2400">
                  <a:solidFill>
                    <a:schemeClr val="dk1"/>
                  </a:solidFill>
                  <a:latin typeface="Calibri"/>
                  <a:ea typeface="Calibri"/>
                  <a:cs typeface="Calibri"/>
                  <a:sym typeface="Calibri"/>
                </a:rPr>
                <a:t>data</a:t>
              </a:r>
              <a:endParaRPr/>
            </a:p>
          </p:txBody>
        </p:sp>
        <p:sp>
          <p:nvSpPr>
            <p:cNvPr id="1043" name="Google Shape;1043;p66"/>
            <p:cNvSpPr/>
            <p:nvPr/>
          </p:nvSpPr>
          <p:spPr>
            <a:xfrm>
              <a:off x="1097280" y="3657600"/>
              <a:ext cx="1097280" cy="1097280"/>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CPU</a:t>
              </a:r>
              <a:endParaRPr sz="2800">
                <a:solidFill>
                  <a:schemeClr val="dk1"/>
                </a:solidFill>
                <a:latin typeface="Calibri"/>
                <a:ea typeface="Calibri"/>
                <a:cs typeface="Calibri"/>
                <a:sym typeface="Calibri"/>
              </a:endParaRPr>
            </a:p>
          </p:txBody>
        </p:sp>
        <p:sp>
          <p:nvSpPr>
            <p:cNvPr id="1044" name="Google Shape;1044;p66"/>
            <p:cNvSpPr/>
            <p:nvPr/>
          </p:nvSpPr>
          <p:spPr>
            <a:xfrm>
              <a:off x="3291840" y="5394960"/>
              <a:ext cx="1463040" cy="1097280"/>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Main Memory</a:t>
              </a:r>
              <a:endParaRPr sz="2800">
                <a:solidFill>
                  <a:schemeClr val="dk1"/>
                </a:solidFill>
                <a:latin typeface="Calibri"/>
                <a:ea typeface="Calibri"/>
                <a:cs typeface="Calibri"/>
                <a:sym typeface="Calibri"/>
              </a:endParaRPr>
            </a:p>
          </p:txBody>
        </p:sp>
        <p:cxnSp>
          <p:nvCxnSpPr>
            <p:cNvPr id="1045" name="Google Shape;1045;p66"/>
            <p:cNvCxnSpPr/>
            <p:nvPr/>
          </p:nvCxnSpPr>
          <p:spPr>
            <a:xfrm>
              <a:off x="2194560" y="4297680"/>
              <a:ext cx="1280160" cy="0"/>
            </a:xfrm>
            <a:prstGeom prst="straightConnector1">
              <a:avLst/>
            </a:prstGeom>
            <a:noFill/>
            <a:ln cap="flat" cmpd="sng" w="28575">
              <a:solidFill>
                <a:schemeClr val="accent4"/>
              </a:solidFill>
              <a:prstDash val="solid"/>
              <a:round/>
              <a:headEnd len="sm" w="sm" type="none"/>
              <a:tailEnd len="med" w="med" type="triangle"/>
            </a:ln>
          </p:spPr>
        </p:cxnSp>
        <p:cxnSp>
          <p:nvCxnSpPr>
            <p:cNvPr id="1046" name="Google Shape;1046;p66"/>
            <p:cNvCxnSpPr/>
            <p:nvPr/>
          </p:nvCxnSpPr>
          <p:spPr>
            <a:xfrm>
              <a:off x="3749040" y="4754880"/>
              <a:ext cx="0" cy="640080"/>
            </a:xfrm>
            <a:prstGeom prst="straightConnector1">
              <a:avLst/>
            </a:prstGeom>
            <a:noFill/>
            <a:ln cap="flat" cmpd="sng" w="28575">
              <a:solidFill>
                <a:schemeClr val="accent4"/>
              </a:solidFill>
              <a:prstDash val="solid"/>
              <a:round/>
              <a:headEnd len="sm" w="sm" type="none"/>
              <a:tailEnd len="med" w="med" type="triangle"/>
            </a:ln>
          </p:spPr>
        </p:cxnSp>
        <p:cxnSp>
          <p:nvCxnSpPr>
            <p:cNvPr id="1047" name="Google Shape;1047;p66"/>
            <p:cNvCxnSpPr/>
            <p:nvPr/>
          </p:nvCxnSpPr>
          <p:spPr>
            <a:xfrm>
              <a:off x="4297680" y="4754880"/>
              <a:ext cx="0" cy="640080"/>
            </a:xfrm>
            <a:prstGeom prst="straightConnector1">
              <a:avLst/>
            </a:prstGeom>
            <a:noFill/>
            <a:ln cap="flat" cmpd="sng" w="28575">
              <a:solidFill>
                <a:schemeClr val="dk1"/>
              </a:solidFill>
              <a:prstDash val="solid"/>
              <a:round/>
              <a:headEnd len="med" w="med" type="triangle"/>
              <a:tailEnd len="sm" w="sm" type="none"/>
            </a:ln>
          </p:spPr>
        </p:cxnSp>
        <p:grpSp>
          <p:nvGrpSpPr>
            <p:cNvPr id="1048" name="Google Shape;1048;p66"/>
            <p:cNvGrpSpPr/>
            <p:nvPr/>
          </p:nvGrpSpPr>
          <p:grpSpPr>
            <a:xfrm>
              <a:off x="2194560" y="3656865"/>
              <a:ext cx="2926080" cy="640080"/>
              <a:chOff x="2194560" y="3656865"/>
              <a:chExt cx="2926080" cy="640080"/>
            </a:xfrm>
          </p:grpSpPr>
          <p:cxnSp>
            <p:nvCxnSpPr>
              <p:cNvPr id="1049" name="Google Shape;1049;p66"/>
              <p:cNvCxnSpPr/>
              <p:nvPr/>
            </p:nvCxnSpPr>
            <p:spPr>
              <a:xfrm rot="10800000">
                <a:off x="4572000" y="4296945"/>
                <a:ext cx="548640" cy="0"/>
              </a:xfrm>
              <a:prstGeom prst="straightConnector1">
                <a:avLst/>
              </a:prstGeom>
              <a:noFill/>
              <a:ln cap="flat" cmpd="sng" w="28575">
                <a:solidFill>
                  <a:schemeClr val="dk1"/>
                </a:solidFill>
                <a:prstDash val="solid"/>
                <a:round/>
                <a:headEnd len="sm" w="sm" type="none"/>
                <a:tailEnd len="sm" w="sm" type="none"/>
              </a:ln>
            </p:spPr>
          </p:cxnSp>
          <p:cxnSp>
            <p:nvCxnSpPr>
              <p:cNvPr id="1050" name="Google Shape;1050;p66"/>
              <p:cNvCxnSpPr/>
              <p:nvPr/>
            </p:nvCxnSpPr>
            <p:spPr>
              <a:xfrm>
                <a:off x="5120640" y="3656865"/>
                <a:ext cx="0" cy="640080"/>
              </a:xfrm>
              <a:prstGeom prst="straightConnector1">
                <a:avLst/>
              </a:prstGeom>
              <a:noFill/>
              <a:ln cap="flat" cmpd="sng" w="28575">
                <a:solidFill>
                  <a:schemeClr val="dk1"/>
                </a:solidFill>
                <a:prstDash val="solid"/>
                <a:round/>
                <a:headEnd len="sm" w="sm" type="none"/>
                <a:tailEnd len="sm" w="sm" type="none"/>
              </a:ln>
            </p:spPr>
          </p:cxnSp>
          <p:cxnSp>
            <p:nvCxnSpPr>
              <p:cNvPr id="1051" name="Google Shape;1051;p66"/>
              <p:cNvCxnSpPr/>
              <p:nvPr/>
            </p:nvCxnSpPr>
            <p:spPr>
              <a:xfrm rot="10800000">
                <a:off x="2926080" y="3656865"/>
                <a:ext cx="2194560" cy="0"/>
              </a:xfrm>
              <a:prstGeom prst="straightConnector1">
                <a:avLst/>
              </a:prstGeom>
              <a:noFill/>
              <a:ln cap="flat" cmpd="sng" w="28575">
                <a:solidFill>
                  <a:schemeClr val="dk1"/>
                </a:solidFill>
                <a:prstDash val="solid"/>
                <a:round/>
                <a:headEnd len="sm" w="sm" type="none"/>
                <a:tailEnd len="sm" w="sm" type="none"/>
              </a:ln>
            </p:spPr>
          </p:cxnSp>
          <p:cxnSp>
            <p:nvCxnSpPr>
              <p:cNvPr id="1052" name="Google Shape;1052;p66"/>
              <p:cNvCxnSpPr/>
              <p:nvPr/>
            </p:nvCxnSpPr>
            <p:spPr>
              <a:xfrm>
                <a:off x="2926080" y="3656865"/>
                <a:ext cx="0" cy="274320"/>
              </a:xfrm>
              <a:prstGeom prst="straightConnector1">
                <a:avLst/>
              </a:prstGeom>
              <a:noFill/>
              <a:ln cap="flat" cmpd="sng" w="28575">
                <a:solidFill>
                  <a:schemeClr val="dk1"/>
                </a:solidFill>
                <a:prstDash val="solid"/>
                <a:round/>
                <a:headEnd len="sm" w="sm" type="none"/>
                <a:tailEnd len="sm" w="sm" type="none"/>
              </a:ln>
            </p:spPr>
          </p:cxnSp>
          <p:cxnSp>
            <p:nvCxnSpPr>
              <p:cNvPr id="1053" name="Google Shape;1053;p66"/>
              <p:cNvCxnSpPr/>
              <p:nvPr/>
            </p:nvCxnSpPr>
            <p:spPr>
              <a:xfrm rot="10800000">
                <a:off x="2194560" y="3931920"/>
                <a:ext cx="731520" cy="0"/>
              </a:xfrm>
              <a:prstGeom prst="straightConnector1">
                <a:avLst/>
              </a:prstGeom>
              <a:noFill/>
              <a:ln cap="flat" cmpd="sng" w="28575">
                <a:solidFill>
                  <a:schemeClr val="dk1"/>
                </a:solidFill>
                <a:prstDash val="solid"/>
                <a:round/>
                <a:headEnd len="sm" w="sm" type="none"/>
                <a:tailEnd len="med" w="med" type="triangle"/>
              </a:ln>
            </p:spPr>
          </p:cxnSp>
        </p:gr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Cache Reads and Writes</a:t>
            </a:r>
            <a:endParaRPr b="0" i="0" sz="4400" u="none" cap="none" strike="noStrike">
              <a:solidFill>
                <a:schemeClr val="accent1"/>
              </a:solidFill>
              <a:latin typeface="Calibri"/>
              <a:ea typeface="Calibri"/>
              <a:cs typeface="Calibri"/>
              <a:sym typeface="Calibri"/>
            </a:endParaRPr>
          </a:p>
        </p:txBody>
      </p:sp>
      <p:sp>
        <p:nvSpPr>
          <p:cNvPr id="1059" name="Google Shape;1059;p67"/>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Want to handle reads and writes quickly while maintaining consistency between cache and memory (i.e. both know about all updates)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Policies for cache hits and misses are independent</a:t>
            </a:r>
            <a:endParaRPr/>
          </a:p>
          <a:p>
            <a:pPr indent="-342900" lvl="0" marL="342900" marR="0" rtl="0" algn="l">
              <a:spcBef>
                <a:spcPts val="18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Here we assume the use of separate instruction and data caches (I$ and 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Read from both</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Write only to D$ (assume no self-modifying code)</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60" name="Google Shape;1060;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061" name="Google Shape;1061;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062" name="Google Shape;1062;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Handling Cache Hits</a:t>
            </a:r>
            <a:endParaRPr b="0" i="0" sz="4400" u="none" cap="none" strike="noStrike">
              <a:solidFill>
                <a:schemeClr val="accent1"/>
              </a:solidFill>
              <a:latin typeface="Calibri"/>
              <a:ea typeface="Calibri"/>
              <a:cs typeface="Calibri"/>
              <a:sym typeface="Calibri"/>
            </a:endParaRPr>
          </a:p>
        </p:txBody>
      </p:sp>
      <p:sp>
        <p:nvSpPr>
          <p:cNvPr id="1069" name="Google Shape;1069;p68"/>
          <p:cNvSpPr txBox="1"/>
          <p:nvPr>
            <p:ph idx="1" type="body"/>
          </p:nvPr>
        </p:nvSpPr>
        <p:spPr>
          <a:xfrm>
            <a:off x="457200" y="1600200"/>
            <a:ext cx="8229600" cy="496993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Read hits (I$ and 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Fastest possible scenario, so want more of these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Write hits (D$)</a:t>
            </a:r>
            <a:endParaRPr/>
          </a:p>
          <a:p>
            <a:pPr indent="-520700" lvl="1" marL="914400" marR="0" rtl="0" algn="l">
              <a:spcBef>
                <a:spcPts val="560"/>
              </a:spcBef>
              <a:spcAft>
                <a:spcPts val="0"/>
              </a:spcAft>
              <a:buClr>
                <a:srgbClr val="FF0000"/>
              </a:buClr>
              <a:buSzPts val="2800"/>
              <a:buFont typeface="Calibri"/>
              <a:buAutoNum type="arabicParenR"/>
            </a:pPr>
            <a:r>
              <a:rPr b="0" i="0" lang="en-US" sz="2800" u="none" cap="none" strike="noStrike">
                <a:solidFill>
                  <a:srgbClr val="FF0000"/>
                </a:solidFill>
                <a:latin typeface="Calibri"/>
                <a:ea typeface="Calibri"/>
                <a:cs typeface="Calibri"/>
                <a:sym typeface="Calibri"/>
              </a:rPr>
              <a:t>Write-Through Policy:</a:t>
            </a:r>
            <a:r>
              <a:rPr b="0" i="0" lang="en-US" sz="2800" u="none" cap="none" strike="noStrike">
                <a:solidFill>
                  <a:schemeClr val="dk1"/>
                </a:solidFill>
                <a:latin typeface="Calibri"/>
                <a:ea typeface="Calibri"/>
                <a:cs typeface="Calibri"/>
                <a:sym typeface="Calibri"/>
              </a:rPr>
              <a:t>  Always write data to cache and to memory (</a:t>
            </a:r>
            <a:r>
              <a:rPr b="0" i="1" lang="en-US" sz="2800" u="none" cap="none" strike="noStrike">
                <a:solidFill>
                  <a:schemeClr val="dk1"/>
                </a:solidFill>
                <a:latin typeface="Calibri"/>
                <a:ea typeface="Calibri"/>
                <a:cs typeface="Calibri"/>
                <a:sym typeface="Calibri"/>
              </a:rPr>
              <a:t>through</a:t>
            </a:r>
            <a:r>
              <a:rPr b="0" i="0" lang="en-US" sz="2800" u="none" cap="none" strike="noStrike">
                <a:solidFill>
                  <a:schemeClr val="dk1"/>
                </a:solidFill>
                <a:latin typeface="Calibri"/>
                <a:ea typeface="Calibri"/>
                <a:cs typeface="Calibri"/>
                <a:sym typeface="Calibri"/>
              </a:rPr>
              <a:t> cache)</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Forces cache and memory to always be consistent</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Slow!  (every memory access is long) </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Include a </a:t>
            </a:r>
            <a:r>
              <a:rPr b="0" i="1" lang="en-US" sz="2400" u="none" cap="none" strike="noStrike">
                <a:solidFill>
                  <a:schemeClr val="dk1"/>
                </a:solidFill>
                <a:latin typeface="Calibri"/>
                <a:ea typeface="Calibri"/>
                <a:cs typeface="Calibri"/>
                <a:sym typeface="Calibri"/>
              </a:rPr>
              <a:t>Write Buffer</a:t>
            </a:r>
            <a:r>
              <a:rPr b="0" i="0" lang="en-US" sz="2400" u="none" cap="none" strike="noStrike">
                <a:solidFill>
                  <a:schemeClr val="dk1"/>
                </a:solidFill>
                <a:latin typeface="Calibri"/>
                <a:ea typeface="Calibri"/>
                <a:cs typeface="Calibri"/>
                <a:sym typeface="Calibri"/>
              </a:rPr>
              <a:t> that updates memory in parallel with processor</a:t>
            </a:r>
            <a:endParaRPr/>
          </a:p>
        </p:txBody>
      </p:sp>
      <p:sp>
        <p:nvSpPr>
          <p:cNvPr id="1070" name="Google Shape;1070;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071" name="Google Shape;1071;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072" name="Google Shape;1072;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1073" name="Google Shape;1073;p68"/>
          <p:cNvGrpSpPr/>
          <p:nvPr/>
        </p:nvGrpSpPr>
        <p:grpSpPr>
          <a:xfrm>
            <a:off x="4097867" y="5542844"/>
            <a:ext cx="4154311" cy="899798"/>
            <a:chOff x="4097867" y="5542844"/>
            <a:chExt cx="4154311" cy="899798"/>
          </a:xfrm>
        </p:grpSpPr>
        <p:cxnSp>
          <p:nvCxnSpPr>
            <p:cNvPr id="1074" name="Google Shape;1074;p68"/>
            <p:cNvCxnSpPr/>
            <p:nvPr/>
          </p:nvCxnSpPr>
          <p:spPr>
            <a:xfrm rot="10800000">
              <a:off x="4097867" y="5542844"/>
              <a:ext cx="541866" cy="327378"/>
            </a:xfrm>
            <a:prstGeom prst="straightConnector1">
              <a:avLst/>
            </a:prstGeom>
            <a:noFill/>
            <a:ln cap="flat" cmpd="sng" w="25400">
              <a:solidFill>
                <a:srgbClr val="FF0000"/>
              </a:solidFill>
              <a:prstDash val="solid"/>
              <a:round/>
              <a:headEnd len="sm" w="sm" type="none"/>
              <a:tailEnd len="med" w="med" type="stealth"/>
            </a:ln>
          </p:spPr>
        </p:cxnSp>
        <p:sp>
          <p:nvSpPr>
            <p:cNvPr id="1075" name="Google Shape;1075;p68"/>
            <p:cNvSpPr txBox="1"/>
            <p:nvPr/>
          </p:nvSpPr>
          <p:spPr>
            <a:xfrm>
              <a:off x="4572000" y="5734756"/>
              <a:ext cx="368017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Calibri"/>
                  <a:ea typeface="Calibri"/>
                  <a:cs typeface="Calibri"/>
                  <a:sym typeface="Calibri"/>
                </a:rPr>
                <a:t>Assume present in all schemes when writing to memory</a:t>
              </a:r>
              <a:endParaRPr sz="2000">
                <a:solidFill>
                  <a:srgbClr val="FF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Handling Cache Hits</a:t>
            </a:r>
            <a:endParaRPr b="0" i="0" sz="4400" u="none" cap="none" strike="noStrike">
              <a:solidFill>
                <a:schemeClr val="accent1"/>
              </a:solidFill>
              <a:latin typeface="Calibri"/>
              <a:ea typeface="Calibri"/>
              <a:cs typeface="Calibri"/>
              <a:sym typeface="Calibri"/>
            </a:endParaRPr>
          </a:p>
        </p:txBody>
      </p:sp>
      <p:sp>
        <p:nvSpPr>
          <p:cNvPr id="1081" name="Google Shape;1081;p69"/>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Read hits (I$ and 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Fastest possible scenario, so want more of these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Write hits (D$)</a:t>
            </a:r>
            <a:endParaRPr/>
          </a:p>
          <a:p>
            <a:pPr indent="-520700" lvl="1" marL="914400" marR="0" rtl="0" algn="l">
              <a:spcBef>
                <a:spcPts val="560"/>
              </a:spcBef>
              <a:spcAft>
                <a:spcPts val="0"/>
              </a:spcAft>
              <a:buClr>
                <a:srgbClr val="FF0000"/>
              </a:buClr>
              <a:buSzPts val="2800"/>
              <a:buFont typeface="Calibri"/>
              <a:buAutoNum type="arabicParenR" startAt="2"/>
            </a:pPr>
            <a:r>
              <a:rPr b="0" i="0" lang="en-US" sz="2800" u="none" cap="none" strike="noStrike">
                <a:solidFill>
                  <a:srgbClr val="FF0000"/>
                </a:solidFill>
                <a:latin typeface="Calibri"/>
                <a:ea typeface="Calibri"/>
                <a:cs typeface="Calibri"/>
                <a:sym typeface="Calibri"/>
              </a:rPr>
              <a:t>Write-Back Policy:</a:t>
            </a:r>
            <a:r>
              <a:rPr b="0" i="0" lang="en-US" sz="2800" u="none" cap="none" strike="noStrike">
                <a:solidFill>
                  <a:schemeClr val="dk1"/>
                </a:solidFill>
                <a:latin typeface="Calibri"/>
                <a:ea typeface="Calibri"/>
                <a:cs typeface="Calibri"/>
                <a:sym typeface="Calibri"/>
              </a:rPr>
              <a:t>  Write data </a:t>
            </a:r>
            <a:r>
              <a:rPr b="0" i="0" lang="en-US" sz="2800" u="sng" cap="none" strike="noStrike">
                <a:solidFill>
                  <a:schemeClr val="dk1"/>
                </a:solidFill>
                <a:latin typeface="Calibri"/>
                <a:ea typeface="Calibri"/>
                <a:cs typeface="Calibri"/>
                <a:sym typeface="Calibri"/>
              </a:rPr>
              <a:t>only to cache</a:t>
            </a:r>
            <a:r>
              <a:rPr b="0" i="0" lang="en-US" sz="2800" u="none" cap="none" strike="noStrike">
                <a:solidFill>
                  <a:schemeClr val="dk1"/>
                </a:solidFill>
                <a:latin typeface="Calibri"/>
                <a:ea typeface="Calibri"/>
                <a:cs typeface="Calibri"/>
                <a:sym typeface="Calibri"/>
              </a:rPr>
              <a:t>, then update memory when block is removed</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Allows cache and memory to be inconsistent</a:t>
            </a:r>
            <a:endParaRPr/>
          </a:p>
          <a:p>
            <a:pPr indent="-228600" lvl="2" marL="11430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Multiple writes collected in cache; single write to memory per block</a:t>
            </a:r>
            <a:endParaRPr/>
          </a:p>
          <a:p>
            <a:pPr indent="-228600" lvl="2" marL="1143000" marR="0" rtl="0" algn="l">
              <a:spcBef>
                <a:spcPts val="48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Dirty bit:</a:t>
            </a:r>
            <a:r>
              <a:rPr b="0" i="0" lang="en-US" sz="2400" u="none" cap="none" strike="noStrike">
                <a:solidFill>
                  <a:schemeClr val="dk1"/>
                </a:solidFill>
                <a:latin typeface="Calibri"/>
                <a:ea typeface="Calibri"/>
                <a:cs typeface="Calibri"/>
                <a:sym typeface="Calibri"/>
              </a:rPr>
              <a:t>  Extra bit per cache row that is set if block was written to (is “dirty”) and needs to be written back</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82" name="Google Shape;1082;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083" name="Google Shape;1083;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084" name="Google Shape;1084;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0" name="Shape 1090"/>
        <p:cNvGrpSpPr/>
        <p:nvPr/>
      </p:nvGrpSpPr>
      <p:grpSpPr>
        <a:xfrm>
          <a:off x="0" y="0"/>
          <a:ext cx="0" cy="0"/>
          <a:chOff x="0" y="0"/>
          <a:chExt cx="0" cy="0"/>
        </a:xfrm>
      </p:grpSpPr>
      <p:sp>
        <p:nvSpPr>
          <p:cNvPr id="1091" name="Google Shape;1091;p70"/>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Miss penalty grows as block size does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Read misses (I$ and 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Stall execution, fetch block from memory, put in cache, send requested data to processor, resume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Write misses (D$)</a:t>
            </a:r>
            <a:endParaRPr/>
          </a:p>
          <a:p>
            <a:pPr indent="-285750" lvl="1" marL="742950" marR="0" rtl="0" algn="l">
              <a:spcBef>
                <a:spcPts val="560"/>
              </a:spcBef>
              <a:spcAft>
                <a:spcPts val="0"/>
              </a:spcAft>
              <a:buClr>
                <a:schemeClr val="dk1"/>
              </a:buClr>
              <a:buSzPts val="2800"/>
              <a:buFont typeface="Arial"/>
              <a:buChar char="–"/>
            </a:pPr>
            <a:r>
              <a:rPr lang="en-US"/>
              <a:t>Always have to update</a:t>
            </a:r>
            <a:r>
              <a:rPr b="0" i="0" lang="en-US" sz="2800" u="none" cap="none" strike="noStrike">
                <a:solidFill>
                  <a:schemeClr val="dk1"/>
                </a:solidFill>
                <a:latin typeface="Calibri"/>
                <a:ea typeface="Calibri"/>
                <a:cs typeface="Calibri"/>
                <a:sym typeface="Calibri"/>
              </a:rPr>
              <a:t> block from memory</a:t>
            </a:r>
            <a:endParaRPr/>
          </a:p>
          <a:p>
            <a:pPr indent="-285750" lvl="1" marL="742950" marR="0" rtl="0" algn="l">
              <a:spcBef>
                <a:spcPts val="560"/>
              </a:spcBef>
              <a:spcAft>
                <a:spcPts val="0"/>
              </a:spcAft>
              <a:buClr>
                <a:schemeClr val="dk1"/>
              </a:buClr>
              <a:buSzPts val="2800"/>
              <a:buFont typeface="Arial"/>
              <a:buChar char="–"/>
            </a:pPr>
            <a:r>
              <a:rPr lang="en-US" sz="2800"/>
              <a:t>We have to make a choice:</a:t>
            </a:r>
            <a:endParaRPr sz="2800"/>
          </a:p>
          <a:p>
            <a:pPr indent="-254000" lvl="2" marL="1143000" marR="0" rtl="0" algn="l">
              <a:spcBef>
                <a:spcPts val="560"/>
              </a:spcBef>
              <a:spcAft>
                <a:spcPts val="0"/>
              </a:spcAft>
              <a:buClr>
                <a:schemeClr val="dk1"/>
              </a:buClr>
              <a:buSzPts val="2800"/>
              <a:buFont typeface="Arial"/>
              <a:buChar char="•"/>
            </a:pPr>
            <a:r>
              <a:rPr lang="en-US" sz="2800"/>
              <a:t>Carry the updated</a:t>
            </a:r>
            <a:r>
              <a:rPr b="0" i="0" lang="en-US" sz="2800" u="none" cap="none" strike="noStrike">
                <a:solidFill>
                  <a:schemeClr val="dk1"/>
                </a:solidFill>
                <a:latin typeface="Calibri"/>
                <a:ea typeface="Calibri"/>
                <a:cs typeface="Calibri"/>
                <a:sym typeface="Calibri"/>
              </a:rPr>
              <a:t> bl</a:t>
            </a:r>
            <a:r>
              <a:rPr lang="en-US" sz="2800"/>
              <a:t>ock </a:t>
            </a:r>
            <a:r>
              <a:rPr b="0" i="0" lang="en-US" sz="2800" u="none" cap="none" strike="noStrike">
                <a:solidFill>
                  <a:schemeClr val="dk1"/>
                </a:solidFill>
                <a:latin typeface="Calibri"/>
                <a:ea typeface="Calibri"/>
                <a:cs typeface="Calibri"/>
                <a:sym typeface="Calibri"/>
              </a:rPr>
              <a:t>into cache</a:t>
            </a:r>
            <a:r>
              <a:rPr lang="en-US" sz="2800"/>
              <a:t> or not?</a:t>
            </a:r>
            <a:endParaRPr/>
          </a:p>
          <a:p>
            <a:pPr indent="-76200" lvl="2" marL="11430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92" name="Google Shape;1092;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Handling Cache Misses</a:t>
            </a:r>
            <a:endParaRPr b="0" i="0" sz="4400" u="none" cap="none" strike="noStrike">
              <a:solidFill>
                <a:schemeClr val="accent1"/>
              </a:solidFill>
              <a:latin typeface="Calibri"/>
              <a:ea typeface="Calibri"/>
              <a:cs typeface="Calibri"/>
              <a:sym typeface="Calibri"/>
            </a:endParaRPr>
          </a:p>
        </p:txBody>
      </p:sp>
      <p:sp>
        <p:nvSpPr>
          <p:cNvPr id="1093" name="Google Shape;1093;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094" name="Google Shape;1094;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095" name="Google Shape;1095;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1" name="Shape 1101"/>
        <p:cNvGrpSpPr/>
        <p:nvPr/>
      </p:nvGrpSpPr>
      <p:grpSpPr>
        <a:xfrm>
          <a:off x="0" y="0"/>
          <a:ext cx="0" cy="0"/>
          <a:chOff x="0" y="0"/>
          <a:chExt cx="0" cy="0"/>
        </a:xfrm>
      </p:grpSpPr>
      <p:sp>
        <p:nvSpPr>
          <p:cNvPr id="1102" name="Google Shape;1102;p71"/>
          <p:cNvSpPr txBox="1"/>
          <p:nvPr>
            <p:ph idx="1" type="body"/>
          </p:nvPr>
        </p:nvSpPr>
        <p:spPr>
          <a:xfrm>
            <a:off x="457200" y="1600199"/>
            <a:ext cx="8229600" cy="4937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i="1" lang="en-US">
                <a:solidFill>
                  <a:srgbClr val="38761D"/>
                </a:solidFill>
              </a:rPr>
              <a:t>Write Allocate</a:t>
            </a:r>
            <a:r>
              <a:rPr lang="en-US"/>
              <a:t> policy: when we bring the block into the cache after a write miss</a:t>
            </a:r>
            <a:endParaRPr/>
          </a:p>
          <a:p>
            <a:pPr indent="-342900" lvl="0" marL="342900" marR="0" rtl="0" algn="l">
              <a:spcBef>
                <a:spcPts val="640"/>
              </a:spcBef>
              <a:spcAft>
                <a:spcPts val="0"/>
              </a:spcAft>
              <a:buClr>
                <a:schemeClr val="dk1"/>
              </a:buClr>
              <a:buSzPts val="3200"/>
              <a:buFont typeface="Arial"/>
              <a:buChar char="•"/>
            </a:pPr>
            <a:r>
              <a:rPr i="1" lang="en-US"/>
              <a:t>No Write Allocate </a:t>
            </a:r>
            <a:r>
              <a:rPr lang="en-US"/>
              <a:t>policy: only change main memory after a write miss</a:t>
            </a:r>
            <a:endParaRPr/>
          </a:p>
          <a:p>
            <a:pPr indent="-285750" lvl="1" marL="742950" marR="0" rtl="0" algn="l">
              <a:spcBef>
                <a:spcPts val="640"/>
              </a:spcBef>
              <a:spcAft>
                <a:spcPts val="0"/>
              </a:spcAft>
              <a:buClr>
                <a:schemeClr val="dk1"/>
              </a:buClr>
              <a:buSzPts val="2800"/>
              <a:buFont typeface="Arial"/>
              <a:buChar char="–"/>
            </a:pPr>
            <a:r>
              <a:rPr lang="en-US">
                <a:solidFill>
                  <a:srgbClr val="38761D"/>
                </a:solidFill>
              </a:rPr>
              <a:t>Write allocate</a:t>
            </a:r>
            <a:r>
              <a:rPr lang="en-US"/>
              <a:t> almost always paired with </a:t>
            </a:r>
            <a:r>
              <a:rPr lang="en-US">
                <a:solidFill>
                  <a:srgbClr val="38761D"/>
                </a:solidFill>
              </a:rPr>
              <a:t>write-back</a:t>
            </a:r>
            <a:endParaRPr>
              <a:solidFill>
                <a:srgbClr val="38761D"/>
              </a:solidFill>
            </a:endParaRPr>
          </a:p>
          <a:p>
            <a:pPr indent="-228600" lvl="2" marL="1143000" marR="0" rtl="0" algn="l">
              <a:spcBef>
                <a:spcPts val="640"/>
              </a:spcBef>
              <a:spcAft>
                <a:spcPts val="0"/>
              </a:spcAft>
              <a:buClr>
                <a:srgbClr val="000000"/>
              </a:buClr>
              <a:buSzPts val="2400"/>
              <a:buChar char="•"/>
            </a:pPr>
            <a:r>
              <a:rPr lang="en-US">
                <a:solidFill>
                  <a:srgbClr val="000000"/>
                </a:solidFill>
              </a:rPr>
              <a:t>Eg: Accessing same address many times -&gt; cache it</a:t>
            </a:r>
            <a:endParaRPr>
              <a:solidFill>
                <a:srgbClr val="000000"/>
              </a:solidFill>
            </a:endParaRPr>
          </a:p>
          <a:p>
            <a:pPr indent="-285750" lvl="1" marL="742950" marR="0" rtl="0" algn="l">
              <a:spcBef>
                <a:spcPts val="640"/>
              </a:spcBef>
              <a:spcAft>
                <a:spcPts val="0"/>
              </a:spcAft>
              <a:buClr>
                <a:schemeClr val="dk1"/>
              </a:buClr>
              <a:buSzPts val="2800"/>
              <a:buFont typeface="Arial"/>
              <a:buChar char="–"/>
            </a:pPr>
            <a:r>
              <a:rPr lang="en-US">
                <a:solidFill>
                  <a:schemeClr val="accent2"/>
                </a:solidFill>
              </a:rPr>
              <a:t>No write allocate</a:t>
            </a:r>
            <a:r>
              <a:rPr lang="en-US"/>
              <a:t> typically paired with </a:t>
            </a:r>
            <a:r>
              <a:rPr lang="en-US">
                <a:solidFill>
                  <a:schemeClr val="accent2"/>
                </a:solidFill>
              </a:rPr>
              <a:t>write-through</a:t>
            </a:r>
            <a:endParaRPr>
              <a:solidFill>
                <a:schemeClr val="accent2"/>
              </a:solidFill>
            </a:endParaRPr>
          </a:p>
          <a:p>
            <a:pPr indent="-228600" lvl="2" marL="1143000" marR="0" rtl="0" algn="l">
              <a:spcBef>
                <a:spcPts val="640"/>
              </a:spcBef>
              <a:spcAft>
                <a:spcPts val="0"/>
              </a:spcAft>
              <a:buClr>
                <a:srgbClr val="000000"/>
              </a:buClr>
              <a:buSzPts val="2400"/>
              <a:buChar char="•"/>
            </a:pPr>
            <a:r>
              <a:rPr lang="en-US">
                <a:solidFill>
                  <a:srgbClr val="000000"/>
                </a:solidFill>
              </a:rPr>
              <a:t>Eg: Infrequent/random writes -&gt; don’t bother caching it</a:t>
            </a:r>
            <a:endParaRPr>
              <a:solidFill>
                <a:srgbClr val="000000"/>
              </a:solidFill>
            </a:endParaRPr>
          </a:p>
        </p:txBody>
      </p:sp>
      <p:sp>
        <p:nvSpPr>
          <p:cNvPr id="1103" name="Google Shape;1103;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lang="en-US"/>
              <a:t>Write Allocate</a:t>
            </a:r>
            <a:endParaRPr b="0" i="0" sz="4400" u="none" cap="none" strike="noStrike">
              <a:solidFill>
                <a:schemeClr val="accent1"/>
              </a:solidFill>
              <a:latin typeface="Calibri"/>
              <a:ea typeface="Calibri"/>
              <a:cs typeface="Calibri"/>
              <a:sym typeface="Calibri"/>
            </a:endParaRPr>
          </a:p>
        </p:txBody>
      </p:sp>
      <p:sp>
        <p:nvSpPr>
          <p:cNvPr id="1104" name="Google Shape;1104;p7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105" name="Google Shape;1105;p7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106" name="Google Shape;1106;p7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Updated Cache Picture</a:t>
            </a:r>
            <a:endParaRPr b="0" i="0" sz="4400" u="none" cap="none" strike="noStrike">
              <a:solidFill>
                <a:schemeClr val="accent1"/>
              </a:solidFill>
              <a:latin typeface="Calibri"/>
              <a:ea typeface="Calibri"/>
              <a:cs typeface="Calibri"/>
              <a:sym typeface="Calibri"/>
            </a:endParaRPr>
          </a:p>
        </p:txBody>
      </p:sp>
      <p:sp>
        <p:nvSpPr>
          <p:cNvPr id="1112" name="Google Shape;1112;p7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Fully associative, write through</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Same as previously shown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Fully associative, write back</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266700" lvl="0" marL="342900" marR="0" rtl="0" algn="l">
              <a:spcBef>
                <a:spcPts val="24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Write miss procedure (write allocate or not) only affects </a:t>
            </a:r>
            <a:r>
              <a:rPr b="1" i="0" lang="en-US" sz="3200" u="none" cap="none" strike="noStrike">
                <a:solidFill>
                  <a:schemeClr val="dk1"/>
                </a:solidFill>
              </a:rPr>
              <a:t>behavior</a:t>
            </a:r>
            <a:r>
              <a:rPr b="0" i="0" lang="en-US" sz="3200" u="none" cap="none" strike="noStrike">
                <a:solidFill>
                  <a:schemeClr val="dk1"/>
                </a:solidFill>
                <a:latin typeface="Calibri"/>
                <a:ea typeface="Calibri"/>
                <a:cs typeface="Calibri"/>
                <a:sym typeface="Calibri"/>
              </a:rPr>
              <a:t>, not design</a:t>
            </a:r>
            <a:endParaRPr b="0" i="0" sz="3200" u="none" cap="none" strike="noStrike">
              <a:solidFill>
                <a:schemeClr val="dk1"/>
              </a:solidFill>
              <a:latin typeface="Calibri"/>
              <a:ea typeface="Calibri"/>
              <a:cs typeface="Calibri"/>
              <a:sym typeface="Calibri"/>
            </a:endParaRPr>
          </a:p>
        </p:txBody>
      </p:sp>
      <p:sp>
        <p:nvSpPr>
          <p:cNvPr id="1113" name="Google Shape;1113;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114" name="Google Shape;1114;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115" name="Google Shape;1115;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1116" name="Google Shape;1116;p72"/>
          <p:cNvGraphicFramePr/>
          <p:nvPr/>
        </p:nvGraphicFramePr>
        <p:xfrm>
          <a:off x="2368296" y="3291840"/>
          <a:ext cx="3000000" cy="3000000"/>
        </p:xfrm>
        <a:graphic>
          <a:graphicData uri="http://schemas.openxmlformats.org/drawingml/2006/table">
            <a:tbl>
              <a:tblPr bandRow="1" firstRow="1">
                <a:noFill/>
                <a:tableStyleId>{E53C4890-65F3-4252-A61A-FE82BA3E55E4}</a:tableStyleId>
              </a:tblPr>
              <a:tblGrid>
                <a:gridCol w="274325"/>
                <a:gridCol w="274325"/>
                <a:gridCol w="731525"/>
                <a:gridCol w="731525"/>
                <a:gridCol w="731525"/>
                <a:gridCol w="731525"/>
                <a:gridCol w="731525"/>
              </a:tblGrid>
              <a:tr h="370850">
                <a:tc>
                  <a:txBody>
                    <a:bodyPr/>
                    <a:lstStyle/>
                    <a:p>
                      <a:pPr indent="0" lvl="0" marL="0" marR="0" rtl="0" algn="ctr">
                        <a:spcBef>
                          <a:spcPts val="0"/>
                        </a:spcBef>
                        <a:spcAft>
                          <a:spcPts val="0"/>
                        </a:spcAft>
                        <a:buNone/>
                      </a:pPr>
                      <a:r>
                        <a:rPr lang="en-US" sz="1800"/>
                        <a:t>V</a:t>
                      </a:r>
                      <a:endParaRPr sz="1800"/>
                    </a:p>
                  </a:txBody>
                  <a:tcPr marT="45725" marB="45725" marR="91450" marL="91450"/>
                </a:tc>
                <a:tc>
                  <a:txBody>
                    <a:bodyPr/>
                    <a:lstStyle/>
                    <a:p>
                      <a:pPr indent="0" lvl="0" marL="0" marR="0" rtl="0" algn="ctr">
                        <a:spcBef>
                          <a:spcPts val="0"/>
                        </a:spcBef>
                        <a:spcAft>
                          <a:spcPts val="0"/>
                        </a:spcAft>
                        <a:buNone/>
                      </a:pPr>
                      <a:r>
                        <a:rPr lang="en-US" sz="1800">
                          <a:solidFill>
                            <a:srgbClr val="A5A5A5"/>
                          </a:solidFill>
                        </a:rPr>
                        <a:t>D</a:t>
                      </a:r>
                      <a:endParaRPr sz="1800">
                        <a:solidFill>
                          <a:srgbClr val="A5A5A5"/>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6"/>
                          </a:solidFill>
                        </a:rPr>
                        <a:t>Tag</a:t>
                      </a:r>
                      <a:endParaRPr sz="1800">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2"/>
                          </a:solidFill>
                        </a:rPr>
                        <a:t>00</a:t>
                      </a:r>
                      <a:endParaRPr sz="1800">
                        <a:solidFill>
                          <a:schemeClr val="accent2"/>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2"/>
                          </a:solidFill>
                        </a:rPr>
                        <a:t>01</a:t>
                      </a:r>
                      <a:endParaRPr sz="1800">
                        <a:solidFill>
                          <a:schemeClr val="accent2"/>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2"/>
                          </a:solidFill>
                        </a:rPr>
                        <a:t>10</a:t>
                      </a:r>
                      <a:endParaRPr sz="1800">
                        <a:solidFill>
                          <a:schemeClr val="accent2"/>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2"/>
                          </a:solidFill>
                        </a:rPr>
                        <a:t>11</a:t>
                      </a:r>
                      <a:endParaRPr sz="1800">
                        <a:solidFill>
                          <a:schemeClr val="accent2"/>
                        </a:solidFill>
                      </a:endParaRPr>
                    </a:p>
                  </a:txBody>
                  <a:tcPr marT="45725" marB="45725" marR="91450" marL="91450"/>
                </a:tc>
              </a:tr>
              <a:tr h="370850">
                <a:tc>
                  <a:txBody>
                    <a:bodyPr/>
                    <a:lstStyle/>
                    <a:p>
                      <a:pPr indent="0" lvl="0" marL="0" marR="0" rtl="0" algn="ctr">
                        <a:spcBef>
                          <a:spcPts val="0"/>
                        </a:spcBef>
                        <a:spcAft>
                          <a:spcPts val="0"/>
                        </a:spcAft>
                        <a:buNone/>
                      </a:pPr>
                      <a:r>
                        <a:rPr lang="en-US" sz="1800"/>
                        <a:t>X</a:t>
                      </a:r>
                      <a:endParaRPr sz="1800"/>
                    </a:p>
                  </a:txBody>
                  <a:tcPr marT="45725" marB="45725" marR="91450" marL="91450"/>
                </a:tc>
                <a:tc>
                  <a:txBody>
                    <a:bodyPr/>
                    <a:lstStyle/>
                    <a:p>
                      <a:pPr indent="0" lvl="0" marL="0" marR="0" rtl="0" algn="ctr">
                        <a:spcBef>
                          <a:spcPts val="0"/>
                        </a:spcBef>
                        <a:spcAft>
                          <a:spcPts val="0"/>
                        </a:spcAft>
                        <a:buNone/>
                      </a:pPr>
                      <a:r>
                        <a:rPr lang="en-US" sz="1800">
                          <a:solidFill>
                            <a:srgbClr val="A5A5A5"/>
                          </a:solidFill>
                        </a:rPr>
                        <a:t>X</a:t>
                      </a:r>
                      <a:endParaRPr sz="1800">
                        <a:solidFill>
                          <a:srgbClr val="A5A5A5"/>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6"/>
                          </a:solidFill>
                        </a:rPr>
                        <a:t>XXXX</a:t>
                      </a:r>
                      <a:endParaRPr sz="1800">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r>
              <a:tr h="370850">
                <a:tc>
                  <a:txBody>
                    <a:bodyPr/>
                    <a:lstStyle/>
                    <a:p>
                      <a:pPr indent="0" lvl="0" marL="0" marR="0" rtl="0" algn="ctr">
                        <a:spcBef>
                          <a:spcPts val="0"/>
                        </a:spcBef>
                        <a:spcAft>
                          <a:spcPts val="0"/>
                        </a:spcAft>
                        <a:buNone/>
                      </a:pPr>
                      <a:r>
                        <a:rPr lang="en-US" sz="1800"/>
                        <a:t>X</a:t>
                      </a:r>
                      <a:endParaRPr sz="1800"/>
                    </a:p>
                  </a:txBody>
                  <a:tcPr marT="45725" marB="45725" marR="91450" marL="91450"/>
                </a:tc>
                <a:tc>
                  <a:txBody>
                    <a:bodyPr/>
                    <a:lstStyle/>
                    <a:p>
                      <a:pPr indent="0" lvl="0" marL="0" marR="0" rtl="0" algn="ctr">
                        <a:spcBef>
                          <a:spcPts val="0"/>
                        </a:spcBef>
                        <a:spcAft>
                          <a:spcPts val="0"/>
                        </a:spcAft>
                        <a:buNone/>
                      </a:pPr>
                      <a:r>
                        <a:rPr lang="en-US" sz="1800">
                          <a:solidFill>
                            <a:srgbClr val="A5A5A5"/>
                          </a:solidFill>
                        </a:rPr>
                        <a:t>X</a:t>
                      </a:r>
                      <a:endParaRPr sz="1800">
                        <a:solidFill>
                          <a:srgbClr val="A5A5A5"/>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6"/>
                          </a:solidFill>
                        </a:rPr>
                        <a:t>XXXX</a:t>
                      </a:r>
                      <a:endParaRPr sz="1800">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r>
              <a:tr h="370850">
                <a:tc>
                  <a:txBody>
                    <a:bodyPr/>
                    <a:lstStyle/>
                    <a:p>
                      <a:pPr indent="0" lvl="0" marL="0" marR="0" rtl="0" algn="ctr">
                        <a:spcBef>
                          <a:spcPts val="0"/>
                        </a:spcBef>
                        <a:spcAft>
                          <a:spcPts val="0"/>
                        </a:spcAft>
                        <a:buNone/>
                      </a:pPr>
                      <a:r>
                        <a:rPr lang="en-US" sz="1800"/>
                        <a:t>X</a:t>
                      </a:r>
                      <a:endParaRPr sz="1800"/>
                    </a:p>
                  </a:txBody>
                  <a:tcPr marT="45725" marB="45725" marR="91450" marL="91450"/>
                </a:tc>
                <a:tc>
                  <a:txBody>
                    <a:bodyPr/>
                    <a:lstStyle/>
                    <a:p>
                      <a:pPr indent="0" lvl="0" marL="0" marR="0" rtl="0" algn="ctr">
                        <a:spcBef>
                          <a:spcPts val="0"/>
                        </a:spcBef>
                        <a:spcAft>
                          <a:spcPts val="0"/>
                        </a:spcAft>
                        <a:buNone/>
                      </a:pPr>
                      <a:r>
                        <a:rPr lang="en-US" sz="1800">
                          <a:solidFill>
                            <a:srgbClr val="A5A5A5"/>
                          </a:solidFill>
                        </a:rPr>
                        <a:t>X</a:t>
                      </a:r>
                      <a:endParaRPr sz="1800">
                        <a:solidFill>
                          <a:srgbClr val="A5A5A5"/>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6"/>
                          </a:solidFill>
                        </a:rPr>
                        <a:t>XXXX</a:t>
                      </a:r>
                      <a:endParaRPr sz="1800">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r>
              <a:tr h="370850">
                <a:tc>
                  <a:txBody>
                    <a:bodyPr/>
                    <a:lstStyle/>
                    <a:p>
                      <a:pPr indent="0" lvl="0" marL="0" marR="0" rtl="0" algn="ctr">
                        <a:spcBef>
                          <a:spcPts val="0"/>
                        </a:spcBef>
                        <a:spcAft>
                          <a:spcPts val="0"/>
                        </a:spcAft>
                        <a:buNone/>
                      </a:pPr>
                      <a:r>
                        <a:rPr lang="en-US" sz="1800"/>
                        <a:t>X</a:t>
                      </a:r>
                      <a:endParaRPr sz="1800"/>
                    </a:p>
                  </a:txBody>
                  <a:tcPr marT="45725" marB="45725" marR="91450" marL="91450"/>
                </a:tc>
                <a:tc>
                  <a:txBody>
                    <a:bodyPr/>
                    <a:lstStyle/>
                    <a:p>
                      <a:pPr indent="0" lvl="0" marL="0" marR="0" rtl="0" algn="ctr">
                        <a:spcBef>
                          <a:spcPts val="0"/>
                        </a:spcBef>
                        <a:spcAft>
                          <a:spcPts val="0"/>
                        </a:spcAft>
                        <a:buNone/>
                      </a:pPr>
                      <a:r>
                        <a:rPr lang="en-US" sz="1800">
                          <a:solidFill>
                            <a:srgbClr val="A5A5A5"/>
                          </a:solidFill>
                        </a:rPr>
                        <a:t>X</a:t>
                      </a:r>
                      <a:endParaRPr sz="1800">
                        <a:solidFill>
                          <a:srgbClr val="A5A5A5"/>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accent6"/>
                          </a:solidFill>
                        </a:rPr>
                        <a:t>XXXX</a:t>
                      </a:r>
                      <a:endParaRPr sz="1800">
                        <a:solidFill>
                          <a:schemeClr val="accent6"/>
                        </a:solidFill>
                      </a:endParaRPr>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c>
                  <a:txBody>
                    <a:bodyPr/>
                    <a:lstStyle/>
                    <a:p>
                      <a:pPr indent="0" lvl="0" marL="0" marR="0" rtl="0" algn="ctr">
                        <a:spcBef>
                          <a:spcPts val="0"/>
                        </a:spcBef>
                        <a:spcAft>
                          <a:spcPts val="0"/>
                        </a:spcAft>
                        <a:buNone/>
                      </a:pPr>
                      <a:r>
                        <a:rPr lang="en-US" sz="1800"/>
                        <a:t>0x??</a:t>
                      </a:r>
                      <a:endParaRPr sz="1800"/>
                    </a:p>
                  </a:txBody>
                  <a:tcPr marT="45725" marB="45725" marR="91450" marL="91450"/>
                </a:tc>
              </a:tr>
            </a:tbl>
          </a:graphicData>
        </a:graphic>
      </p:graphicFrame>
      <p:sp>
        <p:nvSpPr>
          <p:cNvPr id="1117" name="Google Shape;1117;p72"/>
          <p:cNvSpPr txBox="1"/>
          <p:nvPr/>
        </p:nvSpPr>
        <p:spPr>
          <a:xfrm>
            <a:off x="1281967" y="4005072"/>
            <a:ext cx="97928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Slot</a:t>
            </a:r>
            <a:endParaRPr sz="2400">
              <a:solidFill>
                <a:schemeClr val="dk1"/>
              </a:solidFill>
              <a:latin typeface="Calibri"/>
              <a:ea typeface="Calibri"/>
              <a:cs typeface="Calibri"/>
              <a:sym typeface="Calibri"/>
            </a:endParaRPr>
          </a:p>
        </p:txBody>
      </p:sp>
      <p:graphicFrame>
        <p:nvGraphicFramePr>
          <p:cNvPr id="1118" name="Google Shape;1118;p72"/>
          <p:cNvGraphicFramePr/>
          <p:nvPr/>
        </p:nvGraphicFramePr>
        <p:xfrm>
          <a:off x="1819656" y="3291840"/>
          <a:ext cx="3000000" cy="3000000"/>
        </p:xfrm>
        <a:graphic>
          <a:graphicData uri="http://schemas.openxmlformats.org/drawingml/2006/table">
            <a:tbl>
              <a:tblPr bandRow="1" firstRow="1">
                <a:noFill/>
                <a:tableStyleId>{A201E2F7-AB3B-4181-98F1-295765D07985}</a:tableStyleId>
              </a:tblPr>
              <a:tblGrid>
                <a:gridCol w="612650"/>
              </a:tblGrid>
              <a:tr h="370850">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r h="370850">
                <a:tc>
                  <a:txBody>
                    <a:bodyPr/>
                    <a:lstStyle/>
                    <a:p>
                      <a:pPr indent="0" lvl="0" marL="0" marR="0" rtl="0" algn="ctr">
                        <a:spcBef>
                          <a:spcPts val="0"/>
                        </a:spcBef>
                        <a:spcAft>
                          <a:spcPts val="0"/>
                        </a:spcAft>
                        <a:buNone/>
                      </a:pPr>
                      <a:r>
                        <a:rPr b="1" lang="en-US" sz="1800">
                          <a:solidFill>
                            <a:schemeClr val="dk1"/>
                          </a:solidFill>
                        </a:rPr>
                        <a:t>0</a:t>
                      </a:r>
                      <a:endParaRPr b="1" sz="1800">
                        <a:solidFill>
                          <a:schemeClr val="dk1"/>
                        </a:solidFill>
                      </a:endParaRPr>
                    </a:p>
                  </a:txBody>
                  <a:tcPr marT="45725" marB="45725" marR="91450" marL="91450" anchor="ctr"/>
                </a:tc>
              </a:tr>
              <a:tr h="370850">
                <a:tc>
                  <a:txBody>
                    <a:bodyPr/>
                    <a:lstStyle/>
                    <a:p>
                      <a:pPr indent="0" lvl="0" marL="0" marR="0" rtl="0" algn="ctr">
                        <a:spcBef>
                          <a:spcPts val="0"/>
                        </a:spcBef>
                        <a:spcAft>
                          <a:spcPts val="0"/>
                        </a:spcAft>
                        <a:buNone/>
                      </a:pPr>
                      <a:r>
                        <a:rPr b="1" lang="en-US" sz="1800">
                          <a:solidFill>
                            <a:schemeClr val="dk1"/>
                          </a:solidFill>
                        </a:rPr>
                        <a:t>1</a:t>
                      </a:r>
                      <a:endParaRPr b="1" sz="1800">
                        <a:solidFill>
                          <a:schemeClr val="dk1"/>
                        </a:solidFill>
                      </a:endParaRPr>
                    </a:p>
                  </a:txBody>
                  <a:tcPr marT="45725" marB="45725" marR="91450" marL="91450" anchor="ctr"/>
                </a:tc>
              </a:tr>
              <a:tr h="370850">
                <a:tc>
                  <a:txBody>
                    <a:bodyPr/>
                    <a:lstStyle/>
                    <a:p>
                      <a:pPr indent="0" lvl="0" marL="0" marR="0" rtl="0" algn="ctr">
                        <a:spcBef>
                          <a:spcPts val="0"/>
                        </a:spcBef>
                        <a:spcAft>
                          <a:spcPts val="0"/>
                        </a:spcAft>
                        <a:buNone/>
                      </a:pPr>
                      <a:r>
                        <a:rPr b="1" lang="en-US" sz="1800">
                          <a:solidFill>
                            <a:schemeClr val="dk1"/>
                          </a:solidFill>
                        </a:rPr>
                        <a:t>2</a:t>
                      </a:r>
                      <a:endParaRPr b="1" sz="1800">
                        <a:solidFill>
                          <a:schemeClr val="dk1"/>
                        </a:solidFill>
                      </a:endParaRPr>
                    </a:p>
                  </a:txBody>
                  <a:tcPr marT="45725" marB="45725" marR="91450" marL="91450" anchor="ctr"/>
                </a:tc>
              </a:tr>
              <a:tr h="370850">
                <a:tc>
                  <a:txBody>
                    <a:bodyPr/>
                    <a:lstStyle/>
                    <a:p>
                      <a:pPr indent="0" lvl="0" marL="0" marR="0" rtl="0" algn="ctr">
                        <a:spcBef>
                          <a:spcPts val="0"/>
                        </a:spcBef>
                        <a:spcAft>
                          <a:spcPts val="0"/>
                        </a:spcAft>
                        <a:buNone/>
                      </a:pPr>
                      <a:r>
                        <a:rPr b="1" lang="en-US" sz="1800">
                          <a:solidFill>
                            <a:schemeClr val="dk1"/>
                          </a:solidFill>
                        </a:rPr>
                        <a:t>3</a:t>
                      </a:r>
                      <a:endParaRPr b="1" sz="1800">
                        <a:solidFill>
                          <a:schemeClr val="dk1"/>
                        </a:solidFill>
                      </a:endParaRPr>
                    </a:p>
                  </a:txBody>
                  <a:tcPr marT="45725" marB="45725" marR="91450" marL="91450" anchor="ctr"/>
                </a:tc>
              </a:tr>
            </a:tbl>
          </a:graphicData>
        </a:graphic>
      </p:graphicFrame>
      <p:graphicFrame>
        <p:nvGraphicFramePr>
          <p:cNvPr id="1119" name="Google Shape;1119;p72"/>
          <p:cNvGraphicFramePr/>
          <p:nvPr/>
        </p:nvGraphicFramePr>
        <p:xfrm>
          <a:off x="7187184" y="3867912"/>
          <a:ext cx="3000000" cy="3000000"/>
        </p:xfrm>
        <a:graphic>
          <a:graphicData uri="http://schemas.openxmlformats.org/drawingml/2006/table">
            <a:tbl>
              <a:tblPr bandRow="1" firstRow="1">
                <a:noFill/>
                <a:tableStyleId>{E53C4890-65F3-4252-A61A-FE82BA3E55E4}</a:tableStyleId>
              </a:tblPr>
              <a:tblGrid>
                <a:gridCol w="731525"/>
              </a:tblGrid>
              <a:tr h="370850">
                <a:tc>
                  <a:txBody>
                    <a:bodyPr/>
                    <a:lstStyle/>
                    <a:p>
                      <a:pPr indent="0" lvl="0" marL="0" marR="0" rtl="0" algn="ctr">
                        <a:spcBef>
                          <a:spcPts val="0"/>
                        </a:spcBef>
                        <a:spcAft>
                          <a:spcPts val="0"/>
                        </a:spcAft>
                        <a:buNone/>
                      </a:pPr>
                      <a:r>
                        <a:rPr lang="en-US" sz="1800"/>
                        <a:t>LRU</a:t>
                      </a:r>
                      <a:endParaRPr sz="1800"/>
                    </a:p>
                  </a:txBody>
                  <a:tcPr marT="45725" marB="45725" marR="91450" marL="91450"/>
                </a:tc>
              </a:tr>
              <a:tr h="370850">
                <a:tc>
                  <a:txBody>
                    <a:bodyPr/>
                    <a:lstStyle/>
                    <a:p>
                      <a:pPr indent="0" lvl="0" marL="0" marR="0" rtl="0" algn="ctr">
                        <a:spcBef>
                          <a:spcPts val="0"/>
                        </a:spcBef>
                        <a:spcAft>
                          <a:spcPts val="0"/>
                        </a:spcAft>
                        <a:buNone/>
                      </a:pPr>
                      <a:r>
                        <a:rPr lang="en-US" sz="1800"/>
                        <a:t>XX</a:t>
                      </a:r>
                      <a:endParaRPr sz="1800"/>
                    </a:p>
                  </a:txBody>
                  <a:tcPr marT="45725" marB="45725" marR="91450" marL="91450"/>
                </a:tc>
              </a:tr>
            </a:tbl>
          </a:graphicData>
        </a:graphic>
      </p:graphicFrame>
      <p:sp>
        <p:nvSpPr>
          <p:cNvPr id="1120" name="Google Shape;1120;p72"/>
          <p:cNvSpPr/>
          <p:nvPr/>
        </p:nvSpPr>
        <p:spPr>
          <a:xfrm>
            <a:off x="2651760" y="3291840"/>
            <a:ext cx="274320" cy="1856232"/>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4" name="Shape 1124"/>
        <p:cNvGrpSpPr/>
        <p:nvPr/>
      </p:nvGrpSpPr>
      <p:grpSpPr>
        <a:xfrm>
          <a:off x="0" y="0"/>
          <a:ext cx="0" cy="0"/>
          <a:chOff x="0" y="0"/>
          <a:chExt cx="0" cy="0"/>
        </a:xfrm>
      </p:grpSpPr>
      <p:sp>
        <p:nvSpPr>
          <p:cNvPr id="1125" name="Google Shape;1125;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Summary</a:t>
            </a:r>
            <a:endParaRPr b="0" i="0" sz="4400" u="none" cap="none" strike="noStrike">
              <a:solidFill>
                <a:schemeClr val="accent1"/>
              </a:solidFill>
              <a:latin typeface="Calibri"/>
              <a:ea typeface="Calibri"/>
              <a:cs typeface="Calibri"/>
              <a:sym typeface="Calibri"/>
            </a:endParaRPr>
          </a:p>
        </p:txBody>
      </p:sp>
      <p:sp>
        <p:nvSpPr>
          <p:cNvPr id="1126" name="Google Shape;1126;p73"/>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Memory hierarchy exploits principle of locality to deliver lots of memory at fast speeds</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Fully Associative Cache:  Every block in memory maps to any cache slot</a:t>
            </a:r>
            <a:endParaRPr/>
          </a:p>
          <a:p>
            <a:pPr indent="-285750" lvl="1" marL="742950" marR="0" rtl="0" algn="l">
              <a:lnSpc>
                <a:spcPct val="90000"/>
              </a:lnSpc>
              <a:spcBef>
                <a:spcPts val="518"/>
              </a:spcBef>
              <a:spcAft>
                <a:spcPts val="0"/>
              </a:spcAft>
              <a:buClr>
                <a:schemeClr val="accent2"/>
              </a:buClr>
              <a:buSzPts val="2590"/>
              <a:buFont typeface="Arial"/>
              <a:buChar char="–"/>
            </a:pPr>
            <a:r>
              <a:rPr b="0" i="0" lang="en-US" sz="2590" u="none" cap="none" strike="noStrike">
                <a:solidFill>
                  <a:schemeClr val="accent2"/>
                </a:solidFill>
                <a:latin typeface="Calibri"/>
                <a:ea typeface="Calibri"/>
                <a:cs typeface="Calibri"/>
                <a:sym typeface="Calibri"/>
              </a:rPr>
              <a:t>Offset</a:t>
            </a:r>
            <a:r>
              <a:rPr b="0" i="0" lang="en-US" sz="2590" u="none" cap="none" strike="noStrike">
                <a:solidFill>
                  <a:schemeClr val="dk1"/>
                </a:solidFill>
                <a:latin typeface="Calibri"/>
                <a:ea typeface="Calibri"/>
                <a:cs typeface="Calibri"/>
                <a:sym typeface="Calibri"/>
              </a:rPr>
              <a:t> to determine which byte within block</a:t>
            </a:r>
            <a:endParaRPr/>
          </a:p>
          <a:p>
            <a:pPr indent="-285750" lvl="1" marL="742950" marR="0" rtl="0" algn="l">
              <a:lnSpc>
                <a:spcPct val="90000"/>
              </a:lnSpc>
              <a:spcBef>
                <a:spcPts val="518"/>
              </a:spcBef>
              <a:spcAft>
                <a:spcPts val="0"/>
              </a:spcAft>
              <a:buClr>
                <a:schemeClr val="accent6"/>
              </a:buClr>
              <a:buSzPts val="2590"/>
              <a:buFont typeface="Arial"/>
              <a:buChar char="–"/>
            </a:pPr>
            <a:r>
              <a:rPr b="0" i="0" lang="en-US" sz="2590" u="none" cap="none" strike="noStrike">
                <a:solidFill>
                  <a:schemeClr val="accent6"/>
                </a:solidFill>
                <a:latin typeface="Calibri"/>
                <a:ea typeface="Calibri"/>
                <a:cs typeface="Calibri"/>
                <a:sym typeface="Calibri"/>
              </a:rPr>
              <a:t>Tag</a:t>
            </a:r>
            <a:r>
              <a:rPr b="0" i="0" lang="en-US" sz="2590" u="none" cap="none" strike="noStrike">
                <a:solidFill>
                  <a:schemeClr val="dk1"/>
                </a:solidFill>
                <a:latin typeface="Calibri"/>
                <a:ea typeface="Calibri"/>
                <a:cs typeface="Calibri"/>
                <a:sym typeface="Calibri"/>
              </a:rPr>
              <a:t> to identify if it’s the block you want</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Replacement policies:  random and LRU</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Cache params:  block size (K), cache size (C)</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Cache write policies:</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Write-back (need </a:t>
            </a:r>
            <a:r>
              <a:rPr b="0" i="0" lang="en-US" sz="2590" u="none" cap="none" strike="noStrike">
                <a:solidFill>
                  <a:srgbClr val="7F7F7F"/>
                </a:solidFill>
                <a:latin typeface="Calibri"/>
                <a:ea typeface="Calibri"/>
                <a:cs typeface="Calibri"/>
                <a:sym typeface="Calibri"/>
              </a:rPr>
              <a:t>dirty</a:t>
            </a:r>
            <a:r>
              <a:rPr b="0" i="0" lang="en-US" sz="2590" u="none" cap="none" strike="noStrike">
                <a:solidFill>
                  <a:schemeClr val="dk1"/>
                </a:solidFill>
                <a:latin typeface="Calibri"/>
                <a:ea typeface="Calibri"/>
                <a:cs typeface="Calibri"/>
                <a:sym typeface="Calibri"/>
              </a:rPr>
              <a:t> bit) and write-through</a:t>
            </a:r>
            <a:endParaRPr/>
          </a:p>
          <a:p>
            <a:pPr indent="-154940" lvl="0" marL="342900" marR="0" rtl="0" algn="l">
              <a:lnSpc>
                <a:spcPct val="9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
        <p:nvSpPr>
          <p:cNvPr id="1127" name="Google Shape;1127;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128" name="Google Shape;1128;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129" name="Google Shape;1129;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Storage in a Computer</a:t>
            </a:r>
            <a:endParaRPr b="0" i="0" sz="4400" u="none" cap="none" strike="noStrike">
              <a:solidFill>
                <a:schemeClr val="accent1"/>
              </a:solidFill>
              <a:latin typeface="Calibri"/>
              <a:ea typeface="Calibri"/>
              <a:cs typeface="Calibri"/>
              <a:sym typeface="Calibri"/>
            </a:endParaRPr>
          </a:p>
        </p:txBody>
      </p:sp>
      <p:sp>
        <p:nvSpPr>
          <p:cNvPr id="167" name="Google Shape;167;p21"/>
          <p:cNvSpPr txBox="1"/>
          <p:nvPr>
            <p:ph idx="1" type="body"/>
          </p:nvPr>
        </p:nvSpPr>
        <p:spPr>
          <a:xfrm>
            <a:off x="457200" y="1600200"/>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Processor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Holds data in register files (~ 100 B)</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Registers accessed on sub-nanosecond timescale</a:t>
            </a:r>
            <a:endParaRPr/>
          </a:p>
          <a:p>
            <a:pPr indent="-342900" lvl="0" marL="342900" marR="0" rtl="0" algn="l">
              <a:spcBef>
                <a:spcPts val="18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Memory (“main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More capacity than registers (~ GiB)</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Access time ~ 50-100 ns</a:t>
            </a:r>
            <a:endParaRPr b="0" i="0" sz="2800" u="none" cap="none" strike="noStrike">
              <a:solidFill>
                <a:srgbClr val="FF0000"/>
              </a:solidFill>
              <a:latin typeface="Calibri"/>
              <a:ea typeface="Calibri"/>
              <a:cs typeface="Calibri"/>
              <a:sym typeface="Calibri"/>
            </a:endParaRPr>
          </a:p>
          <a:p>
            <a:pPr indent="-342900" lvl="0" marL="342900" marR="0" rtl="0" algn="l">
              <a:spcBef>
                <a:spcPts val="180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Hundreds of clock cycles per memory access?!</a:t>
            </a:r>
            <a:endParaRPr/>
          </a:p>
          <a:p>
            <a:pPr indent="-107950" lvl="1" marL="742950" marR="0" rtl="0" algn="l">
              <a:spcBef>
                <a:spcPts val="560"/>
              </a:spcBef>
              <a:spcAft>
                <a:spcPts val="0"/>
              </a:spcAft>
              <a:buClr>
                <a:schemeClr val="dk1"/>
              </a:buClr>
              <a:buSzPts val="2800"/>
              <a:buFont typeface="Arial"/>
              <a:buNone/>
            </a:pPr>
            <a:r>
              <a:t/>
            </a:r>
            <a:endParaRPr b="0" i="0" sz="2800" u="none" cap="none" strike="noStrike">
              <a:solidFill>
                <a:schemeClr val="accent2"/>
              </a:solidFill>
              <a:latin typeface="Calibri"/>
              <a:ea typeface="Calibri"/>
              <a:cs typeface="Calibri"/>
              <a:sym typeface="Calibri"/>
            </a:endParaRPr>
          </a:p>
        </p:txBody>
      </p:sp>
      <p:sp>
        <p:nvSpPr>
          <p:cNvPr id="168" name="Google Shape;16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69" name="Google Shape;16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70" name="Google Shape;17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Processor-Memory Gap</a:t>
            </a:r>
            <a:endParaRPr b="0" i="0" sz="4400" u="none" cap="none" strike="noStrike">
              <a:solidFill>
                <a:schemeClr val="accent1"/>
              </a:solidFill>
              <a:latin typeface="Calibri"/>
              <a:ea typeface="Calibri"/>
              <a:cs typeface="Calibri"/>
              <a:sym typeface="Calibri"/>
            </a:endParaRPr>
          </a:p>
        </p:txBody>
      </p:sp>
      <p:pic>
        <p:nvPicPr>
          <p:cNvPr id="176" name="Google Shape;176;p22"/>
          <p:cNvPicPr preferRelativeResize="0"/>
          <p:nvPr/>
        </p:nvPicPr>
        <p:blipFill rotWithShape="1">
          <a:blip r:embed="rId3">
            <a:alphaModFix/>
          </a:blip>
          <a:srcRect b="0" l="0" r="0" t="0"/>
          <a:stretch/>
        </p:blipFill>
        <p:spPr>
          <a:xfrm>
            <a:off x="-307618" y="1864610"/>
            <a:ext cx="7823200" cy="5170487"/>
          </a:xfrm>
          <a:prstGeom prst="rect">
            <a:avLst/>
          </a:prstGeom>
          <a:noFill/>
          <a:ln>
            <a:noFill/>
          </a:ln>
        </p:spPr>
      </p:pic>
      <p:sp>
        <p:nvSpPr>
          <p:cNvPr id="177" name="Google Shape;1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178" name="Google Shape;1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179" name="Google Shape;1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80" name="Google Shape;180;p22"/>
          <p:cNvSpPr/>
          <p:nvPr/>
        </p:nvSpPr>
        <p:spPr>
          <a:xfrm>
            <a:off x="1715915" y="3889024"/>
            <a:ext cx="2034340" cy="459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2400">
                <a:solidFill>
                  <a:schemeClr val="accent6"/>
                </a:solidFill>
                <a:latin typeface="Calibri"/>
                <a:ea typeface="Calibri"/>
                <a:cs typeface="Calibri"/>
                <a:sym typeface="Calibri"/>
              </a:rPr>
              <a:t>“Moore’s Law”</a:t>
            </a:r>
            <a:endParaRPr/>
          </a:p>
        </p:txBody>
      </p:sp>
      <p:grpSp>
        <p:nvGrpSpPr>
          <p:cNvPr id="181" name="Google Shape;181;p22"/>
          <p:cNvGrpSpPr/>
          <p:nvPr/>
        </p:nvGrpSpPr>
        <p:grpSpPr>
          <a:xfrm>
            <a:off x="5616226" y="3011313"/>
            <a:ext cx="2566153" cy="1805097"/>
            <a:chOff x="5616226" y="3011313"/>
            <a:chExt cx="2566153" cy="1805097"/>
          </a:xfrm>
        </p:grpSpPr>
        <p:cxnSp>
          <p:nvCxnSpPr>
            <p:cNvPr id="182" name="Google Shape;182;p22"/>
            <p:cNvCxnSpPr/>
            <p:nvPr/>
          </p:nvCxnSpPr>
          <p:spPr>
            <a:xfrm>
              <a:off x="5616226" y="3079050"/>
              <a:ext cx="0" cy="1737360"/>
            </a:xfrm>
            <a:prstGeom prst="straightConnector1">
              <a:avLst/>
            </a:prstGeom>
            <a:noFill/>
            <a:ln cap="flat" cmpd="sng" w="25400">
              <a:solidFill>
                <a:srgbClr val="FC0128"/>
              </a:solidFill>
              <a:prstDash val="solid"/>
              <a:round/>
              <a:headEnd len="med" w="med" type="triangle"/>
              <a:tailEnd len="med" w="med" type="triangle"/>
            </a:ln>
          </p:spPr>
        </p:cxnSp>
        <p:sp>
          <p:nvSpPr>
            <p:cNvPr id="183" name="Google Shape;183;p22"/>
            <p:cNvSpPr/>
            <p:nvPr/>
          </p:nvSpPr>
          <p:spPr>
            <a:xfrm>
              <a:off x="5616226" y="3011313"/>
              <a:ext cx="2566153" cy="1197764"/>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Processor-Memory</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Performance Gap</a:t>
              </a:r>
              <a:br>
                <a:rPr lang="en-US" sz="2400">
                  <a:solidFill>
                    <a:srgbClr val="FF0000"/>
                  </a:solidFill>
                  <a:latin typeface="Calibri"/>
                  <a:ea typeface="Calibri"/>
                  <a:cs typeface="Calibri"/>
                  <a:sym typeface="Calibri"/>
                </a:rPr>
              </a:br>
              <a:r>
                <a:rPr lang="en-US" sz="2400">
                  <a:solidFill>
                    <a:srgbClr val="FF0000"/>
                  </a:solidFill>
                  <a:latin typeface="Calibri"/>
                  <a:ea typeface="Calibri"/>
                  <a:cs typeface="Calibri"/>
                  <a:sym typeface="Calibri"/>
                </a:rPr>
                <a:t>(grows 50%/year)</a:t>
              </a:r>
              <a:endParaRPr/>
            </a:p>
          </p:txBody>
        </p:sp>
      </p:grpSp>
      <p:sp>
        <p:nvSpPr>
          <p:cNvPr id="184" name="Google Shape;184;p22"/>
          <p:cNvSpPr/>
          <p:nvPr/>
        </p:nvSpPr>
        <p:spPr>
          <a:xfrm>
            <a:off x="1282699" y="1281272"/>
            <a:ext cx="576156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1989 first Intel CPU with cache on chip</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1998 Pentium III has two cache levels on chip</a:t>
            </a:r>
            <a:endParaRPr/>
          </a:p>
        </p:txBody>
      </p:sp>
      <p:grpSp>
        <p:nvGrpSpPr>
          <p:cNvPr id="185" name="Google Shape;185;p22"/>
          <p:cNvGrpSpPr/>
          <p:nvPr/>
        </p:nvGrpSpPr>
        <p:grpSpPr>
          <a:xfrm>
            <a:off x="6897512" y="1755425"/>
            <a:ext cx="2007484" cy="1196975"/>
            <a:chOff x="6897512" y="1755425"/>
            <a:chExt cx="2007484" cy="1196975"/>
          </a:xfrm>
        </p:grpSpPr>
        <p:sp>
          <p:nvSpPr>
            <p:cNvPr id="186" name="Google Shape;186;p22"/>
            <p:cNvSpPr/>
            <p:nvPr/>
          </p:nvSpPr>
          <p:spPr>
            <a:xfrm>
              <a:off x="7441321" y="1755425"/>
              <a:ext cx="1463675" cy="1196975"/>
            </a:xfrm>
            <a:prstGeom prst="rect">
              <a:avLst/>
            </a:prstGeom>
            <a:noFill/>
            <a:ln cap="flat" cmpd="sng" w="12700">
              <a:solidFill>
                <a:schemeClr val="dk1"/>
              </a:solidFill>
              <a:prstDash val="solid"/>
              <a:miter lim="8000"/>
              <a:headEnd len="sm" w="sm" type="none"/>
              <a:tailEnd len="sm" w="sm" type="none"/>
            </a:ln>
          </p:spPr>
          <p:txBody>
            <a:bodyPr anchorCtr="0" anchor="t" bIns="44450" lIns="90475" spcFirstLastPara="1" rIns="90475" wrap="square" tIns="4445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µProc</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55%/year</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(2X/1.5yr)</a:t>
              </a:r>
              <a:endParaRPr/>
            </a:p>
          </p:txBody>
        </p:sp>
        <p:sp>
          <p:nvSpPr>
            <p:cNvPr id="187" name="Google Shape;187;p22"/>
            <p:cNvSpPr/>
            <p:nvPr/>
          </p:nvSpPr>
          <p:spPr>
            <a:xfrm rot="10800000">
              <a:off x="6897512" y="2020711"/>
              <a:ext cx="1083733" cy="632178"/>
            </a:xfrm>
            <a:prstGeom prst="arc">
              <a:avLst>
                <a:gd fmla="val 16200000" name="adj1"/>
                <a:gd fmla="val 0" name="adj2"/>
              </a:avLst>
            </a:prstGeom>
            <a:noFill/>
            <a:ln cap="flat" cmpd="sng" w="25400">
              <a:solidFill>
                <a:schemeClr val="dk1"/>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8" name="Google Shape;188;p22"/>
          <p:cNvGrpSpPr/>
          <p:nvPr/>
        </p:nvGrpSpPr>
        <p:grpSpPr>
          <a:xfrm>
            <a:off x="6869290" y="4543776"/>
            <a:ext cx="2008714" cy="1253588"/>
            <a:chOff x="6869290" y="4543776"/>
            <a:chExt cx="2008714" cy="1253588"/>
          </a:xfrm>
        </p:grpSpPr>
        <p:sp>
          <p:nvSpPr>
            <p:cNvPr id="189" name="Google Shape;189;p22"/>
            <p:cNvSpPr/>
            <p:nvPr/>
          </p:nvSpPr>
          <p:spPr>
            <a:xfrm>
              <a:off x="7414329" y="4600227"/>
              <a:ext cx="1463675" cy="1197137"/>
            </a:xfrm>
            <a:prstGeom prst="rect">
              <a:avLst/>
            </a:prstGeom>
            <a:noFill/>
            <a:ln cap="flat" cmpd="sng" w="12700">
              <a:solidFill>
                <a:schemeClr val="dk1"/>
              </a:solidFill>
              <a:prstDash val="solid"/>
              <a:miter lim="8000"/>
              <a:headEnd len="sm" w="sm" type="none"/>
              <a:tailEnd len="sm" w="sm" type="none"/>
            </a:ln>
          </p:spPr>
          <p:txBody>
            <a:bodyPr anchorCtr="0" anchor="t" bIns="44450" lIns="90475" spcFirstLastPara="1" rIns="90475" wrap="square" tIns="4445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DRAM</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7%/year</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(2X/10yrs)</a:t>
              </a:r>
              <a:endParaRPr/>
            </a:p>
          </p:txBody>
        </p:sp>
        <p:sp>
          <p:nvSpPr>
            <p:cNvPr id="190" name="Google Shape;190;p22"/>
            <p:cNvSpPr/>
            <p:nvPr/>
          </p:nvSpPr>
          <p:spPr>
            <a:xfrm rot="10800000">
              <a:off x="6869290" y="4543776"/>
              <a:ext cx="1083733" cy="632178"/>
            </a:xfrm>
            <a:prstGeom prst="arc">
              <a:avLst>
                <a:gd fmla="val 16200000" name="adj1"/>
                <a:gd fmla="val 0" name="adj2"/>
              </a:avLst>
            </a:prstGeom>
            <a:noFill/>
            <a:ln cap="flat" cmpd="sng" w="25400">
              <a:solidFill>
                <a:schemeClr val="dk1"/>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3"/>
          <p:cNvSpPr txBox="1"/>
          <p:nvPr>
            <p:ph idx="1" type="body"/>
          </p:nvPr>
        </p:nvSpPr>
        <p:spPr>
          <a:xfrm>
            <a:off x="457200" y="1600199"/>
            <a:ext cx="8229600" cy="48462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198" name="Google Shape;198;p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23"/>
          <p:cNvPicPr preferRelativeResize="0"/>
          <p:nvPr/>
        </p:nvPicPr>
        <p:blipFill>
          <a:blip r:embed="rId3">
            <a:alphaModFix/>
          </a:blip>
          <a:stretch>
            <a:fillRect/>
          </a:stretch>
        </p:blipFill>
        <p:spPr>
          <a:xfrm>
            <a:off x="0" y="889000"/>
            <a:ext cx="9144000" cy="5080000"/>
          </a:xfrm>
          <a:prstGeom prst="rect">
            <a:avLst/>
          </a:prstGeom>
          <a:noFill/>
          <a:ln>
            <a:noFill/>
          </a:ln>
        </p:spPr>
      </p:pic>
      <p:sp>
        <p:nvSpPr>
          <p:cNvPr id="200" name="Google Shape;200;p23"/>
          <p:cNvSpPr/>
          <p:nvPr/>
        </p:nvSpPr>
        <p:spPr>
          <a:xfrm>
            <a:off x="4097450" y="1812400"/>
            <a:ext cx="891300" cy="261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23"/>
          <p:cNvCxnSpPr/>
          <p:nvPr/>
        </p:nvCxnSpPr>
        <p:spPr>
          <a:xfrm>
            <a:off x="4053950" y="2008300"/>
            <a:ext cx="934800" cy="0"/>
          </a:xfrm>
          <a:prstGeom prst="straightConnector1">
            <a:avLst/>
          </a:prstGeom>
          <a:noFill/>
          <a:ln cap="flat" cmpd="sng" w="19050">
            <a:solidFill>
              <a:srgbClr val="666666"/>
            </a:solidFill>
            <a:prstDash val="solid"/>
            <a:round/>
            <a:headEnd len="med" w="med" type="none"/>
            <a:tailEnd len="med" w="med" type="none"/>
          </a:ln>
        </p:spPr>
      </p:cxnSp>
      <p:cxnSp>
        <p:nvCxnSpPr>
          <p:cNvPr id="202" name="Google Shape;202;p23"/>
          <p:cNvCxnSpPr/>
          <p:nvPr/>
        </p:nvCxnSpPr>
        <p:spPr>
          <a:xfrm>
            <a:off x="4053950" y="3086225"/>
            <a:ext cx="934800" cy="0"/>
          </a:xfrm>
          <a:prstGeom prst="straightConnector1">
            <a:avLst/>
          </a:prstGeom>
          <a:noFill/>
          <a:ln cap="flat" cmpd="sng" w="19050">
            <a:solidFill>
              <a:srgbClr val="666666"/>
            </a:solidFill>
            <a:prstDash val="solid"/>
            <a:round/>
            <a:headEnd len="med" w="med" type="none"/>
            <a:tailEnd len="med" w="med" type="none"/>
          </a:ln>
        </p:spPr>
      </p:cxnSp>
      <p:cxnSp>
        <p:nvCxnSpPr>
          <p:cNvPr id="203" name="Google Shape;203;p23"/>
          <p:cNvCxnSpPr/>
          <p:nvPr/>
        </p:nvCxnSpPr>
        <p:spPr>
          <a:xfrm>
            <a:off x="4031750" y="4023300"/>
            <a:ext cx="970800" cy="0"/>
          </a:xfrm>
          <a:prstGeom prst="straightConnector1">
            <a:avLst/>
          </a:prstGeom>
          <a:noFill/>
          <a:ln cap="flat" cmpd="sng" w="19050">
            <a:solidFill>
              <a:srgbClr val="666666"/>
            </a:solidFill>
            <a:prstDash val="solid"/>
            <a:round/>
            <a:headEnd len="med" w="med" type="none"/>
            <a:tailEnd len="med" w="med" type="none"/>
          </a:ln>
        </p:spPr>
      </p:cxnSp>
      <p:cxnSp>
        <p:nvCxnSpPr>
          <p:cNvPr id="204" name="Google Shape;204;p23"/>
          <p:cNvCxnSpPr/>
          <p:nvPr/>
        </p:nvCxnSpPr>
        <p:spPr>
          <a:xfrm>
            <a:off x="3948550" y="4251900"/>
            <a:ext cx="10941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300"/>
                                          </p:stCondLst>
                                        </p:cTn>
                                        <p:tgtEl>
                                          <p:spTgt spid="2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Library Analogy</a:t>
            </a:r>
            <a:endParaRPr b="0" i="0" sz="4400" u="none" cap="none" strike="noStrike">
              <a:solidFill>
                <a:schemeClr val="accent1"/>
              </a:solidFill>
              <a:latin typeface="Calibri"/>
              <a:ea typeface="Calibri"/>
              <a:cs typeface="Calibri"/>
              <a:sym typeface="Calibri"/>
            </a:endParaRPr>
          </a:p>
        </p:txBody>
      </p:sp>
      <p:sp>
        <p:nvSpPr>
          <p:cNvPr id="210" name="Google Shape;210;p24"/>
          <p:cNvSpPr txBox="1"/>
          <p:nvPr>
            <p:ph idx="1" type="body"/>
          </p:nvPr>
        </p:nvSpPr>
        <p:spPr>
          <a:xfrm>
            <a:off x="457200" y="1298125"/>
            <a:ext cx="8388000" cy="4937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Writing a report on a specific topic</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e.g. history of the computer (your internet is out)</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While at library, take books from shelves and put them on shelf above your desk</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If need more, go get them and bring back to </a:t>
            </a:r>
            <a:r>
              <a:rPr lang="en-US" sz="2960"/>
              <a:t>shelf</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Don’t return earlier books since might still need them</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Limited space on </a:t>
            </a:r>
            <a:r>
              <a:rPr lang="en-US" sz="2590"/>
              <a:t>shelf</a:t>
            </a:r>
            <a:r>
              <a:rPr b="0" i="0" lang="en-US" sz="2590" u="none" cap="none" strike="noStrike">
                <a:solidFill>
                  <a:schemeClr val="dk1"/>
                </a:solidFill>
                <a:latin typeface="Calibri"/>
                <a:ea typeface="Calibri"/>
                <a:cs typeface="Calibri"/>
                <a:sym typeface="Calibri"/>
              </a:rPr>
              <a:t>; which books do we keep?</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You hope these ~10 books on </a:t>
            </a:r>
            <a:r>
              <a:rPr lang="en-US" sz="2960"/>
              <a:t>shelf</a:t>
            </a:r>
            <a:r>
              <a:rPr b="0" i="0" lang="en-US" sz="2960" u="none" cap="none" strike="noStrike">
                <a:solidFill>
                  <a:schemeClr val="dk1"/>
                </a:solidFill>
                <a:latin typeface="Calibri"/>
                <a:ea typeface="Calibri"/>
                <a:cs typeface="Calibri"/>
                <a:sym typeface="Calibri"/>
              </a:rPr>
              <a:t> enough to write report</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Only 0.00001% of the books in UC Berkeley libraries!</a:t>
            </a:r>
            <a:endParaRPr/>
          </a:p>
        </p:txBody>
      </p:sp>
      <p:sp>
        <p:nvSpPr>
          <p:cNvPr id="211" name="Google Shape;21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7/13/2017</a:t>
            </a:r>
            <a:endParaRPr sz="1200">
              <a:solidFill>
                <a:srgbClr val="888888"/>
              </a:solidFill>
              <a:latin typeface="Calibri"/>
              <a:ea typeface="Calibri"/>
              <a:cs typeface="Calibri"/>
              <a:sym typeface="Calibri"/>
            </a:endParaRPr>
          </a:p>
        </p:txBody>
      </p:sp>
      <p:sp>
        <p:nvSpPr>
          <p:cNvPr id="212" name="Google Shape;21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14</a:t>
            </a:r>
            <a:endParaRPr sz="1200">
              <a:solidFill>
                <a:srgbClr val="888888"/>
              </a:solidFill>
              <a:latin typeface="Calibri"/>
              <a:ea typeface="Calibri"/>
              <a:cs typeface="Calibri"/>
              <a:sym typeface="Calibri"/>
            </a:endParaRPr>
          </a:p>
        </p:txBody>
      </p:sp>
      <p:sp>
        <p:nvSpPr>
          <p:cNvPr id="213" name="Google Shape;21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S61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