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7315200" cy="9601200"/>
  <p:embeddedFontLst>
    <p:embeddedFont>
      <p:font typeface="Calibri" panose="020F0502020204030204" pitchFamily="34" charset="0"/>
      <p:regular r:id="rId51"/>
      <p:bold r:id="rId52"/>
      <p:italic r:id="rId53"/>
      <p:boldItalic r:id="rId54"/>
    </p:embeddedFont>
    <p:embeddedFont>
      <p:font typeface="Arim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5AEA09-6338-442A-A4CE-872D56ED1FE9}">
  <a:tblStyle styleId="{705AEA09-6338-442A-A4CE-872D56ED1FE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2027837-7B60-43CD-9FE0-7181D5188844}"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F4253B-4A72-492F-8730-63AA72557FBA}" styleName="Table_2">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04C8369-7768-4F5A-A2E0-24D61E0F5AE8}"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rgbClr val="FFFFFF"/>
      </a:tcTxStyle>
      <a:tcStyle>
        <a:tcBdr/>
        <a:fill>
          <a:solidFill>
            <a:srgbClr val="4F81BD"/>
          </a:solidFill>
        </a:fill>
      </a:tcStyle>
    </a:lastCol>
    <a:firstCol>
      <a:tcTxStyle b="on" i="off">
        <a:font>
          <a:latin typeface="Calibri"/>
          <a:ea typeface="Calibri"/>
          <a:cs typeface="Calibri"/>
        </a:font>
        <a:srgbClr val="FFFFFF"/>
      </a:tcTxStyle>
      <a:tcStyle>
        <a:tcBdr/>
        <a:fill>
          <a:solidFill>
            <a:srgbClr val="4F81BD"/>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5" name="Google Shape;105;p4: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a:t>
            </a:fld>
            <a:endParaRPr sz="13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ea145a0e5_1_189:notes"/>
          <p:cNvSpPr>
            <a:spLocks noGrp="1" noRot="1" noChangeAspect="1"/>
          </p:cNvSpPr>
          <p:nvPr>
            <p:ph type="sldImg" idx="2"/>
          </p:nvPr>
        </p:nvSpPr>
        <p:spPr>
          <a:xfrm>
            <a:off x="1276350" y="617538"/>
            <a:ext cx="4783138"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1ea145a0e5_1_189:notes"/>
          <p:cNvSpPr txBox="1">
            <a:spLocks noGrp="1"/>
          </p:cNvSpPr>
          <p:nvPr>
            <p:ph type="body" idx="1"/>
          </p:nvPr>
        </p:nvSpPr>
        <p:spPr>
          <a:xfrm>
            <a:off x="550863" y="4560889"/>
            <a:ext cx="6303962" cy="4319587"/>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84" name="Google Shape;284;g1ea145a0e5_1_189: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ea145a0e5_1_239: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4" name="Google Shape;334;g1ea145a0e5_1_239:notes"/>
          <p:cNvSpPr txBox="1">
            <a:spLocks noGrp="1"/>
          </p:cNvSpPr>
          <p:nvPr>
            <p:ph type="body" idx="1"/>
          </p:nvPr>
        </p:nvSpPr>
        <p:spPr>
          <a:xfrm>
            <a:off x="731520" y="4560570"/>
            <a:ext cx="5852100" cy="432060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335" name="Google Shape;335;g1ea145a0e5_1_239:notes"/>
          <p:cNvSpPr txBox="1">
            <a:spLocks noGrp="1"/>
          </p:cNvSpPr>
          <p:nvPr>
            <p:ph type="sldNum" idx="12"/>
          </p:nvPr>
        </p:nvSpPr>
        <p:spPr>
          <a:xfrm>
            <a:off x="4143587" y="9119474"/>
            <a:ext cx="3169800" cy="48000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rgbClr val="000000"/>
                </a:solidFill>
                <a:latin typeface="Calibri"/>
                <a:ea typeface="Calibri"/>
                <a:cs typeface="Calibri"/>
                <a:sym typeface="Calibri"/>
              </a:rPr>
              <a:t>11</a:t>
            </a:fld>
            <a:endParaRPr sz="1300">
              <a:solidFill>
                <a:srgbClr val="000000"/>
              </a:solidFill>
              <a:latin typeface="Calibri"/>
              <a:ea typeface="Calibri"/>
              <a:cs typeface="Calibri"/>
              <a:sym typeface="Calibri"/>
            </a:endParaRPr>
          </a:p>
        </p:txBody>
      </p:sp>
      <p:sp>
        <p:nvSpPr>
          <p:cNvPr id="336" name="Google Shape;336;g1ea145a0e5_1_239:notes"/>
          <p:cNvSpPr txBox="1">
            <a:spLocks noGrp="1"/>
          </p:cNvSpPr>
          <p:nvPr>
            <p:ph type="dt" idx="10"/>
          </p:nvPr>
        </p:nvSpPr>
        <p:spPr>
          <a:xfrm>
            <a:off x="4143587" y="0"/>
            <a:ext cx="3169800" cy="48000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ea145a0e5_1_262: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8" name="Google Shape;358;g1ea145a0e5_1_262:notes"/>
          <p:cNvSpPr txBox="1">
            <a:spLocks noGrp="1"/>
          </p:cNvSpPr>
          <p:nvPr>
            <p:ph type="body" idx="1"/>
          </p:nvPr>
        </p:nvSpPr>
        <p:spPr>
          <a:xfrm>
            <a:off x="731520" y="4560570"/>
            <a:ext cx="5852100" cy="432060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359" name="Google Shape;359;g1ea145a0e5_1_262:notes"/>
          <p:cNvSpPr txBox="1">
            <a:spLocks noGrp="1"/>
          </p:cNvSpPr>
          <p:nvPr>
            <p:ph type="sldNum" idx="12"/>
          </p:nvPr>
        </p:nvSpPr>
        <p:spPr>
          <a:xfrm>
            <a:off x="4143587" y="9119474"/>
            <a:ext cx="3169800" cy="48000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rgbClr val="000000"/>
                </a:solidFill>
                <a:latin typeface="Calibri"/>
                <a:ea typeface="Calibri"/>
                <a:cs typeface="Calibri"/>
                <a:sym typeface="Calibri"/>
              </a:rPr>
              <a:t>12</a:t>
            </a:fld>
            <a:endParaRPr sz="1300">
              <a:solidFill>
                <a:srgbClr val="000000"/>
              </a:solidFill>
              <a:latin typeface="Calibri"/>
              <a:ea typeface="Calibri"/>
              <a:cs typeface="Calibri"/>
              <a:sym typeface="Calibri"/>
            </a:endParaRPr>
          </a:p>
        </p:txBody>
      </p:sp>
      <p:sp>
        <p:nvSpPr>
          <p:cNvPr id="360" name="Google Shape;360;g1ea145a0e5_1_262:notes"/>
          <p:cNvSpPr txBox="1">
            <a:spLocks noGrp="1"/>
          </p:cNvSpPr>
          <p:nvPr>
            <p:ph type="dt" idx="10"/>
          </p:nvPr>
        </p:nvSpPr>
        <p:spPr>
          <a:xfrm>
            <a:off x="4143587" y="0"/>
            <a:ext cx="3169800" cy="48000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ea145a0e5_1_29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g1ea145a0e5_1_296: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394" name="Google Shape;394;g1ea145a0e5_1_296: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rgbClr val="000000"/>
                </a:solidFill>
                <a:latin typeface="Calibri"/>
                <a:ea typeface="Calibri"/>
                <a:cs typeface="Calibri"/>
                <a:sym typeface="Calibri"/>
              </a:rPr>
              <a:t>13</a:t>
            </a:fld>
            <a:endParaRPr sz="1300">
              <a:solidFill>
                <a:srgbClr val="000000"/>
              </a:solidFill>
              <a:latin typeface="Calibri"/>
              <a:ea typeface="Calibri"/>
              <a:cs typeface="Calibri"/>
              <a:sym typeface="Calibri"/>
            </a:endParaRPr>
          </a:p>
        </p:txBody>
      </p:sp>
      <p:sp>
        <p:nvSpPr>
          <p:cNvPr id="395" name="Google Shape;395;g1ea145a0e5_1_296: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ea145a0e5_1_32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g1ea145a0e5_1_3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ea145a0e5_1_353:notes"/>
          <p:cNvSpPr txBox="1">
            <a:spLocks noGrp="1"/>
          </p:cNvSpPr>
          <p:nvPr>
            <p:ph type="body" idx="1"/>
          </p:nvPr>
        </p:nvSpPr>
        <p:spPr>
          <a:xfrm>
            <a:off x="974726" y="4562475"/>
            <a:ext cx="5365750" cy="4319588"/>
          </a:xfrm>
          <a:prstGeom prst="rect">
            <a:avLst/>
          </a:prstGeom>
          <a:noFill/>
          <a:ln>
            <a:noFill/>
          </a:ln>
        </p:spPr>
        <p:txBody>
          <a:bodyPr spcFirstLastPara="1" wrap="square" lIns="98200" tIns="48225" rIns="98200" bIns="482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In a write-back cache, because we cannot overwrite the block (since we may not have a backup copy anywhere), stores either require two cycles (one to check for a hit, followed by one to actually do the write) or require a write buffer to hold that data (essentially pipelining the write).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By comparison, a write-through cache can always be done in one cycle assuming there is room in the write buffer.  Read the tag and write the data in parallel.  If the tag doesn’t match, the generate a write miss to fetch the rest of that block from the next level in the hierarchy (and update the tag field).</a:t>
            </a:r>
            <a:endParaRPr sz="1200" b="0" i="0" u="none" strike="noStrike" cap="none">
              <a:solidFill>
                <a:schemeClr val="dk1"/>
              </a:solidFill>
              <a:latin typeface="Calibri"/>
              <a:ea typeface="Calibri"/>
              <a:cs typeface="Calibri"/>
              <a:sym typeface="Calibri"/>
            </a:endParaRPr>
          </a:p>
        </p:txBody>
      </p:sp>
      <p:sp>
        <p:nvSpPr>
          <p:cNvPr id="444" name="Google Shape;444;g1ea145a0e5_1_353:notes"/>
          <p:cNvSpPr>
            <a:spLocks noGrp="1" noRot="1" noChangeAspect="1"/>
          </p:cNvSpPr>
          <p:nvPr>
            <p:ph type="sldImg" idx="2"/>
          </p:nvPr>
        </p:nvSpPr>
        <p:spPr>
          <a:xfrm>
            <a:off x="1273175" y="727075"/>
            <a:ext cx="4778375" cy="358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round/>
            <a:headEnd type="none" w="sm" len="sm"/>
            <a:tailEnd type="none" w="sm" len="sm"/>
          </a:ln>
        </p:spPr>
      </p:sp>
      <p:sp>
        <p:nvSpPr>
          <p:cNvPr id="445" name="Google Shape;445;g1ea145a0e5_1_353: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ea145a0e5_1_36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1ea145a0e5_1_36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ea145a0e5_1_37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1ea145a0e5_1_37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Write allocate almost always paired with write-back.</a:t>
            </a:r>
            <a:endParaRPr/>
          </a:p>
        </p:txBody>
      </p:sp>
      <p:sp>
        <p:nvSpPr>
          <p:cNvPr id="467" name="Google Shape;467;g1ea145a0e5_1_373: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17</a:t>
            </a:fld>
            <a:endParaRPr sz="1300">
              <a:solidFill>
                <a:schemeClr val="dk1"/>
              </a:solidFill>
              <a:latin typeface="Calibri"/>
              <a:ea typeface="Calibri"/>
              <a:cs typeface="Calibri"/>
              <a:sym typeface="Calibri"/>
            </a:endParaRPr>
          </a:p>
        </p:txBody>
      </p:sp>
      <p:sp>
        <p:nvSpPr>
          <p:cNvPr id="468" name="Google Shape;468;g1ea145a0e5_1_373: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ea145a0e5_1_383: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g1ea145a0e5_1_383:notes"/>
          <p:cNvSpPr txBox="1">
            <a:spLocks noGrp="1"/>
          </p:cNvSpPr>
          <p:nvPr>
            <p:ph type="body" idx="1"/>
          </p:nvPr>
        </p:nvSpPr>
        <p:spPr>
          <a:xfrm>
            <a:off x="731520" y="4560570"/>
            <a:ext cx="5852100" cy="432060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Write allocate almost always paired with write-back.</a:t>
            </a:r>
            <a:endParaRPr/>
          </a:p>
        </p:txBody>
      </p:sp>
      <p:sp>
        <p:nvSpPr>
          <p:cNvPr id="478" name="Google Shape;478;g1ea145a0e5_1_383:notes"/>
          <p:cNvSpPr txBox="1">
            <a:spLocks noGrp="1"/>
          </p:cNvSpPr>
          <p:nvPr>
            <p:ph type="sldNum" idx="12"/>
          </p:nvPr>
        </p:nvSpPr>
        <p:spPr>
          <a:xfrm>
            <a:off x="4143587" y="9119474"/>
            <a:ext cx="3169800" cy="48000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18</a:t>
            </a:fld>
            <a:endParaRPr sz="1300">
              <a:solidFill>
                <a:schemeClr val="dk1"/>
              </a:solidFill>
              <a:latin typeface="Calibri"/>
              <a:ea typeface="Calibri"/>
              <a:cs typeface="Calibri"/>
              <a:sym typeface="Calibri"/>
            </a:endParaRPr>
          </a:p>
        </p:txBody>
      </p:sp>
      <p:sp>
        <p:nvSpPr>
          <p:cNvPr id="479" name="Google Shape;479;g1ea145a0e5_1_383:notes"/>
          <p:cNvSpPr txBox="1">
            <a:spLocks noGrp="1"/>
          </p:cNvSpPr>
          <p:nvPr>
            <p:ph type="dt" idx="10"/>
          </p:nvPr>
        </p:nvSpPr>
        <p:spPr>
          <a:xfrm>
            <a:off x="4143587" y="0"/>
            <a:ext cx="3169800" cy="48000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ea145a0e5_1_393: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g1ea145a0e5_1_39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1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13: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4:notes"/>
          <p:cNvSpPr txBox="1">
            <a:spLocks noGrp="1"/>
          </p:cNvSpPr>
          <p:nvPr>
            <p:ph type="body" idx="1"/>
          </p:nvPr>
        </p:nvSpPr>
        <p:spPr>
          <a:xfrm>
            <a:off x="974726" y="4562475"/>
            <a:ext cx="5365750" cy="4319588"/>
          </a:xfrm>
          <a:prstGeom prst="rect">
            <a:avLst/>
          </a:prstGeom>
          <a:noFill/>
          <a:ln>
            <a:noFill/>
          </a:ln>
        </p:spPr>
        <p:txBody>
          <a:bodyPr spcFirstLastPara="1" wrap="square" lIns="98200" tIns="48225" rIns="98200" bIns="48225" anchor="t" anchorCtr="0">
            <a:noAutofit/>
          </a:bodyPr>
          <a:lstStyle/>
          <a:p>
            <a:pPr marL="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Check just one location to see if block is in cache.</a:t>
            </a:r>
            <a:endParaRPr/>
          </a:p>
        </p:txBody>
      </p:sp>
      <p:sp>
        <p:nvSpPr>
          <p:cNvPr id="527" name="Google Shape;527;p14:notes"/>
          <p:cNvSpPr>
            <a:spLocks noGrp="1" noRot="1" noChangeAspect="1"/>
          </p:cNvSpPr>
          <p:nvPr>
            <p:ph type="sldImg" idx="2"/>
          </p:nvPr>
        </p:nvSpPr>
        <p:spPr>
          <a:xfrm>
            <a:off x="1273175" y="727075"/>
            <a:ext cx="4778375" cy="358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6: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1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1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74" name="Google Shape;574;p1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26</a:t>
            </a:fld>
            <a:endParaRPr sz="13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p20: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Compare with fully associative example from last lecture.  This takes 140 bits to implement instead of 150 bits because of shorter Tag and no LRU bits.</a:t>
            </a:r>
            <a:endParaRPr sz="1200" b="0" i="0" u="none" strike="noStrike" cap="none">
              <a:solidFill>
                <a:schemeClr val="dk1"/>
              </a:solidFill>
              <a:latin typeface="Calibri"/>
              <a:ea typeface="Calibri"/>
              <a:cs typeface="Calibri"/>
              <a:sym typeface="Calibri"/>
            </a:endParaRPr>
          </a:p>
        </p:txBody>
      </p:sp>
      <p:sp>
        <p:nvSpPr>
          <p:cNvPr id="584" name="Google Shape;584;p20: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27</a:t>
            </a:fld>
            <a:endParaRPr sz="13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2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23:notes"/>
          <p:cNvSpPr>
            <a:spLocks noGrp="1" noRot="1" noChangeAspect="1"/>
          </p:cNvSpPr>
          <p:nvPr>
            <p:ph type="sldImg" idx="2"/>
          </p:nvPr>
        </p:nvSpPr>
        <p:spPr>
          <a:xfrm>
            <a:off x="1276350" y="617538"/>
            <a:ext cx="4783138"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p23:notes"/>
          <p:cNvSpPr txBox="1">
            <a:spLocks noGrp="1"/>
          </p:cNvSpPr>
          <p:nvPr>
            <p:ph type="body" idx="1"/>
          </p:nvPr>
        </p:nvSpPr>
        <p:spPr>
          <a:xfrm>
            <a:off x="550863" y="4560889"/>
            <a:ext cx="6303962" cy="4319587"/>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25:notes"/>
          <p:cNvSpPr>
            <a:spLocks noGrp="1" noRot="1" noChangeAspect="1"/>
          </p:cNvSpPr>
          <p:nvPr>
            <p:ph type="sldImg" idx="2"/>
          </p:nvPr>
        </p:nvSpPr>
        <p:spPr>
          <a:xfrm>
            <a:off x="1276350" y="617538"/>
            <a:ext cx="4783138"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Google Shape;729;p25:notes"/>
          <p:cNvSpPr txBox="1">
            <a:spLocks noGrp="1"/>
          </p:cNvSpPr>
          <p:nvPr>
            <p:ph type="body" idx="1"/>
          </p:nvPr>
        </p:nvSpPr>
        <p:spPr>
          <a:xfrm>
            <a:off x="550863" y="4560889"/>
            <a:ext cx="6303962" cy="4319587"/>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27:notes"/>
          <p:cNvSpPr>
            <a:spLocks noGrp="1" noRot="1" noChangeAspect="1"/>
          </p:cNvSpPr>
          <p:nvPr>
            <p:ph type="sldImg" idx="2"/>
          </p:nvPr>
        </p:nvSpPr>
        <p:spPr>
          <a:xfrm>
            <a:off x="1276350" y="617538"/>
            <a:ext cx="4783138"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6" name="Google Shape;766;p27:notes"/>
          <p:cNvSpPr txBox="1">
            <a:spLocks noGrp="1"/>
          </p:cNvSpPr>
          <p:nvPr>
            <p:ph type="body" idx="1"/>
          </p:nvPr>
        </p:nvSpPr>
        <p:spPr>
          <a:xfrm>
            <a:off x="550863" y="4560889"/>
            <a:ext cx="6303962" cy="4319587"/>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29: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6" name="Google Shape;816;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3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9" name="Google Shape;869;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56: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8" name="Google Shape;878;p5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3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1" name="Google Shape;891;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900" name="Google Shape;900;p3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All of the tags of all of the elements of the set must be searched for a match.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909" name="Google Shape;909;p35: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C = cache size,  B = block size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918" name="Google Shape;918;p3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For lecture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In 2008, the greater size and power consumption of CAMs generally leads to 2-way and 4-way set associativity being built from standard SRAMs with comparators with 8-way and above being built using CAMs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40:notes"/>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Morgan Kaufmann Publishers</a:t>
            </a:r>
            <a:endParaRPr/>
          </a:p>
        </p:txBody>
      </p:sp>
      <p:sp>
        <p:nvSpPr>
          <p:cNvPr id="960" name="Google Shape;960;p40: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r>
              <a:rPr lang="en-US" sz="1300">
                <a:solidFill>
                  <a:schemeClr val="dk1"/>
                </a:solidFill>
                <a:latin typeface="Calibri"/>
                <a:ea typeface="Calibri"/>
                <a:cs typeface="Calibri"/>
                <a:sym typeface="Calibri"/>
              </a:rPr>
              <a:t>18 July, 2016</a:t>
            </a:r>
            <a:endParaRPr sz="1300">
              <a:solidFill>
                <a:schemeClr val="dk1"/>
              </a:solidFill>
              <a:latin typeface="Calibri"/>
              <a:ea typeface="Calibri"/>
              <a:cs typeface="Calibri"/>
              <a:sym typeface="Calibri"/>
            </a:endParaRPr>
          </a:p>
        </p:txBody>
      </p:sp>
      <p:sp>
        <p:nvSpPr>
          <p:cNvPr id="961" name="Google Shape;961;p40:notes"/>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Chapter 5 — Large and Fast: Exploiting Memory Hierarchy</a:t>
            </a:r>
            <a:endParaRPr/>
          </a:p>
        </p:txBody>
      </p:sp>
      <p:sp>
        <p:nvSpPr>
          <p:cNvPr id="962" name="Google Shape;962;p40: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39</a:t>
            </a:fld>
            <a:endParaRPr sz="1300">
              <a:solidFill>
                <a:schemeClr val="dk1"/>
              </a:solidFill>
              <a:latin typeface="Calibri"/>
              <a:ea typeface="Calibri"/>
              <a:cs typeface="Calibri"/>
              <a:sym typeface="Calibri"/>
            </a:endParaRPr>
          </a:p>
        </p:txBody>
      </p:sp>
      <p:sp>
        <p:nvSpPr>
          <p:cNvPr id="963" name="Google Shape;963;p40:notes"/>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964" name="Google Shape;964;p40: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42:notes"/>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Morgan Kaufmann Publishers</a:t>
            </a:r>
            <a:endParaRPr/>
          </a:p>
        </p:txBody>
      </p:sp>
      <p:sp>
        <p:nvSpPr>
          <p:cNvPr id="974" name="Google Shape;974;p42: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r>
              <a:rPr lang="en-US" sz="1300">
                <a:solidFill>
                  <a:schemeClr val="dk1"/>
                </a:solidFill>
                <a:latin typeface="Calibri"/>
                <a:ea typeface="Calibri"/>
                <a:cs typeface="Calibri"/>
                <a:sym typeface="Calibri"/>
              </a:rPr>
              <a:t>18 July, 2016</a:t>
            </a:r>
            <a:endParaRPr sz="1300">
              <a:solidFill>
                <a:schemeClr val="dk1"/>
              </a:solidFill>
              <a:latin typeface="Calibri"/>
              <a:ea typeface="Calibri"/>
              <a:cs typeface="Calibri"/>
              <a:sym typeface="Calibri"/>
            </a:endParaRPr>
          </a:p>
        </p:txBody>
      </p:sp>
      <p:sp>
        <p:nvSpPr>
          <p:cNvPr id="975" name="Google Shape;975;p42:notes"/>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Chapter 5 — Large and Fast: Exploiting Memory Hierarchy</a:t>
            </a:r>
            <a:endParaRPr/>
          </a:p>
        </p:txBody>
      </p:sp>
      <p:sp>
        <p:nvSpPr>
          <p:cNvPr id="976" name="Google Shape;976;p42: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40</a:t>
            </a:fld>
            <a:endParaRPr sz="1300">
              <a:solidFill>
                <a:schemeClr val="dk1"/>
              </a:solidFill>
              <a:latin typeface="Calibri"/>
              <a:ea typeface="Calibri"/>
              <a:cs typeface="Calibri"/>
              <a:sym typeface="Calibri"/>
            </a:endParaRPr>
          </a:p>
        </p:txBody>
      </p:sp>
      <p:sp>
        <p:nvSpPr>
          <p:cNvPr id="977" name="Google Shape;977;p42:notes"/>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978" name="Google Shape;978;p42: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44: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0" name="Google Shape;990;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45: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2" name="Google Shape;1012;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46: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9" name="Google Shape;1029;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p47:notes"/>
          <p:cNvSpPr>
            <a:spLocks noGrp="1" noRot="1" noChangeAspect="1"/>
          </p:cNvSpPr>
          <p:nvPr>
            <p:ph type="sldImg" idx="2"/>
          </p:nvPr>
        </p:nvSpPr>
        <p:spPr>
          <a:xfrm>
            <a:off x="1276350" y="617538"/>
            <a:ext cx="4783138"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9" name="Google Shape;1139;p47:notes"/>
          <p:cNvSpPr txBox="1">
            <a:spLocks noGrp="1"/>
          </p:cNvSpPr>
          <p:nvPr>
            <p:ph type="body" idx="1"/>
          </p:nvPr>
        </p:nvSpPr>
        <p:spPr>
          <a:xfrm>
            <a:off x="550863" y="4560889"/>
            <a:ext cx="6303962" cy="4319587"/>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49:notes"/>
          <p:cNvSpPr>
            <a:spLocks noGrp="1" noRot="1" noChangeAspect="1"/>
          </p:cNvSpPr>
          <p:nvPr>
            <p:ph type="sldImg" idx="2"/>
          </p:nvPr>
        </p:nvSpPr>
        <p:spPr>
          <a:xfrm>
            <a:off x="1276350" y="617538"/>
            <a:ext cx="4783138"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0" name="Google Shape;1180;p49:notes"/>
          <p:cNvSpPr txBox="1">
            <a:spLocks noGrp="1"/>
          </p:cNvSpPr>
          <p:nvPr>
            <p:ph type="body" idx="1"/>
          </p:nvPr>
        </p:nvSpPr>
        <p:spPr>
          <a:xfrm>
            <a:off x="550863" y="4560889"/>
            <a:ext cx="6303962" cy="4319587"/>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5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1" name="Google Shape;1231;p5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For lecture</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Another sample string to try 0 1 2 3 0 8 11 0 3</a:t>
            </a:r>
            <a:endParaRPr/>
          </a:p>
        </p:txBody>
      </p:sp>
      <p:sp>
        <p:nvSpPr>
          <p:cNvPr id="1232" name="Google Shape;1232;p5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46</a:t>
            </a:fld>
            <a:endParaRPr sz="13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2" name="Google Shape;1262;p54: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263" name="Google Shape;1263;p54: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rgbClr val="000000"/>
                </a:solidFill>
                <a:latin typeface="Calibri"/>
                <a:ea typeface="Calibri"/>
                <a:cs typeface="Calibri"/>
                <a:sym typeface="Calibri"/>
              </a:rPr>
              <a:t>47</a:t>
            </a:fld>
            <a:endParaRPr sz="1300">
              <a:solidFill>
                <a:srgbClr val="000000"/>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p6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7" name="Google Shape;1287;p6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a145a0e5_1_92:notes"/>
          <p:cNvSpPr>
            <a:spLocks noGrp="1" noRot="1" noChangeAspect="1"/>
          </p:cNvSpPr>
          <p:nvPr>
            <p:ph type="sldImg" idx="2"/>
          </p:nvPr>
        </p:nvSpPr>
        <p:spPr>
          <a:xfrm>
            <a:off x="1276350" y="617538"/>
            <a:ext cx="4783138"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1ea145a0e5_1_92:notes"/>
          <p:cNvSpPr txBox="1">
            <a:spLocks noGrp="1"/>
          </p:cNvSpPr>
          <p:nvPr>
            <p:ph type="body" idx="1"/>
          </p:nvPr>
        </p:nvSpPr>
        <p:spPr>
          <a:xfrm>
            <a:off x="550863" y="4560889"/>
            <a:ext cx="6303962" cy="4319587"/>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82" name="Google Shape;182;g1ea145a0e5_1_92: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a145a0e5_1_119:notes"/>
          <p:cNvSpPr>
            <a:spLocks noGrp="1" noRot="1" noChangeAspect="1"/>
          </p:cNvSpPr>
          <p:nvPr>
            <p:ph type="sldImg" idx="2"/>
          </p:nvPr>
        </p:nvSpPr>
        <p:spPr>
          <a:xfrm>
            <a:off x="1276350" y="617538"/>
            <a:ext cx="4783138"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1ea145a0e5_1_119:notes"/>
          <p:cNvSpPr txBox="1">
            <a:spLocks noGrp="1"/>
          </p:cNvSpPr>
          <p:nvPr>
            <p:ph type="body" idx="1"/>
          </p:nvPr>
        </p:nvSpPr>
        <p:spPr>
          <a:xfrm>
            <a:off x="550863" y="4560889"/>
            <a:ext cx="6303962" cy="4319587"/>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Extra for experts: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Calibri"/>
              <a:buAutoNum type="arabicParenBoth"/>
            </a:pPr>
            <a:r>
              <a:rPr lang="en-US" sz="1200" b="0" i="0" u="none" strike="noStrike" cap="none">
                <a:solidFill>
                  <a:schemeClr val="dk1"/>
                </a:solidFill>
                <a:latin typeface="Calibri"/>
                <a:ea typeface="Calibri"/>
                <a:cs typeface="Calibri"/>
                <a:sym typeface="Calibri"/>
              </a:rPr>
              <a:t>Rearrange the same requests so that there are 5 misses and the final tags are (from top to bottom) 0b0000, 0b0011, 0b0001, 0b0100.</a:t>
            </a:r>
            <a:endParaRPr/>
          </a:p>
          <a:p>
            <a:pPr marL="228600" marR="0" lvl="0" indent="-228600" algn="l" rtl="0">
              <a:spcBef>
                <a:spcPts val="0"/>
              </a:spcBef>
              <a:spcAft>
                <a:spcPts val="0"/>
              </a:spcAft>
              <a:buClr>
                <a:schemeClr val="dk1"/>
              </a:buClr>
              <a:buSzPts val="1200"/>
              <a:buFont typeface="Calibri"/>
              <a:buAutoNum type="arabicParenBoth"/>
            </a:pPr>
            <a:r>
              <a:rPr lang="en-US" sz="1200" b="0" i="0" u="none" strike="noStrike" cap="none">
                <a:solidFill>
                  <a:schemeClr val="dk1"/>
                </a:solidFill>
                <a:latin typeface="Calibri"/>
                <a:ea typeface="Calibri"/>
                <a:cs typeface="Calibri"/>
                <a:sym typeface="Calibri"/>
              </a:rPr>
              <a:t>Is it possible for this same set of requests to produce fewer than 5 misses?</a:t>
            </a:r>
            <a:endParaRPr sz="1200" b="0" i="0" u="none" strike="noStrike" cap="none">
              <a:solidFill>
                <a:schemeClr val="dk1"/>
              </a:solidFill>
              <a:latin typeface="Calibri"/>
              <a:ea typeface="Calibri"/>
              <a:cs typeface="Calibri"/>
              <a:sym typeface="Calibri"/>
            </a:endParaRPr>
          </a:p>
        </p:txBody>
      </p:sp>
      <p:sp>
        <p:nvSpPr>
          <p:cNvPr id="212" name="Google Shape;212;g1ea145a0e5_1_119: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ea145a0e5_1_157:notes"/>
          <p:cNvSpPr>
            <a:spLocks noGrp="1" noRot="1" noChangeAspect="1"/>
          </p:cNvSpPr>
          <p:nvPr>
            <p:ph type="sldImg" idx="2"/>
          </p:nvPr>
        </p:nvSpPr>
        <p:spPr>
          <a:xfrm>
            <a:off x="1276350" y="617538"/>
            <a:ext cx="4783138"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1ea145a0e5_1_157:notes"/>
          <p:cNvSpPr txBox="1">
            <a:spLocks noGrp="1"/>
          </p:cNvSpPr>
          <p:nvPr>
            <p:ph type="body" idx="1"/>
          </p:nvPr>
        </p:nvSpPr>
        <p:spPr>
          <a:xfrm>
            <a:off x="550863" y="4560889"/>
            <a:ext cx="6303962" cy="4319587"/>
          </a:xfrm>
          <a:prstGeom prst="rect">
            <a:avLst/>
          </a:prstGeom>
          <a:noFill/>
          <a:ln>
            <a:noFill/>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1" name="Google Shape;251;g1ea145a0e5_1_157: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0" y="2103120"/>
            <a:ext cx="9144000" cy="73152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Clr>
                <a:srgbClr val="FF0000"/>
              </a:buClr>
              <a:buSzPts val="1400"/>
              <a:buFont typeface="Calibri"/>
              <a:buNone/>
              <a:defRPr sz="4400" b="0" i="1" u="none" strike="noStrike" cap="none">
                <a:solidFill>
                  <a:srgbClr val="FF0000"/>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0" y="2743200"/>
            <a:ext cx="9144000" cy="54864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1275160" y="182880"/>
            <a:ext cx="6593679" cy="1828800"/>
          </a:xfrm>
          <a:prstGeom prst="rect">
            <a:avLst/>
          </a:prstGeom>
          <a:noFill/>
          <a:ln>
            <a:noFill/>
          </a:ln>
        </p:spPr>
      </p:pic>
      <p:sp>
        <p:nvSpPr>
          <p:cNvPr id="22" name="Google Shape;22;p2"/>
          <p:cNvSpPr txBox="1"/>
          <p:nvPr/>
        </p:nvSpPr>
        <p:spPr>
          <a:xfrm>
            <a:off x="2286000" y="3474720"/>
            <a:ext cx="6858000" cy="29260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Google Shape;76;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9" name="Google Shape;89;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0" name="Google Shape;90;p1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spTree>
      <p:nvGrpSpPr>
        <p:cNvPr id="1" name="Shape 93"/>
        <p:cNvGrpSpPr/>
        <p:nvPr/>
      </p:nvGrpSpPr>
      <p:grpSpPr>
        <a:xfrm>
          <a:off x="0" y="0"/>
          <a:ext cx="0" cy="0"/>
          <a:chOff x="0" y="0"/>
          <a:chExt cx="0" cy="0"/>
        </a:xfrm>
      </p:grpSpPr>
      <p:pic>
        <p:nvPicPr>
          <p:cNvPr id="94" name="Google Shape;94;p14"/>
          <p:cNvPicPr preferRelativeResize="0"/>
          <p:nvPr/>
        </p:nvPicPr>
        <p:blipFill rotWithShape="1">
          <a:blip r:embed="rId2">
            <a:alphaModFix/>
          </a:blip>
          <a:srcRect/>
          <a:stretch/>
        </p:blipFill>
        <p:spPr>
          <a:xfrm>
            <a:off x="0" y="6781800"/>
            <a:ext cx="9144000" cy="87313"/>
          </a:xfrm>
          <a:prstGeom prst="rect">
            <a:avLst/>
          </a:prstGeom>
          <a:noFill/>
          <a:ln>
            <a:noFill/>
          </a:ln>
        </p:spPr>
      </p:pic>
      <p:pic>
        <p:nvPicPr>
          <p:cNvPr id="95" name="Google Shape;95;p14"/>
          <p:cNvPicPr preferRelativeResize="0"/>
          <p:nvPr/>
        </p:nvPicPr>
        <p:blipFill rotWithShape="1">
          <a:blip r:embed="rId3">
            <a:alphaModFix/>
          </a:blip>
          <a:srcRect/>
          <a:stretch/>
        </p:blipFill>
        <p:spPr>
          <a:xfrm>
            <a:off x="8153400" y="0"/>
            <a:ext cx="990600" cy="788988"/>
          </a:xfrm>
          <a:prstGeom prst="rect">
            <a:avLst/>
          </a:prstGeom>
          <a:noFill/>
          <a:ln>
            <a:noFill/>
          </a:ln>
        </p:spPr>
      </p:pic>
      <p:pic>
        <p:nvPicPr>
          <p:cNvPr id="96" name="Google Shape;96;p14"/>
          <p:cNvPicPr preferRelativeResize="0"/>
          <p:nvPr/>
        </p:nvPicPr>
        <p:blipFill rotWithShape="1">
          <a:blip r:embed="rId4">
            <a:alphaModFix/>
          </a:blip>
          <a:srcRect/>
          <a:stretch/>
        </p:blipFill>
        <p:spPr>
          <a:xfrm>
            <a:off x="8153400" y="831850"/>
            <a:ext cx="990600" cy="412750"/>
          </a:xfrm>
          <a:prstGeom prst="rect">
            <a:avLst/>
          </a:prstGeom>
          <a:noFill/>
          <a:ln>
            <a:noFill/>
          </a:ln>
        </p:spPr>
      </p:pic>
      <p:sp>
        <p:nvSpPr>
          <p:cNvPr id="97" name="Google Shape;9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62000" y="152400"/>
            <a:ext cx="5727700" cy="47466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5"/>
          <p:cNvSpPr txBox="1">
            <a:spLocks noGrp="1"/>
          </p:cNvSpPr>
          <p:nvPr>
            <p:ph type="body" idx="1"/>
          </p:nvPr>
        </p:nvSpPr>
        <p:spPr>
          <a:xfrm>
            <a:off x="685800" y="1143000"/>
            <a:ext cx="3848100" cy="21383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1" name="Google Shape;101;p15"/>
          <p:cNvSpPr>
            <a:spLocks noGrp="1"/>
          </p:cNvSpPr>
          <p:nvPr>
            <p:ph type="clipArt" idx="2"/>
          </p:nvPr>
        </p:nvSpPr>
        <p:spPr>
          <a:xfrm>
            <a:off x="4686300" y="1143000"/>
            <a:ext cx="3848100" cy="2138363"/>
          </a:xfrm>
          <a:prstGeom prst="rect">
            <a:avLst/>
          </a:prstGeom>
          <a:noFill/>
          <a:ln>
            <a:noFill/>
          </a:ln>
        </p:spPr>
        <p:txBody>
          <a:bodyPr spcFirstLastPara="1" wrap="square" lIns="91425" tIns="91425" rIns="91425" bIns="91425" anchor="t" anchorCtr="0">
            <a:noAutofit/>
          </a:bodyPr>
          <a:lstStyle>
            <a:lvl1pPr marL="342900" marR="0" lvl="0" indent="-3429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28575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2286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accent1"/>
              </a:buClr>
              <a:buSzPts val="1400"/>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Google Shape;25;p3"/>
          <p:cNvSpPr txBox="1">
            <a:spLocks noGrp="1"/>
          </p:cNvSpPr>
          <p:nvPr>
            <p:ph type="body" idx="1"/>
          </p:nvPr>
        </p:nvSpPr>
        <p:spPr>
          <a:xfrm>
            <a:off x="457200" y="1600199"/>
            <a:ext cx="8229600" cy="484632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accent1"/>
              </a:buClr>
              <a:buSzPts val="1400"/>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34"/>
        <p:cNvGrpSpPr/>
        <p:nvPr/>
      </p:nvGrpSpPr>
      <p:grpSpPr>
        <a:xfrm>
          <a:off x="0" y="0"/>
          <a:ext cx="0" cy="0"/>
          <a:chOff x="0" y="0"/>
          <a:chExt cx="0" cy="0"/>
        </a:xfrm>
      </p:grpSpPr>
      <p:pic>
        <p:nvPicPr>
          <p:cNvPr id="35" name="Google Shape;35;p5"/>
          <p:cNvPicPr preferRelativeResize="0"/>
          <p:nvPr/>
        </p:nvPicPr>
        <p:blipFill rotWithShape="1">
          <a:blip r:embed="rId2">
            <a:alphaModFix/>
          </a:blip>
          <a:srcRect/>
          <a:stretch/>
        </p:blipFill>
        <p:spPr>
          <a:xfrm>
            <a:off x="0" y="6781800"/>
            <a:ext cx="9144000" cy="87313"/>
          </a:xfrm>
          <a:prstGeom prst="rect">
            <a:avLst/>
          </a:prstGeom>
          <a:noFill/>
          <a:ln>
            <a:noFill/>
          </a:ln>
        </p:spPr>
      </p:pic>
      <p:pic>
        <p:nvPicPr>
          <p:cNvPr id="36" name="Google Shape;36;p5"/>
          <p:cNvPicPr preferRelativeResize="0"/>
          <p:nvPr/>
        </p:nvPicPr>
        <p:blipFill rotWithShape="1">
          <a:blip r:embed="rId3">
            <a:alphaModFix/>
          </a:blip>
          <a:srcRect/>
          <a:stretch/>
        </p:blipFill>
        <p:spPr>
          <a:xfrm>
            <a:off x="8153400" y="0"/>
            <a:ext cx="990600" cy="788988"/>
          </a:xfrm>
          <a:prstGeom prst="rect">
            <a:avLst/>
          </a:prstGeom>
          <a:noFill/>
          <a:ln>
            <a:noFill/>
          </a:ln>
        </p:spPr>
      </p:pic>
      <p:pic>
        <p:nvPicPr>
          <p:cNvPr id="37" name="Google Shape;37;p5"/>
          <p:cNvPicPr preferRelativeResize="0"/>
          <p:nvPr/>
        </p:nvPicPr>
        <p:blipFill rotWithShape="1">
          <a:blip r:embed="rId4">
            <a:alphaModFix/>
          </a:blip>
          <a:srcRect/>
          <a:stretch/>
        </p:blipFill>
        <p:spPr>
          <a:xfrm>
            <a:off x="8153400" y="831850"/>
            <a:ext cx="990600" cy="412750"/>
          </a:xfrm>
          <a:prstGeom prst="rect">
            <a:avLst/>
          </a:prstGeom>
          <a:noFill/>
          <a:ln>
            <a:noFill/>
          </a:ln>
        </p:spPr>
      </p:pic>
      <p:sp>
        <p:nvSpPr>
          <p:cNvPr id="38" name="Google Shape;3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9" name="Google Shape;39;p5"/>
          <p:cNvPicPr preferRelativeResize="0"/>
          <p:nvPr/>
        </p:nvPicPr>
        <p:blipFill rotWithShape="1">
          <a:blip r:embed="rId5">
            <a:alphaModFix/>
          </a:blip>
          <a:srcRect/>
          <a:stretch/>
        </p:blipFill>
        <p:spPr>
          <a:xfrm>
            <a:off x="8153400" y="0"/>
            <a:ext cx="990600" cy="788988"/>
          </a:xfrm>
          <a:prstGeom prst="rect">
            <a:avLst/>
          </a:prstGeom>
          <a:noFill/>
          <a:ln>
            <a:noFill/>
          </a:ln>
        </p:spPr>
      </p:pic>
      <p:pic>
        <p:nvPicPr>
          <p:cNvPr id="40" name="Google Shape;40;p5"/>
          <p:cNvPicPr preferRelativeResize="0"/>
          <p:nvPr/>
        </p:nvPicPr>
        <p:blipFill rotWithShape="1">
          <a:blip r:embed="rId4">
            <a:alphaModFix/>
          </a:blip>
          <a:srcRect/>
          <a:stretch/>
        </p:blipFill>
        <p:spPr>
          <a:xfrm>
            <a:off x="8153400" y="831850"/>
            <a:ext cx="990600" cy="4127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9" name="Google Shape;49;p7"/>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Google Shape;56;p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1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ctrTitle"/>
          </p:nvPr>
        </p:nvSpPr>
        <p:spPr>
          <a:xfrm>
            <a:off x="0" y="2103120"/>
            <a:ext cx="9144000" cy="731520"/>
          </a:xfrm>
          <a:prstGeom prst="rect">
            <a:avLst/>
          </a:prstGeom>
          <a:noFill/>
          <a:ln>
            <a:noFill/>
          </a:ln>
        </p:spPr>
        <p:txBody>
          <a:bodyPr spcFirstLastPara="1" wrap="square" lIns="91425" tIns="0" rIns="91425" bIns="45700" anchor="t" anchorCtr="0">
            <a:noAutofit/>
          </a:bodyPr>
          <a:lstStyle/>
          <a:p>
            <a:pPr marL="0" marR="0" lvl="0" indent="0" algn="ctr" rtl="0">
              <a:spcBef>
                <a:spcPts val="0"/>
              </a:spcBef>
              <a:spcAft>
                <a:spcPts val="0"/>
              </a:spcAft>
              <a:buClr>
                <a:srgbClr val="FF0000"/>
              </a:buClr>
              <a:buFont typeface="Calibri"/>
              <a:buNone/>
            </a:pPr>
            <a:r>
              <a:rPr lang="en-US" sz="3959" b="0" i="1" u="none" strike="noStrike" cap="none">
                <a:solidFill>
                  <a:srgbClr val="FF0000"/>
                </a:solidFill>
                <a:latin typeface="Calibri"/>
                <a:ea typeface="Calibri"/>
                <a:cs typeface="Calibri"/>
                <a:sym typeface="Calibri"/>
              </a:rPr>
              <a:t>Direct-Mapped and Set Associative Caches</a:t>
            </a:r>
            <a:endParaRPr sz="3959" b="0" i="1" u="none" strike="noStrike" cap="none">
              <a:solidFill>
                <a:srgbClr val="FF0000"/>
              </a:solidFill>
              <a:latin typeface="Calibri"/>
              <a:ea typeface="Calibri"/>
              <a:cs typeface="Calibri"/>
              <a:sym typeface="Calibri"/>
            </a:endParaRPr>
          </a:p>
        </p:txBody>
      </p:sp>
      <p:sp>
        <p:nvSpPr>
          <p:cNvPr id="108" name="Google Shape;108;p16"/>
          <p:cNvSpPr txBox="1">
            <a:spLocks noGrp="1"/>
          </p:cNvSpPr>
          <p:nvPr>
            <p:ph type="subTitle" idx="1"/>
          </p:nvPr>
        </p:nvSpPr>
        <p:spPr>
          <a:xfrm>
            <a:off x="0" y="2743200"/>
            <a:ext cx="9144000" cy="548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888888"/>
              </a:buClr>
              <a:buFont typeface="Arial"/>
              <a:buNone/>
            </a:pPr>
            <a:r>
              <a:rPr lang="en-US" sz="3200" b="1" i="0" u="none" strike="noStrike" cap="none">
                <a:solidFill>
                  <a:srgbClr val="888888"/>
                </a:solidFill>
                <a:latin typeface="Calibri"/>
                <a:ea typeface="Calibri"/>
                <a:cs typeface="Calibri"/>
                <a:sym typeface="Calibri"/>
              </a:rPr>
              <a:t>Instructor:</a:t>
            </a:r>
            <a:r>
              <a:rPr lang="en-US" sz="3200" b="0" i="0" u="none" strike="noStrike" cap="none">
                <a:solidFill>
                  <a:srgbClr val="888888"/>
                </a:solidFill>
                <a:latin typeface="Calibri"/>
                <a:ea typeface="Calibri"/>
                <a:cs typeface="Calibri"/>
                <a:sym typeface="Calibri"/>
              </a:rPr>
              <a:t>  </a:t>
            </a:r>
            <a:r>
              <a:rPr lang="en-US"/>
              <a:t>Steven Ho</a:t>
            </a:r>
            <a:endParaRPr sz="320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FA Cache Examples (4/4)</a:t>
            </a:r>
            <a:endParaRPr sz="4400" b="0" i="0" u="none" strike="noStrike" cap="none">
              <a:solidFill>
                <a:schemeClr val="accent1"/>
              </a:solidFill>
              <a:latin typeface="Calibri"/>
              <a:ea typeface="Calibri"/>
              <a:cs typeface="Calibri"/>
              <a:sym typeface="Calibri"/>
            </a:endParaRPr>
          </a:p>
        </p:txBody>
      </p:sp>
      <p:sp>
        <p:nvSpPr>
          <p:cNvPr id="287" name="Google Shape;287;p25"/>
          <p:cNvSpPr txBox="1">
            <a:spLocks noGrp="1"/>
          </p:cNvSpPr>
          <p:nvPr>
            <p:ph type="body" idx="1"/>
          </p:nvPr>
        </p:nvSpPr>
        <p:spPr>
          <a:xfrm>
            <a:off x="457200" y="1185325"/>
            <a:ext cx="7848600" cy="812800"/>
          </a:xfrm>
          <a:prstGeom prst="rect">
            <a:avLst/>
          </a:prstGeom>
          <a:noFill/>
          <a:ln>
            <a:noFill/>
          </a:ln>
        </p:spPr>
        <p:txBody>
          <a:bodyPr spcFirstLastPara="1" wrap="square" lIns="91425" tIns="45700" rIns="91425" bIns="45700" anchor="t" anchorCtr="0">
            <a:noAutofit/>
          </a:bodyPr>
          <a:lstStyle/>
          <a:p>
            <a:pPr marL="347472" marR="0" lvl="0" indent="-347472" algn="l" rtl="0">
              <a:lnSpc>
                <a:spcPct val="80000"/>
              </a:lnSpc>
              <a:spcBef>
                <a:spcPts val="0"/>
              </a:spcBef>
              <a:spcAft>
                <a:spcPts val="0"/>
              </a:spcAft>
              <a:buClr>
                <a:schemeClr val="dk1"/>
              </a:buClr>
              <a:buSzPts val="2720"/>
              <a:buFont typeface="Calibri"/>
              <a:buAutoNum type="arabicParenR" startAt="3"/>
            </a:pPr>
            <a:r>
              <a:rPr lang="en-US" sz="2720" b="0" i="0" u="none" strike="noStrike" cap="none">
                <a:solidFill>
                  <a:schemeClr val="dk1"/>
                </a:solidFill>
                <a:latin typeface="Calibri"/>
                <a:ea typeface="Calibri"/>
                <a:cs typeface="Calibri"/>
                <a:sym typeface="Calibri"/>
              </a:rPr>
              <a:t>Original sequence, but double block size</a:t>
            </a:r>
            <a:endParaRPr/>
          </a:p>
          <a:p>
            <a:pPr marL="742950" marR="0" lvl="1" indent="-285750" algn="ctr" rtl="0">
              <a:lnSpc>
                <a:spcPct val="80000"/>
              </a:lnSpc>
              <a:spcBef>
                <a:spcPts val="476"/>
              </a:spcBef>
              <a:spcAft>
                <a:spcPts val="0"/>
              </a:spcAft>
              <a:buClr>
                <a:schemeClr val="dk1"/>
              </a:buClr>
              <a:buFont typeface="Arial"/>
              <a:buNone/>
            </a:pPr>
            <a:r>
              <a:rPr lang="en-US" sz="2380" b="0" i="0" u="none" strike="noStrike" cap="none">
                <a:solidFill>
                  <a:schemeClr val="dk1"/>
                </a:solidFill>
                <a:latin typeface="Calibri"/>
                <a:ea typeface="Calibri"/>
                <a:cs typeface="Calibri"/>
                <a:sym typeface="Calibri"/>
              </a:rPr>
              <a:t>                                       0     2     4     8     20    16     0     2</a:t>
            </a:r>
            <a:endParaRPr/>
          </a:p>
          <a:p>
            <a:pPr marL="742950" marR="0" lvl="1" indent="-285750" algn="ctr" rtl="0">
              <a:lnSpc>
                <a:spcPct val="80000"/>
              </a:lnSpc>
              <a:spcBef>
                <a:spcPts val="476"/>
              </a:spcBef>
              <a:spcAft>
                <a:spcPts val="0"/>
              </a:spcAft>
              <a:buClr>
                <a:schemeClr val="dk1"/>
              </a:buClr>
              <a:buFont typeface="Arial"/>
              <a:buNone/>
            </a:pPr>
            <a:endParaRPr sz="2380" b="0" i="0" u="none" strike="noStrike" cap="none">
              <a:solidFill>
                <a:schemeClr val="dk1"/>
              </a:solidFill>
              <a:latin typeface="Calibri"/>
              <a:ea typeface="Calibri"/>
              <a:cs typeface="Calibri"/>
              <a:sym typeface="Calibri"/>
            </a:endParaRPr>
          </a:p>
        </p:txBody>
      </p:sp>
      <p:sp>
        <p:nvSpPr>
          <p:cNvPr id="288" name="Google Shape;28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289" name="Google Shape;28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290" name="Google Shape;29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
        <p:nvSpPr>
          <p:cNvPr id="291" name="Google Shape;291;p25"/>
          <p:cNvSpPr txBox="1"/>
          <p:nvPr/>
        </p:nvSpPr>
        <p:spPr>
          <a:xfrm>
            <a:off x="667469" y="2183409"/>
            <a:ext cx="495649"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1">
                <a:solidFill>
                  <a:schemeClr val="dk1"/>
                </a:solidFill>
                <a:latin typeface="Calibri"/>
                <a:ea typeface="Calibri"/>
                <a:cs typeface="Calibri"/>
                <a:sym typeface="Calibri"/>
              </a:rPr>
              <a:t>20</a:t>
            </a:r>
            <a:endParaRPr sz="2400" b="1">
              <a:solidFill>
                <a:schemeClr val="dk1"/>
              </a:solidFill>
              <a:latin typeface="Calibri"/>
              <a:ea typeface="Calibri"/>
              <a:cs typeface="Calibri"/>
              <a:sym typeface="Calibri"/>
            </a:endParaRPr>
          </a:p>
        </p:txBody>
      </p:sp>
      <p:sp>
        <p:nvSpPr>
          <p:cNvPr id="292" name="Google Shape;292;p25"/>
          <p:cNvSpPr txBox="1"/>
          <p:nvPr/>
        </p:nvSpPr>
        <p:spPr>
          <a:xfrm>
            <a:off x="430878" y="2466648"/>
            <a:ext cx="740908"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sp>
        <p:nvSpPr>
          <p:cNvPr id="293" name="Google Shape;293;p25"/>
          <p:cNvSpPr txBox="1"/>
          <p:nvPr/>
        </p:nvSpPr>
        <p:spPr>
          <a:xfrm>
            <a:off x="836334" y="1577898"/>
            <a:ext cx="3429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graphicFrame>
        <p:nvGraphicFramePr>
          <p:cNvPr id="294" name="Google Shape;294;p25"/>
          <p:cNvGraphicFramePr/>
          <p:nvPr/>
        </p:nvGraphicFramePr>
        <p:xfrm>
          <a:off x="1280160" y="22860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M[0]</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001</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M[12]</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M[13]</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M[14]</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M[15]</a:t>
                      </a:r>
                      <a:endParaRPr/>
                    </a:p>
                  </a:txBody>
                  <a:tcPr marL="0" marR="0" marT="0" marB="0"/>
                </a:tc>
                <a:extLst>
                  <a:ext uri="{0D108BD9-81ED-4DB2-BD59-A6C34878D82A}">
                    <a16:rowId xmlns:a16="http://schemas.microsoft.com/office/drawing/2014/main" val="10001"/>
                  </a:ext>
                </a:extLst>
              </a:tr>
            </a:tbl>
          </a:graphicData>
        </a:graphic>
      </p:graphicFrame>
      <p:graphicFrame>
        <p:nvGraphicFramePr>
          <p:cNvPr id="295" name="Google Shape;295;p25"/>
          <p:cNvGraphicFramePr/>
          <p:nvPr/>
        </p:nvGraphicFramePr>
        <p:xfrm>
          <a:off x="1280160" y="41148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M[23]</a:t>
                      </a:r>
                      <a:endParaRPr/>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M[13]</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M[15]</a:t>
                      </a:r>
                      <a:endParaRPr/>
                    </a:p>
                  </a:txBody>
                  <a:tcPr marL="0" marR="0" marT="0" marB="0">
                    <a:solidFill>
                      <a:schemeClr val="lt1"/>
                    </a:solidFill>
                  </a:tcPr>
                </a:tc>
                <a:extLst>
                  <a:ext uri="{0D108BD9-81ED-4DB2-BD59-A6C34878D82A}">
                    <a16:rowId xmlns:a16="http://schemas.microsoft.com/office/drawing/2014/main" val="10001"/>
                  </a:ext>
                </a:extLst>
              </a:tr>
            </a:tbl>
          </a:graphicData>
        </a:graphic>
      </p:graphicFrame>
      <p:graphicFrame>
        <p:nvGraphicFramePr>
          <p:cNvPr id="296" name="Google Shape;296;p25"/>
          <p:cNvGraphicFramePr/>
          <p:nvPr/>
        </p:nvGraphicFramePr>
        <p:xfrm>
          <a:off x="1280160" y="50292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M[23]</a:t>
                      </a:r>
                      <a:endParaRPr/>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a:t>
                      </a:r>
                      <a:endParaRPr sz="1800" u="none" strike="noStrike" cap="none">
                        <a:solidFill>
                          <a:srgbClr val="FF9900"/>
                        </a:solidFill>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1"/>
                  </a:ext>
                </a:extLst>
              </a:tr>
            </a:tbl>
          </a:graphicData>
        </a:graphic>
      </p:graphicFrame>
      <p:sp>
        <p:nvSpPr>
          <p:cNvPr id="297" name="Google Shape;297;p25"/>
          <p:cNvSpPr txBox="1"/>
          <p:nvPr/>
        </p:nvSpPr>
        <p:spPr>
          <a:xfrm>
            <a:off x="667469" y="3097809"/>
            <a:ext cx="495649"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1">
                <a:solidFill>
                  <a:schemeClr val="dk1"/>
                </a:solidFill>
                <a:latin typeface="Calibri"/>
                <a:ea typeface="Calibri"/>
                <a:cs typeface="Calibri"/>
                <a:sym typeface="Calibri"/>
              </a:rPr>
              <a:t>16</a:t>
            </a:r>
            <a:endParaRPr sz="2400" b="1">
              <a:solidFill>
                <a:schemeClr val="dk1"/>
              </a:solidFill>
              <a:latin typeface="Calibri"/>
              <a:ea typeface="Calibri"/>
              <a:cs typeface="Calibri"/>
              <a:sym typeface="Calibri"/>
            </a:endParaRPr>
          </a:p>
        </p:txBody>
      </p:sp>
      <p:sp>
        <p:nvSpPr>
          <p:cNvPr id="298" name="Google Shape;298;p25"/>
          <p:cNvSpPr txBox="1"/>
          <p:nvPr/>
        </p:nvSpPr>
        <p:spPr>
          <a:xfrm>
            <a:off x="822960" y="4019645"/>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sz="2400" b="1">
              <a:solidFill>
                <a:schemeClr val="dk1"/>
              </a:solidFill>
              <a:latin typeface="Calibri"/>
              <a:ea typeface="Calibri"/>
              <a:cs typeface="Calibri"/>
              <a:sym typeface="Calibri"/>
            </a:endParaRPr>
          </a:p>
        </p:txBody>
      </p:sp>
      <p:sp>
        <p:nvSpPr>
          <p:cNvPr id="299" name="Google Shape;299;p25"/>
          <p:cNvSpPr txBox="1"/>
          <p:nvPr/>
        </p:nvSpPr>
        <p:spPr>
          <a:xfrm>
            <a:off x="643424" y="3382541"/>
            <a:ext cx="519694"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300" name="Google Shape;300;p25"/>
          <p:cNvSpPr txBox="1"/>
          <p:nvPr/>
        </p:nvSpPr>
        <p:spPr>
          <a:xfrm>
            <a:off x="430878" y="4297680"/>
            <a:ext cx="740908"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aphicFrame>
        <p:nvGraphicFramePr>
          <p:cNvPr id="301" name="Google Shape;301;p25"/>
          <p:cNvGraphicFramePr/>
          <p:nvPr/>
        </p:nvGraphicFramePr>
        <p:xfrm>
          <a:off x="1280160" y="32004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010</a:t>
                      </a:r>
                      <a:endParaRPr sz="1800" u="none" strike="noStrike" cap="none">
                        <a:solidFill>
                          <a:srgbClr val="FF9900"/>
                        </a:solidFill>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M[23]</a:t>
                      </a:r>
                      <a:endParaRPr/>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M[13]</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M[15]</a:t>
                      </a:r>
                      <a:endParaRPr/>
                    </a:p>
                  </a:txBody>
                  <a:tcPr marL="0" marR="0" marT="0" marB="0">
                    <a:solidFill>
                      <a:schemeClr val="lt1"/>
                    </a:solidFill>
                  </a:tcPr>
                </a:tc>
                <a:extLst>
                  <a:ext uri="{0D108BD9-81ED-4DB2-BD59-A6C34878D82A}">
                    <a16:rowId xmlns:a16="http://schemas.microsoft.com/office/drawing/2014/main" val="10001"/>
                  </a:ext>
                </a:extLst>
              </a:tr>
            </a:tbl>
          </a:graphicData>
        </a:graphic>
      </p:graphicFrame>
      <p:sp>
        <p:nvSpPr>
          <p:cNvPr id="302" name="Google Shape;302;p25"/>
          <p:cNvSpPr txBox="1"/>
          <p:nvPr/>
        </p:nvSpPr>
        <p:spPr>
          <a:xfrm>
            <a:off x="822960" y="4930330"/>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a:t>
            </a:r>
            <a:endParaRPr sz="2400" b="1">
              <a:solidFill>
                <a:schemeClr val="dk1"/>
              </a:solidFill>
              <a:latin typeface="Calibri"/>
              <a:ea typeface="Calibri"/>
              <a:cs typeface="Calibri"/>
              <a:sym typeface="Calibri"/>
            </a:endParaRPr>
          </a:p>
        </p:txBody>
      </p:sp>
      <p:sp>
        <p:nvSpPr>
          <p:cNvPr id="303" name="Google Shape;303;p25"/>
          <p:cNvSpPr txBox="1"/>
          <p:nvPr/>
        </p:nvSpPr>
        <p:spPr>
          <a:xfrm>
            <a:off x="652092" y="5208365"/>
            <a:ext cx="519694"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304" name="Google Shape;304;p25"/>
          <p:cNvSpPr/>
          <p:nvPr/>
        </p:nvSpPr>
        <p:spPr>
          <a:xfrm>
            <a:off x="2033001" y="3161912"/>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25"/>
          <p:cNvSpPr/>
          <p:nvPr/>
        </p:nvSpPr>
        <p:spPr>
          <a:xfrm>
            <a:off x="3312841" y="5273950"/>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25"/>
          <p:cNvSpPr/>
          <p:nvPr/>
        </p:nvSpPr>
        <p:spPr>
          <a:xfrm>
            <a:off x="457200" y="5852160"/>
            <a:ext cx="8153400" cy="482183"/>
          </a:xfrm>
          <a:prstGeom prst="rect">
            <a:avLst/>
          </a:prstGeom>
          <a:noFill/>
          <a:ln>
            <a:noFill/>
          </a:ln>
        </p:spPr>
        <p:txBody>
          <a:bodyPr spcFirstLastPara="1" wrap="square" lIns="63500" tIns="25400" rIns="63500" bIns="25400" anchor="t" anchorCtr="0">
            <a:noAutofit/>
          </a:bodyPr>
          <a:lstStyle/>
          <a:p>
            <a:pPr marL="741363" marR="0" lvl="1" indent="-246062" algn="l" rtl="0">
              <a:spcBef>
                <a:spcPts val="0"/>
              </a:spcBef>
              <a:spcAft>
                <a:spcPts val="0"/>
              </a:spcAft>
              <a:buClr>
                <a:srgbClr val="000000"/>
              </a:buClr>
              <a:buSzPts val="2100"/>
              <a:buFont typeface="Arial"/>
              <a:buChar char="•"/>
            </a:pPr>
            <a:r>
              <a:rPr lang="en-US" sz="2800" b="0" i="0" u="none" strike="noStrike" cap="none">
                <a:solidFill>
                  <a:srgbClr val="000000"/>
                </a:solidFill>
                <a:latin typeface="Calibri"/>
                <a:ea typeface="Calibri"/>
                <a:cs typeface="Calibri"/>
                <a:sym typeface="Calibri"/>
              </a:rPr>
              <a:t>8 requests, 4 misses – cache parameters matter!</a:t>
            </a:r>
            <a:endParaRPr sz="2800" b="0" i="0" u="none" strike="noStrike" cap="none">
              <a:solidFill>
                <a:srgbClr val="000000"/>
              </a:solidFill>
              <a:latin typeface="Calibri"/>
              <a:ea typeface="Calibri"/>
              <a:cs typeface="Calibri"/>
              <a:sym typeface="Calibri"/>
            </a:endParaRPr>
          </a:p>
        </p:txBody>
      </p:sp>
      <p:grpSp>
        <p:nvGrpSpPr>
          <p:cNvPr id="307" name="Google Shape;307;p25"/>
          <p:cNvGrpSpPr/>
          <p:nvPr/>
        </p:nvGrpSpPr>
        <p:grpSpPr>
          <a:xfrm>
            <a:off x="1471776" y="2309178"/>
            <a:ext cx="5619294" cy="232517"/>
            <a:chOff x="1471776" y="3223533"/>
            <a:chExt cx="5619294" cy="232517"/>
          </a:xfrm>
        </p:grpSpPr>
        <p:cxnSp>
          <p:nvCxnSpPr>
            <p:cNvPr id="308" name="Google Shape;308;p25"/>
            <p:cNvCxnSpPr/>
            <p:nvPr/>
          </p:nvCxnSpPr>
          <p:spPr>
            <a:xfrm rot="10800000" flipH="1">
              <a:off x="2054189" y="3223533"/>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09" name="Google Shape;309;p25"/>
            <p:cNvCxnSpPr/>
            <p:nvPr/>
          </p:nvCxnSpPr>
          <p:spPr>
            <a:xfrm rot="10800000" flipH="1">
              <a:off x="2707332"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10" name="Google Shape;310;p25"/>
            <p:cNvCxnSpPr/>
            <p:nvPr/>
          </p:nvCxnSpPr>
          <p:spPr>
            <a:xfrm rot="10800000" flipH="1">
              <a:off x="3345180"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11" name="Google Shape;311;p25"/>
            <p:cNvCxnSpPr/>
            <p:nvPr/>
          </p:nvCxnSpPr>
          <p:spPr>
            <a:xfrm rot="10800000" flipH="1">
              <a:off x="3985260"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12" name="Google Shape;312;p25"/>
            <p:cNvCxnSpPr/>
            <p:nvPr/>
          </p:nvCxnSpPr>
          <p:spPr>
            <a:xfrm rot="10800000" flipH="1">
              <a:off x="1471776"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13" name="Google Shape;313;p25"/>
            <p:cNvCxnSpPr/>
            <p:nvPr/>
          </p:nvCxnSpPr>
          <p:spPr>
            <a:xfrm rot="10800000" flipH="1">
              <a:off x="4611359" y="3223533"/>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14" name="Google Shape;314;p25"/>
            <p:cNvCxnSpPr/>
            <p:nvPr/>
          </p:nvCxnSpPr>
          <p:spPr>
            <a:xfrm rot="10800000" flipH="1">
              <a:off x="5264502"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15" name="Google Shape;315;p25"/>
            <p:cNvCxnSpPr/>
            <p:nvPr/>
          </p:nvCxnSpPr>
          <p:spPr>
            <a:xfrm rot="10800000" flipH="1">
              <a:off x="5902350"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16" name="Google Shape;316;p25"/>
            <p:cNvCxnSpPr/>
            <p:nvPr/>
          </p:nvCxnSpPr>
          <p:spPr>
            <a:xfrm rot="10800000" flipH="1">
              <a:off x="6542430" y="3227450"/>
              <a:ext cx="548640" cy="228600"/>
            </a:xfrm>
            <a:prstGeom prst="straightConnector1">
              <a:avLst/>
            </a:prstGeom>
            <a:noFill/>
            <a:ln w="28575" cap="flat" cmpd="sng">
              <a:solidFill>
                <a:schemeClr val="accent1"/>
              </a:solidFill>
              <a:prstDash val="solid"/>
              <a:round/>
              <a:headEnd type="none" w="sm" len="sm"/>
              <a:tailEnd type="none" w="sm" len="sm"/>
            </a:ln>
          </p:spPr>
        </p:cxnSp>
      </p:grpSp>
      <p:grpSp>
        <p:nvGrpSpPr>
          <p:cNvPr id="317" name="Google Shape;317;p25"/>
          <p:cNvGrpSpPr/>
          <p:nvPr/>
        </p:nvGrpSpPr>
        <p:grpSpPr>
          <a:xfrm>
            <a:off x="1471776" y="4412253"/>
            <a:ext cx="5619294" cy="232517"/>
            <a:chOff x="1471776" y="3223533"/>
            <a:chExt cx="5619294" cy="232517"/>
          </a:xfrm>
        </p:grpSpPr>
        <p:cxnSp>
          <p:nvCxnSpPr>
            <p:cNvPr id="318" name="Google Shape;318;p25"/>
            <p:cNvCxnSpPr/>
            <p:nvPr/>
          </p:nvCxnSpPr>
          <p:spPr>
            <a:xfrm rot="10800000" flipH="1">
              <a:off x="2054189" y="3223533"/>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19" name="Google Shape;319;p25"/>
            <p:cNvCxnSpPr/>
            <p:nvPr/>
          </p:nvCxnSpPr>
          <p:spPr>
            <a:xfrm rot="10800000" flipH="1">
              <a:off x="2707332"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20" name="Google Shape;320;p25"/>
            <p:cNvCxnSpPr/>
            <p:nvPr/>
          </p:nvCxnSpPr>
          <p:spPr>
            <a:xfrm rot="10800000" flipH="1">
              <a:off x="3345180"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21" name="Google Shape;321;p25"/>
            <p:cNvCxnSpPr/>
            <p:nvPr/>
          </p:nvCxnSpPr>
          <p:spPr>
            <a:xfrm rot="10800000" flipH="1">
              <a:off x="3985260"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22" name="Google Shape;322;p25"/>
            <p:cNvCxnSpPr/>
            <p:nvPr/>
          </p:nvCxnSpPr>
          <p:spPr>
            <a:xfrm rot="10800000" flipH="1">
              <a:off x="1471776"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23" name="Google Shape;323;p25"/>
            <p:cNvCxnSpPr/>
            <p:nvPr/>
          </p:nvCxnSpPr>
          <p:spPr>
            <a:xfrm rot="10800000" flipH="1">
              <a:off x="4611359" y="3223533"/>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24" name="Google Shape;324;p25"/>
            <p:cNvCxnSpPr/>
            <p:nvPr/>
          </p:nvCxnSpPr>
          <p:spPr>
            <a:xfrm rot="10800000" flipH="1">
              <a:off x="5264502"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25" name="Google Shape;325;p25"/>
            <p:cNvCxnSpPr/>
            <p:nvPr/>
          </p:nvCxnSpPr>
          <p:spPr>
            <a:xfrm rot="10800000" flipH="1">
              <a:off x="5902350" y="3227450"/>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326" name="Google Shape;326;p25"/>
            <p:cNvCxnSpPr/>
            <p:nvPr/>
          </p:nvCxnSpPr>
          <p:spPr>
            <a:xfrm rot="10800000" flipH="1">
              <a:off x="6542430" y="3227450"/>
              <a:ext cx="548640" cy="228600"/>
            </a:xfrm>
            <a:prstGeom prst="straightConnector1">
              <a:avLst/>
            </a:prstGeom>
            <a:noFill/>
            <a:ln w="28575" cap="flat" cmpd="sng">
              <a:solidFill>
                <a:schemeClr val="accent1"/>
              </a:solidFill>
              <a:prstDash val="solid"/>
              <a:round/>
              <a:headEnd type="none" w="sm" len="sm"/>
              <a:tailEnd type="none" w="sm" len="sm"/>
            </a:ln>
          </p:spPr>
        </p:cxnSp>
      </p:grpSp>
      <p:sp>
        <p:nvSpPr>
          <p:cNvPr id="327" name="Google Shape;327;p25"/>
          <p:cNvSpPr txBox="1"/>
          <p:nvPr/>
        </p:nvSpPr>
        <p:spPr>
          <a:xfrm>
            <a:off x="3863086" y="1755648"/>
            <a:ext cx="438799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    H    H    </a:t>
            </a:r>
            <a:r>
              <a:rPr lang="en-US" sz="900">
                <a:solidFill>
                  <a:srgbClr val="FF0000"/>
                </a:solidFill>
                <a:latin typeface="Calibri"/>
                <a:ea typeface="Calibri"/>
                <a:cs typeface="Calibri"/>
                <a:sym typeface="Calibri"/>
              </a:rPr>
              <a:t> </a:t>
            </a:r>
            <a:r>
              <a:rPr lang="en-US" sz="2400">
                <a:solidFill>
                  <a:srgbClr val="FF0000"/>
                </a:solidFill>
                <a:latin typeface="Calibri"/>
                <a:ea typeface="Calibri"/>
                <a:cs typeface="Calibri"/>
                <a:sym typeface="Calibri"/>
              </a:rPr>
              <a:t>M</a:t>
            </a:r>
            <a:endParaRPr sz="2400">
              <a:solidFill>
                <a:srgbClr val="FF0000"/>
              </a:solidFill>
              <a:latin typeface="Calibri"/>
              <a:ea typeface="Calibri"/>
              <a:cs typeface="Calibri"/>
              <a:sym typeface="Calibri"/>
            </a:endParaRPr>
          </a:p>
        </p:txBody>
      </p:sp>
      <p:sp>
        <p:nvSpPr>
          <p:cNvPr id="328" name="Google Shape;328;p25"/>
          <p:cNvSpPr txBox="1"/>
          <p:nvPr/>
        </p:nvSpPr>
        <p:spPr>
          <a:xfrm>
            <a:off x="74675" y="1947225"/>
            <a:ext cx="1205400" cy="46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010</a:t>
            </a:r>
            <a:r>
              <a:rPr lang="en-US" sz="2400" b="1">
                <a:solidFill>
                  <a:schemeClr val="dk1"/>
                </a:solidFill>
                <a:latin typeface="Calibri"/>
                <a:ea typeface="Calibri"/>
                <a:cs typeface="Calibri"/>
                <a:sym typeface="Calibri"/>
              </a:rPr>
              <a:t>100</a:t>
            </a:r>
            <a:endParaRPr/>
          </a:p>
        </p:txBody>
      </p:sp>
      <p:sp>
        <p:nvSpPr>
          <p:cNvPr id="329" name="Google Shape;329;p25"/>
          <p:cNvSpPr txBox="1"/>
          <p:nvPr/>
        </p:nvSpPr>
        <p:spPr>
          <a:xfrm>
            <a:off x="74675" y="2863782"/>
            <a:ext cx="1205400" cy="46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010</a:t>
            </a:r>
            <a:r>
              <a:rPr lang="en-US" sz="2400" b="1">
                <a:solidFill>
                  <a:schemeClr val="dk1"/>
                </a:solidFill>
                <a:latin typeface="Calibri"/>
                <a:ea typeface="Calibri"/>
                <a:cs typeface="Calibri"/>
                <a:sym typeface="Calibri"/>
              </a:rPr>
              <a:t>000</a:t>
            </a:r>
            <a:endParaRPr sz="2400" b="1">
              <a:solidFill>
                <a:schemeClr val="dk1"/>
              </a:solidFill>
              <a:latin typeface="Calibri"/>
              <a:ea typeface="Calibri"/>
              <a:cs typeface="Calibri"/>
              <a:sym typeface="Calibri"/>
            </a:endParaRPr>
          </a:p>
        </p:txBody>
      </p:sp>
      <p:sp>
        <p:nvSpPr>
          <p:cNvPr id="330" name="Google Shape;330;p25"/>
          <p:cNvSpPr txBox="1"/>
          <p:nvPr/>
        </p:nvSpPr>
        <p:spPr>
          <a:xfrm>
            <a:off x="74675" y="3787793"/>
            <a:ext cx="1205400" cy="46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dk1"/>
                </a:solidFill>
                <a:latin typeface="Calibri"/>
                <a:ea typeface="Calibri"/>
                <a:cs typeface="Calibri"/>
                <a:sym typeface="Calibri"/>
              </a:rPr>
              <a:t>000</a:t>
            </a:r>
            <a:endParaRPr sz="2400" b="1">
              <a:solidFill>
                <a:schemeClr val="dk1"/>
              </a:solidFill>
              <a:latin typeface="Calibri"/>
              <a:ea typeface="Calibri"/>
              <a:cs typeface="Calibri"/>
              <a:sym typeface="Calibri"/>
            </a:endParaRPr>
          </a:p>
        </p:txBody>
      </p:sp>
      <p:sp>
        <p:nvSpPr>
          <p:cNvPr id="331" name="Google Shape;331;p25"/>
          <p:cNvSpPr txBox="1"/>
          <p:nvPr/>
        </p:nvSpPr>
        <p:spPr>
          <a:xfrm>
            <a:off x="74675" y="4700626"/>
            <a:ext cx="1205400" cy="46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dk1"/>
                </a:solidFill>
                <a:latin typeface="Calibri"/>
                <a:ea typeface="Calibri"/>
                <a:cs typeface="Calibri"/>
                <a:sym typeface="Calibri"/>
              </a:rPr>
              <a:t>010</a:t>
            </a:r>
            <a:endParaRPr sz="24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sp>
        <p:nvSpPr>
          <p:cNvPr id="339" name="Google Shape;339;p26"/>
          <p:cNvSpPr txBox="1"/>
          <p:nvPr/>
        </p:nvSpPr>
        <p:spPr>
          <a:xfrm>
            <a:off x="685800" y="482599"/>
            <a:ext cx="7315200" cy="18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0000"/>
                </a:solidFill>
                <a:latin typeface="Calibri"/>
                <a:ea typeface="Calibri"/>
                <a:cs typeface="Calibri"/>
                <a:sym typeface="Calibri"/>
              </a:rPr>
              <a:t>Question:</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Starting with the same cold cache as the first 3 examples, which of the sequences below will result in the final state of the cache shown here:</a:t>
            </a:r>
            <a:endParaRPr/>
          </a:p>
        </p:txBody>
      </p:sp>
      <p:grpSp>
        <p:nvGrpSpPr>
          <p:cNvPr id="340" name="Google Shape;340;p26"/>
          <p:cNvGrpSpPr/>
          <p:nvPr/>
        </p:nvGrpSpPr>
        <p:grpSpPr>
          <a:xfrm>
            <a:off x="914373" y="4389101"/>
            <a:ext cx="6316039" cy="1895356"/>
            <a:chOff x="7955252" y="3385002"/>
            <a:chExt cx="6316039" cy="1895356"/>
          </a:xfrm>
        </p:grpSpPr>
        <p:grpSp>
          <p:nvGrpSpPr>
            <p:cNvPr id="341" name="Google Shape;341;p26"/>
            <p:cNvGrpSpPr/>
            <p:nvPr/>
          </p:nvGrpSpPr>
          <p:grpSpPr>
            <a:xfrm>
              <a:off x="7955252" y="3385002"/>
              <a:ext cx="6315684" cy="523187"/>
              <a:chOff x="869214" y="1539288"/>
              <a:chExt cx="6315684" cy="392400"/>
            </a:xfrm>
          </p:grpSpPr>
          <p:sp>
            <p:nvSpPr>
              <p:cNvPr id="342" name="Google Shape;342;p26"/>
              <p:cNvSpPr txBox="1"/>
              <p:nvPr/>
            </p:nvSpPr>
            <p:spPr>
              <a:xfrm>
                <a:off x="1515798" y="1539288"/>
                <a:ext cx="5669100" cy="39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accent6"/>
                    </a:solidFill>
                    <a:latin typeface="Calibri"/>
                    <a:ea typeface="Calibri"/>
                    <a:cs typeface="Calibri"/>
                    <a:sym typeface="Calibri"/>
                  </a:rPr>
                  <a:t>0       2     12       4     16      8       0       6</a:t>
                </a:r>
                <a:endParaRPr sz="2800" b="1">
                  <a:solidFill>
                    <a:schemeClr val="accent6"/>
                  </a:solidFill>
                  <a:latin typeface="Noto Sans Symbols"/>
                  <a:ea typeface="Noto Sans Symbols"/>
                  <a:cs typeface="Noto Sans Symbols"/>
                  <a:sym typeface="Noto Sans Symbols"/>
                </a:endParaRPr>
              </a:p>
            </p:txBody>
          </p:sp>
          <p:sp>
            <p:nvSpPr>
              <p:cNvPr id="343" name="Google Shape;343;p26"/>
              <p:cNvSpPr/>
              <p:nvPr/>
            </p:nvSpPr>
            <p:spPr>
              <a:xfrm>
                <a:off x="869214" y="1562149"/>
                <a:ext cx="563100" cy="3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(A)</a:t>
                </a:r>
                <a:endParaRPr/>
              </a:p>
            </p:txBody>
          </p:sp>
        </p:grpSp>
        <p:grpSp>
          <p:nvGrpSpPr>
            <p:cNvPr id="344" name="Google Shape;344;p26"/>
            <p:cNvGrpSpPr/>
            <p:nvPr/>
          </p:nvGrpSpPr>
          <p:grpSpPr>
            <a:xfrm>
              <a:off x="7955279" y="3842221"/>
              <a:ext cx="6316012" cy="523200"/>
              <a:chOff x="868997" y="3058949"/>
              <a:chExt cx="6316012" cy="523200"/>
            </a:xfrm>
          </p:grpSpPr>
          <p:sp>
            <p:nvSpPr>
              <p:cNvPr id="345" name="Google Shape;345;p26"/>
              <p:cNvSpPr txBox="1"/>
              <p:nvPr/>
            </p:nvSpPr>
            <p:spPr>
              <a:xfrm>
                <a:off x="1515609" y="3058949"/>
                <a:ext cx="56694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408000"/>
                    </a:solidFill>
                    <a:latin typeface="Calibri"/>
                    <a:ea typeface="Calibri"/>
                    <a:cs typeface="Calibri"/>
                    <a:sym typeface="Calibri"/>
                  </a:rPr>
                  <a:t>0       8       4     16       0    12       6       2</a:t>
                </a:r>
                <a:endParaRPr sz="2800" b="1">
                  <a:solidFill>
                    <a:srgbClr val="408000"/>
                  </a:solidFill>
                  <a:latin typeface="Noto Sans Symbols"/>
                  <a:ea typeface="Noto Sans Symbols"/>
                  <a:cs typeface="Noto Sans Symbols"/>
                  <a:sym typeface="Noto Sans Symbols"/>
                </a:endParaRPr>
              </a:p>
            </p:txBody>
          </p:sp>
          <p:sp>
            <p:nvSpPr>
              <p:cNvPr id="346" name="Google Shape;346;p26"/>
              <p:cNvSpPr/>
              <p:nvPr/>
            </p:nvSpPr>
            <p:spPr>
              <a:xfrm>
                <a:off x="868997" y="3081809"/>
                <a:ext cx="5670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(B)</a:t>
                </a:r>
                <a:endParaRPr/>
              </a:p>
            </p:txBody>
          </p:sp>
        </p:grpSp>
        <p:grpSp>
          <p:nvGrpSpPr>
            <p:cNvPr id="347" name="Google Shape;347;p26"/>
            <p:cNvGrpSpPr/>
            <p:nvPr/>
          </p:nvGrpSpPr>
          <p:grpSpPr>
            <a:xfrm>
              <a:off x="7955279" y="4299421"/>
              <a:ext cx="6316012" cy="523200"/>
              <a:chOff x="868997" y="4064789"/>
              <a:chExt cx="6316012" cy="523200"/>
            </a:xfrm>
          </p:grpSpPr>
          <p:sp>
            <p:nvSpPr>
              <p:cNvPr id="348" name="Google Shape;348;p26"/>
              <p:cNvSpPr txBox="1"/>
              <p:nvPr/>
            </p:nvSpPr>
            <p:spPr>
              <a:xfrm>
                <a:off x="1515609" y="4064789"/>
                <a:ext cx="56694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66A0"/>
                    </a:solidFill>
                    <a:latin typeface="Calibri"/>
                    <a:ea typeface="Calibri"/>
                    <a:cs typeface="Calibri"/>
                    <a:sym typeface="Calibri"/>
                  </a:rPr>
                  <a:t>6     12       4       8       2    16       0       0</a:t>
                </a:r>
                <a:endParaRPr sz="2800" b="1">
                  <a:solidFill>
                    <a:srgbClr val="FF66A0"/>
                  </a:solidFill>
                  <a:latin typeface="Noto Sans Symbols"/>
                  <a:ea typeface="Noto Sans Symbols"/>
                  <a:cs typeface="Noto Sans Symbols"/>
                  <a:sym typeface="Noto Sans Symbols"/>
                </a:endParaRPr>
              </a:p>
            </p:txBody>
          </p:sp>
          <p:sp>
            <p:nvSpPr>
              <p:cNvPr id="349" name="Google Shape;349;p26"/>
              <p:cNvSpPr/>
              <p:nvPr/>
            </p:nvSpPr>
            <p:spPr>
              <a:xfrm>
                <a:off x="868997" y="4102889"/>
                <a:ext cx="5670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(C)</a:t>
                </a:r>
                <a:endParaRPr/>
              </a:p>
            </p:txBody>
          </p:sp>
        </p:grpSp>
        <p:grpSp>
          <p:nvGrpSpPr>
            <p:cNvPr id="350" name="Google Shape;350;p26"/>
            <p:cNvGrpSpPr/>
            <p:nvPr/>
          </p:nvGrpSpPr>
          <p:grpSpPr>
            <a:xfrm>
              <a:off x="7955280" y="4757158"/>
              <a:ext cx="6316009" cy="523200"/>
              <a:chOff x="856298" y="5068888"/>
              <a:chExt cx="6316009" cy="523200"/>
            </a:xfrm>
          </p:grpSpPr>
          <p:sp>
            <p:nvSpPr>
              <p:cNvPr id="351" name="Google Shape;351;p26"/>
              <p:cNvSpPr txBox="1"/>
              <p:nvPr/>
            </p:nvSpPr>
            <p:spPr>
              <a:xfrm>
                <a:off x="1502907" y="5068888"/>
                <a:ext cx="56694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E860"/>
                    </a:solidFill>
                    <a:latin typeface="Calibri"/>
                    <a:ea typeface="Calibri"/>
                    <a:cs typeface="Calibri"/>
                    <a:sym typeface="Calibri"/>
                  </a:rPr>
                  <a:t>2       8       0       4       6    16     12       0</a:t>
                </a:r>
                <a:endParaRPr sz="2800" b="1">
                  <a:solidFill>
                    <a:srgbClr val="FFE860"/>
                  </a:solidFill>
                  <a:latin typeface="Noto Sans Symbols"/>
                  <a:ea typeface="Noto Sans Symbols"/>
                  <a:cs typeface="Noto Sans Symbols"/>
                  <a:sym typeface="Noto Sans Symbols"/>
                </a:endParaRPr>
              </a:p>
            </p:txBody>
          </p:sp>
          <p:sp>
            <p:nvSpPr>
              <p:cNvPr id="352" name="Google Shape;352;p26"/>
              <p:cNvSpPr/>
              <p:nvPr/>
            </p:nvSpPr>
            <p:spPr>
              <a:xfrm>
                <a:off x="856298" y="5106451"/>
                <a:ext cx="5709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(D)</a:t>
                </a:r>
                <a:endParaRPr/>
              </a:p>
            </p:txBody>
          </p:sp>
        </p:grpSp>
      </p:grpSp>
      <p:graphicFrame>
        <p:nvGraphicFramePr>
          <p:cNvPr id="353" name="Google Shape;353;p26"/>
          <p:cNvGraphicFramePr/>
          <p:nvPr/>
        </p:nvGraphicFramePr>
        <p:xfrm>
          <a:off x="2377440" y="2651760"/>
          <a:ext cx="3840500" cy="1463000"/>
        </p:xfrm>
        <a:graphic>
          <a:graphicData uri="http://schemas.openxmlformats.org/drawingml/2006/table">
            <a:tbl>
              <a:tblPr bandRow="1">
                <a:noFill/>
                <a:tableStyleId>{DDF4253B-4A72-492F-8730-63AA72557FBA}</a:tableStyleId>
              </a:tblPr>
              <a:tblGrid>
                <a:gridCol w="274325">
                  <a:extLst>
                    <a:ext uri="{9D8B030D-6E8A-4147-A177-3AD203B41FA5}">
                      <a16:colId xmlns:a16="http://schemas.microsoft.com/office/drawing/2014/main" val="20000"/>
                    </a:ext>
                  </a:extLst>
                </a:gridCol>
                <a:gridCol w="640075">
                  <a:extLst>
                    <a:ext uri="{9D8B030D-6E8A-4147-A177-3AD203B41FA5}">
                      <a16:colId xmlns:a16="http://schemas.microsoft.com/office/drawing/2014/main" val="20001"/>
                    </a:ext>
                  </a:extLst>
                </a:gridCol>
                <a:gridCol w="731525">
                  <a:extLst>
                    <a:ext uri="{9D8B030D-6E8A-4147-A177-3AD203B41FA5}">
                      <a16:colId xmlns:a16="http://schemas.microsoft.com/office/drawing/2014/main" val="20002"/>
                    </a:ext>
                  </a:extLst>
                </a:gridCol>
                <a:gridCol w="731525">
                  <a:extLst>
                    <a:ext uri="{9D8B030D-6E8A-4147-A177-3AD203B41FA5}">
                      <a16:colId xmlns:a16="http://schemas.microsoft.com/office/drawing/2014/main" val="20003"/>
                    </a:ext>
                  </a:extLst>
                </a:gridCol>
                <a:gridCol w="731525">
                  <a:extLst>
                    <a:ext uri="{9D8B030D-6E8A-4147-A177-3AD203B41FA5}">
                      <a16:colId xmlns:a16="http://schemas.microsoft.com/office/drawing/2014/main" val="20004"/>
                    </a:ext>
                  </a:extLst>
                </a:gridCol>
                <a:gridCol w="731525">
                  <a:extLst>
                    <a:ext uri="{9D8B030D-6E8A-4147-A177-3AD203B41FA5}">
                      <a16:colId xmlns:a16="http://schemas.microsoft.com/office/drawing/2014/main" val="20005"/>
                    </a:ext>
                  </a:extLst>
                </a:gridCol>
              </a:tblGrid>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nchor="ctr">
                    <a:solidFill>
                      <a:schemeClr val="lt1"/>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0011</a:t>
                      </a:r>
                      <a:endParaRPr sz="1800" u="none" strike="noStrike" cap="none"/>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M[12]</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M[13]</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M[14]</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M[15]</a:t>
                      </a:r>
                      <a:endParaRPr/>
                    </a:p>
                  </a:txBody>
                  <a:tcPr marL="0" marR="0" marT="0" marB="0" anchor="ctr">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0001</a:t>
                      </a:r>
                      <a:endParaRPr sz="1800" u="none" strike="noStrike" cap="none"/>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nchor="ctr">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0100</a:t>
                      </a:r>
                      <a:endParaRPr sz="1800" u="none" strike="noStrike" cap="none"/>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M[16]</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nchor="ctr">
                    <a:solidFill>
                      <a:schemeClr val="lt1"/>
                    </a:solidFill>
                  </a:tcPr>
                </a:tc>
                <a:extLst>
                  <a:ext uri="{0D108BD9-81ED-4DB2-BD59-A6C34878D82A}">
                    <a16:rowId xmlns:a16="http://schemas.microsoft.com/office/drawing/2014/main" val="10003"/>
                  </a:ext>
                </a:extLst>
              </a:tr>
            </a:tbl>
          </a:graphicData>
        </a:graphic>
      </p:graphicFrame>
      <p:graphicFrame>
        <p:nvGraphicFramePr>
          <p:cNvPr id="354" name="Google Shape;354;p26"/>
          <p:cNvGraphicFramePr/>
          <p:nvPr/>
        </p:nvGraphicFramePr>
        <p:xfrm>
          <a:off x="6400800" y="3111135"/>
          <a:ext cx="640075" cy="548650"/>
        </p:xfrm>
        <a:graphic>
          <a:graphicData uri="http://schemas.openxmlformats.org/drawingml/2006/table">
            <a:tbl>
              <a:tblPr firstRow="1" bandRow="1">
                <a:noFill/>
                <a:tableStyleId>{DDF4253B-4A72-492F-8730-63AA72557FBA}</a:tableStyleId>
              </a:tblPr>
              <a:tblGrid>
                <a:gridCol w="640075">
                  <a:extLst>
                    <a:ext uri="{9D8B030D-6E8A-4147-A177-3AD203B41FA5}">
                      <a16:colId xmlns:a16="http://schemas.microsoft.com/office/drawing/2014/main" val="20000"/>
                    </a:ext>
                  </a:extLst>
                </a:gridCol>
              </a:tblGrid>
              <a:tr h="274325">
                <a:tc>
                  <a:txBody>
                    <a:bodyPr/>
                    <a:lstStyle/>
                    <a:p>
                      <a:pPr marL="0" marR="0" lvl="0" indent="0" algn="ctr" rtl="0">
                        <a:spcBef>
                          <a:spcPts val="0"/>
                        </a:spcBef>
                        <a:spcAft>
                          <a:spcPts val="0"/>
                        </a:spcAft>
                        <a:buNone/>
                      </a:pPr>
                      <a:r>
                        <a:rPr lang="en-US" sz="1800" b="1" u="none" strike="noStrike" cap="none"/>
                        <a:t>LRU</a:t>
                      </a:r>
                      <a:endParaRPr sz="1800" b="1" u="none" strike="noStrike" cap="none"/>
                    </a:p>
                  </a:txBody>
                  <a:tcPr marL="0" marR="0" marT="0" marB="0" anchor="ctr">
                    <a:solidFill>
                      <a:schemeClr val="lt1"/>
                    </a:solidFill>
                  </a:tcPr>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u="none" strike="noStrike" cap="none"/>
                        <a:t>10</a:t>
                      </a:r>
                      <a:endParaRPr sz="1800" u="none" strike="noStrike" cap="none"/>
                    </a:p>
                  </a:txBody>
                  <a:tcPr marL="0" marR="0" marT="0" marB="0" anchor="ctr">
                    <a:solidFill>
                      <a:schemeClr val="lt1"/>
                    </a:solidFill>
                  </a:tcPr>
                </a:tc>
                <a:extLst>
                  <a:ext uri="{0D108BD9-81ED-4DB2-BD59-A6C34878D82A}">
                    <a16:rowId xmlns:a16="http://schemas.microsoft.com/office/drawing/2014/main" val="10001"/>
                  </a:ext>
                </a:extLst>
              </a:tr>
            </a:tbl>
          </a:graphicData>
        </a:graphic>
      </p:graphicFrame>
      <p:graphicFrame>
        <p:nvGraphicFramePr>
          <p:cNvPr id="355" name="Google Shape;355;p26"/>
          <p:cNvGraphicFramePr/>
          <p:nvPr/>
        </p:nvGraphicFramePr>
        <p:xfrm>
          <a:off x="2011680" y="2651760"/>
          <a:ext cx="274325" cy="146308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74325">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extLst>
                  <a:ext uri="{0D108BD9-81ED-4DB2-BD59-A6C34878D82A}">
                    <a16:rowId xmlns:a16="http://schemas.microsoft.com/office/drawing/2014/main" val="10001"/>
                  </a:ext>
                </a:extLst>
              </a:tr>
              <a:tr h="274325">
                <a:tc>
                  <a:txBody>
                    <a:bodyPr/>
                    <a:lstStyle/>
                    <a:p>
                      <a:pPr marL="0" marR="0" lvl="0" indent="0" algn="ctr" rtl="0">
                        <a:spcBef>
                          <a:spcPts val="0"/>
                        </a:spcBef>
                        <a:spcAft>
                          <a:spcPts val="0"/>
                        </a:spcAft>
                        <a:buNone/>
                      </a:pPr>
                      <a:r>
                        <a:rPr lang="en-US" sz="1800" b="1" u="none" strike="noStrike" cap="none"/>
                        <a:t>2</a:t>
                      </a:r>
                      <a:endParaRPr sz="1800" b="1" u="none" strike="noStrike" cap="none"/>
                    </a:p>
                  </a:txBody>
                  <a:tcPr marL="91450" marR="91450" marT="45725" marB="45725"/>
                </a:tc>
                <a:extLst>
                  <a:ext uri="{0D108BD9-81ED-4DB2-BD59-A6C34878D82A}">
                    <a16:rowId xmlns:a16="http://schemas.microsoft.com/office/drawing/2014/main" val="10002"/>
                  </a:ext>
                </a:extLst>
              </a:tr>
              <a:tr h="274325">
                <a:tc>
                  <a:txBody>
                    <a:bodyPr/>
                    <a:lstStyle/>
                    <a:p>
                      <a:pPr marL="0" marR="0" lvl="0" indent="0" algn="ctr" rtl="0">
                        <a:spcBef>
                          <a:spcPts val="0"/>
                        </a:spcBef>
                        <a:spcAft>
                          <a:spcPts val="0"/>
                        </a:spcAft>
                        <a:buNone/>
                      </a:pPr>
                      <a:r>
                        <a:rPr lang="en-US" sz="1800" b="1" u="none" strike="noStrike" cap="none"/>
                        <a:t>3</a:t>
                      </a:r>
                      <a:endParaRPr sz="1800" b="1"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sp>
        <p:nvSpPr>
          <p:cNvPr id="363" name="Google Shape;363;p27"/>
          <p:cNvSpPr txBox="1"/>
          <p:nvPr/>
        </p:nvSpPr>
        <p:spPr>
          <a:xfrm>
            <a:off x="685800" y="482599"/>
            <a:ext cx="7315200" cy="18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0000"/>
                </a:solidFill>
                <a:latin typeface="Calibri"/>
                <a:ea typeface="Calibri"/>
                <a:cs typeface="Calibri"/>
                <a:sym typeface="Calibri"/>
              </a:rPr>
              <a:t>Question:</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Starting with the same cold cache as the first 3 examples, which of the sequences below will result in the final state of the cache shown here:</a:t>
            </a:r>
            <a:endParaRPr/>
          </a:p>
        </p:txBody>
      </p:sp>
      <p:grpSp>
        <p:nvGrpSpPr>
          <p:cNvPr id="364" name="Google Shape;364;p27"/>
          <p:cNvGrpSpPr/>
          <p:nvPr/>
        </p:nvGrpSpPr>
        <p:grpSpPr>
          <a:xfrm>
            <a:off x="914373" y="4389101"/>
            <a:ext cx="6316039" cy="1895356"/>
            <a:chOff x="7955252" y="3385002"/>
            <a:chExt cx="6316039" cy="1895356"/>
          </a:xfrm>
        </p:grpSpPr>
        <p:grpSp>
          <p:nvGrpSpPr>
            <p:cNvPr id="365" name="Google Shape;365;p27"/>
            <p:cNvGrpSpPr/>
            <p:nvPr/>
          </p:nvGrpSpPr>
          <p:grpSpPr>
            <a:xfrm>
              <a:off x="7955252" y="3385002"/>
              <a:ext cx="6315684" cy="523187"/>
              <a:chOff x="869214" y="1539288"/>
              <a:chExt cx="6315684" cy="392400"/>
            </a:xfrm>
          </p:grpSpPr>
          <p:sp>
            <p:nvSpPr>
              <p:cNvPr id="366" name="Google Shape;366;p27"/>
              <p:cNvSpPr txBox="1"/>
              <p:nvPr/>
            </p:nvSpPr>
            <p:spPr>
              <a:xfrm>
                <a:off x="1515798" y="1539288"/>
                <a:ext cx="5669100" cy="39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accent6"/>
                    </a:solidFill>
                    <a:latin typeface="Calibri"/>
                    <a:ea typeface="Calibri"/>
                    <a:cs typeface="Calibri"/>
                    <a:sym typeface="Calibri"/>
                  </a:rPr>
                  <a:t>0       2     12       4     16      8       0       6</a:t>
                </a:r>
                <a:endParaRPr sz="2800" b="1">
                  <a:solidFill>
                    <a:schemeClr val="accent6"/>
                  </a:solidFill>
                  <a:latin typeface="Noto Sans Symbols"/>
                  <a:ea typeface="Noto Sans Symbols"/>
                  <a:cs typeface="Noto Sans Symbols"/>
                  <a:sym typeface="Noto Sans Symbols"/>
                </a:endParaRPr>
              </a:p>
            </p:txBody>
          </p:sp>
          <p:sp>
            <p:nvSpPr>
              <p:cNvPr id="367" name="Google Shape;367;p27"/>
              <p:cNvSpPr/>
              <p:nvPr/>
            </p:nvSpPr>
            <p:spPr>
              <a:xfrm>
                <a:off x="869214" y="1562149"/>
                <a:ext cx="563100" cy="3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(A)</a:t>
                </a:r>
                <a:endParaRPr/>
              </a:p>
            </p:txBody>
          </p:sp>
        </p:grpSp>
        <p:grpSp>
          <p:nvGrpSpPr>
            <p:cNvPr id="368" name="Google Shape;368;p27"/>
            <p:cNvGrpSpPr/>
            <p:nvPr/>
          </p:nvGrpSpPr>
          <p:grpSpPr>
            <a:xfrm>
              <a:off x="7955279" y="3842221"/>
              <a:ext cx="6316012" cy="523200"/>
              <a:chOff x="868997" y="3058949"/>
              <a:chExt cx="6316012" cy="523200"/>
            </a:xfrm>
          </p:grpSpPr>
          <p:sp>
            <p:nvSpPr>
              <p:cNvPr id="369" name="Google Shape;369;p27"/>
              <p:cNvSpPr txBox="1"/>
              <p:nvPr/>
            </p:nvSpPr>
            <p:spPr>
              <a:xfrm>
                <a:off x="1515609" y="3058949"/>
                <a:ext cx="56694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408000"/>
                    </a:solidFill>
                    <a:latin typeface="Calibri"/>
                    <a:ea typeface="Calibri"/>
                    <a:cs typeface="Calibri"/>
                    <a:sym typeface="Calibri"/>
                  </a:rPr>
                  <a:t>0       8       4     16       0    12       6       2</a:t>
                </a:r>
                <a:endParaRPr sz="2800" b="1">
                  <a:solidFill>
                    <a:srgbClr val="408000"/>
                  </a:solidFill>
                  <a:latin typeface="Noto Sans Symbols"/>
                  <a:ea typeface="Noto Sans Symbols"/>
                  <a:cs typeface="Noto Sans Symbols"/>
                  <a:sym typeface="Noto Sans Symbols"/>
                </a:endParaRPr>
              </a:p>
            </p:txBody>
          </p:sp>
          <p:sp>
            <p:nvSpPr>
              <p:cNvPr id="370" name="Google Shape;370;p27"/>
              <p:cNvSpPr/>
              <p:nvPr/>
            </p:nvSpPr>
            <p:spPr>
              <a:xfrm>
                <a:off x="868997" y="3081809"/>
                <a:ext cx="5670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(B)</a:t>
                </a:r>
                <a:endParaRPr/>
              </a:p>
            </p:txBody>
          </p:sp>
        </p:grpSp>
        <p:grpSp>
          <p:nvGrpSpPr>
            <p:cNvPr id="371" name="Google Shape;371;p27"/>
            <p:cNvGrpSpPr/>
            <p:nvPr/>
          </p:nvGrpSpPr>
          <p:grpSpPr>
            <a:xfrm>
              <a:off x="7955279" y="4299421"/>
              <a:ext cx="6316012" cy="523200"/>
              <a:chOff x="868997" y="4064789"/>
              <a:chExt cx="6316012" cy="523200"/>
            </a:xfrm>
          </p:grpSpPr>
          <p:sp>
            <p:nvSpPr>
              <p:cNvPr id="372" name="Google Shape;372;p27"/>
              <p:cNvSpPr txBox="1"/>
              <p:nvPr/>
            </p:nvSpPr>
            <p:spPr>
              <a:xfrm>
                <a:off x="1515609" y="4064789"/>
                <a:ext cx="56694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66A0"/>
                    </a:solidFill>
                    <a:latin typeface="Calibri"/>
                    <a:ea typeface="Calibri"/>
                    <a:cs typeface="Calibri"/>
                    <a:sym typeface="Calibri"/>
                  </a:rPr>
                  <a:t>6     12       4       8       2    16       0       0</a:t>
                </a:r>
                <a:endParaRPr sz="2800" b="1">
                  <a:solidFill>
                    <a:srgbClr val="FF66A0"/>
                  </a:solidFill>
                  <a:latin typeface="Noto Sans Symbols"/>
                  <a:ea typeface="Noto Sans Symbols"/>
                  <a:cs typeface="Noto Sans Symbols"/>
                  <a:sym typeface="Noto Sans Symbols"/>
                </a:endParaRPr>
              </a:p>
            </p:txBody>
          </p:sp>
          <p:sp>
            <p:nvSpPr>
              <p:cNvPr id="373" name="Google Shape;373;p27"/>
              <p:cNvSpPr/>
              <p:nvPr/>
            </p:nvSpPr>
            <p:spPr>
              <a:xfrm>
                <a:off x="868997" y="4102889"/>
                <a:ext cx="5670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(C)</a:t>
                </a:r>
                <a:endParaRPr/>
              </a:p>
            </p:txBody>
          </p:sp>
        </p:grpSp>
        <p:grpSp>
          <p:nvGrpSpPr>
            <p:cNvPr id="374" name="Google Shape;374;p27"/>
            <p:cNvGrpSpPr/>
            <p:nvPr/>
          </p:nvGrpSpPr>
          <p:grpSpPr>
            <a:xfrm>
              <a:off x="7955280" y="4757158"/>
              <a:ext cx="6316009" cy="523200"/>
              <a:chOff x="856298" y="5068888"/>
              <a:chExt cx="6316009" cy="523200"/>
            </a:xfrm>
          </p:grpSpPr>
          <p:sp>
            <p:nvSpPr>
              <p:cNvPr id="375" name="Google Shape;375;p27"/>
              <p:cNvSpPr txBox="1"/>
              <p:nvPr/>
            </p:nvSpPr>
            <p:spPr>
              <a:xfrm>
                <a:off x="1502907" y="5068888"/>
                <a:ext cx="56694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E860"/>
                    </a:solidFill>
                    <a:latin typeface="Calibri"/>
                    <a:ea typeface="Calibri"/>
                    <a:cs typeface="Calibri"/>
                    <a:sym typeface="Calibri"/>
                  </a:rPr>
                  <a:t>2       8       0       4       6    16     12       0</a:t>
                </a:r>
                <a:endParaRPr sz="2800" b="1">
                  <a:solidFill>
                    <a:srgbClr val="FFE860"/>
                  </a:solidFill>
                  <a:latin typeface="Noto Sans Symbols"/>
                  <a:ea typeface="Noto Sans Symbols"/>
                  <a:cs typeface="Noto Sans Symbols"/>
                  <a:sym typeface="Noto Sans Symbols"/>
                </a:endParaRPr>
              </a:p>
            </p:txBody>
          </p:sp>
          <p:sp>
            <p:nvSpPr>
              <p:cNvPr id="376" name="Google Shape;376;p27"/>
              <p:cNvSpPr/>
              <p:nvPr/>
            </p:nvSpPr>
            <p:spPr>
              <a:xfrm>
                <a:off x="856298" y="5106451"/>
                <a:ext cx="5709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(D)</a:t>
                </a:r>
                <a:endParaRPr/>
              </a:p>
            </p:txBody>
          </p:sp>
        </p:grpSp>
      </p:grpSp>
      <p:graphicFrame>
        <p:nvGraphicFramePr>
          <p:cNvPr id="377" name="Google Shape;377;p27"/>
          <p:cNvGraphicFramePr/>
          <p:nvPr/>
        </p:nvGraphicFramePr>
        <p:xfrm>
          <a:off x="2377440" y="2651760"/>
          <a:ext cx="3840500" cy="1463000"/>
        </p:xfrm>
        <a:graphic>
          <a:graphicData uri="http://schemas.openxmlformats.org/drawingml/2006/table">
            <a:tbl>
              <a:tblPr bandRow="1">
                <a:noFill/>
                <a:tableStyleId>{DDF4253B-4A72-492F-8730-63AA72557FBA}</a:tableStyleId>
              </a:tblPr>
              <a:tblGrid>
                <a:gridCol w="274325">
                  <a:extLst>
                    <a:ext uri="{9D8B030D-6E8A-4147-A177-3AD203B41FA5}">
                      <a16:colId xmlns:a16="http://schemas.microsoft.com/office/drawing/2014/main" val="20000"/>
                    </a:ext>
                  </a:extLst>
                </a:gridCol>
                <a:gridCol w="640075">
                  <a:extLst>
                    <a:ext uri="{9D8B030D-6E8A-4147-A177-3AD203B41FA5}">
                      <a16:colId xmlns:a16="http://schemas.microsoft.com/office/drawing/2014/main" val="20001"/>
                    </a:ext>
                  </a:extLst>
                </a:gridCol>
                <a:gridCol w="731525">
                  <a:extLst>
                    <a:ext uri="{9D8B030D-6E8A-4147-A177-3AD203B41FA5}">
                      <a16:colId xmlns:a16="http://schemas.microsoft.com/office/drawing/2014/main" val="20002"/>
                    </a:ext>
                  </a:extLst>
                </a:gridCol>
                <a:gridCol w="731525">
                  <a:extLst>
                    <a:ext uri="{9D8B030D-6E8A-4147-A177-3AD203B41FA5}">
                      <a16:colId xmlns:a16="http://schemas.microsoft.com/office/drawing/2014/main" val="20003"/>
                    </a:ext>
                  </a:extLst>
                </a:gridCol>
                <a:gridCol w="731525">
                  <a:extLst>
                    <a:ext uri="{9D8B030D-6E8A-4147-A177-3AD203B41FA5}">
                      <a16:colId xmlns:a16="http://schemas.microsoft.com/office/drawing/2014/main" val="20004"/>
                    </a:ext>
                  </a:extLst>
                </a:gridCol>
                <a:gridCol w="731525">
                  <a:extLst>
                    <a:ext uri="{9D8B030D-6E8A-4147-A177-3AD203B41FA5}">
                      <a16:colId xmlns:a16="http://schemas.microsoft.com/office/drawing/2014/main" val="20005"/>
                    </a:ext>
                  </a:extLst>
                </a:gridCol>
              </a:tblGrid>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nchor="ctr">
                    <a:solidFill>
                      <a:schemeClr val="lt1"/>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0011</a:t>
                      </a:r>
                      <a:endParaRPr sz="1800" u="none" strike="noStrike" cap="none"/>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M[12]</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M[13]</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M[14]</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M[15]</a:t>
                      </a:r>
                      <a:endParaRPr/>
                    </a:p>
                  </a:txBody>
                  <a:tcPr marL="0" marR="0" marT="0" marB="0" anchor="ctr">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0001</a:t>
                      </a:r>
                      <a:endParaRPr sz="1800" u="none" strike="noStrike" cap="none"/>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nchor="ctr">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0100</a:t>
                      </a:r>
                      <a:endParaRPr sz="1800" u="none" strike="noStrike" cap="none"/>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M[16]</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nchor="ctr">
                    <a:solidFill>
                      <a:schemeClr val="lt1"/>
                    </a:solidFill>
                  </a:tcPr>
                </a:tc>
                <a:extLst>
                  <a:ext uri="{0D108BD9-81ED-4DB2-BD59-A6C34878D82A}">
                    <a16:rowId xmlns:a16="http://schemas.microsoft.com/office/drawing/2014/main" val="10003"/>
                  </a:ext>
                </a:extLst>
              </a:tr>
            </a:tbl>
          </a:graphicData>
        </a:graphic>
      </p:graphicFrame>
      <p:graphicFrame>
        <p:nvGraphicFramePr>
          <p:cNvPr id="378" name="Google Shape;378;p27"/>
          <p:cNvGraphicFramePr/>
          <p:nvPr/>
        </p:nvGraphicFramePr>
        <p:xfrm>
          <a:off x="6400800" y="3111135"/>
          <a:ext cx="640075" cy="548650"/>
        </p:xfrm>
        <a:graphic>
          <a:graphicData uri="http://schemas.openxmlformats.org/drawingml/2006/table">
            <a:tbl>
              <a:tblPr firstRow="1" bandRow="1">
                <a:noFill/>
                <a:tableStyleId>{DDF4253B-4A72-492F-8730-63AA72557FBA}</a:tableStyleId>
              </a:tblPr>
              <a:tblGrid>
                <a:gridCol w="640075">
                  <a:extLst>
                    <a:ext uri="{9D8B030D-6E8A-4147-A177-3AD203B41FA5}">
                      <a16:colId xmlns:a16="http://schemas.microsoft.com/office/drawing/2014/main" val="20000"/>
                    </a:ext>
                  </a:extLst>
                </a:gridCol>
              </a:tblGrid>
              <a:tr h="274325">
                <a:tc>
                  <a:txBody>
                    <a:bodyPr/>
                    <a:lstStyle/>
                    <a:p>
                      <a:pPr marL="0" marR="0" lvl="0" indent="0" algn="ctr" rtl="0">
                        <a:spcBef>
                          <a:spcPts val="0"/>
                        </a:spcBef>
                        <a:spcAft>
                          <a:spcPts val="0"/>
                        </a:spcAft>
                        <a:buNone/>
                      </a:pPr>
                      <a:r>
                        <a:rPr lang="en-US" sz="1800" b="1" u="none" strike="noStrike" cap="none"/>
                        <a:t>LRU</a:t>
                      </a:r>
                      <a:endParaRPr sz="1800" b="1" u="none" strike="noStrike" cap="none"/>
                    </a:p>
                  </a:txBody>
                  <a:tcPr marL="0" marR="0" marT="0" marB="0" anchor="ctr">
                    <a:solidFill>
                      <a:schemeClr val="lt1"/>
                    </a:solidFill>
                  </a:tcPr>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u="none" strike="noStrike" cap="none"/>
                        <a:t>10</a:t>
                      </a:r>
                      <a:endParaRPr sz="1800" u="none" strike="noStrike" cap="none"/>
                    </a:p>
                  </a:txBody>
                  <a:tcPr marL="0" marR="0" marT="0" marB="0" anchor="ctr">
                    <a:solidFill>
                      <a:schemeClr val="lt1"/>
                    </a:solidFill>
                  </a:tcPr>
                </a:tc>
                <a:extLst>
                  <a:ext uri="{0D108BD9-81ED-4DB2-BD59-A6C34878D82A}">
                    <a16:rowId xmlns:a16="http://schemas.microsoft.com/office/drawing/2014/main" val="10001"/>
                  </a:ext>
                </a:extLst>
              </a:tr>
            </a:tbl>
          </a:graphicData>
        </a:graphic>
      </p:graphicFrame>
      <p:graphicFrame>
        <p:nvGraphicFramePr>
          <p:cNvPr id="379" name="Google Shape;379;p27"/>
          <p:cNvGraphicFramePr/>
          <p:nvPr/>
        </p:nvGraphicFramePr>
        <p:xfrm>
          <a:off x="2011680" y="2651760"/>
          <a:ext cx="274325" cy="146308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74325">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extLst>
                  <a:ext uri="{0D108BD9-81ED-4DB2-BD59-A6C34878D82A}">
                    <a16:rowId xmlns:a16="http://schemas.microsoft.com/office/drawing/2014/main" val="10001"/>
                  </a:ext>
                </a:extLst>
              </a:tr>
              <a:tr h="274325">
                <a:tc>
                  <a:txBody>
                    <a:bodyPr/>
                    <a:lstStyle/>
                    <a:p>
                      <a:pPr marL="0" marR="0" lvl="0" indent="0" algn="ctr" rtl="0">
                        <a:spcBef>
                          <a:spcPts val="0"/>
                        </a:spcBef>
                        <a:spcAft>
                          <a:spcPts val="0"/>
                        </a:spcAft>
                        <a:buNone/>
                      </a:pPr>
                      <a:r>
                        <a:rPr lang="en-US" sz="1800" b="1" u="none" strike="noStrike" cap="none"/>
                        <a:t>2</a:t>
                      </a:r>
                      <a:endParaRPr sz="1800" b="1" u="none" strike="noStrike" cap="none"/>
                    </a:p>
                  </a:txBody>
                  <a:tcPr marL="91450" marR="91450" marT="45725" marB="45725"/>
                </a:tc>
                <a:extLst>
                  <a:ext uri="{0D108BD9-81ED-4DB2-BD59-A6C34878D82A}">
                    <a16:rowId xmlns:a16="http://schemas.microsoft.com/office/drawing/2014/main" val="10002"/>
                  </a:ext>
                </a:extLst>
              </a:tr>
              <a:tr h="274325">
                <a:tc>
                  <a:txBody>
                    <a:bodyPr/>
                    <a:lstStyle/>
                    <a:p>
                      <a:pPr marL="0" marR="0" lvl="0" indent="0" algn="ctr" rtl="0">
                        <a:spcBef>
                          <a:spcPts val="0"/>
                        </a:spcBef>
                        <a:spcAft>
                          <a:spcPts val="0"/>
                        </a:spcAft>
                        <a:buNone/>
                      </a:pPr>
                      <a:r>
                        <a:rPr lang="en-US" sz="1800" b="1" u="none" strike="noStrike" cap="none"/>
                        <a:t>3</a:t>
                      </a:r>
                      <a:endParaRPr sz="1800" b="1"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380" name="Google Shape;380;p27"/>
          <p:cNvSpPr/>
          <p:nvPr/>
        </p:nvSpPr>
        <p:spPr>
          <a:xfrm>
            <a:off x="6648825" y="4318000"/>
            <a:ext cx="581700" cy="1966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1" name="Google Shape;381;p27"/>
          <p:cNvCxnSpPr/>
          <p:nvPr/>
        </p:nvCxnSpPr>
        <p:spPr>
          <a:xfrm rot="10800000">
            <a:off x="7380800" y="4661650"/>
            <a:ext cx="418500" cy="0"/>
          </a:xfrm>
          <a:prstGeom prst="straightConnector1">
            <a:avLst/>
          </a:prstGeom>
          <a:noFill/>
          <a:ln w="28575" cap="flat" cmpd="sng">
            <a:solidFill>
              <a:srgbClr val="FF0000"/>
            </a:solidFill>
            <a:prstDash val="solid"/>
            <a:round/>
            <a:headEnd type="none" w="med" len="med"/>
            <a:tailEnd type="triangle" w="med" len="med"/>
          </a:ln>
        </p:spPr>
      </p:cxnSp>
      <p:cxnSp>
        <p:nvCxnSpPr>
          <p:cNvPr id="382" name="Google Shape;382;p27"/>
          <p:cNvCxnSpPr>
            <a:endCxn id="367" idx="1"/>
          </p:cNvCxnSpPr>
          <p:nvPr/>
        </p:nvCxnSpPr>
        <p:spPr>
          <a:xfrm rot="10800000">
            <a:off x="914373" y="4650376"/>
            <a:ext cx="7094100" cy="56100"/>
          </a:xfrm>
          <a:prstGeom prst="straightConnector1">
            <a:avLst/>
          </a:prstGeom>
          <a:noFill/>
          <a:ln w="28575" cap="flat" cmpd="sng">
            <a:solidFill>
              <a:srgbClr val="FF0000"/>
            </a:solidFill>
            <a:prstDash val="solid"/>
            <a:round/>
            <a:headEnd type="none" w="med" len="med"/>
            <a:tailEnd type="none" w="med" len="med"/>
          </a:ln>
        </p:spPr>
      </p:cxnSp>
      <p:sp>
        <p:nvSpPr>
          <p:cNvPr id="383" name="Google Shape;383;p27"/>
          <p:cNvSpPr/>
          <p:nvPr/>
        </p:nvSpPr>
        <p:spPr>
          <a:xfrm>
            <a:off x="5842000" y="4945525"/>
            <a:ext cx="581700" cy="1269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27"/>
          <p:cNvCxnSpPr/>
          <p:nvPr/>
        </p:nvCxnSpPr>
        <p:spPr>
          <a:xfrm rot="10800000">
            <a:off x="6302250" y="5124825"/>
            <a:ext cx="1509000" cy="0"/>
          </a:xfrm>
          <a:prstGeom prst="straightConnector1">
            <a:avLst/>
          </a:prstGeom>
          <a:noFill/>
          <a:ln w="28575" cap="flat" cmpd="sng">
            <a:solidFill>
              <a:srgbClr val="FF0000"/>
            </a:solidFill>
            <a:prstDash val="solid"/>
            <a:round/>
            <a:headEnd type="none" w="med" len="med"/>
            <a:tailEnd type="triangle" w="med" len="med"/>
          </a:ln>
        </p:spPr>
      </p:cxnSp>
      <p:cxnSp>
        <p:nvCxnSpPr>
          <p:cNvPr id="385" name="Google Shape;385;p27"/>
          <p:cNvCxnSpPr/>
          <p:nvPr/>
        </p:nvCxnSpPr>
        <p:spPr>
          <a:xfrm rot="10800000">
            <a:off x="914373" y="5107576"/>
            <a:ext cx="7094100" cy="56100"/>
          </a:xfrm>
          <a:prstGeom prst="straightConnector1">
            <a:avLst/>
          </a:prstGeom>
          <a:noFill/>
          <a:ln w="28575" cap="flat" cmpd="sng">
            <a:solidFill>
              <a:srgbClr val="FF0000"/>
            </a:solidFill>
            <a:prstDash val="solid"/>
            <a:round/>
            <a:headEnd type="none" w="med" len="med"/>
            <a:tailEnd type="none" w="med" len="med"/>
          </a:ln>
        </p:spPr>
      </p:cxnSp>
      <p:sp>
        <p:nvSpPr>
          <p:cNvPr id="386" name="Google Shape;386;p27"/>
          <p:cNvSpPr/>
          <p:nvPr/>
        </p:nvSpPr>
        <p:spPr>
          <a:xfrm>
            <a:off x="5003800" y="5378825"/>
            <a:ext cx="581700" cy="905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4394200" y="5378825"/>
            <a:ext cx="581700" cy="905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8" name="Google Shape;388;p27" descr="Image result for checkmark" title="https://openclipart.org/tags/checkmark"/>
          <p:cNvPicPr preferRelativeResize="0"/>
          <p:nvPr/>
        </p:nvPicPr>
        <p:blipFill>
          <a:blip r:embed="rId3">
            <a:alphaModFix/>
          </a:blip>
          <a:stretch>
            <a:fillRect/>
          </a:stretch>
        </p:blipFill>
        <p:spPr>
          <a:xfrm>
            <a:off x="7289800" y="5819897"/>
            <a:ext cx="640075" cy="514353"/>
          </a:xfrm>
          <a:prstGeom prst="rect">
            <a:avLst/>
          </a:prstGeom>
          <a:noFill/>
          <a:ln>
            <a:noFill/>
          </a:ln>
        </p:spPr>
      </p:pic>
      <p:sp>
        <p:nvSpPr>
          <p:cNvPr id="389" name="Google Shape;389;p27"/>
          <p:cNvSpPr/>
          <p:nvPr/>
        </p:nvSpPr>
        <p:spPr>
          <a:xfrm>
            <a:off x="3708400" y="5302625"/>
            <a:ext cx="581700" cy="514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0" name="Google Shape;390;p27"/>
          <p:cNvCxnSpPr/>
          <p:nvPr/>
        </p:nvCxnSpPr>
        <p:spPr>
          <a:xfrm rot="10800000">
            <a:off x="914373" y="5564776"/>
            <a:ext cx="7094100" cy="561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8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8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8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8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8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8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87"/>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13</a:t>
            </a:fld>
            <a:endParaRPr sz="1200">
              <a:solidFill>
                <a:srgbClr val="888888"/>
              </a:solidFill>
              <a:latin typeface="Calibri"/>
              <a:ea typeface="Calibri"/>
              <a:cs typeface="Calibri"/>
              <a:sym typeface="Calibri"/>
            </a:endParaRPr>
          </a:p>
        </p:txBody>
      </p:sp>
      <p:sp>
        <p:nvSpPr>
          <p:cNvPr id="398" name="Google Shape;398;p28"/>
          <p:cNvSpPr txBox="1"/>
          <p:nvPr/>
        </p:nvSpPr>
        <p:spPr>
          <a:xfrm>
            <a:off x="685800" y="482599"/>
            <a:ext cx="7315200"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0000"/>
                </a:solidFill>
                <a:latin typeface="Calibri"/>
                <a:ea typeface="Calibri"/>
                <a:cs typeface="Calibri"/>
                <a:sym typeface="Calibri"/>
              </a:rPr>
              <a:t>Question:</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Starting with the same cold cache as the first 3 examples, which of the sequences below will result in the final state of the cache shown here:</a:t>
            </a:r>
            <a:endParaRPr/>
          </a:p>
        </p:txBody>
      </p:sp>
      <p:grpSp>
        <p:nvGrpSpPr>
          <p:cNvPr id="399" name="Google Shape;399;p28"/>
          <p:cNvGrpSpPr/>
          <p:nvPr/>
        </p:nvGrpSpPr>
        <p:grpSpPr>
          <a:xfrm>
            <a:off x="914399" y="4389116"/>
            <a:ext cx="6315892" cy="1895361"/>
            <a:chOff x="7955279" y="3385017"/>
            <a:chExt cx="6315892" cy="1895361"/>
          </a:xfrm>
        </p:grpSpPr>
        <p:grpSp>
          <p:nvGrpSpPr>
            <p:cNvPr id="400" name="Google Shape;400;p28"/>
            <p:cNvGrpSpPr/>
            <p:nvPr/>
          </p:nvGrpSpPr>
          <p:grpSpPr>
            <a:xfrm>
              <a:off x="7955280" y="3385017"/>
              <a:ext cx="6315885" cy="523220"/>
              <a:chOff x="869214" y="1539288"/>
              <a:chExt cx="6315683" cy="392422"/>
            </a:xfrm>
          </p:grpSpPr>
          <p:sp>
            <p:nvSpPr>
              <p:cNvPr id="401" name="Google Shape;401;p28"/>
              <p:cNvSpPr txBox="1"/>
              <p:nvPr/>
            </p:nvSpPr>
            <p:spPr>
              <a:xfrm>
                <a:off x="1515798" y="1539288"/>
                <a:ext cx="5669099" cy="3924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accent6"/>
                    </a:solidFill>
                    <a:latin typeface="Calibri"/>
                    <a:ea typeface="Calibri"/>
                    <a:cs typeface="Calibri"/>
                    <a:sym typeface="Calibri"/>
                  </a:rPr>
                  <a:t>0       2     12       4     16      8       0       6</a:t>
                </a:r>
                <a:endParaRPr sz="2800" b="1">
                  <a:solidFill>
                    <a:schemeClr val="accent6"/>
                  </a:solidFill>
                  <a:latin typeface="Noto Sans Symbols"/>
                  <a:ea typeface="Noto Sans Symbols"/>
                  <a:cs typeface="Noto Sans Symbols"/>
                  <a:sym typeface="Noto Sans Symbols"/>
                </a:endParaRPr>
              </a:p>
            </p:txBody>
          </p:sp>
          <p:sp>
            <p:nvSpPr>
              <p:cNvPr id="402" name="Google Shape;402;p28"/>
              <p:cNvSpPr/>
              <p:nvPr/>
            </p:nvSpPr>
            <p:spPr>
              <a:xfrm>
                <a:off x="869214" y="1562149"/>
                <a:ext cx="562957" cy="3462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(A)</a:t>
                </a:r>
                <a:endParaRPr/>
              </a:p>
            </p:txBody>
          </p:sp>
        </p:grpSp>
        <p:grpSp>
          <p:nvGrpSpPr>
            <p:cNvPr id="403" name="Google Shape;403;p28"/>
            <p:cNvGrpSpPr/>
            <p:nvPr/>
          </p:nvGrpSpPr>
          <p:grpSpPr>
            <a:xfrm>
              <a:off x="7955279" y="3842221"/>
              <a:ext cx="6315892" cy="523220"/>
              <a:chOff x="868997" y="3058949"/>
              <a:chExt cx="6315892" cy="523220"/>
            </a:xfrm>
          </p:grpSpPr>
          <p:sp>
            <p:nvSpPr>
              <p:cNvPr id="404" name="Google Shape;404;p28"/>
              <p:cNvSpPr txBox="1"/>
              <p:nvPr/>
            </p:nvSpPr>
            <p:spPr>
              <a:xfrm>
                <a:off x="1515609" y="3058949"/>
                <a:ext cx="566928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408000"/>
                    </a:solidFill>
                    <a:latin typeface="Calibri"/>
                    <a:ea typeface="Calibri"/>
                    <a:cs typeface="Calibri"/>
                    <a:sym typeface="Calibri"/>
                  </a:rPr>
                  <a:t>0       8       4     16       0    12       6       2</a:t>
                </a:r>
                <a:endParaRPr sz="2800" b="1">
                  <a:solidFill>
                    <a:srgbClr val="408000"/>
                  </a:solidFill>
                  <a:latin typeface="Noto Sans Symbols"/>
                  <a:ea typeface="Noto Sans Symbols"/>
                  <a:cs typeface="Noto Sans Symbols"/>
                  <a:sym typeface="Noto Sans Symbols"/>
                </a:endParaRPr>
              </a:p>
            </p:txBody>
          </p:sp>
          <p:sp>
            <p:nvSpPr>
              <p:cNvPr id="405" name="Google Shape;405;p28"/>
              <p:cNvSpPr/>
              <p:nvPr/>
            </p:nvSpPr>
            <p:spPr>
              <a:xfrm>
                <a:off x="868997" y="3081809"/>
                <a:ext cx="56692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(B)</a:t>
                </a:r>
                <a:endParaRPr/>
              </a:p>
            </p:txBody>
          </p:sp>
        </p:grpSp>
        <p:grpSp>
          <p:nvGrpSpPr>
            <p:cNvPr id="406" name="Google Shape;406;p28"/>
            <p:cNvGrpSpPr/>
            <p:nvPr/>
          </p:nvGrpSpPr>
          <p:grpSpPr>
            <a:xfrm>
              <a:off x="7955279" y="4299421"/>
              <a:ext cx="6315892" cy="523220"/>
              <a:chOff x="868997" y="4064789"/>
              <a:chExt cx="6315892" cy="523220"/>
            </a:xfrm>
          </p:grpSpPr>
          <p:sp>
            <p:nvSpPr>
              <p:cNvPr id="407" name="Google Shape;407;p28"/>
              <p:cNvSpPr txBox="1"/>
              <p:nvPr/>
            </p:nvSpPr>
            <p:spPr>
              <a:xfrm>
                <a:off x="1515609" y="4064789"/>
                <a:ext cx="566928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66A0"/>
                    </a:solidFill>
                    <a:latin typeface="Calibri"/>
                    <a:ea typeface="Calibri"/>
                    <a:cs typeface="Calibri"/>
                    <a:sym typeface="Calibri"/>
                  </a:rPr>
                  <a:t>6     12       4       8       2    16       0       0</a:t>
                </a:r>
                <a:endParaRPr sz="2800" b="1">
                  <a:solidFill>
                    <a:srgbClr val="FF66A0"/>
                  </a:solidFill>
                  <a:latin typeface="Noto Sans Symbols"/>
                  <a:ea typeface="Noto Sans Symbols"/>
                  <a:cs typeface="Noto Sans Symbols"/>
                  <a:sym typeface="Noto Sans Symbols"/>
                </a:endParaRPr>
              </a:p>
            </p:txBody>
          </p:sp>
          <p:sp>
            <p:nvSpPr>
              <p:cNvPr id="408" name="Google Shape;408;p28"/>
              <p:cNvSpPr/>
              <p:nvPr/>
            </p:nvSpPr>
            <p:spPr>
              <a:xfrm>
                <a:off x="868997" y="4102889"/>
                <a:ext cx="56692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(C)</a:t>
                </a:r>
                <a:endParaRPr/>
              </a:p>
            </p:txBody>
          </p:sp>
        </p:grpSp>
        <p:grpSp>
          <p:nvGrpSpPr>
            <p:cNvPr id="409" name="Google Shape;409;p28"/>
            <p:cNvGrpSpPr/>
            <p:nvPr/>
          </p:nvGrpSpPr>
          <p:grpSpPr>
            <a:xfrm>
              <a:off x="7955280" y="4757158"/>
              <a:ext cx="6315889" cy="523220"/>
              <a:chOff x="856298" y="5068888"/>
              <a:chExt cx="6315889" cy="523220"/>
            </a:xfrm>
          </p:grpSpPr>
          <p:sp>
            <p:nvSpPr>
              <p:cNvPr id="410" name="Google Shape;410;p28"/>
              <p:cNvSpPr txBox="1"/>
              <p:nvPr/>
            </p:nvSpPr>
            <p:spPr>
              <a:xfrm>
                <a:off x="1502907" y="5068888"/>
                <a:ext cx="566928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E860"/>
                    </a:solidFill>
                    <a:latin typeface="Calibri"/>
                    <a:ea typeface="Calibri"/>
                    <a:cs typeface="Calibri"/>
                    <a:sym typeface="Calibri"/>
                  </a:rPr>
                  <a:t>2       8       0       4       6    16     12       0</a:t>
                </a:r>
                <a:endParaRPr sz="2800" b="1">
                  <a:solidFill>
                    <a:srgbClr val="FFE860"/>
                  </a:solidFill>
                  <a:latin typeface="Noto Sans Symbols"/>
                  <a:ea typeface="Noto Sans Symbols"/>
                  <a:cs typeface="Noto Sans Symbols"/>
                  <a:sym typeface="Noto Sans Symbols"/>
                </a:endParaRPr>
              </a:p>
            </p:txBody>
          </p:sp>
          <p:sp>
            <p:nvSpPr>
              <p:cNvPr id="411" name="Google Shape;411;p28"/>
              <p:cNvSpPr/>
              <p:nvPr/>
            </p:nvSpPr>
            <p:spPr>
              <a:xfrm>
                <a:off x="856298" y="5106451"/>
                <a:ext cx="57099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(D)</a:t>
                </a:r>
                <a:endParaRPr/>
              </a:p>
            </p:txBody>
          </p:sp>
        </p:grpSp>
      </p:grpSp>
      <p:sp>
        <p:nvSpPr>
          <p:cNvPr id="412" name="Google Shape;412;p28"/>
          <p:cNvSpPr/>
          <p:nvPr/>
        </p:nvSpPr>
        <p:spPr>
          <a:xfrm>
            <a:off x="914400" y="5794173"/>
            <a:ext cx="6217920" cy="45720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413" name="Google Shape;413;p28"/>
          <p:cNvGraphicFramePr/>
          <p:nvPr/>
        </p:nvGraphicFramePr>
        <p:xfrm>
          <a:off x="2377440" y="2651760"/>
          <a:ext cx="3840500" cy="1463000"/>
        </p:xfrm>
        <a:graphic>
          <a:graphicData uri="http://schemas.openxmlformats.org/drawingml/2006/table">
            <a:tbl>
              <a:tblPr bandRow="1">
                <a:noFill/>
                <a:tableStyleId>{DDF4253B-4A72-492F-8730-63AA72557FBA}</a:tableStyleId>
              </a:tblPr>
              <a:tblGrid>
                <a:gridCol w="274325">
                  <a:extLst>
                    <a:ext uri="{9D8B030D-6E8A-4147-A177-3AD203B41FA5}">
                      <a16:colId xmlns:a16="http://schemas.microsoft.com/office/drawing/2014/main" val="20000"/>
                    </a:ext>
                  </a:extLst>
                </a:gridCol>
                <a:gridCol w="640075">
                  <a:extLst>
                    <a:ext uri="{9D8B030D-6E8A-4147-A177-3AD203B41FA5}">
                      <a16:colId xmlns:a16="http://schemas.microsoft.com/office/drawing/2014/main" val="20001"/>
                    </a:ext>
                  </a:extLst>
                </a:gridCol>
                <a:gridCol w="731525">
                  <a:extLst>
                    <a:ext uri="{9D8B030D-6E8A-4147-A177-3AD203B41FA5}">
                      <a16:colId xmlns:a16="http://schemas.microsoft.com/office/drawing/2014/main" val="20002"/>
                    </a:ext>
                  </a:extLst>
                </a:gridCol>
                <a:gridCol w="731525">
                  <a:extLst>
                    <a:ext uri="{9D8B030D-6E8A-4147-A177-3AD203B41FA5}">
                      <a16:colId xmlns:a16="http://schemas.microsoft.com/office/drawing/2014/main" val="20003"/>
                    </a:ext>
                  </a:extLst>
                </a:gridCol>
                <a:gridCol w="731525">
                  <a:extLst>
                    <a:ext uri="{9D8B030D-6E8A-4147-A177-3AD203B41FA5}">
                      <a16:colId xmlns:a16="http://schemas.microsoft.com/office/drawing/2014/main" val="20004"/>
                    </a:ext>
                  </a:extLst>
                </a:gridCol>
                <a:gridCol w="731525">
                  <a:extLst>
                    <a:ext uri="{9D8B030D-6E8A-4147-A177-3AD203B41FA5}">
                      <a16:colId xmlns:a16="http://schemas.microsoft.com/office/drawing/2014/main" val="20005"/>
                    </a:ext>
                  </a:extLst>
                </a:gridCol>
              </a:tblGrid>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nchor="ctr">
                    <a:solidFill>
                      <a:schemeClr val="lt1"/>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0011</a:t>
                      </a:r>
                      <a:endParaRPr sz="1800" u="none" strike="noStrike" cap="none"/>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M[12]</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M[13]</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M[14]</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M[15]</a:t>
                      </a:r>
                      <a:endParaRPr/>
                    </a:p>
                  </a:txBody>
                  <a:tcPr marL="0" marR="0" marT="0" marB="0" anchor="ctr">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0001</a:t>
                      </a:r>
                      <a:endParaRPr sz="1800" u="none" strike="noStrike" cap="none"/>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nchor="ctr">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nchor="ctr">
                    <a:solidFill>
                      <a:schemeClr val="lt1"/>
                    </a:solidFill>
                  </a:tcPr>
                </a:tc>
                <a:tc>
                  <a:txBody>
                    <a:bodyPr/>
                    <a:lstStyle/>
                    <a:p>
                      <a:pPr marL="0" marR="0" lvl="0" indent="0" algn="ctr" rtl="0">
                        <a:spcBef>
                          <a:spcPts val="0"/>
                        </a:spcBef>
                        <a:spcAft>
                          <a:spcPts val="0"/>
                        </a:spcAft>
                        <a:buNone/>
                      </a:pPr>
                      <a:r>
                        <a:rPr lang="en-US" sz="1800" u="none" strike="noStrike" cap="none"/>
                        <a:t>0100</a:t>
                      </a:r>
                      <a:endParaRPr sz="1800" u="none" strike="noStrike" cap="none"/>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M[16]</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nchor="ctr">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nchor="ctr">
                    <a:solidFill>
                      <a:schemeClr val="lt1"/>
                    </a:solidFill>
                  </a:tcPr>
                </a:tc>
                <a:extLst>
                  <a:ext uri="{0D108BD9-81ED-4DB2-BD59-A6C34878D82A}">
                    <a16:rowId xmlns:a16="http://schemas.microsoft.com/office/drawing/2014/main" val="10003"/>
                  </a:ext>
                </a:extLst>
              </a:tr>
            </a:tbl>
          </a:graphicData>
        </a:graphic>
      </p:graphicFrame>
      <p:graphicFrame>
        <p:nvGraphicFramePr>
          <p:cNvPr id="414" name="Google Shape;414;p28"/>
          <p:cNvGraphicFramePr/>
          <p:nvPr/>
        </p:nvGraphicFramePr>
        <p:xfrm>
          <a:off x="6400800" y="3111135"/>
          <a:ext cx="640075" cy="548650"/>
        </p:xfrm>
        <a:graphic>
          <a:graphicData uri="http://schemas.openxmlformats.org/drawingml/2006/table">
            <a:tbl>
              <a:tblPr firstRow="1" bandRow="1">
                <a:noFill/>
                <a:tableStyleId>{DDF4253B-4A72-492F-8730-63AA72557FBA}</a:tableStyleId>
              </a:tblPr>
              <a:tblGrid>
                <a:gridCol w="640075">
                  <a:extLst>
                    <a:ext uri="{9D8B030D-6E8A-4147-A177-3AD203B41FA5}">
                      <a16:colId xmlns:a16="http://schemas.microsoft.com/office/drawing/2014/main" val="20000"/>
                    </a:ext>
                  </a:extLst>
                </a:gridCol>
              </a:tblGrid>
              <a:tr h="274325">
                <a:tc>
                  <a:txBody>
                    <a:bodyPr/>
                    <a:lstStyle/>
                    <a:p>
                      <a:pPr marL="0" marR="0" lvl="0" indent="0" algn="ctr" rtl="0">
                        <a:spcBef>
                          <a:spcPts val="0"/>
                        </a:spcBef>
                        <a:spcAft>
                          <a:spcPts val="0"/>
                        </a:spcAft>
                        <a:buNone/>
                      </a:pPr>
                      <a:r>
                        <a:rPr lang="en-US" sz="1800" b="1" u="none" strike="noStrike" cap="none"/>
                        <a:t>LRU</a:t>
                      </a:r>
                      <a:endParaRPr sz="1800" b="1" u="none" strike="noStrike" cap="none"/>
                    </a:p>
                  </a:txBody>
                  <a:tcPr marL="0" marR="0" marT="0" marB="0" anchor="ctr">
                    <a:solidFill>
                      <a:schemeClr val="lt1"/>
                    </a:solidFill>
                  </a:tcPr>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u="none" strike="noStrike" cap="none"/>
                        <a:t>10</a:t>
                      </a:r>
                      <a:endParaRPr sz="1800" u="none" strike="noStrike" cap="none"/>
                    </a:p>
                  </a:txBody>
                  <a:tcPr marL="0" marR="0" marT="0" marB="0" anchor="ctr">
                    <a:solidFill>
                      <a:schemeClr val="lt1"/>
                    </a:solidFill>
                  </a:tcPr>
                </a:tc>
                <a:extLst>
                  <a:ext uri="{0D108BD9-81ED-4DB2-BD59-A6C34878D82A}">
                    <a16:rowId xmlns:a16="http://schemas.microsoft.com/office/drawing/2014/main" val="10001"/>
                  </a:ext>
                </a:extLst>
              </a:tr>
            </a:tbl>
          </a:graphicData>
        </a:graphic>
      </p:graphicFrame>
      <p:graphicFrame>
        <p:nvGraphicFramePr>
          <p:cNvPr id="415" name="Google Shape;415;p28"/>
          <p:cNvGraphicFramePr/>
          <p:nvPr/>
        </p:nvGraphicFramePr>
        <p:xfrm>
          <a:off x="2011680" y="2651760"/>
          <a:ext cx="274325" cy="146308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74325">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extLst>
                  <a:ext uri="{0D108BD9-81ED-4DB2-BD59-A6C34878D82A}">
                    <a16:rowId xmlns:a16="http://schemas.microsoft.com/office/drawing/2014/main" val="10001"/>
                  </a:ext>
                </a:extLst>
              </a:tr>
              <a:tr h="274325">
                <a:tc>
                  <a:txBody>
                    <a:bodyPr/>
                    <a:lstStyle/>
                    <a:p>
                      <a:pPr marL="0" marR="0" lvl="0" indent="0" algn="ctr" rtl="0">
                        <a:spcBef>
                          <a:spcPts val="0"/>
                        </a:spcBef>
                        <a:spcAft>
                          <a:spcPts val="0"/>
                        </a:spcAft>
                        <a:buNone/>
                      </a:pPr>
                      <a:r>
                        <a:rPr lang="en-US" sz="1800" b="1" u="none" strike="noStrike" cap="none"/>
                        <a:t>2</a:t>
                      </a:r>
                      <a:endParaRPr sz="1800" b="1" u="none" strike="noStrike" cap="none"/>
                    </a:p>
                  </a:txBody>
                  <a:tcPr marL="91450" marR="91450" marT="45725" marB="45725"/>
                </a:tc>
                <a:extLst>
                  <a:ext uri="{0D108BD9-81ED-4DB2-BD59-A6C34878D82A}">
                    <a16:rowId xmlns:a16="http://schemas.microsoft.com/office/drawing/2014/main" val="10002"/>
                  </a:ext>
                </a:extLst>
              </a:tr>
              <a:tr h="274325">
                <a:tc>
                  <a:txBody>
                    <a:bodyPr/>
                    <a:lstStyle/>
                    <a:p>
                      <a:pPr marL="0" marR="0" lvl="0" indent="0" algn="ctr" rtl="0">
                        <a:spcBef>
                          <a:spcPts val="0"/>
                        </a:spcBef>
                        <a:spcAft>
                          <a:spcPts val="0"/>
                        </a:spcAft>
                        <a:buNone/>
                      </a:pPr>
                      <a:r>
                        <a:rPr lang="en-US" sz="1800" b="1" u="none" strike="noStrike" cap="none"/>
                        <a:t>3</a:t>
                      </a:r>
                      <a:endParaRPr sz="1800" b="1"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Memory Accesses </a:t>
            </a:r>
            <a:endParaRPr sz="4400" b="0" i="0" u="none" strike="noStrike" cap="none">
              <a:solidFill>
                <a:schemeClr val="accent1"/>
              </a:solidFill>
              <a:latin typeface="Calibri"/>
              <a:ea typeface="Calibri"/>
              <a:cs typeface="Calibri"/>
              <a:sym typeface="Calibri"/>
            </a:endParaRPr>
          </a:p>
        </p:txBody>
      </p:sp>
      <p:sp>
        <p:nvSpPr>
          <p:cNvPr id="421" name="Google Shape;421;p29"/>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picture so far:</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0" marR="0" lvl="0" indent="0" algn="l" rtl="0">
              <a:spcBef>
                <a:spcPts val="240"/>
              </a:spcBef>
              <a:spcAft>
                <a:spcPts val="0"/>
              </a:spcAft>
              <a:buClr>
                <a:schemeClr val="dk1"/>
              </a:buClr>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40"/>
              </a:spcBef>
              <a:spcAft>
                <a:spcPts val="0"/>
              </a:spcAft>
              <a:buNone/>
            </a:pPr>
            <a:endParaRPr sz="28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422" name="Google Shape;42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423" name="Google Shape;42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424" name="Google Shape;42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14</a:t>
            </a:fld>
            <a:endParaRPr sz="1200">
              <a:solidFill>
                <a:srgbClr val="888888"/>
              </a:solidFill>
              <a:latin typeface="Calibri"/>
              <a:ea typeface="Calibri"/>
              <a:cs typeface="Calibri"/>
              <a:sym typeface="Calibri"/>
            </a:endParaRPr>
          </a:p>
        </p:txBody>
      </p:sp>
      <p:grpSp>
        <p:nvGrpSpPr>
          <p:cNvPr id="425" name="Google Shape;425;p29"/>
          <p:cNvGrpSpPr/>
          <p:nvPr/>
        </p:nvGrpSpPr>
        <p:grpSpPr>
          <a:xfrm>
            <a:off x="2468880" y="2286000"/>
            <a:ext cx="4023360" cy="2835375"/>
            <a:chOff x="1097280" y="3656865"/>
            <a:chExt cx="4023360" cy="2835375"/>
          </a:xfrm>
        </p:grpSpPr>
        <p:sp>
          <p:nvSpPr>
            <p:cNvPr id="426" name="Google Shape;426;p29"/>
            <p:cNvSpPr/>
            <p:nvPr/>
          </p:nvSpPr>
          <p:spPr>
            <a:xfrm>
              <a:off x="3474720" y="3840480"/>
              <a:ext cx="1097280" cy="914400"/>
            </a:xfrm>
            <a:prstGeom prst="rect">
              <a:avLst/>
            </a:prstGeom>
            <a:noFill/>
            <a:ln w="25400" cap="flat" cmpd="sng">
              <a:solidFill>
                <a:schemeClr val="dk1"/>
              </a:solidFill>
              <a:prstDash val="solid"/>
              <a:miter lim="8000"/>
              <a:headEnd type="none" w="sm" len="sm"/>
              <a:tailEnd type="none" w="sm" len="sm"/>
            </a:ln>
          </p:spPr>
          <p:txBody>
            <a:bodyPr spcFirstLastPara="1" wrap="square" lIns="90475" tIns="44450" rIns="90475" bIns="4445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Cache</a:t>
              </a:r>
              <a:endParaRPr/>
            </a:p>
          </p:txBody>
        </p:sp>
        <p:sp>
          <p:nvSpPr>
            <p:cNvPr id="427" name="Google Shape;427;p29"/>
            <p:cNvSpPr/>
            <p:nvPr/>
          </p:nvSpPr>
          <p:spPr>
            <a:xfrm>
              <a:off x="2377424" y="4297690"/>
              <a:ext cx="731400" cy="368100"/>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None/>
              </a:pPr>
              <a:r>
                <a:rPr lang="en-US" sz="2400">
                  <a:solidFill>
                    <a:schemeClr val="accent4"/>
                  </a:solidFill>
                  <a:latin typeface="Calibri"/>
                  <a:ea typeface="Calibri"/>
                  <a:cs typeface="Calibri"/>
                  <a:sym typeface="Calibri"/>
                </a:rPr>
                <a:t>Addr</a:t>
              </a:r>
              <a:endParaRPr sz="2400">
                <a:solidFill>
                  <a:schemeClr val="accent4"/>
                </a:solidFill>
                <a:latin typeface="Calibri"/>
                <a:ea typeface="Calibri"/>
                <a:cs typeface="Calibri"/>
                <a:sym typeface="Calibri"/>
              </a:endParaRPr>
            </a:p>
          </p:txBody>
        </p:sp>
        <p:sp>
          <p:nvSpPr>
            <p:cNvPr id="428" name="Google Shape;428;p29"/>
            <p:cNvSpPr/>
            <p:nvPr/>
          </p:nvSpPr>
          <p:spPr>
            <a:xfrm>
              <a:off x="2841800" y="4846315"/>
              <a:ext cx="816000" cy="457200"/>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None/>
              </a:pPr>
              <a:r>
                <a:rPr lang="en-US" sz="2800">
                  <a:solidFill>
                    <a:schemeClr val="accent1"/>
                  </a:solidFill>
                  <a:latin typeface="Calibri"/>
                  <a:ea typeface="Calibri"/>
                  <a:cs typeface="Calibri"/>
                  <a:sym typeface="Calibri"/>
                </a:rPr>
                <a:t>miss</a:t>
              </a:r>
              <a:endParaRPr/>
            </a:p>
          </p:txBody>
        </p:sp>
        <p:sp>
          <p:nvSpPr>
            <p:cNvPr id="429" name="Google Shape;429;p29"/>
            <p:cNvSpPr/>
            <p:nvPr/>
          </p:nvSpPr>
          <p:spPr>
            <a:xfrm>
              <a:off x="4572000" y="3839745"/>
              <a:ext cx="533800" cy="420756"/>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None/>
              </a:pPr>
              <a:r>
                <a:rPr lang="en-US" sz="2800">
                  <a:solidFill>
                    <a:schemeClr val="accent1"/>
                  </a:solidFill>
                  <a:latin typeface="Calibri"/>
                  <a:ea typeface="Calibri"/>
                  <a:cs typeface="Calibri"/>
                  <a:sym typeface="Calibri"/>
                </a:rPr>
                <a:t>hit</a:t>
              </a:r>
              <a:endParaRPr/>
            </a:p>
          </p:txBody>
        </p:sp>
        <p:sp>
          <p:nvSpPr>
            <p:cNvPr id="430" name="Google Shape;430;p29"/>
            <p:cNvSpPr/>
            <p:nvPr/>
          </p:nvSpPr>
          <p:spPr>
            <a:xfrm>
              <a:off x="4389126" y="4890915"/>
              <a:ext cx="731400" cy="368100"/>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None/>
              </a:pPr>
              <a:r>
                <a:rPr lang="en-US" sz="2400">
                  <a:solidFill>
                    <a:schemeClr val="dk1"/>
                  </a:solidFill>
                  <a:latin typeface="Calibri"/>
                  <a:ea typeface="Calibri"/>
                  <a:cs typeface="Calibri"/>
                  <a:sym typeface="Calibri"/>
                </a:rPr>
                <a:t>data</a:t>
              </a:r>
              <a:endParaRPr/>
            </a:p>
          </p:txBody>
        </p:sp>
        <p:sp>
          <p:nvSpPr>
            <p:cNvPr id="431" name="Google Shape;431;p29"/>
            <p:cNvSpPr/>
            <p:nvPr/>
          </p:nvSpPr>
          <p:spPr>
            <a:xfrm>
              <a:off x="1097280" y="3657600"/>
              <a:ext cx="1097280" cy="1097280"/>
            </a:xfrm>
            <a:prstGeom prst="rect">
              <a:avLst/>
            </a:pr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CPU</a:t>
              </a:r>
              <a:endParaRPr sz="2800">
                <a:solidFill>
                  <a:schemeClr val="dk1"/>
                </a:solidFill>
                <a:latin typeface="Calibri"/>
                <a:ea typeface="Calibri"/>
                <a:cs typeface="Calibri"/>
                <a:sym typeface="Calibri"/>
              </a:endParaRPr>
            </a:p>
          </p:txBody>
        </p:sp>
        <p:sp>
          <p:nvSpPr>
            <p:cNvPr id="432" name="Google Shape;432;p29"/>
            <p:cNvSpPr/>
            <p:nvPr/>
          </p:nvSpPr>
          <p:spPr>
            <a:xfrm>
              <a:off x="3291840" y="5394960"/>
              <a:ext cx="1463040" cy="1097280"/>
            </a:xfrm>
            <a:prstGeom prst="rect">
              <a:avLst/>
            </a:prstGeom>
            <a:noFill/>
            <a:ln w="28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Main Memory</a:t>
              </a:r>
              <a:endParaRPr sz="2800">
                <a:solidFill>
                  <a:schemeClr val="dk1"/>
                </a:solidFill>
                <a:latin typeface="Calibri"/>
                <a:ea typeface="Calibri"/>
                <a:cs typeface="Calibri"/>
                <a:sym typeface="Calibri"/>
              </a:endParaRPr>
            </a:p>
          </p:txBody>
        </p:sp>
        <p:cxnSp>
          <p:nvCxnSpPr>
            <p:cNvPr id="433" name="Google Shape;433;p29"/>
            <p:cNvCxnSpPr/>
            <p:nvPr/>
          </p:nvCxnSpPr>
          <p:spPr>
            <a:xfrm>
              <a:off x="2194560" y="4297680"/>
              <a:ext cx="1280160" cy="0"/>
            </a:xfrm>
            <a:prstGeom prst="straightConnector1">
              <a:avLst/>
            </a:prstGeom>
            <a:noFill/>
            <a:ln w="28575" cap="flat" cmpd="sng">
              <a:solidFill>
                <a:schemeClr val="accent4"/>
              </a:solidFill>
              <a:prstDash val="solid"/>
              <a:round/>
              <a:headEnd type="none" w="sm" len="sm"/>
              <a:tailEnd type="triangle" w="med" len="med"/>
            </a:ln>
          </p:spPr>
        </p:cxnSp>
        <p:cxnSp>
          <p:nvCxnSpPr>
            <p:cNvPr id="434" name="Google Shape;434;p29"/>
            <p:cNvCxnSpPr/>
            <p:nvPr/>
          </p:nvCxnSpPr>
          <p:spPr>
            <a:xfrm>
              <a:off x="3749040" y="4754880"/>
              <a:ext cx="0" cy="640080"/>
            </a:xfrm>
            <a:prstGeom prst="straightConnector1">
              <a:avLst/>
            </a:prstGeom>
            <a:noFill/>
            <a:ln w="28575" cap="flat" cmpd="sng">
              <a:solidFill>
                <a:schemeClr val="accent4"/>
              </a:solidFill>
              <a:prstDash val="solid"/>
              <a:round/>
              <a:headEnd type="none" w="sm" len="sm"/>
              <a:tailEnd type="triangle" w="med" len="med"/>
            </a:ln>
          </p:spPr>
        </p:cxnSp>
        <p:cxnSp>
          <p:nvCxnSpPr>
            <p:cNvPr id="435" name="Google Shape;435;p29"/>
            <p:cNvCxnSpPr/>
            <p:nvPr/>
          </p:nvCxnSpPr>
          <p:spPr>
            <a:xfrm>
              <a:off x="4297680" y="4754880"/>
              <a:ext cx="0" cy="640080"/>
            </a:xfrm>
            <a:prstGeom prst="straightConnector1">
              <a:avLst/>
            </a:prstGeom>
            <a:noFill/>
            <a:ln w="28575" cap="flat" cmpd="sng">
              <a:solidFill>
                <a:schemeClr val="dk1"/>
              </a:solidFill>
              <a:prstDash val="solid"/>
              <a:round/>
              <a:headEnd type="triangle" w="med" len="med"/>
              <a:tailEnd type="none" w="sm" len="sm"/>
            </a:ln>
          </p:spPr>
        </p:cxnSp>
        <p:grpSp>
          <p:nvGrpSpPr>
            <p:cNvPr id="436" name="Google Shape;436;p29"/>
            <p:cNvGrpSpPr/>
            <p:nvPr/>
          </p:nvGrpSpPr>
          <p:grpSpPr>
            <a:xfrm>
              <a:off x="2194560" y="3656865"/>
              <a:ext cx="2926080" cy="640080"/>
              <a:chOff x="2194560" y="3656865"/>
              <a:chExt cx="2926080" cy="640080"/>
            </a:xfrm>
          </p:grpSpPr>
          <p:cxnSp>
            <p:nvCxnSpPr>
              <p:cNvPr id="437" name="Google Shape;437;p29"/>
              <p:cNvCxnSpPr/>
              <p:nvPr/>
            </p:nvCxnSpPr>
            <p:spPr>
              <a:xfrm rot="10800000">
                <a:off x="4572000" y="4296945"/>
                <a:ext cx="548640" cy="0"/>
              </a:xfrm>
              <a:prstGeom prst="straightConnector1">
                <a:avLst/>
              </a:prstGeom>
              <a:noFill/>
              <a:ln w="28575" cap="flat" cmpd="sng">
                <a:solidFill>
                  <a:schemeClr val="dk1"/>
                </a:solidFill>
                <a:prstDash val="solid"/>
                <a:round/>
                <a:headEnd type="none" w="sm" len="sm"/>
                <a:tailEnd type="none" w="sm" len="sm"/>
              </a:ln>
            </p:spPr>
          </p:cxnSp>
          <p:cxnSp>
            <p:nvCxnSpPr>
              <p:cNvPr id="438" name="Google Shape;438;p29"/>
              <p:cNvCxnSpPr/>
              <p:nvPr/>
            </p:nvCxnSpPr>
            <p:spPr>
              <a:xfrm>
                <a:off x="5120640" y="3656865"/>
                <a:ext cx="0" cy="640080"/>
              </a:xfrm>
              <a:prstGeom prst="straightConnector1">
                <a:avLst/>
              </a:prstGeom>
              <a:noFill/>
              <a:ln w="28575" cap="flat" cmpd="sng">
                <a:solidFill>
                  <a:schemeClr val="dk1"/>
                </a:solidFill>
                <a:prstDash val="solid"/>
                <a:round/>
                <a:headEnd type="none" w="sm" len="sm"/>
                <a:tailEnd type="none" w="sm" len="sm"/>
              </a:ln>
            </p:spPr>
          </p:cxnSp>
          <p:cxnSp>
            <p:nvCxnSpPr>
              <p:cNvPr id="439" name="Google Shape;439;p29"/>
              <p:cNvCxnSpPr/>
              <p:nvPr/>
            </p:nvCxnSpPr>
            <p:spPr>
              <a:xfrm rot="10800000">
                <a:off x="2926080" y="3656865"/>
                <a:ext cx="2194560" cy="0"/>
              </a:xfrm>
              <a:prstGeom prst="straightConnector1">
                <a:avLst/>
              </a:prstGeom>
              <a:noFill/>
              <a:ln w="28575" cap="flat" cmpd="sng">
                <a:solidFill>
                  <a:schemeClr val="dk1"/>
                </a:solidFill>
                <a:prstDash val="solid"/>
                <a:round/>
                <a:headEnd type="none" w="sm" len="sm"/>
                <a:tailEnd type="none" w="sm" len="sm"/>
              </a:ln>
            </p:spPr>
          </p:cxnSp>
          <p:cxnSp>
            <p:nvCxnSpPr>
              <p:cNvPr id="440" name="Google Shape;440;p29"/>
              <p:cNvCxnSpPr/>
              <p:nvPr/>
            </p:nvCxnSpPr>
            <p:spPr>
              <a:xfrm>
                <a:off x="2926080" y="3656865"/>
                <a:ext cx="0" cy="274320"/>
              </a:xfrm>
              <a:prstGeom prst="straightConnector1">
                <a:avLst/>
              </a:prstGeom>
              <a:noFill/>
              <a:ln w="28575" cap="flat" cmpd="sng">
                <a:solidFill>
                  <a:schemeClr val="dk1"/>
                </a:solidFill>
                <a:prstDash val="solid"/>
                <a:round/>
                <a:headEnd type="none" w="sm" len="sm"/>
                <a:tailEnd type="none" w="sm" len="sm"/>
              </a:ln>
            </p:spPr>
          </p:cxnSp>
          <p:cxnSp>
            <p:nvCxnSpPr>
              <p:cNvPr id="441" name="Google Shape;441;p29"/>
              <p:cNvCxnSpPr/>
              <p:nvPr/>
            </p:nvCxnSpPr>
            <p:spPr>
              <a:xfrm rot="10800000">
                <a:off x="2194560" y="3931920"/>
                <a:ext cx="731520" cy="0"/>
              </a:xfrm>
              <a:prstGeom prst="straightConnector1">
                <a:avLst/>
              </a:prstGeom>
              <a:noFill/>
              <a:ln w="28575" cap="flat" cmpd="sng">
                <a:solidFill>
                  <a:schemeClr val="dk1"/>
                </a:solidFill>
                <a:prstDash val="solid"/>
                <a:round/>
                <a:headEnd type="none" w="sm" len="sm"/>
                <a:tailEnd type="triangle" w="med" len="med"/>
              </a:ln>
            </p:spPr>
          </p:cxn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Handling </a:t>
            </a:r>
            <a:r>
              <a:rPr lang="en-US"/>
              <a:t>Write</a:t>
            </a:r>
            <a:r>
              <a:rPr lang="en-US" sz="4400" b="0" i="0" u="none" strike="noStrike" cap="none">
                <a:solidFill>
                  <a:schemeClr val="accent1"/>
                </a:solidFill>
                <a:latin typeface="Calibri"/>
                <a:ea typeface="Calibri"/>
                <a:cs typeface="Calibri"/>
                <a:sym typeface="Calibri"/>
              </a:rPr>
              <a:t> Hits</a:t>
            </a:r>
            <a:endParaRPr sz="4400" b="0" i="0" u="none" strike="noStrike" cap="none">
              <a:solidFill>
                <a:schemeClr val="accent1"/>
              </a:solidFill>
              <a:latin typeface="Calibri"/>
              <a:ea typeface="Calibri"/>
              <a:cs typeface="Calibri"/>
              <a:sym typeface="Calibri"/>
            </a:endParaRPr>
          </a:p>
        </p:txBody>
      </p:sp>
      <p:sp>
        <p:nvSpPr>
          <p:cNvPr id="448" name="Google Shape;448;p30"/>
          <p:cNvSpPr txBox="1">
            <a:spLocks noGrp="1"/>
          </p:cNvSpPr>
          <p:nvPr>
            <p:ph type="body" idx="1"/>
          </p:nvPr>
        </p:nvSpPr>
        <p:spPr>
          <a:xfrm>
            <a:off x="457200" y="1600200"/>
            <a:ext cx="8229600" cy="496993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Write hits (D$)</a:t>
            </a:r>
            <a:endParaRPr/>
          </a:p>
          <a:p>
            <a:pPr marL="914400" marR="0" lvl="1" indent="-520700" algn="l" rtl="0">
              <a:spcBef>
                <a:spcPts val="560"/>
              </a:spcBef>
              <a:spcAft>
                <a:spcPts val="0"/>
              </a:spcAft>
              <a:buClr>
                <a:srgbClr val="FF0000"/>
              </a:buClr>
              <a:buSzPts val="2800"/>
              <a:buFont typeface="Calibri"/>
              <a:buAutoNum type="arabicParenR"/>
            </a:pPr>
            <a:r>
              <a:rPr lang="en-US" sz="2800" b="0" i="0" u="none" strike="noStrike" cap="none">
                <a:solidFill>
                  <a:srgbClr val="FF0000"/>
                </a:solidFill>
                <a:latin typeface="Calibri"/>
                <a:ea typeface="Calibri"/>
                <a:cs typeface="Calibri"/>
                <a:sym typeface="Calibri"/>
              </a:rPr>
              <a:t>Write-Through Policy:</a:t>
            </a:r>
            <a:r>
              <a:rPr lang="en-US" sz="2800" b="0" i="0" u="none" strike="noStrike" cap="none">
                <a:solidFill>
                  <a:schemeClr val="dk1"/>
                </a:solidFill>
                <a:latin typeface="Calibri"/>
                <a:ea typeface="Calibri"/>
                <a:cs typeface="Calibri"/>
                <a:sym typeface="Calibri"/>
              </a:rPr>
              <a:t>  Always write data to cache and to memory (</a:t>
            </a:r>
            <a:r>
              <a:rPr lang="en-US" sz="2800" b="0" i="1" u="none" strike="noStrike" cap="none">
                <a:solidFill>
                  <a:schemeClr val="dk1"/>
                </a:solidFill>
                <a:latin typeface="Calibri"/>
                <a:ea typeface="Calibri"/>
                <a:cs typeface="Calibri"/>
                <a:sym typeface="Calibri"/>
              </a:rPr>
              <a:t>through</a:t>
            </a:r>
            <a:r>
              <a:rPr lang="en-US" sz="2800" b="0" i="0" u="none" strike="noStrike" cap="none">
                <a:solidFill>
                  <a:schemeClr val="dk1"/>
                </a:solidFill>
                <a:latin typeface="Calibri"/>
                <a:ea typeface="Calibri"/>
                <a:cs typeface="Calibri"/>
                <a:sym typeface="Calibri"/>
              </a:rPr>
              <a:t> cache)</a:t>
            </a:r>
            <a:endParaRPr/>
          </a:p>
          <a:p>
            <a:pPr marL="1143000" marR="0" lvl="2" indent="-2286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Forces cache and memory to always be consistent</a:t>
            </a:r>
            <a:endParaRPr/>
          </a:p>
          <a:p>
            <a:pPr marL="1143000" marR="0" lvl="2" indent="-2286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Slow!  (every memory access is long) </a:t>
            </a:r>
            <a:endParaRPr/>
          </a:p>
          <a:p>
            <a:pPr marL="1143000" marR="0" lvl="2" indent="-2286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Include a </a:t>
            </a:r>
            <a:r>
              <a:rPr lang="en-US" sz="2400" b="0" i="1" u="none" strike="noStrike" cap="none">
                <a:solidFill>
                  <a:schemeClr val="dk1"/>
                </a:solidFill>
                <a:latin typeface="Calibri"/>
                <a:ea typeface="Calibri"/>
                <a:cs typeface="Calibri"/>
                <a:sym typeface="Calibri"/>
              </a:rPr>
              <a:t>Write Buffer</a:t>
            </a:r>
            <a:r>
              <a:rPr lang="en-US" sz="2400" b="0" i="0" u="none" strike="noStrike" cap="none">
                <a:solidFill>
                  <a:schemeClr val="dk1"/>
                </a:solidFill>
                <a:latin typeface="Calibri"/>
                <a:ea typeface="Calibri"/>
                <a:cs typeface="Calibri"/>
                <a:sym typeface="Calibri"/>
              </a:rPr>
              <a:t> that updates memory in parallel with processor</a:t>
            </a:r>
            <a:endParaRPr/>
          </a:p>
        </p:txBody>
      </p:sp>
      <p:sp>
        <p:nvSpPr>
          <p:cNvPr id="449" name="Google Shape;449;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450" name="Google Shape;450;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451" name="Google Shape;451;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15</a:t>
            </a:fld>
            <a:endParaRPr sz="1200">
              <a:solidFill>
                <a:srgbClr val="888888"/>
              </a:solidFill>
              <a:latin typeface="Calibri"/>
              <a:ea typeface="Calibri"/>
              <a:cs typeface="Calibri"/>
              <a:sym typeface="Calibri"/>
            </a:endParaRPr>
          </a:p>
        </p:txBody>
      </p:sp>
      <p:grpSp>
        <p:nvGrpSpPr>
          <p:cNvPr id="452" name="Google Shape;452;p30"/>
          <p:cNvGrpSpPr/>
          <p:nvPr/>
        </p:nvGrpSpPr>
        <p:grpSpPr>
          <a:xfrm>
            <a:off x="4097867" y="4476044"/>
            <a:ext cx="4154311" cy="899798"/>
            <a:chOff x="4097867" y="5542844"/>
            <a:chExt cx="4154311" cy="899798"/>
          </a:xfrm>
        </p:grpSpPr>
        <p:cxnSp>
          <p:nvCxnSpPr>
            <p:cNvPr id="453" name="Google Shape;453;p30"/>
            <p:cNvCxnSpPr/>
            <p:nvPr/>
          </p:nvCxnSpPr>
          <p:spPr>
            <a:xfrm rot="10800000">
              <a:off x="4097867" y="5542844"/>
              <a:ext cx="541866" cy="327378"/>
            </a:xfrm>
            <a:prstGeom prst="straightConnector1">
              <a:avLst/>
            </a:prstGeom>
            <a:noFill/>
            <a:ln w="25400" cap="flat" cmpd="sng">
              <a:solidFill>
                <a:srgbClr val="FF0000"/>
              </a:solidFill>
              <a:prstDash val="solid"/>
              <a:round/>
              <a:headEnd type="none" w="sm" len="sm"/>
              <a:tailEnd type="stealth" w="med" len="med"/>
            </a:ln>
          </p:spPr>
        </p:cxnSp>
        <p:sp>
          <p:nvSpPr>
            <p:cNvPr id="454" name="Google Shape;454;p30"/>
            <p:cNvSpPr txBox="1"/>
            <p:nvPr/>
          </p:nvSpPr>
          <p:spPr>
            <a:xfrm>
              <a:off x="4572000" y="5734756"/>
              <a:ext cx="368017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alibri"/>
                  <a:ea typeface="Calibri"/>
                  <a:cs typeface="Calibri"/>
                  <a:sym typeface="Calibri"/>
                </a:rPr>
                <a:t>Assume present in all schemes when writing to memory</a:t>
              </a:r>
              <a:endParaRPr sz="2000">
                <a:solidFill>
                  <a:srgbClr val="FF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Handling </a:t>
            </a:r>
            <a:r>
              <a:rPr lang="en-US"/>
              <a:t>Write</a:t>
            </a:r>
            <a:r>
              <a:rPr lang="en-US" sz="4400" b="0" i="0" u="none" strike="noStrike" cap="none">
                <a:solidFill>
                  <a:schemeClr val="accent1"/>
                </a:solidFill>
                <a:latin typeface="Calibri"/>
                <a:ea typeface="Calibri"/>
                <a:cs typeface="Calibri"/>
                <a:sym typeface="Calibri"/>
              </a:rPr>
              <a:t> Hits</a:t>
            </a:r>
            <a:endParaRPr sz="4400" b="0" i="0" u="none" strike="noStrike" cap="none">
              <a:solidFill>
                <a:schemeClr val="accent1"/>
              </a:solidFill>
              <a:latin typeface="Calibri"/>
              <a:ea typeface="Calibri"/>
              <a:cs typeface="Calibri"/>
              <a:sym typeface="Calibri"/>
            </a:endParaRPr>
          </a:p>
        </p:txBody>
      </p:sp>
      <p:sp>
        <p:nvSpPr>
          <p:cNvPr id="460" name="Google Shape;460;p31"/>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Write hits (D$)</a:t>
            </a:r>
            <a:endParaRPr/>
          </a:p>
          <a:p>
            <a:pPr marL="914400" marR="0" lvl="1" indent="-520700" algn="l" rtl="0">
              <a:spcBef>
                <a:spcPts val="560"/>
              </a:spcBef>
              <a:spcAft>
                <a:spcPts val="0"/>
              </a:spcAft>
              <a:buClr>
                <a:srgbClr val="FF0000"/>
              </a:buClr>
              <a:buSzPts val="2800"/>
              <a:buFont typeface="Calibri"/>
              <a:buAutoNum type="arabicParenR" startAt="2"/>
            </a:pPr>
            <a:r>
              <a:rPr lang="en-US" sz="2800" b="0" i="0" u="none" strike="noStrike" cap="none">
                <a:solidFill>
                  <a:srgbClr val="FF0000"/>
                </a:solidFill>
                <a:latin typeface="Calibri"/>
                <a:ea typeface="Calibri"/>
                <a:cs typeface="Calibri"/>
                <a:sym typeface="Calibri"/>
              </a:rPr>
              <a:t>Write-Back Policy:</a:t>
            </a:r>
            <a:r>
              <a:rPr lang="en-US" sz="2800" b="0" i="0" u="none" strike="noStrike" cap="none">
                <a:solidFill>
                  <a:schemeClr val="dk1"/>
                </a:solidFill>
                <a:latin typeface="Calibri"/>
                <a:ea typeface="Calibri"/>
                <a:cs typeface="Calibri"/>
                <a:sym typeface="Calibri"/>
              </a:rPr>
              <a:t>  Write data </a:t>
            </a:r>
            <a:r>
              <a:rPr lang="en-US" sz="2800" b="0" i="0" u="sng" strike="noStrike" cap="none">
                <a:solidFill>
                  <a:schemeClr val="dk1"/>
                </a:solidFill>
                <a:latin typeface="Calibri"/>
                <a:ea typeface="Calibri"/>
                <a:cs typeface="Calibri"/>
                <a:sym typeface="Calibri"/>
              </a:rPr>
              <a:t>only to cache</a:t>
            </a:r>
            <a:r>
              <a:rPr lang="en-US" sz="2800" b="0" i="0" u="none" strike="noStrike" cap="none">
                <a:solidFill>
                  <a:schemeClr val="dk1"/>
                </a:solidFill>
                <a:latin typeface="Calibri"/>
                <a:ea typeface="Calibri"/>
                <a:cs typeface="Calibri"/>
                <a:sym typeface="Calibri"/>
              </a:rPr>
              <a:t>, then update memory when block is removed</a:t>
            </a:r>
            <a:endParaRPr/>
          </a:p>
          <a:p>
            <a:pPr marL="1143000" marR="0" lvl="2" indent="-2286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Allows cache and memory to be inconsistent</a:t>
            </a:r>
            <a:endParaRPr/>
          </a:p>
          <a:p>
            <a:pPr marL="1143000" marR="0" lvl="2" indent="-2286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Multiple writes collected in cache; single write to memory per block</a:t>
            </a:r>
            <a:endParaRPr/>
          </a:p>
          <a:p>
            <a:pPr marL="1143000" marR="0" lvl="2" indent="-228600" algn="l" rtl="0">
              <a:spcBef>
                <a:spcPts val="480"/>
              </a:spcBef>
              <a:spcAft>
                <a:spcPts val="0"/>
              </a:spcAft>
              <a:buClr>
                <a:srgbClr val="FF0000"/>
              </a:buClr>
              <a:buSzPts val="2400"/>
              <a:buFont typeface="Arial"/>
              <a:buChar char="•"/>
            </a:pPr>
            <a:r>
              <a:rPr lang="en-US" sz="2400" b="0" i="0" u="none" strike="noStrike" cap="none">
                <a:solidFill>
                  <a:srgbClr val="FF0000"/>
                </a:solidFill>
                <a:latin typeface="Calibri"/>
                <a:ea typeface="Calibri"/>
                <a:cs typeface="Calibri"/>
                <a:sym typeface="Calibri"/>
              </a:rPr>
              <a:t>Dirty bit:</a:t>
            </a:r>
            <a:r>
              <a:rPr lang="en-US" sz="2400" b="0" i="0" u="none" strike="noStrike" cap="none">
                <a:solidFill>
                  <a:schemeClr val="dk1"/>
                </a:solidFill>
                <a:latin typeface="Calibri"/>
                <a:ea typeface="Calibri"/>
                <a:cs typeface="Calibri"/>
                <a:sym typeface="Calibri"/>
              </a:rPr>
              <a:t>  Extra bit per cache row that is set if block was written to (is “dirty”) and needs to be written back</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461" name="Google Shape;46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462" name="Google Shape;46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463" name="Google Shape;46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16</a:t>
            </a:fld>
            <a:endParaRPr sz="1200">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Miss penalty grows as block size does</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Read misses (I$ and D$)</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Stall execution, fetch block from memory, put in cache, send requested data to processor, resume</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Write misses (D$)</a:t>
            </a:r>
            <a:endParaRPr/>
          </a:p>
          <a:p>
            <a:pPr marL="742950" marR="0" lvl="1" indent="-285750" algn="l" rtl="0">
              <a:spcBef>
                <a:spcPts val="560"/>
              </a:spcBef>
              <a:spcAft>
                <a:spcPts val="0"/>
              </a:spcAft>
              <a:buClr>
                <a:schemeClr val="dk1"/>
              </a:buClr>
              <a:buSzPts val="2800"/>
              <a:buFont typeface="Arial"/>
              <a:buChar char="–"/>
            </a:pPr>
            <a:r>
              <a:rPr lang="en-US"/>
              <a:t>Always have to update</a:t>
            </a:r>
            <a:r>
              <a:rPr lang="en-US" sz="2800" b="0" i="0" u="none" strike="noStrike" cap="none">
                <a:solidFill>
                  <a:schemeClr val="dk1"/>
                </a:solidFill>
                <a:latin typeface="Calibri"/>
                <a:ea typeface="Calibri"/>
                <a:cs typeface="Calibri"/>
                <a:sym typeface="Calibri"/>
              </a:rPr>
              <a:t> block from memory</a:t>
            </a:r>
            <a:endParaRPr/>
          </a:p>
          <a:p>
            <a:pPr marL="742950" marR="0" lvl="1" indent="-285750" algn="l" rtl="0">
              <a:spcBef>
                <a:spcPts val="560"/>
              </a:spcBef>
              <a:spcAft>
                <a:spcPts val="0"/>
              </a:spcAft>
              <a:buClr>
                <a:schemeClr val="dk1"/>
              </a:buClr>
              <a:buSzPts val="2800"/>
              <a:buFont typeface="Arial"/>
              <a:buChar char="–"/>
            </a:pPr>
            <a:r>
              <a:rPr lang="en-US" sz="2800"/>
              <a:t>We have to make a choice:</a:t>
            </a:r>
            <a:endParaRPr sz="2800"/>
          </a:p>
          <a:p>
            <a:pPr marL="1143000" marR="0" lvl="2" indent="-254000" algn="l" rtl="0">
              <a:spcBef>
                <a:spcPts val="560"/>
              </a:spcBef>
              <a:spcAft>
                <a:spcPts val="0"/>
              </a:spcAft>
              <a:buClr>
                <a:schemeClr val="dk1"/>
              </a:buClr>
              <a:buSzPts val="2800"/>
              <a:buFont typeface="Arial"/>
              <a:buChar char="•"/>
            </a:pPr>
            <a:r>
              <a:rPr lang="en-US" sz="2800"/>
              <a:t>Carry the updated</a:t>
            </a:r>
            <a:r>
              <a:rPr lang="en-US" sz="2800" b="0" i="0" u="none" strike="noStrike" cap="none">
                <a:solidFill>
                  <a:schemeClr val="dk1"/>
                </a:solidFill>
                <a:latin typeface="Calibri"/>
                <a:ea typeface="Calibri"/>
                <a:cs typeface="Calibri"/>
                <a:sym typeface="Calibri"/>
              </a:rPr>
              <a:t> bl</a:t>
            </a:r>
            <a:r>
              <a:rPr lang="en-US" sz="2800"/>
              <a:t>ock </a:t>
            </a:r>
            <a:r>
              <a:rPr lang="en-US" sz="2800" b="0" i="0" u="none" strike="noStrike" cap="none">
                <a:solidFill>
                  <a:schemeClr val="dk1"/>
                </a:solidFill>
                <a:latin typeface="Calibri"/>
                <a:ea typeface="Calibri"/>
                <a:cs typeface="Calibri"/>
                <a:sym typeface="Calibri"/>
              </a:rPr>
              <a:t>into cache</a:t>
            </a:r>
            <a:r>
              <a:rPr lang="en-US" sz="2800"/>
              <a:t> or not?</a:t>
            </a:r>
            <a:endParaRPr/>
          </a:p>
          <a:p>
            <a:pPr marL="1143000" marR="0" lvl="2" indent="-762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471" name="Google Shape;47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Handling Cache Misses</a:t>
            </a:r>
            <a:endParaRPr sz="4400" b="0" i="0" u="none" strike="noStrike" cap="none">
              <a:solidFill>
                <a:schemeClr val="accent1"/>
              </a:solidFill>
              <a:latin typeface="Calibri"/>
              <a:ea typeface="Calibri"/>
              <a:cs typeface="Calibri"/>
              <a:sym typeface="Calibri"/>
            </a:endParaRPr>
          </a:p>
        </p:txBody>
      </p:sp>
      <p:sp>
        <p:nvSpPr>
          <p:cNvPr id="472" name="Google Shape;472;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473" name="Google Shape;473;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474" name="Google Shape;474;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17</a:t>
            </a:fld>
            <a:endParaRPr sz="120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3"/>
          <p:cNvSpPr txBox="1">
            <a:spLocks noGrp="1"/>
          </p:cNvSpPr>
          <p:nvPr>
            <p:ph type="body" idx="1"/>
          </p:nvPr>
        </p:nvSpPr>
        <p:spPr>
          <a:xfrm>
            <a:off x="457200" y="1600199"/>
            <a:ext cx="8229600" cy="49377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i="1">
                <a:solidFill>
                  <a:srgbClr val="38761D"/>
                </a:solidFill>
              </a:rPr>
              <a:t>Write Allocate</a:t>
            </a:r>
            <a:r>
              <a:rPr lang="en-US"/>
              <a:t> policy: when we bring the block into the cache after a write miss</a:t>
            </a:r>
            <a:endParaRPr/>
          </a:p>
          <a:p>
            <a:pPr marL="342900" marR="0" lvl="0" indent="-342900" algn="l" rtl="0">
              <a:spcBef>
                <a:spcPts val="640"/>
              </a:spcBef>
              <a:spcAft>
                <a:spcPts val="0"/>
              </a:spcAft>
              <a:buClr>
                <a:schemeClr val="dk1"/>
              </a:buClr>
              <a:buSzPts val="3200"/>
              <a:buFont typeface="Arial"/>
              <a:buChar char="•"/>
            </a:pPr>
            <a:r>
              <a:rPr lang="en-US" i="1"/>
              <a:t>No Write Allocate </a:t>
            </a:r>
            <a:r>
              <a:rPr lang="en-US"/>
              <a:t>policy: only change main memory after a write miss</a:t>
            </a:r>
            <a:endParaRPr/>
          </a:p>
          <a:p>
            <a:pPr marL="742950" marR="0" lvl="1" indent="-285750" algn="l" rtl="0">
              <a:spcBef>
                <a:spcPts val="640"/>
              </a:spcBef>
              <a:spcAft>
                <a:spcPts val="0"/>
              </a:spcAft>
              <a:buClr>
                <a:schemeClr val="dk1"/>
              </a:buClr>
              <a:buSzPts val="2800"/>
              <a:buFont typeface="Arial"/>
              <a:buChar char="–"/>
            </a:pPr>
            <a:r>
              <a:rPr lang="en-US">
                <a:solidFill>
                  <a:srgbClr val="38761D"/>
                </a:solidFill>
              </a:rPr>
              <a:t>Write allocate</a:t>
            </a:r>
            <a:r>
              <a:rPr lang="en-US"/>
              <a:t> almost always paired with </a:t>
            </a:r>
            <a:r>
              <a:rPr lang="en-US">
                <a:solidFill>
                  <a:srgbClr val="38761D"/>
                </a:solidFill>
              </a:rPr>
              <a:t>write-back</a:t>
            </a:r>
            <a:endParaRPr>
              <a:solidFill>
                <a:srgbClr val="38761D"/>
              </a:solidFill>
            </a:endParaRPr>
          </a:p>
          <a:p>
            <a:pPr marL="1143000" marR="0" lvl="2" indent="-228600" algn="l" rtl="0">
              <a:spcBef>
                <a:spcPts val="640"/>
              </a:spcBef>
              <a:spcAft>
                <a:spcPts val="0"/>
              </a:spcAft>
              <a:buClr>
                <a:srgbClr val="000000"/>
              </a:buClr>
              <a:buSzPts val="2400"/>
              <a:buChar char="•"/>
            </a:pPr>
            <a:r>
              <a:rPr lang="en-US">
                <a:solidFill>
                  <a:srgbClr val="000000"/>
                </a:solidFill>
              </a:rPr>
              <a:t>Eg: Accessing same address many times -&gt; cache it</a:t>
            </a:r>
            <a:endParaRPr>
              <a:solidFill>
                <a:srgbClr val="000000"/>
              </a:solidFill>
            </a:endParaRPr>
          </a:p>
          <a:p>
            <a:pPr marL="742950" marR="0" lvl="1" indent="-285750" algn="l" rtl="0">
              <a:spcBef>
                <a:spcPts val="640"/>
              </a:spcBef>
              <a:spcAft>
                <a:spcPts val="0"/>
              </a:spcAft>
              <a:buClr>
                <a:schemeClr val="dk1"/>
              </a:buClr>
              <a:buSzPts val="2800"/>
              <a:buFont typeface="Arial"/>
              <a:buChar char="–"/>
            </a:pPr>
            <a:r>
              <a:rPr lang="en-US">
                <a:solidFill>
                  <a:schemeClr val="accent2"/>
                </a:solidFill>
              </a:rPr>
              <a:t>No write allocate</a:t>
            </a:r>
            <a:r>
              <a:rPr lang="en-US"/>
              <a:t> typically paired with </a:t>
            </a:r>
            <a:r>
              <a:rPr lang="en-US">
                <a:solidFill>
                  <a:schemeClr val="accent2"/>
                </a:solidFill>
              </a:rPr>
              <a:t>write-through</a:t>
            </a:r>
            <a:endParaRPr>
              <a:solidFill>
                <a:schemeClr val="accent2"/>
              </a:solidFill>
            </a:endParaRPr>
          </a:p>
          <a:p>
            <a:pPr marL="1143000" marR="0" lvl="2" indent="-228600" algn="l" rtl="0">
              <a:spcBef>
                <a:spcPts val="640"/>
              </a:spcBef>
              <a:spcAft>
                <a:spcPts val="0"/>
              </a:spcAft>
              <a:buClr>
                <a:srgbClr val="000000"/>
              </a:buClr>
              <a:buSzPts val="2400"/>
              <a:buChar char="•"/>
            </a:pPr>
            <a:r>
              <a:rPr lang="en-US">
                <a:solidFill>
                  <a:srgbClr val="000000"/>
                </a:solidFill>
              </a:rPr>
              <a:t>Eg: Infrequent/random writes -&gt; don’t bother caching it</a:t>
            </a:r>
            <a:endParaRPr>
              <a:solidFill>
                <a:srgbClr val="000000"/>
              </a:solidFill>
            </a:endParaRPr>
          </a:p>
        </p:txBody>
      </p:sp>
      <p:sp>
        <p:nvSpPr>
          <p:cNvPr id="482" name="Google Shape;482;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a:t>Write Allocate</a:t>
            </a:r>
            <a:endParaRPr sz="4400" b="0" i="0" u="none" strike="noStrike" cap="none">
              <a:solidFill>
                <a:schemeClr val="accent1"/>
              </a:solidFill>
              <a:latin typeface="Calibri"/>
              <a:ea typeface="Calibri"/>
              <a:cs typeface="Calibri"/>
              <a:sym typeface="Calibri"/>
            </a:endParaRPr>
          </a:p>
        </p:txBody>
      </p:sp>
      <p:sp>
        <p:nvSpPr>
          <p:cNvPr id="483" name="Google Shape;483;p3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484" name="Google Shape;484;p3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485" name="Google Shape;485;p3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18</a:t>
            </a:fld>
            <a:endParaRPr sz="12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Updated Cache Picture</a:t>
            </a:r>
            <a:endParaRPr sz="4400" b="0" i="0" u="none" strike="noStrike" cap="none">
              <a:solidFill>
                <a:schemeClr val="accent1"/>
              </a:solidFill>
              <a:latin typeface="Calibri"/>
              <a:ea typeface="Calibri"/>
              <a:cs typeface="Calibri"/>
              <a:sym typeface="Calibri"/>
            </a:endParaRPr>
          </a:p>
        </p:txBody>
      </p:sp>
      <p:sp>
        <p:nvSpPr>
          <p:cNvPr id="491" name="Google Shape;491;p34"/>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Fully associative, write through</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Same as </a:t>
            </a:r>
            <a:r>
              <a:rPr lang="en-US"/>
              <a:t>our simplified examples from before</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Fully associative, write back</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Write miss procedure (write allocate or not) only affects </a:t>
            </a:r>
            <a:r>
              <a:rPr lang="en-US" sz="3200" b="1" i="0" u="none" strike="noStrike" cap="none">
                <a:solidFill>
                  <a:schemeClr val="dk1"/>
                </a:solidFill>
              </a:rPr>
              <a:t>behavior</a:t>
            </a:r>
            <a:r>
              <a:rPr lang="en-US" sz="3200" b="0" i="0" u="none" strike="noStrike" cap="none">
                <a:solidFill>
                  <a:schemeClr val="dk1"/>
                </a:solidFill>
                <a:latin typeface="Calibri"/>
                <a:ea typeface="Calibri"/>
                <a:cs typeface="Calibri"/>
                <a:sym typeface="Calibri"/>
              </a:rPr>
              <a:t>, not design</a:t>
            </a:r>
            <a:endParaRPr sz="3200" b="0" i="0" u="none" strike="noStrike" cap="none">
              <a:solidFill>
                <a:schemeClr val="dk1"/>
              </a:solidFill>
              <a:latin typeface="Calibri"/>
              <a:ea typeface="Calibri"/>
              <a:cs typeface="Calibri"/>
              <a:sym typeface="Calibri"/>
            </a:endParaRPr>
          </a:p>
        </p:txBody>
      </p:sp>
      <p:sp>
        <p:nvSpPr>
          <p:cNvPr id="492" name="Google Shape;492;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493" name="Google Shape;493;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494" name="Google Shape;49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19</a:t>
            </a:fld>
            <a:endParaRPr sz="1200">
              <a:solidFill>
                <a:srgbClr val="888888"/>
              </a:solidFill>
              <a:latin typeface="Calibri"/>
              <a:ea typeface="Calibri"/>
              <a:cs typeface="Calibri"/>
              <a:sym typeface="Calibri"/>
            </a:endParaRPr>
          </a:p>
        </p:txBody>
      </p:sp>
      <p:graphicFrame>
        <p:nvGraphicFramePr>
          <p:cNvPr id="495" name="Google Shape;495;p34"/>
          <p:cNvGraphicFramePr/>
          <p:nvPr/>
        </p:nvGraphicFramePr>
        <p:xfrm>
          <a:off x="2368296" y="3291840"/>
          <a:ext cx="4206275" cy="1854250"/>
        </p:xfrm>
        <a:graphic>
          <a:graphicData uri="http://schemas.openxmlformats.org/drawingml/2006/table">
            <a:tbl>
              <a:tblPr firstRow="1" bandRow="1">
                <a:noFill/>
                <a:tableStyleId>{705AEA09-6338-442A-A4CE-872D56ED1FE9}</a:tableStyleId>
              </a:tblPr>
              <a:tblGrid>
                <a:gridCol w="274325">
                  <a:extLst>
                    <a:ext uri="{9D8B030D-6E8A-4147-A177-3AD203B41FA5}">
                      <a16:colId xmlns:a16="http://schemas.microsoft.com/office/drawing/2014/main" val="20000"/>
                    </a:ext>
                  </a:extLst>
                </a:gridCol>
                <a:gridCol w="274325">
                  <a:extLst>
                    <a:ext uri="{9D8B030D-6E8A-4147-A177-3AD203B41FA5}">
                      <a16:colId xmlns:a16="http://schemas.microsoft.com/office/drawing/2014/main" val="20001"/>
                    </a:ext>
                  </a:extLst>
                </a:gridCol>
                <a:gridCol w="731525">
                  <a:extLst>
                    <a:ext uri="{9D8B030D-6E8A-4147-A177-3AD203B41FA5}">
                      <a16:colId xmlns:a16="http://schemas.microsoft.com/office/drawing/2014/main" val="20002"/>
                    </a:ext>
                  </a:extLst>
                </a:gridCol>
                <a:gridCol w="731525">
                  <a:extLst>
                    <a:ext uri="{9D8B030D-6E8A-4147-A177-3AD203B41FA5}">
                      <a16:colId xmlns:a16="http://schemas.microsoft.com/office/drawing/2014/main" val="20003"/>
                    </a:ext>
                  </a:extLst>
                </a:gridCol>
                <a:gridCol w="731525">
                  <a:extLst>
                    <a:ext uri="{9D8B030D-6E8A-4147-A177-3AD203B41FA5}">
                      <a16:colId xmlns:a16="http://schemas.microsoft.com/office/drawing/2014/main" val="20004"/>
                    </a:ext>
                  </a:extLst>
                </a:gridCol>
                <a:gridCol w="731525">
                  <a:extLst>
                    <a:ext uri="{9D8B030D-6E8A-4147-A177-3AD203B41FA5}">
                      <a16:colId xmlns:a16="http://schemas.microsoft.com/office/drawing/2014/main" val="20005"/>
                    </a:ext>
                  </a:extLst>
                </a:gridCol>
                <a:gridCol w="73152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a:t>V</a:t>
                      </a:r>
                      <a:endParaRPr sz="1800"/>
                    </a:p>
                  </a:txBody>
                  <a:tcPr marL="91450" marR="91450" marT="45725" marB="45725"/>
                </a:tc>
                <a:tc>
                  <a:txBody>
                    <a:bodyPr/>
                    <a:lstStyle/>
                    <a:p>
                      <a:pPr marL="0" marR="0" lvl="0" indent="0" algn="ctr" rtl="0">
                        <a:spcBef>
                          <a:spcPts val="0"/>
                        </a:spcBef>
                        <a:spcAft>
                          <a:spcPts val="0"/>
                        </a:spcAft>
                        <a:buNone/>
                      </a:pPr>
                      <a:r>
                        <a:rPr lang="en-US" sz="1800">
                          <a:solidFill>
                            <a:srgbClr val="A5A5A5"/>
                          </a:solidFill>
                        </a:rPr>
                        <a:t>D</a:t>
                      </a:r>
                      <a:endParaRPr sz="1800">
                        <a:solidFill>
                          <a:srgbClr val="A5A5A5"/>
                        </a:solidFill>
                      </a:endParaRPr>
                    </a:p>
                  </a:txBody>
                  <a:tcPr marL="91450" marR="91450" marT="45725" marB="45725"/>
                </a:tc>
                <a:tc>
                  <a:txBody>
                    <a:bodyPr/>
                    <a:lstStyle/>
                    <a:p>
                      <a:pPr marL="0" marR="0" lvl="0" indent="0" algn="ctr" rtl="0">
                        <a:spcBef>
                          <a:spcPts val="0"/>
                        </a:spcBef>
                        <a:spcAft>
                          <a:spcPts val="0"/>
                        </a:spcAft>
                        <a:buNone/>
                      </a:pPr>
                      <a:r>
                        <a:rPr lang="en-US" sz="1800">
                          <a:solidFill>
                            <a:schemeClr val="accent6"/>
                          </a:solidFill>
                        </a:rPr>
                        <a:t>Tag</a:t>
                      </a:r>
                      <a:endParaRPr sz="1800">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a:solidFill>
                            <a:schemeClr val="accent2"/>
                          </a:solidFill>
                        </a:rPr>
                        <a:t>00</a:t>
                      </a:r>
                      <a:endParaRPr sz="1800">
                        <a:solidFill>
                          <a:schemeClr val="accent2"/>
                        </a:solidFill>
                      </a:endParaRPr>
                    </a:p>
                  </a:txBody>
                  <a:tcPr marL="91450" marR="91450" marT="45725" marB="45725"/>
                </a:tc>
                <a:tc>
                  <a:txBody>
                    <a:bodyPr/>
                    <a:lstStyle/>
                    <a:p>
                      <a:pPr marL="0" marR="0" lvl="0" indent="0" algn="ctr" rtl="0">
                        <a:spcBef>
                          <a:spcPts val="0"/>
                        </a:spcBef>
                        <a:spcAft>
                          <a:spcPts val="0"/>
                        </a:spcAft>
                        <a:buNone/>
                      </a:pPr>
                      <a:r>
                        <a:rPr lang="en-US" sz="1800">
                          <a:solidFill>
                            <a:schemeClr val="accent2"/>
                          </a:solidFill>
                        </a:rPr>
                        <a:t>01</a:t>
                      </a:r>
                      <a:endParaRPr sz="1800">
                        <a:solidFill>
                          <a:schemeClr val="accent2"/>
                        </a:solidFill>
                      </a:endParaRPr>
                    </a:p>
                  </a:txBody>
                  <a:tcPr marL="91450" marR="91450" marT="45725" marB="45725"/>
                </a:tc>
                <a:tc>
                  <a:txBody>
                    <a:bodyPr/>
                    <a:lstStyle/>
                    <a:p>
                      <a:pPr marL="0" marR="0" lvl="0" indent="0" algn="ctr" rtl="0">
                        <a:spcBef>
                          <a:spcPts val="0"/>
                        </a:spcBef>
                        <a:spcAft>
                          <a:spcPts val="0"/>
                        </a:spcAft>
                        <a:buNone/>
                      </a:pPr>
                      <a:r>
                        <a:rPr lang="en-US" sz="1800">
                          <a:solidFill>
                            <a:schemeClr val="accent2"/>
                          </a:solidFill>
                        </a:rPr>
                        <a:t>10</a:t>
                      </a:r>
                      <a:endParaRPr sz="1800">
                        <a:solidFill>
                          <a:schemeClr val="accent2"/>
                        </a:solidFill>
                      </a:endParaRPr>
                    </a:p>
                  </a:txBody>
                  <a:tcPr marL="91450" marR="91450" marT="45725" marB="45725"/>
                </a:tc>
                <a:tc>
                  <a:txBody>
                    <a:bodyPr/>
                    <a:lstStyle/>
                    <a:p>
                      <a:pPr marL="0" marR="0" lvl="0" indent="0" algn="ctr" rtl="0">
                        <a:spcBef>
                          <a:spcPts val="0"/>
                        </a:spcBef>
                        <a:spcAft>
                          <a:spcPts val="0"/>
                        </a:spcAft>
                        <a:buNone/>
                      </a:pPr>
                      <a:r>
                        <a:rPr lang="en-US" sz="1800">
                          <a:solidFill>
                            <a:schemeClr val="accent2"/>
                          </a:solidFill>
                        </a:rPr>
                        <a:t>11</a:t>
                      </a:r>
                      <a:endParaRPr sz="1800">
                        <a:solidFill>
                          <a:schemeClr val="accent2"/>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a:t>X</a:t>
                      </a:r>
                      <a:endParaRPr sz="1800"/>
                    </a:p>
                  </a:txBody>
                  <a:tcPr marL="91450" marR="91450" marT="45725" marB="45725"/>
                </a:tc>
                <a:tc>
                  <a:txBody>
                    <a:bodyPr/>
                    <a:lstStyle/>
                    <a:p>
                      <a:pPr marL="0" marR="0" lvl="0" indent="0" algn="ctr" rtl="0">
                        <a:spcBef>
                          <a:spcPts val="0"/>
                        </a:spcBef>
                        <a:spcAft>
                          <a:spcPts val="0"/>
                        </a:spcAft>
                        <a:buNone/>
                      </a:pPr>
                      <a:r>
                        <a:rPr lang="en-US" sz="1800">
                          <a:solidFill>
                            <a:srgbClr val="A5A5A5"/>
                          </a:solidFill>
                        </a:rPr>
                        <a:t>X</a:t>
                      </a:r>
                      <a:endParaRPr sz="1800">
                        <a:solidFill>
                          <a:srgbClr val="A5A5A5"/>
                        </a:solidFill>
                      </a:endParaRPr>
                    </a:p>
                  </a:txBody>
                  <a:tcPr marL="91450" marR="91450" marT="45725" marB="45725"/>
                </a:tc>
                <a:tc>
                  <a:txBody>
                    <a:bodyPr/>
                    <a:lstStyle/>
                    <a:p>
                      <a:pPr marL="0" marR="0" lvl="0" indent="0" algn="ctr" rtl="0">
                        <a:spcBef>
                          <a:spcPts val="0"/>
                        </a:spcBef>
                        <a:spcAft>
                          <a:spcPts val="0"/>
                        </a:spcAft>
                        <a:buNone/>
                      </a:pPr>
                      <a:r>
                        <a:rPr lang="en-US" sz="1800">
                          <a:solidFill>
                            <a:schemeClr val="accent6"/>
                          </a:solidFill>
                        </a:rPr>
                        <a:t>XXXX</a:t>
                      </a:r>
                      <a:endParaRPr sz="1800">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a:t>X</a:t>
                      </a:r>
                      <a:endParaRPr sz="1800"/>
                    </a:p>
                  </a:txBody>
                  <a:tcPr marL="91450" marR="91450" marT="45725" marB="45725"/>
                </a:tc>
                <a:tc>
                  <a:txBody>
                    <a:bodyPr/>
                    <a:lstStyle/>
                    <a:p>
                      <a:pPr marL="0" marR="0" lvl="0" indent="0" algn="ctr" rtl="0">
                        <a:spcBef>
                          <a:spcPts val="0"/>
                        </a:spcBef>
                        <a:spcAft>
                          <a:spcPts val="0"/>
                        </a:spcAft>
                        <a:buNone/>
                      </a:pPr>
                      <a:r>
                        <a:rPr lang="en-US" sz="1800">
                          <a:solidFill>
                            <a:srgbClr val="A5A5A5"/>
                          </a:solidFill>
                        </a:rPr>
                        <a:t>X</a:t>
                      </a:r>
                      <a:endParaRPr sz="1800">
                        <a:solidFill>
                          <a:srgbClr val="A5A5A5"/>
                        </a:solidFill>
                      </a:endParaRPr>
                    </a:p>
                  </a:txBody>
                  <a:tcPr marL="91450" marR="91450" marT="45725" marB="45725"/>
                </a:tc>
                <a:tc>
                  <a:txBody>
                    <a:bodyPr/>
                    <a:lstStyle/>
                    <a:p>
                      <a:pPr marL="0" marR="0" lvl="0" indent="0" algn="ctr" rtl="0">
                        <a:spcBef>
                          <a:spcPts val="0"/>
                        </a:spcBef>
                        <a:spcAft>
                          <a:spcPts val="0"/>
                        </a:spcAft>
                        <a:buNone/>
                      </a:pPr>
                      <a:r>
                        <a:rPr lang="en-US" sz="1800">
                          <a:solidFill>
                            <a:schemeClr val="accent6"/>
                          </a:solidFill>
                        </a:rPr>
                        <a:t>XXXX</a:t>
                      </a:r>
                      <a:endParaRPr sz="1800">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t>X</a:t>
                      </a:r>
                      <a:endParaRPr sz="1800"/>
                    </a:p>
                  </a:txBody>
                  <a:tcPr marL="91450" marR="91450" marT="45725" marB="45725"/>
                </a:tc>
                <a:tc>
                  <a:txBody>
                    <a:bodyPr/>
                    <a:lstStyle/>
                    <a:p>
                      <a:pPr marL="0" marR="0" lvl="0" indent="0" algn="ctr" rtl="0">
                        <a:spcBef>
                          <a:spcPts val="0"/>
                        </a:spcBef>
                        <a:spcAft>
                          <a:spcPts val="0"/>
                        </a:spcAft>
                        <a:buNone/>
                      </a:pPr>
                      <a:r>
                        <a:rPr lang="en-US" sz="1800">
                          <a:solidFill>
                            <a:srgbClr val="A5A5A5"/>
                          </a:solidFill>
                        </a:rPr>
                        <a:t>X</a:t>
                      </a:r>
                      <a:endParaRPr sz="1800">
                        <a:solidFill>
                          <a:srgbClr val="A5A5A5"/>
                        </a:solidFill>
                      </a:endParaRPr>
                    </a:p>
                  </a:txBody>
                  <a:tcPr marL="91450" marR="91450" marT="45725" marB="45725"/>
                </a:tc>
                <a:tc>
                  <a:txBody>
                    <a:bodyPr/>
                    <a:lstStyle/>
                    <a:p>
                      <a:pPr marL="0" marR="0" lvl="0" indent="0" algn="ctr" rtl="0">
                        <a:spcBef>
                          <a:spcPts val="0"/>
                        </a:spcBef>
                        <a:spcAft>
                          <a:spcPts val="0"/>
                        </a:spcAft>
                        <a:buNone/>
                      </a:pPr>
                      <a:r>
                        <a:rPr lang="en-US" sz="1800">
                          <a:solidFill>
                            <a:schemeClr val="accent6"/>
                          </a:solidFill>
                        </a:rPr>
                        <a:t>XXXX</a:t>
                      </a:r>
                      <a:endParaRPr sz="1800">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a:t>X</a:t>
                      </a:r>
                      <a:endParaRPr sz="1800"/>
                    </a:p>
                  </a:txBody>
                  <a:tcPr marL="91450" marR="91450" marT="45725" marB="45725"/>
                </a:tc>
                <a:tc>
                  <a:txBody>
                    <a:bodyPr/>
                    <a:lstStyle/>
                    <a:p>
                      <a:pPr marL="0" marR="0" lvl="0" indent="0" algn="ctr" rtl="0">
                        <a:spcBef>
                          <a:spcPts val="0"/>
                        </a:spcBef>
                        <a:spcAft>
                          <a:spcPts val="0"/>
                        </a:spcAft>
                        <a:buNone/>
                      </a:pPr>
                      <a:r>
                        <a:rPr lang="en-US" sz="1800">
                          <a:solidFill>
                            <a:srgbClr val="A5A5A5"/>
                          </a:solidFill>
                        </a:rPr>
                        <a:t>X</a:t>
                      </a:r>
                      <a:endParaRPr sz="1800">
                        <a:solidFill>
                          <a:srgbClr val="A5A5A5"/>
                        </a:solidFill>
                      </a:endParaRPr>
                    </a:p>
                  </a:txBody>
                  <a:tcPr marL="91450" marR="91450" marT="45725" marB="45725"/>
                </a:tc>
                <a:tc>
                  <a:txBody>
                    <a:bodyPr/>
                    <a:lstStyle/>
                    <a:p>
                      <a:pPr marL="0" marR="0" lvl="0" indent="0" algn="ctr" rtl="0">
                        <a:spcBef>
                          <a:spcPts val="0"/>
                        </a:spcBef>
                        <a:spcAft>
                          <a:spcPts val="0"/>
                        </a:spcAft>
                        <a:buNone/>
                      </a:pPr>
                      <a:r>
                        <a:rPr lang="en-US" sz="1800">
                          <a:solidFill>
                            <a:schemeClr val="accent6"/>
                          </a:solidFill>
                        </a:rPr>
                        <a:t>XXXX</a:t>
                      </a:r>
                      <a:endParaRPr sz="1800">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tc>
                  <a:txBody>
                    <a:bodyPr/>
                    <a:lstStyle/>
                    <a:p>
                      <a:pPr marL="0" marR="0" lvl="0" indent="0" algn="ctr" rtl="0">
                        <a:spcBef>
                          <a:spcPts val="0"/>
                        </a:spcBef>
                        <a:spcAft>
                          <a:spcPts val="0"/>
                        </a:spcAft>
                        <a:buNone/>
                      </a:pPr>
                      <a:r>
                        <a:rPr lang="en-US" sz="1800"/>
                        <a:t>0x??</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496" name="Google Shape;496;p34"/>
          <p:cNvSpPr txBox="1"/>
          <p:nvPr/>
        </p:nvSpPr>
        <p:spPr>
          <a:xfrm>
            <a:off x="1281967" y="4005072"/>
            <a:ext cx="97928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Slot</a:t>
            </a:r>
            <a:endParaRPr sz="2400">
              <a:solidFill>
                <a:schemeClr val="dk1"/>
              </a:solidFill>
              <a:latin typeface="Calibri"/>
              <a:ea typeface="Calibri"/>
              <a:cs typeface="Calibri"/>
              <a:sym typeface="Calibri"/>
            </a:endParaRPr>
          </a:p>
        </p:txBody>
      </p:sp>
      <p:graphicFrame>
        <p:nvGraphicFramePr>
          <p:cNvPr id="497" name="Google Shape;497;p34"/>
          <p:cNvGraphicFramePr/>
          <p:nvPr/>
        </p:nvGraphicFramePr>
        <p:xfrm>
          <a:off x="1819656" y="3291840"/>
          <a:ext cx="612650" cy="1854250"/>
        </p:xfrm>
        <a:graphic>
          <a:graphicData uri="http://schemas.openxmlformats.org/drawingml/2006/table">
            <a:tbl>
              <a:tblPr firstRow="1" bandRow="1">
                <a:noFill/>
                <a:tableStyleId>{C2027837-7B60-43CD-9FE0-7181D5188844}</a:tableStyleId>
              </a:tblPr>
              <a:tblGrid>
                <a:gridCol w="6126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endParaRPr sz="1800">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1">
                          <a:solidFill>
                            <a:schemeClr val="dk1"/>
                          </a:solidFill>
                        </a:rPr>
                        <a:t>0</a:t>
                      </a:r>
                      <a:endParaRPr sz="1800" b="1">
                        <a:solidFill>
                          <a:schemeClr val="dk1"/>
                        </a:solidFill>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1">
                          <a:solidFill>
                            <a:schemeClr val="dk1"/>
                          </a:solidFill>
                        </a:rPr>
                        <a:t>1</a:t>
                      </a:r>
                      <a:endParaRPr sz="1800" b="1">
                        <a:solidFill>
                          <a:schemeClr val="dk1"/>
                        </a:solidFill>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1">
                          <a:solidFill>
                            <a:schemeClr val="dk1"/>
                          </a:solidFill>
                        </a:rPr>
                        <a:t>2</a:t>
                      </a:r>
                      <a:endParaRPr sz="1800" b="1">
                        <a:solidFill>
                          <a:schemeClr val="dk1"/>
                        </a:solidFill>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1">
                          <a:solidFill>
                            <a:schemeClr val="dk1"/>
                          </a:solidFill>
                        </a:rPr>
                        <a:t>3</a:t>
                      </a:r>
                      <a:endParaRPr sz="1800" b="1">
                        <a:solidFill>
                          <a:schemeClr val="dk1"/>
                        </a:solidFill>
                      </a:endParaRPr>
                    </a:p>
                  </a:txBody>
                  <a:tcPr marL="91450" marR="91450" marT="45725" marB="45725" anchor="ctr"/>
                </a:tc>
                <a:extLst>
                  <a:ext uri="{0D108BD9-81ED-4DB2-BD59-A6C34878D82A}">
                    <a16:rowId xmlns:a16="http://schemas.microsoft.com/office/drawing/2014/main" val="10004"/>
                  </a:ext>
                </a:extLst>
              </a:tr>
            </a:tbl>
          </a:graphicData>
        </a:graphic>
      </p:graphicFrame>
      <p:graphicFrame>
        <p:nvGraphicFramePr>
          <p:cNvPr id="498" name="Google Shape;498;p34"/>
          <p:cNvGraphicFramePr/>
          <p:nvPr/>
        </p:nvGraphicFramePr>
        <p:xfrm>
          <a:off x="7187184" y="3867912"/>
          <a:ext cx="731525" cy="741700"/>
        </p:xfrm>
        <a:graphic>
          <a:graphicData uri="http://schemas.openxmlformats.org/drawingml/2006/table">
            <a:tbl>
              <a:tblPr firstRow="1" bandRow="1">
                <a:noFill/>
                <a:tableStyleId>{705AEA09-6338-442A-A4CE-872D56ED1FE9}</a:tableStyleId>
              </a:tblPr>
              <a:tblGrid>
                <a:gridCol w="73152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a:t>LRU</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a:t>XX</a:t>
                      </a:r>
                      <a:endParaRPr sz="1800"/>
                    </a:p>
                  </a:txBody>
                  <a:tcPr marL="91450" marR="91450" marT="45725" marB="45725"/>
                </a:tc>
                <a:extLst>
                  <a:ext uri="{0D108BD9-81ED-4DB2-BD59-A6C34878D82A}">
                    <a16:rowId xmlns:a16="http://schemas.microsoft.com/office/drawing/2014/main" val="10001"/>
                  </a:ext>
                </a:extLst>
              </a:tr>
            </a:tbl>
          </a:graphicData>
        </a:graphic>
      </p:graphicFrame>
      <p:sp>
        <p:nvSpPr>
          <p:cNvPr id="499" name="Google Shape;499;p34"/>
          <p:cNvSpPr/>
          <p:nvPr/>
        </p:nvSpPr>
        <p:spPr>
          <a:xfrm>
            <a:off x="2651760" y="3291840"/>
            <a:ext cx="274320" cy="1856232"/>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chemeClr val="accent1"/>
              </a:buClr>
              <a:buFont typeface="Calibri"/>
              <a:buNone/>
            </a:pPr>
            <a:r>
              <a:rPr lang="en-US" sz="3959" b="0" i="0" u="none" strike="noStrike" cap="none">
                <a:solidFill>
                  <a:schemeClr val="accent1"/>
                </a:solidFill>
                <a:latin typeface="Calibri"/>
                <a:ea typeface="Calibri"/>
                <a:cs typeface="Calibri"/>
                <a:sym typeface="Calibri"/>
              </a:rPr>
              <a:t>Great Idea #3: Principle of Locality/</a:t>
            </a:r>
            <a:br>
              <a:rPr lang="en-US" sz="3959" b="0" i="0" u="none" strike="noStrike" cap="none">
                <a:solidFill>
                  <a:schemeClr val="accent1"/>
                </a:solidFill>
                <a:latin typeface="Calibri"/>
                <a:ea typeface="Calibri"/>
                <a:cs typeface="Calibri"/>
                <a:sym typeface="Calibri"/>
              </a:rPr>
            </a:br>
            <a:r>
              <a:rPr lang="en-US" sz="3959" b="0" i="0" u="none" strike="noStrike" cap="none">
                <a:solidFill>
                  <a:schemeClr val="accent1"/>
                </a:solidFill>
                <a:latin typeface="Calibri"/>
                <a:ea typeface="Calibri"/>
                <a:cs typeface="Calibri"/>
                <a:sym typeface="Calibri"/>
              </a:rPr>
              <a:t>Memory Hierarchy</a:t>
            </a:r>
            <a:endParaRPr sz="3959" b="0" i="0" u="none" strike="noStrike" cap="none">
              <a:solidFill>
                <a:schemeClr val="accent1"/>
              </a:solidFill>
              <a:latin typeface="Calibri"/>
              <a:ea typeface="Calibri"/>
              <a:cs typeface="Calibri"/>
              <a:sym typeface="Calibri"/>
            </a:endParaRPr>
          </a:p>
        </p:txBody>
      </p:sp>
      <p:sp>
        <p:nvSpPr>
          <p:cNvPr id="114" name="Google Shape;1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15" name="Google Shape;1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16" name="Google Shape;1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a:t>
            </a:fld>
            <a:endParaRPr sz="1200">
              <a:solidFill>
                <a:srgbClr val="888888"/>
              </a:solidFill>
              <a:latin typeface="Calibri"/>
              <a:ea typeface="Calibri"/>
              <a:cs typeface="Calibri"/>
              <a:sym typeface="Calibri"/>
            </a:endParaRPr>
          </a:p>
        </p:txBody>
      </p:sp>
      <p:pic>
        <p:nvPicPr>
          <p:cNvPr id="117" name="Google Shape;117;p17"/>
          <p:cNvPicPr preferRelativeResize="0"/>
          <p:nvPr/>
        </p:nvPicPr>
        <p:blipFill rotWithShape="1">
          <a:blip r:embed="rId3">
            <a:alphaModFix/>
          </a:blip>
          <a:srcRect/>
          <a:stretch/>
        </p:blipFill>
        <p:spPr>
          <a:xfrm>
            <a:off x="56622" y="1388529"/>
            <a:ext cx="9053512" cy="5384800"/>
          </a:xfrm>
          <a:prstGeom prst="rect">
            <a:avLst/>
          </a:prstGeom>
          <a:noFill/>
          <a:ln>
            <a:noFill/>
          </a:ln>
        </p:spPr>
      </p:pic>
      <p:sp>
        <p:nvSpPr>
          <p:cNvPr id="118" name="Google Shape;118;p17"/>
          <p:cNvSpPr/>
          <p:nvPr/>
        </p:nvSpPr>
        <p:spPr>
          <a:xfrm>
            <a:off x="2691270" y="2686807"/>
            <a:ext cx="3772904" cy="1197130"/>
          </a:xfrm>
          <a:prstGeom prst="rect">
            <a:avLst/>
          </a:prstGeom>
          <a:noFill/>
          <a:ln w="3810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How do we use this thing?</a:t>
            </a:r>
            <a:endParaRPr sz="4400" b="0" i="0" u="none" strike="noStrike" cap="none">
              <a:solidFill>
                <a:schemeClr val="accent1"/>
              </a:solidFill>
              <a:latin typeface="Calibri"/>
              <a:ea typeface="Calibri"/>
              <a:cs typeface="Calibri"/>
              <a:sym typeface="Calibri"/>
            </a:endParaRPr>
          </a:p>
        </p:txBody>
      </p:sp>
      <p:sp>
        <p:nvSpPr>
          <p:cNvPr id="505" name="Google Shape;505;p35"/>
          <p:cNvSpPr txBox="1">
            <a:spLocks noGrp="1"/>
          </p:cNvSpPr>
          <p:nvPr>
            <p:ph type="body" idx="1"/>
          </p:nvPr>
        </p:nvSpPr>
        <p:spPr>
          <a:xfrm>
            <a:off x="457200" y="1600200"/>
            <a:ext cx="8229600" cy="5064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Nothing changes from the programmer’s perspective</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Still just issuing </a:t>
            </a:r>
            <a:r>
              <a:rPr lang="en-US" sz="2800" b="0" i="0" u="none" strike="noStrike" cap="none">
                <a:solidFill>
                  <a:schemeClr val="dk1"/>
                </a:solidFill>
                <a:latin typeface="Courier New"/>
                <a:ea typeface="Courier New"/>
                <a:cs typeface="Courier New"/>
                <a:sym typeface="Courier New"/>
              </a:rPr>
              <a:t>lw</a:t>
            </a:r>
            <a:r>
              <a:rPr lang="en-US" sz="2800" b="0" i="0" u="none" strike="noStrike" cap="none">
                <a:solidFill>
                  <a:schemeClr val="dk1"/>
                </a:solidFill>
                <a:latin typeface="Calibri"/>
                <a:ea typeface="Calibri"/>
                <a:cs typeface="Calibri"/>
                <a:sym typeface="Calibri"/>
              </a:rPr>
              <a:t> and </a:t>
            </a:r>
            <a:r>
              <a:rPr lang="en-US" sz="2800" b="0" i="0" u="none" strike="noStrike" cap="none">
                <a:solidFill>
                  <a:schemeClr val="dk1"/>
                </a:solidFill>
                <a:latin typeface="Courier New"/>
                <a:ea typeface="Courier New"/>
                <a:cs typeface="Courier New"/>
                <a:sym typeface="Courier New"/>
              </a:rPr>
              <a:t>sw</a:t>
            </a:r>
            <a:r>
              <a:rPr lang="en-US" sz="2800" b="0" i="0" u="none" strike="noStrike" cap="none">
                <a:solidFill>
                  <a:schemeClr val="dk1"/>
                </a:solidFill>
                <a:latin typeface="Calibri"/>
                <a:ea typeface="Calibri"/>
                <a:cs typeface="Calibri"/>
                <a:sym typeface="Calibri"/>
              </a:rPr>
              <a:t> instructions</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The rest is handled in hardware: </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Checking the cache</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Extracting the data using the offset</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Why should a programmer care?</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Understanding cache parameters = faster programs</a:t>
            </a:r>
            <a:endParaRPr sz="2800" b="0" i="0" u="none" strike="noStrike" cap="none">
              <a:solidFill>
                <a:schemeClr val="dk1"/>
              </a:solidFill>
              <a:latin typeface="Calibri"/>
              <a:ea typeface="Calibri"/>
              <a:cs typeface="Calibri"/>
              <a:sym typeface="Calibri"/>
            </a:endParaRPr>
          </a:p>
        </p:txBody>
      </p:sp>
      <p:sp>
        <p:nvSpPr>
          <p:cNvPr id="506" name="Google Shape;506;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20</a:t>
            </a:fld>
            <a:endParaRPr sz="1200">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Agenda</a:t>
            </a:r>
            <a:endParaRPr sz="4400" b="0" i="0" u="none" strike="noStrike" cap="none">
              <a:solidFill>
                <a:schemeClr val="accent1"/>
              </a:solidFill>
              <a:latin typeface="Calibri"/>
              <a:ea typeface="Calibri"/>
              <a:cs typeface="Calibri"/>
              <a:sym typeface="Calibri"/>
            </a:endParaRPr>
          </a:p>
        </p:txBody>
      </p:sp>
      <p:sp>
        <p:nvSpPr>
          <p:cNvPr id="512" name="Google Shape;512;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513" name="Google Shape;513;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514" name="Google Shape;514;p36"/>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200"/>
              <a:buFont typeface="Arial"/>
              <a:buChar char="•"/>
            </a:pPr>
            <a:r>
              <a:rPr lang="en-US">
                <a:solidFill>
                  <a:srgbClr val="000000"/>
                </a:solidFill>
              </a:rPr>
              <a:t>Review of yesterday</a:t>
            </a:r>
            <a:endParaRPr>
              <a:solidFill>
                <a:srgbClr val="000000"/>
              </a:solidFill>
            </a:endParaRPr>
          </a:p>
          <a:p>
            <a:pPr marL="342900" marR="0" lvl="0" indent="-342900" algn="l" rtl="0">
              <a:spcBef>
                <a:spcPts val="0"/>
              </a:spcBef>
              <a:spcAft>
                <a:spcPts val="0"/>
              </a:spcAft>
              <a:buClr>
                <a:srgbClr val="FF0000"/>
              </a:buClr>
              <a:buSzPts val="3200"/>
              <a:buFont typeface="Arial"/>
              <a:buChar char="•"/>
            </a:pPr>
            <a:r>
              <a:rPr lang="en-US">
                <a:solidFill>
                  <a:srgbClr val="FF0000"/>
                </a:solidFill>
              </a:rPr>
              <a:t>Administrativia</a:t>
            </a:r>
            <a:endParaRPr>
              <a:solidFill>
                <a:srgbClr val="FF0000"/>
              </a:solidFill>
            </a:endParaRPr>
          </a:p>
          <a:p>
            <a:pPr marL="342900" marR="0" lvl="0" indent="-342900" algn="l" rtl="0">
              <a:spcBef>
                <a:spcPts val="0"/>
              </a:spcBef>
              <a:spcAft>
                <a:spcPts val="0"/>
              </a:spcAft>
              <a:buClr>
                <a:srgbClr val="000000"/>
              </a:buClr>
              <a:buSzPts val="3200"/>
              <a:buFont typeface="Arial"/>
              <a:buChar char="•"/>
            </a:pPr>
            <a:r>
              <a:rPr lang="en-US" sz="3200" b="0" i="0" u="none" strike="noStrike" cap="none">
                <a:solidFill>
                  <a:srgbClr val="000000"/>
                </a:solidFill>
                <a:latin typeface="Calibri"/>
                <a:ea typeface="Calibri"/>
                <a:cs typeface="Calibri"/>
                <a:sym typeface="Calibri"/>
              </a:rPr>
              <a:t>Direct-Mapped Caches</a:t>
            </a:r>
            <a:endParaRPr sz="3200" b="0" i="0" u="none" strike="noStrike" cap="none">
              <a:solidFill>
                <a:srgbClr val="000000"/>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Set Associative Caches</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Cache Performance</a:t>
            </a:r>
            <a:endParaRPr/>
          </a:p>
        </p:txBody>
      </p:sp>
      <p:sp>
        <p:nvSpPr>
          <p:cNvPr id="515" name="Google Shape;515;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21</a:t>
            </a:fld>
            <a:endParaRPr sz="1200">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Administrivia</a:t>
            </a:r>
            <a:endParaRPr sz="4400" b="0" i="0" u="none" strike="noStrike" cap="none">
              <a:solidFill>
                <a:schemeClr val="accent1"/>
              </a:solidFill>
              <a:latin typeface="Calibri"/>
              <a:ea typeface="Calibri"/>
              <a:cs typeface="Calibri"/>
              <a:sym typeface="Calibri"/>
            </a:endParaRPr>
          </a:p>
        </p:txBody>
      </p:sp>
      <p:sp>
        <p:nvSpPr>
          <p:cNvPr id="521" name="Google Shape;521;p37"/>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HW</a:t>
            </a:r>
            <a:r>
              <a:rPr lang="en-US"/>
              <a:t>5</a:t>
            </a:r>
            <a:r>
              <a:rPr lang="en-US" sz="3200" b="0" i="0" u="none" strike="noStrike" cap="none">
                <a:solidFill>
                  <a:schemeClr val="dk1"/>
                </a:solidFill>
                <a:latin typeface="Calibri"/>
                <a:ea typeface="Calibri"/>
                <a:cs typeface="Calibri"/>
                <a:sym typeface="Calibri"/>
              </a:rPr>
              <a:t> due &amp; Proj3-1 due </a:t>
            </a:r>
            <a:r>
              <a:rPr lang="en-US"/>
              <a:t>Thursday!</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Midterm 2 is Mon 7/</a:t>
            </a:r>
            <a:r>
              <a:rPr lang="en-US"/>
              <a:t>31</a:t>
            </a:r>
            <a:r>
              <a:rPr lang="en-US" sz="3200" b="0" i="0" u="none" strike="noStrike" cap="none">
                <a:solidFill>
                  <a:schemeClr val="dk1"/>
                </a:solidFill>
                <a:latin typeface="Calibri"/>
                <a:ea typeface="Calibri"/>
                <a:cs typeface="Calibri"/>
                <a:sym typeface="Calibri"/>
              </a:rPr>
              <a:t> </a:t>
            </a:r>
            <a:r>
              <a:rPr lang="en-US"/>
              <a:t>9:30-11am in 155 Dwinelle again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Review Session Fri 7/2</a:t>
            </a:r>
            <a:r>
              <a:rPr lang="en-US"/>
              <a:t>8</a:t>
            </a:r>
            <a:r>
              <a:rPr lang="en-US" sz="2800" b="0" i="0" u="none" strike="noStrike" cap="none">
                <a:solidFill>
                  <a:schemeClr val="dk1"/>
                </a:solidFill>
                <a:latin typeface="Calibri"/>
                <a:ea typeface="Calibri"/>
                <a:cs typeface="Calibri"/>
                <a:sym typeface="Calibri"/>
              </a:rPr>
              <a:t>, </a:t>
            </a:r>
            <a:r>
              <a:rPr lang="en-US"/>
              <a:t>2</a:t>
            </a:r>
            <a:r>
              <a:rPr lang="en-US" sz="2800" b="0" i="0" u="none" strike="noStrike" cap="none">
                <a:solidFill>
                  <a:schemeClr val="dk1"/>
                </a:solidFill>
                <a:latin typeface="Calibri"/>
                <a:ea typeface="Calibri"/>
                <a:cs typeface="Calibri"/>
                <a:sym typeface="Calibri"/>
              </a:rPr>
              <a:t>-</a:t>
            </a:r>
            <a:r>
              <a:rPr lang="en-US"/>
              <a:t>4</a:t>
            </a:r>
            <a:r>
              <a:rPr lang="en-US" sz="2800" b="0" i="0" u="none" strike="noStrike" cap="none">
                <a:solidFill>
                  <a:schemeClr val="dk1"/>
                </a:solidFill>
                <a:latin typeface="Calibri"/>
                <a:ea typeface="Calibri"/>
                <a:cs typeface="Calibri"/>
                <a:sym typeface="Calibri"/>
              </a:rPr>
              <a:t>pm in </a:t>
            </a:r>
            <a:r>
              <a:rPr lang="en-US"/>
              <a:t>HP Auditorium (306 Soda)</a:t>
            </a:r>
            <a:endParaRPr/>
          </a:p>
          <a:p>
            <a:pPr marL="742950" marR="0" lvl="1" indent="-285750" algn="l" rtl="0">
              <a:spcBef>
                <a:spcPts val="560"/>
              </a:spcBef>
              <a:spcAft>
                <a:spcPts val="0"/>
              </a:spcAft>
              <a:buClr>
                <a:schemeClr val="dk1"/>
              </a:buClr>
              <a:buSzPts val="2800"/>
              <a:buFont typeface="Arial"/>
              <a:buChar char="–"/>
            </a:pPr>
            <a:r>
              <a:rPr lang="en-US"/>
              <a:t>2 </a:t>
            </a:r>
            <a:r>
              <a:rPr lang="en-US" sz="2800" b="0" i="0" u="none" strike="noStrike" cap="none">
                <a:solidFill>
                  <a:schemeClr val="dk1"/>
                </a:solidFill>
                <a:latin typeface="Calibri"/>
                <a:ea typeface="Calibri"/>
                <a:cs typeface="Calibri"/>
                <a:sym typeface="Calibri"/>
              </a:rPr>
              <a:t>Doubled-sided sheets of notes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Covers up through </a:t>
            </a:r>
            <a:r>
              <a:rPr lang="en-US"/>
              <a:t>Parallel Computing</a:t>
            </a:r>
            <a:r>
              <a:rPr lang="en-US" sz="2800" b="0" i="0" u="none" strike="noStrike" cap="none">
                <a:solidFill>
                  <a:schemeClr val="dk1"/>
                </a:solidFill>
                <a:latin typeface="Calibri"/>
                <a:ea typeface="Calibri"/>
                <a:cs typeface="Calibri"/>
                <a:sym typeface="Calibri"/>
              </a:rPr>
              <a:t> (</a:t>
            </a:r>
            <a:r>
              <a:rPr lang="en-US"/>
              <a:t>Next Tuesday</a:t>
            </a:r>
            <a:r>
              <a:rPr lang="en-US" sz="2800" b="0" i="0" u="none" strike="noStrike" cap="none">
                <a:solidFill>
                  <a:schemeClr val="dk1"/>
                </a:solidFill>
                <a:latin typeface="Calibri"/>
                <a:ea typeface="Calibri"/>
                <a:cs typeface="Calibri"/>
                <a:sym typeface="Calibri"/>
              </a:rPr>
              <a:t>’s lecture)</a:t>
            </a:r>
            <a:endParaRPr/>
          </a:p>
        </p:txBody>
      </p:sp>
      <p:sp>
        <p:nvSpPr>
          <p:cNvPr id="522" name="Google Shape;522;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523" name="Google Shape;523;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524" name="Google Shape;524;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22</a:t>
            </a:fld>
            <a:endParaRPr sz="1200">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8"/>
          <p:cNvSpPr/>
          <p:nvPr/>
        </p:nvSpPr>
        <p:spPr>
          <a:xfrm>
            <a:off x="225425" y="312738"/>
            <a:ext cx="1027113" cy="4778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Direct-Mapped Caches (1/3)</a:t>
            </a:r>
            <a:endParaRPr sz="4400" b="0" i="0" u="none" strike="noStrike" cap="none">
              <a:solidFill>
                <a:schemeClr val="accent1"/>
              </a:solidFill>
              <a:latin typeface="Calibri"/>
              <a:ea typeface="Calibri"/>
              <a:cs typeface="Calibri"/>
              <a:sym typeface="Calibri"/>
            </a:endParaRPr>
          </a:p>
        </p:txBody>
      </p:sp>
      <p:sp>
        <p:nvSpPr>
          <p:cNvPr id="531" name="Google Shape;531;p38"/>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Each memory block</a:t>
            </a:r>
            <a:r>
              <a:rPr lang="en-US" sz="3200" b="0" i="1" u="none" strike="noStrike" cap="none">
                <a:solidFill>
                  <a:srgbClr val="0000FF"/>
                </a:solidFill>
                <a:latin typeface="Calibri"/>
                <a:ea typeface="Calibri"/>
                <a:cs typeface="Calibri"/>
                <a:sym typeface="Calibri"/>
              </a:rPr>
              <a:t> </a:t>
            </a:r>
            <a:r>
              <a:rPr lang="en-US" sz="3200" b="0" i="0" u="none" strike="noStrike" cap="none">
                <a:solidFill>
                  <a:schemeClr val="dk1"/>
                </a:solidFill>
                <a:latin typeface="Calibri"/>
                <a:ea typeface="Calibri"/>
                <a:cs typeface="Calibri"/>
                <a:sym typeface="Calibri"/>
              </a:rPr>
              <a:t>is mapped to </a:t>
            </a:r>
            <a:r>
              <a:rPr lang="en-US" sz="3200" b="0" i="1" u="none" strike="noStrike" cap="none">
                <a:solidFill>
                  <a:schemeClr val="dk1"/>
                </a:solidFill>
                <a:latin typeface="Calibri"/>
                <a:ea typeface="Calibri"/>
                <a:cs typeface="Calibri"/>
                <a:sym typeface="Calibri"/>
              </a:rPr>
              <a:t>exactly one slot </a:t>
            </a:r>
            <a:r>
              <a:rPr lang="en-US" sz="3200" b="0" i="0" u="none" strike="noStrike" cap="none">
                <a:solidFill>
                  <a:schemeClr val="dk1"/>
                </a:solidFill>
                <a:latin typeface="Calibri"/>
                <a:ea typeface="Calibri"/>
                <a:cs typeface="Calibri"/>
                <a:sym typeface="Calibri"/>
              </a:rPr>
              <a:t>in the cache (</a:t>
            </a:r>
            <a:r>
              <a:rPr lang="en-US" sz="3200" b="0" i="1" u="none" strike="noStrike" cap="none">
                <a:solidFill>
                  <a:srgbClr val="FF0000"/>
                </a:solidFill>
                <a:latin typeface="Calibri"/>
                <a:ea typeface="Calibri"/>
                <a:cs typeface="Calibri"/>
                <a:sym typeface="Calibri"/>
              </a:rPr>
              <a:t>direct-mapped</a:t>
            </a:r>
            <a:r>
              <a:rPr lang="en-US" sz="3200" b="0" i="0" u="none" strike="noStrike" cap="none">
                <a:solidFill>
                  <a:schemeClr val="dk1"/>
                </a:solidFill>
                <a:latin typeface="Calibri"/>
                <a:ea typeface="Calibri"/>
                <a:cs typeface="Calibri"/>
                <a:sym typeface="Calibri"/>
              </a:rPr>
              <a:t>)</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Every block has only one “home”</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Use hash function to determine which slot</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Comparison with fully associative</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Check just one slot for a block (faster!)</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No replacement policy necessary</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Access pattern may leave empty slots in cache</a:t>
            </a:r>
            <a:endParaRPr/>
          </a:p>
        </p:txBody>
      </p:sp>
      <p:sp>
        <p:nvSpPr>
          <p:cNvPr id="532" name="Google Shape;532;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533" name="Google Shape;533;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534" name="Google Shape;534;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23</a:t>
            </a:fld>
            <a:endParaRPr sz="1200">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Direct-Mapped Caches (2/3)</a:t>
            </a:r>
            <a:endParaRPr sz="4400" b="0" i="0" u="none" strike="noStrike" cap="none">
              <a:solidFill>
                <a:schemeClr val="accent1"/>
              </a:solidFill>
              <a:latin typeface="Calibri"/>
              <a:ea typeface="Calibri"/>
              <a:cs typeface="Calibri"/>
              <a:sym typeface="Calibri"/>
            </a:endParaRPr>
          </a:p>
        </p:txBody>
      </p:sp>
      <p:sp>
        <p:nvSpPr>
          <p:cNvPr id="540" name="Google Shape;540;p39"/>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2"/>
              </a:buClr>
              <a:buSzPts val="3200"/>
              <a:buFont typeface="Arial"/>
              <a:buChar char="•"/>
            </a:pPr>
            <a:r>
              <a:rPr lang="en-US" sz="3200" b="0" i="0" u="none" strike="noStrike" cap="none">
                <a:solidFill>
                  <a:schemeClr val="accent2"/>
                </a:solidFill>
                <a:latin typeface="Calibri"/>
                <a:ea typeface="Calibri"/>
                <a:cs typeface="Calibri"/>
                <a:sym typeface="Calibri"/>
              </a:rPr>
              <a:t>Offset field </a:t>
            </a:r>
            <a:r>
              <a:rPr lang="en-US" sz="3200" b="0" i="0" u="none" strike="noStrike" cap="none">
                <a:solidFill>
                  <a:schemeClr val="dk1"/>
                </a:solidFill>
                <a:latin typeface="Calibri"/>
                <a:ea typeface="Calibri"/>
                <a:cs typeface="Calibri"/>
                <a:sym typeface="Calibri"/>
              </a:rPr>
              <a:t>remains the same as before</a:t>
            </a:r>
            <a:endParaRPr/>
          </a:p>
          <a:p>
            <a:pPr marL="342900" marR="0" lvl="0" indent="-342900" algn="l" rtl="0">
              <a:spcBef>
                <a:spcPts val="640"/>
              </a:spcBef>
              <a:spcAft>
                <a:spcPts val="0"/>
              </a:spcAft>
              <a:buClr>
                <a:schemeClr val="dk1"/>
              </a:buClr>
              <a:buSzPts val="3200"/>
              <a:buFont typeface="Arial"/>
              <a:buChar char="•"/>
            </a:pPr>
            <a:r>
              <a:rPr lang="en-US" sz="3200" b="1" i="0" u="none" strike="noStrike" cap="none">
                <a:solidFill>
                  <a:schemeClr val="dk1"/>
                </a:solidFill>
                <a:latin typeface="Calibri"/>
                <a:ea typeface="Calibri"/>
                <a:cs typeface="Calibri"/>
                <a:sym typeface="Calibri"/>
              </a:rPr>
              <a:t>Recall:</a:t>
            </a:r>
            <a:r>
              <a:rPr lang="en-US" sz="3200" b="0" i="0" u="none" strike="noStrike" cap="none">
                <a:solidFill>
                  <a:schemeClr val="dk1"/>
                </a:solidFill>
                <a:latin typeface="Calibri"/>
                <a:ea typeface="Calibri"/>
                <a:cs typeface="Calibri"/>
                <a:sym typeface="Calibri"/>
              </a:rPr>
              <a:t>  blocks consist of adjacent bytes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Do we want adjacent blocks to map to same slot?</a:t>
            </a:r>
            <a:endParaRPr/>
          </a:p>
          <a:p>
            <a:pPr marL="742950" marR="0" lvl="1" indent="-285750" algn="l" rtl="0">
              <a:spcBef>
                <a:spcPts val="56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Index field:</a:t>
            </a:r>
            <a:r>
              <a:rPr lang="en-US" sz="2800" b="0" i="0" u="none" strike="noStrike" cap="none">
                <a:solidFill>
                  <a:schemeClr val="dk1"/>
                </a:solidFill>
                <a:latin typeface="Calibri"/>
                <a:ea typeface="Calibri"/>
                <a:cs typeface="Calibri"/>
                <a:sym typeface="Calibri"/>
              </a:rPr>
              <a:t>  Apply hash function to block address to determine </a:t>
            </a:r>
            <a:r>
              <a:rPr lang="en-US" sz="2800" b="0" i="1" u="none" strike="noStrike" cap="none">
                <a:solidFill>
                  <a:schemeClr val="dk1"/>
                </a:solidFill>
                <a:latin typeface="Calibri"/>
                <a:ea typeface="Calibri"/>
                <a:cs typeface="Calibri"/>
                <a:sym typeface="Calibri"/>
              </a:rPr>
              <a:t>which slot </a:t>
            </a:r>
            <a:r>
              <a:rPr lang="en-US" sz="2800" b="0" i="0" u="none" strike="noStrike" cap="none">
                <a:solidFill>
                  <a:schemeClr val="dk1"/>
                </a:solidFill>
                <a:latin typeface="Calibri"/>
                <a:ea typeface="Calibri"/>
                <a:cs typeface="Calibri"/>
                <a:sym typeface="Calibri"/>
              </a:rPr>
              <a:t>the block goes in</a:t>
            </a:r>
            <a:endParaRPr/>
          </a:p>
          <a:p>
            <a:pPr marL="1143000" marR="0" lvl="2" indent="-2286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t>
            </a:r>
            <a:r>
              <a:rPr lang="en-US" sz="2400" b="0" i="1" u="none" strike="noStrike" cap="none">
                <a:solidFill>
                  <a:schemeClr val="dk1"/>
                </a:solidFill>
                <a:latin typeface="Calibri"/>
                <a:ea typeface="Calibri"/>
                <a:cs typeface="Calibri"/>
                <a:sym typeface="Calibri"/>
              </a:rPr>
              <a:t>block </a:t>
            </a:r>
            <a:r>
              <a:rPr lang="en-US" sz="2400" b="0" i="0" u="none" strike="noStrike" cap="none">
                <a:solidFill>
                  <a:schemeClr val="dk1"/>
                </a:solidFill>
                <a:latin typeface="Calibri"/>
                <a:ea typeface="Calibri"/>
                <a:cs typeface="Calibri"/>
                <a:sym typeface="Calibri"/>
              </a:rPr>
              <a:t>address) modulo (# of </a:t>
            </a:r>
            <a:r>
              <a:rPr lang="en-US" sz="2400" b="0" i="1" u="none" strike="noStrike" cap="none">
                <a:solidFill>
                  <a:schemeClr val="dk1"/>
                </a:solidFill>
                <a:latin typeface="Calibri"/>
                <a:ea typeface="Calibri"/>
                <a:cs typeface="Calibri"/>
                <a:sym typeface="Calibri"/>
              </a:rPr>
              <a:t>blocks </a:t>
            </a:r>
            <a:r>
              <a:rPr lang="en-US" sz="2400" b="0" i="0" u="none" strike="noStrike" cap="none">
                <a:solidFill>
                  <a:schemeClr val="dk1"/>
                </a:solidFill>
                <a:latin typeface="Calibri"/>
                <a:ea typeface="Calibri"/>
                <a:cs typeface="Calibri"/>
                <a:sym typeface="Calibri"/>
              </a:rPr>
              <a:t>in the cache)</a:t>
            </a:r>
            <a:endParaRPr/>
          </a:p>
          <a:p>
            <a:pPr marL="342900" marR="0" lvl="0" indent="-342900" algn="l" rtl="0">
              <a:spcBef>
                <a:spcPts val="640"/>
              </a:spcBef>
              <a:spcAft>
                <a:spcPts val="0"/>
              </a:spcAft>
              <a:buClr>
                <a:schemeClr val="accent6"/>
              </a:buClr>
              <a:buSzPts val="3200"/>
              <a:buFont typeface="Arial"/>
              <a:buChar char="•"/>
            </a:pPr>
            <a:r>
              <a:rPr lang="en-US" sz="3200" b="0" i="0" u="none" strike="noStrike" cap="none">
                <a:solidFill>
                  <a:schemeClr val="accent6"/>
                </a:solidFill>
                <a:latin typeface="Calibri"/>
                <a:ea typeface="Calibri"/>
                <a:cs typeface="Calibri"/>
                <a:sym typeface="Calibri"/>
              </a:rPr>
              <a:t>Tag field</a:t>
            </a:r>
            <a:r>
              <a:rPr lang="en-US" sz="3200" b="0" i="0" u="none" strike="noStrike" cap="none">
                <a:solidFill>
                  <a:schemeClr val="dk1"/>
                </a:solidFill>
                <a:latin typeface="Calibri"/>
                <a:ea typeface="Calibri"/>
                <a:cs typeface="Calibri"/>
                <a:sym typeface="Calibri"/>
              </a:rPr>
              <a:t> maintains same function (identifier), but is now shorter</a:t>
            </a:r>
            <a:endParaRPr sz="3200" b="0" i="0" u="none" strike="noStrike" cap="none">
              <a:solidFill>
                <a:schemeClr val="dk1"/>
              </a:solidFill>
              <a:latin typeface="Calibri"/>
              <a:ea typeface="Calibri"/>
              <a:cs typeface="Calibri"/>
              <a:sym typeface="Calibri"/>
            </a:endParaRPr>
          </a:p>
        </p:txBody>
      </p:sp>
      <p:sp>
        <p:nvSpPr>
          <p:cNvPr id="541" name="Google Shape;541;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542" name="Google Shape;542;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543" name="Google Shape;543;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24</a:t>
            </a:fld>
            <a:endParaRPr sz="1200">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TIO Address Breakdown</a:t>
            </a:r>
            <a:endParaRPr sz="4400" b="0" i="0" u="none" strike="noStrike" cap="none">
              <a:solidFill>
                <a:schemeClr val="accent1"/>
              </a:solidFill>
              <a:latin typeface="Calibri"/>
              <a:ea typeface="Calibri"/>
              <a:cs typeface="Calibri"/>
              <a:sym typeface="Calibri"/>
            </a:endParaRPr>
          </a:p>
        </p:txBody>
      </p:sp>
      <p:sp>
        <p:nvSpPr>
          <p:cNvPr id="549" name="Google Shape;549;p40"/>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Memory address fields:</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300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Meaning of the field sizes:</a:t>
            </a:r>
            <a:endParaRPr/>
          </a:p>
          <a:p>
            <a:pPr marL="742950" marR="0" lvl="1" indent="-285750" algn="l" rtl="0">
              <a:spcBef>
                <a:spcPts val="560"/>
              </a:spcBef>
              <a:spcAft>
                <a:spcPts val="0"/>
              </a:spcAft>
              <a:buClr>
                <a:schemeClr val="accent2"/>
              </a:buClr>
              <a:buSzPts val="2800"/>
              <a:buFont typeface="Arial"/>
              <a:buChar char="–"/>
            </a:pPr>
            <a:r>
              <a:rPr lang="en-US" sz="2800" b="0" i="0" u="none" strike="noStrike" cap="none">
                <a:solidFill>
                  <a:schemeClr val="accent2"/>
                </a:solidFill>
                <a:latin typeface="Calibri"/>
                <a:ea typeface="Calibri"/>
                <a:cs typeface="Calibri"/>
                <a:sym typeface="Calibri"/>
              </a:rPr>
              <a:t>O</a:t>
            </a:r>
            <a:r>
              <a:rPr lang="en-US" sz="2800" b="0" i="0" u="none" strike="noStrike" cap="none">
                <a:solidFill>
                  <a:schemeClr val="dk1"/>
                </a:solidFill>
                <a:latin typeface="Calibri"/>
                <a:ea typeface="Calibri"/>
                <a:cs typeface="Calibri"/>
                <a:sym typeface="Calibri"/>
              </a:rPr>
              <a:t> bits  </a:t>
            </a:r>
            <a:r>
              <a:rPr lang="en-US" sz="2800" b="0" i="0" u="none" strike="noStrike" cap="none">
                <a:solidFill>
                  <a:schemeClr val="dk1"/>
                </a:solidFill>
                <a:latin typeface="Arimo"/>
                <a:ea typeface="Arimo"/>
                <a:cs typeface="Arimo"/>
                <a:sym typeface="Arimo"/>
              </a:rPr>
              <a:t>↔</a:t>
            </a:r>
            <a:r>
              <a:rPr lang="en-US" sz="2800" b="0" i="0" u="none" strike="noStrike" cap="none">
                <a:solidFill>
                  <a:schemeClr val="dk1"/>
                </a:solidFill>
                <a:latin typeface="Calibri"/>
                <a:ea typeface="Calibri"/>
                <a:cs typeface="Calibri"/>
                <a:sym typeface="Calibri"/>
              </a:rPr>
              <a:t>  2</a:t>
            </a:r>
            <a:r>
              <a:rPr lang="en-US" sz="2800" b="0" i="0" u="none" strike="noStrike" cap="none" baseline="30000">
                <a:solidFill>
                  <a:schemeClr val="accent2"/>
                </a:solidFill>
                <a:latin typeface="Calibri"/>
                <a:ea typeface="Calibri"/>
                <a:cs typeface="Calibri"/>
                <a:sym typeface="Calibri"/>
              </a:rPr>
              <a:t>O</a:t>
            </a:r>
            <a:r>
              <a:rPr lang="en-US" sz="2800" b="0" i="0" u="none" strike="noStrike" cap="none">
                <a:solidFill>
                  <a:schemeClr val="dk1"/>
                </a:solidFill>
                <a:latin typeface="Calibri"/>
                <a:ea typeface="Calibri"/>
                <a:cs typeface="Calibri"/>
                <a:sym typeface="Calibri"/>
              </a:rPr>
              <a:t> bytes/block = 2</a:t>
            </a:r>
            <a:r>
              <a:rPr lang="en-US" sz="2800" b="0" i="0" u="none" strike="noStrike" cap="none" baseline="30000">
                <a:solidFill>
                  <a:schemeClr val="accent2"/>
                </a:solidFill>
                <a:latin typeface="Calibri"/>
                <a:ea typeface="Calibri"/>
                <a:cs typeface="Calibri"/>
                <a:sym typeface="Calibri"/>
              </a:rPr>
              <a:t>O</a:t>
            </a:r>
            <a:r>
              <a:rPr lang="en-US" sz="2800" b="0" i="0" u="none" strike="noStrike" cap="none" baseline="30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 words/block</a:t>
            </a:r>
            <a:endParaRPr/>
          </a:p>
          <a:p>
            <a:pPr marL="742950" marR="0" lvl="1" indent="-285750" algn="l" rtl="0">
              <a:spcBef>
                <a:spcPts val="560"/>
              </a:spcBef>
              <a:spcAft>
                <a:spcPts val="0"/>
              </a:spcAft>
              <a:buClr>
                <a:schemeClr val="accent4"/>
              </a:buClr>
              <a:buSzPts val="2800"/>
              <a:buFont typeface="Arial"/>
              <a:buChar char="–"/>
            </a:pPr>
            <a:r>
              <a:rPr lang="en-US" sz="2800" b="0" i="0" u="none" strike="noStrike" cap="none">
                <a:solidFill>
                  <a:schemeClr val="accent4"/>
                </a:solidFill>
                <a:latin typeface="Calibri"/>
                <a:ea typeface="Calibri"/>
                <a:cs typeface="Calibri"/>
                <a:sym typeface="Calibri"/>
              </a:rPr>
              <a:t>I</a:t>
            </a:r>
            <a:r>
              <a:rPr lang="en-US" sz="2800" b="0" i="0" u="none" strike="noStrike" cap="none">
                <a:solidFill>
                  <a:schemeClr val="dk1"/>
                </a:solidFill>
                <a:latin typeface="Calibri"/>
                <a:ea typeface="Calibri"/>
                <a:cs typeface="Calibri"/>
                <a:sym typeface="Calibri"/>
              </a:rPr>
              <a:t> bits  </a:t>
            </a:r>
            <a:r>
              <a:rPr lang="en-US" sz="2800" b="0" i="0" u="none" strike="noStrike" cap="none">
                <a:solidFill>
                  <a:schemeClr val="dk1"/>
                </a:solidFill>
                <a:latin typeface="Arimo"/>
                <a:ea typeface="Arimo"/>
                <a:cs typeface="Arimo"/>
                <a:sym typeface="Arimo"/>
              </a:rPr>
              <a:t>↔</a:t>
            </a:r>
            <a:r>
              <a:rPr lang="en-US" sz="2800" b="0" i="0" u="none" strike="noStrike" cap="none">
                <a:solidFill>
                  <a:schemeClr val="dk1"/>
                </a:solidFill>
                <a:latin typeface="Calibri"/>
                <a:ea typeface="Calibri"/>
                <a:cs typeface="Calibri"/>
                <a:sym typeface="Calibri"/>
              </a:rPr>
              <a:t>  2</a:t>
            </a:r>
            <a:r>
              <a:rPr lang="en-US" sz="2800" b="0" i="0" u="none" strike="noStrike" cap="none" baseline="30000">
                <a:solidFill>
                  <a:schemeClr val="accent4"/>
                </a:solidFill>
                <a:latin typeface="Calibri"/>
                <a:ea typeface="Calibri"/>
                <a:cs typeface="Calibri"/>
                <a:sym typeface="Calibri"/>
              </a:rPr>
              <a:t>I</a:t>
            </a:r>
            <a:r>
              <a:rPr lang="en-US" sz="2800" b="0" i="0" u="none" strike="noStrike" cap="none">
                <a:solidFill>
                  <a:schemeClr val="dk1"/>
                </a:solidFill>
                <a:latin typeface="Calibri"/>
                <a:ea typeface="Calibri"/>
                <a:cs typeface="Calibri"/>
                <a:sym typeface="Calibri"/>
              </a:rPr>
              <a:t> slots in cache = cache size / block size</a:t>
            </a:r>
            <a:endParaRPr/>
          </a:p>
          <a:p>
            <a:pPr marL="742950" marR="0" lvl="1" indent="-285750" algn="l" rtl="0">
              <a:spcBef>
                <a:spcPts val="560"/>
              </a:spcBef>
              <a:spcAft>
                <a:spcPts val="0"/>
              </a:spcAft>
              <a:buClr>
                <a:schemeClr val="accent6"/>
              </a:buClr>
              <a:buSzPts val="2800"/>
              <a:buFont typeface="Arial"/>
              <a:buChar char="–"/>
            </a:pPr>
            <a:r>
              <a:rPr lang="en-US" sz="2800" b="0" i="0" u="none" strike="noStrike" cap="none">
                <a:solidFill>
                  <a:schemeClr val="accent6"/>
                </a:solidFill>
                <a:latin typeface="Calibri"/>
                <a:ea typeface="Calibri"/>
                <a:cs typeface="Calibri"/>
                <a:sym typeface="Calibri"/>
              </a:rPr>
              <a:t>T</a:t>
            </a:r>
            <a:r>
              <a:rPr lang="en-US" sz="2800" b="0" i="0" u="none" strike="noStrike" cap="none">
                <a:solidFill>
                  <a:schemeClr val="dk1"/>
                </a:solidFill>
                <a:latin typeface="Calibri"/>
                <a:ea typeface="Calibri"/>
                <a:cs typeface="Calibri"/>
                <a:sym typeface="Calibri"/>
              </a:rPr>
              <a:t> bits = A – </a:t>
            </a:r>
            <a:r>
              <a:rPr lang="en-US" sz="2800" b="0" i="0" u="none" strike="noStrike" cap="none">
                <a:solidFill>
                  <a:schemeClr val="accent4"/>
                </a:solidFill>
                <a:latin typeface="Calibri"/>
                <a:ea typeface="Calibri"/>
                <a:cs typeface="Calibri"/>
                <a:sym typeface="Calibri"/>
              </a:rPr>
              <a:t>I</a:t>
            </a:r>
            <a:r>
              <a:rPr lang="en-US" sz="2800" b="0" i="0" u="none" strike="noStrike" cap="none">
                <a:solidFill>
                  <a:schemeClr val="dk1"/>
                </a:solidFill>
                <a:latin typeface="Calibri"/>
                <a:ea typeface="Calibri"/>
                <a:cs typeface="Calibri"/>
                <a:sym typeface="Calibri"/>
              </a:rPr>
              <a:t> – </a:t>
            </a:r>
            <a:r>
              <a:rPr lang="en-US" sz="2800" b="0" i="0" u="none" strike="noStrike" cap="none">
                <a:solidFill>
                  <a:schemeClr val="accent2"/>
                </a:solidFill>
                <a:latin typeface="Calibri"/>
                <a:ea typeface="Calibri"/>
                <a:cs typeface="Calibri"/>
                <a:sym typeface="Calibri"/>
              </a:rPr>
              <a:t>O</a:t>
            </a:r>
            <a:r>
              <a:rPr lang="en-US" sz="2800" b="0" i="0" u="none" strike="noStrike" cap="none">
                <a:solidFill>
                  <a:schemeClr val="dk1"/>
                </a:solidFill>
                <a:latin typeface="Calibri"/>
                <a:ea typeface="Calibri"/>
                <a:cs typeface="Calibri"/>
                <a:sym typeface="Calibri"/>
              </a:rPr>
              <a:t>, where A = # of address bits </a:t>
            </a:r>
            <a:br>
              <a:rPr lang="en-US" sz="2800" b="0" i="0" u="none" strike="noStrike" cap="none">
                <a:solidFill>
                  <a:schemeClr val="dk1"/>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(A = 32 here)</a:t>
            </a:r>
            <a:endParaRPr/>
          </a:p>
        </p:txBody>
      </p:sp>
      <p:sp>
        <p:nvSpPr>
          <p:cNvPr id="550" name="Google Shape;550;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551" name="Google Shape;551;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552" name="Google Shape;552;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25</a:t>
            </a:fld>
            <a:endParaRPr sz="1200">
              <a:solidFill>
                <a:srgbClr val="888888"/>
              </a:solidFill>
              <a:latin typeface="Calibri"/>
              <a:ea typeface="Calibri"/>
              <a:cs typeface="Calibri"/>
              <a:sym typeface="Calibri"/>
            </a:endParaRPr>
          </a:p>
        </p:txBody>
      </p:sp>
      <p:grpSp>
        <p:nvGrpSpPr>
          <p:cNvPr id="553" name="Google Shape;553;p40"/>
          <p:cNvGrpSpPr/>
          <p:nvPr/>
        </p:nvGrpSpPr>
        <p:grpSpPr>
          <a:xfrm>
            <a:off x="1737360" y="2011680"/>
            <a:ext cx="5650926" cy="1405950"/>
            <a:chOff x="1737360" y="2011680"/>
            <a:chExt cx="5650926" cy="1405950"/>
          </a:xfrm>
        </p:grpSpPr>
        <p:grpSp>
          <p:nvGrpSpPr>
            <p:cNvPr id="554" name="Google Shape;554;p40"/>
            <p:cNvGrpSpPr/>
            <p:nvPr/>
          </p:nvGrpSpPr>
          <p:grpSpPr>
            <a:xfrm>
              <a:off x="1737360" y="2011680"/>
              <a:ext cx="5650926" cy="640080"/>
              <a:chOff x="1737360" y="2011680"/>
              <a:chExt cx="5650926" cy="640080"/>
            </a:xfrm>
          </p:grpSpPr>
          <p:sp>
            <p:nvSpPr>
              <p:cNvPr id="555" name="Google Shape;555;p40"/>
              <p:cNvSpPr txBox="1"/>
              <p:nvPr/>
            </p:nvSpPr>
            <p:spPr>
              <a:xfrm>
                <a:off x="1828800" y="2194560"/>
                <a:ext cx="18288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accent6"/>
                    </a:solidFill>
                    <a:latin typeface="Calibri"/>
                    <a:ea typeface="Calibri"/>
                    <a:cs typeface="Calibri"/>
                    <a:sym typeface="Calibri"/>
                  </a:rPr>
                  <a:t>Tag</a:t>
                </a:r>
                <a:endParaRPr sz="2800">
                  <a:solidFill>
                    <a:schemeClr val="accent6"/>
                  </a:solidFill>
                  <a:latin typeface="Calibri"/>
                  <a:ea typeface="Calibri"/>
                  <a:cs typeface="Calibri"/>
                  <a:sym typeface="Calibri"/>
                </a:endParaRPr>
              </a:p>
            </p:txBody>
          </p:sp>
          <p:sp>
            <p:nvSpPr>
              <p:cNvPr id="556" name="Google Shape;556;p40"/>
              <p:cNvSpPr txBox="1"/>
              <p:nvPr/>
            </p:nvSpPr>
            <p:spPr>
              <a:xfrm>
                <a:off x="3657600" y="2194560"/>
                <a:ext cx="2286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accent4"/>
                    </a:solidFill>
                    <a:latin typeface="Calibri"/>
                    <a:ea typeface="Calibri"/>
                    <a:cs typeface="Calibri"/>
                    <a:sym typeface="Calibri"/>
                  </a:rPr>
                  <a:t>Index</a:t>
                </a:r>
                <a:endParaRPr sz="2800">
                  <a:solidFill>
                    <a:schemeClr val="accent4"/>
                  </a:solidFill>
                  <a:latin typeface="Calibri"/>
                  <a:ea typeface="Calibri"/>
                  <a:cs typeface="Calibri"/>
                  <a:sym typeface="Calibri"/>
                </a:endParaRPr>
              </a:p>
            </p:txBody>
          </p:sp>
          <p:sp>
            <p:nvSpPr>
              <p:cNvPr id="557" name="Google Shape;557;p40"/>
              <p:cNvSpPr txBox="1"/>
              <p:nvPr/>
            </p:nvSpPr>
            <p:spPr>
              <a:xfrm>
                <a:off x="5943600" y="2194560"/>
                <a:ext cx="13716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Offset</a:t>
                </a:r>
                <a:endParaRPr sz="2800">
                  <a:solidFill>
                    <a:schemeClr val="accent2"/>
                  </a:solidFill>
                  <a:latin typeface="Calibri"/>
                  <a:ea typeface="Calibri"/>
                  <a:cs typeface="Calibri"/>
                  <a:sym typeface="Calibri"/>
                </a:endParaRPr>
              </a:p>
            </p:txBody>
          </p:sp>
          <p:cxnSp>
            <p:nvCxnSpPr>
              <p:cNvPr id="558" name="Google Shape;558;p40"/>
              <p:cNvCxnSpPr/>
              <p:nvPr/>
            </p:nvCxnSpPr>
            <p:spPr>
              <a:xfrm>
                <a:off x="1828800" y="2286000"/>
                <a:ext cx="0" cy="365760"/>
              </a:xfrm>
              <a:prstGeom prst="straightConnector1">
                <a:avLst/>
              </a:prstGeom>
              <a:noFill/>
              <a:ln w="38100" cap="flat" cmpd="sng">
                <a:solidFill>
                  <a:srgbClr val="4A7DBA"/>
                </a:solidFill>
                <a:prstDash val="solid"/>
                <a:round/>
                <a:headEnd type="none" w="sm" len="sm"/>
                <a:tailEnd type="none" w="sm" len="sm"/>
              </a:ln>
            </p:spPr>
          </p:cxnSp>
          <p:cxnSp>
            <p:nvCxnSpPr>
              <p:cNvPr id="559" name="Google Shape;559;p40"/>
              <p:cNvCxnSpPr/>
              <p:nvPr/>
            </p:nvCxnSpPr>
            <p:spPr>
              <a:xfrm>
                <a:off x="3657600" y="2286000"/>
                <a:ext cx="0" cy="365760"/>
              </a:xfrm>
              <a:prstGeom prst="straightConnector1">
                <a:avLst/>
              </a:prstGeom>
              <a:noFill/>
              <a:ln w="38100" cap="flat" cmpd="sng">
                <a:solidFill>
                  <a:srgbClr val="4A7DBA"/>
                </a:solidFill>
                <a:prstDash val="solid"/>
                <a:round/>
                <a:headEnd type="none" w="sm" len="sm"/>
                <a:tailEnd type="none" w="sm" len="sm"/>
              </a:ln>
            </p:spPr>
          </p:cxnSp>
          <p:cxnSp>
            <p:nvCxnSpPr>
              <p:cNvPr id="560" name="Google Shape;560;p40"/>
              <p:cNvCxnSpPr/>
              <p:nvPr/>
            </p:nvCxnSpPr>
            <p:spPr>
              <a:xfrm>
                <a:off x="5943600" y="2286000"/>
                <a:ext cx="0" cy="365760"/>
              </a:xfrm>
              <a:prstGeom prst="straightConnector1">
                <a:avLst/>
              </a:prstGeom>
              <a:noFill/>
              <a:ln w="38100" cap="flat" cmpd="sng">
                <a:solidFill>
                  <a:srgbClr val="4A7DBA"/>
                </a:solidFill>
                <a:prstDash val="solid"/>
                <a:round/>
                <a:headEnd type="none" w="sm" len="sm"/>
                <a:tailEnd type="none" w="sm" len="sm"/>
              </a:ln>
            </p:spPr>
          </p:cxnSp>
          <p:cxnSp>
            <p:nvCxnSpPr>
              <p:cNvPr id="561" name="Google Shape;561;p40"/>
              <p:cNvCxnSpPr/>
              <p:nvPr/>
            </p:nvCxnSpPr>
            <p:spPr>
              <a:xfrm>
                <a:off x="7315200" y="2286000"/>
                <a:ext cx="0" cy="365760"/>
              </a:xfrm>
              <a:prstGeom prst="straightConnector1">
                <a:avLst/>
              </a:prstGeom>
              <a:noFill/>
              <a:ln w="38100" cap="flat" cmpd="sng">
                <a:solidFill>
                  <a:srgbClr val="4A7DBA"/>
                </a:solidFill>
                <a:prstDash val="solid"/>
                <a:round/>
                <a:headEnd type="none" w="sm" len="sm"/>
                <a:tailEnd type="none" w="sm" len="sm"/>
              </a:ln>
            </p:spPr>
          </p:cxnSp>
          <p:cxnSp>
            <p:nvCxnSpPr>
              <p:cNvPr id="562" name="Google Shape;562;p40"/>
              <p:cNvCxnSpPr/>
              <p:nvPr/>
            </p:nvCxnSpPr>
            <p:spPr>
              <a:xfrm>
                <a:off x="1828800" y="2651760"/>
                <a:ext cx="5486400" cy="0"/>
              </a:xfrm>
              <a:prstGeom prst="straightConnector1">
                <a:avLst/>
              </a:prstGeom>
              <a:noFill/>
              <a:ln w="38100" cap="flat" cmpd="sng">
                <a:solidFill>
                  <a:srgbClr val="4A7DBA"/>
                </a:solidFill>
                <a:prstDash val="solid"/>
                <a:round/>
                <a:headEnd type="none" w="sm" len="sm"/>
                <a:tailEnd type="none" w="sm" len="sm"/>
              </a:ln>
            </p:spPr>
          </p:cxnSp>
          <p:sp>
            <p:nvSpPr>
              <p:cNvPr id="563" name="Google Shape;563;p40"/>
              <p:cNvSpPr txBox="1"/>
              <p:nvPr/>
            </p:nvSpPr>
            <p:spPr>
              <a:xfrm>
                <a:off x="1737360" y="2011680"/>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31</a:t>
                </a:r>
                <a:endParaRPr sz="1800">
                  <a:solidFill>
                    <a:schemeClr val="dk1"/>
                  </a:solidFill>
                  <a:latin typeface="Calibri"/>
                  <a:ea typeface="Calibri"/>
                  <a:cs typeface="Calibri"/>
                  <a:sym typeface="Calibri"/>
                </a:endParaRPr>
              </a:p>
            </p:txBody>
          </p:sp>
          <p:sp>
            <p:nvSpPr>
              <p:cNvPr id="564" name="Google Shape;564;p40"/>
              <p:cNvSpPr txBox="1"/>
              <p:nvPr/>
            </p:nvSpPr>
            <p:spPr>
              <a:xfrm>
                <a:off x="7086600" y="2011680"/>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65" name="Google Shape;565;p40"/>
            <p:cNvSpPr/>
            <p:nvPr/>
          </p:nvSpPr>
          <p:spPr>
            <a:xfrm rot="-5400000">
              <a:off x="2551176" y="1975104"/>
              <a:ext cx="365760" cy="1810512"/>
            </a:xfrm>
            <a:prstGeom prst="leftBrace">
              <a:avLst>
                <a:gd name="adj1" fmla="val 8333"/>
                <a:gd name="adj2" fmla="val 50000"/>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40"/>
            <p:cNvSpPr/>
            <p:nvPr/>
          </p:nvSpPr>
          <p:spPr>
            <a:xfrm rot="-5400000">
              <a:off x="4613148" y="1760220"/>
              <a:ext cx="365760" cy="2240280"/>
            </a:xfrm>
            <a:prstGeom prst="leftBrace">
              <a:avLst>
                <a:gd name="adj1" fmla="val 8333"/>
                <a:gd name="adj2" fmla="val 50000"/>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7" name="Google Shape;567;p40"/>
            <p:cNvSpPr/>
            <p:nvPr/>
          </p:nvSpPr>
          <p:spPr>
            <a:xfrm rot="-5400000">
              <a:off x="6473952" y="2194560"/>
              <a:ext cx="365760" cy="1371600"/>
            </a:xfrm>
            <a:prstGeom prst="leftBrace">
              <a:avLst>
                <a:gd name="adj1" fmla="val 8333"/>
                <a:gd name="adj2" fmla="val 50000"/>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8" name="Google Shape;568;p40"/>
            <p:cNvSpPr txBox="1"/>
            <p:nvPr/>
          </p:nvSpPr>
          <p:spPr>
            <a:xfrm>
              <a:off x="1828800" y="3017520"/>
              <a:ext cx="18288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accent6"/>
                  </a:solidFill>
                  <a:latin typeface="Calibri"/>
                  <a:ea typeface="Calibri"/>
                  <a:cs typeface="Calibri"/>
                  <a:sym typeface="Calibri"/>
                </a:rPr>
                <a:t>T</a:t>
              </a:r>
              <a:r>
                <a:rPr lang="en-US" sz="2000">
                  <a:solidFill>
                    <a:schemeClr val="dk1"/>
                  </a:solidFill>
                  <a:latin typeface="Calibri"/>
                  <a:ea typeface="Calibri"/>
                  <a:cs typeface="Calibri"/>
                  <a:sym typeface="Calibri"/>
                </a:rPr>
                <a:t> bits</a:t>
              </a:r>
              <a:endParaRPr sz="2000">
                <a:solidFill>
                  <a:schemeClr val="dk1"/>
                </a:solidFill>
                <a:latin typeface="Calibri"/>
                <a:ea typeface="Calibri"/>
                <a:cs typeface="Calibri"/>
                <a:sym typeface="Calibri"/>
              </a:endParaRPr>
            </a:p>
          </p:txBody>
        </p:sp>
        <p:sp>
          <p:nvSpPr>
            <p:cNvPr id="569" name="Google Shape;569;p40"/>
            <p:cNvSpPr txBox="1"/>
            <p:nvPr/>
          </p:nvSpPr>
          <p:spPr>
            <a:xfrm>
              <a:off x="3657600" y="3017520"/>
              <a:ext cx="22860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accent4"/>
                  </a:solidFill>
                  <a:latin typeface="Calibri"/>
                  <a:ea typeface="Calibri"/>
                  <a:cs typeface="Calibri"/>
                  <a:sym typeface="Calibri"/>
                </a:rPr>
                <a:t>I</a:t>
              </a:r>
              <a:r>
                <a:rPr lang="en-US" sz="2000">
                  <a:solidFill>
                    <a:schemeClr val="dk1"/>
                  </a:solidFill>
                  <a:latin typeface="Calibri"/>
                  <a:ea typeface="Calibri"/>
                  <a:cs typeface="Calibri"/>
                  <a:sym typeface="Calibri"/>
                </a:rPr>
                <a:t> bits</a:t>
              </a:r>
              <a:endParaRPr sz="2000">
                <a:solidFill>
                  <a:schemeClr val="dk1"/>
                </a:solidFill>
                <a:latin typeface="Calibri"/>
                <a:ea typeface="Calibri"/>
                <a:cs typeface="Calibri"/>
                <a:sym typeface="Calibri"/>
              </a:endParaRPr>
            </a:p>
          </p:txBody>
        </p:sp>
        <p:sp>
          <p:nvSpPr>
            <p:cNvPr id="570" name="Google Shape;570;p40"/>
            <p:cNvSpPr txBox="1"/>
            <p:nvPr/>
          </p:nvSpPr>
          <p:spPr>
            <a:xfrm>
              <a:off x="5943600" y="3017520"/>
              <a:ext cx="13716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accent2"/>
                  </a:solidFill>
                  <a:latin typeface="Calibri"/>
                  <a:ea typeface="Calibri"/>
                  <a:cs typeface="Calibri"/>
                  <a:sym typeface="Calibri"/>
                </a:rPr>
                <a:t>O</a:t>
              </a:r>
              <a:r>
                <a:rPr lang="en-US" sz="2000">
                  <a:solidFill>
                    <a:schemeClr val="dk1"/>
                  </a:solidFill>
                  <a:latin typeface="Calibri"/>
                  <a:ea typeface="Calibri"/>
                  <a:cs typeface="Calibri"/>
                  <a:sym typeface="Calibri"/>
                </a:rPr>
                <a:t> bits</a:t>
              </a:r>
              <a:endParaRPr sz="2000">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Direct-Mapped Caches (3/3)</a:t>
            </a:r>
            <a:endParaRPr sz="4400" b="0" i="0" u="none" strike="noStrike" cap="none">
              <a:solidFill>
                <a:schemeClr val="accent1"/>
              </a:solidFill>
              <a:latin typeface="Calibri"/>
              <a:ea typeface="Calibri"/>
              <a:cs typeface="Calibri"/>
              <a:sym typeface="Calibri"/>
            </a:endParaRPr>
          </a:p>
        </p:txBody>
      </p:sp>
      <p:sp>
        <p:nvSpPr>
          <p:cNvPr id="577" name="Google Shape;577;p41"/>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What’s actually in the cache?</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Block of data (8 × K = 8 × 2</a:t>
            </a:r>
            <a:r>
              <a:rPr lang="en-US" sz="2800" b="0" i="0" u="none" strike="noStrike" cap="none" baseline="30000">
                <a:solidFill>
                  <a:schemeClr val="accent2"/>
                </a:solidFill>
                <a:latin typeface="Calibri"/>
                <a:ea typeface="Calibri"/>
                <a:cs typeface="Calibri"/>
                <a:sym typeface="Calibri"/>
              </a:rPr>
              <a:t>O</a:t>
            </a:r>
            <a:r>
              <a:rPr lang="en-US" sz="2800" b="0" i="0" u="none" strike="noStrike" cap="none">
                <a:solidFill>
                  <a:schemeClr val="dk1"/>
                </a:solidFill>
                <a:latin typeface="Calibri"/>
                <a:ea typeface="Calibri"/>
                <a:cs typeface="Calibri"/>
                <a:sym typeface="Calibri"/>
              </a:rPr>
              <a:t> bits)</a:t>
            </a:r>
            <a:endParaRPr/>
          </a:p>
          <a:p>
            <a:pPr marL="742950" marR="0" lvl="1" indent="-285750" algn="l" rtl="0">
              <a:spcBef>
                <a:spcPts val="560"/>
              </a:spcBef>
              <a:spcAft>
                <a:spcPts val="0"/>
              </a:spcAft>
              <a:buClr>
                <a:schemeClr val="accent6"/>
              </a:buClr>
              <a:buSzPts val="2800"/>
              <a:buFont typeface="Arial"/>
              <a:buChar char="–"/>
            </a:pPr>
            <a:r>
              <a:rPr lang="en-US" sz="2800" b="0" i="0" u="none" strike="noStrike" cap="none">
                <a:solidFill>
                  <a:schemeClr val="accent6"/>
                </a:solidFill>
                <a:latin typeface="Calibri"/>
                <a:ea typeface="Calibri"/>
                <a:cs typeface="Calibri"/>
                <a:sym typeface="Calibri"/>
              </a:rPr>
              <a:t>Tag</a:t>
            </a:r>
            <a:r>
              <a:rPr lang="en-US" sz="2800" b="0" i="0" u="none" strike="noStrike" cap="none">
                <a:solidFill>
                  <a:schemeClr val="dk1"/>
                </a:solidFill>
                <a:latin typeface="Calibri"/>
                <a:ea typeface="Calibri"/>
                <a:cs typeface="Calibri"/>
                <a:sym typeface="Calibri"/>
              </a:rPr>
              <a:t> field of address as identifier (</a:t>
            </a:r>
            <a:r>
              <a:rPr lang="en-US" sz="2800" b="0" i="0" u="none" strike="noStrike" cap="none">
                <a:solidFill>
                  <a:schemeClr val="accent6"/>
                </a:solidFill>
                <a:latin typeface="Calibri"/>
                <a:ea typeface="Calibri"/>
                <a:cs typeface="Calibri"/>
                <a:sym typeface="Calibri"/>
              </a:rPr>
              <a:t>T</a:t>
            </a:r>
            <a:r>
              <a:rPr lang="en-US" sz="2800" b="0" i="0" u="none" strike="noStrike" cap="none">
                <a:solidFill>
                  <a:schemeClr val="dk1"/>
                </a:solidFill>
                <a:latin typeface="Calibri"/>
                <a:ea typeface="Calibri"/>
                <a:cs typeface="Calibri"/>
                <a:sym typeface="Calibri"/>
              </a:rPr>
              <a:t> bits)</a:t>
            </a:r>
            <a:endParaRPr/>
          </a:p>
          <a:p>
            <a:pPr marL="742950" marR="0" lvl="1" indent="-285750" algn="l" rtl="0">
              <a:spcBef>
                <a:spcPts val="560"/>
              </a:spcBef>
              <a:spcAft>
                <a:spcPts val="0"/>
              </a:spcAft>
              <a:buClr>
                <a:srgbClr val="FF0000"/>
              </a:buClr>
              <a:buSzPts val="2800"/>
              <a:buFont typeface="Arial"/>
              <a:buChar char="–"/>
            </a:pPr>
            <a:r>
              <a:rPr lang="en-US" sz="2800" b="0" i="0" u="none" strike="noStrike" cap="none">
                <a:solidFill>
                  <a:srgbClr val="FF0000"/>
                </a:solidFill>
                <a:latin typeface="Calibri"/>
                <a:ea typeface="Calibri"/>
                <a:cs typeface="Calibri"/>
                <a:sym typeface="Calibri"/>
              </a:rPr>
              <a:t>Valid</a:t>
            </a:r>
            <a:r>
              <a:rPr lang="en-US" sz="2800" b="0" i="0" u="none" strike="noStrike" cap="none">
                <a:solidFill>
                  <a:schemeClr val="dk1"/>
                </a:solidFill>
                <a:latin typeface="Calibri"/>
                <a:ea typeface="Calibri"/>
                <a:cs typeface="Calibri"/>
                <a:sym typeface="Calibri"/>
              </a:rPr>
              <a:t> bit (1 bit)</a:t>
            </a:r>
            <a:endParaRPr/>
          </a:p>
          <a:p>
            <a:pPr marL="742950" marR="0" lvl="1" indent="-285750" algn="l" rtl="0">
              <a:spcBef>
                <a:spcPts val="560"/>
              </a:spcBef>
              <a:spcAft>
                <a:spcPts val="0"/>
              </a:spcAft>
              <a:buClr>
                <a:srgbClr val="A5A5A5"/>
              </a:buClr>
              <a:buSzPts val="2800"/>
              <a:buFont typeface="Arial"/>
              <a:buChar char="–"/>
            </a:pPr>
            <a:r>
              <a:rPr lang="en-US" sz="2800" b="0" i="0" u="none" strike="noStrike" cap="none">
                <a:solidFill>
                  <a:srgbClr val="A5A5A5"/>
                </a:solidFill>
                <a:latin typeface="Calibri"/>
                <a:ea typeface="Calibri"/>
                <a:cs typeface="Calibri"/>
                <a:sym typeface="Calibri"/>
              </a:rPr>
              <a:t>Dirty</a:t>
            </a:r>
            <a:r>
              <a:rPr lang="en-US" sz="2800" b="0" i="0" u="none" strike="noStrike" cap="none">
                <a:solidFill>
                  <a:schemeClr val="dk1"/>
                </a:solidFill>
                <a:latin typeface="Calibri"/>
                <a:ea typeface="Calibri"/>
                <a:cs typeface="Calibri"/>
                <a:sym typeface="Calibri"/>
              </a:rPr>
              <a:t> bit (1 bit if write-back)</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No replacement management bits!</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Total bits in cache = # slots × (8×K + </a:t>
            </a:r>
            <a:r>
              <a:rPr lang="en-US" sz="3200" b="0" i="0" u="none" strike="noStrike" cap="none">
                <a:solidFill>
                  <a:schemeClr val="accent6"/>
                </a:solidFill>
                <a:latin typeface="Calibri"/>
                <a:ea typeface="Calibri"/>
                <a:cs typeface="Calibri"/>
                <a:sym typeface="Calibri"/>
              </a:rPr>
              <a:t>T</a:t>
            </a:r>
            <a:r>
              <a:rPr lang="en-US" sz="3200" b="0" i="0" u="none" strike="noStrike" cap="none">
                <a:solidFill>
                  <a:schemeClr val="dk1"/>
                </a:solidFill>
                <a:latin typeface="Calibri"/>
                <a:ea typeface="Calibri"/>
                <a:cs typeface="Calibri"/>
                <a:sym typeface="Calibri"/>
              </a:rPr>
              <a:t> + </a:t>
            </a:r>
            <a:r>
              <a:rPr lang="en-US" sz="3200" b="0" i="0" u="none" strike="noStrike" cap="none">
                <a:solidFill>
                  <a:srgbClr val="FF0000"/>
                </a:solidFill>
                <a:latin typeface="Calibri"/>
                <a:ea typeface="Calibri"/>
                <a:cs typeface="Calibri"/>
                <a:sym typeface="Calibri"/>
              </a:rPr>
              <a:t>1</a:t>
            </a:r>
            <a:r>
              <a:rPr lang="en-US" sz="3200" b="0" i="0" u="none" strike="noStrike" cap="none">
                <a:solidFill>
                  <a:schemeClr val="dk1"/>
                </a:solidFill>
                <a:latin typeface="Calibri"/>
                <a:ea typeface="Calibri"/>
                <a:cs typeface="Calibri"/>
                <a:sym typeface="Calibri"/>
              </a:rPr>
              <a:t> + </a:t>
            </a:r>
            <a:r>
              <a:rPr lang="en-US" sz="3200" b="0" i="0" u="none" strike="noStrike" cap="none">
                <a:solidFill>
                  <a:srgbClr val="A5A5A5"/>
                </a:solidFill>
                <a:latin typeface="Calibri"/>
                <a:ea typeface="Calibri"/>
                <a:cs typeface="Calibri"/>
                <a:sym typeface="Calibri"/>
              </a:rPr>
              <a:t>1</a:t>
            </a:r>
            <a:r>
              <a:rPr lang="en-US" sz="3200" b="0" i="0" u="none" strike="noStrike" cap="none">
                <a:solidFill>
                  <a:schemeClr val="dk1"/>
                </a:solidFill>
                <a:latin typeface="Calibri"/>
                <a:ea typeface="Calibri"/>
                <a:cs typeface="Calibri"/>
                <a:sym typeface="Calibri"/>
              </a:rPr>
              <a:t>)</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			       = 2</a:t>
            </a:r>
            <a:r>
              <a:rPr lang="en-US" sz="3200" b="0" i="0" u="none" strike="noStrike" cap="none" baseline="30000">
                <a:solidFill>
                  <a:schemeClr val="accent4"/>
                </a:solidFill>
                <a:latin typeface="Calibri"/>
                <a:ea typeface="Calibri"/>
                <a:cs typeface="Calibri"/>
                <a:sym typeface="Calibri"/>
              </a:rPr>
              <a:t>I</a:t>
            </a:r>
            <a:r>
              <a:rPr lang="en-US" sz="3200" b="0" i="0" u="none" strike="noStrike" cap="none">
                <a:solidFill>
                  <a:schemeClr val="dk1"/>
                </a:solidFill>
                <a:latin typeface="Calibri"/>
                <a:ea typeface="Calibri"/>
                <a:cs typeface="Calibri"/>
                <a:sym typeface="Calibri"/>
              </a:rPr>
              <a:t> × (8×2</a:t>
            </a:r>
            <a:r>
              <a:rPr lang="en-US" sz="3200" b="0" i="0" u="none" strike="noStrike" cap="none" baseline="30000">
                <a:solidFill>
                  <a:schemeClr val="accent2"/>
                </a:solidFill>
                <a:latin typeface="Calibri"/>
                <a:ea typeface="Calibri"/>
                <a:cs typeface="Calibri"/>
                <a:sym typeface="Calibri"/>
              </a:rPr>
              <a:t>O</a:t>
            </a:r>
            <a:r>
              <a:rPr lang="en-US" sz="3200" b="0" i="0" u="none" strike="noStrike" cap="none">
                <a:solidFill>
                  <a:schemeClr val="dk1"/>
                </a:solidFill>
                <a:latin typeface="Calibri"/>
                <a:ea typeface="Calibri"/>
                <a:cs typeface="Calibri"/>
                <a:sym typeface="Calibri"/>
              </a:rPr>
              <a:t> + </a:t>
            </a:r>
            <a:r>
              <a:rPr lang="en-US" sz="3200" b="0" i="0" u="none" strike="noStrike" cap="none">
                <a:solidFill>
                  <a:schemeClr val="accent6"/>
                </a:solidFill>
                <a:latin typeface="Calibri"/>
                <a:ea typeface="Calibri"/>
                <a:cs typeface="Calibri"/>
                <a:sym typeface="Calibri"/>
              </a:rPr>
              <a:t>T</a:t>
            </a:r>
            <a:r>
              <a:rPr lang="en-US" sz="3200" b="0" i="0" u="none" strike="noStrike" cap="none">
                <a:solidFill>
                  <a:schemeClr val="dk1"/>
                </a:solidFill>
                <a:latin typeface="Calibri"/>
                <a:ea typeface="Calibri"/>
                <a:cs typeface="Calibri"/>
                <a:sym typeface="Calibri"/>
              </a:rPr>
              <a:t> + </a:t>
            </a:r>
            <a:r>
              <a:rPr lang="en-US" sz="3200" b="0" i="0" u="none" strike="noStrike" cap="none">
                <a:solidFill>
                  <a:srgbClr val="FF0000"/>
                </a:solidFill>
                <a:latin typeface="Calibri"/>
                <a:ea typeface="Calibri"/>
                <a:cs typeface="Calibri"/>
                <a:sym typeface="Calibri"/>
              </a:rPr>
              <a:t>1</a:t>
            </a:r>
            <a:r>
              <a:rPr lang="en-US" sz="3200" b="0" i="0" u="none" strike="noStrike" cap="none">
                <a:solidFill>
                  <a:schemeClr val="dk1"/>
                </a:solidFill>
                <a:latin typeface="Calibri"/>
                <a:ea typeface="Calibri"/>
                <a:cs typeface="Calibri"/>
                <a:sym typeface="Calibri"/>
              </a:rPr>
              <a:t> + </a:t>
            </a:r>
            <a:r>
              <a:rPr lang="en-US" sz="3200" b="0" i="0" u="none" strike="noStrike" cap="none">
                <a:solidFill>
                  <a:srgbClr val="A5A5A5"/>
                </a:solidFill>
                <a:latin typeface="Calibri"/>
                <a:ea typeface="Calibri"/>
                <a:cs typeface="Calibri"/>
                <a:sym typeface="Calibri"/>
              </a:rPr>
              <a:t>1</a:t>
            </a:r>
            <a:r>
              <a:rPr lang="en-US" sz="3200" b="0" i="0" u="none" strike="noStrike" cap="none">
                <a:solidFill>
                  <a:schemeClr val="dk1"/>
                </a:solidFill>
                <a:latin typeface="Calibri"/>
                <a:ea typeface="Calibri"/>
                <a:cs typeface="Calibri"/>
                <a:sym typeface="Calibri"/>
              </a:rPr>
              <a:t>) bits</a:t>
            </a:r>
            <a:endParaRPr/>
          </a:p>
        </p:txBody>
      </p:sp>
      <p:sp>
        <p:nvSpPr>
          <p:cNvPr id="578" name="Google Shape;578;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579" name="Google Shape;579;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580" name="Google Shape;580;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26</a:t>
            </a:fld>
            <a:endParaRPr sz="1200">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DM Cache Example (1/5)</a:t>
            </a:r>
            <a:endParaRPr sz="4400" b="0" i="0" u="none" strike="noStrike" cap="none">
              <a:solidFill>
                <a:schemeClr val="accent1"/>
              </a:solidFill>
              <a:latin typeface="Calibri"/>
              <a:ea typeface="Calibri"/>
              <a:cs typeface="Calibri"/>
              <a:sym typeface="Calibri"/>
            </a:endParaRPr>
          </a:p>
        </p:txBody>
      </p:sp>
      <p:sp>
        <p:nvSpPr>
          <p:cNvPr id="587" name="Google Shape;587;p42"/>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Cache parameters: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Direct-mapped, address space of 64B, block size of </a:t>
            </a:r>
            <a:r>
              <a:rPr lang="en-US"/>
              <a:t>4B</a:t>
            </a:r>
            <a:r>
              <a:rPr lang="en-US" sz="2800" b="0" i="0" u="none" strike="noStrike" cap="none">
                <a:solidFill>
                  <a:schemeClr val="dk1"/>
                </a:solidFill>
                <a:latin typeface="Calibri"/>
                <a:ea typeface="Calibri"/>
                <a:cs typeface="Calibri"/>
                <a:sym typeface="Calibri"/>
              </a:rPr>
              <a:t>, cache size of</a:t>
            </a:r>
            <a:r>
              <a:rPr lang="en-US"/>
              <a:t> 16B</a:t>
            </a:r>
            <a:r>
              <a:rPr lang="en-US" sz="2800" b="0" i="0" u="none" strike="noStrike" cap="none">
                <a:solidFill>
                  <a:schemeClr val="dk1"/>
                </a:solidFill>
                <a:latin typeface="Calibri"/>
                <a:ea typeface="Calibri"/>
                <a:cs typeface="Calibri"/>
                <a:sym typeface="Calibri"/>
              </a:rPr>
              <a:t>, write-through</a:t>
            </a:r>
            <a:endParaRPr/>
          </a:p>
          <a:p>
            <a:pPr marL="342900" marR="0" lvl="0" indent="-342900" algn="l" rtl="0">
              <a:spcBef>
                <a:spcPts val="240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TIO Breakdown: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accent2"/>
                </a:solidFill>
                <a:latin typeface="Calibri"/>
                <a:ea typeface="Calibri"/>
                <a:cs typeface="Calibri"/>
                <a:sym typeface="Calibri"/>
              </a:rPr>
              <a:t>O </a:t>
            </a:r>
            <a:r>
              <a:rPr lang="en-US" sz="2800" b="0" i="0" u="none" strike="noStrike" cap="none">
                <a:solidFill>
                  <a:schemeClr val="dk1"/>
                </a:solidFill>
                <a:latin typeface="Calibri"/>
                <a:ea typeface="Calibri"/>
                <a:cs typeface="Calibri"/>
                <a:sym typeface="Calibri"/>
              </a:rPr>
              <a:t>= log</a:t>
            </a:r>
            <a:r>
              <a:rPr lang="en-US" sz="2800" b="0" i="0" u="none" strike="noStrike" cap="none" baseline="-25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(4) = </a:t>
            </a:r>
            <a:r>
              <a:rPr lang="en-US" sz="2800" b="0" i="0" u="none" strike="noStrike" cap="none">
                <a:solidFill>
                  <a:srgbClr val="FF0000"/>
                </a:solidFill>
                <a:latin typeface="Calibri"/>
                <a:ea typeface="Calibri"/>
                <a:cs typeface="Calibri"/>
                <a:sym typeface="Calibri"/>
              </a:rPr>
              <a:t>2</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Cache size / block size = 1</a:t>
            </a:r>
            <a:r>
              <a:rPr lang="en-US"/>
              <a:t>6/4 =</a:t>
            </a:r>
            <a:r>
              <a:rPr lang="en-US" sz="2800" b="0" i="0" u="none" strike="noStrike" cap="none">
                <a:solidFill>
                  <a:schemeClr val="dk1"/>
                </a:solidFill>
                <a:latin typeface="Calibri"/>
                <a:ea typeface="Calibri"/>
                <a:cs typeface="Calibri"/>
                <a:sym typeface="Calibri"/>
              </a:rPr>
              <a:t> 4, so </a:t>
            </a:r>
            <a:r>
              <a:rPr lang="en-US" sz="2800" b="0" i="0" u="none" strike="noStrike" cap="none">
                <a:solidFill>
                  <a:schemeClr val="accent4"/>
                </a:solidFill>
                <a:latin typeface="Calibri"/>
                <a:ea typeface="Calibri"/>
                <a:cs typeface="Calibri"/>
                <a:sym typeface="Calibri"/>
              </a:rPr>
              <a:t>I</a:t>
            </a:r>
            <a:r>
              <a:rPr lang="en-US" sz="2800" b="0" i="0" u="none" strike="noStrike" cap="none">
                <a:solidFill>
                  <a:schemeClr val="dk1"/>
                </a:solidFill>
                <a:latin typeface="Calibri"/>
                <a:ea typeface="Calibri"/>
                <a:cs typeface="Calibri"/>
                <a:sym typeface="Calibri"/>
              </a:rPr>
              <a:t> = log</a:t>
            </a:r>
            <a:r>
              <a:rPr lang="en-US" sz="2800" b="0" i="0" u="none" strike="noStrike" cap="none" baseline="-25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(4) = </a:t>
            </a:r>
            <a:r>
              <a:rPr lang="en-US">
                <a:solidFill>
                  <a:schemeClr val="accent4"/>
                </a:solidFill>
              </a:rPr>
              <a:t>2</a:t>
            </a:r>
            <a:endParaRPr>
              <a:solidFill>
                <a:srgbClr val="351C75"/>
              </a:solidFill>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 = log</a:t>
            </a:r>
            <a:r>
              <a:rPr lang="en-US" sz="2800" b="0" i="0" u="none" strike="noStrike" cap="none" baseline="-25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(64) = 6 bits, so </a:t>
            </a:r>
            <a:r>
              <a:rPr lang="en-US" sz="2800" b="0" i="0" u="none" strike="noStrike" cap="none">
                <a:solidFill>
                  <a:schemeClr val="accent6"/>
                </a:solidFill>
                <a:latin typeface="Calibri"/>
                <a:ea typeface="Calibri"/>
                <a:cs typeface="Calibri"/>
                <a:sym typeface="Calibri"/>
              </a:rPr>
              <a:t>T</a:t>
            </a:r>
            <a:r>
              <a:rPr lang="en-US" sz="2800" b="0" i="0" u="none" strike="noStrike" cap="none">
                <a:solidFill>
                  <a:schemeClr val="dk1"/>
                </a:solidFill>
                <a:latin typeface="Calibri"/>
                <a:ea typeface="Calibri"/>
                <a:cs typeface="Calibri"/>
                <a:sym typeface="Calibri"/>
              </a:rPr>
              <a:t> = 6 – 2 – 2 = </a:t>
            </a:r>
            <a:r>
              <a:rPr lang="en-US">
                <a:solidFill>
                  <a:schemeClr val="accent6"/>
                </a:solidFill>
              </a:rPr>
              <a:t>2</a:t>
            </a:r>
            <a:endParaRPr sz="2800" b="0" i="0" u="none" strike="noStrike" cap="none">
              <a:solidFill>
                <a:schemeClr val="dk1"/>
              </a:solidFill>
              <a:latin typeface="Calibri"/>
              <a:ea typeface="Calibri"/>
              <a:cs typeface="Calibri"/>
              <a:sym typeface="Calibri"/>
            </a:endParaRPr>
          </a:p>
          <a:p>
            <a:pPr marL="342900" marR="0" lvl="0" indent="-342900" algn="l" rtl="0">
              <a:spcBef>
                <a:spcPts val="240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Bits in cache = 2</a:t>
            </a:r>
            <a:r>
              <a:rPr lang="en-US" sz="3200" b="0" i="0" u="none" strike="noStrike" cap="none" baseline="30000">
                <a:solidFill>
                  <a:schemeClr val="accent4"/>
                </a:solidFill>
                <a:latin typeface="Calibri"/>
                <a:ea typeface="Calibri"/>
                <a:cs typeface="Calibri"/>
                <a:sym typeface="Calibri"/>
              </a:rPr>
              <a:t>2</a:t>
            </a:r>
            <a:r>
              <a:rPr lang="en-US" sz="3200" b="0" i="0" u="none" strike="noStrike" cap="none">
                <a:solidFill>
                  <a:schemeClr val="dk1"/>
                </a:solidFill>
                <a:latin typeface="Calibri"/>
                <a:ea typeface="Calibri"/>
                <a:cs typeface="Calibri"/>
                <a:sym typeface="Calibri"/>
              </a:rPr>
              <a:t> × (8×2</a:t>
            </a:r>
            <a:r>
              <a:rPr lang="en-US" sz="3200" b="0" i="0" u="none" strike="noStrike" cap="none" baseline="30000">
                <a:solidFill>
                  <a:schemeClr val="accent2"/>
                </a:solidFill>
                <a:latin typeface="Calibri"/>
                <a:ea typeface="Calibri"/>
                <a:cs typeface="Calibri"/>
                <a:sym typeface="Calibri"/>
              </a:rPr>
              <a:t>2</a:t>
            </a:r>
            <a:r>
              <a:rPr lang="en-US" sz="3200" b="0" i="0" u="none" strike="noStrike" cap="none">
                <a:solidFill>
                  <a:schemeClr val="dk1"/>
                </a:solidFill>
                <a:latin typeface="Calibri"/>
                <a:ea typeface="Calibri"/>
                <a:cs typeface="Calibri"/>
                <a:sym typeface="Calibri"/>
              </a:rPr>
              <a:t> + </a:t>
            </a:r>
            <a:r>
              <a:rPr lang="en-US" sz="3200" b="0" i="0" u="none" strike="noStrike" cap="none">
                <a:solidFill>
                  <a:schemeClr val="accent6"/>
                </a:solidFill>
                <a:latin typeface="Calibri"/>
                <a:ea typeface="Calibri"/>
                <a:cs typeface="Calibri"/>
                <a:sym typeface="Calibri"/>
              </a:rPr>
              <a:t>2</a:t>
            </a:r>
            <a:r>
              <a:rPr lang="en-US" sz="3200" b="0" i="0" u="none" strike="noStrike" cap="none">
                <a:solidFill>
                  <a:schemeClr val="dk1"/>
                </a:solidFill>
                <a:latin typeface="Calibri"/>
                <a:ea typeface="Calibri"/>
                <a:cs typeface="Calibri"/>
                <a:sym typeface="Calibri"/>
              </a:rPr>
              <a:t> + 1) = </a:t>
            </a:r>
            <a:r>
              <a:rPr lang="en-US" sz="3200" b="0" i="0" u="none" strike="noStrike" cap="none">
                <a:solidFill>
                  <a:srgbClr val="FF0000"/>
                </a:solidFill>
                <a:latin typeface="Calibri"/>
                <a:ea typeface="Calibri"/>
                <a:cs typeface="Calibri"/>
                <a:sym typeface="Calibri"/>
              </a:rPr>
              <a:t>140 bits</a:t>
            </a:r>
            <a:endParaRPr/>
          </a:p>
        </p:txBody>
      </p:sp>
      <p:sp>
        <p:nvSpPr>
          <p:cNvPr id="588" name="Google Shape;588;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589" name="Google Shape;589;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590" name="Google Shape;590;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27</a:t>
            </a:fld>
            <a:endParaRPr sz="1200">
              <a:solidFill>
                <a:srgbClr val="888888"/>
              </a:solidFill>
              <a:latin typeface="Calibri"/>
              <a:ea typeface="Calibri"/>
              <a:cs typeface="Calibri"/>
              <a:sym typeface="Calibri"/>
            </a:endParaRPr>
          </a:p>
        </p:txBody>
      </p:sp>
      <p:grpSp>
        <p:nvGrpSpPr>
          <p:cNvPr id="591" name="Google Shape;591;p42"/>
          <p:cNvGrpSpPr/>
          <p:nvPr/>
        </p:nvGrpSpPr>
        <p:grpSpPr>
          <a:xfrm>
            <a:off x="4754880" y="3383280"/>
            <a:ext cx="4114800" cy="917972"/>
            <a:chOff x="822960" y="5669280"/>
            <a:chExt cx="4114800" cy="917972"/>
          </a:xfrm>
        </p:grpSpPr>
        <p:grpSp>
          <p:nvGrpSpPr>
            <p:cNvPr id="592" name="Google Shape;592;p42"/>
            <p:cNvGrpSpPr/>
            <p:nvPr/>
          </p:nvGrpSpPr>
          <p:grpSpPr>
            <a:xfrm>
              <a:off x="3566160" y="5669280"/>
              <a:ext cx="1371600" cy="457200"/>
              <a:chOff x="3200400" y="5669280"/>
              <a:chExt cx="1371600" cy="457200"/>
            </a:xfrm>
          </p:grpSpPr>
          <p:cxnSp>
            <p:nvCxnSpPr>
              <p:cNvPr id="593" name="Google Shape;593;p42"/>
              <p:cNvCxnSpPr/>
              <p:nvPr/>
            </p:nvCxnSpPr>
            <p:spPr>
              <a:xfrm>
                <a:off x="3200400" y="5760720"/>
                <a:ext cx="0" cy="365760"/>
              </a:xfrm>
              <a:prstGeom prst="straightConnector1">
                <a:avLst/>
              </a:prstGeom>
              <a:noFill/>
              <a:ln w="38100" cap="flat" cmpd="sng">
                <a:solidFill>
                  <a:srgbClr val="4A7DBA"/>
                </a:solidFill>
                <a:prstDash val="solid"/>
                <a:round/>
                <a:headEnd type="none" w="sm" len="sm"/>
                <a:tailEnd type="none" w="sm" len="sm"/>
              </a:ln>
            </p:spPr>
          </p:cxnSp>
          <p:cxnSp>
            <p:nvCxnSpPr>
              <p:cNvPr id="594" name="Google Shape;594;p42"/>
              <p:cNvCxnSpPr/>
              <p:nvPr/>
            </p:nvCxnSpPr>
            <p:spPr>
              <a:xfrm>
                <a:off x="3657600" y="5760720"/>
                <a:ext cx="0" cy="365760"/>
              </a:xfrm>
              <a:prstGeom prst="straightConnector1">
                <a:avLst/>
              </a:prstGeom>
              <a:noFill/>
              <a:ln w="38100" cap="flat" cmpd="sng">
                <a:solidFill>
                  <a:srgbClr val="4A7DBA"/>
                </a:solidFill>
                <a:prstDash val="solid"/>
                <a:round/>
                <a:headEnd type="none" w="sm" len="sm"/>
                <a:tailEnd type="none" w="sm" len="sm"/>
              </a:ln>
            </p:spPr>
          </p:cxnSp>
          <p:cxnSp>
            <p:nvCxnSpPr>
              <p:cNvPr id="595" name="Google Shape;595;p42"/>
              <p:cNvCxnSpPr/>
              <p:nvPr/>
            </p:nvCxnSpPr>
            <p:spPr>
              <a:xfrm>
                <a:off x="4114800" y="5760720"/>
                <a:ext cx="0" cy="365760"/>
              </a:xfrm>
              <a:prstGeom prst="straightConnector1">
                <a:avLst/>
              </a:prstGeom>
              <a:noFill/>
              <a:ln w="38100" cap="flat" cmpd="sng">
                <a:solidFill>
                  <a:srgbClr val="4A7DBA"/>
                </a:solidFill>
                <a:prstDash val="solid"/>
                <a:round/>
                <a:headEnd type="none" w="sm" len="sm"/>
                <a:tailEnd type="none" w="sm" len="sm"/>
              </a:ln>
            </p:spPr>
          </p:cxnSp>
          <p:cxnSp>
            <p:nvCxnSpPr>
              <p:cNvPr id="596" name="Google Shape;596;p42"/>
              <p:cNvCxnSpPr/>
              <p:nvPr/>
            </p:nvCxnSpPr>
            <p:spPr>
              <a:xfrm>
                <a:off x="4572000" y="5760720"/>
                <a:ext cx="0" cy="365760"/>
              </a:xfrm>
              <a:prstGeom prst="straightConnector1">
                <a:avLst/>
              </a:prstGeom>
              <a:noFill/>
              <a:ln w="38100" cap="flat" cmpd="sng">
                <a:solidFill>
                  <a:srgbClr val="4A7DBA"/>
                </a:solidFill>
                <a:prstDash val="solid"/>
                <a:round/>
                <a:headEnd type="none" w="sm" len="sm"/>
                <a:tailEnd type="none" w="sm" len="sm"/>
              </a:ln>
            </p:spPr>
          </p:cxnSp>
          <p:cxnSp>
            <p:nvCxnSpPr>
              <p:cNvPr id="597" name="Google Shape;597;p42"/>
              <p:cNvCxnSpPr/>
              <p:nvPr/>
            </p:nvCxnSpPr>
            <p:spPr>
              <a:xfrm>
                <a:off x="3200400" y="6126480"/>
                <a:ext cx="1371600" cy="0"/>
              </a:xfrm>
              <a:prstGeom prst="straightConnector1">
                <a:avLst/>
              </a:prstGeom>
              <a:noFill/>
              <a:ln w="38100" cap="flat" cmpd="sng">
                <a:solidFill>
                  <a:srgbClr val="4A7DBA"/>
                </a:solidFill>
                <a:prstDash val="solid"/>
                <a:round/>
                <a:headEnd type="none" w="sm" len="sm"/>
                <a:tailEnd type="none" w="sm" len="sm"/>
              </a:ln>
            </p:spPr>
          </p:cxnSp>
          <p:sp>
            <p:nvSpPr>
              <p:cNvPr id="598" name="Google Shape;598;p42"/>
              <p:cNvSpPr txBox="1"/>
              <p:nvPr/>
            </p:nvSpPr>
            <p:spPr>
              <a:xfrm>
                <a:off x="3200400" y="5669280"/>
                <a:ext cx="457200" cy="457200"/>
              </a:xfrm>
              <a:prstGeom prst="rect">
                <a:avLst/>
              </a:prstGeom>
              <a:noFill/>
              <a:ln>
                <a:noFill/>
              </a:ln>
            </p:spPr>
            <p:txBody>
              <a:bodyPr spcFirstLastPara="1" wrap="square" lIns="0" tIns="45700" rIns="0" bIns="45700" anchor="t" anchorCtr="0">
                <a:noAutofit/>
              </a:bodyPr>
              <a:lstStyle/>
              <a:p>
                <a:pPr marL="0" marR="0" lvl="0" indent="0" algn="ctr" rtl="0">
                  <a:spcBef>
                    <a:spcPts val="0"/>
                  </a:spcBef>
                  <a:spcAft>
                    <a:spcPts val="0"/>
                  </a:spcAft>
                  <a:buNone/>
                </a:pPr>
                <a:r>
                  <a:rPr lang="en-US" sz="2800">
                    <a:solidFill>
                      <a:schemeClr val="accent6"/>
                    </a:solidFill>
                    <a:latin typeface="Calibri"/>
                    <a:ea typeface="Calibri"/>
                    <a:cs typeface="Calibri"/>
                    <a:sym typeface="Calibri"/>
                  </a:rPr>
                  <a:t>XX</a:t>
                </a:r>
                <a:endParaRPr sz="2800">
                  <a:solidFill>
                    <a:schemeClr val="accent6"/>
                  </a:solidFill>
                  <a:latin typeface="Calibri"/>
                  <a:ea typeface="Calibri"/>
                  <a:cs typeface="Calibri"/>
                  <a:sym typeface="Calibri"/>
                </a:endParaRPr>
              </a:p>
            </p:txBody>
          </p:sp>
          <p:sp>
            <p:nvSpPr>
              <p:cNvPr id="599" name="Google Shape;599;p42"/>
              <p:cNvSpPr txBox="1"/>
              <p:nvPr/>
            </p:nvSpPr>
            <p:spPr>
              <a:xfrm>
                <a:off x="3657600" y="5669280"/>
                <a:ext cx="457200" cy="457200"/>
              </a:xfrm>
              <a:prstGeom prst="rect">
                <a:avLst/>
              </a:prstGeom>
              <a:noFill/>
              <a:ln>
                <a:noFill/>
              </a:ln>
            </p:spPr>
            <p:txBody>
              <a:bodyPr spcFirstLastPara="1" wrap="square" lIns="0" tIns="45700" rIns="0" bIns="45700" anchor="t" anchorCtr="0">
                <a:noAutofit/>
              </a:bodyPr>
              <a:lstStyle/>
              <a:p>
                <a:pPr marL="0" marR="0" lvl="0" indent="0" algn="ctr" rtl="0">
                  <a:spcBef>
                    <a:spcPts val="0"/>
                  </a:spcBef>
                  <a:spcAft>
                    <a:spcPts val="0"/>
                  </a:spcAft>
                  <a:buNone/>
                </a:pPr>
                <a:r>
                  <a:rPr lang="en-US" sz="2800">
                    <a:solidFill>
                      <a:schemeClr val="accent4"/>
                    </a:solidFill>
                    <a:latin typeface="Calibri"/>
                    <a:ea typeface="Calibri"/>
                    <a:cs typeface="Calibri"/>
                    <a:sym typeface="Calibri"/>
                  </a:rPr>
                  <a:t>XX</a:t>
                </a:r>
                <a:endParaRPr sz="2800">
                  <a:solidFill>
                    <a:schemeClr val="accent4"/>
                  </a:solidFill>
                  <a:latin typeface="Calibri"/>
                  <a:ea typeface="Calibri"/>
                  <a:cs typeface="Calibri"/>
                  <a:sym typeface="Calibri"/>
                </a:endParaRPr>
              </a:p>
            </p:txBody>
          </p:sp>
          <p:sp>
            <p:nvSpPr>
              <p:cNvPr id="600" name="Google Shape;600;p42"/>
              <p:cNvSpPr txBox="1"/>
              <p:nvPr/>
            </p:nvSpPr>
            <p:spPr>
              <a:xfrm>
                <a:off x="4114800" y="5669280"/>
                <a:ext cx="457200" cy="457200"/>
              </a:xfrm>
              <a:prstGeom prst="rect">
                <a:avLst/>
              </a:prstGeom>
              <a:noFill/>
              <a:ln>
                <a:noFill/>
              </a:ln>
            </p:spPr>
            <p:txBody>
              <a:bodyPr spcFirstLastPara="1" wrap="square" lIns="0" tIns="45700" rIns="0" bIns="45700" anchor="t" anchorCtr="0">
                <a:no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XX</a:t>
                </a:r>
                <a:endParaRPr sz="2800">
                  <a:solidFill>
                    <a:schemeClr val="accent2"/>
                  </a:solidFill>
                  <a:latin typeface="Calibri"/>
                  <a:ea typeface="Calibri"/>
                  <a:cs typeface="Calibri"/>
                  <a:sym typeface="Calibri"/>
                </a:endParaRPr>
              </a:p>
            </p:txBody>
          </p:sp>
        </p:grpSp>
        <p:sp>
          <p:nvSpPr>
            <p:cNvPr id="601" name="Google Shape;601;p42"/>
            <p:cNvSpPr txBox="1"/>
            <p:nvPr/>
          </p:nvSpPr>
          <p:spPr>
            <a:xfrm>
              <a:off x="822960" y="5712178"/>
              <a:ext cx="27432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Memory Addresses:</a:t>
              </a:r>
              <a:endParaRPr sz="2400">
                <a:solidFill>
                  <a:schemeClr val="dk1"/>
                </a:solidFill>
                <a:latin typeface="Calibri"/>
                <a:ea typeface="Calibri"/>
                <a:cs typeface="Calibri"/>
                <a:sym typeface="Calibri"/>
              </a:endParaRPr>
            </a:p>
          </p:txBody>
        </p:sp>
        <p:sp>
          <p:nvSpPr>
            <p:cNvPr id="602" name="Google Shape;602;p42"/>
            <p:cNvSpPr/>
            <p:nvPr/>
          </p:nvSpPr>
          <p:spPr>
            <a:xfrm rot="-5400000">
              <a:off x="3931920" y="5806440"/>
              <a:ext cx="182880" cy="914400"/>
            </a:xfrm>
            <a:prstGeom prst="leftBrace">
              <a:avLst>
                <a:gd name="adj1" fmla="val 8333"/>
                <a:gd name="adj2" fmla="val 50000"/>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03" name="Google Shape;603;p42"/>
            <p:cNvSpPr txBox="1"/>
            <p:nvPr/>
          </p:nvSpPr>
          <p:spPr>
            <a:xfrm>
              <a:off x="3291840" y="6217920"/>
              <a:ext cx="146304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Block address</a:t>
              </a: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DM Cache Example (2/5)</a:t>
            </a:r>
            <a:endParaRPr sz="4400" b="0" i="0" u="none" strike="noStrike" cap="none">
              <a:solidFill>
                <a:schemeClr val="accent1"/>
              </a:solidFill>
              <a:latin typeface="Calibri"/>
              <a:ea typeface="Calibri"/>
              <a:cs typeface="Calibri"/>
              <a:sym typeface="Calibri"/>
            </a:endParaRPr>
          </a:p>
        </p:txBody>
      </p:sp>
      <p:sp>
        <p:nvSpPr>
          <p:cNvPr id="609" name="Google Shape;609;p43"/>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Cache parameters: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Direct-mapped, address space of 64B, block size of </a:t>
            </a:r>
            <a:r>
              <a:rPr lang="en-US"/>
              <a:t>4B</a:t>
            </a:r>
            <a:r>
              <a:rPr lang="en-US" sz="2800" b="0" i="0" u="none" strike="noStrike" cap="none">
                <a:solidFill>
                  <a:schemeClr val="dk1"/>
                </a:solidFill>
                <a:latin typeface="Calibri"/>
                <a:ea typeface="Calibri"/>
                <a:cs typeface="Calibri"/>
                <a:sym typeface="Calibri"/>
              </a:rPr>
              <a:t>, cache size of </a:t>
            </a:r>
            <a:r>
              <a:rPr lang="en-US"/>
              <a:t>16B</a:t>
            </a:r>
            <a:r>
              <a:rPr lang="en-US" sz="2800" b="0" i="0" u="none" strike="noStrike" cap="none">
                <a:solidFill>
                  <a:schemeClr val="dk1"/>
                </a:solidFill>
                <a:latin typeface="Calibri"/>
                <a:ea typeface="Calibri"/>
                <a:cs typeface="Calibri"/>
                <a:sym typeface="Calibri"/>
              </a:rPr>
              <a:t>, write-through</a:t>
            </a:r>
            <a:endParaRPr sz="2800" b="0" i="0" u="none" strike="noStrike" cap="none">
              <a:solidFill>
                <a:schemeClr val="dk1"/>
              </a:solidFill>
              <a:latin typeface="Calibri"/>
              <a:ea typeface="Calibri"/>
              <a:cs typeface="Calibri"/>
              <a:sym typeface="Calibri"/>
            </a:endParaRPr>
          </a:p>
          <a:p>
            <a:pPr marL="742950" marR="0" lvl="1" indent="-285750" algn="l" rtl="0">
              <a:spcBef>
                <a:spcPts val="480"/>
              </a:spcBef>
              <a:spcAft>
                <a:spcPts val="0"/>
              </a:spcAft>
              <a:buClr>
                <a:schemeClr val="accent2"/>
              </a:buClr>
              <a:buSzPts val="2400"/>
              <a:buFont typeface="Arial"/>
              <a:buChar char="–"/>
            </a:pPr>
            <a:r>
              <a:rPr lang="en-US" sz="2400" b="0" i="0" u="none" strike="noStrike" cap="none">
                <a:solidFill>
                  <a:schemeClr val="accent2"/>
                </a:solidFill>
                <a:latin typeface="Calibri"/>
                <a:ea typeface="Calibri"/>
                <a:cs typeface="Calibri"/>
                <a:sym typeface="Calibri"/>
              </a:rPr>
              <a:t>Offset</a:t>
            </a:r>
            <a:r>
              <a:rPr lang="en-US" sz="2400" b="0" i="0" u="none" strike="noStrike" cap="none">
                <a:solidFill>
                  <a:schemeClr val="dk1"/>
                </a:solidFill>
                <a:latin typeface="Calibri"/>
                <a:ea typeface="Calibri"/>
                <a:cs typeface="Calibri"/>
                <a:sym typeface="Calibri"/>
              </a:rPr>
              <a:t> – 2 bits, </a:t>
            </a:r>
            <a:r>
              <a:rPr lang="en-US" sz="2400" b="0" i="0" u="none" strike="noStrike" cap="none">
                <a:solidFill>
                  <a:schemeClr val="accent4"/>
                </a:solidFill>
                <a:latin typeface="Calibri"/>
                <a:ea typeface="Calibri"/>
                <a:cs typeface="Calibri"/>
                <a:sym typeface="Calibri"/>
              </a:rPr>
              <a:t>Index</a:t>
            </a:r>
            <a:r>
              <a:rPr lang="en-US" sz="2400" b="0" i="0" u="none" strike="noStrike" cap="none">
                <a:solidFill>
                  <a:schemeClr val="dk1"/>
                </a:solidFill>
                <a:latin typeface="Calibri"/>
                <a:ea typeface="Calibri"/>
                <a:cs typeface="Calibri"/>
                <a:sym typeface="Calibri"/>
              </a:rPr>
              <a:t> – 2 bits, </a:t>
            </a:r>
            <a:r>
              <a:rPr lang="en-US" sz="2400" b="0" i="0" u="none" strike="noStrike" cap="none">
                <a:solidFill>
                  <a:schemeClr val="accent6"/>
                </a:solidFill>
                <a:latin typeface="Calibri"/>
                <a:ea typeface="Calibri"/>
                <a:cs typeface="Calibri"/>
                <a:sym typeface="Calibri"/>
              </a:rPr>
              <a:t>Tag</a:t>
            </a:r>
            <a:r>
              <a:rPr lang="en-US" sz="2400" b="0" i="0" u="none" strike="noStrike" cap="none">
                <a:solidFill>
                  <a:schemeClr val="dk1"/>
                </a:solidFill>
                <a:latin typeface="Calibri"/>
                <a:ea typeface="Calibri"/>
                <a:cs typeface="Calibri"/>
                <a:sym typeface="Calibri"/>
              </a:rPr>
              <a:t> – 2 bits</a:t>
            </a:r>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24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35 bits per index/slot, 140 bits to implement</a:t>
            </a:r>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10" name="Google Shape;610;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611" name="Google Shape;611;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612" name="Google Shape;612;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28</a:t>
            </a:fld>
            <a:endParaRPr sz="1200">
              <a:solidFill>
                <a:srgbClr val="888888"/>
              </a:solidFill>
              <a:latin typeface="Calibri"/>
              <a:ea typeface="Calibri"/>
              <a:cs typeface="Calibri"/>
              <a:sym typeface="Calibri"/>
            </a:endParaRPr>
          </a:p>
        </p:txBody>
      </p:sp>
      <p:graphicFrame>
        <p:nvGraphicFramePr>
          <p:cNvPr id="613" name="Google Shape;613;p43"/>
          <p:cNvGraphicFramePr/>
          <p:nvPr/>
        </p:nvGraphicFramePr>
        <p:xfrm>
          <a:off x="2743200" y="3807018"/>
          <a:ext cx="3931950" cy="1854250"/>
        </p:xfrm>
        <a:graphic>
          <a:graphicData uri="http://schemas.openxmlformats.org/drawingml/2006/table">
            <a:tbl>
              <a:tblPr firstRow="1" bandRow="1">
                <a:noFill/>
                <a:tableStyleId>{705AEA09-6338-442A-A4CE-872D56ED1FE9}</a:tableStyleId>
              </a:tblPr>
              <a:tblGrid>
                <a:gridCol w="274325">
                  <a:extLst>
                    <a:ext uri="{9D8B030D-6E8A-4147-A177-3AD203B41FA5}">
                      <a16:colId xmlns:a16="http://schemas.microsoft.com/office/drawing/2014/main" val="20000"/>
                    </a:ext>
                  </a:extLst>
                </a:gridCol>
                <a:gridCol w="731525">
                  <a:extLst>
                    <a:ext uri="{9D8B030D-6E8A-4147-A177-3AD203B41FA5}">
                      <a16:colId xmlns:a16="http://schemas.microsoft.com/office/drawing/2014/main" val="20001"/>
                    </a:ext>
                  </a:extLst>
                </a:gridCol>
                <a:gridCol w="731525">
                  <a:extLst>
                    <a:ext uri="{9D8B030D-6E8A-4147-A177-3AD203B41FA5}">
                      <a16:colId xmlns:a16="http://schemas.microsoft.com/office/drawing/2014/main" val="20002"/>
                    </a:ext>
                  </a:extLst>
                </a:gridCol>
                <a:gridCol w="731525">
                  <a:extLst>
                    <a:ext uri="{9D8B030D-6E8A-4147-A177-3AD203B41FA5}">
                      <a16:colId xmlns:a16="http://schemas.microsoft.com/office/drawing/2014/main" val="20003"/>
                    </a:ext>
                  </a:extLst>
                </a:gridCol>
                <a:gridCol w="731525">
                  <a:extLst>
                    <a:ext uri="{9D8B030D-6E8A-4147-A177-3AD203B41FA5}">
                      <a16:colId xmlns:a16="http://schemas.microsoft.com/office/drawing/2014/main" val="20004"/>
                    </a:ext>
                  </a:extLst>
                </a:gridCol>
                <a:gridCol w="731525">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V</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Tag</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2"/>
                          </a:solidFill>
                        </a:rPr>
                        <a:t>00</a:t>
                      </a:r>
                      <a:endParaRPr sz="1800" u="none" strike="noStrike" cap="none">
                        <a:solidFill>
                          <a:schemeClr val="accent2"/>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2"/>
                          </a:solidFill>
                        </a:rPr>
                        <a:t>01</a:t>
                      </a:r>
                      <a:endParaRPr sz="1800" u="none" strike="noStrike" cap="none">
                        <a:solidFill>
                          <a:schemeClr val="accent2"/>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2"/>
                          </a:solidFill>
                        </a:rPr>
                        <a:t>10</a:t>
                      </a:r>
                      <a:endParaRPr sz="1800" u="none" strike="noStrike" cap="none">
                        <a:solidFill>
                          <a:schemeClr val="accent2"/>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2"/>
                          </a:solidFill>
                        </a:rPr>
                        <a:t>11</a:t>
                      </a:r>
                      <a:endParaRPr sz="1800" u="none" strike="noStrike" cap="none">
                        <a:solidFill>
                          <a:schemeClr val="accent2"/>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XX</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XX</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XX</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XX</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614" name="Google Shape;614;p43"/>
          <p:cNvSpPr txBox="1"/>
          <p:nvPr/>
        </p:nvSpPr>
        <p:spPr>
          <a:xfrm>
            <a:off x="1463040" y="4611690"/>
            <a:ext cx="97928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accent4"/>
                </a:solidFill>
                <a:latin typeface="Calibri"/>
                <a:ea typeface="Calibri"/>
                <a:cs typeface="Calibri"/>
                <a:sym typeface="Calibri"/>
              </a:rPr>
              <a:t>Index</a:t>
            </a:r>
            <a:endParaRPr sz="2400">
              <a:solidFill>
                <a:schemeClr val="accent4"/>
              </a:solidFill>
              <a:latin typeface="Calibri"/>
              <a:ea typeface="Calibri"/>
              <a:cs typeface="Calibri"/>
              <a:sym typeface="Calibri"/>
            </a:endParaRPr>
          </a:p>
        </p:txBody>
      </p:sp>
      <p:graphicFrame>
        <p:nvGraphicFramePr>
          <p:cNvPr id="615" name="Google Shape;615;p43"/>
          <p:cNvGraphicFramePr/>
          <p:nvPr/>
        </p:nvGraphicFramePr>
        <p:xfrm>
          <a:off x="2194560" y="3807018"/>
          <a:ext cx="612650" cy="1854250"/>
        </p:xfrm>
        <a:graphic>
          <a:graphicData uri="http://schemas.openxmlformats.org/drawingml/2006/table">
            <a:tbl>
              <a:tblPr firstRow="1" bandRow="1">
                <a:noFill/>
                <a:tableStyleId>{C2027837-7B60-43CD-9FE0-7181D5188844}</a:tableStyleId>
              </a:tblPr>
              <a:tblGrid>
                <a:gridCol w="6126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1" u="none" strike="noStrike" cap="none">
                          <a:solidFill>
                            <a:schemeClr val="accent4"/>
                          </a:solidFill>
                        </a:rPr>
                        <a:t>00</a:t>
                      </a:r>
                      <a:endParaRPr sz="1800" b="1" u="none" strike="noStrike" cap="none">
                        <a:solidFill>
                          <a:schemeClr val="accent4"/>
                        </a:solidFill>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1" u="none" strike="noStrike" cap="none">
                          <a:solidFill>
                            <a:schemeClr val="accent4"/>
                          </a:solidFill>
                        </a:rPr>
                        <a:t>01</a:t>
                      </a:r>
                      <a:endParaRPr sz="1800" b="1" u="none" strike="noStrike" cap="none">
                        <a:solidFill>
                          <a:schemeClr val="accent4"/>
                        </a:solidFill>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1" u="none" strike="noStrike" cap="none">
                          <a:solidFill>
                            <a:schemeClr val="accent4"/>
                          </a:solidFill>
                        </a:rPr>
                        <a:t>10</a:t>
                      </a:r>
                      <a:endParaRPr sz="1800" b="1" u="none" strike="noStrike" cap="none">
                        <a:solidFill>
                          <a:schemeClr val="accent4"/>
                        </a:solidFill>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1" u="none" strike="noStrike" cap="none">
                          <a:solidFill>
                            <a:schemeClr val="accent4"/>
                          </a:solidFill>
                        </a:rPr>
                        <a:t>11</a:t>
                      </a:r>
                      <a:endParaRPr sz="1800" b="1" u="none" strike="noStrike" cap="none">
                        <a:solidFill>
                          <a:schemeClr val="accent4"/>
                        </a:solidFill>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616" name="Google Shape;616;p43"/>
          <p:cNvSpPr/>
          <p:nvPr/>
        </p:nvSpPr>
        <p:spPr>
          <a:xfrm>
            <a:off x="4754880" y="3422749"/>
            <a:ext cx="164807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accent2"/>
                </a:solidFill>
                <a:latin typeface="Calibri"/>
                <a:ea typeface="Calibri"/>
                <a:cs typeface="Calibri"/>
                <a:sym typeface="Calibri"/>
              </a:rPr>
              <a:t>Offset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DM Cache Example (3/5)</a:t>
            </a:r>
            <a:endParaRPr sz="4400" b="0" i="0" u="none" strike="noStrike" cap="none">
              <a:solidFill>
                <a:schemeClr val="accent1"/>
              </a:solidFill>
              <a:latin typeface="Calibri"/>
              <a:ea typeface="Calibri"/>
              <a:cs typeface="Calibri"/>
              <a:sym typeface="Calibri"/>
            </a:endParaRPr>
          </a:p>
        </p:txBody>
      </p:sp>
      <p:sp>
        <p:nvSpPr>
          <p:cNvPr id="622" name="Google Shape;622;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623" name="Google Shape;623;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624" name="Google Shape;624;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29</a:t>
            </a:fld>
            <a:endParaRPr sz="1200">
              <a:solidFill>
                <a:srgbClr val="888888"/>
              </a:solidFill>
              <a:latin typeface="Calibri"/>
              <a:ea typeface="Calibri"/>
              <a:cs typeface="Calibri"/>
              <a:sym typeface="Calibri"/>
            </a:endParaRPr>
          </a:p>
        </p:txBody>
      </p:sp>
      <p:sp>
        <p:nvSpPr>
          <p:cNvPr id="625" name="Google Shape;625;p44"/>
          <p:cNvSpPr txBox="1"/>
          <p:nvPr/>
        </p:nvSpPr>
        <p:spPr>
          <a:xfrm>
            <a:off x="2560320" y="1280160"/>
            <a:ext cx="164592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Main Memory:</a:t>
            </a:r>
            <a:endParaRPr sz="1800" b="1">
              <a:solidFill>
                <a:schemeClr val="dk1"/>
              </a:solidFill>
              <a:latin typeface="Calibri"/>
              <a:ea typeface="Calibri"/>
              <a:cs typeface="Calibri"/>
              <a:sym typeface="Calibri"/>
            </a:endParaRPr>
          </a:p>
        </p:txBody>
      </p:sp>
      <p:sp>
        <p:nvSpPr>
          <p:cNvPr id="626" name="Google Shape;626;p44"/>
          <p:cNvSpPr txBox="1"/>
          <p:nvPr/>
        </p:nvSpPr>
        <p:spPr>
          <a:xfrm>
            <a:off x="6172200" y="1371600"/>
            <a:ext cx="2743200" cy="41703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A5A5A5"/>
                </a:solidFill>
                <a:latin typeface="Calibri"/>
                <a:ea typeface="Calibri"/>
                <a:cs typeface="Calibri"/>
                <a:sym typeface="Calibri"/>
              </a:rPr>
              <a:t>Which blocks map to each row of the cache?</a:t>
            </a:r>
            <a:endParaRPr/>
          </a:p>
          <a:p>
            <a:pPr marL="0" marR="0" lvl="0" indent="0" algn="l" rtl="0">
              <a:spcBef>
                <a:spcPts val="0"/>
              </a:spcBef>
              <a:spcAft>
                <a:spcPts val="0"/>
              </a:spcAft>
              <a:buNone/>
            </a:pPr>
            <a:r>
              <a:rPr lang="en-US" sz="2000">
                <a:solidFill>
                  <a:srgbClr val="A5A5A5"/>
                </a:solidFill>
                <a:latin typeface="Calibri"/>
                <a:ea typeface="Calibri"/>
                <a:cs typeface="Calibri"/>
                <a:sym typeface="Calibri"/>
              </a:rPr>
              <a:t>(see colors)</a:t>
            </a:r>
            <a:endParaRPr sz="2000">
              <a:solidFill>
                <a:srgbClr val="A5A5A5"/>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On a memory request:</a:t>
            </a: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(let’s say </a:t>
            </a:r>
            <a:r>
              <a:rPr lang="en-US" sz="2000">
                <a:solidFill>
                  <a:schemeClr val="accent6"/>
                </a:solidFill>
                <a:latin typeface="Calibri"/>
                <a:ea typeface="Calibri"/>
                <a:cs typeface="Calibri"/>
                <a:sym typeface="Calibri"/>
              </a:rPr>
              <a:t>00</a:t>
            </a:r>
            <a:r>
              <a:rPr lang="en-US" sz="2000">
                <a:solidFill>
                  <a:schemeClr val="accent4"/>
                </a:solidFill>
                <a:latin typeface="Calibri"/>
                <a:ea typeface="Calibri"/>
                <a:cs typeface="Calibri"/>
                <a:sym typeface="Calibri"/>
              </a:rPr>
              <a:t>10</a:t>
            </a:r>
            <a:r>
              <a:rPr lang="en-US" sz="2000">
                <a:solidFill>
                  <a:schemeClr val="accent2"/>
                </a:solidFill>
                <a:latin typeface="Calibri"/>
                <a:ea typeface="Calibri"/>
                <a:cs typeface="Calibri"/>
                <a:sym typeface="Calibri"/>
              </a:rPr>
              <a:t>11</a:t>
            </a:r>
            <a:r>
              <a:rPr lang="en-US" sz="2000" baseline="-25000">
                <a:solidFill>
                  <a:schemeClr val="dk1"/>
                </a:solidFill>
                <a:latin typeface="Calibri"/>
                <a:ea typeface="Calibri"/>
                <a:cs typeface="Calibri"/>
                <a:sym typeface="Calibri"/>
              </a:rPr>
              <a:t>two</a:t>
            </a:r>
            <a:r>
              <a:rPr lang="en-US" sz="2000">
                <a:solidFill>
                  <a:schemeClr val="dk1"/>
                </a:solidFill>
                <a:latin typeface="Calibri"/>
                <a:ea typeface="Calibri"/>
                <a:cs typeface="Calibri"/>
                <a:sym typeface="Calibri"/>
              </a:rPr>
              <a:t>)</a:t>
            </a:r>
            <a:endParaRPr/>
          </a:p>
          <a:p>
            <a:pPr marL="0" marR="0" lvl="0" indent="0" algn="l" rtl="0">
              <a:spcBef>
                <a:spcPts val="1800"/>
              </a:spcBef>
              <a:spcAft>
                <a:spcPts val="0"/>
              </a:spcAft>
              <a:buNone/>
            </a:pPr>
            <a:r>
              <a:rPr lang="en-US" sz="2000">
                <a:solidFill>
                  <a:schemeClr val="dk1"/>
                </a:solidFill>
                <a:latin typeface="Calibri"/>
                <a:ea typeface="Calibri"/>
                <a:cs typeface="Calibri"/>
                <a:sym typeface="Calibri"/>
              </a:rPr>
              <a:t>1) Take </a:t>
            </a:r>
            <a:r>
              <a:rPr lang="en-US" sz="2000">
                <a:solidFill>
                  <a:schemeClr val="accent4"/>
                </a:solidFill>
                <a:latin typeface="Calibri"/>
                <a:ea typeface="Calibri"/>
                <a:cs typeface="Calibri"/>
                <a:sym typeface="Calibri"/>
              </a:rPr>
              <a:t>Index</a:t>
            </a:r>
            <a:r>
              <a:rPr lang="en-US" sz="2000">
                <a:solidFill>
                  <a:schemeClr val="dk1"/>
                </a:solidFill>
                <a:latin typeface="Calibri"/>
                <a:ea typeface="Calibri"/>
                <a:cs typeface="Calibri"/>
                <a:sym typeface="Calibri"/>
              </a:rPr>
              <a:t> field (10)</a:t>
            </a:r>
            <a:endParaRPr/>
          </a:p>
          <a:p>
            <a:pPr marL="0" marR="0" lvl="0" indent="0" algn="l" rtl="0">
              <a:spcBef>
                <a:spcPts val="1800"/>
              </a:spcBef>
              <a:spcAft>
                <a:spcPts val="0"/>
              </a:spcAft>
              <a:buNone/>
            </a:pPr>
            <a:r>
              <a:rPr lang="en-US" sz="2000">
                <a:solidFill>
                  <a:schemeClr val="dk1"/>
                </a:solidFill>
                <a:latin typeface="Calibri"/>
                <a:ea typeface="Calibri"/>
                <a:cs typeface="Calibri"/>
                <a:sym typeface="Calibri"/>
              </a:rPr>
              <a:t>2) Check if Valid bit is true in that row of cache</a:t>
            </a:r>
            <a:endParaRPr/>
          </a:p>
          <a:p>
            <a:pPr marL="0" marR="0" lvl="0" indent="0" algn="l" rtl="0">
              <a:spcBef>
                <a:spcPts val="1800"/>
              </a:spcBef>
              <a:spcAft>
                <a:spcPts val="0"/>
              </a:spcAft>
              <a:buNone/>
            </a:pPr>
            <a:r>
              <a:rPr lang="en-US" sz="2000">
                <a:solidFill>
                  <a:schemeClr val="dk1"/>
                </a:solidFill>
                <a:latin typeface="Calibri"/>
                <a:ea typeface="Calibri"/>
                <a:cs typeface="Calibri"/>
                <a:sym typeface="Calibri"/>
              </a:rPr>
              <a:t>3) If valid, then check if </a:t>
            </a:r>
            <a:r>
              <a:rPr lang="en-US" sz="2000">
                <a:solidFill>
                  <a:schemeClr val="accent6"/>
                </a:solidFill>
                <a:latin typeface="Calibri"/>
                <a:ea typeface="Calibri"/>
                <a:cs typeface="Calibri"/>
                <a:sym typeface="Calibri"/>
              </a:rPr>
              <a:t>Tag</a:t>
            </a:r>
            <a:r>
              <a:rPr lang="en-US" sz="2000">
                <a:solidFill>
                  <a:schemeClr val="dk1"/>
                </a:solidFill>
                <a:latin typeface="Calibri"/>
                <a:ea typeface="Calibri"/>
                <a:cs typeface="Calibri"/>
                <a:sym typeface="Calibri"/>
              </a:rPr>
              <a:t> matches</a:t>
            </a:r>
            <a:endParaRPr/>
          </a:p>
        </p:txBody>
      </p:sp>
      <p:grpSp>
        <p:nvGrpSpPr>
          <p:cNvPr id="627" name="Google Shape;627;p44"/>
          <p:cNvGrpSpPr/>
          <p:nvPr/>
        </p:nvGrpSpPr>
        <p:grpSpPr>
          <a:xfrm>
            <a:off x="4267200" y="1346190"/>
            <a:ext cx="990600" cy="4876800"/>
            <a:chOff x="4267200" y="1346190"/>
            <a:chExt cx="990600" cy="4876800"/>
          </a:xfrm>
        </p:grpSpPr>
        <p:cxnSp>
          <p:nvCxnSpPr>
            <p:cNvPr id="628" name="Google Shape;628;p44"/>
            <p:cNvCxnSpPr/>
            <p:nvPr/>
          </p:nvCxnSpPr>
          <p:spPr>
            <a:xfrm>
              <a:off x="4267200" y="1955790"/>
              <a:ext cx="990600" cy="0"/>
            </a:xfrm>
            <a:prstGeom prst="straightConnector1">
              <a:avLst/>
            </a:prstGeom>
            <a:noFill/>
            <a:ln w="12700" cap="flat" cmpd="sng">
              <a:solidFill>
                <a:schemeClr val="dk1"/>
              </a:solidFill>
              <a:prstDash val="solid"/>
              <a:round/>
              <a:headEnd type="none" w="sm" len="sm"/>
              <a:tailEnd type="none" w="sm" len="sm"/>
            </a:ln>
          </p:spPr>
        </p:cxnSp>
        <p:cxnSp>
          <p:nvCxnSpPr>
            <p:cNvPr id="629" name="Google Shape;629;p44"/>
            <p:cNvCxnSpPr/>
            <p:nvPr/>
          </p:nvCxnSpPr>
          <p:spPr>
            <a:xfrm>
              <a:off x="4267200" y="1650990"/>
              <a:ext cx="990600" cy="0"/>
            </a:xfrm>
            <a:prstGeom prst="straightConnector1">
              <a:avLst/>
            </a:prstGeom>
            <a:noFill/>
            <a:ln w="12700" cap="flat" cmpd="sng">
              <a:solidFill>
                <a:schemeClr val="dk1"/>
              </a:solidFill>
              <a:prstDash val="solid"/>
              <a:round/>
              <a:headEnd type="none" w="sm" len="sm"/>
              <a:tailEnd type="none" w="sm" len="sm"/>
            </a:ln>
          </p:spPr>
        </p:cxnSp>
        <p:cxnSp>
          <p:nvCxnSpPr>
            <p:cNvPr id="630" name="Google Shape;630;p44"/>
            <p:cNvCxnSpPr/>
            <p:nvPr/>
          </p:nvCxnSpPr>
          <p:spPr>
            <a:xfrm>
              <a:off x="4267200" y="2260590"/>
              <a:ext cx="990600" cy="0"/>
            </a:xfrm>
            <a:prstGeom prst="straightConnector1">
              <a:avLst/>
            </a:prstGeom>
            <a:noFill/>
            <a:ln w="12700" cap="flat" cmpd="sng">
              <a:solidFill>
                <a:schemeClr val="dk1"/>
              </a:solidFill>
              <a:prstDash val="solid"/>
              <a:round/>
              <a:headEnd type="none" w="sm" len="sm"/>
              <a:tailEnd type="none" w="sm" len="sm"/>
            </a:ln>
          </p:spPr>
        </p:cxnSp>
        <p:cxnSp>
          <p:nvCxnSpPr>
            <p:cNvPr id="631" name="Google Shape;631;p44"/>
            <p:cNvCxnSpPr/>
            <p:nvPr/>
          </p:nvCxnSpPr>
          <p:spPr>
            <a:xfrm>
              <a:off x="4267200" y="1346190"/>
              <a:ext cx="990600" cy="0"/>
            </a:xfrm>
            <a:prstGeom prst="straightConnector1">
              <a:avLst/>
            </a:prstGeom>
            <a:noFill/>
            <a:ln w="12700" cap="flat" cmpd="sng">
              <a:solidFill>
                <a:schemeClr val="dk1"/>
              </a:solidFill>
              <a:prstDash val="solid"/>
              <a:round/>
              <a:headEnd type="none" w="sm" len="sm"/>
              <a:tailEnd type="none" w="sm" len="sm"/>
            </a:ln>
          </p:spPr>
        </p:cxnSp>
        <p:cxnSp>
          <p:nvCxnSpPr>
            <p:cNvPr id="632" name="Google Shape;632;p44"/>
            <p:cNvCxnSpPr/>
            <p:nvPr/>
          </p:nvCxnSpPr>
          <p:spPr>
            <a:xfrm>
              <a:off x="4267200" y="1346190"/>
              <a:ext cx="0" cy="3657600"/>
            </a:xfrm>
            <a:prstGeom prst="straightConnector1">
              <a:avLst/>
            </a:prstGeom>
            <a:noFill/>
            <a:ln w="12700" cap="flat" cmpd="sng">
              <a:solidFill>
                <a:schemeClr val="dk1"/>
              </a:solidFill>
              <a:prstDash val="solid"/>
              <a:round/>
              <a:headEnd type="none" w="sm" len="sm"/>
              <a:tailEnd type="none" w="sm" len="sm"/>
            </a:ln>
          </p:spPr>
        </p:cxnSp>
        <p:cxnSp>
          <p:nvCxnSpPr>
            <p:cNvPr id="633" name="Google Shape;633;p44"/>
            <p:cNvCxnSpPr/>
            <p:nvPr/>
          </p:nvCxnSpPr>
          <p:spPr>
            <a:xfrm>
              <a:off x="5257800" y="1346190"/>
              <a:ext cx="0" cy="3657600"/>
            </a:xfrm>
            <a:prstGeom prst="straightConnector1">
              <a:avLst/>
            </a:prstGeom>
            <a:noFill/>
            <a:ln w="12700" cap="flat" cmpd="sng">
              <a:solidFill>
                <a:schemeClr val="dk1"/>
              </a:solidFill>
              <a:prstDash val="solid"/>
              <a:round/>
              <a:headEnd type="none" w="sm" len="sm"/>
              <a:tailEnd type="none" w="sm" len="sm"/>
            </a:ln>
          </p:spPr>
        </p:cxnSp>
        <p:cxnSp>
          <p:nvCxnSpPr>
            <p:cNvPr id="634" name="Google Shape;634;p44"/>
            <p:cNvCxnSpPr/>
            <p:nvPr/>
          </p:nvCxnSpPr>
          <p:spPr>
            <a:xfrm rot="10800000">
              <a:off x="4267200" y="5613390"/>
              <a:ext cx="990600" cy="0"/>
            </a:xfrm>
            <a:prstGeom prst="straightConnector1">
              <a:avLst/>
            </a:prstGeom>
            <a:noFill/>
            <a:ln w="12700" cap="flat" cmpd="sng">
              <a:solidFill>
                <a:schemeClr val="dk1"/>
              </a:solidFill>
              <a:prstDash val="solid"/>
              <a:round/>
              <a:headEnd type="none" w="sm" len="sm"/>
              <a:tailEnd type="none" w="sm" len="sm"/>
            </a:ln>
          </p:spPr>
        </p:cxnSp>
        <p:cxnSp>
          <p:nvCxnSpPr>
            <p:cNvPr id="635" name="Google Shape;635;p44"/>
            <p:cNvCxnSpPr/>
            <p:nvPr/>
          </p:nvCxnSpPr>
          <p:spPr>
            <a:xfrm rot="10800000">
              <a:off x="4267200" y="5918190"/>
              <a:ext cx="990600" cy="0"/>
            </a:xfrm>
            <a:prstGeom prst="straightConnector1">
              <a:avLst/>
            </a:prstGeom>
            <a:noFill/>
            <a:ln w="12700" cap="flat" cmpd="sng">
              <a:solidFill>
                <a:schemeClr val="dk1"/>
              </a:solidFill>
              <a:prstDash val="solid"/>
              <a:round/>
              <a:headEnd type="none" w="sm" len="sm"/>
              <a:tailEnd type="none" w="sm" len="sm"/>
            </a:ln>
          </p:spPr>
        </p:cxnSp>
        <p:cxnSp>
          <p:nvCxnSpPr>
            <p:cNvPr id="636" name="Google Shape;636;p44"/>
            <p:cNvCxnSpPr/>
            <p:nvPr/>
          </p:nvCxnSpPr>
          <p:spPr>
            <a:xfrm rot="10800000">
              <a:off x="4267200" y="5308590"/>
              <a:ext cx="990600" cy="0"/>
            </a:xfrm>
            <a:prstGeom prst="straightConnector1">
              <a:avLst/>
            </a:prstGeom>
            <a:noFill/>
            <a:ln w="12700" cap="flat" cmpd="sng">
              <a:solidFill>
                <a:schemeClr val="dk1"/>
              </a:solidFill>
              <a:prstDash val="solid"/>
              <a:round/>
              <a:headEnd type="none" w="sm" len="sm"/>
              <a:tailEnd type="none" w="sm" len="sm"/>
            </a:ln>
          </p:spPr>
        </p:cxnSp>
        <p:cxnSp>
          <p:nvCxnSpPr>
            <p:cNvPr id="637" name="Google Shape;637;p44"/>
            <p:cNvCxnSpPr/>
            <p:nvPr/>
          </p:nvCxnSpPr>
          <p:spPr>
            <a:xfrm rot="10800000">
              <a:off x="4267200" y="6222990"/>
              <a:ext cx="990600" cy="0"/>
            </a:xfrm>
            <a:prstGeom prst="straightConnector1">
              <a:avLst/>
            </a:prstGeom>
            <a:noFill/>
            <a:ln w="12700" cap="flat" cmpd="sng">
              <a:solidFill>
                <a:schemeClr val="dk1"/>
              </a:solidFill>
              <a:prstDash val="solid"/>
              <a:round/>
              <a:headEnd type="none" w="sm" len="sm"/>
              <a:tailEnd type="none" w="sm" len="sm"/>
            </a:ln>
          </p:spPr>
        </p:cxnSp>
        <p:cxnSp>
          <p:nvCxnSpPr>
            <p:cNvPr id="638" name="Google Shape;638;p44"/>
            <p:cNvCxnSpPr/>
            <p:nvPr/>
          </p:nvCxnSpPr>
          <p:spPr>
            <a:xfrm rot="10800000">
              <a:off x="5257800" y="5003790"/>
              <a:ext cx="0" cy="1219200"/>
            </a:xfrm>
            <a:prstGeom prst="straightConnector1">
              <a:avLst/>
            </a:prstGeom>
            <a:noFill/>
            <a:ln w="12700" cap="flat" cmpd="sng">
              <a:solidFill>
                <a:schemeClr val="dk1"/>
              </a:solidFill>
              <a:prstDash val="solid"/>
              <a:round/>
              <a:headEnd type="none" w="sm" len="sm"/>
              <a:tailEnd type="none" w="sm" len="sm"/>
            </a:ln>
          </p:spPr>
        </p:cxnSp>
        <p:cxnSp>
          <p:nvCxnSpPr>
            <p:cNvPr id="639" name="Google Shape;639;p44"/>
            <p:cNvCxnSpPr/>
            <p:nvPr/>
          </p:nvCxnSpPr>
          <p:spPr>
            <a:xfrm>
              <a:off x="4267200" y="2565390"/>
              <a:ext cx="990600" cy="0"/>
            </a:xfrm>
            <a:prstGeom prst="straightConnector1">
              <a:avLst/>
            </a:prstGeom>
            <a:noFill/>
            <a:ln w="12700" cap="flat" cmpd="sng">
              <a:solidFill>
                <a:schemeClr val="dk1"/>
              </a:solidFill>
              <a:prstDash val="solid"/>
              <a:round/>
              <a:headEnd type="none" w="sm" len="sm"/>
              <a:tailEnd type="none" w="sm" len="sm"/>
            </a:ln>
          </p:spPr>
        </p:cxnSp>
        <p:cxnSp>
          <p:nvCxnSpPr>
            <p:cNvPr id="640" name="Google Shape;640;p44"/>
            <p:cNvCxnSpPr/>
            <p:nvPr/>
          </p:nvCxnSpPr>
          <p:spPr>
            <a:xfrm>
              <a:off x="4267200" y="2870190"/>
              <a:ext cx="990600" cy="0"/>
            </a:xfrm>
            <a:prstGeom prst="straightConnector1">
              <a:avLst/>
            </a:prstGeom>
            <a:noFill/>
            <a:ln w="12700" cap="flat" cmpd="sng">
              <a:solidFill>
                <a:schemeClr val="dk1"/>
              </a:solidFill>
              <a:prstDash val="solid"/>
              <a:round/>
              <a:headEnd type="none" w="sm" len="sm"/>
              <a:tailEnd type="none" w="sm" len="sm"/>
            </a:ln>
          </p:spPr>
        </p:cxnSp>
        <p:cxnSp>
          <p:nvCxnSpPr>
            <p:cNvPr id="641" name="Google Shape;641;p44"/>
            <p:cNvCxnSpPr/>
            <p:nvPr/>
          </p:nvCxnSpPr>
          <p:spPr>
            <a:xfrm>
              <a:off x="4267200" y="3174990"/>
              <a:ext cx="990600" cy="0"/>
            </a:xfrm>
            <a:prstGeom prst="straightConnector1">
              <a:avLst/>
            </a:prstGeom>
            <a:noFill/>
            <a:ln w="12700" cap="flat" cmpd="sng">
              <a:solidFill>
                <a:schemeClr val="dk1"/>
              </a:solidFill>
              <a:prstDash val="solid"/>
              <a:round/>
              <a:headEnd type="none" w="sm" len="sm"/>
              <a:tailEnd type="none" w="sm" len="sm"/>
            </a:ln>
          </p:spPr>
        </p:cxnSp>
        <p:cxnSp>
          <p:nvCxnSpPr>
            <p:cNvPr id="642" name="Google Shape;642;p44"/>
            <p:cNvCxnSpPr/>
            <p:nvPr/>
          </p:nvCxnSpPr>
          <p:spPr>
            <a:xfrm>
              <a:off x="4267200" y="3479790"/>
              <a:ext cx="990600" cy="0"/>
            </a:xfrm>
            <a:prstGeom prst="straightConnector1">
              <a:avLst/>
            </a:prstGeom>
            <a:noFill/>
            <a:ln w="12700" cap="flat" cmpd="sng">
              <a:solidFill>
                <a:schemeClr val="dk1"/>
              </a:solidFill>
              <a:prstDash val="solid"/>
              <a:round/>
              <a:headEnd type="none" w="sm" len="sm"/>
              <a:tailEnd type="none" w="sm" len="sm"/>
            </a:ln>
          </p:spPr>
        </p:cxnSp>
        <p:cxnSp>
          <p:nvCxnSpPr>
            <p:cNvPr id="643" name="Google Shape;643;p44"/>
            <p:cNvCxnSpPr/>
            <p:nvPr/>
          </p:nvCxnSpPr>
          <p:spPr>
            <a:xfrm>
              <a:off x="4267200" y="3784590"/>
              <a:ext cx="990600" cy="0"/>
            </a:xfrm>
            <a:prstGeom prst="straightConnector1">
              <a:avLst/>
            </a:prstGeom>
            <a:noFill/>
            <a:ln w="12700" cap="flat" cmpd="sng">
              <a:solidFill>
                <a:schemeClr val="dk1"/>
              </a:solidFill>
              <a:prstDash val="solid"/>
              <a:round/>
              <a:headEnd type="none" w="sm" len="sm"/>
              <a:tailEnd type="none" w="sm" len="sm"/>
            </a:ln>
          </p:spPr>
        </p:cxnSp>
        <p:cxnSp>
          <p:nvCxnSpPr>
            <p:cNvPr id="644" name="Google Shape;644;p44"/>
            <p:cNvCxnSpPr/>
            <p:nvPr/>
          </p:nvCxnSpPr>
          <p:spPr>
            <a:xfrm>
              <a:off x="4267200" y="4089390"/>
              <a:ext cx="990600" cy="0"/>
            </a:xfrm>
            <a:prstGeom prst="straightConnector1">
              <a:avLst/>
            </a:prstGeom>
            <a:noFill/>
            <a:ln w="12700" cap="flat" cmpd="sng">
              <a:solidFill>
                <a:schemeClr val="dk1"/>
              </a:solidFill>
              <a:prstDash val="solid"/>
              <a:round/>
              <a:headEnd type="none" w="sm" len="sm"/>
              <a:tailEnd type="none" w="sm" len="sm"/>
            </a:ln>
          </p:spPr>
        </p:cxnSp>
        <p:cxnSp>
          <p:nvCxnSpPr>
            <p:cNvPr id="645" name="Google Shape;645;p44"/>
            <p:cNvCxnSpPr/>
            <p:nvPr/>
          </p:nvCxnSpPr>
          <p:spPr>
            <a:xfrm>
              <a:off x="4267200" y="5003790"/>
              <a:ext cx="990600" cy="0"/>
            </a:xfrm>
            <a:prstGeom prst="straightConnector1">
              <a:avLst/>
            </a:prstGeom>
            <a:noFill/>
            <a:ln w="12700" cap="flat" cmpd="sng">
              <a:solidFill>
                <a:schemeClr val="dk1"/>
              </a:solidFill>
              <a:prstDash val="solid"/>
              <a:round/>
              <a:headEnd type="none" w="sm" len="sm"/>
              <a:tailEnd type="none" w="sm" len="sm"/>
            </a:ln>
          </p:spPr>
        </p:cxnSp>
        <p:cxnSp>
          <p:nvCxnSpPr>
            <p:cNvPr id="646" name="Google Shape;646;p44"/>
            <p:cNvCxnSpPr/>
            <p:nvPr/>
          </p:nvCxnSpPr>
          <p:spPr>
            <a:xfrm>
              <a:off x="4267200" y="4394190"/>
              <a:ext cx="990600" cy="0"/>
            </a:xfrm>
            <a:prstGeom prst="straightConnector1">
              <a:avLst/>
            </a:prstGeom>
            <a:noFill/>
            <a:ln w="12700" cap="flat" cmpd="sng">
              <a:solidFill>
                <a:schemeClr val="dk1"/>
              </a:solidFill>
              <a:prstDash val="solid"/>
              <a:round/>
              <a:headEnd type="none" w="sm" len="sm"/>
              <a:tailEnd type="none" w="sm" len="sm"/>
            </a:ln>
          </p:spPr>
        </p:cxnSp>
        <p:cxnSp>
          <p:nvCxnSpPr>
            <p:cNvPr id="647" name="Google Shape;647;p44"/>
            <p:cNvCxnSpPr/>
            <p:nvPr/>
          </p:nvCxnSpPr>
          <p:spPr>
            <a:xfrm>
              <a:off x="4267200" y="4698990"/>
              <a:ext cx="990600" cy="0"/>
            </a:xfrm>
            <a:prstGeom prst="straightConnector1">
              <a:avLst/>
            </a:prstGeom>
            <a:noFill/>
            <a:ln w="12700" cap="flat" cmpd="sng">
              <a:solidFill>
                <a:schemeClr val="dk1"/>
              </a:solidFill>
              <a:prstDash val="solid"/>
              <a:round/>
              <a:headEnd type="none" w="sm" len="sm"/>
              <a:tailEnd type="none" w="sm" len="sm"/>
            </a:ln>
          </p:spPr>
        </p:cxnSp>
        <p:sp>
          <p:nvSpPr>
            <p:cNvPr id="648" name="Google Shape;648;p44" descr="5%"/>
            <p:cNvSpPr/>
            <p:nvPr/>
          </p:nvSpPr>
          <p:spPr>
            <a:xfrm>
              <a:off x="4267200" y="134619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44" descr="5%"/>
            <p:cNvSpPr/>
            <p:nvPr/>
          </p:nvSpPr>
          <p:spPr>
            <a:xfrm>
              <a:off x="4267200" y="256539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44" descr="5%"/>
            <p:cNvSpPr/>
            <p:nvPr/>
          </p:nvSpPr>
          <p:spPr>
            <a:xfrm>
              <a:off x="4267200" y="378459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1" name="Google Shape;651;p44" descr="5%"/>
            <p:cNvSpPr/>
            <p:nvPr/>
          </p:nvSpPr>
          <p:spPr>
            <a:xfrm>
              <a:off x="4267200" y="500379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2" name="Google Shape;652;p44" descr="5%"/>
            <p:cNvSpPr/>
            <p:nvPr/>
          </p:nvSpPr>
          <p:spPr>
            <a:xfrm>
              <a:off x="4267200" y="591819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3" name="Google Shape;653;p44" descr="5%"/>
            <p:cNvSpPr/>
            <p:nvPr/>
          </p:nvSpPr>
          <p:spPr>
            <a:xfrm>
              <a:off x="4267200" y="469899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4" name="Google Shape;654;p44" descr="5%"/>
            <p:cNvSpPr/>
            <p:nvPr/>
          </p:nvSpPr>
          <p:spPr>
            <a:xfrm>
              <a:off x="4267200" y="347979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5" name="Google Shape;655;p44" descr="5%"/>
            <p:cNvSpPr/>
            <p:nvPr/>
          </p:nvSpPr>
          <p:spPr>
            <a:xfrm>
              <a:off x="4267200" y="226059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6" name="Google Shape;656;p44" descr="5%"/>
            <p:cNvSpPr/>
            <p:nvPr/>
          </p:nvSpPr>
          <p:spPr>
            <a:xfrm>
              <a:off x="4267200" y="1650990"/>
              <a:ext cx="990600" cy="304800"/>
            </a:xfrm>
            <a:prstGeom prst="rect">
              <a:avLst/>
            </a:prstGeom>
            <a:solidFill>
              <a:srgbClr val="FFFFFF"/>
            </a:solidFill>
            <a:ln w="12700"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7" name="Google Shape;657;p44" descr="5%"/>
            <p:cNvSpPr/>
            <p:nvPr/>
          </p:nvSpPr>
          <p:spPr>
            <a:xfrm>
              <a:off x="4267200" y="2870190"/>
              <a:ext cx="990600" cy="304800"/>
            </a:xfrm>
            <a:prstGeom prst="rect">
              <a:avLst/>
            </a:prstGeom>
            <a:solidFill>
              <a:srgbClr val="FFFFFF"/>
            </a:solidFill>
            <a:ln w="12700"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8" name="Google Shape;658;p44" descr="5%"/>
            <p:cNvSpPr/>
            <p:nvPr/>
          </p:nvSpPr>
          <p:spPr>
            <a:xfrm>
              <a:off x="4267200" y="4089390"/>
              <a:ext cx="990600" cy="304800"/>
            </a:xfrm>
            <a:prstGeom prst="rect">
              <a:avLst/>
            </a:prstGeom>
            <a:solidFill>
              <a:srgbClr val="FFFFFF"/>
            </a:solidFill>
            <a:ln w="12700"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9" name="Google Shape;659;p44" descr="5%"/>
            <p:cNvSpPr/>
            <p:nvPr/>
          </p:nvSpPr>
          <p:spPr>
            <a:xfrm>
              <a:off x="4267200" y="5308590"/>
              <a:ext cx="990600" cy="304800"/>
            </a:xfrm>
            <a:prstGeom prst="rect">
              <a:avLst/>
            </a:prstGeom>
            <a:solidFill>
              <a:srgbClr val="FFFFFF"/>
            </a:solidFill>
            <a:ln w="12700"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0" name="Google Shape;660;p44" descr="5%"/>
            <p:cNvSpPr/>
            <p:nvPr/>
          </p:nvSpPr>
          <p:spPr>
            <a:xfrm>
              <a:off x="4267200" y="5613390"/>
              <a:ext cx="990600" cy="304800"/>
            </a:xfrm>
            <a:prstGeom prst="rect">
              <a:avLst/>
            </a:prstGeom>
            <a:solidFill>
              <a:srgbClr val="FFFFFF"/>
            </a:solidFill>
            <a:ln w="12700" cap="flat" cmpd="sng">
              <a:solidFill>
                <a:schemeClr val="folHlink"/>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1" name="Google Shape;661;p44" descr="5%"/>
            <p:cNvSpPr/>
            <p:nvPr/>
          </p:nvSpPr>
          <p:spPr>
            <a:xfrm>
              <a:off x="4267200" y="4394190"/>
              <a:ext cx="990600" cy="304800"/>
            </a:xfrm>
            <a:prstGeom prst="rect">
              <a:avLst/>
            </a:prstGeom>
            <a:solidFill>
              <a:srgbClr val="FFFFFF"/>
            </a:solidFill>
            <a:ln w="12700" cap="flat" cmpd="sng">
              <a:solidFill>
                <a:schemeClr val="folHlink"/>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2" name="Google Shape;662;p44" descr="5%"/>
            <p:cNvSpPr/>
            <p:nvPr/>
          </p:nvSpPr>
          <p:spPr>
            <a:xfrm>
              <a:off x="4267200" y="3174990"/>
              <a:ext cx="990600" cy="304800"/>
            </a:xfrm>
            <a:prstGeom prst="rect">
              <a:avLst/>
            </a:prstGeom>
            <a:solidFill>
              <a:srgbClr val="FFFFFF"/>
            </a:solidFill>
            <a:ln w="12700" cap="flat" cmpd="sng">
              <a:solidFill>
                <a:schemeClr val="folHlink"/>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3" name="Google Shape;663;p44" descr="5%"/>
            <p:cNvSpPr/>
            <p:nvPr/>
          </p:nvSpPr>
          <p:spPr>
            <a:xfrm>
              <a:off x="4267200" y="1955790"/>
              <a:ext cx="990600" cy="304800"/>
            </a:xfrm>
            <a:prstGeom prst="rect">
              <a:avLst/>
            </a:prstGeom>
            <a:solidFill>
              <a:srgbClr val="FFFFFF"/>
            </a:solidFill>
            <a:ln w="12700" cap="flat" cmpd="sng">
              <a:solidFill>
                <a:schemeClr val="folHlink"/>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64" name="Google Shape;664;p44"/>
          <p:cNvGrpSpPr/>
          <p:nvPr/>
        </p:nvGrpSpPr>
        <p:grpSpPr>
          <a:xfrm>
            <a:off x="3200400" y="1498590"/>
            <a:ext cx="1066800" cy="3657600"/>
            <a:chOff x="3200400" y="1498590"/>
            <a:chExt cx="1066800" cy="3657600"/>
          </a:xfrm>
        </p:grpSpPr>
        <p:cxnSp>
          <p:nvCxnSpPr>
            <p:cNvPr id="665" name="Google Shape;665;p44"/>
            <p:cNvCxnSpPr/>
            <p:nvPr/>
          </p:nvCxnSpPr>
          <p:spPr>
            <a:xfrm flipH="1">
              <a:off x="3200400" y="1498590"/>
              <a:ext cx="1066800" cy="1219200"/>
            </a:xfrm>
            <a:prstGeom prst="straightConnector1">
              <a:avLst/>
            </a:prstGeom>
            <a:noFill/>
            <a:ln w="12700" cap="flat" cmpd="sng">
              <a:solidFill>
                <a:schemeClr val="dk1"/>
              </a:solidFill>
              <a:prstDash val="solid"/>
              <a:round/>
              <a:headEnd type="triangle" w="med" len="med"/>
              <a:tailEnd type="triangle" w="med" len="med"/>
            </a:ln>
          </p:spPr>
        </p:cxnSp>
        <p:cxnSp>
          <p:nvCxnSpPr>
            <p:cNvPr id="666" name="Google Shape;666;p44"/>
            <p:cNvCxnSpPr/>
            <p:nvPr/>
          </p:nvCxnSpPr>
          <p:spPr>
            <a:xfrm rot="10800000">
              <a:off x="3200400" y="2717790"/>
              <a:ext cx="1066800" cy="0"/>
            </a:xfrm>
            <a:prstGeom prst="straightConnector1">
              <a:avLst/>
            </a:prstGeom>
            <a:noFill/>
            <a:ln w="12700" cap="flat" cmpd="sng">
              <a:solidFill>
                <a:schemeClr val="dk1"/>
              </a:solidFill>
              <a:prstDash val="solid"/>
              <a:round/>
              <a:headEnd type="triangle" w="med" len="med"/>
              <a:tailEnd type="triangle" w="med" len="med"/>
            </a:ln>
          </p:spPr>
        </p:cxnSp>
        <p:cxnSp>
          <p:nvCxnSpPr>
            <p:cNvPr id="667" name="Google Shape;667;p44"/>
            <p:cNvCxnSpPr/>
            <p:nvPr/>
          </p:nvCxnSpPr>
          <p:spPr>
            <a:xfrm rot="10800000">
              <a:off x="3200400" y="2793990"/>
              <a:ext cx="1066800" cy="1219200"/>
            </a:xfrm>
            <a:prstGeom prst="straightConnector1">
              <a:avLst/>
            </a:prstGeom>
            <a:noFill/>
            <a:ln w="12700" cap="flat" cmpd="sng">
              <a:solidFill>
                <a:schemeClr val="dk1"/>
              </a:solidFill>
              <a:prstDash val="solid"/>
              <a:round/>
              <a:headEnd type="triangle" w="med" len="med"/>
              <a:tailEnd type="triangle" w="med" len="med"/>
            </a:ln>
          </p:spPr>
        </p:cxnSp>
        <p:cxnSp>
          <p:nvCxnSpPr>
            <p:cNvPr id="668" name="Google Shape;668;p44"/>
            <p:cNvCxnSpPr/>
            <p:nvPr/>
          </p:nvCxnSpPr>
          <p:spPr>
            <a:xfrm>
              <a:off x="3200400" y="2717790"/>
              <a:ext cx="1066800" cy="2438400"/>
            </a:xfrm>
            <a:prstGeom prst="straightConnector1">
              <a:avLst/>
            </a:prstGeom>
            <a:noFill/>
            <a:ln w="12700" cap="flat" cmpd="sng">
              <a:solidFill>
                <a:schemeClr val="dk1"/>
              </a:solidFill>
              <a:prstDash val="solid"/>
              <a:round/>
              <a:headEnd type="triangle" w="med" len="med"/>
              <a:tailEnd type="triangle" w="med" len="med"/>
            </a:ln>
          </p:spPr>
        </p:cxnSp>
      </p:grpSp>
      <p:grpSp>
        <p:nvGrpSpPr>
          <p:cNvPr id="669" name="Google Shape;669;p44"/>
          <p:cNvGrpSpPr/>
          <p:nvPr/>
        </p:nvGrpSpPr>
        <p:grpSpPr>
          <a:xfrm>
            <a:off x="3200400" y="1803390"/>
            <a:ext cx="1066800" cy="3657600"/>
            <a:chOff x="3200400" y="1803390"/>
            <a:chExt cx="1066800" cy="3657600"/>
          </a:xfrm>
        </p:grpSpPr>
        <p:cxnSp>
          <p:nvCxnSpPr>
            <p:cNvPr id="670" name="Google Shape;670;p44"/>
            <p:cNvCxnSpPr/>
            <p:nvPr/>
          </p:nvCxnSpPr>
          <p:spPr>
            <a:xfrm flipH="1">
              <a:off x="3200400" y="1803390"/>
              <a:ext cx="1066800" cy="1219200"/>
            </a:xfrm>
            <a:prstGeom prst="straightConnector1">
              <a:avLst/>
            </a:prstGeom>
            <a:noFill/>
            <a:ln w="12700" cap="flat" cmpd="sng">
              <a:solidFill>
                <a:schemeClr val="dk1"/>
              </a:solidFill>
              <a:prstDash val="solid"/>
              <a:round/>
              <a:headEnd type="triangle" w="med" len="med"/>
              <a:tailEnd type="triangle" w="med" len="med"/>
            </a:ln>
          </p:spPr>
        </p:cxnSp>
        <p:cxnSp>
          <p:nvCxnSpPr>
            <p:cNvPr id="671" name="Google Shape;671;p44"/>
            <p:cNvCxnSpPr/>
            <p:nvPr/>
          </p:nvCxnSpPr>
          <p:spPr>
            <a:xfrm rot="10800000">
              <a:off x="3200400" y="3022590"/>
              <a:ext cx="1066800" cy="0"/>
            </a:xfrm>
            <a:prstGeom prst="straightConnector1">
              <a:avLst/>
            </a:prstGeom>
            <a:noFill/>
            <a:ln w="12700" cap="flat" cmpd="sng">
              <a:solidFill>
                <a:schemeClr val="dk1"/>
              </a:solidFill>
              <a:prstDash val="solid"/>
              <a:round/>
              <a:headEnd type="triangle" w="med" len="med"/>
              <a:tailEnd type="triangle" w="med" len="med"/>
            </a:ln>
          </p:spPr>
        </p:cxnSp>
        <p:cxnSp>
          <p:nvCxnSpPr>
            <p:cNvPr id="672" name="Google Shape;672;p44"/>
            <p:cNvCxnSpPr/>
            <p:nvPr/>
          </p:nvCxnSpPr>
          <p:spPr>
            <a:xfrm rot="10800000">
              <a:off x="3200400" y="3098790"/>
              <a:ext cx="1066800" cy="1219200"/>
            </a:xfrm>
            <a:prstGeom prst="straightConnector1">
              <a:avLst/>
            </a:prstGeom>
            <a:noFill/>
            <a:ln w="12700" cap="flat" cmpd="sng">
              <a:solidFill>
                <a:schemeClr val="dk1"/>
              </a:solidFill>
              <a:prstDash val="solid"/>
              <a:round/>
              <a:headEnd type="triangle" w="med" len="med"/>
              <a:tailEnd type="triangle" w="med" len="med"/>
            </a:ln>
          </p:spPr>
        </p:cxnSp>
        <p:cxnSp>
          <p:nvCxnSpPr>
            <p:cNvPr id="673" name="Google Shape;673;p44"/>
            <p:cNvCxnSpPr/>
            <p:nvPr/>
          </p:nvCxnSpPr>
          <p:spPr>
            <a:xfrm>
              <a:off x="3200400" y="3022590"/>
              <a:ext cx="1066800" cy="2438400"/>
            </a:xfrm>
            <a:prstGeom prst="straightConnector1">
              <a:avLst/>
            </a:prstGeom>
            <a:noFill/>
            <a:ln w="12700" cap="flat" cmpd="sng">
              <a:solidFill>
                <a:schemeClr val="dk1"/>
              </a:solidFill>
              <a:prstDash val="solid"/>
              <a:round/>
              <a:headEnd type="triangle" w="med" len="med"/>
              <a:tailEnd type="triangle" w="med" len="med"/>
            </a:ln>
          </p:spPr>
        </p:cxnSp>
      </p:grpSp>
      <p:grpSp>
        <p:nvGrpSpPr>
          <p:cNvPr id="674" name="Google Shape;674;p44"/>
          <p:cNvGrpSpPr/>
          <p:nvPr/>
        </p:nvGrpSpPr>
        <p:grpSpPr>
          <a:xfrm>
            <a:off x="3200400" y="2108190"/>
            <a:ext cx="1066800" cy="3657600"/>
            <a:chOff x="3200400" y="2108190"/>
            <a:chExt cx="1066800" cy="3657600"/>
          </a:xfrm>
        </p:grpSpPr>
        <p:cxnSp>
          <p:nvCxnSpPr>
            <p:cNvPr id="675" name="Google Shape;675;p44"/>
            <p:cNvCxnSpPr/>
            <p:nvPr/>
          </p:nvCxnSpPr>
          <p:spPr>
            <a:xfrm flipH="1">
              <a:off x="3200400" y="2108190"/>
              <a:ext cx="1066800" cy="1219200"/>
            </a:xfrm>
            <a:prstGeom prst="straightConnector1">
              <a:avLst/>
            </a:prstGeom>
            <a:noFill/>
            <a:ln w="12700" cap="flat" cmpd="sng">
              <a:solidFill>
                <a:schemeClr val="dk1"/>
              </a:solidFill>
              <a:prstDash val="solid"/>
              <a:round/>
              <a:headEnd type="triangle" w="med" len="med"/>
              <a:tailEnd type="triangle" w="med" len="med"/>
            </a:ln>
          </p:spPr>
        </p:cxnSp>
        <p:cxnSp>
          <p:nvCxnSpPr>
            <p:cNvPr id="676" name="Google Shape;676;p44"/>
            <p:cNvCxnSpPr/>
            <p:nvPr/>
          </p:nvCxnSpPr>
          <p:spPr>
            <a:xfrm rot="10800000">
              <a:off x="3200400" y="3327390"/>
              <a:ext cx="1066800" cy="0"/>
            </a:xfrm>
            <a:prstGeom prst="straightConnector1">
              <a:avLst/>
            </a:prstGeom>
            <a:noFill/>
            <a:ln w="12700" cap="flat" cmpd="sng">
              <a:solidFill>
                <a:schemeClr val="dk1"/>
              </a:solidFill>
              <a:prstDash val="solid"/>
              <a:round/>
              <a:headEnd type="triangle" w="med" len="med"/>
              <a:tailEnd type="triangle" w="med" len="med"/>
            </a:ln>
          </p:spPr>
        </p:cxnSp>
        <p:cxnSp>
          <p:nvCxnSpPr>
            <p:cNvPr id="677" name="Google Shape;677;p44"/>
            <p:cNvCxnSpPr/>
            <p:nvPr/>
          </p:nvCxnSpPr>
          <p:spPr>
            <a:xfrm rot="10800000">
              <a:off x="3200400" y="3403590"/>
              <a:ext cx="1066800" cy="1219200"/>
            </a:xfrm>
            <a:prstGeom prst="straightConnector1">
              <a:avLst/>
            </a:prstGeom>
            <a:noFill/>
            <a:ln w="12700" cap="flat" cmpd="sng">
              <a:solidFill>
                <a:schemeClr val="dk1"/>
              </a:solidFill>
              <a:prstDash val="solid"/>
              <a:round/>
              <a:headEnd type="triangle" w="med" len="med"/>
              <a:tailEnd type="triangle" w="med" len="med"/>
            </a:ln>
          </p:spPr>
        </p:cxnSp>
        <p:cxnSp>
          <p:nvCxnSpPr>
            <p:cNvPr id="678" name="Google Shape;678;p44"/>
            <p:cNvCxnSpPr/>
            <p:nvPr/>
          </p:nvCxnSpPr>
          <p:spPr>
            <a:xfrm>
              <a:off x="3200400" y="3327390"/>
              <a:ext cx="1066800" cy="2438400"/>
            </a:xfrm>
            <a:prstGeom prst="straightConnector1">
              <a:avLst/>
            </a:prstGeom>
            <a:noFill/>
            <a:ln w="12700" cap="flat" cmpd="sng">
              <a:solidFill>
                <a:schemeClr val="dk1"/>
              </a:solidFill>
              <a:prstDash val="solid"/>
              <a:round/>
              <a:headEnd type="triangle" w="med" len="med"/>
              <a:tailEnd type="triangle" w="med" len="med"/>
            </a:ln>
          </p:spPr>
        </p:cxnSp>
      </p:grpSp>
      <p:grpSp>
        <p:nvGrpSpPr>
          <p:cNvPr id="679" name="Google Shape;679;p44"/>
          <p:cNvGrpSpPr/>
          <p:nvPr/>
        </p:nvGrpSpPr>
        <p:grpSpPr>
          <a:xfrm>
            <a:off x="3200400" y="2412990"/>
            <a:ext cx="1066800" cy="3657600"/>
            <a:chOff x="3200400" y="2412990"/>
            <a:chExt cx="1066800" cy="3657600"/>
          </a:xfrm>
        </p:grpSpPr>
        <p:cxnSp>
          <p:nvCxnSpPr>
            <p:cNvPr id="680" name="Google Shape;680;p44"/>
            <p:cNvCxnSpPr/>
            <p:nvPr/>
          </p:nvCxnSpPr>
          <p:spPr>
            <a:xfrm flipH="1">
              <a:off x="3200400" y="2412990"/>
              <a:ext cx="1066800" cy="1219200"/>
            </a:xfrm>
            <a:prstGeom prst="straightConnector1">
              <a:avLst/>
            </a:prstGeom>
            <a:noFill/>
            <a:ln w="12700" cap="flat" cmpd="sng">
              <a:solidFill>
                <a:schemeClr val="dk1"/>
              </a:solidFill>
              <a:prstDash val="solid"/>
              <a:round/>
              <a:headEnd type="triangle" w="med" len="med"/>
              <a:tailEnd type="triangle" w="med" len="med"/>
            </a:ln>
          </p:spPr>
        </p:cxnSp>
        <p:cxnSp>
          <p:nvCxnSpPr>
            <p:cNvPr id="681" name="Google Shape;681;p44"/>
            <p:cNvCxnSpPr/>
            <p:nvPr/>
          </p:nvCxnSpPr>
          <p:spPr>
            <a:xfrm rot="10800000">
              <a:off x="3200400" y="3632190"/>
              <a:ext cx="1066800" cy="0"/>
            </a:xfrm>
            <a:prstGeom prst="straightConnector1">
              <a:avLst/>
            </a:prstGeom>
            <a:noFill/>
            <a:ln w="12700" cap="flat" cmpd="sng">
              <a:solidFill>
                <a:schemeClr val="dk1"/>
              </a:solidFill>
              <a:prstDash val="solid"/>
              <a:round/>
              <a:headEnd type="triangle" w="med" len="med"/>
              <a:tailEnd type="triangle" w="med" len="med"/>
            </a:ln>
          </p:spPr>
        </p:cxnSp>
        <p:cxnSp>
          <p:nvCxnSpPr>
            <p:cNvPr id="682" name="Google Shape;682;p44"/>
            <p:cNvCxnSpPr/>
            <p:nvPr/>
          </p:nvCxnSpPr>
          <p:spPr>
            <a:xfrm rot="10800000">
              <a:off x="3200400" y="3708390"/>
              <a:ext cx="1066800" cy="1219200"/>
            </a:xfrm>
            <a:prstGeom prst="straightConnector1">
              <a:avLst/>
            </a:prstGeom>
            <a:noFill/>
            <a:ln w="12700" cap="flat" cmpd="sng">
              <a:solidFill>
                <a:schemeClr val="dk1"/>
              </a:solidFill>
              <a:prstDash val="solid"/>
              <a:round/>
              <a:headEnd type="triangle" w="med" len="med"/>
              <a:tailEnd type="triangle" w="med" len="med"/>
            </a:ln>
          </p:spPr>
        </p:cxnSp>
        <p:cxnSp>
          <p:nvCxnSpPr>
            <p:cNvPr id="683" name="Google Shape;683;p44"/>
            <p:cNvCxnSpPr/>
            <p:nvPr/>
          </p:nvCxnSpPr>
          <p:spPr>
            <a:xfrm>
              <a:off x="3200400" y="3632190"/>
              <a:ext cx="1066800" cy="2438400"/>
            </a:xfrm>
            <a:prstGeom prst="straightConnector1">
              <a:avLst/>
            </a:prstGeom>
            <a:noFill/>
            <a:ln w="12700" cap="flat" cmpd="sng">
              <a:solidFill>
                <a:schemeClr val="dk1"/>
              </a:solidFill>
              <a:prstDash val="solid"/>
              <a:round/>
              <a:headEnd type="triangle" w="med" len="med"/>
              <a:tailEnd type="triangle" w="med" len="med"/>
            </a:ln>
          </p:spPr>
        </p:cxnSp>
      </p:grpSp>
      <p:sp>
        <p:nvSpPr>
          <p:cNvPr id="684" name="Google Shape;684;p44"/>
          <p:cNvSpPr txBox="1"/>
          <p:nvPr/>
        </p:nvSpPr>
        <p:spPr>
          <a:xfrm>
            <a:off x="5181600" y="1346190"/>
            <a:ext cx="990600" cy="4967514"/>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00</a:t>
            </a:r>
            <a:r>
              <a:rPr lang="en-US" sz="1800">
                <a:solidFill>
                  <a:schemeClr val="accent4"/>
                </a:solidFill>
                <a:latin typeface="Calibri"/>
                <a:ea typeface="Calibri"/>
                <a:cs typeface="Calibri"/>
                <a:sym typeface="Calibri"/>
              </a:rPr>
              <a:t>00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00</a:t>
            </a:r>
            <a:r>
              <a:rPr lang="en-US" sz="1800">
                <a:solidFill>
                  <a:schemeClr val="accent4"/>
                </a:solidFill>
                <a:latin typeface="Calibri"/>
                <a:ea typeface="Calibri"/>
                <a:cs typeface="Calibri"/>
                <a:sym typeface="Calibri"/>
              </a:rPr>
              <a:t>01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00</a:t>
            </a:r>
            <a:r>
              <a:rPr lang="en-US" sz="1800">
                <a:solidFill>
                  <a:schemeClr val="accent4"/>
                </a:solidFill>
                <a:latin typeface="Calibri"/>
                <a:ea typeface="Calibri"/>
                <a:cs typeface="Calibri"/>
                <a:sym typeface="Calibri"/>
              </a:rPr>
              <a:t>10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00</a:t>
            </a:r>
            <a:r>
              <a:rPr lang="en-US" sz="1800">
                <a:solidFill>
                  <a:schemeClr val="accent4"/>
                </a:solidFill>
                <a:latin typeface="Calibri"/>
                <a:ea typeface="Calibri"/>
                <a:cs typeface="Calibri"/>
                <a:sym typeface="Calibri"/>
              </a:rPr>
              <a:t>11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01</a:t>
            </a:r>
            <a:r>
              <a:rPr lang="en-US" sz="1800">
                <a:solidFill>
                  <a:schemeClr val="accent4"/>
                </a:solidFill>
                <a:latin typeface="Calibri"/>
                <a:ea typeface="Calibri"/>
                <a:cs typeface="Calibri"/>
                <a:sym typeface="Calibri"/>
              </a:rPr>
              <a:t>00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01</a:t>
            </a:r>
            <a:r>
              <a:rPr lang="en-US" sz="1800">
                <a:solidFill>
                  <a:schemeClr val="accent4"/>
                </a:solidFill>
                <a:latin typeface="Calibri"/>
                <a:ea typeface="Calibri"/>
                <a:cs typeface="Calibri"/>
                <a:sym typeface="Calibri"/>
              </a:rPr>
              <a:t>01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01</a:t>
            </a:r>
            <a:r>
              <a:rPr lang="en-US" sz="1800">
                <a:solidFill>
                  <a:schemeClr val="accent4"/>
                </a:solidFill>
                <a:latin typeface="Calibri"/>
                <a:ea typeface="Calibri"/>
                <a:cs typeface="Calibri"/>
                <a:sym typeface="Calibri"/>
              </a:rPr>
              <a:t>10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01</a:t>
            </a:r>
            <a:r>
              <a:rPr lang="en-US" sz="1800">
                <a:solidFill>
                  <a:schemeClr val="accent4"/>
                </a:solidFill>
                <a:latin typeface="Calibri"/>
                <a:ea typeface="Calibri"/>
                <a:cs typeface="Calibri"/>
                <a:sym typeface="Calibri"/>
              </a:rPr>
              <a:t>11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10</a:t>
            </a:r>
            <a:r>
              <a:rPr lang="en-US" sz="1800">
                <a:solidFill>
                  <a:schemeClr val="accent4"/>
                </a:solidFill>
                <a:latin typeface="Calibri"/>
                <a:ea typeface="Calibri"/>
                <a:cs typeface="Calibri"/>
                <a:sym typeface="Calibri"/>
              </a:rPr>
              <a:t>00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10</a:t>
            </a:r>
            <a:r>
              <a:rPr lang="en-US" sz="1800">
                <a:solidFill>
                  <a:schemeClr val="accent4"/>
                </a:solidFill>
                <a:latin typeface="Calibri"/>
                <a:ea typeface="Calibri"/>
                <a:cs typeface="Calibri"/>
                <a:sym typeface="Calibri"/>
              </a:rPr>
              <a:t>01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10</a:t>
            </a:r>
            <a:r>
              <a:rPr lang="en-US" sz="1800">
                <a:solidFill>
                  <a:schemeClr val="accent4"/>
                </a:solidFill>
                <a:latin typeface="Calibri"/>
                <a:ea typeface="Calibri"/>
                <a:cs typeface="Calibri"/>
                <a:sym typeface="Calibri"/>
              </a:rPr>
              <a:t>10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10</a:t>
            </a:r>
            <a:r>
              <a:rPr lang="en-US" sz="1800">
                <a:solidFill>
                  <a:schemeClr val="accent4"/>
                </a:solidFill>
                <a:latin typeface="Calibri"/>
                <a:ea typeface="Calibri"/>
                <a:cs typeface="Calibri"/>
                <a:sym typeface="Calibri"/>
              </a:rPr>
              <a:t>11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11</a:t>
            </a:r>
            <a:r>
              <a:rPr lang="en-US" sz="1800">
                <a:solidFill>
                  <a:schemeClr val="accent4"/>
                </a:solidFill>
                <a:latin typeface="Calibri"/>
                <a:ea typeface="Calibri"/>
                <a:cs typeface="Calibri"/>
                <a:sym typeface="Calibri"/>
              </a:rPr>
              <a:t>00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11</a:t>
            </a:r>
            <a:r>
              <a:rPr lang="en-US" sz="1800">
                <a:solidFill>
                  <a:schemeClr val="accent4"/>
                </a:solidFill>
                <a:latin typeface="Calibri"/>
                <a:ea typeface="Calibri"/>
                <a:cs typeface="Calibri"/>
                <a:sym typeface="Calibri"/>
              </a:rPr>
              <a:t>01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11</a:t>
            </a:r>
            <a:r>
              <a:rPr lang="en-US" sz="1800">
                <a:solidFill>
                  <a:schemeClr val="accent4"/>
                </a:solidFill>
                <a:latin typeface="Calibri"/>
                <a:ea typeface="Calibri"/>
                <a:cs typeface="Calibri"/>
                <a:sym typeface="Calibri"/>
              </a:rPr>
              <a:t>10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11</a:t>
            </a:r>
            <a:r>
              <a:rPr lang="en-US" sz="1800">
                <a:solidFill>
                  <a:schemeClr val="accent4"/>
                </a:solidFill>
                <a:latin typeface="Calibri"/>
                <a:ea typeface="Calibri"/>
                <a:cs typeface="Calibri"/>
                <a:sym typeface="Calibri"/>
              </a:rPr>
              <a:t>11</a:t>
            </a:r>
            <a:r>
              <a:rPr lang="en-US" sz="1800">
                <a:solidFill>
                  <a:schemeClr val="accent2"/>
                </a:solidFill>
                <a:latin typeface="Calibri"/>
                <a:ea typeface="Calibri"/>
                <a:cs typeface="Calibri"/>
                <a:sym typeface="Calibri"/>
              </a:rPr>
              <a:t>xx</a:t>
            </a:r>
            <a:endParaRPr/>
          </a:p>
        </p:txBody>
      </p:sp>
      <p:grpSp>
        <p:nvGrpSpPr>
          <p:cNvPr id="685" name="Google Shape;685;p44"/>
          <p:cNvGrpSpPr/>
          <p:nvPr/>
        </p:nvGrpSpPr>
        <p:grpSpPr>
          <a:xfrm>
            <a:off x="355602" y="1769521"/>
            <a:ext cx="2844798" cy="2079601"/>
            <a:chOff x="355602" y="1769521"/>
            <a:chExt cx="2844798" cy="2079601"/>
          </a:xfrm>
        </p:grpSpPr>
        <p:grpSp>
          <p:nvGrpSpPr>
            <p:cNvPr id="686" name="Google Shape;686;p44"/>
            <p:cNvGrpSpPr/>
            <p:nvPr/>
          </p:nvGrpSpPr>
          <p:grpSpPr>
            <a:xfrm>
              <a:off x="2209800" y="2565390"/>
              <a:ext cx="990600" cy="1219200"/>
              <a:chOff x="1344" y="1056"/>
              <a:chExt cx="624" cy="768"/>
            </a:xfrm>
          </p:grpSpPr>
          <p:sp>
            <p:nvSpPr>
              <p:cNvPr id="687" name="Google Shape;687;p44"/>
              <p:cNvSpPr/>
              <p:nvPr/>
            </p:nvSpPr>
            <p:spPr>
              <a:xfrm>
                <a:off x="1344" y="1056"/>
                <a:ext cx="624" cy="768"/>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688" name="Google Shape;688;p44"/>
              <p:cNvCxnSpPr/>
              <p:nvPr/>
            </p:nvCxnSpPr>
            <p:spPr>
              <a:xfrm>
                <a:off x="1344" y="1440"/>
                <a:ext cx="624" cy="0"/>
              </a:xfrm>
              <a:prstGeom prst="straightConnector1">
                <a:avLst/>
              </a:prstGeom>
              <a:noFill/>
              <a:ln w="12700" cap="flat" cmpd="sng">
                <a:solidFill>
                  <a:schemeClr val="dk1"/>
                </a:solidFill>
                <a:prstDash val="solid"/>
                <a:round/>
                <a:headEnd type="none" w="sm" len="sm"/>
                <a:tailEnd type="none" w="sm" len="sm"/>
              </a:ln>
            </p:spPr>
          </p:cxnSp>
          <p:cxnSp>
            <p:nvCxnSpPr>
              <p:cNvPr id="689" name="Google Shape;689;p44"/>
              <p:cNvCxnSpPr/>
              <p:nvPr/>
            </p:nvCxnSpPr>
            <p:spPr>
              <a:xfrm>
                <a:off x="1344" y="1248"/>
                <a:ext cx="624" cy="0"/>
              </a:xfrm>
              <a:prstGeom prst="straightConnector1">
                <a:avLst/>
              </a:prstGeom>
              <a:noFill/>
              <a:ln w="12700" cap="flat" cmpd="sng">
                <a:solidFill>
                  <a:schemeClr val="dk1"/>
                </a:solidFill>
                <a:prstDash val="solid"/>
                <a:round/>
                <a:headEnd type="none" w="sm" len="sm"/>
                <a:tailEnd type="none" w="sm" len="sm"/>
              </a:ln>
            </p:spPr>
          </p:cxnSp>
          <p:cxnSp>
            <p:nvCxnSpPr>
              <p:cNvPr id="690" name="Google Shape;690;p44"/>
              <p:cNvCxnSpPr/>
              <p:nvPr/>
            </p:nvCxnSpPr>
            <p:spPr>
              <a:xfrm>
                <a:off x="1344" y="1632"/>
                <a:ext cx="624" cy="0"/>
              </a:xfrm>
              <a:prstGeom prst="straightConnector1">
                <a:avLst/>
              </a:prstGeom>
              <a:noFill/>
              <a:ln w="12700" cap="flat" cmpd="sng">
                <a:solidFill>
                  <a:schemeClr val="dk1"/>
                </a:solidFill>
                <a:prstDash val="solid"/>
                <a:round/>
                <a:headEnd type="none" w="sm" len="sm"/>
                <a:tailEnd type="none" w="sm" len="sm"/>
              </a:ln>
            </p:spPr>
          </p:cxnSp>
        </p:grpSp>
        <p:sp>
          <p:nvSpPr>
            <p:cNvPr id="691" name="Google Shape;691;p44"/>
            <p:cNvSpPr txBox="1"/>
            <p:nvPr/>
          </p:nvSpPr>
          <p:spPr>
            <a:xfrm>
              <a:off x="669925" y="2525703"/>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4"/>
                  </a:solidFill>
                  <a:latin typeface="Calibri"/>
                  <a:ea typeface="Calibri"/>
                  <a:cs typeface="Calibri"/>
                  <a:sym typeface="Calibri"/>
                </a:rPr>
                <a:t>00</a:t>
              </a:r>
              <a:endParaRPr/>
            </a:p>
          </p:txBody>
        </p:sp>
        <p:sp>
          <p:nvSpPr>
            <p:cNvPr id="692" name="Google Shape;692;p44"/>
            <p:cNvSpPr txBox="1"/>
            <p:nvPr/>
          </p:nvSpPr>
          <p:spPr>
            <a:xfrm>
              <a:off x="685800" y="2870190"/>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4"/>
                  </a:solidFill>
                  <a:latin typeface="Calibri"/>
                  <a:ea typeface="Calibri"/>
                  <a:cs typeface="Calibri"/>
                  <a:sym typeface="Calibri"/>
                </a:rPr>
                <a:t>01</a:t>
              </a:r>
              <a:endParaRPr/>
            </a:p>
          </p:txBody>
        </p:sp>
        <p:sp>
          <p:nvSpPr>
            <p:cNvPr id="693" name="Google Shape;693;p44"/>
            <p:cNvSpPr txBox="1"/>
            <p:nvPr/>
          </p:nvSpPr>
          <p:spPr>
            <a:xfrm>
              <a:off x="685800" y="3174990"/>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4"/>
                  </a:solidFill>
                  <a:latin typeface="Calibri"/>
                  <a:ea typeface="Calibri"/>
                  <a:cs typeface="Calibri"/>
                  <a:sym typeface="Calibri"/>
                </a:rPr>
                <a:t>10</a:t>
              </a:r>
              <a:endParaRPr/>
            </a:p>
          </p:txBody>
        </p:sp>
        <p:sp>
          <p:nvSpPr>
            <p:cNvPr id="694" name="Google Shape;694;p44"/>
            <p:cNvSpPr txBox="1"/>
            <p:nvPr/>
          </p:nvSpPr>
          <p:spPr>
            <a:xfrm>
              <a:off x="685800" y="3479790"/>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4"/>
                  </a:solidFill>
                  <a:latin typeface="Calibri"/>
                  <a:ea typeface="Calibri"/>
                  <a:cs typeface="Calibri"/>
                  <a:sym typeface="Calibri"/>
                </a:rPr>
                <a:t>11</a:t>
              </a:r>
              <a:endParaRPr/>
            </a:p>
          </p:txBody>
        </p:sp>
        <p:sp>
          <p:nvSpPr>
            <p:cNvPr id="695" name="Google Shape;695;p44"/>
            <p:cNvSpPr txBox="1"/>
            <p:nvPr/>
          </p:nvSpPr>
          <p:spPr>
            <a:xfrm>
              <a:off x="355602" y="1769521"/>
              <a:ext cx="81945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Cache:</a:t>
              </a:r>
              <a:endParaRPr sz="1800" b="1">
                <a:solidFill>
                  <a:schemeClr val="dk1"/>
                </a:solidFill>
                <a:latin typeface="Calibri"/>
                <a:ea typeface="Calibri"/>
                <a:cs typeface="Calibri"/>
                <a:sym typeface="Calibri"/>
              </a:endParaRPr>
            </a:p>
          </p:txBody>
        </p:sp>
        <p:grpSp>
          <p:nvGrpSpPr>
            <p:cNvPr id="696" name="Google Shape;696;p44"/>
            <p:cNvGrpSpPr/>
            <p:nvPr/>
          </p:nvGrpSpPr>
          <p:grpSpPr>
            <a:xfrm>
              <a:off x="1600200" y="2565390"/>
              <a:ext cx="609600" cy="1219200"/>
              <a:chOff x="1344" y="1056"/>
              <a:chExt cx="624" cy="768"/>
            </a:xfrm>
          </p:grpSpPr>
          <p:sp>
            <p:nvSpPr>
              <p:cNvPr id="697" name="Google Shape;697;p44"/>
              <p:cNvSpPr/>
              <p:nvPr/>
            </p:nvSpPr>
            <p:spPr>
              <a:xfrm>
                <a:off x="1344" y="1056"/>
                <a:ext cx="624" cy="768"/>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698" name="Google Shape;698;p44"/>
              <p:cNvCxnSpPr/>
              <p:nvPr/>
            </p:nvCxnSpPr>
            <p:spPr>
              <a:xfrm>
                <a:off x="1344" y="1440"/>
                <a:ext cx="624" cy="0"/>
              </a:xfrm>
              <a:prstGeom prst="straightConnector1">
                <a:avLst/>
              </a:prstGeom>
              <a:noFill/>
              <a:ln w="12700" cap="flat" cmpd="sng">
                <a:solidFill>
                  <a:schemeClr val="dk1"/>
                </a:solidFill>
                <a:prstDash val="solid"/>
                <a:round/>
                <a:headEnd type="none" w="sm" len="sm"/>
                <a:tailEnd type="none" w="sm" len="sm"/>
              </a:ln>
            </p:spPr>
          </p:cxnSp>
          <p:cxnSp>
            <p:nvCxnSpPr>
              <p:cNvPr id="699" name="Google Shape;699;p44"/>
              <p:cNvCxnSpPr/>
              <p:nvPr/>
            </p:nvCxnSpPr>
            <p:spPr>
              <a:xfrm>
                <a:off x="1344" y="1248"/>
                <a:ext cx="624" cy="0"/>
              </a:xfrm>
              <a:prstGeom prst="straightConnector1">
                <a:avLst/>
              </a:prstGeom>
              <a:noFill/>
              <a:ln w="12700" cap="flat" cmpd="sng">
                <a:solidFill>
                  <a:schemeClr val="dk1"/>
                </a:solidFill>
                <a:prstDash val="solid"/>
                <a:round/>
                <a:headEnd type="none" w="sm" len="sm"/>
                <a:tailEnd type="none" w="sm" len="sm"/>
              </a:ln>
            </p:spPr>
          </p:cxnSp>
          <p:cxnSp>
            <p:nvCxnSpPr>
              <p:cNvPr id="700" name="Google Shape;700;p44"/>
              <p:cNvCxnSpPr/>
              <p:nvPr/>
            </p:nvCxnSpPr>
            <p:spPr>
              <a:xfrm>
                <a:off x="1344" y="1632"/>
                <a:ext cx="624" cy="0"/>
              </a:xfrm>
              <a:prstGeom prst="straightConnector1">
                <a:avLst/>
              </a:prstGeom>
              <a:noFill/>
              <a:ln w="12700" cap="flat" cmpd="sng">
                <a:solidFill>
                  <a:schemeClr val="dk1"/>
                </a:solidFill>
                <a:prstDash val="solid"/>
                <a:round/>
                <a:headEnd type="none" w="sm" len="sm"/>
                <a:tailEnd type="none" w="sm" len="sm"/>
              </a:ln>
            </p:spPr>
          </p:cxnSp>
        </p:grpSp>
        <p:sp>
          <p:nvSpPr>
            <p:cNvPr id="701" name="Google Shape;701;p44"/>
            <p:cNvSpPr txBox="1"/>
            <p:nvPr/>
          </p:nvSpPr>
          <p:spPr>
            <a:xfrm>
              <a:off x="1600200" y="2108200"/>
              <a:ext cx="666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Calibri"/>
                  <a:ea typeface="Calibri"/>
                  <a:cs typeface="Calibri"/>
                  <a:sym typeface="Calibri"/>
                </a:rPr>
                <a:t>Tag</a:t>
              </a:r>
              <a:endParaRPr/>
            </a:p>
          </p:txBody>
        </p:sp>
        <p:sp>
          <p:nvSpPr>
            <p:cNvPr id="702" name="Google Shape;702;p44"/>
            <p:cNvSpPr txBox="1"/>
            <p:nvPr/>
          </p:nvSpPr>
          <p:spPr>
            <a:xfrm>
              <a:off x="2362200" y="2108190"/>
              <a:ext cx="6667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703" name="Google Shape;703;p44" descr="5%"/>
            <p:cNvSpPr/>
            <p:nvPr/>
          </p:nvSpPr>
          <p:spPr>
            <a:xfrm>
              <a:off x="2209800" y="256539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44" descr="5%"/>
            <p:cNvSpPr/>
            <p:nvPr/>
          </p:nvSpPr>
          <p:spPr>
            <a:xfrm>
              <a:off x="2209800" y="347979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5" name="Google Shape;705;p44" descr="5%"/>
            <p:cNvSpPr/>
            <p:nvPr/>
          </p:nvSpPr>
          <p:spPr>
            <a:xfrm>
              <a:off x="2209800" y="2870190"/>
              <a:ext cx="990600" cy="304800"/>
            </a:xfrm>
            <a:prstGeom prst="rect">
              <a:avLst/>
            </a:prstGeom>
            <a:solidFill>
              <a:srgbClr val="FFFFFF"/>
            </a:solidFill>
            <a:ln w="12700"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Google Shape;706;p44" descr="5%"/>
            <p:cNvSpPr/>
            <p:nvPr/>
          </p:nvSpPr>
          <p:spPr>
            <a:xfrm>
              <a:off x="2209800" y="3174990"/>
              <a:ext cx="990600" cy="304800"/>
            </a:xfrm>
            <a:prstGeom prst="rect">
              <a:avLst/>
            </a:prstGeom>
            <a:solidFill>
              <a:srgbClr val="FFFFFF"/>
            </a:solidFill>
            <a:ln w="12700" cap="flat" cmpd="sng">
              <a:solidFill>
                <a:schemeClr val="folHlink"/>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07" name="Google Shape;707;p44"/>
            <p:cNvGrpSpPr/>
            <p:nvPr/>
          </p:nvGrpSpPr>
          <p:grpSpPr>
            <a:xfrm>
              <a:off x="1219200" y="2565390"/>
              <a:ext cx="381000" cy="1219200"/>
              <a:chOff x="1344" y="1056"/>
              <a:chExt cx="624" cy="768"/>
            </a:xfrm>
          </p:grpSpPr>
          <p:sp>
            <p:nvSpPr>
              <p:cNvPr id="708" name="Google Shape;708;p44"/>
              <p:cNvSpPr/>
              <p:nvPr/>
            </p:nvSpPr>
            <p:spPr>
              <a:xfrm>
                <a:off x="1344" y="1056"/>
                <a:ext cx="624" cy="768"/>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09" name="Google Shape;709;p44"/>
              <p:cNvCxnSpPr/>
              <p:nvPr/>
            </p:nvCxnSpPr>
            <p:spPr>
              <a:xfrm>
                <a:off x="1344" y="1440"/>
                <a:ext cx="624" cy="0"/>
              </a:xfrm>
              <a:prstGeom prst="straightConnector1">
                <a:avLst/>
              </a:prstGeom>
              <a:noFill/>
              <a:ln w="12700" cap="flat" cmpd="sng">
                <a:solidFill>
                  <a:schemeClr val="dk1"/>
                </a:solidFill>
                <a:prstDash val="solid"/>
                <a:round/>
                <a:headEnd type="none" w="sm" len="sm"/>
                <a:tailEnd type="none" w="sm" len="sm"/>
              </a:ln>
            </p:spPr>
          </p:cxnSp>
          <p:cxnSp>
            <p:nvCxnSpPr>
              <p:cNvPr id="710" name="Google Shape;710;p44"/>
              <p:cNvCxnSpPr/>
              <p:nvPr/>
            </p:nvCxnSpPr>
            <p:spPr>
              <a:xfrm>
                <a:off x="1344" y="1248"/>
                <a:ext cx="624" cy="0"/>
              </a:xfrm>
              <a:prstGeom prst="straightConnector1">
                <a:avLst/>
              </a:prstGeom>
              <a:noFill/>
              <a:ln w="12700" cap="flat" cmpd="sng">
                <a:solidFill>
                  <a:schemeClr val="dk1"/>
                </a:solidFill>
                <a:prstDash val="solid"/>
                <a:round/>
                <a:headEnd type="none" w="sm" len="sm"/>
                <a:tailEnd type="none" w="sm" len="sm"/>
              </a:ln>
            </p:spPr>
          </p:cxnSp>
          <p:cxnSp>
            <p:nvCxnSpPr>
              <p:cNvPr id="711" name="Google Shape;711;p44"/>
              <p:cNvCxnSpPr/>
              <p:nvPr/>
            </p:nvCxnSpPr>
            <p:spPr>
              <a:xfrm>
                <a:off x="1344" y="1632"/>
                <a:ext cx="624" cy="0"/>
              </a:xfrm>
              <a:prstGeom prst="straightConnector1">
                <a:avLst/>
              </a:prstGeom>
              <a:noFill/>
              <a:ln w="12700" cap="flat" cmpd="sng">
                <a:solidFill>
                  <a:schemeClr val="dk1"/>
                </a:solidFill>
                <a:prstDash val="solid"/>
                <a:round/>
                <a:headEnd type="none" w="sm" len="sm"/>
                <a:tailEnd type="none" w="sm" len="sm"/>
              </a:ln>
            </p:spPr>
          </p:cxnSp>
        </p:grpSp>
        <p:sp>
          <p:nvSpPr>
            <p:cNvPr id="712" name="Google Shape;712;p44"/>
            <p:cNvSpPr txBox="1"/>
            <p:nvPr/>
          </p:nvSpPr>
          <p:spPr>
            <a:xfrm>
              <a:off x="990600" y="2108190"/>
              <a:ext cx="6921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Valid</a:t>
              </a:r>
              <a:endParaRPr/>
            </a:p>
          </p:txBody>
        </p:sp>
        <p:sp>
          <p:nvSpPr>
            <p:cNvPr id="713" name="Google Shape;713;p44"/>
            <p:cNvSpPr txBox="1"/>
            <p:nvPr/>
          </p:nvSpPr>
          <p:spPr>
            <a:xfrm>
              <a:off x="381000" y="2108190"/>
              <a:ext cx="6973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4"/>
                  </a:solidFill>
                  <a:latin typeface="Calibri"/>
                  <a:ea typeface="Calibri"/>
                  <a:cs typeface="Calibri"/>
                  <a:sym typeface="Calibri"/>
                </a:rPr>
                <a:t>Index</a:t>
              </a:r>
              <a:endParaRPr/>
            </a:p>
          </p:txBody>
        </p:sp>
      </p:grpSp>
      <p:sp>
        <p:nvSpPr>
          <p:cNvPr id="714" name="Google Shape;714;p44"/>
          <p:cNvSpPr/>
          <p:nvPr/>
        </p:nvSpPr>
        <p:spPr>
          <a:xfrm>
            <a:off x="1684868" y="3217333"/>
            <a:ext cx="448732" cy="228591"/>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44"/>
          <p:cNvSpPr/>
          <p:nvPr/>
        </p:nvSpPr>
        <p:spPr>
          <a:xfrm>
            <a:off x="5266266" y="5661015"/>
            <a:ext cx="245531" cy="22860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Google Shape;716;p44"/>
          <p:cNvSpPr/>
          <p:nvPr/>
        </p:nvSpPr>
        <p:spPr>
          <a:xfrm>
            <a:off x="5271029" y="4455045"/>
            <a:ext cx="245531" cy="22860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44"/>
          <p:cNvSpPr/>
          <p:nvPr/>
        </p:nvSpPr>
        <p:spPr>
          <a:xfrm>
            <a:off x="5257799" y="3248013"/>
            <a:ext cx="245531" cy="22860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Google Shape;718;p44"/>
          <p:cNvSpPr/>
          <p:nvPr/>
        </p:nvSpPr>
        <p:spPr>
          <a:xfrm>
            <a:off x="5266266" y="2032517"/>
            <a:ext cx="245531" cy="22860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19" name="Google Shape;719;p44"/>
          <p:cNvGrpSpPr/>
          <p:nvPr/>
        </p:nvGrpSpPr>
        <p:grpSpPr>
          <a:xfrm>
            <a:off x="220138" y="3793067"/>
            <a:ext cx="2377440" cy="1105816"/>
            <a:chOff x="220138" y="3793067"/>
            <a:chExt cx="2377440" cy="1105816"/>
          </a:xfrm>
        </p:grpSpPr>
        <p:sp>
          <p:nvSpPr>
            <p:cNvPr id="720" name="Google Shape;720;p44"/>
            <p:cNvSpPr txBox="1"/>
            <p:nvPr/>
          </p:nvSpPr>
          <p:spPr>
            <a:xfrm>
              <a:off x="220138" y="4190997"/>
              <a:ext cx="2377440" cy="707886"/>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Cache slots exactly match the </a:t>
              </a:r>
              <a:r>
                <a:rPr lang="en-US" sz="2000">
                  <a:solidFill>
                    <a:schemeClr val="accent4"/>
                  </a:solidFill>
                  <a:latin typeface="Calibri"/>
                  <a:ea typeface="Calibri"/>
                  <a:cs typeface="Calibri"/>
                  <a:sym typeface="Calibri"/>
                </a:rPr>
                <a:t>Index</a:t>
              </a:r>
              <a:r>
                <a:rPr lang="en-US" sz="2000">
                  <a:solidFill>
                    <a:schemeClr val="dk1"/>
                  </a:solidFill>
                  <a:latin typeface="Calibri"/>
                  <a:ea typeface="Calibri"/>
                  <a:cs typeface="Calibri"/>
                  <a:sym typeface="Calibri"/>
                </a:rPr>
                <a:t> field</a:t>
              </a:r>
              <a:endParaRPr sz="2000">
                <a:solidFill>
                  <a:schemeClr val="dk1"/>
                </a:solidFill>
                <a:latin typeface="Calibri"/>
                <a:ea typeface="Calibri"/>
                <a:cs typeface="Calibri"/>
                <a:sym typeface="Calibri"/>
              </a:endParaRPr>
            </a:p>
          </p:txBody>
        </p:sp>
        <p:cxnSp>
          <p:nvCxnSpPr>
            <p:cNvPr id="721" name="Google Shape;721;p44"/>
            <p:cNvCxnSpPr/>
            <p:nvPr/>
          </p:nvCxnSpPr>
          <p:spPr>
            <a:xfrm rot="10800000">
              <a:off x="886968" y="3793067"/>
              <a:ext cx="0" cy="365760"/>
            </a:xfrm>
            <a:prstGeom prst="straightConnector1">
              <a:avLst/>
            </a:prstGeom>
            <a:noFill/>
            <a:ln w="38100" cap="flat" cmpd="sng">
              <a:solidFill>
                <a:schemeClr val="dk1"/>
              </a:solidFill>
              <a:prstDash val="solid"/>
              <a:round/>
              <a:headEnd type="none" w="sm" len="sm"/>
              <a:tailEnd type="stealth" w="med" len="med"/>
            </a:ln>
          </p:spPr>
        </p:cxnSp>
      </p:grpSp>
      <p:sp>
        <p:nvSpPr>
          <p:cNvPr id="722" name="Google Shape;722;p44"/>
          <p:cNvSpPr txBox="1"/>
          <p:nvPr/>
        </p:nvSpPr>
        <p:spPr>
          <a:xfrm>
            <a:off x="6172200" y="1371600"/>
            <a:ext cx="27432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Which blocks map to each row of the cache?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(see colors)</a:t>
            </a:r>
            <a:endParaRPr sz="2000">
              <a:solidFill>
                <a:schemeClr val="dk1"/>
              </a:solidFill>
              <a:latin typeface="Calibri"/>
              <a:ea typeface="Calibri"/>
              <a:cs typeface="Calibri"/>
              <a:sym typeface="Calibri"/>
            </a:endParaRPr>
          </a:p>
        </p:txBody>
      </p:sp>
      <p:grpSp>
        <p:nvGrpSpPr>
          <p:cNvPr id="723" name="Google Shape;723;p44"/>
          <p:cNvGrpSpPr/>
          <p:nvPr/>
        </p:nvGrpSpPr>
        <p:grpSpPr>
          <a:xfrm>
            <a:off x="1152144" y="5212080"/>
            <a:ext cx="2961499" cy="1005840"/>
            <a:chOff x="1152144" y="5212080"/>
            <a:chExt cx="2961499" cy="1005840"/>
          </a:xfrm>
        </p:grpSpPr>
        <p:sp>
          <p:nvSpPr>
            <p:cNvPr id="724" name="Google Shape;724;p44"/>
            <p:cNvSpPr txBox="1"/>
            <p:nvPr/>
          </p:nvSpPr>
          <p:spPr>
            <a:xfrm>
              <a:off x="1152144" y="5212080"/>
              <a:ext cx="2377440" cy="100584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0"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Main Memory shown in blocks, so offset bits not shown (</a:t>
              </a:r>
              <a:r>
                <a:rPr lang="en-US" sz="2000">
                  <a:solidFill>
                    <a:schemeClr val="accent2"/>
                  </a:solidFill>
                  <a:latin typeface="Calibri"/>
                  <a:ea typeface="Calibri"/>
                  <a:cs typeface="Calibri"/>
                  <a:sym typeface="Calibri"/>
                </a:rPr>
                <a:t>x</a:t>
              </a:r>
              <a:r>
                <a:rPr lang="en-US" sz="2000">
                  <a:solidFill>
                    <a:schemeClr val="dk1"/>
                  </a:solidFill>
                  <a:latin typeface="Calibri"/>
                  <a:ea typeface="Calibri"/>
                  <a:cs typeface="Calibri"/>
                  <a:sym typeface="Calibri"/>
                </a:rPr>
                <a:t>’s)</a:t>
              </a:r>
              <a:endParaRPr/>
            </a:p>
          </p:txBody>
        </p:sp>
        <p:cxnSp>
          <p:nvCxnSpPr>
            <p:cNvPr id="725" name="Google Shape;725;p44"/>
            <p:cNvCxnSpPr/>
            <p:nvPr/>
          </p:nvCxnSpPr>
          <p:spPr>
            <a:xfrm>
              <a:off x="3565003" y="6035040"/>
              <a:ext cx="548640" cy="0"/>
            </a:xfrm>
            <a:prstGeom prst="straightConnector1">
              <a:avLst/>
            </a:prstGeom>
            <a:noFill/>
            <a:ln w="38100" cap="flat" cmpd="sng">
              <a:solidFill>
                <a:schemeClr val="dk1"/>
              </a:solidFill>
              <a:prstDash val="solid"/>
              <a:round/>
              <a:headEnd type="none" w="sm" len="sm"/>
              <a:tailEnd type="stealth" w="med" len="med"/>
            </a:ln>
          </p:spPr>
        </p:cxnSp>
      </p:grpSp>
      <p:sp>
        <p:nvSpPr>
          <p:cNvPr id="726" name="Google Shape;726;p44"/>
          <p:cNvSpPr/>
          <p:nvPr/>
        </p:nvSpPr>
        <p:spPr>
          <a:xfrm>
            <a:off x="1280160" y="3154680"/>
            <a:ext cx="274320" cy="36576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64"/>
                                        </p:tgtEl>
                                        <p:attrNameLst>
                                          <p:attrName>style.visibility</p:attrName>
                                        </p:attrNameLst>
                                      </p:cBhvr>
                                      <p:to>
                                        <p:strVal val="visible"/>
                                      </p:to>
                                    </p:set>
                                    <p:animEffect transition="in" filter="fade">
                                      <p:cBhvr>
                                        <p:cTn id="21" dur="1000"/>
                                        <p:tgtEl>
                                          <p:spTgt spid="6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69"/>
                                        </p:tgtEl>
                                        <p:attrNameLst>
                                          <p:attrName>style.visibility</p:attrName>
                                        </p:attrNameLst>
                                      </p:cBhvr>
                                      <p:to>
                                        <p:strVal val="visible"/>
                                      </p:to>
                                    </p:set>
                                    <p:animEffect transition="in" filter="fade">
                                      <p:cBhvr>
                                        <p:cTn id="26" dur="1000"/>
                                        <p:tgtEl>
                                          <p:spTgt spid="669"/>
                                        </p:tgtEl>
                                      </p:cBhvr>
                                    </p:animEffect>
                                  </p:childTnLst>
                                </p:cTn>
                              </p:par>
                            </p:childTnLst>
                          </p:cTn>
                        </p:par>
                        <p:par>
                          <p:cTn id="27" fill="hold">
                            <p:stCondLst>
                              <p:cond delay="1000"/>
                            </p:stCondLst>
                            <p:childTnLst>
                              <p:par>
                                <p:cTn id="28" presetID="10" presetClass="entr" presetSubtype="0" fill="hold" nodeType="afterEffect">
                                  <p:stCondLst>
                                    <p:cond delay="500"/>
                                  </p:stCondLst>
                                  <p:childTnLst>
                                    <p:set>
                                      <p:cBhvr>
                                        <p:cTn id="29" dur="1" fill="hold">
                                          <p:stCondLst>
                                            <p:cond delay="0"/>
                                          </p:stCondLst>
                                        </p:cTn>
                                        <p:tgtEl>
                                          <p:spTgt spid="674"/>
                                        </p:tgtEl>
                                        <p:attrNameLst>
                                          <p:attrName>style.visibility</p:attrName>
                                        </p:attrNameLst>
                                      </p:cBhvr>
                                      <p:to>
                                        <p:strVal val="visible"/>
                                      </p:to>
                                    </p:set>
                                    <p:animEffect transition="in" filter="fade">
                                      <p:cBhvr>
                                        <p:cTn id="30" dur="1000"/>
                                        <p:tgtEl>
                                          <p:spTgt spid="674"/>
                                        </p:tgtEl>
                                      </p:cBhvr>
                                    </p:animEffect>
                                  </p:childTnLst>
                                </p:cTn>
                              </p:par>
                            </p:childTnLst>
                          </p:cTn>
                        </p:par>
                        <p:par>
                          <p:cTn id="31" fill="hold">
                            <p:stCondLst>
                              <p:cond delay="2000"/>
                            </p:stCondLst>
                            <p:childTnLst>
                              <p:par>
                                <p:cTn id="32" presetID="10" presetClass="entr" presetSubtype="0" fill="hold" nodeType="afterEffect">
                                  <p:stCondLst>
                                    <p:cond delay="500"/>
                                  </p:stCondLst>
                                  <p:childTnLst>
                                    <p:set>
                                      <p:cBhvr>
                                        <p:cTn id="33" dur="1" fill="hold">
                                          <p:stCondLst>
                                            <p:cond delay="0"/>
                                          </p:stCondLst>
                                        </p:cTn>
                                        <p:tgtEl>
                                          <p:spTgt spid="679"/>
                                        </p:tgtEl>
                                        <p:attrNameLst>
                                          <p:attrName>style.visibility</p:attrName>
                                        </p:attrNameLst>
                                      </p:cBhvr>
                                      <p:to>
                                        <p:strVal val="visible"/>
                                      </p:to>
                                    </p:set>
                                    <p:animEffect transition="in" filter="fade">
                                      <p:cBhvr>
                                        <p:cTn id="34" dur="1000"/>
                                        <p:tgtEl>
                                          <p:spTgt spid="67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722">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1"/>
                                          </p:stCondLst>
                                        </p:cTn>
                                        <p:tgtEl>
                                          <p:spTgt spid="722">
                                            <p:txEl>
                                              <p:pRg st="1" end="1"/>
                                            </p:txEl>
                                          </p:spTgt>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62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2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2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6">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26">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1000"/>
                                  </p:stCondLst>
                                  <p:childTnLst>
                                    <p:set>
                                      <p:cBhvr>
                                        <p:cTn id="60" dur="1" fill="hold">
                                          <p:stCondLst>
                                            <p:cond delay="0"/>
                                          </p:stCondLst>
                                        </p:cTn>
                                        <p:tgtEl>
                                          <p:spTgt spid="7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1"/>
                                          </p:stCondLst>
                                        </p:cTn>
                                        <p:tgtEl>
                                          <p:spTgt spid="726"/>
                                        </p:tgtEl>
                                        <p:attrNameLst>
                                          <p:attrName>style.visibility</p:attrName>
                                        </p:attrNameLst>
                                      </p:cBhvr>
                                      <p:to>
                                        <p:strVal val="hidden"/>
                                      </p:to>
                                    </p:set>
                                  </p:childTnLst>
                                </p:cTn>
                              </p:par>
                              <p:par>
                                <p:cTn id="65" presetID="1" presetClass="entr" presetSubtype="0" fill="hold" nodeType="withEffect">
                                  <p:stCondLst>
                                    <p:cond delay="1000"/>
                                  </p:stCondLst>
                                  <p:childTnLst>
                                    <p:set>
                                      <p:cBhvr>
                                        <p:cTn id="66" dur="1" fill="hold">
                                          <p:stCondLst>
                                            <p:cond delay="0"/>
                                          </p:stCondLst>
                                        </p:cTn>
                                        <p:tgtEl>
                                          <p:spTgt spid="714"/>
                                        </p:tgtEl>
                                        <p:attrNameLst>
                                          <p:attrName>style.visibility</p:attrName>
                                        </p:attrNameLst>
                                      </p:cBhvr>
                                      <p:to>
                                        <p:strVal val="visible"/>
                                      </p:to>
                                    </p:set>
                                  </p:childTnLst>
                                </p:cTn>
                              </p:par>
                              <p:par>
                                <p:cTn id="67" presetID="1" presetClass="entr" presetSubtype="0" fill="hold" nodeType="withEffect">
                                  <p:stCondLst>
                                    <p:cond delay="2000"/>
                                  </p:stCondLst>
                                  <p:childTnLst>
                                    <p:set>
                                      <p:cBhvr>
                                        <p:cTn id="68" dur="1" fill="hold">
                                          <p:stCondLst>
                                            <p:cond delay="0"/>
                                          </p:stCondLst>
                                        </p:cTn>
                                        <p:tgtEl>
                                          <p:spTgt spid="715"/>
                                        </p:tgtEl>
                                        <p:attrNameLst>
                                          <p:attrName>style.visibility</p:attrName>
                                        </p:attrNameLst>
                                      </p:cBhvr>
                                      <p:to>
                                        <p:strVal val="visible"/>
                                      </p:to>
                                    </p:set>
                                  </p:childTnLst>
                                </p:cTn>
                              </p:par>
                              <p:par>
                                <p:cTn id="69" presetID="1" presetClass="entr" presetSubtype="0" fill="hold" nodeType="withEffect">
                                  <p:stCondLst>
                                    <p:cond delay="2000"/>
                                  </p:stCondLst>
                                  <p:childTnLst>
                                    <p:set>
                                      <p:cBhvr>
                                        <p:cTn id="70" dur="1" fill="hold">
                                          <p:stCondLst>
                                            <p:cond delay="0"/>
                                          </p:stCondLst>
                                        </p:cTn>
                                        <p:tgtEl>
                                          <p:spTgt spid="716"/>
                                        </p:tgtEl>
                                        <p:attrNameLst>
                                          <p:attrName>style.visibility</p:attrName>
                                        </p:attrNameLst>
                                      </p:cBhvr>
                                      <p:to>
                                        <p:strVal val="visible"/>
                                      </p:to>
                                    </p:set>
                                  </p:childTnLst>
                                </p:cTn>
                              </p:par>
                              <p:par>
                                <p:cTn id="71" presetID="1" presetClass="entr" presetSubtype="0" fill="hold" nodeType="withEffect">
                                  <p:stCondLst>
                                    <p:cond delay="2000"/>
                                  </p:stCondLst>
                                  <p:childTnLst>
                                    <p:set>
                                      <p:cBhvr>
                                        <p:cTn id="72" dur="1" fill="hold">
                                          <p:stCondLst>
                                            <p:cond delay="0"/>
                                          </p:stCondLst>
                                        </p:cTn>
                                        <p:tgtEl>
                                          <p:spTgt spid="717"/>
                                        </p:tgtEl>
                                        <p:attrNameLst>
                                          <p:attrName>style.visibility</p:attrName>
                                        </p:attrNameLst>
                                      </p:cBhvr>
                                      <p:to>
                                        <p:strVal val="visible"/>
                                      </p:to>
                                    </p:set>
                                  </p:childTnLst>
                                </p:cTn>
                              </p:par>
                              <p:par>
                                <p:cTn id="73" presetID="1" presetClass="entr" presetSubtype="0" fill="hold" nodeType="withEffect">
                                  <p:stCondLst>
                                    <p:cond delay="2000"/>
                                  </p:stCondLst>
                                  <p:childTnLst>
                                    <p:set>
                                      <p:cBhvr>
                                        <p:cTn id="74" dur="1" fill="hold">
                                          <p:stCondLst>
                                            <p:cond delay="0"/>
                                          </p:stCondLst>
                                        </p:cTn>
                                        <p:tgtEl>
                                          <p:spTgt spid="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Extended Review of Last Lecture</a:t>
            </a:r>
            <a:endParaRPr sz="4400" b="0" i="0" u="none" strike="noStrike" cap="none">
              <a:solidFill>
                <a:schemeClr val="accent1"/>
              </a:solidFill>
              <a:latin typeface="Calibri"/>
              <a:ea typeface="Calibri"/>
              <a:cs typeface="Calibri"/>
              <a:sym typeface="Calibri"/>
            </a:endParaRPr>
          </a:p>
        </p:txBody>
      </p:sp>
      <p:sp>
        <p:nvSpPr>
          <p:cNvPr id="124" name="Google Shape;124;p18"/>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Why have caches?</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Intermediate level between CPU and memory</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In-between in </a:t>
            </a:r>
            <a:r>
              <a:rPr lang="en-US" sz="2800" b="0" i="1" u="none" strike="noStrike" cap="none">
                <a:solidFill>
                  <a:schemeClr val="dk1"/>
                </a:solidFill>
                <a:latin typeface="Calibri"/>
                <a:ea typeface="Calibri"/>
                <a:cs typeface="Calibri"/>
                <a:sym typeface="Calibri"/>
              </a:rPr>
              <a:t>size</a:t>
            </a:r>
            <a:r>
              <a:rPr lang="en-US" sz="2800" b="0" i="0" u="none" strike="noStrike" cap="none">
                <a:solidFill>
                  <a:schemeClr val="dk1"/>
                </a:solidFill>
                <a:latin typeface="Calibri"/>
                <a:ea typeface="Calibri"/>
                <a:cs typeface="Calibri"/>
                <a:sym typeface="Calibri"/>
              </a:rPr>
              <a:t>, </a:t>
            </a:r>
            <a:r>
              <a:rPr lang="en-US" sz="2800" b="0" i="1" u="none" strike="noStrike" cap="none">
                <a:solidFill>
                  <a:schemeClr val="dk1"/>
                </a:solidFill>
                <a:latin typeface="Calibri"/>
                <a:ea typeface="Calibri"/>
                <a:cs typeface="Calibri"/>
                <a:sym typeface="Calibri"/>
              </a:rPr>
              <a:t>cost</a:t>
            </a:r>
            <a:r>
              <a:rPr lang="en-US" sz="2800" b="0" i="0" u="none" strike="noStrike" cap="none">
                <a:solidFill>
                  <a:schemeClr val="dk1"/>
                </a:solidFill>
                <a:latin typeface="Calibri"/>
                <a:ea typeface="Calibri"/>
                <a:cs typeface="Calibri"/>
                <a:sym typeface="Calibri"/>
              </a:rPr>
              <a:t>, and </a:t>
            </a:r>
            <a:r>
              <a:rPr lang="en-US" sz="2800" b="0" i="1" u="none" strike="noStrike" cap="none">
                <a:solidFill>
                  <a:schemeClr val="dk1"/>
                </a:solidFill>
                <a:latin typeface="Calibri"/>
                <a:ea typeface="Calibri"/>
                <a:cs typeface="Calibri"/>
                <a:sym typeface="Calibri"/>
              </a:rPr>
              <a:t>speed</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Memory (hierarchy, organization, structures) set up to exploit </a:t>
            </a:r>
            <a:r>
              <a:rPr lang="en-US" sz="3200" b="0" i="1" u="none" strike="noStrike" cap="none">
                <a:solidFill>
                  <a:schemeClr val="dk1"/>
                </a:solidFill>
                <a:latin typeface="Calibri"/>
                <a:ea typeface="Calibri"/>
                <a:cs typeface="Calibri"/>
                <a:sym typeface="Calibri"/>
              </a:rPr>
              <a:t>temporal</a:t>
            </a:r>
            <a:r>
              <a:rPr lang="en-US" sz="3200" b="0" i="0" u="none" strike="noStrike" cap="none">
                <a:solidFill>
                  <a:schemeClr val="dk1"/>
                </a:solidFill>
                <a:latin typeface="Calibri"/>
                <a:ea typeface="Calibri"/>
                <a:cs typeface="Calibri"/>
                <a:sym typeface="Calibri"/>
              </a:rPr>
              <a:t> and </a:t>
            </a:r>
            <a:r>
              <a:rPr lang="en-US" sz="3200" b="0" i="1" u="none" strike="noStrike" cap="none">
                <a:solidFill>
                  <a:schemeClr val="dk1"/>
                </a:solidFill>
                <a:latin typeface="Calibri"/>
                <a:ea typeface="Calibri"/>
                <a:cs typeface="Calibri"/>
                <a:sym typeface="Calibri"/>
              </a:rPr>
              <a:t>spatial locality</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1" u="none" strike="noStrike" cap="none">
                <a:solidFill>
                  <a:schemeClr val="dk1"/>
                </a:solidFill>
                <a:latin typeface="Calibri"/>
                <a:ea typeface="Calibri"/>
                <a:cs typeface="Calibri"/>
                <a:sym typeface="Calibri"/>
              </a:rPr>
              <a:t>Temporal:</a:t>
            </a:r>
            <a:r>
              <a:rPr lang="en-US" sz="2800" b="0" i="0" u="none" strike="noStrike" cap="none">
                <a:solidFill>
                  <a:schemeClr val="dk1"/>
                </a:solidFill>
                <a:latin typeface="Calibri"/>
                <a:ea typeface="Calibri"/>
                <a:cs typeface="Calibri"/>
                <a:sym typeface="Calibri"/>
              </a:rPr>
              <a:t>  If accessed, will access again soon</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1" u="none" strike="noStrike" cap="none">
                <a:solidFill>
                  <a:schemeClr val="dk1"/>
                </a:solidFill>
                <a:latin typeface="Calibri"/>
                <a:ea typeface="Calibri"/>
                <a:cs typeface="Calibri"/>
                <a:sym typeface="Calibri"/>
              </a:rPr>
              <a:t>Spatial:</a:t>
            </a:r>
            <a:r>
              <a:rPr lang="en-US" sz="2800" b="0" i="0" u="none" strike="noStrike" cap="none">
                <a:solidFill>
                  <a:schemeClr val="dk1"/>
                </a:solidFill>
                <a:latin typeface="Calibri"/>
                <a:ea typeface="Calibri"/>
                <a:cs typeface="Calibri"/>
                <a:sym typeface="Calibri"/>
              </a:rPr>
              <a:t>  If accessed, will access others around it</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Caches hold a subset of memory (in </a:t>
            </a:r>
            <a:r>
              <a:rPr lang="en-US" sz="3200" b="0" i="1" u="none" strike="noStrike" cap="none">
                <a:solidFill>
                  <a:schemeClr val="dk1"/>
                </a:solidFill>
                <a:latin typeface="Calibri"/>
                <a:ea typeface="Calibri"/>
                <a:cs typeface="Calibri"/>
                <a:sym typeface="Calibri"/>
              </a:rPr>
              <a:t>blocks</a:t>
            </a:r>
            <a:r>
              <a:rPr lang="en-US" sz="3200" b="0" i="0" u="none" strike="noStrike" cap="none">
                <a:solidFill>
                  <a:schemeClr val="dk1"/>
                </a:solidFill>
                <a:latin typeface="Calibri"/>
                <a:ea typeface="Calibri"/>
                <a:cs typeface="Calibri"/>
                <a:sym typeface="Calibri"/>
              </a:rPr>
              <a:t>)</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We are studying how they are designed for fast and efficient operation (lookup, access, storage)</a:t>
            </a:r>
            <a:endParaRPr/>
          </a:p>
        </p:txBody>
      </p:sp>
      <p:sp>
        <p:nvSpPr>
          <p:cNvPr id="125" name="Google Shape;12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26" name="Google Shape;12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27" name="Google Shape;12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a:t>
            </a:fld>
            <a:endParaRPr sz="1200">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DM Cache Example (4/5)</a:t>
            </a:r>
            <a:endParaRPr sz="4400" b="0" i="0" u="none" strike="noStrike" cap="none">
              <a:solidFill>
                <a:schemeClr val="accent1"/>
              </a:solidFill>
              <a:latin typeface="Calibri"/>
              <a:ea typeface="Calibri"/>
              <a:cs typeface="Calibri"/>
              <a:sym typeface="Calibri"/>
            </a:endParaRPr>
          </a:p>
        </p:txBody>
      </p:sp>
      <p:sp>
        <p:nvSpPr>
          <p:cNvPr id="732" name="Google Shape;732;p45"/>
          <p:cNvSpPr txBox="1">
            <a:spLocks noGrp="1"/>
          </p:cNvSpPr>
          <p:nvPr>
            <p:ph type="body" idx="1"/>
          </p:nvPr>
        </p:nvSpPr>
        <p:spPr>
          <a:xfrm>
            <a:off x="457200" y="1185325"/>
            <a:ext cx="7848600" cy="812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20"/>
              <a:buFont typeface="Arial"/>
              <a:buChar char="•"/>
            </a:pPr>
            <a:r>
              <a:rPr lang="en-US" sz="2720" b="0" i="0" u="none" strike="noStrike" cap="none">
                <a:solidFill>
                  <a:schemeClr val="dk1"/>
                </a:solidFill>
                <a:latin typeface="Calibri"/>
                <a:ea typeface="Calibri"/>
                <a:cs typeface="Calibri"/>
                <a:sym typeface="Calibri"/>
              </a:rPr>
              <a:t>Consider the sequence of memory address accesses</a:t>
            </a:r>
            <a:endParaRPr/>
          </a:p>
          <a:p>
            <a:pPr marL="457200" marR="0" lvl="1" indent="0" algn="ctr" rtl="0">
              <a:lnSpc>
                <a:spcPct val="80000"/>
              </a:lnSpc>
              <a:spcBef>
                <a:spcPts val="476"/>
              </a:spcBef>
              <a:spcAft>
                <a:spcPts val="0"/>
              </a:spcAft>
              <a:buClr>
                <a:schemeClr val="dk1"/>
              </a:buClr>
              <a:buFont typeface="Arial"/>
              <a:buNone/>
            </a:pPr>
            <a:r>
              <a:rPr lang="en-US" sz="2380" b="0" i="0" u="none" strike="noStrike" cap="none">
                <a:solidFill>
                  <a:schemeClr val="dk1"/>
                </a:solidFill>
                <a:latin typeface="Calibri"/>
                <a:ea typeface="Calibri"/>
                <a:cs typeface="Calibri"/>
                <a:sym typeface="Calibri"/>
              </a:rPr>
              <a:t>                                       0     2     4     8     20    16     0     2</a:t>
            </a:r>
            <a:endParaRPr sz="2380" b="0" i="0" u="none" strike="noStrike" cap="none">
              <a:solidFill>
                <a:schemeClr val="dk1"/>
              </a:solidFill>
              <a:latin typeface="Calibri"/>
              <a:ea typeface="Calibri"/>
              <a:cs typeface="Calibri"/>
              <a:sym typeface="Calibri"/>
            </a:endParaRPr>
          </a:p>
          <a:p>
            <a:pPr marL="742950" marR="0" lvl="1" indent="-134619" algn="ctr" rtl="0">
              <a:lnSpc>
                <a:spcPct val="80000"/>
              </a:lnSpc>
              <a:spcBef>
                <a:spcPts val="476"/>
              </a:spcBef>
              <a:spcAft>
                <a:spcPts val="0"/>
              </a:spcAft>
              <a:buClr>
                <a:schemeClr val="dk1"/>
              </a:buClr>
              <a:buSzPts val="2380"/>
              <a:buFont typeface="Arial"/>
              <a:buNone/>
            </a:pPr>
            <a:endParaRPr sz="2380" b="0" i="0" u="none" strike="noStrike" cap="none">
              <a:solidFill>
                <a:schemeClr val="dk1"/>
              </a:solidFill>
              <a:latin typeface="Calibri"/>
              <a:ea typeface="Calibri"/>
              <a:cs typeface="Calibri"/>
              <a:sym typeface="Calibri"/>
            </a:endParaRPr>
          </a:p>
        </p:txBody>
      </p:sp>
      <p:sp>
        <p:nvSpPr>
          <p:cNvPr id="733" name="Google Shape;733;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734" name="Google Shape;734;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735" name="Google Shape;735;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30</a:t>
            </a:fld>
            <a:endParaRPr sz="1200">
              <a:solidFill>
                <a:srgbClr val="888888"/>
              </a:solidFill>
              <a:latin typeface="Calibri"/>
              <a:ea typeface="Calibri"/>
              <a:cs typeface="Calibri"/>
              <a:sym typeface="Calibri"/>
            </a:endParaRPr>
          </a:p>
        </p:txBody>
      </p:sp>
      <p:sp>
        <p:nvSpPr>
          <p:cNvPr id="736" name="Google Shape;736;p45"/>
          <p:cNvSpPr txBox="1"/>
          <p:nvPr/>
        </p:nvSpPr>
        <p:spPr>
          <a:xfrm>
            <a:off x="831628" y="2252125"/>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a:p>
        </p:txBody>
      </p:sp>
      <p:sp>
        <p:nvSpPr>
          <p:cNvPr id="737" name="Google Shape;737;p45"/>
          <p:cNvSpPr txBox="1"/>
          <p:nvPr/>
        </p:nvSpPr>
        <p:spPr>
          <a:xfrm>
            <a:off x="828915" y="4103680"/>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4</a:t>
            </a:r>
            <a:endParaRPr/>
          </a:p>
        </p:txBody>
      </p:sp>
      <p:sp>
        <p:nvSpPr>
          <p:cNvPr id="738" name="Google Shape;738;p45"/>
          <p:cNvSpPr txBox="1"/>
          <p:nvPr/>
        </p:nvSpPr>
        <p:spPr>
          <a:xfrm>
            <a:off x="1060228" y="2252125"/>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739" name="Google Shape;739;p45"/>
          <p:cNvSpPr txBox="1"/>
          <p:nvPr/>
        </p:nvSpPr>
        <p:spPr>
          <a:xfrm>
            <a:off x="1041640" y="4080925"/>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740" name="Google Shape;740;p45"/>
          <p:cNvSpPr txBox="1"/>
          <p:nvPr/>
        </p:nvSpPr>
        <p:spPr>
          <a:xfrm>
            <a:off x="836334" y="1577898"/>
            <a:ext cx="3429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graphicFrame>
        <p:nvGraphicFramePr>
          <p:cNvPr id="741" name="Google Shape;741;p45"/>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3"/>
                  </a:ext>
                </a:extLst>
              </a:tr>
            </a:tbl>
          </a:graphicData>
        </a:graphic>
      </p:graphicFrame>
      <p:graphicFrame>
        <p:nvGraphicFramePr>
          <p:cNvPr id="742" name="Google Shape;742;p45"/>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743" name="Google Shape;743;p45"/>
          <p:cNvGraphicFramePr/>
          <p:nvPr/>
        </p:nvGraphicFramePr>
        <p:xfrm>
          <a:off x="493776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lnR w="12700" cap="flat" cmpd="sng">
                      <a:solidFill>
                        <a:srgbClr val="000000"/>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a:t>
                      </a:r>
                      <a:endParaRPr sz="1800" u="none" strike="noStrike" cap="none">
                        <a:solidFill>
                          <a:srgbClr val="FF9900"/>
                        </a:solidFill>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lnL w="12700" cap="flat" cmpd="sng">
                      <a:solidFill>
                        <a:srgbClr val="000000"/>
                      </a:solidFill>
                      <a:prstDash val="solid"/>
                      <a:round/>
                      <a:headEnd type="none" w="sm" len="sm"/>
                      <a:tailEnd type="none" w="sm" len="sm"/>
                    </a:lnL>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lnT w="12700" cap="flat" cmpd="sng">
                      <a:solidFill>
                        <a:srgbClr val="000000"/>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744" name="Google Shape;744;p45"/>
          <p:cNvGraphicFramePr/>
          <p:nvPr/>
        </p:nvGraphicFramePr>
        <p:xfrm>
          <a:off x="91440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745" name="Google Shape;745;p45"/>
          <p:cNvSpPr txBox="1"/>
          <p:nvPr/>
        </p:nvSpPr>
        <p:spPr>
          <a:xfrm>
            <a:off x="4850011" y="2252124"/>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a:t>
            </a:r>
            <a:endParaRPr sz="2400" b="1">
              <a:solidFill>
                <a:schemeClr val="dk1"/>
              </a:solidFill>
              <a:latin typeface="Calibri"/>
              <a:ea typeface="Calibri"/>
              <a:cs typeface="Calibri"/>
              <a:sym typeface="Calibri"/>
            </a:endParaRPr>
          </a:p>
        </p:txBody>
      </p:sp>
      <p:sp>
        <p:nvSpPr>
          <p:cNvPr id="746" name="Google Shape;746;p45"/>
          <p:cNvSpPr txBox="1"/>
          <p:nvPr/>
        </p:nvSpPr>
        <p:spPr>
          <a:xfrm>
            <a:off x="5078611" y="2252124"/>
            <a:ext cx="51969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graphicFrame>
        <p:nvGraphicFramePr>
          <p:cNvPr id="747" name="Google Shape;747;p45"/>
          <p:cNvGraphicFramePr/>
          <p:nvPr/>
        </p:nvGraphicFramePr>
        <p:xfrm>
          <a:off x="91440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M[4]</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M[5]</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M[6]</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M[7]</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748" name="Google Shape;748;p45"/>
          <p:cNvGraphicFramePr/>
          <p:nvPr/>
        </p:nvGraphicFramePr>
        <p:xfrm>
          <a:off x="493776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M[4]</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M[5]</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M[6]</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M[7]</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749" name="Google Shape;749;p45"/>
          <p:cNvSpPr txBox="1"/>
          <p:nvPr/>
        </p:nvSpPr>
        <p:spPr>
          <a:xfrm>
            <a:off x="4850712" y="4099966"/>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8</a:t>
            </a:r>
            <a:endParaRPr sz="2400" b="1">
              <a:solidFill>
                <a:schemeClr val="dk1"/>
              </a:solidFill>
              <a:latin typeface="Calibri"/>
              <a:ea typeface="Calibri"/>
              <a:cs typeface="Calibri"/>
              <a:sym typeface="Calibri"/>
            </a:endParaRPr>
          </a:p>
        </p:txBody>
      </p:sp>
      <p:sp>
        <p:nvSpPr>
          <p:cNvPr id="750" name="Google Shape;750;p45"/>
          <p:cNvSpPr txBox="1"/>
          <p:nvPr/>
        </p:nvSpPr>
        <p:spPr>
          <a:xfrm>
            <a:off x="5063437" y="4077211"/>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graphicFrame>
        <p:nvGraphicFramePr>
          <p:cNvPr id="751" name="Google Shape;751;p45"/>
          <p:cNvGraphicFramePr/>
          <p:nvPr/>
        </p:nvGraphicFramePr>
        <p:xfrm>
          <a:off x="493776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M[4]</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M[5]</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M[6]</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M[7]</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M[8]</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M[9]</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M[11]</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752" name="Google Shape;752;p45"/>
          <p:cNvSpPr/>
          <p:nvPr/>
        </p:nvSpPr>
        <p:spPr>
          <a:xfrm>
            <a:off x="1672683" y="2713789"/>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3" name="Google Shape;753;p45"/>
          <p:cNvSpPr/>
          <p:nvPr/>
        </p:nvSpPr>
        <p:spPr>
          <a:xfrm>
            <a:off x="6971742" y="2715768"/>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4" name="Google Shape;754;p45"/>
          <p:cNvSpPr/>
          <p:nvPr/>
        </p:nvSpPr>
        <p:spPr>
          <a:xfrm>
            <a:off x="1673352" y="4812867"/>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5" name="Google Shape;755;p45"/>
          <p:cNvSpPr/>
          <p:nvPr/>
        </p:nvSpPr>
        <p:spPr>
          <a:xfrm>
            <a:off x="5684074" y="5119363"/>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756" name="Google Shape;756;p45"/>
          <p:cNvGraphicFramePr/>
          <p:nvPr/>
        </p:nvGraphicFramePr>
        <p:xfrm>
          <a:off x="548640" y="27432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accent4"/>
                          </a:solidFill>
                        </a:rPr>
                        <a:t>00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01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757" name="Google Shape;757;p45"/>
          <p:cNvGraphicFramePr/>
          <p:nvPr/>
        </p:nvGraphicFramePr>
        <p:xfrm>
          <a:off x="548640" y="45720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accent4"/>
                          </a:solidFill>
                        </a:rPr>
                        <a:t>00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01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758" name="Google Shape;758;p45"/>
          <p:cNvGraphicFramePr/>
          <p:nvPr/>
        </p:nvGraphicFramePr>
        <p:xfrm>
          <a:off x="4572000" y="27432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accent4"/>
                          </a:solidFill>
                        </a:rPr>
                        <a:t>00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01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759" name="Google Shape;759;p45"/>
          <p:cNvGraphicFramePr/>
          <p:nvPr/>
        </p:nvGraphicFramePr>
        <p:xfrm>
          <a:off x="4572000" y="45720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accent4"/>
                          </a:solidFill>
                        </a:rPr>
                        <a:t>00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01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3"/>
                  </a:ext>
                </a:extLst>
              </a:tr>
            </a:tbl>
          </a:graphicData>
        </a:graphic>
      </p:graphicFrame>
      <p:sp>
        <p:nvSpPr>
          <p:cNvPr id="760" name="Google Shape;760;p45"/>
          <p:cNvSpPr txBox="1"/>
          <p:nvPr/>
        </p:nvSpPr>
        <p:spPr>
          <a:xfrm>
            <a:off x="831610" y="1947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a:t>
            </a:r>
            <a:r>
              <a:rPr lang="en-US" sz="2400" b="1">
                <a:solidFill>
                  <a:schemeClr val="accent4"/>
                </a:solidFill>
                <a:latin typeface="Calibri"/>
                <a:ea typeface="Calibri"/>
                <a:cs typeface="Calibri"/>
                <a:sym typeface="Calibri"/>
              </a:rPr>
              <a:t>00</a:t>
            </a:r>
            <a:r>
              <a:rPr lang="en-US" sz="2400" b="1">
                <a:solidFill>
                  <a:srgbClr val="FF0000"/>
                </a:solidFill>
                <a:latin typeface="Calibri"/>
                <a:ea typeface="Calibri"/>
                <a:cs typeface="Calibri"/>
                <a:sym typeface="Calibri"/>
              </a:rPr>
              <a:t>00</a:t>
            </a:r>
            <a:endParaRPr>
              <a:solidFill>
                <a:srgbClr val="FF0000"/>
              </a:solidFill>
            </a:endParaRPr>
          </a:p>
        </p:txBody>
      </p:sp>
      <p:sp>
        <p:nvSpPr>
          <p:cNvPr id="761" name="Google Shape;761;p45"/>
          <p:cNvSpPr txBox="1"/>
          <p:nvPr/>
        </p:nvSpPr>
        <p:spPr>
          <a:xfrm>
            <a:off x="4870210" y="1947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a:t>
            </a:r>
            <a:r>
              <a:rPr lang="en-US" sz="2400" b="1">
                <a:solidFill>
                  <a:schemeClr val="accent4"/>
                </a:solidFill>
                <a:latin typeface="Calibri"/>
                <a:ea typeface="Calibri"/>
                <a:cs typeface="Calibri"/>
                <a:sym typeface="Calibri"/>
              </a:rPr>
              <a:t>00</a:t>
            </a:r>
            <a:r>
              <a:rPr lang="en-US" sz="2400" b="1">
                <a:solidFill>
                  <a:srgbClr val="FF0000"/>
                </a:solidFill>
                <a:latin typeface="Calibri"/>
                <a:ea typeface="Calibri"/>
                <a:cs typeface="Calibri"/>
                <a:sym typeface="Calibri"/>
              </a:rPr>
              <a:t>10</a:t>
            </a:r>
            <a:endParaRPr>
              <a:solidFill>
                <a:srgbClr val="FF0000"/>
              </a:solidFill>
            </a:endParaRPr>
          </a:p>
        </p:txBody>
      </p:sp>
      <p:sp>
        <p:nvSpPr>
          <p:cNvPr id="762" name="Google Shape;762;p45"/>
          <p:cNvSpPr txBox="1"/>
          <p:nvPr/>
        </p:nvSpPr>
        <p:spPr>
          <a:xfrm>
            <a:off x="4870210" y="3852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a:t>
            </a:r>
            <a:r>
              <a:rPr lang="en-US" sz="2400" b="1">
                <a:solidFill>
                  <a:schemeClr val="accent4"/>
                </a:solidFill>
                <a:latin typeface="Calibri"/>
                <a:ea typeface="Calibri"/>
                <a:cs typeface="Calibri"/>
                <a:sym typeface="Calibri"/>
              </a:rPr>
              <a:t>10</a:t>
            </a:r>
            <a:r>
              <a:rPr lang="en-US" sz="2400" b="1">
                <a:solidFill>
                  <a:srgbClr val="FF0000"/>
                </a:solidFill>
                <a:latin typeface="Calibri"/>
                <a:ea typeface="Calibri"/>
                <a:cs typeface="Calibri"/>
                <a:sym typeface="Calibri"/>
              </a:rPr>
              <a:t>00</a:t>
            </a:r>
            <a:endParaRPr>
              <a:solidFill>
                <a:srgbClr val="FF0000"/>
              </a:solidFill>
            </a:endParaRPr>
          </a:p>
        </p:txBody>
      </p:sp>
      <p:sp>
        <p:nvSpPr>
          <p:cNvPr id="763" name="Google Shape;763;p45"/>
          <p:cNvSpPr txBox="1"/>
          <p:nvPr/>
        </p:nvSpPr>
        <p:spPr>
          <a:xfrm>
            <a:off x="831610" y="3852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a:t>
            </a:r>
            <a:r>
              <a:rPr lang="en-US" sz="2400" b="1">
                <a:solidFill>
                  <a:schemeClr val="accent4"/>
                </a:solidFill>
                <a:latin typeface="Calibri"/>
                <a:ea typeface="Calibri"/>
                <a:cs typeface="Calibri"/>
                <a:sym typeface="Calibri"/>
              </a:rPr>
              <a:t>01</a:t>
            </a:r>
            <a:r>
              <a:rPr lang="en-US" sz="2400" b="1">
                <a:solidFill>
                  <a:srgbClr val="FF0000"/>
                </a:solidFill>
                <a:latin typeface="Calibri"/>
                <a:ea typeface="Calibri"/>
                <a:cs typeface="Calibri"/>
                <a:sym typeface="Calibri"/>
              </a:rPr>
              <a:t>00</a:t>
            </a:r>
            <a:endParaRPr>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46"/>
                                        </p:tgtEl>
                                        <p:attrNameLst>
                                          <p:attrName>style.visibility</p:attrName>
                                        </p:attrNameLst>
                                      </p:cBhvr>
                                      <p:to>
                                        <p:strVal val="visible"/>
                                      </p:to>
                                    </p:set>
                                  </p:childTnLst>
                                </p:cTn>
                              </p:par>
                            </p:childTnLst>
                          </p:cTn>
                        </p:par>
                        <p:par>
                          <p:cTn id="33" fill="hold">
                            <p:stCondLst>
                              <p:cond delay="1"/>
                            </p:stCondLst>
                            <p:childTnLst>
                              <p:par>
                                <p:cTn id="34" presetID="1" presetClass="entr" presetSubtype="0" fill="hold" nodeType="afterEffect">
                                  <p:stCondLst>
                                    <p:cond delay="0"/>
                                  </p:stCondLst>
                                  <p:childTnLst>
                                    <p:set>
                                      <p:cBhvr>
                                        <p:cTn id="35" dur="1" fill="hold">
                                          <p:stCondLst>
                                            <p:cond delay="0"/>
                                          </p:stCondLst>
                                        </p:cTn>
                                        <p:tgtEl>
                                          <p:spTgt spid="75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3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4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5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6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3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74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75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49"/>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74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75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6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5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DM Cache Example (5/5)</a:t>
            </a:r>
            <a:endParaRPr sz="4400" b="0" i="0" u="none" strike="noStrike" cap="none">
              <a:solidFill>
                <a:schemeClr val="accent1"/>
              </a:solidFill>
              <a:latin typeface="Calibri"/>
              <a:ea typeface="Calibri"/>
              <a:cs typeface="Calibri"/>
              <a:sym typeface="Calibri"/>
            </a:endParaRPr>
          </a:p>
        </p:txBody>
      </p:sp>
      <p:sp>
        <p:nvSpPr>
          <p:cNvPr id="769" name="Google Shape;769;p46"/>
          <p:cNvSpPr txBox="1">
            <a:spLocks noGrp="1"/>
          </p:cNvSpPr>
          <p:nvPr>
            <p:ph type="body" idx="1"/>
          </p:nvPr>
        </p:nvSpPr>
        <p:spPr>
          <a:xfrm>
            <a:off x="457200" y="1185325"/>
            <a:ext cx="7848600" cy="812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20"/>
              <a:buFont typeface="Arial"/>
              <a:buChar char="•"/>
            </a:pPr>
            <a:r>
              <a:rPr lang="en-US" sz="2720" b="0" i="0" u="none" strike="noStrike" cap="none">
                <a:solidFill>
                  <a:schemeClr val="dk1"/>
                </a:solidFill>
                <a:latin typeface="Calibri"/>
                <a:ea typeface="Calibri"/>
                <a:cs typeface="Calibri"/>
                <a:sym typeface="Calibri"/>
              </a:rPr>
              <a:t>Consider the sequence of memory address accesses</a:t>
            </a:r>
            <a:endParaRPr/>
          </a:p>
          <a:p>
            <a:pPr marL="742950" marR="0" lvl="1" indent="-285750" algn="ctr" rtl="0">
              <a:lnSpc>
                <a:spcPct val="80000"/>
              </a:lnSpc>
              <a:spcBef>
                <a:spcPts val="476"/>
              </a:spcBef>
              <a:spcAft>
                <a:spcPts val="0"/>
              </a:spcAft>
              <a:buClr>
                <a:schemeClr val="dk1"/>
              </a:buClr>
              <a:buFont typeface="Arial"/>
              <a:buNone/>
            </a:pPr>
            <a:r>
              <a:rPr lang="en-US" sz="2380" b="0" i="0" u="none" strike="noStrike" cap="none">
                <a:solidFill>
                  <a:schemeClr val="dk1"/>
                </a:solidFill>
                <a:latin typeface="Calibri"/>
                <a:ea typeface="Calibri"/>
                <a:cs typeface="Calibri"/>
                <a:sym typeface="Calibri"/>
              </a:rPr>
              <a:t>                                       0     2     4     8     20    16     0     2</a:t>
            </a:r>
            <a:endParaRPr/>
          </a:p>
          <a:p>
            <a:pPr marL="742950" marR="0" lvl="1" indent="-285750" algn="ctr" rtl="0">
              <a:lnSpc>
                <a:spcPct val="80000"/>
              </a:lnSpc>
              <a:spcBef>
                <a:spcPts val="476"/>
              </a:spcBef>
              <a:spcAft>
                <a:spcPts val="0"/>
              </a:spcAft>
              <a:buClr>
                <a:schemeClr val="dk1"/>
              </a:buClr>
              <a:buFont typeface="Arial"/>
              <a:buNone/>
            </a:pPr>
            <a:endParaRPr sz="2380" b="0" i="0" u="none" strike="noStrike" cap="none">
              <a:solidFill>
                <a:schemeClr val="dk1"/>
              </a:solidFill>
              <a:latin typeface="Calibri"/>
              <a:ea typeface="Calibri"/>
              <a:cs typeface="Calibri"/>
              <a:sym typeface="Calibri"/>
            </a:endParaRPr>
          </a:p>
        </p:txBody>
      </p:sp>
      <p:sp>
        <p:nvSpPr>
          <p:cNvPr id="770" name="Google Shape;770;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771" name="Google Shape;771;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772" name="Google Shape;772;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31</a:t>
            </a:fld>
            <a:endParaRPr sz="1200">
              <a:solidFill>
                <a:srgbClr val="888888"/>
              </a:solidFill>
              <a:latin typeface="Calibri"/>
              <a:ea typeface="Calibri"/>
              <a:cs typeface="Calibri"/>
              <a:sym typeface="Calibri"/>
            </a:endParaRPr>
          </a:p>
        </p:txBody>
      </p:sp>
      <p:sp>
        <p:nvSpPr>
          <p:cNvPr id="773" name="Google Shape;773;p46"/>
          <p:cNvSpPr txBox="1"/>
          <p:nvPr/>
        </p:nvSpPr>
        <p:spPr>
          <a:xfrm>
            <a:off x="831628" y="2252125"/>
            <a:ext cx="49564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20</a:t>
            </a:r>
            <a:endParaRPr sz="2400" b="1">
              <a:solidFill>
                <a:schemeClr val="dk1"/>
              </a:solidFill>
              <a:latin typeface="Calibri"/>
              <a:ea typeface="Calibri"/>
              <a:cs typeface="Calibri"/>
              <a:sym typeface="Calibri"/>
            </a:endParaRPr>
          </a:p>
        </p:txBody>
      </p:sp>
      <p:sp>
        <p:nvSpPr>
          <p:cNvPr id="774" name="Google Shape;774;p46"/>
          <p:cNvSpPr txBox="1"/>
          <p:nvPr/>
        </p:nvSpPr>
        <p:spPr>
          <a:xfrm>
            <a:off x="828915" y="4103680"/>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sz="2400" b="1">
              <a:solidFill>
                <a:schemeClr val="dk1"/>
              </a:solidFill>
              <a:latin typeface="Calibri"/>
              <a:ea typeface="Calibri"/>
              <a:cs typeface="Calibri"/>
              <a:sym typeface="Calibri"/>
            </a:endParaRPr>
          </a:p>
        </p:txBody>
      </p:sp>
      <p:sp>
        <p:nvSpPr>
          <p:cNvPr id="775" name="Google Shape;775;p46"/>
          <p:cNvSpPr txBox="1"/>
          <p:nvPr/>
        </p:nvSpPr>
        <p:spPr>
          <a:xfrm>
            <a:off x="1205191" y="2252125"/>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776" name="Google Shape;776;p46"/>
          <p:cNvSpPr txBox="1"/>
          <p:nvPr/>
        </p:nvSpPr>
        <p:spPr>
          <a:xfrm>
            <a:off x="1186603" y="4092076"/>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777" name="Google Shape;777;p46"/>
          <p:cNvSpPr txBox="1"/>
          <p:nvPr/>
        </p:nvSpPr>
        <p:spPr>
          <a:xfrm>
            <a:off x="836334" y="1577898"/>
            <a:ext cx="3429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sp>
        <p:nvSpPr>
          <p:cNvPr id="778" name="Google Shape;778;p46"/>
          <p:cNvSpPr/>
          <p:nvPr/>
        </p:nvSpPr>
        <p:spPr>
          <a:xfrm>
            <a:off x="457200" y="5852160"/>
            <a:ext cx="8153400" cy="482183"/>
          </a:xfrm>
          <a:prstGeom prst="rect">
            <a:avLst/>
          </a:prstGeom>
          <a:noFill/>
          <a:ln>
            <a:noFill/>
          </a:ln>
        </p:spPr>
        <p:txBody>
          <a:bodyPr spcFirstLastPara="1" wrap="square" lIns="63500" tIns="25400" rIns="63500" bIns="25400" anchor="t" anchorCtr="0">
            <a:noAutofit/>
          </a:bodyPr>
          <a:lstStyle/>
          <a:p>
            <a:pPr marL="741363" marR="0" lvl="1" indent="-246062" algn="l" rtl="0">
              <a:spcBef>
                <a:spcPts val="0"/>
              </a:spcBef>
              <a:spcAft>
                <a:spcPts val="0"/>
              </a:spcAft>
              <a:buClr>
                <a:srgbClr val="000000"/>
              </a:buClr>
              <a:buSzPts val="2100"/>
              <a:buFont typeface="Arial"/>
              <a:buChar char="•"/>
            </a:pPr>
            <a:r>
              <a:rPr lang="en-US" sz="2800" b="0" i="0" u="none" strike="noStrike" cap="none">
                <a:solidFill>
                  <a:srgbClr val="000000"/>
                </a:solidFill>
                <a:latin typeface="Calibri"/>
                <a:ea typeface="Calibri"/>
                <a:cs typeface="Calibri"/>
                <a:sym typeface="Calibri"/>
              </a:rPr>
              <a:t>8 requests, 6 misses – last slot was never used!</a:t>
            </a:r>
            <a:endParaRPr sz="2800" b="0" i="0" u="none" strike="noStrike" cap="none">
              <a:solidFill>
                <a:srgbClr val="000000"/>
              </a:solidFill>
              <a:latin typeface="Calibri"/>
              <a:ea typeface="Calibri"/>
              <a:cs typeface="Calibri"/>
              <a:sym typeface="Calibri"/>
            </a:endParaRPr>
          </a:p>
        </p:txBody>
      </p:sp>
      <p:graphicFrame>
        <p:nvGraphicFramePr>
          <p:cNvPr id="779" name="Google Shape;779;p46"/>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3"/>
                  </a:ext>
                </a:extLst>
              </a:tr>
            </a:tbl>
          </a:graphicData>
        </a:graphic>
      </p:graphicFrame>
      <p:graphicFrame>
        <p:nvGraphicFramePr>
          <p:cNvPr id="780" name="Google Shape;780;p46"/>
          <p:cNvGraphicFramePr/>
          <p:nvPr/>
        </p:nvGraphicFramePr>
        <p:xfrm>
          <a:off x="493776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M[23]</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781" name="Google Shape;781;p46"/>
          <p:cNvGraphicFramePr/>
          <p:nvPr/>
        </p:nvGraphicFramePr>
        <p:xfrm>
          <a:off x="91440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M[16]</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M[17]</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M[18]</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M[19]</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M[23]</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782" name="Google Shape;782;p46"/>
          <p:cNvSpPr txBox="1"/>
          <p:nvPr/>
        </p:nvSpPr>
        <p:spPr>
          <a:xfrm>
            <a:off x="4850011" y="2252124"/>
            <a:ext cx="49564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16</a:t>
            </a:r>
            <a:endParaRPr sz="2400" b="1">
              <a:solidFill>
                <a:schemeClr val="dk1"/>
              </a:solidFill>
              <a:latin typeface="Calibri"/>
              <a:ea typeface="Calibri"/>
              <a:cs typeface="Calibri"/>
              <a:sym typeface="Calibri"/>
            </a:endParaRPr>
          </a:p>
        </p:txBody>
      </p:sp>
      <p:sp>
        <p:nvSpPr>
          <p:cNvPr id="783" name="Google Shape;783;p46"/>
          <p:cNvSpPr txBox="1"/>
          <p:nvPr/>
        </p:nvSpPr>
        <p:spPr>
          <a:xfrm>
            <a:off x="5212423" y="2252124"/>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aphicFrame>
        <p:nvGraphicFramePr>
          <p:cNvPr id="784" name="Google Shape;784;p46"/>
          <p:cNvGraphicFramePr/>
          <p:nvPr/>
        </p:nvGraphicFramePr>
        <p:xfrm>
          <a:off x="493776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M[23]</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785" name="Google Shape;785;p46"/>
          <p:cNvSpPr txBox="1"/>
          <p:nvPr/>
        </p:nvSpPr>
        <p:spPr>
          <a:xfrm>
            <a:off x="4850712" y="4099966"/>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a:t>
            </a:r>
            <a:endParaRPr sz="2400" b="1">
              <a:solidFill>
                <a:schemeClr val="dk1"/>
              </a:solidFill>
              <a:latin typeface="Calibri"/>
              <a:ea typeface="Calibri"/>
              <a:cs typeface="Calibri"/>
              <a:sym typeface="Calibri"/>
            </a:endParaRPr>
          </a:p>
        </p:txBody>
      </p:sp>
      <p:sp>
        <p:nvSpPr>
          <p:cNvPr id="786" name="Google Shape;786;p46"/>
          <p:cNvSpPr txBox="1"/>
          <p:nvPr/>
        </p:nvSpPr>
        <p:spPr>
          <a:xfrm>
            <a:off x="5219551" y="4099513"/>
            <a:ext cx="51969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787" name="Google Shape;787;p46"/>
          <p:cNvSpPr/>
          <p:nvPr/>
        </p:nvSpPr>
        <p:spPr>
          <a:xfrm>
            <a:off x="6972856" y="4530561"/>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88" name="Google Shape;788;p46"/>
          <p:cNvGrpSpPr/>
          <p:nvPr/>
        </p:nvGrpSpPr>
        <p:grpSpPr>
          <a:xfrm>
            <a:off x="5120640" y="2766715"/>
            <a:ext cx="3062124" cy="232517"/>
            <a:chOff x="5120640" y="2766715"/>
            <a:chExt cx="3062124" cy="232517"/>
          </a:xfrm>
        </p:grpSpPr>
        <p:cxnSp>
          <p:nvCxnSpPr>
            <p:cNvPr id="789" name="Google Shape;789;p46"/>
            <p:cNvCxnSpPr/>
            <p:nvPr/>
          </p:nvCxnSpPr>
          <p:spPr>
            <a:xfrm rot="10800000" flipH="1">
              <a:off x="5703053" y="2766715"/>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790" name="Google Shape;790;p46"/>
            <p:cNvCxnSpPr/>
            <p:nvPr/>
          </p:nvCxnSpPr>
          <p:spPr>
            <a:xfrm rot="10800000" flipH="1">
              <a:off x="6356196"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791" name="Google Shape;791;p46"/>
            <p:cNvCxnSpPr/>
            <p:nvPr/>
          </p:nvCxnSpPr>
          <p:spPr>
            <a:xfrm rot="10800000" flipH="1">
              <a:off x="699404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792" name="Google Shape;792;p46"/>
            <p:cNvCxnSpPr/>
            <p:nvPr/>
          </p:nvCxnSpPr>
          <p:spPr>
            <a:xfrm rot="10800000" flipH="1">
              <a:off x="763412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793" name="Google Shape;793;p46"/>
            <p:cNvCxnSpPr/>
            <p:nvPr/>
          </p:nvCxnSpPr>
          <p:spPr>
            <a:xfrm rot="10800000" flipH="1">
              <a:off x="5120640" y="2770632"/>
              <a:ext cx="548640" cy="228600"/>
            </a:xfrm>
            <a:prstGeom prst="straightConnector1">
              <a:avLst/>
            </a:prstGeom>
            <a:noFill/>
            <a:ln w="28575" cap="flat" cmpd="sng">
              <a:solidFill>
                <a:schemeClr val="accent1"/>
              </a:solidFill>
              <a:prstDash val="solid"/>
              <a:round/>
              <a:headEnd type="none" w="sm" len="sm"/>
              <a:tailEnd type="none" w="sm" len="sm"/>
            </a:ln>
          </p:spPr>
        </p:cxnSp>
      </p:grpSp>
      <p:grpSp>
        <p:nvGrpSpPr>
          <p:cNvPr id="794" name="Google Shape;794;p46"/>
          <p:cNvGrpSpPr/>
          <p:nvPr/>
        </p:nvGrpSpPr>
        <p:grpSpPr>
          <a:xfrm>
            <a:off x="1090603" y="4592659"/>
            <a:ext cx="3062124" cy="232517"/>
            <a:chOff x="5120640" y="2766715"/>
            <a:chExt cx="3062124" cy="232517"/>
          </a:xfrm>
        </p:grpSpPr>
        <p:cxnSp>
          <p:nvCxnSpPr>
            <p:cNvPr id="795" name="Google Shape;795;p46"/>
            <p:cNvCxnSpPr/>
            <p:nvPr/>
          </p:nvCxnSpPr>
          <p:spPr>
            <a:xfrm rot="10800000" flipH="1">
              <a:off x="5703053" y="2766715"/>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796" name="Google Shape;796;p46"/>
            <p:cNvCxnSpPr/>
            <p:nvPr/>
          </p:nvCxnSpPr>
          <p:spPr>
            <a:xfrm rot="10800000" flipH="1">
              <a:off x="6356196"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797" name="Google Shape;797;p46"/>
            <p:cNvCxnSpPr/>
            <p:nvPr/>
          </p:nvCxnSpPr>
          <p:spPr>
            <a:xfrm rot="10800000" flipH="1">
              <a:off x="699404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798" name="Google Shape;798;p46"/>
            <p:cNvCxnSpPr/>
            <p:nvPr/>
          </p:nvCxnSpPr>
          <p:spPr>
            <a:xfrm rot="10800000" flipH="1">
              <a:off x="763412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799" name="Google Shape;799;p46"/>
            <p:cNvCxnSpPr/>
            <p:nvPr/>
          </p:nvCxnSpPr>
          <p:spPr>
            <a:xfrm rot="10800000" flipH="1">
              <a:off x="5120640" y="2770632"/>
              <a:ext cx="548640" cy="228600"/>
            </a:xfrm>
            <a:prstGeom prst="straightConnector1">
              <a:avLst/>
            </a:prstGeom>
            <a:noFill/>
            <a:ln w="28575" cap="flat" cmpd="sng">
              <a:solidFill>
                <a:schemeClr val="accent1"/>
              </a:solidFill>
              <a:prstDash val="solid"/>
              <a:round/>
              <a:headEnd type="none" w="sm" len="sm"/>
              <a:tailEnd type="none" w="sm" len="sm"/>
            </a:ln>
          </p:spPr>
        </p:cxnSp>
      </p:grpSp>
      <p:graphicFrame>
        <p:nvGraphicFramePr>
          <p:cNvPr id="800" name="Google Shape;800;p46"/>
          <p:cNvGraphicFramePr/>
          <p:nvPr/>
        </p:nvGraphicFramePr>
        <p:xfrm>
          <a:off x="548640" y="27432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accent4"/>
                          </a:solidFill>
                        </a:rPr>
                        <a:t>00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01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801" name="Google Shape;801;p46"/>
          <p:cNvGraphicFramePr/>
          <p:nvPr/>
        </p:nvGraphicFramePr>
        <p:xfrm>
          <a:off x="548640" y="45720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accent4"/>
                          </a:solidFill>
                        </a:rPr>
                        <a:t>00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01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802" name="Google Shape;802;p46"/>
          <p:cNvGraphicFramePr/>
          <p:nvPr/>
        </p:nvGraphicFramePr>
        <p:xfrm>
          <a:off x="4572000" y="27432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accent4"/>
                          </a:solidFill>
                        </a:rPr>
                        <a:t>00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01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803" name="Google Shape;803;p46"/>
          <p:cNvGraphicFramePr/>
          <p:nvPr/>
        </p:nvGraphicFramePr>
        <p:xfrm>
          <a:off x="4572000" y="45720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accent4"/>
                          </a:solidFill>
                        </a:rPr>
                        <a:t>00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01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10</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accent4"/>
                          </a:solidFill>
                        </a:rPr>
                        <a:t>11</a:t>
                      </a:r>
                      <a:endParaRPr sz="1800" u="none" strike="noStrike" cap="none">
                        <a:solidFill>
                          <a:schemeClr val="accent4"/>
                        </a:solidFill>
                      </a:endParaRPr>
                    </a:p>
                  </a:txBody>
                  <a:tcPr marL="0" marR="0" marT="0" marB="0" anchor="ctr"/>
                </a:tc>
                <a:extLst>
                  <a:ext uri="{0D108BD9-81ED-4DB2-BD59-A6C34878D82A}">
                    <a16:rowId xmlns:a16="http://schemas.microsoft.com/office/drawing/2014/main" val="10003"/>
                  </a:ext>
                </a:extLst>
              </a:tr>
            </a:tbl>
          </a:graphicData>
        </a:graphic>
      </p:graphicFrame>
      <p:grpSp>
        <p:nvGrpSpPr>
          <p:cNvPr id="804" name="Google Shape;804;p46"/>
          <p:cNvGrpSpPr/>
          <p:nvPr/>
        </p:nvGrpSpPr>
        <p:grpSpPr>
          <a:xfrm>
            <a:off x="1101489" y="3053228"/>
            <a:ext cx="3062124" cy="232517"/>
            <a:chOff x="5120640" y="2766715"/>
            <a:chExt cx="3062124" cy="232517"/>
          </a:xfrm>
        </p:grpSpPr>
        <p:cxnSp>
          <p:nvCxnSpPr>
            <p:cNvPr id="805" name="Google Shape;805;p46"/>
            <p:cNvCxnSpPr/>
            <p:nvPr/>
          </p:nvCxnSpPr>
          <p:spPr>
            <a:xfrm rot="10800000" flipH="1">
              <a:off x="5703053" y="2766715"/>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806" name="Google Shape;806;p46"/>
            <p:cNvCxnSpPr/>
            <p:nvPr/>
          </p:nvCxnSpPr>
          <p:spPr>
            <a:xfrm rot="10800000" flipH="1">
              <a:off x="6356196"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807" name="Google Shape;807;p46"/>
            <p:cNvCxnSpPr/>
            <p:nvPr/>
          </p:nvCxnSpPr>
          <p:spPr>
            <a:xfrm rot="10800000" flipH="1">
              <a:off x="699404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808" name="Google Shape;808;p46"/>
            <p:cNvCxnSpPr/>
            <p:nvPr/>
          </p:nvCxnSpPr>
          <p:spPr>
            <a:xfrm rot="10800000" flipH="1">
              <a:off x="763412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809" name="Google Shape;809;p46"/>
            <p:cNvCxnSpPr/>
            <p:nvPr/>
          </p:nvCxnSpPr>
          <p:spPr>
            <a:xfrm rot="10800000" flipH="1">
              <a:off x="5120640" y="2770632"/>
              <a:ext cx="548640" cy="228600"/>
            </a:xfrm>
            <a:prstGeom prst="straightConnector1">
              <a:avLst/>
            </a:prstGeom>
            <a:noFill/>
            <a:ln w="28575" cap="flat" cmpd="sng">
              <a:solidFill>
                <a:schemeClr val="accent1"/>
              </a:solidFill>
              <a:prstDash val="solid"/>
              <a:round/>
              <a:headEnd type="none" w="sm" len="sm"/>
              <a:tailEnd type="none" w="sm" len="sm"/>
            </a:ln>
          </p:spPr>
        </p:cxnSp>
      </p:grpSp>
      <p:sp>
        <p:nvSpPr>
          <p:cNvPr id="810" name="Google Shape;810;p46"/>
          <p:cNvSpPr txBox="1"/>
          <p:nvPr/>
        </p:nvSpPr>
        <p:spPr>
          <a:xfrm>
            <a:off x="831610" y="1947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01</a:t>
            </a:r>
            <a:r>
              <a:rPr lang="en-US" sz="2400" b="1">
                <a:solidFill>
                  <a:schemeClr val="accent4"/>
                </a:solidFill>
                <a:latin typeface="Calibri"/>
                <a:ea typeface="Calibri"/>
                <a:cs typeface="Calibri"/>
                <a:sym typeface="Calibri"/>
              </a:rPr>
              <a:t>01</a:t>
            </a:r>
            <a:r>
              <a:rPr lang="en-US" sz="2400" b="1">
                <a:solidFill>
                  <a:srgbClr val="FF0000"/>
                </a:solidFill>
                <a:latin typeface="Calibri"/>
                <a:ea typeface="Calibri"/>
                <a:cs typeface="Calibri"/>
                <a:sym typeface="Calibri"/>
              </a:rPr>
              <a:t>00</a:t>
            </a:r>
            <a:endParaRPr>
              <a:solidFill>
                <a:srgbClr val="FF0000"/>
              </a:solidFill>
            </a:endParaRPr>
          </a:p>
        </p:txBody>
      </p:sp>
      <p:sp>
        <p:nvSpPr>
          <p:cNvPr id="811" name="Google Shape;811;p46"/>
          <p:cNvSpPr txBox="1"/>
          <p:nvPr/>
        </p:nvSpPr>
        <p:spPr>
          <a:xfrm>
            <a:off x="4870210" y="1947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01</a:t>
            </a:r>
            <a:r>
              <a:rPr lang="en-US" sz="2400" b="1">
                <a:solidFill>
                  <a:schemeClr val="accent4"/>
                </a:solidFill>
                <a:latin typeface="Calibri"/>
                <a:ea typeface="Calibri"/>
                <a:cs typeface="Calibri"/>
                <a:sym typeface="Calibri"/>
              </a:rPr>
              <a:t>00</a:t>
            </a:r>
            <a:r>
              <a:rPr lang="en-US" sz="2400" b="1">
                <a:solidFill>
                  <a:srgbClr val="FF0000"/>
                </a:solidFill>
                <a:latin typeface="Calibri"/>
                <a:ea typeface="Calibri"/>
                <a:cs typeface="Calibri"/>
                <a:sym typeface="Calibri"/>
              </a:rPr>
              <a:t>00</a:t>
            </a:r>
            <a:endParaRPr>
              <a:solidFill>
                <a:srgbClr val="FF0000"/>
              </a:solidFill>
            </a:endParaRPr>
          </a:p>
        </p:txBody>
      </p:sp>
      <p:sp>
        <p:nvSpPr>
          <p:cNvPr id="812" name="Google Shape;812;p46"/>
          <p:cNvSpPr txBox="1"/>
          <p:nvPr/>
        </p:nvSpPr>
        <p:spPr>
          <a:xfrm>
            <a:off x="4870210" y="3852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a:t>
            </a:r>
            <a:r>
              <a:rPr lang="en-US" sz="2400" b="1">
                <a:solidFill>
                  <a:schemeClr val="accent4"/>
                </a:solidFill>
                <a:latin typeface="Calibri"/>
                <a:ea typeface="Calibri"/>
                <a:cs typeface="Calibri"/>
                <a:sym typeface="Calibri"/>
              </a:rPr>
              <a:t>00</a:t>
            </a:r>
            <a:r>
              <a:rPr lang="en-US" sz="2400" b="1">
                <a:solidFill>
                  <a:srgbClr val="FF0000"/>
                </a:solidFill>
                <a:latin typeface="Calibri"/>
                <a:ea typeface="Calibri"/>
                <a:cs typeface="Calibri"/>
                <a:sym typeface="Calibri"/>
              </a:rPr>
              <a:t>10</a:t>
            </a:r>
            <a:endParaRPr>
              <a:solidFill>
                <a:srgbClr val="FF0000"/>
              </a:solidFill>
            </a:endParaRPr>
          </a:p>
        </p:txBody>
      </p:sp>
      <p:sp>
        <p:nvSpPr>
          <p:cNvPr id="813" name="Google Shape;813;p46"/>
          <p:cNvSpPr txBox="1"/>
          <p:nvPr/>
        </p:nvSpPr>
        <p:spPr>
          <a:xfrm>
            <a:off x="831610" y="3852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a:t>
            </a:r>
            <a:r>
              <a:rPr lang="en-US" sz="2400" b="1">
                <a:solidFill>
                  <a:schemeClr val="accent4"/>
                </a:solidFill>
                <a:latin typeface="Calibri"/>
                <a:ea typeface="Calibri"/>
                <a:cs typeface="Calibri"/>
                <a:sym typeface="Calibri"/>
              </a:rPr>
              <a:t>00</a:t>
            </a:r>
            <a:r>
              <a:rPr lang="en-US" sz="2400" b="1">
                <a:solidFill>
                  <a:srgbClr val="FF0000"/>
                </a:solidFill>
                <a:latin typeface="Calibri"/>
                <a:ea typeface="Calibri"/>
                <a:cs typeface="Calibri"/>
                <a:sym typeface="Calibri"/>
              </a:rPr>
              <a:t>00</a:t>
            </a:r>
            <a:endParaRPr>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8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8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6"/>
                                        </p:tgtEl>
                                        <p:attrNameLst>
                                          <p:attrName>style.visibility</p:attrName>
                                        </p:attrNameLst>
                                      </p:cBhvr>
                                      <p:to>
                                        <p:strVal val="visible"/>
                                      </p:to>
                                    </p:set>
                                  </p:childTnLst>
                                </p:cTn>
                              </p:par>
                            </p:childTnLst>
                          </p:cTn>
                        </p:par>
                        <p:par>
                          <p:cTn id="71" fill="hold">
                            <p:stCondLst>
                              <p:cond delay="1"/>
                            </p:stCondLst>
                            <p:childTnLst>
                              <p:par>
                                <p:cTn id="72" presetID="1" presetClass="entr" presetSubtype="0" fill="hold" nodeType="afterEffect">
                                  <p:stCondLst>
                                    <p:cond delay="0"/>
                                  </p:stCondLst>
                                  <p:childTnLst>
                                    <p:set>
                                      <p:cBhvr>
                                        <p:cTn id="73" dur="1" fill="hold">
                                          <p:stCondLst>
                                            <p:cond delay="0"/>
                                          </p:stCondLst>
                                        </p:cTn>
                                        <p:tgtEl>
                                          <p:spTgt spid="78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Worst-Case for Direct-Mapped</a:t>
            </a:r>
            <a:endParaRPr sz="4400" b="0" i="0" u="none" strike="noStrike" cap="none">
              <a:solidFill>
                <a:schemeClr val="accent1"/>
              </a:solidFill>
              <a:latin typeface="Calibri"/>
              <a:ea typeface="Calibri"/>
              <a:cs typeface="Calibri"/>
              <a:sym typeface="Calibri"/>
            </a:endParaRPr>
          </a:p>
        </p:txBody>
      </p:sp>
      <p:sp>
        <p:nvSpPr>
          <p:cNvPr id="819" name="Google Shape;819;p47"/>
          <p:cNvSpPr txBox="1">
            <a:spLocks noGrp="1"/>
          </p:cNvSpPr>
          <p:nvPr>
            <p:ph type="body" idx="1"/>
          </p:nvPr>
        </p:nvSpPr>
        <p:spPr>
          <a:xfrm>
            <a:off x="457200" y="1269999"/>
            <a:ext cx="8229600" cy="5268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Cold DM $ that holds </a:t>
            </a:r>
            <a:r>
              <a:rPr lang="en-US"/>
              <a:t>four</a:t>
            </a:r>
            <a:r>
              <a:rPr lang="en-US" sz="3200" b="0" i="0" u="none" strike="noStrike" cap="none">
                <a:solidFill>
                  <a:schemeClr val="dk1"/>
                </a:solidFill>
                <a:latin typeface="Calibri"/>
                <a:ea typeface="Calibri"/>
                <a:cs typeface="Calibri"/>
                <a:sym typeface="Calibri"/>
              </a:rPr>
              <a:t> 1-word blocks</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Consider the memory accesses:  0, 16, 0, 16,...</a:t>
            </a:r>
            <a:endParaRPr/>
          </a:p>
          <a:p>
            <a:pPr marL="457200" marR="0" lvl="0" indent="0" algn="l" rtl="0">
              <a:lnSpc>
                <a:spcPct val="90000"/>
              </a:lnSpc>
              <a:spcBef>
                <a:spcPts val="640"/>
              </a:spcBef>
              <a:spcAft>
                <a:spcPts val="0"/>
              </a:spcAft>
              <a:buNone/>
            </a:pPr>
            <a:r>
              <a:rPr lang="en-US" sz="2000"/>
              <a:t>       </a:t>
            </a:r>
            <a:r>
              <a:rPr lang="en-US" sz="2000">
                <a:solidFill>
                  <a:srgbClr val="FF9900"/>
                </a:solidFill>
              </a:rPr>
              <a:t>00</a:t>
            </a:r>
            <a:r>
              <a:rPr lang="en-US" sz="2000">
                <a:solidFill>
                  <a:schemeClr val="accent4"/>
                </a:solidFill>
              </a:rPr>
              <a:t>00</a:t>
            </a:r>
            <a:r>
              <a:rPr lang="en-US" sz="2000"/>
              <a:t>00			 </a:t>
            </a:r>
            <a:r>
              <a:rPr lang="en-US" sz="2000">
                <a:solidFill>
                  <a:srgbClr val="FF9900"/>
                </a:solidFill>
              </a:rPr>
              <a:t>01</a:t>
            </a:r>
            <a:r>
              <a:rPr lang="en-US" sz="2000">
                <a:solidFill>
                  <a:schemeClr val="accent4"/>
                </a:solidFill>
              </a:rPr>
              <a:t>00</a:t>
            </a:r>
            <a:r>
              <a:rPr lang="en-US" sz="2000"/>
              <a:t>00 			    </a:t>
            </a:r>
            <a:r>
              <a:rPr lang="en-US" sz="2000">
                <a:solidFill>
                  <a:schemeClr val="accent6"/>
                </a:solidFill>
              </a:rPr>
              <a:t>00</a:t>
            </a:r>
            <a:r>
              <a:rPr lang="en-US" sz="2000">
                <a:solidFill>
                  <a:schemeClr val="accent4"/>
                </a:solidFill>
              </a:rPr>
              <a:t>00</a:t>
            </a:r>
            <a:r>
              <a:rPr lang="en-US" sz="2000"/>
              <a:t>00</a:t>
            </a:r>
            <a:endParaRPr sz="2000" b="0" i="0" u="none" strike="noStrike" cap="none">
              <a:solidFill>
                <a:schemeClr val="dk1"/>
              </a:solidFill>
              <a:latin typeface="Calibri"/>
              <a:ea typeface="Calibri"/>
              <a:cs typeface="Calibri"/>
              <a:sym typeface="Calibri"/>
            </a:endParaRPr>
          </a:p>
          <a:p>
            <a:pPr marL="342900" marR="0" lvl="0" indent="-139700" algn="l" rtl="0">
              <a:lnSpc>
                <a:spcPct val="90000"/>
              </a:lnSpc>
              <a:spcBef>
                <a:spcPts val="640"/>
              </a:spcBef>
              <a:spcAft>
                <a:spcPts val="0"/>
              </a:spcAft>
              <a:buClr>
                <a:schemeClr val="dk1"/>
              </a:buClr>
              <a:buSzPts val="3200"/>
              <a:buFont typeface="Arial"/>
              <a:buNone/>
            </a:pPr>
            <a:endParaRPr/>
          </a:p>
          <a:p>
            <a:pPr marL="342900" marR="0" lvl="0" indent="-139700" algn="l" rtl="0">
              <a:lnSpc>
                <a:spcPct val="90000"/>
              </a:lnSpc>
              <a:spcBef>
                <a:spcPts val="640"/>
              </a:spcBef>
              <a:spcAft>
                <a:spcPts val="0"/>
              </a:spcAft>
              <a:buClr>
                <a:schemeClr val="dk1"/>
              </a:buClr>
              <a:buSzPts val="3200"/>
              <a:buFont typeface="Arial"/>
              <a:buNone/>
            </a:pPr>
            <a:endParaRPr/>
          </a:p>
          <a:p>
            <a:pPr marL="0" marR="0" lvl="0" indent="0" algn="l" rtl="0">
              <a:lnSpc>
                <a:spcPct val="90000"/>
              </a:lnSpc>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HR of 0%</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Ping pong effect:  alternating requests that map into the same cache slot</a:t>
            </a:r>
            <a:endParaRPr sz="28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Does fully associative have this problem?</a:t>
            </a:r>
            <a:endParaRPr sz="3200" b="0" i="0" u="none" strike="noStrike" cap="none">
              <a:solidFill>
                <a:schemeClr val="dk1"/>
              </a:solidFill>
              <a:latin typeface="Calibri"/>
              <a:ea typeface="Calibri"/>
              <a:cs typeface="Calibri"/>
              <a:sym typeface="Calibri"/>
            </a:endParaRPr>
          </a:p>
        </p:txBody>
      </p:sp>
      <p:sp>
        <p:nvSpPr>
          <p:cNvPr id="820" name="Google Shape;820;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821" name="Google Shape;821;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822" name="Google Shape;822;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32</a:t>
            </a:fld>
            <a:endParaRPr sz="1200">
              <a:solidFill>
                <a:srgbClr val="888888"/>
              </a:solidFill>
              <a:latin typeface="Calibri"/>
              <a:ea typeface="Calibri"/>
              <a:cs typeface="Calibri"/>
              <a:sym typeface="Calibri"/>
            </a:endParaRPr>
          </a:p>
        </p:txBody>
      </p:sp>
      <p:sp>
        <p:nvSpPr>
          <p:cNvPr id="823" name="Google Shape;823;p47"/>
          <p:cNvSpPr txBox="1"/>
          <p:nvPr/>
        </p:nvSpPr>
        <p:spPr>
          <a:xfrm>
            <a:off x="1595854" y="2603876"/>
            <a:ext cx="31451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0</a:t>
            </a:r>
            <a:endParaRPr/>
          </a:p>
        </p:txBody>
      </p:sp>
      <p:sp>
        <p:nvSpPr>
          <p:cNvPr id="824" name="Google Shape;824;p47"/>
          <p:cNvSpPr txBox="1"/>
          <p:nvPr/>
        </p:nvSpPr>
        <p:spPr>
          <a:xfrm>
            <a:off x="3520446" y="2603876"/>
            <a:ext cx="444352"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16</a:t>
            </a:r>
            <a:endParaRPr sz="2000" b="1">
              <a:solidFill>
                <a:schemeClr val="dk1"/>
              </a:solidFill>
              <a:latin typeface="Calibri"/>
              <a:ea typeface="Calibri"/>
              <a:cs typeface="Calibri"/>
              <a:sym typeface="Calibri"/>
            </a:endParaRPr>
          </a:p>
        </p:txBody>
      </p:sp>
      <p:sp>
        <p:nvSpPr>
          <p:cNvPr id="825" name="Google Shape;825;p47"/>
          <p:cNvSpPr txBox="1"/>
          <p:nvPr/>
        </p:nvSpPr>
        <p:spPr>
          <a:xfrm>
            <a:off x="5619214" y="2603876"/>
            <a:ext cx="31451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0</a:t>
            </a:r>
            <a:endParaRPr/>
          </a:p>
        </p:txBody>
      </p:sp>
      <p:grpSp>
        <p:nvGrpSpPr>
          <p:cNvPr id="826" name="Google Shape;826;p47"/>
          <p:cNvGrpSpPr/>
          <p:nvPr/>
        </p:nvGrpSpPr>
        <p:grpSpPr>
          <a:xfrm>
            <a:off x="1077694" y="2964556"/>
            <a:ext cx="1524000" cy="1219200"/>
            <a:chOff x="762000" y="3443540"/>
            <a:chExt cx="1524000" cy="1219200"/>
          </a:xfrm>
        </p:grpSpPr>
        <p:sp>
          <p:nvSpPr>
            <p:cNvPr id="827" name="Google Shape;827;p47"/>
            <p:cNvSpPr/>
            <p:nvPr/>
          </p:nvSpPr>
          <p:spPr>
            <a:xfrm>
              <a:off x="1295400" y="3443540"/>
              <a:ext cx="990600" cy="12192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28" name="Google Shape;828;p47"/>
            <p:cNvCxnSpPr/>
            <p:nvPr/>
          </p:nvCxnSpPr>
          <p:spPr>
            <a:xfrm>
              <a:off x="1295400" y="4053140"/>
              <a:ext cx="990600" cy="0"/>
            </a:xfrm>
            <a:prstGeom prst="straightConnector1">
              <a:avLst/>
            </a:prstGeom>
            <a:noFill/>
            <a:ln w="12700" cap="flat" cmpd="sng">
              <a:solidFill>
                <a:schemeClr val="dk1"/>
              </a:solidFill>
              <a:prstDash val="solid"/>
              <a:round/>
              <a:headEnd type="none" w="sm" len="sm"/>
              <a:tailEnd type="none" w="sm" len="sm"/>
            </a:ln>
          </p:spPr>
        </p:cxnSp>
        <p:cxnSp>
          <p:nvCxnSpPr>
            <p:cNvPr id="829" name="Google Shape;829;p47"/>
            <p:cNvCxnSpPr/>
            <p:nvPr/>
          </p:nvCxnSpPr>
          <p:spPr>
            <a:xfrm>
              <a:off x="1295400" y="3748340"/>
              <a:ext cx="990600" cy="0"/>
            </a:xfrm>
            <a:prstGeom prst="straightConnector1">
              <a:avLst/>
            </a:prstGeom>
            <a:noFill/>
            <a:ln w="12700" cap="flat" cmpd="sng">
              <a:solidFill>
                <a:schemeClr val="dk1"/>
              </a:solidFill>
              <a:prstDash val="solid"/>
              <a:round/>
              <a:headEnd type="none" w="sm" len="sm"/>
              <a:tailEnd type="none" w="sm" len="sm"/>
            </a:ln>
          </p:spPr>
        </p:cxnSp>
        <p:cxnSp>
          <p:nvCxnSpPr>
            <p:cNvPr id="830" name="Google Shape;830;p47"/>
            <p:cNvCxnSpPr/>
            <p:nvPr/>
          </p:nvCxnSpPr>
          <p:spPr>
            <a:xfrm>
              <a:off x="1295400" y="4357940"/>
              <a:ext cx="990600" cy="0"/>
            </a:xfrm>
            <a:prstGeom prst="straightConnector1">
              <a:avLst/>
            </a:prstGeom>
            <a:noFill/>
            <a:ln w="12700" cap="flat" cmpd="sng">
              <a:solidFill>
                <a:schemeClr val="dk1"/>
              </a:solidFill>
              <a:prstDash val="solid"/>
              <a:round/>
              <a:headEnd type="none" w="sm" len="sm"/>
              <a:tailEnd type="none" w="sm" len="sm"/>
            </a:ln>
          </p:spPr>
        </p:cxnSp>
        <p:sp>
          <p:nvSpPr>
            <p:cNvPr id="831" name="Google Shape;831;p47"/>
            <p:cNvSpPr/>
            <p:nvPr/>
          </p:nvSpPr>
          <p:spPr>
            <a:xfrm>
              <a:off x="762000" y="3443540"/>
              <a:ext cx="533400" cy="12192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32" name="Google Shape;832;p47"/>
            <p:cNvCxnSpPr/>
            <p:nvPr/>
          </p:nvCxnSpPr>
          <p:spPr>
            <a:xfrm>
              <a:off x="762000" y="4053140"/>
              <a:ext cx="533400" cy="0"/>
            </a:xfrm>
            <a:prstGeom prst="straightConnector1">
              <a:avLst/>
            </a:prstGeom>
            <a:noFill/>
            <a:ln w="12700" cap="flat" cmpd="sng">
              <a:solidFill>
                <a:schemeClr val="dk1"/>
              </a:solidFill>
              <a:prstDash val="solid"/>
              <a:round/>
              <a:headEnd type="none" w="sm" len="sm"/>
              <a:tailEnd type="none" w="sm" len="sm"/>
            </a:ln>
          </p:spPr>
        </p:cxnSp>
        <p:cxnSp>
          <p:nvCxnSpPr>
            <p:cNvPr id="833" name="Google Shape;833;p47"/>
            <p:cNvCxnSpPr/>
            <p:nvPr/>
          </p:nvCxnSpPr>
          <p:spPr>
            <a:xfrm>
              <a:off x="762000" y="3748340"/>
              <a:ext cx="533400" cy="0"/>
            </a:xfrm>
            <a:prstGeom prst="straightConnector1">
              <a:avLst/>
            </a:prstGeom>
            <a:noFill/>
            <a:ln w="12700" cap="flat" cmpd="sng">
              <a:solidFill>
                <a:schemeClr val="dk1"/>
              </a:solidFill>
              <a:prstDash val="solid"/>
              <a:round/>
              <a:headEnd type="none" w="sm" len="sm"/>
              <a:tailEnd type="none" w="sm" len="sm"/>
            </a:ln>
          </p:spPr>
        </p:cxnSp>
        <p:cxnSp>
          <p:nvCxnSpPr>
            <p:cNvPr id="834" name="Google Shape;834;p47"/>
            <p:cNvCxnSpPr/>
            <p:nvPr/>
          </p:nvCxnSpPr>
          <p:spPr>
            <a:xfrm>
              <a:off x="762000" y="4357940"/>
              <a:ext cx="533400" cy="0"/>
            </a:xfrm>
            <a:prstGeom prst="straightConnector1">
              <a:avLst/>
            </a:prstGeom>
            <a:noFill/>
            <a:ln w="12700" cap="flat" cmpd="sng">
              <a:solidFill>
                <a:schemeClr val="dk1"/>
              </a:solidFill>
              <a:prstDash val="solid"/>
              <a:round/>
              <a:headEnd type="none" w="sm" len="sm"/>
              <a:tailEnd type="none" w="sm" len="sm"/>
            </a:ln>
          </p:spPr>
        </p:cxnSp>
      </p:grpSp>
      <p:grpSp>
        <p:nvGrpSpPr>
          <p:cNvPr id="835" name="Google Shape;835;p47"/>
          <p:cNvGrpSpPr/>
          <p:nvPr/>
        </p:nvGrpSpPr>
        <p:grpSpPr>
          <a:xfrm>
            <a:off x="3058894" y="2964556"/>
            <a:ext cx="1524000" cy="1219200"/>
            <a:chOff x="2743200" y="3443540"/>
            <a:chExt cx="1524000" cy="1219200"/>
          </a:xfrm>
        </p:grpSpPr>
        <p:sp>
          <p:nvSpPr>
            <p:cNvPr id="836" name="Google Shape;836;p47"/>
            <p:cNvSpPr/>
            <p:nvPr/>
          </p:nvSpPr>
          <p:spPr>
            <a:xfrm>
              <a:off x="3276600" y="3443540"/>
              <a:ext cx="990600" cy="12192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37" name="Google Shape;837;p47"/>
            <p:cNvCxnSpPr/>
            <p:nvPr/>
          </p:nvCxnSpPr>
          <p:spPr>
            <a:xfrm>
              <a:off x="3276600" y="4053140"/>
              <a:ext cx="990600" cy="0"/>
            </a:xfrm>
            <a:prstGeom prst="straightConnector1">
              <a:avLst/>
            </a:prstGeom>
            <a:noFill/>
            <a:ln w="12700" cap="flat" cmpd="sng">
              <a:solidFill>
                <a:schemeClr val="dk1"/>
              </a:solidFill>
              <a:prstDash val="solid"/>
              <a:round/>
              <a:headEnd type="none" w="sm" len="sm"/>
              <a:tailEnd type="none" w="sm" len="sm"/>
            </a:ln>
          </p:spPr>
        </p:cxnSp>
        <p:cxnSp>
          <p:nvCxnSpPr>
            <p:cNvPr id="838" name="Google Shape;838;p47"/>
            <p:cNvCxnSpPr/>
            <p:nvPr/>
          </p:nvCxnSpPr>
          <p:spPr>
            <a:xfrm>
              <a:off x="3276600" y="3748340"/>
              <a:ext cx="990600" cy="0"/>
            </a:xfrm>
            <a:prstGeom prst="straightConnector1">
              <a:avLst/>
            </a:prstGeom>
            <a:noFill/>
            <a:ln w="12700" cap="flat" cmpd="sng">
              <a:solidFill>
                <a:schemeClr val="dk1"/>
              </a:solidFill>
              <a:prstDash val="solid"/>
              <a:round/>
              <a:headEnd type="none" w="sm" len="sm"/>
              <a:tailEnd type="none" w="sm" len="sm"/>
            </a:ln>
          </p:spPr>
        </p:cxnSp>
        <p:cxnSp>
          <p:nvCxnSpPr>
            <p:cNvPr id="839" name="Google Shape;839;p47"/>
            <p:cNvCxnSpPr/>
            <p:nvPr/>
          </p:nvCxnSpPr>
          <p:spPr>
            <a:xfrm>
              <a:off x="3276600" y="4357940"/>
              <a:ext cx="990600" cy="0"/>
            </a:xfrm>
            <a:prstGeom prst="straightConnector1">
              <a:avLst/>
            </a:prstGeom>
            <a:noFill/>
            <a:ln w="12700" cap="flat" cmpd="sng">
              <a:solidFill>
                <a:schemeClr val="dk1"/>
              </a:solidFill>
              <a:prstDash val="solid"/>
              <a:round/>
              <a:headEnd type="none" w="sm" len="sm"/>
              <a:tailEnd type="none" w="sm" len="sm"/>
            </a:ln>
          </p:spPr>
        </p:cxnSp>
        <p:sp>
          <p:nvSpPr>
            <p:cNvPr id="840" name="Google Shape;840;p47"/>
            <p:cNvSpPr/>
            <p:nvPr/>
          </p:nvSpPr>
          <p:spPr>
            <a:xfrm>
              <a:off x="2743200" y="3443540"/>
              <a:ext cx="533400" cy="12192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41" name="Google Shape;841;p47"/>
            <p:cNvCxnSpPr/>
            <p:nvPr/>
          </p:nvCxnSpPr>
          <p:spPr>
            <a:xfrm>
              <a:off x="2743200" y="4053140"/>
              <a:ext cx="533400" cy="0"/>
            </a:xfrm>
            <a:prstGeom prst="straightConnector1">
              <a:avLst/>
            </a:prstGeom>
            <a:noFill/>
            <a:ln w="12700" cap="flat" cmpd="sng">
              <a:solidFill>
                <a:schemeClr val="dk1"/>
              </a:solidFill>
              <a:prstDash val="solid"/>
              <a:round/>
              <a:headEnd type="none" w="sm" len="sm"/>
              <a:tailEnd type="none" w="sm" len="sm"/>
            </a:ln>
          </p:spPr>
        </p:cxnSp>
        <p:cxnSp>
          <p:nvCxnSpPr>
            <p:cNvPr id="842" name="Google Shape;842;p47"/>
            <p:cNvCxnSpPr/>
            <p:nvPr/>
          </p:nvCxnSpPr>
          <p:spPr>
            <a:xfrm>
              <a:off x="2743200" y="3748340"/>
              <a:ext cx="533400" cy="0"/>
            </a:xfrm>
            <a:prstGeom prst="straightConnector1">
              <a:avLst/>
            </a:prstGeom>
            <a:noFill/>
            <a:ln w="12700" cap="flat" cmpd="sng">
              <a:solidFill>
                <a:schemeClr val="dk1"/>
              </a:solidFill>
              <a:prstDash val="solid"/>
              <a:round/>
              <a:headEnd type="none" w="sm" len="sm"/>
              <a:tailEnd type="none" w="sm" len="sm"/>
            </a:ln>
          </p:spPr>
        </p:cxnSp>
        <p:cxnSp>
          <p:nvCxnSpPr>
            <p:cNvPr id="843" name="Google Shape;843;p47"/>
            <p:cNvCxnSpPr/>
            <p:nvPr/>
          </p:nvCxnSpPr>
          <p:spPr>
            <a:xfrm>
              <a:off x="2743200" y="4357940"/>
              <a:ext cx="533400" cy="0"/>
            </a:xfrm>
            <a:prstGeom prst="straightConnector1">
              <a:avLst/>
            </a:prstGeom>
            <a:noFill/>
            <a:ln w="12700" cap="flat" cmpd="sng">
              <a:solidFill>
                <a:schemeClr val="dk1"/>
              </a:solidFill>
              <a:prstDash val="solid"/>
              <a:round/>
              <a:headEnd type="none" w="sm" len="sm"/>
              <a:tailEnd type="none" w="sm" len="sm"/>
            </a:ln>
          </p:spPr>
        </p:cxnSp>
      </p:grpSp>
      <p:grpSp>
        <p:nvGrpSpPr>
          <p:cNvPr id="844" name="Google Shape;844;p47"/>
          <p:cNvGrpSpPr/>
          <p:nvPr/>
        </p:nvGrpSpPr>
        <p:grpSpPr>
          <a:xfrm>
            <a:off x="5116294" y="2964556"/>
            <a:ext cx="1524000" cy="1219200"/>
            <a:chOff x="4800600" y="3443540"/>
            <a:chExt cx="1524000" cy="1219200"/>
          </a:xfrm>
        </p:grpSpPr>
        <p:sp>
          <p:nvSpPr>
            <p:cNvPr id="845" name="Google Shape;845;p47"/>
            <p:cNvSpPr/>
            <p:nvPr/>
          </p:nvSpPr>
          <p:spPr>
            <a:xfrm>
              <a:off x="5334000" y="3443540"/>
              <a:ext cx="990600" cy="12192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46" name="Google Shape;846;p47"/>
            <p:cNvCxnSpPr/>
            <p:nvPr/>
          </p:nvCxnSpPr>
          <p:spPr>
            <a:xfrm>
              <a:off x="5334000" y="4053140"/>
              <a:ext cx="990600" cy="0"/>
            </a:xfrm>
            <a:prstGeom prst="straightConnector1">
              <a:avLst/>
            </a:prstGeom>
            <a:noFill/>
            <a:ln w="12700" cap="flat" cmpd="sng">
              <a:solidFill>
                <a:schemeClr val="dk1"/>
              </a:solidFill>
              <a:prstDash val="solid"/>
              <a:round/>
              <a:headEnd type="none" w="sm" len="sm"/>
              <a:tailEnd type="none" w="sm" len="sm"/>
            </a:ln>
          </p:spPr>
        </p:cxnSp>
        <p:cxnSp>
          <p:nvCxnSpPr>
            <p:cNvPr id="847" name="Google Shape;847;p47"/>
            <p:cNvCxnSpPr/>
            <p:nvPr/>
          </p:nvCxnSpPr>
          <p:spPr>
            <a:xfrm>
              <a:off x="5334000" y="3748340"/>
              <a:ext cx="990600" cy="0"/>
            </a:xfrm>
            <a:prstGeom prst="straightConnector1">
              <a:avLst/>
            </a:prstGeom>
            <a:noFill/>
            <a:ln w="12700" cap="flat" cmpd="sng">
              <a:solidFill>
                <a:schemeClr val="dk1"/>
              </a:solidFill>
              <a:prstDash val="solid"/>
              <a:round/>
              <a:headEnd type="none" w="sm" len="sm"/>
              <a:tailEnd type="none" w="sm" len="sm"/>
            </a:ln>
          </p:spPr>
        </p:cxnSp>
        <p:cxnSp>
          <p:nvCxnSpPr>
            <p:cNvPr id="848" name="Google Shape;848;p47"/>
            <p:cNvCxnSpPr/>
            <p:nvPr/>
          </p:nvCxnSpPr>
          <p:spPr>
            <a:xfrm>
              <a:off x="5334000" y="4357940"/>
              <a:ext cx="990600" cy="0"/>
            </a:xfrm>
            <a:prstGeom prst="straightConnector1">
              <a:avLst/>
            </a:prstGeom>
            <a:noFill/>
            <a:ln w="12700" cap="flat" cmpd="sng">
              <a:solidFill>
                <a:schemeClr val="dk1"/>
              </a:solidFill>
              <a:prstDash val="solid"/>
              <a:round/>
              <a:headEnd type="none" w="sm" len="sm"/>
              <a:tailEnd type="none" w="sm" len="sm"/>
            </a:ln>
          </p:spPr>
        </p:cxnSp>
        <p:sp>
          <p:nvSpPr>
            <p:cNvPr id="849" name="Google Shape;849;p47"/>
            <p:cNvSpPr/>
            <p:nvPr/>
          </p:nvSpPr>
          <p:spPr>
            <a:xfrm>
              <a:off x="4800600" y="3443540"/>
              <a:ext cx="533400" cy="12192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50" name="Google Shape;850;p47"/>
            <p:cNvCxnSpPr/>
            <p:nvPr/>
          </p:nvCxnSpPr>
          <p:spPr>
            <a:xfrm>
              <a:off x="4800600" y="4053140"/>
              <a:ext cx="533400" cy="0"/>
            </a:xfrm>
            <a:prstGeom prst="straightConnector1">
              <a:avLst/>
            </a:prstGeom>
            <a:noFill/>
            <a:ln w="12700" cap="flat" cmpd="sng">
              <a:solidFill>
                <a:schemeClr val="dk1"/>
              </a:solidFill>
              <a:prstDash val="solid"/>
              <a:round/>
              <a:headEnd type="none" w="sm" len="sm"/>
              <a:tailEnd type="none" w="sm" len="sm"/>
            </a:ln>
          </p:spPr>
        </p:cxnSp>
        <p:cxnSp>
          <p:nvCxnSpPr>
            <p:cNvPr id="851" name="Google Shape;851;p47"/>
            <p:cNvCxnSpPr/>
            <p:nvPr/>
          </p:nvCxnSpPr>
          <p:spPr>
            <a:xfrm>
              <a:off x="4800600" y="3748340"/>
              <a:ext cx="533400" cy="0"/>
            </a:xfrm>
            <a:prstGeom prst="straightConnector1">
              <a:avLst/>
            </a:prstGeom>
            <a:noFill/>
            <a:ln w="12700" cap="flat" cmpd="sng">
              <a:solidFill>
                <a:schemeClr val="dk1"/>
              </a:solidFill>
              <a:prstDash val="solid"/>
              <a:round/>
              <a:headEnd type="none" w="sm" len="sm"/>
              <a:tailEnd type="none" w="sm" len="sm"/>
            </a:ln>
          </p:spPr>
        </p:cxnSp>
        <p:cxnSp>
          <p:nvCxnSpPr>
            <p:cNvPr id="852" name="Google Shape;852;p47"/>
            <p:cNvCxnSpPr/>
            <p:nvPr/>
          </p:nvCxnSpPr>
          <p:spPr>
            <a:xfrm>
              <a:off x="4800600" y="4357940"/>
              <a:ext cx="533400" cy="0"/>
            </a:xfrm>
            <a:prstGeom prst="straightConnector1">
              <a:avLst/>
            </a:prstGeom>
            <a:noFill/>
            <a:ln w="12700" cap="flat" cmpd="sng">
              <a:solidFill>
                <a:schemeClr val="dk1"/>
              </a:solidFill>
              <a:prstDash val="solid"/>
              <a:round/>
              <a:headEnd type="none" w="sm" len="sm"/>
              <a:tailEnd type="none" w="sm" len="sm"/>
            </a:ln>
          </p:spPr>
        </p:cxnSp>
      </p:grpSp>
      <p:sp>
        <p:nvSpPr>
          <p:cNvPr id="853" name="Google Shape;853;p47"/>
          <p:cNvSpPr txBox="1"/>
          <p:nvPr/>
        </p:nvSpPr>
        <p:spPr>
          <a:xfrm>
            <a:off x="1778734" y="2603876"/>
            <a:ext cx="66556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alibri"/>
                <a:ea typeface="Calibri"/>
                <a:cs typeface="Calibri"/>
                <a:sym typeface="Calibri"/>
              </a:rPr>
              <a:t>Miss</a:t>
            </a:r>
            <a:endParaRPr sz="2000">
              <a:solidFill>
                <a:srgbClr val="FF0000"/>
              </a:solidFill>
              <a:latin typeface="Calibri"/>
              <a:ea typeface="Calibri"/>
              <a:cs typeface="Calibri"/>
              <a:sym typeface="Calibri"/>
            </a:endParaRPr>
          </a:p>
        </p:txBody>
      </p:sp>
      <p:sp>
        <p:nvSpPr>
          <p:cNvPr id="854" name="Google Shape;854;p47"/>
          <p:cNvSpPr txBox="1"/>
          <p:nvPr/>
        </p:nvSpPr>
        <p:spPr>
          <a:xfrm>
            <a:off x="3790414" y="2603876"/>
            <a:ext cx="66556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alibri"/>
                <a:ea typeface="Calibri"/>
                <a:cs typeface="Calibri"/>
                <a:sym typeface="Calibri"/>
              </a:rPr>
              <a:t>Miss</a:t>
            </a:r>
            <a:endParaRPr sz="2000">
              <a:solidFill>
                <a:srgbClr val="FF0000"/>
              </a:solidFill>
              <a:latin typeface="Calibri"/>
              <a:ea typeface="Calibri"/>
              <a:cs typeface="Calibri"/>
              <a:sym typeface="Calibri"/>
            </a:endParaRPr>
          </a:p>
        </p:txBody>
      </p:sp>
      <p:sp>
        <p:nvSpPr>
          <p:cNvPr id="855" name="Google Shape;855;p47"/>
          <p:cNvSpPr txBox="1"/>
          <p:nvPr/>
        </p:nvSpPr>
        <p:spPr>
          <a:xfrm>
            <a:off x="5802094" y="2603876"/>
            <a:ext cx="66556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alibri"/>
                <a:ea typeface="Calibri"/>
                <a:cs typeface="Calibri"/>
                <a:sym typeface="Calibri"/>
              </a:rPr>
              <a:t>Miss</a:t>
            </a:r>
            <a:endParaRPr sz="2000">
              <a:solidFill>
                <a:srgbClr val="FF0000"/>
              </a:solidFill>
              <a:latin typeface="Calibri"/>
              <a:ea typeface="Calibri"/>
              <a:cs typeface="Calibri"/>
              <a:sym typeface="Calibri"/>
            </a:endParaRPr>
          </a:p>
        </p:txBody>
      </p:sp>
      <p:sp>
        <p:nvSpPr>
          <p:cNvPr id="856" name="Google Shape;856;p47"/>
          <p:cNvSpPr txBox="1"/>
          <p:nvPr/>
        </p:nvSpPr>
        <p:spPr>
          <a:xfrm>
            <a:off x="1153894" y="2918519"/>
            <a:ext cx="13789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00      M[0-3]</a:t>
            </a:r>
            <a:endParaRPr sz="1800">
              <a:solidFill>
                <a:schemeClr val="dk1"/>
              </a:solidFill>
              <a:latin typeface="Calibri"/>
              <a:ea typeface="Calibri"/>
              <a:cs typeface="Calibri"/>
              <a:sym typeface="Calibri"/>
            </a:endParaRPr>
          </a:p>
        </p:txBody>
      </p:sp>
      <p:sp>
        <p:nvSpPr>
          <p:cNvPr id="857" name="Google Shape;857;p47"/>
          <p:cNvSpPr txBox="1"/>
          <p:nvPr/>
        </p:nvSpPr>
        <p:spPr>
          <a:xfrm>
            <a:off x="3104932" y="2918519"/>
            <a:ext cx="13789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00      M[0-3]</a:t>
            </a:r>
            <a:endParaRPr sz="1800">
              <a:solidFill>
                <a:schemeClr val="dk1"/>
              </a:solidFill>
              <a:latin typeface="Calibri"/>
              <a:ea typeface="Calibri"/>
              <a:cs typeface="Calibri"/>
              <a:sym typeface="Calibri"/>
            </a:endParaRPr>
          </a:p>
        </p:txBody>
      </p:sp>
      <p:grpSp>
        <p:nvGrpSpPr>
          <p:cNvPr id="858" name="Google Shape;858;p47"/>
          <p:cNvGrpSpPr/>
          <p:nvPr/>
        </p:nvGrpSpPr>
        <p:grpSpPr>
          <a:xfrm>
            <a:off x="3145980" y="2988374"/>
            <a:ext cx="1230313" cy="249238"/>
            <a:chOff x="1776" y="1119"/>
            <a:chExt cx="775" cy="157"/>
          </a:xfrm>
        </p:grpSpPr>
        <p:cxnSp>
          <p:nvCxnSpPr>
            <p:cNvPr id="859" name="Google Shape;859;p47"/>
            <p:cNvCxnSpPr/>
            <p:nvPr/>
          </p:nvCxnSpPr>
          <p:spPr>
            <a:xfrm>
              <a:off x="1776" y="1132"/>
              <a:ext cx="240" cy="144"/>
            </a:xfrm>
            <a:prstGeom prst="straightConnector1">
              <a:avLst/>
            </a:prstGeom>
            <a:noFill/>
            <a:ln w="28575" cap="flat" cmpd="sng">
              <a:solidFill>
                <a:srgbClr val="FF0000"/>
              </a:solidFill>
              <a:prstDash val="solid"/>
              <a:round/>
              <a:headEnd type="none" w="sm" len="sm"/>
              <a:tailEnd type="none" w="sm" len="sm"/>
            </a:ln>
          </p:spPr>
        </p:cxnSp>
        <p:cxnSp>
          <p:nvCxnSpPr>
            <p:cNvPr id="860" name="Google Shape;860;p47"/>
            <p:cNvCxnSpPr/>
            <p:nvPr/>
          </p:nvCxnSpPr>
          <p:spPr>
            <a:xfrm>
              <a:off x="2161" y="1119"/>
              <a:ext cx="390" cy="157"/>
            </a:xfrm>
            <a:prstGeom prst="straightConnector1">
              <a:avLst/>
            </a:prstGeom>
            <a:noFill/>
            <a:ln w="28575" cap="flat" cmpd="sng">
              <a:solidFill>
                <a:srgbClr val="FF0000"/>
              </a:solidFill>
              <a:prstDash val="solid"/>
              <a:round/>
              <a:headEnd type="none" w="sm" len="sm"/>
              <a:tailEnd type="none" w="sm" len="sm"/>
            </a:ln>
          </p:spPr>
        </p:cxnSp>
      </p:grpSp>
      <p:sp>
        <p:nvSpPr>
          <p:cNvPr id="861" name="Google Shape;861;p47"/>
          <p:cNvSpPr txBox="1"/>
          <p:nvPr/>
        </p:nvSpPr>
        <p:spPr>
          <a:xfrm>
            <a:off x="5162332" y="2918519"/>
            <a:ext cx="15071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01    M[16-19]</a:t>
            </a:r>
            <a:endParaRPr sz="1800">
              <a:solidFill>
                <a:schemeClr val="dk1"/>
              </a:solidFill>
              <a:latin typeface="Calibri"/>
              <a:ea typeface="Calibri"/>
              <a:cs typeface="Calibri"/>
              <a:sym typeface="Calibri"/>
            </a:endParaRPr>
          </a:p>
        </p:txBody>
      </p:sp>
      <p:grpSp>
        <p:nvGrpSpPr>
          <p:cNvPr id="862" name="Google Shape;862;p47"/>
          <p:cNvGrpSpPr/>
          <p:nvPr/>
        </p:nvGrpSpPr>
        <p:grpSpPr>
          <a:xfrm>
            <a:off x="5192494" y="2997899"/>
            <a:ext cx="1250950" cy="271463"/>
            <a:chOff x="3072" y="1173"/>
            <a:chExt cx="788" cy="171"/>
          </a:xfrm>
        </p:grpSpPr>
        <p:cxnSp>
          <p:nvCxnSpPr>
            <p:cNvPr id="863" name="Google Shape;863;p47"/>
            <p:cNvCxnSpPr/>
            <p:nvPr/>
          </p:nvCxnSpPr>
          <p:spPr>
            <a:xfrm>
              <a:off x="3072" y="1200"/>
              <a:ext cx="240" cy="144"/>
            </a:xfrm>
            <a:prstGeom prst="straightConnector1">
              <a:avLst/>
            </a:prstGeom>
            <a:noFill/>
            <a:ln w="28575" cap="flat" cmpd="sng">
              <a:solidFill>
                <a:srgbClr val="FF0000"/>
              </a:solidFill>
              <a:prstDash val="solid"/>
              <a:round/>
              <a:headEnd type="none" w="sm" len="sm"/>
              <a:tailEnd type="none" w="sm" len="sm"/>
            </a:ln>
          </p:spPr>
        </p:cxnSp>
        <p:cxnSp>
          <p:nvCxnSpPr>
            <p:cNvPr id="864" name="Google Shape;864;p47"/>
            <p:cNvCxnSpPr/>
            <p:nvPr/>
          </p:nvCxnSpPr>
          <p:spPr>
            <a:xfrm>
              <a:off x="3500" y="1173"/>
              <a:ext cx="360" cy="157"/>
            </a:xfrm>
            <a:prstGeom prst="straightConnector1">
              <a:avLst/>
            </a:prstGeom>
            <a:noFill/>
            <a:ln w="28575" cap="flat" cmpd="sng">
              <a:solidFill>
                <a:srgbClr val="FF0000"/>
              </a:solidFill>
              <a:prstDash val="solid"/>
              <a:round/>
              <a:headEnd type="none" w="sm" len="sm"/>
              <a:tailEnd type="none" w="sm" len="sm"/>
            </a:ln>
          </p:spPr>
        </p:cxnSp>
      </p:grpSp>
      <p:sp>
        <p:nvSpPr>
          <p:cNvPr id="865" name="Google Shape;865;p47"/>
          <p:cNvSpPr txBox="1"/>
          <p:nvPr/>
        </p:nvSpPr>
        <p:spPr>
          <a:xfrm>
            <a:off x="7173694" y="2969636"/>
            <a:ext cx="1097280"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a:solidFill>
                  <a:schemeClr val="dk1"/>
                </a:solidFill>
                <a:latin typeface="Calibri"/>
                <a:ea typeface="Calibri"/>
                <a:cs typeface="Calibri"/>
                <a:sym typeface="Calibri"/>
              </a:rPr>
              <a:t>. . .</a:t>
            </a:r>
            <a:endParaRPr sz="5400">
              <a:solidFill>
                <a:schemeClr val="dk1"/>
              </a:solidFill>
              <a:latin typeface="Calibri"/>
              <a:ea typeface="Calibri"/>
              <a:cs typeface="Calibri"/>
              <a:sym typeface="Calibri"/>
            </a:endParaRPr>
          </a:p>
        </p:txBody>
      </p:sp>
      <p:sp>
        <p:nvSpPr>
          <p:cNvPr id="866" name="Google Shape;866;p47"/>
          <p:cNvSpPr/>
          <p:nvPr/>
        </p:nvSpPr>
        <p:spPr>
          <a:xfrm>
            <a:off x="298825" y="4300075"/>
            <a:ext cx="8695800" cy="201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8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Comparison So Far</a:t>
            </a:r>
            <a:endParaRPr sz="4400" b="0" i="0" u="none" strike="noStrike" cap="none">
              <a:solidFill>
                <a:schemeClr val="accent1"/>
              </a:solidFill>
              <a:latin typeface="Calibri"/>
              <a:ea typeface="Calibri"/>
              <a:cs typeface="Calibri"/>
              <a:sym typeface="Calibri"/>
            </a:endParaRPr>
          </a:p>
        </p:txBody>
      </p:sp>
      <p:sp>
        <p:nvSpPr>
          <p:cNvPr id="872" name="Google Shape;872;p48"/>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Fully associative</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Block can go into </a:t>
            </a:r>
            <a:r>
              <a:rPr lang="en-US" sz="2800" b="0" i="1" u="none" strike="noStrike" cap="none">
                <a:solidFill>
                  <a:schemeClr val="dk1"/>
                </a:solidFill>
                <a:latin typeface="Calibri"/>
                <a:ea typeface="Calibri"/>
                <a:cs typeface="Calibri"/>
                <a:sym typeface="Calibri"/>
              </a:rPr>
              <a:t>any</a:t>
            </a:r>
            <a:r>
              <a:rPr lang="en-US" sz="2800" b="0" i="0" u="none" strike="noStrike" cap="none">
                <a:solidFill>
                  <a:schemeClr val="dk1"/>
                </a:solidFill>
                <a:latin typeface="Calibri"/>
                <a:ea typeface="Calibri"/>
                <a:cs typeface="Calibri"/>
                <a:sym typeface="Calibri"/>
              </a:rPr>
              <a:t> slot</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Must check ALL cache slots on request (“slow”)</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rgbClr val="FF9900"/>
                </a:solidFill>
                <a:latin typeface="Calibri"/>
                <a:ea typeface="Calibri"/>
                <a:cs typeface="Calibri"/>
                <a:sym typeface="Calibri"/>
              </a:rPr>
              <a:t>T</a:t>
            </a:r>
            <a:r>
              <a:rPr lang="en-US" sz="2800" b="0" i="0" u="none" strike="noStrike" cap="none">
                <a:solidFill>
                  <a:srgbClr val="FF0000"/>
                </a:solidFill>
                <a:latin typeface="Calibri"/>
                <a:ea typeface="Calibri"/>
                <a:cs typeface="Calibri"/>
                <a:sym typeface="Calibri"/>
              </a:rPr>
              <a:t>O</a:t>
            </a:r>
            <a:r>
              <a:rPr lang="en-US" sz="2800" b="0" i="0" u="none" strike="noStrike" cap="none">
                <a:solidFill>
                  <a:schemeClr val="dk1"/>
                </a:solidFill>
                <a:latin typeface="Calibri"/>
                <a:ea typeface="Calibri"/>
                <a:cs typeface="Calibri"/>
                <a:sym typeface="Calibri"/>
              </a:rPr>
              <a:t> breakdown (i.e. </a:t>
            </a:r>
            <a:r>
              <a:rPr lang="en-US">
                <a:solidFill>
                  <a:srgbClr val="9900FF"/>
                </a:solidFill>
              </a:rPr>
              <a:t>I</a:t>
            </a:r>
            <a:r>
              <a:rPr lang="en-US" sz="2800" b="0" i="0" u="none" strike="noStrike" cap="none">
                <a:solidFill>
                  <a:schemeClr val="dk1"/>
                </a:solidFill>
                <a:latin typeface="Calibri"/>
                <a:ea typeface="Calibri"/>
                <a:cs typeface="Calibri"/>
                <a:sym typeface="Calibri"/>
              </a:rPr>
              <a:t> = 0 bits)</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“Worst case” still fills cache (more efficient)</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Direct-mapped</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Block goes into </a:t>
            </a:r>
            <a:r>
              <a:rPr lang="en-US" sz="2800" b="0" i="1" u="none" strike="noStrike" cap="none">
                <a:solidFill>
                  <a:schemeClr val="dk1"/>
                </a:solidFill>
                <a:latin typeface="Calibri"/>
                <a:ea typeface="Calibri"/>
                <a:cs typeface="Calibri"/>
                <a:sym typeface="Calibri"/>
              </a:rPr>
              <a:t>one specific</a:t>
            </a:r>
            <a:r>
              <a:rPr lang="en-US" sz="2800" b="0" i="0" u="none" strike="noStrike" cap="none">
                <a:solidFill>
                  <a:schemeClr val="dk1"/>
                </a:solidFill>
                <a:latin typeface="Calibri"/>
                <a:ea typeface="Calibri"/>
                <a:cs typeface="Calibri"/>
                <a:sym typeface="Calibri"/>
              </a:rPr>
              <a:t> slot (set by Index field)</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Only check ONE cache slot on request (“fast”)</a:t>
            </a:r>
            <a:endParaRPr/>
          </a:p>
          <a:p>
            <a:pPr marL="742950" marR="0" lvl="1" indent="-285750" algn="l" rtl="0">
              <a:lnSpc>
                <a:spcPct val="90000"/>
              </a:lnSpc>
              <a:spcBef>
                <a:spcPts val="560"/>
              </a:spcBef>
              <a:spcAft>
                <a:spcPts val="0"/>
              </a:spcAft>
              <a:buClr>
                <a:schemeClr val="dk1"/>
              </a:buClr>
              <a:buSzPts val="2800"/>
              <a:buFont typeface="Arial"/>
              <a:buChar char="–"/>
            </a:pPr>
            <a:r>
              <a:rPr lang="en-US">
                <a:solidFill>
                  <a:srgbClr val="FF9900"/>
                </a:solidFill>
              </a:rPr>
              <a:t>T</a:t>
            </a:r>
            <a:r>
              <a:rPr lang="en-US" sz="2800" b="0" i="0" u="none" strike="noStrike" cap="none">
                <a:solidFill>
                  <a:srgbClr val="9900FF"/>
                </a:solidFill>
                <a:latin typeface="Calibri"/>
                <a:ea typeface="Calibri"/>
                <a:cs typeface="Calibri"/>
                <a:sym typeface="Calibri"/>
              </a:rPr>
              <a:t>I</a:t>
            </a:r>
            <a:r>
              <a:rPr lang="en-US">
                <a:solidFill>
                  <a:srgbClr val="FF0000"/>
                </a:solidFill>
              </a:rPr>
              <a:t>O</a:t>
            </a:r>
            <a:r>
              <a:rPr lang="en-US" sz="2800" b="0" i="0" u="none" strike="noStrike" cap="none">
                <a:solidFill>
                  <a:schemeClr val="dk1"/>
                </a:solidFill>
                <a:latin typeface="Calibri"/>
                <a:ea typeface="Calibri"/>
                <a:cs typeface="Calibri"/>
                <a:sym typeface="Calibri"/>
              </a:rPr>
              <a:t> breakdown</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“Worst case” may only use 1 slot (less efficient)</a:t>
            </a:r>
            <a:endParaRPr/>
          </a:p>
        </p:txBody>
      </p:sp>
      <p:sp>
        <p:nvSpPr>
          <p:cNvPr id="873" name="Google Shape;873;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874" name="Google Shape;874;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875" name="Google Shape;875;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33</a:t>
            </a:fld>
            <a:endParaRPr sz="1200">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graphicFrame>
        <p:nvGraphicFramePr>
          <p:cNvPr id="880" name="Google Shape;880;p49"/>
          <p:cNvGraphicFramePr/>
          <p:nvPr/>
        </p:nvGraphicFramePr>
        <p:xfrm>
          <a:off x="457200" y="1828800"/>
          <a:ext cx="8229600" cy="4053870"/>
        </p:xfrm>
        <a:graphic>
          <a:graphicData uri="http://schemas.openxmlformats.org/drawingml/2006/table">
            <a:tbl>
              <a:tblPr firstRow="1" bandRow="1">
                <a:noFill/>
                <a:tableStyleId>{104C8369-7768-4F5A-A2E0-24D61E0F5AE8}</a:tableStyleId>
              </a:tblPr>
              <a:tblGrid>
                <a:gridCol w="2645400">
                  <a:extLst>
                    <a:ext uri="{9D8B030D-6E8A-4147-A177-3AD203B41FA5}">
                      <a16:colId xmlns:a16="http://schemas.microsoft.com/office/drawing/2014/main" val="20000"/>
                    </a:ext>
                  </a:extLst>
                </a:gridCol>
                <a:gridCol w="2841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807725">
                <a:tc>
                  <a:txBody>
                    <a:bodyPr/>
                    <a:lstStyle/>
                    <a:p>
                      <a:pPr marL="0" marR="0" lvl="0" indent="0" algn="l" rtl="0">
                        <a:spcBef>
                          <a:spcPts val="0"/>
                        </a:spcBef>
                        <a:spcAft>
                          <a:spcPts val="0"/>
                        </a:spcAft>
                        <a:buNone/>
                      </a:pPr>
                      <a:endParaRPr sz="3200" b="1">
                        <a:solidFill>
                          <a:srgbClr val="000000"/>
                        </a:solidFill>
                      </a:endParaRPr>
                    </a:p>
                  </a:txBody>
                  <a:tcPr marL="91450" marR="91450" marT="45725" marB="45725" anchor="ctr"/>
                </a:tc>
                <a:tc>
                  <a:txBody>
                    <a:bodyPr/>
                    <a:lstStyle/>
                    <a:p>
                      <a:pPr marL="0" marR="0" lvl="0" indent="0" algn="l" rtl="0">
                        <a:spcBef>
                          <a:spcPts val="0"/>
                        </a:spcBef>
                        <a:spcAft>
                          <a:spcPts val="0"/>
                        </a:spcAft>
                        <a:buNone/>
                      </a:pPr>
                      <a:r>
                        <a:rPr lang="en-US" sz="3200"/>
                        <a:t>Rebecca</a:t>
                      </a:r>
                      <a:endParaRPr sz="3200" b="1">
                        <a:solidFill>
                          <a:srgbClr val="FFFFFF"/>
                        </a:solidFill>
                      </a:endParaRPr>
                    </a:p>
                  </a:txBody>
                  <a:tcPr marL="91450" marR="91450" marT="45725" marB="45725" anchor="ctr"/>
                </a:tc>
                <a:tc>
                  <a:txBody>
                    <a:bodyPr/>
                    <a:lstStyle/>
                    <a:p>
                      <a:pPr marL="0" marR="0" lvl="0" indent="0" algn="l" rtl="0">
                        <a:spcBef>
                          <a:spcPts val="0"/>
                        </a:spcBef>
                        <a:spcAft>
                          <a:spcPts val="0"/>
                        </a:spcAft>
                        <a:buNone/>
                      </a:pPr>
                      <a:r>
                        <a:rPr lang="en-US" sz="3200"/>
                        <a:t>Steven</a:t>
                      </a:r>
                      <a:endParaRPr sz="3200" b="1">
                        <a:solidFill>
                          <a:srgbClr val="FFFFFF"/>
                        </a:solidFill>
                      </a:endParaRPr>
                    </a:p>
                  </a:txBody>
                  <a:tcPr marL="91450" marR="91450" marT="45725" marB="45725" anchor="ctr"/>
                </a:tc>
                <a:extLst>
                  <a:ext uri="{0D108BD9-81ED-4DB2-BD59-A6C34878D82A}">
                    <a16:rowId xmlns:a16="http://schemas.microsoft.com/office/drawing/2014/main" val="10000"/>
                  </a:ext>
                </a:extLst>
              </a:tr>
              <a:tr h="807725">
                <a:tc>
                  <a:txBody>
                    <a:bodyPr/>
                    <a:lstStyle/>
                    <a:p>
                      <a:pPr marL="0" marR="0" lvl="0" indent="0" algn="l" rtl="0">
                        <a:spcBef>
                          <a:spcPts val="0"/>
                        </a:spcBef>
                        <a:spcAft>
                          <a:spcPts val="0"/>
                        </a:spcAft>
                        <a:buNone/>
                      </a:pPr>
                      <a:r>
                        <a:rPr lang="en-US" sz="2400" b="1"/>
                        <a:t>Go-to phone app</a:t>
                      </a:r>
                      <a:endParaRPr sz="2400" b="1"/>
                    </a:p>
                  </a:txBody>
                  <a:tcPr marL="91450" marR="91450" marT="45725" marB="45725" anchor="ctr"/>
                </a:tc>
                <a:tc>
                  <a:txBody>
                    <a:bodyPr/>
                    <a:lstStyle/>
                    <a:p>
                      <a:pPr marL="0" marR="0" lvl="0" indent="0" algn="l" rtl="0">
                        <a:spcBef>
                          <a:spcPts val="0"/>
                        </a:spcBef>
                        <a:spcAft>
                          <a:spcPts val="0"/>
                        </a:spcAft>
                        <a:buNone/>
                      </a:pPr>
                      <a:r>
                        <a:rPr lang="en-US" sz="2400"/>
                        <a:t>Duolingo</a:t>
                      </a:r>
                      <a:endParaRPr sz="2400"/>
                    </a:p>
                  </a:txBody>
                  <a:tcPr marL="91450" marR="91450" marT="45725" marB="45725" anchor="ctr"/>
                </a:tc>
                <a:tc>
                  <a:txBody>
                    <a:bodyPr/>
                    <a:lstStyle/>
                    <a:p>
                      <a:pPr marL="0" marR="0" lvl="0" indent="0" algn="l" rtl="0">
                        <a:spcBef>
                          <a:spcPts val="0"/>
                        </a:spcBef>
                        <a:spcAft>
                          <a:spcPts val="0"/>
                        </a:spcAft>
                        <a:buNone/>
                      </a:pPr>
                      <a:r>
                        <a:rPr lang="en-US" sz="2400"/>
                        <a:t>Pokemon Go</a:t>
                      </a:r>
                      <a:endParaRPr sz="2400"/>
                    </a:p>
                  </a:txBody>
                  <a:tcPr marL="91450" marR="91450" marT="45725" marB="45725" anchor="ctr"/>
                </a:tc>
                <a:extLst>
                  <a:ext uri="{0D108BD9-81ED-4DB2-BD59-A6C34878D82A}">
                    <a16:rowId xmlns:a16="http://schemas.microsoft.com/office/drawing/2014/main" val="10001"/>
                  </a:ext>
                </a:extLst>
              </a:tr>
              <a:tr h="807725">
                <a:tc>
                  <a:txBody>
                    <a:bodyPr/>
                    <a:lstStyle/>
                    <a:p>
                      <a:pPr marL="0" marR="0" lvl="0" indent="0" algn="l" rtl="0">
                        <a:spcBef>
                          <a:spcPts val="0"/>
                        </a:spcBef>
                        <a:spcAft>
                          <a:spcPts val="0"/>
                        </a:spcAft>
                        <a:buSzPts val="1100"/>
                        <a:buNone/>
                      </a:pPr>
                      <a:r>
                        <a:rPr lang="en-US" sz="2400" b="1"/>
                        <a:t>Catch Phrase</a:t>
                      </a:r>
                      <a:endParaRPr sz="2400" b="1"/>
                    </a:p>
                  </a:txBody>
                  <a:tcPr marL="91450" marR="91450" marT="45725" marB="45725" anchor="ctr"/>
                </a:tc>
                <a:tc>
                  <a:txBody>
                    <a:bodyPr/>
                    <a:lstStyle/>
                    <a:p>
                      <a:pPr marL="0" marR="0" lvl="0" indent="0" algn="l" rtl="0">
                        <a:spcBef>
                          <a:spcPts val="0"/>
                        </a:spcBef>
                        <a:spcAft>
                          <a:spcPts val="0"/>
                        </a:spcAft>
                        <a:buSzPts val="1100"/>
                        <a:buNone/>
                      </a:pPr>
                      <a:r>
                        <a:rPr lang="en-US" sz="2400"/>
                        <a:t>ANOTHER MUX!!!</a:t>
                      </a:r>
                      <a:endParaRPr sz="2400"/>
                    </a:p>
                  </a:txBody>
                  <a:tcPr marL="91450" marR="91450" marT="45725" marB="45725" anchor="ctr"/>
                </a:tc>
                <a:tc>
                  <a:txBody>
                    <a:bodyPr/>
                    <a:lstStyle/>
                    <a:p>
                      <a:pPr marL="0" marR="0" lvl="0" indent="0" algn="l" rtl="0">
                        <a:spcBef>
                          <a:spcPts val="0"/>
                        </a:spcBef>
                        <a:spcAft>
                          <a:spcPts val="0"/>
                        </a:spcAft>
                        <a:buSzPts val="1100"/>
                        <a:buNone/>
                      </a:pPr>
                      <a:r>
                        <a:rPr lang="en-US" sz="2400"/>
                        <a:t>cool beanz, rad sauce</a:t>
                      </a:r>
                      <a:endParaRPr sz="2400"/>
                    </a:p>
                  </a:txBody>
                  <a:tcPr marL="91450" marR="91450" marT="45725" marB="45725" anchor="ctr"/>
                </a:tc>
                <a:extLst>
                  <a:ext uri="{0D108BD9-81ED-4DB2-BD59-A6C34878D82A}">
                    <a16:rowId xmlns:a16="http://schemas.microsoft.com/office/drawing/2014/main" val="10002"/>
                  </a:ext>
                </a:extLst>
              </a:tr>
              <a:tr h="807725">
                <a:tc>
                  <a:txBody>
                    <a:bodyPr/>
                    <a:lstStyle/>
                    <a:p>
                      <a:pPr marL="0" marR="0" lvl="0" indent="0" algn="l" rtl="0">
                        <a:spcBef>
                          <a:spcPts val="0"/>
                        </a:spcBef>
                        <a:spcAft>
                          <a:spcPts val="0"/>
                        </a:spcAft>
                        <a:buSzPts val="1100"/>
                        <a:buNone/>
                      </a:pPr>
                      <a:r>
                        <a:rPr lang="en-US" sz="2400" b="1"/>
                        <a:t>Spirit Emoji</a:t>
                      </a:r>
                      <a:endParaRPr sz="2400" b="1"/>
                    </a:p>
                  </a:txBody>
                  <a:tcPr marL="91450" marR="91450" marT="45725" marB="45725" anchor="ctr"/>
                </a:tc>
                <a:tc>
                  <a:txBody>
                    <a:bodyPr/>
                    <a:lstStyle/>
                    <a:p>
                      <a:pPr marL="0" marR="0" lvl="0" indent="0" algn="l" rtl="0">
                        <a:spcBef>
                          <a:spcPts val="0"/>
                        </a:spcBef>
                        <a:spcAft>
                          <a:spcPts val="0"/>
                        </a:spcAft>
                        <a:buSzPts val="1100"/>
                        <a:buNone/>
                      </a:pPr>
                      <a:r>
                        <a:rPr lang="en-US" sz="2400"/>
                        <a:t>        (cache, not cash)</a:t>
                      </a:r>
                      <a:endParaRPr sz="2400"/>
                    </a:p>
                  </a:txBody>
                  <a:tcPr marL="91450" marR="91450" marT="45725" marB="45725" anchor="ctr"/>
                </a:tc>
                <a:tc>
                  <a:txBody>
                    <a:bodyPr/>
                    <a:lstStyle/>
                    <a:p>
                      <a:pPr marL="0" marR="0" lvl="0" indent="0" algn="l" rtl="0">
                        <a:spcBef>
                          <a:spcPts val="0"/>
                        </a:spcBef>
                        <a:spcAft>
                          <a:spcPts val="0"/>
                        </a:spcAft>
                        <a:buSzPts val="1100"/>
                        <a:buNone/>
                      </a:pPr>
                      <a:r>
                        <a:rPr lang="en-US" sz="2400"/>
                        <a:t>💁, 💩, 🙅</a:t>
                      </a:r>
                      <a:endParaRPr sz="2400"/>
                    </a:p>
                  </a:txBody>
                  <a:tcPr marL="91450" marR="91450" marT="45725" marB="45725" anchor="ctr"/>
                </a:tc>
                <a:extLst>
                  <a:ext uri="{0D108BD9-81ED-4DB2-BD59-A6C34878D82A}">
                    <a16:rowId xmlns:a16="http://schemas.microsoft.com/office/drawing/2014/main" val="10003"/>
                  </a:ext>
                </a:extLst>
              </a:tr>
              <a:tr h="807725">
                <a:tc>
                  <a:txBody>
                    <a:bodyPr/>
                    <a:lstStyle/>
                    <a:p>
                      <a:pPr marL="0" marR="0" lvl="0" indent="0" algn="l" rtl="0">
                        <a:spcBef>
                          <a:spcPts val="0"/>
                        </a:spcBef>
                        <a:spcAft>
                          <a:spcPts val="0"/>
                        </a:spcAft>
                        <a:buSzPts val="1100"/>
                        <a:buNone/>
                      </a:pPr>
                      <a:r>
                        <a:rPr lang="en-US" sz="2400" b="1"/>
                        <a:t>Binge Show</a:t>
                      </a:r>
                      <a:endParaRPr sz="2400" b="1"/>
                    </a:p>
                  </a:txBody>
                  <a:tcPr marL="91450" marR="91450" marT="45725" marB="45725" anchor="ctr"/>
                </a:tc>
                <a:tc>
                  <a:txBody>
                    <a:bodyPr/>
                    <a:lstStyle/>
                    <a:p>
                      <a:pPr marL="0" marR="0" lvl="0" indent="0" algn="l" rtl="0">
                        <a:spcBef>
                          <a:spcPts val="0"/>
                        </a:spcBef>
                        <a:spcAft>
                          <a:spcPts val="0"/>
                        </a:spcAft>
                        <a:buSzPts val="1100"/>
                        <a:buNone/>
                      </a:pPr>
                      <a:r>
                        <a:rPr lang="en-US" sz="2400"/>
                        <a:t>The Good Place</a:t>
                      </a:r>
                      <a:endParaRPr sz="2400"/>
                    </a:p>
                  </a:txBody>
                  <a:tcPr marL="91450" marR="91450" marT="45725" marB="45725" anchor="ctr"/>
                </a:tc>
                <a:tc>
                  <a:txBody>
                    <a:bodyPr/>
                    <a:lstStyle/>
                    <a:p>
                      <a:pPr marL="0" lvl="0" indent="0" algn="l" rtl="0">
                        <a:spcBef>
                          <a:spcPts val="0"/>
                        </a:spcBef>
                        <a:spcAft>
                          <a:spcPts val="0"/>
                        </a:spcAft>
                        <a:buSzPts val="1100"/>
                        <a:buNone/>
                      </a:pPr>
                      <a:r>
                        <a:rPr lang="en-US" sz="2400"/>
                        <a:t>Bob's Burgers</a:t>
                      </a:r>
                      <a:endParaRPr sz="2400"/>
                    </a:p>
                  </a:txBody>
                  <a:tcPr marL="91450" marR="91450" marT="45725" marB="45725" anchor="ctr"/>
                </a:tc>
                <a:extLst>
                  <a:ext uri="{0D108BD9-81ED-4DB2-BD59-A6C34878D82A}">
                    <a16:rowId xmlns:a16="http://schemas.microsoft.com/office/drawing/2014/main" val="10004"/>
                  </a:ext>
                </a:extLst>
              </a:tr>
            </a:tbl>
          </a:graphicData>
        </a:graphic>
      </p:graphicFrame>
      <p:sp>
        <p:nvSpPr>
          <p:cNvPr id="881" name="Google Shape;881;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a:t>Meet The $taff</a:t>
            </a:r>
            <a:endParaRPr sz="4400" b="0" i="0" u="none" strike="noStrike" cap="none">
              <a:solidFill>
                <a:schemeClr val="accent1"/>
              </a:solidFill>
              <a:latin typeface="Calibri"/>
              <a:ea typeface="Calibri"/>
              <a:cs typeface="Calibri"/>
              <a:sym typeface="Calibri"/>
            </a:endParaRPr>
          </a:p>
        </p:txBody>
      </p:sp>
      <p:sp>
        <p:nvSpPr>
          <p:cNvPr id="882" name="Google Shape;882;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883" name="Google Shape;883;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884" name="Google Shape;88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34</a:t>
            </a:fld>
            <a:endParaRPr sz="1200">
              <a:solidFill>
                <a:srgbClr val="888888"/>
              </a:solidFill>
              <a:latin typeface="Calibri"/>
              <a:ea typeface="Calibri"/>
              <a:cs typeface="Calibri"/>
              <a:sym typeface="Calibri"/>
            </a:endParaRPr>
          </a:p>
        </p:txBody>
      </p:sp>
      <p:pic>
        <p:nvPicPr>
          <p:cNvPr id="885" name="Google Shape;885;p49" descr="rebecca.jpg"/>
          <p:cNvPicPr preferRelativeResize="0"/>
          <p:nvPr/>
        </p:nvPicPr>
        <p:blipFill rotWithShape="1">
          <a:blip r:embed="rId3">
            <a:alphaModFix/>
          </a:blip>
          <a:srcRect t="89" b="89"/>
          <a:stretch/>
        </p:blipFill>
        <p:spPr>
          <a:xfrm>
            <a:off x="4837176" y="1149845"/>
            <a:ext cx="1097400" cy="1463100"/>
          </a:xfrm>
          <a:prstGeom prst="rect">
            <a:avLst/>
          </a:prstGeom>
          <a:noFill/>
          <a:ln>
            <a:noFill/>
          </a:ln>
        </p:spPr>
      </p:pic>
      <p:pic>
        <p:nvPicPr>
          <p:cNvPr id="886" name="Google Shape;886;p49" descr="steven.jpg"/>
          <p:cNvPicPr preferRelativeResize="0"/>
          <p:nvPr/>
        </p:nvPicPr>
        <p:blipFill rotWithShape="1">
          <a:blip r:embed="rId4">
            <a:alphaModFix/>
          </a:blip>
          <a:srcRect b="10"/>
          <a:stretch/>
        </p:blipFill>
        <p:spPr>
          <a:xfrm>
            <a:off x="7589520" y="1149845"/>
            <a:ext cx="1097400" cy="1463100"/>
          </a:xfrm>
          <a:prstGeom prst="rect">
            <a:avLst/>
          </a:prstGeom>
          <a:noFill/>
          <a:ln>
            <a:noFill/>
          </a:ln>
        </p:spPr>
      </p:pic>
      <p:pic>
        <p:nvPicPr>
          <p:cNvPr id="887" name="Google Shape;887;p49"/>
          <p:cNvPicPr preferRelativeResize="0"/>
          <p:nvPr/>
        </p:nvPicPr>
        <p:blipFill rotWithShape="1">
          <a:blip r:embed="rId5">
            <a:alphaModFix/>
          </a:blip>
          <a:srcRect l="3139" t="86373" r="85172"/>
          <a:stretch/>
        </p:blipFill>
        <p:spPr>
          <a:xfrm>
            <a:off x="3212200" y="4464825"/>
            <a:ext cx="501225" cy="438250"/>
          </a:xfrm>
          <a:prstGeom prst="rect">
            <a:avLst/>
          </a:prstGeom>
          <a:noFill/>
          <a:ln>
            <a:noFill/>
          </a:ln>
        </p:spPr>
      </p:pic>
      <p:pic>
        <p:nvPicPr>
          <p:cNvPr id="888" name="Google Shape;888;p49"/>
          <p:cNvPicPr preferRelativeResize="0"/>
          <p:nvPr/>
        </p:nvPicPr>
        <p:blipFill>
          <a:blip r:embed="rId6">
            <a:alphaModFix/>
          </a:blip>
          <a:stretch>
            <a:fillRect/>
          </a:stretch>
        </p:blipFill>
        <p:spPr>
          <a:xfrm>
            <a:off x="6019400" y="4350575"/>
            <a:ext cx="1790700" cy="666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Agenda</a:t>
            </a:r>
            <a:endParaRPr sz="4400" b="0" i="0" u="none" strike="noStrike" cap="none">
              <a:solidFill>
                <a:schemeClr val="accent1"/>
              </a:solidFill>
              <a:latin typeface="Calibri"/>
              <a:ea typeface="Calibri"/>
              <a:cs typeface="Calibri"/>
              <a:sym typeface="Calibri"/>
            </a:endParaRPr>
          </a:p>
        </p:txBody>
      </p:sp>
      <p:sp>
        <p:nvSpPr>
          <p:cNvPr id="894" name="Google Shape;894;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895" name="Google Shape;895;p50"/>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A5A5A5"/>
              </a:buClr>
              <a:buSzPts val="3200"/>
              <a:buFont typeface="Arial"/>
              <a:buChar char="•"/>
            </a:pPr>
            <a:r>
              <a:rPr lang="en-US">
                <a:solidFill>
                  <a:srgbClr val="A5A5A5"/>
                </a:solidFill>
              </a:rPr>
              <a:t>Review of yesterday</a:t>
            </a:r>
            <a:endParaRPr/>
          </a:p>
          <a:p>
            <a:pPr marL="342900" marR="0" lvl="0" indent="-342900" algn="l" rtl="0">
              <a:spcBef>
                <a:spcPts val="640"/>
              </a:spcBef>
              <a:spcAft>
                <a:spcPts val="0"/>
              </a:spcAft>
              <a:buClr>
                <a:srgbClr val="A5A5A5"/>
              </a:buClr>
              <a:buSzPts val="3200"/>
              <a:buFont typeface="Arial"/>
              <a:buChar char="•"/>
            </a:pPr>
            <a:r>
              <a:rPr lang="en-US" sz="3200" b="0" i="0" u="none" strike="noStrike" cap="none">
                <a:solidFill>
                  <a:srgbClr val="A5A5A5"/>
                </a:solidFill>
                <a:latin typeface="Calibri"/>
                <a:ea typeface="Calibri"/>
                <a:cs typeface="Calibri"/>
                <a:sym typeface="Calibri"/>
              </a:rPr>
              <a:t>Administrivia</a:t>
            </a:r>
            <a:endParaRPr sz="3200" b="0" i="0" u="none" strike="noStrike" cap="none">
              <a:solidFill>
                <a:srgbClr val="A5A5A5"/>
              </a:solidFill>
              <a:latin typeface="Calibri"/>
              <a:ea typeface="Calibri"/>
              <a:cs typeface="Calibri"/>
              <a:sym typeface="Calibri"/>
            </a:endParaRPr>
          </a:p>
          <a:p>
            <a:pPr marL="342900" lvl="0" indent="-342900" algn="l" rtl="0">
              <a:spcBef>
                <a:spcPts val="0"/>
              </a:spcBef>
              <a:spcAft>
                <a:spcPts val="0"/>
              </a:spcAft>
              <a:buClr>
                <a:srgbClr val="A5A5A5"/>
              </a:buClr>
              <a:buSzPts val="3200"/>
              <a:buFont typeface="Arial"/>
              <a:buChar char="•"/>
            </a:pPr>
            <a:r>
              <a:rPr lang="en-US">
                <a:solidFill>
                  <a:srgbClr val="A5A5A5"/>
                </a:solidFill>
              </a:rPr>
              <a:t>Direct-Mapped Caches</a:t>
            </a:r>
            <a:endParaRPr>
              <a:solidFill>
                <a:srgbClr val="A5A5A5"/>
              </a:solidFill>
            </a:endParaRPr>
          </a:p>
          <a:p>
            <a:pPr marL="342900" marR="0" lvl="0" indent="-342900" algn="l" rtl="0">
              <a:spcBef>
                <a:spcPts val="640"/>
              </a:spcBef>
              <a:spcAft>
                <a:spcPts val="0"/>
              </a:spcAft>
              <a:buClr>
                <a:srgbClr val="FF0000"/>
              </a:buClr>
              <a:buSzPts val="3200"/>
              <a:buFont typeface="Arial"/>
              <a:buChar char="•"/>
            </a:pPr>
            <a:r>
              <a:rPr lang="en-US" sz="3200" b="0" i="0" u="none" strike="noStrike" cap="none">
                <a:solidFill>
                  <a:srgbClr val="FF0000"/>
                </a:solidFill>
                <a:latin typeface="Calibri"/>
                <a:ea typeface="Calibri"/>
                <a:cs typeface="Calibri"/>
                <a:sym typeface="Calibri"/>
              </a:rPr>
              <a:t>Set Associative Caches</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Cache Performance</a:t>
            </a:r>
            <a:endParaRPr/>
          </a:p>
          <a:p>
            <a:pPr marL="342900" marR="0" lvl="0" indent="-13970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896" name="Google Shape;896;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897" name="Google Shape;897;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35</a:t>
            </a:fld>
            <a:endParaRPr sz="1200">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Set Associative Caches</a:t>
            </a:r>
            <a:endParaRPr/>
          </a:p>
        </p:txBody>
      </p:sp>
      <p:sp>
        <p:nvSpPr>
          <p:cNvPr id="903" name="Google Shape;903;p51"/>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Compromise!</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More flexible than DM, more structured than FA</a:t>
            </a:r>
            <a:endParaRPr/>
          </a:p>
          <a:p>
            <a:pPr marL="342900" marR="0" lvl="0" indent="-342900" algn="l" rtl="0">
              <a:lnSpc>
                <a:spcPct val="90000"/>
              </a:lnSpc>
              <a:spcBef>
                <a:spcPts val="640"/>
              </a:spcBef>
              <a:spcAft>
                <a:spcPts val="0"/>
              </a:spcAft>
              <a:buClr>
                <a:srgbClr val="FF0000"/>
              </a:buClr>
              <a:buSzPts val="3200"/>
              <a:buFont typeface="Arial"/>
              <a:buChar char="•"/>
            </a:pPr>
            <a:r>
              <a:rPr lang="en-US" sz="3200" b="0" i="1" u="none" strike="noStrike" cap="none">
                <a:solidFill>
                  <a:srgbClr val="FF0000"/>
                </a:solidFill>
                <a:latin typeface="Calibri"/>
                <a:ea typeface="Calibri"/>
                <a:cs typeface="Calibri"/>
                <a:sym typeface="Calibri"/>
              </a:rPr>
              <a:t>N-way set-associative:</a:t>
            </a:r>
            <a:r>
              <a:rPr lang="en-US" sz="3200" b="0" i="0" u="none" strike="noStrike" cap="none">
                <a:solidFill>
                  <a:schemeClr val="dk1"/>
                </a:solidFill>
                <a:latin typeface="Calibri"/>
                <a:ea typeface="Calibri"/>
                <a:cs typeface="Calibri"/>
                <a:sym typeface="Calibri"/>
              </a:rPr>
              <a:t>  Divide $ into sets, each of which consists of N slots</a:t>
            </a:r>
            <a:endParaRPr/>
          </a:p>
          <a:p>
            <a:pPr marL="742950" marR="0" lvl="1" indent="-285750" algn="l" rtl="0">
              <a:lnSpc>
                <a:spcPct val="90000"/>
              </a:lnSpc>
              <a:spcBef>
                <a:spcPts val="560"/>
              </a:spcBef>
              <a:spcAft>
                <a:spcPts val="0"/>
              </a:spcAft>
              <a:buClr>
                <a:schemeClr val="dk1"/>
              </a:buClr>
              <a:buSzPts val="2800"/>
              <a:buFont typeface="Merriweather Sans"/>
              <a:buChar char="–"/>
            </a:pPr>
            <a:r>
              <a:rPr lang="en-US" sz="2800" b="0" i="0" u="none" strike="noStrike" cap="none">
                <a:solidFill>
                  <a:schemeClr val="dk1"/>
                </a:solidFill>
                <a:latin typeface="Calibri"/>
                <a:ea typeface="Calibri"/>
                <a:cs typeface="Calibri"/>
                <a:sym typeface="Calibri"/>
              </a:rPr>
              <a:t>Memory block maps to a set determined by </a:t>
            </a:r>
            <a:r>
              <a:rPr lang="en-US" sz="2800" b="0" i="0" u="none" strike="noStrike" cap="none">
                <a:solidFill>
                  <a:schemeClr val="accent4"/>
                </a:solidFill>
                <a:latin typeface="Calibri"/>
                <a:ea typeface="Calibri"/>
                <a:cs typeface="Calibri"/>
                <a:sym typeface="Calibri"/>
              </a:rPr>
              <a:t>Index</a:t>
            </a:r>
            <a:r>
              <a:rPr lang="en-US" sz="2800" b="0" i="0" u="none" strike="noStrike" cap="none">
                <a:solidFill>
                  <a:schemeClr val="dk1"/>
                </a:solidFill>
                <a:latin typeface="Calibri"/>
                <a:ea typeface="Calibri"/>
                <a:cs typeface="Calibri"/>
                <a:sym typeface="Calibri"/>
              </a:rPr>
              <a:t> field and is placed in any of the N slots of that set</a:t>
            </a:r>
            <a:endParaRPr/>
          </a:p>
          <a:p>
            <a:pPr marL="742950" marR="0" lvl="1" indent="-285750" algn="l" rtl="0">
              <a:lnSpc>
                <a:spcPct val="90000"/>
              </a:lnSpc>
              <a:spcBef>
                <a:spcPts val="560"/>
              </a:spcBef>
              <a:spcAft>
                <a:spcPts val="0"/>
              </a:spcAft>
              <a:buClr>
                <a:schemeClr val="dk1"/>
              </a:buClr>
              <a:buSzPts val="2800"/>
              <a:buFont typeface="Merriweather Sans"/>
              <a:buChar char="–"/>
            </a:pPr>
            <a:r>
              <a:rPr lang="en-US" sz="2800" b="0" i="0" u="none" strike="noStrike" cap="none">
                <a:solidFill>
                  <a:schemeClr val="dk1"/>
                </a:solidFill>
                <a:latin typeface="Calibri"/>
                <a:ea typeface="Calibri"/>
                <a:cs typeface="Calibri"/>
                <a:sym typeface="Calibri"/>
              </a:rPr>
              <a:t>Call N the </a:t>
            </a:r>
            <a:r>
              <a:rPr lang="en-US" sz="2800" b="0" i="1" u="none" strike="noStrike" cap="none">
                <a:solidFill>
                  <a:srgbClr val="FF0000"/>
                </a:solidFill>
                <a:latin typeface="Calibri"/>
                <a:ea typeface="Calibri"/>
                <a:cs typeface="Calibri"/>
                <a:sym typeface="Calibri"/>
              </a:rPr>
              <a:t>associativity</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New hash function: </a:t>
            </a:r>
            <a:br>
              <a:rPr lang="en-US" sz="2800" b="0" i="0" u="none" strike="noStrike" cap="none">
                <a:solidFill>
                  <a:schemeClr val="dk1"/>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(block address) modulo (# </a:t>
            </a:r>
            <a:r>
              <a:rPr lang="en-US" sz="2800" b="0" i="1" u="none" strike="noStrike" cap="none">
                <a:solidFill>
                  <a:schemeClr val="dk1"/>
                </a:solidFill>
                <a:latin typeface="Calibri"/>
                <a:ea typeface="Calibri"/>
                <a:cs typeface="Calibri"/>
                <a:sym typeface="Calibri"/>
              </a:rPr>
              <a:t>sets</a:t>
            </a:r>
            <a:r>
              <a:rPr lang="en-US" sz="2800" b="0" i="0" u="none" strike="noStrike" cap="none">
                <a:solidFill>
                  <a:schemeClr val="dk1"/>
                </a:solidFill>
                <a:latin typeface="Calibri"/>
                <a:ea typeface="Calibri"/>
                <a:cs typeface="Calibri"/>
                <a:sym typeface="Calibri"/>
              </a:rPr>
              <a:t> in the cache)</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Replacement policy applies to every </a:t>
            </a:r>
            <a:r>
              <a:rPr lang="en-US" sz="2800" b="0" i="1" u="none" strike="noStrike" cap="none">
                <a:solidFill>
                  <a:schemeClr val="dk1"/>
                </a:solidFill>
                <a:latin typeface="Calibri"/>
                <a:ea typeface="Calibri"/>
                <a:cs typeface="Calibri"/>
                <a:sym typeface="Calibri"/>
              </a:rPr>
              <a:t>set</a:t>
            </a:r>
            <a:endParaRPr sz="2800" b="0" i="0" u="none" strike="noStrike" cap="none">
              <a:solidFill>
                <a:schemeClr val="dk1"/>
              </a:solidFill>
              <a:latin typeface="Calibri"/>
              <a:ea typeface="Calibri"/>
              <a:cs typeface="Calibri"/>
              <a:sym typeface="Calibri"/>
            </a:endParaRPr>
          </a:p>
        </p:txBody>
      </p:sp>
      <p:sp>
        <p:nvSpPr>
          <p:cNvPr id="904" name="Google Shape;904;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905" name="Google Shape;905;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906" name="Google Shape;906;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36</a:t>
            </a:fld>
            <a:endParaRPr sz="1200">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Effect of Associativity on TIO (1/2)</a:t>
            </a:r>
            <a:endParaRPr sz="4400" b="0" i="0" u="none" strike="noStrike" cap="none">
              <a:solidFill>
                <a:schemeClr val="accent1"/>
              </a:solidFill>
              <a:latin typeface="Calibri"/>
              <a:ea typeface="Calibri"/>
              <a:cs typeface="Calibri"/>
              <a:sym typeface="Calibri"/>
            </a:endParaRPr>
          </a:p>
        </p:txBody>
      </p:sp>
      <p:sp>
        <p:nvSpPr>
          <p:cNvPr id="912" name="Google Shape;912;p52"/>
          <p:cNvSpPr txBox="1">
            <a:spLocks noGrp="1"/>
          </p:cNvSpPr>
          <p:nvPr>
            <p:ph type="body" idx="1"/>
          </p:nvPr>
        </p:nvSpPr>
        <p:spPr>
          <a:xfrm>
            <a:off x="457200" y="1600200"/>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Here we assume a cache of fixed size (C)</a:t>
            </a:r>
            <a:endParaRPr/>
          </a:p>
          <a:p>
            <a:pPr marL="342900" marR="0" lvl="0" indent="-342900" algn="l" rtl="0">
              <a:spcBef>
                <a:spcPts val="640"/>
              </a:spcBef>
              <a:spcAft>
                <a:spcPts val="0"/>
              </a:spcAft>
              <a:buClr>
                <a:schemeClr val="dk1"/>
              </a:buClr>
              <a:buSzPts val="3200"/>
              <a:buFont typeface="Arial"/>
              <a:buChar char="•"/>
            </a:pPr>
            <a:r>
              <a:rPr lang="en-US" sz="3200" b="1" i="0" u="none" strike="noStrike" cap="none">
                <a:solidFill>
                  <a:schemeClr val="dk1"/>
                </a:solidFill>
                <a:latin typeface="Calibri"/>
                <a:ea typeface="Calibri"/>
                <a:cs typeface="Calibri"/>
                <a:sym typeface="Calibri"/>
              </a:rPr>
              <a:t>Offset:</a:t>
            </a:r>
            <a:r>
              <a:rPr lang="en-US" sz="3200" b="0" i="0" u="none" strike="noStrike" cap="none">
                <a:solidFill>
                  <a:schemeClr val="dk1"/>
                </a:solidFill>
                <a:latin typeface="Calibri"/>
                <a:ea typeface="Calibri"/>
                <a:cs typeface="Calibri"/>
                <a:sym typeface="Calibri"/>
              </a:rPr>
              <a:t>  # of bytes in a block (same as before)</a:t>
            </a:r>
            <a:endParaRPr/>
          </a:p>
          <a:p>
            <a:pPr marL="342900" marR="0" lvl="0" indent="-342900" algn="l" rtl="0">
              <a:spcBef>
                <a:spcPts val="640"/>
              </a:spcBef>
              <a:spcAft>
                <a:spcPts val="0"/>
              </a:spcAft>
              <a:buClr>
                <a:schemeClr val="dk1"/>
              </a:buClr>
              <a:buSzPts val="3200"/>
              <a:buFont typeface="Arial"/>
              <a:buChar char="•"/>
            </a:pPr>
            <a:r>
              <a:rPr lang="en-US" sz="3200" b="1" i="0" u="none" strike="noStrike" cap="none">
                <a:solidFill>
                  <a:schemeClr val="dk1"/>
                </a:solidFill>
                <a:latin typeface="Calibri"/>
                <a:ea typeface="Calibri"/>
                <a:cs typeface="Calibri"/>
                <a:sym typeface="Calibri"/>
              </a:rPr>
              <a:t>Index:</a:t>
            </a:r>
            <a:r>
              <a:rPr lang="en-US" sz="3200" b="0" i="0" u="none" strike="noStrike" cap="none">
                <a:solidFill>
                  <a:schemeClr val="dk1"/>
                </a:solidFill>
                <a:latin typeface="Calibri"/>
                <a:ea typeface="Calibri"/>
                <a:cs typeface="Calibri"/>
                <a:sym typeface="Calibri"/>
              </a:rPr>
              <a:t>  Instead of pointing to a </a:t>
            </a:r>
            <a:r>
              <a:rPr lang="en-US" sz="3200" b="0" i="1" u="none" strike="noStrike" cap="none">
                <a:solidFill>
                  <a:schemeClr val="dk1"/>
                </a:solidFill>
                <a:latin typeface="Calibri"/>
                <a:ea typeface="Calibri"/>
                <a:cs typeface="Calibri"/>
                <a:sym typeface="Calibri"/>
              </a:rPr>
              <a:t>slot</a:t>
            </a:r>
            <a:r>
              <a:rPr lang="en-US" sz="3200" b="0" i="0" u="none" strike="noStrike" cap="none">
                <a:solidFill>
                  <a:schemeClr val="dk1"/>
                </a:solidFill>
                <a:latin typeface="Calibri"/>
                <a:ea typeface="Calibri"/>
                <a:cs typeface="Calibri"/>
                <a:sym typeface="Calibri"/>
              </a:rPr>
              <a:t>, now points to a </a:t>
            </a:r>
            <a:r>
              <a:rPr lang="en-US" sz="3200" b="0" i="1" u="none" strike="noStrike" cap="none">
                <a:solidFill>
                  <a:schemeClr val="dk1"/>
                </a:solidFill>
                <a:latin typeface="Calibri"/>
                <a:ea typeface="Calibri"/>
                <a:cs typeface="Calibri"/>
                <a:sym typeface="Calibri"/>
              </a:rPr>
              <a:t>set</a:t>
            </a:r>
            <a:r>
              <a:rPr lang="en-US" sz="3200" b="0" i="0" u="none" strike="noStrike" cap="none">
                <a:solidFill>
                  <a:schemeClr val="dk1"/>
                </a:solidFill>
                <a:latin typeface="Calibri"/>
                <a:ea typeface="Calibri"/>
                <a:cs typeface="Calibri"/>
                <a:sym typeface="Calibri"/>
              </a:rPr>
              <a:t>, so </a:t>
            </a:r>
            <a:r>
              <a:rPr lang="en-US" sz="3200" b="0" i="0" u="none" strike="noStrike" cap="none">
                <a:solidFill>
                  <a:srgbClr val="FF0000"/>
                </a:solidFill>
                <a:latin typeface="Calibri"/>
                <a:ea typeface="Calibri"/>
                <a:cs typeface="Calibri"/>
                <a:sym typeface="Calibri"/>
              </a:rPr>
              <a:t>I = log</a:t>
            </a:r>
            <a:r>
              <a:rPr lang="en-US" sz="3200" b="0" i="0" u="none" strike="noStrike" cap="none" baseline="-25000">
                <a:solidFill>
                  <a:srgbClr val="FF0000"/>
                </a:solidFill>
                <a:latin typeface="Calibri"/>
                <a:ea typeface="Calibri"/>
                <a:cs typeface="Calibri"/>
                <a:sym typeface="Calibri"/>
              </a:rPr>
              <a:t>2</a:t>
            </a:r>
            <a:r>
              <a:rPr lang="en-US" sz="3200" b="0" i="0" u="none" strike="noStrike" cap="none">
                <a:solidFill>
                  <a:srgbClr val="FF0000"/>
                </a:solidFill>
                <a:latin typeface="Calibri"/>
                <a:ea typeface="Calibri"/>
                <a:cs typeface="Calibri"/>
                <a:sym typeface="Calibri"/>
              </a:rPr>
              <a:t>(C</a:t>
            </a:r>
            <a:r>
              <a:rPr lang="en-US">
                <a:solidFill>
                  <a:srgbClr val="FF0000"/>
                </a:solidFill>
              </a:rPr>
              <a:t>÷</a:t>
            </a:r>
            <a:r>
              <a:rPr lang="en-US" sz="3200" b="0" i="0" u="none" strike="noStrike" cap="none">
                <a:solidFill>
                  <a:srgbClr val="FF0000"/>
                </a:solidFill>
                <a:latin typeface="Calibri"/>
                <a:ea typeface="Calibri"/>
                <a:cs typeface="Calibri"/>
                <a:sym typeface="Calibri"/>
              </a:rPr>
              <a:t>K</a:t>
            </a:r>
            <a:r>
              <a:rPr lang="en-US">
                <a:solidFill>
                  <a:srgbClr val="FF0000"/>
                </a:solidFill>
              </a:rPr>
              <a:t>÷</a:t>
            </a:r>
            <a:r>
              <a:rPr lang="en-US" sz="3200" b="0" i="0" u="none" strike="noStrike" cap="none">
                <a:solidFill>
                  <a:srgbClr val="FF0000"/>
                </a:solidFill>
                <a:latin typeface="Calibri"/>
                <a:ea typeface="Calibri"/>
                <a:cs typeface="Calibri"/>
                <a:sym typeface="Calibri"/>
              </a:rPr>
              <a:t>N)</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Fully associative (1 set):  0 </a:t>
            </a:r>
            <a:r>
              <a:rPr lang="en-US" sz="2800" b="0" i="0" u="none" strike="noStrike" cap="none">
                <a:solidFill>
                  <a:schemeClr val="accent4"/>
                </a:solidFill>
                <a:latin typeface="Calibri"/>
                <a:ea typeface="Calibri"/>
                <a:cs typeface="Calibri"/>
                <a:sym typeface="Calibri"/>
              </a:rPr>
              <a:t>Index</a:t>
            </a:r>
            <a:r>
              <a:rPr lang="en-US" sz="2800" b="0" i="0" u="none" strike="noStrike" cap="none">
                <a:solidFill>
                  <a:schemeClr val="dk1"/>
                </a:solidFill>
                <a:latin typeface="Calibri"/>
                <a:ea typeface="Calibri"/>
                <a:cs typeface="Calibri"/>
                <a:sym typeface="Calibri"/>
              </a:rPr>
              <a:t> bits!</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Direct-mapped (N = 1):  max </a:t>
            </a:r>
            <a:r>
              <a:rPr lang="en-US" sz="2800" b="0" i="0" u="none" strike="noStrike" cap="none">
                <a:solidFill>
                  <a:schemeClr val="accent4"/>
                </a:solidFill>
                <a:latin typeface="Calibri"/>
                <a:ea typeface="Calibri"/>
                <a:cs typeface="Calibri"/>
                <a:sym typeface="Calibri"/>
              </a:rPr>
              <a:t>Index</a:t>
            </a:r>
            <a:r>
              <a:rPr lang="en-US" sz="2800" b="0" i="0" u="none" strike="noStrike" cap="none">
                <a:solidFill>
                  <a:schemeClr val="dk1"/>
                </a:solidFill>
                <a:latin typeface="Calibri"/>
                <a:ea typeface="Calibri"/>
                <a:cs typeface="Calibri"/>
                <a:sym typeface="Calibri"/>
              </a:rPr>
              <a:t> bits</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Set associative:  somewhere in-between</a:t>
            </a:r>
            <a:endParaRPr/>
          </a:p>
          <a:p>
            <a:pPr marL="342900" marR="0" lvl="0" indent="-342900" algn="l" rtl="0">
              <a:spcBef>
                <a:spcPts val="640"/>
              </a:spcBef>
              <a:spcAft>
                <a:spcPts val="0"/>
              </a:spcAft>
              <a:buClr>
                <a:schemeClr val="dk1"/>
              </a:buClr>
              <a:buSzPts val="3200"/>
              <a:buFont typeface="Arial"/>
              <a:buChar char="•"/>
            </a:pPr>
            <a:r>
              <a:rPr lang="en-US" sz="3200" b="1" i="0" u="none" strike="noStrike" cap="none">
                <a:solidFill>
                  <a:schemeClr val="dk1"/>
                </a:solidFill>
                <a:latin typeface="Calibri"/>
                <a:ea typeface="Calibri"/>
                <a:cs typeface="Calibri"/>
                <a:sym typeface="Calibri"/>
              </a:rPr>
              <a:t>Tag:</a:t>
            </a:r>
            <a:r>
              <a:rPr lang="en-US" sz="3200" b="0" i="0" u="none" strike="noStrike" cap="none">
                <a:solidFill>
                  <a:schemeClr val="dk1"/>
                </a:solidFill>
                <a:latin typeface="Calibri"/>
                <a:ea typeface="Calibri"/>
                <a:cs typeface="Calibri"/>
                <a:sym typeface="Calibri"/>
              </a:rPr>
              <a:t>  Remaining identifier bits (</a:t>
            </a:r>
            <a:r>
              <a:rPr lang="en-US" sz="3200" b="0" i="0" u="none" strike="noStrike" cap="none">
                <a:solidFill>
                  <a:schemeClr val="accent6"/>
                </a:solidFill>
                <a:latin typeface="Calibri"/>
                <a:ea typeface="Calibri"/>
                <a:cs typeface="Calibri"/>
                <a:sym typeface="Calibri"/>
              </a:rPr>
              <a:t>T</a:t>
            </a:r>
            <a:r>
              <a:rPr lang="en-US" sz="3200" b="0" i="0" u="none" strike="noStrike" cap="none">
                <a:solidFill>
                  <a:schemeClr val="dk1"/>
                </a:solidFill>
                <a:latin typeface="Calibri"/>
                <a:ea typeface="Calibri"/>
                <a:cs typeface="Calibri"/>
                <a:sym typeface="Calibri"/>
              </a:rPr>
              <a:t> = A – </a:t>
            </a:r>
            <a:r>
              <a:rPr lang="en-US" sz="3200" b="0" i="0" u="none" strike="noStrike" cap="none">
                <a:solidFill>
                  <a:schemeClr val="accent4"/>
                </a:solidFill>
                <a:latin typeface="Calibri"/>
                <a:ea typeface="Calibri"/>
                <a:cs typeface="Calibri"/>
                <a:sym typeface="Calibri"/>
              </a:rPr>
              <a:t>I</a:t>
            </a:r>
            <a:r>
              <a:rPr lang="en-US" sz="3200" b="0" i="0" u="none" strike="noStrike" cap="none">
                <a:solidFill>
                  <a:schemeClr val="dk1"/>
                </a:solidFill>
                <a:latin typeface="Calibri"/>
                <a:ea typeface="Calibri"/>
                <a:cs typeface="Calibri"/>
                <a:sym typeface="Calibri"/>
              </a:rPr>
              <a:t> – </a:t>
            </a:r>
            <a:r>
              <a:rPr lang="en-US" sz="3200" b="0" i="0" u="none" strike="noStrike" cap="none">
                <a:solidFill>
                  <a:schemeClr val="accent2"/>
                </a:solidFill>
                <a:latin typeface="Calibri"/>
                <a:ea typeface="Calibri"/>
                <a:cs typeface="Calibri"/>
                <a:sym typeface="Calibri"/>
              </a:rPr>
              <a:t>O</a:t>
            </a:r>
            <a:r>
              <a:rPr lang="en-US" sz="3200" b="0" i="0" u="none" strike="noStrike" cap="none">
                <a:solidFill>
                  <a:schemeClr val="dk1"/>
                </a:solidFill>
                <a:latin typeface="Calibri"/>
                <a:ea typeface="Calibri"/>
                <a:cs typeface="Calibri"/>
                <a:sym typeface="Calibri"/>
              </a:rPr>
              <a:t>)</a:t>
            </a:r>
            <a:endParaRPr/>
          </a:p>
        </p:txBody>
      </p:sp>
      <p:sp>
        <p:nvSpPr>
          <p:cNvPr id="913" name="Google Shape;913;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914" name="Google Shape;914;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915" name="Google Shape;915;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37</a:t>
            </a:fld>
            <a:endParaRPr sz="1200">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Effect of Associativity on TIO (2/2)</a:t>
            </a:r>
            <a:endParaRPr sz="4400" b="0" i="0" u="none" strike="noStrike" cap="none">
              <a:solidFill>
                <a:schemeClr val="accent1"/>
              </a:solidFill>
              <a:latin typeface="Calibri"/>
              <a:ea typeface="Calibri"/>
              <a:cs typeface="Calibri"/>
              <a:sym typeface="Calibri"/>
            </a:endParaRPr>
          </a:p>
        </p:txBody>
      </p:sp>
      <p:sp>
        <p:nvSpPr>
          <p:cNvPr id="921" name="Google Shape;921;p53"/>
          <p:cNvSpPr txBox="1">
            <a:spLocks noGrp="1"/>
          </p:cNvSpPr>
          <p:nvPr>
            <p:ph type="body" idx="1"/>
          </p:nvPr>
        </p:nvSpPr>
        <p:spPr>
          <a:xfrm>
            <a:off x="457200" y="1600200"/>
            <a:ext cx="8229600" cy="2362654"/>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For a fixed-size cache, each increase by a factor of two in associativity doubles the number of blocks per set (i.e. the number of slots) and halves the number of sets – decreasing the size of the </a:t>
            </a:r>
            <a:r>
              <a:rPr lang="en-US" sz="2960" b="0" i="0" u="none" strike="noStrike" cap="none">
                <a:solidFill>
                  <a:schemeClr val="accent4"/>
                </a:solidFill>
                <a:latin typeface="Calibri"/>
                <a:ea typeface="Calibri"/>
                <a:cs typeface="Calibri"/>
                <a:sym typeface="Calibri"/>
              </a:rPr>
              <a:t>Index</a:t>
            </a:r>
            <a:r>
              <a:rPr lang="en-US" sz="2960" b="0" i="0" u="none" strike="noStrike" cap="none">
                <a:solidFill>
                  <a:schemeClr val="dk1"/>
                </a:solidFill>
                <a:latin typeface="Calibri"/>
                <a:ea typeface="Calibri"/>
                <a:cs typeface="Calibri"/>
                <a:sym typeface="Calibri"/>
              </a:rPr>
              <a:t> by 1 bit and increasing the size of the </a:t>
            </a:r>
            <a:r>
              <a:rPr lang="en-US" sz="2960" b="0" i="0" u="none" strike="noStrike" cap="none">
                <a:solidFill>
                  <a:schemeClr val="accent6"/>
                </a:solidFill>
                <a:latin typeface="Calibri"/>
                <a:ea typeface="Calibri"/>
                <a:cs typeface="Calibri"/>
                <a:sym typeface="Calibri"/>
              </a:rPr>
              <a:t>Tag</a:t>
            </a:r>
            <a:r>
              <a:rPr lang="en-US" sz="2960" b="0" i="0" u="none" strike="noStrike" cap="none">
                <a:solidFill>
                  <a:schemeClr val="dk1"/>
                </a:solidFill>
                <a:latin typeface="Calibri"/>
                <a:ea typeface="Calibri"/>
                <a:cs typeface="Calibri"/>
                <a:sym typeface="Calibri"/>
              </a:rPr>
              <a:t> by 1 bit</a:t>
            </a:r>
            <a:endParaRPr/>
          </a:p>
        </p:txBody>
      </p:sp>
      <p:sp>
        <p:nvSpPr>
          <p:cNvPr id="922" name="Google Shape;922;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923" name="Google Shape;923;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924" name="Google Shape;924;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38</a:t>
            </a:fld>
            <a:endParaRPr sz="1200">
              <a:solidFill>
                <a:srgbClr val="888888"/>
              </a:solidFill>
              <a:latin typeface="Calibri"/>
              <a:ea typeface="Calibri"/>
              <a:cs typeface="Calibri"/>
              <a:sym typeface="Calibri"/>
            </a:endParaRPr>
          </a:p>
        </p:txBody>
      </p:sp>
      <p:sp>
        <p:nvSpPr>
          <p:cNvPr id="925" name="Google Shape;925;p53"/>
          <p:cNvSpPr/>
          <p:nvPr/>
        </p:nvSpPr>
        <p:spPr>
          <a:xfrm>
            <a:off x="762000" y="4539366"/>
            <a:ext cx="6831013" cy="3048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926" name="Google Shape;926;p53"/>
          <p:cNvCxnSpPr/>
          <p:nvPr/>
        </p:nvCxnSpPr>
        <p:spPr>
          <a:xfrm>
            <a:off x="5916613" y="4539366"/>
            <a:ext cx="0" cy="304800"/>
          </a:xfrm>
          <a:prstGeom prst="straightConnector1">
            <a:avLst/>
          </a:prstGeom>
          <a:noFill/>
          <a:ln w="12700" cap="flat" cmpd="sng">
            <a:solidFill>
              <a:schemeClr val="dk1"/>
            </a:solidFill>
            <a:prstDash val="solid"/>
            <a:round/>
            <a:headEnd type="none" w="sm" len="sm"/>
            <a:tailEnd type="none" w="sm" len="sm"/>
          </a:ln>
        </p:spPr>
      </p:cxnSp>
      <p:cxnSp>
        <p:nvCxnSpPr>
          <p:cNvPr id="927" name="Google Shape;927;p53"/>
          <p:cNvCxnSpPr/>
          <p:nvPr/>
        </p:nvCxnSpPr>
        <p:spPr>
          <a:xfrm>
            <a:off x="3859213" y="4539366"/>
            <a:ext cx="0" cy="304800"/>
          </a:xfrm>
          <a:prstGeom prst="straightConnector1">
            <a:avLst/>
          </a:prstGeom>
          <a:noFill/>
          <a:ln w="12700" cap="flat" cmpd="sng">
            <a:solidFill>
              <a:schemeClr val="dk1"/>
            </a:solidFill>
            <a:prstDash val="solid"/>
            <a:round/>
            <a:headEnd type="none" w="sm" len="sm"/>
            <a:tailEnd type="none" w="sm" len="sm"/>
          </a:ln>
        </p:spPr>
      </p:cxnSp>
      <p:cxnSp>
        <p:nvCxnSpPr>
          <p:cNvPr id="928" name="Google Shape;928;p53"/>
          <p:cNvCxnSpPr/>
          <p:nvPr/>
        </p:nvCxnSpPr>
        <p:spPr>
          <a:xfrm>
            <a:off x="7135813" y="4539366"/>
            <a:ext cx="0" cy="304800"/>
          </a:xfrm>
          <a:prstGeom prst="straightConnector1">
            <a:avLst/>
          </a:prstGeom>
          <a:noFill/>
          <a:ln w="12700" cap="flat" cmpd="sng">
            <a:solidFill>
              <a:schemeClr val="dk1"/>
            </a:solidFill>
            <a:prstDash val="solid"/>
            <a:round/>
            <a:headEnd type="none" w="sm" len="sm"/>
            <a:tailEnd type="none" w="sm" len="sm"/>
          </a:ln>
        </p:spPr>
      </p:cxnSp>
      <p:sp>
        <p:nvSpPr>
          <p:cNvPr id="929" name="Google Shape;929;p53"/>
          <p:cNvSpPr txBox="1"/>
          <p:nvPr/>
        </p:nvSpPr>
        <p:spPr>
          <a:xfrm>
            <a:off x="5843016" y="4480560"/>
            <a:ext cx="140211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accent2"/>
                </a:solidFill>
                <a:latin typeface="Calibri"/>
                <a:ea typeface="Calibri"/>
                <a:cs typeface="Calibri"/>
                <a:sym typeface="Calibri"/>
              </a:rPr>
              <a:t>Block offset</a:t>
            </a:r>
            <a:endParaRPr/>
          </a:p>
        </p:txBody>
      </p:sp>
      <p:sp>
        <p:nvSpPr>
          <p:cNvPr id="930" name="Google Shape;930;p53"/>
          <p:cNvSpPr txBox="1"/>
          <p:nvPr/>
        </p:nvSpPr>
        <p:spPr>
          <a:xfrm>
            <a:off x="7059613" y="4480560"/>
            <a:ext cx="130837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accent2"/>
                </a:solidFill>
                <a:latin typeface="Calibri"/>
                <a:ea typeface="Calibri"/>
                <a:cs typeface="Calibri"/>
                <a:sym typeface="Calibri"/>
              </a:rPr>
              <a:t>Byte offset</a:t>
            </a:r>
            <a:endParaRPr/>
          </a:p>
        </p:txBody>
      </p:sp>
      <p:sp>
        <p:nvSpPr>
          <p:cNvPr id="931" name="Google Shape;931;p53"/>
          <p:cNvSpPr txBox="1"/>
          <p:nvPr/>
        </p:nvSpPr>
        <p:spPr>
          <a:xfrm>
            <a:off x="4549775" y="4480560"/>
            <a:ext cx="753027"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accent4"/>
                </a:solidFill>
                <a:latin typeface="Calibri"/>
                <a:ea typeface="Calibri"/>
                <a:cs typeface="Calibri"/>
                <a:sym typeface="Calibri"/>
              </a:rPr>
              <a:t>Index</a:t>
            </a:r>
            <a:endParaRPr/>
          </a:p>
        </p:txBody>
      </p:sp>
      <p:sp>
        <p:nvSpPr>
          <p:cNvPr id="932" name="Google Shape;932;p53"/>
          <p:cNvSpPr txBox="1"/>
          <p:nvPr/>
        </p:nvSpPr>
        <p:spPr>
          <a:xfrm>
            <a:off x="2182827" y="4480550"/>
            <a:ext cx="6102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accent6"/>
                </a:solidFill>
                <a:latin typeface="Calibri"/>
                <a:ea typeface="Calibri"/>
                <a:cs typeface="Calibri"/>
                <a:sym typeface="Calibri"/>
              </a:rPr>
              <a:t>Tag</a:t>
            </a:r>
            <a:endParaRPr/>
          </a:p>
        </p:txBody>
      </p:sp>
      <p:grpSp>
        <p:nvGrpSpPr>
          <p:cNvPr id="933" name="Google Shape;933;p53"/>
          <p:cNvGrpSpPr/>
          <p:nvPr/>
        </p:nvGrpSpPr>
        <p:grpSpPr>
          <a:xfrm>
            <a:off x="914401" y="5166433"/>
            <a:ext cx="2944813" cy="439738"/>
            <a:chOff x="689" y="2507"/>
            <a:chExt cx="1855" cy="277"/>
          </a:xfrm>
        </p:grpSpPr>
        <p:cxnSp>
          <p:nvCxnSpPr>
            <p:cNvPr id="934" name="Google Shape;934;p53"/>
            <p:cNvCxnSpPr/>
            <p:nvPr/>
          </p:nvCxnSpPr>
          <p:spPr>
            <a:xfrm>
              <a:off x="2544" y="2544"/>
              <a:ext cx="0" cy="240"/>
            </a:xfrm>
            <a:prstGeom prst="straightConnector1">
              <a:avLst/>
            </a:prstGeom>
            <a:noFill/>
            <a:ln w="12700" cap="flat" cmpd="sng">
              <a:solidFill>
                <a:schemeClr val="dk1"/>
              </a:solidFill>
              <a:prstDash val="solid"/>
              <a:round/>
              <a:headEnd type="none" w="sm" len="sm"/>
              <a:tailEnd type="none" w="sm" len="sm"/>
            </a:ln>
          </p:spPr>
        </p:cxnSp>
        <p:cxnSp>
          <p:nvCxnSpPr>
            <p:cNvPr id="935" name="Google Shape;935;p53"/>
            <p:cNvCxnSpPr/>
            <p:nvPr/>
          </p:nvCxnSpPr>
          <p:spPr>
            <a:xfrm rot="10800000">
              <a:off x="2304" y="2640"/>
              <a:ext cx="240" cy="0"/>
            </a:xfrm>
            <a:prstGeom prst="straightConnector1">
              <a:avLst/>
            </a:prstGeom>
            <a:noFill/>
            <a:ln w="12700" cap="flat" cmpd="sng">
              <a:solidFill>
                <a:schemeClr val="dk1"/>
              </a:solidFill>
              <a:prstDash val="solid"/>
              <a:round/>
              <a:headEnd type="none" w="sm" len="sm"/>
              <a:tailEnd type="triangle" w="med" len="med"/>
            </a:ln>
          </p:spPr>
        </p:cxnSp>
        <p:sp>
          <p:nvSpPr>
            <p:cNvPr id="936" name="Google Shape;936;p53"/>
            <p:cNvSpPr txBox="1"/>
            <p:nvPr/>
          </p:nvSpPr>
          <p:spPr>
            <a:xfrm>
              <a:off x="689" y="2507"/>
              <a:ext cx="1677" cy="2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Decreasing associativity</a:t>
              </a:r>
              <a:endParaRPr/>
            </a:p>
          </p:txBody>
        </p:sp>
      </p:grpSp>
      <p:grpSp>
        <p:nvGrpSpPr>
          <p:cNvPr id="937" name="Google Shape;937;p53"/>
          <p:cNvGrpSpPr/>
          <p:nvPr/>
        </p:nvGrpSpPr>
        <p:grpSpPr>
          <a:xfrm>
            <a:off x="3859214" y="5514097"/>
            <a:ext cx="3905251" cy="590551"/>
            <a:chOff x="2544" y="2804"/>
            <a:chExt cx="2460" cy="372"/>
          </a:xfrm>
        </p:grpSpPr>
        <p:cxnSp>
          <p:nvCxnSpPr>
            <p:cNvPr id="938" name="Google Shape;938;p53"/>
            <p:cNvCxnSpPr/>
            <p:nvPr/>
          </p:nvCxnSpPr>
          <p:spPr>
            <a:xfrm>
              <a:off x="2544" y="2976"/>
              <a:ext cx="1296" cy="0"/>
            </a:xfrm>
            <a:prstGeom prst="straightConnector1">
              <a:avLst/>
            </a:prstGeom>
            <a:noFill/>
            <a:ln w="12700" cap="flat" cmpd="sng">
              <a:solidFill>
                <a:schemeClr val="dk1"/>
              </a:solidFill>
              <a:prstDash val="solid"/>
              <a:round/>
              <a:headEnd type="none" w="sm" len="sm"/>
              <a:tailEnd type="triangle" w="med" len="med"/>
            </a:ln>
          </p:spPr>
        </p:cxnSp>
        <p:cxnSp>
          <p:nvCxnSpPr>
            <p:cNvPr id="939" name="Google Shape;939;p53"/>
            <p:cNvCxnSpPr/>
            <p:nvPr/>
          </p:nvCxnSpPr>
          <p:spPr>
            <a:xfrm>
              <a:off x="3840" y="2832"/>
              <a:ext cx="0" cy="288"/>
            </a:xfrm>
            <a:prstGeom prst="straightConnector1">
              <a:avLst/>
            </a:prstGeom>
            <a:noFill/>
            <a:ln w="12700" cap="flat" cmpd="sng">
              <a:solidFill>
                <a:schemeClr val="dk1"/>
              </a:solidFill>
              <a:prstDash val="solid"/>
              <a:round/>
              <a:headEnd type="none" w="sm" len="sm"/>
              <a:tailEnd type="none" w="sm" len="sm"/>
            </a:ln>
          </p:spPr>
        </p:cxnSp>
        <p:sp>
          <p:nvSpPr>
            <p:cNvPr id="940" name="Google Shape;940;p53"/>
            <p:cNvSpPr txBox="1"/>
            <p:nvPr/>
          </p:nvSpPr>
          <p:spPr>
            <a:xfrm>
              <a:off x="3828" y="2804"/>
              <a:ext cx="1176" cy="37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000">
                  <a:solidFill>
                    <a:schemeClr val="dk1"/>
                  </a:solidFill>
                  <a:latin typeface="Calibri"/>
                  <a:ea typeface="Calibri"/>
                  <a:cs typeface="Calibri"/>
                  <a:sym typeface="Calibri"/>
                </a:rPr>
                <a:t>Fully associative</a:t>
              </a:r>
              <a:endParaRPr/>
            </a:p>
            <a:p>
              <a:pPr marL="0" marR="0" lvl="0" indent="0" algn="l" rtl="0">
                <a:lnSpc>
                  <a:spcPct val="80000"/>
                </a:lnSpc>
                <a:spcBef>
                  <a:spcPts val="0"/>
                </a:spcBef>
                <a:spcAft>
                  <a:spcPts val="0"/>
                </a:spcAft>
                <a:buNone/>
              </a:pPr>
              <a:r>
                <a:rPr lang="en-US" sz="2000">
                  <a:solidFill>
                    <a:schemeClr val="dk1"/>
                  </a:solidFill>
                  <a:latin typeface="Calibri"/>
                  <a:ea typeface="Calibri"/>
                  <a:cs typeface="Calibri"/>
                  <a:sym typeface="Calibri"/>
                </a:rPr>
                <a:t>(only one set)</a:t>
              </a:r>
              <a:endParaRPr sz="2000">
                <a:solidFill>
                  <a:schemeClr val="dk1"/>
                </a:solidFill>
                <a:latin typeface="Calibri"/>
                <a:ea typeface="Calibri"/>
                <a:cs typeface="Calibri"/>
                <a:sym typeface="Calibri"/>
              </a:endParaRPr>
            </a:p>
          </p:txBody>
        </p:sp>
      </p:grpSp>
      <p:grpSp>
        <p:nvGrpSpPr>
          <p:cNvPr id="941" name="Google Shape;941;p53"/>
          <p:cNvGrpSpPr/>
          <p:nvPr/>
        </p:nvGrpSpPr>
        <p:grpSpPr>
          <a:xfrm>
            <a:off x="1508126" y="5706187"/>
            <a:ext cx="2389188" cy="590551"/>
            <a:chOff x="1015" y="3136"/>
            <a:chExt cx="1505" cy="372"/>
          </a:xfrm>
        </p:grpSpPr>
        <p:cxnSp>
          <p:nvCxnSpPr>
            <p:cNvPr id="942" name="Google Shape;942;p53"/>
            <p:cNvCxnSpPr/>
            <p:nvPr/>
          </p:nvCxnSpPr>
          <p:spPr>
            <a:xfrm rot="10800000">
              <a:off x="2064" y="3312"/>
              <a:ext cx="432" cy="0"/>
            </a:xfrm>
            <a:prstGeom prst="straightConnector1">
              <a:avLst/>
            </a:prstGeom>
            <a:noFill/>
            <a:ln w="12700" cap="flat" cmpd="sng">
              <a:solidFill>
                <a:schemeClr val="dk1"/>
              </a:solidFill>
              <a:prstDash val="solid"/>
              <a:round/>
              <a:headEnd type="none" w="sm" len="sm"/>
              <a:tailEnd type="triangle" w="med" len="med"/>
            </a:ln>
          </p:spPr>
        </p:cxnSp>
        <p:cxnSp>
          <p:nvCxnSpPr>
            <p:cNvPr id="943" name="Google Shape;943;p53"/>
            <p:cNvCxnSpPr/>
            <p:nvPr/>
          </p:nvCxnSpPr>
          <p:spPr>
            <a:xfrm>
              <a:off x="2064" y="3168"/>
              <a:ext cx="0" cy="288"/>
            </a:xfrm>
            <a:prstGeom prst="straightConnector1">
              <a:avLst/>
            </a:prstGeom>
            <a:noFill/>
            <a:ln w="12700" cap="flat" cmpd="sng">
              <a:solidFill>
                <a:schemeClr val="dk1"/>
              </a:solidFill>
              <a:prstDash val="solid"/>
              <a:round/>
              <a:headEnd type="none" w="sm" len="sm"/>
              <a:tailEnd type="none" w="sm" len="sm"/>
            </a:ln>
          </p:spPr>
        </p:cxnSp>
        <p:sp>
          <p:nvSpPr>
            <p:cNvPr id="944" name="Google Shape;944;p53"/>
            <p:cNvSpPr txBox="1"/>
            <p:nvPr/>
          </p:nvSpPr>
          <p:spPr>
            <a:xfrm>
              <a:off x="1015" y="3136"/>
              <a:ext cx="1505" cy="37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000">
                  <a:solidFill>
                    <a:schemeClr val="dk1"/>
                  </a:solidFill>
                  <a:latin typeface="Calibri"/>
                  <a:ea typeface="Calibri"/>
                  <a:cs typeface="Calibri"/>
                  <a:sym typeface="Calibri"/>
                </a:rPr>
                <a:t>Direct mapped</a:t>
              </a:r>
              <a:endParaRPr/>
            </a:p>
            <a:p>
              <a:pPr marL="0" marR="0" lvl="0" indent="0" algn="l" rtl="0">
                <a:lnSpc>
                  <a:spcPct val="80000"/>
                </a:lnSpc>
                <a:spcBef>
                  <a:spcPts val="0"/>
                </a:spcBef>
                <a:spcAft>
                  <a:spcPts val="0"/>
                </a:spcAft>
                <a:buNone/>
              </a:pPr>
              <a:r>
                <a:rPr lang="en-US" sz="2000">
                  <a:solidFill>
                    <a:schemeClr val="dk1"/>
                  </a:solidFill>
                  <a:latin typeface="Calibri"/>
                  <a:ea typeface="Calibri"/>
                  <a:cs typeface="Calibri"/>
                  <a:sym typeface="Calibri"/>
                </a:rPr>
                <a:t>(only one way)</a:t>
              </a:r>
              <a:endParaRPr sz="2000">
                <a:solidFill>
                  <a:schemeClr val="dk1"/>
                </a:solidFill>
                <a:latin typeface="Calibri"/>
                <a:ea typeface="Calibri"/>
                <a:cs typeface="Calibri"/>
                <a:sym typeface="Calibri"/>
              </a:endParaRPr>
            </a:p>
          </p:txBody>
        </p:sp>
      </p:grpSp>
      <p:grpSp>
        <p:nvGrpSpPr>
          <p:cNvPr id="945" name="Google Shape;945;p53"/>
          <p:cNvGrpSpPr/>
          <p:nvPr/>
        </p:nvGrpSpPr>
        <p:grpSpPr>
          <a:xfrm>
            <a:off x="3859213" y="4920366"/>
            <a:ext cx="2955925" cy="457200"/>
            <a:chOff x="2544" y="2256"/>
            <a:chExt cx="1862" cy="288"/>
          </a:xfrm>
        </p:grpSpPr>
        <p:cxnSp>
          <p:nvCxnSpPr>
            <p:cNvPr id="946" name="Google Shape;946;p53"/>
            <p:cNvCxnSpPr/>
            <p:nvPr/>
          </p:nvCxnSpPr>
          <p:spPr>
            <a:xfrm>
              <a:off x="2544" y="2400"/>
              <a:ext cx="240" cy="0"/>
            </a:xfrm>
            <a:prstGeom prst="straightConnector1">
              <a:avLst/>
            </a:prstGeom>
            <a:noFill/>
            <a:ln w="12700" cap="flat" cmpd="sng">
              <a:solidFill>
                <a:schemeClr val="dk1"/>
              </a:solidFill>
              <a:prstDash val="solid"/>
              <a:round/>
              <a:headEnd type="none" w="sm" len="sm"/>
              <a:tailEnd type="triangle" w="med" len="med"/>
            </a:ln>
          </p:spPr>
        </p:cxnSp>
        <p:sp>
          <p:nvSpPr>
            <p:cNvPr id="947" name="Google Shape;947;p53"/>
            <p:cNvSpPr txBox="1"/>
            <p:nvPr/>
          </p:nvSpPr>
          <p:spPr>
            <a:xfrm>
              <a:off x="2784" y="2267"/>
              <a:ext cx="1622" cy="2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Increasing associativity</a:t>
              </a:r>
              <a:endParaRPr/>
            </a:p>
          </p:txBody>
        </p:sp>
        <p:cxnSp>
          <p:nvCxnSpPr>
            <p:cNvPr id="948" name="Google Shape;948;p53"/>
            <p:cNvCxnSpPr/>
            <p:nvPr/>
          </p:nvCxnSpPr>
          <p:spPr>
            <a:xfrm>
              <a:off x="2544" y="2256"/>
              <a:ext cx="0" cy="288"/>
            </a:xfrm>
            <a:prstGeom prst="straightConnector1">
              <a:avLst/>
            </a:prstGeom>
            <a:noFill/>
            <a:ln w="12700" cap="flat" cmpd="sng">
              <a:solidFill>
                <a:schemeClr val="dk1"/>
              </a:solidFill>
              <a:prstDash val="solid"/>
              <a:round/>
              <a:headEnd type="none" w="sm" len="sm"/>
              <a:tailEnd type="none" w="sm" len="sm"/>
            </a:ln>
          </p:spPr>
        </p:cxnSp>
      </p:grpSp>
      <p:grpSp>
        <p:nvGrpSpPr>
          <p:cNvPr id="949" name="Google Shape;949;p53"/>
          <p:cNvGrpSpPr/>
          <p:nvPr/>
        </p:nvGrpSpPr>
        <p:grpSpPr>
          <a:xfrm>
            <a:off x="4022727" y="3853566"/>
            <a:ext cx="1695450" cy="793750"/>
            <a:chOff x="2359" y="1968"/>
            <a:chExt cx="1068" cy="500"/>
          </a:xfrm>
        </p:grpSpPr>
        <p:cxnSp>
          <p:nvCxnSpPr>
            <p:cNvPr id="950" name="Google Shape;950;p53"/>
            <p:cNvCxnSpPr/>
            <p:nvPr/>
          </p:nvCxnSpPr>
          <p:spPr>
            <a:xfrm rot="10800000">
              <a:off x="2880" y="2180"/>
              <a:ext cx="0" cy="288"/>
            </a:xfrm>
            <a:prstGeom prst="straightConnector1">
              <a:avLst/>
            </a:prstGeom>
            <a:noFill/>
            <a:ln w="12700" cap="flat" cmpd="sng">
              <a:solidFill>
                <a:schemeClr val="dk1"/>
              </a:solidFill>
              <a:prstDash val="solid"/>
              <a:round/>
              <a:headEnd type="none" w="sm" len="sm"/>
              <a:tailEnd type="triangle" w="med" len="med"/>
            </a:ln>
          </p:spPr>
        </p:cxnSp>
        <p:sp>
          <p:nvSpPr>
            <p:cNvPr id="951" name="Google Shape;951;p53"/>
            <p:cNvSpPr txBox="1"/>
            <p:nvPr/>
          </p:nvSpPr>
          <p:spPr>
            <a:xfrm>
              <a:off x="2359" y="1968"/>
              <a:ext cx="1068" cy="2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Selects the set</a:t>
              </a:r>
              <a:endParaRPr/>
            </a:p>
          </p:txBody>
        </p:sp>
      </p:grpSp>
      <p:grpSp>
        <p:nvGrpSpPr>
          <p:cNvPr id="952" name="Google Shape;952;p53"/>
          <p:cNvGrpSpPr/>
          <p:nvPr/>
        </p:nvGrpSpPr>
        <p:grpSpPr>
          <a:xfrm>
            <a:off x="1006474" y="3853566"/>
            <a:ext cx="2735264" cy="793750"/>
            <a:chOff x="651" y="1968"/>
            <a:chExt cx="1723" cy="500"/>
          </a:xfrm>
        </p:grpSpPr>
        <p:sp>
          <p:nvSpPr>
            <p:cNvPr id="953" name="Google Shape;953;p53"/>
            <p:cNvSpPr txBox="1"/>
            <p:nvPr/>
          </p:nvSpPr>
          <p:spPr>
            <a:xfrm>
              <a:off x="651" y="1968"/>
              <a:ext cx="1723" cy="2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Used for tag comparison</a:t>
              </a:r>
              <a:endParaRPr sz="2000">
                <a:solidFill>
                  <a:schemeClr val="dk1"/>
                </a:solidFill>
                <a:latin typeface="Calibri"/>
                <a:ea typeface="Calibri"/>
                <a:cs typeface="Calibri"/>
                <a:sym typeface="Calibri"/>
              </a:endParaRPr>
            </a:p>
          </p:txBody>
        </p:sp>
        <p:cxnSp>
          <p:nvCxnSpPr>
            <p:cNvPr id="954" name="Google Shape;954;p53"/>
            <p:cNvCxnSpPr/>
            <p:nvPr/>
          </p:nvCxnSpPr>
          <p:spPr>
            <a:xfrm rot="10800000">
              <a:off x="1584" y="2180"/>
              <a:ext cx="0" cy="288"/>
            </a:xfrm>
            <a:prstGeom prst="straightConnector1">
              <a:avLst/>
            </a:prstGeom>
            <a:noFill/>
            <a:ln w="12700" cap="flat" cmpd="sng">
              <a:solidFill>
                <a:schemeClr val="dk1"/>
              </a:solidFill>
              <a:prstDash val="solid"/>
              <a:round/>
              <a:headEnd type="none" w="sm" len="sm"/>
              <a:tailEnd type="triangle" w="med" len="med"/>
            </a:ln>
          </p:spPr>
        </p:cxnSp>
      </p:grpSp>
      <p:grpSp>
        <p:nvGrpSpPr>
          <p:cNvPr id="955" name="Google Shape;955;p53"/>
          <p:cNvGrpSpPr/>
          <p:nvPr/>
        </p:nvGrpSpPr>
        <p:grpSpPr>
          <a:xfrm>
            <a:off x="5840412" y="3853566"/>
            <a:ext cx="3187699" cy="793750"/>
            <a:chOff x="3504" y="1968"/>
            <a:chExt cx="2008" cy="500"/>
          </a:xfrm>
        </p:grpSpPr>
        <p:cxnSp>
          <p:nvCxnSpPr>
            <p:cNvPr id="956" name="Google Shape;956;p53"/>
            <p:cNvCxnSpPr/>
            <p:nvPr/>
          </p:nvCxnSpPr>
          <p:spPr>
            <a:xfrm rot="10800000">
              <a:off x="3936" y="2180"/>
              <a:ext cx="0" cy="288"/>
            </a:xfrm>
            <a:prstGeom prst="straightConnector1">
              <a:avLst/>
            </a:prstGeom>
            <a:noFill/>
            <a:ln w="12700" cap="flat" cmpd="sng">
              <a:solidFill>
                <a:schemeClr val="dk1"/>
              </a:solidFill>
              <a:prstDash val="solid"/>
              <a:round/>
              <a:headEnd type="none" w="sm" len="sm"/>
              <a:tailEnd type="triangle" w="med" len="med"/>
            </a:ln>
          </p:spPr>
        </p:cxnSp>
        <p:sp>
          <p:nvSpPr>
            <p:cNvPr id="957" name="Google Shape;957;p53"/>
            <p:cNvSpPr txBox="1"/>
            <p:nvPr/>
          </p:nvSpPr>
          <p:spPr>
            <a:xfrm>
              <a:off x="3504" y="1968"/>
              <a:ext cx="2008" cy="2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Selects the word in the block</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5"/>
                                        </p:tgtEl>
                                        <p:attrNameLst>
                                          <p:attrName>style.visibility</p:attrName>
                                        </p:attrNameLst>
                                      </p:cBhvr>
                                      <p:to>
                                        <p:strVal val="visible"/>
                                      </p:to>
                                    </p:set>
                                    <p:animEffect transition="in" filter="fade">
                                      <p:cBhvr>
                                        <p:cTn id="7" dur="500"/>
                                        <p:tgtEl>
                                          <p:spTgt spid="9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9"/>
                                        </p:tgtEl>
                                        <p:attrNameLst>
                                          <p:attrName>style.visibility</p:attrName>
                                        </p:attrNameLst>
                                      </p:cBhvr>
                                      <p:to>
                                        <p:strVal val="visible"/>
                                      </p:to>
                                    </p:set>
                                    <p:animEffect transition="in" filter="fade">
                                      <p:cBhvr>
                                        <p:cTn id="12" dur="500"/>
                                        <p:tgtEl>
                                          <p:spTgt spid="9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2"/>
                                        </p:tgtEl>
                                        <p:attrNameLst>
                                          <p:attrName>style.visibility</p:attrName>
                                        </p:attrNameLst>
                                      </p:cBhvr>
                                      <p:to>
                                        <p:strVal val="visible"/>
                                      </p:to>
                                    </p:set>
                                    <p:animEffect transition="in" filter="fade">
                                      <p:cBhvr>
                                        <p:cTn id="17" dur="500"/>
                                        <p:tgtEl>
                                          <p:spTgt spid="9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5"/>
                                        </p:tgtEl>
                                        <p:attrNameLst>
                                          <p:attrName>style.visibility</p:attrName>
                                        </p:attrNameLst>
                                      </p:cBhvr>
                                      <p:to>
                                        <p:strVal val="visible"/>
                                      </p:to>
                                    </p:set>
                                    <p:animEffect transition="in" filter="fade">
                                      <p:cBhvr>
                                        <p:cTn id="22" dur="500"/>
                                        <p:tgtEl>
                                          <p:spTgt spid="9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37"/>
                                        </p:tgtEl>
                                        <p:attrNameLst>
                                          <p:attrName>style.visibility</p:attrName>
                                        </p:attrNameLst>
                                      </p:cBhvr>
                                      <p:to>
                                        <p:strVal val="visible"/>
                                      </p:to>
                                    </p:set>
                                    <p:animEffect transition="in" filter="fade">
                                      <p:cBhvr>
                                        <p:cTn id="27" dur="500"/>
                                        <p:tgtEl>
                                          <p:spTgt spid="9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33"/>
                                        </p:tgtEl>
                                        <p:attrNameLst>
                                          <p:attrName>style.visibility</p:attrName>
                                        </p:attrNameLst>
                                      </p:cBhvr>
                                      <p:to>
                                        <p:strVal val="visible"/>
                                      </p:to>
                                    </p:set>
                                    <p:animEffect transition="in" filter="fade">
                                      <p:cBhvr>
                                        <p:cTn id="32" dur="500"/>
                                        <p:tgtEl>
                                          <p:spTgt spid="9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1"/>
                                        </p:tgtEl>
                                        <p:attrNameLst>
                                          <p:attrName>style.visibility</p:attrName>
                                        </p:attrNameLst>
                                      </p:cBhvr>
                                      <p:to>
                                        <p:strVal val="visible"/>
                                      </p:to>
                                    </p:set>
                                    <p:animEffect transition="in" filter="fade">
                                      <p:cBhvr>
                                        <p:cTn id="37" dur="500"/>
                                        <p:tgtEl>
                                          <p:spTgt spid="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pic>
        <p:nvPicPr>
          <p:cNvPr id="966" name="Google Shape;966;p54" descr="f05-14-P374493"/>
          <p:cNvPicPr preferRelativeResize="0"/>
          <p:nvPr/>
        </p:nvPicPr>
        <p:blipFill rotWithShape="1">
          <a:blip r:embed="rId3">
            <a:alphaModFix/>
          </a:blip>
          <a:srcRect/>
          <a:stretch/>
        </p:blipFill>
        <p:spPr>
          <a:xfrm>
            <a:off x="91440" y="1737360"/>
            <a:ext cx="5760720" cy="4437287"/>
          </a:xfrm>
          <a:prstGeom prst="rect">
            <a:avLst/>
          </a:prstGeom>
          <a:noFill/>
          <a:ln>
            <a:noFill/>
          </a:ln>
        </p:spPr>
      </p:pic>
      <p:sp>
        <p:nvSpPr>
          <p:cNvPr id="967" name="Google Shape;967;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Example: Eight-Block Cache Configs</a:t>
            </a:r>
            <a:endParaRPr sz="4400" b="0" i="0" u="none" strike="noStrike" cap="none">
              <a:solidFill>
                <a:schemeClr val="accent1"/>
              </a:solidFill>
              <a:latin typeface="Calibri"/>
              <a:ea typeface="Calibri"/>
              <a:cs typeface="Calibri"/>
              <a:sym typeface="Calibri"/>
            </a:endParaRPr>
          </a:p>
        </p:txBody>
      </p:sp>
      <p:sp>
        <p:nvSpPr>
          <p:cNvPr id="968" name="Google Shape;968;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969" name="Google Shape;969;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970" name="Google Shape;970;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39</a:t>
            </a:fld>
            <a:endParaRPr sz="1200">
              <a:solidFill>
                <a:srgbClr val="888888"/>
              </a:solidFill>
              <a:latin typeface="Calibri"/>
              <a:ea typeface="Calibri"/>
              <a:cs typeface="Calibri"/>
              <a:sym typeface="Calibri"/>
            </a:endParaRPr>
          </a:p>
        </p:txBody>
      </p:sp>
      <p:sp>
        <p:nvSpPr>
          <p:cNvPr id="971" name="Google Shape;971;p54"/>
          <p:cNvSpPr txBox="1"/>
          <p:nvPr/>
        </p:nvSpPr>
        <p:spPr>
          <a:xfrm>
            <a:off x="5486400" y="1600199"/>
            <a:ext cx="3566160" cy="493776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960"/>
              <a:buFont typeface="Arial"/>
              <a:buChar char="•"/>
            </a:pPr>
            <a:r>
              <a:rPr lang="en-US" sz="2960">
                <a:solidFill>
                  <a:schemeClr val="dk1"/>
                </a:solidFill>
                <a:latin typeface="Calibri"/>
                <a:ea typeface="Calibri"/>
                <a:cs typeface="Calibri"/>
                <a:sym typeface="Calibri"/>
              </a:rPr>
              <a:t>Total size of $ = </a:t>
            </a:r>
            <a:br>
              <a:rPr lang="en-US" sz="2960">
                <a:solidFill>
                  <a:schemeClr val="dk1"/>
                </a:solidFill>
                <a:latin typeface="Calibri"/>
                <a:ea typeface="Calibri"/>
                <a:cs typeface="Calibri"/>
                <a:sym typeface="Calibri"/>
              </a:rPr>
            </a:br>
            <a:r>
              <a:rPr lang="en-US" sz="2960" i="1">
                <a:solidFill>
                  <a:schemeClr val="dk1"/>
                </a:solidFill>
                <a:latin typeface="Calibri"/>
                <a:ea typeface="Calibri"/>
                <a:cs typeface="Calibri"/>
                <a:sym typeface="Calibri"/>
              </a:rPr>
              <a:t># sets </a:t>
            </a:r>
            <a:r>
              <a:rPr lang="en-US" sz="2960">
                <a:solidFill>
                  <a:schemeClr val="dk1"/>
                </a:solidFill>
                <a:latin typeface="Calibri"/>
                <a:ea typeface="Calibri"/>
                <a:cs typeface="Calibri"/>
                <a:sym typeface="Calibri"/>
              </a:rPr>
              <a:t>× </a:t>
            </a:r>
            <a:r>
              <a:rPr lang="en-US" sz="2960" i="1">
                <a:solidFill>
                  <a:schemeClr val="dk1"/>
                </a:solidFill>
                <a:latin typeface="Calibri"/>
                <a:ea typeface="Calibri"/>
                <a:cs typeface="Calibri"/>
                <a:sym typeface="Calibri"/>
              </a:rPr>
              <a:t>associativity</a:t>
            </a:r>
            <a:endParaRPr sz="2960">
              <a:solidFill>
                <a:schemeClr val="dk1"/>
              </a:solidFill>
              <a:latin typeface="Calibri"/>
              <a:ea typeface="Calibri"/>
              <a:cs typeface="Calibri"/>
              <a:sym typeface="Calibri"/>
            </a:endParaRPr>
          </a:p>
          <a:p>
            <a:pPr marL="342900" marR="0" lvl="0" indent="-342900" algn="l" rtl="0">
              <a:lnSpc>
                <a:spcPct val="80000"/>
              </a:lnSpc>
              <a:spcBef>
                <a:spcPts val="592"/>
              </a:spcBef>
              <a:spcAft>
                <a:spcPts val="0"/>
              </a:spcAft>
              <a:buClr>
                <a:schemeClr val="dk1"/>
              </a:buClr>
              <a:buSzPts val="2960"/>
              <a:buFont typeface="Arial"/>
              <a:buChar char="•"/>
            </a:pPr>
            <a:r>
              <a:rPr lang="en-US" sz="2960">
                <a:solidFill>
                  <a:schemeClr val="dk1"/>
                </a:solidFill>
                <a:latin typeface="Calibri"/>
                <a:ea typeface="Calibri"/>
                <a:cs typeface="Calibri"/>
                <a:sym typeface="Calibri"/>
              </a:rPr>
              <a:t>For fixed $ size, associativity ↑ means # sets ↓ and slots per set ↑ </a:t>
            </a:r>
            <a:endParaRPr/>
          </a:p>
          <a:p>
            <a:pPr marL="342900" marR="0" lvl="0" indent="-342900" algn="l" rtl="0">
              <a:lnSpc>
                <a:spcPct val="80000"/>
              </a:lnSpc>
              <a:spcBef>
                <a:spcPts val="592"/>
              </a:spcBef>
              <a:spcAft>
                <a:spcPts val="0"/>
              </a:spcAft>
              <a:buClr>
                <a:schemeClr val="dk1"/>
              </a:buClr>
              <a:buSzPts val="2960"/>
              <a:buFont typeface="Arial"/>
              <a:buChar char="•"/>
            </a:pPr>
            <a:r>
              <a:rPr lang="en-US" sz="2960">
                <a:solidFill>
                  <a:schemeClr val="dk1"/>
                </a:solidFill>
                <a:latin typeface="Calibri"/>
                <a:ea typeface="Calibri"/>
                <a:cs typeface="Calibri"/>
                <a:sym typeface="Calibri"/>
              </a:rPr>
              <a:t>With 8 blocks, an 8-way set associative $ is same as a fully associative $</a:t>
            </a:r>
            <a:endParaRPr/>
          </a:p>
          <a:p>
            <a:pPr marL="342900" marR="0" lvl="0" indent="-154940" algn="l" rtl="0">
              <a:lnSpc>
                <a:spcPct val="80000"/>
              </a:lnSpc>
              <a:spcBef>
                <a:spcPts val="592"/>
              </a:spcBef>
              <a:spcAft>
                <a:spcPts val="0"/>
              </a:spcAft>
              <a:buClr>
                <a:schemeClr val="dk1"/>
              </a:buClr>
              <a:buSzPts val="2960"/>
              <a:buFont typeface="Arial"/>
              <a:buNone/>
            </a:pPr>
            <a:endParaRPr sz="296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Extended Review of Last Lecture</a:t>
            </a:r>
            <a:endParaRPr sz="4400" b="0" i="0" u="none" strike="noStrike" cap="none">
              <a:solidFill>
                <a:schemeClr val="accent1"/>
              </a:solidFill>
              <a:latin typeface="Calibri"/>
              <a:ea typeface="Calibri"/>
              <a:cs typeface="Calibri"/>
              <a:sym typeface="Calibri"/>
            </a:endParaRPr>
          </a:p>
        </p:txBody>
      </p:sp>
      <p:sp>
        <p:nvSpPr>
          <p:cNvPr id="133" name="Google Shape;133;p19"/>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Fully Associative Caches: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Every block can go in any slot</a:t>
            </a:r>
            <a:endParaRPr/>
          </a:p>
          <a:p>
            <a:pPr marL="1143000" marR="0" lvl="2" indent="-2286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Use random or LRU replacement policy when cache full</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Memory address breakdown (on request)</a:t>
            </a:r>
            <a:endParaRPr/>
          </a:p>
          <a:p>
            <a:pPr marL="1143000" marR="0" lvl="2" indent="-228600" algn="l" rtl="0">
              <a:spcBef>
                <a:spcPts val="480"/>
              </a:spcBef>
              <a:spcAft>
                <a:spcPts val="0"/>
              </a:spcAft>
              <a:buClr>
                <a:schemeClr val="accent6"/>
              </a:buClr>
              <a:buSzPts val="2400"/>
              <a:buFont typeface="Arial"/>
              <a:buChar char="•"/>
            </a:pPr>
            <a:r>
              <a:rPr lang="en-US" sz="2400" b="0" i="0" u="none" strike="noStrike" cap="none">
                <a:solidFill>
                  <a:schemeClr val="accent6"/>
                </a:solidFill>
                <a:latin typeface="Calibri"/>
                <a:ea typeface="Calibri"/>
                <a:cs typeface="Calibri"/>
                <a:sym typeface="Calibri"/>
              </a:rPr>
              <a:t>Tag</a:t>
            </a:r>
            <a:r>
              <a:rPr lang="en-US" sz="2400" b="0" i="0" u="none" strike="noStrike" cap="none">
                <a:solidFill>
                  <a:schemeClr val="dk1"/>
                </a:solidFill>
                <a:latin typeface="Calibri"/>
                <a:ea typeface="Calibri"/>
                <a:cs typeface="Calibri"/>
                <a:sym typeface="Calibri"/>
              </a:rPr>
              <a:t> field is unique identifier (which block is currently in slot)</a:t>
            </a:r>
            <a:endParaRPr/>
          </a:p>
          <a:p>
            <a:pPr marL="1143000" marR="0" lvl="2" indent="-228600" algn="l" rtl="0">
              <a:spcBef>
                <a:spcPts val="480"/>
              </a:spcBef>
              <a:spcAft>
                <a:spcPts val="0"/>
              </a:spcAft>
              <a:buClr>
                <a:schemeClr val="accent2"/>
              </a:buClr>
              <a:buSzPts val="2400"/>
              <a:buFont typeface="Arial"/>
              <a:buChar char="•"/>
            </a:pPr>
            <a:r>
              <a:rPr lang="en-US" sz="2400" b="0" i="0" u="none" strike="noStrike" cap="none">
                <a:solidFill>
                  <a:schemeClr val="accent2"/>
                </a:solidFill>
                <a:latin typeface="Calibri"/>
                <a:ea typeface="Calibri"/>
                <a:cs typeface="Calibri"/>
                <a:sym typeface="Calibri"/>
              </a:rPr>
              <a:t>Offset</a:t>
            </a:r>
            <a:r>
              <a:rPr lang="en-US" sz="2400" b="0" i="0" u="none" strike="noStrike" cap="none">
                <a:solidFill>
                  <a:schemeClr val="dk1"/>
                </a:solidFill>
                <a:latin typeface="Calibri"/>
                <a:ea typeface="Calibri"/>
                <a:cs typeface="Calibri"/>
                <a:sym typeface="Calibri"/>
              </a:rPr>
              <a:t> field indexes into block (by bytes)</a:t>
            </a:r>
            <a:endParaRPr/>
          </a:p>
          <a:p>
            <a:pPr marL="742950" marR="0" lvl="1" indent="-285750" algn="l" rtl="0">
              <a:spcBef>
                <a:spcPts val="560"/>
              </a:spcBef>
              <a:spcAft>
                <a:spcPts val="0"/>
              </a:spcAft>
              <a:buClr>
                <a:schemeClr val="dk1"/>
              </a:buClr>
              <a:buSzPts val="2800"/>
              <a:buFont typeface="Arial"/>
              <a:buChar char="–"/>
            </a:pPr>
            <a:r>
              <a:rPr lang="en-US" sz="2800" b="0" i="1" u="none" strike="noStrike" cap="none">
                <a:solidFill>
                  <a:schemeClr val="dk1"/>
                </a:solidFill>
                <a:latin typeface="Calibri"/>
                <a:ea typeface="Calibri"/>
                <a:cs typeface="Calibri"/>
                <a:sym typeface="Calibri"/>
              </a:rPr>
              <a:t>Each</a:t>
            </a:r>
            <a:r>
              <a:rPr lang="en-US" sz="2800" b="0" i="0" u="none" strike="noStrike" cap="none">
                <a:solidFill>
                  <a:schemeClr val="dk1"/>
                </a:solidFill>
                <a:latin typeface="Calibri"/>
                <a:ea typeface="Calibri"/>
                <a:cs typeface="Calibri"/>
                <a:sym typeface="Calibri"/>
              </a:rPr>
              <a:t> cache slot holds block data, tag, valid bit, and dirty bit (dirty bit is only for </a:t>
            </a:r>
            <a:r>
              <a:rPr lang="en-US" sz="2800" b="0" i="1" u="none" strike="noStrike" cap="none">
                <a:solidFill>
                  <a:schemeClr val="dk1"/>
                </a:solidFill>
                <a:latin typeface="Calibri"/>
                <a:ea typeface="Calibri"/>
                <a:cs typeface="Calibri"/>
                <a:sym typeface="Calibri"/>
              </a:rPr>
              <a:t>write-back</a:t>
            </a:r>
            <a:r>
              <a:rPr lang="en-US" sz="2800" b="0" i="0" u="none" strike="noStrike" cap="none">
                <a:solidFill>
                  <a:schemeClr val="dk1"/>
                </a:solidFill>
                <a:latin typeface="Calibri"/>
                <a:ea typeface="Calibri"/>
                <a:cs typeface="Calibri"/>
                <a:sym typeface="Calibri"/>
              </a:rPr>
              <a:t>)</a:t>
            </a:r>
            <a:endParaRPr/>
          </a:p>
          <a:p>
            <a:pPr marL="1143000" marR="0" lvl="2" indent="-22860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whole cache maintains LRU bits</a:t>
            </a:r>
            <a:endParaRPr/>
          </a:p>
        </p:txBody>
      </p:sp>
      <p:sp>
        <p:nvSpPr>
          <p:cNvPr id="134" name="Google Shape;13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35" name="Google Shape;13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36" name="Google Shape;13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a:t>
            </a:fld>
            <a:endParaRPr sz="1200">
              <a:solidFill>
                <a:srgbClr val="888888"/>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Block Placement Schemes</a:t>
            </a:r>
            <a:endParaRPr/>
          </a:p>
        </p:txBody>
      </p:sp>
      <p:sp>
        <p:nvSpPr>
          <p:cNvPr id="981" name="Google Shape;981;p55"/>
          <p:cNvSpPr txBox="1">
            <a:spLocks noGrp="1"/>
          </p:cNvSpPr>
          <p:nvPr>
            <p:ph type="body" idx="1"/>
          </p:nvPr>
        </p:nvSpPr>
        <p:spPr>
          <a:xfrm>
            <a:off x="457200" y="1143000"/>
            <a:ext cx="8229600" cy="53949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Place memory block 12 in a cache that holds 8 blocks</a:t>
            </a:r>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l" rtl="0">
              <a:spcBef>
                <a:spcPts val="1800"/>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Fully associative:</a:t>
            </a:r>
            <a:r>
              <a:rPr lang="en-US" sz="2400" b="0" i="0" u="none" strike="noStrike" cap="none">
                <a:solidFill>
                  <a:schemeClr val="dk1"/>
                </a:solidFill>
                <a:latin typeface="Calibri"/>
                <a:ea typeface="Calibri"/>
                <a:cs typeface="Calibri"/>
                <a:sym typeface="Calibri"/>
              </a:rPr>
              <a:t>  Can go in </a:t>
            </a:r>
            <a:r>
              <a:rPr lang="en-US" sz="2400" b="0" i="1" u="none" strike="noStrike" cap="none">
                <a:solidFill>
                  <a:schemeClr val="dk1"/>
                </a:solidFill>
                <a:latin typeface="Calibri"/>
                <a:ea typeface="Calibri"/>
                <a:cs typeface="Calibri"/>
                <a:sym typeface="Calibri"/>
              </a:rPr>
              <a:t>any</a:t>
            </a:r>
            <a:r>
              <a:rPr lang="en-US" sz="2400" b="0" i="0" u="none" strike="noStrike" cap="none">
                <a:solidFill>
                  <a:schemeClr val="dk1"/>
                </a:solidFill>
                <a:latin typeface="Calibri"/>
                <a:ea typeface="Calibri"/>
                <a:cs typeface="Calibri"/>
                <a:sym typeface="Calibri"/>
              </a:rPr>
              <a:t> of the slots (all 1 set)</a:t>
            </a:r>
            <a:endParaRPr/>
          </a:p>
          <a:p>
            <a:pPr marL="342900" marR="0" lvl="0" indent="-342900" algn="l" rtl="0">
              <a:spcBef>
                <a:spcPts val="480"/>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Direct-mapped:</a:t>
            </a:r>
            <a:r>
              <a:rPr lang="en-US" sz="2400" b="0" i="0" u="none" strike="noStrike" cap="none">
                <a:solidFill>
                  <a:schemeClr val="dk1"/>
                </a:solidFill>
                <a:latin typeface="Calibri"/>
                <a:ea typeface="Calibri"/>
                <a:cs typeface="Calibri"/>
                <a:sym typeface="Calibri"/>
              </a:rPr>
              <a:t>  Can only go in slot (12 mod </a:t>
            </a:r>
            <a:r>
              <a:rPr lang="en-US" sz="2400" b="0" i="0" u="none" strike="noStrike" cap="none">
                <a:solidFill>
                  <a:srgbClr val="FF0000"/>
                </a:solidFill>
                <a:latin typeface="Calibri"/>
                <a:ea typeface="Calibri"/>
                <a:cs typeface="Calibri"/>
                <a:sym typeface="Calibri"/>
              </a:rPr>
              <a:t>8</a:t>
            </a:r>
            <a:r>
              <a:rPr lang="en-US" sz="2400" b="0" i="0" u="none" strike="noStrike" cap="none">
                <a:solidFill>
                  <a:schemeClr val="dk1"/>
                </a:solidFill>
                <a:latin typeface="Calibri"/>
                <a:ea typeface="Calibri"/>
                <a:cs typeface="Calibri"/>
                <a:sym typeface="Calibri"/>
              </a:rPr>
              <a:t>) = 4</a:t>
            </a:r>
            <a:endParaRPr/>
          </a:p>
          <a:p>
            <a:pPr marL="342900" marR="0" lvl="0" indent="-342900" algn="l" rtl="0">
              <a:spcBef>
                <a:spcPts val="480"/>
              </a:spcBef>
              <a:spcAft>
                <a:spcPts val="0"/>
              </a:spcAft>
              <a:buClr>
                <a:schemeClr val="dk1"/>
              </a:buClr>
              <a:buSzPts val="2400"/>
              <a:buFont typeface="Arial"/>
              <a:buChar char="•"/>
            </a:pPr>
            <a:r>
              <a:rPr lang="en-US" sz="2400" b="1" i="0" u="none" strike="noStrike" cap="none">
                <a:solidFill>
                  <a:schemeClr val="dk1"/>
                </a:solidFill>
                <a:latin typeface="Calibri"/>
                <a:ea typeface="Calibri"/>
                <a:cs typeface="Calibri"/>
                <a:sym typeface="Calibri"/>
              </a:rPr>
              <a:t>2-way set associative:</a:t>
            </a:r>
            <a:r>
              <a:rPr lang="en-US" sz="2400" b="0" i="0" u="none" strike="noStrike" cap="none">
                <a:solidFill>
                  <a:schemeClr val="dk1"/>
                </a:solidFill>
                <a:latin typeface="Calibri"/>
                <a:ea typeface="Calibri"/>
                <a:cs typeface="Calibri"/>
                <a:sym typeface="Calibri"/>
              </a:rPr>
              <a:t>  Can go in either slot of set </a:t>
            </a:r>
            <a:br>
              <a:rPr lang="en-US" sz="2400" b="0" i="0" u="none" strike="noStrike" cap="none">
                <a:solidFill>
                  <a:schemeClr val="dk1"/>
                </a:solidFill>
                <a:latin typeface="Calibri"/>
                <a:ea typeface="Calibri"/>
                <a:cs typeface="Calibri"/>
                <a:sym typeface="Calibri"/>
              </a:rPr>
            </a:br>
            <a:r>
              <a:rPr lang="en-US" sz="2400" b="0" i="0" u="none" strike="noStrike" cap="none">
                <a:solidFill>
                  <a:schemeClr val="dk1"/>
                </a:solidFill>
                <a:latin typeface="Calibri"/>
                <a:ea typeface="Calibri"/>
                <a:cs typeface="Calibri"/>
                <a:sym typeface="Calibri"/>
              </a:rPr>
              <a:t>(12 mod </a:t>
            </a:r>
            <a:r>
              <a:rPr lang="en-US" sz="2400" b="0" i="0" u="none" strike="noStrike" cap="none">
                <a:solidFill>
                  <a:srgbClr val="FF0000"/>
                </a:solidFill>
                <a:latin typeface="Calibri"/>
                <a:ea typeface="Calibri"/>
                <a:cs typeface="Calibri"/>
                <a:sym typeface="Calibri"/>
              </a:rPr>
              <a:t>4</a:t>
            </a:r>
            <a:r>
              <a:rPr lang="en-US" sz="2400" b="0" i="0" u="none" strike="noStrike" cap="none">
                <a:solidFill>
                  <a:schemeClr val="dk1"/>
                </a:solidFill>
                <a:latin typeface="Calibri"/>
                <a:ea typeface="Calibri"/>
                <a:cs typeface="Calibri"/>
                <a:sym typeface="Calibri"/>
              </a:rPr>
              <a:t>) = 0</a:t>
            </a:r>
            <a:endParaRPr/>
          </a:p>
        </p:txBody>
      </p:sp>
      <p:sp>
        <p:nvSpPr>
          <p:cNvPr id="982" name="Google Shape;982;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983" name="Google Shape;983;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984" name="Google Shape;984;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40</a:t>
            </a:fld>
            <a:endParaRPr sz="1200">
              <a:solidFill>
                <a:srgbClr val="888888"/>
              </a:solidFill>
              <a:latin typeface="Calibri"/>
              <a:ea typeface="Calibri"/>
              <a:cs typeface="Calibri"/>
              <a:sym typeface="Calibri"/>
            </a:endParaRPr>
          </a:p>
        </p:txBody>
      </p:sp>
      <p:pic>
        <p:nvPicPr>
          <p:cNvPr id="985" name="Google Shape;985;p55"/>
          <p:cNvPicPr preferRelativeResize="0"/>
          <p:nvPr/>
        </p:nvPicPr>
        <p:blipFill rotWithShape="1">
          <a:blip r:embed="rId3">
            <a:alphaModFix/>
          </a:blip>
          <a:srcRect/>
          <a:stretch/>
        </p:blipFill>
        <p:spPr>
          <a:xfrm>
            <a:off x="640080" y="1645920"/>
            <a:ext cx="2180492" cy="3200400"/>
          </a:xfrm>
          <a:prstGeom prst="rect">
            <a:avLst/>
          </a:prstGeom>
          <a:noFill/>
          <a:ln>
            <a:noFill/>
          </a:ln>
        </p:spPr>
      </p:pic>
      <p:pic>
        <p:nvPicPr>
          <p:cNvPr id="986" name="Google Shape;986;p55"/>
          <p:cNvPicPr preferRelativeResize="0"/>
          <p:nvPr/>
        </p:nvPicPr>
        <p:blipFill rotWithShape="1">
          <a:blip r:embed="rId4">
            <a:alphaModFix/>
          </a:blip>
          <a:srcRect/>
          <a:stretch/>
        </p:blipFill>
        <p:spPr>
          <a:xfrm>
            <a:off x="3401568" y="1645920"/>
            <a:ext cx="2156982" cy="3200400"/>
          </a:xfrm>
          <a:prstGeom prst="rect">
            <a:avLst/>
          </a:prstGeom>
          <a:noFill/>
          <a:ln>
            <a:noFill/>
          </a:ln>
        </p:spPr>
      </p:pic>
      <p:pic>
        <p:nvPicPr>
          <p:cNvPr id="987" name="Google Shape;987;p55"/>
          <p:cNvPicPr preferRelativeResize="0"/>
          <p:nvPr/>
        </p:nvPicPr>
        <p:blipFill rotWithShape="1">
          <a:blip r:embed="rId5">
            <a:alphaModFix/>
          </a:blip>
          <a:srcRect/>
          <a:stretch/>
        </p:blipFill>
        <p:spPr>
          <a:xfrm>
            <a:off x="6153914" y="1645920"/>
            <a:ext cx="2162909" cy="3200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SA Cache Example (1/5)</a:t>
            </a:r>
            <a:endParaRPr sz="4400" b="0" i="0" u="none" strike="noStrike" cap="none">
              <a:solidFill>
                <a:schemeClr val="accent1"/>
              </a:solidFill>
              <a:latin typeface="Calibri"/>
              <a:ea typeface="Calibri"/>
              <a:cs typeface="Calibri"/>
              <a:sym typeface="Calibri"/>
            </a:endParaRPr>
          </a:p>
        </p:txBody>
      </p:sp>
      <p:sp>
        <p:nvSpPr>
          <p:cNvPr id="993" name="Google Shape;993;p56"/>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Cache parameters: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2-way set associative, 6-bit addresses, 1-word blocks, 4-word cache, write-through</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How many sets?</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a:t>
            </a:r>
            <a:r>
              <a:rPr lang="en-US"/>
              <a:t>÷</a:t>
            </a:r>
            <a:r>
              <a:rPr lang="en-US" sz="2800" b="0" i="0" u="none" strike="noStrike" cap="none">
                <a:solidFill>
                  <a:schemeClr val="dk1"/>
                </a:solidFill>
                <a:latin typeface="Calibri"/>
                <a:ea typeface="Calibri"/>
                <a:cs typeface="Calibri"/>
                <a:sym typeface="Calibri"/>
              </a:rPr>
              <a:t>K</a:t>
            </a:r>
            <a:r>
              <a:rPr lang="en-US"/>
              <a:t>÷</a:t>
            </a:r>
            <a:r>
              <a:rPr lang="en-US" sz="2800" b="0" i="0" u="none" strike="noStrike" cap="none">
                <a:solidFill>
                  <a:schemeClr val="dk1"/>
                </a:solidFill>
                <a:latin typeface="Calibri"/>
                <a:ea typeface="Calibri"/>
                <a:cs typeface="Calibri"/>
                <a:sym typeface="Calibri"/>
              </a:rPr>
              <a:t>N = 4</a:t>
            </a:r>
            <a:r>
              <a:rPr lang="en-US"/>
              <a:t>÷</a:t>
            </a:r>
            <a:r>
              <a:rPr lang="en-US" sz="2800" b="0" i="0" u="none" strike="noStrike" cap="none">
                <a:solidFill>
                  <a:schemeClr val="dk1"/>
                </a:solidFill>
                <a:latin typeface="Calibri"/>
                <a:ea typeface="Calibri"/>
                <a:cs typeface="Calibri"/>
                <a:sym typeface="Calibri"/>
              </a:rPr>
              <a:t>1</a:t>
            </a:r>
            <a:r>
              <a:rPr lang="en-US"/>
              <a:t>÷</a:t>
            </a:r>
            <a:r>
              <a:rPr lang="en-US" sz="2800" b="0" i="0" u="none" strike="noStrike" cap="none">
                <a:solidFill>
                  <a:schemeClr val="dk1"/>
                </a:solidFill>
                <a:latin typeface="Calibri"/>
                <a:ea typeface="Calibri"/>
                <a:cs typeface="Calibri"/>
                <a:sym typeface="Calibri"/>
              </a:rPr>
              <a:t>2 = </a:t>
            </a:r>
            <a:r>
              <a:rPr lang="en-US" sz="2800" b="0" i="0" u="none" strike="noStrike" cap="none">
                <a:solidFill>
                  <a:srgbClr val="FF0000"/>
                </a:solidFill>
                <a:latin typeface="Calibri"/>
                <a:ea typeface="Calibri"/>
                <a:cs typeface="Calibri"/>
                <a:sym typeface="Calibri"/>
              </a:rPr>
              <a:t>2 sets</a:t>
            </a:r>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TIO Breakdown:</a:t>
            </a:r>
            <a:endParaRPr/>
          </a:p>
          <a:p>
            <a:pPr marL="742950" marR="0" lvl="1" indent="-285750" algn="l" rtl="0">
              <a:spcBef>
                <a:spcPts val="560"/>
              </a:spcBef>
              <a:spcAft>
                <a:spcPts val="0"/>
              </a:spcAft>
              <a:buClr>
                <a:schemeClr val="accent2"/>
              </a:buClr>
              <a:buSzPts val="2800"/>
              <a:buFont typeface="Arial"/>
              <a:buChar char="–"/>
            </a:pPr>
            <a:r>
              <a:rPr lang="en-US" sz="2800" b="0" i="0" u="none" strike="noStrike" cap="none">
                <a:solidFill>
                  <a:schemeClr val="accent2"/>
                </a:solidFill>
                <a:latin typeface="Calibri"/>
                <a:ea typeface="Calibri"/>
                <a:cs typeface="Calibri"/>
                <a:sym typeface="Calibri"/>
              </a:rPr>
              <a:t>O</a:t>
            </a:r>
            <a:r>
              <a:rPr lang="en-US" sz="2800" b="0" i="0" u="none" strike="noStrike" cap="none">
                <a:solidFill>
                  <a:schemeClr val="dk1"/>
                </a:solidFill>
                <a:latin typeface="Calibri"/>
                <a:ea typeface="Calibri"/>
                <a:cs typeface="Calibri"/>
                <a:sym typeface="Calibri"/>
              </a:rPr>
              <a:t> = log</a:t>
            </a:r>
            <a:r>
              <a:rPr lang="en-US" sz="2800" b="0" i="0" u="none" strike="noStrike" cap="none" baseline="-25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(4) = </a:t>
            </a:r>
            <a:r>
              <a:rPr lang="en-US" sz="2800" b="0" i="0" u="none" strike="noStrike" cap="none">
                <a:solidFill>
                  <a:srgbClr val="FF0000"/>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 </a:t>
            </a:r>
            <a:r>
              <a:rPr lang="en-US" sz="2800" b="0" i="0" u="none" strike="noStrike" cap="none">
                <a:solidFill>
                  <a:schemeClr val="accent4"/>
                </a:solidFill>
                <a:latin typeface="Calibri"/>
                <a:ea typeface="Calibri"/>
                <a:cs typeface="Calibri"/>
                <a:sym typeface="Calibri"/>
              </a:rPr>
              <a:t>I</a:t>
            </a:r>
            <a:r>
              <a:rPr lang="en-US" sz="2800" b="0" i="0" u="none" strike="noStrike" cap="none">
                <a:solidFill>
                  <a:schemeClr val="dk1"/>
                </a:solidFill>
                <a:latin typeface="Calibri"/>
                <a:ea typeface="Calibri"/>
                <a:cs typeface="Calibri"/>
                <a:sym typeface="Calibri"/>
              </a:rPr>
              <a:t> = log</a:t>
            </a:r>
            <a:r>
              <a:rPr lang="en-US" sz="2800" b="0" i="0" u="none" strike="noStrike" cap="none" baseline="-25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(2) = </a:t>
            </a:r>
            <a:r>
              <a:rPr lang="en-US" sz="2800" b="0" i="0" u="none" strike="noStrike" cap="none">
                <a:solidFill>
                  <a:srgbClr val="FF0000"/>
                </a:solidFill>
                <a:latin typeface="Calibri"/>
                <a:ea typeface="Calibri"/>
                <a:cs typeface="Calibri"/>
                <a:sym typeface="Calibri"/>
              </a:rPr>
              <a:t>1</a:t>
            </a:r>
            <a:r>
              <a:rPr lang="en-US" sz="2800" b="0" i="0" u="none" strike="noStrike" cap="none">
                <a:solidFill>
                  <a:schemeClr val="dk1"/>
                </a:solidFill>
                <a:latin typeface="Calibri"/>
                <a:ea typeface="Calibri"/>
                <a:cs typeface="Calibri"/>
                <a:sym typeface="Calibri"/>
              </a:rPr>
              <a:t>, </a:t>
            </a:r>
            <a:r>
              <a:rPr lang="en-US" sz="2800" b="0" i="0" u="none" strike="noStrike" cap="none">
                <a:solidFill>
                  <a:schemeClr val="accent6"/>
                </a:solidFill>
                <a:latin typeface="Calibri"/>
                <a:ea typeface="Calibri"/>
                <a:cs typeface="Calibri"/>
                <a:sym typeface="Calibri"/>
              </a:rPr>
              <a:t>T</a:t>
            </a:r>
            <a:r>
              <a:rPr lang="en-US" sz="2800" b="0" i="0" u="none" strike="noStrike" cap="none">
                <a:solidFill>
                  <a:schemeClr val="dk1"/>
                </a:solidFill>
                <a:latin typeface="Calibri"/>
                <a:ea typeface="Calibri"/>
                <a:cs typeface="Calibri"/>
                <a:sym typeface="Calibri"/>
              </a:rPr>
              <a:t> = 6 – 1 – 2 = </a:t>
            </a:r>
            <a:r>
              <a:rPr lang="en-US" sz="2800" b="0" i="0" u="none" strike="noStrike" cap="none">
                <a:solidFill>
                  <a:srgbClr val="FF0000"/>
                </a:solidFill>
                <a:latin typeface="Calibri"/>
                <a:ea typeface="Calibri"/>
                <a:cs typeface="Calibri"/>
                <a:sym typeface="Calibri"/>
              </a:rPr>
              <a:t>3</a:t>
            </a:r>
            <a:endParaRPr/>
          </a:p>
        </p:txBody>
      </p:sp>
      <p:sp>
        <p:nvSpPr>
          <p:cNvPr id="994" name="Google Shape;994;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995" name="Google Shape;995;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996" name="Google Shape;996;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41</a:t>
            </a:fld>
            <a:endParaRPr sz="1200">
              <a:solidFill>
                <a:srgbClr val="888888"/>
              </a:solidFill>
              <a:latin typeface="Calibri"/>
              <a:ea typeface="Calibri"/>
              <a:cs typeface="Calibri"/>
              <a:sym typeface="Calibri"/>
            </a:endParaRPr>
          </a:p>
        </p:txBody>
      </p:sp>
      <p:grpSp>
        <p:nvGrpSpPr>
          <p:cNvPr id="997" name="Google Shape;997;p56"/>
          <p:cNvGrpSpPr/>
          <p:nvPr/>
        </p:nvGrpSpPr>
        <p:grpSpPr>
          <a:xfrm>
            <a:off x="2514600" y="5394960"/>
            <a:ext cx="4114800" cy="917972"/>
            <a:chOff x="822960" y="5669280"/>
            <a:chExt cx="4114800" cy="917972"/>
          </a:xfrm>
        </p:grpSpPr>
        <p:grpSp>
          <p:nvGrpSpPr>
            <p:cNvPr id="998" name="Google Shape;998;p56"/>
            <p:cNvGrpSpPr/>
            <p:nvPr/>
          </p:nvGrpSpPr>
          <p:grpSpPr>
            <a:xfrm>
              <a:off x="3566160" y="5669280"/>
              <a:ext cx="1371600" cy="457200"/>
              <a:chOff x="3200400" y="5669280"/>
              <a:chExt cx="1371600" cy="457200"/>
            </a:xfrm>
          </p:grpSpPr>
          <p:cxnSp>
            <p:nvCxnSpPr>
              <p:cNvPr id="999" name="Google Shape;999;p56"/>
              <p:cNvCxnSpPr/>
              <p:nvPr/>
            </p:nvCxnSpPr>
            <p:spPr>
              <a:xfrm>
                <a:off x="3200400" y="5760720"/>
                <a:ext cx="0" cy="365760"/>
              </a:xfrm>
              <a:prstGeom prst="straightConnector1">
                <a:avLst/>
              </a:prstGeom>
              <a:noFill/>
              <a:ln w="38100" cap="flat" cmpd="sng">
                <a:solidFill>
                  <a:srgbClr val="4A7DBA"/>
                </a:solidFill>
                <a:prstDash val="solid"/>
                <a:round/>
                <a:headEnd type="none" w="sm" len="sm"/>
                <a:tailEnd type="none" w="sm" len="sm"/>
              </a:ln>
            </p:spPr>
          </p:cxnSp>
          <p:cxnSp>
            <p:nvCxnSpPr>
              <p:cNvPr id="1000" name="Google Shape;1000;p56"/>
              <p:cNvCxnSpPr/>
              <p:nvPr/>
            </p:nvCxnSpPr>
            <p:spPr>
              <a:xfrm>
                <a:off x="3886200" y="5760720"/>
                <a:ext cx="0" cy="365760"/>
              </a:xfrm>
              <a:prstGeom prst="straightConnector1">
                <a:avLst/>
              </a:prstGeom>
              <a:noFill/>
              <a:ln w="38100" cap="flat" cmpd="sng">
                <a:solidFill>
                  <a:srgbClr val="4A7DBA"/>
                </a:solidFill>
                <a:prstDash val="solid"/>
                <a:round/>
                <a:headEnd type="none" w="sm" len="sm"/>
                <a:tailEnd type="none" w="sm" len="sm"/>
              </a:ln>
            </p:spPr>
          </p:cxnSp>
          <p:cxnSp>
            <p:nvCxnSpPr>
              <p:cNvPr id="1001" name="Google Shape;1001;p56"/>
              <p:cNvCxnSpPr/>
              <p:nvPr/>
            </p:nvCxnSpPr>
            <p:spPr>
              <a:xfrm>
                <a:off x="4114800" y="5760720"/>
                <a:ext cx="0" cy="365760"/>
              </a:xfrm>
              <a:prstGeom prst="straightConnector1">
                <a:avLst/>
              </a:prstGeom>
              <a:noFill/>
              <a:ln w="38100" cap="flat" cmpd="sng">
                <a:solidFill>
                  <a:srgbClr val="4A7DBA"/>
                </a:solidFill>
                <a:prstDash val="solid"/>
                <a:round/>
                <a:headEnd type="none" w="sm" len="sm"/>
                <a:tailEnd type="none" w="sm" len="sm"/>
              </a:ln>
            </p:spPr>
          </p:cxnSp>
          <p:cxnSp>
            <p:nvCxnSpPr>
              <p:cNvPr id="1002" name="Google Shape;1002;p56"/>
              <p:cNvCxnSpPr/>
              <p:nvPr/>
            </p:nvCxnSpPr>
            <p:spPr>
              <a:xfrm>
                <a:off x="4572000" y="5760720"/>
                <a:ext cx="0" cy="365760"/>
              </a:xfrm>
              <a:prstGeom prst="straightConnector1">
                <a:avLst/>
              </a:prstGeom>
              <a:noFill/>
              <a:ln w="38100" cap="flat" cmpd="sng">
                <a:solidFill>
                  <a:srgbClr val="4A7DBA"/>
                </a:solidFill>
                <a:prstDash val="solid"/>
                <a:round/>
                <a:headEnd type="none" w="sm" len="sm"/>
                <a:tailEnd type="none" w="sm" len="sm"/>
              </a:ln>
            </p:spPr>
          </p:cxnSp>
          <p:cxnSp>
            <p:nvCxnSpPr>
              <p:cNvPr id="1003" name="Google Shape;1003;p56"/>
              <p:cNvCxnSpPr/>
              <p:nvPr/>
            </p:nvCxnSpPr>
            <p:spPr>
              <a:xfrm>
                <a:off x="3200400" y="6126480"/>
                <a:ext cx="1371600" cy="0"/>
              </a:xfrm>
              <a:prstGeom prst="straightConnector1">
                <a:avLst/>
              </a:prstGeom>
              <a:noFill/>
              <a:ln w="38100" cap="flat" cmpd="sng">
                <a:solidFill>
                  <a:srgbClr val="4A7DBA"/>
                </a:solidFill>
                <a:prstDash val="solid"/>
                <a:round/>
                <a:headEnd type="none" w="sm" len="sm"/>
                <a:tailEnd type="none" w="sm" len="sm"/>
              </a:ln>
            </p:spPr>
          </p:cxnSp>
          <p:sp>
            <p:nvSpPr>
              <p:cNvPr id="1004" name="Google Shape;1004;p56"/>
              <p:cNvSpPr txBox="1"/>
              <p:nvPr/>
            </p:nvSpPr>
            <p:spPr>
              <a:xfrm>
                <a:off x="3200400" y="5669280"/>
                <a:ext cx="685800" cy="457200"/>
              </a:xfrm>
              <a:prstGeom prst="rect">
                <a:avLst/>
              </a:prstGeom>
              <a:noFill/>
              <a:ln>
                <a:noFill/>
              </a:ln>
            </p:spPr>
            <p:txBody>
              <a:bodyPr spcFirstLastPara="1" wrap="square" lIns="0" tIns="45700" rIns="0" bIns="45700" anchor="t" anchorCtr="0">
                <a:noAutofit/>
              </a:bodyPr>
              <a:lstStyle/>
              <a:p>
                <a:pPr marL="0" marR="0" lvl="0" indent="0" algn="ctr" rtl="0">
                  <a:spcBef>
                    <a:spcPts val="0"/>
                  </a:spcBef>
                  <a:spcAft>
                    <a:spcPts val="0"/>
                  </a:spcAft>
                  <a:buNone/>
                </a:pPr>
                <a:r>
                  <a:rPr lang="en-US" sz="2800">
                    <a:solidFill>
                      <a:schemeClr val="accent6"/>
                    </a:solidFill>
                    <a:latin typeface="Calibri"/>
                    <a:ea typeface="Calibri"/>
                    <a:cs typeface="Calibri"/>
                    <a:sym typeface="Calibri"/>
                  </a:rPr>
                  <a:t>XXX</a:t>
                </a:r>
                <a:endParaRPr sz="2800">
                  <a:solidFill>
                    <a:schemeClr val="accent6"/>
                  </a:solidFill>
                  <a:latin typeface="Calibri"/>
                  <a:ea typeface="Calibri"/>
                  <a:cs typeface="Calibri"/>
                  <a:sym typeface="Calibri"/>
                </a:endParaRPr>
              </a:p>
            </p:txBody>
          </p:sp>
          <p:sp>
            <p:nvSpPr>
              <p:cNvPr id="1005" name="Google Shape;1005;p56"/>
              <p:cNvSpPr txBox="1"/>
              <p:nvPr/>
            </p:nvSpPr>
            <p:spPr>
              <a:xfrm>
                <a:off x="3886200" y="5669280"/>
                <a:ext cx="228600" cy="457200"/>
              </a:xfrm>
              <a:prstGeom prst="rect">
                <a:avLst/>
              </a:prstGeom>
              <a:noFill/>
              <a:ln>
                <a:noFill/>
              </a:ln>
            </p:spPr>
            <p:txBody>
              <a:bodyPr spcFirstLastPara="1" wrap="square" lIns="0" tIns="45700" rIns="0" bIns="45700" anchor="t" anchorCtr="0">
                <a:noAutofit/>
              </a:bodyPr>
              <a:lstStyle/>
              <a:p>
                <a:pPr marL="0" marR="0" lvl="0" indent="0" algn="ctr" rtl="0">
                  <a:spcBef>
                    <a:spcPts val="0"/>
                  </a:spcBef>
                  <a:spcAft>
                    <a:spcPts val="0"/>
                  </a:spcAft>
                  <a:buNone/>
                </a:pPr>
                <a:r>
                  <a:rPr lang="en-US" sz="2800">
                    <a:solidFill>
                      <a:schemeClr val="accent4"/>
                    </a:solidFill>
                    <a:latin typeface="Calibri"/>
                    <a:ea typeface="Calibri"/>
                    <a:cs typeface="Calibri"/>
                    <a:sym typeface="Calibri"/>
                  </a:rPr>
                  <a:t>X</a:t>
                </a:r>
                <a:endParaRPr sz="2800">
                  <a:solidFill>
                    <a:schemeClr val="accent4"/>
                  </a:solidFill>
                  <a:latin typeface="Calibri"/>
                  <a:ea typeface="Calibri"/>
                  <a:cs typeface="Calibri"/>
                  <a:sym typeface="Calibri"/>
                </a:endParaRPr>
              </a:p>
            </p:txBody>
          </p:sp>
          <p:sp>
            <p:nvSpPr>
              <p:cNvPr id="1006" name="Google Shape;1006;p56"/>
              <p:cNvSpPr txBox="1"/>
              <p:nvPr/>
            </p:nvSpPr>
            <p:spPr>
              <a:xfrm>
                <a:off x="4114800" y="5669280"/>
                <a:ext cx="457200" cy="457200"/>
              </a:xfrm>
              <a:prstGeom prst="rect">
                <a:avLst/>
              </a:prstGeom>
              <a:noFill/>
              <a:ln>
                <a:noFill/>
              </a:ln>
            </p:spPr>
            <p:txBody>
              <a:bodyPr spcFirstLastPara="1" wrap="square" lIns="0" tIns="45700" rIns="0" bIns="45700" anchor="t" anchorCtr="0">
                <a:noAutofit/>
              </a:bodyPr>
              <a:lstStyle/>
              <a:p>
                <a:pPr marL="0" marR="0" lvl="0" indent="0" algn="ctr" rtl="0">
                  <a:spcBef>
                    <a:spcPts val="0"/>
                  </a:spcBef>
                  <a:spcAft>
                    <a:spcPts val="0"/>
                  </a:spcAft>
                  <a:buNone/>
                </a:pPr>
                <a:r>
                  <a:rPr lang="en-US" sz="2800">
                    <a:solidFill>
                      <a:schemeClr val="accent2"/>
                    </a:solidFill>
                    <a:latin typeface="Calibri"/>
                    <a:ea typeface="Calibri"/>
                    <a:cs typeface="Calibri"/>
                    <a:sym typeface="Calibri"/>
                  </a:rPr>
                  <a:t>XX</a:t>
                </a:r>
                <a:endParaRPr sz="2800">
                  <a:solidFill>
                    <a:schemeClr val="accent2"/>
                  </a:solidFill>
                  <a:latin typeface="Calibri"/>
                  <a:ea typeface="Calibri"/>
                  <a:cs typeface="Calibri"/>
                  <a:sym typeface="Calibri"/>
                </a:endParaRPr>
              </a:p>
            </p:txBody>
          </p:sp>
        </p:grpSp>
        <p:sp>
          <p:nvSpPr>
            <p:cNvPr id="1007" name="Google Shape;1007;p56"/>
            <p:cNvSpPr txBox="1"/>
            <p:nvPr/>
          </p:nvSpPr>
          <p:spPr>
            <a:xfrm>
              <a:off x="822960" y="5712178"/>
              <a:ext cx="27432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Memory Addresses:</a:t>
              </a:r>
              <a:endParaRPr sz="2400">
                <a:solidFill>
                  <a:schemeClr val="dk1"/>
                </a:solidFill>
                <a:latin typeface="Calibri"/>
                <a:ea typeface="Calibri"/>
                <a:cs typeface="Calibri"/>
                <a:sym typeface="Calibri"/>
              </a:endParaRPr>
            </a:p>
          </p:txBody>
        </p:sp>
        <p:sp>
          <p:nvSpPr>
            <p:cNvPr id="1008" name="Google Shape;1008;p56"/>
            <p:cNvSpPr/>
            <p:nvPr/>
          </p:nvSpPr>
          <p:spPr>
            <a:xfrm rot="-5400000">
              <a:off x="3931920" y="5806440"/>
              <a:ext cx="182880" cy="914400"/>
            </a:xfrm>
            <a:prstGeom prst="leftBrace">
              <a:avLst>
                <a:gd name="adj1" fmla="val 8333"/>
                <a:gd name="adj2" fmla="val 50000"/>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9" name="Google Shape;1009;p56"/>
            <p:cNvSpPr txBox="1"/>
            <p:nvPr/>
          </p:nvSpPr>
          <p:spPr>
            <a:xfrm>
              <a:off x="3291840" y="6217920"/>
              <a:ext cx="146304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Block address</a:t>
              </a: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graphicFrame>
        <p:nvGraphicFramePr>
          <p:cNvPr id="1014" name="Google Shape;1014;p57"/>
          <p:cNvGraphicFramePr/>
          <p:nvPr/>
        </p:nvGraphicFramePr>
        <p:xfrm>
          <a:off x="6675120" y="3597070"/>
          <a:ext cx="640100" cy="1854250"/>
        </p:xfrm>
        <a:graphic>
          <a:graphicData uri="http://schemas.openxmlformats.org/drawingml/2006/table">
            <a:tbl>
              <a:tblPr firstRow="1" bandRow="1">
                <a:noFill/>
                <a:tableStyleId>{C2027837-7B60-43CD-9FE0-7181D5188844}</a:tableStyleId>
              </a:tblPr>
              <a:tblGrid>
                <a:gridCol w="320050">
                  <a:extLst>
                    <a:ext uri="{9D8B030D-6E8A-4147-A177-3AD203B41FA5}">
                      <a16:colId xmlns:a16="http://schemas.microsoft.com/office/drawing/2014/main" val="20000"/>
                    </a:ext>
                  </a:extLst>
                </a:gridCol>
                <a:gridCol w="3200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b="1" u="none" strike="noStrike" cap="none">
                        <a:solidFill>
                          <a:schemeClr val="dk1"/>
                        </a:solidFill>
                      </a:endParaRPr>
                    </a:p>
                  </a:txBody>
                  <a:tcPr marL="91450" marR="91450" marT="45725" marB="45725" anchor="ctr"/>
                </a:tc>
                <a:tc>
                  <a:txBody>
                    <a:bodyPr/>
                    <a:lstStyle/>
                    <a:p>
                      <a:pPr marL="0" marR="0" lvl="0" indent="0" algn="ctr" rtl="0">
                        <a:spcBef>
                          <a:spcPts val="0"/>
                        </a:spcBef>
                        <a:spcAft>
                          <a:spcPts val="0"/>
                        </a:spcAft>
                        <a:buNone/>
                      </a:pPr>
                      <a:endParaRPr sz="1800" b="1" u="none" strike="noStrike" cap="none">
                        <a:solidFill>
                          <a:schemeClr val="dk1"/>
                        </a:solidFill>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endParaRPr sz="1800" b="1" u="none" strike="noStrike" cap="none">
                        <a:solidFill>
                          <a:schemeClr val="dk1"/>
                        </a:solidFill>
                      </a:endParaRPr>
                    </a:p>
                  </a:txBody>
                  <a:tcPr marL="91450" marR="91450" marT="45725" marB="45725" anchor="ctr">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solidFill>
                          <a:schemeClr val="dk1"/>
                        </a:solidFill>
                      </a:endParaRPr>
                    </a:p>
                  </a:txBody>
                  <a:tcPr marL="91450" marR="91450" marT="45725" marB="45725"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endParaRPr sz="1800" b="1" u="none" strike="noStrike" cap="none">
                        <a:solidFill>
                          <a:schemeClr val="dk1"/>
                        </a:solidFill>
                      </a:endParaRPr>
                    </a:p>
                  </a:txBody>
                  <a:tcPr marL="91450" marR="91450" marT="45725" marB="45725" anchor="ctr">
                    <a:lnT w="1905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endParaRPr sz="1800" b="1" u="none" strike="noStrike" cap="none">
                        <a:solidFill>
                          <a:schemeClr val="dk1"/>
                        </a:solidFill>
                      </a:endParaRPr>
                    </a:p>
                  </a:txBody>
                  <a:tcPr marL="91450" marR="91450" marT="45725" marB="45725"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endParaRPr sz="1800" b="1" u="none" strike="noStrike" cap="none">
                        <a:solidFill>
                          <a:schemeClr val="dk1"/>
                        </a:solidFill>
                      </a:endParaRPr>
                    </a:p>
                  </a:txBody>
                  <a:tcPr marL="0" marR="0" marT="0" marB="0" anchor="ctr"/>
                </a:tc>
                <a:tc>
                  <a:txBody>
                    <a:bodyPr/>
                    <a:lstStyle/>
                    <a:p>
                      <a:pPr marL="0" marR="0" lvl="0" indent="0" algn="ctr" rtl="0">
                        <a:spcBef>
                          <a:spcPts val="0"/>
                        </a:spcBef>
                        <a:spcAft>
                          <a:spcPts val="0"/>
                        </a:spcAft>
                        <a:buNone/>
                      </a:pPr>
                      <a:endParaRPr sz="1800" b="1" u="none" strike="noStrike" cap="none">
                        <a:solidFill>
                          <a:schemeClr val="dk1"/>
                        </a:solidFill>
                      </a:endParaRPr>
                    </a:p>
                  </a:txBody>
                  <a:tcPr marL="0" marR="0" marT="0" marB="0" anchor="ctr"/>
                </a:tc>
                <a:extLst>
                  <a:ext uri="{0D108BD9-81ED-4DB2-BD59-A6C34878D82A}">
                    <a16:rowId xmlns:a16="http://schemas.microsoft.com/office/drawing/2014/main" val="10004"/>
                  </a:ext>
                </a:extLst>
              </a:tr>
            </a:tbl>
          </a:graphicData>
        </a:graphic>
      </p:graphicFrame>
      <p:sp>
        <p:nvSpPr>
          <p:cNvPr id="1015" name="Google Shape;1015;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SA Cache Example (2/5)</a:t>
            </a:r>
            <a:endParaRPr sz="4400" b="0" i="0" u="none" strike="noStrike" cap="none">
              <a:solidFill>
                <a:schemeClr val="accent1"/>
              </a:solidFill>
              <a:latin typeface="Calibri"/>
              <a:ea typeface="Calibri"/>
              <a:cs typeface="Calibri"/>
              <a:sym typeface="Calibri"/>
            </a:endParaRPr>
          </a:p>
        </p:txBody>
      </p:sp>
      <p:sp>
        <p:nvSpPr>
          <p:cNvPr id="1016" name="Google Shape;1016;p57"/>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Cache parameters:</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2-way set associative, 6-bit addresses, 1-word blocks, 4-word cache, write-through</a:t>
            </a:r>
            <a:endParaRPr sz="2800" b="0" i="0" u="none" strike="noStrike" cap="none">
              <a:solidFill>
                <a:schemeClr val="dk1"/>
              </a:solidFill>
              <a:latin typeface="Calibri"/>
              <a:ea typeface="Calibri"/>
              <a:cs typeface="Calibri"/>
              <a:sym typeface="Calibri"/>
            </a:endParaRPr>
          </a:p>
          <a:p>
            <a:pPr marL="742950" marR="0" lvl="1" indent="-285750" algn="l" rtl="0">
              <a:lnSpc>
                <a:spcPct val="90000"/>
              </a:lnSpc>
              <a:spcBef>
                <a:spcPts val="480"/>
              </a:spcBef>
              <a:spcAft>
                <a:spcPts val="0"/>
              </a:spcAft>
              <a:buClr>
                <a:schemeClr val="accent2"/>
              </a:buClr>
              <a:buSzPts val="2400"/>
              <a:buFont typeface="Arial"/>
              <a:buChar char="–"/>
            </a:pPr>
            <a:r>
              <a:rPr lang="en-US" sz="2400" b="0" i="0" u="none" strike="noStrike" cap="none">
                <a:solidFill>
                  <a:schemeClr val="accent2"/>
                </a:solidFill>
                <a:latin typeface="Calibri"/>
                <a:ea typeface="Calibri"/>
                <a:cs typeface="Calibri"/>
                <a:sym typeface="Calibri"/>
              </a:rPr>
              <a:t>Offset</a:t>
            </a:r>
            <a:r>
              <a:rPr lang="en-US" sz="2400" b="0" i="0" u="none" strike="noStrike" cap="none">
                <a:solidFill>
                  <a:schemeClr val="dk1"/>
                </a:solidFill>
                <a:latin typeface="Calibri"/>
                <a:ea typeface="Calibri"/>
                <a:cs typeface="Calibri"/>
                <a:sym typeface="Calibri"/>
              </a:rPr>
              <a:t> – 2 bits, </a:t>
            </a:r>
            <a:r>
              <a:rPr lang="en-US" sz="2400" b="0" i="0" u="none" strike="noStrike" cap="none">
                <a:solidFill>
                  <a:schemeClr val="accent4"/>
                </a:solidFill>
                <a:latin typeface="Calibri"/>
                <a:ea typeface="Calibri"/>
                <a:cs typeface="Calibri"/>
                <a:sym typeface="Calibri"/>
              </a:rPr>
              <a:t>Index</a:t>
            </a:r>
            <a:r>
              <a:rPr lang="en-US" sz="2400" b="0" i="0" u="none" strike="noStrike" cap="none">
                <a:solidFill>
                  <a:schemeClr val="dk1"/>
                </a:solidFill>
                <a:latin typeface="Calibri"/>
                <a:ea typeface="Calibri"/>
                <a:cs typeface="Calibri"/>
                <a:sym typeface="Calibri"/>
              </a:rPr>
              <a:t> – 1 bit, </a:t>
            </a:r>
            <a:r>
              <a:rPr lang="en-US" sz="2400" b="0" i="0" u="none" strike="noStrike" cap="none">
                <a:solidFill>
                  <a:schemeClr val="accent6"/>
                </a:solidFill>
                <a:latin typeface="Calibri"/>
                <a:ea typeface="Calibri"/>
                <a:cs typeface="Calibri"/>
                <a:sym typeface="Calibri"/>
              </a:rPr>
              <a:t>Tag</a:t>
            </a:r>
            <a:r>
              <a:rPr lang="en-US" sz="2400" b="0" i="0" u="none" strike="noStrike" cap="none">
                <a:solidFill>
                  <a:schemeClr val="dk1"/>
                </a:solidFill>
                <a:latin typeface="Calibri"/>
                <a:ea typeface="Calibri"/>
                <a:cs typeface="Calibri"/>
                <a:sym typeface="Calibri"/>
              </a:rPr>
              <a:t> – 3 bits</a:t>
            </a:r>
            <a:endParaRPr/>
          </a:p>
          <a:p>
            <a:pPr marL="342900" marR="0" lvl="0" indent="-165100" algn="l" rtl="0">
              <a:lnSpc>
                <a:spcPct val="9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lnSpc>
                <a:spcPct val="9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lnSpc>
                <a:spcPct val="9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lnSpc>
                <a:spcPct val="9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24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3</a:t>
            </a:r>
            <a:r>
              <a:rPr lang="en-US" sz="2800"/>
              <a:t>7</a:t>
            </a:r>
            <a:r>
              <a:rPr lang="en-US" sz="2800" b="0" i="0" u="none" strike="noStrike" cap="none">
                <a:solidFill>
                  <a:schemeClr val="dk1"/>
                </a:solidFill>
                <a:latin typeface="Calibri"/>
                <a:ea typeface="Calibri"/>
                <a:cs typeface="Calibri"/>
                <a:sym typeface="Calibri"/>
              </a:rPr>
              <a:t> bits per slot, 3</a:t>
            </a:r>
            <a:r>
              <a:rPr lang="en-US" sz="2800"/>
              <a:t>7</a:t>
            </a:r>
            <a:r>
              <a:rPr lang="en-US" sz="2800" b="0" i="0" u="none" strike="noStrike" cap="none">
                <a:solidFill>
                  <a:schemeClr val="dk1"/>
                </a:solidFill>
                <a:latin typeface="Calibri"/>
                <a:ea typeface="Calibri"/>
                <a:cs typeface="Calibri"/>
                <a:sym typeface="Calibri"/>
              </a:rPr>
              <a:t>*2 = 7</a:t>
            </a:r>
            <a:r>
              <a:rPr lang="en-US" sz="2800"/>
              <a:t>4</a:t>
            </a:r>
            <a:r>
              <a:rPr lang="en-US" sz="2800" b="0" i="0" u="none" strike="noStrike" cap="none">
                <a:solidFill>
                  <a:schemeClr val="dk1"/>
                </a:solidFill>
                <a:latin typeface="Calibri"/>
                <a:ea typeface="Calibri"/>
                <a:cs typeface="Calibri"/>
                <a:sym typeface="Calibri"/>
              </a:rPr>
              <a:t> bits per set,</a:t>
            </a:r>
            <a:br>
              <a:rPr lang="en-US" sz="2800" b="0" i="0" u="none" strike="noStrike" cap="none">
                <a:solidFill>
                  <a:schemeClr val="dk1"/>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2*7</a:t>
            </a:r>
            <a:r>
              <a:rPr lang="en-US" sz="2800"/>
              <a:t>4</a:t>
            </a:r>
            <a:r>
              <a:rPr lang="en-US" sz="2800" b="0" i="0" u="none" strike="noStrike" cap="none">
                <a:solidFill>
                  <a:schemeClr val="dk1"/>
                </a:solidFill>
                <a:latin typeface="Calibri"/>
                <a:ea typeface="Calibri"/>
                <a:cs typeface="Calibri"/>
                <a:sym typeface="Calibri"/>
              </a:rPr>
              <a:t> = 14</a:t>
            </a:r>
            <a:r>
              <a:rPr lang="en-US" sz="2800"/>
              <a:t>8</a:t>
            </a:r>
            <a:r>
              <a:rPr lang="en-US" sz="2800" b="0" i="0" u="none" strike="noStrike" cap="none">
                <a:solidFill>
                  <a:schemeClr val="dk1"/>
                </a:solidFill>
                <a:latin typeface="Calibri"/>
                <a:ea typeface="Calibri"/>
                <a:cs typeface="Calibri"/>
                <a:sym typeface="Calibri"/>
              </a:rPr>
              <a:t> bits to implement</a:t>
            </a:r>
            <a:endParaRPr/>
          </a:p>
          <a:p>
            <a:pPr marL="342900" marR="0" lvl="0" indent="-190500" algn="l" rtl="0">
              <a:lnSpc>
                <a:spcPct val="90000"/>
              </a:lnSpc>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7" name="Google Shape;1017;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018" name="Google Shape;1018;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019" name="Google Shape;1019;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42</a:t>
            </a:fld>
            <a:endParaRPr sz="1200">
              <a:solidFill>
                <a:srgbClr val="888888"/>
              </a:solidFill>
              <a:latin typeface="Calibri"/>
              <a:ea typeface="Calibri"/>
              <a:cs typeface="Calibri"/>
              <a:sym typeface="Calibri"/>
            </a:endParaRPr>
          </a:p>
        </p:txBody>
      </p:sp>
      <p:graphicFrame>
        <p:nvGraphicFramePr>
          <p:cNvPr id="1020" name="Google Shape;1020;p57"/>
          <p:cNvGraphicFramePr/>
          <p:nvPr/>
        </p:nvGraphicFramePr>
        <p:xfrm>
          <a:off x="2743200" y="3600184"/>
          <a:ext cx="3931950" cy="1854250"/>
        </p:xfrm>
        <a:graphic>
          <a:graphicData uri="http://schemas.openxmlformats.org/drawingml/2006/table">
            <a:tbl>
              <a:tblPr firstRow="1" bandRow="1">
                <a:noFill/>
                <a:tableStyleId>{705AEA09-6338-442A-A4CE-872D56ED1FE9}</a:tableStyleId>
              </a:tblPr>
              <a:tblGrid>
                <a:gridCol w="274325">
                  <a:extLst>
                    <a:ext uri="{9D8B030D-6E8A-4147-A177-3AD203B41FA5}">
                      <a16:colId xmlns:a16="http://schemas.microsoft.com/office/drawing/2014/main" val="20000"/>
                    </a:ext>
                  </a:extLst>
                </a:gridCol>
                <a:gridCol w="731525">
                  <a:extLst>
                    <a:ext uri="{9D8B030D-6E8A-4147-A177-3AD203B41FA5}">
                      <a16:colId xmlns:a16="http://schemas.microsoft.com/office/drawing/2014/main" val="20001"/>
                    </a:ext>
                  </a:extLst>
                </a:gridCol>
                <a:gridCol w="731525">
                  <a:extLst>
                    <a:ext uri="{9D8B030D-6E8A-4147-A177-3AD203B41FA5}">
                      <a16:colId xmlns:a16="http://schemas.microsoft.com/office/drawing/2014/main" val="20002"/>
                    </a:ext>
                  </a:extLst>
                </a:gridCol>
                <a:gridCol w="731525">
                  <a:extLst>
                    <a:ext uri="{9D8B030D-6E8A-4147-A177-3AD203B41FA5}">
                      <a16:colId xmlns:a16="http://schemas.microsoft.com/office/drawing/2014/main" val="20003"/>
                    </a:ext>
                  </a:extLst>
                </a:gridCol>
                <a:gridCol w="731525">
                  <a:extLst>
                    <a:ext uri="{9D8B030D-6E8A-4147-A177-3AD203B41FA5}">
                      <a16:colId xmlns:a16="http://schemas.microsoft.com/office/drawing/2014/main" val="20004"/>
                    </a:ext>
                  </a:extLst>
                </a:gridCol>
                <a:gridCol w="731525">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V</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Tag</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2"/>
                          </a:solidFill>
                        </a:rPr>
                        <a:t>00</a:t>
                      </a:r>
                      <a:endParaRPr sz="1800" u="none" strike="noStrike" cap="none">
                        <a:solidFill>
                          <a:schemeClr val="accent2"/>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2"/>
                          </a:solidFill>
                        </a:rPr>
                        <a:t>01</a:t>
                      </a:r>
                      <a:endParaRPr sz="1800" u="none" strike="noStrike" cap="none">
                        <a:solidFill>
                          <a:schemeClr val="accent2"/>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2"/>
                          </a:solidFill>
                        </a:rPr>
                        <a:t>10</a:t>
                      </a:r>
                      <a:endParaRPr sz="1800" u="none" strike="noStrike" cap="none">
                        <a:solidFill>
                          <a:schemeClr val="accent2"/>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2"/>
                          </a:solidFill>
                        </a:rPr>
                        <a:t>11</a:t>
                      </a:r>
                      <a:endParaRPr sz="1800" u="none" strike="noStrike" cap="none">
                        <a:solidFill>
                          <a:schemeClr val="accent2"/>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XXX</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XXX</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XXX</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accent6"/>
                          </a:solidFill>
                        </a:rPr>
                        <a:t>XXX</a:t>
                      </a:r>
                      <a:endParaRPr sz="1800" u="none" strike="noStrike" cap="none">
                        <a:solidFill>
                          <a:schemeClr val="accent6"/>
                        </a:solidFill>
                      </a:endParaRPr>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1021" name="Google Shape;1021;p57"/>
          <p:cNvSpPr txBox="1"/>
          <p:nvPr/>
        </p:nvSpPr>
        <p:spPr>
          <a:xfrm>
            <a:off x="1371600" y="4456606"/>
            <a:ext cx="97928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accent4"/>
                </a:solidFill>
                <a:latin typeface="Calibri"/>
                <a:ea typeface="Calibri"/>
                <a:cs typeface="Calibri"/>
                <a:sym typeface="Calibri"/>
              </a:rPr>
              <a:t>Index</a:t>
            </a:r>
            <a:endParaRPr sz="2400">
              <a:solidFill>
                <a:schemeClr val="accent4"/>
              </a:solidFill>
              <a:latin typeface="Calibri"/>
              <a:ea typeface="Calibri"/>
              <a:cs typeface="Calibri"/>
              <a:sym typeface="Calibri"/>
            </a:endParaRPr>
          </a:p>
        </p:txBody>
      </p:sp>
      <p:graphicFrame>
        <p:nvGraphicFramePr>
          <p:cNvPr id="1022" name="Google Shape;1022;p57"/>
          <p:cNvGraphicFramePr/>
          <p:nvPr/>
        </p:nvGraphicFramePr>
        <p:xfrm>
          <a:off x="2286000" y="3600184"/>
          <a:ext cx="457200" cy="1854250"/>
        </p:xfrm>
        <a:graphic>
          <a:graphicData uri="http://schemas.openxmlformats.org/drawingml/2006/table">
            <a:tbl>
              <a:tblPr firstRow="1" bandRow="1">
                <a:noFill/>
                <a:tableStyleId>{C2027837-7B60-43CD-9FE0-7181D5188844}</a:tableStyleId>
              </a:tblPr>
              <a:tblGrid>
                <a:gridCol w="2286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b="1" u="none" strike="noStrike" cap="none">
                        <a:solidFill>
                          <a:schemeClr val="dk1"/>
                        </a:solidFill>
                      </a:endParaRPr>
                    </a:p>
                  </a:txBody>
                  <a:tcPr marL="91450" marR="91450" marT="45725" marB="45725" anchor="ctr"/>
                </a:tc>
                <a:tc>
                  <a:txBody>
                    <a:bodyPr/>
                    <a:lstStyle/>
                    <a:p>
                      <a:pPr marL="0" marR="0" lvl="0" indent="0" algn="ctr" rtl="0">
                        <a:spcBef>
                          <a:spcPts val="0"/>
                        </a:spcBef>
                        <a:spcAft>
                          <a:spcPts val="0"/>
                        </a:spcAft>
                        <a:buNone/>
                      </a:pPr>
                      <a:r>
                        <a:rPr lang="en-US" sz="1800" b="1" u="none" strike="noStrike" cap="none">
                          <a:solidFill>
                            <a:schemeClr val="dk1"/>
                          </a:solidFill>
                        </a:rPr>
                        <a:t>0</a:t>
                      </a:r>
                      <a:endParaRPr sz="1800" b="1" u="none" strike="noStrike" cap="none">
                        <a:solidFill>
                          <a:schemeClr val="dk1"/>
                        </a:solidFill>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endParaRPr sz="1800" b="1" u="none" strike="noStrike" cap="none">
                        <a:solidFill>
                          <a:schemeClr val="dk1"/>
                        </a:solidFill>
                      </a:endParaRPr>
                    </a:p>
                  </a:txBody>
                  <a:tcPr marL="91450" marR="91450" marT="45725" marB="45725" anchor="ctr">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dk1"/>
                          </a:solidFill>
                        </a:rPr>
                        <a:t>1</a:t>
                      </a:r>
                      <a:endParaRPr sz="1800" b="1" u="none" strike="noStrike" cap="none">
                        <a:solidFill>
                          <a:schemeClr val="dk1"/>
                        </a:solidFill>
                      </a:endParaRPr>
                    </a:p>
                  </a:txBody>
                  <a:tcPr marL="91450" marR="91450" marT="45725" marB="45725"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endParaRPr sz="1800" b="1" u="none" strike="noStrike" cap="none">
                        <a:solidFill>
                          <a:schemeClr val="dk1"/>
                        </a:solidFill>
                      </a:endParaRPr>
                    </a:p>
                  </a:txBody>
                  <a:tcPr marL="91450" marR="91450" marT="45725" marB="45725" anchor="ctr">
                    <a:lnT w="1905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800" b="1" u="none" strike="noStrike" cap="none">
                          <a:solidFill>
                            <a:schemeClr val="dk1"/>
                          </a:solidFill>
                        </a:rPr>
                        <a:t>0</a:t>
                      </a:r>
                      <a:endParaRPr sz="1800" b="1" u="none" strike="noStrike" cap="none">
                        <a:solidFill>
                          <a:schemeClr val="dk1"/>
                        </a:solidFill>
                      </a:endParaRPr>
                    </a:p>
                  </a:txBody>
                  <a:tcPr marL="91450" marR="91450" marT="45725" marB="45725"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endParaRPr sz="1800" b="1" u="none" strike="noStrike" cap="none">
                        <a:solidFill>
                          <a:schemeClr val="dk1"/>
                        </a:solidFill>
                      </a:endParaRPr>
                    </a:p>
                  </a:txBody>
                  <a:tcPr marL="0" marR="0" marT="0" marB="0" anchor="ctr"/>
                </a:tc>
                <a:tc>
                  <a:txBody>
                    <a:bodyPr/>
                    <a:lstStyle/>
                    <a:p>
                      <a:pPr marL="0" marR="0" lvl="0" indent="0" algn="ctr" rtl="0">
                        <a:spcBef>
                          <a:spcPts val="0"/>
                        </a:spcBef>
                        <a:spcAft>
                          <a:spcPts val="0"/>
                        </a:spcAft>
                        <a:buNone/>
                      </a:pPr>
                      <a:r>
                        <a:rPr lang="en-US" sz="1800" b="1" u="none" strike="noStrike" cap="none">
                          <a:solidFill>
                            <a:schemeClr val="dk1"/>
                          </a:solidFill>
                        </a:rPr>
                        <a:t>1</a:t>
                      </a:r>
                      <a:endParaRPr sz="1800" b="1" u="none" strike="noStrike" cap="none">
                        <a:solidFill>
                          <a:schemeClr val="dk1"/>
                        </a:solidFill>
                      </a:endParaRPr>
                    </a:p>
                  </a:txBody>
                  <a:tcPr marL="0" marR="0" marT="0" marB="0" anchor="ctr"/>
                </a:tc>
                <a:extLst>
                  <a:ext uri="{0D108BD9-81ED-4DB2-BD59-A6C34878D82A}">
                    <a16:rowId xmlns:a16="http://schemas.microsoft.com/office/drawing/2014/main" val="10004"/>
                  </a:ext>
                </a:extLst>
              </a:tr>
            </a:tbl>
          </a:graphicData>
        </a:graphic>
      </p:graphicFrame>
      <p:sp>
        <p:nvSpPr>
          <p:cNvPr id="1023" name="Google Shape;1023;p57"/>
          <p:cNvSpPr/>
          <p:nvPr/>
        </p:nvSpPr>
        <p:spPr>
          <a:xfrm>
            <a:off x="4754880" y="3215915"/>
            <a:ext cx="164807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accent2"/>
                </a:solidFill>
                <a:latin typeface="Calibri"/>
                <a:ea typeface="Calibri"/>
                <a:cs typeface="Calibri"/>
                <a:sym typeface="Calibri"/>
              </a:rPr>
              <a:t>Offset</a:t>
            </a:r>
            <a:endParaRPr/>
          </a:p>
        </p:txBody>
      </p:sp>
      <p:graphicFrame>
        <p:nvGraphicFramePr>
          <p:cNvPr id="1024" name="Google Shape;1024;p57"/>
          <p:cNvGraphicFramePr/>
          <p:nvPr/>
        </p:nvGraphicFramePr>
        <p:xfrm>
          <a:off x="2194560" y="3597070"/>
          <a:ext cx="274325" cy="187045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endParaRPr sz="1800" b="1" u="none" strike="noStrike" cap="none">
                        <a:solidFill>
                          <a:schemeClr val="accent4"/>
                        </a:solidFill>
                      </a:endParaRPr>
                    </a:p>
                  </a:txBody>
                  <a:tcPr marL="0" marR="0" marT="0" marB="0"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49800">
                <a:tc>
                  <a:txBody>
                    <a:bodyPr/>
                    <a:lstStyle/>
                    <a:p>
                      <a:pPr marL="0" marR="0" lvl="0" indent="0" algn="ctr" rtl="0">
                        <a:spcBef>
                          <a:spcPts val="0"/>
                        </a:spcBef>
                        <a:spcAft>
                          <a:spcPts val="0"/>
                        </a:spcAft>
                        <a:buNone/>
                      </a:pPr>
                      <a:r>
                        <a:rPr lang="en-US" sz="1800" b="1" u="none" strike="noStrike" cap="none">
                          <a:solidFill>
                            <a:schemeClr val="accent4"/>
                          </a:solidFill>
                        </a:rPr>
                        <a:t>0</a:t>
                      </a:r>
                      <a:endParaRPr sz="1800" b="1" u="none" strike="noStrike" cap="none">
                        <a:solidFill>
                          <a:schemeClr val="accent4"/>
                        </a:solidFil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749800">
                <a:tc>
                  <a:txBody>
                    <a:bodyPr/>
                    <a:lstStyle/>
                    <a:p>
                      <a:pPr marL="0" marR="0" lvl="0" indent="0" algn="ctr" rtl="0">
                        <a:spcBef>
                          <a:spcPts val="0"/>
                        </a:spcBef>
                        <a:spcAft>
                          <a:spcPts val="0"/>
                        </a:spcAft>
                        <a:buNone/>
                      </a:pPr>
                      <a:r>
                        <a:rPr lang="en-US" sz="1800" b="1" u="none" strike="noStrike" cap="none">
                          <a:solidFill>
                            <a:schemeClr val="accent4"/>
                          </a:solidFill>
                        </a:rPr>
                        <a:t>1</a:t>
                      </a:r>
                      <a:endParaRPr sz="1800" b="1" u="none" strike="noStrike" cap="none">
                        <a:solidFill>
                          <a:schemeClr val="accent4"/>
                        </a:solidFil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025" name="Google Shape;1025;p57"/>
          <p:cNvGraphicFramePr/>
          <p:nvPr/>
        </p:nvGraphicFramePr>
        <p:xfrm>
          <a:off x="6766560" y="3851751"/>
          <a:ext cx="457200" cy="741700"/>
        </p:xfrm>
        <a:graphic>
          <a:graphicData uri="http://schemas.openxmlformats.org/drawingml/2006/table">
            <a:tbl>
              <a:tblPr firstRow="1" bandRow="1">
                <a:noFill/>
                <a:tableStyleId>{705AEA09-6338-442A-A4CE-872D56ED1FE9}</a:tableStyleId>
              </a:tblPr>
              <a:tblGrid>
                <a:gridCol w="45720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u="none" strike="noStrike" cap="none"/>
                        <a:t>LRU</a:t>
                      </a:r>
                      <a:endParaRPr sz="1800" u="none" strike="noStrike" cap="none"/>
                    </a:p>
                  </a:txBody>
                  <a:tcPr marL="0" marR="0" marT="0" marB="0"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nchor="ctr"/>
                </a:tc>
                <a:extLst>
                  <a:ext uri="{0D108BD9-81ED-4DB2-BD59-A6C34878D82A}">
                    <a16:rowId xmlns:a16="http://schemas.microsoft.com/office/drawing/2014/main" val="10001"/>
                  </a:ext>
                </a:extLst>
              </a:tr>
            </a:tbl>
          </a:graphicData>
        </a:graphic>
      </p:graphicFrame>
      <p:graphicFrame>
        <p:nvGraphicFramePr>
          <p:cNvPr id="1026" name="Google Shape;1026;p57"/>
          <p:cNvGraphicFramePr/>
          <p:nvPr/>
        </p:nvGraphicFramePr>
        <p:xfrm>
          <a:off x="6766560" y="4774524"/>
          <a:ext cx="457200" cy="741700"/>
        </p:xfrm>
        <a:graphic>
          <a:graphicData uri="http://schemas.openxmlformats.org/drawingml/2006/table">
            <a:tbl>
              <a:tblPr firstRow="1" bandRow="1">
                <a:noFill/>
                <a:tableStyleId>{705AEA09-6338-442A-A4CE-872D56ED1FE9}</a:tableStyleId>
              </a:tblPr>
              <a:tblGrid>
                <a:gridCol w="45720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u="none" strike="noStrike" cap="none"/>
                        <a:t>LRU</a:t>
                      </a:r>
                      <a:endParaRPr sz="1800" u="none" strike="noStrike" cap="none"/>
                    </a:p>
                  </a:txBody>
                  <a:tcPr marL="0" marR="0" marT="0" marB="0"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nchor="ct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SA Cache Example (3/5)</a:t>
            </a:r>
            <a:endParaRPr sz="4400" b="0" i="0" u="none" strike="noStrike" cap="none">
              <a:solidFill>
                <a:schemeClr val="accent1"/>
              </a:solidFill>
              <a:latin typeface="Calibri"/>
              <a:ea typeface="Calibri"/>
              <a:cs typeface="Calibri"/>
              <a:sym typeface="Calibri"/>
            </a:endParaRPr>
          </a:p>
        </p:txBody>
      </p:sp>
      <p:sp>
        <p:nvSpPr>
          <p:cNvPr id="1032" name="Google Shape;1032;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033" name="Google Shape;1033;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034" name="Google Shape;1034;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43</a:t>
            </a:fld>
            <a:endParaRPr sz="1200">
              <a:solidFill>
                <a:srgbClr val="888888"/>
              </a:solidFill>
              <a:latin typeface="Calibri"/>
              <a:ea typeface="Calibri"/>
              <a:cs typeface="Calibri"/>
              <a:sym typeface="Calibri"/>
            </a:endParaRPr>
          </a:p>
        </p:txBody>
      </p:sp>
      <p:cxnSp>
        <p:nvCxnSpPr>
          <p:cNvPr id="1035" name="Google Shape;1035;p58"/>
          <p:cNvCxnSpPr/>
          <p:nvPr/>
        </p:nvCxnSpPr>
        <p:spPr>
          <a:xfrm>
            <a:off x="4267200" y="21590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36" name="Google Shape;1036;p58"/>
          <p:cNvCxnSpPr/>
          <p:nvPr/>
        </p:nvCxnSpPr>
        <p:spPr>
          <a:xfrm>
            <a:off x="4267200" y="18542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37" name="Google Shape;1037;p58"/>
          <p:cNvCxnSpPr/>
          <p:nvPr/>
        </p:nvCxnSpPr>
        <p:spPr>
          <a:xfrm>
            <a:off x="4267200" y="24638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38" name="Google Shape;1038;p58"/>
          <p:cNvCxnSpPr/>
          <p:nvPr/>
        </p:nvCxnSpPr>
        <p:spPr>
          <a:xfrm>
            <a:off x="4267200" y="15494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39" name="Google Shape;1039;p58"/>
          <p:cNvCxnSpPr/>
          <p:nvPr/>
        </p:nvCxnSpPr>
        <p:spPr>
          <a:xfrm>
            <a:off x="4267200" y="1549400"/>
            <a:ext cx="0" cy="3657600"/>
          </a:xfrm>
          <a:prstGeom prst="straightConnector1">
            <a:avLst/>
          </a:prstGeom>
          <a:noFill/>
          <a:ln w="12700" cap="flat" cmpd="sng">
            <a:solidFill>
              <a:schemeClr val="dk1"/>
            </a:solidFill>
            <a:prstDash val="solid"/>
            <a:round/>
            <a:headEnd type="none" w="sm" len="sm"/>
            <a:tailEnd type="none" w="sm" len="sm"/>
          </a:ln>
        </p:spPr>
      </p:cxnSp>
      <p:cxnSp>
        <p:nvCxnSpPr>
          <p:cNvPr id="1040" name="Google Shape;1040;p58"/>
          <p:cNvCxnSpPr/>
          <p:nvPr/>
        </p:nvCxnSpPr>
        <p:spPr>
          <a:xfrm>
            <a:off x="5257800" y="1549400"/>
            <a:ext cx="0" cy="3657600"/>
          </a:xfrm>
          <a:prstGeom prst="straightConnector1">
            <a:avLst/>
          </a:prstGeom>
          <a:noFill/>
          <a:ln w="12700" cap="flat" cmpd="sng">
            <a:solidFill>
              <a:schemeClr val="dk1"/>
            </a:solidFill>
            <a:prstDash val="solid"/>
            <a:round/>
            <a:headEnd type="none" w="sm" len="sm"/>
            <a:tailEnd type="none" w="sm" len="sm"/>
          </a:ln>
        </p:spPr>
      </p:cxnSp>
      <p:cxnSp>
        <p:nvCxnSpPr>
          <p:cNvPr id="1041" name="Google Shape;1041;p58"/>
          <p:cNvCxnSpPr/>
          <p:nvPr/>
        </p:nvCxnSpPr>
        <p:spPr>
          <a:xfrm rot="10800000">
            <a:off x="4267200" y="58166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42" name="Google Shape;1042;p58"/>
          <p:cNvCxnSpPr/>
          <p:nvPr/>
        </p:nvCxnSpPr>
        <p:spPr>
          <a:xfrm rot="10800000">
            <a:off x="4267200" y="61214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43" name="Google Shape;1043;p58"/>
          <p:cNvCxnSpPr/>
          <p:nvPr/>
        </p:nvCxnSpPr>
        <p:spPr>
          <a:xfrm rot="10800000">
            <a:off x="4267200" y="55118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44" name="Google Shape;1044;p58"/>
          <p:cNvCxnSpPr/>
          <p:nvPr/>
        </p:nvCxnSpPr>
        <p:spPr>
          <a:xfrm rot="10800000">
            <a:off x="4267200" y="64262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45" name="Google Shape;1045;p58"/>
          <p:cNvCxnSpPr/>
          <p:nvPr/>
        </p:nvCxnSpPr>
        <p:spPr>
          <a:xfrm rot="10800000">
            <a:off x="5257800" y="5207000"/>
            <a:ext cx="0" cy="1219200"/>
          </a:xfrm>
          <a:prstGeom prst="straightConnector1">
            <a:avLst/>
          </a:prstGeom>
          <a:noFill/>
          <a:ln w="12700" cap="flat" cmpd="sng">
            <a:solidFill>
              <a:schemeClr val="dk1"/>
            </a:solidFill>
            <a:prstDash val="solid"/>
            <a:round/>
            <a:headEnd type="none" w="sm" len="sm"/>
            <a:tailEnd type="none" w="sm" len="sm"/>
          </a:ln>
        </p:spPr>
      </p:cxnSp>
      <p:cxnSp>
        <p:nvCxnSpPr>
          <p:cNvPr id="1046" name="Google Shape;1046;p58"/>
          <p:cNvCxnSpPr/>
          <p:nvPr/>
        </p:nvCxnSpPr>
        <p:spPr>
          <a:xfrm>
            <a:off x="4267200" y="27686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47" name="Google Shape;1047;p58"/>
          <p:cNvCxnSpPr/>
          <p:nvPr/>
        </p:nvCxnSpPr>
        <p:spPr>
          <a:xfrm>
            <a:off x="4267200" y="30734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48" name="Google Shape;1048;p58"/>
          <p:cNvCxnSpPr/>
          <p:nvPr/>
        </p:nvCxnSpPr>
        <p:spPr>
          <a:xfrm>
            <a:off x="4267200" y="33782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49" name="Google Shape;1049;p58"/>
          <p:cNvCxnSpPr/>
          <p:nvPr/>
        </p:nvCxnSpPr>
        <p:spPr>
          <a:xfrm>
            <a:off x="4267200" y="36830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50" name="Google Shape;1050;p58"/>
          <p:cNvCxnSpPr/>
          <p:nvPr/>
        </p:nvCxnSpPr>
        <p:spPr>
          <a:xfrm>
            <a:off x="4267200" y="39878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51" name="Google Shape;1051;p58"/>
          <p:cNvCxnSpPr/>
          <p:nvPr/>
        </p:nvCxnSpPr>
        <p:spPr>
          <a:xfrm>
            <a:off x="4267200" y="42926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52" name="Google Shape;1052;p58"/>
          <p:cNvCxnSpPr/>
          <p:nvPr/>
        </p:nvCxnSpPr>
        <p:spPr>
          <a:xfrm>
            <a:off x="4267200" y="52070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53" name="Google Shape;1053;p58"/>
          <p:cNvCxnSpPr/>
          <p:nvPr/>
        </p:nvCxnSpPr>
        <p:spPr>
          <a:xfrm>
            <a:off x="4267200" y="4597400"/>
            <a:ext cx="990600" cy="0"/>
          </a:xfrm>
          <a:prstGeom prst="straightConnector1">
            <a:avLst/>
          </a:prstGeom>
          <a:noFill/>
          <a:ln w="12700" cap="flat" cmpd="sng">
            <a:solidFill>
              <a:schemeClr val="dk1"/>
            </a:solidFill>
            <a:prstDash val="solid"/>
            <a:round/>
            <a:headEnd type="none" w="sm" len="sm"/>
            <a:tailEnd type="none" w="sm" len="sm"/>
          </a:ln>
        </p:spPr>
      </p:cxnSp>
      <p:cxnSp>
        <p:nvCxnSpPr>
          <p:cNvPr id="1054" name="Google Shape;1054;p58"/>
          <p:cNvCxnSpPr/>
          <p:nvPr/>
        </p:nvCxnSpPr>
        <p:spPr>
          <a:xfrm>
            <a:off x="4267200" y="4902200"/>
            <a:ext cx="990600" cy="0"/>
          </a:xfrm>
          <a:prstGeom prst="straightConnector1">
            <a:avLst/>
          </a:prstGeom>
          <a:noFill/>
          <a:ln w="12700" cap="flat" cmpd="sng">
            <a:solidFill>
              <a:schemeClr val="dk1"/>
            </a:solidFill>
            <a:prstDash val="solid"/>
            <a:round/>
            <a:headEnd type="none" w="sm" len="sm"/>
            <a:tailEnd type="none" w="sm" len="sm"/>
          </a:ln>
        </p:spPr>
      </p:cxnSp>
      <p:sp>
        <p:nvSpPr>
          <p:cNvPr id="1055" name="Google Shape;1055;p58" descr="5%"/>
          <p:cNvSpPr/>
          <p:nvPr/>
        </p:nvSpPr>
        <p:spPr>
          <a:xfrm>
            <a:off x="4267200" y="15494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58" descr="5%"/>
          <p:cNvSpPr/>
          <p:nvPr/>
        </p:nvSpPr>
        <p:spPr>
          <a:xfrm>
            <a:off x="4267200" y="27686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7" name="Google Shape;1057;p58" descr="5%"/>
          <p:cNvSpPr/>
          <p:nvPr/>
        </p:nvSpPr>
        <p:spPr>
          <a:xfrm>
            <a:off x="4267200" y="39878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8" name="Google Shape;1058;p58" descr="5%"/>
          <p:cNvSpPr/>
          <p:nvPr/>
        </p:nvSpPr>
        <p:spPr>
          <a:xfrm>
            <a:off x="4267200" y="52070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58" descr="5%"/>
          <p:cNvSpPr/>
          <p:nvPr/>
        </p:nvSpPr>
        <p:spPr>
          <a:xfrm>
            <a:off x="4267200" y="61214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0" name="Google Shape;1060;p58" descr="5%"/>
          <p:cNvSpPr/>
          <p:nvPr/>
        </p:nvSpPr>
        <p:spPr>
          <a:xfrm>
            <a:off x="4267200" y="49022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58" descr="5%"/>
          <p:cNvSpPr/>
          <p:nvPr/>
        </p:nvSpPr>
        <p:spPr>
          <a:xfrm>
            <a:off x="4267200" y="36830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58" descr="5%"/>
          <p:cNvSpPr/>
          <p:nvPr/>
        </p:nvSpPr>
        <p:spPr>
          <a:xfrm>
            <a:off x="4267200" y="24638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63" name="Google Shape;1063;p58"/>
          <p:cNvGrpSpPr/>
          <p:nvPr/>
        </p:nvGrpSpPr>
        <p:grpSpPr>
          <a:xfrm>
            <a:off x="3222625" y="1701800"/>
            <a:ext cx="1044575" cy="1520825"/>
            <a:chOff x="2030" y="624"/>
            <a:chExt cx="658" cy="958"/>
          </a:xfrm>
        </p:grpSpPr>
        <p:cxnSp>
          <p:nvCxnSpPr>
            <p:cNvPr id="1064" name="Google Shape;1064;p58"/>
            <p:cNvCxnSpPr/>
            <p:nvPr/>
          </p:nvCxnSpPr>
          <p:spPr>
            <a:xfrm flipH="1">
              <a:off x="2030" y="624"/>
              <a:ext cx="658" cy="753"/>
            </a:xfrm>
            <a:prstGeom prst="straightConnector1">
              <a:avLst/>
            </a:prstGeom>
            <a:noFill/>
            <a:ln w="12700" cap="flat" cmpd="sng">
              <a:solidFill>
                <a:schemeClr val="dk1"/>
              </a:solidFill>
              <a:prstDash val="solid"/>
              <a:round/>
              <a:headEnd type="triangle" w="med" len="med"/>
              <a:tailEnd type="triangle" w="med" len="med"/>
            </a:ln>
          </p:spPr>
        </p:cxnSp>
        <p:cxnSp>
          <p:nvCxnSpPr>
            <p:cNvPr id="1065" name="Google Shape;1065;p58"/>
            <p:cNvCxnSpPr/>
            <p:nvPr/>
          </p:nvCxnSpPr>
          <p:spPr>
            <a:xfrm flipH="1">
              <a:off x="2030" y="647"/>
              <a:ext cx="650" cy="935"/>
            </a:xfrm>
            <a:prstGeom prst="straightConnector1">
              <a:avLst/>
            </a:prstGeom>
            <a:noFill/>
            <a:ln w="12700" cap="flat" cmpd="sng">
              <a:solidFill>
                <a:schemeClr val="dk1"/>
              </a:solidFill>
              <a:prstDash val="solid"/>
              <a:round/>
              <a:headEnd type="triangle" w="med" len="med"/>
              <a:tailEnd type="triangle" w="med" len="med"/>
            </a:ln>
          </p:spPr>
        </p:cxnSp>
      </p:grpSp>
      <p:grpSp>
        <p:nvGrpSpPr>
          <p:cNvPr id="1066" name="Google Shape;1066;p58"/>
          <p:cNvGrpSpPr/>
          <p:nvPr/>
        </p:nvGrpSpPr>
        <p:grpSpPr>
          <a:xfrm>
            <a:off x="3200400" y="3540125"/>
            <a:ext cx="1066800" cy="2733675"/>
            <a:chOff x="2016" y="1782"/>
            <a:chExt cx="672" cy="1722"/>
          </a:xfrm>
        </p:grpSpPr>
        <p:cxnSp>
          <p:nvCxnSpPr>
            <p:cNvPr id="1067" name="Google Shape;1067;p58"/>
            <p:cNvCxnSpPr/>
            <p:nvPr/>
          </p:nvCxnSpPr>
          <p:spPr>
            <a:xfrm>
              <a:off x="2016" y="1968"/>
              <a:ext cx="672" cy="1536"/>
            </a:xfrm>
            <a:prstGeom prst="straightConnector1">
              <a:avLst/>
            </a:prstGeom>
            <a:noFill/>
            <a:ln w="12700" cap="flat" cmpd="sng">
              <a:solidFill>
                <a:schemeClr val="dk1"/>
              </a:solidFill>
              <a:prstDash val="solid"/>
              <a:round/>
              <a:headEnd type="triangle" w="med" len="med"/>
              <a:tailEnd type="triangle" w="med" len="med"/>
            </a:ln>
          </p:spPr>
        </p:cxnSp>
        <p:cxnSp>
          <p:nvCxnSpPr>
            <p:cNvPr id="1068" name="Google Shape;1068;p58"/>
            <p:cNvCxnSpPr/>
            <p:nvPr/>
          </p:nvCxnSpPr>
          <p:spPr>
            <a:xfrm>
              <a:off x="2030" y="1782"/>
              <a:ext cx="658" cy="1722"/>
            </a:xfrm>
            <a:prstGeom prst="straightConnector1">
              <a:avLst/>
            </a:prstGeom>
            <a:noFill/>
            <a:ln w="12700" cap="flat" cmpd="sng">
              <a:solidFill>
                <a:schemeClr val="dk1"/>
              </a:solidFill>
              <a:prstDash val="solid"/>
              <a:round/>
              <a:headEnd type="triangle" w="med" len="med"/>
              <a:tailEnd type="triangle" w="med" len="med"/>
            </a:ln>
          </p:spPr>
        </p:cxnSp>
      </p:grpSp>
      <p:sp>
        <p:nvSpPr>
          <p:cNvPr id="1069" name="Google Shape;1069;p58"/>
          <p:cNvSpPr txBox="1"/>
          <p:nvPr/>
        </p:nvSpPr>
        <p:spPr>
          <a:xfrm>
            <a:off x="5213350" y="1487488"/>
            <a:ext cx="990600" cy="4967287"/>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000</a:t>
            </a:r>
            <a:r>
              <a:rPr lang="en-US" sz="1800">
                <a:solidFill>
                  <a:schemeClr val="accent4"/>
                </a:solidFill>
                <a:latin typeface="Calibri"/>
                <a:ea typeface="Calibri"/>
                <a:cs typeface="Calibri"/>
                <a:sym typeface="Calibri"/>
              </a:rPr>
              <a:t>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000</a:t>
            </a:r>
            <a:r>
              <a:rPr lang="en-US" sz="1800">
                <a:solidFill>
                  <a:schemeClr val="accent4"/>
                </a:solidFill>
                <a:latin typeface="Calibri"/>
                <a:ea typeface="Calibri"/>
                <a:cs typeface="Calibri"/>
                <a:sym typeface="Calibri"/>
              </a:rPr>
              <a:t>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001</a:t>
            </a:r>
            <a:r>
              <a:rPr lang="en-US" sz="1800">
                <a:solidFill>
                  <a:schemeClr val="accent4"/>
                </a:solidFill>
                <a:latin typeface="Calibri"/>
                <a:ea typeface="Calibri"/>
                <a:cs typeface="Calibri"/>
                <a:sym typeface="Calibri"/>
              </a:rPr>
              <a:t>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001</a:t>
            </a:r>
            <a:r>
              <a:rPr lang="en-US" sz="1800">
                <a:solidFill>
                  <a:schemeClr val="accent4"/>
                </a:solidFill>
                <a:latin typeface="Calibri"/>
                <a:ea typeface="Calibri"/>
                <a:cs typeface="Calibri"/>
                <a:sym typeface="Calibri"/>
              </a:rPr>
              <a:t>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010</a:t>
            </a:r>
            <a:r>
              <a:rPr lang="en-US" sz="1800">
                <a:solidFill>
                  <a:schemeClr val="accent4"/>
                </a:solidFill>
                <a:latin typeface="Calibri"/>
                <a:ea typeface="Calibri"/>
                <a:cs typeface="Calibri"/>
                <a:sym typeface="Calibri"/>
              </a:rPr>
              <a:t>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010</a:t>
            </a:r>
            <a:r>
              <a:rPr lang="en-US" sz="1800">
                <a:solidFill>
                  <a:schemeClr val="accent4"/>
                </a:solidFill>
                <a:latin typeface="Calibri"/>
                <a:ea typeface="Calibri"/>
                <a:cs typeface="Calibri"/>
                <a:sym typeface="Calibri"/>
              </a:rPr>
              <a:t>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011</a:t>
            </a:r>
            <a:r>
              <a:rPr lang="en-US" sz="1800">
                <a:solidFill>
                  <a:schemeClr val="accent4"/>
                </a:solidFill>
                <a:latin typeface="Calibri"/>
                <a:ea typeface="Calibri"/>
                <a:cs typeface="Calibri"/>
                <a:sym typeface="Calibri"/>
              </a:rPr>
              <a:t>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011</a:t>
            </a:r>
            <a:r>
              <a:rPr lang="en-US" sz="1800">
                <a:solidFill>
                  <a:schemeClr val="accent4"/>
                </a:solidFill>
                <a:latin typeface="Calibri"/>
                <a:ea typeface="Calibri"/>
                <a:cs typeface="Calibri"/>
                <a:sym typeface="Calibri"/>
              </a:rPr>
              <a:t>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100</a:t>
            </a:r>
            <a:r>
              <a:rPr lang="en-US" sz="1800">
                <a:solidFill>
                  <a:schemeClr val="accent4"/>
                </a:solidFill>
                <a:latin typeface="Calibri"/>
                <a:ea typeface="Calibri"/>
                <a:cs typeface="Calibri"/>
                <a:sym typeface="Calibri"/>
              </a:rPr>
              <a:t>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100</a:t>
            </a:r>
            <a:r>
              <a:rPr lang="en-US" sz="1800">
                <a:solidFill>
                  <a:schemeClr val="accent4"/>
                </a:solidFill>
                <a:latin typeface="Calibri"/>
                <a:ea typeface="Calibri"/>
                <a:cs typeface="Calibri"/>
                <a:sym typeface="Calibri"/>
              </a:rPr>
              <a:t>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101</a:t>
            </a:r>
            <a:r>
              <a:rPr lang="en-US" sz="1800">
                <a:solidFill>
                  <a:schemeClr val="accent4"/>
                </a:solidFill>
                <a:latin typeface="Calibri"/>
                <a:ea typeface="Calibri"/>
                <a:cs typeface="Calibri"/>
                <a:sym typeface="Calibri"/>
              </a:rPr>
              <a:t>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101</a:t>
            </a:r>
            <a:r>
              <a:rPr lang="en-US" sz="1800">
                <a:solidFill>
                  <a:schemeClr val="accent4"/>
                </a:solidFill>
                <a:latin typeface="Calibri"/>
                <a:ea typeface="Calibri"/>
                <a:cs typeface="Calibri"/>
                <a:sym typeface="Calibri"/>
              </a:rPr>
              <a:t>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110</a:t>
            </a:r>
            <a:r>
              <a:rPr lang="en-US" sz="1800">
                <a:solidFill>
                  <a:schemeClr val="accent4"/>
                </a:solidFill>
                <a:latin typeface="Calibri"/>
                <a:ea typeface="Calibri"/>
                <a:cs typeface="Calibri"/>
                <a:sym typeface="Calibri"/>
              </a:rPr>
              <a:t>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110</a:t>
            </a:r>
            <a:r>
              <a:rPr lang="en-US" sz="1800">
                <a:solidFill>
                  <a:schemeClr val="accent4"/>
                </a:solidFill>
                <a:latin typeface="Calibri"/>
                <a:ea typeface="Calibri"/>
                <a:cs typeface="Calibri"/>
                <a:sym typeface="Calibri"/>
              </a:rPr>
              <a:t>1</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111</a:t>
            </a:r>
            <a:r>
              <a:rPr lang="en-US" sz="1800">
                <a:solidFill>
                  <a:schemeClr val="accent4"/>
                </a:solidFill>
                <a:latin typeface="Calibri"/>
                <a:ea typeface="Calibri"/>
                <a:cs typeface="Calibri"/>
                <a:sym typeface="Calibri"/>
              </a:rPr>
              <a:t>0</a:t>
            </a:r>
            <a:r>
              <a:rPr lang="en-US" sz="1800">
                <a:solidFill>
                  <a:schemeClr val="accent2"/>
                </a:solidFill>
                <a:latin typeface="Calibri"/>
                <a:ea typeface="Calibri"/>
                <a:cs typeface="Calibri"/>
                <a:sym typeface="Calibri"/>
              </a:rPr>
              <a:t>xx</a:t>
            </a:r>
            <a:endParaRPr/>
          </a:p>
          <a:p>
            <a:pPr marL="0" marR="0" lvl="0" indent="0" algn="l" rtl="0">
              <a:lnSpc>
                <a:spcPct val="110000"/>
              </a:lnSpc>
              <a:spcBef>
                <a:spcPts val="0"/>
              </a:spcBef>
              <a:spcAft>
                <a:spcPts val="0"/>
              </a:spcAft>
              <a:buNone/>
            </a:pPr>
            <a:r>
              <a:rPr lang="en-US" sz="1800">
                <a:solidFill>
                  <a:schemeClr val="accent6"/>
                </a:solidFill>
                <a:latin typeface="Calibri"/>
                <a:ea typeface="Calibri"/>
                <a:cs typeface="Calibri"/>
                <a:sym typeface="Calibri"/>
              </a:rPr>
              <a:t>111</a:t>
            </a:r>
            <a:r>
              <a:rPr lang="en-US" sz="1800">
                <a:solidFill>
                  <a:schemeClr val="accent4"/>
                </a:solidFill>
                <a:latin typeface="Calibri"/>
                <a:ea typeface="Calibri"/>
                <a:cs typeface="Calibri"/>
                <a:sym typeface="Calibri"/>
              </a:rPr>
              <a:t>1</a:t>
            </a:r>
            <a:r>
              <a:rPr lang="en-US" sz="1800">
                <a:solidFill>
                  <a:schemeClr val="accent2"/>
                </a:solidFill>
                <a:latin typeface="Calibri"/>
                <a:ea typeface="Calibri"/>
                <a:cs typeface="Calibri"/>
                <a:sym typeface="Calibri"/>
              </a:rPr>
              <a:t>xx</a:t>
            </a:r>
            <a:endParaRPr/>
          </a:p>
        </p:txBody>
      </p:sp>
      <p:sp>
        <p:nvSpPr>
          <p:cNvPr id="1070" name="Google Shape;1070;p58" descr="5%"/>
          <p:cNvSpPr/>
          <p:nvPr/>
        </p:nvSpPr>
        <p:spPr>
          <a:xfrm>
            <a:off x="4267200" y="18542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1" name="Google Shape;1071;p58" descr="5%"/>
          <p:cNvSpPr/>
          <p:nvPr/>
        </p:nvSpPr>
        <p:spPr>
          <a:xfrm>
            <a:off x="4267200" y="21590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2" name="Google Shape;1072;p58" descr="5%"/>
          <p:cNvSpPr/>
          <p:nvPr/>
        </p:nvSpPr>
        <p:spPr>
          <a:xfrm>
            <a:off x="4267200" y="30734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3" name="Google Shape;1073;p58" descr="5%"/>
          <p:cNvSpPr/>
          <p:nvPr/>
        </p:nvSpPr>
        <p:spPr>
          <a:xfrm>
            <a:off x="4267200" y="33782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4" name="Google Shape;1074;p58" descr="5%"/>
          <p:cNvSpPr/>
          <p:nvPr/>
        </p:nvSpPr>
        <p:spPr>
          <a:xfrm>
            <a:off x="4267200" y="42926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5" name="Google Shape;1075;p58" descr="5%"/>
          <p:cNvSpPr/>
          <p:nvPr/>
        </p:nvSpPr>
        <p:spPr>
          <a:xfrm>
            <a:off x="4267200" y="45974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6" name="Google Shape;1076;p58" descr="5%"/>
          <p:cNvSpPr/>
          <p:nvPr/>
        </p:nvSpPr>
        <p:spPr>
          <a:xfrm>
            <a:off x="4267200" y="55118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7" name="Google Shape;1077;p58" descr="5%"/>
          <p:cNvSpPr/>
          <p:nvPr/>
        </p:nvSpPr>
        <p:spPr>
          <a:xfrm>
            <a:off x="4267200" y="58166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78" name="Google Shape;1078;p58"/>
          <p:cNvGrpSpPr/>
          <p:nvPr/>
        </p:nvGrpSpPr>
        <p:grpSpPr>
          <a:xfrm>
            <a:off x="1737360" y="2770632"/>
            <a:ext cx="365760" cy="594360"/>
            <a:chOff x="1737360" y="2770632"/>
            <a:chExt cx="365760" cy="594360"/>
          </a:xfrm>
        </p:grpSpPr>
        <p:sp>
          <p:nvSpPr>
            <p:cNvPr id="1079" name="Google Shape;1079;p58"/>
            <p:cNvSpPr/>
            <p:nvPr/>
          </p:nvSpPr>
          <p:spPr>
            <a:xfrm>
              <a:off x="1737360" y="3090672"/>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0" name="Google Shape;1080;p58"/>
            <p:cNvSpPr/>
            <p:nvPr/>
          </p:nvSpPr>
          <p:spPr>
            <a:xfrm>
              <a:off x="1737360" y="2770632"/>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81" name="Google Shape;1081;p58"/>
          <p:cNvGrpSpPr/>
          <p:nvPr/>
        </p:nvGrpSpPr>
        <p:grpSpPr>
          <a:xfrm>
            <a:off x="5294376" y="1549400"/>
            <a:ext cx="367288" cy="4508179"/>
            <a:chOff x="5294376" y="1549400"/>
            <a:chExt cx="367288" cy="4508179"/>
          </a:xfrm>
        </p:grpSpPr>
        <p:sp>
          <p:nvSpPr>
            <p:cNvPr id="1082" name="Google Shape;1082;p58"/>
            <p:cNvSpPr/>
            <p:nvPr/>
          </p:nvSpPr>
          <p:spPr>
            <a:xfrm>
              <a:off x="5294376" y="5178422"/>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3" name="Google Shape;1083;p58"/>
            <p:cNvSpPr/>
            <p:nvPr/>
          </p:nvSpPr>
          <p:spPr>
            <a:xfrm>
              <a:off x="5294376" y="5783259"/>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4" name="Google Shape;1084;p58"/>
            <p:cNvSpPr/>
            <p:nvPr/>
          </p:nvSpPr>
          <p:spPr>
            <a:xfrm>
              <a:off x="5294376" y="3368674"/>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58"/>
            <p:cNvSpPr/>
            <p:nvPr/>
          </p:nvSpPr>
          <p:spPr>
            <a:xfrm>
              <a:off x="5294376" y="3968748"/>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58"/>
            <p:cNvSpPr/>
            <p:nvPr/>
          </p:nvSpPr>
          <p:spPr>
            <a:xfrm>
              <a:off x="5294376" y="4573585"/>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7" name="Google Shape;1087;p58"/>
            <p:cNvSpPr/>
            <p:nvPr/>
          </p:nvSpPr>
          <p:spPr>
            <a:xfrm>
              <a:off x="5294376" y="2763837"/>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58"/>
            <p:cNvSpPr/>
            <p:nvPr/>
          </p:nvSpPr>
          <p:spPr>
            <a:xfrm>
              <a:off x="5294376" y="2154237"/>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9" name="Google Shape;1089;p58"/>
            <p:cNvSpPr/>
            <p:nvPr/>
          </p:nvSpPr>
          <p:spPr>
            <a:xfrm>
              <a:off x="5295904" y="1549400"/>
              <a:ext cx="365760" cy="274320"/>
            </a:xfrm>
            <a:prstGeom prst="rect">
              <a:avLst/>
            </a:prstGeom>
            <a:noFill/>
            <a:ln w="28575"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90" name="Google Shape;1090;p58"/>
          <p:cNvGrpSpPr/>
          <p:nvPr/>
        </p:nvGrpSpPr>
        <p:grpSpPr>
          <a:xfrm>
            <a:off x="337242" y="2011680"/>
            <a:ext cx="2939358" cy="2001520"/>
            <a:chOff x="337242" y="2011680"/>
            <a:chExt cx="2939358" cy="2001520"/>
          </a:xfrm>
        </p:grpSpPr>
        <p:grpSp>
          <p:nvGrpSpPr>
            <p:cNvPr id="1091" name="Google Shape;1091;p58"/>
            <p:cNvGrpSpPr/>
            <p:nvPr/>
          </p:nvGrpSpPr>
          <p:grpSpPr>
            <a:xfrm>
              <a:off x="2209800" y="2768600"/>
              <a:ext cx="990600" cy="1219200"/>
              <a:chOff x="1344" y="1056"/>
              <a:chExt cx="624" cy="768"/>
            </a:xfrm>
          </p:grpSpPr>
          <p:sp>
            <p:nvSpPr>
              <p:cNvPr id="1092" name="Google Shape;1092;p58"/>
              <p:cNvSpPr/>
              <p:nvPr/>
            </p:nvSpPr>
            <p:spPr>
              <a:xfrm>
                <a:off x="1344" y="1056"/>
                <a:ext cx="624" cy="768"/>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093" name="Google Shape;1093;p58"/>
              <p:cNvCxnSpPr/>
              <p:nvPr/>
            </p:nvCxnSpPr>
            <p:spPr>
              <a:xfrm>
                <a:off x="1344" y="1440"/>
                <a:ext cx="624" cy="0"/>
              </a:xfrm>
              <a:prstGeom prst="straightConnector1">
                <a:avLst/>
              </a:prstGeom>
              <a:noFill/>
              <a:ln w="12700" cap="flat" cmpd="sng">
                <a:solidFill>
                  <a:schemeClr val="dk1"/>
                </a:solidFill>
                <a:prstDash val="solid"/>
                <a:round/>
                <a:headEnd type="none" w="sm" len="sm"/>
                <a:tailEnd type="none" w="sm" len="sm"/>
              </a:ln>
            </p:spPr>
          </p:cxnSp>
          <p:cxnSp>
            <p:nvCxnSpPr>
              <p:cNvPr id="1094" name="Google Shape;1094;p58"/>
              <p:cNvCxnSpPr/>
              <p:nvPr/>
            </p:nvCxnSpPr>
            <p:spPr>
              <a:xfrm>
                <a:off x="1344" y="1248"/>
                <a:ext cx="624" cy="0"/>
              </a:xfrm>
              <a:prstGeom prst="straightConnector1">
                <a:avLst/>
              </a:prstGeom>
              <a:noFill/>
              <a:ln w="12700" cap="flat" cmpd="sng">
                <a:solidFill>
                  <a:schemeClr val="dk1"/>
                </a:solidFill>
                <a:prstDash val="solid"/>
                <a:round/>
                <a:headEnd type="none" w="sm" len="sm"/>
                <a:tailEnd type="none" w="sm" len="sm"/>
              </a:ln>
            </p:spPr>
          </p:cxnSp>
          <p:cxnSp>
            <p:nvCxnSpPr>
              <p:cNvPr id="1095" name="Google Shape;1095;p58"/>
              <p:cNvCxnSpPr/>
              <p:nvPr/>
            </p:nvCxnSpPr>
            <p:spPr>
              <a:xfrm>
                <a:off x="1344" y="1632"/>
                <a:ext cx="624" cy="0"/>
              </a:xfrm>
              <a:prstGeom prst="straightConnector1">
                <a:avLst/>
              </a:prstGeom>
              <a:noFill/>
              <a:ln w="12700" cap="flat" cmpd="sng">
                <a:solidFill>
                  <a:schemeClr val="dk1"/>
                </a:solidFill>
                <a:prstDash val="solid"/>
                <a:round/>
                <a:headEnd type="none" w="sm" len="sm"/>
                <a:tailEnd type="none" w="sm" len="sm"/>
              </a:ln>
            </p:spPr>
          </p:cxnSp>
        </p:grpSp>
        <p:sp>
          <p:nvSpPr>
            <p:cNvPr id="1096" name="Google Shape;1096;p58"/>
            <p:cNvSpPr txBox="1"/>
            <p:nvPr/>
          </p:nvSpPr>
          <p:spPr>
            <a:xfrm>
              <a:off x="892175" y="2728913"/>
              <a:ext cx="3111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097" name="Google Shape;1097;p58"/>
            <p:cNvSpPr txBox="1"/>
            <p:nvPr/>
          </p:nvSpPr>
          <p:spPr>
            <a:xfrm>
              <a:off x="457200" y="2011680"/>
              <a:ext cx="81945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Cache:</a:t>
              </a:r>
              <a:endParaRPr sz="1800" b="1">
                <a:solidFill>
                  <a:schemeClr val="dk1"/>
                </a:solidFill>
                <a:latin typeface="Calibri"/>
                <a:ea typeface="Calibri"/>
                <a:cs typeface="Calibri"/>
                <a:sym typeface="Calibri"/>
              </a:endParaRPr>
            </a:p>
          </p:txBody>
        </p:sp>
        <p:grpSp>
          <p:nvGrpSpPr>
            <p:cNvPr id="1098" name="Google Shape;1098;p58"/>
            <p:cNvGrpSpPr/>
            <p:nvPr/>
          </p:nvGrpSpPr>
          <p:grpSpPr>
            <a:xfrm>
              <a:off x="1600200" y="2768600"/>
              <a:ext cx="609600" cy="1219200"/>
              <a:chOff x="1344" y="1056"/>
              <a:chExt cx="624" cy="768"/>
            </a:xfrm>
          </p:grpSpPr>
          <p:sp>
            <p:nvSpPr>
              <p:cNvPr id="1099" name="Google Shape;1099;p58"/>
              <p:cNvSpPr/>
              <p:nvPr/>
            </p:nvSpPr>
            <p:spPr>
              <a:xfrm>
                <a:off x="1344" y="1056"/>
                <a:ext cx="624" cy="768"/>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00" name="Google Shape;1100;p58"/>
              <p:cNvCxnSpPr/>
              <p:nvPr/>
            </p:nvCxnSpPr>
            <p:spPr>
              <a:xfrm>
                <a:off x="1344" y="1440"/>
                <a:ext cx="624" cy="0"/>
              </a:xfrm>
              <a:prstGeom prst="straightConnector1">
                <a:avLst/>
              </a:prstGeom>
              <a:noFill/>
              <a:ln w="12700" cap="flat" cmpd="sng">
                <a:solidFill>
                  <a:schemeClr val="dk1"/>
                </a:solidFill>
                <a:prstDash val="solid"/>
                <a:round/>
                <a:headEnd type="none" w="sm" len="sm"/>
                <a:tailEnd type="none" w="sm" len="sm"/>
              </a:ln>
            </p:spPr>
          </p:cxnSp>
          <p:cxnSp>
            <p:nvCxnSpPr>
              <p:cNvPr id="1101" name="Google Shape;1101;p58"/>
              <p:cNvCxnSpPr/>
              <p:nvPr/>
            </p:nvCxnSpPr>
            <p:spPr>
              <a:xfrm>
                <a:off x="1344" y="1248"/>
                <a:ext cx="624" cy="0"/>
              </a:xfrm>
              <a:prstGeom prst="straightConnector1">
                <a:avLst/>
              </a:prstGeom>
              <a:noFill/>
              <a:ln w="12700" cap="flat" cmpd="sng">
                <a:solidFill>
                  <a:schemeClr val="dk1"/>
                </a:solidFill>
                <a:prstDash val="solid"/>
                <a:round/>
                <a:headEnd type="none" w="sm" len="sm"/>
                <a:tailEnd type="none" w="sm" len="sm"/>
              </a:ln>
            </p:spPr>
          </p:cxnSp>
          <p:cxnSp>
            <p:nvCxnSpPr>
              <p:cNvPr id="1102" name="Google Shape;1102;p58"/>
              <p:cNvCxnSpPr/>
              <p:nvPr/>
            </p:nvCxnSpPr>
            <p:spPr>
              <a:xfrm>
                <a:off x="1344" y="1632"/>
                <a:ext cx="624" cy="0"/>
              </a:xfrm>
              <a:prstGeom prst="straightConnector1">
                <a:avLst/>
              </a:prstGeom>
              <a:noFill/>
              <a:ln w="12700" cap="flat" cmpd="sng">
                <a:solidFill>
                  <a:schemeClr val="dk1"/>
                </a:solidFill>
                <a:prstDash val="solid"/>
                <a:round/>
                <a:headEnd type="none" w="sm" len="sm"/>
                <a:tailEnd type="none" w="sm" len="sm"/>
              </a:ln>
            </p:spPr>
          </p:cxnSp>
        </p:grpSp>
        <p:sp>
          <p:nvSpPr>
            <p:cNvPr id="1103" name="Google Shape;1103;p58"/>
            <p:cNvSpPr txBox="1"/>
            <p:nvPr/>
          </p:nvSpPr>
          <p:spPr>
            <a:xfrm>
              <a:off x="1600200" y="2311400"/>
              <a:ext cx="6096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6"/>
                  </a:solidFill>
                  <a:latin typeface="Calibri"/>
                  <a:ea typeface="Calibri"/>
                  <a:cs typeface="Calibri"/>
                  <a:sym typeface="Calibri"/>
                </a:rPr>
                <a:t>Tag</a:t>
              </a:r>
              <a:endParaRPr/>
            </a:p>
          </p:txBody>
        </p:sp>
        <p:sp>
          <p:nvSpPr>
            <p:cNvPr id="1104" name="Google Shape;1104;p58"/>
            <p:cNvSpPr txBox="1"/>
            <p:nvPr/>
          </p:nvSpPr>
          <p:spPr>
            <a:xfrm>
              <a:off x="2362200" y="2311400"/>
              <a:ext cx="6667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1105" name="Google Shape;1105;p58" descr="10%"/>
            <p:cNvSpPr/>
            <p:nvPr/>
          </p:nvSpPr>
          <p:spPr>
            <a:xfrm>
              <a:off x="2209800" y="27686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6" name="Google Shape;1106;p58" descr="5%"/>
            <p:cNvSpPr/>
            <p:nvPr/>
          </p:nvSpPr>
          <p:spPr>
            <a:xfrm>
              <a:off x="2209800" y="30734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07" name="Google Shape;1107;p58"/>
            <p:cNvGrpSpPr/>
            <p:nvPr/>
          </p:nvGrpSpPr>
          <p:grpSpPr>
            <a:xfrm>
              <a:off x="1219200" y="2768600"/>
              <a:ext cx="381000" cy="1219200"/>
              <a:chOff x="1344" y="1056"/>
              <a:chExt cx="624" cy="768"/>
            </a:xfrm>
          </p:grpSpPr>
          <p:sp>
            <p:nvSpPr>
              <p:cNvPr id="1108" name="Google Shape;1108;p58"/>
              <p:cNvSpPr/>
              <p:nvPr/>
            </p:nvSpPr>
            <p:spPr>
              <a:xfrm>
                <a:off x="1344" y="1056"/>
                <a:ext cx="624" cy="768"/>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09" name="Google Shape;1109;p58"/>
              <p:cNvCxnSpPr/>
              <p:nvPr/>
            </p:nvCxnSpPr>
            <p:spPr>
              <a:xfrm>
                <a:off x="1344" y="1440"/>
                <a:ext cx="624" cy="0"/>
              </a:xfrm>
              <a:prstGeom prst="straightConnector1">
                <a:avLst/>
              </a:prstGeom>
              <a:noFill/>
              <a:ln w="12700" cap="flat" cmpd="sng">
                <a:solidFill>
                  <a:schemeClr val="dk1"/>
                </a:solidFill>
                <a:prstDash val="solid"/>
                <a:round/>
                <a:headEnd type="none" w="sm" len="sm"/>
                <a:tailEnd type="none" w="sm" len="sm"/>
              </a:ln>
            </p:spPr>
          </p:cxnSp>
          <p:cxnSp>
            <p:nvCxnSpPr>
              <p:cNvPr id="1110" name="Google Shape;1110;p58"/>
              <p:cNvCxnSpPr/>
              <p:nvPr/>
            </p:nvCxnSpPr>
            <p:spPr>
              <a:xfrm>
                <a:off x="1344" y="1248"/>
                <a:ext cx="624" cy="0"/>
              </a:xfrm>
              <a:prstGeom prst="straightConnector1">
                <a:avLst/>
              </a:prstGeom>
              <a:noFill/>
              <a:ln w="12700" cap="flat" cmpd="sng">
                <a:solidFill>
                  <a:schemeClr val="dk1"/>
                </a:solidFill>
                <a:prstDash val="solid"/>
                <a:round/>
                <a:headEnd type="none" w="sm" len="sm"/>
                <a:tailEnd type="none" w="sm" len="sm"/>
              </a:ln>
            </p:spPr>
          </p:cxnSp>
          <p:cxnSp>
            <p:nvCxnSpPr>
              <p:cNvPr id="1111" name="Google Shape;1111;p58"/>
              <p:cNvCxnSpPr/>
              <p:nvPr/>
            </p:nvCxnSpPr>
            <p:spPr>
              <a:xfrm>
                <a:off x="1344" y="1632"/>
                <a:ext cx="624" cy="0"/>
              </a:xfrm>
              <a:prstGeom prst="straightConnector1">
                <a:avLst/>
              </a:prstGeom>
              <a:noFill/>
              <a:ln w="12700" cap="flat" cmpd="sng">
                <a:solidFill>
                  <a:schemeClr val="dk1"/>
                </a:solidFill>
                <a:prstDash val="solid"/>
                <a:round/>
                <a:headEnd type="none" w="sm" len="sm"/>
                <a:tailEnd type="none" w="sm" len="sm"/>
              </a:ln>
            </p:spPr>
          </p:cxnSp>
        </p:grpSp>
        <p:sp>
          <p:nvSpPr>
            <p:cNvPr id="1112" name="Google Shape;1112;p58"/>
            <p:cNvSpPr txBox="1"/>
            <p:nvPr/>
          </p:nvSpPr>
          <p:spPr>
            <a:xfrm>
              <a:off x="1219200" y="2311400"/>
              <a:ext cx="3365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a:t>
              </a:r>
              <a:endParaRPr/>
            </a:p>
          </p:txBody>
        </p:sp>
        <p:sp>
          <p:nvSpPr>
            <p:cNvPr id="1113" name="Google Shape;1113;p58" descr="10%"/>
            <p:cNvSpPr/>
            <p:nvPr/>
          </p:nvSpPr>
          <p:spPr>
            <a:xfrm>
              <a:off x="2209800" y="3378200"/>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4" name="Google Shape;1114;p58" descr="5%"/>
            <p:cNvSpPr/>
            <p:nvPr/>
          </p:nvSpPr>
          <p:spPr>
            <a:xfrm>
              <a:off x="2209800" y="3683000"/>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15" name="Google Shape;1115;p58"/>
            <p:cNvCxnSpPr/>
            <p:nvPr/>
          </p:nvCxnSpPr>
          <p:spPr>
            <a:xfrm>
              <a:off x="685800" y="3378200"/>
              <a:ext cx="2590800" cy="0"/>
            </a:xfrm>
            <a:prstGeom prst="straightConnector1">
              <a:avLst/>
            </a:prstGeom>
            <a:noFill/>
            <a:ln w="28575" cap="flat" cmpd="sng">
              <a:solidFill>
                <a:schemeClr val="dk1"/>
              </a:solidFill>
              <a:prstDash val="solid"/>
              <a:round/>
              <a:headEnd type="none" w="sm" len="sm"/>
              <a:tailEnd type="none" w="sm" len="sm"/>
            </a:ln>
          </p:spPr>
        </p:cxnSp>
        <p:sp>
          <p:nvSpPr>
            <p:cNvPr id="1116" name="Google Shape;1116;p58"/>
            <p:cNvSpPr txBox="1"/>
            <p:nvPr/>
          </p:nvSpPr>
          <p:spPr>
            <a:xfrm>
              <a:off x="762000" y="2311400"/>
              <a:ext cx="54213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Slot</a:t>
              </a:r>
              <a:endParaRPr sz="1800">
                <a:solidFill>
                  <a:schemeClr val="dk1"/>
                </a:solidFill>
                <a:latin typeface="Calibri"/>
                <a:ea typeface="Calibri"/>
                <a:cs typeface="Calibri"/>
                <a:sym typeface="Calibri"/>
              </a:endParaRPr>
            </a:p>
          </p:txBody>
        </p:sp>
        <p:sp>
          <p:nvSpPr>
            <p:cNvPr id="1117" name="Google Shape;1117;p58"/>
            <p:cNvSpPr txBox="1"/>
            <p:nvPr/>
          </p:nvSpPr>
          <p:spPr>
            <a:xfrm>
              <a:off x="908050" y="2997200"/>
              <a:ext cx="3111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118" name="Google Shape;1118;p58"/>
            <p:cNvSpPr txBox="1"/>
            <p:nvPr/>
          </p:nvSpPr>
          <p:spPr>
            <a:xfrm>
              <a:off x="898525" y="3378200"/>
              <a:ext cx="3111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1119" name="Google Shape;1119;p58"/>
            <p:cNvSpPr txBox="1"/>
            <p:nvPr/>
          </p:nvSpPr>
          <p:spPr>
            <a:xfrm>
              <a:off x="914400" y="3646488"/>
              <a:ext cx="3111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120" name="Google Shape;1120;p58"/>
            <p:cNvSpPr txBox="1"/>
            <p:nvPr/>
          </p:nvSpPr>
          <p:spPr>
            <a:xfrm>
              <a:off x="337242" y="2311400"/>
              <a:ext cx="48160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Set</a:t>
              </a:r>
              <a:endParaRPr sz="1800">
                <a:solidFill>
                  <a:schemeClr val="dk1"/>
                </a:solidFill>
                <a:latin typeface="Calibri"/>
                <a:ea typeface="Calibri"/>
                <a:cs typeface="Calibri"/>
                <a:sym typeface="Calibri"/>
              </a:endParaRPr>
            </a:p>
          </p:txBody>
        </p:sp>
        <p:sp>
          <p:nvSpPr>
            <p:cNvPr id="1121" name="Google Shape;1121;p58"/>
            <p:cNvSpPr txBox="1"/>
            <p:nvPr/>
          </p:nvSpPr>
          <p:spPr>
            <a:xfrm>
              <a:off x="457200" y="2844800"/>
              <a:ext cx="3111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4"/>
                  </a:solidFill>
                  <a:latin typeface="Calibri"/>
                  <a:ea typeface="Calibri"/>
                  <a:cs typeface="Calibri"/>
                  <a:sym typeface="Calibri"/>
                </a:rPr>
                <a:t>0</a:t>
              </a:r>
              <a:endParaRPr/>
            </a:p>
          </p:txBody>
        </p:sp>
        <p:sp>
          <p:nvSpPr>
            <p:cNvPr id="1122" name="Google Shape;1122;p58"/>
            <p:cNvSpPr txBox="1"/>
            <p:nvPr/>
          </p:nvSpPr>
          <p:spPr>
            <a:xfrm>
              <a:off x="457200" y="3530600"/>
              <a:ext cx="3111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accent4"/>
                  </a:solidFill>
                  <a:latin typeface="Calibri"/>
                  <a:ea typeface="Calibri"/>
                  <a:cs typeface="Calibri"/>
                  <a:sym typeface="Calibri"/>
                </a:rPr>
                <a:t>1</a:t>
              </a:r>
              <a:endParaRPr/>
            </a:p>
          </p:txBody>
        </p:sp>
        <p:sp>
          <p:nvSpPr>
            <p:cNvPr id="1123" name="Google Shape;1123;p58" descr="10%"/>
            <p:cNvSpPr/>
            <p:nvPr/>
          </p:nvSpPr>
          <p:spPr>
            <a:xfrm>
              <a:off x="2208292" y="3065856"/>
              <a:ext cx="990600" cy="304800"/>
            </a:xfrm>
            <a:prstGeom prst="rect">
              <a:avLst/>
            </a:prstGeom>
            <a:solidFill>
              <a:srgbClr val="FFFFFF"/>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4" name="Google Shape;1124;p58" descr="5%"/>
            <p:cNvSpPr/>
            <p:nvPr/>
          </p:nvSpPr>
          <p:spPr>
            <a:xfrm>
              <a:off x="2217345" y="3382727"/>
              <a:ext cx="990600" cy="304800"/>
            </a:xfrm>
            <a:prstGeom prst="rect">
              <a:avLst/>
            </a:prstGeom>
            <a:solidFill>
              <a:srgbClr val="FFFFFF"/>
            </a:solidFill>
            <a:ln w="12700" cap="flat" cmpd="sng">
              <a:solidFill>
                <a:srgbClr val="0099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25" name="Google Shape;1125;p58"/>
          <p:cNvSpPr txBox="1"/>
          <p:nvPr/>
        </p:nvSpPr>
        <p:spPr>
          <a:xfrm>
            <a:off x="2560320" y="1463040"/>
            <a:ext cx="164592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Main Memory:</a:t>
            </a:r>
            <a:endParaRPr sz="1800" b="1">
              <a:solidFill>
                <a:schemeClr val="dk1"/>
              </a:solidFill>
              <a:latin typeface="Calibri"/>
              <a:ea typeface="Calibri"/>
              <a:cs typeface="Calibri"/>
              <a:sym typeface="Calibri"/>
            </a:endParaRPr>
          </a:p>
        </p:txBody>
      </p:sp>
      <p:sp>
        <p:nvSpPr>
          <p:cNvPr id="1126" name="Google Shape;1126;p58"/>
          <p:cNvSpPr txBox="1"/>
          <p:nvPr/>
        </p:nvSpPr>
        <p:spPr>
          <a:xfrm>
            <a:off x="6172200" y="1463040"/>
            <a:ext cx="27432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Each block maps into one set (either slot)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(see colors)</a:t>
            </a:r>
            <a:endParaRPr sz="2000">
              <a:solidFill>
                <a:schemeClr val="dk1"/>
              </a:solidFill>
              <a:latin typeface="Calibri"/>
              <a:ea typeface="Calibri"/>
              <a:cs typeface="Calibri"/>
              <a:sym typeface="Calibri"/>
            </a:endParaRPr>
          </a:p>
        </p:txBody>
      </p:sp>
      <p:sp>
        <p:nvSpPr>
          <p:cNvPr id="1127" name="Google Shape;1127;p58"/>
          <p:cNvSpPr txBox="1"/>
          <p:nvPr/>
        </p:nvSpPr>
        <p:spPr>
          <a:xfrm>
            <a:off x="6172200" y="2926080"/>
            <a:ext cx="2743200" cy="24006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On a memory request:</a:t>
            </a: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(let’s say </a:t>
            </a:r>
            <a:r>
              <a:rPr lang="en-US" sz="2000">
                <a:solidFill>
                  <a:schemeClr val="accent6"/>
                </a:solidFill>
                <a:latin typeface="Calibri"/>
                <a:ea typeface="Calibri"/>
                <a:cs typeface="Calibri"/>
                <a:sym typeface="Calibri"/>
              </a:rPr>
              <a:t>001</a:t>
            </a:r>
            <a:r>
              <a:rPr lang="en-US" sz="2000">
                <a:solidFill>
                  <a:schemeClr val="accent4"/>
                </a:solidFill>
                <a:latin typeface="Calibri"/>
                <a:ea typeface="Calibri"/>
                <a:cs typeface="Calibri"/>
                <a:sym typeface="Calibri"/>
              </a:rPr>
              <a:t>0</a:t>
            </a:r>
            <a:r>
              <a:rPr lang="en-US" sz="2000">
                <a:solidFill>
                  <a:schemeClr val="accent2"/>
                </a:solidFill>
                <a:latin typeface="Calibri"/>
                <a:ea typeface="Calibri"/>
                <a:cs typeface="Calibri"/>
                <a:sym typeface="Calibri"/>
              </a:rPr>
              <a:t>11</a:t>
            </a:r>
            <a:r>
              <a:rPr lang="en-US" sz="2000" baseline="-25000">
                <a:solidFill>
                  <a:schemeClr val="dk1"/>
                </a:solidFill>
                <a:latin typeface="Calibri"/>
                <a:ea typeface="Calibri"/>
                <a:cs typeface="Calibri"/>
                <a:sym typeface="Calibri"/>
              </a:rPr>
              <a:t>two</a:t>
            </a:r>
            <a:r>
              <a:rPr lang="en-US" sz="2000">
                <a:solidFill>
                  <a:schemeClr val="dk1"/>
                </a:solidFill>
                <a:latin typeface="Calibri"/>
                <a:ea typeface="Calibri"/>
                <a:cs typeface="Calibri"/>
                <a:sym typeface="Calibri"/>
              </a:rPr>
              <a:t>)</a:t>
            </a:r>
            <a:endParaRPr/>
          </a:p>
          <a:p>
            <a:pPr marL="0" marR="0" lvl="0" indent="0" algn="l" rtl="0">
              <a:spcBef>
                <a:spcPts val="1800"/>
              </a:spcBef>
              <a:spcAft>
                <a:spcPts val="0"/>
              </a:spcAft>
              <a:buNone/>
            </a:pPr>
            <a:r>
              <a:rPr lang="en-US" sz="2000">
                <a:solidFill>
                  <a:schemeClr val="dk1"/>
                </a:solidFill>
                <a:latin typeface="Calibri"/>
                <a:ea typeface="Calibri"/>
                <a:cs typeface="Calibri"/>
                <a:sym typeface="Calibri"/>
              </a:rPr>
              <a:t>1) Take </a:t>
            </a:r>
            <a:r>
              <a:rPr lang="en-US" sz="2000">
                <a:solidFill>
                  <a:schemeClr val="accent4"/>
                </a:solidFill>
                <a:latin typeface="Calibri"/>
                <a:ea typeface="Calibri"/>
                <a:cs typeface="Calibri"/>
                <a:sym typeface="Calibri"/>
              </a:rPr>
              <a:t>Index</a:t>
            </a:r>
            <a:r>
              <a:rPr lang="en-US" sz="2000">
                <a:solidFill>
                  <a:schemeClr val="dk1"/>
                </a:solidFill>
                <a:latin typeface="Calibri"/>
                <a:ea typeface="Calibri"/>
                <a:cs typeface="Calibri"/>
                <a:sym typeface="Calibri"/>
              </a:rPr>
              <a:t> field (0)</a:t>
            </a:r>
            <a:endParaRPr/>
          </a:p>
          <a:p>
            <a:pPr marL="0" marR="0" lvl="0" indent="0" algn="l" rtl="0">
              <a:spcBef>
                <a:spcPts val="1800"/>
              </a:spcBef>
              <a:spcAft>
                <a:spcPts val="0"/>
              </a:spcAft>
              <a:buNone/>
            </a:pPr>
            <a:r>
              <a:rPr lang="en-US" sz="2000">
                <a:solidFill>
                  <a:schemeClr val="dk1"/>
                </a:solidFill>
                <a:latin typeface="Calibri"/>
                <a:ea typeface="Calibri"/>
                <a:cs typeface="Calibri"/>
                <a:sym typeface="Calibri"/>
              </a:rPr>
              <a:t>2) For </a:t>
            </a:r>
            <a:r>
              <a:rPr lang="en-US" sz="2000">
                <a:solidFill>
                  <a:srgbClr val="FF0000"/>
                </a:solidFill>
                <a:latin typeface="Calibri"/>
                <a:ea typeface="Calibri"/>
                <a:cs typeface="Calibri"/>
                <a:sym typeface="Calibri"/>
              </a:rPr>
              <a:t>EACH</a:t>
            </a:r>
            <a:r>
              <a:rPr lang="en-US" sz="2000">
                <a:solidFill>
                  <a:schemeClr val="dk1"/>
                </a:solidFill>
                <a:latin typeface="Calibri"/>
                <a:ea typeface="Calibri"/>
                <a:cs typeface="Calibri"/>
                <a:sym typeface="Calibri"/>
              </a:rPr>
              <a:t> slot in set,</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check valid bit,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then compare </a:t>
            </a:r>
            <a:r>
              <a:rPr lang="en-US" sz="2000">
                <a:solidFill>
                  <a:schemeClr val="accent6"/>
                </a:solidFill>
                <a:latin typeface="Calibri"/>
                <a:ea typeface="Calibri"/>
                <a:cs typeface="Calibri"/>
                <a:sym typeface="Calibri"/>
              </a:rPr>
              <a:t>Tag</a:t>
            </a:r>
            <a:endParaRPr/>
          </a:p>
        </p:txBody>
      </p:sp>
      <p:grpSp>
        <p:nvGrpSpPr>
          <p:cNvPr id="1128" name="Google Shape;1128;p58"/>
          <p:cNvGrpSpPr/>
          <p:nvPr/>
        </p:nvGrpSpPr>
        <p:grpSpPr>
          <a:xfrm>
            <a:off x="1280160" y="2741012"/>
            <a:ext cx="274320" cy="670568"/>
            <a:chOff x="1280160" y="2741012"/>
            <a:chExt cx="274320" cy="670568"/>
          </a:xfrm>
        </p:grpSpPr>
        <p:sp>
          <p:nvSpPr>
            <p:cNvPr id="1129" name="Google Shape;1129;p58"/>
            <p:cNvSpPr/>
            <p:nvPr/>
          </p:nvSpPr>
          <p:spPr>
            <a:xfrm>
              <a:off x="1280160" y="3045820"/>
              <a:ext cx="274320" cy="36576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0" name="Google Shape;1130;p58"/>
            <p:cNvSpPr/>
            <p:nvPr/>
          </p:nvSpPr>
          <p:spPr>
            <a:xfrm>
              <a:off x="1280160" y="2741012"/>
              <a:ext cx="274320" cy="36576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31" name="Google Shape;1131;p58"/>
          <p:cNvGrpSpPr/>
          <p:nvPr/>
        </p:nvGrpSpPr>
        <p:grpSpPr>
          <a:xfrm>
            <a:off x="220138" y="3847497"/>
            <a:ext cx="2377440" cy="1105816"/>
            <a:chOff x="220138" y="3793067"/>
            <a:chExt cx="2377440" cy="1105816"/>
          </a:xfrm>
        </p:grpSpPr>
        <p:sp>
          <p:nvSpPr>
            <p:cNvPr id="1132" name="Google Shape;1132;p58"/>
            <p:cNvSpPr txBox="1"/>
            <p:nvPr/>
          </p:nvSpPr>
          <p:spPr>
            <a:xfrm>
              <a:off x="220138" y="4190997"/>
              <a:ext cx="2377440" cy="707886"/>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Set numbers exactly match the </a:t>
              </a:r>
              <a:r>
                <a:rPr lang="en-US" sz="2000">
                  <a:solidFill>
                    <a:schemeClr val="accent4"/>
                  </a:solidFill>
                  <a:latin typeface="Calibri"/>
                  <a:ea typeface="Calibri"/>
                  <a:cs typeface="Calibri"/>
                  <a:sym typeface="Calibri"/>
                </a:rPr>
                <a:t>Index</a:t>
              </a:r>
              <a:r>
                <a:rPr lang="en-US" sz="2000">
                  <a:solidFill>
                    <a:schemeClr val="dk1"/>
                  </a:solidFill>
                  <a:latin typeface="Calibri"/>
                  <a:ea typeface="Calibri"/>
                  <a:cs typeface="Calibri"/>
                  <a:sym typeface="Calibri"/>
                </a:rPr>
                <a:t> field</a:t>
              </a:r>
              <a:endParaRPr sz="2000">
                <a:solidFill>
                  <a:schemeClr val="dk1"/>
                </a:solidFill>
                <a:latin typeface="Calibri"/>
                <a:ea typeface="Calibri"/>
                <a:cs typeface="Calibri"/>
                <a:sym typeface="Calibri"/>
              </a:endParaRPr>
            </a:p>
          </p:txBody>
        </p:sp>
        <p:cxnSp>
          <p:nvCxnSpPr>
            <p:cNvPr id="1133" name="Google Shape;1133;p58"/>
            <p:cNvCxnSpPr/>
            <p:nvPr/>
          </p:nvCxnSpPr>
          <p:spPr>
            <a:xfrm rot="10800000">
              <a:off x="612648" y="3793067"/>
              <a:ext cx="0" cy="365760"/>
            </a:xfrm>
            <a:prstGeom prst="straightConnector1">
              <a:avLst/>
            </a:prstGeom>
            <a:noFill/>
            <a:ln w="38100" cap="flat" cmpd="sng">
              <a:solidFill>
                <a:schemeClr val="dk1"/>
              </a:solidFill>
              <a:prstDash val="solid"/>
              <a:round/>
              <a:headEnd type="none" w="sm" len="sm"/>
              <a:tailEnd type="stealth" w="med" len="med"/>
            </a:ln>
          </p:spPr>
        </p:cxnSp>
      </p:grpSp>
      <p:grpSp>
        <p:nvGrpSpPr>
          <p:cNvPr id="1134" name="Google Shape;1134;p58"/>
          <p:cNvGrpSpPr/>
          <p:nvPr/>
        </p:nvGrpSpPr>
        <p:grpSpPr>
          <a:xfrm>
            <a:off x="1152144" y="5394960"/>
            <a:ext cx="2961499" cy="1005840"/>
            <a:chOff x="1152144" y="5212080"/>
            <a:chExt cx="2961499" cy="1005840"/>
          </a:xfrm>
        </p:grpSpPr>
        <p:sp>
          <p:nvSpPr>
            <p:cNvPr id="1135" name="Google Shape;1135;p58"/>
            <p:cNvSpPr txBox="1"/>
            <p:nvPr/>
          </p:nvSpPr>
          <p:spPr>
            <a:xfrm>
              <a:off x="1152144" y="5212080"/>
              <a:ext cx="2377440" cy="100584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0"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Main Memory shown in blocks, so offset bits not shown (</a:t>
              </a:r>
              <a:r>
                <a:rPr lang="en-US" sz="2000">
                  <a:solidFill>
                    <a:schemeClr val="accent2"/>
                  </a:solidFill>
                  <a:latin typeface="Calibri"/>
                  <a:ea typeface="Calibri"/>
                  <a:cs typeface="Calibri"/>
                  <a:sym typeface="Calibri"/>
                </a:rPr>
                <a:t>x</a:t>
              </a:r>
              <a:r>
                <a:rPr lang="en-US" sz="2000">
                  <a:solidFill>
                    <a:schemeClr val="dk1"/>
                  </a:solidFill>
                  <a:latin typeface="Calibri"/>
                  <a:ea typeface="Calibri"/>
                  <a:cs typeface="Calibri"/>
                  <a:sym typeface="Calibri"/>
                </a:rPr>
                <a:t>’s)</a:t>
              </a:r>
              <a:endParaRPr/>
            </a:p>
          </p:txBody>
        </p:sp>
        <p:cxnSp>
          <p:nvCxnSpPr>
            <p:cNvPr id="1136" name="Google Shape;1136;p58"/>
            <p:cNvCxnSpPr/>
            <p:nvPr/>
          </p:nvCxnSpPr>
          <p:spPr>
            <a:xfrm>
              <a:off x="3565003" y="6035040"/>
              <a:ext cx="548640" cy="0"/>
            </a:xfrm>
            <a:prstGeom prst="straightConnector1">
              <a:avLst/>
            </a:prstGeom>
            <a:noFill/>
            <a:ln w="38100" cap="flat" cmpd="sng">
              <a:solidFill>
                <a:schemeClr val="dk1"/>
              </a:solidFill>
              <a:prstDash val="solid"/>
              <a:round/>
              <a:headEnd type="none" w="sm" len="sm"/>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
                                            <p:txEl>
                                              <p:pRg st="1" end="1"/>
                                            </p:txEl>
                                          </p:spTgt>
                                        </p:tgtEl>
                                        <p:attrNameLst>
                                          <p:attrName>style.visibility</p:attrName>
                                        </p:attrNameLst>
                                      </p:cBhvr>
                                      <p:to>
                                        <p:strVal val="visible"/>
                                      </p:to>
                                    </p:set>
                                  </p:childTnLst>
                                </p:cTn>
                              </p:par>
                              <p:par>
                                <p:cTn id="17" presetID="10" presetClass="entr" presetSubtype="0" fill="hold" nodeType="withEffect">
                                  <p:stCondLst>
                                    <p:cond delay="500"/>
                                  </p:stCondLst>
                                  <p:childTnLst>
                                    <p:set>
                                      <p:cBhvr>
                                        <p:cTn id="18" dur="1" fill="hold">
                                          <p:stCondLst>
                                            <p:cond delay="0"/>
                                          </p:stCondLst>
                                        </p:cTn>
                                        <p:tgtEl>
                                          <p:spTgt spid="1063"/>
                                        </p:tgtEl>
                                        <p:attrNameLst>
                                          <p:attrName>style.visibility</p:attrName>
                                        </p:attrNameLst>
                                      </p:cBhvr>
                                      <p:to>
                                        <p:strVal val="visible"/>
                                      </p:to>
                                    </p:set>
                                    <p:animEffect transition="in" filter="fade">
                                      <p:cBhvr>
                                        <p:cTn id="19" dur="1000"/>
                                        <p:tgtEl>
                                          <p:spTgt spid="1063"/>
                                        </p:tgtEl>
                                      </p:cBhvr>
                                    </p:animEffect>
                                  </p:childTnLst>
                                </p:cTn>
                              </p:par>
                              <p:par>
                                <p:cTn id="20" presetID="10" presetClass="entr" presetSubtype="0" fill="hold" nodeType="withEffect">
                                  <p:stCondLst>
                                    <p:cond delay="500"/>
                                  </p:stCondLst>
                                  <p:childTnLst>
                                    <p:set>
                                      <p:cBhvr>
                                        <p:cTn id="21" dur="1" fill="hold">
                                          <p:stCondLst>
                                            <p:cond delay="0"/>
                                          </p:stCondLst>
                                        </p:cTn>
                                        <p:tgtEl>
                                          <p:spTgt spid="1066"/>
                                        </p:tgtEl>
                                        <p:attrNameLst>
                                          <p:attrName>style.visibility</p:attrName>
                                        </p:attrNameLst>
                                      </p:cBhvr>
                                      <p:to>
                                        <p:strVal val="visible"/>
                                      </p:to>
                                    </p:set>
                                    <p:animEffect transition="in" filter="fade">
                                      <p:cBhvr>
                                        <p:cTn id="22" dur="1000"/>
                                        <p:tgtEl>
                                          <p:spTgt spid="106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500"/>
                                  </p:stCondLst>
                                  <p:childTnLst>
                                    <p:set>
                                      <p:cBhvr>
                                        <p:cTn id="46" dur="1" fill="hold">
                                          <p:stCondLst>
                                            <p:cond delay="0"/>
                                          </p:stCondLst>
                                        </p:cTn>
                                        <p:tgtEl>
                                          <p:spTgt spid="11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1000"/>
                                  </p:stCondLst>
                                  <p:childTnLst>
                                    <p:set>
                                      <p:cBhvr>
                                        <p:cTn id="50" dur="1" fill="hold">
                                          <p:stCondLst>
                                            <p:cond delay="0"/>
                                          </p:stCondLst>
                                        </p:cTn>
                                        <p:tgtEl>
                                          <p:spTgt spid="1078"/>
                                        </p:tgtEl>
                                        <p:attrNameLst>
                                          <p:attrName>style.visibility</p:attrName>
                                        </p:attrNameLst>
                                      </p:cBhvr>
                                      <p:to>
                                        <p:strVal val="visible"/>
                                      </p:to>
                                    </p:set>
                                  </p:childTnLst>
                                </p:cTn>
                              </p:par>
                            </p:childTnLst>
                          </p:cTn>
                        </p:par>
                        <p:par>
                          <p:cTn id="51" fill="hold">
                            <p:stCondLst>
                              <p:cond delay="1"/>
                            </p:stCondLst>
                            <p:childTnLst>
                              <p:par>
                                <p:cTn id="52" presetID="1" presetClass="entr" presetSubtype="0" fill="hold" nodeType="afterEffect">
                                  <p:stCondLst>
                                    <p:cond delay="1000"/>
                                  </p:stCondLst>
                                  <p:childTnLst>
                                    <p:set>
                                      <p:cBhvr>
                                        <p:cTn id="53" dur="1" fill="hold">
                                          <p:stCondLst>
                                            <p:cond delay="0"/>
                                          </p:stCondLst>
                                        </p:cTn>
                                        <p:tgtEl>
                                          <p:spTgt spid="1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SA Cache Example (4/5)</a:t>
            </a:r>
            <a:endParaRPr sz="4400" b="0" i="0" u="none" strike="noStrike" cap="none">
              <a:solidFill>
                <a:schemeClr val="accent1"/>
              </a:solidFill>
              <a:latin typeface="Calibri"/>
              <a:ea typeface="Calibri"/>
              <a:cs typeface="Calibri"/>
              <a:sym typeface="Calibri"/>
            </a:endParaRPr>
          </a:p>
        </p:txBody>
      </p:sp>
      <p:sp>
        <p:nvSpPr>
          <p:cNvPr id="1142" name="Google Shape;1142;p59"/>
          <p:cNvSpPr txBox="1">
            <a:spLocks noGrp="1"/>
          </p:cNvSpPr>
          <p:nvPr>
            <p:ph type="body" idx="1"/>
          </p:nvPr>
        </p:nvSpPr>
        <p:spPr>
          <a:xfrm>
            <a:off x="457200" y="1185325"/>
            <a:ext cx="7848600" cy="812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20"/>
              <a:buFont typeface="Arial"/>
              <a:buChar char="•"/>
            </a:pPr>
            <a:r>
              <a:rPr lang="en-US" sz="2720" b="0" i="0" u="none" strike="noStrike" cap="none">
                <a:solidFill>
                  <a:schemeClr val="dk1"/>
                </a:solidFill>
                <a:latin typeface="Calibri"/>
                <a:ea typeface="Calibri"/>
                <a:cs typeface="Calibri"/>
                <a:sym typeface="Calibri"/>
              </a:rPr>
              <a:t>Consider the sequence of memory address accesses</a:t>
            </a:r>
            <a:endParaRPr/>
          </a:p>
          <a:p>
            <a:pPr marL="457200" marR="0" lvl="1" indent="0" algn="ctr" rtl="0">
              <a:lnSpc>
                <a:spcPct val="80000"/>
              </a:lnSpc>
              <a:spcBef>
                <a:spcPts val="476"/>
              </a:spcBef>
              <a:spcAft>
                <a:spcPts val="0"/>
              </a:spcAft>
              <a:buClr>
                <a:schemeClr val="dk1"/>
              </a:buClr>
              <a:buFont typeface="Arial"/>
              <a:buNone/>
            </a:pPr>
            <a:r>
              <a:rPr lang="en-US" sz="2380" b="0" i="0" u="none" strike="noStrike" cap="none">
                <a:solidFill>
                  <a:schemeClr val="dk1"/>
                </a:solidFill>
                <a:latin typeface="Calibri"/>
                <a:ea typeface="Calibri"/>
                <a:cs typeface="Calibri"/>
                <a:sym typeface="Calibri"/>
              </a:rPr>
              <a:t>                                       0     2     4     8     20    16     0     2</a:t>
            </a:r>
            <a:endParaRPr sz="2380" b="0" i="0" u="none" strike="noStrike" cap="none">
              <a:solidFill>
                <a:schemeClr val="dk1"/>
              </a:solidFill>
              <a:latin typeface="Calibri"/>
              <a:ea typeface="Calibri"/>
              <a:cs typeface="Calibri"/>
              <a:sym typeface="Calibri"/>
            </a:endParaRPr>
          </a:p>
          <a:p>
            <a:pPr marL="742950" marR="0" lvl="1" indent="-134619" algn="ctr" rtl="0">
              <a:lnSpc>
                <a:spcPct val="80000"/>
              </a:lnSpc>
              <a:spcBef>
                <a:spcPts val="476"/>
              </a:spcBef>
              <a:spcAft>
                <a:spcPts val="0"/>
              </a:spcAft>
              <a:buClr>
                <a:schemeClr val="dk1"/>
              </a:buClr>
              <a:buSzPts val="2380"/>
              <a:buFont typeface="Arial"/>
              <a:buNone/>
            </a:pPr>
            <a:endParaRPr sz="2380" b="0" i="0" u="none" strike="noStrike" cap="none">
              <a:solidFill>
                <a:schemeClr val="dk1"/>
              </a:solidFill>
              <a:latin typeface="Calibri"/>
              <a:ea typeface="Calibri"/>
              <a:cs typeface="Calibri"/>
              <a:sym typeface="Calibri"/>
            </a:endParaRPr>
          </a:p>
        </p:txBody>
      </p:sp>
      <p:sp>
        <p:nvSpPr>
          <p:cNvPr id="1143" name="Google Shape;1143;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144" name="Google Shape;1144;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145" name="Google Shape;1145;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44</a:t>
            </a:fld>
            <a:endParaRPr sz="1200">
              <a:solidFill>
                <a:srgbClr val="888888"/>
              </a:solidFill>
              <a:latin typeface="Calibri"/>
              <a:ea typeface="Calibri"/>
              <a:cs typeface="Calibri"/>
              <a:sym typeface="Calibri"/>
            </a:endParaRPr>
          </a:p>
        </p:txBody>
      </p:sp>
      <p:sp>
        <p:nvSpPr>
          <p:cNvPr id="1146" name="Google Shape;1146;p59"/>
          <p:cNvSpPr txBox="1"/>
          <p:nvPr/>
        </p:nvSpPr>
        <p:spPr>
          <a:xfrm>
            <a:off x="831628" y="2252125"/>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a:p>
        </p:txBody>
      </p:sp>
      <p:sp>
        <p:nvSpPr>
          <p:cNvPr id="1147" name="Google Shape;1147;p59"/>
          <p:cNvSpPr txBox="1"/>
          <p:nvPr/>
        </p:nvSpPr>
        <p:spPr>
          <a:xfrm>
            <a:off x="828915" y="4103680"/>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4</a:t>
            </a:r>
            <a:endParaRPr/>
          </a:p>
        </p:txBody>
      </p:sp>
      <p:sp>
        <p:nvSpPr>
          <p:cNvPr id="1148" name="Google Shape;1148;p59"/>
          <p:cNvSpPr txBox="1"/>
          <p:nvPr/>
        </p:nvSpPr>
        <p:spPr>
          <a:xfrm>
            <a:off x="1060228" y="2252125"/>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1149" name="Google Shape;1149;p59"/>
          <p:cNvSpPr txBox="1"/>
          <p:nvPr/>
        </p:nvSpPr>
        <p:spPr>
          <a:xfrm>
            <a:off x="1041640" y="4080925"/>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1150" name="Google Shape;1150;p59"/>
          <p:cNvSpPr txBox="1"/>
          <p:nvPr/>
        </p:nvSpPr>
        <p:spPr>
          <a:xfrm>
            <a:off x="836334" y="1577898"/>
            <a:ext cx="3429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graphicFrame>
        <p:nvGraphicFramePr>
          <p:cNvPr id="1151" name="Google Shape;1151;p59"/>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3"/>
                  </a:ext>
                </a:extLst>
              </a:tr>
            </a:tbl>
          </a:graphicData>
        </a:graphic>
      </p:graphicFrame>
      <p:graphicFrame>
        <p:nvGraphicFramePr>
          <p:cNvPr id="1152" name="Google Shape;1152;p59"/>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1153" name="Google Shape;1153;p59"/>
          <p:cNvGraphicFramePr/>
          <p:nvPr/>
        </p:nvGraphicFramePr>
        <p:xfrm>
          <a:off x="493776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1154" name="Google Shape;1154;p59"/>
          <p:cNvGraphicFramePr/>
          <p:nvPr/>
        </p:nvGraphicFramePr>
        <p:xfrm>
          <a:off x="91440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1155" name="Google Shape;1155;p59"/>
          <p:cNvSpPr txBox="1"/>
          <p:nvPr/>
        </p:nvSpPr>
        <p:spPr>
          <a:xfrm>
            <a:off x="4850011" y="2252124"/>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a:t>
            </a:r>
            <a:endParaRPr sz="2400" b="1">
              <a:solidFill>
                <a:schemeClr val="dk1"/>
              </a:solidFill>
              <a:latin typeface="Calibri"/>
              <a:ea typeface="Calibri"/>
              <a:cs typeface="Calibri"/>
              <a:sym typeface="Calibri"/>
            </a:endParaRPr>
          </a:p>
        </p:txBody>
      </p:sp>
      <p:sp>
        <p:nvSpPr>
          <p:cNvPr id="1156" name="Google Shape;1156;p59"/>
          <p:cNvSpPr txBox="1"/>
          <p:nvPr/>
        </p:nvSpPr>
        <p:spPr>
          <a:xfrm>
            <a:off x="5078611" y="2252124"/>
            <a:ext cx="51969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graphicFrame>
        <p:nvGraphicFramePr>
          <p:cNvPr id="1157" name="Google Shape;1157;p59"/>
          <p:cNvGraphicFramePr/>
          <p:nvPr/>
        </p:nvGraphicFramePr>
        <p:xfrm>
          <a:off x="91440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M[4]</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M[5]</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M[6]</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M[7]</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1158" name="Google Shape;1158;p59"/>
          <p:cNvGraphicFramePr/>
          <p:nvPr/>
        </p:nvGraphicFramePr>
        <p:xfrm>
          <a:off x="493776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M[4]</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M[5]</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M[6]</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M[7]</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1159" name="Google Shape;1159;p59"/>
          <p:cNvSpPr txBox="1"/>
          <p:nvPr/>
        </p:nvSpPr>
        <p:spPr>
          <a:xfrm>
            <a:off x="4850712" y="4099966"/>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8</a:t>
            </a:r>
            <a:endParaRPr sz="2400" b="1">
              <a:solidFill>
                <a:schemeClr val="dk1"/>
              </a:solidFill>
              <a:latin typeface="Calibri"/>
              <a:ea typeface="Calibri"/>
              <a:cs typeface="Calibri"/>
              <a:sym typeface="Calibri"/>
            </a:endParaRPr>
          </a:p>
        </p:txBody>
      </p:sp>
      <p:sp>
        <p:nvSpPr>
          <p:cNvPr id="1160" name="Google Shape;1160;p59"/>
          <p:cNvSpPr txBox="1"/>
          <p:nvPr/>
        </p:nvSpPr>
        <p:spPr>
          <a:xfrm>
            <a:off x="5063437" y="4077211"/>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graphicFrame>
        <p:nvGraphicFramePr>
          <p:cNvPr id="1161" name="Google Shape;1161;p59"/>
          <p:cNvGraphicFramePr/>
          <p:nvPr/>
        </p:nvGraphicFramePr>
        <p:xfrm>
          <a:off x="493776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001</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M[8]</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M[9]</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M[11]</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M[4]</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M[5]</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M[6]</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M[7]</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1162" name="Google Shape;1162;p59"/>
          <p:cNvSpPr/>
          <p:nvPr/>
        </p:nvSpPr>
        <p:spPr>
          <a:xfrm>
            <a:off x="1672683" y="2713789"/>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3" name="Google Shape;1163;p59"/>
          <p:cNvSpPr/>
          <p:nvPr/>
        </p:nvSpPr>
        <p:spPr>
          <a:xfrm>
            <a:off x="6971742" y="2715768"/>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4" name="Google Shape;1164;p59"/>
          <p:cNvSpPr/>
          <p:nvPr/>
        </p:nvSpPr>
        <p:spPr>
          <a:xfrm>
            <a:off x="1673352" y="5095903"/>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5" name="Google Shape;1165;p59"/>
          <p:cNvSpPr/>
          <p:nvPr/>
        </p:nvSpPr>
        <p:spPr>
          <a:xfrm>
            <a:off x="5684074" y="4814555"/>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166" name="Google Shape;1166;p59"/>
          <p:cNvGraphicFramePr/>
          <p:nvPr/>
        </p:nvGraphicFramePr>
        <p:xfrm>
          <a:off x="640080" y="27432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1167" name="Google Shape;1167;p59"/>
          <p:cNvGraphicFramePr/>
          <p:nvPr/>
        </p:nvGraphicFramePr>
        <p:xfrm>
          <a:off x="640080" y="45720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1168" name="Google Shape;1168;p59"/>
          <p:cNvGraphicFramePr/>
          <p:nvPr/>
        </p:nvGraphicFramePr>
        <p:xfrm>
          <a:off x="4663440" y="27432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1169" name="Google Shape;1169;p59"/>
          <p:cNvGraphicFramePr/>
          <p:nvPr/>
        </p:nvGraphicFramePr>
        <p:xfrm>
          <a:off x="4663440" y="45720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1170" name="Google Shape;1170;p59"/>
          <p:cNvGraphicFramePr/>
          <p:nvPr/>
        </p:nvGraphicFramePr>
        <p:xfrm>
          <a:off x="457200" y="2743200"/>
          <a:ext cx="274325" cy="113385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566925">
                <a:tc>
                  <a:txBody>
                    <a:bodyPr/>
                    <a:lstStyle/>
                    <a:p>
                      <a:pPr marL="0" marR="0" lvl="0" indent="0" algn="ctr" rtl="0">
                        <a:spcBef>
                          <a:spcPts val="0"/>
                        </a:spcBef>
                        <a:spcAft>
                          <a:spcPts val="0"/>
                        </a:spcAft>
                        <a:buNone/>
                      </a:pPr>
                      <a:r>
                        <a:rPr lang="en-US" sz="1800" u="none" strike="noStrike" cap="none">
                          <a:solidFill>
                            <a:schemeClr val="accent4"/>
                          </a:solidFill>
                        </a:rPr>
                        <a:t>0</a:t>
                      </a:r>
                      <a:endParaRPr sz="1800" u="none" strike="noStrike" cap="none">
                        <a:solidFill>
                          <a:schemeClr val="accent4"/>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6925">
                <a:tc>
                  <a:txBody>
                    <a:bodyPr/>
                    <a:lstStyle/>
                    <a:p>
                      <a:pPr marL="0" marR="0" lvl="0" indent="0" algn="ctr" rtl="0">
                        <a:spcBef>
                          <a:spcPts val="0"/>
                        </a:spcBef>
                        <a:spcAft>
                          <a:spcPts val="0"/>
                        </a:spcAft>
                        <a:buNone/>
                      </a:pPr>
                      <a:r>
                        <a:rPr lang="en-US" sz="1800" u="none" strike="noStrike" cap="none">
                          <a:solidFill>
                            <a:schemeClr val="accent4"/>
                          </a:solidFill>
                        </a:rPr>
                        <a:t>1</a:t>
                      </a:r>
                      <a:endParaRPr sz="1800" u="none" strike="noStrike" cap="none">
                        <a:solidFill>
                          <a:schemeClr val="accent4"/>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171" name="Google Shape;1171;p59"/>
          <p:cNvGraphicFramePr/>
          <p:nvPr/>
        </p:nvGraphicFramePr>
        <p:xfrm>
          <a:off x="4480560" y="2743200"/>
          <a:ext cx="274325" cy="113385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566925">
                <a:tc>
                  <a:txBody>
                    <a:bodyPr/>
                    <a:lstStyle/>
                    <a:p>
                      <a:pPr marL="0" marR="0" lvl="0" indent="0" algn="ctr" rtl="0">
                        <a:spcBef>
                          <a:spcPts val="0"/>
                        </a:spcBef>
                        <a:spcAft>
                          <a:spcPts val="0"/>
                        </a:spcAft>
                        <a:buNone/>
                      </a:pPr>
                      <a:r>
                        <a:rPr lang="en-US" sz="1800" u="none" strike="noStrike" cap="none">
                          <a:solidFill>
                            <a:schemeClr val="accent4"/>
                          </a:solidFill>
                        </a:rPr>
                        <a:t>0</a:t>
                      </a:r>
                      <a:endParaRPr sz="1800" u="none" strike="noStrike" cap="none">
                        <a:solidFill>
                          <a:schemeClr val="accent4"/>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6925">
                <a:tc>
                  <a:txBody>
                    <a:bodyPr/>
                    <a:lstStyle/>
                    <a:p>
                      <a:pPr marL="0" marR="0" lvl="0" indent="0" algn="ctr" rtl="0">
                        <a:spcBef>
                          <a:spcPts val="0"/>
                        </a:spcBef>
                        <a:spcAft>
                          <a:spcPts val="0"/>
                        </a:spcAft>
                        <a:buNone/>
                      </a:pPr>
                      <a:r>
                        <a:rPr lang="en-US" sz="1800" u="none" strike="noStrike" cap="none">
                          <a:solidFill>
                            <a:schemeClr val="accent4"/>
                          </a:solidFill>
                        </a:rPr>
                        <a:t>1</a:t>
                      </a:r>
                      <a:endParaRPr sz="1800" u="none" strike="noStrike" cap="none">
                        <a:solidFill>
                          <a:schemeClr val="accent4"/>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172" name="Google Shape;1172;p59"/>
          <p:cNvGraphicFramePr/>
          <p:nvPr/>
        </p:nvGraphicFramePr>
        <p:xfrm>
          <a:off x="457200" y="4572000"/>
          <a:ext cx="274325" cy="113385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566925">
                <a:tc>
                  <a:txBody>
                    <a:bodyPr/>
                    <a:lstStyle/>
                    <a:p>
                      <a:pPr marL="0" marR="0" lvl="0" indent="0" algn="ctr" rtl="0">
                        <a:spcBef>
                          <a:spcPts val="0"/>
                        </a:spcBef>
                        <a:spcAft>
                          <a:spcPts val="0"/>
                        </a:spcAft>
                        <a:buNone/>
                      </a:pPr>
                      <a:r>
                        <a:rPr lang="en-US" sz="1800" u="none" strike="noStrike" cap="none">
                          <a:solidFill>
                            <a:schemeClr val="accent4"/>
                          </a:solidFill>
                        </a:rPr>
                        <a:t>0</a:t>
                      </a:r>
                      <a:endParaRPr sz="1800" u="none" strike="noStrike" cap="none">
                        <a:solidFill>
                          <a:schemeClr val="accent4"/>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6925">
                <a:tc>
                  <a:txBody>
                    <a:bodyPr/>
                    <a:lstStyle/>
                    <a:p>
                      <a:pPr marL="0" marR="0" lvl="0" indent="0" algn="ctr" rtl="0">
                        <a:spcBef>
                          <a:spcPts val="0"/>
                        </a:spcBef>
                        <a:spcAft>
                          <a:spcPts val="0"/>
                        </a:spcAft>
                        <a:buNone/>
                      </a:pPr>
                      <a:r>
                        <a:rPr lang="en-US" sz="1800" u="none" strike="noStrike" cap="none">
                          <a:solidFill>
                            <a:schemeClr val="accent4"/>
                          </a:solidFill>
                        </a:rPr>
                        <a:t>1</a:t>
                      </a:r>
                      <a:endParaRPr sz="1800" u="none" strike="noStrike" cap="none">
                        <a:solidFill>
                          <a:schemeClr val="accent4"/>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173" name="Google Shape;1173;p59"/>
          <p:cNvGraphicFramePr/>
          <p:nvPr/>
        </p:nvGraphicFramePr>
        <p:xfrm>
          <a:off x="4480560" y="4572000"/>
          <a:ext cx="274325" cy="113385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566925">
                <a:tc>
                  <a:txBody>
                    <a:bodyPr/>
                    <a:lstStyle/>
                    <a:p>
                      <a:pPr marL="0" marR="0" lvl="0" indent="0" algn="ctr" rtl="0">
                        <a:spcBef>
                          <a:spcPts val="0"/>
                        </a:spcBef>
                        <a:spcAft>
                          <a:spcPts val="0"/>
                        </a:spcAft>
                        <a:buNone/>
                      </a:pPr>
                      <a:r>
                        <a:rPr lang="en-US" sz="1800" u="none" strike="noStrike" cap="none">
                          <a:solidFill>
                            <a:schemeClr val="accent4"/>
                          </a:solidFill>
                        </a:rPr>
                        <a:t>0</a:t>
                      </a:r>
                      <a:endParaRPr sz="1800" u="none" strike="noStrike" cap="none">
                        <a:solidFill>
                          <a:schemeClr val="accent4"/>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6925">
                <a:tc>
                  <a:txBody>
                    <a:bodyPr/>
                    <a:lstStyle/>
                    <a:p>
                      <a:pPr marL="0" marR="0" lvl="0" indent="0" algn="ctr" rtl="0">
                        <a:spcBef>
                          <a:spcPts val="0"/>
                        </a:spcBef>
                        <a:spcAft>
                          <a:spcPts val="0"/>
                        </a:spcAft>
                        <a:buNone/>
                      </a:pPr>
                      <a:r>
                        <a:rPr lang="en-US" sz="1800" u="none" strike="noStrike" cap="none">
                          <a:solidFill>
                            <a:schemeClr val="accent4"/>
                          </a:solidFill>
                        </a:rPr>
                        <a:t>1</a:t>
                      </a:r>
                      <a:endParaRPr sz="1800" u="none" strike="noStrike" cap="none">
                        <a:solidFill>
                          <a:schemeClr val="accent4"/>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1174" name="Google Shape;1174;p59"/>
          <p:cNvSpPr txBox="1"/>
          <p:nvPr/>
        </p:nvSpPr>
        <p:spPr>
          <a:xfrm>
            <a:off x="831610" y="1947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accent4"/>
                </a:solidFill>
                <a:latin typeface="Calibri"/>
                <a:ea typeface="Calibri"/>
                <a:cs typeface="Calibri"/>
                <a:sym typeface="Calibri"/>
              </a:rPr>
              <a:t>0</a:t>
            </a:r>
            <a:r>
              <a:rPr lang="en-US" sz="2400" b="1">
                <a:solidFill>
                  <a:srgbClr val="FF0000"/>
                </a:solidFill>
                <a:latin typeface="Calibri"/>
                <a:ea typeface="Calibri"/>
                <a:cs typeface="Calibri"/>
                <a:sym typeface="Calibri"/>
              </a:rPr>
              <a:t>00</a:t>
            </a:r>
            <a:endParaRPr>
              <a:solidFill>
                <a:srgbClr val="FF0000"/>
              </a:solidFill>
            </a:endParaRPr>
          </a:p>
        </p:txBody>
      </p:sp>
      <p:sp>
        <p:nvSpPr>
          <p:cNvPr id="1175" name="Google Shape;1175;p59"/>
          <p:cNvSpPr txBox="1"/>
          <p:nvPr/>
        </p:nvSpPr>
        <p:spPr>
          <a:xfrm>
            <a:off x="4870210" y="1947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accent4"/>
                </a:solidFill>
                <a:latin typeface="Calibri"/>
                <a:ea typeface="Calibri"/>
                <a:cs typeface="Calibri"/>
                <a:sym typeface="Calibri"/>
              </a:rPr>
              <a:t>0</a:t>
            </a:r>
            <a:r>
              <a:rPr lang="en-US" sz="2400" b="1">
                <a:solidFill>
                  <a:srgbClr val="FF0000"/>
                </a:solidFill>
                <a:latin typeface="Calibri"/>
                <a:ea typeface="Calibri"/>
                <a:cs typeface="Calibri"/>
                <a:sym typeface="Calibri"/>
              </a:rPr>
              <a:t>10</a:t>
            </a:r>
            <a:endParaRPr>
              <a:solidFill>
                <a:srgbClr val="FF0000"/>
              </a:solidFill>
            </a:endParaRPr>
          </a:p>
        </p:txBody>
      </p:sp>
      <p:sp>
        <p:nvSpPr>
          <p:cNvPr id="1176" name="Google Shape;1176;p59"/>
          <p:cNvSpPr txBox="1"/>
          <p:nvPr/>
        </p:nvSpPr>
        <p:spPr>
          <a:xfrm>
            <a:off x="4870210" y="3852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001</a:t>
            </a:r>
            <a:r>
              <a:rPr lang="en-US" sz="2400" b="1">
                <a:solidFill>
                  <a:schemeClr val="accent4"/>
                </a:solidFill>
                <a:latin typeface="Calibri"/>
                <a:ea typeface="Calibri"/>
                <a:cs typeface="Calibri"/>
                <a:sym typeface="Calibri"/>
              </a:rPr>
              <a:t>0</a:t>
            </a:r>
            <a:r>
              <a:rPr lang="en-US" sz="2400" b="1">
                <a:solidFill>
                  <a:srgbClr val="FF0000"/>
                </a:solidFill>
                <a:latin typeface="Calibri"/>
                <a:ea typeface="Calibri"/>
                <a:cs typeface="Calibri"/>
                <a:sym typeface="Calibri"/>
              </a:rPr>
              <a:t>00</a:t>
            </a:r>
            <a:endParaRPr>
              <a:solidFill>
                <a:srgbClr val="FF0000"/>
              </a:solidFill>
            </a:endParaRPr>
          </a:p>
        </p:txBody>
      </p:sp>
      <p:sp>
        <p:nvSpPr>
          <p:cNvPr id="1177" name="Google Shape;1177;p59"/>
          <p:cNvSpPr txBox="1"/>
          <p:nvPr/>
        </p:nvSpPr>
        <p:spPr>
          <a:xfrm>
            <a:off x="831610" y="3852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accent4"/>
                </a:solidFill>
                <a:latin typeface="Calibri"/>
                <a:ea typeface="Calibri"/>
                <a:cs typeface="Calibri"/>
                <a:sym typeface="Calibri"/>
              </a:rPr>
              <a:t>1</a:t>
            </a:r>
            <a:r>
              <a:rPr lang="en-US" sz="2400" b="1">
                <a:solidFill>
                  <a:srgbClr val="FF0000"/>
                </a:solidFill>
                <a:latin typeface="Calibri"/>
                <a:ea typeface="Calibri"/>
                <a:cs typeface="Calibri"/>
                <a:sym typeface="Calibri"/>
              </a:rPr>
              <a:t>00</a:t>
            </a:r>
            <a:endParaRPr>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6"/>
                                        </p:tgtEl>
                                        <p:attrNameLst>
                                          <p:attrName>style.visibility</p:attrName>
                                        </p:attrNameLst>
                                      </p:cBhvr>
                                      <p:to>
                                        <p:strVal val="visible"/>
                                      </p:to>
                                    </p:set>
                                  </p:childTnLst>
                                </p:cTn>
                              </p:par>
                            </p:childTnLst>
                          </p:cTn>
                        </p:par>
                        <p:par>
                          <p:cTn id="35" fill="hold">
                            <p:stCondLst>
                              <p:cond delay="1"/>
                            </p:stCondLst>
                            <p:childTnLst>
                              <p:par>
                                <p:cTn id="36" presetID="1" presetClass="entr" presetSubtype="0" fill="hold" nodeType="afterEffect">
                                  <p:stCondLst>
                                    <p:cond delay="0"/>
                                  </p:stCondLst>
                                  <p:childTnLst>
                                    <p:set>
                                      <p:cBhvr>
                                        <p:cTn id="37" dur="1" fill="hold">
                                          <p:stCondLst>
                                            <p:cond delay="0"/>
                                          </p:stCondLst>
                                        </p:cTn>
                                        <p:tgtEl>
                                          <p:spTgt spid="116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14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5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16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17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7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4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15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6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15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15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16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17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17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16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16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SA Cache Example (5/5)</a:t>
            </a:r>
            <a:endParaRPr sz="4400" b="0" i="0" u="none" strike="noStrike" cap="none">
              <a:solidFill>
                <a:schemeClr val="accent1"/>
              </a:solidFill>
              <a:latin typeface="Calibri"/>
              <a:ea typeface="Calibri"/>
              <a:cs typeface="Calibri"/>
              <a:sym typeface="Calibri"/>
            </a:endParaRPr>
          </a:p>
        </p:txBody>
      </p:sp>
      <p:sp>
        <p:nvSpPr>
          <p:cNvPr id="1183" name="Google Shape;1183;p60"/>
          <p:cNvSpPr txBox="1">
            <a:spLocks noGrp="1"/>
          </p:cNvSpPr>
          <p:nvPr>
            <p:ph type="body" idx="1"/>
          </p:nvPr>
        </p:nvSpPr>
        <p:spPr>
          <a:xfrm>
            <a:off x="457200" y="1185325"/>
            <a:ext cx="7848600" cy="812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720"/>
              <a:buFont typeface="Arial"/>
              <a:buChar char="•"/>
            </a:pPr>
            <a:r>
              <a:rPr lang="en-US" sz="2720" b="0" i="0" u="none" strike="noStrike" cap="none">
                <a:solidFill>
                  <a:schemeClr val="dk1"/>
                </a:solidFill>
                <a:latin typeface="Calibri"/>
                <a:ea typeface="Calibri"/>
                <a:cs typeface="Calibri"/>
                <a:sym typeface="Calibri"/>
              </a:rPr>
              <a:t>Consider the sequence of memory address accesses</a:t>
            </a:r>
            <a:endParaRPr/>
          </a:p>
          <a:p>
            <a:pPr marL="742950" marR="0" lvl="1" indent="-285750" algn="ctr" rtl="0">
              <a:lnSpc>
                <a:spcPct val="80000"/>
              </a:lnSpc>
              <a:spcBef>
                <a:spcPts val="476"/>
              </a:spcBef>
              <a:spcAft>
                <a:spcPts val="0"/>
              </a:spcAft>
              <a:buClr>
                <a:schemeClr val="dk1"/>
              </a:buClr>
              <a:buFont typeface="Arial"/>
              <a:buNone/>
            </a:pPr>
            <a:r>
              <a:rPr lang="en-US" sz="2380" b="0" i="0" u="none" strike="noStrike" cap="none">
                <a:solidFill>
                  <a:schemeClr val="dk1"/>
                </a:solidFill>
                <a:latin typeface="Calibri"/>
                <a:ea typeface="Calibri"/>
                <a:cs typeface="Calibri"/>
                <a:sym typeface="Calibri"/>
              </a:rPr>
              <a:t>                                       0     2     4     8     20    16     0     2</a:t>
            </a:r>
            <a:endParaRPr/>
          </a:p>
          <a:p>
            <a:pPr marL="742950" marR="0" lvl="1" indent="-285750" algn="ctr" rtl="0">
              <a:lnSpc>
                <a:spcPct val="80000"/>
              </a:lnSpc>
              <a:spcBef>
                <a:spcPts val="476"/>
              </a:spcBef>
              <a:spcAft>
                <a:spcPts val="0"/>
              </a:spcAft>
              <a:buClr>
                <a:schemeClr val="dk1"/>
              </a:buClr>
              <a:buFont typeface="Arial"/>
              <a:buNone/>
            </a:pPr>
            <a:endParaRPr sz="2380" b="0" i="0" u="none" strike="noStrike" cap="none">
              <a:solidFill>
                <a:schemeClr val="dk1"/>
              </a:solidFill>
              <a:latin typeface="Calibri"/>
              <a:ea typeface="Calibri"/>
              <a:cs typeface="Calibri"/>
              <a:sym typeface="Calibri"/>
            </a:endParaRPr>
          </a:p>
        </p:txBody>
      </p:sp>
      <p:sp>
        <p:nvSpPr>
          <p:cNvPr id="1184" name="Google Shape;1184;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185" name="Google Shape;1185;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186" name="Google Shape;1186;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45</a:t>
            </a:fld>
            <a:endParaRPr sz="1200">
              <a:solidFill>
                <a:srgbClr val="888888"/>
              </a:solidFill>
              <a:latin typeface="Calibri"/>
              <a:ea typeface="Calibri"/>
              <a:cs typeface="Calibri"/>
              <a:sym typeface="Calibri"/>
            </a:endParaRPr>
          </a:p>
        </p:txBody>
      </p:sp>
      <p:sp>
        <p:nvSpPr>
          <p:cNvPr id="1187" name="Google Shape;1187;p60"/>
          <p:cNvSpPr txBox="1"/>
          <p:nvPr/>
        </p:nvSpPr>
        <p:spPr>
          <a:xfrm>
            <a:off x="831628" y="2252125"/>
            <a:ext cx="49564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20</a:t>
            </a:r>
            <a:endParaRPr sz="2400" b="1">
              <a:solidFill>
                <a:schemeClr val="dk1"/>
              </a:solidFill>
              <a:latin typeface="Calibri"/>
              <a:ea typeface="Calibri"/>
              <a:cs typeface="Calibri"/>
              <a:sym typeface="Calibri"/>
            </a:endParaRPr>
          </a:p>
        </p:txBody>
      </p:sp>
      <p:sp>
        <p:nvSpPr>
          <p:cNvPr id="1188" name="Google Shape;1188;p60"/>
          <p:cNvSpPr txBox="1"/>
          <p:nvPr/>
        </p:nvSpPr>
        <p:spPr>
          <a:xfrm>
            <a:off x="828915" y="4103680"/>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sz="2400" b="1">
              <a:solidFill>
                <a:schemeClr val="dk1"/>
              </a:solidFill>
              <a:latin typeface="Calibri"/>
              <a:ea typeface="Calibri"/>
              <a:cs typeface="Calibri"/>
              <a:sym typeface="Calibri"/>
            </a:endParaRPr>
          </a:p>
        </p:txBody>
      </p:sp>
      <p:sp>
        <p:nvSpPr>
          <p:cNvPr id="1189" name="Google Shape;1189;p60"/>
          <p:cNvSpPr txBox="1"/>
          <p:nvPr/>
        </p:nvSpPr>
        <p:spPr>
          <a:xfrm>
            <a:off x="1205191" y="2252125"/>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1190" name="Google Shape;1190;p60"/>
          <p:cNvSpPr txBox="1"/>
          <p:nvPr/>
        </p:nvSpPr>
        <p:spPr>
          <a:xfrm>
            <a:off x="1186603" y="4092076"/>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1191" name="Google Shape;1191;p60"/>
          <p:cNvSpPr txBox="1"/>
          <p:nvPr/>
        </p:nvSpPr>
        <p:spPr>
          <a:xfrm>
            <a:off x="836334" y="1577898"/>
            <a:ext cx="3429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sp>
        <p:nvSpPr>
          <p:cNvPr id="1192" name="Google Shape;1192;p60"/>
          <p:cNvSpPr/>
          <p:nvPr/>
        </p:nvSpPr>
        <p:spPr>
          <a:xfrm>
            <a:off x="457200" y="5852160"/>
            <a:ext cx="8153400" cy="482183"/>
          </a:xfrm>
          <a:prstGeom prst="rect">
            <a:avLst/>
          </a:prstGeom>
          <a:noFill/>
          <a:ln>
            <a:noFill/>
          </a:ln>
        </p:spPr>
        <p:txBody>
          <a:bodyPr spcFirstLastPara="1" wrap="square" lIns="63500" tIns="25400" rIns="63500" bIns="25400" anchor="t" anchorCtr="0">
            <a:noAutofit/>
          </a:bodyPr>
          <a:lstStyle/>
          <a:p>
            <a:pPr marL="741363" marR="0" lvl="1" indent="-246062" algn="l" rtl="0">
              <a:spcBef>
                <a:spcPts val="0"/>
              </a:spcBef>
              <a:spcAft>
                <a:spcPts val="0"/>
              </a:spcAft>
              <a:buClr>
                <a:srgbClr val="000000"/>
              </a:buClr>
              <a:buSzPts val="2100"/>
              <a:buFont typeface="Arial"/>
              <a:buChar char="•"/>
            </a:pPr>
            <a:r>
              <a:rPr lang="en-US" sz="2800" b="0" i="0" u="none" strike="noStrike" cap="none">
                <a:solidFill>
                  <a:srgbClr val="000000"/>
                </a:solidFill>
                <a:latin typeface="Calibri"/>
                <a:ea typeface="Calibri"/>
                <a:cs typeface="Calibri"/>
                <a:sym typeface="Calibri"/>
              </a:rPr>
              <a:t>8 requests, 6 misses</a:t>
            </a:r>
            <a:endParaRPr sz="2800" b="0" i="0" u="none" strike="noStrike" cap="none">
              <a:solidFill>
                <a:srgbClr val="000000"/>
              </a:solidFill>
              <a:latin typeface="Calibri"/>
              <a:ea typeface="Calibri"/>
              <a:cs typeface="Calibri"/>
              <a:sym typeface="Calibri"/>
            </a:endParaRPr>
          </a:p>
        </p:txBody>
      </p:sp>
      <p:graphicFrame>
        <p:nvGraphicFramePr>
          <p:cNvPr id="1193" name="Google Shape;1193;p60"/>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001</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3"/>
                  </a:ext>
                </a:extLst>
              </a:tr>
            </a:tbl>
          </a:graphicData>
        </a:graphic>
      </p:graphicFrame>
      <p:graphicFrame>
        <p:nvGraphicFramePr>
          <p:cNvPr id="1194" name="Google Shape;1194;p60"/>
          <p:cNvGraphicFramePr/>
          <p:nvPr/>
        </p:nvGraphicFramePr>
        <p:xfrm>
          <a:off x="493776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M[23]</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1195" name="Google Shape;1195;p60"/>
          <p:cNvGraphicFramePr/>
          <p:nvPr/>
        </p:nvGraphicFramePr>
        <p:xfrm>
          <a:off x="91440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M[16]</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M[17]</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M[18]</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M[19]</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M[23]</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1196" name="Google Shape;1196;p60"/>
          <p:cNvSpPr txBox="1"/>
          <p:nvPr/>
        </p:nvSpPr>
        <p:spPr>
          <a:xfrm>
            <a:off x="4850011" y="2252124"/>
            <a:ext cx="49564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16</a:t>
            </a:r>
            <a:endParaRPr sz="2400" b="1">
              <a:solidFill>
                <a:schemeClr val="dk1"/>
              </a:solidFill>
              <a:latin typeface="Calibri"/>
              <a:ea typeface="Calibri"/>
              <a:cs typeface="Calibri"/>
              <a:sym typeface="Calibri"/>
            </a:endParaRPr>
          </a:p>
        </p:txBody>
      </p:sp>
      <p:sp>
        <p:nvSpPr>
          <p:cNvPr id="1197" name="Google Shape;1197;p60"/>
          <p:cNvSpPr txBox="1"/>
          <p:nvPr/>
        </p:nvSpPr>
        <p:spPr>
          <a:xfrm>
            <a:off x="5212423" y="2252124"/>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aphicFrame>
        <p:nvGraphicFramePr>
          <p:cNvPr id="1198" name="Google Shape;1198;p60"/>
          <p:cNvGraphicFramePr/>
          <p:nvPr/>
        </p:nvGraphicFramePr>
        <p:xfrm>
          <a:off x="493776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M[16]</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M[17]</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M[18]</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M[19]</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a:t>
                      </a:r>
                      <a:endParaRPr sz="1800" u="none" strike="noStrike" cap="none">
                        <a:solidFill>
                          <a:srgbClr val="FF9900"/>
                        </a:solidFill>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M[23]</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1199" name="Google Shape;1199;p60"/>
          <p:cNvSpPr txBox="1"/>
          <p:nvPr/>
        </p:nvSpPr>
        <p:spPr>
          <a:xfrm>
            <a:off x="4850712" y="4099966"/>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a:t>
            </a:r>
            <a:endParaRPr sz="2400" b="1">
              <a:solidFill>
                <a:schemeClr val="dk1"/>
              </a:solidFill>
              <a:latin typeface="Calibri"/>
              <a:ea typeface="Calibri"/>
              <a:cs typeface="Calibri"/>
              <a:sym typeface="Calibri"/>
            </a:endParaRPr>
          </a:p>
        </p:txBody>
      </p:sp>
      <p:sp>
        <p:nvSpPr>
          <p:cNvPr id="1200" name="Google Shape;1200;p60"/>
          <p:cNvSpPr txBox="1"/>
          <p:nvPr/>
        </p:nvSpPr>
        <p:spPr>
          <a:xfrm>
            <a:off x="5219551" y="4099513"/>
            <a:ext cx="51969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1201" name="Google Shape;1201;p60"/>
          <p:cNvSpPr/>
          <p:nvPr/>
        </p:nvSpPr>
        <p:spPr>
          <a:xfrm>
            <a:off x="6972856" y="4813597"/>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02" name="Google Shape;1202;p60"/>
          <p:cNvGrpSpPr/>
          <p:nvPr/>
        </p:nvGrpSpPr>
        <p:grpSpPr>
          <a:xfrm>
            <a:off x="5120640" y="2766715"/>
            <a:ext cx="3062124" cy="232517"/>
            <a:chOff x="5120640" y="2766715"/>
            <a:chExt cx="3062124" cy="232517"/>
          </a:xfrm>
        </p:grpSpPr>
        <p:cxnSp>
          <p:nvCxnSpPr>
            <p:cNvPr id="1203" name="Google Shape;1203;p60"/>
            <p:cNvCxnSpPr/>
            <p:nvPr/>
          </p:nvCxnSpPr>
          <p:spPr>
            <a:xfrm rot="10800000" flipH="1">
              <a:off x="5703053" y="2766715"/>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1204" name="Google Shape;1204;p60"/>
            <p:cNvCxnSpPr/>
            <p:nvPr/>
          </p:nvCxnSpPr>
          <p:spPr>
            <a:xfrm rot="10800000" flipH="1">
              <a:off x="6356196"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1205" name="Google Shape;1205;p60"/>
            <p:cNvCxnSpPr/>
            <p:nvPr/>
          </p:nvCxnSpPr>
          <p:spPr>
            <a:xfrm rot="10800000" flipH="1">
              <a:off x="699404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1206" name="Google Shape;1206;p60"/>
            <p:cNvCxnSpPr/>
            <p:nvPr/>
          </p:nvCxnSpPr>
          <p:spPr>
            <a:xfrm rot="10800000" flipH="1">
              <a:off x="763412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1207" name="Google Shape;1207;p60"/>
            <p:cNvCxnSpPr/>
            <p:nvPr/>
          </p:nvCxnSpPr>
          <p:spPr>
            <a:xfrm rot="10800000" flipH="1">
              <a:off x="5120640" y="2770632"/>
              <a:ext cx="548640" cy="228600"/>
            </a:xfrm>
            <a:prstGeom prst="straightConnector1">
              <a:avLst/>
            </a:prstGeom>
            <a:noFill/>
            <a:ln w="28575" cap="flat" cmpd="sng">
              <a:solidFill>
                <a:schemeClr val="accent1"/>
              </a:solidFill>
              <a:prstDash val="solid"/>
              <a:round/>
              <a:headEnd type="none" w="sm" len="sm"/>
              <a:tailEnd type="none" w="sm" len="sm"/>
            </a:ln>
          </p:spPr>
        </p:cxnSp>
      </p:grpSp>
      <p:grpSp>
        <p:nvGrpSpPr>
          <p:cNvPr id="1208" name="Google Shape;1208;p60"/>
          <p:cNvGrpSpPr/>
          <p:nvPr/>
        </p:nvGrpSpPr>
        <p:grpSpPr>
          <a:xfrm>
            <a:off x="1090603" y="4875695"/>
            <a:ext cx="3062124" cy="232517"/>
            <a:chOff x="5120640" y="2766715"/>
            <a:chExt cx="3062124" cy="232517"/>
          </a:xfrm>
        </p:grpSpPr>
        <p:cxnSp>
          <p:nvCxnSpPr>
            <p:cNvPr id="1209" name="Google Shape;1209;p60"/>
            <p:cNvCxnSpPr/>
            <p:nvPr/>
          </p:nvCxnSpPr>
          <p:spPr>
            <a:xfrm rot="10800000" flipH="1">
              <a:off x="5703053" y="2766715"/>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1210" name="Google Shape;1210;p60"/>
            <p:cNvCxnSpPr/>
            <p:nvPr/>
          </p:nvCxnSpPr>
          <p:spPr>
            <a:xfrm rot="10800000" flipH="1">
              <a:off x="6356196"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1211" name="Google Shape;1211;p60"/>
            <p:cNvCxnSpPr/>
            <p:nvPr/>
          </p:nvCxnSpPr>
          <p:spPr>
            <a:xfrm rot="10800000" flipH="1">
              <a:off x="699404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1212" name="Google Shape;1212;p60"/>
            <p:cNvCxnSpPr/>
            <p:nvPr/>
          </p:nvCxnSpPr>
          <p:spPr>
            <a:xfrm rot="10800000" flipH="1">
              <a:off x="763412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1213" name="Google Shape;1213;p60"/>
            <p:cNvCxnSpPr/>
            <p:nvPr/>
          </p:nvCxnSpPr>
          <p:spPr>
            <a:xfrm rot="10800000" flipH="1">
              <a:off x="5120640" y="2770632"/>
              <a:ext cx="548640" cy="228600"/>
            </a:xfrm>
            <a:prstGeom prst="straightConnector1">
              <a:avLst/>
            </a:prstGeom>
            <a:noFill/>
            <a:ln w="28575" cap="flat" cmpd="sng">
              <a:solidFill>
                <a:schemeClr val="accent1"/>
              </a:solidFill>
              <a:prstDash val="solid"/>
              <a:round/>
              <a:headEnd type="none" w="sm" len="sm"/>
              <a:tailEnd type="none" w="sm" len="sm"/>
            </a:ln>
          </p:spPr>
        </p:cxnSp>
      </p:grpSp>
      <p:graphicFrame>
        <p:nvGraphicFramePr>
          <p:cNvPr id="1214" name="Google Shape;1214;p60"/>
          <p:cNvGraphicFramePr/>
          <p:nvPr/>
        </p:nvGraphicFramePr>
        <p:xfrm>
          <a:off x="640080" y="27432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1215" name="Google Shape;1215;p60"/>
          <p:cNvGraphicFramePr/>
          <p:nvPr/>
        </p:nvGraphicFramePr>
        <p:xfrm>
          <a:off x="640080" y="45720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1216" name="Google Shape;1216;p60"/>
          <p:cNvGraphicFramePr/>
          <p:nvPr/>
        </p:nvGraphicFramePr>
        <p:xfrm>
          <a:off x="4663440" y="27432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1217" name="Google Shape;1217;p60"/>
          <p:cNvGraphicFramePr/>
          <p:nvPr/>
        </p:nvGraphicFramePr>
        <p:xfrm>
          <a:off x="4663440" y="4572000"/>
          <a:ext cx="274325" cy="113390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solidFill>
                            <a:schemeClr val="dk1"/>
                          </a:solidFill>
                        </a:rPr>
                        <a:t>0</a:t>
                      </a:r>
                      <a:endParaRPr sz="1800" u="none" strike="noStrike" cap="none">
                        <a:solidFill>
                          <a:schemeClr val="dk1"/>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solidFill>
                            <a:schemeClr val="dk1"/>
                          </a:solidFill>
                        </a:rPr>
                        <a:t>1</a:t>
                      </a:r>
                      <a:endParaRPr sz="1800" u="none" strike="noStrike" cap="none">
                        <a:solidFill>
                          <a:schemeClr val="dk1"/>
                        </a:solidFill>
                      </a:endParaRPr>
                    </a:p>
                  </a:txBody>
                  <a:tcPr marL="0" marR="0" marT="0" marB="0" anchor="ctr"/>
                </a:tc>
                <a:extLst>
                  <a:ext uri="{0D108BD9-81ED-4DB2-BD59-A6C34878D82A}">
                    <a16:rowId xmlns:a16="http://schemas.microsoft.com/office/drawing/2014/main" val="10003"/>
                  </a:ext>
                </a:extLst>
              </a:tr>
            </a:tbl>
          </a:graphicData>
        </a:graphic>
      </p:graphicFrame>
      <p:graphicFrame>
        <p:nvGraphicFramePr>
          <p:cNvPr id="1218" name="Google Shape;1218;p60"/>
          <p:cNvGraphicFramePr/>
          <p:nvPr/>
        </p:nvGraphicFramePr>
        <p:xfrm>
          <a:off x="457200" y="2743200"/>
          <a:ext cx="274325" cy="113385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566925">
                <a:tc>
                  <a:txBody>
                    <a:bodyPr/>
                    <a:lstStyle/>
                    <a:p>
                      <a:pPr marL="0" marR="0" lvl="0" indent="0" algn="ctr" rtl="0">
                        <a:spcBef>
                          <a:spcPts val="0"/>
                        </a:spcBef>
                        <a:spcAft>
                          <a:spcPts val="0"/>
                        </a:spcAft>
                        <a:buNone/>
                      </a:pPr>
                      <a:r>
                        <a:rPr lang="en-US" sz="1800" u="none" strike="noStrike" cap="none">
                          <a:solidFill>
                            <a:schemeClr val="accent4"/>
                          </a:solidFill>
                        </a:rPr>
                        <a:t>0</a:t>
                      </a:r>
                      <a:endParaRPr sz="1800" u="none" strike="noStrike" cap="none">
                        <a:solidFill>
                          <a:schemeClr val="accent4"/>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6925">
                <a:tc>
                  <a:txBody>
                    <a:bodyPr/>
                    <a:lstStyle/>
                    <a:p>
                      <a:pPr marL="0" marR="0" lvl="0" indent="0" algn="ctr" rtl="0">
                        <a:spcBef>
                          <a:spcPts val="0"/>
                        </a:spcBef>
                        <a:spcAft>
                          <a:spcPts val="0"/>
                        </a:spcAft>
                        <a:buNone/>
                      </a:pPr>
                      <a:r>
                        <a:rPr lang="en-US" sz="1800" u="none" strike="noStrike" cap="none">
                          <a:solidFill>
                            <a:schemeClr val="accent4"/>
                          </a:solidFill>
                        </a:rPr>
                        <a:t>1</a:t>
                      </a:r>
                      <a:endParaRPr sz="1800" u="none" strike="noStrike" cap="none">
                        <a:solidFill>
                          <a:schemeClr val="accent4"/>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219" name="Google Shape;1219;p60"/>
          <p:cNvGraphicFramePr/>
          <p:nvPr/>
        </p:nvGraphicFramePr>
        <p:xfrm>
          <a:off x="4480560" y="2743200"/>
          <a:ext cx="274325" cy="113385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566925">
                <a:tc>
                  <a:txBody>
                    <a:bodyPr/>
                    <a:lstStyle/>
                    <a:p>
                      <a:pPr marL="0" marR="0" lvl="0" indent="0" algn="ctr" rtl="0">
                        <a:spcBef>
                          <a:spcPts val="0"/>
                        </a:spcBef>
                        <a:spcAft>
                          <a:spcPts val="0"/>
                        </a:spcAft>
                        <a:buNone/>
                      </a:pPr>
                      <a:r>
                        <a:rPr lang="en-US" sz="1800" u="none" strike="noStrike" cap="none">
                          <a:solidFill>
                            <a:schemeClr val="accent4"/>
                          </a:solidFill>
                        </a:rPr>
                        <a:t>0</a:t>
                      </a:r>
                      <a:endParaRPr sz="1800" u="none" strike="noStrike" cap="none">
                        <a:solidFill>
                          <a:schemeClr val="accent4"/>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6925">
                <a:tc>
                  <a:txBody>
                    <a:bodyPr/>
                    <a:lstStyle/>
                    <a:p>
                      <a:pPr marL="0" marR="0" lvl="0" indent="0" algn="ctr" rtl="0">
                        <a:spcBef>
                          <a:spcPts val="0"/>
                        </a:spcBef>
                        <a:spcAft>
                          <a:spcPts val="0"/>
                        </a:spcAft>
                        <a:buNone/>
                      </a:pPr>
                      <a:r>
                        <a:rPr lang="en-US" sz="1800" u="none" strike="noStrike" cap="none">
                          <a:solidFill>
                            <a:schemeClr val="accent4"/>
                          </a:solidFill>
                        </a:rPr>
                        <a:t>1</a:t>
                      </a:r>
                      <a:endParaRPr sz="1800" u="none" strike="noStrike" cap="none">
                        <a:solidFill>
                          <a:schemeClr val="accent4"/>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220" name="Google Shape;1220;p60"/>
          <p:cNvGraphicFramePr/>
          <p:nvPr/>
        </p:nvGraphicFramePr>
        <p:xfrm>
          <a:off x="457200" y="4572000"/>
          <a:ext cx="274325" cy="113385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566925">
                <a:tc>
                  <a:txBody>
                    <a:bodyPr/>
                    <a:lstStyle/>
                    <a:p>
                      <a:pPr marL="0" marR="0" lvl="0" indent="0" algn="ctr" rtl="0">
                        <a:spcBef>
                          <a:spcPts val="0"/>
                        </a:spcBef>
                        <a:spcAft>
                          <a:spcPts val="0"/>
                        </a:spcAft>
                        <a:buNone/>
                      </a:pPr>
                      <a:r>
                        <a:rPr lang="en-US" sz="1800" u="none" strike="noStrike" cap="none">
                          <a:solidFill>
                            <a:schemeClr val="accent4"/>
                          </a:solidFill>
                        </a:rPr>
                        <a:t>0</a:t>
                      </a:r>
                      <a:endParaRPr sz="1800" u="none" strike="noStrike" cap="none">
                        <a:solidFill>
                          <a:schemeClr val="accent4"/>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6925">
                <a:tc>
                  <a:txBody>
                    <a:bodyPr/>
                    <a:lstStyle/>
                    <a:p>
                      <a:pPr marL="0" marR="0" lvl="0" indent="0" algn="ctr" rtl="0">
                        <a:spcBef>
                          <a:spcPts val="0"/>
                        </a:spcBef>
                        <a:spcAft>
                          <a:spcPts val="0"/>
                        </a:spcAft>
                        <a:buNone/>
                      </a:pPr>
                      <a:r>
                        <a:rPr lang="en-US" sz="1800" u="none" strike="noStrike" cap="none">
                          <a:solidFill>
                            <a:schemeClr val="accent4"/>
                          </a:solidFill>
                        </a:rPr>
                        <a:t>1</a:t>
                      </a:r>
                      <a:endParaRPr sz="1800" u="none" strike="noStrike" cap="none">
                        <a:solidFill>
                          <a:schemeClr val="accent4"/>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221" name="Google Shape;1221;p60"/>
          <p:cNvGraphicFramePr/>
          <p:nvPr/>
        </p:nvGraphicFramePr>
        <p:xfrm>
          <a:off x="4480560" y="4572000"/>
          <a:ext cx="274325" cy="1133850"/>
        </p:xfrm>
        <a:graphic>
          <a:graphicData uri="http://schemas.openxmlformats.org/drawingml/2006/table">
            <a:tbl>
              <a:tblPr firstRow="1" bandRow="1">
                <a:noFill/>
                <a:tableStyleId>{C2027837-7B60-43CD-9FE0-7181D5188844}</a:tableStyleId>
              </a:tblPr>
              <a:tblGrid>
                <a:gridCol w="274325">
                  <a:extLst>
                    <a:ext uri="{9D8B030D-6E8A-4147-A177-3AD203B41FA5}">
                      <a16:colId xmlns:a16="http://schemas.microsoft.com/office/drawing/2014/main" val="20000"/>
                    </a:ext>
                  </a:extLst>
                </a:gridCol>
              </a:tblGrid>
              <a:tr h="566925">
                <a:tc>
                  <a:txBody>
                    <a:bodyPr/>
                    <a:lstStyle/>
                    <a:p>
                      <a:pPr marL="0" marR="0" lvl="0" indent="0" algn="ctr" rtl="0">
                        <a:spcBef>
                          <a:spcPts val="0"/>
                        </a:spcBef>
                        <a:spcAft>
                          <a:spcPts val="0"/>
                        </a:spcAft>
                        <a:buNone/>
                      </a:pPr>
                      <a:r>
                        <a:rPr lang="en-US" sz="1800" u="none" strike="noStrike" cap="none">
                          <a:solidFill>
                            <a:schemeClr val="accent4"/>
                          </a:solidFill>
                        </a:rPr>
                        <a:t>0</a:t>
                      </a:r>
                      <a:endParaRPr sz="1800" u="none" strike="noStrike" cap="none">
                        <a:solidFill>
                          <a:schemeClr val="accent4"/>
                        </a:solidFill>
                      </a:endParaRPr>
                    </a:p>
                  </a:txBody>
                  <a:tcPr marL="0" marR="0" marT="0" marB="0" anchor="ctr">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6925">
                <a:tc>
                  <a:txBody>
                    <a:bodyPr/>
                    <a:lstStyle/>
                    <a:p>
                      <a:pPr marL="0" marR="0" lvl="0" indent="0" algn="ctr" rtl="0">
                        <a:spcBef>
                          <a:spcPts val="0"/>
                        </a:spcBef>
                        <a:spcAft>
                          <a:spcPts val="0"/>
                        </a:spcAft>
                        <a:buNone/>
                      </a:pPr>
                      <a:r>
                        <a:rPr lang="en-US" sz="1800" u="none" strike="noStrike" cap="none">
                          <a:solidFill>
                            <a:schemeClr val="accent4"/>
                          </a:solidFill>
                        </a:rPr>
                        <a:t>1</a:t>
                      </a:r>
                      <a:endParaRPr sz="1800" u="none" strike="noStrike" cap="none">
                        <a:solidFill>
                          <a:schemeClr val="accent4"/>
                        </a:solidFill>
                      </a:endParaRPr>
                    </a:p>
                  </a:txBody>
                  <a:tcPr marL="0" marR="0" marT="0" marB="0" anchor="ct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222" name="Google Shape;1222;p60"/>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010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M[23]</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1223" name="Google Shape;1223;p60"/>
          <p:cNvSpPr/>
          <p:nvPr/>
        </p:nvSpPr>
        <p:spPr>
          <a:xfrm>
            <a:off x="1662714" y="3550846"/>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4" name="Google Shape;1224;p60"/>
          <p:cNvSpPr txBox="1"/>
          <p:nvPr/>
        </p:nvSpPr>
        <p:spPr>
          <a:xfrm>
            <a:off x="3863086" y="1755648"/>
            <a:ext cx="438799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    H    M    M</a:t>
            </a:r>
            <a:endParaRPr sz="2400">
              <a:solidFill>
                <a:srgbClr val="FF0000"/>
              </a:solidFill>
              <a:latin typeface="Calibri"/>
              <a:ea typeface="Calibri"/>
              <a:cs typeface="Calibri"/>
              <a:sym typeface="Calibri"/>
            </a:endParaRPr>
          </a:p>
        </p:txBody>
      </p:sp>
      <p:sp>
        <p:nvSpPr>
          <p:cNvPr id="1225" name="Google Shape;1225;p60"/>
          <p:cNvSpPr txBox="1"/>
          <p:nvPr/>
        </p:nvSpPr>
        <p:spPr>
          <a:xfrm>
            <a:off x="831610" y="1947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010</a:t>
            </a:r>
            <a:r>
              <a:rPr lang="en-US" sz="2400" b="1">
                <a:solidFill>
                  <a:schemeClr val="accent4"/>
                </a:solidFill>
                <a:latin typeface="Calibri"/>
                <a:ea typeface="Calibri"/>
                <a:cs typeface="Calibri"/>
                <a:sym typeface="Calibri"/>
              </a:rPr>
              <a:t>1</a:t>
            </a:r>
            <a:r>
              <a:rPr lang="en-US" sz="2400" b="1">
                <a:solidFill>
                  <a:srgbClr val="FF0000"/>
                </a:solidFill>
                <a:latin typeface="Calibri"/>
                <a:ea typeface="Calibri"/>
                <a:cs typeface="Calibri"/>
                <a:sym typeface="Calibri"/>
              </a:rPr>
              <a:t>00</a:t>
            </a:r>
            <a:endParaRPr>
              <a:solidFill>
                <a:srgbClr val="FF0000"/>
              </a:solidFill>
            </a:endParaRPr>
          </a:p>
        </p:txBody>
      </p:sp>
      <p:sp>
        <p:nvSpPr>
          <p:cNvPr id="1226" name="Google Shape;1226;p60"/>
          <p:cNvSpPr txBox="1"/>
          <p:nvPr/>
        </p:nvSpPr>
        <p:spPr>
          <a:xfrm>
            <a:off x="4870210" y="1947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010</a:t>
            </a:r>
            <a:r>
              <a:rPr lang="en-US" sz="2400" b="1">
                <a:solidFill>
                  <a:schemeClr val="accent4"/>
                </a:solidFill>
                <a:latin typeface="Calibri"/>
                <a:ea typeface="Calibri"/>
                <a:cs typeface="Calibri"/>
                <a:sym typeface="Calibri"/>
              </a:rPr>
              <a:t>0</a:t>
            </a:r>
            <a:r>
              <a:rPr lang="en-US" sz="2400" b="1">
                <a:solidFill>
                  <a:srgbClr val="FF0000"/>
                </a:solidFill>
                <a:latin typeface="Calibri"/>
                <a:ea typeface="Calibri"/>
                <a:cs typeface="Calibri"/>
                <a:sym typeface="Calibri"/>
              </a:rPr>
              <a:t>00</a:t>
            </a:r>
            <a:endParaRPr>
              <a:solidFill>
                <a:srgbClr val="FF0000"/>
              </a:solidFill>
            </a:endParaRPr>
          </a:p>
        </p:txBody>
      </p:sp>
      <p:sp>
        <p:nvSpPr>
          <p:cNvPr id="1227" name="Google Shape;1227;p60"/>
          <p:cNvSpPr txBox="1"/>
          <p:nvPr/>
        </p:nvSpPr>
        <p:spPr>
          <a:xfrm>
            <a:off x="4870210" y="3852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accent4"/>
                </a:solidFill>
                <a:latin typeface="Calibri"/>
                <a:ea typeface="Calibri"/>
                <a:cs typeface="Calibri"/>
                <a:sym typeface="Calibri"/>
              </a:rPr>
              <a:t>0</a:t>
            </a:r>
            <a:r>
              <a:rPr lang="en-US" sz="2400" b="1">
                <a:solidFill>
                  <a:srgbClr val="FF0000"/>
                </a:solidFill>
                <a:latin typeface="Calibri"/>
                <a:ea typeface="Calibri"/>
                <a:cs typeface="Calibri"/>
                <a:sym typeface="Calibri"/>
              </a:rPr>
              <a:t>10</a:t>
            </a:r>
            <a:endParaRPr>
              <a:solidFill>
                <a:srgbClr val="FF0000"/>
              </a:solidFill>
            </a:endParaRPr>
          </a:p>
        </p:txBody>
      </p:sp>
      <p:sp>
        <p:nvSpPr>
          <p:cNvPr id="1228" name="Google Shape;1228;p60"/>
          <p:cNvSpPr txBox="1"/>
          <p:nvPr/>
        </p:nvSpPr>
        <p:spPr>
          <a:xfrm>
            <a:off x="831610" y="3852325"/>
            <a:ext cx="200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accent4"/>
                </a:solidFill>
                <a:latin typeface="Calibri"/>
                <a:ea typeface="Calibri"/>
                <a:cs typeface="Calibri"/>
                <a:sym typeface="Calibri"/>
              </a:rPr>
              <a:t>0</a:t>
            </a:r>
            <a:r>
              <a:rPr lang="en-US" sz="2400" b="1">
                <a:solidFill>
                  <a:srgbClr val="FF0000"/>
                </a:solidFill>
                <a:latin typeface="Calibri"/>
                <a:ea typeface="Calibri"/>
                <a:cs typeface="Calibri"/>
                <a:sym typeface="Calibri"/>
              </a:rPr>
              <a:t>00</a:t>
            </a:r>
            <a:endParaRPr>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8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0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9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9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1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00"/>
                                        </p:tgtEl>
                                        <p:attrNameLst>
                                          <p:attrName>style.visibility</p:attrName>
                                        </p:attrNameLst>
                                      </p:cBhvr>
                                      <p:to>
                                        <p:strVal val="visible"/>
                                      </p:to>
                                    </p:set>
                                  </p:childTnLst>
                                </p:cTn>
                              </p:par>
                            </p:childTnLst>
                          </p:cTn>
                        </p:par>
                        <p:par>
                          <p:cTn id="79" fill="hold">
                            <p:stCondLst>
                              <p:cond delay="1"/>
                            </p:stCondLst>
                            <p:childTnLst>
                              <p:par>
                                <p:cTn id="80" presetID="1" presetClass="entr" presetSubtype="0" fill="hold" nodeType="afterEffect">
                                  <p:stCondLst>
                                    <p:cond delay="0"/>
                                  </p:stCondLst>
                                  <p:childTnLst>
                                    <p:set>
                                      <p:cBhvr>
                                        <p:cTn id="81" dur="1" fill="hold">
                                          <p:stCondLst>
                                            <p:cond delay="0"/>
                                          </p:stCondLst>
                                        </p:cTn>
                                        <p:tgtEl>
                                          <p:spTgt spid="120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Worst Case for Set Associative</a:t>
            </a:r>
            <a:endParaRPr sz="4400" b="0" i="0" u="none" strike="noStrike" cap="none">
              <a:solidFill>
                <a:schemeClr val="accent1"/>
              </a:solidFill>
              <a:latin typeface="Calibri"/>
              <a:ea typeface="Calibri"/>
              <a:cs typeface="Calibri"/>
              <a:sym typeface="Calibri"/>
            </a:endParaRPr>
          </a:p>
        </p:txBody>
      </p:sp>
      <p:sp>
        <p:nvSpPr>
          <p:cNvPr id="1235" name="Google Shape;1235;p61"/>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Worst case for DM was repeating pattern of 2 into same cache slot (HR = 0/n)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Set associative for N &gt; 1:  HR = (n-2)/n</a:t>
            </a: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Worst case for N-way SA with LRU?</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Repeating pattern of at least N+1 that maps into same set</a:t>
            </a:r>
            <a:endParaRPr sz="2800" b="0" i="0" u="none" strike="noStrike" cap="none">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Back to HR = 0:</a:t>
            </a:r>
            <a:endParaRPr sz="2800" b="0" i="0" u="none" strike="noStrike" cap="none">
              <a:solidFill>
                <a:srgbClr val="FF0000"/>
              </a:solidFill>
              <a:latin typeface="Calibri"/>
              <a:ea typeface="Calibri"/>
              <a:cs typeface="Calibri"/>
              <a:sym typeface="Calibri"/>
            </a:endParaRPr>
          </a:p>
        </p:txBody>
      </p:sp>
      <p:sp>
        <p:nvSpPr>
          <p:cNvPr id="1236" name="Google Shape;1236;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237" name="Google Shape;1237;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238" name="Google Shape;1238;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46</a:t>
            </a:fld>
            <a:endParaRPr sz="1200">
              <a:solidFill>
                <a:srgbClr val="888888"/>
              </a:solidFill>
              <a:latin typeface="Calibri"/>
              <a:ea typeface="Calibri"/>
              <a:cs typeface="Calibri"/>
              <a:sym typeface="Calibri"/>
            </a:endParaRPr>
          </a:p>
        </p:txBody>
      </p:sp>
      <p:grpSp>
        <p:nvGrpSpPr>
          <p:cNvPr id="1239" name="Google Shape;1239;p61"/>
          <p:cNvGrpSpPr/>
          <p:nvPr/>
        </p:nvGrpSpPr>
        <p:grpSpPr>
          <a:xfrm>
            <a:off x="3744628" y="5120640"/>
            <a:ext cx="1828800" cy="1219200"/>
            <a:chOff x="6400800" y="4761329"/>
            <a:chExt cx="1828800" cy="1219200"/>
          </a:xfrm>
        </p:grpSpPr>
        <p:sp>
          <p:nvSpPr>
            <p:cNvPr id="1240" name="Google Shape;1240;p61"/>
            <p:cNvSpPr/>
            <p:nvPr/>
          </p:nvSpPr>
          <p:spPr>
            <a:xfrm>
              <a:off x="7239000" y="4761329"/>
              <a:ext cx="990600" cy="12192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41" name="Google Shape;1241;p61"/>
            <p:cNvCxnSpPr/>
            <p:nvPr/>
          </p:nvCxnSpPr>
          <p:spPr>
            <a:xfrm>
              <a:off x="7239000" y="5370929"/>
              <a:ext cx="990600" cy="0"/>
            </a:xfrm>
            <a:prstGeom prst="straightConnector1">
              <a:avLst/>
            </a:prstGeom>
            <a:noFill/>
            <a:ln w="12700" cap="flat" cmpd="sng">
              <a:solidFill>
                <a:schemeClr val="dk1"/>
              </a:solidFill>
              <a:prstDash val="solid"/>
              <a:round/>
              <a:headEnd type="none" w="sm" len="sm"/>
              <a:tailEnd type="none" w="sm" len="sm"/>
            </a:ln>
          </p:spPr>
        </p:cxnSp>
        <p:cxnSp>
          <p:nvCxnSpPr>
            <p:cNvPr id="1242" name="Google Shape;1242;p61"/>
            <p:cNvCxnSpPr/>
            <p:nvPr/>
          </p:nvCxnSpPr>
          <p:spPr>
            <a:xfrm>
              <a:off x="7239000" y="5066129"/>
              <a:ext cx="990600" cy="0"/>
            </a:xfrm>
            <a:prstGeom prst="straightConnector1">
              <a:avLst/>
            </a:prstGeom>
            <a:noFill/>
            <a:ln w="12700" cap="flat" cmpd="sng">
              <a:solidFill>
                <a:schemeClr val="dk1"/>
              </a:solidFill>
              <a:prstDash val="solid"/>
              <a:round/>
              <a:headEnd type="none" w="sm" len="sm"/>
              <a:tailEnd type="none" w="sm" len="sm"/>
            </a:ln>
          </p:spPr>
        </p:cxnSp>
        <p:cxnSp>
          <p:nvCxnSpPr>
            <p:cNvPr id="1243" name="Google Shape;1243;p61"/>
            <p:cNvCxnSpPr/>
            <p:nvPr/>
          </p:nvCxnSpPr>
          <p:spPr>
            <a:xfrm>
              <a:off x="7239000" y="5675729"/>
              <a:ext cx="990600" cy="0"/>
            </a:xfrm>
            <a:prstGeom prst="straightConnector1">
              <a:avLst/>
            </a:prstGeom>
            <a:noFill/>
            <a:ln w="12700" cap="flat" cmpd="sng">
              <a:solidFill>
                <a:schemeClr val="dk1"/>
              </a:solidFill>
              <a:prstDash val="solid"/>
              <a:round/>
              <a:headEnd type="none" w="sm" len="sm"/>
              <a:tailEnd type="none" w="sm" len="sm"/>
            </a:ln>
          </p:spPr>
        </p:cxnSp>
        <p:sp>
          <p:nvSpPr>
            <p:cNvPr id="1244" name="Google Shape;1244;p61"/>
            <p:cNvSpPr/>
            <p:nvPr/>
          </p:nvSpPr>
          <p:spPr>
            <a:xfrm>
              <a:off x="6705600" y="4761329"/>
              <a:ext cx="533400" cy="12192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245" name="Google Shape;1245;p61"/>
            <p:cNvCxnSpPr/>
            <p:nvPr/>
          </p:nvCxnSpPr>
          <p:spPr>
            <a:xfrm>
              <a:off x="6705600" y="5370929"/>
              <a:ext cx="533400" cy="0"/>
            </a:xfrm>
            <a:prstGeom prst="straightConnector1">
              <a:avLst/>
            </a:prstGeom>
            <a:noFill/>
            <a:ln w="12700" cap="flat" cmpd="sng">
              <a:solidFill>
                <a:schemeClr val="dk1"/>
              </a:solidFill>
              <a:prstDash val="solid"/>
              <a:round/>
              <a:headEnd type="none" w="sm" len="sm"/>
              <a:tailEnd type="none" w="sm" len="sm"/>
            </a:ln>
          </p:spPr>
        </p:cxnSp>
        <p:cxnSp>
          <p:nvCxnSpPr>
            <p:cNvPr id="1246" name="Google Shape;1246;p61"/>
            <p:cNvCxnSpPr/>
            <p:nvPr/>
          </p:nvCxnSpPr>
          <p:spPr>
            <a:xfrm>
              <a:off x="6705600" y="5066129"/>
              <a:ext cx="533400" cy="0"/>
            </a:xfrm>
            <a:prstGeom prst="straightConnector1">
              <a:avLst/>
            </a:prstGeom>
            <a:noFill/>
            <a:ln w="12700" cap="flat" cmpd="sng">
              <a:solidFill>
                <a:schemeClr val="dk1"/>
              </a:solidFill>
              <a:prstDash val="solid"/>
              <a:round/>
              <a:headEnd type="none" w="sm" len="sm"/>
              <a:tailEnd type="none" w="sm" len="sm"/>
            </a:ln>
          </p:spPr>
        </p:cxnSp>
        <p:cxnSp>
          <p:nvCxnSpPr>
            <p:cNvPr id="1247" name="Google Shape;1247;p61"/>
            <p:cNvCxnSpPr/>
            <p:nvPr/>
          </p:nvCxnSpPr>
          <p:spPr>
            <a:xfrm>
              <a:off x="6705600" y="5675729"/>
              <a:ext cx="533400" cy="0"/>
            </a:xfrm>
            <a:prstGeom prst="straightConnector1">
              <a:avLst/>
            </a:prstGeom>
            <a:noFill/>
            <a:ln w="12700" cap="flat" cmpd="sng">
              <a:solidFill>
                <a:schemeClr val="dk1"/>
              </a:solidFill>
              <a:prstDash val="solid"/>
              <a:round/>
              <a:headEnd type="none" w="sm" len="sm"/>
              <a:tailEnd type="none" w="sm" len="sm"/>
            </a:ln>
          </p:spPr>
        </p:cxnSp>
        <p:cxnSp>
          <p:nvCxnSpPr>
            <p:cNvPr id="1248" name="Google Shape;1248;p61"/>
            <p:cNvCxnSpPr/>
            <p:nvPr/>
          </p:nvCxnSpPr>
          <p:spPr>
            <a:xfrm>
              <a:off x="6400800" y="5370929"/>
              <a:ext cx="1828800" cy="0"/>
            </a:xfrm>
            <a:prstGeom prst="straightConnector1">
              <a:avLst/>
            </a:prstGeom>
            <a:noFill/>
            <a:ln w="28575" cap="flat" cmpd="sng">
              <a:solidFill>
                <a:schemeClr val="dk1"/>
              </a:solidFill>
              <a:prstDash val="solid"/>
              <a:round/>
              <a:headEnd type="none" w="sm" len="sm"/>
              <a:tailEnd type="none" w="sm" len="sm"/>
            </a:ln>
          </p:spPr>
        </p:cxnSp>
      </p:grpSp>
      <p:sp>
        <p:nvSpPr>
          <p:cNvPr id="1249" name="Google Shape;1249;p61"/>
          <p:cNvSpPr txBox="1"/>
          <p:nvPr/>
        </p:nvSpPr>
        <p:spPr>
          <a:xfrm>
            <a:off x="4060614" y="5077139"/>
            <a:ext cx="13901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000    M[0-3]</a:t>
            </a:r>
            <a:endParaRPr sz="1800">
              <a:solidFill>
                <a:schemeClr val="dk1"/>
              </a:solidFill>
              <a:latin typeface="Calibri"/>
              <a:ea typeface="Calibri"/>
              <a:cs typeface="Calibri"/>
              <a:sym typeface="Calibri"/>
            </a:endParaRPr>
          </a:p>
        </p:txBody>
      </p:sp>
      <p:sp>
        <p:nvSpPr>
          <p:cNvPr id="1250" name="Google Shape;1250;p61"/>
          <p:cNvSpPr txBox="1"/>
          <p:nvPr/>
        </p:nvSpPr>
        <p:spPr>
          <a:xfrm>
            <a:off x="4060614" y="5375408"/>
            <a:ext cx="15071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001    M[8-11]</a:t>
            </a:r>
            <a:endParaRPr sz="1800">
              <a:solidFill>
                <a:schemeClr val="dk1"/>
              </a:solidFill>
              <a:latin typeface="Calibri"/>
              <a:ea typeface="Calibri"/>
              <a:cs typeface="Calibri"/>
              <a:sym typeface="Calibri"/>
            </a:endParaRPr>
          </a:p>
        </p:txBody>
      </p:sp>
      <p:sp>
        <p:nvSpPr>
          <p:cNvPr id="1251" name="Google Shape;1251;p61"/>
          <p:cNvSpPr txBox="1"/>
          <p:nvPr/>
        </p:nvSpPr>
        <p:spPr>
          <a:xfrm>
            <a:off x="4018948" y="4297680"/>
            <a:ext cx="20601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 8, 16, 0, 8, …</a:t>
            </a:r>
            <a:endParaRPr sz="2400">
              <a:solidFill>
                <a:schemeClr val="dk1"/>
              </a:solidFill>
              <a:latin typeface="Calibri"/>
              <a:ea typeface="Calibri"/>
              <a:cs typeface="Calibri"/>
              <a:sym typeface="Calibri"/>
            </a:endParaRPr>
          </a:p>
        </p:txBody>
      </p:sp>
      <p:sp>
        <p:nvSpPr>
          <p:cNvPr id="1252" name="Google Shape;1252;p61"/>
          <p:cNvSpPr txBox="1"/>
          <p:nvPr/>
        </p:nvSpPr>
        <p:spPr>
          <a:xfrm>
            <a:off x="3964518" y="4554623"/>
            <a:ext cx="4475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a:t>
            </a:r>
            <a:endParaRPr sz="2400">
              <a:solidFill>
                <a:srgbClr val="FF0000"/>
              </a:solidFill>
              <a:latin typeface="Calibri"/>
              <a:ea typeface="Calibri"/>
              <a:cs typeface="Calibri"/>
              <a:sym typeface="Calibri"/>
            </a:endParaRPr>
          </a:p>
        </p:txBody>
      </p:sp>
      <p:sp>
        <p:nvSpPr>
          <p:cNvPr id="1253" name="Google Shape;1253;p61"/>
          <p:cNvSpPr txBox="1"/>
          <p:nvPr/>
        </p:nvSpPr>
        <p:spPr>
          <a:xfrm>
            <a:off x="4269322" y="4554619"/>
            <a:ext cx="4475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a:t>
            </a:r>
            <a:endParaRPr sz="2400">
              <a:solidFill>
                <a:srgbClr val="FF0000"/>
              </a:solidFill>
              <a:latin typeface="Calibri"/>
              <a:ea typeface="Calibri"/>
              <a:cs typeface="Calibri"/>
              <a:sym typeface="Calibri"/>
            </a:endParaRPr>
          </a:p>
        </p:txBody>
      </p:sp>
      <p:sp>
        <p:nvSpPr>
          <p:cNvPr id="1254" name="Google Shape;1254;p61"/>
          <p:cNvSpPr txBox="1"/>
          <p:nvPr/>
        </p:nvSpPr>
        <p:spPr>
          <a:xfrm>
            <a:off x="4650332" y="4554619"/>
            <a:ext cx="4475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a:t>
            </a:r>
            <a:endParaRPr sz="2400">
              <a:solidFill>
                <a:srgbClr val="FF0000"/>
              </a:solidFill>
              <a:latin typeface="Calibri"/>
              <a:ea typeface="Calibri"/>
              <a:cs typeface="Calibri"/>
              <a:sym typeface="Calibri"/>
            </a:endParaRPr>
          </a:p>
        </p:txBody>
      </p:sp>
      <p:sp>
        <p:nvSpPr>
          <p:cNvPr id="1255" name="Google Shape;1255;p61"/>
          <p:cNvSpPr txBox="1"/>
          <p:nvPr/>
        </p:nvSpPr>
        <p:spPr>
          <a:xfrm>
            <a:off x="4059936" y="5077139"/>
            <a:ext cx="162416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010    M[16-19]</a:t>
            </a:r>
            <a:endParaRPr sz="1800">
              <a:solidFill>
                <a:schemeClr val="dk1"/>
              </a:solidFill>
              <a:latin typeface="Calibri"/>
              <a:ea typeface="Calibri"/>
              <a:cs typeface="Calibri"/>
              <a:sym typeface="Calibri"/>
            </a:endParaRPr>
          </a:p>
        </p:txBody>
      </p:sp>
      <p:sp>
        <p:nvSpPr>
          <p:cNvPr id="1256" name="Google Shape;1256;p61"/>
          <p:cNvSpPr txBox="1"/>
          <p:nvPr/>
        </p:nvSpPr>
        <p:spPr>
          <a:xfrm>
            <a:off x="4059936" y="5376672"/>
            <a:ext cx="13901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000    M[0-3]</a:t>
            </a:r>
            <a:endParaRPr sz="1800">
              <a:solidFill>
                <a:schemeClr val="dk1"/>
              </a:solidFill>
              <a:latin typeface="Calibri"/>
              <a:ea typeface="Calibri"/>
              <a:cs typeface="Calibri"/>
              <a:sym typeface="Calibri"/>
            </a:endParaRPr>
          </a:p>
        </p:txBody>
      </p:sp>
      <p:sp>
        <p:nvSpPr>
          <p:cNvPr id="1257" name="Google Shape;1257;p61"/>
          <p:cNvSpPr txBox="1"/>
          <p:nvPr/>
        </p:nvSpPr>
        <p:spPr>
          <a:xfrm>
            <a:off x="5009566" y="4554615"/>
            <a:ext cx="4475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a:t>
            </a:r>
            <a:endParaRPr sz="2400">
              <a:solidFill>
                <a:srgbClr val="FF0000"/>
              </a:solidFill>
              <a:latin typeface="Calibri"/>
              <a:ea typeface="Calibri"/>
              <a:cs typeface="Calibri"/>
              <a:sym typeface="Calibri"/>
            </a:endParaRPr>
          </a:p>
        </p:txBody>
      </p:sp>
      <p:sp>
        <p:nvSpPr>
          <p:cNvPr id="1258" name="Google Shape;1258;p61"/>
          <p:cNvSpPr txBox="1"/>
          <p:nvPr/>
        </p:nvSpPr>
        <p:spPr>
          <a:xfrm>
            <a:off x="4059936" y="5074920"/>
            <a:ext cx="15071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001    M[8-11]</a:t>
            </a:r>
            <a:endParaRPr sz="1800">
              <a:solidFill>
                <a:schemeClr val="dk1"/>
              </a:solidFill>
              <a:latin typeface="Calibri"/>
              <a:ea typeface="Calibri"/>
              <a:cs typeface="Calibri"/>
              <a:sym typeface="Calibri"/>
            </a:endParaRPr>
          </a:p>
        </p:txBody>
      </p:sp>
      <p:sp>
        <p:nvSpPr>
          <p:cNvPr id="1259" name="Google Shape;1259;p61"/>
          <p:cNvSpPr txBox="1"/>
          <p:nvPr/>
        </p:nvSpPr>
        <p:spPr>
          <a:xfrm>
            <a:off x="5314370" y="4554611"/>
            <a:ext cx="4475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a:t>
            </a:r>
            <a:endParaRPr sz="240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5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1"/>
                                          </p:stCondLst>
                                        </p:cTn>
                                        <p:tgtEl>
                                          <p:spTgt spid="124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2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5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1"/>
                                          </p:stCondLst>
                                        </p:cTn>
                                        <p:tgtEl>
                                          <p:spTgt spid="125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2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5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1"/>
                                          </p:stCondLst>
                                        </p:cTn>
                                        <p:tgtEl>
                                          <p:spTgt spid="1255"/>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47</a:t>
            </a:fld>
            <a:endParaRPr sz="1200">
              <a:solidFill>
                <a:srgbClr val="888888"/>
              </a:solidFill>
              <a:latin typeface="Calibri"/>
              <a:ea typeface="Calibri"/>
              <a:cs typeface="Calibri"/>
              <a:sym typeface="Calibri"/>
            </a:endParaRPr>
          </a:p>
        </p:txBody>
      </p:sp>
      <p:sp>
        <p:nvSpPr>
          <p:cNvPr id="1266" name="Google Shape;1266;p62"/>
          <p:cNvSpPr txBox="1"/>
          <p:nvPr/>
        </p:nvSpPr>
        <p:spPr>
          <a:xfrm>
            <a:off x="685800" y="482599"/>
            <a:ext cx="7315200" cy="3477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0000"/>
                </a:solidFill>
                <a:latin typeface="Calibri"/>
                <a:ea typeface="Calibri"/>
                <a:cs typeface="Calibri"/>
                <a:sym typeface="Calibri"/>
              </a:rPr>
              <a:t>Question:</a:t>
            </a:r>
            <a:r>
              <a:rPr lang="en-US" sz="2800">
                <a:solidFill>
                  <a:srgbClr val="000000"/>
                </a:solidFill>
                <a:latin typeface="Calibri"/>
                <a:ea typeface="Calibri"/>
                <a:cs typeface="Calibri"/>
                <a:sym typeface="Calibri"/>
              </a:rPr>
              <a:t>  </a:t>
            </a:r>
            <a:r>
              <a:rPr lang="en-US" sz="2800">
                <a:solidFill>
                  <a:schemeClr val="dk1"/>
                </a:solidFill>
                <a:latin typeface="Calibri"/>
                <a:ea typeface="Calibri"/>
                <a:cs typeface="Calibri"/>
                <a:sym typeface="Calibri"/>
              </a:rPr>
              <a:t>What is the TIO breakdown for the following cache?</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32-bit address space</a:t>
            </a:r>
            <a:endParaRPr sz="28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32 KiB 4-way set associative cache</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8 word blocks</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rgbClr val="FF0000"/>
                </a:solidFill>
                <a:latin typeface="Calibri"/>
                <a:ea typeface="Calibri"/>
                <a:cs typeface="Calibri"/>
                <a:sym typeface="Calibri"/>
              </a:rPr>
              <a:t>A = 32, C = 32 KiB = 2</a:t>
            </a:r>
            <a:r>
              <a:rPr lang="en-US" sz="2400" baseline="30000">
                <a:solidFill>
                  <a:srgbClr val="FF0000"/>
                </a:solidFill>
                <a:latin typeface="Calibri"/>
                <a:ea typeface="Calibri"/>
                <a:cs typeface="Calibri"/>
                <a:sym typeface="Calibri"/>
              </a:rPr>
              <a:t>15</a:t>
            </a:r>
            <a:r>
              <a:rPr lang="en-US" sz="2400">
                <a:solidFill>
                  <a:srgbClr val="FF0000"/>
                </a:solidFill>
                <a:latin typeface="Calibri"/>
                <a:ea typeface="Calibri"/>
                <a:cs typeface="Calibri"/>
                <a:sym typeface="Calibri"/>
              </a:rPr>
              <a:t> B, N = 4, K = 8 words = 32 B</a:t>
            </a:r>
            <a:endParaRPr sz="2400">
              <a:solidFill>
                <a:srgbClr val="FF0000"/>
              </a:solidFill>
              <a:latin typeface="Calibri"/>
              <a:ea typeface="Calibri"/>
              <a:cs typeface="Calibri"/>
              <a:sym typeface="Calibri"/>
            </a:endParaRPr>
          </a:p>
        </p:txBody>
      </p:sp>
      <p:grpSp>
        <p:nvGrpSpPr>
          <p:cNvPr id="1267" name="Google Shape;1267;p62"/>
          <p:cNvGrpSpPr/>
          <p:nvPr/>
        </p:nvGrpSpPr>
        <p:grpSpPr>
          <a:xfrm>
            <a:off x="914398" y="4297680"/>
            <a:ext cx="5048519" cy="2011680"/>
            <a:chOff x="1273628" y="4197096"/>
            <a:chExt cx="3389812" cy="2011680"/>
          </a:xfrm>
        </p:grpSpPr>
        <p:grpSp>
          <p:nvGrpSpPr>
            <p:cNvPr id="1268" name="Google Shape;1268;p62"/>
            <p:cNvGrpSpPr/>
            <p:nvPr/>
          </p:nvGrpSpPr>
          <p:grpSpPr>
            <a:xfrm>
              <a:off x="1273628" y="4197096"/>
              <a:ext cx="3389812" cy="2011680"/>
              <a:chOff x="7955279" y="3293581"/>
              <a:chExt cx="3389812" cy="2011680"/>
            </a:xfrm>
          </p:grpSpPr>
          <p:grpSp>
            <p:nvGrpSpPr>
              <p:cNvPr id="1269" name="Google Shape;1269;p62"/>
              <p:cNvGrpSpPr/>
              <p:nvPr/>
            </p:nvGrpSpPr>
            <p:grpSpPr>
              <a:xfrm>
                <a:off x="7955280" y="3657600"/>
                <a:ext cx="3389811" cy="523220"/>
                <a:chOff x="869214" y="1743728"/>
                <a:chExt cx="3389704" cy="392422"/>
              </a:xfrm>
            </p:grpSpPr>
            <p:sp>
              <p:nvSpPr>
                <p:cNvPr id="1270" name="Google Shape;1270;p62"/>
                <p:cNvSpPr txBox="1"/>
                <p:nvPr/>
              </p:nvSpPr>
              <p:spPr>
                <a:xfrm>
                  <a:off x="1515804" y="1743728"/>
                  <a:ext cx="2743114" cy="3924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8000"/>
                      </a:solidFill>
                      <a:latin typeface="Calibri"/>
                      <a:ea typeface="Calibri"/>
                      <a:cs typeface="Calibri"/>
                      <a:sym typeface="Calibri"/>
                    </a:rPr>
                    <a:t>21		8		3</a:t>
                  </a:r>
                  <a:endParaRPr sz="2800" b="1">
                    <a:solidFill>
                      <a:srgbClr val="FF8000"/>
                    </a:solidFill>
                    <a:latin typeface="Noto Sans Symbols"/>
                    <a:ea typeface="Noto Sans Symbols"/>
                    <a:cs typeface="Noto Sans Symbols"/>
                    <a:sym typeface="Noto Sans Symbols"/>
                  </a:endParaRPr>
                </a:p>
              </p:txBody>
            </p:sp>
            <p:sp>
              <p:nvSpPr>
                <p:cNvPr id="1271" name="Google Shape;1271;p62"/>
                <p:cNvSpPr/>
                <p:nvPr/>
              </p:nvSpPr>
              <p:spPr>
                <a:xfrm>
                  <a:off x="869214" y="1761362"/>
                  <a:ext cx="562957" cy="34625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(A)</a:t>
                  </a:r>
                  <a:endParaRPr/>
                </a:p>
              </p:txBody>
            </p:sp>
          </p:grpSp>
          <p:grpSp>
            <p:nvGrpSpPr>
              <p:cNvPr id="1272" name="Google Shape;1272;p62"/>
              <p:cNvGrpSpPr/>
              <p:nvPr/>
            </p:nvGrpSpPr>
            <p:grpSpPr>
              <a:xfrm>
                <a:off x="7955279" y="4023360"/>
                <a:ext cx="3389812" cy="523220"/>
                <a:chOff x="868997" y="3240088"/>
                <a:chExt cx="3389812" cy="523220"/>
              </a:xfrm>
            </p:grpSpPr>
            <p:sp>
              <p:nvSpPr>
                <p:cNvPr id="1273" name="Google Shape;1273;p62"/>
                <p:cNvSpPr txBox="1"/>
                <p:nvPr/>
              </p:nvSpPr>
              <p:spPr>
                <a:xfrm>
                  <a:off x="1515609" y="3240088"/>
                  <a:ext cx="27432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408000"/>
                      </a:solidFill>
                      <a:latin typeface="Calibri"/>
                      <a:ea typeface="Calibri"/>
                      <a:cs typeface="Calibri"/>
                      <a:sym typeface="Calibri"/>
                    </a:rPr>
                    <a:t>19	 	8		5</a:t>
                  </a:r>
                  <a:endParaRPr sz="2800" b="1">
                    <a:solidFill>
                      <a:srgbClr val="408000"/>
                    </a:solidFill>
                    <a:latin typeface="Noto Sans Symbols"/>
                    <a:ea typeface="Noto Sans Symbols"/>
                    <a:cs typeface="Noto Sans Symbols"/>
                    <a:sym typeface="Noto Sans Symbols"/>
                  </a:endParaRPr>
                </a:p>
              </p:txBody>
            </p:sp>
            <p:sp>
              <p:nvSpPr>
                <p:cNvPr id="1274" name="Google Shape;1274;p62"/>
                <p:cNvSpPr/>
                <p:nvPr/>
              </p:nvSpPr>
              <p:spPr>
                <a:xfrm>
                  <a:off x="868997" y="3274487"/>
                  <a:ext cx="56692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(B)</a:t>
                  </a:r>
                  <a:endParaRPr/>
                </a:p>
              </p:txBody>
            </p:sp>
          </p:grpSp>
          <p:grpSp>
            <p:nvGrpSpPr>
              <p:cNvPr id="1275" name="Google Shape;1275;p62"/>
              <p:cNvGrpSpPr/>
              <p:nvPr/>
            </p:nvGrpSpPr>
            <p:grpSpPr>
              <a:xfrm>
                <a:off x="7955279" y="4389120"/>
                <a:ext cx="3389812" cy="523220"/>
                <a:chOff x="868997" y="4154488"/>
                <a:chExt cx="3389812" cy="523220"/>
              </a:xfrm>
            </p:grpSpPr>
            <p:sp>
              <p:nvSpPr>
                <p:cNvPr id="1276" name="Google Shape;1276;p62"/>
                <p:cNvSpPr txBox="1"/>
                <p:nvPr/>
              </p:nvSpPr>
              <p:spPr>
                <a:xfrm>
                  <a:off x="1515609" y="4154488"/>
                  <a:ext cx="27432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66A0"/>
                      </a:solidFill>
                      <a:latin typeface="Calibri"/>
                      <a:ea typeface="Calibri"/>
                      <a:cs typeface="Calibri"/>
                      <a:sym typeface="Calibri"/>
                    </a:rPr>
                    <a:t>19		10		3</a:t>
                  </a:r>
                  <a:endParaRPr sz="2800" b="1">
                    <a:solidFill>
                      <a:srgbClr val="FF66A0"/>
                    </a:solidFill>
                    <a:latin typeface="Noto Sans Symbols"/>
                    <a:ea typeface="Noto Sans Symbols"/>
                    <a:cs typeface="Noto Sans Symbols"/>
                    <a:sym typeface="Noto Sans Symbols"/>
                  </a:endParaRPr>
                </a:p>
              </p:txBody>
            </p:sp>
            <p:sp>
              <p:nvSpPr>
                <p:cNvPr id="1277" name="Google Shape;1277;p62"/>
                <p:cNvSpPr/>
                <p:nvPr/>
              </p:nvSpPr>
              <p:spPr>
                <a:xfrm>
                  <a:off x="868997" y="4188887"/>
                  <a:ext cx="566928"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(C)</a:t>
                  </a:r>
                  <a:endParaRPr/>
                </a:p>
              </p:txBody>
            </p:sp>
          </p:grpSp>
          <p:grpSp>
            <p:nvGrpSpPr>
              <p:cNvPr id="1278" name="Google Shape;1278;p62"/>
              <p:cNvGrpSpPr/>
              <p:nvPr/>
            </p:nvGrpSpPr>
            <p:grpSpPr>
              <a:xfrm>
                <a:off x="7955280" y="4757158"/>
                <a:ext cx="3389811" cy="523220"/>
                <a:chOff x="856298" y="5068888"/>
                <a:chExt cx="3389811" cy="523220"/>
              </a:xfrm>
            </p:grpSpPr>
            <p:sp>
              <p:nvSpPr>
                <p:cNvPr id="1279" name="Google Shape;1279;p62"/>
                <p:cNvSpPr txBox="1"/>
                <p:nvPr/>
              </p:nvSpPr>
              <p:spPr>
                <a:xfrm>
                  <a:off x="1502909" y="5068888"/>
                  <a:ext cx="27432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E860"/>
                      </a:solidFill>
                      <a:latin typeface="Calibri"/>
                      <a:ea typeface="Calibri"/>
                      <a:cs typeface="Calibri"/>
                      <a:sym typeface="Calibri"/>
                    </a:rPr>
                    <a:t>17		10		5</a:t>
                  </a:r>
                  <a:endParaRPr sz="2800" b="1">
                    <a:solidFill>
                      <a:srgbClr val="FFE860"/>
                    </a:solidFill>
                    <a:latin typeface="Noto Sans Symbols"/>
                    <a:ea typeface="Noto Sans Symbols"/>
                    <a:cs typeface="Noto Sans Symbols"/>
                    <a:sym typeface="Noto Sans Symbols"/>
                  </a:endParaRPr>
                </a:p>
              </p:txBody>
            </p:sp>
            <p:sp>
              <p:nvSpPr>
                <p:cNvPr id="1280" name="Google Shape;1280;p62"/>
                <p:cNvSpPr/>
                <p:nvPr/>
              </p:nvSpPr>
              <p:spPr>
                <a:xfrm>
                  <a:off x="856298" y="5101009"/>
                  <a:ext cx="57099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(D)</a:t>
                  </a:r>
                  <a:endParaRPr/>
                </a:p>
              </p:txBody>
            </p:sp>
          </p:grpSp>
          <p:sp>
            <p:nvSpPr>
              <p:cNvPr id="1281" name="Google Shape;1281;p62"/>
              <p:cNvSpPr/>
              <p:nvPr/>
            </p:nvSpPr>
            <p:spPr>
              <a:xfrm>
                <a:off x="7955280" y="3293581"/>
                <a:ext cx="3389811" cy="201168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82" name="Google Shape;1282;p62"/>
            <p:cNvSpPr txBox="1"/>
            <p:nvPr/>
          </p:nvSpPr>
          <p:spPr>
            <a:xfrm>
              <a:off x="1920240" y="4206240"/>
              <a:ext cx="27432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T		I		O</a:t>
              </a:r>
              <a:endParaRPr sz="2800" b="1">
                <a:solidFill>
                  <a:schemeClr val="dk1"/>
                </a:solidFill>
                <a:latin typeface="Noto Sans Symbols"/>
                <a:ea typeface="Noto Sans Symbols"/>
                <a:cs typeface="Noto Sans Symbols"/>
                <a:sym typeface="Noto Sans Symbols"/>
              </a:endParaRPr>
            </a:p>
          </p:txBody>
        </p:sp>
      </p:grpSp>
      <p:sp>
        <p:nvSpPr>
          <p:cNvPr id="1283" name="Google Shape;1283;p62"/>
          <p:cNvSpPr/>
          <p:nvPr/>
        </p:nvSpPr>
        <p:spPr>
          <a:xfrm>
            <a:off x="1005839" y="5120640"/>
            <a:ext cx="4854047" cy="36576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4" name="Google Shape;1284;p62"/>
          <p:cNvSpPr txBox="1"/>
          <p:nvPr/>
        </p:nvSpPr>
        <p:spPr>
          <a:xfrm>
            <a:off x="6093822" y="4306824"/>
            <a:ext cx="3050178"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O = log</a:t>
            </a:r>
            <a:r>
              <a:rPr lang="en-US" sz="2400" baseline="-25000">
                <a:solidFill>
                  <a:srgbClr val="FF0000"/>
                </a:solidFill>
                <a:latin typeface="Calibri"/>
                <a:ea typeface="Calibri"/>
                <a:cs typeface="Calibri"/>
                <a:sym typeface="Calibri"/>
              </a:rPr>
              <a:t>2</a:t>
            </a:r>
            <a:r>
              <a:rPr lang="en-US" sz="2400">
                <a:solidFill>
                  <a:srgbClr val="FF0000"/>
                </a:solidFill>
                <a:latin typeface="Calibri"/>
                <a:ea typeface="Calibri"/>
                <a:cs typeface="Calibri"/>
                <a:sym typeface="Calibri"/>
              </a:rPr>
              <a:t>(K) = 5 bits</a:t>
            </a:r>
            <a:endParaRPr/>
          </a:p>
          <a:p>
            <a:pPr marL="0" marR="0" lvl="0" indent="0" algn="l" rtl="0">
              <a:spcBef>
                <a:spcPts val="0"/>
              </a:spcBef>
              <a:spcAft>
                <a:spcPts val="0"/>
              </a:spcAft>
              <a:buNone/>
            </a:pPr>
            <a:r>
              <a:rPr lang="en-US" sz="2400">
                <a:solidFill>
                  <a:srgbClr val="FF0000"/>
                </a:solidFill>
                <a:latin typeface="Calibri"/>
                <a:ea typeface="Calibri"/>
                <a:cs typeface="Calibri"/>
                <a:sym typeface="Calibri"/>
              </a:rPr>
              <a:t>C/K = 2</a:t>
            </a:r>
            <a:r>
              <a:rPr lang="en-US" sz="2400" baseline="30000">
                <a:solidFill>
                  <a:srgbClr val="FF0000"/>
                </a:solidFill>
                <a:latin typeface="Calibri"/>
                <a:ea typeface="Calibri"/>
                <a:cs typeface="Calibri"/>
                <a:sym typeface="Calibri"/>
              </a:rPr>
              <a:t>10</a:t>
            </a:r>
            <a:r>
              <a:rPr lang="en-US" sz="2400">
                <a:solidFill>
                  <a:srgbClr val="FF0000"/>
                </a:solidFill>
                <a:latin typeface="Calibri"/>
                <a:ea typeface="Calibri"/>
                <a:cs typeface="Calibri"/>
                <a:sym typeface="Calibri"/>
              </a:rPr>
              <a:t> slots</a:t>
            </a:r>
            <a:endParaRPr/>
          </a:p>
          <a:p>
            <a:pPr marL="0" marR="0" lvl="0" indent="0" algn="l" rtl="0">
              <a:spcBef>
                <a:spcPts val="0"/>
              </a:spcBef>
              <a:spcAft>
                <a:spcPts val="0"/>
              </a:spcAft>
              <a:buNone/>
            </a:pPr>
            <a:r>
              <a:rPr lang="en-US" sz="2400">
                <a:solidFill>
                  <a:srgbClr val="FF0000"/>
                </a:solidFill>
                <a:latin typeface="Calibri"/>
                <a:ea typeface="Calibri"/>
                <a:cs typeface="Calibri"/>
                <a:sym typeface="Calibri"/>
              </a:rPr>
              <a:t>C/K/N = 2</a:t>
            </a:r>
            <a:r>
              <a:rPr lang="en-US" sz="2400" baseline="30000">
                <a:solidFill>
                  <a:srgbClr val="FF0000"/>
                </a:solidFill>
                <a:latin typeface="Calibri"/>
                <a:ea typeface="Calibri"/>
                <a:cs typeface="Calibri"/>
                <a:sym typeface="Calibri"/>
              </a:rPr>
              <a:t>8</a:t>
            </a:r>
            <a:r>
              <a:rPr lang="en-US" sz="2400">
                <a:solidFill>
                  <a:srgbClr val="FF0000"/>
                </a:solidFill>
                <a:latin typeface="Calibri"/>
                <a:ea typeface="Calibri"/>
                <a:cs typeface="Calibri"/>
                <a:sym typeface="Calibri"/>
              </a:rPr>
              <a:t> sets</a:t>
            </a:r>
            <a:endParaRPr/>
          </a:p>
          <a:p>
            <a:pPr marL="0" marR="0" lvl="0" indent="0" algn="l" rtl="0">
              <a:spcBef>
                <a:spcPts val="0"/>
              </a:spcBef>
              <a:spcAft>
                <a:spcPts val="0"/>
              </a:spcAft>
              <a:buNone/>
            </a:pPr>
            <a:r>
              <a:rPr lang="en-US" sz="2400">
                <a:solidFill>
                  <a:srgbClr val="FF0000"/>
                </a:solidFill>
                <a:latin typeface="Calibri"/>
                <a:ea typeface="Calibri"/>
                <a:cs typeface="Calibri"/>
                <a:sym typeface="Calibri"/>
              </a:rPr>
              <a:t>I = log</a:t>
            </a:r>
            <a:r>
              <a:rPr lang="en-US" sz="2400" baseline="-25000">
                <a:solidFill>
                  <a:srgbClr val="FF0000"/>
                </a:solidFill>
                <a:latin typeface="Calibri"/>
                <a:ea typeface="Calibri"/>
                <a:cs typeface="Calibri"/>
                <a:sym typeface="Calibri"/>
              </a:rPr>
              <a:t>2</a:t>
            </a:r>
            <a:r>
              <a:rPr lang="en-US" sz="2400">
                <a:solidFill>
                  <a:srgbClr val="FF0000"/>
                </a:solidFill>
                <a:latin typeface="Calibri"/>
                <a:ea typeface="Calibri"/>
                <a:cs typeface="Calibri"/>
                <a:sym typeface="Calibri"/>
              </a:rPr>
              <a:t>(C/K/N) = 8 bits</a:t>
            </a:r>
            <a:endParaRPr/>
          </a:p>
          <a:p>
            <a:pPr marL="0" marR="0" lvl="0" indent="0" algn="l" rtl="0">
              <a:spcBef>
                <a:spcPts val="0"/>
              </a:spcBef>
              <a:spcAft>
                <a:spcPts val="0"/>
              </a:spcAft>
              <a:buNone/>
            </a:pPr>
            <a:r>
              <a:rPr lang="en-US" sz="2400">
                <a:solidFill>
                  <a:srgbClr val="FF0000"/>
                </a:solidFill>
                <a:latin typeface="Calibri"/>
                <a:ea typeface="Calibri"/>
                <a:cs typeface="Calibri"/>
                <a:sym typeface="Calibri"/>
              </a:rPr>
              <a:t>T = A – I – O = 19 bits</a:t>
            </a:r>
            <a:endParaRPr sz="240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Summary</a:t>
            </a:r>
            <a:endParaRPr/>
          </a:p>
        </p:txBody>
      </p:sp>
      <p:sp>
        <p:nvSpPr>
          <p:cNvPr id="1290" name="Google Shape;1290;p63"/>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Set associativity determines flexibility of block placement</a:t>
            </a:r>
            <a:endParaRPr sz="3200" b="0" i="1" u="none" strike="noStrike" cap="none">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Fully associative:  blocks can go anywhere</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Direct-mapped:  blocks go in one specific location</a:t>
            </a:r>
            <a:endParaRPr/>
          </a:p>
          <a:p>
            <a:pPr marL="742950" marR="0" lvl="1" indent="-285750" algn="l" rtl="0">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N-way:  cache split into sets, each of which have </a:t>
            </a:r>
            <a:r>
              <a:rPr lang="en-US" sz="2800" b="0" i="1" u="none" strike="noStrike" cap="none">
                <a:solidFill>
                  <a:schemeClr val="dk1"/>
                </a:solidFill>
                <a:latin typeface="Calibri"/>
                <a:ea typeface="Calibri"/>
                <a:cs typeface="Calibri"/>
                <a:sym typeface="Calibri"/>
              </a:rPr>
              <a:t>n</a:t>
            </a:r>
            <a:r>
              <a:rPr lang="en-US" sz="2800" b="0" i="0" u="none" strike="noStrike" cap="none">
                <a:solidFill>
                  <a:schemeClr val="dk1"/>
                </a:solidFill>
                <a:latin typeface="Calibri"/>
                <a:ea typeface="Calibri"/>
                <a:cs typeface="Calibri"/>
                <a:sym typeface="Calibri"/>
              </a:rPr>
              <a:t> slots to place memory blocks</a:t>
            </a:r>
            <a:endParaRPr sz="2800" b="0" i="0" u="none" strike="noStrike" cap="none">
              <a:solidFill>
                <a:schemeClr val="dk1"/>
              </a:solidFill>
              <a:latin typeface="Calibri"/>
              <a:ea typeface="Calibri"/>
              <a:cs typeface="Calibri"/>
              <a:sym typeface="Calibri"/>
            </a:endParaRPr>
          </a:p>
        </p:txBody>
      </p:sp>
      <p:sp>
        <p:nvSpPr>
          <p:cNvPr id="1291" name="Google Shape;1291;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292" name="Google Shape;1292;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293" name="Google Shape;1293;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48</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Extended Review of Last Lecture</a:t>
            </a:r>
            <a:endParaRPr sz="4400" b="0" i="0" u="none" strike="noStrike" cap="none">
              <a:solidFill>
                <a:schemeClr val="accent1"/>
              </a:solidFill>
              <a:latin typeface="Calibri"/>
              <a:ea typeface="Calibri"/>
              <a:cs typeface="Calibri"/>
              <a:sym typeface="Calibri"/>
            </a:endParaRPr>
          </a:p>
        </p:txBody>
      </p:sp>
      <p:sp>
        <p:nvSpPr>
          <p:cNvPr id="142" name="Google Shape;142;p20"/>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On memory access (read or write):</a:t>
            </a:r>
            <a:endParaRPr/>
          </a:p>
          <a:p>
            <a:pPr marL="971550" marR="0" lvl="1" indent="-514350" algn="l" rtl="0">
              <a:lnSpc>
                <a:spcPct val="90000"/>
              </a:lnSpc>
              <a:spcBef>
                <a:spcPts val="560"/>
              </a:spcBef>
              <a:spcAft>
                <a:spcPts val="0"/>
              </a:spcAft>
              <a:buClr>
                <a:schemeClr val="dk1"/>
              </a:buClr>
              <a:buSzPts val="2800"/>
              <a:buFont typeface="Calibri"/>
              <a:buAutoNum type="arabicParenR"/>
            </a:pPr>
            <a:r>
              <a:rPr lang="en-US" sz="2800" b="0" i="0" u="none" strike="noStrike" cap="none">
                <a:solidFill>
                  <a:schemeClr val="dk1"/>
                </a:solidFill>
                <a:latin typeface="Calibri"/>
                <a:ea typeface="Calibri"/>
                <a:cs typeface="Calibri"/>
                <a:sym typeface="Calibri"/>
              </a:rPr>
              <a:t>Look at ALL cache slots in parallel</a:t>
            </a:r>
            <a:endParaRPr/>
          </a:p>
          <a:p>
            <a:pPr marL="971550" marR="0" lvl="1" indent="-514350" algn="l" rtl="0">
              <a:lnSpc>
                <a:spcPct val="90000"/>
              </a:lnSpc>
              <a:spcBef>
                <a:spcPts val="560"/>
              </a:spcBef>
              <a:spcAft>
                <a:spcPts val="0"/>
              </a:spcAft>
              <a:buClr>
                <a:schemeClr val="dk1"/>
              </a:buClr>
              <a:buSzPts val="2800"/>
              <a:buFont typeface="Calibri"/>
              <a:buAutoNum type="arabicParenR"/>
            </a:pPr>
            <a:r>
              <a:rPr lang="en-US" sz="2800" b="0" i="0" u="none" strike="noStrike" cap="none">
                <a:solidFill>
                  <a:schemeClr val="dk1"/>
                </a:solidFill>
                <a:latin typeface="Calibri"/>
                <a:ea typeface="Calibri"/>
                <a:cs typeface="Calibri"/>
                <a:sym typeface="Calibri"/>
              </a:rPr>
              <a:t>If Valid bit is 0, then ignore (garbage)</a:t>
            </a:r>
            <a:endParaRPr sz="2800" b="0" i="0" u="none" strike="noStrike" cap="none">
              <a:solidFill>
                <a:schemeClr val="dk1"/>
              </a:solidFill>
              <a:latin typeface="Calibri"/>
              <a:ea typeface="Calibri"/>
              <a:cs typeface="Calibri"/>
              <a:sym typeface="Calibri"/>
            </a:endParaRPr>
          </a:p>
          <a:p>
            <a:pPr marL="971550" marR="0" lvl="1" indent="-514350" algn="l" rtl="0">
              <a:lnSpc>
                <a:spcPct val="90000"/>
              </a:lnSpc>
              <a:spcBef>
                <a:spcPts val="560"/>
              </a:spcBef>
              <a:spcAft>
                <a:spcPts val="0"/>
              </a:spcAft>
              <a:buClr>
                <a:schemeClr val="dk1"/>
              </a:buClr>
              <a:buSzPts val="2800"/>
              <a:buFont typeface="Calibri"/>
              <a:buAutoNum type="arabicParenR"/>
            </a:pPr>
            <a:r>
              <a:rPr lang="en-US" sz="2800" b="0" i="0" u="none" strike="noStrike" cap="none">
                <a:solidFill>
                  <a:schemeClr val="dk1"/>
                </a:solidFill>
                <a:latin typeface="Calibri"/>
                <a:ea typeface="Calibri"/>
                <a:cs typeface="Calibri"/>
                <a:sym typeface="Calibri"/>
              </a:rPr>
              <a:t>If Valid bit is 1 and </a:t>
            </a:r>
            <a:r>
              <a:rPr lang="en-US" sz="2800" b="0" i="0" u="none" strike="noStrike" cap="none">
                <a:solidFill>
                  <a:schemeClr val="accent6"/>
                </a:solidFill>
                <a:latin typeface="Calibri"/>
                <a:ea typeface="Calibri"/>
                <a:cs typeface="Calibri"/>
                <a:sym typeface="Calibri"/>
              </a:rPr>
              <a:t>Tag</a:t>
            </a:r>
            <a:r>
              <a:rPr lang="en-US" sz="2800" b="0" i="0" u="none" strike="noStrike" cap="none">
                <a:solidFill>
                  <a:schemeClr val="dk1"/>
                </a:solidFill>
                <a:latin typeface="Calibri"/>
                <a:ea typeface="Calibri"/>
                <a:cs typeface="Calibri"/>
                <a:sym typeface="Calibri"/>
              </a:rPr>
              <a:t> matches, then use that data</a:t>
            </a:r>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On write, set Dirty bit if write-back</a:t>
            </a:r>
            <a:endParaRPr/>
          </a:p>
          <a:p>
            <a:pPr marL="342900" marR="0" lvl="0" indent="-139700" algn="l" rtl="0">
              <a:lnSpc>
                <a:spcPct val="90000"/>
              </a:lnSpc>
              <a:spcBef>
                <a:spcPts val="640"/>
              </a:spcBef>
              <a:spcAft>
                <a:spcPts val="0"/>
              </a:spcAft>
              <a:buClr>
                <a:schemeClr val="dk1"/>
              </a:buClr>
              <a:buSzPts val="3200"/>
              <a:buFont typeface="Arial"/>
              <a:buNone/>
            </a:pPr>
            <a:endParaRPr sz="3200" b="0" i="1" u="none" strike="noStrike" cap="none">
              <a:solidFill>
                <a:schemeClr val="dk1"/>
              </a:solidFill>
              <a:latin typeface="Calibri"/>
              <a:ea typeface="Calibri"/>
              <a:cs typeface="Calibri"/>
              <a:sym typeface="Calibri"/>
            </a:endParaRPr>
          </a:p>
        </p:txBody>
      </p:sp>
      <p:sp>
        <p:nvSpPr>
          <p:cNvPr id="143" name="Google Shape;14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44" name="Google Shape;14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45" name="Google Shape;14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body" idx="1"/>
          </p:nvPr>
        </p:nvSpPr>
        <p:spPr>
          <a:xfrm>
            <a:off x="457200" y="1600199"/>
            <a:ext cx="8229600" cy="49377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Fully associative cache layout in our example</a:t>
            </a:r>
            <a:endParaRPr/>
          </a:p>
          <a:p>
            <a:pPr marL="742950" marR="0" lvl="1" indent="-285750" algn="l" rtl="0">
              <a:spcBef>
                <a:spcPts val="480"/>
              </a:spcBef>
              <a:spcAft>
                <a:spcPts val="0"/>
              </a:spcAft>
              <a:buClr>
                <a:schemeClr val="dk1"/>
              </a:buClr>
              <a:buSzPts val="2400"/>
              <a:buFont typeface="Arial"/>
              <a:buChar char="–"/>
            </a:pPr>
            <a:r>
              <a:rPr lang="en-US" sz="2400"/>
              <a:t>6</a:t>
            </a:r>
            <a:r>
              <a:rPr lang="en-US" sz="2400" b="0" i="0" u="none" strike="noStrike" cap="none">
                <a:solidFill>
                  <a:schemeClr val="dk1"/>
                </a:solidFill>
                <a:latin typeface="Calibri"/>
                <a:ea typeface="Calibri"/>
                <a:cs typeface="Calibri"/>
                <a:sym typeface="Calibri"/>
              </a:rPr>
              <a:t>-bit address space, </a:t>
            </a:r>
            <a:r>
              <a:rPr lang="en-US" sz="2400"/>
              <a:t>16</a:t>
            </a:r>
            <a:r>
              <a:rPr lang="en-US" sz="2400" b="0" i="0" u="none" strike="noStrike" cap="none">
                <a:solidFill>
                  <a:schemeClr val="dk1"/>
                </a:solidFill>
                <a:latin typeface="Calibri"/>
                <a:ea typeface="Calibri"/>
                <a:cs typeface="Calibri"/>
                <a:sym typeface="Calibri"/>
              </a:rPr>
              <a:t>-byte cache with </a:t>
            </a:r>
            <a:r>
              <a:rPr lang="en-US" sz="2400"/>
              <a:t>4</a:t>
            </a:r>
            <a:r>
              <a:rPr lang="en-US" sz="2400" b="0" i="0" u="none" strike="noStrike" cap="none">
                <a:solidFill>
                  <a:schemeClr val="dk1"/>
                </a:solidFill>
                <a:latin typeface="Calibri"/>
                <a:ea typeface="Calibri"/>
                <a:cs typeface="Calibri"/>
                <a:sym typeface="Calibri"/>
              </a:rPr>
              <a:t>-byte blocks</a:t>
            </a:r>
            <a:endParaRPr sz="2400" b="0" i="0" u="none" strike="noStrike" cap="none">
              <a:solidFill>
                <a:schemeClr val="dk1"/>
              </a:solidFill>
              <a:latin typeface="Calibri"/>
              <a:ea typeface="Calibri"/>
              <a:cs typeface="Calibri"/>
              <a:sym typeface="Calibri"/>
            </a:endParaRPr>
          </a:p>
          <a:p>
            <a:pPr marL="742950" marR="0" lvl="1" indent="-285750" algn="l" rtl="0">
              <a:spcBef>
                <a:spcPts val="480"/>
              </a:spcBef>
              <a:spcAft>
                <a:spcPts val="0"/>
              </a:spcAft>
              <a:buClr>
                <a:schemeClr val="dk1"/>
              </a:buClr>
              <a:buSzPts val="2400"/>
              <a:buFont typeface="Arial"/>
              <a:buChar char="–"/>
            </a:pPr>
            <a:r>
              <a:rPr lang="en-US" sz="2400"/>
              <a:t>How many blocks do we have? C/K = 4 blocks</a:t>
            </a:r>
            <a:endParaRPr sz="2400"/>
          </a:p>
          <a:p>
            <a:pPr marL="742950" marR="0" lvl="1" indent="-285750" algn="l" rtl="0">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LRU replacement (2 bits), write-back and write allocate</a:t>
            </a:r>
            <a:endParaRPr/>
          </a:p>
          <a:p>
            <a:pPr marL="742950" marR="0" lvl="1" indent="-285750" algn="l" rtl="0">
              <a:spcBef>
                <a:spcPts val="480"/>
              </a:spcBef>
              <a:spcAft>
                <a:spcPts val="0"/>
              </a:spcAft>
              <a:buClr>
                <a:schemeClr val="accent2"/>
              </a:buClr>
              <a:buSzPts val="2400"/>
              <a:buFont typeface="Arial"/>
              <a:buChar char="–"/>
            </a:pPr>
            <a:r>
              <a:rPr lang="en-US" sz="2400" b="0" i="0" u="none" strike="noStrike" cap="none">
                <a:solidFill>
                  <a:schemeClr val="accent2"/>
                </a:solidFill>
                <a:latin typeface="Calibri"/>
                <a:ea typeface="Calibri"/>
                <a:cs typeface="Calibri"/>
                <a:sym typeface="Calibri"/>
              </a:rPr>
              <a:t>Offset</a:t>
            </a:r>
            <a:r>
              <a:rPr lang="en-US" sz="2400" b="0" i="0" u="none" strike="noStrike" cap="none">
                <a:solidFill>
                  <a:schemeClr val="dk1"/>
                </a:solidFill>
                <a:latin typeface="Calibri"/>
                <a:ea typeface="Calibri"/>
                <a:cs typeface="Calibri"/>
                <a:sym typeface="Calibri"/>
              </a:rPr>
              <a:t> – </a:t>
            </a:r>
            <a:r>
              <a:rPr lang="en-US" sz="2400"/>
              <a:t>2</a:t>
            </a:r>
            <a:r>
              <a:rPr lang="en-US" sz="2400" b="0" i="0" u="none" strike="noStrike" cap="none">
                <a:solidFill>
                  <a:schemeClr val="dk1"/>
                </a:solidFill>
                <a:latin typeface="Calibri"/>
                <a:ea typeface="Calibri"/>
                <a:cs typeface="Calibri"/>
                <a:sym typeface="Calibri"/>
              </a:rPr>
              <a:t> bits, </a:t>
            </a:r>
            <a:r>
              <a:rPr lang="en-US" sz="2400" b="0" i="0" u="none" strike="noStrike" cap="none">
                <a:solidFill>
                  <a:schemeClr val="accent6"/>
                </a:solidFill>
                <a:latin typeface="Calibri"/>
                <a:ea typeface="Calibri"/>
                <a:cs typeface="Calibri"/>
                <a:sym typeface="Calibri"/>
              </a:rPr>
              <a:t>Tag</a:t>
            </a:r>
            <a:r>
              <a:rPr lang="en-US" sz="2400" b="0" i="0" u="none" strike="noStrike" cap="none">
                <a:solidFill>
                  <a:schemeClr val="dk1"/>
                </a:solidFill>
                <a:latin typeface="Calibri"/>
                <a:ea typeface="Calibri"/>
                <a:cs typeface="Calibri"/>
                <a:sym typeface="Calibri"/>
              </a:rPr>
              <a:t> – </a:t>
            </a:r>
            <a:r>
              <a:rPr lang="en-US" sz="2400"/>
              <a:t>4</a:t>
            </a:r>
            <a:r>
              <a:rPr lang="en-US" sz="2400" b="0" i="0" u="none" strike="noStrike" cap="none">
                <a:solidFill>
                  <a:schemeClr val="dk1"/>
                </a:solidFill>
                <a:latin typeface="Calibri"/>
                <a:ea typeface="Calibri"/>
                <a:cs typeface="Calibri"/>
                <a:sym typeface="Calibri"/>
              </a:rPr>
              <a:t> bits</a:t>
            </a:r>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457200" marR="0" lvl="0" indent="-381000" algn="l" rtl="0">
              <a:spcBef>
                <a:spcPts val="480"/>
              </a:spcBef>
              <a:spcAft>
                <a:spcPts val="0"/>
              </a:spcAft>
              <a:buClr>
                <a:schemeClr val="dk1"/>
              </a:buClr>
              <a:buSzPts val="2400"/>
              <a:buFont typeface="Calibri"/>
              <a:buChar char="•"/>
            </a:pPr>
            <a:r>
              <a:rPr lang="en-US" sz="2400"/>
              <a:t>Since this is write back, we’ll need a dirty bit</a:t>
            </a:r>
            <a:endParaRPr sz="2400" b="0" i="0" u="none" strike="noStrike" cap="none">
              <a:solidFill>
                <a:schemeClr val="dk1"/>
              </a:solidFill>
              <a:latin typeface="Calibri"/>
              <a:ea typeface="Calibri"/>
              <a:cs typeface="Calibri"/>
              <a:sym typeface="Calibri"/>
            </a:endParaRPr>
          </a:p>
        </p:txBody>
      </p:sp>
      <p:sp>
        <p:nvSpPr>
          <p:cNvPr id="151" name="Google Shape;15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Extended Review of Last Lecture</a:t>
            </a:r>
            <a:endParaRPr/>
          </a:p>
        </p:txBody>
      </p:sp>
      <p:sp>
        <p:nvSpPr>
          <p:cNvPr id="152" name="Google Shape;15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53" name="Google Shape;15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54" name="Google Shape;15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graphicFrame>
        <p:nvGraphicFramePr>
          <p:cNvPr id="155" name="Google Shape;155;p21"/>
          <p:cNvGraphicFramePr/>
          <p:nvPr/>
        </p:nvGraphicFramePr>
        <p:xfrm>
          <a:off x="1280160" y="4145280"/>
          <a:ext cx="3931900" cy="1371625"/>
        </p:xfrm>
        <a:graphic>
          <a:graphicData uri="http://schemas.openxmlformats.org/drawingml/2006/table">
            <a:tbl>
              <a:tblPr firstRow="1" bandRow="1">
                <a:noFill/>
                <a:tableStyleId>{705AEA09-6338-442A-A4CE-872D56ED1FE9}</a:tableStyleId>
              </a:tblPr>
              <a:tblGrid>
                <a:gridCol w="274325">
                  <a:extLst>
                    <a:ext uri="{9D8B030D-6E8A-4147-A177-3AD203B41FA5}">
                      <a16:colId xmlns:a16="http://schemas.microsoft.com/office/drawing/2014/main" val="20000"/>
                    </a:ext>
                  </a:extLst>
                </a:gridCol>
                <a:gridCol w="274325">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tblGrid>
              <a:tr h="274325">
                <a:tc>
                  <a:txBody>
                    <a:bodyPr/>
                    <a:lstStyle/>
                    <a:p>
                      <a:pPr marL="0" marR="0" lvl="0" indent="0" algn="ctr" rtl="0">
                        <a:spcBef>
                          <a:spcPts val="0"/>
                        </a:spcBef>
                        <a:spcAft>
                          <a:spcPts val="0"/>
                        </a:spcAft>
                        <a:buNone/>
                      </a:pPr>
                      <a:r>
                        <a:rPr lang="en-US" sz="1800" u="none" strike="noStrike" cap="none"/>
                        <a:t>V</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rgbClr val="A5A5A5"/>
                          </a:solidFill>
                        </a:rPr>
                        <a:t>D</a:t>
                      </a:r>
                      <a:endParaRPr sz="1800" u="none" strike="noStrike" cap="none">
                        <a:solidFill>
                          <a:srgbClr val="A5A5A5"/>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Tag</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2"/>
                          </a:solidFill>
                        </a:rPr>
                        <a:t>00</a:t>
                      </a:r>
                      <a:endParaRPr sz="1800" u="none" strike="noStrike" cap="none">
                        <a:solidFill>
                          <a:schemeClr val="accent2"/>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2"/>
                          </a:solidFill>
                        </a:rPr>
                        <a:t>01</a:t>
                      </a:r>
                      <a:endParaRPr sz="1800" u="none" strike="noStrike" cap="none">
                        <a:solidFill>
                          <a:schemeClr val="accent2"/>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2"/>
                          </a:solidFill>
                        </a:rPr>
                        <a:t>10</a:t>
                      </a:r>
                      <a:endParaRPr sz="1800" u="none" strike="noStrike" cap="none">
                        <a:solidFill>
                          <a:schemeClr val="accent2"/>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2"/>
                          </a:solidFill>
                        </a:rPr>
                        <a:t>11</a:t>
                      </a:r>
                      <a:endParaRPr sz="1800" u="none" strike="noStrike" cap="none">
                        <a:solidFill>
                          <a:schemeClr val="accent2"/>
                        </a:solidFill>
                      </a:endParaRPr>
                    </a:p>
                  </a:txBody>
                  <a:tcPr marL="0" marR="0" marT="0" marB="0"/>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rgbClr val="A5A5A5"/>
                          </a:solidFill>
                        </a:rPr>
                        <a:t>X</a:t>
                      </a:r>
                      <a:endParaRPr sz="1800" u="none" strike="noStrike" cap="none">
                        <a:solidFill>
                          <a:srgbClr val="A5A5A5"/>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XXXX</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1"/>
                  </a:ext>
                </a:extLst>
              </a:tr>
              <a:tr h="274325">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rgbClr val="A5A5A5"/>
                          </a:solidFill>
                        </a:rPr>
                        <a:t>X</a:t>
                      </a:r>
                      <a:endParaRPr sz="1800" u="none" strike="noStrike" cap="none">
                        <a:solidFill>
                          <a:srgbClr val="A5A5A5"/>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XXXX</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2"/>
                  </a:ext>
                </a:extLst>
              </a:tr>
              <a:tr h="274325">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rgbClr val="A5A5A5"/>
                          </a:solidFill>
                        </a:rPr>
                        <a:t>X</a:t>
                      </a:r>
                      <a:endParaRPr sz="1800" u="none" strike="noStrike" cap="none">
                        <a:solidFill>
                          <a:srgbClr val="A5A5A5"/>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XXXX</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3"/>
                  </a:ext>
                </a:extLst>
              </a:tr>
              <a:tr h="274325">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rgbClr val="A5A5A5"/>
                          </a:solidFill>
                        </a:rPr>
                        <a:t>X</a:t>
                      </a:r>
                      <a:endParaRPr sz="1800" u="none" strike="noStrike" cap="none">
                        <a:solidFill>
                          <a:srgbClr val="A5A5A5"/>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XXXX</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4"/>
                  </a:ext>
                </a:extLst>
              </a:tr>
            </a:tbl>
          </a:graphicData>
        </a:graphic>
      </p:graphicFrame>
      <p:sp>
        <p:nvSpPr>
          <p:cNvPr id="156" name="Google Shape;156;p21"/>
          <p:cNvSpPr txBox="1"/>
          <p:nvPr/>
        </p:nvSpPr>
        <p:spPr>
          <a:xfrm>
            <a:off x="3428105" y="3732345"/>
            <a:ext cx="12042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accent2"/>
                </a:solidFill>
                <a:latin typeface="Calibri"/>
                <a:ea typeface="Calibri"/>
                <a:cs typeface="Calibri"/>
                <a:sym typeface="Calibri"/>
              </a:rPr>
              <a:t>Offset</a:t>
            </a:r>
            <a:endParaRPr sz="2400">
              <a:solidFill>
                <a:schemeClr val="accent2"/>
              </a:solidFill>
              <a:latin typeface="Calibri"/>
              <a:ea typeface="Calibri"/>
              <a:cs typeface="Calibri"/>
              <a:sym typeface="Calibri"/>
            </a:endParaRPr>
          </a:p>
        </p:txBody>
      </p:sp>
      <p:sp>
        <p:nvSpPr>
          <p:cNvPr id="157" name="Google Shape;157;p21"/>
          <p:cNvSpPr txBox="1"/>
          <p:nvPr/>
        </p:nvSpPr>
        <p:spPr>
          <a:xfrm>
            <a:off x="274320" y="4693920"/>
            <a:ext cx="699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Slot</a:t>
            </a:r>
            <a:endParaRPr sz="2400">
              <a:solidFill>
                <a:schemeClr val="dk1"/>
              </a:solidFill>
              <a:latin typeface="Calibri"/>
              <a:ea typeface="Calibri"/>
              <a:cs typeface="Calibri"/>
              <a:sym typeface="Calibri"/>
            </a:endParaRPr>
          </a:p>
        </p:txBody>
      </p:sp>
      <p:graphicFrame>
        <p:nvGraphicFramePr>
          <p:cNvPr id="158" name="Google Shape;158;p21"/>
          <p:cNvGraphicFramePr/>
          <p:nvPr/>
        </p:nvGraphicFramePr>
        <p:xfrm>
          <a:off x="731520" y="4145280"/>
          <a:ext cx="612650" cy="1371625"/>
        </p:xfrm>
        <a:graphic>
          <a:graphicData uri="http://schemas.openxmlformats.org/drawingml/2006/table">
            <a:tbl>
              <a:tblPr firstRow="1" bandRow="1">
                <a:noFill/>
                <a:tableStyleId>{C2027837-7B60-43CD-9FE0-7181D5188844}</a:tableStyleId>
              </a:tblPr>
              <a:tblGrid>
                <a:gridCol w="612650">
                  <a:extLst>
                    <a:ext uri="{9D8B030D-6E8A-4147-A177-3AD203B41FA5}">
                      <a16:colId xmlns:a16="http://schemas.microsoft.com/office/drawing/2014/main" val="20000"/>
                    </a:ext>
                  </a:extLst>
                </a:gridCol>
              </a:tblGrid>
              <a:tr h="274325">
                <a:tc>
                  <a:txBody>
                    <a:bodyPr/>
                    <a:lstStyle/>
                    <a:p>
                      <a:pPr marL="0" marR="0" lvl="0" indent="0" algn="ctr" rtl="0">
                        <a:spcBef>
                          <a:spcPts val="0"/>
                        </a:spcBef>
                        <a:spcAft>
                          <a:spcPts val="0"/>
                        </a:spcAft>
                        <a:buNone/>
                      </a:pPr>
                      <a:endParaRPr sz="1800" u="none" strike="noStrike" cap="none">
                        <a:solidFill>
                          <a:schemeClr val="dk1"/>
                        </a:solidFill>
                      </a:endParaRPr>
                    </a:p>
                  </a:txBody>
                  <a:tcPr marL="0" marR="0" marT="0" marB="0"/>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b="1" u="none" strike="noStrike" cap="none">
                          <a:solidFill>
                            <a:schemeClr val="dk1"/>
                          </a:solidFill>
                        </a:rPr>
                        <a:t>0</a:t>
                      </a:r>
                      <a:endParaRPr sz="1800" b="1" u="none" strike="noStrike" cap="none">
                        <a:solidFill>
                          <a:schemeClr val="dk1"/>
                        </a:solidFill>
                      </a:endParaRPr>
                    </a:p>
                  </a:txBody>
                  <a:tcPr marL="0" marR="0" marT="0" marB="0" anchor="ctr"/>
                </a:tc>
                <a:extLst>
                  <a:ext uri="{0D108BD9-81ED-4DB2-BD59-A6C34878D82A}">
                    <a16:rowId xmlns:a16="http://schemas.microsoft.com/office/drawing/2014/main" val="10001"/>
                  </a:ext>
                </a:extLst>
              </a:tr>
              <a:tr h="274325">
                <a:tc>
                  <a:txBody>
                    <a:bodyPr/>
                    <a:lstStyle/>
                    <a:p>
                      <a:pPr marL="0" marR="0" lvl="0" indent="0" algn="ctr" rtl="0">
                        <a:spcBef>
                          <a:spcPts val="0"/>
                        </a:spcBef>
                        <a:spcAft>
                          <a:spcPts val="0"/>
                        </a:spcAft>
                        <a:buNone/>
                      </a:pPr>
                      <a:r>
                        <a:rPr lang="en-US" sz="1800" b="1" u="none" strike="noStrike" cap="none">
                          <a:solidFill>
                            <a:schemeClr val="dk1"/>
                          </a:solidFill>
                        </a:rPr>
                        <a:t>1</a:t>
                      </a:r>
                      <a:endParaRPr sz="1800" b="1" u="none" strike="noStrike" cap="none">
                        <a:solidFill>
                          <a:schemeClr val="dk1"/>
                        </a:solidFill>
                      </a:endParaRPr>
                    </a:p>
                  </a:txBody>
                  <a:tcPr marL="0" marR="0" marT="0" marB="0" anchor="ctr"/>
                </a:tc>
                <a:extLst>
                  <a:ext uri="{0D108BD9-81ED-4DB2-BD59-A6C34878D82A}">
                    <a16:rowId xmlns:a16="http://schemas.microsoft.com/office/drawing/2014/main" val="10002"/>
                  </a:ext>
                </a:extLst>
              </a:tr>
              <a:tr h="274325">
                <a:tc>
                  <a:txBody>
                    <a:bodyPr/>
                    <a:lstStyle/>
                    <a:p>
                      <a:pPr marL="0" marR="0" lvl="0" indent="0" algn="ctr" rtl="0">
                        <a:spcBef>
                          <a:spcPts val="0"/>
                        </a:spcBef>
                        <a:spcAft>
                          <a:spcPts val="0"/>
                        </a:spcAft>
                        <a:buNone/>
                      </a:pPr>
                      <a:r>
                        <a:rPr lang="en-US" sz="1800" b="1" u="none" strike="noStrike" cap="none">
                          <a:solidFill>
                            <a:schemeClr val="dk1"/>
                          </a:solidFill>
                        </a:rPr>
                        <a:t>2</a:t>
                      </a:r>
                      <a:endParaRPr sz="1800" b="1" u="none" strike="noStrike" cap="none">
                        <a:solidFill>
                          <a:schemeClr val="dk1"/>
                        </a:solidFill>
                      </a:endParaRPr>
                    </a:p>
                  </a:txBody>
                  <a:tcPr marL="0" marR="0" marT="0" marB="0" anchor="ctr"/>
                </a:tc>
                <a:extLst>
                  <a:ext uri="{0D108BD9-81ED-4DB2-BD59-A6C34878D82A}">
                    <a16:rowId xmlns:a16="http://schemas.microsoft.com/office/drawing/2014/main" val="10003"/>
                  </a:ext>
                </a:extLst>
              </a:tr>
              <a:tr h="274325">
                <a:tc>
                  <a:txBody>
                    <a:bodyPr/>
                    <a:lstStyle/>
                    <a:p>
                      <a:pPr marL="0" marR="0" lvl="0" indent="0" algn="ctr" rtl="0">
                        <a:spcBef>
                          <a:spcPts val="0"/>
                        </a:spcBef>
                        <a:spcAft>
                          <a:spcPts val="0"/>
                        </a:spcAft>
                        <a:buNone/>
                      </a:pPr>
                      <a:r>
                        <a:rPr lang="en-US" sz="1800" b="1" u="none" strike="noStrike" cap="none">
                          <a:solidFill>
                            <a:schemeClr val="dk1"/>
                          </a:solidFill>
                        </a:rPr>
                        <a:t>3</a:t>
                      </a:r>
                      <a:endParaRPr sz="1800" b="1" u="none" strike="noStrike" cap="none">
                        <a:solidFill>
                          <a:schemeClr val="dk1"/>
                        </a:solidFill>
                      </a:endParaRPr>
                    </a:p>
                  </a:txBody>
                  <a:tcPr marL="0" marR="0" marT="0" marB="0" anchor="ctr"/>
                </a:tc>
                <a:extLst>
                  <a:ext uri="{0D108BD9-81ED-4DB2-BD59-A6C34878D82A}">
                    <a16:rowId xmlns:a16="http://schemas.microsoft.com/office/drawing/2014/main" val="10004"/>
                  </a:ext>
                </a:extLst>
              </a:tr>
            </a:tbl>
          </a:graphicData>
        </a:graphic>
      </p:graphicFrame>
      <p:grpSp>
        <p:nvGrpSpPr>
          <p:cNvPr id="159" name="Google Shape;159;p21"/>
          <p:cNvGrpSpPr/>
          <p:nvPr/>
        </p:nvGrpSpPr>
        <p:grpSpPr>
          <a:xfrm>
            <a:off x="4024557" y="1194459"/>
            <a:ext cx="1579500" cy="987080"/>
            <a:chOff x="4024557" y="1194459"/>
            <a:chExt cx="1579500" cy="987080"/>
          </a:xfrm>
        </p:grpSpPr>
        <p:cxnSp>
          <p:nvCxnSpPr>
            <p:cNvPr id="160" name="Google Shape;160;p21"/>
            <p:cNvCxnSpPr/>
            <p:nvPr/>
          </p:nvCxnSpPr>
          <p:spPr>
            <a:xfrm>
              <a:off x="4184468" y="1540139"/>
              <a:ext cx="14100" cy="641400"/>
            </a:xfrm>
            <a:prstGeom prst="straightConnector1">
              <a:avLst/>
            </a:prstGeom>
            <a:noFill/>
            <a:ln w="25400" cap="flat" cmpd="sng">
              <a:solidFill>
                <a:srgbClr val="FF0000"/>
              </a:solidFill>
              <a:prstDash val="solid"/>
              <a:round/>
              <a:headEnd type="none" w="sm" len="sm"/>
              <a:tailEnd type="stealth" w="med" len="med"/>
            </a:ln>
          </p:spPr>
        </p:cxnSp>
        <p:sp>
          <p:nvSpPr>
            <p:cNvPr id="161" name="Google Shape;161;p21"/>
            <p:cNvSpPr txBox="1"/>
            <p:nvPr/>
          </p:nvSpPr>
          <p:spPr>
            <a:xfrm>
              <a:off x="4024557" y="1194459"/>
              <a:ext cx="15795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alibri"/>
                  <a:ea typeface="Calibri"/>
                  <a:cs typeface="Calibri"/>
                  <a:sym typeface="Calibri"/>
                </a:rPr>
                <a:t>cache size (C)</a:t>
              </a:r>
              <a:endParaRPr sz="2000">
                <a:solidFill>
                  <a:srgbClr val="FF0000"/>
                </a:solidFill>
                <a:latin typeface="Calibri"/>
                <a:ea typeface="Calibri"/>
                <a:cs typeface="Calibri"/>
                <a:sym typeface="Calibri"/>
              </a:endParaRPr>
            </a:p>
          </p:txBody>
        </p:sp>
      </p:grpSp>
      <p:grpSp>
        <p:nvGrpSpPr>
          <p:cNvPr id="162" name="Google Shape;162;p21"/>
          <p:cNvGrpSpPr/>
          <p:nvPr/>
        </p:nvGrpSpPr>
        <p:grpSpPr>
          <a:xfrm>
            <a:off x="6389780" y="1285656"/>
            <a:ext cx="1528624" cy="880874"/>
            <a:chOff x="5879141" y="2416781"/>
            <a:chExt cx="1528624" cy="880874"/>
          </a:xfrm>
        </p:grpSpPr>
        <p:cxnSp>
          <p:nvCxnSpPr>
            <p:cNvPr id="163" name="Google Shape;163;p21"/>
            <p:cNvCxnSpPr/>
            <p:nvPr/>
          </p:nvCxnSpPr>
          <p:spPr>
            <a:xfrm>
              <a:off x="6042561" y="2757055"/>
              <a:ext cx="6000" cy="540600"/>
            </a:xfrm>
            <a:prstGeom prst="straightConnector1">
              <a:avLst/>
            </a:prstGeom>
            <a:noFill/>
            <a:ln w="25400" cap="flat" cmpd="sng">
              <a:solidFill>
                <a:srgbClr val="FF0000"/>
              </a:solidFill>
              <a:prstDash val="solid"/>
              <a:round/>
              <a:headEnd type="none" w="sm" len="sm"/>
              <a:tailEnd type="stealth" w="med" len="med"/>
            </a:ln>
          </p:spPr>
        </p:cxnSp>
        <p:sp>
          <p:nvSpPr>
            <p:cNvPr id="164" name="Google Shape;164;p21"/>
            <p:cNvSpPr txBox="1"/>
            <p:nvPr/>
          </p:nvSpPr>
          <p:spPr>
            <a:xfrm>
              <a:off x="5879141" y="2416781"/>
              <a:ext cx="152862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alibri"/>
                  <a:ea typeface="Calibri"/>
                  <a:cs typeface="Calibri"/>
                  <a:sym typeface="Calibri"/>
                </a:rPr>
                <a:t>block size (K)</a:t>
              </a:r>
              <a:endParaRPr sz="2000">
                <a:solidFill>
                  <a:srgbClr val="FF0000"/>
                </a:solidFill>
                <a:latin typeface="Calibri"/>
                <a:ea typeface="Calibri"/>
                <a:cs typeface="Calibri"/>
                <a:sym typeface="Calibri"/>
              </a:endParaRPr>
            </a:p>
          </p:txBody>
        </p:sp>
      </p:grpSp>
      <p:grpSp>
        <p:nvGrpSpPr>
          <p:cNvPr id="165" name="Google Shape;165;p21"/>
          <p:cNvGrpSpPr/>
          <p:nvPr/>
        </p:nvGrpSpPr>
        <p:grpSpPr>
          <a:xfrm>
            <a:off x="1060825" y="1203050"/>
            <a:ext cx="2684100" cy="974093"/>
            <a:chOff x="1060825" y="1203050"/>
            <a:chExt cx="2684100" cy="974093"/>
          </a:xfrm>
        </p:grpSpPr>
        <p:cxnSp>
          <p:nvCxnSpPr>
            <p:cNvPr id="166" name="Google Shape;166;p21"/>
            <p:cNvCxnSpPr/>
            <p:nvPr/>
          </p:nvCxnSpPr>
          <p:spPr>
            <a:xfrm>
              <a:off x="1609106" y="1540141"/>
              <a:ext cx="1" cy="637002"/>
            </a:xfrm>
            <a:prstGeom prst="straightConnector1">
              <a:avLst/>
            </a:prstGeom>
            <a:noFill/>
            <a:ln w="25400" cap="flat" cmpd="sng">
              <a:solidFill>
                <a:srgbClr val="FF0000"/>
              </a:solidFill>
              <a:prstDash val="solid"/>
              <a:round/>
              <a:headEnd type="none" w="sm" len="sm"/>
              <a:tailEnd type="stealth" w="med" len="med"/>
            </a:ln>
          </p:spPr>
        </p:cxnSp>
        <p:sp>
          <p:nvSpPr>
            <p:cNvPr id="167" name="Google Shape;167;p21"/>
            <p:cNvSpPr txBox="1"/>
            <p:nvPr/>
          </p:nvSpPr>
          <p:spPr>
            <a:xfrm>
              <a:off x="1060825" y="1203050"/>
              <a:ext cx="2684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alibri"/>
                  <a:ea typeface="Calibri"/>
                  <a:cs typeface="Calibri"/>
                  <a:sym typeface="Calibri"/>
                </a:rPr>
                <a:t>2</a:t>
              </a:r>
              <a:r>
                <a:rPr lang="en-US" sz="2000" baseline="30000">
                  <a:solidFill>
                    <a:srgbClr val="FF0000"/>
                  </a:solidFill>
                  <a:latin typeface="Calibri"/>
                  <a:ea typeface="Calibri"/>
                  <a:cs typeface="Calibri"/>
                  <a:sym typeface="Calibri"/>
                </a:rPr>
                <a:t>6</a:t>
              </a:r>
              <a:r>
                <a:rPr lang="en-US" sz="2000">
                  <a:solidFill>
                    <a:srgbClr val="FF0000"/>
                  </a:solidFill>
                  <a:latin typeface="Calibri"/>
                  <a:ea typeface="Calibri"/>
                  <a:cs typeface="Calibri"/>
                  <a:sym typeface="Calibri"/>
                </a:rPr>
                <a:t> = 64 B address space</a:t>
              </a:r>
              <a:endParaRPr sz="2000">
                <a:solidFill>
                  <a:srgbClr val="FF0000"/>
                </a:solidFill>
                <a:latin typeface="Calibri"/>
                <a:ea typeface="Calibri"/>
                <a:cs typeface="Calibri"/>
                <a:sym typeface="Calibri"/>
              </a:endParaRPr>
            </a:p>
          </p:txBody>
        </p:sp>
      </p:grpSp>
      <p:grpSp>
        <p:nvGrpSpPr>
          <p:cNvPr id="168" name="Google Shape;168;p21"/>
          <p:cNvGrpSpPr/>
          <p:nvPr/>
        </p:nvGrpSpPr>
        <p:grpSpPr>
          <a:xfrm>
            <a:off x="5814136" y="3352800"/>
            <a:ext cx="2193545" cy="420188"/>
            <a:chOff x="5814136" y="2895600"/>
            <a:chExt cx="2193545" cy="420188"/>
          </a:xfrm>
        </p:grpSpPr>
        <p:cxnSp>
          <p:nvCxnSpPr>
            <p:cNvPr id="169" name="Google Shape;169;p21"/>
            <p:cNvCxnSpPr/>
            <p:nvPr/>
          </p:nvCxnSpPr>
          <p:spPr>
            <a:xfrm rot="10800000">
              <a:off x="5814136" y="2895600"/>
              <a:ext cx="602055" cy="259080"/>
            </a:xfrm>
            <a:prstGeom prst="straightConnector1">
              <a:avLst/>
            </a:prstGeom>
            <a:noFill/>
            <a:ln w="25400" cap="flat" cmpd="sng">
              <a:solidFill>
                <a:srgbClr val="FF0000"/>
              </a:solidFill>
              <a:prstDash val="solid"/>
              <a:round/>
              <a:headEnd type="none" w="sm" len="sm"/>
              <a:tailEnd type="stealth" w="med" len="med"/>
            </a:ln>
          </p:spPr>
        </p:cxnSp>
        <p:sp>
          <p:nvSpPr>
            <p:cNvPr id="170" name="Google Shape;170;p21"/>
            <p:cNvSpPr txBox="1"/>
            <p:nvPr/>
          </p:nvSpPr>
          <p:spPr>
            <a:xfrm>
              <a:off x="6361761" y="2950028"/>
              <a:ext cx="1645920" cy="3657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alibri"/>
                  <a:ea typeface="Calibri"/>
                  <a:cs typeface="Calibri"/>
                  <a:sym typeface="Calibri"/>
                </a:rPr>
                <a:t>Need dirty bit</a:t>
              </a:r>
              <a:endParaRPr sz="2000">
                <a:solidFill>
                  <a:srgbClr val="FF0000"/>
                </a:solidFill>
                <a:latin typeface="Calibri"/>
                <a:ea typeface="Calibri"/>
                <a:cs typeface="Calibri"/>
                <a:sym typeface="Calibri"/>
              </a:endParaRPr>
            </a:p>
          </p:txBody>
        </p:sp>
      </p:grpSp>
      <p:graphicFrame>
        <p:nvGraphicFramePr>
          <p:cNvPr id="171" name="Google Shape;171;p21"/>
          <p:cNvGraphicFramePr/>
          <p:nvPr/>
        </p:nvGraphicFramePr>
        <p:xfrm>
          <a:off x="5532120" y="4678680"/>
          <a:ext cx="640075" cy="548650"/>
        </p:xfrm>
        <a:graphic>
          <a:graphicData uri="http://schemas.openxmlformats.org/drawingml/2006/table">
            <a:tbl>
              <a:tblPr firstRow="1" bandRow="1">
                <a:noFill/>
                <a:tableStyleId>{705AEA09-6338-442A-A4CE-872D56ED1FE9}</a:tableStyleId>
              </a:tblPr>
              <a:tblGrid>
                <a:gridCol w="640075">
                  <a:extLst>
                    <a:ext uri="{9D8B030D-6E8A-4147-A177-3AD203B41FA5}">
                      <a16:colId xmlns:a16="http://schemas.microsoft.com/office/drawing/2014/main" val="20000"/>
                    </a:ext>
                  </a:extLst>
                </a:gridCol>
              </a:tblGrid>
              <a:tr h="274325">
                <a:tc>
                  <a:txBody>
                    <a:bodyPr/>
                    <a:lstStyle/>
                    <a:p>
                      <a:pPr marL="0" marR="0" lvl="0" indent="0" algn="ctr" rtl="0">
                        <a:spcBef>
                          <a:spcPts val="0"/>
                        </a:spcBef>
                        <a:spcAft>
                          <a:spcPts val="0"/>
                        </a:spcAft>
                        <a:buNone/>
                      </a:pPr>
                      <a:r>
                        <a:rPr lang="en-US" sz="1800" u="none" strike="noStrike" cap="none"/>
                        <a:t>LRU</a:t>
                      </a:r>
                      <a:endParaRPr sz="1800" u="none" strike="noStrike" cap="none"/>
                    </a:p>
                  </a:txBody>
                  <a:tcPr marL="0" marR="0" marT="0" marB="0"/>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u="none" strike="noStrike" cap="none"/>
                        <a:t>XX</a:t>
                      </a:r>
                      <a:endParaRPr sz="1800" u="none" strike="noStrike" cap="none"/>
                    </a:p>
                  </a:txBody>
                  <a:tcPr marL="0" marR="0" marT="0" marB="0"/>
                </a:tc>
                <a:extLst>
                  <a:ext uri="{0D108BD9-81ED-4DB2-BD59-A6C34878D82A}">
                    <a16:rowId xmlns:a16="http://schemas.microsoft.com/office/drawing/2014/main" val="10001"/>
                  </a:ext>
                </a:extLst>
              </a:tr>
            </a:tbl>
          </a:graphicData>
        </a:graphic>
      </p:graphicFrame>
      <p:grpSp>
        <p:nvGrpSpPr>
          <p:cNvPr id="172" name="Google Shape;172;p21"/>
          <p:cNvGrpSpPr/>
          <p:nvPr/>
        </p:nvGrpSpPr>
        <p:grpSpPr>
          <a:xfrm>
            <a:off x="4074100" y="3380055"/>
            <a:ext cx="2041063" cy="449055"/>
            <a:chOff x="5814218" y="2895641"/>
            <a:chExt cx="2041063" cy="449055"/>
          </a:xfrm>
        </p:grpSpPr>
        <p:cxnSp>
          <p:nvCxnSpPr>
            <p:cNvPr id="173" name="Google Shape;173;p21"/>
            <p:cNvCxnSpPr>
              <a:stCxn id="174" idx="1"/>
            </p:cNvCxnSpPr>
            <p:nvPr/>
          </p:nvCxnSpPr>
          <p:spPr>
            <a:xfrm rot="10800000">
              <a:off x="5814218" y="2895641"/>
              <a:ext cx="903000" cy="249000"/>
            </a:xfrm>
            <a:prstGeom prst="straightConnector1">
              <a:avLst/>
            </a:prstGeom>
            <a:noFill/>
            <a:ln w="25400" cap="flat" cmpd="sng">
              <a:solidFill>
                <a:srgbClr val="FF0000"/>
              </a:solidFill>
              <a:prstDash val="solid"/>
              <a:round/>
              <a:headEnd type="none" w="sm" len="sm"/>
              <a:tailEnd type="stealth" w="med" len="med"/>
            </a:ln>
          </p:spPr>
        </p:cxnSp>
        <p:sp>
          <p:nvSpPr>
            <p:cNvPr id="174" name="Google Shape;174;p21"/>
            <p:cNvSpPr txBox="1"/>
            <p:nvPr/>
          </p:nvSpPr>
          <p:spPr>
            <a:xfrm>
              <a:off x="6717218" y="2944586"/>
              <a:ext cx="113806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FF0000"/>
                  </a:solidFill>
                  <a:latin typeface="Calibri"/>
                  <a:ea typeface="Calibri"/>
                  <a:cs typeface="Calibri"/>
                  <a:sym typeface="Calibri"/>
                </a:rPr>
                <a:t>LRU bits</a:t>
              </a:r>
              <a:endParaRPr sz="2000">
                <a:solidFill>
                  <a:srgbClr val="FF0000"/>
                </a:solidFill>
                <a:latin typeface="Calibri"/>
                <a:ea typeface="Calibri"/>
                <a:cs typeface="Calibri"/>
                <a:sym typeface="Calibri"/>
              </a:endParaRPr>
            </a:p>
          </p:txBody>
        </p:sp>
      </p:grpSp>
      <p:sp>
        <p:nvSpPr>
          <p:cNvPr id="175" name="Google Shape;175;p21"/>
          <p:cNvSpPr/>
          <p:nvPr/>
        </p:nvSpPr>
        <p:spPr>
          <a:xfrm>
            <a:off x="2651760" y="4145280"/>
            <a:ext cx="2560200" cy="274200"/>
          </a:xfrm>
          <a:prstGeom prst="rect">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76" name="Google Shape;176;p21"/>
          <p:cNvGraphicFramePr/>
          <p:nvPr/>
        </p:nvGraphicFramePr>
        <p:xfrm>
          <a:off x="1280160" y="4145280"/>
          <a:ext cx="3657575" cy="1371625"/>
        </p:xfrm>
        <a:graphic>
          <a:graphicData uri="http://schemas.openxmlformats.org/drawingml/2006/table">
            <a:tbl>
              <a:tblPr firstRow="1" bandRow="1">
                <a:noFill/>
                <a:tableStyleId>{705AEA09-6338-442A-A4CE-872D56ED1FE9}</a:tableStyleId>
              </a:tblPr>
              <a:tblGrid>
                <a:gridCol w="27432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74325">
                <a:tc>
                  <a:txBody>
                    <a:bodyPr/>
                    <a:lstStyle/>
                    <a:p>
                      <a:pPr marL="0" marR="0" lvl="0" indent="0" algn="ctr" rtl="0">
                        <a:spcBef>
                          <a:spcPts val="0"/>
                        </a:spcBef>
                        <a:spcAft>
                          <a:spcPts val="0"/>
                        </a:spcAft>
                        <a:buNone/>
                      </a:pPr>
                      <a:r>
                        <a:rPr lang="en-US" sz="1800" u="none" strike="noStrike" cap="none"/>
                        <a:t>V</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Tag</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2"/>
                          </a:solidFill>
                        </a:rPr>
                        <a:t>00</a:t>
                      </a:r>
                      <a:endParaRPr sz="1800" u="none" strike="noStrike" cap="none">
                        <a:solidFill>
                          <a:schemeClr val="accent2"/>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2"/>
                          </a:solidFill>
                        </a:rPr>
                        <a:t>01</a:t>
                      </a:r>
                      <a:endParaRPr sz="1800" u="none" strike="noStrike" cap="none">
                        <a:solidFill>
                          <a:schemeClr val="accent2"/>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2"/>
                          </a:solidFill>
                        </a:rPr>
                        <a:t>10</a:t>
                      </a:r>
                      <a:endParaRPr sz="1800" u="none" strike="noStrike" cap="none">
                        <a:solidFill>
                          <a:schemeClr val="accent2"/>
                        </a:solidFill>
                      </a:endParaRPr>
                    </a:p>
                  </a:txBody>
                  <a:tcPr marL="0" marR="0" marT="0" marB="0"/>
                </a:tc>
                <a:tc>
                  <a:txBody>
                    <a:bodyPr/>
                    <a:lstStyle/>
                    <a:p>
                      <a:pPr marL="0" marR="0" lvl="0" indent="0" algn="ctr" rtl="0">
                        <a:spcBef>
                          <a:spcPts val="0"/>
                        </a:spcBef>
                        <a:spcAft>
                          <a:spcPts val="0"/>
                        </a:spcAft>
                        <a:buNone/>
                      </a:pPr>
                      <a:r>
                        <a:rPr lang="en-US" sz="1800" u="none" strike="noStrike" cap="none">
                          <a:solidFill>
                            <a:schemeClr val="accent2"/>
                          </a:solidFill>
                        </a:rPr>
                        <a:t>11</a:t>
                      </a:r>
                      <a:endParaRPr sz="1800" u="none" strike="noStrike" cap="none">
                        <a:solidFill>
                          <a:schemeClr val="accent2"/>
                        </a:solidFill>
                      </a:endParaRPr>
                    </a:p>
                  </a:txBody>
                  <a:tcPr marL="0" marR="0" marT="0" marB="0"/>
                </a:tc>
                <a:extLst>
                  <a:ext uri="{0D108BD9-81ED-4DB2-BD59-A6C34878D82A}">
                    <a16:rowId xmlns:a16="http://schemas.microsoft.com/office/drawing/2014/main" val="10000"/>
                  </a:ext>
                </a:extLst>
              </a:tr>
              <a:tr h="274325">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XXXX</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1"/>
                  </a:ext>
                </a:extLst>
              </a:tr>
              <a:tr h="274325">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XXXX</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2"/>
                  </a:ext>
                </a:extLst>
              </a:tr>
              <a:tr h="274325">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XXXX</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3"/>
                  </a:ext>
                </a:extLst>
              </a:tr>
              <a:tr h="274325">
                <a:tc>
                  <a:txBody>
                    <a:bodyPr/>
                    <a:lstStyle/>
                    <a:p>
                      <a:pPr marL="0" marR="0" lvl="0" indent="0" algn="ctr" rtl="0">
                        <a:spcBef>
                          <a:spcPts val="0"/>
                        </a:spcBef>
                        <a:spcAft>
                          <a:spcPts val="0"/>
                        </a:spcAft>
                        <a:buNone/>
                      </a:pPr>
                      <a:r>
                        <a:rPr lang="en-US" sz="1800" u="none" strike="noStrike" cap="none"/>
                        <a:t>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chemeClr val="accent6"/>
                          </a:solidFill>
                        </a:rPr>
                        <a:t>XXXX</a:t>
                      </a:r>
                      <a:endParaRPr sz="1800" u="none" strike="noStrike" cap="none">
                        <a:solidFill>
                          <a:schemeClr val="accent6"/>
                        </a:solidFill>
                      </a:endParaRPr>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4"/>
                  </a:ext>
                </a:extLst>
              </a:tr>
            </a:tbl>
          </a:graphicData>
        </a:graphic>
      </p:graphicFrame>
      <p:sp>
        <p:nvSpPr>
          <p:cNvPr id="177" name="Google Shape;177;p21"/>
          <p:cNvSpPr/>
          <p:nvPr/>
        </p:nvSpPr>
        <p:spPr>
          <a:xfrm>
            <a:off x="433300" y="5722475"/>
            <a:ext cx="6588900" cy="552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txBox="1"/>
          <p:nvPr/>
        </p:nvSpPr>
        <p:spPr>
          <a:xfrm>
            <a:off x="836700" y="5692600"/>
            <a:ext cx="7754400" cy="552600"/>
          </a:xfrm>
          <a:prstGeom prst="rect">
            <a:avLst/>
          </a:prstGeom>
          <a:noFill/>
          <a:ln>
            <a:noFill/>
          </a:ln>
        </p:spPr>
        <p:txBody>
          <a:bodyPr spcFirstLastPara="1" wrap="square" lIns="91425" tIns="91425" rIns="91425" bIns="91425" anchor="t" anchorCtr="0">
            <a:noAutofit/>
          </a:bodyPr>
          <a:lstStyle/>
          <a:p>
            <a:pPr marL="0" lvl="0" indent="0" algn="l" rtl="0">
              <a:spcBef>
                <a:spcPts val="480"/>
              </a:spcBef>
              <a:spcAft>
                <a:spcPts val="0"/>
              </a:spcAft>
              <a:buNone/>
            </a:pPr>
            <a:r>
              <a:rPr lang="en-US" sz="2400">
                <a:solidFill>
                  <a:schemeClr val="dk1"/>
                </a:solidFill>
                <a:latin typeface="Calibri"/>
                <a:ea typeface="Calibri"/>
                <a:cs typeface="Calibri"/>
                <a:sym typeface="Calibri"/>
              </a:rPr>
              <a:t>Yesterday’s example was write through and looked like this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6"/>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5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7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7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7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FA Cache Examples (3/4)</a:t>
            </a:r>
            <a:endParaRPr sz="4400" b="0" i="0" u="none" strike="noStrike" cap="none">
              <a:solidFill>
                <a:schemeClr val="accent1"/>
              </a:solidFill>
              <a:latin typeface="Calibri"/>
              <a:ea typeface="Calibri"/>
              <a:cs typeface="Calibri"/>
              <a:sym typeface="Calibri"/>
            </a:endParaRPr>
          </a:p>
        </p:txBody>
      </p:sp>
      <p:sp>
        <p:nvSpPr>
          <p:cNvPr id="185" name="Google Shape;185;p22"/>
          <p:cNvSpPr txBox="1">
            <a:spLocks noGrp="1"/>
          </p:cNvSpPr>
          <p:nvPr>
            <p:ph type="body" idx="1"/>
          </p:nvPr>
        </p:nvSpPr>
        <p:spPr>
          <a:xfrm>
            <a:off x="457200" y="1185325"/>
            <a:ext cx="7848600" cy="812800"/>
          </a:xfrm>
          <a:prstGeom prst="rect">
            <a:avLst/>
          </a:prstGeom>
          <a:noFill/>
          <a:ln>
            <a:noFill/>
          </a:ln>
        </p:spPr>
        <p:txBody>
          <a:bodyPr spcFirstLastPara="1" wrap="square" lIns="91425" tIns="45700" rIns="91425" bIns="45700" anchor="t" anchorCtr="0">
            <a:noAutofit/>
          </a:bodyPr>
          <a:lstStyle/>
          <a:p>
            <a:pPr marL="457200" marR="0" lvl="0" indent="-401320" algn="l" rtl="0">
              <a:lnSpc>
                <a:spcPct val="80000"/>
              </a:lnSpc>
              <a:spcBef>
                <a:spcPts val="0"/>
              </a:spcBef>
              <a:spcAft>
                <a:spcPts val="0"/>
              </a:spcAft>
              <a:buClr>
                <a:schemeClr val="dk1"/>
              </a:buClr>
              <a:buSzPts val="2720"/>
              <a:buFont typeface="Calibri"/>
              <a:buAutoNum type="arabicParenR"/>
            </a:pPr>
            <a:r>
              <a:rPr lang="en-US" sz="2720"/>
              <a:t>Consider the following </a:t>
            </a:r>
            <a:r>
              <a:rPr lang="en-US" sz="2720" i="1"/>
              <a:t>addresses</a:t>
            </a:r>
            <a:r>
              <a:rPr lang="en-US" sz="2720"/>
              <a:t> being requested:</a:t>
            </a:r>
            <a:endParaRPr/>
          </a:p>
          <a:p>
            <a:pPr marL="742950" marR="0" lvl="1" indent="-285750" algn="ctr" rtl="0">
              <a:lnSpc>
                <a:spcPct val="80000"/>
              </a:lnSpc>
              <a:spcBef>
                <a:spcPts val="476"/>
              </a:spcBef>
              <a:spcAft>
                <a:spcPts val="0"/>
              </a:spcAft>
              <a:buClr>
                <a:schemeClr val="dk1"/>
              </a:buClr>
              <a:buFont typeface="Arial"/>
              <a:buNone/>
            </a:pPr>
            <a:r>
              <a:rPr lang="en-US" sz="2380" b="0" i="0" u="none" strike="noStrike" cap="none">
                <a:solidFill>
                  <a:schemeClr val="dk1"/>
                </a:solidFill>
                <a:latin typeface="Calibri"/>
                <a:ea typeface="Calibri"/>
                <a:cs typeface="Calibri"/>
                <a:sym typeface="Calibri"/>
              </a:rPr>
              <a:t>                                       0     2     2     0     16    20     8     4</a:t>
            </a:r>
            <a:endParaRPr/>
          </a:p>
          <a:p>
            <a:pPr marL="742950" marR="0" lvl="1" indent="-285750" algn="ctr" rtl="0">
              <a:lnSpc>
                <a:spcPct val="80000"/>
              </a:lnSpc>
              <a:spcBef>
                <a:spcPts val="476"/>
              </a:spcBef>
              <a:spcAft>
                <a:spcPts val="0"/>
              </a:spcAft>
              <a:buClr>
                <a:schemeClr val="dk1"/>
              </a:buClr>
              <a:buFont typeface="Arial"/>
              <a:buNone/>
            </a:pPr>
            <a:endParaRPr sz="2380" b="0" i="0" u="none" strike="noStrike" cap="none">
              <a:solidFill>
                <a:schemeClr val="dk1"/>
              </a:solidFill>
              <a:latin typeface="Calibri"/>
              <a:ea typeface="Calibri"/>
              <a:cs typeface="Calibri"/>
              <a:sym typeface="Calibri"/>
            </a:endParaRPr>
          </a:p>
        </p:txBody>
      </p:sp>
      <p:sp>
        <p:nvSpPr>
          <p:cNvPr id="186" name="Google Shape;18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187" name="Google Shape;18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188" name="Google Shape;18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189" name="Google Shape;189;p22"/>
          <p:cNvSpPr txBox="1"/>
          <p:nvPr/>
        </p:nvSpPr>
        <p:spPr>
          <a:xfrm>
            <a:off x="831628" y="2252125"/>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a:p>
        </p:txBody>
      </p:sp>
      <p:sp>
        <p:nvSpPr>
          <p:cNvPr id="190" name="Google Shape;190;p22"/>
          <p:cNvSpPr txBox="1"/>
          <p:nvPr/>
        </p:nvSpPr>
        <p:spPr>
          <a:xfrm>
            <a:off x="828915" y="4103680"/>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a:t>
            </a:r>
            <a:endParaRPr sz="2400" b="1">
              <a:solidFill>
                <a:schemeClr val="dk1"/>
              </a:solidFill>
              <a:latin typeface="Calibri"/>
              <a:ea typeface="Calibri"/>
              <a:cs typeface="Calibri"/>
              <a:sym typeface="Calibri"/>
            </a:endParaRPr>
          </a:p>
        </p:txBody>
      </p:sp>
      <p:sp>
        <p:nvSpPr>
          <p:cNvPr id="191" name="Google Shape;191;p22"/>
          <p:cNvSpPr txBox="1"/>
          <p:nvPr/>
        </p:nvSpPr>
        <p:spPr>
          <a:xfrm>
            <a:off x="1060228" y="2252125"/>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192" name="Google Shape;192;p22"/>
          <p:cNvSpPr txBox="1"/>
          <p:nvPr/>
        </p:nvSpPr>
        <p:spPr>
          <a:xfrm>
            <a:off x="1041640" y="4080925"/>
            <a:ext cx="51969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193" name="Google Shape;193;p22"/>
          <p:cNvSpPr txBox="1"/>
          <p:nvPr/>
        </p:nvSpPr>
        <p:spPr>
          <a:xfrm>
            <a:off x="836334" y="1577898"/>
            <a:ext cx="3429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graphicFrame>
        <p:nvGraphicFramePr>
          <p:cNvPr id="194" name="Google Shape;194;p22"/>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solidFill>
                            <a:srgbClr val="FF9900"/>
                          </a:solidFill>
                        </a:rPr>
                        <a:t>0000</a:t>
                      </a:r>
                      <a:endParaRPr sz="1800" u="none" strike="noStrike" cap="none">
                        <a:solidFill>
                          <a:srgbClr val="FF9900"/>
                        </a:solidFill>
                      </a:endParaRPr>
                    </a:p>
                  </a:txBody>
                  <a:tcPr marL="0" marR="0" marT="0" marB="0"/>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3"/>
                  </a:ext>
                </a:extLst>
              </a:tr>
            </a:tbl>
          </a:graphicData>
        </a:graphic>
      </p:graphicFrame>
      <p:graphicFrame>
        <p:nvGraphicFramePr>
          <p:cNvPr id="195" name="Google Shape;195;p22"/>
          <p:cNvGraphicFramePr/>
          <p:nvPr/>
        </p:nvGraphicFramePr>
        <p:xfrm>
          <a:off x="493776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196" name="Google Shape;196;p22"/>
          <p:cNvGraphicFramePr/>
          <p:nvPr/>
        </p:nvGraphicFramePr>
        <p:xfrm>
          <a:off x="91440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197" name="Google Shape;197;p22"/>
          <p:cNvSpPr txBox="1"/>
          <p:nvPr/>
        </p:nvSpPr>
        <p:spPr>
          <a:xfrm>
            <a:off x="4850011" y="2252124"/>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a:t>
            </a:r>
            <a:endParaRPr sz="2400" b="1">
              <a:solidFill>
                <a:schemeClr val="dk1"/>
              </a:solidFill>
              <a:latin typeface="Calibri"/>
              <a:ea typeface="Calibri"/>
              <a:cs typeface="Calibri"/>
              <a:sym typeface="Calibri"/>
            </a:endParaRPr>
          </a:p>
        </p:txBody>
      </p:sp>
      <p:sp>
        <p:nvSpPr>
          <p:cNvPr id="198" name="Google Shape;198;p22"/>
          <p:cNvSpPr txBox="1"/>
          <p:nvPr/>
        </p:nvSpPr>
        <p:spPr>
          <a:xfrm>
            <a:off x="5078611" y="2252124"/>
            <a:ext cx="51969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graphicFrame>
        <p:nvGraphicFramePr>
          <p:cNvPr id="199" name="Google Shape;199;p22"/>
          <p:cNvGraphicFramePr/>
          <p:nvPr/>
        </p:nvGraphicFramePr>
        <p:xfrm>
          <a:off x="493776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200" name="Google Shape;200;p22"/>
          <p:cNvSpPr txBox="1"/>
          <p:nvPr/>
        </p:nvSpPr>
        <p:spPr>
          <a:xfrm>
            <a:off x="4850712" y="4099966"/>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sz="2400" b="1">
              <a:solidFill>
                <a:schemeClr val="dk1"/>
              </a:solidFill>
              <a:latin typeface="Calibri"/>
              <a:ea typeface="Calibri"/>
              <a:cs typeface="Calibri"/>
              <a:sym typeface="Calibri"/>
            </a:endParaRPr>
          </a:p>
        </p:txBody>
      </p:sp>
      <p:sp>
        <p:nvSpPr>
          <p:cNvPr id="201" name="Google Shape;201;p22"/>
          <p:cNvSpPr txBox="1"/>
          <p:nvPr/>
        </p:nvSpPr>
        <p:spPr>
          <a:xfrm>
            <a:off x="5063437" y="4077211"/>
            <a:ext cx="51969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202" name="Google Shape;202;p22"/>
          <p:cNvSpPr txBox="1"/>
          <p:nvPr/>
        </p:nvSpPr>
        <p:spPr>
          <a:xfrm>
            <a:off x="831619" y="2023525"/>
            <a:ext cx="1514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0000</a:t>
            </a:r>
            <a:r>
              <a:rPr lang="en-US" sz="2400" b="1">
                <a:solidFill>
                  <a:schemeClr val="dk1"/>
                </a:solidFill>
                <a:latin typeface="Calibri"/>
                <a:ea typeface="Calibri"/>
                <a:cs typeface="Calibri"/>
                <a:sym typeface="Calibri"/>
              </a:rPr>
              <a:t>00</a:t>
            </a:r>
            <a:endParaRPr sz="2400" b="1">
              <a:solidFill>
                <a:schemeClr val="dk1"/>
              </a:solidFill>
              <a:latin typeface="Calibri"/>
              <a:ea typeface="Calibri"/>
              <a:cs typeface="Calibri"/>
              <a:sym typeface="Calibri"/>
            </a:endParaRPr>
          </a:p>
        </p:txBody>
      </p:sp>
      <p:sp>
        <p:nvSpPr>
          <p:cNvPr id="203" name="Google Shape;203;p22"/>
          <p:cNvSpPr txBox="1"/>
          <p:nvPr/>
        </p:nvSpPr>
        <p:spPr>
          <a:xfrm>
            <a:off x="4861544" y="2023525"/>
            <a:ext cx="1514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0000</a:t>
            </a:r>
            <a:r>
              <a:rPr lang="en-US" sz="2400" b="1">
                <a:solidFill>
                  <a:schemeClr val="dk1"/>
                </a:solidFill>
                <a:latin typeface="Calibri"/>
                <a:ea typeface="Calibri"/>
                <a:cs typeface="Calibri"/>
                <a:sym typeface="Calibri"/>
              </a:rPr>
              <a:t>10</a:t>
            </a:r>
            <a:endParaRPr sz="2400" b="1">
              <a:solidFill>
                <a:schemeClr val="dk1"/>
              </a:solidFill>
              <a:latin typeface="Calibri"/>
              <a:ea typeface="Calibri"/>
              <a:cs typeface="Calibri"/>
              <a:sym typeface="Calibri"/>
            </a:endParaRPr>
          </a:p>
        </p:txBody>
      </p:sp>
      <p:sp>
        <p:nvSpPr>
          <p:cNvPr id="204" name="Google Shape;204;p22"/>
          <p:cNvSpPr txBox="1"/>
          <p:nvPr/>
        </p:nvSpPr>
        <p:spPr>
          <a:xfrm>
            <a:off x="4861544" y="3803888"/>
            <a:ext cx="1514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0000</a:t>
            </a:r>
            <a:r>
              <a:rPr lang="en-US" sz="2400" b="1">
                <a:solidFill>
                  <a:schemeClr val="dk1"/>
                </a:solidFill>
                <a:latin typeface="Calibri"/>
                <a:ea typeface="Calibri"/>
                <a:cs typeface="Calibri"/>
                <a:sym typeface="Calibri"/>
              </a:rPr>
              <a:t>00</a:t>
            </a:r>
            <a:endParaRPr sz="2400" b="1">
              <a:solidFill>
                <a:schemeClr val="dk1"/>
              </a:solidFill>
              <a:latin typeface="Calibri"/>
              <a:ea typeface="Calibri"/>
              <a:cs typeface="Calibri"/>
              <a:sym typeface="Calibri"/>
            </a:endParaRPr>
          </a:p>
        </p:txBody>
      </p:sp>
      <p:sp>
        <p:nvSpPr>
          <p:cNvPr id="205" name="Google Shape;205;p22"/>
          <p:cNvSpPr txBox="1"/>
          <p:nvPr/>
        </p:nvSpPr>
        <p:spPr>
          <a:xfrm>
            <a:off x="831619" y="3803888"/>
            <a:ext cx="1514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0000</a:t>
            </a:r>
            <a:r>
              <a:rPr lang="en-US" sz="2400" b="1">
                <a:solidFill>
                  <a:schemeClr val="dk1"/>
                </a:solidFill>
                <a:latin typeface="Calibri"/>
                <a:ea typeface="Calibri"/>
                <a:cs typeface="Calibri"/>
                <a:sym typeface="Calibri"/>
              </a:rPr>
              <a:t>10</a:t>
            </a:r>
            <a:endParaRPr sz="2400" b="1">
              <a:solidFill>
                <a:schemeClr val="dk1"/>
              </a:solidFill>
              <a:latin typeface="Calibri"/>
              <a:ea typeface="Calibri"/>
              <a:cs typeface="Calibri"/>
              <a:sym typeface="Calibri"/>
            </a:endParaRPr>
          </a:p>
        </p:txBody>
      </p:sp>
      <p:sp>
        <p:nvSpPr>
          <p:cNvPr id="206" name="Google Shape;206;p22"/>
          <p:cNvSpPr/>
          <p:nvPr/>
        </p:nvSpPr>
        <p:spPr>
          <a:xfrm>
            <a:off x="6947650" y="2674475"/>
            <a:ext cx="657300" cy="373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2920875" y="4538875"/>
            <a:ext cx="657300" cy="373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5664075" y="4538875"/>
            <a:ext cx="657300" cy="373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0"/>
                                  </p:stCondLst>
                                  <p:childTnLst>
                                    <p:set>
                                      <p:cBhvr>
                                        <p:cTn id="13" dur="1" fill="hold">
                                          <p:stCondLst>
                                            <p:cond delay="0"/>
                                          </p:stCondLst>
                                        </p:cTn>
                                        <p:tgtEl>
                                          <p:spTgt spid="1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7"/>
                                        </p:tgtEl>
                                        <p:attrNameLst>
                                          <p:attrName>style.visibility</p:attrName>
                                        </p:attrNameLst>
                                      </p:cBhvr>
                                      <p:to>
                                        <p:strVal val="visible"/>
                                      </p:to>
                                    </p:set>
                                  </p:childTnLst>
                                </p:cTn>
                              </p:par>
                            </p:childTnLst>
                          </p:cTn>
                        </p:par>
                        <p:par>
                          <p:cTn id="18" fill="hold">
                            <p:stCondLst>
                              <p:cond delay="1"/>
                            </p:stCondLst>
                            <p:childTnLst>
                              <p:par>
                                <p:cTn id="19" presetID="1" presetClass="entr" presetSubtype="0" fill="hold" nodeType="after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par>
                          <p:cTn id="35" fill="hold">
                            <p:stCondLst>
                              <p:cond delay="1"/>
                            </p:stCondLst>
                            <p:childTnLst>
                              <p:par>
                                <p:cTn id="36" presetID="1" presetClass="entr" presetSubtype="0" fill="hold" nodeType="afterEffect">
                                  <p:stCondLst>
                                    <p:cond delay="0"/>
                                  </p:stCondLst>
                                  <p:childTnLst>
                                    <p:set>
                                      <p:cBhvr>
                                        <p:cTn id="37" dur="1" fill="hold">
                                          <p:stCondLst>
                                            <p:cond delay="0"/>
                                          </p:stCondLst>
                                        </p:cTn>
                                        <p:tgtEl>
                                          <p:spTgt spid="19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0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9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0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00"/>
                                        </p:tgtEl>
                                        <p:attrNameLst>
                                          <p:attrName>style.visibility</p:attrName>
                                        </p:attrNameLst>
                                      </p:cBhvr>
                                      <p:to>
                                        <p:strVal val="visible"/>
                                      </p:to>
                                    </p:set>
                                  </p:childTnLst>
                                </p:cTn>
                              </p:par>
                            </p:childTnLst>
                          </p:cTn>
                        </p:par>
                        <p:par>
                          <p:cTn id="52" fill="hold">
                            <p:stCondLst>
                              <p:cond delay="1"/>
                            </p:stCondLst>
                            <p:childTnLst>
                              <p:par>
                                <p:cTn id="53" presetID="1" presetClass="entr" presetSubtype="0" fill="hold" nodeType="afterEffect">
                                  <p:stCondLst>
                                    <p:cond delay="0"/>
                                  </p:stCondLst>
                                  <p:childTnLst>
                                    <p:set>
                                      <p:cBhvr>
                                        <p:cTn id="54" dur="1" fill="hold">
                                          <p:stCondLst>
                                            <p:cond delay="0"/>
                                          </p:stCondLst>
                                        </p:cTn>
                                        <p:tgtEl>
                                          <p:spTgt spid="1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aphicFrame>
        <p:nvGraphicFramePr>
          <p:cNvPr id="214" name="Google Shape;214;p23"/>
          <p:cNvGraphicFramePr/>
          <p:nvPr/>
        </p:nvGraphicFramePr>
        <p:xfrm>
          <a:off x="495300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M[16]</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M[23]</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M[8]</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M[9]</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M[11]</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215" name="Google Shape;215;p23"/>
          <p:cNvGraphicFramePr/>
          <p:nvPr/>
        </p:nvGraphicFramePr>
        <p:xfrm>
          <a:off x="89916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M[16]</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M[23]</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216" name="Google Shape;216;p23"/>
          <p:cNvGraphicFramePr/>
          <p:nvPr/>
        </p:nvGraphicFramePr>
        <p:xfrm>
          <a:off x="49530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M[16]</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217" name="Google Shape;21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FA Cache Examples (3/4)</a:t>
            </a:r>
            <a:endParaRPr sz="4400" b="0" i="0" u="none" strike="noStrike" cap="none">
              <a:solidFill>
                <a:schemeClr val="accent1"/>
              </a:solidFill>
              <a:latin typeface="Calibri"/>
              <a:ea typeface="Calibri"/>
              <a:cs typeface="Calibri"/>
              <a:sym typeface="Calibri"/>
            </a:endParaRPr>
          </a:p>
        </p:txBody>
      </p:sp>
      <p:sp>
        <p:nvSpPr>
          <p:cNvPr id="218" name="Google Shape;218;p23"/>
          <p:cNvSpPr txBox="1">
            <a:spLocks noGrp="1"/>
          </p:cNvSpPr>
          <p:nvPr>
            <p:ph type="body" idx="1"/>
          </p:nvPr>
        </p:nvSpPr>
        <p:spPr>
          <a:xfrm>
            <a:off x="457200" y="1185325"/>
            <a:ext cx="7848600" cy="812800"/>
          </a:xfrm>
          <a:prstGeom prst="rect">
            <a:avLst/>
          </a:prstGeom>
          <a:noFill/>
          <a:ln>
            <a:noFill/>
          </a:ln>
        </p:spPr>
        <p:txBody>
          <a:bodyPr spcFirstLastPara="1" wrap="square" lIns="91425" tIns="45700" rIns="91425" bIns="45700" anchor="t" anchorCtr="0">
            <a:noAutofit/>
          </a:bodyPr>
          <a:lstStyle/>
          <a:p>
            <a:pPr marL="457200" lvl="0" indent="-401320" algn="l" rtl="0">
              <a:lnSpc>
                <a:spcPct val="80000"/>
              </a:lnSpc>
              <a:spcBef>
                <a:spcPts val="0"/>
              </a:spcBef>
              <a:spcAft>
                <a:spcPts val="0"/>
              </a:spcAft>
              <a:buSzPts val="2720"/>
              <a:buAutoNum type="arabicParenR"/>
            </a:pPr>
            <a:r>
              <a:rPr lang="en-US" sz="2720"/>
              <a:t>Consider the following </a:t>
            </a:r>
            <a:r>
              <a:rPr lang="en-US" sz="2720" i="1"/>
              <a:t>addresses</a:t>
            </a:r>
            <a:r>
              <a:rPr lang="en-US" sz="2720"/>
              <a:t> being requested:</a:t>
            </a:r>
            <a:endParaRPr/>
          </a:p>
          <a:p>
            <a:pPr marL="742950" marR="0" lvl="1" indent="-285750" algn="ctr" rtl="0">
              <a:lnSpc>
                <a:spcPct val="80000"/>
              </a:lnSpc>
              <a:spcBef>
                <a:spcPts val="476"/>
              </a:spcBef>
              <a:spcAft>
                <a:spcPts val="0"/>
              </a:spcAft>
              <a:buClr>
                <a:schemeClr val="dk1"/>
              </a:buClr>
              <a:buFont typeface="Arial"/>
              <a:buNone/>
            </a:pPr>
            <a:r>
              <a:rPr lang="en-US" sz="2380" b="0" i="0" u="none" strike="noStrike" cap="none">
                <a:solidFill>
                  <a:schemeClr val="dk1"/>
                </a:solidFill>
                <a:latin typeface="Calibri"/>
                <a:ea typeface="Calibri"/>
                <a:cs typeface="Calibri"/>
                <a:sym typeface="Calibri"/>
              </a:rPr>
              <a:t>                                       0     2     2     0     16    20     8     4</a:t>
            </a:r>
            <a:endParaRPr sz="2380" b="0" i="0" u="none" strike="noStrike" cap="none">
              <a:solidFill>
                <a:schemeClr val="dk1"/>
              </a:solidFill>
              <a:latin typeface="Calibri"/>
              <a:ea typeface="Calibri"/>
              <a:cs typeface="Calibri"/>
              <a:sym typeface="Calibri"/>
            </a:endParaRPr>
          </a:p>
          <a:p>
            <a:pPr marL="742950" marR="0" lvl="1" indent="-285750" algn="ctr" rtl="0">
              <a:lnSpc>
                <a:spcPct val="80000"/>
              </a:lnSpc>
              <a:spcBef>
                <a:spcPts val="476"/>
              </a:spcBef>
              <a:spcAft>
                <a:spcPts val="0"/>
              </a:spcAft>
              <a:buClr>
                <a:schemeClr val="dk1"/>
              </a:buClr>
              <a:buFont typeface="Arial"/>
              <a:buNone/>
            </a:pPr>
            <a:endParaRPr sz="2380" b="0" i="0" u="none" strike="noStrike" cap="none">
              <a:solidFill>
                <a:schemeClr val="dk1"/>
              </a:solidFill>
              <a:latin typeface="Calibri"/>
              <a:ea typeface="Calibri"/>
              <a:cs typeface="Calibri"/>
              <a:sym typeface="Calibri"/>
            </a:endParaRPr>
          </a:p>
        </p:txBody>
      </p:sp>
      <p:sp>
        <p:nvSpPr>
          <p:cNvPr id="219" name="Google Shape;219;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220" name="Google Shape;220;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221" name="Google Shape;22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222" name="Google Shape;222;p23"/>
          <p:cNvSpPr txBox="1"/>
          <p:nvPr/>
        </p:nvSpPr>
        <p:spPr>
          <a:xfrm>
            <a:off x="831628" y="2252125"/>
            <a:ext cx="49564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16</a:t>
            </a:r>
            <a:endParaRPr sz="2400" b="1">
              <a:solidFill>
                <a:schemeClr val="dk1"/>
              </a:solidFill>
              <a:latin typeface="Calibri"/>
              <a:ea typeface="Calibri"/>
              <a:cs typeface="Calibri"/>
              <a:sym typeface="Calibri"/>
            </a:endParaRPr>
          </a:p>
        </p:txBody>
      </p:sp>
      <p:sp>
        <p:nvSpPr>
          <p:cNvPr id="223" name="Google Shape;223;p23"/>
          <p:cNvSpPr txBox="1"/>
          <p:nvPr/>
        </p:nvSpPr>
        <p:spPr>
          <a:xfrm>
            <a:off x="828915" y="4103680"/>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8</a:t>
            </a:r>
            <a:endParaRPr sz="2400" b="1">
              <a:solidFill>
                <a:schemeClr val="dk1"/>
              </a:solidFill>
              <a:latin typeface="Calibri"/>
              <a:ea typeface="Calibri"/>
              <a:cs typeface="Calibri"/>
              <a:sym typeface="Calibri"/>
            </a:endParaRPr>
          </a:p>
        </p:txBody>
      </p:sp>
      <p:sp>
        <p:nvSpPr>
          <p:cNvPr id="224" name="Google Shape;224;p23"/>
          <p:cNvSpPr txBox="1"/>
          <p:nvPr/>
        </p:nvSpPr>
        <p:spPr>
          <a:xfrm>
            <a:off x="1205191" y="2252125"/>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225" name="Google Shape;225;p23"/>
          <p:cNvSpPr txBox="1"/>
          <p:nvPr/>
        </p:nvSpPr>
        <p:spPr>
          <a:xfrm>
            <a:off x="1186603" y="4080925"/>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226" name="Google Shape;226;p23"/>
          <p:cNvSpPr txBox="1"/>
          <p:nvPr/>
        </p:nvSpPr>
        <p:spPr>
          <a:xfrm>
            <a:off x="836334" y="1577898"/>
            <a:ext cx="3429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sp>
        <p:nvSpPr>
          <p:cNvPr id="227" name="Google Shape;227;p23"/>
          <p:cNvSpPr/>
          <p:nvPr/>
        </p:nvSpPr>
        <p:spPr>
          <a:xfrm>
            <a:off x="457200" y="5852160"/>
            <a:ext cx="8153400" cy="482183"/>
          </a:xfrm>
          <a:prstGeom prst="rect">
            <a:avLst/>
          </a:prstGeom>
          <a:noFill/>
          <a:ln>
            <a:noFill/>
          </a:ln>
        </p:spPr>
        <p:txBody>
          <a:bodyPr spcFirstLastPara="1" wrap="square" lIns="63500" tIns="25400" rIns="63500" bIns="25400" anchor="t" anchorCtr="0">
            <a:noAutofit/>
          </a:bodyPr>
          <a:lstStyle/>
          <a:p>
            <a:pPr marL="741363" marR="0" lvl="1" indent="-246062" algn="l" rtl="0">
              <a:spcBef>
                <a:spcPts val="0"/>
              </a:spcBef>
              <a:spcAft>
                <a:spcPts val="0"/>
              </a:spcAft>
              <a:buClr>
                <a:srgbClr val="000000"/>
              </a:buClr>
              <a:buSzPts val="2100"/>
              <a:buFont typeface="Arial"/>
              <a:buChar char="•"/>
            </a:pPr>
            <a:r>
              <a:rPr lang="en-US" sz="2800" b="0" i="0" u="none" strike="noStrike" cap="none">
                <a:solidFill>
                  <a:srgbClr val="000000"/>
                </a:solidFill>
                <a:latin typeface="Calibri"/>
                <a:ea typeface="Calibri"/>
                <a:cs typeface="Calibri"/>
                <a:sym typeface="Calibri"/>
              </a:rPr>
              <a:t>8 requests, 5 misses – ordering matters!</a:t>
            </a:r>
            <a:endParaRPr sz="2800" b="0" i="0" u="none" strike="noStrike" cap="none">
              <a:solidFill>
                <a:srgbClr val="000000"/>
              </a:solidFill>
              <a:latin typeface="Calibri"/>
              <a:ea typeface="Calibri"/>
              <a:cs typeface="Calibri"/>
              <a:sym typeface="Calibri"/>
            </a:endParaRPr>
          </a:p>
        </p:txBody>
      </p:sp>
      <p:graphicFrame>
        <p:nvGraphicFramePr>
          <p:cNvPr id="228" name="Google Shape;228;p23"/>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extLst>
                  <a:ext uri="{0D108BD9-81ED-4DB2-BD59-A6C34878D82A}">
                    <a16:rowId xmlns:a16="http://schemas.microsoft.com/office/drawing/2014/main" val="10003"/>
                  </a:ext>
                </a:extLst>
              </a:tr>
            </a:tbl>
          </a:graphicData>
        </a:graphic>
      </p:graphicFrame>
      <p:graphicFrame>
        <p:nvGraphicFramePr>
          <p:cNvPr id="229" name="Google Shape;229;p23"/>
          <p:cNvGraphicFramePr/>
          <p:nvPr/>
        </p:nvGraphicFramePr>
        <p:xfrm>
          <a:off x="91440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0100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M[16]</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230" name="Google Shape;230;p23"/>
          <p:cNvGraphicFramePr/>
          <p:nvPr/>
        </p:nvGraphicFramePr>
        <p:xfrm>
          <a:off x="4937760" y="27432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M[16]</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0101</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M[23]</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graphicFrame>
        <p:nvGraphicFramePr>
          <p:cNvPr id="231" name="Google Shape;231;p23"/>
          <p:cNvGraphicFramePr/>
          <p:nvPr/>
        </p:nvGraphicFramePr>
        <p:xfrm>
          <a:off x="91440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M[16]</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M[23]</a:t>
                      </a:r>
                      <a:endParaRPr sz="1800" u="none" strike="noStrike" cap="none"/>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0010</a:t>
                      </a:r>
                      <a:endParaRPr sz="1800" u="none" strike="noStrike" cap="none">
                        <a:solidFill>
                          <a:srgbClr val="FF9900"/>
                        </a:solidFill>
                      </a:endParaRPr>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M[8]</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M[9]</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M[11]</a:t>
                      </a:r>
                      <a:endParaRPr sz="1800" u="none" strike="noStrike" cap="none"/>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232" name="Google Shape;232;p23"/>
          <p:cNvSpPr txBox="1"/>
          <p:nvPr/>
        </p:nvSpPr>
        <p:spPr>
          <a:xfrm>
            <a:off x="4850011" y="2252124"/>
            <a:ext cx="49564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20</a:t>
            </a:r>
            <a:endParaRPr sz="2400" b="1">
              <a:solidFill>
                <a:schemeClr val="dk1"/>
              </a:solidFill>
              <a:latin typeface="Calibri"/>
              <a:ea typeface="Calibri"/>
              <a:cs typeface="Calibri"/>
              <a:sym typeface="Calibri"/>
            </a:endParaRPr>
          </a:p>
        </p:txBody>
      </p:sp>
      <p:sp>
        <p:nvSpPr>
          <p:cNvPr id="233" name="Google Shape;233;p23"/>
          <p:cNvSpPr txBox="1"/>
          <p:nvPr/>
        </p:nvSpPr>
        <p:spPr>
          <a:xfrm>
            <a:off x="5212423" y="2252124"/>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aphicFrame>
        <p:nvGraphicFramePr>
          <p:cNvPr id="234" name="Google Shape;234;p23"/>
          <p:cNvGraphicFramePr/>
          <p:nvPr/>
        </p:nvGraphicFramePr>
        <p:xfrm>
          <a:off x="4937760" y="4572000"/>
          <a:ext cx="3291825" cy="113390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M[2]</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M[3]</a:t>
                      </a:r>
                      <a:endParaRPr sz="1800" u="none" strike="noStrike" cap="none"/>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M[17]</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M[19]</a:t>
                      </a:r>
                      <a:endParaRPr/>
                    </a:p>
                  </a:txBody>
                  <a:tcPr marL="0" marR="0" marT="0" marB="0">
                    <a:solidFill>
                      <a:schemeClr val="lt1"/>
                    </a:solidFill>
                  </a:tcPr>
                </a:tc>
                <a:extLst>
                  <a:ext uri="{0D108BD9-81ED-4DB2-BD59-A6C34878D82A}">
                    <a16:rowId xmlns:a16="http://schemas.microsoft.com/office/drawing/2014/main" val="10001"/>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0101</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M[23]</a:t>
                      </a:r>
                      <a:endParaRPr/>
                    </a:p>
                  </a:txBody>
                  <a:tcPr marL="0" marR="0" marT="0" marB="0">
                    <a:solidFill>
                      <a:schemeClr val="lt1"/>
                    </a:solidFill>
                  </a:tcPr>
                </a:tc>
                <a:extLst>
                  <a:ext uri="{0D108BD9-81ED-4DB2-BD59-A6C34878D82A}">
                    <a16:rowId xmlns:a16="http://schemas.microsoft.com/office/drawing/2014/main" val="10002"/>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0010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extLst>
                  <a:ext uri="{0D108BD9-81ED-4DB2-BD59-A6C34878D82A}">
                    <a16:rowId xmlns:a16="http://schemas.microsoft.com/office/drawing/2014/main" val="10003"/>
                  </a:ext>
                </a:extLst>
              </a:tr>
            </a:tbl>
          </a:graphicData>
        </a:graphic>
      </p:graphicFrame>
      <p:sp>
        <p:nvSpPr>
          <p:cNvPr id="235" name="Google Shape;235;p23"/>
          <p:cNvSpPr txBox="1"/>
          <p:nvPr/>
        </p:nvSpPr>
        <p:spPr>
          <a:xfrm>
            <a:off x="4850712" y="4099966"/>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4</a:t>
            </a:r>
            <a:endParaRPr sz="2400" b="1">
              <a:solidFill>
                <a:schemeClr val="dk1"/>
              </a:solidFill>
              <a:latin typeface="Calibri"/>
              <a:ea typeface="Calibri"/>
              <a:cs typeface="Calibri"/>
              <a:sym typeface="Calibri"/>
            </a:endParaRPr>
          </a:p>
        </p:txBody>
      </p:sp>
      <p:sp>
        <p:nvSpPr>
          <p:cNvPr id="236" name="Google Shape;236;p23"/>
          <p:cNvSpPr txBox="1"/>
          <p:nvPr/>
        </p:nvSpPr>
        <p:spPr>
          <a:xfrm>
            <a:off x="5219551" y="4077211"/>
            <a:ext cx="74090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pSp>
        <p:nvGrpSpPr>
          <p:cNvPr id="237" name="Google Shape;237;p23"/>
          <p:cNvGrpSpPr/>
          <p:nvPr/>
        </p:nvGrpSpPr>
        <p:grpSpPr>
          <a:xfrm>
            <a:off x="5131288" y="4595084"/>
            <a:ext cx="3062124" cy="232517"/>
            <a:chOff x="5120640" y="2766715"/>
            <a:chExt cx="3062124" cy="232517"/>
          </a:xfrm>
        </p:grpSpPr>
        <p:cxnSp>
          <p:nvCxnSpPr>
            <p:cNvPr id="238" name="Google Shape;238;p23"/>
            <p:cNvCxnSpPr/>
            <p:nvPr/>
          </p:nvCxnSpPr>
          <p:spPr>
            <a:xfrm rot="10800000" flipH="1">
              <a:off x="5703053" y="2766715"/>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239" name="Google Shape;239;p23"/>
            <p:cNvCxnSpPr/>
            <p:nvPr/>
          </p:nvCxnSpPr>
          <p:spPr>
            <a:xfrm rot="10800000" flipH="1">
              <a:off x="6356196"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240" name="Google Shape;240;p23"/>
            <p:cNvCxnSpPr/>
            <p:nvPr/>
          </p:nvCxnSpPr>
          <p:spPr>
            <a:xfrm rot="10800000" flipH="1">
              <a:off x="699404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241" name="Google Shape;241;p23"/>
            <p:cNvCxnSpPr/>
            <p:nvPr/>
          </p:nvCxnSpPr>
          <p:spPr>
            <a:xfrm rot="10800000" flipH="1">
              <a:off x="7634124" y="2770632"/>
              <a:ext cx="548640" cy="228600"/>
            </a:xfrm>
            <a:prstGeom prst="straightConnector1">
              <a:avLst/>
            </a:prstGeom>
            <a:noFill/>
            <a:ln w="28575" cap="flat" cmpd="sng">
              <a:solidFill>
                <a:schemeClr val="accent1"/>
              </a:solidFill>
              <a:prstDash val="solid"/>
              <a:round/>
              <a:headEnd type="none" w="sm" len="sm"/>
              <a:tailEnd type="none" w="sm" len="sm"/>
            </a:ln>
          </p:spPr>
        </p:cxnSp>
        <p:cxnSp>
          <p:nvCxnSpPr>
            <p:cNvPr id="242" name="Google Shape;242;p23"/>
            <p:cNvCxnSpPr/>
            <p:nvPr/>
          </p:nvCxnSpPr>
          <p:spPr>
            <a:xfrm rot="10800000" flipH="1">
              <a:off x="5120640" y="2770632"/>
              <a:ext cx="548640" cy="228600"/>
            </a:xfrm>
            <a:prstGeom prst="straightConnector1">
              <a:avLst/>
            </a:prstGeom>
            <a:noFill/>
            <a:ln w="28575" cap="flat" cmpd="sng">
              <a:solidFill>
                <a:schemeClr val="accent1"/>
              </a:solidFill>
              <a:prstDash val="solid"/>
              <a:round/>
              <a:headEnd type="none" w="sm" len="sm"/>
              <a:tailEnd type="none" w="sm" len="sm"/>
            </a:ln>
          </p:spPr>
        </p:cxnSp>
      </p:grpSp>
      <p:sp>
        <p:nvSpPr>
          <p:cNvPr id="243" name="Google Shape;243;p23"/>
          <p:cNvSpPr txBox="1"/>
          <p:nvPr/>
        </p:nvSpPr>
        <p:spPr>
          <a:xfrm>
            <a:off x="3863086" y="1755648"/>
            <a:ext cx="438799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M    H    H     H</a:t>
            </a:r>
            <a:endParaRPr sz="2400">
              <a:solidFill>
                <a:srgbClr val="FF0000"/>
              </a:solidFill>
              <a:latin typeface="Calibri"/>
              <a:ea typeface="Calibri"/>
              <a:cs typeface="Calibri"/>
              <a:sym typeface="Calibri"/>
            </a:endParaRPr>
          </a:p>
        </p:txBody>
      </p:sp>
      <p:sp>
        <p:nvSpPr>
          <p:cNvPr id="244" name="Google Shape;244;p23"/>
          <p:cNvSpPr txBox="1"/>
          <p:nvPr/>
        </p:nvSpPr>
        <p:spPr>
          <a:xfrm>
            <a:off x="831619" y="2023525"/>
            <a:ext cx="1514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0100</a:t>
            </a:r>
            <a:r>
              <a:rPr lang="en-US" sz="2400" b="1">
                <a:solidFill>
                  <a:schemeClr val="dk1"/>
                </a:solidFill>
                <a:latin typeface="Calibri"/>
                <a:ea typeface="Calibri"/>
                <a:cs typeface="Calibri"/>
                <a:sym typeface="Calibri"/>
              </a:rPr>
              <a:t>00</a:t>
            </a:r>
            <a:endParaRPr sz="2400" b="1">
              <a:solidFill>
                <a:schemeClr val="dk1"/>
              </a:solidFill>
              <a:latin typeface="Calibri"/>
              <a:ea typeface="Calibri"/>
              <a:cs typeface="Calibri"/>
              <a:sym typeface="Calibri"/>
            </a:endParaRPr>
          </a:p>
        </p:txBody>
      </p:sp>
      <p:sp>
        <p:nvSpPr>
          <p:cNvPr id="245" name="Google Shape;245;p23"/>
          <p:cNvSpPr txBox="1"/>
          <p:nvPr/>
        </p:nvSpPr>
        <p:spPr>
          <a:xfrm>
            <a:off x="4861544" y="2023525"/>
            <a:ext cx="1514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0101</a:t>
            </a:r>
            <a:r>
              <a:rPr lang="en-US" sz="2400" b="1">
                <a:solidFill>
                  <a:schemeClr val="dk1"/>
                </a:solidFill>
                <a:latin typeface="Calibri"/>
                <a:ea typeface="Calibri"/>
                <a:cs typeface="Calibri"/>
                <a:sym typeface="Calibri"/>
              </a:rPr>
              <a:t>00</a:t>
            </a:r>
            <a:endParaRPr sz="2400" b="1">
              <a:solidFill>
                <a:schemeClr val="dk1"/>
              </a:solidFill>
              <a:latin typeface="Calibri"/>
              <a:ea typeface="Calibri"/>
              <a:cs typeface="Calibri"/>
              <a:sym typeface="Calibri"/>
            </a:endParaRPr>
          </a:p>
        </p:txBody>
      </p:sp>
      <p:sp>
        <p:nvSpPr>
          <p:cNvPr id="246" name="Google Shape;246;p23"/>
          <p:cNvSpPr txBox="1"/>
          <p:nvPr/>
        </p:nvSpPr>
        <p:spPr>
          <a:xfrm>
            <a:off x="4861544" y="3803888"/>
            <a:ext cx="1514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0001</a:t>
            </a:r>
            <a:r>
              <a:rPr lang="en-US" sz="2400" b="1">
                <a:solidFill>
                  <a:schemeClr val="dk1"/>
                </a:solidFill>
                <a:latin typeface="Calibri"/>
                <a:ea typeface="Calibri"/>
                <a:cs typeface="Calibri"/>
                <a:sym typeface="Calibri"/>
              </a:rPr>
              <a:t>00</a:t>
            </a:r>
            <a:endParaRPr sz="2400" b="1">
              <a:solidFill>
                <a:schemeClr val="dk1"/>
              </a:solidFill>
              <a:latin typeface="Calibri"/>
              <a:ea typeface="Calibri"/>
              <a:cs typeface="Calibri"/>
              <a:sym typeface="Calibri"/>
            </a:endParaRPr>
          </a:p>
        </p:txBody>
      </p:sp>
      <p:sp>
        <p:nvSpPr>
          <p:cNvPr id="247" name="Google Shape;247;p23"/>
          <p:cNvSpPr txBox="1"/>
          <p:nvPr/>
        </p:nvSpPr>
        <p:spPr>
          <a:xfrm>
            <a:off x="831619" y="3803888"/>
            <a:ext cx="1514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0010</a:t>
            </a:r>
            <a:r>
              <a:rPr lang="en-US" sz="2400" b="1">
                <a:solidFill>
                  <a:schemeClr val="dk1"/>
                </a:solidFill>
                <a:latin typeface="Calibri"/>
                <a:ea typeface="Calibri"/>
                <a:cs typeface="Calibri"/>
                <a:sym typeface="Calibri"/>
              </a:rPr>
              <a:t>00</a:t>
            </a:r>
            <a:endParaRPr sz="24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childTnLst>
                                </p:cTn>
                              </p:par>
                            </p:childTnLst>
                          </p:cTn>
                        </p:par>
                        <p:par>
                          <p:cTn id="17" fill="hold">
                            <p:stCondLst>
                              <p:cond delay="1"/>
                            </p:stCondLst>
                            <p:childTnLst>
                              <p:par>
                                <p:cTn id="18" presetID="1" presetClass="entr" presetSubtype="0" fill="hold" nodeType="afterEffect">
                                  <p:stCondLst>
                                    <p:cond delay="0"/>
                                  </p:stCondLst>
                                  <p:childTnLst>
                                    <p:set>
                                      <p:cBhvr>
                                        <p:cTn id="19" dur="1" fill="hold">
                                          <p:stCondLst>
                                            <p:cond delay="0"/>
                                          </p:stCondLst>
                                        </p:cTn>
                                        <p:tgtEl>
                                          <p:spTgt spid="2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33"/>
                                        </p:tgtEl>
                                        <p:attrNameLst>
                                          <p:attrName>style.visibility</p:attrName>
                                        </p:attrNameLst>
                                      </p:cBhvr>
                                      <p:to>
                                        <p:strVal val="visible"/>
                                      </p:to>
                                    </p:set>
                                  </p:childTnLst>
                                </p:cTn>
                              </p:par>
                            </p:childTnLst>
                          </p:cTn>
                        </p:par>
                        <p:par>
                          <p:cTn id="34" fill="hold">
                            <p:stCondLst>
                              <p:cond delay="1"/>
                            </p:stCondLst>
                            <p:childTnLst>
                              <p:par>
                                <p:cTn id="35" presetID="1" presetClass="entr" presetSubtype="0" fill="hold" nodeType="afterEffect">
                                  <p:stCondLst>
                                    <p:cond delay="0"/>
                                  </p:stCondLst>
                                  <p:childTnLst>
                                    <p:set>
                                      <p:cBhvr>
                                        <p:cTn id="36" dur="1" fill="hold">
                                          <p:stCondLst>
                                            <p:cond delay="0"/>
                                          </p:stCondLst>
                                        </p:cTn>
                                        <p:tgtEl>
                                          <p:spTgt spid="2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5"/>
                                        </p:tgtEl>
                                        <p:attrNameLst>
                                          <p:attrName>style.visibility</p:attrName>
                                        </p:attrNameLst>
                                      </p:cBhvr>
                                      <p:to>
                                        <p:strVal val="visible"/>
                                      </p:to>
                                    </p:set>
                                  </p:childTnLst>
                                </p:cTn>
                              </p:par>
                            </p:childTnLst>
                          </p:cTn>
                        </p:par>
                        <p:par>
                          <p:cTn id="51" fill="hold">
                            <p:stCondLst>
                              <p:cond delay="1"/>
                            </p:stCondLst>
                            <p:childTnLst>
                              <p:par>
                                <p:cTn id="52" presetID="1" presetClass="entr" presetSubtype="0" fill="hold" nodeType="afterEffect">
                                  <p:stCondLst>
                                    <p:cond delay="0"/>
                                  </p:stCondLst>
                                  <p:childTnLst>
                                    <p:set>
                                      <p:cBhvr>
                                        <p:cTn id="53" dur="1" fill="hold">
                                          <p:stCondLst>
                                            <p:cond delay="0"/>
                                          </p:stCondLst>
                                        </p:cTn>
                                        <p:tgtEl>
                                          <p:spTgt spid="23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3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4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36"/>
                                        </p:tgtEl>
                                        <p:attrNameLst>
                                          <p:attrName>style.visibility</p:attrName>
                                        </p:attrNameLst>
                                      </p:cBhvr>
                                      <p:to>
                                        <p:strVal val="visible"/>
                                      </p:to>
                                    </p:set>
                                  </p:childTnLst>
                                </p:cTn>
                              </p:par>
                            </p:childTnLst>
                          </p:cTn>
                        </p:par>
                        <p:par>
                          <p:cTn id="68" fill="hold">
                            <p:stCondLst>
                              <p:cond delay="1"/>
                            </p:stCondLst>
                            <p:childTnLst>
                              <p:par>
                                <p:cTn id="69" presetID="1" presetClass="entr" presetSubtype="0" fill="hold" nodeType="afterEffect">
                                  <p:stCondLst>
                                    <p:cond delay="0"/>
                                  </p:stCondLst>
                                  <p:childTnLst>
                                    <p:set>
                                      <p:cBhvr>
                                        <p:cTn id="70" dur="1" fill="hold">
                                          <p:stCondLst>
                                            <p:cond delay="0"/>
                                          </p:stCondLst>
                                        </p:cTn>
                                        <p:tgtEl>
                                          <p:spTgt spid="2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1"/>
              </a:buClr>
              <a:buFont typeface="Calibri"/>
              <a:buNone/>
            </a:pPr>
            <a:r>
              <a:rPr lang="en-US" sz="4400" b="0" i="0" u="none" strike="noStrike" cap="none">
                <a:solidFill>
                  <a:schemeClr val="accent1"/>
                </a:solidFill>
                <a:latin typeface="Calibri"/>
                <a:ea typeface="Calibri"/>
                <a:cs typeface="Calibri"/>
                <a:sym typeface="Calibri"/>
              </a:rPr>
              <a:t>FA Cache Examples (4/4)</a:t>
            </a:r>
            <a:endParaRPr sz="4400" b="0" i="0" u="none" strike="noStrike" cap="none">
              <a:solidFill>
                <a:schemeClr val="accent1"/>
              </a:solidFill>
              <a:latin typeface="Calibri"/>
              <a:ea typeface="Calibri"/>
              <a:cs typeface="Calibri"/>
              <a:sym typeface="Calibri"/>
            </a:endParaRPr>
          </a:p>
        </p:txBody>
      </p:sp>
      <p:sp>
        <p:nvSpPr>
          <p:cNvPr id="254" name="Google Shape;254;p24"/>
          <p:cNvSpPr txBox="1">
            <a:spLocks noGrp="1"/>
          </p:cNvSpPr>
          <p:nvPr>
            <p:ph type="body" idx="1"/>
          </p:nvPr>
        </p:nvSpPr>
        <p:spPr>
          <a:xfrm>
            <a:off x="457200" y="1185325"/>
            <a:ext cx="7848600" cy="812800"/>
          </a:xfrm>
          <a:prstGeom prst="rect">
            <a:avLst/>
          </a:prstGeom>
          <a:noFill/>
          <a:ln>
            <a:noFill/>
          </a:ln>
        </p:spPr>
        <p:txBody>
          <a:bodyPr spcFirstLastPara="1" wrap="square" lIns="91425" tIns="45700" rIns="91425" bIns="45700" anchor="t" anchorCtr="0">
            <a:noAutofit/>
          </a:bodyPr>
          <a:lstStyle/>
          <a:p>
            <a:pPr marL="347472" marR="0" lvl="0" indent="-347472" algn="l" rtl="0">
              <a:lnSpc>
                <a:spcPct val="80000"/>
              </a:lnSpc>
              <a:spcBef>
                <a:spcPts val="0"/>
              </a:spcBef>
              <a:spcAft>
                <a:spcPts val="0"/>
              </a:spcAft>
              <a:buClr>
                <a:schemeClr val="dk1"/>
              </a:buClr>
              <a:buSzPts val="2720"/>
              <a:buFont typeface="Calibri"/>
              <a:buAutoNum type="arabicParenR" startAt="3"/>
            </a:pPr>
            <a:r>
              <a:rPr lang="en-US" sz="2720" b="0" i="0" u="none" strike="noStrike" cap="none">
                <a:solidFill>
                  <a:schemeClr val="dk1"/>
                </a:solidFill>
                <a:latin typeface="Calibri"/>
                <a:ea typeface="Calibri"/>
                <a:cs typeface="Calibri"/>
                <a:sym typeface="Calibri"/>
              </a:rPr>
              <a:t>Original sequence, but double block size to 8B</a:t>
            </a:r>
            <a:endParaRPr/>
          </a:p>
          <a:p>
            <a:pPr marL="742950" marR="0" lvl="1" indent="-285750" algn="ctr" rtl="0">
              <a:lnSpc>
                <a:spcPct val="80000"/>
              </a:lnSpc>
              <a:spcBef>
                <a:spcPts val="476"/>
              </a:spcBef>
              <a:spcAft>
                <a:spcPts val="0"/>
              </a:spcAft>
              <a:buClr>
                <a:schemeClr val="dk1"/>
              </a:buClr>
              <a:buFont typeface="Arial"/>
              <a:buNone/>
            </a:pPr>
            <a:r>
              <a:rPr lang="en-US" sz="2380" b="0" i="0" u="none" strike="noStrike" cap="none">
                <a:solidFill>
                  <a:schemeClr val="dk1"/>
                </a:solidFill>
                <a:latin typeface="Calibri"/>
                <a:ea typeface="Calibri"/>
                <a:cs typeface="Calibri"/>
                <a:sym typeface="Calibri"/>
              </a:rPr>
              <a:t>                                       0     2     4     8     20    16     0     2</a:t>
            </a:r>
            <a:endParaRPr/>
          </a:p>
          <a:p>
            <a:pPr marL="742950" marR="0" lvl="1" indent="-285750" algn="ctr" rtl="0">
              <a:lnSpc>
                <a:spcPct val="80000"/>
              </a:lnSpc>
              <a:spcBef>
                <a:spcPts val="476"/>
              </a:spcBef>
              <a:spcAft>
                <a:spcPts val="0"/>
              </a:spcAft>
              <a:buClr>
                <a:schemeClr val="dk1"/>
              </a:buClr>
              <a:buFont typeface="Arial"/>
              <a:buNone/>
            </a:pPr>
            <a:endParaRPr sz="2380" b="0" i="0" u="none" strike="noStrike" cap="none">
              <a:solidFill>
                <a:schemeClr val="dk1"/>
              </a:solidFill>
              <a:latin typeface="Calibri"/>
              <a:ea typeface="Calibri"/>
              <a:cs typeface="Calibri"/>
              <a:sym typeface="Calibri"/>
            </a:endParaRPr>
          </a:p>
        </p:txBody>
      </p:sp>
      <p:sp>
        <p:nvSpPr>
          <p:cNvPr id="255" name="Google Shape;25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256" name="Google Shape;25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257" name="Google Shape;25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
        <p:nvSpPr>
          <p:cNvPr id="258" name="Google Shape;258;p24"/>
          <p:cNvSpPr txBox="1"/>
          <p:nvPr/>
        </p:nvSpPr>
        <p:spPr>
          <a:xfrm>
            <a:off x="822960" y="2183409"/>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a:p>
        </p:txBody>
      </p:sp>
      <p:sp>
        <p:nvSpPr>
          <p:cNvPr id="259" name="Google Shape;259;p24"/>
          <p:cNvSpPr txBox="1"/>
          <p:nvPr/>
        </p:nvSpPr>
        <p:spPr>
          <a:xfrm>
            <a:off x="430878" y="2444346"/>
            <a:ext cx="740908"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rgbClr val="FF0000"/>
                </a:solidFill>
                <a:latin typeface="Calibri"/>
                <a:ea typeface="Calibri"/>
                <a:cs typeface="Calibri"/>
                <a:sym typeface="Calibri"/>
              </a:rPr>
              <a:t>miss</a:t>
            </a:r>
            <a:endParaRPr/>
          </a:p>
        </p:txBody>
      </p:sp>
      <p:sp>
        <p:nvSpPr>
          <p:cNvPr id="260" name="Google Shape;260;p24"/>
          <p:cNvSpPr txBox="1"/>
          <p:nvPr/>
        </p:nvSpPr>
        <p:spPr>
          <a:xfrm>
            <a:off x="836334" y="1577898"/>
            <a:ext cx="3429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Starting with a cold cache:</a:t>
            </a:r>
            <a:endParaRPr sz="1800">
              <a:solidFill>
                <a:schemeClr val="dk1"/>
              </a:solidFill>
              <a:latin typeface="Calibri"/>
              <a:ea typeface="Calibri"/>
              <a:cs typeface="Calibri"/>
              <a:sym typeface="Calibri"/>
            </a:endParaRPr>
          </a:p>
        </p:txBody>
      </p:sp>
      <p:graphicFrame>
        <p:nvGraphicFramePr>
          <p:cNvPr id="261" name="Google Shape;261;p24"/>
          <p:cNvGraphicFramePr/>
          <p:nvPr/>
        </p:nvGraphicFramePr>
        <p:xfrm>
          <a:off x="1280160" y="22860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tc>
                <a:extLst>
                  <a:ext uri="{0D108BD9-81ED-4DB2-BD59-A6C34878D82A}">
                    <a16:rowId xmlns:a16="http://schemas.microsoft.com/office/drawing/2014/main" val="10001"/>
                  </a:ext>
                </a:extLst>
              </a:tr>
            </a:tbl>
          </a:graphicData>
        </a:graphic>
      </p:graphicFrame>
      <p:graphicFrame>
        <p:nvGraphicFramePr>
          <p:cNvPr id="262" name="Google Shape;262;p24"/>
          <p:cNvGraphicFramePr/>
          <p:nvPr/>
        </p:nvGraphicFramePr>
        <p:xfrm>
          <a:off x="1280160" y="32004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a:t>
                      </a:r>
                      <a:endParaRPr sz="1800" u="none" strike="noStrike" cap="none">
                        <a:solidFill>
                          <a:srgbClr val="FF9900"/>
                        </a:solidFill>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extLst>
                  <a:ext uri="{0D108BD9-81ED-4DB2-BD59-A6C34878D82A}">
                    <a16:rowId xmlns:a16="http://schemas.microsoft.com/office/drawing/2014/main" val="10001"/>
                  </a:ext>
                </a:extLst>
              </a:tr>
            </a:tbl>
          </a:graphicData>
        </a:graphic>
      </p:graphicFrame>
      <p:graphicFrame>
        <p:nvGraphicFramePr>
          <p:cNvPr id="263" name="Google Shape;263;p24"/>
          <p:cNvGraphicFramePr/>
          <p:nvPr/>
        </p:nvGraphicFramePr>
        <p:xfrm>
          <a:off x="1280160" y="41148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000</a:t>
                      </a:r>
                      <a:endParaRPr sz="1800" u="none" strike="noStrike" cap="none">
                        <a:solidFill>
                          <a:srgbClr val="FF9900"/>
                        </a:solidFill>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extLst>
                  <a:ext uri="{0D108BD9-81ED-4DB2-BD59-A6C34878D82A}">
                    <a16:rowId xmlns:a16="http://schemas.microsoft.com/office/drawing/2014/main" val="10001"/>
                  </a:ext>
                </a:extLst>
              </a:tr>
            </a:tbl>
          </a:graphicData>
        </a:graphic>
      </p:graphicFrame>
      <p:graphicFrame>
        <p:nvGraphicFramePr>
          <p:cNvPr id="264" name="Google Shape;264;p24"/>
          <p:cNvGraphicFramePr/>
          <p:nvPr/>
        </p:nvGraphicFramePr>
        <p:xfrm>
          <a:off x="1280160" y="50292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extLst>
                  <a:ext uri="{0D108BD9-81ED-4DB2-BD59-A6C34878D82A}">
                    <a16:rowId xmlns:a16="http://schemas.microsoft.com/office/drawing/2014/main" val="10001"/>
                  </a:ext>
                </a:extLst>
              </a:tr>
            </a:tbl>
          </a:graphicData>
        </a:graphic>
      </p:graphicFrame>
      <p:sp>
        <p:nvSpPr>
          <p:cNvPr id="265" name="Google Shape;265;p24"/>
          <p:cNvSpPr txBox="1"/>
          <p:nvPr/>
        </p:nvSpPr>
        <p:spPr>
          <a:xfrm>
            <a:off x="822960" y="3097809"/>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2</a:t>
            </a:r>
            <a:endParaRPr sz="2400" b="1">
              <a:solidFill>
                <a:schemeClr val="dk1"/>
              </a:solidFill>
              <a:latin typeface="Calibri"/>
              <a:ea typeface="Calibri"/>
              <a:cs typeface="Calibri"/>
              <a:sym typeface="Calibri"/>
            </a:endParaRPr>
          </a:p>
        </p:txBody>
      </p:sp>
      <p:sp>
        <p:nvSpPr>
          <p:cNvPr id="266" name="Google Shape;266;p24"/>
          <p:cNvSpPr txBox="1"/>
          <p:nvPr/>
        </p:nvSpPr>
        <p:spPr>
          <a:xfrm>
            <a:off x="822960" y="4019645"/>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4</a:t>
            </a:r>
            <a:endParaRPr sz="2400" b="1">
              <a:solidFill>
                <a:schemeClr val="dk1"/>
              </a:solidFill>
              <a:latin typeface="Calibri"/>
              <a:ea typeface="Calibri"/>
              <a:cs typeface="Calibri"/>
              <a:sym typeface="Calibri"/>
            </a:endParaRPr>
          </a:p>
        </p:txBody>
      </p:sp>
      <p:sp>
        <p:nvSpPr>
          <p:cNvPr id="267" name="Google Shape;267;p24"/>
          <p:cNvSpPr txBox="1"/>
          <p:nvPr/>
        </p:nvSpPr>
        <p:spPr>
          <a:xfrm>
            <a:off x="643424" y="3382541"/>
            <a:ext cx="519694"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268" name="Google Shape;268;p24"/>
          <p:cNvSpPr txBox="1"/>
          <p:nvPr/>
        </p:nvSpPr>
        <p:spPr>
          <a:xfrm>
            <a:off x="652092" y="4297680"/>
            <a:ext cx="519694"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rgbClr val="FF0000"/>
                </a:solidFill>
                <a:latin typeface="Calibri"/>
                <a:ea typeface="Calibri"/>
                <a:cs typeface="Calibri"/>
                <a:sym typeface="Calibri"/>
              </a:rPr>
              <a:t>hit</a:t>
            </a:r>
            <a:endParaRPr sz="2400">
              <a:solidFill>
                <a:srgbClr val="FF0000"/>
              </a:solidFill>
              <a:latin typeface="Calibri"/>
              <a:ea typeface="Calibri"/>
              <a:cs typeface="Calibri"/>
              <a:sym typeface="Calibri"/>
            </a:endParaRPr>
          </a:p>
        </p:txBody>
      </p:sp>
      <p:sp>
        <p:nvSpPr>
          <p:cNvPr id="269" name="Google Shape;269;p24"/>
          <p:cNvSpPr txBox="1"/>
          <p:nvPr/>
        </p:nvSpPr>
        <p:spPr>
          <a:xfrm>
            <a:off x="822960" y="4930330"/>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8</a:t>
            </a:r>
            <a:endParaRPr sz="2400" b="1">
              <a:solidFill>
                <a:schemeClr val="dk1"/>
              </a:solidFill>
              <a:latin typeface="Calibri"/>
              <a:ea typeface="Calibri"/>
              <a:cs typeface="Calibri"/>
              <a:sym typeface="Calibri"/>
            </a:endParaRPr>
          </a:p>
        </p:txBody>
      </p:sp>
      <p:sp>
        <p:nvSpPr>
          <p:cNvPr id="270" name="Google Shape;270;p24"/>
          <p:cNvSpPr txBox="1"/>
          <p:nvPr/>
        </p:nvSpPr>
        <p:spPr>
          <a:xfrm>
            <a:off x="430878" y="5208365"/>
            <a:ext cx="740908"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a:solidFill>
                  <a:srgbClr val="FF0000"/>
                </a:solidFill>
                <a:latin typeface="Calibri"/>
                <a:ea typeface="Calibri"/>
                <a:cs typeface="Calibri"/>
                <a:sym typeface="Calibri"/>
              </a:rPr>
              <a:t>miss</a:t>
            </a:r>
            <a:endParaRPr sz="2400">
              <a:solidFill>
                <a:srgbClr val="FF0000"/>
              </a:solidFill>
              <a:latin typeface="Calibri"/>
              <a:ea typeface="Calibri"/>
              <a:cs typeface="Calibri"/>
              <a:sym typeface="Calibri"/>
            </a:endParaRPr>
          </a:p>
        </p:txBody>
      </p:sp>
      <p:graphicFrame>
        <p:nvGraphicFramePr>
          <p:cNvPr id="271" name="Google Shape;271;p24"/>
          <p:cNvGraphicFramePr/>
          <p:nvPr/>
        </p:nvGraphicFramePr>
        <p:xfrm>
          <a:off x="1280160" y="22860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lvl="0" indent="0" algn="ctr" rtl="0">
                        <a:spcBef>
                          <a:spcPts val="0"/>
                        </a:spcBef>
                        <a:spcAft>
                          <a:spcPts val="0"/>
                        </a:spcAft>
                        <a:buClr>
                          <a:schemeClr val="dk1"/>
                        </a:buClr>
                        <a:buFont typeface="Arial"/>
                        <a:buNone/>
                      </a:pPr>
                      <a:r>
                        <a:rPr lang="en-US" sz="1800">
                          <a:solidFill>
                            <a:srgbClr val="FF9900"/>
                          </a:solidFill>
                        </a:rPr>
                        <a:t>000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0x??</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0x??</a:t>
                      </a:r>
                      <a:endParaRPr/>
                    </a:p>
                  </a:txBody>
                  <a:tcPr marL="0" marR="0" marT="0" marB="0">
                    <a:solidFill>
                      <a:schemeClr val="lt1"/>
                    </a:solidFill>
                  </a:tcPr>
                </a:tc>
                <a:extLst>
                  <a:ext uri="{0D108BD9-81ED-4DB2-BD59-A6C34878D82A}">
                    <a16:rowId xmlns:a16="http://schemas.microsoft.com/office/drawing/2014/main" val="10001"/>
                  </a:ext>
                </a:extLst>
              </a:tr>
            </a:tbl>
          </a:graphicData>
        </a:graphic>
      </p:graphicFrame>
      <p:sp>
        <p:nvSpPr>
          <p:cNvPr id="272" name="Google Shape;272;p24"/>
          <p:cNvSpPr/>
          <p:nvPr/>
        </p:nvSpPr>
        <p:spPr>
          <a:xfrm>
            <a:off x="3304105" y="3152243"/>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24"/>
          <p:cNvSpPr/>
          <p:nvPr/>
        </p:nvSpPr>
        <p:spPr>
          <a:xfrm>
            <a:off x="4597647" y="4074079"/>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74" name="Google Shape;274;p24"/>
          <p:cNvGraphicFramePr/>
          <p:nvPr/>
        </p:nvGraphicFramePr>
        <p:xfrm>
          <a:off x="1280160" y="5029200"/>
          <a:ext cx="5852125" cy="566950"/>
        </p:xfrm>
        <a:graphic>
          <a:graphicData uri="http://schemas.openxmlformats.org/drawingml/2006/table">
            <a:tbl>
              <a:tblPr bandRow="1">
                <a:noFill/>
                <a:tableStyleId>{DDF4253B-4A72-492F-8730-63AA72557FBA}</a:tableStyleId>
              </a:tblPr>
              <a:tblGrid>
                <a:gridCol w="182875">
                  <a:extLst>
                    <a:ext uri="{9D8B030D-6E8A-4147-A177-3AD203B41FA5}">
                      <a16:colId xmlns:a16="http://schemas.microsoft.com/office/drawing/2014/main" val="20000"/>
                    </a:ext>
                  </a:extLst>
                </a:gridCol>
                <a:gridCol w="548650">
                  <a:extLst>
                    <a:ext uri="{9D8B030D-6E8A-4147-A177-3AD203B41FA5}">
                      <a16:colId xmlns:a16="http://schemas.microsoft.com/office/drawing/2014/main" val="20001"/>
                    </a:ext>
                  </a:extLst>
                </a:gridCol>
                <a:gridCol w="640075">
                  <a:extLst>
                    <a:ext uri="{9D8B030D-6E8A-4147-A177-3AD203B41FA5}">
                      <a16:colId xmlns:a16="http://schemas.microsoft.com/office/drawing/2014/main" val="20002"/>
                    </a:ext>
                  </a:extLst>
                </a:gridCol>
                <a:gridCol w="640075">
                  <a:extLst>
                    <a:ext uri="{9D8B030D-6E8A-4147-A177-3AD203B41FA5}">
                      <a16:colId xmlns:a16="http://schemas.microsoft.com/office/drawing/2014/main" val="20003"/>
                    </a:ext>
                  </a:extLst>
                </a:gridCol>
                <a:gridCol w="6400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640075">
                  <a:extLst>
                    <a:ext uri="{9D8B030D-6E8A-4147-A177-3AD203B41FA5}">
                      <a16:colId xmlns:a16="http://schemas.microsoft.com/office/drawing/2014/main" val="20006"/>
                    </a:ext>
                  </a:extLst>
                </a:gridCol>
                <a:gridCol w="640075">
                  <a:extLst>
                    <a:ext uri="{9D8B030D-6E8A-4147-A177-3AD203B41FA5}">
                      <a16:colId xmlns:a16="http://schemas.microsoft.com/office/drawing/2014/main" val="20007"/>
                    </a:ext>
                  </a:extLst>
                </a:gridCol>
                <a:gridCol w="640075">
                  <a:extLst>
                    <a:ext uri="{9D8B030D-6E8A-4147-A177-3AD203B41FA5}">
                      <a16:colId xmlns:a16="http://schemas.microsoft.com/office/drawing/2014/main" val="20008"/>
                    </a:ext>
                  </a:extLst>
                </a:gridCol>
                <a:gridCol w="640075">
                  <a:extLst>
                    <a:ext uri="{9D8B030D-6E8A-4147-A177-3AD203B41FA5}">
                      <a16:colId xmlns:a16="http://schemas.microsoft.com/office/drawing/2014/main" val="20009"/>
                    </a:ext>
                  </a:extLst>
                </a:gridCol>
              </a:tblGrid>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t>000</a:t>
                      </a:r>
                      <a:endParaRPr sz="1800" u="none" strike="noStrike" cap="none"/>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M[3]</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M[5]</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M[6]</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M[7]</a:t>
                      </a:r>
                      <a:endParaRPr/>
                    </a:p>
                  </a:txBody>
                  <a:tcPr marL="0" marR="0" marT="0" marB="0">
                    <a:solidFill>
                      <a:schemeClr val="lt1"/>
                    </a:solidFill>
                  </a:tcPr>
                </a:tc>
                <a:extLst>
                  <a:ext uri="{0D108BD9-81ED-4DB2-BD59-A6C34878D82A}">
                    <a16:rowId xmlns:a16="http://schemas.microsoft.com/office/drawing/2014/main" val="10000"/>
                  </a:ext>
                </a:extLst>
              </a:tr>
              <a:tr h="283475">
                <a:tc>
                  <a:txBody>
                    <a:bodyPr/>
                    <a:lstStyle/>
                    <a:p>
                      <a:pPr marL="0" marR="0" lvl="0" indent="0" algn="ctr" rtl="0">
                        <a:spcBef>
                          <a:spcPts val="0"/>
                        </a:spcBef>
                        <a:spcAft>
                          <a:spcPts val="0"/>
                        </a:spcAft>
                        <a:buNone/>
                      </a:pPr>
                      <a:r>
                        <a:rPr lang="en-US" sz="1800" u="none" strike="noStrike" cap="none"/>
                        <a:t>1</a:t>
                      </a:r>
                      <a:endParaRPr sz="1800" u="none" strike="noStrike" cap="none"/>
                    </a:p>
                  </a:txBody>
                  <a:tcPr marL="0" marR="0" marT="0" marB="0">
                    <a:solidFill>
                      <a:schemeClr val="lt1"/>
                    </a:solidFill>
                  </a:tcPr>
                </a:tc>
                <a:tc>
                  <a:txBody>
                    <a:bodyPr/>
                    <a:lstStyle/>
                    <a:p>
                      <a:pPr marL="0" marR="0" lvl="0" indent="0" algn="ctr" rtl="0">
                        <a:spcBef>
                          <a:spcPts val="0"/>
                        </a:spcBef>
                        <a:spcAft>
                          <a:spcPts val="0"/>
                        </a:spcAft>
                        <a:buNone/>
                      </a:pPr>
                      <a:r>
                        <a:rPr lang="en-US" sz="1800" u="none" strike="noStrike" cap="none">
                          <a:solidFill>
                            <a:srgbClr val="FF9900"/>
                          </a:solidFill>
                        </a:rPr>
                        <a:t>001</a:t>
                      </a:r>
                      <a:endParaRPr sz="1800" u="none" strike="noStrike" cap="none">
                        <a:solidFill>
                          <a:srgbClr val="FF9900"/>
                        </a:solidFill>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M[8]</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M[9]</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M[10]</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M[11]</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M[12]</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M[13]</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M[14]</a:t>
                      </a:r>
                      <a:endParaRPr/>
                    </a:p>
                  </a:txBody>
                  <a:tcPr marL="0" marR="0" marT="0" marB="0">
                    <a:solidFill>
                      <a:schemeClr val="lt1"/>
                    </a:solidFill>
                  </a:tcPr>
                </a:tc>
                <a:tc>
                  <a:txBody>
                    <a:bodyPr/>
                    <a:lstStyle/>
                    <a:p>
                      <a:pPr marL="0" marR="0" lvl="0" indent="0" algn="ctr" rtl="0">
                        <a:lnSpc>
                          <a:spcPct val="100000"/>
                        </a:lnSpc>
                        <a:spcBef>
                          <a:spcPts val="0"/>
                        </a:spcBef>
                        <a:spcAft>
                          <a:spcPts val="0"/>
                        </a:spcAft>
                        <a:buClr>
                          <a:schemeClr val="dk1"/>
                        </a:buClr>
                        <a:buFont typeface="Calibri"/>
                        <a:buNone/>
                      </a:pPr>
                      <a:r>
                        <a:rPr lang="en-US" sz="1800" u="none" strike="noStrike" cap="none"/>
                        <a:t>M[15]</a:t>
                      </a:r>
                      <a:endParaRPr/>
                    </a:p>
                  </a:txBody>
                  <a:tcPr marL="0" marR="0" marT="0" marB="0">
                    <a:solidFill>
                      <a:schemeClr val="lt1"/>
                    </a:solidFill>
                  </a:tcPr>
                </a:tc>
                <a:extLst>
                  <a:ext uri="{0D108BD9-81ED-4DB2-BD59-A6C34878D82A}">
                    <a16:rowId xmlns:a16="http://schemas.microsoft.com/office/drawing/2014/main" val="10001"/>
                  </a:ext>
                </a:extLst>
              </a:tr>
            </a:tbl>
          </a:graphicData>
        </a:graphic>
      </p:graphicFrame>
      <p:sp>
        <p:nvSpPr>
          <p:cNvPr id="275" name="Google Shape;275;p24"/>
          <p:cNvSpPr/>
          <p:nvPr/>
        </p:nvSpPr>
        <p:spPr>
          <a:xfrm>
            <a:off x="2029150" y="2237843"/>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24"/>
          <p:cNvSpPr/>
          <p:nvPr/>
        </p:nvSpPr>
        <p:spPr>
          <a:xfrm>
            <a:off x="2029149" y="5273950"/>
            <a:ext cx="591015" cy="352796"/>
          </a:xfrm>
          <a:prstGeom prst="ellipse">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p24"/>
          <p:cNvSpPr txBox="1"/>
          <p:nvPr/>
        </p:nvSpPr>
        <p:spPr>
          <a:xfrm>
            <a:off x="74675" y="1947225"/>
            <a:ext cx="1205400" cy="46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dk1"/>
                </a:solidFill>
                <a:latin typeface="Calibri"/>
                <a:ea typeface="Calibri"/>
                <a:cs typeface="Calibri"/>
                <a:sym typeface="Calibri"/>
              </a:rPr>
              <a:t>000</a:t>
            </a:r>
            <a:endParaRPr/>
          </a:p>
        </p:txBody>
      </p:sp>
      <p:sp>
        <p:nvSpPr>
          <p:cNvPr id="278" name="Google Shape;278;p24"/>
          <p:cNvSpPr txBox="1"/>
          <p:nvPr/>
        </p:nvSpPr>
        <p:spPr>
          <a:xfrm>
            <a:off x="74675" y="2863782"/>
            <a:ext cx="1205400" cy="46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dk1"/>
                </a:solidFill>
                <a:latin typeface="Calibri"/>
                <a:ea typeface="Calibri"/>
                <a:cs typeface="Calibri"/>
                <a:sym typeface="Calibri"/>
              </a:rPr>
              <a:t>010</a:t>
            </a:r>
            <a:endParaRPr sz="2400" b="1">
              <a:solidFill>
                <a:schemeClr val="dk1"/>
              </a:solidFill>
              <a:latin typeface="Calibri"/>
              <a:ea typeface="Calibri"/>
              <a:cs typeface="Calibri"/>
              <a:sym typeface="Calibri"/>
            </a:endParaRPr>
          </a:p>
        </p:txBody>
      </p:sp>
      <p:sp>
        <p:nvSpPr>
          <p:cNvPr id="279" name="Google Shape;279;p24"/>
          <p:cNvSpPr txBox="1"/>
          <p:nvPr/>
        </p:nvSpPr>
        <p:spPr>
          <a:xfrm>
            <a:off x="74675" y="3787793"/>
            <a:ext cx="1205400" cy="46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000</a:t>
            </a:r>
            <a:r>
              <a:rPr lang="en-US" sz="2400" b="1">
                <a:solidFill>
                  <a:schemeClr val="dk1"/>
                </a:solidFill>
                <a:latin typeface="Calibri"/>
                <a:ea typeface="Calibri"/>
                <a:cs typeface="Calibri"/>
                <a:sym typeface="Calibri"/>
              </a:rPr>
              <a:t>100</a:t>
            </a:r>
            <a:endParaRPr sz="2400" b="1">
              <a:solidFill>
                <a:schemeClr val="dk1"/>
              </a:solidFill>
              <a:latin typeface="Calibri"/>
              <a:ea typeface="Calibri"/>
              <a:cs typeface="Calibri"/>
              <a:sym typeface="Calibri"/>
            </a:endParaRPr>
          </a:p>
        </p:txBody>
      </p:sp>
      <p:sp>
        <p:nvSpPr>
          <p:cNvPr id="280" name="Google Shape;280;p24"/>
          <p:cNvSpPr txBox="1"/>
          <p:nvPr/>
        </p:nvSpPr>
        <p:spPr>
          <a:xfrm>
            <a:off x="74675" y="4700626"/>
            <a:ext cx="1205400" cy="46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9900"/>
                </a:solidFill>
                <a:latin typeface="Calibri"/>
                <a:ea typeface="Calibri"/>
                <a:cs typeface="Calibri"/>
                <a:sym typeface="Calibri"/>
              </a:rPr>
              <a:t>001</a:t>
            </a:r>
            <a:r>
              <a:rPr lang="en-US" sz="2400" b="1">
                <a:solidFill>
                  <a:schemeClr val="dk1"/>
                </a:solidFill>
                <a:latin typeface="Calibri"/>
                <a:ea typeface="Calibri"/>
                <a:cs typeface="Calibri"/>
                <a:sym typeface="Calibri"/>
              </a:rPr>
              <a:t>000</a:t>
            </a:r>
            <a:endParaRPr sz="24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7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61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5657</Words>
  <Application>Microsoft Office PowerPoint</Application>
  <PresentationFormat>On-screen Show (4:3)</PresentationFormat>
  <Paragraphs>2151</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Calibri</vt:lpstr>
      <vt:lpstr>Arial</vt:lpstr>
      <vt:lpstr>Courier New</vt:lpstr>
      <vt:lpstr>Merriweather Sans</vt:lpstr>
      <vt:lpstr>Noto Sans Symbols</vt:lpstr>
      <vt:lpstr>Arimo</vt:lpstr>
      <vt:lpstr>CS61C</vt:lpstr>
      <vt:lpstr>Direct-Mapped and Set Associative Caches</vt:lpstr>
      <vt:lpstr>Great Idea #3: Principle of Locality/ Memory Hierarchy</vt:lpstr>
      <vt:lpstr>Extended Review of Last Lecture</vt:lpstr>
      <vt:lpstr>Extended Review of Last Lecture</vt:lpstr>
      <vt:lpstr>Extended Review of Last Lecture</vt:lpstr>
      <vt:lpstr>Extended Review of Last Lecture</vt:lpstr>
      <vt:lpstr>FA Cache Examples (3/4)</vt:lpstr>
      <vt:lpstr>FA Cache Examples (3/4)</vt:lpstr>
      <vt:lpstr>FA Cache Examples (4/4)</vt:lpstr>
      <vt:lpstr>FA Cache Examples (4/4)</vt:lpstr>
      <vt:lpstr>PowerPoint Presentation</vt:lpstr>
      <vt:lpstr>PowerPoint Presentation</vt:lpstr>
      <vt:lpstr>PowerPoint Presentation</vt:lpstr>
      <vt:lpstr>Memory Accesses </vt:lpstr>
      <vt:lpstr>Handling Write Hits</vt:lpstr>
      <vt:lpstr>Handling Write Hits</vt:lpstr>
      <vt:lpstr>Handling Cache Misses</vt:lpstr>
      <vt:lpstr>Write Allocate</vt:lpstr>
      <vt:lpstr>Updated Cache Picture</vt:lpstr>
      <vt:lpstr>How do we use this thing?</vt:lpstr>
      <vt:lpstr>Agenda</vt:lpstr>
      <vt:lpstr>Administrivia</vt:lpstr>
      <vt:lpstr>Direct-Mapped Caches (1/3)</vt:lpstr>
      <vt:lpstr>Direct-Mapped Caches (2/3)</vt:lpstr>
      <vt:lpstr>TIO Address Breakdown</vt:lpstr>
      <vt:lpstr>Direct-Mapped Caches (3/3)</vt:lpstr>
      <vt:lpstr>DM Cache Example (1/5)</vt:lpstr>
      <vt:lpstr>DM Cache Example (2/5)</vt:lpstr>
      <vt:lpstr>DM Cache Example (3/5)</vt:lpstr>
      <vt:lpstr>DM Cache Example (4/5)</vt:lpstr>
      <vt:lpstr>DM Cache Example (5/5)</vt:lpstr>
      <vt:lpstr>Worst-Case for Direct-Mapped</vt:lpstr>
      <vt:lpstr>Comparison So Far</vt:lpstr>
      <vt:lpstr>Meet The $taff</vt:lpstr>
      <vt:lpstr>Agenda</vt:lpstr>
      <vt:lpstr>Set Associative Caches</vt:lpstr>
      <vt:lpstr>Effect of Associativity on TIO (1/2)</vt:lpstr>
      <vt:lpstr>Effect of Associativity on TIO (2/2)</vt:lpstr>
      <vt:lpstr>Example: Eight-Block Cache Configs</vt:lpstr>
      <vt:lpstr>Block Placement Schemes</vt:lpstr>
      <vt:lpstr>SA Cache Example (1/5)</vt:lpstr>
      <vt:lpstr>SA Cache Example (2/5)</vt:lpstr>
      <vt:lpstr>SA Cache Example (3/5)</vt:lpstr>
      <vt:lpstr>SA Cache Example (4/5)</vt:lpstr>
      <vt:lpstr>SA Cache Example (5/5)</vt:lpstr>
      <vt:lpstr>Worst Case for Set Associative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Direct-Mapped and Set Associative Caches</dc:title>
  <cp:lastModifiedBy>Hiếu Minh</cp:lastModifiedBy>
  <cp:revision>1</cp:revision>
  <dcterms:modified xsi:type="dcterms:W3CDTF">2019-11-27T09:09:16Z</dcterms:modified>
</cp:coreProperties>
</file>